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58" r:id="rId3"/>
    <p:sldId id="259" r:id="rId4"/>
    <p:sldId id="261" r:id="rId5"/>
    <p:sldId id="272" r:id="rId6"/>
    <p:sldId id="274" r:id="rId7"/>
    <p:sldId id="271" r:id="rId8"/>
    <p:sldId id="270" r:id="rId9"/>
  </p:sldIdLst>
  <p:sldSz cx="24384000" cy="13716000"/>
  <p:notesSz cx="6888163" cy="100203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678" autoAdjust="0"/>
  </p:normalViewPr>
  <p:slideViewPr>
    <p:cSldViewPr snapToObjects="1">
      <p:cViewPr varScale="1">
        <p:scale>
          <a:sx n="42" d="100"/>
          <a:sy n="42" d="100"/>
        </p:scale>
        <p:origin x="1596" y="84"/>
      </p:cViewPr>
      <p:guideLst>
        <p:guide orient="horz" pos="4320"/>
        <p:guide pos="7680"/>
      </p:guideLst>
    </p:cSldViewPr>
  </p:slideViewPr>
  <p:notesTextViewPr>
    <p:cViewPr>
      <p:scale>
        <a:sx n="1" d="1"/>
        <a:sy n="1" d="1"/>
      </p:scale>
      <p:origin x="0" y="0"/>
    </p:cViewPr>
  </p:notesTextViewPr>
  <p:sorterViewPr>
    <p:cViewPr>
      <p:scale>
        <a:sx n="80" d="100"/>
        <a:sy n="80" d="100"/>
      </p:scale>
      <p:origin x="0" y="0"/>
    </p:cViewPr>
  </p:sorterViewPr>
  <p:notesViewPr>
    <p:cSldViewPr snapToObjects="1">
      <p:cViewPr varScale="1">
        <p:scale>
          <a:sx n="97" d="100"/>
          <a:sy n="97" d="100"/>
        </p:scale>
        <p:origin x="4328" y="200"/>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FF2A3A-7AB2-CE40-905E-BDF7E2E34619}"/>
              </a:ext>
            </a:extLst>
          </p:cNvPr>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lang="en-US"/>
          </a:p>
        </p:txBody>
      </p:sp>
      <p:sp>
        <p:nvSpPr>
          <p:cNvPr id="3" name="Date Placeholder 2">
            <a:extLst>
              <a:ext uri="{FF2B5EF4-FFF2-40B4-BE49-F238E27FC236}">
                <a16:creationId xmlns:a16="http://schemas.microsoft.com/office/drawing/2014/main" id="{9D5A6EDF-8404-AD4C-B004-1266DF9BC7CD}"/>
              </a:ext>
            </a:extLst>
          </p:cNvPr>
          <p:cNvSpPr>
            <a:spLocks noGrp="1"/>
          </p:cNvSpPr>
          <p:nvPr>
            <p:ph type="dt" sz="quarter" idx="1"/>
          </p:nvPr>
        </p:nvSpPr>
        <p:spPr>
          <a:xfrm>
            <a:off x="3901698" y="0"/>
            <a:ext cx="2984871" cy="502755"/>
          </a:xfrm>
          <a:prstGeom prst="rect">
            <a:avLst/>
          </a:prstGeom>
        </p:spPr>
        <p:txBody>
          <a:bodyPr vert="horz" lIns="96616" tIns="48308" rIns="96616" bIns="48308" rtlCol="0"/>
          <a:lstStyle>
            <a:lvl1pPr algn="r">
              <a:defRPr sz="1300"/>
            </a:lvl1pPr>
          </a:lstStyle>
          <a:p>
            <a:fld id="{103E0F31-B0C9-4640-BA44-98E469742BC4}" type="datetimeFigureOut">
              <a:rPr lang="en-US" smtClean="0"/>
              <a:t>4/16/2022</a:t>
            </a:fld>
            <a:endParaRPr lang="en-US"/>
          </a:p>
        </p:txBody>
      </p:sp>
      <p:sp>
        <p:nvSpPr>
          <p:cNvPr id="4" name="Footer Placeholder 3">
            <a:extLst>
              <a:ext uri="{FF2B5EF4-FFF2-40B4-BE49-F238E27FC236}">
                <a16:creationId xmlns:a16="http://schemas.microsoft.com/office/drawing/2014/main" id="{6D6B3AEA-0011-1449-B768-B2FF28F5F0AF}"/>
              </a:ext>
            </a:extLst>
          </p:cNvPr>
          <p:cNvSpPr>
            <a:spLocks noGrp="1"/>
          </p:cNvSpPr>
          <p:nvPr>
            <p:ph type="ftr" sz="quarter" idx="2"/>
          </p:nvPr>
        </p:nvSpPr>
        <p:spPr>
          <a:xfrm>
            <a:off x="0" y="9517547"/>
            <a:ext cx="2984871" cy="502754"/>
          </a:xfrm>
          <a:prstGeom prst="rect">
            <a:avLst/>
          </a:prstGeom>
        </p:spPr>
        <p:txBody>
          <a:bodyPr vert="horz" lIns="96616" tIns="48308" rIns="96616" bIns="48308"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9C907734-FEA5-5543-A765-4A4E3BC61BCA}"/>
              </a:ext>
            </a:extLst>
          </p:cNvPr>
          <p:cNvSpPr>
            <a:spLocks noGrp="1"/>
          </p:cNvSpPr>
          <p:nvPr>
            <p:ph type="sldNum" sz="quarter" idx="3"/>
          </p:nvPr>
        </p:nvSpPr>
        <p:spPr>
          <a:xfrm>
            <a:off x="3901698" y="9517547"/>
            <a:ext cx="2984871" cy="502754"/>
          </a:xfrm>
          <a:prstGeom prst="rect">
            <a:avLst/>
          </a:prstGeom>
        </p:spPr>
        <p:txBody>
          <a:bodyPr vert="horz" lIns="96616" tIns="48308" rIns="96616" bIns="48308" rtlCol="0" anchor="b"/>
          <a:lstStyle>
            <a:lvl1pPr algn="r">
              <a:defRPr sz="1300"/>
            </a:lvl1pPr>
          </a:lstStyle>
          <a:p>
            <a:fld id="{F6519FCC-E65A-F14D-B0DD-7D44F18FB225}" type="slidenum">
              <a:rPr lang="en-US" smtClean="0"/>
              <a:t>‹#›</a:t>
            </a:fld>
            <a:endParaRPr lang="en-US"/>
          </a:p>
        </p:txBody>
      </p:sp>
    </p:spTree>
    <p:extLst>
      <p:ext uri="{BB962C8B-B14F-4D97-AF65-F5344CB8AC3E}">
        <p14:creationId xmlns:p14="http://schemas.microsoft.com/office/powerpoint/2010/main" val="229992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04775" y="750888"/>
            <a:ext cx="6678613" cy="3757612"/>
          </a:xfrm>
          <a:prstGeom prst="rect">
            <a:avLst/>
          </a:prstGeom>
        </p:spPr>
        <p:txBody>
          <a:bodyPr lIns="96616" tIns="48308" rIns="96616" bIns="48308"/>
          <a:lstStyle/>
          <a:p>
            <a:endParaRPr/>
          </a:p>
        </p:txBody>
      </p:sp>
      <p:sp>
        <p:nvSpPr>
          <p:cNvPr id="150" name="Shape 150"/>
          <p:cNvSpPr>
            <a:spLocks noGrp="1"/>
          </p:cNvSpPr>
          <p:nvPr>
            <p:ph type="body" sz="quarter" idx="1"/>
          </p:nvPr>
        </p:nvSpPr>
        <p:spPr>
          <a:xfrm>
            <a:off x="918422" y="4759643"/>
            <a:ext cx="5051320" cy="4509135"/>
          </a:xfrm>
          <a:prstGeom prst="rect">
            <a:avLst/>
          </a:prstGeom>
        </p:spPr>
        <p:txBody>
          <a:bodyPr lIns="96616" tIns="48308" rIns="96616" bIns="48308"/>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104775" y="750888"/>
            <a:ext cx="6678613" cy="3757612"/>
          </a:xfrm>
          <a:prstGeom prst="rect">
            <a:avLst/>
          </a:prstGeom>
        </p:spPr>
        <p:txBody>
          <a:bodyPr/>
          <a:lstStyle/>
          <a:p>
            <a:endParaRPr dirty="0"/>
          </a:p>
        </p:txBody>
      </p:sp>
      <p:sp>
        <p:nvSpPr>
          <p:cNvPr id="158" name="Shape 158"/>
          <p:cNvSpPr>
            <a:spLocks noGrp="1"/>
          </p:cNvSpPr>
          <p:nvPr>
            <p:ph type="body" sz="quarter" idx="1"/>
          </p:nvPr>
        </p:nvSpPr>
        <p:spPr>
          <a:prstGeom prst="rect">
            <a:avLst/>
          </a:prstGeom>
        </p:spPr>
        <p:txBody>
          <a:bodyPr/>
          <a:lstStyle/>
          <a:p>
            <a:r>
              <a:rPr dirty="0"/>
              <a:t>Hi, I’m Adam and this is my project GlassCasino.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04775" y="750888"/>
            <a:ext cx="6678613" cy="3757612"/>
          </a:xfrm>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r>
              <a:rPr lang="en-GB" b="0" i="0" dirty="0">
                <a:effectLst/>
                <a:latin typeface="Arial" panose="020B0604020202020204" pitchFamily="34" charset="0"/>
              </a:rPr>
              <a:t>Traditionally, the only thing stopping a casino (online or physical) from cheating the player is its own reputation, as casinos that cheat will lose business. Online casinos can conceal this cheating as their games run on centralized servers where the user will only ever see the outcome of the game. </a:t>
            </a:r>
          </a:p>
          <a:p>
            <a:endParaRPr lang="en-GB" b="0" i="0" dirty="0">
              <a:effectLst/>
              <a:latin typeface="Arial" panose="020B0604020202020204" pitchFamily="34" charset="0"/>
            </a:endParaRPr>
          </a:p>
          <a:p>
            <a:r>
              <a:rPr dirty="0"/>
              <a:t>However this model is susceptible to confidence scams, rug-pulls and of course, can cause distrust amongst players when they lose as shown by the stats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104775" y="750888"/>
            <a:ext cx="6678613" cy="3757612"/>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This project aims to solve these problems of distrust, potential scams and withheld winnings by implementing fair casino games entirely on the blockchain. You no longer have to trust a the casino, only the decentralised, shared, blockchain.</a:t>
            </a:r>
          </a:p>
          <a:p>
            <a:endParaRPr/>
          </a:p>
          <a:p>
            <a:r>
              <a:t>This implementation has been made possible with smart contracts popularised by Buterin in the 2014 Ethereum white paper.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lang="en-US" dirty="0"/>
              <a:t>TODO</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lang="en-US" dirty="0"/>
              <a:t>TODO</a:t>
            </a:r>
            <a:endParaRPr dirty="0"/>
          </a:p>
        </p:txBody>
      </p:sp>
    </p:spTree>
    <p:extLst>
      <p:ext uri="{BB962C8B-B14F-4D97-AF65-F5344CB8AC3E}">
        <p14:creationId xmlns:p14="http://schemas.microsoft.com/office/powerpoint/2010/main" val="20790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04775" y="750888"/>
            <a:ext cx="6678613" cy="3757612"/>
          </a:xfrm>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lang="en-US" dirty="0"/>
              <a:t>We conclude that while the implementation of a </a:t>
            </a:r>
          </a:p>
          <a:p>
            <a:endParaRPr lang="en-US" dirty="0"/>
          </a:p>
          <a:p>
            <a:r>
              <a:rPr lang="en-US" dirty="0"/>
              <a:t>TODO</a:t>
            </a:r>
          </a:p>
        </p:txBody>
      </p:sp>
    </p:spTree>
    <p:extLst>
      <p:ext uri="{BB962C8B-B14F-4D97-AF65-F5344CB8AC3E}">
        <p14:creationId xmlns:p14="http://schemas.microsoft.com/office/powerpoint/2010/main" val="21413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04775" y="750888"/>
            <a:ext cx="6678613" cy="3757612"/>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074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8613" cy="3757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52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07/12/21"/>
          <p:cNvSpPr txBox="1"/>
          <p:nvPr/>
        </p:nvSpPr>
        <p:spPr>
          <a:xfrm>
            <a:off x="19934234" y="11859862"/>
            <a:ext cx="3243267" cy="636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r" defTabSz="825500">
              <a:defRPr sz="3600" b="1">
                <a:solidFill>
                  <a:srgbClr val="000000"/>
                </a:solidFill>
              </a:defRPr>
            </a:lvl1pPr>
          </a:lstStyle>
          <a:p>
            <a:r>
              <a:rPr lang="en-US" dirty="0"/>
              <a:t>03</a:t>
            </a:r>
            <a:r>
              <a:rPr dirty="0"/>
              <a:t>/</a:t>
            </a:r>
            <a:r>
              <a:rPr lang="en-US" dirty="0"/>
              <a:t>05</a:t>
            </a:r>
            <a:r>
              <a:rPr dirty="0"/>
              <a:t>/2</a:t>
            </a:r>
            <a:r>
              <a:rPr lang="en-US" dirty="0"/>
              <a:t>2</a:t>
            </a:r>
            <a:endParaRPr dirty="0"/>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7"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6"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7"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lasscasino.io/"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chb.2012.08.010"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am Hodson, 3rd Year BSc Computer Science"/>
          <p:cNvSpPr txBox="1">
            <a:spLocks noGrp="1"/>
          </p:cNvSpPr>
          <p:nvPr>
            <p:ph type="body" idx="21"/>
          </p:nvPr>
        </p:nvSpPr>
        <p:spPr>
          <a:xfrm>
            <a:off x="1201340" y="11859862"/>
            <a:ext cx="14072806" cy="63697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Adam Hodson, 3rd Year BSc Computer Science</a:t>
            </a:r>
          </a:p>
        </p:txBody>
      </p:sp>
      <p:sp>
        <p:nvSpPr>
          <p:cNvPr id="153" name="GlassCasino"/>
          <p:cNvSpPr txBox="1">
            <a:spLocks noGrp="1"/>
          </p:cNvSpPr>
          <p:nvPr>
            <p:ph type="ctrTitle"/>
          </p:nvPr>
        </p:nvSpPr>
        <p:spPr>
          <a:prstGeom prst="rect">
            <a:avLst/>
          </a:prstGeom>
        </p:spPr>
        <p:txBody>
          <a:bodyPr/>
          <a:lstStyle/>
          <a:p>
            <a:r>
              <a:rPr lang="en-US" dirty="0"/>
              <a:t>An Overview of </a:t>
            </a:r>
            <a:r>
              <a:rPr dirty="0"/>
              <a:t>GlassCasino</a:t>
            </a:r>
          </a:p>
        </p:txBody>
      </p:sp>
      <p:sp>
        <p:nvSpPr>
          <p:cNvPr id="154" name="A complete blockchain-based online gambling house"/>
          <p:cNvSpPr txBox="1">
            <a:spLocks noGrp="1"/>
          </p:cNvSpPr>
          <p:nvPr>
            <p:ph type="subTitle" sz="quarter" idx="1"/>
          </p:nvPr>
        </p:nvSpPr>
        <p:spPr>
          <a:prstGeom prst="rect">
            <a:avLst/>
          </a:prstGeom>
        </p:spPr>
        <p:txBody>
          <a:bodyPr/>
          <a:lstStyle/>
          <a:p>
            <a:r>
              <a:rPr lang="en-GB" dirty="0"/>
              <a:t>Building a Fair Online Casino on the Blockchain</a:t>
            </a:r>
            <a:endParaRPr dirty="0"/>
          </a:p>
        </p:txBody>
      </p:sp>
      <p:pic>
        <p:nvPicPr>
          <p:cNvPr id="155" name="Durham_University_Logo.png" descr="Durham_University_Logo.png"/>
          <p:cNvPicPr>
            <a:picLocks noChangeAspect="1"/>
          </p:cNvPicPr>
          <p:nvPr/>
        </p:nvPicPr>
        <p:blipFill>
          <a:blip r:embed="rId3"/>
          <a:stretch>
            <a:fillRect/>
          </a:stretch>
        </p:blipFill>
        <p:spPr>
          <a:xfrm>
            <a:off x="18641765" y="623047"/>
            <a:ext cx="5056388" cy="2182338"/>
          </a:xfrm>
          <a:prstGeom prst="rect">
            <a:avLst/>
          </a:prstGeom>
          <a:ln w="12700">
            <a:miter lim="400000"/>
          </a:ln>
        </p:spPr>
      </p:pic>
      <p:pic>
        <p:nvPicPr>
          <p:cNvPr id="156" name="casino-related-clip-art-image_24911-44988.jpg" descr="casino-related-clip-art-image_24911-44988.jpg"/>
          <p:cNvPicPr>
            <a:picLocks noChangeAspect="1"/>
          </p:cNvPicPr>
          <p:nvPr/>
        </p:nvPicPr>
        <p:blipFill>
          <a:blip r:embed="rId4">
            <a:alphaModFix amt="24551"/>
            <a:extLst>
              <a:ext uri="{BEBA8EAE-BF5A-486C-A8C5-ECC9F3942E4B}">
                <a14:imgProps xmlns:a14="http://schemas.microsoft.com/office/drawing/2010/main">
                  <a14:imgLayer r:embed="rId5">
                    <a14:imgEffect>
                      <a14:backgroundRemoval t="15655" b="82748" l="8147" r="92013">
                        <a14:foregroundMark x1="16613" y1="26677" x2="10863" y2="35463"/>
                        <a14:foregroundMark x1="15335" y1="28754" x2="11661" y2="48722"/>
                        <a14:foregroundMark x1="11661" y1="48722" x2="12141" y2="50799"/>
                        <a14:foregroundMark x1="8946" y1="50799" x2="8147" y2="44569"/>
                        <a14:foregroundMark x1="8147" y1="44569" x2="8307" y2="44409"/>
                        <a14:foregroundMark x1="12460" y1="29393" x2="10224" y2="34345"/>
                        <a14:foregroundMark x1="10224" y1="34345" x2="9425" y2="52875"/>
                        <a14:foregroundMark x1="9425" y1="52875" x2="10543" y2="57668"/>
                        <a14:foregroundMark x1="10543" y1="57668" x2="18690" y2="68530"/>
                        <a14:foregroundMark x1="18690" y1="68530" x2="27636" y2="72045"/>
                        <a14:foregroundMark x1="27636" y1="72045" x2="38179" y2="73163"/>
                        <a14:foregroundMark x1="38179" y1="73163" x2="43930" y2="72524"/>
                        <a14:foregroundMark x1="43930" y1="72524" x2="54153" y2="67093"/>
                        <a14:foregroundMark x1="54153" y1="67093" x2="57827" y2="63578"/>
                        <a14:foregroundMark x1="57827" y1="63578" x2="64217" y2="41054"/>
                        <a14:foregroundMark x1="64217" y1="41054" x2="64377" y2="48083"/>
                        <a14:foregroundMark x1="64377" y1="48083" x2="60224" y2="56230"/>
                        <a14:foregroundMark x1="22204" y1="20128" x2="34345" y2="18211"/>
                        <a14:foregroundMark x1="34345" y1="18211" x2="39137" y2="18211"/>
                        <a14:foregroundMark x1="39137" y1="18211" x2="39457" y2="18371"/>
                        <a14:foregroundMark x1="35304" y1="15655" x2="34824" y2="15655"/>
                        <a14:foregroundMark x1="27955" y1="77476" x2="30831" y2="80192"/>
                        <a14:foregroundMark x1="30831" y1="80192" x2="31949" y2="78275"/>
                        <a14:foregroundMark x1="28594" y1="83067" x2="29712" y2="82748"/>
                        <a14:foregroundMark x1="54792" y1="78275" x2="57188" y2="77316"/>
                        <a14:foregroundMark x1="55431" y1="77796" x2="58626" y2="73323"/>
                        <a14:foregroundMark x1="60863" y1="73962" x2="71406" y2="71885"/>
                        <a14:foregroundMark x1="59425" y1="75399" x2="66134" y2="70128"/>
                        <a14:foregroundMark x1="66134" y1="70128" x2="62620" y2="67252"/>
                        <a14:foregroundMark x1="62620" y1="67252" x2="59744" y2="69489"/>
                        <a14:foregroundMark x1="70447" y1="64856" x2="71406" y2="61342"/>
                        <a14:foregroundMark x1="73802" y1="55272" x2="79233" y2="51278"/>
                        <a14:foregroundMark x1="79233" y1="51278" x2="78115" y2="50479"/>
                        <a14:foregroundMark x1="79872" y1="56230" x2="78275" y2="46166"/>
                        <a14:foregroundMark x1="78275" y1="46166" x2="73323" y2="37859"/>
                        <a14:foregroundMark x1="73323" y1="37859" x2="72524" y2="37859"/>
                        <a14:foregroundMark x1="71086" y1="35623" x2="72684" y2="41534"/>
                        <a14:foregroundMark x1="72684" y1="41534" x2="70927" y2="36901"/>
                        <a14:foregroundMark x1="70927" y1="36901" x2="71246" y2="35304"/>
                        <a14:foregroundMark x1="70447" y1="33067" x2="70288" y2="38019"/>
                        <a14:foregroundMark x1="70288" y1="38019" x2="76358" y2="38658"/>
                        <a14:foregroundMark x1="76358" y1="38658" x2="73642" y2="35783"/>
                        <a14:foregroundMark x1="72364" y1="44249" x2="70288" y2="61342"/>
                        <a14:foregroundMark x1="73962" y1="41693" x2="66613" y2="64058"/>
                        <a14:foregroundMark x1="69968" y1="49201" x2="61661" y2="66933"/>
                        <a14:foregroundMark x1="65974" y1="57827" x2="57029" y2="70767"/>
                        <a14:foregroundMark x1="64058" y1="76038" x2="74760" y2="74121"/>
                        <a14:foregroundMark x1="74601" y1="72843" x2="80192" y2="70607"/>
                        <a14:foregroundMark x1="79712" y1="66773" x2="82268" y2="56709"/>
                        <a14:foregroundMark x1="83387" y1="59904" x2="82428" y2="65016"/>
                        <a14:foregroundMark x1="82428" y1="65016" x2="76997" y2="68850"/>
                        <a14:foregroundMark x1="76997" y1="68850" x2="76677" y2="68850"/>
                        <a14:foregroundMark x1="81629" y1="61661" x2="87061" y2="60543"/>
                        <a14:foregroundMark x1="88179" y1="62939" x2="84984" y2="53195"/>
                        <a14:foregroundMark x1="86102" y1="56230" x2="87380" y2="48403"/>
                        <a14:foregroundMark x1="88978" y1="56709" x2="84984" y2="61342"/>
                        <a14:foregroundMark x1="88658" y1="50799" x2="87859" y2="56230"/>
                        <a14:foregroundMark x1="86901" y1="57348" x2="87380" y2="61821"/>
                        <a14:foregroundMark x1="87380" y1="61821" x2="85942" y2="63259"/>
                        <a14:foregroundMark x1="80032" y1="48243" x2="79553" y2="40096"/>
                        <a14:foregroundMark x1="79553" y1="40096" x2="75399" y2="37859"/>
                        <a14:foregroundMark x1="73323" y1="32907" x2="68211" y2="35942"/>
                        <a14:foregroundMark x1="70447" y1="31310" x2="73482" y2="33067"/>
                        <a14:foregroundMark x1="70927" y1="30351" x2="67252" y2="37859"/>
                        <a14:foregroundMark x1="71565" y1="29553" x2="76038" y2="32428"/>
                        <a14:foregroundMark x1="76038" y1="32428" x2="79553" y2="36262"/>
                        <a14:foregroundMark x1="79553" y1="36262" x2="87540" y2="41374"/>
                        <a14:foregroundMark x1="87540" y1="41374" x2="88179" y2="43131"/>
                        <a14:foregroundMark x1="70607" y1="28754" x2="65974" y2="36581"/>
                        <a14:foregroundMark x1="71086" y1="27955" x2="71885" y2="28594"/>
                        <a14:foregroundMark x1="88019" y1="47604" x2="91534" y2="51438"/>
                        <a14:foregroundMark x1="91534" y1="51438" x2="88019" y2="55272"/>
                        <a14:foregroundMark x1="81629" y1="43770" x2="84824" y2="51757"/>
                        <a14:foregroundMark x1="87700" y1="40895" x2="88339" y2="44569"/>
                        <a14:foregroundMark x1="86901" y1="40415" x2="88978" y2="43930"/>
                        <a14:foregroundMark x1="88978" y1="43930" x2="88019" y2="45048"/>
                        <a14:foregroundMark x1="88978" y1="41853" x2="89297" y2="43131"/>
                        <a14:foregroundMark x1="91374" y1="52396" x2="92013" y2="53035"/>
                        <a14:foregroundMark x1="38339" y1="38019" x2="38339" y2="45847"/>
                        <a14:foregroundMark x1="38339" y1="45847" x2="49042" y2="47284"/>
                        <a14:foregroundMark x1="49042" y1="47284" x2="48722" y2="42332"/>
                        <a14:foregroundMark x1="42652" y1="39457" x2="40735" y2="46805"/>
                        <a14:foregroundMark x1="40735" y1="46805" x2="35623" y2="42812"/>
                        <a14:foregroundMark x1="35623" y1="42812" x2="34984" y2="47604"/>
                        <a14:foregroundMark x1="34984" y1="47604" x2="36262" y2="45687"/>
                        <a14:foregroundMark x1="36422" y1="38978" x2="33227" y2="46006"/>
                        <a14:foregroundMark x1="33227" y1="46006" x2="34026" y2="41693"/>
                        <a14:foregroundMark x1="34026" y1="41693" x2="40415" y2="48083"/>
                      </a14:backgroundRemoval>
                    </a14:imgEffect>
                  </a14:imgLayer>
                </a14:imgProps>
              </a:ext>
            </a:extLst>
          </a:blip>
          <a:srcRect l="2525" t="12207" r="5969" b="13262"/>
          <a:stretch>
            <a:fillRect/>
          </a:stretch>
        </p:blipFill>
        <p:spPr>
          <a:xfrm>
            <a:off x="7445770" y="2498321"/>
            <a:ext cx="11319165" cy="921943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he Problem"/>
          <p:cNvSpPr txBox="1">
            <a:spLocks noGrp="1"/>
          </p:cNvSpPr>
          <p:nvPr>
            <p:ph type="title"/>
          </p:nvPr>
        </p:nvSpPr>
        <p:spPr>
          <a:prstGeom prst="rect">
            <a:avLst/>
          </a:prstGeom>
        </p:spPr>
        <p:txBody>
          <a:bodyPr/>
          <a:lstStyle/>
          <a:p>
            <a:r>
              <a:rPr dirty="0"/>
              <a:t>The Problem</a:t>
            </a:r>
            <a:r>
              <a:rPr lang="en-US" dirty="0"/>
              <a:t> to be Solved</a:t>
            </a:r>
            <a:endParaRPr dirty="0"/>
          </a:p>
        </p:txBody>
      </p:sp>
      <p:sp>
        <p:nvSpPr>
          <p:cNvPr id="168" name="Lack of transparency and reliance on blind trus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Lack of transparency and reliance on blind trust</a:t>
            </a:r>
          </a:p>
        </p:txBody>
      </p:sp>
      <p:sp>
        <p:nvSpPr>
          <p:cNvPr id="169" name="Traditionally, a casino online or otherwise is backed by its reputation and nothing else. You trust them not to cheat you.…"/>
          <p:cNvSpPr txBox="1">
            <a:spLocks noGrp="1"/>
          </p:cNvSpPr>
          <p:nvPr>
            <p:ph type="body" idx="1"/>
          </p:nvPr>
        </p:nvSpPr>
        <p:spPr>
          <a:xfrm>
            <a:off x="1206500" y="4248504"/>
            <a:ext cx="21971000" cy="8122095"/>
          </a:xfrm>
          <a:prstGeom prst="rect">
            <a:avLst/>
          </a:prstGeom>
        </p:spPr>
        <p:txBody>
          <a:bodyPr anchor="ctr">
            <a:normAutofit/>
          </a:bodyPr>
          <a:lstStyle/>
          <a:p>
            <a:r>
              <a:rPr dirty="0"/>
              <a:t>Traditionally, a casino </a:t>
            </a:r>
            <a:r>
              <a:rPr lang="en-US" dirty="0"/>
              <a:t>(</a:t>
            </a:r>
            <a:r>
              <a:rPr dirty="0"/>
              <a:t>online or otherwise</a:t>
            </a:r>
            <a:r>
              <a:rPr lang="en-US" dirty="0"/>
              <a:t>)</a:t>
            </a:r>
            <a:r>
              <a:rPr dirty="0"/>
              <a:t> is backed by its reputation and nothing else. You</a:t>
            </a:r>
            <a:r>
              <a:rPr b="1" dirty="0"/>
              <a:t> trust</a:t>
            </a:r>
            <a:r>
              <a:rPr dirty="0"/>
              <a:t> them not to cheat you.</a:t>
            </a:r>
          </a:p>
          <a:p>
            <a:r>
              <a:rPr dirty="0"/>
              <a:t>This model does not hold up so well in an increasingly rapid and trust-less world like the internet.</a:t>
            </a:r>
            <a:endParaRPr lang="en-US" dirty="0"/>
          </a:p>
          <a:p>
            <a:r>
              <a:rPr lang="en-GB" b="1" dirty="0"/>
              <a:t>71% </a:t>
            </a:r>
            <a:r>
              <a:rPr lang="en-GB" dirty="0"/>
              <a:t>of the UK population </a:t>
            </a:r>
            <a:r>
              <a:rPr lang="en-GB" b="1" dirty="0"/>
              <a:t>did not trust </a:t>
            </a:r>
            <a:r>
              <a:rPr lang="en-US" dirty="0"/>
              <a:t>casinos overall in 2021 (and it’s increasing). </a:t>
            </a:r>
            <a:r>
              <a:rPr lang="en-GB" sz="3000" dirty="0"/>
              <a:t>(1)</a:t>
            </a:r>
            <a:endParaRPr sz="3000" dirty="0"/>
          </a:p>
          <a:p>
            <a:r>
              <a:rPr b="1" dirty="0"/>
              <a:t>45.5%</a:t>
            </a:r>
            <a:r>
              <a:rPr dirty="0"/>
              <a:t> of online casino users have, at one point, felt cheated by </a:t>
            </a:r>
            <a:r>
              <a:rPr b="1" dirty="0"/>
              <a:t>‘unfair software’</a:t>
            </a:r>
            <a:r>
              <a:rPr lang="en-US" b="1" dirty="0"/>
              <a:t> </a:t>
            </a:r>
            <a:r>
              <a:rPr lang="en-US" dirty="0"/>
              <a:t>and </a:t>
            </a:r>
            <a:r>
              <a:rPr b="1" dirty="0"/>
              <a:t>59.1+%</a:t>
            </a:r>
            <a:r>
              <a:rPr dirty="0"/>
              <a:t> complain of </a:t>
            </a:r>
            <a:r>
              <a:rPr b="1" dirty="0"/>
              <a:t>‘not being paid properly or at all’</a:t>
            </a:r>
            <a:r>
              <a:rPr lang="en-US" dirty="0"/>
              <a:t>.</a:t>
            </a:r>
            <a:r>
              <a:rPr dirty="0"/>
              <a:t> </a:t>
            </a:r>
            <a:r>
              <a:rPr sz="3000" dirty="0"/>
              <a:t>(2)</a:t>
            </a:r>
            <a:endParaRPr lang="en-US" sz="3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olution"/>
          <p:cNvSpPr txBox="1">
            <a:spLocks noGrp="1"/>
          </p:cNvSpPr>
          <p:nvPr>
            <p:ph type="title"/>
          </p:nvPr>
        </p:nvSpPr>
        <p:spPr>
          <a:prstGeom prst="rect">
            <a:avLst/>
          </a:prstGeom>
        </p:spPr>
        <p:txBody>
          <a:bodyPr/>
          <a:lstStyle/>
          <a:p>
            <a:r>
              <a:rPr lang="en-US" dirty="0"/>
              <a:t>The Project</a:t>
            </a:r>
            <a:endParaRPr dirty="0"/>
          </a:p>
        </p:txBody>
      </p:sp>
      <p:sp>
        <p:nvSpPr>
          <p:cNvPr id="174" name="A blockchain-based implement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A blockchain-based implementation</a:t>
            </a:r>
          </a:p>
        </p:txBody>
      </p:sp>
      <p:sp>
        <p:nvSpPr>
          <p:cNvPr id="175" name="The blockchain removes the factor of trust with concrete cryptographic proof of transactions.…"/>
          <p:cNvSpPr txBox="1">
            <a:spLocks noGrp="1"/>
          </p:cNvSpPr>
          <p:nvPr>
            <p:ph type="body" idx="1"/>
          </p:nvPr>
        </p:nvSpPr>
        <p:spPr>
          <a:xfrm>
            <a:off x="1206500" y="4397037"/>
            <a:ext cx="21754981" cy="7674002"/>
          </a:xfrm>
          <a:prstGeom prst="rect">
            <a:avLst/>
          </a:prstGeom>
        </p:spPr>
        <p:txBody>
          <a:bodyPr/>
          <a:lstStyle/>
          <a:p>
            <a:r>
              <a:rPr dirty="0"/>
              <a:t>The blockchain </a:t>
            </a:r>
            <a:r>
              <a:rPr b="1" dirty="0"/>
              <a:t>removes the factor of trust</a:t>
            </a:r>
            <a:r>
              <a:rPr dirty="0"/>
              <a:t> with concrete cryptographic proof of transactions.</a:t>
            </a:r>
          </a:p>
          <a:p>
            <a:r>
              <a:rPr dirty="0"/>
              <a:t>Modern developments in blockchain technology have built on the concept of ‘</a:t>
            </a:r>
            <a:r>
              <a:rPr b="1" dirty="0"/>
              <a:t>smart contracts</a:t>
            </a:r>
            <a:r>
              <a:rPr dirty="0"/>
              <a:t>’.</a:t>
            </a:r>
          </a:p>
          <a:p>
            <a:r>
              <a:rPr dirty="0"/>
              <a:t>These properties lead to </a:t>
            </a:r>
            <a:r>
              <a:rPr b="1" dirty="0"/>
              <a:t>innate fairness</a:t>
            </a:r>
            <a:r>
              <a:rPr dirty="0"/>
              <a:t> and an inability of any interested 3rd party (</a:t>
            </a:r>
            <a:r>
              <a:rPr lang="en-GB" dirty="0"/>
              <a:t>i.e.,</a:t>
            </a:r>
            <a:r>
              <a:rPr dirty="0"/>
              <a:t> a casino) to interfere with outcomes of these contracts.</a:t>
            </a:r>
            <a:endParaRPr lang="en-US" dirty="0"/>
          </a:p>
          <a:p>
            <a:r>
              <a:rPr lang="en-GB" dirty="0"/>
              <a:t>These characteristics of blockchains beg the question: “</a:t>
            </a:r>
            <a:r>
              <a:rPr lang="en-GB" b="1" dirty="0"/>
              <a:t>How technically viable is it to implement an online casino on the blockchain?</a:t>
            </a:r>
            <a:r>
              <a:rPr lang="en-GB" dirty="0"/>
              <a:t>”.</a:t>
            </a:r>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Objectives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Building and measuring the technical viability of such an implementation</a:t>
            </a:r>
            <a:endParaRPr dirty="0"/>
          </a:p>
        </p:txBody>
      </p:sp>
      <p:sp>
        <p:nvSpPr>
          <p:cNvPr id="10" name="The blockchain removes the factor of trust with concrete cryptographic proof of transactions.…">
            <a:extLst>
              <a:ext uri="{FF2B5EF4-FFF2-40B4-BE49-F238E27FC236}">
                <a16:creationId xmlns:a16="http://schemas.microsoft.com/office/drawing/2014/main" id="{9B027147-37E5-460D-853A-4FE981027D57}"/>
              </a:ext>
            </a:extLst>
          </p:cNvPr>
          <p:cNvSpPr txBox="1">
            <a:spLocks noGrp="1"/>
          </p:cNvSpPr>
          <p:nvPr>
            <p:ph type="body" idx="1"/>
          </p:nvPr>
        </p:nvSpPr>
        <p:spPr>
          <a:xfrm>
            <a:off x="1206500" y="4397037"/>
            <a:ext cx="21754981" cy="7674002"/>
          </a:xfrm>
          <a:prstGeom prst="rect">
            <a:avLst/>
          </a:prstGeom>
        </p:spPr>
        <p:txBody>
          <a:bodyPr>
            <a:noAutofit/>
          </a:bodyPr>
          <a:lstStyle/>
          <a:p>
            <a:r>
              <a:rPr lang="en-GB" b="0" i="0" dirty="0">
                <a:effectLst/>
              </a:rPr>
              <a:t>Implement a small selection of traditional casino games as </a:t>
            </a:r>
            <a:r>
              <a:rPr lang="en-GB" b="1" i="0" dirty="0">
                <a:effectLst/>
              </a:rPr>
              <a:t>smart contracts </a:t>
            </a:r>
            <a:r>
              <a:rPr lang="en-GB" b="0" i="0" dirty="0">
                <a:effectLst/>
              </a:rPr>
              <a:t>with </a:t>
            </a:r>
            <a:r>
              <a:rPr lang="en-GB" b="1" i="0" dirty="0">
                <a:effectLst/>
              </a:rPr>
              <a:t>verifiable</a:t>
            </a:r>
            <a:r>
              <a:rPr lang="en-GB" b="0" i="0" dirty="0">
                <a:effectLst/>
              </a:rPr>
              <a:t>, </a:t>
            </a:r>
            <a:r>
              <a:rPr lang="en-GB" b="1" i="0" dirty="0">
                <a:effectLst/>
              </a:rPr>
              <a:t>fair randomness</a:t>
            </a:r>
            <a:r>
              <a:rPr lang="en-GB" b="0" i="0" dirty="0">
                <a:effectLst/>
              </a:rPr>
              <a:t>.</a:t>
            </a:r>
          </a:p>
          <a:p>
            <a:r>
              <a:rPr lang="en-GB" b="0" i="0" dirty="0">
                <a:effectLst/>
              </a:rPr>
              <a:t>Build a robust </a:t>
            </a:r>
            <a:r>
              <a:rPr lang="en-GB" b="1" i="0" dirty="0">
                <a:effectLst/>
              </a:rPr>
              <a:t>migration chain </a:t>
            </a:r>
            <a:r>
              <a:rPr lang="en-GB" b="0" i="0" dirty="0">
                <a:effectLst/>
              </a:rPr>
              <a:t>to reliably deploy our smart contracts to any compatible network.</a:t>
            </a:r>
          </a:p>
          <a:p>
            <a:r>
              <a:rPr lang="en-GB" b="0" i="0" dirty="0">
                <a:effectLst/>
              </a:rPr>
              <a:t>Create a </a:t>
            </a:r>
            <a:r>
              <a:rPr lang="en-GB" b="1" i="0" dirty="0">
                <a:effectLst/>
              </a:rPr>
              <a:t>user-friendly</a:t>
            </a:r>
            <a:r>
              <a:rPr lang="en-GB" b="0" i="0" dirty="0">
                <a:effectLst/>
              </a:rPr>
              <a:t>, </a:t>
            </a:r>
            <a:r>
              <a:rPr lang="en-GB" b="1" i="0" dirty="0">
                <a:effectLst/>
              </a:rPr>
              <a:t>responsive web-based UI </a:t>
            </a:r>
            <a:r>
              <a:rPr lang="en-GB" b="0" i="0" dirty="0">
                <a:effectLst/>
              </a:rPr>
              <a:t>to play and watch games take place with mainstream ‘</a:t>
            </a:r>
            <a:r>
              <a:rPr lang="en-GB" b="1" i="0" dirty="0">
                <a:effectLst/>
              </a:rPr>
              <a:t>wallet</a:t>
            </a:r>
            <a:r>
              <a:rPr lang="en-GB" b="0" i="0" dirty="0">
                <a:effectLst/>
              </a:rPr>
              <a:t>’ integration.</a:t>
            </a:r>
          </a:p>
          <a:p>
            <a:r>
              <a:rPr lang="en-GB" b="0" i="0" dirty="0">
                <a:effectLst/>
              </a:rPr>
              <a:t>Achieve accepted levels of </a:t>
            </a:r>
            <a:r>
              <a:rPr lang="en-GB" b="1" i="0" dirty="0">
                <a:effectLst/>
              </a:rPr>
              <a:t>scalability</a:t>
            </a:r>
            <a:r>
              <a:rPr lang="en-GB" b="0" i="0" dirty="0">
                <a:effectLst/>
              </a:rPr>
              <a:t>, </a:t>
            </a:r>
            <a:r>
              <a:rPr lang="en-GB" b="1" i="0" dirty="0">
                <a:effectLst/>
              </a:rPr>
              <a:t>speed</a:t>
            </a:r>
            <a:r>
              <a:rPr lang="en-GB" b="0" i="0" dirty="0">
                <a:effectLst/>
              </a:rPr>
              <a:t> and </a:t>
            </a:r>
            <a:r>
              <a:rPr lang="en-GB" b="1" i="0" dirty="0">
                <a:effectLst/>
              </a:rPr>
              <a:t>cost of operation </a:t>
            </a:r>
            <a:r>
              <a:rPr lang="en-GB" b="0" i="0" dirty="0">
                <a:effectLst/>
              </a:rPr>
              <a:t>when compared against traditional, centralized online casinos.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Achievements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TODO</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r>
              <a:rPr lang="en-US" dirty="0"/>
              <a:t>Two games</a:t>
            </a:r>
          </a:p>
          <a:p>
            <a:r>
              <a:rPr lang="en-US" dirty="0"/>
              <a:t>Verifiable randomness</a:t>
            </a:r>
          </a:p>
          <a:p>
            <a:r>
              <a:rPr lang="en-US" dirty="0"/>
              <a:t>Central banking</a:t>
            </a:r>
          </a:p>
        </p:txBody>
      </p:sp>
    </p:spTree>
    <p:extLst>
      <p:ext uri="{BB962C8B-B14F-4D97-AF65-F5344CB8AC3E}">
        <p14:creationId xmlns:p14="http://schemas.microsoft.com/office/powerpoint/2010/main" val="1583993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The Result</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Almost there, but not quite.</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pPr marL="0" indent="0" algn="ctr">
              <a:buNone/>
            </a:pPr>
            <a:endParaRPr lang="en-US" dirty="0"/>
          </a:p>
          <a:p>
            <a:pPr marL="0" indent="0" algn="ctr">
              <a:buNone/>
            </a:pPr>
            <a:r>
              <a:rPr lang="en-US" dirty="0"/>
              <a:t>While the technical possibility </a:t>
            </a:r>
            <a:r>
              <a:rPr lang="en-US" b="1" dirty="0"/>
              <a:t>exists</a:t>
            </a:r>
            <a:r>
              <a:rPr lang="en-US" dirty="0"/>
              <a:t>, the speed and scalability of our work has not surpassed the </a:t>
            </a:r>
            <a:r>
              <a:rPr lang="en-US" b="1" dirty="0"/>
              <a:t>threshold</a:t>
            </a:r>
            <a:r>
              <a:rPr lang="en-US" dirty="0"/>
              <a:t> required to replace traditional (centralized) systems.</a:t>
            </a:r>
          </a:p>
          <a:p>
            <a:pPr marL="0" indent="0" algn="ctr">
              <a:buNone/>
            </a:pPr>
            <a:endParaRPr lang="en-US" dirty="0"/>
          </a:p>
          <a:p>
            <a:pPr marL="0" indent="0" algn="ctr">
              <a:buNone/>
            </a:pPr>
            <a:r>
              <a:rPr lang="en-US" dirty="0"/>
              <a:t>However, </a:t>
            </a:r>
            <a:r>
              <a:rPr lang="en-US" b="1" dirty="0"/>
              <a:t>given a faster platform </a:t>
            </a:r>
            <a:r>
              <a:rPr lang="en-US" dirty="0"/>
              <a:t>or more </a:t>
            </a:r>
            <a:r>
              <a:rPr lang="en-US" b="1" dirty="0"/>
              <a:t>robust technology stack </a:t>
            </a:r>
            <a:r>
              <a:rPr lang="en-US" dirty="0"/>
              <a:t>– it may be viable. Further research is required.</a:t>
            </a:r>
          </a:p>
        </p:txBody>
      </p:sp>
    </p:spTree>
    <p:extLst>
      <p:ext uri="{BB962C8B-B14F-4D97-AF65-F5344CB8AC3E}">
        <p14:creationId xmlns:p14="http://schemas.microsoft.com/office/powerpoint/2010/main" val="8479989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In Summary"/>
          <p:cNvSpPr txBox="1">
            <a:spLocks noGrp="1"/>
          </p:cNvSpPr>
          <p:nvPr>
            <p:ph type="title"/>
          </p:nvPr>
        </p:nvSpPr>
        <p:spPr>
          <a:prstGeom prst="rect">
            <a:avLst/>
          </a:prstGeom>
        </p:spPr>
        <p:txBody>
          <a:bodyPr/>
          <a:lstStyle/>
          <a:p>
            <a:r>
              <a:rPr lang="en-US" dirty="0"/>
              <a:t>Live Demonstration</a:t>
            </a:r>
            <a:endParaRPr dirty="0"/>
          </a:p>
        </p:txBody>
      </p:sp>
      <p:pic>
        <p:nvPicPr>
          <p:cNvPr id="3" name="Picture 2">
            <a:hlinkClick r:id="rId3"/>
            <a:extLst>
              <a:ext uri="{FF2B5EF4-FFF2-40B4-BE49-F238E27FC236}">
                <a16:creationId xmlns:a16="http://schemas.microsoft.com/office/drawing/2014/main" id="{088FA5D3-91D4-47F1-A62F-A8166A1A6CAF}"/>
              </a:ext>
            </a:extLst>
          </p:cNvPr>
          <p:cNvPicPr>
            <a:picLocks noChangeAspect="1"/>
          </p:cNvPicPr>
          <p:nvPr/>
        </p:nvPicPr>
        <p:blipFill>
          <a:blip r:embed="rId4"/>
          <a:stretch>
            <a:fillRect/>
          </a:stretch>
        </p:blipFill>
        <p:spPr>
          <a:xfrm>
            <a:off x="2266457" y="2816772"/>
            <a:ext cx="19851086" cy="9687743"/>
          </a:xfrm>
          <a:prstGeom prst="rect">
            <a:avLst/>
          </a:prstGeom>
        </p:spPr>
      </p:pic>
    </p:spTree>
    <p:extLst>
      <p:ext uri="{BB962C8B-B14F-4D97-AF65-F5344CB8AC3E}">
        <p14:creationId xmlns:p14="http://schemas.microsoft.com/office/powerpoint/2010/main" val="24555488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UKGC (2021). UKGC Gambling Industry Statistics Report April 2020-March 2021. UKGC Gambling Industry Statistics Report. [online] Available at: https://www.gamblingcommission.gov.uk/aboutus/statisticsandresearch.…"/>
          <p:cNvSpPr txBox="1">
            <a:spLocks noGrp="1"/>
          </p:cNvSpPr>
          <p:nvPr>
            <p:ph type="body" idx="1"/>
          </p:nvPr>
        </p:nvSpPr>
        <p:spPr>
          <a:xfrm>
            <a:off x="1206500" y="2786114"/>
            <a:ext cx="21971000" cy="9718402"/>
          </a:xfrm>
          <a:prstGeom prst="rect">
            <a:avLst/>
          </a:prstGeom>
        </p:spPr>
        <p:txBody>
          <a:bodyPr anchor="ctr"/>
          <a:lstStyle/>
          <a:p>
            <a:pPr marL="666750" indent="-666750" defTabSz="825500">
              <a:lnSpc>
                <a:spcPct val="100000"/>
              </a:lnSpc>
              <a:spcBef>
                <a:spcPts val="0"/>
              </a:spcBef>
              <a:buSzPct val="100000"/>
              <a:buAutoNum type="arabicParenBoth"/>
              <a:defRPr sz="3600" b="1"/>
            </a:pPr>
            <a:r>
              <a:rPr lang="en-GB" dirty="0"/>
              <a:t>Overview of the British gambling sector - Gambling Commission. (2021). Retrieved April 16, 2022, from https://www.gamblingcommission.gov.uk/manual/annual-report-and-accounts-2020-to-2021/annual-report-20-21-performance-report-overview-of-the-british-gambling.</a:t>
            </a:r>
            <a:r>
              <a:rPr dirty="0"/>
              <a:t>.</a:t>
            </a:r>
          </a:p>
          <a:p>
            <a:pPr marL="666750" indent="-666750" defTabSz="825500">
              <a:lnSpc>
                <a:spcPct val="100000"/>
              </a:lnSpc>
              <a:spcBef>
                <a:spcPts val="0"/>
              </a:spcBef>
              <a:buSzPct val="100000"/>
              <a:buAutoNum type="arabicParenBoth"/>
              <a:defRPr sz="3600" b="1"/>
            </a:pPr>
            <a:r>
              <a:rPr dirty="0" err="1"/>
              <a:t>Gainsbury</a:t>
            </a:r>
            <a:r>
              <a:rPr dirty="0"/>
              <a:t>, S., Parke, J., &amp; </a:t>
            </a:r>
            <a:r>
              <a:rPr dirty="0" err="1"/>
              <a:t>Suhonen</a:t>
            </a:r>
            <a:r>
              <a:rPr dirty="0"/>
              <a:t>, N. (2013). Consumer attitudes towards Internet gambling: Perceptions of responsible gambling policies, consumer protection, and regulation of online gambling sites. Computers in Human Behavior, 29 (1). </a:t>
            </a:r>
            <a:r>
              <a:rPr u="sng" dirty="0">
                <a:hlinkClick r:id="rId3"/>
              </a:rPr>
              <a:t>https://doi.org/10.1016/j.chb.2012.08.010</a:t>
            </a:r>
          </a:p>
        </p:txBody>
      </p:sp>
      <p:sp>
        <p:nvSpPr>
          <p:cNvPr id="254" name="References"/>
          <p:cNvSpPr txBox="1">
            <a:spLocks noGrp="1"/>
          </p:cNvSpPr>
          <p:nvPr>
            <p:ph type="title"/>
          </p:nvPr>
        </p:nvSpPr>
        <p:spPr>
          <a:prstGeom prst="rect">
            <a:avLst/>
          </a:prstGeom>
        </p:spPr>
        <p:txBody>
          <a:bodyPr/>
          <a:lstStyle/>
          <a:p>
            <a:r>
              <a:t>References</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643</Words>
  <Application>Microsoft Office PowerPoint</Application>
  <PresentationFormat>Custom</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Helvetica Neue</vt:lpstr>
      <vt:lpstr>Helvetica Neue Medium</vt:lpstr>
      <vt:lpstr>21_BasicWhite</vt:lpstr>
      <vt:lpstr>An Overview of GlassCasino</vt:lpstr>
      <vt:lpstr>The Problem to be Solved</vt:lpstr>
      <vt:lpstr>The Project</vt:lpstr>
      <vt:lpstr>Objectives</vt:lpstr>
      <vt:lpstr>Achievements</vt:lpstr>
      <vt:lpstr>The Result</vt:lpstr>
      <vt:lpstr>Live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GlassCasino</dc:title>
  <dc:creator>Adam Hodson</dc:creator>
  <cp:lastModifiedBy>Adam Hodson</cp:lastModifiedBy>
  <cp:revision>11</cp:revision>
  <cp:lastPrinted>2021-12-06T20:53:37Z</cp:lastPrinted>
  <dcterms:modified xsi:type="dcterms:W3CDTF">2022-04-17T11:38:32Z</dcterms:modified>
</cp:coreProperties>
</file>