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95" r:id="rId2"/>
    <p:sldId id="257" r:id="rId3"/>
    <p:sldId id="277" r:id="rId4"/>
    <p:sldId id="272" r:id="rId5"/>
    <p:sldId id="279" r:id="rId6"/>
    <p:sldId id="273" r:id="rId7"/>
    <p:sldId id="280" r:id="rId8"/>
    <p:sldId id="294" r:id="rId9"/>
    <p:sldId id="283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6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91FD25-C188-4818-9938-4D3E1BAAEB78}">
  <a:tblStyle styleId="{6491FD25-C188-4818-9938-4D3E1BAAEB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2"/>
    <p:restoredTop sz="88036" autoAdjust="0"/>
  </p:normalViewPr>
  <p:slideViewPr>
    <p:cSldViewPr snapToGrid="0" snapToObjects="1">
      <p:cViewPr varScale="1">
        <p:scale>
          <a:sx n="111" d="100"/>
          <a:sy n="111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c1517b1f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c1517b1f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c1517b1f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86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099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41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173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445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580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5b6aa7fa5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45b6aa7fa5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3" name="Google Shape;453;g45b6aa7fa5_0_26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967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5b6aa7fa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45b6aa7fa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9" name="Google Shape;549;g45b6aa7fa5_0_23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70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503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880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042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c1517b1f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c1517b1f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c1517b1f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265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24f46721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24f46721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524f46721d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17b536a0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17b536a0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  <p:sp>
        <p:nvSpPr>
          <p:cNvPr id="164" name="Google Shape;164;g4d17b536a0_3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45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u="sng" dirty="0"/>
          </a:p>
        </p:txBody>
      </p:sp>
      <p:sp>
        <p:nvSpPr>
          <p:cNvPr id="321" name="Google Shape;32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22fb6d3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22fb6d3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5222fb6d38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12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85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16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fb6d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fb6d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222fb6d3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0957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066" cy="18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47472" y="1166813"/>
            <a:ext cx="8453628" cy="34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066" cy="18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47472" y="1166813"/>
            <a:ext cx="4148328" cy="34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48200" y="1166813"/>
            <a:ext cx="4152900" cy="34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066" cy="18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Images">
  <p:cSld name="Content and Image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4146619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47472" y="1166813"/>
            <a:ext cx="4148328" cy="34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4649544" y="343785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3"/>
          </p:nvPr>
        </p:nvSpPr>
        <p:spPr>
          <a:xfrm>
            <a:off x="6771748" y="343785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4"/>
          </p:nvPr>
        </p:nvSpPr>
        <p:spPr>
          <a:xfrm>
            <a:off x="4649544" y="2445953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5"/>
          </p:nvPr>
        </p:nvSpPr>
        <p:spPr>
          <a:xfrm>
            <a:off x="6771748" y="2445953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066" cy="18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8">
  <p:cSld name="Title and Content 8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211134" y="1165225"/>
            <a:ext cx="5589966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3211134" y="2049376"/>
            <a:ext cx="5589966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3"/>
          </p:nvPr>
        </p:nvSpPr>
        <p:spPr>
          <a:xfrm>
            <a:off x="3211134" y="2933527"/>
            <a:ext cx="5589966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4"/>
          </p:nvPr>
        </p:nvSpPr>
        <p:spPr>
          <a:xfrm>
            <a:off x="3211134" y="3817677"/>
            <a:ext cx="5589966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5"/>
          </p:nvPr>
        </p:nvSpPr>
        <p:spPr>
          <a:xfrm>
            <a:off x="348751" y="1165225"/>
            <a:ext cx="2736249" cy="77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6"/>
          </p:nvPr>
        </p:nvSpPr>
        <p:spPr>
          <a:xfrm>
            <a:off x="348751" y="2049376"/>
            <a:ext cx="2736249" cy="77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7"/>
          </p:nvPr>
        </p:nvSpPr>
        <p:spPr>
          <a:xfrm>
            <a:off x="348751" y="2933527"/>
            <a:ext cx="2736249" cy="77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8"/>
          </p:nvPr>
        </p:nvSpPr>
        <p:spPr>
          <a:xfrm>
            <a:off x="348751" y="3817677"/>
            <a:ext cx="2736249" cy="77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066" cy="18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066" cy="18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s">
  <p:cSld name="Title Slide with image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ctrTitle"/>
          </p:nvPr>
        </p:nvSpPr>
        <p:spPr>
          <a:xfrm>
            <a:off x="347472" y="968693"/>
            <a:ext cx="5486400" cy="110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347472" y="251847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347472" y="3120390"/>
            <a:ext cx="5486400" cy="1714500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3"/>
          </p:nvPr>
        </p:nvSpPr>
        <p:spPr>
          <a:xfrm>
            <a:off x="6151118" y="3120390"/>
            <a:ext cx="2651760" cy="1714500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44263" y="2167128"/>
            <a:ext cx="5492976" cy="33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" name="Google Shape;75;p10" descr="ebay_logo_on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4415" y="954153"/>
            <a:ext cx="2441448" cy="90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ntent and Images">
  <p:cSld name="1_Content and Image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4146619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347472" y="1171465"/>
            <a:ext cx="4148328" cy="34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066" cy="18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4649544" y="343785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>
            <a:spLocks noGrp="1"/>
          </p:cNvSpPr>
          <p:nvPr>
            <p:ph type="pic" idx="3"/>
          </p:nvPr>
        </p:nvSpPr>
        <p:spPr>
          <a:xfrm>
            <a:off x="6771748" y="343785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>
            <a:spLocks noGrp="1"/>
          </p:cNvSpPr>
          <p:nvPr>
            <p:ph type="pic" idx="4"/>
          </p:nvPr>
        </p:nvSpPr>
        <p:spPr>
          <a:xfrm>
            <a:off x="4649544" y="2445953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5"/>
          </p:nvPr>
        </p:nvSpPr>
        <p:spPr>
          <a:xfrm>
            <a:off x="6771748" y="2445953"/>
            <a:ext cx="2029352" cy="2029968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-1143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177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725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 8">
  <p:cSld name="1_Title and Content 8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066" cy="18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3211134" y="1165225"/>
            <a:ext cx="5589966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2"/>
          </p:nvPr>
        </p:nvSpPr>
        <p:spPr>
          <a:xfrm>
            <a:off x="3211134" y="2049376"/>
            <a:ext cx="5589966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3"/>
          </p:nvPr>
        </p:nvSpPr>
        <p:spPr>
          <a:xfrm>
            <a:off x="3211134" y="2933527"/>
            <a:ext cx="5589966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"/>
          </p:nvPr>
        </p:nvSpPr>
        <p:spPr>
          <a:xfrm>
            <a:off x="3211134" y="3817677"/>
            <a:ext cx="5589966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None/>
              <a:defRPr sz="1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5"/>
          </p:nvPr>
        </p:nvSpPr>
        <p:spPr>
          <a:xfrm>
            <a:off x="348751" y="1165225"/>
            <a:ext cx="2736249" cy="77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6"/>
          </p:nvPr>
        </p:nvSpPr>
        <p:spPr>
          <a:xfrm>
            <a:off x="348751" y="2049376"/>
            <a:ext cx="2736249" cy="77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7"/>
          </p:nvPr>
        </p:nvSpPr>
        <p:spPr>
          <a:xfrm>
            <a:off x="348751" y="2933527"/>
            <a:ext cx="2736249" cy="77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8"/>
          </p:nvPr>
        </p:nvSpPr>
        <p:spPr>
          <a:xfrm>
            <a:off x="348751" y="3817677"/>
            <a:ext cx="2736249" cy="77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628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47472" y="1166813"/>
            <a:ext cx="8453628" cy="34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96E6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2" y="4629150"/>
            <a:ext cx="1363022" cy="514350"/>
          </a:xfrm>
          <a:prstGeom prst="rect">
            <a:avLst/>
          </a:prstGeom>
          <a:solidFill>
            <a:srgbClr val="E9E9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37454" y="4629150"/>
            <a:ext cx="7706546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066" cy="18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Google Shape;17;p1" descr="ebay_logo_onl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2324" y="4755180"/>
            <a:ext cx="673612" cy="250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"/>
          <p:cNvCxnSpPr/>
          <p:nvPr/>
        </p:nvCxnSpPr>
        <p:spPr>
          <a:xfrm>
            <a:off x="8522537" y="4881862"/>
            <a:ext cx="0" cy="921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47534" y="899287"/>
            <a:ext cx="84537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ctr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2800" dirty="0">
                <a:solidFill>
                  <a:schemeClr val="accent2"/>
                </a:solidFill>
              </a:rPr>
              <a:t>Optimizing </a:t>
            </a:r>
            <a:r>
              <a:rPr lang="en-US" altLang="zh-CN" sz="2800" dirty="0" err="1">
                <a:solidFill>
                  <a:schemeClr val="accent2"/>
                </a:solidFill>
              </a:rPr>
              <a:t>SparkSQL</a:t>
            </a:r>
            <a:r>
              <a:rPr lang="en-US" altLang="zh-CN" sz="2800" dirty="0">
                <a:solidFill>
                  <a:schemeClr val="accent2"/>
                </a:solidFill>
              </a:rPr>
              <a:t> for Interactive Analysis</a:t>
            </a:r>
            <a:endParaRPr lang="en-US" altLang="zh-CN" sz="2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Bucket join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42828" y="980936"/>
            <a:ext cx="6415781" cy="312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One bucket only generate one file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Default Sort by</a:t>
            </a:r>
            <a:r>
              <a:rPr lang="zh-CN" altLang="en-US" sz="1800" dirty="0">
                <a:solidFill>
                  <a:schemeClr val="dk2"/>
                </a:solidFill>
              </a:rPr>
              <a:t> </a:t>
            </a:r>
            <a:r>
              <a:rPr lang="en-US" altLang="zh-CN" sz="1800" dirty="0">
                <a:solidFill>
                  <a:schemeClr val="dk2"/>
                </a:solidFill>
              </a:rPr>
              <a:t>bucket</a:t>
            </a:r>
            <a:r>
              <a:rPr lang="zh-CN" altLang="en-US" sz="1800" dirty="0">
                <a:solidFill>
                  <a:schemeClr val="dk2"/>
                </a:solidFill>
              </a:rPr>
              <a:t> </a:t>
            </a:r>
            <a:r>
              <a:rPr lang="en-US" altLang="zh-CN" sz="1800" dirty="0">
                <a:solidFill>
                  <a:schemeClr val="dk2"/>
                </a:solidFill>
              </a:rPr>
              <a:t>column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Indexed bucket</a:t>
            </a:r>
            <a:endParaRPr lang="en-US" sz="1800" dirty="0">
              <a:solidFill>
                <a:schemeClr val="dk2"/>
              </a:solidFill>
            </a:endParaRP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Support m</a:t>
            </a:r>
            <a:r>
              <a:rPr lang="en-US" altLang="zh-CN" sz="1800" dirty="0">
                <a:solidFill>
                  <a:schemeClr val="dk2"/>
                </a:solidFill>
              </a:rPr>
              <a:t>ultiple bucketing number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Support Join keys</a:t>
            </a:r>
            <a:r>
              <a:rPr lang="zh-CN" altLang="en-US" sz="1800" dirty="0">
                <a:solidFill>
                  <a:schemeClr val="dk2"/>
                </a:solidFill>
              </a:rPr>
              <a:t> </a:t>
            </a:r>
            <a:r>
              <a:rPr lang="en-US" altLang="zh-CN" sz="1800" dirty="0">
                <a:solidFill>
                  <a:schemeClr val="dk2"/>
                </a:solidFill>
              </a:rPr>
              <a:t>are the super set of bucket keys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Partial Sorted RDD, move sort to RDD scan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Does not support Hive bucket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❖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sz="1800" dirty="0">
              <a:solidFill>
                <a:schemeClr val="dk2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❖"/>
            </a:pPr>
            <a:endParaRPr lang="en-US"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8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Combine Bucket and Partition?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42828" y="980936"/>
            <a:ext cx="6415781" cy="312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Bucketing is good for large tables join, partitioning is good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for data prune and data refreshment, can we combine them?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Usually you can’t, partition + bucket will generate (M*N) number of tiny HDFS files and kill the Hadoop NN.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❖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sz="1800" dirty="0">
              <a:solidFill>
                <a:schemeClr val="dk2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❖"/>
            </a:pPr>
            <a:endParaRPr lang="en-US"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9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A better data placement – Range Partition + Bucket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grpSp>
        <p:nvGrpSpPr>
          <p:cNvPr id="6" name="Google Shape;411;p24">
            <a:extLst>
              <a:ext uri="{FF2B5EF4-FFF2-40B4-BE49-F238E27FC236}">
                <a16:creationId xmlns:a16="http://schemas.microsoft.com/office/drawing/2014/main" id="{4D15515A-455F-4E1A-B666-7DE3133C1039}"/>
              </a:ext>
            </a:extLst>
          </p:cNvPr>
          <p:cNvGrpSpPr/>
          <p:nvPr/>
        </p:nvGrpSpPr>
        <p:grpSpPr>
          <a:xfrm>
            <a:off x="473554" y="1471783"/>
            <a:ext cx="8575454" cy="1948338"/>
            <a:chOff x="24018" y="2662171"/>
            <a:chExt cx="8575454" cy="1948338"/>
          </a:xfrm>
        </p:grpSpPr>
        <p:sp>
          <p:nvSpPr>
            <p:cNvPr id="7" name="Google Shape;412;p24">
              <a:extLst>
                <a:ext uri="{FF2B5EF4-FFF2-40B4-BE49-F238E27FC236}">
                  <a16:creationId xmlns:a16="http://schemas.microsoft.com/office/drawing/2014/main" id="{59B877D0-CA57-4A2B-8C9E-CBAD48AE1273}"/>
                </a:ext>
              </a:extLst>
            </p:cNvPr>
            <p:cNvSpPr txBox="1"/>
            <p:nvPr/>
          </p:nvSpPr>
          <p:spPr>
            <a:xfrm>
              <a:off x="24018" y="2989527"/>
              <a:ext cx="9108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Partition</a:t>
              </a:r>
              <a:endParaRPr/>
            </a:p>
          </p:txBody>
        </p:sp>
        <p:grpSp>
          <p:nvGrpSpPr>
            <p:cNvPr id="8" name="Google Shape;413;p24">
              <a:extLst>
                <a:ext uri="{FF2B5EF4-FFF2-40B4-BE49-F238E27FC236}">
                  <a16:creationId xmlns:a16="http://schemas.microsoft.com/office/drawing/2014/main" id="{DAD06B1B-E2BA-4BB5-BEB7-8FF3A4F425C4}"/>
                </a:ext>
              </a:extLst>
            </p:cNvPr>
            <p:cNvGrpSpPr/>
            <p:nvPr/>
          </p:nvGrpSpPr>
          <p:grpSpPr>
            <a:xfrm>
              <a:off x="967486" y="2989527"/>
              <a:ext cx="987713" cy="1613646"/>
              <a:chOff x="967486" y="2989527"/>
              <a:chExt cx="987713" cy="1613646"/>
            </a:xfrm>
          </p:grpSpPr>
          <p:sp>
            <p:nvSpPr>
              <p:cNvPr id="60" name="Google Shape;414;p24">
                <a:extLst>
                  <a:ext uri="{FF2B5EF4-FFF2-40B4-BE49-F238E27FC236}">
                    <a16:creationId xmlns:a16="http://schemas.microsoft.com/office/drawing/2014/main" id="{565F3A8C-C4B6-411D-860F-014FFE442B4C}"/>
                  </a:ext>
                </a:extLst>
              </p:cNvPr>
              <p:cNvSpPr/>
              <p:nvPr/>
            </p:nvSpPr>
            <p:spPr>
              <a:xfrm>
                <a:off x="967486" y="2989527"/>
                <a:ext cx="986005" cy="1613646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" name="Google Shape;415;p24">
                <a:extLst>
                  <a:ext uri="{FF2B5EF4-FFF2-40B4-BE49-F238E27FC236}">
                    <a16:creationId xmlns:a16="http://schemas.microsoft.com/office/drawing/2014/main" id="{08319223-985F-4AC0-9E15-5497E2158AFF}"/>
                  </a:ext>
                </a:extLst>
              </p:cNvPr>
              <p:cNvGrpSpPr/>
              <p:nvPr/>
            </p:nvGrpSpPr>
            <p:grpSpPr>
              <a:xfrm>
                <a:off x="988268" y="3020305"/>
                <a:ext cx="966931" cy="1525694"/>
                <a:chOff x="948988" y="2989132"/>
                <a:chExt cx="966931" cy="1525694"/>
              </a:xfrm>
            </p:grpSpPr>
            <p:sp>
              <p:nvSpPr>
                <p:cNvPr id="62" name="Google Shape;416;p24">
                  <a:extLst>
                    <a:ext uri="{FF2B5EF4-FFF2-40B4-BE49-F238E27FC236}">
                      <a16:creationId xmlns:a16="http://schemas.microsoft.com/office/drawing/2014/main" id="{47EA03ED-A278-4AD8-8F93-F4EA6D314AB4}"/>
                    </a:ext>
                  </a:extLst>
                </p:cNvPr>
                <p:cNvSpPr/>
                <p:nvPr/>
              </p:nvSpPr>
              <p:spPr>
                <a:xfrm>
                  <a:off x="1076551" y="3328082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Bucket-1</a:t>
                  </a:r>
                  <a:endParaRPr/>
                </a:p>
              </p:txBody>
            </p:sp>
            <p:sp>
              <p:nvSpPr>
                <p:cNvPr id="63" name="Google Shape;417;p24">
                  <a:extLst>
                    <a:ext uri="{FF2B5EF4-FFF2-40B4-BE49-F238E27FC236}">
                      <a16:creationId xmlns:a16="http://schemas.microsoft.com/office/drawing/2014/main" id="{8AE223FE-BE34-4E06-A6FA-98CD10354193}"/>
                    </a:ext>
                  </a:extLst>
                </p:cNvPr>
                <p:cNvSpPr/>
                <p:nvPr/>
              </p:nvSpPr>
              <p:spPr>
                <a:xfrm>
                  <a:off x="1076551" y="3591770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Bucket-2</a:t>
                  </a:r>
                  <a:endParaRPr/>
                </a:p>
              </p:txBody>
            </p:sp>
            <p:sp>
              <p:nvSpPr>
                <p:cNvPr id="64" name="Google Shape;418;p24">
                  <a:extLst>
                    <a:ext uri="{FF2B5EF4-FFF2-40B4-BE49-F238E27FC236}">
                      <a16:creationId xmlns:a16="http://schemas.microsoft.com/office/drawing/2014/main" id="{EB409031-883B-4E26-B321-C669254767B8}"/>
                    </a:ext>
                  </a:extLst>
                </p:cNvPr>
                <p:cNvSpPr/>
                <p:nvPr/>
              </p:nvSpPr>
              <p:spPr>
                <a:xfrm>
                  <a:off x="1076960" y="3853239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Bucket-3</a:t>
                  </a:r>
                  <a:endParaRPr/>
                </a:p>
              </p:txBody>
            </p:sp>
            <p:sp>
              <p:nvSpPr>
                <p:cNvPr id="65" name="Google Shape;419;p24">
                  <a:extLst>
                    <a:ext uri="{FF2B5EF4-FFF2-40B4-BE49-F238E27FC236}">
                      <a16:creationId xmlns:a16="http://schemas.microsoft.com/office/drawing/2014/main" id="{A8FC7EBF-061B-454A-A9A9-0E74C1DED6EB}"/>
                    </a:ext>
                  </a:extLst>
                </p:cNvPr>
                <p:cNvSpPr/>
                <p:nvPr/>
              </p:nvSpPr>
              <p:spPr>
                <a:xfrm>
                  <a:off x="1076552" y="4286225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Bucket-n</a:t>
                  </a:r>
                  <a:endParaRPr/>
                </a:p>
              </p:txBody>
            </p:sp>
            <p:sp>
              <p:nvSpPr>
                <p:cNvPr id="66" name="Google Shape;420;p24">
                  <a:extLst>
                    <a:ext uri="{FF2B5EF4-FFF2-40B4-BE49-F238E27FC236}">
                      <a16:creationId xmlns:a16="http://schemas.microsoft.com/office/drawing/2014/main" id="{FF52000A-619C-4F24-92FA-B5341280B4DE}"/>
                    </a:ext>
                  </a:extLst>
                </p:cNvPr>
                <p:cNvSpPr txBox="1"/>
                <p:nvPr/>
              </p:nvSpPr>
              <p:spPr>
                <a:xfrm>
                  <a:off x="948988" y="298913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2000-01-01</a:t>
                  </a:r>
                  <a:endParaRPr/>
                </a:p>
              </p:txBody>
            </p:sp>
            <p:sp>
              <p:nvSpPr>
                <p:cNvPr id="67" name="Google Shape;421;p24">
                  <a:extLst>
                    <a:ext uri="{FF2B5EF4-FFF2-40B4-BE49-F238E27FC236}">
                      <a16:creationId xmlns:a16="http://schemas.microsoft.com/office/drawing/2014/main" id="{A318C1C2-051D-4FD3-836C-A19CAC8C91B2}"/>
                    </a:ext>
                  </a:extLst>
                </p:cNvPr>
                <p:cNvSpPr txBox="1"/>
                <p:nvPr/>
              </p:nvSpPr>
              <p:spPr>
                <a:xfrm>
                  <a:off x="1128845" y="3986863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……</a:t>
                  </a:r>
                  <a:endParaRPr/>
                </a:p>
              </p:txBody>
            </p:sp>
          </p:grpSp>
        </p:grpSp>
        <p:sp>
          <p:nvSpPr>
            <p:cNvPr id="9" name="Google Shape;422;p24">
              <a:extLst>
                <a:ext uri="{FF2B5EF4-FFF2-40B4-BE49-F238E27FC236}">
                  <a16:creationId xmlns:a16="http://schemas.microsoft.com/office/drawing/2014/main" id="{C52193B0-2964-4D36-B706-ACF80A9A94F6}"/>
                </a:ext>
              </a:extLst>
            </p:cNvPr>
            <p:cNvSpPr txBox="1"/>
            <p:nvPr/>
          </p:nvSpPr>
          <p:spPr>
            <a:xfrm>
              <a:off x="24018" y="37338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Bucket</a:t>
              </a:r>
              <a:endParaRPr/>
            </a:p>
          </p:txBody>
        </p:sp>
        <p:grpSp>
          <p:nvGrpSpPr>
            <p:cNvPr id="10" name="Google Shape;423;p24">
              <a:extLst>
                <a:ext uri="{FF2B5EF4-FFF2-40B4-BE49-F238E27FC236}">
                  <a16:creationId xmlns:a16="http://schemas.microsoft.com/office/drawing/2014/main" id="{056977B1-F799-4A90-96F9-4394BD2B4835}"/>
                </a:ext>
              </a:extLst>
            </p:cNvPr>
            <p:cNvGrpSpPr/>
            <p:nvPr/>
          </p:nvGrpSpPr>
          <p:grpSpPr>
            <a:xfrm>
              <a:off x="2038902" y="2996863"/>
              <a:ext cx="987713" cy="1613646"/>
              <a:chOff x="967486" y="2989527"/>
              <a:chExt cx="987713" cy="1613646"/>
            </a:xfrm>
          </p:grpSpPr>
          <p:sp>
            <p:nvSpPr>
              <p:cNvPr id="52" name="Google Shape;424;p24">
                <a:extLst>
                  <a:ext uri="{FF2B5EF4-FFF2-40B4-BE49-F238E27FC236}">
                    <a16:creationId xmlns:a16="http://schemas.microsoft.com/office/drawing/2014/main" id="{1A71A908-0D40-49FA-82E6-7BD36D0B2A9A}"/>
                  </a:ext>
                </a:extLst>
              </p:cNvPr>
              <p:cNvSpPr/>
              <p:nvPr/>
            </p:nvSpPr>
            <p:spPr>
              <a:xfrm>
                <a:off x="967486" y="2989527"/>
                <a:ext cx="986005" cy="1613646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" name="Google Shape;425;p24">
                <a:extLst>
                  <a:ext uri="{FF2B5EF4-FFF2-40B4-BE49-F238E27FC236}">
                    <a16:creationId xmlns:a16="http://schemas.microsoft.com/office/drawing/2014/main" id="{0931EAA8-53C9-4153-BA7B-2400EE79E575}"/>
                  </a:ext>
                </a:extLst>
              </p:cNvPr>
              <p:cNvGrpSpPr/>
              <p:nvPr/>
            </p:nvGrpSpPr>
            <p:grpSpPr>
              <a:xfrm>
                <a:off x="988268" y="3020305"/>
                <a:ext cx="966931" cy="1525694"/>
                <a:chOff x="948988" y="2989132"/>
                <a:chExt cx="966931" cy="1525694"/>
              </a:xfrm>
            </p:grpSpPr>
            <p:sp>
              <p:nvSpPr>
                <p:cNvPr id="54" name="Google Shape;426;p24">
                  <a:extLst>
                    <a:ext uri="{FF2B5EF4-FFF2-40B4-BE49-F238E27FC236}">
                      <a16:creationId xmlns:a16="http://schemas.microsoft.com/office/drawing/2014/main" id="{4F86157E-B7F8-4C44-B20B-C4AA4B84FC13}"/>
                    </a:ext>
                  </a:extLst>
                </p:cNvPr>
                <p:cNvSpPr/>
                <p:nvPr/>
              </p:nvSpPr>
              <p:spPr>
                <a:xfrm>
                  <a:off x="1076551" y="3328082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Bucket-1</a:t>
                  </a:r>
                  <a:endParaRPr/>
                </a:p>
              </p:txBody>
            </p:sp>
            <p:sp>
              <p:nvSpPr>
                <p:cNvPr id="55" name="Google Shape;427;p24">
                  <a:extLst>
                    <a:ext uri="{FF2B5EF4-FFF2-40B4-BE49-F238E27FC236}">
                      <a16:creationId xmlns:a16="http://schemas.microsoft.com/office/drawing/2014/main" id="{F6472DCE-5B9E-4548-8903-AB53850DF03C}"/>
                    </a:ext>
                  </a:extLst>
                </p:cNvPr>
                <p:cNvSpPr/>
                <p:nvPr/>
              </p:nvSpPr>
              <p:spPr>
                <a:xfrm>
                  <a:off x="1076551" y="3595318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Bucket-2</a:t>
                  </a:r>
                  <a:endParaRPr/>
                </a:p>
              </p:txBody>
            </p:sp>
            <p:sp>
              <p:nvSpPr>
                <p:cNvPr id="56" name="Google Shape;428;p24">
                  <a:extLst>
                    <a:ext uri="{FF2B5EF4-FFF2-40B4-BE49-F238E27FC236}">
                      <a16:creationId xmlns:a16="http://schemas.microsoft.com/office/drawing/2014/main" id="{F6CDDC7A-33D3-4E8D-BE5C-C5B9BD488EF7}"/>
                    </a:ext>
                  </a:extLst>
                </p:cNvPr>
                <p:cNvSpPr/>
                <p:nvPr/>
              </p:nvSpPr>
              <p:spPr>
                <a:xfrm>
                  <a:off x="1076960" y="3857153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Bucket-3</a:t>
                  </a:r>
                  <a:endParaRPr/>
                </a:p>
              </p:txBody>
            </p:sp>
            <p:sp>
              <p:nvSpPr>
                <p:cNvPr id="57" name="Google Shape;429;p24">
                  <a:extLst>
                    <a:ext uri="{FF2B5EF4-FFF2-40B4-BE49-F238E27FC236}">
                      <a16:creationId xmlns:a16="http://schemas.microsoft.com/office/drawing/2014/main" id="{91E5C43D-92E7-4EF5-96B8-3467339407DB}"/>
                    </a:ext>
                  </a:extLst>
                </p:cNvPr>
                <p:cNvSpPr/>
                <p:nvPr/>
              </p:nvSpPr>
              <p:spPr>
                <a:xfrm>
                  <a:off x="1076552" y="4286225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Bucket-n</a:t>
                  </a:r>
                  <a:endParaRPr/>
                </a:p>
              </p:txBody>
            </p:sp>
            <p:sp>
              <p:nvSpPr>
                <p:cNvPr id="58" name="Google Shape;430;p24">
                  <a:extLst>
                    <a:ext uri="{FF2B5EF4-FFF2-40B4-BE49-F238E27FC236}">
                      <a16:creationId xmlns:a16="http://schemas.microsoft.com/office/drawing/2014/main" id="{188637B9-AB83-42ED-804E-552A9912B9E7}"/>
                    </a:ext>
                  </a:extLst>
                </p:cNvPr>
                <p:cNvSpPr txBox="1"/>
                <p:nvPr/>
              </p:nvSpPr>
              <p:spPr>
                <a:xfrm>
                  <a:off x="948988" y="298913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2000-01-02</a:t>
                  </a:r>
                  <a:endParaRPr/>
                </a:p>
              </p:txBody>
            </p:sp>
            <p:sp>
              <p:nvSpPr>
                <p:cNvPr id="59" name="Google Shape;431;p24">
                  <a:extLst>
                    <a:ext uri="{FF2B5EF4-FFF2-40B4-BE49-F238E27FC236}">
                      <a16:creationId xmlns:a16="http://schemas.microsoft.com/office/drawing/2014/main" id="{BC67B063-720D-4495-A44E-1095C461ADE6}"/>
                    </a:ext>
                  </a:extLst>
                </p:cNvPr>
                <p:cNvSpPr txBox="1"/>
                <p:nvPr/>
              </p:nvSpPr>
              <p:spPr>
                <a:xfrm>
                  <a:off x="1128845" y="3986863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……</a:t>
                  </a:r>
                  <a:endParaRPr/>
                </a:p>
              </p:txBody>
            </p:sp>
          </p:grpSp>
        </p:grpSp>
        <p:grpSp>
          <p:nvGrpSpPr>
            <p:cNvPr id="11" name="Google Shape;432;p24">
              <a:extLst>
                <a:ext uri="{FF2B5EF4-FFF2-40B4-BE49-F238E27FC236}">
                  <a16:creationId xmlns:a16="http://schemas.microsoft.com/office/drawing/2014/main" id="{942E20BF-D392-4A76-813C-39B7E2226165}"/>
                </a:ext>
              </a:extLst>
            </p:cNvPr>
            <p:cNvGrpSpPr/>
            <p:nvPr/>
          </p:nvGrpSpPr>
          <p:grpSpPr>
            <a:xfrm>
              <a:off x="3389107" y="2990753"/>
              <a:ext cx="987713" cy="1613646"/>
              <a:chOff x="967486" y="2989527"/>
              <a:chExt cx="987713" cy="1613646"/>
            </a:xfrm>
          </p:grpSpPr>
          <p:sp>
            <p:nvSpPr>
              <p:cNvPr id="44" name="Google Shape;433;p24">
                <a:extLst>
                  <a:ext uri="{FF2B5EF4-FFF2-40B4-BE49-F238E27FC236}">
                    <a16:creationId xmlns:a16="http://schemas.microsoft.com/office/drawing/2014/main" id="{40BC47DA-4A02-46BF-9C08-E090C59C5C85}"/>
                  </a:ext>
                </a:extLst>
              </p:cNvPr>
              <p:cNvSpPr/>
              <p:nvPr/>
            </p:nvSpPr>
            <p:spPr>
              <a:xfrm>
                <a:off x="967486" y="2989527"/>
                <a:ext cx="986005" cy="1613646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" name="Google Shape;434;p24">
                <a:extLst>
                  <a:ext uri="{FF2B5EF4-FFF2-40B4-BE49-F238E27FC236}">
                    <a16:creationId xmlns:a16="http://schemas.microsoft.com/office/drawing/2014/main" id="{2EA5BFF2-AF33-4418-BD43-125CDAF706BE}"/>
                  </a:ext>
                </a:extLst>
              </p:cNvPr>
              <p:cNvGrpSpPr/>
              <p:nvPr/>
            </p:nvGrpSpPr>
            <p:grpSpPr>
              <a:xfrm>
                <a:off x="988268" y="3020305"/>
                <a:ext cx="966931" cy="1525694"/>
                <a:chOff x="948988" y="2989132"/>
                <a:chExt cx="966931" cy="1525694"/>
              </a:xfrm>
            </p:grpSpPr>
            <p:sp>
              <p:nvSpPr>
                <p:cNvPr id="46" name="Google Shape;435;p24">
                  <a:extLst>
                    <a:ext uri="{FF2B5EF4-FFF2-40B4-BE49-F238E27FC236}">
                      <a16:creationId xmlns:a16="http://schemas.microsoft.com/office/drawing/2014/main" id="{4CA4F7B2-A75F-43EE-9AE8-CFF8E903062F}"/>
                    </a:ext>
                  </a:extLst>
                </p:cNvPr>
                <p:cNvSpPr/>
                <p:nvPr/>
              </p:nvSpPr>
              <p:spPr>
                <a:xfrm>
                  <a:off x="1076551" y="3328082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Bucket-1</a:t>
                  </a:r>
                  <a:endParaRPr/>
                </a:p>
              </p:txBody>
            </p:sp>
            <p:sp>
              <p:nvSpPr>
                <p:cNvPr id="47" name="Google Shape;436;p24">
                  <a:extLst>
                    <a:ext uri="{FF2B5EF4-FFF2-40B4-BE49-F238E27FC236}">
                      <a16:creationId xmlns:a16="http://schemas.microsoft.com/office/drawing/2014/main" id="{7B5474A7-8C9C-4813-A78C-20A14DEA5D1D}"/>
                    </a:ext>
                  </a:extLst>
                </p:cNvPr>
                <p:cNvSpPr/>
                <p:nvPr/>
              </p:nvSpPr>
              <p:spPr>
                <a:xfrm>
                  <a:off x="1076551" y="3587856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Bucket-2</a:t>
                  </a:r>
                  <a:endParaRPr/>
                </a:p>
              </p:txBody>
            </p:sp>
            <p:sp>
              <p:nvSpPr>
                <p:cNvPr id="48" name="Google Shape;437;p24">
                  <a:extLst>
                    <a:ext uri="{FF2B5EF4-FFF2-40B4-BE49-F238E27FC236}">
                      <a16:creationId xmlns:a16="http://schemas.microsoft.com/office/drawing/2014/main" id="{64A9C2F9-661A-4DB1-B197-E4F8C5C0032D}"/>
                    </a:ext>
                  </a:extLst>
                </p:cNvPr>
                <p:cNvSpPr/>
                <p:nvPr/>
              </p:nvSpPr>
              <p:spPr>
                <a:xfrm>
                  <a:off x="1076960" y="3849325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Bucket-3</a:t>
                  </a:r>
                  <a:endParaRPr/>
                </a:p>
              </p:txBody>
            </p:sp>
            <p:sp>
              <p:nvSpPr>
                <p:cNvPr id="49" name="Google Shape;438;p24">
                  <a:extLst>
                    <a:ext uri="{FF2B5EF4-FFF2-40B4-BE49-F238E27FC236}">
                      <a16:creationId xmlns:a16="http://schemas.microsoft.com/office/drawing/2014/main" id="{22A5B266-81B2-45A4-A923-BB34307E9D1E}"/>
                    </a:ext>
                  </a:extLst>
                </p:cNvPr>
                <p:cNvSpPr/>
                <p:nvPr/>
              </p:nvSpPr>
              <p:spPr>
                <a:xfrm>
                  <a:off x="1076552" y="4286225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Bucket-n</a:t>
                  </a:r>
                  <a:endParaRPr/>
                </a:p>
              </p:txBody>
            </p:sp>
            <p:sp>
              <p:nvSpPr>
                <p:cNvPr id="50" name="Google Shape;439;p24">
                  <a:extLst>
                    <a:ext uri="{FF2B5EF4-FFF2-40B4-BE49-F238E27FC236}">
                      <a16:creationId xmlns:a16="http://schemas.microsoft.com/office/drawing/2014/main" id="{64E625C3-8550-4979-874F-8F78FB44202C}"/>
                    </a:ext>
                  </a:extLst>
                </p:cNvPr>
                <p:cNvSpPr txBox="1"/>
                <p:nvPr/>
              </p:nvSpPr>
              <p:spPr>
                <a:xfrm>
                  <a:off x="948988" y="298913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2017-12-31</a:t>
                  </a:r>
                  <a:endParaRPr/>
                </a:p>
              </p:txBody>
            </p:sp>
            <p:sp>
              <p:nvSpPr>
                <p:cNvPr id="51" name="Google Shape;440;p24">
                  <a:extLst>
                    <a:ext uri="{FF2B5EF4-FFF2-40B4-BE49-F238E27FC236}">
                      <a16:creationId xmlns:a16="http://schemas.microsoft.com/office/drawing/2014/main" id="{2E159118-C3CC-4801-8B01-21E52345B1E0}"/>
                    </a:ext>
                  </a:extLst>
                </p:cNvPr>
                <p:cNvSpPr txBox="1"/>
                <p:nvPr/>
              </p:nvSpPr>
              <p:spPr>
                <a:xfrm>
                  <a:off x="1128845" y="3986863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……</a:t>
                  </a:r>
                  <a:endParaRPr/>
                </a:p>
              </p:txBody>
            </p:sp>
          </p:grpSp>
        </p:grpSp>
        <p:sp>
          <p:nvSpPr>
            <p:cNvPr id="12" name="Google Shape;441;p24">
              <a:extLst>
                <a:ext uri="{FF2B5EF4-FFF2-40B4-BE49-F238E27FC236}">
                  <a16:creationId xmlns:a16="http://schemas.microsoft.com/office/drawing/2014/main" id="{9FC81678-A8E6-4164-B4BC-04EF61FDCC3E}"/>
                </a:ext>
              </a:extLst>
            </p:cNvPr>
            <p:cNvSpPr txBox="1"/>
            <p:nvPr/>
          </p:nvSpPr>
          <p:spPr>
            <a:xfrm>
              <a:off x="3017094" y="3701077"/>
              <a:ext cx="3642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13" name="Google Shape;442;p24">
              <a:extLst>
                <a:ext uri="{FF2B5EF4-FFF2-40B4-BE49-F238E27FC236}">
                  <a16:creationId xmlns:a16="http://schemas.microsoft.com/office/drawing/2014/main" id="{1107B381-E6D9-48C4-8D3C-1C47A9660131}"/>
                </a:ext>
              </a:extLst>
            </p:cNvPr>
            <p:cNvGrpSpPr/>
            <p:nvPr/>
          </p:nvGrpSpPr>
          <p:grpSpPr>
            <a:xfrm>
              <a:off x="5190069" y="2945388"/>
              <a:ext cx="988215" cy="1656559"/>
              <a:chOff x="967486" y="2946614"/>
              <a:chExt cx="988215" cy="1656559"/>
            </a:xfrm>
          </p:grpSpPr>
          <p:sp>
            <p:nvSpPr>
              <p:cNvPr id="36" name="Google Shape;443;p24">
                <a:extLst>
                  <a:ext uri="{FF2B5EF4-FFF2-40B4-BE49-F238E27FC236}">
                    <a16:creationId xmlns:a16="http://schemas.microsoft.com/office/drawing/2014/main" id="{6E1CBAF2-6253-4A41-848B-6BB86A3C8AE9}"/>
                  </a:ext>
                </a:extLst>
              </p:cNvPr>
              <p:cNvSpPr/>
              <p:nvPr/>
            </p:nvSpPr>
            <p:spPr>
              <a:xfrm>
                <a:off x="967486" y="2989527"/>
                <a:ext cx="986005" cy="1613646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" name="Google Shape;444;p24">
                <a:extLst>
                  <a:ext uri="{FF2B5EF4-FFF2-40B4-BE49-F238E27FC236}">
                    <a16:creationId xmlns:a16="http://schemas.microsoft.com/office/drawing/2014/main" id="{3C343EF6-315A-4D2D-8C4A-FBCFD9F59F2D}"/>
                  </a:ext>
                </a:extLst>
              </p:cNvPr>
              <p:cNvGrpSpPr/>
              <p:nvPr/>
            </p:nvGrpSpPr>
            <p:grpSpPr>
              <a:xfrm>
                <a:off x="988770" y="2946614"/>
                <a:ext cx="966931" cy="1599385"/>
                <a:chOff x="949490" y="2915441"/>
                <a:chExt cx="966931" cy="1599385"/>
              </a:xfrm>
            </p:grpSpPr>
            <p:sp>
              <p:nvSpPr>
                <p:cNvPr id="38" name="Google Shape;445;p24">
                  <a:extLst>
                    <a:ext uri="{FF2B5EF4-FFF2-40B4-BE49-F238E27FC236}">
                      <a16:creationId xmlns:a16="http://schemas.microsoft.com/office/drawing/2014/main" id="{13CC6CB9-447C-41E3-BE40-19500CADAEC0}"/>
                    </a:ext>
                  </a:extLst>
                </p:cNvPr>
                <p:cNvSpPr/>
                <p:nvPr/>
              </p:nvSpPr>
              <p:spPr>
                <a:xfrm>
                  <a:off x="1076551" y="3328082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Bucket-1</a:t>
                  </a:r>
                  <a:endParaRPr/>
                </a:p>
              </p:txBody>
            </p:sp>
            <p:sp>
              <p:nvSpPr>
                <p:cNvPr id="39" name="Google Shape;446;p24">
                  <a:extLst>
                    <a:ext uri="{FF2B5EF4-FFF2-40B4-BE49-F238E27FC236}">
                      <a16:creationId xmlns:a16="http://schemas.microsoft.com/office/drawing/2014/main" id="{62AF8173-C4B7-497D-ABA3-1FAA02DBA250}"/>
                    </a:ext>
                  </a:extLst>
                </p:cNvPr>
                <p:cNvSpPr/>
                <p:nvPr/>
              </p:nvSpPr>
              <p:spPr>
                <a:xfrm>
                  <a:off x="1076551" y="3591404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Bucket-2</a:t>
                  </a:r>
                  <a:endParaRPr/>
                </a:p>
              </p:txBody>
            </p:sp>
            <p:sp>
              <p:nvSpPr>
                <p:cNvPr id="40" name="Google Shape;447;p24">
                  <a:extLst>
                    <a:ext uri="{FF2B5EF4-FFF2-40B4-BE49-F238E27FC236}">
                      <a16:creationId xmlns:a16="http://schemas.microsoft.com/office/drawing/2014/main" id="{2D84544D-C64C-4F0C-971E-E5A0F1D4A0E1}"/>
                    </a:ext>
                  </a:extLst>
                </p:cNvPr>
                <p:cNvSpPr/>
                <p:nvPr/>
              </p:nvSpPr>
              <p:spPr>
                <a:xfrm>
                  <a:off x="1076960" y="3849325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Bucket-3</a:t>
                  </a:r>
                  <a:endParaRPr/>
                </a:p>
              </p:txBody>
            </p:sp>
            <p:sp>
              <p:nvSpPr>
                <p:cNvPr id="41" name="Google Shape;448;p24">
                  <a:extLst>
                    <a:ext uri="{FF2B5EF4-FFF2-40B4-BE49-F238E27FC236}">
                      <a16:creationId xmlns:a16="http://schemas.microsoft.com/office/drawing/2014/main" id="{6AD66658-0E6C-4127-B78B-B79BBF395AA4}"/>
                    </a:ext>
                  </a:extLst>
                </p:cNvPr>
                <p:cNvSpPr/>
                <p:nvPr/>
              </p:nvSpPr>
              <p:spPr>
                <a:xfrm>
                  <a:off x="1076552" y="4286225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Bucket-n</a:t>
                  </a:r>
                  <a:endParaRPr/>
                </a:p>
              </p:txBody>
            </p:sp>
            <p:sp>
              <p:nvSpPr>
                <p:cNvPr id="42" name="Google Shape;449;p24">
                  <a:extLst>
                    <a:ext uri="{FF2B5EF4-FFF2-40B4-BE49-F238E27FC236}">
                      <a16:creationId xmlns:a16="http://schemas.microsoft.com/office/drawing/2014/main" id="{161D4AE7-DE47-4690-9EAA-B0BFA8FC03D2}"/>
                    </a:ext>
                  </a:extLst>
                </p:cNvPr>
                <p:cNvSpPr txBox="1"/>
                <p:nvPr/>
              </p:nvSpPr>
              <p:spPr>
                <a:xfrm>
                  <a:off x="949490" y="2915441"/>
                  <a:ext cx="96693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 dirty="0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2000-01-01</a:t>
                  </a:r>
                  <a:endParaRPr dirty="0"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 dirty="0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2000-12-31</a:t>
                  </a:r>
                  <a:endParaRPr dirty="0"/>
                </a:p>
              </p:txBody>
            </p:sp>
            <p:sp>
              <p:nvSpPr>
                <p:cNvPr id="43" name="Google Shape;450;p24">
                  <a:extLst>
                    <a:ext uri="{FF2B5EF4-FFF2-40B4-BE49-F238E27FC236}">
                      <a16:creationId xmlns:a16="http://schemas.microsoft.com/office/drawing/2014/main" id="{406A1BC3-4545-4446-BB83-7E7B8B21BDF1}"/>
                    </a:ext>
                  </a:extLst>
                </p:cNvPr>
                <p:cNvSpPr txBox="1"/>
                <p:nvPr/>
              </p:nvSpPr>
              <p:spPr>
                <a:xfrm>
                  <a:off x="1128845" y="3986863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……</a:t>
                  </a:r>
                  <a:endParaRPr/>
                </a:p>
              </p:txBody>
            </p:sp>
          </p:grpSp>
        </p:grpSp>
        <p:grpSp>
          <p:nvGrpSpPr>
            <p:cNvPr id="14" name="Google Shape;451;p24">
              <a:extLst>
                <a:ext uri="{FF2B5EF4-FFF2-40B4-BE49-F238E27FC236}">
                  <a16:creationId xmlns:a16="http://schemas.microsoft.com/office/drawing/2014/main" id="{CD22BD6D-EAB0-4CC4-BA8C-F93275B0F527}"/>
                </a:ext>
              </a:extLst>
            </p:cNvPr>
            <p:cNvGrpSpPr/>
            <p:nvPr/>
          </p:nvGrpSpPr>
          <p:grpSpPr>
            <a:xfrm>
              <a:off x="6261485" y="2966878"/>
              <a:ext cx="988215" cy="1642405"/>
              <a:chOff x="967486" y="2960768"/>
              <a:chExt cx="988215" cy="1642405"/>
            </a:xfrm>
          </p:grpSpPr>
          <p:sp>
            <p:nvSpPr>
              <p:cNvPr id="28" name="Google Shape;452;p24">
                <a:extLst>
                  <a:ext uri="{FF2B5EF4-FFF2-40B4-BE49-F238E27FC236}">
                    <a16:creationId xmlns:a16="http://schemas.microsoft.com/office/drawing/2014/main" id="{1F5526B5-F6DE-4694-BD0F-5BEFC7C3F544}"/>
                  </a:ext>
                </a:extLst>
              </p:cNvPr>
              <p:cNvSpPr/>
              <p:nvPr/>
            </p:nvSpPr>
            <p:spPr>
              <a:xfrm>
                <a:off x="967486" y="2989527"/>
                <a:ext cx="986005" cy="1613646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" name="Google Shape;453;p24">
                <a:extLst>
                  <a:ext uri="{FF2B5EF4-FFF2-40B4-BE49-F238E27FC236}">
                    <a16:creationId xmlns:a16="http://schemas.microsoft.com/office/drawing/2014/main" id="{767BBF56-18A3-4699-AFCA-0EF3BF62CB0A}"/>
                  </a:ext>
                </a:extLst>
              </p:cNvPr>
              <p:cNvGrpSpPr/>
              <p:nvPr/>
            </p:nvGrpSpPr>
            <p:grpSpPr>
              <a:xfrm>
                <a:off x="988770" y="2960768"/>
                <a:ext cx="966931" cy="1585231"/>
                <a:chOff x="949490" y="2929595"/>
                <a:chExt cx="966931" cy="1585231"/>
              </a:xfrm>
            </p:grpSpPr>
            <p:sp>
              <p:nvSpPr>
                <p:cNvPr id="30" name="Google Shape;454;p24">
                  <a:extLst>
                    <a:ext uri="{FF2B5EF4-FFF2-40B4-BE49-F238E27FC236}">
                      <a16:creationId xmlns:a16="http://schemas.microsoft.com/office/drawing/2014/main" id="{A6023566-D1FC-4A9B-A6EA-64860EE51CE4}"/>
                    </a:ext>
                  </a:extLst>
                </p:cNvPr>
                <p:cNvSpPr/>
                <p:nvPr/>
              </p:nvSpPr>
              <p:spPr>
                <a:xfrm>
                  <a:off x="1076551" y="3328082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Bucket-1</a:t>
                  </a:r>
                  <a:endParaRPr/>
                </a:p>
              </p:txBody>
            </p:sp>
            <p:sp>
              <p:nvSpPr>
                <p:cNvPr id="31" name="Google Shape;455;p24">
                  <a:extLst>
                    <a:ext uri="{FF2B5EF4-FFF2-40B4-BE49-F238E27FC236}">
                      <a16:creationId xmlns:a16="http://schemas.microsoft.com/office/drawing/2014/main" id="{3B69E56B-016D-4714-884B-D51912280C69}"/>
                    </a:ext>
                  </a:extLst>
                </p:cNvPr>
                <p:cNvSpPr/>
                <p:nvPr/>
              </p:nvSpPr>
              <p:spPr>
                <a:xfrm>
                  <a:off x="1076551" y="3591404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Bucket-2</a:t>
                  </a:r>
                  <a:endParaRPr/>
                </a:p>
              </p:txBody>
            </p:sp>
            <p:sp>
              <p:nvSpPr>
                <p:cNvPr id="32" name="Google Shape;456;p24">
                  <a:extLst>
                    <a:ext uri="{FF2B5EF4-FFF2-40B4-BE49-F238E27FC236}">
                      <a16:creationId xmlns:a16="http://schemas.microsoft.com/office/drawing/2014/main" id="{C4EBC44D-6DAA-4F68-A834-04D8588DF56D}"/>
                    </a:ext>
                  </a:extLst>
                </p:cNvPr>
                <p:cNvSpPr/>
                <p:nvPr/>
              </p:nvSpPr>
              <p:spPr>
                <a:xfrm>
                  <a:off x="1076960" y="3853239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Bucket-3</a:t>
                  </a:r>
                  <a:endParaRPr/>
                </a:p>
              </p:txBody>
            </p:sp>
            <p:sp>
              <p:nvSpPr>
                <p:cNvPr id="33" name="Google Shape;457;p24">
                  <a:extLst>
                    <a:ext uri="{FF2B5EF4-FFF2-40B4-BE49-F238E27FC236}">
                      <a16:creationId xmlns:a16="http://schemas.microsoft.com/office/drawing/2014/main" id="{EEAF081B-963B-4E1C-95EF-6E29850189DA}"/>
                    </a:ext>
                  </a:extLst>
                </p:cNvPr>
                <p:cNvSpPr/>
                <p:nvPr/>
              </p:nvSpPr>
              <p:spPr>
                <a:xfrm>
                  <a:off x="1076552" y="4286225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Bucket-n</a:t>
                  </a:r>
                  <a:endParaRPr/>
                </a:p>
              </p:txBody>
            </p:sp>
            <p:sp>
              <p:nvSpPr>
                <p:cNvPr id="34" name="Google Shape;458;p24">
                  <a:extLst>
                    <a:ext uri="{FF2B5EF4-FFF2-40B4-BE49-F238E27FC236}">
                      <a16:creationId xmlns:a16="http://schemas.microsoft.com/office/drawing/2014/main" id="{A6FE8B35-C338-444E-AB5A-443D71E8EC33}"/>
                    </a:ext>
                  </a:extLst>
                </p:cNvPr>
                <p:cNvSpPr txBox="1"/>
                <p:nvPr/>
              </p:nvSpPr>
              <p:spPr>
                <a:xfrm>
                  <a:off x="949490" y="2929595"/>
                  <a:ext cx="96693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2001-01-01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2001-12-31</a:t>
                  </a:r>
                  <a:endParaRPr/>
                </a:p>
              </p:txBody>
            </p:sp>
            <p:sp>
              <p:nvSpPr>
                <p:cNvPr id="35" name="Google Shape;459;p24">
                  <a:extLst>
                    <a:ext uri="{FF2B5EF4-FFF2-40B4-BE49-F238E27FC236}">
                      <a16:creationId xmlns:a16="http://schemas.microsoft.com/office/drawing/2014/main" id="{4633CDF8-DACE-4994-916B-BEDC708D6C00}"/>
                    </a:ext>
                  </a:extLst>
                </p:cNvPr>
                <p:cNvSpPr txBox="1"/>
                <p:nvPr/>
              </p:nvSpPr>
              <p:spPr>
                <a:xfrm>
                  <a:off x="1128845" y="3986863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……</a:t>
                  </a:r>
                  <a:endParaRPr/>
                </a:p>
              </p:txBody>
            </p:sp>
          </p:grpSp>
        </p:grpSp>
        <p:grpSp>
          <p:nvGrpSpPr>
            <p:cNvPr id="15" name="Google Shape;460;p24">
              <a:extLst>
                <a:ext uri="{FF2B5EF4-FFF2-40B4-BE49-F238E27FC236}">
                  <a16:creationId xmlns:a16="http://schemas.microsoft.com/office/drawing/2014/main" id="{D3603977-EBC4-4A51-BD93-13E99EFD8675}"/>
                </a:ext>
              </a:extLst>
            </p:cNvPr>
            <p:cNvGrpSpPr/>
            <p:nvPr/>
          </p:nvGrpSpPr>
          <p:grpSpPr>
            <a:xfrm>
              <a:off x="7611690" y="2957318"/>
              <a:ext cx="987782" cy="1645855"/>
              <a:chOff x="967486" y="2957318"/>
              <a:chExt cx="987782" cy="1645855"/>
            </a:xfrm>
          </p:grpSpPr>
          <p:sp>
            <p:nvSpPr>
              <p:cNvPr id="20" name="Google Shape;461;p24">
                <a:extLst>
                  <a:ext uri="{FF2B5EF4-FFF2-40B4-BE49-F238E27FC236}">
                    <a16:creationId xmlns:a16="http://schemas.microsoft.com/office/drawing/2014/main" id="{B31FF2D1-710A-47DA-90F1-76818D51B52B}"/>
                  </a:ext>
                </a:extLst>
              </p:cNvPr>
              <p:cNvSpPr/>
              <p:nvPr/>
            </p:nvSpPr>
            <p:spPr>
              <a:xfrm>
                <a:off x="967486" y="2989527"/>
                <a:ext cx="986005" cy="1613646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" name="Google Shape;462;p24">
                <a:extLst>
                  <a:ext uri="{FF2B5EF4-FFF2-40B4-BE49-F238E27FC236}">
                    <a16:creationId xmlns:a16="http://schemas.microsoft.com/office/drawing/2014/main" id="{5920ED97-2179-4A58-94CC-2E017B29471F}"/>
                  </a:ext>
                </a:extLst>
              </p:cNvPr>
              <p:cNvGrpSpPr/>
              <p:nvPr/>
            </p:nvGrpSpPr>
            <p:grpSpPr>
              <a:xfrm>
                <a:off x="988337" y="2957318"/>
                <a:ext cx="966931" cy="1588681"/>
                <a:chOff x="949057" y="2926145"/>
                <a:chExt cx="966931" cy="1588681"/>
              </a:xfrm>
            </p:grpSpPr>
            <p:sp>
              <p:nvSpPr>
                <p:cNvPr id="22" name="Google Shape;463;p24">
                  <a:extLst>
                    <a:ext uri="{FF2B5EF4-FFF2-40B4-BE49-F238E27FC236}">
                      <a16:creationId xmlns:a16="http://schemas.microsoft.com/office/drawing/2014/main" id="{FA13100F-CB45-4F60-A72A-B0F7EE0182CE}"/>
                    </a:ext>
                  </a:extLst>
                </p:cNvPr>
                <p:cNvSpPr/>
                <p:nvPr/>
              </p:nvSpPr>
              <p:spPr>
                <a:xfrm>
                  <a:off x="1076551" y="3328082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Bucket-1</a:t>
                  </a:r>
                  <a:endParaRPr/>
                </a:p>
              </p:txBody>
            </p:sp>
            <p:sp>
              <p:nvSpPr>
                <p:cNvPr id="23" name="Google Shape;464;p24">
                  <a:extLst>
                    <a:ext uri="{FF2B5EF4-FFF2-40B4-BE49-F238E27FC236}">
                      <a16:creationId xmlns:a16="http://schemas.microsoft.com/office/drawing/2014/main" id="{3EA46DF4-234F-4360-A20B-09AEAA14A330}"/>
                    </a:ext>
                  </a:extLst>
                </p:cNvPr>
                <p:cNvSpPr/>
                <p:nvPr/>
              </p:nvSpPr>
              <p:spPr>
                <a:xfrm>
                  <a:off x="1076551" y="3591770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Bucket-2</a:t>
                  </a:r>
                  <a:endParaRPr/>
                </a:p>
              </p:txBody>
            </p:sp>
            <p:sp>
              <p:nvSpPr>
                <p:cNvPr id="24" name="Google Shape;465;p24">
                  <a:extLst>
                    <a:ext uri="{FF2B5EF4-FFF2-40B4-BE49-F238E27FC236}">
                      <a16:creationId xmlns:a16="http://schemas.microsoft.com/office/drawing/2014/main" id="{3DC5C545-4C06-48BC-B1F9-8FC0F4273CDA}"/>
                    </a:ext>
                  </a:extLst>
                </p:cNvPr>
                <p:cNvSpPr/>
                <p:nvPr/>
              </p:nvSpPr>
              <p:spPr>
                <a:xfrm>
                  <a:off x="1076960" y="3853239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Bucket-3</a:t>
                  </a:r>
                  <a:endParaRPr/>
                </a:p>
              </p:txBody>
            </p:sp>
            <p:sp>
              <p:nvSpPr>
                <p:cNvPr id="25" name="Google Shape;466;p24">
                  <a:extLst>
                    <a:ext uri="{FF2B5EF4-FFF2-40B4-BE49-F238E27FC236}">
                      <a16:creationId xmlns:a16="http://schemas.microsoft.com/office/drawing/2014/main" id="{6A7374EA-1B5D-478E-BE7B-724E184F4AC0}"/>
                    </a:ext>
                  </a:extLst>
                </p:cNvPr>
                <p:cNvSpPr/>
                <p:nvPr/>
              </p:nvSpPr>
              <p:spPr>
                <a:xfrm>
                  <a:off x="1076552" y="4286225"/>
                  <a:ext cx="685801" cy="228601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Bucket-n</a:t>
                  </a:r>
                  <a:endParaRPr/>
                </a:p>
              </p:txBody>
            </p:sp>
            <p:sp>
              <p:nvSpPr>
                <p:cNvPr id="26" name="Google Shape;467;p24">
                  <a:extLst>
                    <a:ext uri="{FF2B5EF4-FFF2-40B4-BE49-F238E27FC236}">
                      <a16:creationId xmlns:a16="http://schemas.microsoft.com/office/drawing/2014/main" id="{20F9EEF5-E549-49A3-8DAF-FBDA40A2DBFA}"/>
                    </a:ext>
                  </a:extLst>
                </p:cNvPr>
                <p:cNvSpPr txBox="1"/>
                <p:nvPr/>
              </p:nvSpPr>
              <p:spPr>
                <a:xfrm>
                  <a:off x="949057" y="2926145"/>
                  <a:ext cx="96693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2017-12-01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2017-12-31</a:t>
                  </a:r>
                  <a:endParaRPr/>
                </a:p>
              </p:txBody>
            </p:sp>
            <p:sp>
              <p:nvSpPr>
                <p:cNvPr id="27" name="Google Shape;468;p24">
                  <a:extLst>
                    <a:ext uri="{FF2B5EF4-FFF2-40B4-BE49-F238E27FC236}">
                      <a16:creationId xmlns:a16="http://schemas.microsoft.com/office/drawing/2014/main" id="{66F72627-2145-4425-B7EB-083F34828295}"/>
                    </a:ext>
                  </a:extLst>
                </p:cNvPr>
                <p:cNvSpPr txBox="1"/>
                <p:nvPr/>
              </p:nvSpPr>
              <p:spPr>
                <a:xfrm>
                  <a:off x="1128845" y="3986863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……</a:t>
                  </a:r>
                  <a:endParaRPr/>
                </a:p>
              </p:txBody>
            </p:sp>
          </p:grpSp>
        </p:grpSp>
        <p:sp>
          <p:nvSpPr>
            <p:cNvPr id="16" name="Google Shape;469;p24">
              <a:extLst>
                <a:ext uri="{FF2B5EF4-FFF2-40B4-BE49-F238E27FC236}">
                  <a16:creationId xmlns:a16="http://schemas.microsoft.com/office/drawing/2014/main" id="{AB84DDF7-539B-4E37-BDA3-B86D13DEE84C}"/>
                </a:ext>
              </a:extLst>
            </p:cNvPr>
            <p:cNvSpPr txBox="1"/>
            <p:nvPr/>
          </p:nvSpPr>
          <p:spPr>
            <a:xfrm>
              <a:off x="7233279" y="3708966"/>
              <a:ext cx="3642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7" name="Google Shape;470;p24">
              <a:extLst>
                <a:ext uri="{FF2B5EF4-FFF2-40B4-BE49-F238E27FC236}">
                  <a16:creationId xmlns:a16="http://schemas.microsoft.com/office/drawing/2014/main" id="{8CFBB59B-1FBB-4FD3-B815-0A8BA7530A07}"/>
                </a:ext>
              </a:extLst>
            </p:cNvPr>
            <p:cNvSpPr/>
            <p:nvPr/>
          </p:nvSpPr>
          <p:spPr>
            <a:xfrm>
              <a:off x="4574234" y="3701077"/>
              <a:ext cx="454966" cy="28894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3DFFF"/>
            </a:solidFill>
            <a:ln w="25400" cap="flat" cmpd="sng">
              <a:solidFill>
                <a:srgbClr val="C3D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71;p24">
              <a:extLst>
                <a:ext uri="{FF2B5EF4-FFF2-40B4-BE49-F238E27FC236}">
                  <a16:creationId xmlns:a16="http://schemas.microsoft.com/office/drawing/2014/main" id="{781A5824-B794-4A15-8093-B1B4F285565F}"/>
                </a:ext>
              </a:extLst>
            </p:cNvPr>
            <p:cNvSpPr txBox="1"/>
            <p:nvPr/>
          </p:nvSpPr>
          <p:spPr>
            <a:xfrm>
              <a:off x="2162700" y="2687009"/>
              <a:ext cx="1130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18 * 365 * n</a:t>
              </a:r>
              <a:endParaRPr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72;p24">
              <a:extLst>
                <a:ext uri="{FF2B5EF4-FFF2-40B4-BE49-F238E27FC236}">
                  <a16:creationId xmlns:a16="http://schemas.microsoft.com/office/drawing/2014/main" id="{F23BF2F7-1BF8-4B9D-A8AD-BB4BA3AE10BE}"/>
                </a:ext>
              </a:extLst>
            </p:cNvPr>
            <p:cNvSpPr txBox="1"/>
            <p:nvPr/>
          </p:nvSpPr>
          <p:spPr>
            <a:xfrm>
              <a:off x="6169888" y="2662171"/>
              <a:ext cx="13436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17 * n + 12 * n</a:t>
              </a:r>
              <a:endParaRPr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894FA8-30D0-4C16-B619-C61797D9618D}"/>
              </a:ext>
            </a:extLst>
          </p:cNvPr>
          <p:cNvSpPr/>
          <p:nvPr/>
        </p:nvSpPr>
        <p:spPr>
          <a:xfrm>
            <a:off x="371925" y="1047985"/>
            <a:ext cx="7403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96E65"/>
                </a:solidFill>
              </a:rPr>
              <a:t>Range partition can provide the flexibility to better manage the partition base on needs.</a:t>
            </a:r>
          </a:p>
          <a:p>
            <a:endParaRPr lang="en-US" altLang="zh-CN" dirty="0">
              <a:solidFill>
                <a:srgbClr val="796E6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10160-5A23-49BC-9F1A-737981E77860}"/>
              </a:ext>
            </a:extLst>
          </p:cNvPr>
          <p:cNvSpPr/>
          <p:nvPr/>
        </p:nvSpPr>
        <p:spPr>
          <a:xfrm>
            <a:off x="345025" y="3818542"/>
            <a:ext cx="8182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96E65"/>
                </a:solidFill>
              </a:rPr>
              <a:t>With Range partition + bucket, we can also apply Dynamic Partition Prune(Spark 3.0) to the bucket table.</a:t>
            </a:r>
          </a:p>
        </p:txBody>
      </p:sp>
    </p:spTree>
    <p:extLst>
      <p:ext uri="{BB962C8B-B14F-4D97-AF65-F5344CB8AC3E}">
        <p14:creationId xmlns:p14="http://schemas.microsoft.com/office/powerpoint/2010/main" val="415791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534" y="204379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Range Partitions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69" name="Google Shape;296;p21">
            <a:extLst>
              <a:ext uri="{FF2B5EF4-FFF2-40B4-BE49-F238E27FC236}">
                <a16:creationId xmlns:a16="http://schemas.microsoft.com/office/drawing/2014/main" id="{000D3DD5-4E22-41D1-BC65-21305022B902}"/>
              </a:ext>
            </a:extLst>
          </p:cNvPr>
          <p:cNvSpPr txBox="1"/>
          <p:nvPr/>
        </p:nvSpPr>
        <p:spPr>
          <a:xfrm>
            <a:off x="414199" y="1187466"/>
            <a:ext cx="3662256" cy="336195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create </a:t>
            </a:r>
            <a:r>
              <a:rPr lang="en-US" sz="800" dirty="0" err="1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ebay_range.dw_lstg_item</a:t>
            </a:r>
            <a:endParaRPr lang="en-US" sz="800" dirty="0">
              <a:solidFill>
                <a:srgbClr val="796E6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PARTITIONED BY RANGE (AUCT_END_DT DATE)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p_20050101 VALUES LESS THAN ('2005-01-01'),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p_20060101 VALUES LESS THAN ('2006-01-01'),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p_20070101 VALUES LESS THAN ('2007-01-01'),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p_20080101 VALUES LESS THAN ('2008-01-01'),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p_20090101 VALUES LESS THAN ('2009-01-01'),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p_20100101 VALUES LESS THAN ('2010-01-01'),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p_20110101 VALUES LESS THAN ('2011-01-01'),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p_20120101 VALUES LESS THAN ('2012-01-01'),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p_20130101 VALUES LESS THAN ('2013-01-01'),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p_20140101 VALUES LESS THAN ('2014-01-01'),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p_20150101 VALUES LESS THAN ('2015-01-01'),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p_20160101 VALUES LESS THAN ('2016-01-01'),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p_20170101 VALUES LESS THAN ('2017-01-01'),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p_20180101 VALUES LESS THAN ('2018-01-01'),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p_20190101 VALUES LESS THAN ('2019-01-01'),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p_20200101 VALUES LESS THAN ('2020-01-01'),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PARTITION p_99991231 VALUES LESS THAN ('9999-12-31')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CLUSTERED BY (ITEM_ID)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SORTED BY (ITEM_ID, AUCT_END_DT)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INTO 1000 BUCKETS AS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select * from </a:t>
            </a:r>
            <a:r>
              <a:rPr lang="en-US" sz="800" dirty="0" err="1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access_views.dw_lstg_item</a:t>
            </a:r>
            <a:r>
              <a:rPr lang="en-US" sz="800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80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F17B0F0A-C874-4F1D-8531-AC0D7B8FD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80394"/>
              </p:ext>
            </p:extLst>
          </p:nvPr>
        </p:nvGraphicFramePr>
        <p:xfrm>
          <a:off x="4931640" y="1111342"/>
          <a:ext cx="3595396" cy="3513741"/>
        </p:xfrm>
        <a:graphic>
          <a:graphicData uri="http://schemas.openxmlformats.org/drawingml/2006/table">
            <a:tbl>
              <a:tblPr/>
              <a:tblGrid>
                <a:gridCol w="513628">
                  <a:extLst>
                    <a:ext uri="{9D8B030D-6E8A-4147-A177-3AD203B41FA5}">
                      <a16:colId xmlns:a16="http://schemas.microsoft.com/office/drawing/2014/main" val="3365275757"/>
                    </a:ext>
                  </a:extLst>
                </a:gridCol>
                <a:gridCol w="513628">
                  <a:extLst>
                    <a:ext uri="{9D8B030D-6E8A-4147-A177-3AD203B41FA5}">
                      <a16:colId xmlns:a16="http://schemas.microsoft.com/office/drawing/2014/main" val="1239306509"/>
                    </a:ext>
                  </a:extLst>
                </a:gridCol>
                <a:gridCol w="513628">
                  <a:extLst>
                    <a:ext uri="{9D8B030D-6E8A-4147-A177-3AD203B41FA5}">
                      <a16:colId xmlns:a16="http://schemas.microsoft.com/office/drawing/2014/main" val="582367154"/>
                    </a:ext>
                  </a:extLst>
                </a:gridCol>
                <a:gridCol w="513628">
                  <a:extLst>
                    <a:ext uri="{9D8B030D-6E8A-4147-A177-3AD203B41FA5}">
                      <a16:colId xmlns:a16="http://schemas.microsoft.com/office/drawing/2014/main" val="2679794887"/>
                    </a:ext>
                  </a:extLst>
                </a:gridCol>
                <a:gridCol w="513628">
                  <a:extLst>
                    <a:ext uri="{9D8B030D-6E8A-4147-A177-3AD203B41FA5}">
                      <a16:colId xmlns:a16="http://schemas.microsoft.com/office/drawing/2014/main" val="2311876311"/>
                    </a:ext>
                  </a:extLst>
                </a:gridCol>
                <a:gridCol w="513628">
                  <a:extLst>
                    <a:ext uri="{9D8B030D-6E8A-4147-A177-3AD203B41FA5}">
                      <a16:colId xmlns:a16="http://schemas.microsoft.com/office/drawing/2014/main" val="2819036699"/>
                    </a:ext>
                  </a:extLst>
                </a:gridCol>
                <a:gridCol w="513628">
                  <a:extLst>
                    <a:ext uri="{9D8B030D-6E8A-4147-A177-3AD203B41FA5}">
                      <a16:colId xmlns:a16="http://schemas.microsoft.com/office/drawing/2014/main" val="546411619"/>
                    </a:ext>
                  </a:extLst>
                </a:gridCol>
              </a:tblGrid>
              <a:tr h="10647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solidFill>
                            <a:srgbClr val="003366"/>
                          </a:solidFill>
                          <a:effectLst/>
                        </a:rPr>
                        <a:t>Query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solidFill>
                            <a:srgbClr val="003366"/>
                          </a:solidFill>
                          <a:effectLst/>
                        </a:rPr>
                        <a:t>RB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solidFill>
                            <a:srgbClr val="003366"/>
                          </a:solidFill>
                          <a:effectLst/>
                        </a:rPr>
                        <a:t>IB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44691"/>
                  </a:ext>
                </a:extLst>
              </a:tr>
              <a:tr h="1064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solidFill>
                            <a:srgbClr val="003366"/>
                          </a:solidFill>
                          <a:effectLst/>
                        </a:rPr>
                        <a:t>Run 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dirty="0">
                          <a:solidFill>
                            <a:srgbClr val="003366"/>
                          </a:solidFill>
                          <a:effectLst/>
                        </a:rPr>
                        <a:t>Run 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solidFill>
                            <a:srgbClr val="003366"/>
                          </a:solidFill>
                          <a:effectLst/>
                        </a:rPr>
                        <a:t>Run 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solidFill>
                            <a:srgbClr val="003366"/>
                          </a:solidFill>
                          <a:effectLst/>
                        </a:rPr>
                        <a:t>Run 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solidFill>
                            <a:srgbClr val="003366"/>
                          </a:solidFill>
                          <a:effectLst/>
                        </a:rPr>
                        <a:t>Run 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solidFill>
                            <a:srgbClr val="003366"/>
                          </a:solidFill>
                          <a:effectLst/>
                        </a:rPr>
                        <a:t>Run 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25266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30667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9385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8566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29676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110543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26205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080984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15225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9639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10166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19998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20427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16260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710599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15093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12122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13068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31320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37314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26412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842265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15034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11543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10800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18280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17564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16217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274507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4847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4017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4622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8845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9157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9268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21007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16941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8062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7576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24141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26178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20375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668878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9772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8160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7278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25490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28394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24386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88508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9389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5140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4623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12845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14457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11050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199095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4179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3273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3170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9795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10123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9240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295106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10121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4966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4826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13778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11854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10706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70075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7867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6633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5932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22442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24968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21133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2691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5403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6394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6368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12806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11369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12082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745750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10866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6640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5272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13602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13439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11617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799281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12471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8764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8272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17182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14977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14538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41305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5984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7459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5626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9625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9032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10147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70122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9822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8086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8036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14772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16758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14726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32366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6223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6501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5768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12919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12329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12541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86010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q19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10738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7766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8254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19342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16175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14469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834929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q20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6066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5951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5836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15489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12777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11675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692525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q22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2721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2946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2422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7917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7653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7245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73365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q23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8972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22132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8089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24636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20007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20439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1407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q28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9367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8629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8745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15229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16969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14250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06807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q30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20940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18554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28292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20343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46132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18715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84936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q35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11611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9166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9280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11282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8608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8215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60381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q36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8483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8496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7886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8016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7208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8217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896634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q57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3500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3841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3667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9499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9360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9422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183177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q58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3620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4375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4156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9424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9439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9040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718574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q59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7593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8455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8437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23694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20757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18963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616071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q60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10668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10273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9202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56688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30424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25992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36123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q66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28232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11891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10953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31305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16917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16214</a:t>
                      </a: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04738"/>
                  </a:ext>
                </a:extLst>
              </a:tr>
              <a:tr h="10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>
                          <a:effectLst/>
                        </a:rPr>
                        <a:t>sum</a:t>
                      </a:r>
                      <a:endParaRPr lang="en-US" sz="500">
                        <a:effectLst/>
                      </a:endParaRP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b="1" dirty="0">
                          <a:effectLst/>
                        </a:rPr>
                        <a:t>323135</a:t>
                      </a:r>
                      <a:endParaRPr lang="zh-CN" altLang="en-US" sz="500" dirty="0">
                        <a:effectLst/>
                      </a:endParaRP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b="1">
                          <a:effectLst/>
                        </a:rPr>
                        <a:t>249784</a:t>
                      </a:r>
                      <a:endParaRPr lang="zh-CN" altLang="en-US" sz="500">
                        <a:effectLst/>
                      </a:endParaRP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b="1">
                          <a:effectLst/>
                        </a:rPr>
                        <a:t>235729</a:t>
                      </a:r>
                      <a:endParaRPr lang="zh-CN" altLang="en-US" sz="500">
                        <a:effectLst/>
                      </a:endParaRP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b="1">
                          <a:effectLst/>
                        </a:rPr>
                        <a:t>550909</a:t>
                      </a:r>
                      <a:endParaRPr lang="zh-CN" altLang="en-US" sz="500">
                        <a:effectLst/>
                      </a:endParaRP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b="1">
                          <a:effectLst/>
                        </a:rPr>
                        <a:t>611884</a:t>
                      </a:r>
                      <a:endParaRPr lang="zh-CN" altLang="en-US" sz="500">
                        <a:effectLst/>
                      </a:endParaRP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b="1" dirty="0">
                          <a:effectLst/>
                        </a:rPr>
                        <a:t>450278</a:t>
                      </a:r>
                      <a:endParaRPr lang="zh-CN" altLang="en-US" sz="500" dirty="0">
                        <a:effectLst/>
                      </a:endParaRPr>
                    </a:p>
                  </a:txBody>
                  <a:tcPr marL="17663" marR="17663" marT="12365" marB="12365">
                    <a:lnL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408387"/>
                  </a:ext>
                </a:extLst>
              </a:tr>
            </a:tbl>
          </a:graphicData>
        </a:graphic>
      </p:graphicFrame>
      <p:sp>
        <p:nvSpPr>
          <p:cNvPr id="70" name="Rectangle 2">
            <a:extLst>
              <a:ext uri="{FF2B5EF4-FFF2-40B4-BE49-F238E27FC236}">
                <a16:creationId xmlns:a16="http://schemas.microsoft.com/office/drawing/2014/main" id="{0453F7DC-7ABF-4864-B052-4EC74396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04" y="924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BFC203-8B3A-4682-987A-30E4C3095674}"/>
              </a:ext>
            </a:extLst>
          </p:cNvPr>
          <p:cNvSpPr txBox="1"/>
          <p:nvPr/>
        </p:nvSpPr>
        <p:spPr>
          <a:xfrm>
            <a:off x="347472" y="822509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Range PARTITION DDL</a:t>
            </a:r>
            <a:endParaRPr lang="en-US" altLang="zh-CN" dirty="0">
              <a:solidFill>
                <a:srgbClr val="796E65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zh-CN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E7B362-D131-4F96-9A6D-558672695728}"/>
              </a:ext>
            </a:extLst>
          </p:cNvPr>
          <p:cNvSpPr/>
          <p:nvPr/>
        </p:nvSpPr>
        <p:spPr>
          <a:xfrm>
            <a:off x="4841501" y="730523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96E65"/>
                </a:solidFill>
                <a:latin typeface="Verdana"/>
                <a:ea typeface="Verdana"/>
                <a:cs typeface="Verdana"/>
                <a:sym typeface="Verdana"/>
              </a:rPr>
              <a:t>Benchmark result</a:t>
            </a:r>
          </a:p>
        </p:txBody>
      </p:sp>
    </p:spTree>
    <p:extLst>
      <p:ext uri="{BB962C8B-B14F-4D97-AF65-F5344CB8AC3E}">
        <p14:creationId xmlns:p14="http://schemas.microsoft.com/office/powerpoint/2010/main" val="13176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Caches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47534" y="944155"/>
            <a:ext cx="84537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Data Cache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	- </a:t>
            </a:r>
            <a:r>
              <a:rPr lang="en-US" altLang="zh-CN" dirty="0">
                <a:solidFill>
                  <a:schemeClr val="dk2"/>
                </a:solidFill>
              </a:rPr>
              <a:t>Cache remote hot tables to local SSD</a:t>
            </a:r>
            <a:endParaRPr lang="en-US" dirty="0">
              <a:solidFill>
                <a:schemeClr val="dk2"/>
              </a:solidFill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Statement level metadata Cache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Spark </a:t>
            </a:r>
            <a:r>
              <a:rPr lang="en-US" sz="1800" dirty="0">
                <a:solidFill>
                  <a:schemeClr val="dk2"/>
                </a:solidFill>
              </a:rPr>
              <a:t>Broadcast Cache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Cross session Hive </a:t>
            </a:r>
            <a:r>
              <a:rPr lang="en-US" altLang="zh-CN" sz="1800" dirty="0">
                <a:solidFill>
                  <a:schemeClr val="dk2"/>
                </a:solidFill>
              </a:rPr>
              <a:t>metadata Cache(Working on)</a:t>
            </a:r>
            <a:endParaRPr lang="en-US" sz="1800" dirty="0">
              <a:solidFill>
                <a:schemeClr val="dk2"/>
              </a:solidFill>
            </a:endParaRP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Relational </a:t>
            </a:r>
            <a:r>
              <a:rPr lang="en-US" altLang="zh-CN" sz="1800" dirty="0">
                <a:solidFill>
                  <a:schemeClr val="dk2"/>
                </a:solidFill>
              </a:rPr>
              <a:t>C</a:t>
            </a:r>
            <a:r>
              <a:rPr lang="en-US" sz="1800" dirty="0">
                <a:solidFill>
                  <a:schemeClr val="dk2"/>
                </a:solidFill>
              </a:rPr>
              <a:t>ache/Materialize View(Working on)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endParaRPr lang="en-US" sz="1800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30F37-7A6F-4C63-AE48-6A439E76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48" y="342900"/>
            <a:ext cx="2674386" cy="41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5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"/>
          <p:cNvSpPr/>
          <p:nvPr/>
        </p:nvSpPr>
        <p:spPr>
          <a:xfrm>
            <a:off x="530225" y="2242550"/>
            <a:ext cx="1034400" cy="213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388225" y="795050"/>
            <a:ext cx="84864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800"/>
            </a:pPr>
            <a:r>
              <a:rPr lang="en-US" b="1" dirty="0">
                <a:solidFill>
                  <a:srgbClr val="796E65"/>
                </a:solidFill>
              </a:rPr>
              <a:t>      </a:t>
            </a:r>
            <a:r>
              <a:rPr lang="en-US" dirty="0">
                <a:solidFill>
                  <a:srgbClr val="796E65"/>
                </a:solidFill>
              </a:rPr>
              <a:t>Cache and reuse the common query pattern to avoid duplicate calculate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800"/>
            </a:pPr>
            <a:r>
              <a:rPr lang="en-US" dirty="0">
                <a:solidFill>
                  <a:srgbClr val="796E65"/>
                </a:solidFill>
              </a:rPr>
              <a:t>      pre-calculation to accelerate the query, make the answer more close to the query.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800"/>
            </a:pPr>
            <a:r>
              <a:rPr lang="en-US" dirty="0">
                <a:solidFill>
                  <a:srgbClr val="796E65"/>
                </a:solidFill>
              </a:rPr>
              <a:t>      Flexible way to change the data placement, transparent to upstream and downstream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800"/>
            </a:pPr>
            <a:r>
              <a:rPr lang="en-US" dirty="0">
                <a:solidFill>
                  <a:srgbClr val="796E65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800"/>
            </a:pPr>
            <a:r>
              <a:rPr lang="en-US" dirty="0">
                <a:solidFill>
                  <a:srgbClr val="796E65"/>
                </a:solidFill>
              </a:rPr>
              <a:t>      Need to implement a query rewriter in logical optimize phase to rewrite logical plan</a:t>
            </a:r>
            <a:r>
              <a:rPr lang="en-US" sz="1400" b="0" i="0" u="none" strike="noStrike" cap="none" dirty="0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796E6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96E65"/>
                </a:solidFill>
              </a:rPr>
              <a:t>      Refer to Oracle MV rewriter design.</a:t>
            </a:r>
            <a:endParaRPr dirty="0">
              <a:solidFill>
                <a:srgbClr val="796E65"/>
              </a:solidFill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1063025" y="255140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867725" y="281680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1246125" y="281680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728525" y="314767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1006925" y="314767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3" name="Google Shape;463;p25"/>
          <p:cNvCxnSpPr>
            <a:stCxn id="458" idx="3"/>
            <a:endCxn id="459" idx="7"/>
          </p:cNvCxnSpPr>
          <p:nvPr/>
        </p:nvCxnSpPr>
        <p:spPr>
          <a:xfrm flipH="1">
            <a:off x="986510" y="2677384"/>
            <a:ext cx="96900" cy="1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5"/>
          <p:cNvCxnSpPr>
            <a:stCxn id="458" idx="5"/>
            <a:endCxn id="460" idx="1"/>
          </p:cNvCxnSpPr>
          <p:nvPr/>
        </p:nvCxnSpPr>
        <p:spPr>
          <a:xfrm>
            <a:off x="1181840" y="2677384"/>
            <a:ext cx="84600" cy="1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25"/>
          <p:cNvCxnSpPr>
            <a:stCxn id="459" idx="3"/>
            <a:endCxn id="461" idx="0"/>
          </p:cNvCxnSpPr>
          <p:nvPr/>
        </p:nvCxnSpPr>
        <p:spPr>
          <a:xfrm flipH="1">
            <a:off x="798110" y="294278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25"/>
          <p:cNvCxnSpPr>
            <a:stCxn id="459" idx="5"/>
            <a:endCxn id="462" idx="0"/>
          </p:cNvCxnSpPr>
          <p:nvPr/>
        </p:nvCxnSpPr>
        <p:spPr>
          <a:xfrm>
            <a:off x="986540" y="294278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25"/>
          <p:cNvSpPr/>
          <p:nvPr/>
        </p:nvSpPr>
        <p:spPr>
          <a:xfrm>
            <a:off x="1139225" y="367065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1000025" y="400152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1278425" y="400152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0" name="Google Shape;470;p25"/>
          <p:cNvCxnSpPr>
            <a:stCxn id="467" idx="3"/>
            <a:endCxn id="468" idx="0"/>
          </p:cNvCxnSpPr>
          <p:nvPr/>
        </p:nvCxnSpPr>
        <p:spPr>
          <a:xfrm flipH="1">
            <a:off x="1069610" y="379663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25"/>
          <p:cNvCxnSpPr>
            <a:stCxn id="467" idx="5"/>
            <a:endCxn id="469" idx="0"/>
          </p:cNvCxnSpPr>
          <p:nvPr/>
        </p:nvCxnSpPr>
        <p:spPr>
          <a:xfrm>
            <a:off x="1258040" y="379663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25"/>
          <p:cNvSpPr txBox="1"/>
          <p:nvPr/>
        </p:nvSpPr>
        <p:spPr>
          <a:xfrm>
            <a:off x="480675" y="2525325"/>
            <a:ext cx="5823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query</a:t>
            </a:r>
            <a:endParaRPr sz="1000"/>
          </a:p>
        </p:txBody>
      </p:sp>
      <p:sp>
        <p:nvSpPr>
          <p:cNvPr id="473" name="Google Shape;473;p25"/>
          <p:cNvSpPr txBox="1"/>
          <p:nvPr/>
        </p:nvSpPr>
        <p:spPr>
          <a:xfrm>
            <a:off x="583175" y="3670650"/>
            <a:ext cx="5823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MV</a:t>
            </a:r>
            <a:endParaRPr sz="1000"/>
          </a:p>
        </p:txBody>
      </p:sp>
      <p:sp>
        <p:nvSpPr>
          <p:cNvPr id="474" name="Google Shape;474;p25"/>
          <p:cNvSpPr/>
          <p:nvPr/>
        </p:nvSpPr>
        <p:spPr>
          <a:xfrm>
            <a:off x="2884300" y="255140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2689000" y="2816800"/>
            <a:ext cx="139200" cy="147600"/>
          </a:xfrm>
          <a:prstGeom prst="flowChartConnector">
            <a:avLst/>
          </a:prstGeom>
          <a:solidFill>
            <a:srgbClr val="005A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3067400" y="281680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2549800" y="3147675"/>
            <a:ext cx="139200" cy="147600"/>
          </a:xfrm>
          <a:prstGeom prst="flowChartConnector">
            <a:avLst/>
          </a:prstGeom>
          <a:solidFill>
            <a:srgbClr val="005A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2828200" y="3147675"/>
            <a:ext cx="139200" cy="147600"/>
          </a:xfrm>
          <a:prstGeom prst="flowChartConnector">
            <a:avLst/>
          </a:prstGeom>
          <a:solidFill>
            <a:srgbClr val="005A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9" name="Google Shape;479;p25"/>
          <p:cNvCxnSpPr>
            <a:stCxn id="474" idx="3"/>
            <a:endCxn id="475" idx="7"/>
          </p:cNvCxnSpPr>
          <p:nvPr/>
        </p:nvCxnSpPr>
        <p:spPr>
          <a:xfrm flipH="1">
            <a:off x="2807785" y="2677384"/>
            <a:ext cx="96900" cy="1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25"/>
          <p:cNvCxnSpPr>
            <a:stCxn id="474" idx="5"/>
            <a:endCxn id="476" idx="1"/>
          </p:cNvCxnSpPr>
          <p:nvPr/>
        </p:nvCxnSpPr>
        <p:spPr>
          <a:xfrm>
            <a:off x="3003115" y="2677384"/>
            <a:ext cx="84600" cy="1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25"/>
          <p:cNvCxnSpPr>
            <a:stCxn id="475" idx="3"/>
            <a:endCxn id="477" idx="0"/>
          </p:cNvCxnSpPr>
          <p:nvPr/>
        </p:nvCxnSpPr>
        <p:spPr>
          <a:xfrm flipH="1">
            <a:off x="2619385" y="294278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25"/>
          <p:cNvCxnSpPr>
            <a:stCxn id="475" idx="5"/>
            <a:endCxn id="478" idx="0"/>
          </p:cNvCxnSpPr>
          <p:nvPr/>
        </p:nvCxnSpPr>
        <p:spPr>
          <a:xfrm>
            <a:off x="2807815" y="294278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" name="Google Shape;483;p25"/>
          <p:cNvSpPr/>
          <p:nvPr/>
        </p:nvSpPr>
        <p:spPr>
          <a:xfrm>
            <a:off x="2960500" y="367065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2821300" y="400152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3099700" y="400152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6" name="Google Shape;486;p25"/>
          <p:cNvCxnSpPr>
            <a:stCxn id="483" idx="3"/>
            <a:endCxn id="484" idx="0"/>
          </p:cNvCxnSpPr>
          <p:nvPr/>
        </p:nvCxnSpPr>
        <p:spPr>
          <a:xfrm flipH="1">
            <a:off x="2890885" y="379663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5"/>
          <p:cNvCxnSpPr>
            <a:stCxn id="483" idx="5"/>
            <a:endCxn id="485" idx="0"/>
          </p:cNvCxnSpPr>
          <p:nvPr/>
        </p:nvCxnSpPr>
        <p:spPr>
          <a:xfrm>
            <a:off x="3079315" y="379663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5"/>
          <p:cNvSpPr txBox="1"/>
          <p:nvPr/>
        </p:nvSpPr>
        <p:spPr>
          <a:xfrm>
            <a:off x="2301950" y="2525325"/>
            <a:ext cx="5823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query</a:t>
            </a:r>
            <a:endParaRPr sz="1000"/>
          </a:p>
        </p:txBody>
      </p:sp>
      <p:sp>
        <p:nvSpPr>
          <p:cNvPr id="489" name="Google Shape;489;p25"/>
          <p:cNvSpPr txBox="1"/>
          <p:nvPr/>
        </p:nvSpPr>
        <p:spPr>
          <a:xfrm>
            <a:off x="2404450" y="3670650"/>
            <a:ext cx="5823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MV</a:t>
            </a:r>
            <a:endParaRPr sz="1000"/>
          </a:p>
        </p:txBody>
      </p:sp>
      <p:sp>
        <p:nvSpPr>
          <p:cNvPr id="490" name="Google Shape;490;p25"/>
          <p:cNvSpPr/>
          <p:nvPr/>
        </p:nvSpPr>
        <p:spPr>
          <a:xfrm>
            <a:off x="5036475" y="270345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841175" y="2968850"/>
            <a:ext cx="139200" cy="147600"/>
          </a:xfrm>
          <a:prstGeom prst="flowChartConnector">
            <a:avLst/>
          </a:prstGeom>
          <a:solidFill>
            <a:srgbClr val="005A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4701975" y="3299725"/>
            <a:ext cx="139200" cy="147600"/>
          </a:xfrm>
          <a:prstGeom prst="flowChartConnector">
            <a:avLst/>
          </a:prstGeom>
          <a:solidFill>
            <a:srgbClr val="005A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4980375" y="3299725"/>
            <a:ext cx="139200" cy="147600"/>
          </a:xfrm>
          <a:prstGeom prst="flowChartConnector">
            <a:avLst/>
          </a:prstGeom>
          <a:solidFill>
            <a:srgbClr val="005A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4" name="Google Shape;494;p25"/>
          <p:cNvCxnSpPr>
            <a:stCxn id="490" idx="3"/>
            <a:endCxn id="491" idx="7"/>
          </p:cNvCxnSpPr>
          <p:nvPr/>
        </p:nvCxnSpPr>
        <p:spPr>
          <a:xfrm flipH="1">
            <a:off x="4959960" y="2829434"/>
            <a:ext cx="96900" cy="1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25"/>
          <p:cNvCxnSpPr>
            <a:stCxn id="491" idx="3"/>
            <a:endCxn id="492" idx="0"/>
          </p:cNvCxnSpPr>
          <p:nvPr/>
        </p:nvCxnSpPr>
        <p:spPr>
          <a:xfrm flipH="1">
            <a:off x="4771560" y="309483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25"/>
          <p:cNvCxnSpPr>
            <a:stCxn id="491" idx="5"/>
            <a:endCxn id="493" idx="0"/>
          </p:cNvCxnSpPr>
          <p:nvPr/>
        </p:nvCxnSpPr>
        <p:spPr>
          <a:xfrm>
            <a:off x="4959990" y="309483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" name="Google Shape;497;p25"/>
          <p:cNvSpPr/>
          <p:nvPr/>
        </p:nvSpPr>
        <p:spPr>
          <a:xfrm>
            <a:off x="5112675" y="367030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4973475" y="400117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5251875" y="400117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0" name="Google Shape;500;p25"/>
          <p:cNvCxnSpPr>
            <a:stCxn id="497" idx="3"/>
            <a:endCxn id="498" idx="0"/>
          </p:cNvCxnSpPr>
          <p:nvPr/>
        </p:nvCxnSpPr>
        <p:spPr>
          <a:xfrm flipH="1">
            <a:off x="5043060" y="379628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25"/>
          <p:cNvCxnSpPr>
            <a:stCxn id="497" idx="5"/>
            <a:endCxn id="499" idx="0"/>
          </p:cNvCxnSpPr>
          <p:nvPr/>
        </p:nvCxnSpPr>
        <p:spPr>
          <a:xfrm>
            <a:off x="5231490" y="3796284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25"/>
          <p:cNvSpPr txBox="1"/>
          <p:nvPr/>
        </p:nvSpPr>
        <p:spPr>
          <a:xfrm>
            <a:off x="4454125" y="2677375"/>
            <a:ext cx="5823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query</a:t>
            </a:r>
            <a:endParaRPr sz="1000"/>
          </a:p>
        </p:txBody>
      </p:sp>
      <p:sp>
        <p:nvSpPr>
          <p:cNvPr id="503" name="Google Shape;503;p25"/>
          <p:cNvSpPr txBox="1"/>
          <p:nvPr/>
        </p:nvSpPr>
        <p:spPr>
          <a:xfrm>
            <a:off x="4556625" y="3670300"/>
            <a:ext cx="5823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MV</a:t>
            </a:r>
            <a:endParaRPr sz="1000"/>
          </a:p>
        </p:txBody>
      </p:sp>
      <p:sp>
        <p:nvSpPr>
          <p:cNvPr id="504" name="Google Shape;504;p25"/>
          <p:cNvSpPr txBox="1"/>
          <p:nvPr/>
        </p:nvSpPr>
        <p:spPr>
          <a:xfrm>
            <a:off x="4982543" y="2694525"/>
            <a:ext cx="207600" cy="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</a:rPr>
              <a:t>F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5211025" y="234250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5394125" y="2607900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7" name="Google Shape;507;p25"/>
          <p:cNvCxnSpPr>
            <a:stCxn id="505" idx="5"/>
            <a:endCxn id="506" idx="1"/>
          </p:cNvCxnSpPr>
          <p:nvPr/>
        </p:nvCxnSpPr>
        <p:spPr>
          <a:xfrm>
            <a:off x="5329840" y="2468484"/>
            <a:ext cx="84600" cy="1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5"/>
          <p:cNvCxnSpPr>
            <a:stCxn id="505" idx="3"/>
            <a:endCxn id="504" idx="0"/>
          </p:cNvCxnSpPr>
          <p:nvPr/>
        </p:nvCxnSpPr>
        <p:spPr>
          <a:xfrm flipH="1">
            <a:off x="5086210" y="2468484"/>
            <a:ext cx="1452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25"/>
          <p:cNvSpPr/>
          <p:nvPr/>
        </p:nvSpPr>
        <p:spPr>
          <a:xfrm>
            <a:off x="7049400" y="2679288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854100" y="2944688"/>
            <a:ext cx="139200" cy="147600"/>
          </a:xfrm>
          <a:prstGeom prst="flowChartConnector">
            <a:avLst/>
          </a:prstGeom>
          <a:solidFill>
            <a:srgbClr val="005A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14900" y="3275563"/>
            <a:ext cx="139200" cy="147600"/>
          </a:xfrm>
          <a:prstGeom prst="flowChartConnector">
            <a:avLst/>
          </a:prstGeom>
          <a:solidFill>
            <a:srgbClr val="005A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993300" y="3275563"/>
            <a:ext cx="139200" cy="147600"/>
          </a:xfrm>
          <a:prstGeom prst="flowChartConnector">
            <a:avLst/>
          </a:prstGeom>
          <a:solidFill>
            <a:srgbClr val="005A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3" name="Google Shape;513;p25"/>
          <p:cNvCxnSpPr>
            <a:stCxn id="509" idx="3"/>
            <a:endCxn id="510" idx="7"/>
          </p:cNvCxnSpPr>
          <p:nvPr/>
        </p:nvCxnSpPr>
        <p:spPr>
          <a:xfrm flipH="1">
            <a:off x="6972885" y="2805272"/>
            <a:ext cx="96900" cy="1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25"/>
          <p:cNvCxnSpPr>
            <a:stCxn id="510" idx="3"/>
            <a:endCxn id="511" idx="0"/>
          </p:cNvCxnSpPr>
          <p:nvPr/>
        </p:nvCxnSpPr>
        <p:spPr>
          <a:xfrm flipH="1">
            <a:off x="6784485" y="3070672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25"/>
          <p:cNvCxnSpPr>
            <a:stCxn id="510" idx="5"/>
            <a:endCxn id="512" idx="0"/>
          </p:cNvCxnSpPr>
          <p:nvPr/>
        </p:nvCxnSpPr>
        <p:spPr>
          <a:xfrm>
            <a:off x="6972915" y="3070672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25"/>
          <p:cNvSpPr/>
          <p:nvPr/>
        </p:nvSpPr>
        <p:spPr>
          <a:xfrm>
            <a:off x="7125600" y="3646138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6986400" y="3977013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264800" y="3977013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25"/>
          <p:cNvCxnSpPr>
            <a:stCxn id="516" idx="3"/>
            <a:endCxn id="517" idx="0"/>
          </p:cNvCxnSpPr>
          <p:nvPr/>
        </p:nvCxnSpPr>
        <p:spPr>
          <a:xfrm flipH="1">
            <a:off x="7055985" y="3772122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5"/>
          <p:cNvCxnSpPr>
            <a:stCxn id="516" idx="5"/>
            <a:endCxn id="518" idx="0"/>
          </p:cNvCxnSpPr>
          <p:nvPr/>
        </p:nvCxnSpPr>
        <p:spPr>
          <a:xfrm>
            <a:off x="7244415" y="3772122"/>
            <a:ext cx="900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25"/>
          <p:cNvSpPr txBox="1"/>
          <p:nvPr/>
        </p:nvSpPr>
        <p:spPr>
          <a:xfrm>
            <a:off x="6467050" y="2653213"/>
            <a:ext cx="5823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query</a:t>
            </a:r>
            <a:endParaRPr sz="1000"/>
          </a:p>
        </p:txBody>
      </p:sp>
      <p:sp>
        <p:nvSpPr>
          <p:cNvPr id="522" name="Google Shape;522;p25"/>
          <p:cNvSpPr txBox="1"/>
          <p:nvPr/>
        </p:nvSpPr>
        <p:spPr>
          <a:xfrm>
            <a:off x="6569550" y="3646138"/>
            <a:ext cx="5823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MV</a:t>
            </a:r>
            <a:endParaRPr sz="1000"/>
          </a:p>
        </p:txBody>
      </p:sp>
      <p:sp>
        <p:nvSpPr>
          <p:cNvPr id="523" name="Google Shape;523;p25"/>
          <p:cNvSpPr txBox="1"/>
          <p:nvPr/>
        </p:nvSpPr>
        <p:spPr>
          <a:xfrm>
            <a:off x="6995468" y="2670363"/>
            <a:ext cx="207600" cy="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</a:rPr>
              <a:t>F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7223950" y="2394538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5" name="Google Shape;525;p25"/>
          <p:cNvCxnSpPr>
            <a:stCxn id="524" idx="3"/>
            <a:endCxn id="523" idx="0"/>
          </p:cNvCxnSpPr>
          <p:nvPr/>
        </p:nvCxnSpPr>
        <p:spPr>
          <a:xfrm flipH="1">
            <a:off x="7099135" y="2520522"/>
            <a:ext cx="145200" cy="1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25"/>
          <p:cNvSpPr txBox="1"/>
          <p:nvPr/>
        </p:nvSpPr>
        <p:spPr>
          <a:xfrm>
            <a:off x="7157003" y="2371538"/>
            <a:ext cx="207600" cy="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</a:rPr>
              <a:t>A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527" name="Google Shape;527;p25"/>
          <p:cNvSpPr/>
          <p:nvPr/>
        </p:nvSpPr>
        <p:spPr>
          <a:xfrm>
            <a:off x="7459250" y="205547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42350" y="2320875"/>
            <a:ext cx="139200" cy="147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9" name="Google Shape;529;p25"/>
          <p:cNvCxnSpPr>
            <a:stCxn id="527" idx="5"/>
            <a:endCxn id="528" idx="1"/>
          </p:cNvCxnSpPr>
          <p:nvPr/>
        </p:nvCxnSpPr>
        <p:spPr>
          <a:xfrm>
            <a:off x="7578065" y="2181459"/>
            <a:ext cx="84600" cy="1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25"/>
          <p:cNvCxnSpPr>
            <a:stCxn id="527" idx="3"/>
          </p:cNvCxnSpPr>
          <p:nvPr/>
        </p:nvCxnSpPr>
        <p:spPr>
          <a:xfrm flipH="1">
            <a:off x="7334435" y="2181459"/>
            <a:ext cx="1452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25"/>
          <p:cNvSpPr/>
          <p:nvPr/>
        </p:nvSpPr>
        <p:spPr>
          <a:xfrm>
            <a:off x="2310975" y="2242550"/>
            <a:ext cx="1034400" cy="213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4454125" y="2181450"/>
            <a:ext cx="1170600" cy="219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402825" y="1955700"/>
            <a:ext cx="1524300" cy="242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1625400" y="3207350"/>
            <a:ext cx="625200" cy="8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3398182" y="3177525"/>
            <a:ext cx="993000" cy="8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5708103" y="3153325"/>
            <a:ext cx="625200" cy="8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34228" y="3129175"/>
            <a:ext cx="625200" cy="8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5"/>
          <p:cNvSpPr txBox="1"/>
          <p:nvPr/>
        </p:nvSpPr>
        <p:spPr>
          <a:xfrm>
            <a:off x="1322813" y="2777488"/>
            <a:ext cx="1240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Join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Compatibility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Check</a:t>
            </a:r>
            <a:endParaRPr sz="1000"/>
          </a:p>
        </p:txBody>
      </p:sp>
      <p:sp>
        <p:nvSpPr>
          <p:cNvPr id="539" name="Google Shape;539;p25"/>
          <p:cNvSpPr txBox="1"/>
          <p:nvPr/>
        </p:nvSpPr>
        <p:spPr>
          <a:xfrm>
            <a:off x="3309525" y="2832938"/>
            <a:ext cx="1240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Data Sufficiency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Check</a:t>
            </a:r>
            <a:endParaRPr sz="1000"/>
          </a:p>
        </p:txBody>
      </p:sp>
      <p:sp>
        <p:nvSpPr>
          <p:cNvPr id="540" name="Google Shape;540;p25"/>
          <p:cNvSpPr txBox="1"/>
          <p:nvPr/>
        </p:nvSpPr>
        <p:spPr>
          <a:xfrm>
            <a:off x="5367213" y="2679303"/>
            <a:ext cx="1240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Aggregate Compatibility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Check</a:t>
            </a:r>
            <a:endParaRPr sz="1000"/>
          </a:p>
        </p:txBody>
      </p:sp>
      <p:sp>
        <p:nvSpPr>
          <p:cNvPr id="541" name="Google Shape;541;p25"/>
          <p:cNvSpPr txBox="1"/>
          <p:nvPr/>
        </p:nvSpPr>
        <p:spPr>
          <a:xfrm>
            <a:off x="1329738" y="3287050"/>
            <a:ext cx="1240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2"/>
                </a:solidFill>
              </a:rPr>
              <a:t>Find common subgraph</a:t>
            </a:r>
            <a:endParaRPr sz="1000" b="1">
              <a:solidFill>
                <a:schemeClr val="accent2"/>
              </a:solidFill>
            </a:endParaRPr>
          </a:p>
        </p:txBody>
      </p:sp>
      <p:sp>
        <p:nvSpPr>
          <p:cNvPr id="542" name="Google Shape;542;p25"/>
          <p:cNvSpPr txBox="1"/>
          <p:nvPr/>
        </p:nvSpPr>
        <p:spPr>
          <a:xfrm>
            <a:off x="3280725" y="3287050"/>
            <a:ext cx="1240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2"/>
                </a:solidFill>
              </a:rPr>
              <a:t>Rewrite with additional filter</a:t>
            </a:r>
            <a:endParaRPr sz="1000" b="1">
              <a:solidFill>
                <a:schemeClr val="accent2"/>
              </a:solidFill>
            </a:endParaRPr>
          </a:p>
        </p:txBody>
      </p:sp>
      <p:sp>
        <p:nvSpPr>
          <p:cNvPr id="543" name="Google Shape;543;p25"/>
          <p:cNvSpPr txBox="1"/>
          <p:nvPr/>
        </p:nvSpPr>
        <p:spPr>
          <a:xfrm>
            <a:off x="5436338" y="3266750"/>
            <a:ext cx="1240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2"/>
                </a:solidFill>
              </a:rPr>
              <a:t>Rewrite with additional aggregate</a:t>
            </a:r>
            <a:endParaRPr sz="1000" b="1">
              <a:solidFill>
                <a:schemeClr val="accent2"/>
              </a:solidFill>
            </a:endParaRPr>
          </a:p>
        </p:txBody>
      </p:sp>
      <p:sp>
        <p:nvSpPr>
          <p:cNvPr id="544" name="Google Shape;544;p25"/>
          <p:cNvSpPr txBox="1"/>
          <p:nvPr/>
        </p:nvSpPr>
        <p:spPr>
          <a:xfrm>
            <a:off x="7759388" y="3163825"/>
            <a:ext cx="1240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2"/>
                </a:solidFill>
              </a:rPr>
              <a:t>…...</a:t>
            </a:r>
            <a:endParaRPr sz="1000" b="1">
              <a:solidFill>
                <a:schemeClr val="accent2"/>
              </a:solidFill>
            </a:endParaRPr>
          </a:p>
        </p:txBody>
      </p:sp>
      <p:sp>
        <p:nvSpPr>
          <p:cNvPr id="545" name="Google Shape;545;p25"/>
          <p:cNvSpPr txBox="1">
            <a:spLocks noGrp="1"/>
          </p:cNvSpPr>
          <p:nvPr>
            <p:ph type="sldNum" idx="12"/>
          </p:nvPr>
        </p:nvSpPr>
        <p:spPr>
          <a:xfrm>
            <a:off x="8436918" y="4786044"/>
            <a:ext cx="364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48;p17">
            <a:extLst>
              <a:ext uri="{FF2B5EF4-FFF2-40B4-BE49-F238E27FC236}">
                <a16:creationId xmlns:a16="http://schemas.microsoft.com/office/drawing/2014/main" id="{3224EF6D-7F94-4383-B5A1-FDDE9D2F2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925" y="187175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Relation Cache/MV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2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/>
        </p:nvSpPr>
        <p:spPr>
          <a:xfrm>
            <a:off x="388225" y="795050"/>
            <a:ext cx="80487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Char char="•"/>
            </a:pPr>
            <a:r>
              <a:rPr lang="en-US" i="1" dirty="0">
                <a:solidFill>
                  <a:srgbClr val="796E65"/>
                </a:solidFill>
              </a:rPr>
              <a:t>Join Compatibility Check</a:t>
            </a:r>
            <a:endParaRPr i="1" dirty="0"/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 dirty="0">
                <a:solidFill>
                  <a:srgbClr val="796E65"/>
                </a:solidFill>
              </a:rPr>
              <a:t>Inner join can derive from outer join by filtering anti-join rows</a:t>
            </a:r>
            <a:endParaRPr sz="1200" dirty="0">
              <a:solidFill>
                <a:srgbClr val="796E65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○"/>
            </a:pPr>
            <a:r>
              <a:rPr lang="en-US" sz="1200" dirty="0">
                <a:solidFill>
                  <a:srgbClr val="796E65"/>
                </a:solidFill>
              </a:rPr>
              <a:t>…...</a:t>
            </a:r>
            <a:endParaRPr sz="1200" dirty="0">
              <a:solidFill>
                <a:srgbClr val="252525"/>
              </a:solidFill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Char char="•"/>
            </a:pPr>
            <a:r>
              <a:rPr lang="en-US" i="1" dirty="0">
                <a:solidFill>
                  <a:srgbClr val="796E65"/>
                </a:solidFill>
              </a:rPr>
              <a:t>Data Sufficiency Check</a:t>
            </a:r>
            <a:endParaRPr i="1" dirty="0">
              <a:solidFill>
                <a:srgbClr val="796E65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200"/>
              <a:buChar char="○"/>
            </a:pPr>
            <a:r>
              <a:rPr lang="en-US" sz="1200" dirty="0">
                <a:solidFill>
                  <a:srgbClr val="796E65"/>
                </a:solidFill>
              </a:rPr>
              <a:t>id=102</a:t>
            </a:r>
            <a:endParaRPr sz="1200" dirty="0">
              <a:solidFill>
                <a:srgbClr val="796E65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200"/>
              <a:buChar char="○"/>
            </a:pPr>
            <a:r>
              <a:rPr lang="en-US" sz="1200" dirty="0">
                <a:solidFill>
                  <a:srgbClr val="796E65"/>
                </a:solidFill>
              </a:rPr>
              <a:t>id between 1 and 100</a:t>
            </a:r>
            <a:endParaRPr sz="1200" dirty="0">
              <a:solidFill>
                <a:srgbClr val="796E65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200"/>
              <a:buChar char="○"/>
            </a:pPr>
            <a:r>
              <a:rPr lang="en-US" sz="1200" dirty="0">
                <a:solidFill>
                  <a:srgbClr val="796E65"/>
                </a:solidFill>
              </a:rPr>
              <a:t>id&gt;10 and id&lt;50</a:t>
            </a:r>
            <a:endParaRPr sz="1200" dirty="0">
              <a:solidFill>
                <a:srgbClr val="796E65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200"/>
              <a:buChar char="○"/>
            </a:pPr>
            <a:r>
              <a:rPr lang="en-US" sz="1200" dirty="0">
                <a:solidFill>
                  <a:srgbClr val="796E65"/>
                </a:solidFill>
              </a:rPr>
              <a:t>id in (20,30,40)</a:t>
            </a:r>
            <a:endParaRPr sz="1200" dirty="0">
              <a:solidFill>
                <a:srgbClr val="796E65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200"/>
              <a:buChar char="○"/>
            </a:pPr>
            <a:r>
              <a:rPr lang="en-US" sz="1200" dirty="0">
                <a:solidFill>
                  <a:srgbClr val="796E65"/>
                </a:solidFill>
              </a:rPr>
              <a:t>…...</a:t>
            </a:r>
            <a:endParaRPr sz="1200" dirty="0">
              <a:solidFill>
                <a:srgbClr val="796E65"/>
              </a:solidFill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Char char="•"/>
            </a:pPr>
            <a:r>
              <a:rPr lang="en-US" i="1" dirty="0">
                <a:solidFill>
                  <a:srgbClr val="796E65"/>
                </a:solidFill>
              </a:rPr>
              <a:t>Group </a:t>
            </a:r>
            <a:r>
              <a:rPr lang="en-US" i="1" dirty="0">
                <a:solidFill>
                  <a:schemeClr val="dk2"/>
                </a:solidFill>
              </a:rPr>
              <a:t>Compatibility Check</a:t>
            </a:r>
            <a:endParaRPr dirty="0">
              <a:solidFill>
                <a:schemeClr val="dk2"/>
              </a:solidFill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Char char="•"/>
            </a:pPr>
            <a:r>
              <a:rPr lang="en-US" i="1" dirty="0">
                <a:solidFill>
                  <a:srgbClr val="796E65"/>
                </a:solidFill>
              </a:rPr>
              <a:t>Aggregate </a:t>
            </a:r>
            <a:r>
              <a:rPr lang="en-US" i="1" dirty="0">
                <a:solidFill>
                  <a:schemeClr val="dk2"/>
                </a:solidFill>
              </a:rPr>
              <a:t>Compatibility</a:t>
            </a:r>
            <a:r>
              <a:rPr lang="en-US" i="1" dirty="0">
                <a:solidFill>
                  <a:srgbClr val="796E65"/>
                </a:solidFill>
              </a:rPr>
              <a:t> Check</a:t>
            </a:r>
            <a:endParaRPr i="1" dirty="0">
              <a:solidFill>
                <a:srgbClr val="796E65"/>
              </a:solidFill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ts val="1400"/>
              <a:buFont typeface="Arial"/>
              <a:buChar char="•"/>
            </a:pPr>
            <a:r>
              <a:rPr lang="en-US" i="1" dirty="0">
                <a:solidFill>
                  <a:srgbClr val="796E65"/>
                </a:solidFill>
              </a:rPr>
              <a:t>Lattice for MV dependencies</a:t>
            </a:r>
            <a:endParaRPr b="0" i="0" u="none" strike="noStrike" cap="none" dirty="0">
              <a:solidFill>
                <a:srgbClr val="796E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075" y="2746150"/>
            <a:ext cx="2053850" cy="15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6"/>
          <p:cNvSpPr txBox="1"/>
          <p:nvPr/>
        </p:nvSpPr>
        <p:spPr>
          <a:xfrm>
            <a:off x="747500" y="3650625"/>
            <a:ext cx="43461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9F9FB"/>
                </a:highlight>
                <a:latin typeface="Courier New"/>
                <a:ea typeface="Courier New"/>
                <a:cs typeface="Courier New"/>
                <a:sym typeface="Courier New"/>
              </a:rPr>
              <a:t>CREATE MATERIALIZED VIEW </a:t>
            </a:r>
            <a:r>
              <a:rPr lang="en-US" sz="1000" b="1">
                <a:highlight>
                  <a:srgbClr val="F9F9FB"/>
                </a:highlight>
                <a:latin typeface="Courier New"/>
                <a:ea typeface="Courier New"/>
                <a:cs typeface="Courier New"/>
                <a:sym typeface="Courier New"/>
              </a:rPr>
              <a:t>sum_sales_time_product_mv</a:t>
            </a:r>
            <a:br>
              <a:rPr lang="en-US" sz="1000">
                <a:highlight>
                  <a:srgbClr val="F9F9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highlight>
                  <a:srgbClr val="F9F9FB"/>
                </a:highlight>
                <a:latin typeface="Courier New"/>
                <a:ea typeface="Courier New"/>
                <a:cs typeface="Courier New"/>
                <a:sym typeface="Courier New"/>
              </a:rPr>
              <a:t>SELECT mv.prod_name,SUM(mv.amount_sold)</a:t>
            </a:r>
            <a:br>
              <a:rPr lang="en-US" sz="1000">
                <a:highlight>
                  <a:srgbClr val="F9F9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highlight>
                  <a:srgbClr val="F9F9F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000" b="1">
                <a:highlight>
                  <a:srgbClr val="F9F9FB"/>
                </a:highlight>
                <a:latin typeface="Courier New"/>
                <a:ea typeface="Courier New"/>
                <a:cs typeface="Courier New"/>
                <a:sym typeface="Courier New"/>
              </a:rPr>
              <a:t>join_sales_time_product_mv mv</a:t>
            </a:r>
            <a:br>
              <a:rPr lang="en-US" sz="1000">
                <a:highlight>
                  <a:srgbClr val="F9F9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highlight>
                  <a:srgbClr val="F9F9FB"/>
                </a:highlight>
                <a:latin typeface="Courier New"/>
                <a:ea typeface="Courier New"/>
                <a:cs typeface="Courier New"/>
                <a:sym typeface="Courier New"/>
              </a:rPr>
              <a:t>GROUP BY mv.prod_name;</a:t>
            </a:r>
            <a:endParaRPr sz="1000">
              <a:highlight>
                <a:srgbClr val="F9F9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6"/>
          <p:cNvSpPr txBox="1">
            <a:spLocks noGrp="1"/>
          </p:cNvSpPr>
          <p:nvPr>
            <p:ph type="sldNum" idx="12"/>
          </p:nvPr>
        </p:nvSpPr>
        <p:spPr>
          <a:xfrm>
            <a:off x="8436918" y="4786044"/>
            <a:ext cx="364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8;p17">
            <a:extLst>
              <a:ext uri="{FF2B5EF4-FFF2-40B4-BE49-F238E27FC236}">
                <a16:creationId xmlns:a16="http://schemas.microsoft.com/office/drawing/2014/main" id="{11310106-5DC9-408F-9B5F-FD03AB166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925" y="187175"/>
            <a:ext cx="8453700" cy="5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Relation Cache Query Rewriter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Data Security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290384" y="944155"/>
            <a:ext cx="84537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SQL/View based access control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</a:rPr>
              <a:t>     </a:t>
            </a:r>
            <a:r>
              <a:rPr lang="en-US" dirty="0">
                <a:solidFill>
                  <a:schemeClr val="dk2"/>
                </a:solidFill>
              </a:rPr>
              <a:t>- Grant/Revoke/Role Syntax support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Transparent column level</a:t>
            </a:r>
            <a:r>
              <a:rPr lang="en-US" altLang="zh-CN" sz="1800" dirty="0">
                <a:solidFill>
                  <a:schemeClr val="dk2"/>
                </a:solidFill>
              </a:rPr>
              <a:t> encryption/decryption</a:t>
            </a:r>
            <a:endParaRPr lang="en-US" sz="1800" dirty="0">
              <a:solidFill>
                <a:schemeClr val="dk2"/>
              </a:solidFill>
            </a:endParaRP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</a:rPr>
              <a:t>     </a:t>
            </a:r>
            <a:r>
              <a:rPr lang="en-US" dirty="0">
                <a:solidFill>
                  <a:schemeClr val="dk2"/>
                </a:solidFill>
              </a:rPr>
              <a:t>- Parquet column </a:t>
            </a:r>
            <a:r>
              <a:rPr lang="en-US" altLang="zh-CN" dirty="0">
                <a:solidFill>
                  <a:schemeClr val="dk2"/>
                </a:solidFill>
              </a:rPr>
              <a:t>encryption/decryption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dirty="0">
                <a:solidFill>
                  <a:schemeClr val="dk2"/>
                </a:solidFill>
              </a:rPr>
              <a:t>      - Parquet footer encryption/decryption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dirty="0">
                <a:solidFill>
                  <a:schemeClr val="dk2"/>
                </a:solidFill>
              </a:rPr>
              <a:t>      - Key Management</a:t>
            </a:r>
            <a:r>
              <a:rPr lang="zh-CN" altLang="en-US" dirty="0">
                <a:solidFill>
                  <a:schemeClr val="dk2"/>
                </a:solidFill>
              </a:rPr>
              <a:t> </a:t>
            </a:r>
            <a:r>
              <a:rPr lang="en-US" altLang="zh-CN" dirty="0">
                <a:solidFill>
                  <a:schemeClr val="dk2"/>
                </a:solidFill>
              </a:rPr>
              <a:t>service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Define and manage the same Access Bundle in Hadoop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as Teradata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48D00-3F8A-44F6-981C-C29582C34838}"/>
              </a:ext>
            </a:extLst>
          </p:cNvPr>
          <p:cNvSpPr/>
          <p:nvPr/>
        </p:nvSpPr>
        <p:spPr>
          <a:xfrm>
            <a:off x="6545530" y="3829815"/>
            <a:ext cx="2256863" cy="5027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F6AE2-7983-4E38-9277-311451F344D2}"/>
              </a:ext>
            </a:extLst>
          </p:cNvPr>
          <p:cNvSpPr/>
          <p:nvPr/>
        </p:nvSpPr>
        <p:spPr>
          <a:xfrm>
            <a:off x="6545529" y="2594887"/>
            <a:ext cx="2256863" cy="5027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Hive/Spark Tables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0ABA0-6848-4E3F-B75F-E13D36671F85}"/>
              </a:ext>
            </a:extLst>
          </p:cNvPr>
          <p:cNvSpPr/>
          <p:nvPr/>
        </p:nvSpPr>
        <p:spPr>
          <a:xfrm>
            <a:off x="6545528" y="1356500"/>
            <a:ext cx="2256863" cy="5027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Views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BE06C-D7C0-4020-88E3-126874EDAC66}"/>
              </a:ext>
            </a:extLst>
          </p:cNvPr>
          <p:cNvSpPr/>
          <p:nvPr/>
        </p:nvSpPr>
        <p:spPr>
          <a:xfrm>
            <a:off x="6545528" y="3642171"/>
            <a:ext cx="2256863" cy="187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level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15007-7904-4302-81C5-FB94AD0CCA23}"/>
              </a:ext>
            </a:extLst>
          </p:cNvPr>
          <p:cNvSpPr/>
          <p:nvPr/>
        </p:nvSpPr>
        <p:spPr>
          <a:xfrm>
            <a:off x="6545527" y="2404115"/>
            <a:ext cx="2256863" cy="187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level Access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037CC-44E9-4E7B-A20C-70B1E766785A}"/>
              </a:ext>
            </a:extLst>
          </p:cNvPr>
          <p:cNvSpPr/>
          <p:nvPr/>
        </p:nvSpPr>
        <p:spPr>
          <a:xfrm>
            <a:off x="6545526" y="1175324"/>
            <a:ext cx="2256863" cy="187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level Access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4CFD09-44DF-4EC6-B555-7739DB3F1DAE}"/>
              </a:ext>
            </a:extLst>
          </p:cNvPr>
          <p:cNvCxnSpPr/>
          <p:nvPr/>
        </p:nvCxnSpPr>
        <p:spPr>
          <a:xfrm>
            <a:off x="5957702" y="849086"/>
            <a:ext cx="16219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8A1E2-FFA8-4737-8E3A-B456FE638B9C}"/>
              </a:ext>
            </a:extLst>
          </p:cNvPr>
          <p:cNvCxnSpPr/>
          <p:nvPr/>
        </p:nvCxnSpPr>
        <p:spPr>
          <a:xfrm>
            <a:off x="7590559" y="838200"/>
            <a:ext cx="0" cy="3371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D6EA63-7254-4ED0-8BB3-2B34E5B929E6}"/>
              </a:ext>
            </a:extLst>
          </p:cNvPr>
          <p:cNvCxnSpPr/>
          <p:nvPr/>
        </p:nvCxnSpPr>
        <p:spPr>
          <a:xfrm>
            <a:off x="5968588" y="2090056"/>
            <a:ext cx="16219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D94FE4-788A-4F6A-AB7D-2935F4A529FE}"/>
              </a:ext>
            </a:extLst>
          </p:cNvPr>
          <p:cNvCxnSpPr/>
          <p:nvPr/>
        </p:nvCxnSpPr>
        <p:spPr>
          <a:xfrm>
            <a:off x="7601445" y="2079170"/>
            <a:ext cx="0" cy="3371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BBCBA-4D70-40A3-82DF-37E98ED1EA6B}"/>
              </a:ext>
            </a:extLst>
          </p:cNvPr>
          <p:cNvCxnSpPr/>
          <p:nvPr/>
        </p:nvCxnSpPr>
        <p:spPr>
          <a:xfrm>
            <a:off x="5979474" y="3309260"/>
            <a:ext cx="162197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096BF4-4053-421A-89A2-20CDC31BC428}"/>
              </a:ext>
            </a:extLst>
          </p:cNvPr>
          <p:cNvCxnSpPr/>
          <p:nvPr/>
        </p:nvCxnSpPr>
        <p:spPr>
          <a:xfrm>
            <a:off x="7612331" y="3298374"/>
            <a:ext cx="0" cy="3371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5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18959" y="169955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2"/>
                </a:solidFill>
              </a:rPr>
              <a:t>Spark Adaptive Execution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290384" y="694385"/>
            <a:ext cx="8510850" cy="394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A Must have for long running clusters</a:t>
            </a:r>
            <a:endParaRPr lang="en-US" dirty="0">
              <a:solidFill>
                <a:schemeClr val="dk2"/>
              </a:solidFill>
            </a:endParaRP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Enabled by default for all the queues/tenants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Implement Skewed join based on new AE framework in Spark 3.0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Support 3 table skew joins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Improve Driver memory usage for </a:t>
            </a:r>
            <a:r>
              <a:rPr lang="en-US" altLang="zh-CN" sz="1800" dirty="0" err="1">
                <a:solidFill>
                  <a:schemeClr val="dk2"/>
                </a:solidFill>
              </a:rPr>
              <a:t>UnionRDD</a:t>
            </a:r>
            <a:endParaRPr lang="en-US" altLang="zh-CN" sz="1800" dirty="0">
              <a:solidFill>
                <a:schemeClr val="dk2"/>
              </a:solidFill>
            </a:endParaRP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Optimization for NAAJ(Null-Aware-Anti-Join)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Optimization for Create/Insert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Limit query optimization,  do not submit all the tasks.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endParaRPr lang="en-US"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534" y="97219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2"/>
                </a:solidFill>
              </a:rPr>
              <a:t>Future work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290384" y="694385"/>
            <a:ext cx="8510850" cy="394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Automated MV/Index/Cache life cycle management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CBO Stats collecting automation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Range Filter Simplify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Infer additional Filters from constraints and pushdown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Join pushdown(Adaptive Runtime filter)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Skewed join hint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Support Dela Lake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UDF performance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….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endParaRPr lang="en-US"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Agenda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47475" y="1219475"/>
            <a:ext cx="84537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SQL-on Hadoop </a:t>
            </a:r>
            <a:r>
              <a:rPr lang="en-US" altLang="zh-CN" sz="1800" dirty="0">
                <a:solidFill>
                  <a:schemeClr val="dk2"/>
                </a:solidFill>
              </a:rPr>
              <a:t>background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Spark SQL</a:t>
            </a:r>
            <a:r>
              <a:rPr lang="zh-CN" altLang="en-US" sz="1800" dirty="0">
                <a:solidFill>
                  <a:schemeClr val="dk2"/>
                </a:solidFill>
              </a:rPr>
              <a:t> </a:t>
            </a:r>
            <a:r>
              <a:rPr lang="en-US" altLang="zh-CN" sz="1800" dirty="0">
                <a:solidFill>
                  <a:schemeClr val="dk2"/>
                </a:solidFill>
              </a:rPr>
              <a:t>high level Architecture</a:t>
            </a:r>
            <a:endParaRPr sz="1800" dirty="0">
              <a:solidFill>
                <a:schemeClr val="dk2"/>
              </a:solidFill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Spark SQL optimization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Future plan,</a:t>
            </a:r>
            <a:r>
              <a:rPr lang="zh-CN" altLang="en-US" sz="1800" dirty="0">
                <a:solidFill>
                  <a:schemeClr val="dk2"/>
                </a:solidFill>
              </a:rPr>
              <a:t> </a:t>
            </a:r>
            <a:r>
              <a:rPr lang="en-US" altLang="zh-CN" sz="1800" dirty="0">
                <a:solidFill>
                  <a:schemeClr val="dk2"/>
                </a:solidFill>
              </a:rPr>
              <a:t>Challenges</a:t>
            </a:r>
            <a:r>
              <a:rPr lang="zh-CN" altLang="en-US" sz="1800" dirty="0">
                <a:solidFill>
                  <a:schemeClr val="dk2"/>
                </a:solidFill>
              </a:rPr>
              <a:t> </a:t>
            </a:r>
            <a:r>
              <a:rPr lang="en-US" altLang="zh-CN" sz="1800" dirty="0">
                <a:solidFill>
                  <a:schemeClr val="dk2"/>
                </a:solidFill>
              </a:rPr>
              <a:t>and</a:t>
            </a:r>
            <a:r>
              <a:rPr lang="zh-CN" altLang="en-US" sz="1800" dirty="0">
                <a:solidFill>
                  <a:schemeClr val="dk2"/>
                </a:solidFill>
              </a:rPr>
              <a:t> </a:t>
            </a:r>
            <a:r>
              <a:rPr lang="en-US" altLang="zh-CN" sz="1800" dirty="0">
                <a:solidFill>
                  <a:schemeClr val="dk2"/>
                </a:solidFill>
              </a:rPr>
              <a:t>Opportunities</a:t>
            </a:r>
            <a:endParaRPr lang="en-US"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534" y="97219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accent2"/>
                </a:solidFill>
              </a:rPr>
              <a:t>Challenges and Opportunities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285616" y="548912"/>
            <a:ext cx="8510850" cy="394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Workload management</a:t>
            </a:r>
          </a:p>
          <a:p>
            <a:pPr marL="114300" lvl="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     	</a:t>
            </a:r>
            <a:r>
              <a:rPr lang="en-US" altLang="zh-CN" dirty="0">
                <a:solidFill>
                  <a:schemeClr val="dk2"/>
                </a:solidFill>
              </a:rPr>
              <a:t>Teradata has very solid workload management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CBO, new CBO framework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 	</a:t>
            </a:r>
            <a:r>
              <a:rPr lang="en-US" altLang="zh-CN" dirty="0">
                <a:solidFill>
                  <a:schemeClr val="dk2"/>
                </a:solidFill>
              </a:rPr>
              <a:t>CBO can do more besides Join reordering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altLang="zh-CN" dirty="0">
                <a:solidFill>
                  <a:schemeClr val="dk2"/>
                </a:solidFill>
              </a:rPr>
              <a:t>	Volcano/Cascade style cost based optimization framework commonly adopted by</a:t>
            </a:r>
          </a:p>
          <a:p>
            <a:pPr marL="114300" lvl="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dirty="0">
                <a:solidFill>
                  <a:schemeClr val="dk2"/>
                </a:solidFill>
              </a:rPr>
              <a:t>	 many DB engines(SQL Server, Greenplum Orca, Apache Calcite…)</a:t>
            </a:r>
          </a:p>
          <a:p>
            <a:pPr marL="114300" lvl="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dirty="0">
                <a:solidFill>
                  <a:schemeClr val="dk2"/>
                </a:solidFill>
              </a:rPr>
              <a:t>	Solid Stats derivation, more accurate cost model</a:t>
            </a: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Adaptive Execution</a:t>
            </a:r>
          </a:p>
          <a:p>
            <a:pPr marL="114300" lvl="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	</a:t>
            </a:r>
            <a:r>
              <a:rPr lang="en-US" altLang="zh-CN" dirty="0">
                <a:solidFill>
                  <a:schemeClr val="dk2"/>
                </a:solidFill>
              </a:rPr>
              <a:t>AE can be more adaptive</a:t>
            </a:r>
          </a:p>
          <a:p>
            <a:pPr marL="114300" lvl="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altLang="zh-CN" sz="1800" dirty="0">
              <a:solidFill>
                <a:schemeClr val="dk2"/>
              </a:solidFill>
            </a:endParaRPr>
          </a:p>
          <a:p>
            <a:pPr marL="114300" lvl="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altLang="zh-CN"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1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4497677" y="2886610"/>
            <a:ext cx="24306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Thanks you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5" name="Google Shape;227;p23">
            <a:extLst>
              <a:ext uri="{FF2B5EF4-FFF2-40B4-BE49-F238E27FC236}">
                <a16:creationId xmlns:a16="http://schemas.microsoft.com/office/drawing/2014/main" id="{CC0A75B0-1E5F-4A5D-B83A-600177DA2E4F}"/>
              </a:ext>
            </a:extLst>
          </p:cNvPr>
          <p:cNvSpPr txBox="1">
            <a:spLocks/>
          </p:cNvSpPr>
          <p:nvPr/>
        </p:nvSpPr>
        <p:spPr>
          <a:xfrm>
            <a:off x="3543737" y="1457978"/>
            <a:ext cx="2430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227447" y="276925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SQL on Hadoop</a:t>
            </a:r>
            <a:endParaRPr lang="en-US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" name="Google Shape;151;p17">
            <a:extLst>
              <a:ext uri="{FF2B5EF4-FFF2-40B4-BE49-F238E27FC236}">
                <a16:creationId xmlns:a16="http://schemas.microsoft.com/office/drawing/2014/main" id="{AC6576EA-DD26-41C2-988B-A82DF1D6F76E}"/>
              </a:ext>
            </a:extLst>
          </p:cNvPr>
          <p:cNvSpPr txBox="1"/>
          <p:nvPr/>
        </p:nvSpPr>
        <p:spPr>
          <a:xfrm>
            <a:off x="347534" y="829854"/>
            <a:ext cx="84537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Background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</a:rPr>
              <a:t>      	</a:t>
            </a:r>
            <a:r>
              <a:rPr lang="en-US" dirty="0">
                <a:solidFill>
                  <a:schemeClr val="dk2"/>
                </a:solidFill>
              </a:rPr>
              <a:t>offloading Teradata and moving to </a:t>
            </a:r>
            <a:r>
              <a:rPr lang="en-US" altLang="zh-CN" dirty="0">
                <a:solidFill>
                  <a:schemeClr val="dk2"/>
                </a:solidFill>
              </a:rPr>
              <a:t>Hadoop</a:t>
            </a:r>
            <a:endParaRPr lang="en-US" sz="1000" dirty="0">
              <a:solidFill>
                <a:schemeClr val="dk2"/>
              </a:solidFill>
            </a:endParaRPr>
          </a:p>
          <a:p>
            <a:pPr marL="400050" lvl="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Challenges and Gap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altLang="zh-CN" sz="1000" dirty="0">
                <a:solidFill>
                  <a:schemeClr val="dk2"/>
                </a:solidFill>
              </a:rPr>
              <a:t>	</a:t>
            </a:r>
            <a:r>
              <a:rPr lang="en-US" altLang="zh-CN" dirty="0">
                <a:solidFill>
                  <a:schemeClr val="dk2"/>
                </a:solidFill>
              </a:rPr>
              <a:t>Easy</a:t>
            </a:r>
            <a:r>
              <a:rPr lang="zh-CN" altLang="en-US" dirty="0">
                <a:solidFill>
                  <a:schemeClr val="dk2"/>
                </a:solidFill>
              </a:rPr>
              <a:t> </a:t>
            </a:r>
            <a:r>
              <a:rPr lang="en-US" altLang="zh-CN" dirty="0">
                <a:solidFill>
                  <a:schemeClr val="dk2"/>
                </a:solidFill>
              </a:rPr>
              <a:t>to</a:t>
            </a:r>
            <a:r>
              <a:rPr lang="zh-CN" altLang="en-US" dirty="0">
                <a:solidFill>
                  <a:schemeClr val="dk2"/>
                </a:solidFill>
              </a:rPr>
              <a:t> </a:t>
            </a:r>
            <a:r>
              <a:rPr lang="en-US" altLang="zh-CN" dirty="0">
                <a:solidFill>
                  <a:schemeClr val="dk2"/>
                </a:solidFill>
              </a:rPr>
              <a:t>use</a:t>
            </a:r>
          </a:p>
          <a:p>
            <a:pPr marL="114300" lvl="2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dirty="0">
                <a:solidFill>
                  <a:schemeClr val="dk2"/>
                </a:solidFill>
              </a:rPr>
              <a:t>       	</a:t>
            </a:r>
            <a:r>
              <a:rPr lang="en-US" altLang="zh-CN" dirty="0">
                <a:solidFill>
                  <a:schemeClr val="dk2"/>
                </a:solidFill>
              </a:rPr>
              <a:t>Query Performance</a:t>
            </a:r>
          </a:p>
          <a:p>
            <a:pPr marL="114300" lvl="2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dirty="0">
                <a:solidFill>
                  <a:schemeClr val="dk2"/>
                </a:solidFill>
              </a:rPr>
              <a:t>       	Easy to tune,</a:t>
            </a:r>
            <a:r>
              <a:rPr lang="zh-CN" altLang="en-US" dirty="0">
                <a:solidFill>
                  <a:schemeClr val="dk2"/>
                </a:solidFill>
              </a:rPr>
              <a:t> </a:t>
            </a:r>
            <a:r>
              <a:rPr lang="en-US" altLang="zh-CN" dirty="0">
                <a:solidFill>
                  <a:schemeClr val="dk2"/>
                </a:solidFill>
              </a:rPr>
              <a:t>Adaptive</a:t>
            </a:r>
            <a:r>
              <a:rPr lang="zh-CN" altLang="en-US" dirty="0">
                <a:solidFill>
                  <a:schemeClr val="dk2"/>
                </a:solidFill>
              </a:rPr>
              <a:t> </a:t>
            </a:r>
            <a:r>
              <a:rPr lang="en-US" altLang="zh-CN" dirty="0">
                <a:solidFill>
                  <a:schemeClr val="dk2"/>
                </a:solidFill>
              </a:rPr>
              <a:t>optimization</a:t>
            </a:r>
          </a:p>
          <a:p>
            <a:pPr marL="114300" lvl="2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dirty="0">
                <a:solidFill>
                  <a:schemeClr val="dk2"/>
                </a:solidFill>
              </a:rPr>
              <a:t>      	Update/Delete support</a:t>
            </a:r>
          </a:p>
          <a:p>
            <a:pPr marL="114300" lvl="2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dirty="0">
                <a:solidFill>
                  <a:schemeClr val="dk2"/>
                </a:solidFill>
              </a:rPr>
              <a:t>      </a:t>
            </a:r>
            <a:r>
              <a:rPr lang="en-US" altLang="zh-CN" dirty="0">
                <a:solidFill>
                  <a:schemeClr val="dk2"/>
                </a:solidFill>
              </a:rPr>
              <a:t> 	Data Security</a:t>
            </a:r>
          </a:p>
          <a:p>
            <a:pPr marL="114300" lvl="2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dirty="0">
                <a:solidFill>
                  <a:schemeClr val="dk2"/>
                </a:solidFill>
              </a:rPr>
              <a:t>      </a:t>
            </a:r>
            <a:r>
              <a:rPr lang="en-US" altLang="zh-CN" dirty="0">
                <a:solidFill>
                  <a:schemeClr val="dk2"/>
                </a:solidFill>
              </a:rPr>
              <a:t> 	Workload management</a:t>
            </a:r>
          </a:p>
          <a:p>
            <a:pPr marL="400050" lvl="2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27183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324" name="Google Shape;324;p27"/>
          <p:cNvGrpSpPr/>
          <p:nvPr/>
        </p:nvGrpSpPr>
        <p:grpSpPr>
          <a:xfrm>
            <a:off x="-37414" y="1272209"/>
            <a:ext cx="8838648" cy="3178057"/>
            <a:chOff x="-37415" y="1589058"/>
            <a:chExt cx="8838648" cy="3178057"/>
          </a:xfrm>
        </p:grpSpPr>
        <p:grpSp>
          <p:nvGrpSpPr>
            <p:cNvPr id="325" name="Google Shape;325;p27"/>
            <p:cNvGrpSpPr/>
            <p:nvPr/>
          </p:nvGrpSpPr>
          <p:grpSpPr>
            <a:xfrm>
              <a:off x="275295" y="1744952"/>
              <a:ext cx="8525938" cy="3022163"/>
              <a:chOff x="-1162289" y="1670342"/>
              <a:chExt cx="8525938" cy="3022163"/>
            </a:xfrm>
          </p:grpSpPr>
          <p:sp>
            <p:nvSpPr>
              <p:cNvPr id="326" name="Google Shape;326;p27"/>
              <p:cNvSpPr/>
              <p:nvPr/>
            </p:nvSpPr>
            <p:spPr>
              <a:xfrm>
                <a:off x="1521932" y="1737670"/>
                <a:ext cx="3183966" cy="278098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7"/>
              <p:cNvSpPr txBox="1"/>
              <p:nvPr/>
            </p:nvSpPr>
            <p:spPr>
              <a:xfrm>
                <a:off x="-32153" y="1670342"/>
                <a:ext cx="578700" cy="332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JDBC/ODBC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>
                <a:off x="5159186" y="2737400"/>
                <a:ext cx="2204463" cy="178125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1679899" y="1936973"/>
                <a:ext cx="2900544" cy="1111500"/>
              </a:xfrm>
              <a:prstGeom prst="rect">
                <a:avLst/>
              </a:prstGeom>
              <a:solidFill>
                <a:srgbClr val="E5E2DE"/>
              </a:solidFill>
              <a:ln w="9525" cap="flat" cmpd="sng">
                <a:solidFill>
                  <a:srgbClr val="9089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SQL on Hadoop</a:t>
                </a:r>
                <a:endParaRPr sz="1000" b="0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>
                <a:off x="1679900" y="3352480"/>
                <a:ext cx="2900544" cy="871554"/>
              </a:xfrm>
              <a:prstGeom prst="rect">
                <a:avLst/>
              </a:prstGeom>
              <a:solidFill>
                <a:srgbClr val="E5E2DE"/>
              </a:solidFill>
              <a:ln w="9525" cap="flat" cmpd="sng">
                <a:solidFill>
                  <a:srgbClr val="9089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SSD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>
                <a:off x="5431818" y="2796730"/>
                <a:ext cx="1668264" cy="36442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089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Hive Metastore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529678" y="1977944"/>
                <a:ext cx="702900" cy="394034"/>
              </a:xfrm>
              <a:prstGeom prst="rect">
                <a:avLst/>
              </a:prstGeom>
              <a:solidFill>
                <a:srgbClr val="E5E2DE"/>
              </a:solidFill>
              <a:ln w="9525" cap="flat" cmpd="sng">
                <a:solidFill>
                  <a:srgbClr val="9089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Gateway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1832107" y="2113730"/>
                <a:ext cx="578700" cy="695400"/>
              </a:xfrm>
              <a:prstGeom prst="rect">
                <a:avLst/>
              </a:prstGeom>
              <a:solidFill>
                <a:srgbClr val="F1F0EE"/>
              </a:solidFill>
              <a:ln w="9525" cap="flat" cmpd="sng">
                <a:solidFill>
                  <a:srgbClr val="9089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Tenant A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>
                <a:off x="2551471" y="2113730"/>
                <a:ext cx="578700" cy="695400"/>
              </a:xfrm>
              <a:prstGeom prst="rect">
                <a:avLst/>
              </a:prstGeom>
              <a:solidFill>
                <a:srgbClr val="F1F0EE"/>
              </a:solidFill>
              <a:ln w="9525" cap="flat" cmpd="sng">
                <a:solidFill>
                  <a:srgbClr val="9089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Tenant B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3294109" y="2113730"/>
                <a:ext cx="578700" cy="695400"/>
              </a:xfrm>
              <a:prstGeom prst="rect">
                <a:avLst/>
              </a:prstGeom>
              <a:solidFill>
                <a:srgbClr val="F1F0EE"/>
              </a:solidFill>
              <a:ln w="9525" cap="flat" cmpd="sng">
                <a:solidFill>
                  <a:srgbClr val="9089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Tenant C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 txBox="1"/>
              <p:nvPr/>
            </p:nvSpPr>
            <p:spPr>
              <a:xfrm>
                <a:off x="-1154454" y="2563738"/>
                <a:ext cx="656700" cy="362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UI</a:t>
                </a:r>
                <a:endParaRPr sz="1000" b="0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 txBox="1"/>
              <p:nvPr/>
            </p:nvSpPr>
            <p:spPr>
              <a:xfrm>
                <a:off x="-1162289" y="3230792"/>
                <a:ext cx="656700" cy="362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Tableau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7"/>
              <p:cNvSpPr txBox="1"/>
              <p:nvPr/>
            </p:nvSpPr>
            <p:spPr>
              <a:xfrm>
                <a:off x="-1140404" y="1896684"/>
                <a:ext cx="656700" cy="362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UI</a:t>
                </a:r>
                <a:endParaRPr sz="1000" b="0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9" name="Google Shape;339;p27"/>
              <p:cNvCxnSpPr>
                <a:endCxn id="340" idx="1"/>
              </p:cNvCxnSpPr>
              <p:nvPr/>
            </p:nvCxnSpPr>
            <p:spPr>
              <a:xfrm>
                <a:off x="-482004" y="2124774"/>
                <a:ext cx="369300" cy="7107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595959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41" name="Google Shape;341;p27"/>
              <p:cNvSpPr/>
              <p:nvPr/>
            </p:nvSpPr>
            <p:spPr>
              <a:xfrm>
                <a:off x="1843839" y="3558126"/>
                <a:ext cx="578700" cy="362400"/>
              </a:xfrm>
              <a:prstGeom prst="rect">
                <a:avLst/>
              </a:prstGeom>
              <a:solidFill>
                <a:srgbClr val="F1F0EE"/>
              </a:solidFill>
              <a:ln w="9525" cap="flat" cmpd="sng">
                <a:solidFill>
                  <a:srgbClr val="9089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Shuffle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2548313" y="3558267"/>
                <a:ext cx="804000" cy="362400"/>
              </a:xfrm>
              <a:prstGeom prst="rect">
                <a:avLst/>
              </a:prstGeom>
              <a:solidFill>
                <a:srgbClr val="F1F0EE"/>
              </a:solidFill>
              <a:ln w="9525" cap="flat" cmpd="sng">
                <a:solidFill>
                  <a:srgbClr val="9089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Cache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7"/>
              <p:cNvSpPr txBox="1"/>
              <p:nvPr/>
            </p:nvSpPr>
            <p:spPr>
              <a:xfrm>
                <a:off x="5747214" y="4176524"/>
                <a:ext cx="867292" cy="515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000" b="1" i="0" u="none" strike="noStrike" cap="none" dirty="0">
                    <a:solidFill>
                      <a:srgbClr val="0C0C0C"/>
                    </a:solidFill>
                    <a:latin typeface="Arial"/>
                    <a:ea typeface="Arial"/>
                    <a:cs typeface="Arial"/>
                    <a:sym typeface="Arial"/>
                  </a:rPr>
                  <a:t>Hadoop</a:t>
                </a:r>
                <a:endParaRPr sz="1000" b="1" i="0" u="none" strike="noStrike" cap="none" dirty="0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-112704" y="2352760"/>
                <a:ext cx="145605" cy="965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LB</a:t>
                </a:r>
                <a:endParaRPr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4" name="Google Shape;344;p27"/>
            <p:cNvSpPr/>
            <p:nvPr/>
          </p:nvSpPr>
          <p:spPr>
            <a:xfrm>
              <a:off x="7371545" y="1812281"/>
              <a:ext cx="1392510" cy="64877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 txBox="1"/>
            <p:nvPr/>
          </p:nvSpPr>
          <p:spPr>
            <a:xfrm>
              <a:off x="7577148" y="1918219"/>
              <a:ext cx="949885" cy="415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Hadoop</a:t>
              </a:r>
              <a:endParaRPr sz="10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" name="Google Shape;346;p27"/>
            <p:cNvCxnSpPr/>
            <p:nvPr/>
          </p:nvCxnSpPr>
          <p:spPr>
            <a:xfrm>
              <a:off x="8085837" y="2478387"/>
              <a:ext cx="0" cy="333623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7" name="Google Shape;347;p27"/>
            <p:cNvSpPr/>
            <p:nvPr/>
          </p:nvSpPr>
          <p:spPr>
            <a:xfrm>
              <a:off x="6658627" y="3460787"/>
              <a:ext cx="2105427" cy="82315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HDD</a:t>
              </a:r>
              <a:endPara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6755110" y="3527678"/>
              <a:ext cx="1912460" cy="495673"/>
            </a:xfrm>
            <a:prstGeom prst="can">
              <a:avLst>
                <a:gd name="adj" fmla="val 25000"/>
              </a:avLst>
            </a:prstGeom>
            <a:noFill/>
            <a:ln w="12700" cap="flat" cmpd="sng">
              <a:solidFill>
                <a:srgbClr val="9089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Prod DBs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7"/>
            <p:cNvSpPr txBox="1"/>
            <p:nvPr/>
          </p:nvSpPr>
          <p:spPr>
            <a:xfrm>
              <a:off x="3797863" y="4249245"/>
              <a:ext cx="867292" cy="515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Hadoop</a:t>
              </a:r>
              <a:endParaRPr sz="10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961295" y="2921182"/>
              <a:ext cx="702900" cy="394034"/>
            </a:xfrm>
            <a:prstGeom prst="rect">
              <a:avLst/>
            </a:prstGeom>
            <a:solidFill>
              <a:srgbClr val="E5E2DE"/>
            </a:solidFill>
            <a:ln w="9525" cap="flat" cmpd="sng">
              <a:solidFill>
                <a:srgbClr val="9089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Gateway</a:t>
              </a:r>
              <a:endPara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961295" y="3826334"/>
              <a:ext cx="702900" cy="394034"/>
            </a:xfrm>
            <a:prstGeom prst="rect">
              <a:avLst/>
            </a:prstGeom>
            <a:solidFill>
              <a:srgbClr val="E5E2DE"/>
            </a:solidFill>
            <a:ln w="9525" cap="flat" cmpd="sng">
              <a:solidFill>
                <a:srgbClr val="9089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Gateway</a:t>
              </a:r>
              <a:endPara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920140" y="3539009"/>
              <a:ext cx="972433" cy="495673"/>
            </a:xfrm>
            <a:prstGeom prst="can">
              <a:avLst>
                <a:gd name="adj" fmla="val 25000"/>
              </a:avLst>
            </a:prstGeom>
            <a:solidFill>
              <a:srgbClr val="F1F0EE"/>
            </a:solidFill>
            <a:ln w="12700" cap="flat" cmpd="sng">
              <a:solidFill>
                <a:srgbClr val="9089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VDM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5051318" y="2367759"/>
              <a:ext cx="867292" cy="515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4" name="Google Shape;354;p27"/>
            <p:cNvCxnSpPr/>
            <p:nvPr/>
          </p:nvCxnSpPr>
          <p:spPr>
            <a:xfrm>
              <a:off x="1397682" y="1589058"/>
              <a:ext cx="887" cy="3016869"/>
            </a:xfrm>
            <a:prstGeom prst="straightConnector1">
              <a:avLst/>
            </a:prstGeom>
            <a:noFill/>
            <a:ln w="12700" cap="flat" cmpd="sng">
              <a:solidFill>
                <a:srgbClr val="004B9D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7"/>
            <p:cNvCxnSpPr>
              <a:stCxn id="337" idx="3"/>
              <a:endCxn id="340" idx="1"/>
            </p:cNvCxnSpPr>
            <p:nvPr/>
          </p:nvCxnSpPr>
          <p:spPr>
            <a:xfrm rot="10800000" flipH="1">
              <a:off x="931995" y="2910002"/>
              <a:ext cx="393000" cy="57660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56" name="Google Shape;356;p27"/>
            <p:cNvCxnSpPr>
              <a:stCxn id="336" idx="3"/>
              <a:endCxn id="340" idx="1"/>
            </p:cNvCxnSpPr>
            <p:nvPr/>
          </p:nvCxnSpPr>
          <p:spPr>
            <a:xfrm>
              <a:off x="939830" y="2819548"/>
              <a:ext cx="385200" cy="9060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57" name="Google Shape;357;p27"/>
            <p:cNvSpPr txBox="1"/>
            <p:nvPr/>
          </p:nvSpPr>
          <p:spPr>
            <a:xfrm>
              <a:off x="-37415" y="3873366"/>
              <a:ext cx="867292" cy="515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8" name="Google Shape;358;p27"/>
            <p:cNvCxnSpPr>
              <a:stCxn id="340" idx="3"/>
              <a:endCxn id="332" idx="1"/>
            </p:cNvCxnSpPr>
            <p:nvPr/>
          </p:nvCxnSpPr>
          <p:spPr>
            <a:xfrm rot="10800000" flipH="1">
              <a:off x="1470485" y="2249484"/>
              <a:ext cx="496800" cy="66060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59" name="Google Shape;359;p27"/>
            <p:cNvCxnSpPr>
              <a:endCxn id="351" idx="1"/>
            </p:cNvCxnSpPr>
            <p:nvPr/>
          </p:nvCxnSpPr>
          <p:spPr>
            <a:xfrm>
              <a:off x="1495095" y="3315351"/>
              <a:ext cx="466200" cy="70800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60" name="Google Shape;360;p27"/>
            <p:cNvCxnSpPr>
              <a:endCxn id="350" idx="1"/>
            </p:cNvCxnSpPr>
            <p:nvPr/>
          </p:nvCxnSpPr>
          <p:spPr>
            <a:xfrm>
              <a:off x="1495095" y="3107099"/>
              <a:ext cx="466200" cy="1110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61" name="Google Shape;361;p27"/>
            <p:cNvCxnSpPr>
              <a:stCxn id="332" idx="3"/>
            </p:cNvCxnSpPr>
            <p:nvPr/>
          </p:nvCxnSpPr>
          <p:spPr>
            <a:xfrm>
              <a:off x="2670162" y="2249571"/>
              <a:ext cx="283500" cy="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>
              <a:off x="2664195" y="3106114"/>
              <a:ext cx="283383" cy="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63" name="Google Shape;363;p27"/>
            <p:cNvCxnSpPr/>
            <p:nvPr/>
          </p:nvCxnSpPr>
          <p:spPr>
            <a:xfrm>
              <a:off x="2664194" y="4023351"/>
              <a:ext cx="283383" cy="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64" name="Google Shape;364;p27"/>
            <p:cNvCxnSpPr/>
            <p:nvPr/>
          </p:nvCxnSpPr>
          <p:spPr>
            <a:xfrm>
              <a:off x="6018027" y="2478387"/>
              <a:ext cx="842754" cy="506075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65" name="Google Shape;365;p27"/>
            <p:cNvCxnSpPr>
              <a:stCxn id="352" idx="1"/>
            </p:cNvCxnSpPr>
            <p:nvPr/>
          </p:nvCxnSpPr>
          <p:spPr>
            <a:xfrm rot="10800000" flipH="1">
              <a:off x="5406356" y="3267209"/>
              <a:ext cx="2212200" cy="27180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66" name="Google Shape;366;p27"/>
            <p:cNvCxnSpPr>
              <a:stCxn id="347" idx="0"/>
              <a:endCxn id="331" idx="2"/>
            </p:cNvCxnSpPr>
            <p:nvPr/>
          </p:nvCxnSpPr>
          <p:spPr>
            <a:xfrm rot="10800000">
              <a:off x="7703541" y="3235787"/>
              <a:ext cx="7800" cy="225000"/>
            </a:xfrm>
            <a:prstGeom prst="straightConnector1">
              <a:avLst/>
            </a:prstGeom>
            <a:noFill/>
            <a:ln w="158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367" name="Google Shape;367;p27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accent2"/>
                </a:solidFill>
              </a:rPr>
              <a:t>The High-Level Architecture of Carmel</a:t>
            </a:r>
            <a:br>
              <a:rPr lang="en-US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48;p17">
            <a:extLst>
              <a:ext uri="{FF2B5EF4-FFF2-40B4-BE49-F238E27FC236}">
                <a16:creationId xmlns:a16="http://schemas.microsoft.com/office/drawing/2014/main" id="{3B0D3F86-E04C-394D-B875-E82585E4C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Spark SQL Optimization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" name="Google Shape;151;p17">
            <a:extLst>
              <a:ext uri="{FF2B5EF4-FFF2-40B4-BE49-F238E27FC236}">
                <a16:creationId xmlns:a16="http://schemas.microsoft.com/office/drawing/2014/main" id="{ECFB98AE-9773-4F0F-B20A-F3E39CCB2509}"/>
              </a:ext>
            </a:extLst>
          </p:cNvPr>
          <p:cNvSpPr txBox="1"/>
          <p:nvPr/>
        </p:nvSpPr>
        <p:spPr>
          <a:xfrm>
            <a:off x="398591" y="941180"/>
            <a:ext cx="84537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Long Running </a:t>
            </a:r>
            <a:r>
              <a:rPr lang="en-US" altLang="zh-CN" sz="1800" dirty="0">
                <a:solidFill>
                  <a:schemeClr val="dk2"/>
                </a:solidFill>
              </a:rPr>
              <a:t>C</a:t>
            </a:r>
            <a:r>
              <a:rPr lang="en-US" sz="1800" dirty="0">
                <a:solidFill>
                  <a:schemeClr val="dk2"/>
                </a:solidFill>
              </a:rPr>
              <a:t>luster of Thrift servers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Spark Driver </a:t>
            </a:r>
            <a:r>
              <a:rPr lang="en-US" altLang="zh-CN" sz="1800" dirty="0">
                <a:solidFill>
                  <a:schemeClr val="dk2"/>
                </a:solidFill>
              </a:rPr>
              <a:t>Optimization</a:t>
            </a:r>
            <a:endParaRPr lang="en-US" sz="1800" dirty="0">
              <a:solidFill>
                <a:schemeClr val="dk2"/>
              </a:solidFill>
            </a:endParaRP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Bucketing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Better data placement – Range Partition + Bucketing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Caches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Data Security</a:t>
            </a:r>
            <a:endParaRPr lang="en-US" sz="1800" dirty="0">
              <a:solidFill>
                <a:schemeClr val="dk2"/>
              </a:solidFill>
            </a:endParaRP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Spark Adaptive Execution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Index</a:t>
            </a:r>
            <a:endParaRPr lang="en-US" sz="1800" dirty="0">
              <a:solidFill>
                <a:schemeClr val="dk2"/>
              </a:solidFill>
            </a:endParaRP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endParaRPr lang="en-US"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8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Long running cluster of Thrift Servers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810991"/>
            <a:ext cx="3349406" cy="16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Platform Engineering</a:t>
            </a:r>
            <a:endParaRPr dirty="0"/>
          </a:p>
        </p:txBody>
      </p:sp>
      <p:sp>
        <p:nvSpPr>
          <p:cNvPr id="151" name="Google Shape;151;p17"/>
          <p:cNvSpPr txBox="1"/>
          <p:nvPr/>
        </p:nvSpPr>
        <p:spPr>
          <a:xfrm>
            <a:off x="342766" y="793441"/>
            <a:ext cx="6526112" cy="399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Carmel Gateway 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Spark Thrift Servers on Yarn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Support multiple Authentications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Impersonation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Automatic session dispatch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Standard JDBC driver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Mac/Linux/Windows ODBC drivers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Monitoring and Alerting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System Audit table to record query behaviors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Long running query detection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sz="1800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4D091-CDBC-473D-9B4F-14B48006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59" y="1302477"/>
            <a:ext cx="4683341" cy="27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347472" y="342900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Spark Driver Optimization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47474" y="856245"/>
            <a:ext cx="6087403" cy="258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New Task Scheduler Implementation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	- </a:t>
            </a:r>
            <a:r>
              <a:rPr lang="en-US" altLang="zh-CN" dirty="0">
                <a:solidFill>
                  <a:schemeClr val="dk2"/>
                </a:solidFill>
              </a:rPr>
              <a:t>Optimized for concurrency and throughput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Large query result spill to disk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Fix memory leaks in Spark Thrift Server and Driver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Cache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Query Dumper, easy for query plan debug</a:t>
            </a:r>
          </a:p>
          <a:p>
            <a:pPr marL="400050" indent="-285750">
              <a:lnSpc>
                <a:spcPct val="15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dk2"/>
                </a:solidFill>
              </a:rPr>
              <a:t>Spark History server 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	</a:t>
            </a:r>
            <a:r>
              <a:rPr lang="en-US" altLang="zh-CN" dirty="0">
                <a:solidFill>
                  <a:schemeClr val="dk2"/>
                </a:solidFill>
              </a:rPr>
              <a:t>- Log files organized by session</a:t>
            </a:r>
          </a:p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zh-CN" sz="1800" dirty="0">
                <a:solidFill>
                  <a:schemeClr val="dk2"/>
                </a:solidFill>
              </a:rPr>
              <a:t>	</a:t>
            </a:r>
            <a:r>
              <a:rPr lang="en-US" altLang="zh-CN" dirty="0">
                <a:solidFill>
                  <a:schemeClr val="dk2"/>
                </a:solidFill>
              </a:rPr>
              <a:t>- On demand load by </a:t>
            </a:r>
            <a:r>
              <a:rPr lang="en-US" altLang="zh-CN" dirty="0" err="1">
                <a:solidFill>
                  <a:schemeClr val="dk2"/>
                </a:solidFill>
              </a:rPr>
              <a:t>sessionid</a:t>
            </a:r>
            <a:endParaRPr lang="en-US" altLang="zh-C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2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210434" y="213264"/>
            <a:ext cx="8453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Concurrency/Throughput Test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Platform Engineering</a:t>
            </a: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22595" y="1407667"/>
          <a:ext cx="5332031" cy="1039152"/>
        </p:xfrm>
        <a:graphic>
          <a:graphicData uri="http://schemas.openxmlformats.org/drawingml/2006/table">
            <a:tbl>
              <a:tblPr firstRow="1" bandRow="1">
                <a:tableStyleId>{6491FD25-C188-4818-9938-4D3E1BAAEB78}</a:tableStyleId>
              </a:tblPr>
              <a:tblGrid>
                <a:gridCol w="975853">
                  <a:extLst>
                    <a:ext uri="{9D8B030D-6E8A-4147-A177-3AD203B41FA5}">
                      <a16:colId xmlns:a16="http://schemas.microsoft.com/office/drawing/2014/main" val="1538506609"/>
                    </a:ext>
                  </a:extLst>
                </a:gridCol>
                <a:gridCol w="1493710">
                  <a:extLst>
                    <a:ext uri="{9D8B030D-6E8A-4147-A177-3AD203B41FA5}">
                      <a16:colId xmlns:a16="http://schemas.microsoft.com/office/drawing/2014/main" val="1941898703"/>
                    </a:ext>
                  </a:extLst>
                </a:gridCol>
                <a:gridCol w="1204054">
                  <a:extLst>
                    <a:ext uri="{9D8B030D-6E8A-4147-A177-3AD203B41FA5}">
                      <a16:colId xmlns:a16="http://schemas.microsoft.com/office/drawing/2014/main" val="3505898007"/>
                    </a:ext>
                  </a:extLst>
                </a:gridCol>
                <a:gridCol w="1658414">
                  <a:extLst>
                    <a:ext uri="{9D8B030D-6E8A-4147-A177-3AD203B41FA5}">
                      <a16:colId xmlns:a16="http://schemas.microsoft.com/office/drawing/2014/main" val="396770327"/>
                    </a:ext>
                  </a:extLst>
                </a:gridCol>
              </a:tblGrid>
              <a:tr h="25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Client </a:t>
                      </a:r>
                      <a:r>
                        <a:rPr lang="en-US" altLang="zh-CN" sz="1000" b="1" dirty="0" err="1"/>
                        <a:t>Nums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Throughput (</a:t>
                      </a:r>
                      <a:r>
                        <a:rPr lang="en-US" altLang="zh-CN" sz="1000" b="1" dirty="0" err="1"/>
                        <a:t>sqls</a:t>
                      </a:r>
                      <a:r>
                        <a:rPr lang="en-US" altLang="zh-CN" sz="1000" b="1" dirty="0"/>
                        <a:t>/min)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err="1"/>
                        <a:t>Avg</a:t>
                      </a:r>
                      <a:r>
                        <a:rPr lang="en-US" altLang="zh-CN" sz="1000" b="1" dirty="0"/>
                        <a:t> Latency(</a:t>
                      </a:r>
                      <a:r>
                        <a:rPr lang="en-US" altLang="zh-CN" sz="1000" b="1" dirty="0" err="1"/>
                        <a:t>ms</a:t>
                      </a:r>
                      <a:r>
                        <a:rPr lang="en-US" altLang="zh-CN" sz="1000" b="1" dirty="0"/>
                        <a:t>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Table Type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01486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37.8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22583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Partition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4728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</a:rPr>
                        <a:t> 34.8</a:t>
                      </a:r>
                    </a:p>
                  </a:txBody>
                  <a:tcPr marL="47625" marR="47625" marT="33338" marB="33338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32106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Partition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12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35.4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41774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Partition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6714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122599" y="2975647"/>
          <a:ext cx="5332035" cy="779364"/>
        </p:xfrm>
        <a:graphic>
          <a:graphicData uri="http://schemas.openxmlformats.org/drawingml/2006/table">
            <a:tbl>
              <a:tblPr firstRow="1" bandRow="1">
                <a:tableStyleId>{6491FD25-C188-4818-9938-4D3E1BAAEB78}</a:tableStyleId>
              </a:tblPr>
              <a:tblGrid>
                <a:gridCol w="968716">
                  <a:extLst>
                    <a:ext uri="{9D8B030D-6E8A-4147-A177-3AD203B41FA5}">
                      <a16:colId xmlns:a16="http://schemas.microsoft.com/office/drawing/2014/main" val="1538506609"/>
                    </a:ext>
                  </a:extLst>
                </a:gridCol>
                <a:gridCol w="1488940">
                  <a:extLst>
                    <a:ext uri="{9D8B030D-6E8A-4147-A177-3AD203B41FA5}">
                      <a16:colId xmlns:a16="http://schemas.microsoft.com/office/drawing/2014/main" val="1941898703"/>
                    </a:ext>
                  </a:extLst>
                </a:gridCol>
                <a:gridCol w="1218706">
                  <a:extLst>
                    <a:ext uri="{9D8B030D-6E8A-4147-A177-3AD203B41FA5}">
                      <a16:colId xmlns:a16="http://schemas.microsoft.com/office/drawing/2014/main" val="3505898007"/>
                    </a:ext>
                  </a:extLst>
                </a:gridCol>
                <a:gridCol w="1655673">
                  <a:extLst>
                    <a:ext uri="{9D8B030D-6E8A-4147-A177-3AD203B41FA5}">
                      <a16:colId xmlns:a16="http://schemas.microsoft.com/office/drawing/2014/main" val="2672123158"/>
                    </a:ext>
                  </a:extLst>
                </a:gridCol>
              </a:tblGrid>
              <a:tr h="25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Client </a:t>
                      </a:r>
                      <a:r>
                        <a:rPr lang="en-US" altLang="zh-CN" sz="1000" b="1" dirty="0" err="1"/>
                        <a:t>Nums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Throughput (</a:t>
                      </a:r>
                      <a:r>
                        <a:rPr lang="en-US" altLang="zh-CN" sz="1000" b="1" dirty="0" err="1"/>
                        <a:t>sqls</a:t>
                      </a:r>
                      <a:r>
                        <a:rPr lang="en-US" altLang="zh-CN" sz="1000" b="1" dirty="0"/>
                        <a:t>/min)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err="1"/>
                        <a:t>Avg</a:t>
                      </a:r>
                      <a:r>
                        <a:rPr lang="en-US" altLang="zh-CN" sz="1000" b="1" dirty="0"/>
                        <a:t> Latency(</a:t>
                      </a:r>
                      <a:r>
                        <a:rPr lang="en-US" altLang="zh-CN" sz="1000" b="1" dirty="0" err="1"/>
                        <a:t>ms</a:t>
                      </a:r>
                      <a:r>
                        <a:rPr lang="en-US" altLang="zh-CN" sz="1000" b="1" dirty="0"/>
                        <a:t>)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Table Type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01486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</a:rPr>
                        <a:t> </a:t>
                      </a:r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  <a:endParaRPr lang="en-US" altLang="zh-CN" sz="1000" dirty="0">
                        <a:effectLst/>
                      </a:endParaRPr>
                    </a:p>
                  </a:txBody>
                  <a:tcPr marL="47625" marR="47625" marT="33338" marB="33338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30207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Partition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12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115.2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20317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RangePartition</a:t>
                      </a:r>
                      <a:r>
                        <a:rPr lang="en-US" altLang="zh-CN" sz="1000" dirty="0"/>
                        <a:t> + Bucket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6714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C5D8F0B-17E8-214B-83E1-0BC0637FF808}"/>
              </a:ext>
            </a:extLst>
          </p:cNvPr>
          <p:cNvSpPr/>
          <p:nvPr/>
        </p:nvSpPr>
        <p:spPr>
          <a:xfrm>
            <a:off x="7163971" y="373205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2x throughput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2" name="Down Arrow 11"/>
          <p:cNvSpPr/>
          <p:nvPr/>
        </p:nvSpPr>
        <p:spPr>
          <a:xfrm flipH="1">
            <a:off x="6673562" y="1407667"/>
            <a:ext cx="109104" cy="23989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255202" y="781648"/>
            <a:ext cx="4286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Test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local HDFS with SSD, Executors </a:t>
            </a:r>
            <a:r>
              <a:rPr lang="en-US" altLang="zh-CN" dirty="0" err="1"/>
              <a:t>num</a:t>
            </a:r>
            <a:r>
              <a:rPr lang="en-US" altLang="zh-CN" dirty="0"/>
              <a:t> = 850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4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ftr" idx="11"/>
          </p:nvPr>
        </p:nvSpPr>
        <p:spPr>
          <a:xfrm>
            <a:off x="5093208" y="4782141"/>
            <a:ext cx="33468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 TITLE GOES HERE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527034" y="4786045"/>
            <a:ext cx="274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91242" y="973929"/>
            <a:ext cx="8048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Spark SQL Bucket Table Join</a:t>
            </a:r>
            <a:endParaRPr dirty="0"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090470" y="3881055"/>
            <a:ext cx="1574400" cy="394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TableScanExecA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226822" y="3881055"/>
            <a:ext cx="1574400" cy="394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TableScanExecB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4873654" y="3101593"/>
            <a:ext cx="2007900" cy="39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ShuffleExchangeExec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7005683" y="3101593"/>
            <a:ext cx="2007900" cy="39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ShuffleExchangeExec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Shape 272"/>
          <p:cNvCxnSpPr>
            <a:stCxn id="270" idx="2"/>
            <a:endCxn id="268" idx="0"/>
          </p:cNvCxnSpPr>
          <p:nvPr/>
        </p:nvCxnSpPr>
        <p:spPr>
          <a:xfrm>
            <a:off x="5877604" y="3496393"/>
            <a:ext cx="0" cy="384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" name="Shape 273"/>
          <p:cNvCxnSpPr>
            <a:stCxn id="271" idx="2"/>
            <a:endCxn id="269" idx="0"/>
          </p:cNvCxnSpPr>
          <p:nvPr/>
        </p:nvCxnSpPr>
        <p:spPr>
          <a:xfrm>
            <a:off x="8009633" y="3496393"/>
            <a:ext cx="4500" cy="384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" name="Shape 274"/>
          <p:cNvSpPr/>
          <p:nvPr/>
        </p:nvSpPr>
        <p:spPr>
          <a:xfrm>
            <a:off x="5288431" y="2453623"/>
            <a:ext cx="1178400" cy="39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SortExec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762604" y="1695512"/>
            <a:ext cx="2007900" cy="394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SortMergeJoin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420460" y="2458746"/>
            <a:ext cx="1178400" cy="39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SortExec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Shape 277"/>
          <p:cNvCxnSpPr>
            <a:stCxn id="275" idx="2"/>
            <a:endCxn id="274" idx="0"/>
          </p:cNvCxnSpPr>
          <p:nvPr/>
        </p:nvCxnSpPr>
        <p:spPr>
          <a:xfrm flipH="1">
            <a:off x="5877654" y="2090312"/>
            <a:ext cx="888900" cy="363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8" name="Shape 278"/>
          <p:cNvCxnSpPr>
            <a:stCxn id="275" idx="2"/>
            <a:endCxn id="276" idx="0"/>
          </p:cNvCxnSpPr>
          <p:nvPr/>
        </p:nvCxnSpPr>
        <p:spPr>
          <a:xfrm>
            <a:off x="6766554" y="2090312"/>
            <a:ext cx="1243200" cy="368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9" name="Shape 279"/>
          <p:cNvCxnSpPr>
            <a:stCxn id="274" idx="2"/>
            <a:endCxn id="270" idx="0"/>
          </p:cNvCxnSpPr>
          <p:nvPr/>
        </p:nvCxnSpPr>
        <p:spPr>
          <a:xfrm>
            <a:off x="5877631" y="2848423"/>
            <a:ext cx="0" cy="253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0" name="Shape 280"/>
          <p:cNvCxnSpPr>
            <a:stCxn id="276" idx="2"/>
            <a:endCxn id="271" idx="0"/>
          </p:cNvCxnSpPr>
          <p:nvPr/>
        </p:nvCxnSpPr>
        <p:spPr>
          <a:xfrm>
            <a:off x="8009660" y="2853546"/>
            <a:ext cx="0" cy="248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1" name="Shape 281"/>
          <p:cNvSpPr/>
          <p:nvPr/>
        </p:nvSpPr>
        <p:spPr>
          <a:xfrm>
            <a:off x="144535" y="3211751"/>
            <a:ext cx="1574400" cy="394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TableScanExecA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280887" y="3211751"/>
            <a:ext cx="1574400" cy="394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TableScanExecB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991697" y="1981746"/>
            <a:ext cx="2007900" cy="394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SortMergeJoin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Shape 284"/>
          <p:cNvCxnSpPr>
            <a:stCxn id="283" idx="2"/>
            <a:endCxn id="281" idx="0"/>
          </p:cNvCxnSpPr>
          <p:nvPr/>
        </p:nvCxnSpPr>
        <p:spPr>
          <a:xfrm flipH="1">
            <a:off x="931847" y="2376546"/>
            <a:ext cx="1063800" cy="83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" name="Shape 285"/>
          <p:cNvCxnSpPr>
            <a:stCxn id="283" idx="2"/>
            <a:endCxn id="282" idx="0"/>
          </p:cNvCxnSpPr>
          <p:nvPr/>
        </p:nvCxnSpPr>
        <p:spPr>
          <a:xfrm>
            <a:off x="1995647" y="2376546"/>
            <a:ext cx="1072500" cy="83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6" name="Shape 286"/>
          <p:cNvSpPr/>
          <p:nvPr/>
        </p:nvSpPr>
        <p:spPr>
          <a:xfrm>
            <a:off x="3770721" y="2818718"/>
            <a:ext cx="953700" cy="3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436682" y="2399333"/>
            <a:ext cx="194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join on bucket column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Optimize</a:t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991697" y="3661163"/>
            <a:ext cx="2968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partitioned by bucket columns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by bucket column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155027" y="1337823"/>
            <a:ext cx="2290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hash partitioning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Sort by join key</a:t>
            </a:r>
            <a:endParaRPr dirty="0"/>
          </a:p>
        </p:txBody>
      </p:sp>
      <p:sp>
        <p:nvSpPr>
          <p:cNvPr id="290" name="Shape 290"/>
          <p:cNvSpPr/>
          <p:nvPr/>
        </p:nvSpPr>
        <p:spPr>
          <a:xfrm>
            <a:off x="4724395" y="2158738"/>
            <a:ext cx="4419600" cy="1502400"/>
          </a:xfrm>
          <a:prstGeom prst="rect">
            <a:avLst/>
          </a:prstGeom>
          <a:noFill/>
          <a:ln w="19050" cap="flat" cmpd="sng">
            <a:solidFill>
              <a:srgbClr val="648A1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Shape 291"/>
          <p:cNvCxnSpPr>
            <a:stCxn id="275" idx="2"/>
            <a:endCxn id="268" idx="0"/>
          </p:cNvCxnSpPr>
          <p:nvPr/>
        </p:nvCxnSpPr>
        <p:spPr>
          <a:xfrm flipH="1">
            <a:off x="5877654" y="2090312"/>
            <a:ext cx="888900" cy="1790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Shape 292"/>
          <p:cNvCxnSpPr>
            <a:stCxn id="275" idx="2"/>
            <a:endCxn id="269" idx="0"/>
          </p:cNvCxnSpPr>
          <p:nvPr/>
        </p:nvCxnSpPr>
        <p:spPr>
          <a:xfrm>
            <a:off x="6766554" y="2090312"/>
            <a:ext cx="1247400" cy="1790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148;p17">
            <a:extLst>
              <a:ext uri="{FF2B5EF4-FFF2-40B4-BE49-F238E27FC236}">
                <a16:creationId xmlns:a16="http://schemas.microsoft.com/office/drawing/2014/main" id="{213634A9-BAF2-46D6-87B3-A95AC7001953}"/>
              </a:ext>
            </a:extLst>
          </p:cNvPr>
          <p:cNvSpPr txBox="1">
            <a:spLocks/>
          </p:cNvSpPr>
          <p:nvPr/>
        </p:nvSpPr>
        <p:spPr>
          <a:xfrm>
            <a:off x="345150" y="190018"/>
            <a:ext cx="84537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Bucket Join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Theme">
  <a:themeElements>
    <a:clrScheme name="Ebay_palette">
      <a:dk1>
        <a:srgbClr val="000000"/>
      </a:dk1>
      <a:lt1>
        <a:srgbClr val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1602</Words>
  <Application>Microsoft Macintosh PowerPoint</Application>
  <PresentationFormat>全屏显示(16:9)</PresentationFormat>
  <Paragraphs>601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Courier New</vt:lpstr>
      <vt:lpstr>Verdana</vt:lpstr>
      <vt:lpstr>Blue Theme</vt:lpstr>
      <vt:lpstr>PowerPoint 演示文稿</vt:lpstr>
      <vt:lpstr>Agenda</vt:lpstr>
      <vt:lpstr>SQL on Hadoop</vt:lpstr>
      <vt:lpstr>The High-Level Architecture of Carmel </vt:lpstr>
      <vt:lpstr>Spark SQL Optimization</vt:lpstr>
      <vt:lpstr>Long running cluster of Thrift Servers</vt:lpstr>
      <vt:lpstr>Spark Driver Optimization</vt:lpstr>
      <vt:lpstr>Concurrency/Throughput Test</vt:lpstr>
      <vt:lpstr>PowerPoint 演示文稿</vt:lpstr>
      <vt:lpstr>Bucket join</vt:lpstr>
      <vt:lpstr>Combine Bucket and Partition?</vt:lpstr>
      <vt:lpstr>A better data placement – Range Partition + Bucket</vt:lpstr>
      <vt:lpstr>Range Partitions</vt:lpstr>
      <vt:lpstr>Caches</vt:lpstr>
      <vt:lpstr>Relation Cache/MV</vt:lpstr>
      <vt:lpstr>Relation Cache Query Rewriter</vt:lpstr>
      <vt:lpstr>Data Security</vt:lpstr>
      <vt:lpstr>Spark Adaptive Execution</vt:lpstr>
      <vt:lpstr>Future work</vt:lpstr>
      <vt:lpstr>Challenges and Opportunities</vt:lpstr>
      <vt:lpstr>Thanks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SQL-on-Hadoop Benchmark</dc:title>
  <cp:lastModifiedBy>Microsoft Office User</cp:lastModifiedBy>
  <cp:revision>204</cp:revision>
  <dcterms:modified xsi:type="dcterms:W3CDTF">2020-04-28T09:51:36Z</dcterms:modified>
</cp:coreProperties>
</file>