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10" r:id="rId5"/>
    <p:sldId id="323" r:id="rId6"/>
    <p:sldId id="335" r:id="rId7"/>
    <p:sldId id="326" r:id="rId8"/>
    <p:sldId id="327" r:id="rId9"/>
    <p:sldId id="329" r:id="rId10"/>
    <p:sldId id="344" r:id="rId11"/>
    <p:sldId id="346" r:id="rId12"/>
    <p:sldId id="330" r:id="rId13"/>
    <p:sldId id="328" r:id="rId14"/>
    <p:sldId id="331" r:id="rId15"/>
    <p:sldId id="332" r:id="rId16"/>
    <p:sldId id="265" r:id="rId17"/>
    <p:sldId id="267" r:id="rId18"/>
    <p:sldId id="271" r:id="rId19"/>
    <p:sldId id="333" r:id="rId20"/>
    <p:sldId id="338" r:id="rId21"/>
    <p:sldId id="272" r:id="rId22"/>
    <p:sldId id="334" r:id="rId23"/>
    <p:sldId id="336" r:id="rId24"/>
    <p:sldId id="347" r:id="rId25"/>
    <p:sldId id="348" r:id="rId26"/>
    <p:sldId id="309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689" autoAdjust="0"/>
    <p:restoredTop sz="82670"/>
  </p:normalViewPr>
  <p:slideViewPr>
    <p:cSldViewPr snapToGrid="0">
      <p:cViewPr varScale="1">
        <p:scale>
          <a:sx n="57" d="100"/>
          <a:sy n="57" d="100"/>
        </p:scale>
        <p:origin x="1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感谢其他几位嘉宾的精彩讲解；</a:t>
            </a:r>
            <a:endParaRPr kumimoji="1" lang="en-US" altLang="zh-CN" dirty="0"/>
          </a:p>
          <a:p>
            <a:r>
              <a:rPr kumimoji="1" lang="zh-CN" altLang="en-US" dirty="0"/>
              <a:t>简单自我介绍一下。</a:t>
            </a:r>
            <a:endParaRPr kumimoji="1" lang="en-US" altLang="zh-CN" dirty="0"/>
          </a:p>
          <a:p>
            <a:r>
              <a:rPr kumimoji="1" lang="zh-CN" altLang="en-US" dirty="0"/>
              <a:t>今日头条的工程师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Parquet</a:t>
            </a:r>
            <a:r>
              <a:rPr kumimoji="1" lang="zh-CN" altLang="en-US" dirty="0"/>
              <a:t>文件读取原理：</a:t>
            </a:r>
            <a:endParaRPr kumimoji="1" lang="en-US" altLang="zh-CN" dirty="0"/>
          </a:p>
          <a:p>
            <a:r>
              <a:rPr kumimoji="1" lang="zh-CN" altLang="en-US" dirty="0"/>
              <a:t>   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）每个</a:t>
            </a:r>
            <a:r>
              <a:rPr kumimoji="1" lang="en-US" altLang="zh-CN" dirty="0" err="1"/>
              <a:t>rowgroup</a:t>
            </a:r>
            <a:r>
              <a:rPr kumimoji="1" lang="zh-CN" altLang="en-US" dirty="0"/>
              <a:t>的元信息里，都会记录自己包含的各个列的最大值和最小值</a:t>
            </a:r>
            <a:endParaRPr kumimoji="1" lang="en-US" altLang="zh-CN" dirty="0"/>
          </a:p>
          <a:p>
            <a:r>
              <a:rPr kumimoji="1" lang="zh-CN" altLang="en-US" dirty="0"/>
              <a:t>   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）读取时如何这个值不在最大值、最小值范围内，则跳过</a:t>
            </a:r>
            <a:r>
              <a:rPr kumimoji="1" lang="en-US" altLang="zh-CN" dirty="0" err="1"/>
              <a:t>RowGroup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、生成</a:t>
            </a:r>
            <a:r>
              <a:rPr kumimoji="1" lang="en-US" altLang="zh-CN" dirty="0"/>
              <a:t>hive</a:t>
            </a:r>
            <a:r>
              <a:rPr kumimoji="1" lang="zh-CN" altLang="en-US" dirty="0"/>
              <a:t>分区文件时，先读取</a:t>
            </a:r>
            <a:r>
              <a:rPr kumimoji="1" lang="en-US" altLang="zh-CN" dirty="0" err="1"/>
              <a:t>metastore</a:t>
            </a:r>
            <a:r>
              <a:rPr kumimoji="1" lang="zh-CN" altLang="en-US" dirty="0"/>
              <a:t>，获取它是否需要使用</a:t>
            </a:r>
            <a:r>
              <a:rPr kumimoji="1" lang="en-US" altLang="zh-CN" dirty="0" err="1"/>
              <a:t>localsort</a:t>
            </a:r>
            <a:r>
              <a:rPr kumimoji="1" lang="zh-CN" altLang="en-US" dirty="0"/>
              <a:t>，如果需要，它的高频列时哪个；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4EAA4-E967-DA4B-98C7-8588FF02F0E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4EAA4-E967-DA4B-98C7-8588FF02F0E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4EAA4-E967-DA4B-98C7-8588FF02F0E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4EAA4-E967-DA4B-98C7-8588FF02F0E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、先进行</a:t>
            </a:r>
            <a:r>
              <a:rPr kumimoji="1" lang="en-US" altLang="zh-CN" dirty="0"/>
              <a:t>project</a:t>
            </a:r>
            <a:r>
              <a:rPr kumimoji="1" lang="zh-CN" altLang="en-US" dirty="0"/>
              <a:t> 投影，也就是把所有列都读取出来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、再根据过滤条件进行过滤，去掉倍过滤的列</a:t>
            </a:r>
            <a:endParaRPr kumimoji="1" lang="en-US" altLang="zh-CN" dirty="0"/>
          </a:p>
          <a:p>
            <a:r>
              <a:rPr kumimoji="1" lang="zh-CN" altLang="en-US" dirty="0"/>
              <a:t>这里有个问题，所有的列都需要</a:t>
            </a:r>
            <a:r>
              <a:rPr kumimoji="1" lang="zh-CN" altLang="en-US"/>
              <a:t>被读取出来。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本次分享主要包括以下几个方面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、满足各个部门和业务线的需求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、降低大数据的使用门槛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、提供更快速的查询服务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、目前</a:t>
            </a:r>
            <a:r>
              <a:rPr kumimoji="1" lang="en-US" altLang="zh-CN" dirty="0"/>
              <a:t>AE</a:t>
            </a:r>
            <a:r>
              <a:rPr kumimoji="1" lang="zh-CN" altLang="en-US" dirty="0"/>
              <a:t>主要支持的功能：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）数据倾斜的调整，（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）小</a:t>
            </a:r>
            <a:r>
              <a:rPr kumimoji="1" lang="en-US" altLang="zh-CN" dirty="0"/>
              <a:t>task</a:t>
            </a:r>
            <a:r>
              <a:rPr kumimoji="1" lang="zh-CN" altLang="en-US" dirty="0"/>
              <a:t>的合并，（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</a:t>
            </a:r>
            <a:r>
              <a:rPr kumimoji="1" lang="en-US" altLang="zh-CN" dirty="0" err="1"/>
              <a:t>sortmerge</a:t>
            </a:r>
            <a:r>
              <a:rPr kumimoji="1" lang="en-US" altLang="zh-CN" dirty="0"/>
              <a:t>-&gt; </a:t>
            </a:r>
            <a:r>
              <a:rPr kumimoji="1" lang="en-US" altLang="zh-CN" dirty="0" err="1"/>
              <a:t>broadcase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 有</a:t>
            </a:r>
            <a:r>
              <a:rPr kumimoji="1" lang="en-US" altLang="zh-CN" dirty="0"/>
              <a:t>3</a:t>
            </a:r>
            <a:r>
              <a:rPr kumimoji="1" lang="zh-CN" altLang="en-US" dirty="0"/>
              <a:t>种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方式：</a:t>
            </a:r>
            <a:r>
              <a:rPr kumimoji="1" lang="en-US" altLang="zh-CN" dirty="0"/>
              <a:t>Broadcast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ShuffledHashJoin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SortMergeJoin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、普通</a:t>
            </a:r>
            <a:r>
              <a:rPr kumimoji="1" lang="en-US" altLang="zh-CN" dirty="0"/>
              <a:t>left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</a:t>
            </a:r>
            <a:r>
              <a:rPr kumimoji="1" lang="zh-CN" altLang="en-US" dirty="0"/>
              <a:t>无法</a:t>
            </a:r>
            <a:r>
              <a:rPr kumimoji="1" lang="en-US" altLang="zh-CN" dirty="0"/>
              <a:t>build</a:t>
            </a:r>
            <a:r>
              <a:rPr kumimoji="1" lang="zh-CN" altLang="en-US" dirty="0"/>
              <a:t> 左表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、正常的结果记录在结果集</a:t>
            </a:r>
            <a:r>
              <a:rPr kumimoji="1" lang="en-US" altLang="zh-CN" dirty="0"/>
              <a:t>R1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、根据映射表中的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，生成一个补充结果集</a:t>
            </a:r>
            <a:r>
              <a:rPr kumimoji="1" lang="en-US" altLang="zh-CN" dirty="0"/>
              <a:t>R2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hyperlink" Target="mailto:baiquan@bytedance.com" TargetMode="Externa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tiff"/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tif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24303" y="1906905"/>
            <a:ext cx="90967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4800" b="1" dirty="0"/>
              <a:t>Spark-SQL</a:t>
            </a:r>
            <a:r>
              <a:rPr lang="zh-CN" altLang="en-US" sz="4800" b="1" dirty="0"/>
              <a:t>在字节跳动的应用实践</a:t>
            </a:r>
            <a:br>
              <a:rPr lang="en-US" altLang="zh-CN" sz="4800" b="1" dirty="0"/>
            </a:br>
            <a:endParaRPr lang="zh-CN" altLang="en-US" sz="4800" dirty="0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" y="1270"/>
            <a:ext cx="309880" cy="11277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89586" y="3954649"/>
            <a:ext cx="4208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dirty="0">
                <a:latin typeface="+mj-ea"/>
              </a:rPr>
              <a:t>白泉</a:t>
            </a:r>
            <a:endParaRPr kumimoji="1" lang="en-US" altLang="zh-CN" sz="2000" dirty="0">
              <a:latin typeface="+mj-ea"/>
            </a:endParaRPr>
          </a:p>
          <a:p>
            <a:pPr algn="ctr"/>
            <a:r>
              <a:rPr kumimoji="1" lang="en-US" altLang="zh-CN" sz="2000" dirty="0">
                <a:latin typeface="+mj-ea"/>
                <a:hlinkClick r:id="rId2"/>
              </a:rPr>
              <a:t>baiquan@bytedance.com</a:t>
            </a:r>
            <a:endParaRPr kumimoji="1" lang="en-US" altLang="zh-CN" sz="2000" dirty="0">
              <a:latin typeface="+mj-ea"/>
            </a:endParaRPr>
          </a:p>
          <a:p>
            <a:pPr algn="ctr"/>
            <a:r>
              <a:rPr kumimoji="1" lang="en-US" altLang="zh-CN" sz="2000" dirty="0">
                <a:latin typeface="+mj-ea"/>
              </a:rPr>
              <a:t>2019</a:t>
            </a:r>
            <a:r>
              <a:rPr kumimoji="1" lang="zh-CN" altLang="en-US" sz="2000" dirty="0">
                <a:latin typeface="+mj-ea"/>
              </a:rPr>
              <a:t>年</a:t>
            </a:r>
            <a:r>
              <a:rPr kumimoji="1" lang="en-US" altLang="zh-CN" sz="2000" dirty="0">
                <a:latin typeface="+mj-ea"/>
              </a:rPr>
              <a:t>6</a:t>
            </a:r>
            <a:r>
              <a:rPr kumimoji="1" lang="zh-CN" altLang="en-US" sz="2000" dirty="0">
                <a:latin typeface="+mj-ea"/>
              </a:rPr>
              <a:t>月</a:t>
            </a:r>
            <a:r>
              <a:rPr kumimoji="1" lang="en-US" altLang="zh-CN" sz="2000" dirty="0">
                <a:latin typeface="+mj-ea"/>
              </a:rPr>
              <a:t>16</a:t>
            </a:r>
            <a:r>
              <a:rPr kumimoji="1" lang="zh-CN" altLang="en-US" sz="2000" dirty="0">
                <a:latin typeface="+mj-ea"/>
              </a:rPr>
              <a:t>日</a:t>
            </a:r>
            <a:endParaRPr kumimoji="1" lang="zh-CN" altLang="en-US" sz="2000" dirty="0">
              <a:latin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" y="1270"/>
            <a:ext cx="309880" cy="1127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6391" y="204379"/>
            <a:ext cx="50812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执行计划自动调优</a:t>
            </a:r>
            <a:endParaRPr lang="en-US" altLang="zh-CN" sz="3200" dirty="0"/>
          </a:p>
          <a:p>
            <a:pPr algn="ctr"/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727560" y="968129"/>
            <a:ext cx="45719" cy="321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73279" y="957690"/>
            <a:ext cx="87530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优化结果</a:t>
            </a:r>
            <a:endParaRPr lang="en-US" altLang="zh-CN" sz="2000" b="1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约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95%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左右的</a:t>
            </a: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join SQL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有被调整成</a:t>
            </a:r>
            <a:r>
              <a:rPr lang="en-GB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ShuffledHashJoin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/</a:t>
            </a:r>
            <a:r>
              <a:rPr lang="en-GB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BroadcastJoin</a:t>
            </a:r>
            <a:endParaRPr lang="en-GB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被优化的</a:t>
            </a: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SQL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整体速度提升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20%~30%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整体执行时长缩短</a:t>
            </a:r>
            <a:endParaRPr lang="zh-CN" altLang="en-US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681" y="2036014"/>
            <a:ext cx="7764862" cy="48090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" y="1270"/>
            <a:ext cx="309880" cy="1127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289661"/>
            <a:ext cx="50812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3200" dirty="0"/>
              <a:t>Spark</a:t>
            </a:r>
            <a:r>
              <a:rPr lang="en-US" altLang="zh-CN" sz="3200" dirty="0"/>
              <a:t>-</a:t>
            </a:r>
            <a:r>
              <a:rPr lang="en-GB" altLang="zh-CN" sz="3200" dirty="0"/>
              <a:t>SQL</a:t>
            </a:r>
            <a:r>
              <a:rPr lang="zh-CN" altLang="en-US" sz="3200" dirty="0"/>
              <a:t>引擎优化</a:t>
            </a:r>
            <a:endParaRPr kumimoji="1" lang="en-US" altLang="zh-CN" sz="3200" dirty="0">
              <a:ea typeface="Microsoft YaHei Light" panose="020B0502040204020203" pitchFamily="34" charset="-122"/>
            </a:endParaRPr>
          </a:p>
          <a:p>
            <a:pPr algn="ctr"/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006763" y="1349980"/>
            <a:ext cx="45719" cy="321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42282" y="1300625"/>
            <a:ext cx="308744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基于</a:t>
            </a:r>
            <a:r>
              <a:rPr lang="en-US" altLang="zh-CN" sz="2000" b="1" dirty="0"/>
              <a:t>Parquet</a:t>
            </a:r>
            <a:r>
              <a:rPr lang="zh-CN" altLang="en-US" sz="2000" b="1" dirty="0"/>
              <a:t>数据读取剪枝</a:t>
            </a:r>
            <a:endParaRPr lang="en-US" altLang="zh-CN" sz="2000" b="1" dirty="0"/>
          </a:p>
          <a:p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006763" y="2034590"/>
            <a:ext cx="102435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GB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目标</a:t>
            </a:r>
            <a:r>
              <a:rPr lang="zh-CN" altLang="en-US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：</a:t>
            </a: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以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parquet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格式数据为对象，在数据读取时进行适当的过滤剪枝，从而减少读取的数据量，加速查询速度</a:t>
            </a: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kumimoji="1" lang="zh-CN" altLang="en-US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优化点：</a:t>
            </a:r>
            <a:endParaRPr kumimoji="1" lang="en-US" altLang="zh-CN" sz="20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Local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Sort,</a:t>
            </a: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BoomFilter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,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&amp;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BitMap</a:t>
            </a:r>
            <a:r>
              <a:rPr kumimoji="1" lang="en-US" altLang="zh-CN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endParaRPr kumimoji="1" lang="en-US" altLang="zh-CN" sz="20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Prewhere</a:t>
            </a: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" y="1270"/>
            <a:ext cx="309880" cy="1127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289661"/>
            <a:ext cx="804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2.1</a:t>
            </a:r>
            <a:r>
              <a:rPr lang="zh-CN" altLang="en-US" sz="3200" dirty="0"/>
              <a:t>基于</a:t>
            </a:r>
            <a:r>
              <a:rPr lang="en-US" altLang="zh-CN" sz="3200" dirty="0"/>
              <a:t>Parquet</a:t>
            </a:r>
            <a:r>
              <a:rPr lang="zh-CN" altLang="en-US" sz="3200" dirty="0"/>
              <a:t>数据读取剪枝： </a:t>
            </a:r>
            <a:r>
              <a:rPr kumimoji="1" lang="en-US" altLang="zh-CN" sz="3200" dirty="0"/>
              <a:t>Local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Sort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677777" y="1059710"/>
            <a:ext cx="45719" cy="321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21055" y="1052830"/>
            <a:ext cx="639254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基于</a:t>
            </a:r>
            <a:r>
              <a:rPr lang="en-US" altLang="zh-CN" sz="2000" b="1" dirty="0"/>
              <a:t>Parquet</a:t>
            </a:r>
            <a:r>
              <a:rPr lang="zh-CN" altLang="en-US" sz="2000" b="1" dirty="0"/>
              <a:t>数据读取剪枝：</a:t>
            </a:r>
            <a:r>
              <a:rPr kumimoji="1" lang="en-US" altLang="zh-CN" sz="2000" b="1" dirty="0"/>
              <a:t>Local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Sort</a:t>
            </a:r>
            <a:endParaRPr lang="zh-CN" altLang="en-US" sz="20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974204" y="1572225"/>
            <a:ext cx="102435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原理：</a:t>
            </a:r>
            <a:endParaRPr kumimoji="1" lang="en-US" altLang="zh-CN" sz="20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对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parquet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文件针对某个高频字段进行排序。从而实现读数据时</a:t>
            </a:r>
            <a:r>
              <a:rPr kumimoji="1"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RowGroup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的过滤</a:t>
            </a: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目标：</a:t>
            </a:r>
            <a:endParaRPr kumimoji="1" lang="en-US" altLang="zh-CN" sz="20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、自动选择排序字段</a:t>
            </a: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、生成文件时自动排序</a:t>
            </a: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700637" y="2711669"/>
            <a:ext cx="11344218" cy="3750155"/>
            <a:chOff x="283120" y="1316550"/>
            <a:chExt cx="11566443" cy="4655624"/>
          </a:xfrm>
        </p:grpSpPr>
        <p:sp>
          <p:nvSpPr>
            <p:cNvPr id="42" name="圆角矩形 41"/>
            <p:cNvSpPr/>
            <p:nvPr/>
          </p:nvSpPr>
          <p:spPr>
            <a:xfrm>
              <a:off x="2098704" y="2202995"/>
              <a:ext cx="4824756" cy="35903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sz="3200" b="1" dirty="0"/>
                <a:t>Spark</a:t>
              </a:r>
              <a:r>
                <a:rPr kumimoji="1" lang="zh-CN" altLang="en-US" sz="3200" b="1" dirty="0"/>
                <a:t> </a:t>
              </a:r>
              <a:r>
                <a:rPr kumimoji="1" lang="en-US" altLang="zh-CN" sz="3200" b="1" dirty="0"/>
                <a:t>SQL</a:t>
              </a:r>
              <a:endParaRPr kumimoji="1" lang="zh-CN" altLang="en-US" sz="3200" b="1" dirty="0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3283907" y="2499178"/>
              <a:ext cx="1886762" cy="55379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SaveAsHiveFile</a:t>
              </a:r>
              <a:endParaRPr kumimoji="1" lang="zh-CN" altLang="en-US" dirty="0"/>
            </a:p>
          </p:txBody>
        </p:sp>
        <p:sp>
          <p:nvSpPr>
            <p:cNvPr id="44" name="决策 43"/>
            <p:cNvSpPr/>
            <p:nvPr/>
          </p:nvSpPr>
          <p:spPr>
            <a:xfrm>
              <a:off x="3432485" y="3444365"/>
              <a:ext cx="1596981" cy="553791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Sort?</a:t>
              </a:r>
              <a:endParaRPr kumimoji="1" lang="zh-CN" altLang="en-US" dirty="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2213145" y="4370509"/>
              <a:ext cx="1865102" cy="55379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kumimoji="1" lang="en-US" altLang="zh-CN" dirty="0" err="1"/>
                <a:t>HiveFileFormat</a:t>
              </a:r>
              <a:endParaRPr kumimoji="1" lang="zh-CN" altLang="en-US" dirty="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484858" y="4370509"/>
              <a:ext cx="2331215" cy="55379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/>
                <a:t>ParquetIndexFileFormat</a:t>
              </a:r>
              <a:endParaRPr kumimoji="1" lang="zh-CN" altLang="en-US" sz="1600" dirty="0"/>
            </a:p>
          </p:txBody>
        </p:sp>
        <p:cxnSp>
          <p:nvCxnSpPr>
            <p:cNvPr id="47" name="肘形连接符 46"/>
            <p:cNvCxnSpPr>
              <a:stCxn id="44" idx="1"/>
              <a:endCxn id="45" idx="0"/>
            </p:cNvCxnSpPr>
            <p:nvPr/>
          </p:nvCxnSpPr>
          <p:spPr>
            <a:xfrm rot="10800000" flipV="1">
              <a:off x="3145697" y="3721261"/>
              <a:ext cx="286789" cy="649248"/>
            </a:xfrm>
            <a:prstGeom prst="bentConnector2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44" idx="3"/>
              <a:endCxn id="46" idx="0"/>
            </p:cNvCxnSpPr>
            <p:nvPr/>
          </p:nvCxnSpPr>
          <p:spPr>
            <a:xfrm>
              <a:off x="5029466" y="3721261"/>
              <a:ext cx="621000" cy="649248"/>
            </a:xfrm>
            <a:prstGeom prst="bentConnector2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/>
            <p:cNvCxnSpPr>
              <a:stCxn id="43" idx="2"/>
              <a:endCxn id="44" idx="0"/>
            </p:cNvCxnSpPr>
            <p:nvPr/>
          </p:nvCxnSpPr>
          <p:spPr>
            <a:xfrm>
              <a:off x="4227288" y="3052969"/>
              <a:ext cx="3688" cy="39139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圆角矩形 49"/>
            <p:cNvSpPr/>
            <p:nvPr/>
          </p:nvSpPr>
          <p:spPr>
            <a:xfrm>
              <a:off x="7967794" y="2381853"/>
              <a:ext cx="3386006" cy="35903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b="1" dirty="0" err="1"/>
                <a:t>ParquetIndexFileFormat</a:t>
              </a:r>
              <a:endParaRPr kumimoji="1" lang="en-US" altLang="zh-CN" b="1" dirty="0" err="1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7515697" y="1316550"/>
              <a:ext cx="1247105" cy="56445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Partition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1</a:t>
              </a:r>
              <a:endParaRPr kumimoji="1" lang="en-US" altLang="zh-CN" sz="1600" dirty="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8934647" y="1316550"/>
              <a:ext cx="1385551" cy="55379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Partition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2</a:t>
              </a:r>
              <a:endParaRPr kumimoji="1" lang="en-US" altLang="zh-CN" sz="1600" dirty="0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10543699" y="1316550"/>
              <a:ext cx="1305864" cy="532652"/>
            </a:xfrm>
            <a:prstGeom prst="roundRect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Partition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N</a:t>
              </a:r>
              <a:endParaRPr kumimoji="1" lang="en-US" altLang="zh-CN" sz="16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8727379" y="2622258"/>
              <a:ext cx="1806263" cy="8113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/>
                <a:t>InMemorySorter</a:t>
              </a:r>
              <a:endParaRPr kumimoji="1" lang="en-US" altLang="zh-CN" sz="1600" dirty="0"/>
            </a:p>
            <a:p>
              <a:pPr algn="ctr"/>
              <a:r>
                <a:rPr kumimoji="1" lang="en-US" altLang="zh-CN" sz="1600" b="1" dirty="0"/>
                <a:t>(Sort)</a:t>
              </a:r>
              <a:endParaRPr kumimoji="1" lang="en-US" altLang="zh-CN" sz="1600" b="1" dirty="0"/>
            </a:p>
          </p:txBody>
        </p:sp>
        <p:sp>
          <p:nvSpPr>
            <p:cNvPr id="56" name="决策 55"/>
            <p:cNvSpPr/>
            <p:nvPr/>
          </p:nvSpPr>
          <p:spPr>
            <a:xfrm>
              <a:off x="8828931" y="3723613"/>
              <a:ext cx="1596981" cy="553791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spill</a:t>
              </a:r>
              <a:endParaRPr kumimoji="1" lang="zh-CN" altLang="en-US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8727379" y="4788916"/>
              <a:ext cx="1806263" cy="5755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/>
                <a:t>WriteParquetFile</a:t>
              </a:r>
              <a:endParaRPr kumimoji="1" lang="en-US" altLang="zh-CN" sz="1600" dirty="0" err="1"/>
            </a:p>
          </p:txBody>
        </p:sp>
        <p:cxnSp>
          <p:nvCxnSpPr>
            <p:cNvPr id="58" name="肘形连接符 57"/>
            <p:cNvCxnSpPr>
              <a:stCxn id="51" idx="2"/>
              <a:endCxn id="55" idx="0"/>
            </p:cNvCxnSpPr>
            <p:nvPr/>
          </p:nvCxnSpPr>
          <p:spPr>
            <a:xfrm rot="16200000" flipH="1">
              <a:off x="8514255" y="1506001"/>
              <a:ext cx="741251" cy="149126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肘形连接符 58"/>
            <p:cNvCxnSpPr>
              <a:stCxn id="54" idx="2"/>
              <a:endCxn id="55" idx="0"/>
            </p:cNvCxnSpPr>
            <p:nvPr/>
          </p:nvCxnSpPr>
          <p:spPr>
            <a:xfrm rot="5400000">
              <a:off x="10027043" y="1452670"/>
              <a:ext cx="773056" cy="1566120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箭头连接符 59"/>
            <p:cNvCxnSpPr>
              <a:stCxn id="53" idx="2"/>
              <a:endCxn id="55" idx="0"/>
            </p:cNvCxnSpPr>
            <p:nvPr/>
          </p:nvCxnSpPr>
          <p:spPr>
            <a:xfrm>
              <a:off x="9627423" y="1869553"/>
              <a:ext cx="3237" cy="75284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肘形连接符 60"/>
            <p:cNvCxnSpPr>
              <a:stCxn id="56" idx="1"/>
              <a:endCxn id="55" idx="1"/>
            </p:cNvCxnSpPr>
            <p:nvPr/>
          </p:nvCxnSpPr>
          <p:spPr>
            <a:xfrm rot="10800000">
              <a:off x="8727379" y="3027943"/>
              <a:ext cx="101552" cy="972566"/>
            </a:xfrm>
            <a:prstGeom prst="bentConnector3">
              <a:avLst>
                <a:gd name="adj1" fmla="val 325106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箭头连接符 61"/>
            <p:cNvCxnSpPr>
              <a:endCxn id="57" idx="0"/>
            </p:cNvCxnSpPr>
            <p:nvPr/>
          </p:nvCxnSpPr>
          <p:spPr>
            <a:xfrm>
              <a:off x="9630511" y="4313722"/>
              <a:ext cx="0" cy="475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62"/>
            <p:cNvCxnSpPr>
              <a:stCxn id="55" idx="2"/>
              <a:endCxn id="56" idx="0"/>
            </p:cNvCxnSpPr>
            <p:nvPr/>
          </p:nvCxnSpPr>
          <p:spPr>
            <a:xfrm flipH="1">
              <a:off x="9627422" y="3433627"/>
              <a:ext cx="3089" cy="28998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右箭头 63"/>
            <p:cNvSpPr/>
            <p:nvPr/>
          </p:nvSpPr>
          <p:spPr>
            <a:xfrm>
              <a:off x="7088642" y="4453809"/>
              <a:ext cx="813313" cy="343295"/>
            </a:xfrm>
            <a:prstGeom prst="rightArrow">
              <a:avLst>
                <a:gd name="adj1" fmla="val 58323"/>
                <a:gd name="adj2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283120" y="2517690"/>
              <a:ext cx="1376078" cy="54257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err="1"/>
                <a:t>Metastore</a:t>
              </a:r>
              <a:endParaRPr kumimoji="1" lang="zh-CN" altLang="en-US" b="1" dirty="0"/>
            </a:p>
          </p:txBody>
        </p:sp>
        <p:cxnSp>
          <p:nvCxnSpPr>
            <p:cNvPr id="66" name="直线箭头连接符 65"/>
            <p:cNvCxnSpPr>
              <a:stCxn id="65" idx="3"/>
              <a:endCxn id="43" idx="1"/>
            </p:cNvCxnSpPr>
            <p:nvPr/>
          </p:nvCxnSpPr>
          <p:spPr>
            <a:xfrm flipV="1">
              <a:off x="1659198" y="2776074"/>
              <a:ext cx="1624709" cy="129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1725037" y="2798910"/>
              <a:ext cx="14366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/>
                <a:t>Read</a:t>
              </a:r>
              <a:r>
                <a:rPr kumimoji="1" lang="zh-CN" altLang="en-US" sz="2000" b="1" dirty="0"/>
                <a:t> </a:t>
              </a:r>
              <a:r>
                <a:rPr kumimoji="1" lang="en-US" altLang="zh-CN" sz="2000" b="1" dirty="0" err="1"/>
                <a:t>Conf</a:t>
              </a:r>
              <a:endParaRPr kumimoji="1" lang="zh-CN" altLang="en-US" sz="2000" b="1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660636" y="3895384"/>
              <a:ext cx="14366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/>
                <a:t>No</a:t>
              </a:r>
              <a:endParaRPr kumimoji="1" lang="zh-CN" altLang="en-US" sz="2000" b="1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5792431" y="3882496"/>
              <a:ext cx="14366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/>
                <a:t>Yes</a:t>
              </a:r>
              <a:endParaRPr kumimoji="1" lang="zh-CN" altLang="en-US" sz="2000" b="1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9660797" y="4322536"/>
              <a:ext cx="14366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/>
                <a:t>Yes</a:t>
              </a:r>
              <a:endParaRPr kumimoji="1" lang="zh-CN" altLang="en-US" sz="2000" b="1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005983" y="3456696"/>
              <a:ext cx="14366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/>
                <a:t>No</a:t>
              </a:r>
              <a:endParaRPr kumimoji="1" lang="zh-CN" altLang="en-US" sz="2000" b="1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" y="1270"/>
            <a:ext cx="309880" cy="1127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289661"/>
            <a:ext cx="804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2.1</a:t>
            </a:r>
            <a:r>
              <a:rPr lang="zh-CN" altLang="en-US" sz="3200" dirty="0"/>
              <a:t>基于</a:t>
            </a:r>
            <a:r>
              <a:rPr lang="en-US" altLang="zh-CN" sz="3200" dirty="0"/>
              <a:t>Parquet</a:t>
            </a:r>
            <a:r>
              <a:rPr lang="zh-CN" altLang="en-US" sz="3200" dirty="0"/>
              <a:t>数据读取剪枝： </a:t>
            </a:r>
            <a:r>
              <a:rPr kumimoji="1" lang="en-US" altLang="zh-CN" sz="3200" dirty="0"/>
              <a:t>Local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Sort</a:t>
            </a:r>
            <a:endParaRPr lang="zh-CN" altLang="en-US" sz="3200" dirty="0"/>
          </a:p>
        </p:txBody>
      </p:sp>
      <p:grpSp>
        <p:nvGrpSpPr>
          <p:cNvPr id="5" name="组合 4"/>
          <p:cNvGrpSpPr/>
          <p:nvPr/>
        </p:nvGrpSpPr>
        <p:grpSpPr>
          <a:xfrm>
            <a:off x="3335613" y="1261547"/>
            <a:ext cx="4206240" cy="3102776"/>
            <a:chOff x="2824480" y="2848897"/>
            <a:chExt cx="4206240" cy="3102776"/>
          </a:xfrm>
        </p:grpSpPr>
        <p:sp>
          <p:nvSpPr>
            <p:cNvPr id="12" name="圆角矩形 11"/>
            <p:cNvSpPr/>
            <p:nvPr/>
          </p:nvSpPr>
          <p:spPr>
            <a:xfrm>
              <a:off x="2824480" y="2848897"/>
              <a:ext cx="4206240" cy="310277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kumimoji="1" lang="en-US" altLang="zh-CN" sz="2000" b="1" dirty="0" err="1"/>
                <a:t>ParquetFile</a:t>
              </a:r>
              <a:r>
                <a:rPr kumimoji="1" lang="zh-CN" altLang="en-US" sz="2000" b="1" dirty="0"/>
                <a:t> </a:t>
              </a:r>
              <a:r>
                <a:rPr kumimoji="1" lang="en-US" altLang="zh-CN" sz="2000" b="1" dirty="0"/>
                <a:t>After</a:t>
              </a:r>
              <a:r>
                <a:rPr kumimoji="1" lang="zh-CN" altLang="en-US" sz="2000" b="1" dirty="0"/>
                <a:t> </a:t>
              </a:r>
              <a:r>
                <a:rPr kumimoji="1" lang="en-US" altLang="zh-CN" sz="2000" b="1" dirty="0"/>
                <a:t>Sort</a:t>
              </a:r>
              <a:endParaRPr kumimoji="1" lang="zh-CN" altLang="en-US" sz="2000" b="1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014980" y="3086587"/>
              <a:ext cx="3779520" cy="5755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sz="1600" dirty="0"/>
                <a:t>RowGroup0:</a:t>
              </a:r>
              <a:r>
                <a:rPr kumimoji="1" lang="zh-CN" altLang="en-US" sz="1600" dirty="0"/>
                <a:t>  </a:t>
              </a:r>
              <a:r>
                <a:rPr kumimoji="1" lang="en-US" altLang="zh-CN" sz="1600" b="1" dirty="0"/>
                <a:t>Min</a:t>
              </a:r>
              <a:r>
                <a:rPr kumimoji="1" lang="en-US" altLang="zh-CN" sz="1600" dirty="0"/>
                <a:t>-</a:t>
              </a:r>
              <a:r>
                <a:rPr kumimoji="1" lang="en-US" altLang="zh-CN" sz="1600" dirty="0" err="1"/>
                <a:t>abc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,</a:t>
              </a:r>
              <a:r>
                <a:rPr kumimoji="1" lang="zh-CN" altLang="en-US" sz="1600" dirty="0"/>
                <a:t>   </a:t>
              </a:r>
              <a:r>
                <a:rPr kumimoji="1" lang="en-US" altLang="zh-CN" sz="1600" b="1" dirty="0"/>
                <a:t>Max</a:t>
              </a:r>
              <a:r>
                <a:rPr kumimoji="1" lang="en-US" altLang="zh-CN" sz="1600" dirty="0"/>
                <a:t>-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def</a:t>
              </a:r>
              <a:endParaRPr kumimoji="1" lang="en-US" altLang="zh-CN" sz="16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3014980" y="3873747"/>
              <a:ext cx="3779520" cy="5755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sz="1600" dirty="0" err="1"/>
                <a:t>RowGroup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 err="1"/>
                <a:t>i</a:t>
              </a:r>
              <a:r>
                <a:rPr kumimoji="1" lang="en-US" altLang="zh-CN" sz="1600" dirty="0"/>
                <a:t>:</a:t>
              </a:r>
              <a:r>
                <a:rPr kumimoji="1" lang="zh-CN" altLang="en-US" sz="1600" dirty="0"/>
                <a:t>  </a:t>
              </a:r>
              <a:r>
                <a:rPr kumimoji="1" lang="en-US" altLang="zh-CN" sz="1600" b="1" dirty="0"/>
                <a:t>Min</a:t>
              </a:r>
              <a:r>
                <a:rPr kumimoji="1" lang="en-US" altLang="zh-CN" sz="1600" dirty="0"/>
                <a:t>-</a:t>
              </a:r>
              <a:r>
                <a:rPr kumimoji="1" lang="en-US" altLang="zh-CN" sz="1600" dirty="0" err="1"/>
                <a:t>opq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,</a:t>
              </a:r>
              <a:r>
                <a:rPr kumimoji="1" lang="zh-CN" altLang="en-US" sz="1600" dirty="0"/>
                <a:t>   </a:t>
              </a:r>
              <a:r>
                <a:rPr kumimoji="1" lang="en-US" altLang="zh-CN" sz="1600" b="1" dirty="0"/>
                <a:t>Max</a:t>
              </a:r>
              <a:r>
                <a:rPr kumimoji="1" lang="en-US" altLang="zh-CN" sz="1600" dirty="0"/>
                <a:t>-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 err="1"/>
                <a:t>uvw</a:t>
              </a:r>
              <a:endParaRPr kumimoji="1" lang="en-US" altLang="zh-CN" sz="1600" dirty="0" err="1"/>
            </a:p>
          </p:txBody>
        </p:sp>
        <p:sp>
          <p:nvSpPr>
            <p:cNvPr id="15" name="矩形 14"/>
            <p:cNvSpPr/>
            <p:nvPr/>
          </p:nvSpPr>
          <p:spPr>
            <a:xfrm>
              <a:off x="3014980" y="4659951"/>
              <a:ext cx="3779520" cy="5755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sz="1600" dirty="0" err="1"/>
                <a:t>RowGroup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n: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b="1" dirty="0"/>
                <a:t>Min</a:t>
              </a:r>
              <a:r>
                <a:rPr kumimoji="1" lang="en-US" altLang="zh-CN" sz="1600" dirty="0"/>
                <a:t>-www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,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b="1" dirty="0"/>
                <a:t>Max</a:t>
              </a:r>
              <a:r>
                <a:rPr kumimoji="1" lang="en-US" altLang="zh-CN" sz="1600" dirty="0"/>
                <a:t>-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 err="1"/>
                <a:t>xyz</a:t>
              </a:r>
              <a:endParaRPr kumimoji="1" lang="en-US" altLang="zh-CN" sz="1600" dirty="0" err="1"/>
            </a:p>
          </p:txBody>
        </p:sp>
      </p:grpSp>
      <p:sp>
        <p:nvSpPr>
          <p:cNvPr id="16" name="矩形 15"/>
          <p:cNvSpPr/>
          <p:nvPr/>
        </p:nvSpPr>
        <p:spPr>
          <a:xfrm>
            <a:off x="988109" y="4835434"/>
            <a:ext cx="4534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b="1" dirty="0"/>
              <a:t>优化结果：</a:t>
            </a:r>
            <a:endParaRPr kumimoji="1" lang="en-US" altLang="zh-CN" sz="2000" b="1" dirty="0"/>
          </a:p>
        </p:txBody>
      </p:sp>
      <p:sp>
        <p:nvSpPr>
          <p:cNvPr id="17" name="矩形 16"/>
          <p:cNvSpPr/>
          <p:nvPr/>
        </p:nvSpPr>
        <p:spPr>
          <a:xfrm>
            <a:off x="720203" y="1539864"/>
            <a:ext cx="45719" cy="321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74484" y="4835434"/>
            <a:ext cx="45719" cy="321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74484" y="5048560"/>
            <a:ext cx="45348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000" dirty="0"/>
          </a:p>
          <a:p>
            <a:pPr lvl="1"/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平均性能提升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30%</a:t>
            </a: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/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生成时间：只增加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5%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988109" y="1492334"/>
            <a:ext cx="4534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b="1" dirty="0"/>
              <a:t>目标文件格式：</a:t>
            </a:r>
            <a:endParaRPr kumimoji="1" lang="en-US" altLang="zh-CN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700438" cy="435133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原理：</a:t>
            </a:r>
            <a:endParaRPr kumimoji="1" lang="en-US" altLang="zh-CN" sz="20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对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parquet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文件针对某个高频列建立索引。从而实现精确读数据、跳过无关文件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/</a:t>
            </a:r>
            <a:r>
              <a:rPr kumimoji="1"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RowGroup</a:t>
            </a: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谓词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Predicate: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n,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=,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&lt;&gt;,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is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null,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is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not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null</a:t>
            </a: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457200" lvl="1" indent="0">
              <a:buNone/>
            </a:pP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457200" lvl="1" indent="0">
              <a:buNone/>
            </a:pP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kumimoji="1" lang="zh-CN" altLang="en-US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基于列选择</a:t>
            </a:r>
            <a:r>
              <a:rPr kumimoji="1" lang="en-US" altLang="zh-CN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index</a:t>
            </a:r>
            <a:r>
              <a:rPr kumimoji="1" lang="zh-CN" altLang="en-US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类型：</a:t>
            </a:r>
            <a:endParaRPr kumimoji="1" lang="en-US" altLang="zh-CN" sz="20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高基数列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High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dimension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Column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–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BloomFilter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低基数列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Low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Dimension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Column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–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BitMap</a:t>
            </a: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cxnSp>
        <p:nvCxnSpPr>
          <p:cNvPr id="11" name="肘形连接符 10"/>
          <p:cNvCxnSpPr>
            <a:stCxn id="5" idx="2"/>
            <a:endCxn id="8" idx="0"/>
          </p:cNvCxnSpPr>
          <p:nvPr/>
        </p:nvCxnSpPr>
        <p:spPr>
          <a:xfrm rot="5400000" flipV="1">
            <a:off x="8131175" y="1528445"/>
            <a:ext cx="741045" cy="1548765"/>
          </a:xfrm>
          <a:prstGeom prst="bentConnector3">
            <a:avLst>
              <a:gd name="adj1" fmla="val 5004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6" idx="2"/>
            <a:endCxn id="8" idx="0"/>
          </p:cNvCxnSpPr>
          <p:nvPr/>
        </p:nvCxnSpPr>
        <p:spPr>
          <a:xfrm>
            <a:off x="9272461" y="1921698"/>
            <a:ext cx="3810" cy="75184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8" idx="2"/>
            <a:endCxn id="9" idx="0"/>
          </p:cNvCxnSpPr>
          <p:nvPr/>
        </p:nvCxnSpPr>
        <p:spPr>
          <a:xfrm flipH="1">
            <a:off x="9273009" y="3484984"/>
            <a:ext cx="3175" cy="2901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7103583" y="1346768"/>
            <a:ext cx="4406576" cy="5182025"/>
            <a:chOff x="7326205" y="1184678"/>
            <a:chExt cx="4406576" cy="5182025"/>
          </a:xfrm>
        </p:grpSpPr>
        <p:sp>
          <p:nvSpPr>
            <p:cNvPr id="4" name="圆角矩形 3"/>
            <p:cNvSpPr/>
            <p:nvPr/>
          </p:nvSpPr>
          <p:spPr>
            <a:xfrm>
              <a:off x="7740739" y="2271121"/>
              <a:ext cx="3727361" cy="315532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326205" y="1216483"/>
              <a:ext cx="1247105" cy="55379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Partition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802307" y="1205817"/>
              <a:ext cx="1385551" cy="55379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Partition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0425647" y="1184678"/>
              <a:ext cx="1305864" cy="553791"/>
            </a:xfrm>
            <a:prstGeom prst="roundRect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Partition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N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8595039" y="2511525"/>
              <a:ext cx="1806263" cy="8113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/>
                <a:t>InMemorySorter</a:t>
              </a:r>
              <a:endParaRPr kumimoji="1" lang="en-US" altLang="zh-CN" sz="1600" dirty="0"/>
            </a:p>
            <a:p>
              <a:pPr algn="ctr"/>
              <a:r>
                <a:rPr kumimoji="1" lang="en-US" altLang="zh-CN" sz="1600" b="1" dirty="0"/>
                <a:t>(sort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&amp;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index)</a:t>
              </a:r>
              <a:endParaRPr kumimoji="1" lang="en-US" altLang="zh-CN" sz="1600" b="1" dirty="0"/>
            </a:p>
          </p:txBody>
        </p:sp>
        <p:sp>
          <p:nvSpPr>
            <p:cNvPr id="9" name="决策 8"/>
            <p:cNvSpPr/>
            <p:nvPr/>
          </p:nvSpPr>
          <p:spPr>
            <a:xfrm>
              <a:off x="8696591" y="3612880"/>
              <a:ext cx="1596981" cy="553791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spill</a:t>
              </a:r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8595039" y="4621449"/>
              <a:ext cx="1806263" cy="6322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/>
                <a:t>WriteParquetFile</a:t>
              </a:r>
              <a:endParaRPr kumimoji="1" lang="en-US" altLang="zh-CN" sz="1600" dirty="0"/>
            </a:p>
            <a:p>
              <a:pPr algn="ctr"/>
              <a:r>
                <a:rPr kumimoji="1" lang="en-US" altLang="zh-CN" sz="1600" b="1" dirty="0"/>
                <a:t>(data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&amp;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index)</a:t>
              </a:r>
              <a:endParaRPr kumimoji="1" lang="en-US" altLang="zh-CN" sz="1600" b="1" dirty="0"/>
            </a:p>
          </p:txBody>
        </p:sp>
        <p:cxnSp>
          <p:nvCxnSpPr>
            <p:cNvPr id="12" name="肘形连接符 11"/>
            <p:cNvCxnSpPr>
              <a:stCxn id="7" idx="2"/>
              <a:endCxn id="8" idx="0"/>
            </p:cNvCxnSpPr>
            <p:nvPr/>
          </p:nvCxnSpPr>
          <p:spPr>
            <a:xfrm rot="5400000">
              <a:off x="9901847" y="1334793"/>
              <a:ext cx="773056" cy="1580408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9" idx="1"/>
              <a:endCxn id="8" idx="1"/>
            </p:cNvCxnSpPr>
            <p:nvPr/>
          </p:nvCxnSpPr>
          <p:spPr>
            <a:xfrm rot="10800000">
              <a:off x="8595039" y="2917210"/>
              <a:ext cx="101552" cy="972566"/>
            </a:xfrm>
            <a:prstGeom prst="bentConnector3">
              <a:avLst>
                <a:gd name="adj1" fmla="val 325106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/>
            <p:cNvCxnSpPr>
              <a:endCxn id="10" idx="0"/>
            </p:cNvCxnSpPr>
            <p:nvPr/>
          </p:nvCxnSpPr>
          <p:spPr>
            <a:xfrm>
              <a:off x="9498171" y="4202989"/>
              <a:ext cx="0" cy="4184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7740739" y="5692055"/>
              <a:ext cx="3727361" cy="6746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 err="1"/>
                <a:t>Metastore</a:t>
              </a:r>
              <a:endParaRPr kumimoji="1" lang="zh-CN" altLang="en-US" sz="24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632418" y="4153826"/>
              <a:ext cx="14366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/>
                <a:t>Yes</a:t>
              </a:r>
              <a:endParaRPr kumimoji="1" lang="zh-CN" altLang="en-US" sz="2000" b="1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808157" y="3248398"/>
              <a:ext cx="14366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/>
                <a:t>No</a:t>
              </a:r>
              <a:endParaRPr kumimoji="1" lang="zh-CN" altLang="en-US" sz="2000" b="1" dirty="0"/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7327475" y="1216483"/>
              <a:ext cx="1247105" cy="55379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kumimoji="1" lang="en-US" altLang="zh-CN" sz="1600" dirty="0"/>
                <a:t>Partition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1</a:t>
              </a:r>
              <a:endParaRPr kumimoji="1" lang="en-US" altLang="zh-CN" sz="1600" dirty="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8803577" y="1205817"/>
              <a:ext cx="1385551" cy="55379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kumimoji="1" lang="en-US" altLang="zh-CN" sz="1600" dirty="0"/>
                <a:t>Partition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2</a:t>
              </a:r>
              <a:endParaRPr kumimoji="1" lang="en-US" altLang="zh-CN" sz="1600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0426917" y="1184678"/>
              <a:ext cx="1305864" cy="553791"/>
            </a:xfrm>
            <a:prstGeom prst="roundRect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kumimoji="1" lang="en-US" altLang="zh-CN" sz="1200" dirty="0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09880" cy="112776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54940" y="270510"/>
            <a:ext cx="113550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2.2</a:t>
            </a:r>
            <a:r>
              <a:rPr lang="zh-CN" altLang="en-US" sz="3200" dirty="0"/>
              <a:t>基于</a:t>
            </a:r>
            <a:r>
              <a:rPr lang="en-US" altLang="zh-CN" sz="3200" dirty="0"/>
              <a:t>Parquet</a:t>
            </a:r>
            <a:r>
              <a:rPr lang="zh-CN" altLang="en-US" sz="3200" dirty="0"/>
              <a:t>数据读取剪枝：</a:t>
            </a:r>
            <a:r>
              <a:rPr kumimoji="1" lang="en-US" altLang="zh-CN" sz="3200" dirty="0" err="1"/>
              <a:t>BloomFilter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&amp;</a:t>
            </a:r>
            <a:r>
              <a:rPr kumimoji="1" lang="zh-CN" altLang="en-US" sz="3200" dirty="0"/>
              <a:t> </a:t>
            </a:r>
            <a:r>
              <a:rPr kumimoji="1" lang="en-US" altLang="zh-CN" sz="3200" dirty="0" err="1"/>
              <a:t>BitMap</a:t>
            </a:r>
            <a:endParaRPr kumimoji="1" lang="en-US" altLang="zh-CN" sz="3200" dirty="0">
              <a:ea typeface="Microsoft YaHei Light" panose="020B0502040204020203" pitchFamily="34" charset="-122"/>
            </a:endParaRPr>
          </a:p>
          <a:p>
            <a:pPr algn="ctr"/>
            <a:endParaRPr lang="zh-CN" altLang="en-US" sz="3200" dirty="0"/>
          </a:p>
        </p:txBody>
      </p:sp>
      <p:sp>
        <p:nvSpPr>
          <p:cNvPr id="23" name="矩形 22"/>
          <p:cNvSpPr/>
          <p:nvPr/>
        </p:nvSpPr>
        <p:spPr>
          <a:xfrm>
            <a:off x="820911" y="1052926"/>
            <a:ext cx="60467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基于</a:t>
            </a:r>
            <a:r>
              <a:rPr lang="en-US" altLang="zh-CN" sz="2000" b="1" dirty="0"/>
              <a:t>Parquet</a:t>
            </a:r>
            <a:r>
              <a:rPr lang="zh-CN" altLang="en-US" sz="2000" b="1" dirty="0"/>
              <a:t>数据读取剪枝：</a:t>
            </a:r>
            <a:r>
              <a:rPr kumimoji="1" lang="en-US" altLang="zh-CN" sz="2000" b="1" dirty="0" err="1"/>
              <a:t>BloomFilter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&amp;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 err="1"/>
              <a:t>BitMap</a:t>
            </a:r>
            <a:endParaRPr lang="zh-CN" altLang="en-US" sz="2000" b="1" dirty="0"/>
          </a:p>
        </p:txBody>
      </p:sp>
      <p:sp>
        <p:nvSpPr>
          <p:cNvPr id="24" name="矩形 23"/>
          <p:cNvSpPr/>
          <p:nvPr/>
        </p:nvSpPr>
        <p:spPr>
          <a:xfrm>
            <a:off x="702188" y="1076691"/>
            <a:ext cx="45719" cy="321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465321" y="4074194"/>
            <a:ext cx="4960913" cy="260077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9365454" y="1296195"/>
            <a:ext cx="2547603" cy="41647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sz="2800" b="1" dirty="0"/>
              <a:t>Executor</a:t>
            </a:r>
            <a:endParaRPr kumimoji="1" lang="zh-CN" altLang="en-US" sz="2800" b="1" dirty="0"/>
          </a:p>
        </p:txBody>
      </p:sp>
      <p:sp>
        <p:nvSpPr>
          <p:cNvPr id="27" name="矩形 26"/>
          <p:cNvSpPr/>
          <p:nvPr/>
        </p:nvSpPr>
        <p:spPr>
          <a:xfrm>
            <a:off x="9486897" y="2050654"/>
            <a:ext cx="2300288" cy="3193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GB" altLang="zh-CN" b="1" dirty="0" err="1"/>
              <a:t>ParquetFileFormat</a:t>
            </a:r>
            <a:endParaRPr kumimoji="1" lang="zh-CN" altLang="en-US" b="1" dirty="0"/>
          </a:p>
        </p:txBody>
      </p:sp>
      <p:sp>
        <p:nvSpPr>
          <p:cNvPr id="4" name="圆角矩形 3"/>
          <p:cNvSpPr/>
          <p:nvPr/>
        </p:nvSpPr>
        <p:spPr>
          <a:xfrm>
            <a:off x="6136050" y="1270081"/>
            <a:ext cx="3100721" cy="41908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sz="2800" b="1" dirty="0"/>
              <a:t>Driver</a:t>
            </a:r>
            <a:endParaRPr kumimoji="1" lang="zh-CN" altLang="en-US" sz="2800" b="1" dirty="0"/>
          </a:p>
        </p:txBody>
      </p:sp>
      <p:sp>
        <p:nvSpPr>
          <p:cNvPr id="26" name="矩形 25"/>
          <p:cNvSpPr/>
          <p:nvPr/>
        </p:nvSpPr>
        <p:spPr>
          <a:xfrm>
            <a:off x="6329364" y="1991907"/>
            <a:ext cx="2749205" cy="3193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GB" altLang="zh-CN" sz="1600" b="1" dirty="0" err="1"/>
              <a:t>PartitioningAwareFileIndex</a:t>
            </a:r>
            <a:endParaRPr kumimoji="1" lang="zh-CN" altLang="en-US" sz="16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111" y="67213"/>
            <a:ext cx="10515600" cy="1100274"/>
          </a:xfrm>
        </p:spPr>
        <p:txBody>
          <a:bodyPr>
            <a:normAutofit/>
          </a:bodyPr>
          <a:lstStyle/>
          <a:p>
            <a:r>
              <a:rPr kumimoji="1" lang="en-US" altLang="zh-CN" sz="3200" dirty="0" err="1"/>
              <a:t>BloomFilter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696" y="1536063"/>
            <a:ext cx="5962667" cy="4351338"/>
          </a:xfrm>
        </p:spPr>
        <p:txBody>
          <a:bodyPr>
            <a:normAutofit/>
          </a:bodyPr>
          <a:lstStyle/>
          <a:p>
            <a:r>
              <a:rPr kumimoji="1" lang="en-US" altLang="zh-CN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File</a:t>
            </a:r>
            <a:r>
              <a:rPr kumimoji="1" lang="zh-CN" altLang="en-US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Level</a:t>
            </a:r>
            <a:r>
              <a:rPr kumimoji="1" lang="zh-CN" altLang="en-US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Index</a:t>
            </a:r>
            <a:endParaRPr kumimoji="1" lang="en-US" altLang="zh-CN" sz="20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/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每个分区一个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summary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index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文件</a:t>
            </a: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/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每个文件、每个目标列一个 </a:t>
            </a:r>
            <a:r>
              <a:rPr kumimoji="1"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BloomFilter</a:t>
            </a: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kumimoji="1" lang="en-US" altLang="zh-CN" sz="2000" b="1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RowGroup</a:t>
            </a:r>
            <a:r>
              <a:rPr kumimoji="1" lang="zh-CN" altLang="en-US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Level</a:t>
            </a:r>
            <a:r>
              <a:rPr kumimoji="1" lang="zh-CN" altLang="en-US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Index</a:t>
            </a:r>
            <a:endParaRPr kumimoji="1" lang="en-US" altLang="zh-CN" sz="20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/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每个文件一个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index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文件</a:t>
            </a: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/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每个</a:t>
            </a:r>
            <a:r>
              <a:rPr kumimoji="1"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RowGroup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、每个目标列一个 </a:t>
            </a:r>
            <a:r>
              <a:rPr kumimoji="1"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BloomFilter</a:t>
            </a: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kumimoji="1" lang="en-US" altLang="zh-CN" sz="2400" dirty="0"/>
          </a:p>
          <a:p>
            <a:pPr lvl="1"/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</p:txBody>
      </p:sp>
      <p:sp>
        <p:nvSpPr>
          <p:cNvPr id="8" name="矩形 7"/>
          <p:cNvSpPr/>
          <p:nvPr/>
        </p:nvSpPr>
        <p:spPr>
          <a:xfrm>
            <a:off x="6700840" y="2596928"/>
            <a:ext cx="2027152" cy="605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Files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8" idx="2"/>
            <a:endCxn id="18" idx="0"/>
          </p:cNvCxnSpPr>
          <p:nvPr/>
        </p:nvCxnSpPr>
        <p:spPr>
          <a:xfrm flipH="1">
            <a:off x="7712872" y="3201949"/>
            <a:ext cx="1544" cy="35984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700840" y="3561789"/>
            <a:ext cx="2024063" cy="527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Index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700840" y="4457780"/>
            <a:ext cx="2024063" cy="605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Filter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Files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610219" y="2546042"/>
            <a:ext cx="1806263" cy="454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ReadIndex</a:t>
            </a:r>
            <a:endParaRPr kumimoji="1" lang="zh-CN" altLang="en-US" dirty="0"/>
          </a:p>
        </p:txBody>
      </p:sp>
      <p:cxnSp>
        <p:nvCxnSpPr>
          <p:cNvPr id="22" name="直线箭头连接符 21"/>
          <p:cNvCxnSpPr>
            <a:stCxn id="25" idx="2"/>
            <a:endCxn id="28" idx="0"/>
          </p:cNvCxnSpPr>
          <p:nvPr/>
        </p:nvCxnSpPr>
        <p:spPr>
          <a:xfrm>
            <a:off x="10513351" y="3984859"/>
            <a:ext cx="0" cy="53056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21" idx="2"/>
            <a:endCxn id="25" idx="0"/>
          </p:cNvCxnSpPr>
          <p:nvPr/>
        </p:nvCxnSpPr>
        <p:spPr>
          <a:xfrm>
            <a:off x="10513351" y="3000370"/>
            <a:ext cx="0" cy="43823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610219" y="3438606"/>
            <a:ext cx="1806263" cy="546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Filter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RowGroup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9610219" y="4515423"/>
            <a:ext cx="1806263" cy="605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SkipReader</a:t>
            </a:r>
            <a:endParaRPr kumimoji="1"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6136050" y="5577965"/>
            <a:ext cx="5777007" cy="497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err="1"/>
              <a:t>Metastore</a:t>
            </a:r>
            <a:endParaRPr kumimoji="1" lang="zh-CN" altLang="en-US" sz="2400" b="1" dirty="0"/>
          </a:p>
        </p:txBody>
      </p:sp>
      <p:cxnSp>
        <p:nvCxnSpPr>
          <p:cNvPr id="41" name="直线箭头连接符 40"/>
          <p:cNvCxnSpPr>
            <a:endCxn id="19" idx="0"/>
          </p:cNvCxnSpPr>
          <p:nvPr/>
        </p:nvCxnSpPr>
        <p:spPr>
          <a:xfrm flipH="1">
            <a:off x="7712872" y="4089203"/>
            <a:ext cx="8818" cy="36857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0476445" y="4059865"/>
            <a:ext cx="143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err="1"/>
              <a:t>RowGroupId</a:t>
            </a:r>
            <a:endParaRPr kumimoji="1" lang="zh-CN" altLang="en-US" sz="1600" b="1" dirty="0"/>
          </a:p>
        </p:txBody>
      </p:sp>
      <p:sp>
        <p:nvSpPr>
          <p:cNvPr id="30" name="矩形 29"/>
          <p:cNvSpPr/>
          <p:nvPr/>
        </p:nvSpPr>
        <p:spPr>
          <a:xfrm>
            <a:off x="950042" y="4221150"/>
            <a:ext cx="1446990" cy="434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Partition</a:t>
            </a:r>
            <a:endParaRPr kumimoji="1" lang="zh-CN" altLang="en-US" sz="1400" b="1" dirty="0"/>
          </a:p>
        </p:txBody>
      </p:sp>
      <p:sp>
        <p:nvSpPr>
          <p:cNvPr id="31" name="矩形 30"/>
          <p:cNvSpPr/>
          <p:nvPr/>
        </p:nvSpPr>
        <p:spPr>
          <a:xfrm>
            <a:off x="1396763" y="4772549"/>
            <a:ext cx="731839" cy="379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File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0</a:t>
            </a:r>
            <a:endParaRPr kumimoji="1" lang="zh-CN" altLang="en-US" sz="1400" b="1" dirty="0"/>
          </a:p>
        </p:txBody>
      </p:sp>
      <p:sp>
        <p:nvSpPr>
          <p:cNvPr id="32" name="矩形 31"/>
          <p:cNvSpPr/>
          <p:nvPr/>
        </p:nvSpPr>
        <p:spPr>
          <a:xfrm>
            <a:off x="1396762" y="5261449"/>
            <a:ext cx="731839" cy="379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File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i</a:t>
            </a:r>
            <a:endParaRPr kumimoji="1" lang="zh-CN" altLang="en-US" sz="1400" b="1" dirty="0"/>
          </a:p>
        </p:txBody>
      </p:sp>
      <p:sp>
        <p:nvSpPr>
          <p:cNvPr id="33" name="矩形 32"/>
          <p:cNvSpPr/>
          <p:nvPr/>
        </p:nvSpPr>
        <p:spPr>
          <a:xfrm>
            <a:off x="1396762" y="5764454"/>
            <a:ext cx="731839" cy="379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File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n</a:t>
            </a:r>
            <a:endParaRPr kumimoji="1" lang="zh-CN" altLang="en-US" sz="1400" b="1" dirty="0"/>
          </a:p>
        </p:txBody>
      </p:sp>
      <p:cxnSp>
        <p:nvCxnSpPr>
          <p:cNvPr id="9" name="肘形连接符 8"/>
          <p:cNvCxnSpPr>
            <a:stCxn id="30" idx="1"/>
            <a:endCxn id="31" idx="1"/>
          </p:cNvCxnSpPr>
          <p:nvPr/>
        </p:nvCxnSpPr>
        <p:spPr>
          <a:xfrm rot="10800000" flipH="1" flipV="1">
            <a:off x="950041" y="4438371"/>
            <a:ext cx="446721" cy="524014"/>
          </a:xfrm>
          <a:prstGeom prst="bentConnector3">
            <a:avLst>
              <a:gd name="adj1" fmla="val -511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30" idx="1"/>
            <a:endCxn id="32" idx="1"/>
          </p:cNvCxnSpPr>
          <p:nvPr/>
        </p:nvCxnSpPr>
        <p:spPr>
          <a:xfrm rot="10800000" flipH="1" flipV="1">
            <a:off x="950042" y="4438371"/>
            <a:ext cx="446720" cy="1012914"/>
          </a:xfrm>
          <a:prstGeom prst="bentConnector3">
            <a:avLst>
              <a:gd name="adj1" fmla="val -511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30" idx="1"/>
            <a:endCxn id="33" idx="1"/>
          </p:cNvCxnSpPr>
          <p:nvPr/>
        </p:nvCxnSpPr>
        <p:spPr>
          <a:xfrm rot="10800000" flipH="1" flipV="1">
            <a:off x="950042" y="4438370"/>
            <a:ext cx="446720" cy="1515919"/>
          </a:xfrm>
          <a:prstGeom prst="bentConnector3">
            <a:avLst>
              <a:gd name="adj1" fmla="val -511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350715" y="4221150"/>
            <a:ext cx="1684722" cy="434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Index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of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Partition</a:t>
            </a:r>
            <a:endParaRPr kumimoji="1" lang="zh-CN" altLang="en-US" sz="1400" b="1" dirty="0"/>
          </a:p>
        </p:txBody>
      </p:sp>
      <p:sp>
        <p:nvSpPr>
          <p:cNvPr id="42" name="矩形 41"/>
          <p:cNvSpPr/>
          <p:nvPr/>
        </p:nvSpPr>
        <p:spPr>
          <a:xfrm>
            <a:off x="3806521" y="4772549"/>
            <a:ext cx="816279" cy="379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Index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0</a:t>
            </a:r>
            <a:endParaRPr kumimoji="1" lang="zh-CN" altLang="en-US" sz="1400" b="1" dirty="0"/>
          </a:p>
        </p:txBody>
      </p:sp>
      <p:sp>
        <p:nvSpPr>
          <p:cNvPr id="43" name="矩形 42"/>
          <p:cNvSpPr/>
          <p:nvPr/>
        </p:nvSpPr>
        <p:spPr>
          <a:xfrm>
            <a:off x="3818178" y="5261449"/>
            <a:ext cx="816280" cy="379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Index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i</a:t>
            </a:r>
            <a:endParaRPr kumimoji="1" lang="zh-CN" altLang="en-US" sz="1400" b="1" dirty="0"/>
          </a:p>
        </p:txBody>
      </p:sp>
      <p:sp>
        <p:nvSpPr>
          <p:cNvPr id="44" name="矩形 43"/>
          <p:cNvSpPr/>
          <p:nvPr/>
        </p:nvSpPr>
        <p:spPr>
          <a:xfrm>
            <a:off x="3811517" y="5733924"/>
            <a:ext cx="811283" cy="379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Index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n</a:t>
            </a:r>
            <a:endParaRPr kumimoji="1" lang="zh-CN" altLang="en-US" sz="1400" b="1" dirty="0"/>
          </a:p>
        </p:txBody>
      </p:sp>
      <p:cxnSp>
        <p:nvCxnSpPr>
          <p:cNvPr id="46" name="肘形连接符 45"/>
          <p:cNvCxnSpPr>
            <a:stCxn id="40" idx="1"/>
            <a:endCxn id="42" idx="1"/>
          </p:cNvCxnSpPr>
          <p:nvPr/>
        </p:nvCxnSpPr>
        <p:spPr>
          <a:xfrm rot="10800000" flipH="1" flipV="1">
            <a:off x="3350715" y="4438371"/>
            <a:ext cx="455806" cy="524014"/>
          </a:xfrm>
          <a:prstGeom prst="bentConnector3">
            <a:avLst>
              <a:gd name="adj1" fmla="val -50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40" idx="1"/>
            <a:endCxn id="43" idx="1"/>
          </p:cNvCxnSpPr>
          <p:nvPr/>
        </p:nvCxnSpPr>
        <p:spPr>
          <a:xfrm rot="10800000" flipH="1" flipV="1">
            <a:off x="3350714" y="4438371"/>
            <a:ext cx="467463" cy="1012914"/>
          </a:xfrm>
          <a:prstGeom prst="bentConnector3">
            <a:avLst>
              <a:gd name="adj1" fmla="val -489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40" idx="1"/>
            <a:endCxn id="44" idx="1"/>
          </p:cNvCxnSpPr>
          <p:nvPr/>
        </p:nvCxnSpPr>
        <p:spPr>
          <a:xfrm rot="10800000" flipH="1" flipV="1">
            <a:off x="3350715" y="4438370"/>
            <a:ext cx="460802" cy="1485389"/>
          </a:xfrm>
          <a:prstGeom prst="bentConnector3">
            <a:avLst>
              <a:gd name="adj1" fmla="val -496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806521" y="6245793"/>
            <a:ext cx="1228916" cy="379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Summary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Index</a:t>
            </a:r>
            <a:endParaRPr kumimoji="1" lang="zh-CN" altLang="en-US" sz="1200" b="1" dirty="0"/>
          </a:p>
        </p:txBody>
      </p:sp>
      <p:cxnSp>
        <p:nvCxnSpPr>
          <p:cNvPr id="69" name="肘形连接符 68"/>
          <p:cNvCxnSpPr>
            <a:stCxn id="40" idx="1"/>
            <a:endCxn id="59" idx="1"/>
          </p:cNvCxnSpPr>
          <p:nvPr/>
        </p:nvCxnSpPr>
        <p:spPr>
          <a:xfrm rot="10800000" flipH="1" flipV="1">
            <a:off x="3350715" y="4438371"/>
            <a:ext cx="455806" cy="1997258"/>
          </a:xfrm>
          <a:prstGeom prst="bentConnector3">
            <a:avLst>
              <a:gd name="adj1" fmla="val -50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09880" cy="11277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083268" y="3780348"/>
            <a:ext cx="4960913" cy="229973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483" y="197319"/>
            <a:ext cx="10515600" cy="808788"/>
          </a:xfrm>
        </p:spPr>
        <p:txBody>
          <a:bodyPr>
            <a:normAutofit/>
          </a:bodyPr>
          <a:lstStyle/>
          <a:p>
            <a:r>
              <a:rPr kumimoji="1" lang="en-US" altLang="zh-CN" sz="3200" dirty="0" err="1"/>
              <a:t>BitMap</a:t>
            </a: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9719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File</a:t>
            </a:r>
            <a:r>
              <a:rPr kumimoji="1" lang="zh-CN" altLang="en-US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Level</a:t>
            </a:r>
            <a:r>
              <a:rPr kumimoji="1" lang="zh-CN" altLang="en-US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Index</a:t>
            </a:r>
            <a:endParaRPr kumimoji="1" lang="en-US" altLang="zh-CN" sz="20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/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每个文件一个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index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文件</a:t>
            </a: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/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Index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文件中每个目标列一个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Bitmap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/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Bitmap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记录 </a:t>
            </a:r>
            <a:r>
              <a:rPr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R</a:t>
            </a:r>
            <a:r>
              <a:rPr kumimoji="1"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owId</a:t>
            </a: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/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使用 </a:t>
            </a:r>
            <a:r>
              <a:rPr kumimoji="1"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RowId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过滤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Parquet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Page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endParaRPr kumimoji="1" lang="zh-CN" altLang="en-US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390015" y="1090613"/>
            <a:ext cx="2867025" cy="42417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zh-CN" sz="2800" b="1" dirty="0"/>
              <a:t>Executor</a:t>
            </a:r>
            <a:endParaRPr kumimoji="1"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8661478" y="1922073"/>
            <a:ext cx="2357437" cy="3193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GB" altLang="zh-CN" b="1" dirty="0" err="1"/>
              <a:t>ParquetFileFormat</a:t>
            </a:r>
            <a:endParaRPr kumimoji="1"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979291" y="2416177"/>
            <a:ext cx="1806263" cy="533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ReadIndex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10" idx="2"/>
            <a:endCxn id="9" idx="0"/>
          </p:cNvCxnSpPr>
          <p:nvPr/>
        </p:nvCxnSpPr>
        <p:spPr>
          <a:xfrm>
            <a:off x="9879335" y="3944377"/>
            <a:ext cx="0" cy="44510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stCxn id="6" idx="2"/>
            <a:endCxn id="10" idx="0"/>
          </p:cNvCxnSpPr>
          <p:nvPr/>
        </p:nvCxnSpPr>
        <p:spPr>
          <a:xfrm flipH="1">
            <a:off x="9879335" y="2950115"/>
            <a:ext cx="3088" cy="46034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976203" y="4389486"/>
            <a:ext cx="1806263" cy="50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Filter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976203" y="3410460"/>
            <a:ext cx="1806263" cy="533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SkipReader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917187" y="2975458"/>
            <a:ext cx="143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 err="1"/>
              <a:t>RowId</a:t>
            </a:r>
            <a:endParaRPr kumimoji="1" lang="zh-CN" altLang="en-US" sz="1600" b="1" dirty="0"/>
          </a:p>
        </p:txBody>
      </p:sp>
      <p:sp>
        <p:nvSpPr>
          <p:cNvPr id="19" name="圆角矩形 18"/>
          <p:cNvSpPr/>
          <p:nvPr/>
        </p:nvSpPr>
        <p:spPr>
          <a:xfrm>
            <a:off x="8390015" y="5486703"/>
            <a:ext cx="2867025" cy="4976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err="1"/>
              <a:t>Metastore</a:t>
            </a:r>
            <a:endParaRPr kumimoji="1"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1652994" y="4378815"/>
            <a:ext cx="1446990" cy="434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Partition</a:t>
            </a:r>
            <a:endParaRPr kumimoji="1" lang="zh-CN" altLang="en-US" sz="1400" b="1" dirty="0"/>
          </a:p>
        </p:txBody>
      </p:sp>
      <p:sp>
        <p:nvSpPr>
          <p:cNvPr id="15" name="矩形 14"/>
          <p:cNvSpPr/>
          <p:nvPr/>
        </p:nvSpPr>
        <p:spPr>
          <a:xfrm>
            <a:off x="2099715" y="4930214"/>
            <a:ext cx="731839" cy="379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File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0</a:t>
            </a:r>
            <a:endParaRPr kumimoji="1" lang="zh-CN" altLang="en-US" sz="1400" b="1" dirty="0"/>
          </a:p>
        </p:txBody>
      </p:sp>
      <p:sp>
        <p:nvSpPr>
          <p:cNvPr id="16" name="矩形 15"/>
          <p:cNvSpPr/>
          <p:nvPr/>
        </p:nvSpPr>
        <p:spPr>
          <a:xfrm>
            <a:off x="2099714" y="5419114"/>
            <a:ext cx="731839" cy="379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File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i</a:t>
            </a:r>
            <a:endParaRPr kumimoji="1" lang="zh-CN" altLang="en-US" sz="1400" b="1" dirty="0"/>
          </a:p>
        </p:txBody>
      </p:sp>
      <p:sp>
        <p:nvSpPr>
          <p:cNvPr id="17" name="矩形 16"/>
          <p:cNvSpPr/>
          <p:nvPr/>
        </p:nvSpPr>
        <p:spPr>
          <a:xfrm>
            <a:off x="2099714" y="5922119"/>
            <a:ext cx="731839" cy="379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File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n</a:t>
            </a:r>
            <a:endParaRPr kumimoji="1" lang="zh-CN" altLang="en-US" sz="1400" b="1" dirty="0"/>
          </a:p>
        </p:txBody>
      </p:sp>
      <p:cxnSp>
        <p:nvCxnSpPr>
          <p:cNvPr id="20" name="肘形连接符 19"/>
          <p:cNvCxnSpPr>
            <a:stCxn id="14" idx="1"/>
            <a:endCxn id="15" idx="1"/>
          </p:cNvCxnSpPr>
          <p:nvPr/>
        </p:nvCxnSpPr>
        <p:spPr>
          <a:xfrm rot="10800000" flipH="1" flipV="1">
            <a:off x="1652993" y="4596036"/>
            <a:ext cx="446721" cy="524014"/>
          </a:xfrm>
          <a:prstGeom prst="bentConnector3">
            <a:avLst>
              <a:gd name="adj1" fmla="val -511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4" idx="1"/>
            <a:endCxn id="16" idx="1"/>
          </p:cNvCxnSpPr>
          <p:nvPr/>
        </p:nvCxnSpPr>
        <p:spPr>
          <a:xfrm rot="10800000" flipH="1" flipV="1">
            <a:off x="1652994" y="4596036"/>
            <a:ext cx="446720" cy="1012914"/>
          </a:xfrm>
          <a:prstGeom prst="bentConnector3">
            <a:avLst>
              <a:gd name="adj1" fmla="val -511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4" idx="1"/>
            <a:endCxn id="17" idx="1"/>
          </p:cNvCxnSpPr>
          <p:nvPr/>
        </p:nvCxnSpPr>
        <p:spPr>
          <a:xfrm rot="10800000" flipH="1" flipV="1">
            <a:off x="1652994" y="4596035"/>
            <a:ext cx="446720" cy="1515919"/>
          </a:xfrm>
          <a:prstGeom prst="bentConnector3">
            <a:avLst>
              <a:gd name="adj1" fmla="val -511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053667" y="4378815"/>
            <a:ext cx="1684722" cy="434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Index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of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Partition</a:t>
            </a:r>
            <a:endParaRPr kumimoji="1" lang="zh-CN" altLang="en-US" sz="1400" b="1" dirty="0"/>
          </a:p>
        </p:txBody>
      </p:sp>
      <p:sp>
        <p:nvSpPr>
          <p:cNvPr id="24" name="矩形 23"/>
          <p:cNvSpPr/>
          <p:nvPr/>
        </p:nvSpPr>
        <p:spPr>
          <a:xfrm>
            <a:off x="4509473" y="4930214"/>
            <a:ext cx="816279" cy="379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Index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0</a:t>
            </a:r>
            <a:endParaRPr kumimoji="1" lang="zh-CN" altLang="en-US" sz="1400" b="1" dirty="0"/>
          </a:p>
        </p:txBody>
      </p:sp>
      <p:sp>
        <p:nvSpPr>
          <p:cNvPr id="25" name="矩形 24"/>
          <p:cNvSpPr/>
          <p:nvPr/>
        </p:nvSpPr>
        <p:spPr>
          <a:xfrm>
            <a:off x="4521130" y="5419114"/>
            <a:ext cx="816280" cy="379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Index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i</a:t>
            </a:r>
            <a:endParaRPr kumimoji="1" lang="zh-CN" altLang="en-US" sz="1400" b="1" dirty="0"/>
          </a:p>
        </p:txBody>
      </p:sp>
      <p:sp>
        <p:nvSpPr>
          <p:cNvPr id="26" name="矩形 25"/>
          <p:cNvSpPr/>
          <p:nvPr/>
        </p:nvSpPr>
        <p:spPr>
          <a:xfrm>
            <a:off x="4514469" y="5932229"/>
            <a:ext cx="811283" cy="379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Index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n</a:t>
            </a:r>
            <a:endParaRPr kumimoji="1" lang="zh-CN" altLang="en-US" sz="1400" b="1" dirty="0"/>
          </a:p>
        </p:txBody>
      </p:sp>
      <p:cxnSp>
        <p:nvCxnSpPr>
          <p:cNvPr id="27" name="肘形连接符 26"/>
          <p:cNvCxnSpPr>
            <a:stCxn id="23" idx="1"/>
            <a:endCxn id="24" idx="1"/>
          </p:cNvCxnSpPr>
          <p:nvPr/>
        </p:nvCxnSpPr>
        <p:spPr>
          <a:xfrm rot="10800000" flipH="1" flipV="1">
            <a:off x="4053667" y="4596036"/>
            <a:ext cx="455806" cy="524014"/>
          </a:xfrm>
          <a:prstGeom prst="bentConnector3">
            <a:avLst>
              <a:gd name="adj1" fmla="val -50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23" idx="1"/>
            <a:endCxn id="25" idx="1"/>
          </p:cNvCxnSpPr>
          <p:nvPr/>
        </p:nvCxnSpPr>
        <p:spPr>
          <a:xfrm rot="10800000" flipH="1" flipV="1">
            <a:off x="4053666" y="4596036"/>
            <a:ext cx="467463" cy="1012914"/>
          </a:xfrm>
          <a:prstGeom prst="bentConnector3">
            <a:avLst>
              <a:gd name="adj1" fmla="val -489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3" idx="1"/>
            <a:endCxn id="26" idx="1"/>
          </p:cNvCxnSpPr>
          <p:nvPr/>
        </p:nvCxnSpPr>
        <p:spPr>
          <a:xfrm rot="10800000" flipH="1" flipV="1">
            <a:off x="4053667" y="4596035"/>
            <a:ext cx="460802" cy="1526029"/>
          </a:xfrm>
          <a:prstGeom prst="bentConnector3">
            <a:avLst>
              <a:gd name="adj1" fmla="val -496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09880" cy="11277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09880" cy="1127760"/>
          </a:xfrm>
          <a:prstGeom prst="rect">
            <a:avLst/>
          </a:prstGeom>
        </p:spPr>
      </p:pic>
      <p:sp>
        <p:nvSpPr>
          <p:cNvPr id="7" name="标题 1"/>
          <p:cNvSpPr txBox="1"/>
          <p:nvPr/>
        </p:nvSpPr>
        <p:spPr>
          <a:xfrm>
            <a:off x="617483" y="197319"/>
            <a:ext cx="10515600" cy="808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 err="1"/>
              <a:t>BloomFilter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&amp;</a:t>
            </a:r>
            <a:r>
              <a:rPr kumimoji="1" lang="zh-CN" altLang="en-US" sz="3200" dirty="0"/>
              <a:t> </a:t>
            </a:r>
            <a:r>
              <a:rPr kumimoji="1" lang="en-US" altLang="zh-CN" sz="3200" dirty="0" err="1"/>
              <a:t>BitMap</a:t>
            </a:r>
            <a:endParaRPr kumimoji="1"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340402" y="1539864"/>
            <a:ext cx="4534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b="1" dirty="0"/>
              <a:t>优化结果：</a:t>
            </a:r>
            <a:endParaRPr kumimoji="1" lang="en-US" altLang="zh-CN" sz="2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765922" y="2053111"/>
            <a:ext cx="409626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000" dirty="0"/>
          </a:p>
          <a:p>
            <a:pPr lvl="1"/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命中索引平均性能提升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30%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/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生成时间增加：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10%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/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空间开销增加：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5%</a:t>
            </a: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720203" y="1539864"/>
            <a:ext cx="45719" cy="321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 flipH="1">
            <a:off x="663202" y="4121992"/>
            <a:ext cx="57001" cy="184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75562" y="4046624"/>
            <a:ext cx="82483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b="1" dirty="0"/>
              <a:t>问题：</a:t>
            </a:r>
            <a:endParaRPr kumimoji="1" lang="en-US" altLang="zh-CN" sz="2000" b="1" dirty="0"/>
          </a:p>
          <a:p>
            <a:r>
              <a:rPr kumimoji="1" lang="en-US" altLang="zh-CN" sz="2000" dirty="0"/>
              <a:t>1</a:t>
            </a:r>
            <a:r>
              <a:rPr kumimoji="1" lang="zh-CN" altLang="en-US" sz="2000" dirty="0"/>
              <a:t>、如何选择合适的列进行</a:t>
            </a:r>
            <a:r>
              <a:rPr kumimoji="1" lang="en-US" altLang="zh-CN" sz="2000" dirty="0" err="1"/>
              <a:t>Local_sort</a:t>
            </a:r>
            <a:r>
              <a:rPr kumimoji="1" lang="zh-CN" altLang="en-US" sz="2000" dirty="0"/>
              <a:t>以及构建</a:t>
            </a:r>
            <a:r>
              <a:rPr kumimoji="1" lang="en-US" altLang="zh-CN" sz="2000" dirty="0" err="1"/>
              <a:t>BloomFilter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&amp;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BitMap</a:t>
            </a:r>
            <a:r>
              <a:rPr kumimoji="1" lang="zh-CN" altLang="en-US" sz="2000" dirty="0"/>
              <a:t> ？</a:t>
            </a:r>
            <a:endParaRPr kumimoji="1" lang="en-US" altLang="zh-CN" sz="2000" dirty="0"/>
          </a:p>
          <a:p>
            <a:r>
              <a:rPr kumimoji="1" lang="en-US" altLang="zh-CN" sz="2000" dirty="0"/>
              <a:t>2</a:t>
            </a:r>
            <a:r>
              <a:rPr kumimoji="1" lang="zh-CN" altLang="en-US" sz="2000" dirty="0"/>
              <a:t>、如何实现自动生效？</a:t>
            </a:r>
            <a:endParaRPr kumimoji="1" lang="zh-CN" altLang="en-US" sz="2000" dirty="0"/>
          </a:p>
          <a:p>
            <a:endParaRPr kumimoji="1" lang="en-US" altLang="zh-CN" sz="20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" y="1270"/>
            <a:ext cx="309880" cy="1127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7341" y="267162"/>
            <a:ext cx="7842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/>
              <a:t>如何选取合适的列</a:t>
            </a:r>
            <a:r>
              <a:rPr lang="zh-CN" altLang="en-US" sz="3200" dirty="0"/>
              <a:t>：运行信息闭环反馈</a:t>
            </a:r>
            <a:endParaRPr lang="en-GB" altLang="zh-CN" sz="3200" dirty="0"/>
          </a:p>
          <a:p>
            <a:pPr algn="ctr"/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588504" y="1359119"/>
            <a:ext cx="6415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588504" y="963941"/>
            <a:ext cx="6639611" cy="769442"/>
            <a:chOff x="568317" y="1259491"/>
            <a:chExt cx="6639611" cy="769442"/>
          </a:xfrm>
        </p:grpSpPr>
        <p:sp>
          <p:nvSpPr>
            <p:cNvPr id="25" name="矩形 24"/>
            <p:cNvSpPr/>
            <p:nvPr/>
          </p:nvSpPr>
          <p:spPr>
            <a:xfrm>
              <a:off x="667610" y="1259491"/>
              <a:ext cx="37042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A</a:t>
              </a:r>
              <a:r>
                <a:rPr lang="zh-CN" altLang="en-US" sz="2000" b="1" dirty="0"/>
                <a:t> </a:t>
              </a:r>
              <a:r>
                <a:rPr lang="en-US" altLang="zh-CN" sz="2000" b="1" dirty="0"/>
                <a:t>. </a:t>
              </a:r>
              <a:r>
                <a:rPr lang="zh-CN" altLang="en-US" sz="2000" b="1" dirty="0"/>
                <a:t> 实时信息采集分析</a:t>
              </a:r>
              <a:endParaRPr lang="zh-CN" altLang="en-US" sz="2000" b="1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568317" y="1628823"/>
              <a:ext cx="663961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buFont typeface="Arial" panose="020B0604020202090204" pitchFamily="34" charset="0"/>
                <a:buChar char="•"/>
              </a:pPr>
              <a:r>
                <a:rPr lang="zh-CN" altLang="en-US" sz="2000" dirty="0"/>
                <a:t>提供实时错误诊断、运行状态分析</a:t>
              </a:r>
              <a:endParaRPr lang="en-US" altLang="zh-CN" sz="2000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76628" y="1728451"/>
            <a:ext cx="7672761" cy="1060008"/>
            <a:chOff x="456440" y="-23401"/>
            <a:chExt cx="6639611" cy="1060008"/>
          </a:xfrm>
        </p:grpSpPr>
        <p:sp>
          <p:nvSpPr>
            <p:cNvPr id="33" name="矩形 32"/>
            <p:cNvSpPr/>
            <p:nvPr/>
          </p:nvSpPr>
          <p:spPr>
            <a:xfrm>
              <a:off x="667609" y="-23401"/>
              <a:ext cx="37042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B</a:t>
              </a:r>
              <a:r>
                <a:rPr lang="zh-CN" altLang="en-US" sz="2000" b="1" dirty="0"/>
                <a:t> </a:t>
              </a:r>
              <a:r>
                <a:rPr lang="en-US" altLang="zh-CN" sz="2000" b="1" dirty="0"/>
                <a:t>. </a:t>
              </a:r>
              <a:r>
                <a:rPr lang="zh-CN" altLang="en-US" sz="2000" b="1" dirty="0"/>
                <a:t> </a:t>
              </a:r>
              <a:r>
                <a:rPr lang="en-US" altLang="zh-CN" sz="2000" b="1" dirty="0"/>
                <a:t>SQL</a:t>
              </a:r>
              <a:r>
                <a:rPr lang="zh-CN" altLang="en-US" sz="2000" b="1" dirty="0"/>
                <a:t>信息离线分析</a:t>
              </a:r>
              <a:endParaRPr lang="zh-CN" altLang="en-US" sz="2000" b="1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56440" y="328721"/>
              <a:ext cx="663961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buFont typeface="Arial" panose="020B0604020202090204" pitchFamily="34" charset="0"/>
                <a:buChar char="•"/>
              </a:pPr>
              <a:r>
                <a:rPr lang="zh-CN" altLang="en-US" sz="2000" b="1" dirty="0"/>
                <a:t>高频表、列统计</a:t>
              </a:r>
              <a:r>
                <a:rPr lang="zh-CN" altLang="en-US" sz="2000" dirty="0"/>
                <a:t>，错误信息汇总，策略生效情况记录等</a:t>
              </a:r>
              <a:endParaRPr lang="en-US" altLang="zh-CN" sz="2000" dirty="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21" y="2445827"/>
            <a:ext cx="9798866" cy="438516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09880" cy="1127760"/>
          </a:xfrm>
          <a:prstGeom prst="rect">
            <a:avLst/>
          </a:prstGeom>
        </p:spPr>
      </p:pic>
      <p:sp>
        <p:nvSpPr>
          <p:cNvPr id="7" name="标题 1"/>
          <p:cNvSpPr txBox="1"/>
          <p:nvPr/>
        </p:nvSpPr>
        <p:spPr>
          <a:xfrm>
            <a:off x="617483" y="197319"/>
            <a:ext cx="10515600" cy="808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200" dirty="0" err="1"/>
              <a:t>Local_sort</a:t>
            </a:r>
            <a:r>
              <a:rPr kumimoji="1" lang="en-US" altLang="zh-CN" sz="3200" dirty="0"/>
              <a:t> &amp;</a:t>
            </a:r>
            <a:r>
              <a:rPr kumimoji="1" lang="en-US" altLang="zh-CN" sz="3200" dirty="0" err="1"/>
              <a:t>BloomFilter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&amp;</a:t>
            </a:r>
            <a:r>
              <a:rPr kumimoji="1" lang="zh-CN" altLang="en-US" sz="3200" dirty="0"/>
              <a:t> </a:t>
            </a:r>
            <a:r>
              <a:rPr kumimoji="1" lang="en-US" altLang="zh-CN" sz="3200" dirty="0" err="1"/>
              <a:t>BitMap</a:t>
            </a:r>
            <a:r>
              <a:rPr kumimoji="1" lang="en-US" altLang="zh-CN" sz="3200" dirty="0"/>
              <a:t> </a:t>
            </a:r>
            <a:r>
              <a:rPr kumimoji="1" lang="zh-CN" altLang="en-US" sz="3200" dirty="0"/>
              <a:t>如何自动生效</a:t>
            </a:r>
            <a:endParaRPr kumimoji="1"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519305" y="1170624"/>
            <a:ext cx="89828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zh-CN" altLang="en-US" sz="2000" b="1" dirty="0"/>
              <a:t>通过</a:t>
            </a:r>
            <a:r>
              <a:rPr lang="zh-CN" altLang="en-US" sz="2000" b="1" dirty="0"/>
              <a:t>运行信息闭环反馈</a:t>
            </a:r>
            <a:r>
              <a:rPr kumimoji="1" lang="zh-CN" altLang="en-US" sz="2000" b="1" dirty="0"/>
              <a:t>，对历史</a:t>
            </a:r>
            <a:r>
              <a:rPr kumimoji="1" lang="en-US" altLang="zh-CN" sz="2000" b="1" dirty="0"/>
              <a:t>SQL</a:t>
            </a:r>
            <a:r>
              <a:rPr kumimoji="1" lang="zh-CN" altLang="en-US" sz="2000" b="1" dirty="0"/>
              <a:t>进行分析，选取高频表、高频列</a:t>
            </a:r>
            <a:endParaRPr kumimoji="1" lang="en-US" altLang="zh-CN" sz="2000" b="1" dirty="0"/>
          </a:p>
          <a:p>
            <a:pPr lvl="1"/>
            <a:r>
              <a:rPr kumimoji="1" lang="zh-CN" altLang="en-US" sz="2000" dirty="0"/>
              <a:t>自动填充到</a:t>
            </a:r>
            <a:r>
              <a:rPr kumimoji="1" lang="en-US" altLang="zh-CN" sz="2000" dirty="0"/>
              <a:t>Hive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Metastore</a:t>
            </a:r>
            <a:r>
              <a:rPr kumimoji="1" lang="zh-CN" altLang="en-US" sz="2000" dirty="0"/>
              <a:t>中；生产文件时，自动从</a:t>
            </a:r>
            <a:r>
              <a:rPr kumimoji="1" lang="en-US" altLang="zh-CN" sz="2000" dirty="0"/>
              <a:t>Hive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Metastore</a:t>
            </a:r>
            <a:r>
              <a:rPr kumimoji="1" lang="zh-CN" altLang="en-US" sz="2000" dirty="0"/>
              <a:t>里读取</a:t>
            </a:r>
            <a:endParaRPr kumimoji="1" lang="en-US" altLang="zh-CN" sz="2000" dirty="0"/>
          </a:p>
        </p:txBody>
      </p:sp>
      <p:sp>
        <p:nvSpPr>
          <p:cNvPr id="10" name="矩形 9"/>
          <p:cNvSpPr/>
          <p:nvPr/>
        </p:nvSpPr>
        <p:spPr>
          <a:xfrm>
            <a:off x="743062" y="1150022"/>
            <a:ext cx="45719" cy="321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371601" y="1891863"/>
            <a:ext cx="9694236" cy="4428378"/>
            <a:chOff x="1357313" y="1814513"/>
            <a:chExt cx="9708524" cy="4505727"/>
          </a:xfrm>
        </p:grpSpPr>
        <p:sp>
          <p:nvSpPr>
            <p:cNvPr id="13" name="圆角矩形 12"/>
            <p:cNvSpPr/>
            <p:nvPr/>
          </p:nvSpPr>
          <p:spPr>
            <a:xfrm>
              <a:off x="7933788" y="2934406"/>
              <a:ext cx="3132049" cy="188868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2400" b="1" dirty="0"/>
                <a:t>Automation</a:t>
              </a:r>
              <a:r>
                <a:rPr kumimoji="1" lang="zh-CN" altLang="en-US" sz="2400" b="1" dirty="0"/>
                <a:t> </a:t>
              </a:r>
              <a:r>
                <a:rPr kumimoji="1" lang="en-US" altLang="zh-CN" sz="2400" b="1" dirty="0"/>
                <a:t>Online</a:t>
              </a:r>
              <a:r>
                <a:rPr kumimoji="1" lang="zh-CN" altLang="en-US" sz="2400" b="1" dirty="0"/>
                <a:t> </a:t>
              </a:r>
              <a:r>
                <a:rPr kumimoji="1" lang="en-US" altLang="zh-CN" sz="2400" b="1" dirty="0"/>
                <a:t>System</a:t>
              </a:r>
              <a:endParaRPr kumimoji="1" lang="en-US" altLang="zh-CN" sz="2400" b="1" dirty="0"/>
            </a:p>
            <a:p>
              <a:pPr algn="ctr"/>
              <a:endParaRPr kumimoji="1" lang="en-US" altLang="zh-CN" dirty="0"/>
            </a:p>
            <a:p>
              <a:pPr algn="ctr"/>
              <a:r>
                <a:rPr kumimoji="1" lang="en-US" altLang="zh-CN" sz="2400" dirty="0"/>
                <a:t>Offline</a:t>
              </a:r>
              <a:r>
                <a:rPr kumimoji="1" lang="zh-CN" altLang="en-US" sz="2400" dirty="0"/>
                <a:t> </a:t>
              </a:r>
              <a:r>
                <a:rPr kumimoji="1" lang="en-US" altLang="zh-CN" sz="2400" dirty="0"/>
                <a:t>Analysis</a:t>
              </a:r>
              <a:endParaRPr kumimoji="1" lang="zh-CN" altLang="en-US" sz="2400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357313" y="1814513"/>
              <a:ext cx="2300287" cy="35718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2400" b="1" dirty="0"/>
                <a:t>Spark</a:t>
              </a:r>
              <a:r>
                <a:rPr kumimoji="1" lang="zh-CN" altLang="en-US" sz="2400" b="1" dirty="0"/>
                <a:t> </a:t>
              </a:r>
              <a:r>
                <a:rPr kumimoji="1" lang="en-US" altLang="zh-CN" sz="2400" b="1" dirty="0"/>
                <a:t>SQL</a:t>
              </a:r>
              <a:endParaRPr kumimoji="1" lang="zh-CN" altLang="en-US" sz="2400" b="1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536208" y="2717498"/>
              <a:ext cx="1849929" cy="11354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zh-CN" dirty="0"/>
                <a:t>Analysis</a:t>
              </a:r>
              <a:endParaRPr kumimoji="1" lang="en-US" altLang="zh-CN" dirty="0"/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kumimoji="1" lang="en-US" altLang="zh-CN" dirty="0"/>
                <a:t>Table</a:t>
              </a:r>
              <a:endParaRPr kumimoji="1" lang="en-US" altLang="zh-CN" dirty="0"/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kumimoji="1" lang="en-US" altLang="zh-CN" dirty="0"/>
                <a:t>Predicate</a:t>
              </a:r>
              <a:endParaRPr kumimoji="1" lang="en-US" altLang="zh-CN" dirty="0"/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kumimoji="1" lang="en-US" altLang="zh-CN" dirty="0"/>
                <a:t>Column</a:t>
              </a:r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536207" y="4067559"/>
              <a:ext cx="1849930" cy="10510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Execution</a:t>
              </a:r>
              <a:endParaRPr kumimoji="1" lang="en-US" altLang="zh-CN" dirty="0"/>
            </a:p>
            <a:p>
              <a:pPr marL="285750" indent="-285750">
                <a:buFont typeface="Arial" panose="020B0604020202090204" pitchFamily="34" charset="0"/>
                <a:buChar char="•"/>
              </a:pPr>
              <a:r>
                <a:rPr kumimoji="1" lang="en-US" altLang="zh-CN" sz="1600" dirty="0"/>
                <a:t>Index</a:t>
              </a:r>
              <a:r>
                <a:rPr kumimoji="1" lang="zh-CN" altLang="en-US" sz="1600" dirty="0"/>
                <a:t> </a:t>
              </a:r>
              <a:r>
                <a:rPr lang="en-GB" altLang="zh-CN" sz="1600" dirty="0"/>
                <a:t>Statistics</a:t>
              </a:r>
              <a:endParaRPr kumimoji="1" lang="zh-CN" altLang="en-US" sz="1600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242013" y="5645592"/>
              <a:ext cx="2444537" cy="6746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 err="1"/>
                <a:t>Metastore</a:t>
              </a:r>
              <a:endParaRPr kumimoji="1" lang="zh-CN" altLang="en-US" sz="2400" b="1" dirty="0"/>
            </a:p>
          </p:txBody>
        </p:sp>
        <p:sp>
          <p:nvSpPr>
            <p:cNvPr id="18" name="罐形 17"/>
            <p:cNvSpPr/>
            <p:nvPr/>
          </p:nvSpPr>
          <p:spPr>
            <a:xfrm>
              <a:off x="4521306" y="3168183"/>
              <a:ext cx="1885950" cy="1421131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 err="1"/>
                <a:t>Hbase</a:t>
              </a:r>
              <a:r>
                <a:rPr kumimoji="1" lang="zh-CN" altLang="en-US" sz="2000" b="1" dirty="0"/>
                <a:t> </a:t>
              </a:r>
              <a:r>
                <a:rPr kumimoji="1" lang="en-US" altLang="zh-CN" sz="2000" b="1" dirty="0"/>
                <a:t>&amp;</a:t>
              </a:r>
              <a:r>
                <a:rPr kumimoji="1" lang="zh-CN" altLang="en-US" sz="2000" b="1" dirty="0"/>
                <a:t> </a:t>
              </a:r>
              <a:r>
                <a:rPr kumimoji="1" lang="en-US" altLang="zh-CN" sz="2000" b="1" dirty="0"/>
                <a:t>Hive</a:t>
              </a:r>
              <a:endParaRPr kumimoji="1" lang="zh-CN" altLang="en-US" sz="2000" b="1" dirty="0"/>
            </a:p>
          </p:txBody>
        </p:sp>
        <p:cxnSp>
          <p:nvCxnSpPr>
            <p:cNvPr id="19" name="肘形连接符 18"/>
            <p:cNvCxnSpPr>
              <a:stCxn id="15" idx="3"/>
              <a:endCxn id="18" idx="2"/>
            </p:cNvCxnSpPr>
            <p:nvPr/>
          </p:nvCxnSpPr>
          <p:spPr>
            <a:xfrm>
              <a:off x="3386137" y="3285208"/>
              <a:ext cx="1135169" cy="59354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16" idx="3"/>
              <a:endCxn id="18" idx="2"/>
            </p:cNvCxnSpPr>
            <p:nvPr/>
          </p:nvCxnSpPr>
          <p:spPr>
            <a:xfrm flipV="1">
              <a:off x="3386137" y="3878749"/>
              <a:ext cx="1135169" cy="7143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线箭头连接符 20"/>
            <p:cNvCxnSpPr>
              <a:stCxn id="18" idx="4"/>
              <a:endCxn id="13" idx="1"/>
            </p:cNvCxnSpPr>
            <p:nvPr/>
          </p:nvCxnSpPr>
          <p:spPr>
            <a:xfrm flipV="1">
              <a:off x="6407256" y="3878748"/>
              <a:ext cx="15265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17" idx="1"/>
              <a:endCxn id="14" idx="2"/>
            </p:cNvCxnSpPr>
            <p:nvPr/>
          </p:nvCxnSpPr>
          <p:spPr>
            <a:xfrm rot="10800000">
              <a:off x="2507457" y="5386388"/>
              <a:ext cx="1734556" cy="59652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3" idx="2"/>
              <a:endCxn id="17" idx="3"/>
            </p:cNvCxnSpPr>
            <p:nvPr/>
          </p:nvCxnSpPr>
          <p:spPr>
            <a:xfrm rot="5400000">
              <a:off x="7513269" y="3996371"/>
              <a:ext cx="1159827" cy="28132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" y="1270"/>
            <a:ext cx="309880" cy="1127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171505" y="272762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目录</a:t>
            </a:r>
            <a:endParaRPr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867104" y="1129029"/>
            <a:ext cx="95711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b="1" dirty="0"/>
              <a:t>应用实践</a:t>
            </a:r>
            <a:endParaRPr lang="en-US" altLang="zh-CN" sz="2000" b="1" dirty="0"/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Spark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-</a:t>
            </a: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SQL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引擎优化</a:t>
            </a:r>
            <a:endParaRPr kumimoji="1" lang="en-US" altLang="zh-CN" sz="2000" dirty="0">
              <a:latin typeface="Times New Roman" panose="02020503050405090304" pitchFamily="18" charset="0"/>
              <a:ea typeface="Microsoft YaHei Light" panose="020B0502040204020203" pitchFamily="34" charset="-122"/>
              <a:cs typeface="Times New Roman" panose="0202050305040509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执行计划自动调优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数据读取剪枝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其他一些优化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00100" lvl="1" indent="-342900">
              <a:buFont typeface="Arial" panose="020B0604020202090204" pitchFamily="34" charset="0"/>
              <a:buChar char="•"/>
            </a:pP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Spark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-</a:t>
            </a: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SQL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运行调优</a:t>
            </a:r>
            <a:endParaRPr kumimoji="1" lang="en-US" altLang="zh-CN" sz="2000" dirty="0">
              <a:latin typeface="Times New Roman" panose="02020503050405090304" pitchFamily="18" charset="0"/>
              <a:ea typeface="Microsoft YaHei Light" panose="020B0502040204020203" pitchFamily="34" charset="-122"/>
              <a:cs typeface="Times New Roman" panose="02020503050405090304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自动引擎路由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/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自动参数调优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未来的一些工作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118928" cy="435133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原理：</a:t>
            </a: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基于列式存储各列分别存储、读取的特性</a:t>
            </a: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针对需要返回多列的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SQL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，先根据下推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条件对</a:t>
            </a:r>
            <a:r>
              <a:rPr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R</a:t>
            </a:r>
            <a:r>
              <a:rPr kumimoji="1"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owId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进行过滤、选取。再有跳过地读取其他列，从而减少无关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IO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和后续计算</a:t>
            </a: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谓词选择（简单、计算量小）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: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n,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=,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&lt;&gt;,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is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null,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is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not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null</a:t>
            </a: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457200" lvl="1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09880" cy="112776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54941" y="270820"/>
            <a:ext cx="7759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2.3</a:t>
            </a:r>
            <a:r>
              <a:rPr lang="zh-CN" altLang="en-US" sz="3200" dirty="0"/>
              <a:t>基于</a:t>
            </a:r>
            <a:r>
              <a:rPr lang="en-US" altLang="zh-CN" sz="3200" dirty="0"/>
              <a:t>Parquet</a:t>
            </a:r>
            <a:r>
              <a:rPr lang="zh-CN" altLang="en-US" sz="3200" dirty="0"/>
              <a:t>数据读取剪枝：</a:t>
            </a:r>
            <a:r>
              <a:rPr kumimoji="1" lang="en-US" altLang="zh-CN" sz="3200" dirty="0" err="1"/>
              <a:t>Prewhere</a:t>
            </a:r>
            <a:endParaRPr lang="zh-CN" altLang="en-US" sz="3200" dirty="0"/>
          </a:p>
        </p:txBody>
      </p:sp>
      <p:sp>
        <p:nvSpPr>
          <p:cNvPr id="23" name="矩形 22"/>
          <p:cNvSpPr/>
          <p:nvPr/>
        </p:nvSpPr>
        <p:spPr>
          <a:xfrm>
            <a:off x="820911" y="1052926"/>
            <a:ext cx="5362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基于</a:t>
            </a:r>
            <a:r>
              <a:rPr lang="en-US" altLang="zh-CN" sz="2000" b="1" dirty="0"/>
              <a:t>Parquet</a:t>
            </a:r>
            <a:r>
              <a:rPr lang="zh-CN" altLang="en-US" sz="2000" b="1" dirty="0"/>
              <a:t>数据读取剪枝：</a:t>
            </a:r>
            <a:r>
              <a:rPr kumimoji="1" lang="en-US" altLang="zh-CN" sz="2000" b="1" dirty="0" err="1"/>
              <a:t>Prewhere</a:t>
            </a:r>
            <a:endParaRPr lang="zh-CN" altLang="en-US" sz="2000" b="1" dirty="0"/>
          </a:p>
        </p:txBody>
      </p:sp>
      <p:sp>
        <p:nvSpPr>
          <p:cNvPr id="24" name="矩形 23"/>
          <p:cNvSpPr/>
          <p:nvPr/>
        </p:nvSpPr>
        <p:spPr>
          <a:xfrm>
            <a:off x="702188" y="1076691"/>
            <a:ext cx="45719" cy="321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38200" y="4854200"/>
            <a:ext cx="4534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000" b="1" dirty="0"/>
              <a:t>优化结果：</a:t>
            </a:r>
            <a:endParaRPr kumimoji="1" lang="en-US" altLang="zh-CN" sz="20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680786" y="5223830"/>
            <a:ext cx="795590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/>
          </a:p>
          <a:p>
            <a:pPr lvl="1"/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特定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SQL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Project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16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列，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where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条件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列）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SQL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平均性能提升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20%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27" name="矩形 26"/>
          <p:cNvSpPr/>
          <p:nvPr/>
        </p:nvSpPr>
        <p:spPr>
          <a:xfrm>
            <a:off x="680786" y="4854200"/>
            <a:ext cx="45719" cy="321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" y="1270"/>
            <a:ext cx="309880" cy="1127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289661"/>
            <a:ext cx="50812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3.</a:t>
            </a:r>
            <a:r>
              <a:rPr lang="zh-CN" altLang="en-US" sz="3200" dirty="0"/>
              <a:t>一些其它的优化</a:t>
            </a:r>
            <a:endParaRPr lang="en-US" altLang="zh-CN" sz="3200" dirty="0"/>
          </a:p>
          <a:p>
            <a:pPr algn="ctr"/>
            <a:endParaRPr kumimoji="1" lang="en-US" altLang="zh-CN" sz="3200" dirty="0">
              <a:ea typeface="Microsoft YaHei Light" panose="020B0502040204020203" pitchFamily="34" charset="-122"/>
            </a:endParaRPr>
          </a:p>
          <a:p>
            <a:pPr algn="ctr"/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006763" y="1349980"/>
            <a:ext cx="45719" cy="321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42282" y="1300625"/>
            <a:ext cx="199125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一些其他的优化</a:t>
            </a:r>
            <a:endParaRPr lang="en-US" altLang="zh-CN" sz="2000" b="1" dirty="0"/>
          </a:p>
          <a:p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006763" y="1768930"/>
            <a:ext cx="104473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en-US" altLang="zh-CN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Hive/Spark</a:t>
            </a:r>
            <a:r>
              <a:rPr kumimoji="1" lang="zh-CN" altLang="en-US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Load</a:t>
            </a:r>
            <a:r>
              <a:rPr kumimoji="1" lang="zh-CN" altLang="en-US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分区</a:t>
            </a:r>
            <a:r>
              <a:rPr kumimoji="1" lang="en-US" altLang="zh-CN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Move</a:t>
            </a:r>
            <a:r>
              <a:rPr kumimoji="1" lang="zh-CN" altLang="en-US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文件优化：</a:t>
            </a:r>
            <a:endParaRPr kumimoji="1" lang="en-US" altLang="zh-CN" sz="20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/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通过调整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staging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目录位置，实现在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Load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过程中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mv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文件夹，替代逐个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mv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文件，从而减少与</a:t>
            </a:r>
            <a:r>
              <a:rPr kumimoji="1"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NameNode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的交互次数</a:t>
            </a: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/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en-US" altLang="zh-CN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Spark</a:t>
            </a:r>
            <a:r>
              <a:rPr kumimoji="1" lang="zh-CN" altLang="en-US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生成文件合并</a:t>
            </a:r>
            <a:endParaRPr kumimoji="1" lang="en-US" altLang="zh-CN" sz="20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/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通过最后增加一个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repartition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stage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合并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spark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生成文件。</a:t>
            </a: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/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 sz="2000" b="1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Vcore</a:t>
            </a:r>
            <a:endParaRPr kumimoji="1" lang="en-US" altLang="zh-CN" sz="20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/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对于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CPU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使用率低的场景，通过</a:t>
            </a:r>
            <a:r>
              <a:rPr kumimoji="1"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vcore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技术使得一个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yarn-core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可以启动多个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spark-core</a:t>
            </a: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/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Spark</a:t>
            </a:r>
            <a:r>
              <a:rPr kumimoji="1" lang="zh-CN" altLang="en-US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 访问</a:t>
            </a:r>
            <a:r>
              <a:rPr kumimoji="1" lang="en-US" altLang="zh-CN" sz="2000" b="1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hivemetastore</a:t>
            </a:r>
            <a:r>
              <a:rPr kumimoji="1" lang="zh-CN" altLang="en-US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 特定</a:t>
            </a:r>
            <a:r>
              <a:rPr kumimoji="1" lang="en-US" altLang="zh-CN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filter</a:t>
            </a:r>
            <a:r>
              <a:rPr kumimoji="1" lang="zh-CN" altLang="en-US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下推：</a:t>
            </a:r>
            <a:endParaRPr kumimoji="1" lang="en-US" altLang="zh-CN" sz="20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/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构造 </a:t>
            </a:r>
            <a:r>
              <a:rPr lang="en-GB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get_partitions_by_filter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实现 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cast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、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substring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等条件下推</a:t>
            </a:r>
            <a:r>
              <a:rPr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hivemetastore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，从而减轻</a:t>
            </a:r>
            <a:r>
              <a:rPr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metastore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返回数据量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" y="1270"/>
            <a:ext cx="309880" cy="1127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289661"/>
            <a:ext cx="50812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3200" dirty="0"/>
              <a:t>Spark</a:t>
            </a:r>
            <a:r>
              <a:rPr lang="en-US" altLang="zh-CN" sz="3200" dirty="0"/>
              <a:t>-</a:t>
            </a:r>
            <a:r>
              <a:rPr lang="en-GB" altLang="zh-CN" sz="3200" dirty="0"/>
              <a:t>SQL</a:t>
            </a:r>
            <a:r>
              <a:rPr lang="zh-CN" altLang="en-US" sz="3200" dirty="0"/>
              <a:t>运行调优</a:t>
            </a:r>
            <a:endParaRPr kumimoji="1" lang="en-US" altLang="zh-CN" sz="3200" dirty="0">
              <a:ea typeface="Microsoft YaHei Light" panose="020B0502040204020203" pitchFamily="34" charset="-122"/>
            </a:endParaRPr>
          </a:p>
          <a:p>
            <a:pPr algn="ctr"/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036616" y="968129"/>
            <a:ext cx="45719" cy="321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06464" y="949918"/>
            <a:ext cx="8753017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目标：</a:t>
            </a:r>
            <a:endParaRPr lang="en-US" altLang="zh-CN" sz="2000" b="1" dirty="0"/>
          </a:p>
          <a:p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在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SQL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执行前，通过统一的查询入口，对其进行</a:t>
            </a:r>
            <a:r>
              <a:rPr lang="zh-CN" altLang="en-US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基于代价的预估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，选择合适的引擎和参数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000" dirty="0"/>
          </a:p>
          <a:p>
            <a:endParaRPr lang="en-US" altLang="zh-CN" b="1" dirty="0"/>
          </a:p>
          <a:p>
            <a:endParaRPr lang="en-GB" altLang="zh-CN" dirty="0"/>
          </a:p>
          <a:p>
            <a:endParaRPr lang="zh-CN" altLang="en-US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1106464" y="2027136"/>
            <a:ext cx="6415861" cy="1077218"/>
            <a:chOff x="568317" y="1259491"/>
            <a:chExt cx="6415861" cy="1077218"/>
          </a:xfrm>
        </p:grpSpPr>
        <p:sp>
          <p:nvSpPr>
            <p:cNvPr id="11" name="矩形 10"/>
            <p:cNvSpPr/>
            <p:nvPr/>
          </p:nvSpPr>
          <p:spPr>
            <a:xfrm>
              <a:off x="685606" y="1259491"/>
              <a:ext cx="37042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1. SQL</a:t>
              </a:r>
              <a:r>
                <a:rPr lang="zh-CN" altLang="en-US" sz="2000" b="1" dirty="0"/>
                <a:t>分析</a:t>
              </a:r>
              <a:endParaRPr lang="zh-CN" altLang="en-US" sz="2000" b="1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68317" y="1628823"/>
              <a:ext cx="641586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buFont typeface="Arial" panose="020B0604020202090204" pitchFamily="34" charset="0"/>
                <a:buChar char="•"/>
              </a:pPr>
              <a:r>
                <a:rPr lang="zh-CN" altLang="en-US" sz="2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抽取</a:t>
              </a:r>
              <a:r>
                <a:rPr lang="en-US" altLang="zh-CN" sz="2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Hive</a:t>
              </a:r>
              <a:r>
                <a:rPr lang="zh-CN" altLang="en-US" sz="2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explain</a:t>
              </a:r>
              <a:r>
                <a:rPr lang="zh-CN" altLang="en-US" sz="2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逻辑，进行</a:t>
              </a:r>
              <a:r>
                <a:rPr lang="en-US" altLang="zh-CN" sz="2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SQL</a:t>
              </a:r>
              <a:r>
                <a:rPr lang="zh-CN" altLang="en-US" sz="2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语法正确性检查</a:t>
              </a:r>
              <a:endPara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  <a:p>
              <a:pPr marL="742950" lvl="1" indent="-285750">
                <a:buFont typeface="Arial" panose="020B0604020202090204" pitchFamily="34" charset="0"/>
                <a:buChar char="•"/>
              </a:pPr>
              <a:r>
                <a:rPr lang="zh-CN" altLang="en-US" sz="2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对</a:t>
              </a:r>
              <a:r>
                <a:rPr lang="en-US" altLang="zh-CN" sz="2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SQL</a:t>
              </a:r>
              <a:r>
                <a:rPr lang="zh-CN" altLang="en-US" sz="2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包含的算子、输入的数据量进行标注</a:t>
              </a:r>
              <a:endPara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66258" y="3083145"/>
            <a:ext cx="7523542" cy="2624840"/>
            <a:chOff x="568317" y="-281978"/>
            <a:chExt cx="6932655" cy="1544910"/>
          </a:xfrm>
        </p:grpSpPr>
        <p:sp>
          <p:nvSpPr>
            <p:cNvPr id="14" name="矩形 13"/>
            <p:cNvSpPr/>
            <p:nvPr/>
          </p:nvSpPr>
          <p:spPr>
            <a:xfrm>
              <a:off x="568317" y="-281978"/>
              <a:ext cx="3704276" cy="235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2.</a:t>
              </a:r>
              <a:r>
                <a:rPr lang="zh-CN" altLang="en-US" sz="2000" b="1" dirty="0"/>
                <a:t> </a:t>
              </a:r>
              <a:r>
                <a:rPr kumimoji="1" lang="zh-CN" altLang="en-US" sz="2000" b="1" dirty="0">
                  <a:ea typeface="Microsoft YaHei Light" panose="020B0502040204020203" pitchFamily="34" charset="-122"/>
                </a:rPr>
                <a:t>自动引擎选择</a:t>
              </a:r>
              <a:r>
                <a:rPr kumimoji="1" lang="en-US" altLang="zh-CN" sz="2000" b="1" dirty="0">
                  <a:ea typeface="Microsoft YaHei Light" panose="020B0502040204020203" pitchFamily="34" charset="-122"/>
                </a:rPr>
                <a:t>/</a:t>
              </a:r>
              <a:r>
                <a:rPr kumimoji="1" lang="zh-CN" altLang="en-US" sz="2000" b="1" dirty="0">
                  <a:ea typeface="Microsoft YaHei Light" panose="020B0502040204020203" pitchFamily="34" charset="-122"/>
                </a:rPr>
                <a:t>自动参数优化</a:t>
              </a:r>
              <a:endParaRPr lang="zh-CN" altLang="en-US" sz="2000" b="1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568317" y="-59456"/>
              <a:ext cx="6932655" cy="132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buFont typeface="Arial" panose="020B0604020202090204" pitchFamily="34" charset="0"/>
                <a:buChar char="•"/>
              </a:pPr>
              <a:r>
                <a:rPr lang="zh-CN" altLang="en-US" sz="2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标注结果自动选择执行引擎 ：</a:t>
              </a:r>
              <a:endPara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  <a:p>
              <a:pPr marL="1200150" lvl="2" indent="-285750">
                <a:buFont typeface="Wingdings" panose="05000000000000000000" pitchFamily="2" charset="2"/>
                <a:buChar char="ü"/>
              </a:pPr>
              <a:r>
                <a:rPr lang="zh-CN" altLang="en-US" sz="2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小</a:t>
              </a:r>
              <a:r>
                <a:rPr lang="en-US" altLang="zh-CN" sz="2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SQL</a:t>
              </a:r>
              <a:r>
                <a:rPr lang="zh-CN" altLang="en-US" sz="2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走</a:t>
              </a:r>
              <a:r>
                <a:rPr lang="en-GB" altLang="zh-CN" sz="2000" dirty="0" err="1">
                  <a:latin typeface="Times New Roman" panose="02020503050405090304" pitchFamily="18" charset="0"/>
                  <a:cs typeface="Times New Roman" panose="02020503050405090304" pitchFamily="18" charset="0"/>
                </a:rPr>
                <a:t>SparkServer</a:t>
              </a:r>
              <a:r>
                <a:rPr lang="zh-CN" altLang="en-US" sz="2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（省去</a:t>
              </a:r>
              <a:r>
                <a:rPr lang="en-US" altLang="zh-CN" sz="2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yarn</a:t>
              </a:r>
              <a:r>
                <a:rPr lang="zh-CN" altLang="en-US" sz="2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申请资源耗时）</a:t>
              </a:r>
              <a:endPara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  <a:p>
              <a:pPr marL="1200150" lvl="2" indent="-285750">
                <a:buFont typeface="Wingdings" panose="05000000000000000000" pitchFamily="2" charset="2"/>
                <a:buChar char="ü"/>
              </a:pPr>
              <a:r>
                <a:rPr lang="zh-CN" altLang="en-US" sz="2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其他默认走</a:t>
              </a:r>
              <a:r>
                <a:rPr lang="en-US" altLang="zh-CN" sz="2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Spark-Submit</a:t>
              </a:r>
              <a:endPara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  <a:p>
              <a:pPr marL="742950" lvl="1" indent="-285750">
                <a:buFont typeface="Arial" panose="020B0604020202090204" pitchFamily="34" charset="0"/>
                <a:buChar char="•"/>
              </a:pPr>
              <a:r>
                <a:rPr lang="zh-CN" altLang="en-US" sz="2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标注结果选择不同运行参数：</a:t>
              </a:r>
              <a:endPara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  <a:p>
              <a:pPr marL="1200150" lvl="2" indent="-285750">
                <a:buFont typeface="Wingdings" panose="05000000000000000000" pitchFamily="2" charset="2"/>
                <a:buChar char="ü"/>
              </a:pPr>
              <a:r>
                <a:rPr lang="en-US" altLang="zh-CN" sz="2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Executor</a:t>
              </a:r>
              <a:r>
                <a:rPr lang="zh-CN" altLang="en-US" sz="2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个数</a:t>
              </a:r>
              <a:r>
                <a:rPr lang="en-US" altLang="zh-CN" sz="2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/</a:t>
              </a:r>
              <a:r>
                <a:rPr lang="zh-CN" altLang="en-US" sz="2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内存</a:t>
              </a:r>
              <a:endPara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  <a:p>
              <a:pPr marL="1200150" lvl="2" indent="-285750">
                <a:buFont typeface="Wingdings" panose="05000000000000000000" pitchFamily="2" charset="2"/>
                <a:buChar char="ü"/>
              </a:pPr>
              <a:r>
                <a:rPr lang="en-US" altLang="zh-CN" sz="2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Overhead</a:t>
              </a:r>
              <a:r>
                <a:rPr lang="zh-CN" altLang="en-US" sz="2000" dirty="0">
                  <a:latin typeface="Times New Roman" panose="02020503050405090304" pitchFamily="18" charset="0"/>
                  <a:cs typeface="Times New Roman" panose="02020503050405090304" pitchFamily="18" charset="0"/>
                </a:rPr>
                <a:t>、堆外内存</a:t>
              </a:r>
              <a:endPara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  <a:p>
              <a:pPr marL="742950" lvl="1" indent="-285750">
                <a:buFont typeface="Arial" panose="020B0604020202090204" pitchFamily="34" charset="0"/>
                <a:buChar char="•"/>
              </a:pPr>
              <a:endParaRPr lang="en-GB" altLang="zh-CN" sz="2000" dirty="0"/>
            </a:p>
          </p:txBody>
        </p:sp>
      </p:grpSp>
      <p:sp>
        <p:nvSpPr>
          <p:cNvPr id="16" name="矩形 15"/>
          <p:cNvSpPr/>
          <p:nvPr/>
        </p:nvSpPr>
        <p:spPr>
          <a:xfrm>
            <a:off x="1166257" y="5544304"/>
            <a:ext cx="56861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效果</a:t>
            </a:r>
            <a:endParaRPr lang="en-US" altLang="zh-CN" sz="2000" b="1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en-US" altLang="zh-CN" sz="2000" dirty="0" err="1"/>
              <a:t>Adhoc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30s</a:t>
            </a:r>
            <a:r>
              <a:rPr kumimoji="1" lang="zh-CN" altLang="en-US" sz="2000" dirty="0"/>
              <a:t>以内</a:t>
            </a:r>
            <a:r>
              <a:rPr kumimoji="1" lang="en-US" altLang="zh-CN" sz="2000" dirty="0"/>
              <a:t>SQL</a:t>
            </a:r>
            <a:r>
              <a:rPr kumimoji="1" lang="zh-CN" altLang="en-US" sz="2000" dirty="0"/>
              <a:t>占比</a:t>
            </a:r>
            <a:r>
              <a:rPr kumimoji="1" lang="en-US" altLang="zh-CN" sz="2000" dirty="0"/>
              <a:t>45%</a:t>
            </a:r>
            <a:endParaRPr kumimoji="1" lang="en-US" altLang="zh-CN" sz="2000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000" dirty="0"/>
              <a:t>Spark-Submit</a:t>
            </a:r>
            <a:r>
              <a:rPr kumimoji="1" lang="zh-CN" altLang="en-US" sz="2000" dirty="0"/>
              <a:t>内存使用量平均减少</a:t>
            </a:r>
            <a:r>
              <a:rPr kumimoji="1" lang="en-US" altLang="zh-CN" sz="2000" dirty="0"/>
              <a:t>20%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990897" y="5568069"/>
            <a:ext cx="45719" cy="321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" y="1270"/>
            <a:ext cx="309880" cy="1127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289661"/>
            <a:ext cx="4357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未来的一些工作</a:t>
            </a:r>
            <a:endParaRPr lang="en-US" altLang="zh-CN" sz="3200" dirty="0"/>
          </a:p>
          <a:p>
            <a:pPr algn="ctr"/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37112" y="1363843"/>
            <a:ext cx="45719" cy="321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9" name="矩形 8"/>
          <p:cNvSpPr/>
          <p:nvPr/>
        </p:nvSpPr>
        <p:spPr>
          <a:xfrm>
            <a:off x="1126352" y="1351518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全局字典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126352" y="1705489"/>
            <a:ext cx="674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对特定列建立全局字典、从而减少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IO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、序列化开销</a:t>
            </a:r>
            <a:endParaRPr kumimoji="1"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26352" y="2716094"/>
            <a:ext cx="69172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部分算子</a:t>
            </a:r>
            <a:r>
              <a:rPr lang="en-US" altLang="zh-CN" sz="2000" b="1" dirty="0"/>
              <a:t>C++</a:t>
            </a:r>
            <a:r>
              <a:rPr lang="zh-CN" altLang="en-US" sz="2000" b="1" dirty="0"/>
              <a:t>实现</a:t>
            </a:r>
            <a:endParaRPr lang="en-US" altLang="zh-CN" sz="2000" b="1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对部分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Spark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算子进行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C++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改写，提升计算速度和内存管理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12453" y="2752097"/>
            <a:ext cx="45719" cy="321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13" name="矩形 12"/>
          <p:cNvSpPr/>
          <p:nvPr/>
        </p:nvSpPr>
        <p:spPr>
          <a:xfrm>
            <a:off x="1126352" y="3945400"/>
            <a:ext cx="9868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JOIN</a:t>
            </a:r>
            <a:r>
              <a:rPr lang="zh-CN" altLang="en-US" sz="2000" b="1" dirty="0"/>
              <a:t> 数据倾斜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笛卡尔积 </a:t>
            </a:r>
            <a:r>
              <a:rPr lang="en-US" altLang="zh-CN" sz="2000" b="1" dirty="0"/>
              <a:t>task</a:t>
            </a:r>
            <a:r>
              <a:rPr lang="zh-CN" altLang="en-US" sz="2000" b="1" dirty="0"/>
              <a:t>拆分</a:t>
            </a:r>
            <a:endParaRPr lang="en-US" altLang="zh-CN" sz="2000" b="1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在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AE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的基础上，对某些数据倾斜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/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笛卡尔积（大量相同字段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join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task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进行识别和拆分</a:t>
            </a:r>
            <a:endParaRPr lang="zh-CN" altLang="en-US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12453" y="3945400"/>
            <a:ext cx="45719" cy="321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" y="44450"/>
            <a:ext cx="419100" cy="1524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87265" y="2854960"/>
            <a:ext cx="1900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600" dirty="0"/>
          </a:p>
          <a:p>
            <a:r>
              <a:rPr lang="en-US" altLang="zh-CN" sz="3600" dirty="0"/>
              <a:t>Thanks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" y="1270"/>
            <a:ext cx="309880" cy="1127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171506" y="272762"/>
            <a:ext cx="8613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>
                <a:ea typeface="Microsoft YaHei Light" panose="020B0502040204020203" pitchFamily="34" charset="-122"/>
              </a:rPr>
              <a:t>团队介绍：</a:t>
            </a:r>
            <a:r>
              <a:rPr lang="zh-CN" altLang="en-US" sz="3200" dirty="0"/>
              <a:t>数据平台</a:t>
            </a:r>
            <a:r>
              <a:rPr lang="en-US" altLang="zh-CN" sz="3200" dirty="0"/>
              <a:t>-</a:t>
            </a:r>
            <a:r>
              <a:rPr lang="zh-CN" altLang="en-US" sz="3200" dirty="0"/>
              <a:t>查询分析团队</a:t>
            </a:r>
            <a:endParaRPr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819807" y="1129030"/>
            <a:ext cx="95711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定位</a:t>
            </a:r>
            <a:endParaRPr lang="zh-CN" altLang="en-US" sz="20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为公司内部提供</a:t>
            </a: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Hive</a:t>
            </a:r>
            <a:r>
              <a:rPr lang="zh-CN" altLang="en-GB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、</a:t>
            </a: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Spark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-</a:t>
            </a: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SQL </a:t>
            </a:r>
            <a:r>
              <a:rPr lang="zh-CN" altLang="en-GB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等</a:t>
            </a: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OLAP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查询引擎服务支持。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altLang="zh-CN" sz="20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目标：</a:t>
            </a:r>
            <a:endParaRPr lang="en-US" altLang="zh-CN" sz="20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提供全公司大数据查询的统一服务入口，支持丰富的</a:t>
            </a: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API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接口，覆盖</a:t>
            </a:r>
            <a:r>
              <a:rPr lang="en-GB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Adhoc</a:t>
            </a:r>
            <a:r>
              <a:rPr lang="zh-CN" altLang="en-GB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、</a:t>
            </a: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ETL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等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SQL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查询需求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支持多引擎的智能路由、参数的动态优化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Spark-SQL/Hive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引擎性能优化</a:t>
            </a:r>
            <a:endParaRPr lang="zh-CN" altLang="en-US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" y="1270"/>
            <a:ext cx="309880" cy="1127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289661"/>
            <a:ext cx="50812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3200" dirty="0"/>
              <a:t>Spark</a:t>
            </a:r>
            <a:r>
              <a:rPr lang="en-US" altLang="zh-CN" sz="3200" dirty="0"/>
              <a:t>-</a:t>
            </a:r>
            <a:r>
              <a:rPr lang="en-GB" altLang="zh-CN" sz="3200" dirty="0"/>
              <a:t>SQL</a:t>
            </a:r>
            <a:r>
              <a:rPr lang="zh-CN" altLang="en-US" sz="3200" dirty="0"/>
              <a:t>引擎优化</a:t>
            </a:r>
            <a:endParaRPr kumimoji="1" lang="en-US" altLang="zh-CN" sz="3200" dirty="0">
              <a:ea typeface="Microsoft YaHei Light" panose="020B0502040204020203" pitchFamily="34" charset="-122"/>
            </a:endParaRPr>
          </a:p>
          <a:p>
            <a:pPr algn="ctr"/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006763" y="1349980"/>
            <a:ext cx="45719" cy="321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59664" y="1361025"/>
            <a:ext cx="875301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执行计划自动调优</a:t>
            </a:r>
            <a:endParaRPr lang="en-US" altLang="zh-CN" sz="2000" dirty="0"/>
          </a:p>
          <a:p>
            <a:pPr marL="971550" lvl="1" indent="-514350"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基于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AE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 </a:t>
            </a:r>
            <a:r>
              <a:rPr lang="en-GB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ShuffledHashJoin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调整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971550" lvl="1" indent="-514350">
              <a:buFont typeface="Arial" panose="020B0604020202090204" pitchFamily="34" charset="0"/>
              <a:buChar char="•"/>
            </a:pP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Left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join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build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left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map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技术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数据读取剪枝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971550" lvl="1" indent="-514350">
              <a:buFont typeface="Arial" panose="020B0604020202090204" pitchFamily="34" charset="0"/>
              <a:buChar char="•"/>
            </a:pP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Parquet local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sort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971550" lvl="1" indent="-514350">
              <a:buFont typeface="Arial" panose="020B0604020202090204" pitchFamily="34" charset="0"/>
              <a:buChar char="•"/>
            </a:pPr>
            <a:r>
              <a:rPr kumimoji="1"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BloomFilter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&amp;</a:t>
            </a:r>
            <a:r>
              <a:rPr kumimoji="1"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BitMap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971550" lvl="1" indent="-514350">
              <a:buFont typeface="Arial" panose="020B0604020202090204" pitchFamily="34" charset="0"/>
              <a:buChar char="•"/>
            </a:pPr>
            <a:r>
              <a:rPr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Prewhere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一些其它优化</a:t>
            </a: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endParaRPr lang="en-US" altLang="zh-CN" sz="2000" dirty="0"/>
          </a:p>
          <a:p>
            <a:r>
              <a:rPr lang="zh-CN" altLang="en-US" sz="2000" b="1" dirty="0"/>
              <a:t>优化效果：</a:t>
            </a:r>
            <a:endParaRPr lang="en-US" altLang="zh-CN" sz="2000" b="1" dirty="0"/>
          </a:p>
          <a:p>
            <a:r>
              <a:rPr lang="en-US" altLang="zh-CN" sz="2000" dirty="0"/>
              <a:t>TPC_DS</a:t>
            </a:r>
            <a:r>
              <a:rPr lang="zh-CN" altLang="en-US" sz="2000" dirty="0"/>
              <a:t>较社区</a:t>
            </a:r>
            <a:r>
              <a:rPr lang="en-US" altLang="zh-CN" sz="2000" dirty="0"/>
              <a:t>branch2-3</a:t>
            </a:r>
            <a:r>
              <a:rPr lang="zh-CN" altLang="en-US" sz="2000" dirty="0"/>
              <a:t>平均提升</a:t>
            </a:r>
            <a:r>
              <a:rPr lang="en-US" altLang="zh-CN" sz="2000" dirty="0"/>
              <a:t>1.4</a:t>
            </a:r>
            <a:r>
              <a:rPr lang="zh-CN" altLang="en-US" sz="2000" dirty="0"/>
              <a:t>倍，部分</a:t>
            </a:r>
            <a:r>
              <a:rPr lang="en-US" altLang="zh-CN" sz="2000" dirty="0"/>
              <a:t>case</a:t>
            </a:r>
            <a:r>
              <a:rPr lang="zh-CN" altLang="en-US" sz="2000" dirty="0"/>
              <a:t> 提升 </a:t>
            </a:r>
            <a:r>
              <a:rPr lang="en-US" altLang="zh-CN" sz="2000" dirty="0"/>
              <a:t>2-3</a:t>
            </a:r>
            <a:r>
              <a:rPr lang="zh-CN" altLang="en-US" sz="2000" dirty="0"/>
              <a:t>倍</a:t>
            </a:r>
            <a:endParaRPr lang="en-US" altLang="zh-CN" sz="2000" dirty="0"/>
          </a:p>
          <a:p>
            <a:endParaRPr lang="en-GB" altLang="zh-CN" dirty="0"/>
          </a:p>
          <a:p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1010018" y="4432191"/>
            <a:ext cx="45719" cy="321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" y="1270"/>
            <a:ext cx="309880" cy="1127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4522" y="283807"/>
            <a:ext cx="50812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执行计划自动调优</a:t>
            </a:r>
            <a:endParaRPr lang="en-US" altLang="zh-CN" sz="3200" dirty="0"/>
          </a:p>
          <a:p>
            <a:pPr algn="ctr"/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006763" y="1349980"/>
            <a:ext cx="45719" cy="321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59664" y="1361025"/>
            <a:ext cx="936044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基于</a:t>
            </a:r>
            <a:r>
              <a:rPr lang="en-US" altLang="zh-CN" sz="2000" b="1" dirty="0"/>
              <a:t>AE</a:t>
            </a:r>
            <a:r>
              <a:rPr lang="zh-CN" altLang="en-US" sz="2000" b="1" dirty="0"/>
              <a:t>的执行计划 自动调优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Spark Adaptive Execution </a:t>
            </a:r>
            <a:r>
              <a:rPr lang="zh-CN" altLang="en-GB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 </a:t>
            </a: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Intel® Software</a:t>
            </a:r>
            <a:r>
              <a:rPr lang="zh-CN" altLang="en-GB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, 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简称</a:t>
            </a: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Spark AE</a:t>
            </a:r>
            <a:r>
              <a:rPr lang="zh-CN" altLang="en-GB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总体思想是将</a:t>
            </a: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spark </a:t>
            </a:r>
            <a:r>
              <a:rPr lang="en-GB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sql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生成的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个</a:t>
            </a: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job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中的所有</a:t>
            </a: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stage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单独执行，为每一个</a:t>
            </a: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stage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单独创建一个子</a:t>
            </a: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job</a:t>
            </a:r>
            <a:r>
              <a:rPr lang="zh-CN" altLang="en-GB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子</a:t>
            </a: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job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执行完后收集该</a:t>
            </a: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stage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相关的统计信息（主要是数据量和记录数），并依据这些统计信息优化调整下游</a:t>
            </a: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stage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的执行计划。</a:t>
            </a:r>
            <a:endParaRPr lang="zh-CN" altLang="en-US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r>
              <a:rPr lang="zh-CN" altLang="en-US" sz="2000" b="1" dirty="0"/>
              <a:t>优化点：</a:t>
            </a:r>
            <a:endParaRPr lang="en-US" altLang="zh-CN" sz="2000" b="1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在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AE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的框架下，根据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shuffle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数据量大小，自动调整</a:t>
            </a: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join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执行计划：</a:t>
            </a:r>
            <a:r>
              <a:rPr lang="en-GB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SortMergeJoin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调整为 </a:t>
            </a:r>
            <a:r>
              <a:rPr lang="en-GB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ShuffledHashJoin</a:t>
            </a:r>
            <a:endParaRPr lang="en-GB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扩展</a:t>
            </a:r>
            <a:r>
              <a:rPr lang="zh-CN" altLang="en-GB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支持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left-join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时将左表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build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成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HashMap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。</a:t>
            </a:r>
            <a:endParaRPr lang="en-GB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GB" altLang="zh-CN" sz="2000" dirty="0"/>
          </a:p>
          <a:p>
            <a:r>
              <a:rPr lang="zh-CN" altLang="en-GB" sz="2000" b="1" dirty="0"/>
              <a:t>目标</a:t>
            </a:r>
            <a:r>
              <a:rPr lang="zh-CN" altLang="en-US" sz="2000" b="1" dirty="0"/>
              <a:t>：</a:t>
            </a:r>
            <a:endParaRPr lang="en-GB" altLang="zh-CN" sz="2000" b="1" dirty="0"/>
          </a:p>
          <a:p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省去了大表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join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小表的情况下对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shuffle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数据的排序过程、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join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过程以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HashMap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完成，实现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join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提速</a:t>
            </a:r>
            <a:endParaRPr lang="en-GB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GB" altLang="zh-CN" dirty="0"/>
          </a:p>
          <a:p>
            <a:endParaRPr lang="zh-CN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" y="1270"/>
            <a:ext cx="309880" cy="1127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6386" y="243867"/>
            <a:ext cx="69998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dirty="0" err="1"/>
              <a:t>SortMergeJoin</a:t>
            </a:r>
            <a:r>
              <a:rPr lang="zh-CN" altLang="en-US" sz="3200" dirty="0"/>
              <a:t>调整为</a:t>
            </a:r>
            <a:r>
              <a:rPr lang="en-GB" altLang="zh-CN" sz="3200" dirty="0" err="1"/>
              <a:t>ShuffledHashJoin</a:t>
            </a:r>
            <a:endParaRPr lang="en-GB" altLang="zh-CN" sz="3200" dirty="0"/>
          </a:p>
          <a:p>
            <a:pPr algn="ctr"/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1058085"/>
            <a:ext cx="10426700" cy="5803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" y="1270"/>
            <a:ext cx="309880" cy="1127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7072" y="272212"/>
            <a:ext cx="76260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dirty="0"/>
              <a:t>Left join build left side</a:t>
            </a:r>
            <a:r>
              <a:rPr lang="zh-CN" altLang="en-US" sz="3200" dirty="0"/>
              <a:t> </a:t>
            </a:r>
            <a:r>
              <a:rPr lang="en-US" altLang="zh-CN" sz="3200" dirty="0"/>
              <a:t>map</a:t>
            </a:r>
            <a:endParaRPr lang="en-GB" altLang="zh-CN" sz="3200" dirty="0"/>
          </a:p>
          <a:p>
            <a:endParaRPr lang="en-US" altLang="zh-CN" sz="3200" dirty="0"/>
          </a:p>
          <a:p>
            <a:pPr algn="ctr"/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022528" y="1092304"/>
            <a:ext cx="45719" cy="321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87979" y="1092304"/>
            <a:ext cx="875301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目标：</a:t>
            </a:r>
            <a:endParaRPr lang="en-US" altLang="zh-CN" sz="20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对于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Left-join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的情况，可以对左表进行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HashMap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build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。使得小左表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left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join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大右表的情况可以进行</a:t>
            </a:r>
            <a:r>
              <a:rPr lang="en-GB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ShuffledHashJoin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调整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难点：</a:t>
            </a:r>
            <a:endParaRPr lang="en-US" altLang="zh-CN" sz="20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Left-join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语义：左表没有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join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成功的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key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，也需要输出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20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原理</a:t>
            </a:r>
            <a:endParaRPr lang="en-US" altLang="zh-CN" sz="20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在构建左表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Map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的时候，额外维持一个“是否已匹配”的映射表；在和右表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join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结束之后，把所有没有匹配到的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key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，用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null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进行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join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填充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以 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 left join B 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为例：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、初始化表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的一个匹配记录的映射表</a:t>
            </a:r>
            <a:endParaRPr lang="en-GB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GB" altLang="zh-CN" dirty="0"/>
          </a:p>
          <a:p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21" y="5722188"/>
            <a:ext cx="10071100" cy="863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" y="1270"/>
            <a:ext cx="309880" cy="1127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7072" y="272212"/>
            <a:ext cx="55668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dirty="0"/>
              <a:t>Left join build left side</a:t>
            </a:r>
            <a:r>
              <a:rPr lang="zh-CN" altLang="en-US" sz="3200" dirty="0"/>
              <a:t> </a:t>
            </a:r>
            <a:r>
              <a:rPr lang="en-US" altLang="zh-CN" sz="3200" dirty="0"/>
              <a:t>map</a:t>
            </a:r>
            <a:endParaRPr lang="en-GB" altLang="zh-CN" sz="3200" dirty="0"/>
          </a:p>
          <a:p>
            <a:pPr algn="ctr"/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187979" y="1092304"/>
            <a:ext cx="87530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、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join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过程中，匹配到的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key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置为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，没有匹配到的项不变（如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key3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endParaRPr lang="zh-CN" altLang="en-US" sz="20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77" y="1520803"/>
            <a:ext cx="9906000" cy="1092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303702"/>
            <a:ext cx="4495800" cy="3467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419" y="4058351"/>
            <a:ext cx="4584700" cy="2425700"/>
          </a:xfrm>
          <a:prstGeom prst="rect">
            <a:avLst/>
          </a:prstGeom>
        </p:spPr>
      </p:pic>
      <p:sp>
        <p:nvSpPr>
          <p:cNvPr id="13" name="下箭头 12"/>
          <p:cNvSpPr/>
          <p:nvPr/>
        </p:nvSpPr>
        <p:spPr>
          <a:xfrm>
            <a:off x="9119936" y="2645005"/>
            <a:ext cx="200527" cy="1317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87979" y="2760745"/>
            <a:ext cx="87530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、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join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结束后，没有匹配到的项，生成一个补充结果集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R2</a:t>
            </a:r>
            <a:endParaRPr lang="zh-CN" altLang="en-US" sz="20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" y="1270"/>
            <a:ext cx="309880" cy="1127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7072" y="272212"/>
            <a:ext cx="55668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dirty="0"/>
              <a:t>Left join build left side</a:t>
            </a:r>
            <a:r>
              <a:rPr lang="zh-CN" altLang="en-US" sz="3200" dirty="0"/>
              <a:t> </a:t>
            </a:r>
            <a:r>
              <a:rPr lang="en-US" altLang="zh-CN" sz="3200" dirty="0"/>
              <a:t>map</a:t>
            </a:r>
            <a:endParaRPr lang="en-GB" altLang="zh-CN" sz="3200" dirty="0"/>
          </a:p>
          <a:p>
            <a:pPr algn="ctr"/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187979" y="1092304"/>
            <a:ext cx="875301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4.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合并结果集</a:t>
            </a: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R1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和结果集</a:t>
            </a: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R2</a:t>
            </a:r>
            <a:r>
              <a:rPr lang="zh-CN" altLang="en-GB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输出最终生成的</a:t>
            </a: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join</a:t>
            </a:r>
            <a:r>
              <a:rPr lang="zh-CN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结果</a:t>
            </a:r>
            <a:r>
              <a:rPr lang="en-GB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R</a:t>
            </a:r>
            <a:r>
              <a:rPr lang="zh-CN" altLang="en-GB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。</a:t>
            </a:r>
            <a:endParaRPr lang="en-GB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716" y="539228"/>
            <a:ext cx="5278186" cy="57795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4362</Words>
  <Application>WPS 演示</Application>
  <PresentationFormat>宽屏</PresentationFormat>
  <Paragraphs>449</Paragraphs>
  <Slides>24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方正书宋_GBK</vt:lpstr>
      <vt:lpstr>Wingdings</vt:lpstr>
      <vt:lpstr>Times New Roman</vt:lpstr>
      <vt:lpstr>Microsoft YaHei Light</vt:lpstr>
      <vt:lpstr>Calibri</vt:lpstr>
      <vt:lpstr>Helvetica Neue</vt:lpstr>
      <vt:lpstr>宋体</vt:lpstr>
      <vt:lpstr>汉仪书宋二KW</vt:lpstr>
      <vt:lpstr>微软雅黑</vt:lpstr>
      <vt:lpstr>汉仪旗黑KW</vt:lpstr>
      <vt:lpstr>Arial Unicode MS</vt:lpstr>
      <vt:lpstr>Calibri Light</vt:lpstr>
      <vt:lpstr>苹方-简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BloomFilter</vt:lpstr>
      <vt:lpstr>BitMap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likai</dc:creator>
  <cp:lastModifiedBy>chenghao</cp:lastModifiedBy>
  <cp:revision>778</cp:revision>
  <dcterms:created xsi:type="dcterms:W3CDTF">2019-06-16T06:00:49Z</dcterms:created>
  <dcterms:modified xsi:type="dcterms:W3CDTF">2019-06-16T06:00:49Z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