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d68b80e7d91348d0" Type="http://schemas.microsoft.com/office/2006/relationships/txt" Target="udata/data.dat"/><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7"/>
  </p:notesMasterIdLst>
  <p:sldIdLst>
    <p:sldId id="256" r:id="rId4"/>
    <p:sldId id="297" r:id="rId5"/>
    <p:sldId id="277" r:id="rId6"/>
    <p:sldId id="280" r:id="rId7"/>
    <p:sldId id="296" r:id="rId8"/>
    <p:sldId id="293" r:id="rId9"/>
    <p:sldId id="294" r:id="rId10"/>
    <p:sldId id="295" r:id="rId11"/>
    <p:sldId id="298" r:id="rId12"/>
    <p:sldId id="258" r:id="rId13"/>
    <p:sldId id="278" r:id="rId14"/>
    <p:sldId id="281" r:id="rId15"/>
    <p:sldId id="282" r:id="rId16"/>
    <p:sldId id="283" r:id="rId17"/>
    <p:sldId id="284" r:id="rId18"/>
    <p:sldId id="285" r:id="rId19"/>
    <p:sldId id="286" r:id="rId20"/>
    <p:sldId id="287" r:id="rId21"/>
    <p:sldId id="288" r:id="rId22"/>
    <p:sldId id="290" r:id="rId23"/>
    <p:sldId id="289" r:id="rId24"/>
    <p:sldId id="291" r:id="rId25"/>
    <p:sldId id="263" r:id="rId26"/>
  </p:sldIdLst>
  <p:sldSz cx="9144000" cy="6858000" type="screen4x3"/>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p:cViewPr varScale="1">
        <p:scale>
          <a:sx n="131" d="100"/>
          <a:sy n="131" d="100"/>
        </p:scale>
        <p:origin x="162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fanlong/Desktop/BIG%20DATA/&#37327;&#21270;&#25910;&#304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fanlong/Desktop/BIG%20DATA/&#37327;&#21270;&#25910;&#3041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400" b="0" i="0" u="none" strike="noStrike" baseline="0">
                <a:effectLst/>
              </a:rPr>
              <a:t>资源共享能力提升（单位：台</a:t>
            </a:r>
            <a:r>
              <a:rPr lang="en-US" altLang="zh-CN" sz="1400" b="0" i="0" u="none" strike="noStrike" baseline="0">
                <a:effectLst/>
              </a:rPr>
              <a:t>)</a:t>
            </a:r>
            <a:r>
              <a:rPr lang="en-US" sz="1400" b="0" i="0" u="none" strike="noStrike" baseline="0">
                <a:effectLst/>
              </a:rPr>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Sheet2!$L$64</c:f>
              <c:strCache>
                <c:ptCount val="1"/>
                <c:pt idx="0">
                  <c:v>容器集群机器</c:v>
                </c:pt>
              </c:strCache>
            </c:strRef>
          </c:tx>
          <c:spPr>
            <a:solidFill>
              <a:schemeClr val="accent1"/>
            </a:solidFill>
            <a:ln>
              <a:noFill/>
            </a:ln>
            <a:effectLst/>
          </c:spPr>
          <c:invertIfNegative val="0"/>
          <c:cat>
            <c:strRef>
              <c:f>Sheet2!$K$65:$K$67</c:f>
              <c:strCache>
                <c:ptCount val="3"/>
                <c:pt idx="0">
                  <c:v>fregata</c:v>
                </c:pt>
                <c:pt idx="1">
                  <c:v>Kafka-MirrorMaker</c:v>
                </c:pt>
                <c:pt idx="2">
                  <c:v>合计（storm,spark,stream,flink)</c:v>
                </c:pt>
              </c:strCache>
            </c:strRef>
          </c:cat>
          <c:val>
            <c:numRef>
              <c:f>Sheet2!$L$65:$L$67</c:f>
              <c:numCache>
                <c:formatCode>0</c:formatCode>
                <c:ptCount val="3"/>
                <c:pt idx="0">
                  <c:v>677</c:v>
                </c:pt>
                <c:pt idx="1">
                  <c:v>100</c:v>
                </c:pt>
                <c:pt idx="2">
                  <c:v>3039</c:v>
                </c:pt>
              </c:numCache>
            </c:numRef>
          </c:val>
          <c:extLst>
            <c:ext xmlns:c16="http://schemas.microsoft.com/office/drawing/2014/chart" uri="{C3380CC4-5D6E-409C-BE32-E72D297353CC}">
              <c16:uniqueId val="{00000000-00CE-6E4D-8812-AB10770DDFD4}"/>
            </c:ext>
          </c:extLst>
        </c:ser>
        <c:ser>
          <c:idx val="1"/>
          <c:order val="1"/>
          <c:tx>
            <c:strRef>
              <c:f>Sheet2!$M$64</c:f>
              <c:strCache>
                <c:ptCount val="1"/>
                <c:pt idx="0">
                  <c:v>物理机集群机器</c:v>
                </c:pt>
              </c:strCache>
            </c:strRef>
          </c:tx>
          <c:spPr>
            <a:solidFill>
              <a:schemeClr val="accent2"/>
            </a:solidFill>
            <a:ln>
              <a:noFill/>
            </a:ln>
            <a:effectLst/>
          </c:spPr>
          <c:invertIfNegative val="0"/>
          <c:cat>
            <c:strRef>
              <c:f>Sheet2!$K$65:$K$67</c:f>
              <c:strCache>
                <c:ptCount val="3"/>
                <c:pt idx="0">
                  <c:v>fregata</c:v>
                </c:pt>
                <c:pt idx="1">
                  <c:v>Kafka-MirrorMaker</c:v>
                </c:pt>
                <c:pt idx="2">
                  <c:v>合计（storm,spark,stream,flink)</c:v>
                </c:pt>
              </c:strCache>
            </c:strRef>
          </c:cat>
          <c:val>
            <c:numRef>
              <c:f>Sheet2!$M$65:$M$67</c:f>
              <c:numCache>
                <c:formatCode>0</c:formatCode>
                <c:ptCount val="3"/>
                <c:pt idx="0">
                  <c:v>2202.8725428027901</c:v>
                </c:pt>
                <c:pt idx="1">
                  <c:v>588.11320754716974</c:v>
                </c:pt>
                <c:pt idx="2">
                  <c:v>8647.0578231292511</c:v>
                </c:pt>
              </c:numCache>
            </c:numRef>
          </c:val>
          <c:extLst>
            <c:ext xmlns:c16="http://schemas.microsoft.com/office/drawing/2014/chart" uri="{C3380CC4-5D6E-409C-BE32-E72D297353CC}">
              <c16:uniqueId val="{00000001-00CE-6E4D-8812-AB10770DDFD4}"/>
            </c:ext>
          </c:extLst>
        </c:ser>
        <c:ser>
          <c:idx val="2"/>
          <c:order val="2"/>
          <c:tx>
            <c:strRef>
              <c:f>Sheet2!$N$64</c:f>
              <c:strCache>
                <c:ptCount val="1"/>
                <c:pt idx="0">
                  <c:v>节省资源</c:v>
                </c:pt>
              </c:strCache>
            </c:strRef>
          </c:tx>
          <c:spPr>
            <a:solidFill>
              <a:schemeClr val="accent3"/>
            </a:solidFill>
            <a:ln>
              <a:noFill/>
            </a:ln>
            <a:effectLst/>
          </c:spPr>
          <c:invertIfNegative val="0"/>
          <c:cat>
            <c:strRef>
              <c:f>Sheet2!$K$65:$K$67</c:f>
              <c:strCache>
                <c:ptCount val="3"/>
                <c:pt idx="0">
                  <c:v>fregata</c:v>
                </c:pt>
                <c:pt idx="1">
                  <c:v>Kafka-MirrorMaker</c:v>
                </c:pt>
                <c:pt idx="2">
                  <c:v>合计（storm,spark,stream,flink)</c:v>
                </c:pt>
              </c:strCache>
            </c:strRef>
          </c:cat>
          <c:val>
            <c:numRef>
              <c:f>Sheet2!$N$65:$N$67</c:f>
              <c:numCache>
                <c:formatCode>0</c:formatCode>
                <c:ptCount val="3"/>
                <c:pt idx="0">
                  <c:v>1525.8725428027901</c:v>
                </c:pt>
                <c:pt idx="1">
                  <c:v>488.11320754716974</c:v>
                </c:pt>
                <c:pt idx="2">
                  <c:v>5608.0578231292511</c:v>
                </c:pt>
              </c:numCache>
            </c:numRef>
          </c:val>
          <c:extLst>
            <c:ext xmlns:c16="http://schemas.microsoft.com/office/drawing/2014/chart" uri="{C3380CC4-5D6E-409C-BE32-E72D297353CC}">
              <c16:uniqueId val="{00000002-00CE-6E4D-8812-AB10770DDFD4}"/>
            </c:ext>
          </c:extLst>
        </c:ser>
        <c:dLbls>
          <c:showLegendKey val="0"/>
          <c:showVal val="0"/>
          <c:showCatName val="0"/>
          <c:showSerName val="0"/>
          <c:showPercent val="0"/>
          <c:showBubbleSize val="0"/>
        </c:dLbls>
        <c:gapWidth val="219"/>
        <c:axId val="1030348399"/>
        <c:axId val="1490624095"/>
      </c:barChart>
      <c:catAx>
        <c:axId val="1030348399"/>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0624095"/>
        <c:crosses val="autoZero"/>
        <c:auto val="1"/>
        <c:lblAlgn val="ctr"/>
        <c:lblOffset val="100"/>
        <c:noMultiLvlLbl val="0"/>
      </c:catAx>
      <c:valAx>
        <c:axId val="14906240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03483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业务处理能力提升 </a:t>
            </a:r>
            <a:r>
              <a:rPr lang="zh-CN" altLang="en-US" sz="1400" b="0" i="0" u="none" strike="noStrike" baseline="0" dirty="0">
                <a:effectLst/>
              </a:rPr>
              <a:t> 单位：任务数</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760675727971309E-2"/>
          <c:y val="0.11893016344725113"/>
          <c:w val="0.89916710762207885"/>
          <c:h val="0.72261679400030421"/>
        </c:manualLayout>
      </c:layout>
      <c:barChart>
        <c:barDir val="col"/>
        <c:grouping val="clustered"/>
        <c:varyColors val="0"/>
        <c:ser>
          <c:idx val="0"/>
          <c:order val="0"/>
          <c:tx>
            <c:strRef>
              <c:f>Sheet2!$L$87</c:f>
              <c:strCache>
                <c:ptCount val="1"/>
                <c:pt idx="0">
                  <c:v>容器集群</c:v>
                </c:pt>
              </c:strCache>
            </c:strRef>
          </c:tx>
          <c:spPr>
            <a:solidFill>
              <a:schemeClr val="accent1"/>
            </a:solidFill>
            <a:ln>
              <a:noFill/>
            </a:ln>
            <a:effectLst/>
          </c:spPr>
          <c:invertIfNegative val="0"/>
          <c:cat>
            <c:strRef>
              <c:f>Sheet2!$K$88:$K$90</c:f>
              <c:strCache>
                <c:ptCount val="3"/>
                <c:pt idx="0">
                  <c:v>fregata</c:v>
                </c:pt>
                <c:pt idx="1">
                  <c:v>Kafka-MirrorMaker</c:v>
                </c:pt>
                <c:pt idx="2">
                  <c:v>合计（storm,spark,stream,flink)</c:v>
                </c:pt>
              </c:strCache>
            </c:strRef>
          </c:cat>
          <c:val>
            <c:numRef>
              <c:f>Sheet2!$L$88:$L$90</c:f>
              <c:numCache>
                <c:formatCode>0</c:formatCode>
                <c:ptCount val="3"/>
                <c:pt idx="0">
                  <c:v>9389</c:v>
                </c:pt>
                <c:pt idx="1">
                  <c:v>1039</c:v>
                </c:pt>
                <c:pt idx="2">
                  <c:v>865</c:v>
                </c:pt>
              </c:numCache>
            </c:numRef>
          </c:val>
          <c:extLst>
            <c:ext xmlns:c16="http://schemas.microsoft.com/office/drawing/2014/chart" uri="{C3380CC4-5D6E-409C-BE32-E72D297353CC}">
              <c16:uniqueId val="{00000000-CDAD-7B4C-8B74-EF801FD014E3}"/>
            </c:ext>
          </c:extLst>
        </c:ser>
        <c:ser>
          <c:idx val="1"/>
          <c:order val="1"/>
          <c:tx>
            <c:strRef>
              <c:f>Sheet2!$M$87</c:f>
              <c:strCache>
                <c:ptCount val="1"/>
                <c:pt idx="0">
                  <c:v>物理机集群</c:v>
                </c:pt>
              </c:strCache>
            </c:strRef>
          </c:tx>
          <c:spPr>
            <a:solidFill>
              <a:schemeClr val="accent2"/>
            </a:solidFill>
            <a:ln>
              <a:noFill/>
            </a:ln>
            <a:effectLst/>
          </c:spPr>
          <c:invertIfNegative val="0"/>
          <c:cat>
            <c:strRef>
              <c:f>Sheet2!$K$88:$K$90</c:f>
              <c:strCache>
                <c:ptCount val="3"/>
                <c:pt idx="0">
                  <c:v>fregata</c:v>
                </c:pt>
                <c:pt idx="1">
                  <c:v>Kafka-MirrorMaker</c:v>
                </c:pt>
                <c:pt idx="2">
                  <c:v>合计（storm,spark,stream,flink)</c:v>
                </c:pt>
              </c:strCache>
            </c:strRef>
          </c:cat>
          <c:val>
            <c:numRef>
              <c:f>Sheet2!$M$88:$M$90</c:f>
              <c:numCache>
                <c:formatCode>0</c:formatCode>
                <c:ptCount val="3"/>
                <c:pt idx="0">
                  <c:v>2885.4837837837836</c:v>
                </c:pt>
                <c:pt idx="1">
                  <c:v>176.66666666666669</c:v>
                </c:pt>
                <c:pt idx="2">
                  <c:v>294</c:v>
                </c:pt>
              </c:numCache>
            </c:numRef>
          </c:val>
          <c:extLst>
            <c:ext xmlns:c16="http://schemas.microsoft.com/office/drawing/2014/chart" uri="{C3380CC4-5D6E-409C-BE32-E72D297353CC}">
              <c16:uniqueId val="{00000001-CDAD-7B4C-8B74-EF801FD014E3}"/>
            </c:ext>
          </c:extLst>
        </c:ser>
        <c:ser>
          <c:idx val="2"/>
          <c:order val="2"/>
          <c:tx>
            <c:strRef>
              <c:f>Sheet2!$N$87</c:f>
              <c:strCache>
                <c:ptCount val="1"/>
                <c:pt idx="0">
                  <c:v>业务能力提升量</c:v>
                </c:pt>
              </c:strCache>
            </c:strRef>
          </c:tx>
          <c:spPr>
            <a:solidFill>
              <a:schemeClr val="accent3"/>
            </a:solidFill>
            <a:ln>
              <a:noFill/>
            </a:ln>
            <a:effectLst/>
          </c:spPr>
          <c:invertIfNegative val="0"/>
          <c:cat>
            <c:strRef>
              <c:f>Sheet2!$K$88:$K$90</c:f>
              <c:strCache>
                <c:ptCount val="3"/>
                <c:pt idx="0">
                  <c:v>fregata</c:v>
                </c:pt>
                <c:pt idx="1">
                  <c:v>Kafka-MirrorMaker</c:v>
                </c:pt>
                <c:pt idx="2">
                  <c:v>合计（storm,spark,stream,flink)</c:v>
                </c:pt>
              </c:strCache>
            </c:strRef>
          </c:cat>
          <c:val>
            <c:numRef>
              <c:f>Sheet2!$N$88:$N$90</c:f>
              <c:numCache>
                <c:formatCode>0</c:formatCode>
                <c:ptCount val="3"/>
                <c:pt idx="0">
                  <c:v>6503.516216216216</c:v>
                </c:pt>
                <c:pt idx="1">
                  <c:v>862.33333333333326</c:v>
                </c:pt>
                <c:pt idx="2">
                  <c:v>571</c:v>
                </c:pt>
              </c:numCache>
            </c:numRef>
          </c:val>
          <c:extLst>
            <c:ext xmlns:c16="http://schemas.microsoft.com/office/drawing/2014/chart" uri="{C3380CC4-5D6E-409C-BE32-E72D297353CC}">
              <c16:uniqueId val="{00000002-CDAD-7B4C-8B74-EF801FD014E3}"/>
            </c:ext>
          </c:extLst>
        </c:ser>
        <c:dLbls>
          <c:showLegendKey val="0"/>
          <c:showVal val="0"/>
          <c:showCatName val="0"/>
          <c:showSerName val="0"/>
          <c:showPercent val="0"/>
          <c:showBubbleSize val="0"/>
        </c:dLbls>
        <c:gapWidth val="219"/>
        <c:overlap val="-27"/>
        <c:axId val="1031101343"/>
        <c:axId val="1031086111"/>
      </c:barChart>
      <c:catAx>
        <c:axId val="1031101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1086111"/>
        <c:crosses val="autoZero"/>
        <c:auto val="1"/>
        <c:lblAlgn val="ctr"/>
        <c:lblOffset val="100"/>
        <c:noMultiLvlLbl val="0"/>
      </c:catAx>
      <c:valAx>
        <c:axId val="10310861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1101343"/>
        <c:crosses val="autoZero"/>
        <c:crossBetween val="between"/>
      </c:valAx>
      <c:spPr>
        <a:noFill/>
        <a:ln>
          <a:noFill/>
        </a:ln>
        <a:effectLst/>
      </c:spPr>
    </c:plotArea>
    <c:legend>
      <c:legendPos val="b"/>
      <c:layout>
        <c:manualLayout>
          <c:xMode val="edge"/>
          <c:yMode val="edge"/>
          <c:x val="0.30404994511092331"/>
          <c:y val="0.90802517813059402"/>
          <c:w val="0.41196013236560075"/>
          <c:h val="4.73982988382024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PlaceHolder 1"/>
          <p:cNvSpPr>
            <a:spLocks noGrp="1"/>
          </p:cNvSpPr>
          <p:nvPr>
            <p:ph type="body"/>
          </p:nvPr>
        </p:nvSpPr>
        <p:spPr>
          <a:xfrm>
            <a:off x="756000" y="5078520"/>
            <a:ext cx="6047640" cy="4811040"/>
          </a:xfrm>
          <a:prstGeom prst="rect">
            <a:avLst/>
          </a:prstGeom>
        </p:spPr>
        <p:txBody>
          <a:bodyPr lIns="0" tIns="0" rIns="0" bIns="0"/>
          <a:lstStyle/>
          <a:p>
            <a:r>
              <a:rPr lang="en-US" sz="2000" strike="noStrike" spc="-1">
                <a:solidFill>
                  <a:srgbClr val="000000"/>
                </a:solidFill>
                <a:uFill>
                  <a:solidFill>
                    <a:srgbClr val="FFFFFF"/>
                  </a:solidFill>
                </a:uFill>
                <a:latin typeface="Arial"/>
              </a:rPr>
              <a:t>单击编辑备注格式</a:t>
            </a:r>
          </a:p>
        </p:txBody>
      </p:sp>
      <p:sp>
        <p:nvSpPr>
          <p:cNvPr id="111" name="PlaceHolder 2"/>
          <p:cNvSpPr>
            <a:spLocks noGrp="1"/>
          </p:cNvSpPr>
          <p:nvPr>
            <p:ph type="hdr"/>
          </p:nvPr>
        </p:nvSpPr>
        <p:spPr>
          <a:xfrm>
            <a:off x="0" y="0"/>
            <a:ext cx="3280680" cy="534240"/>
          </a:xfrm>
          <a:prstGeom prst="rect">
            <a:avLst/>
          </a:prstGeom>
        </p:spPr>
        <p:txBody>
          <a:bodyPr lIns="0" tIns="0" rIns="0" bIns="0"/>
          <a:lstStyle/>
          <a:p>
            <a:r>
              <a:rPr lang="en-US" sz="1400" strike="noStrike" spc="-1">
                <a:solidFill>
                  <a:srgbClr val="000000"/>
                </a:solidFill>
                <a:uFill>
                  <a:solidFill>
                    <a:srgbClr val="FFFFFF"/>
                  </a:solidFill>
                </a:uFill>
                <a:latin typeface="Times New Roman"/>
              </a:rPr>
              <a:t>&lt;页眉&gt;</a:t>
            </a:r>
          </a:p>
        </p:txBody>
      </p:sp>
      <p:sp>
        <p:nvSpPr>
          <p:cNvPr id="112" name="PlaceHolder 3"/>
          <p:cNvSpPr>
            <a:spLocks noGrp="1"/>
          </p:cNvSpPr>
          <p:nvPr>
            <p:ph type="dt"/>
          </p:nvPr>
        </p:nvSpPr>
        <p:spPr>
          <a:xfrm>
            <a:off x="4278960" y="0"/>
            <a:ext cx="3280680" cy="534240"/>
          </a:xfrm>
          <a:prstGeom prst="rect">
            <a:avLst/>
          </a:prstGeom>
        </p:spPr>
        <p:txBody>
          <a:bodyPr lIns="0" tIns="0" rIns="0" bIns="0"/>
          <a:lstStyle/>
          <a:p>
            <a:pPr algn="r"/>
            <a:r>
              <a:rPr lang="en-US" sz="1400" strike="noStrike" spc="-1">
                <a:solidFill>
                  <a:srgbClr val="000000"/>
                </a:solidFill>
                <a:uFill>
                  <a:solidFill>
                    <a:srgbClr val="FFFFFF"/>
                  </a:solidFill>
                </a:uFill>
                <a:latin typeface="Times New Roman"/>
              </a:rPr>
              <a:t>&lt;日期/时间&gt;</a:t>
            </a:r>
          </a:p>
        </p:txBody>
      </p:sp>
      <p:sp>
        <p:nvSpPr>
          <p:cNvPr id="113" name="PlaceHolder 4"/>
          <p:cNvSpPr>
            <a:spLocks noGrp="1"/>
          </p:cNvSpPr>
          <p:nvPr>
            <p:ph type="ftr"/>
          </p:nvPr>
        </p:nvSpPr>
        <p:spPr>
          <a:xfrm>
            <a:off x="0" y="10157400"/>
            <a:ext cx="3280680" cy="534240"/>
          </a:xfrm>
          <a:prstGeom prst="rect">
            <a:avLst/>
          </a:prstGeom>
        </p:spPr>
        <p:txBody>
          <a:bodyPr lIns="0" tIns="0" rIns="0" bIns="0" anchor="b"/>
          <a:lstStyle/>
          <a:p>
            <a:r>
              <a:rPr lang="en-US" sz="1400" strike="noStrike" spc="-1">
                <a:solidFill>
                  <a:srgbClr val="000000"/>
                </a:solidFill>
                <a:uFill>
                  <a:solidFill>
                    <a:srgbClr val="FFFFFF"/>
                  </a:solidFill>
                </a:uFill>
                <a:latin typeface="Times New Roman"/>
              </a:rPr>
              <a:t>&lt;页脚&gt;</a:t>
            </a:r>
          </a:p>
        </p:txBody>
      </p:sp>
      <p:sp>
        <p:nvSpPr>
          <p:cNvPr id="114" name="PlaceHolder 5"/>
          <p:cNvSpPr>
            <a:spLocks noGrp="1"/>
          </p:cNvSpPr>
          <p:nvPr>
            <p:ph type="sldNum"/>
          </p:nvPr>
        </p:nvSpPr>
        <p:spPr>
          <a:xfrm>
            <a:off x="4278960" y="10157400"/>
            <a:ext cx="3280680" cy="534240"/>
          </a:xfrm>
          <a:prstGeom prst="rect">
            <a:avLst/>
          </a:prstGeom>
        </p:spPr>
        <p:txBody>
          <a:bodyPr lIns="0" tIns="0" rIns="0" bIns="0" anchor="b"/>
          <a:lstStyle/>
          <a:p>
            <a:pPr algn="r"/>
            <a:fld id="{1496F345-2959-4E39-B496-553DD1058710}" type="slidenum">
              <a:rPr lang="en-US" sz="1400" strike="noStrike" spc="-1">
                <a:solidFill>
                  <a:srgbClr val="000000"/>
                </a:solidFill>
                <a:uFill>
                  <a:solidFill>
                    <a:srgbClr val="FFFFFF"/>
                  </a:solidFill>
                </a:uFill>
                <a:latin typeface="Times New Roman"/>
              </a:rPr>
              <a:pPr algn="r"/>
              <a:t>‹#›</a:t>
            </a:fld>
            <a:endParaRPr lang="en-US" sz="140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6"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EA06DF-EADC-4696-A103-0384B421BF24}" type="slidenum">
              <a:rPr lang="en-US" sz="1200" strike="noStrike" spc="-1">
                <a:solidFill>
                  <a:srgbClr val="000000"/>
                </a:solidFill>
                <a:uFill>
                  <a:solidFill>
                    <a:srgbClr val="FFFFFF"/>
                  </a:solidFill>
                </a:uFill>
                <a:latin typeface="+mn-lt"/>
                <a:ea typeface="+mn-ea"/>
              </a:rPr>
              <a:pPr algn="r">
                <a:lnSpc>
                  <a:spcPct val="100000"/>
                </a:lnSpc>
              </a:pPr>
              <a:t>2</a:t>
            </a:fld>
            <a:endParaRPr lang="en-US"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54086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11</a:t>
            </a:fld>
            <a:endParaRPr lang="en-US" sz="180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12</a:t>
            </a:fld>
            <a:endParaRPr lang="en-US" sz="1800" strike="noStrike" spc="-1">
              <a:solidFill>
                <a:srgbClr val="000000"/>
              </a:solidFill>
              <a:uFill>
                <a:solidFill>
                  <a:srgbClr val="FFFFFF"/>
                </a:solidFill>
              </a:u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dirty="0">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13</a:t>
            </a:fld>
            <a:endParaRPr lang="en-US" sz="1800" strike="noStrike" spc="-1">
              <a:solidFill>
                <a:srgbClr val="000000"/>
              </a:solidFill>
              <a:uFill>
                <a:solidFill>
                  <a:srgbClr val="FFFFFF"/>
                </a:solidFill>
              </a:u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14</a:t>
            </a:fld>
            <a:endParaRPr lang="en-US" sz="180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15</a:t>
            </a:fld>
            <a:endParaRPr lang="en-US" sz="1800" strike="noStrike" spc="-1">
              <a:solidFill>
                <a:srgbClr val="000000"/>
              </a:solidFill>
              <a:uFill>
                <a:solidFill>
                  <a:srgbClr val="FFFFFF"/>
                </a:solidFill>
              </a:u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16</a:t>
            </a:fld>
            <a:endParaRPr lang="en-US" sz="1800" strike="noStrike" spc="-1">
              <a:solidFill>
                <a:srgbClr val="000000"/>
              </a:solidFill>
              <a:uFill>
                <a:solidFill>
                  <a:srgbClr val="FFFFFF"/>
                </a:solidFill>
              </a:u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17</a:t>
            </a:fld>
            <a:endParaRPr lang="en-US" sz="1800" strike="noStrike" spc="-1">
              <a:solidFill>
                <a:srgbClr val="000000"/>
              </a:solidFill>
              <a:uFill>
                <a:solidFill>
                  <a:srgbClr val="FFFFFF"/>
                </a:solidFill>
              </a:u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18</a:t>
            </a:fld>
            <a:endParaRPr lang="en-US" sz="1800" strike="noStrike" spc="-1">
              <a:solidFill>
                <a:srgbClr val="000000"/>
              </a:solidFill>
              <a:uFill>
                <a:solidFill>
                  <a:srgbClr val="FFFFFF"/>
                </a:solidFill>
              </a:u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19</a:t>
            </a:fld>
            <a:endParaRPr lang="en-US"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668895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20</a:t>
            </a:fld>
            <a:endParaRPr lang="en-US"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04922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3</a:t>
            </a:fld>
            <a:endParaRPr lang="en-US" sz="1800" strike="noStrike" spc="-1">
              <a:solidFill>
                <a:srgbClr val="000000"/>
              </a:solidFill>
              <a:uFill>
                <a:solidFill>
                  <a:srgbClr val="FFFFFF"/>
                </a:solidFill>
              </a:u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21</a:t>
            </a:fld>
            <a:endParaRPr lang="en-US"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35819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22</a:t>
            </a:fld>
            <a:endParaRPr lang="en-US"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68585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4</a:t>
            </a:fld>
            <a:endParaRPr lang="en-US" sz="180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6"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EA06DF-EADC-4696-A103-0384B421BF24}" type="slidenum">
              <a:rPr lang="en-US" sz="1200" strike="noStrike" spc="-1">
                <a:solidFill>
                  <a:srgbClr val="000000"/>
                </a:solidFill>
                <a:uFill>
                  <a:solidFill>
                    <a:srgbClr val="FFFFFF"/>
                  </a:solidFill>
                </a:uFill>
                <a:latin typeface="+mn-lt"/>
                <a:ea typeface="+mn-ea"/>
              </a:rPr>
              <a:pPr algn="r">
                <a:lnSpc>
                  <a:spcPct val="100000"/>
                </a:lnSpc>
              </a:pPr>
              <a:t>5</a:t>
            </a:fld>
            <a:endParaRPr lang="en-US"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2333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trike="noStrike" spc="-1" dirty="0">
                <a:solidFill>
                  <a:srgbClr val="000000"/>
                </a:solidFill>
                <a:uFill>
                  <a:solidFill>
                    <a:srgbClr val="FFFFFF"/>
                  </a:solidFill>
                </a:uFill>
                <a:latin typeface="+mn-lt"/>
              </a:rPr>
              <a:t>物理机集群达到容器集群处理业务量缩需机器资源</a:t>
            </a:r>
            <a:endParaRPr lang="en-US" sz="1200" strike="noStrike" spc="-1" dirty="0">
              <a:solidFill>
                <a:srgbClr val="000000"/>
              </a:solidFill>
              <a:uFill>
                <a:solidFill>
                  <a:srgbClr val="FFFFFF"/>
                </a:solidFill>
              </a:uFill>
              <a:latin typeface="+mn-lt"/>
            </a:endParaRPr>
          </a:p>
          <a:p>
            <a:endParaRPr lang="en-US" altLang="zh-CN" dirty="0"/>
          </a:p>
          <a:p>
            <a:endParaRPr lang="en-US" altLang="zh-CN" dirty="0"/>
          </a:p>
          <a:p>
            <a:r>
              <a:rPr lang="zh-CN" altLang="en-US" sz="1200" b="0" i="0" u="none" strike="noStrike" kern="1200" dirty="0">
                <a:solidFill>
                  <a:schemeClr val="tx1"/>
                </a:solidFill>
                <a:effectLst/>
                <a:latin typeface="+mn-lt"/>
                <a:ea typeface="+mn-ea"/>
                <a:cs typeface="+mn-cs"/>
              </a:rPr>
              <a:t>         机器数</a:t>
            </a:r>
            <a:r>
              <a:rPr lang="zh-CN" altLang="en-US" dirty="0"/>
              <a:t> </a:t>
            </a:r>
            <a:endParaRPr lang="en-US" altLang="zh-CN" dirty="0"/>
          </a:p>
          <a:p>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k8s</a:t>
            </a:r>
            <a:r>
              <a:rPr lang="en-US" dirty="0"/>
              <a:t> </a:t>
            </a:r>
          </a:p>
          <a:p>
            <a:r>
              <a:rPr lang="zh-CN" altLang="en-US" sz="1200" b="0" i="0" u="none" strike="noStrike" kern="1200" dirty="0">
                <a:solidFill>
                  <a:schemeClr val="tx1"/>
                </a:solidFill>
                <a:effectLst/>
                <a:latin typeface="+mn-lt"/>
                <a:ea typeface="+mn-ea"/>
                <a:cs typeface="+mn-cs"/>
              </a:rPr>
              <a:t>合计    </a:t>
            </a:r>
            <a:r>
              <a:rPr lang="zh-CN" altLang="en-US" dirty="0"/>
              <a:t>                                     </a:t>
            </a:r>
            <a:r>
              <a:rPr lang="en-US" altLang="zh-CN" sz="1200" b="0" i="0" u="none" strike="noStrike" kern="1200" dirty="0">
                <a:solidFill>
                  <a:schemeClr val="tx1"/>
                </a:solidFill>
                <a:effectLst/>
                <a:latin typeface="+mn-lt"/>
                <a:ea typeface="+mn-ea"/>
                <a:cs typeface="+mn-cs"/>
              </a:rPr>
              <a:t>3716</a:t>
            </a:r>
            <a:r>
              <a:rPr lang="zh-CN" altLang="en-US" dirty="0"/>
              <a:t> </a:t>
            </a:r>
            <a:endParaRPr lang="en-US" altLang="zh-CN" dirty="0"/>
          </a:p>
          <a:p>
            <a:r>
              <a:rPr lang="en-US" sz="1200" b="0" i="0" u="none" strike="noStrike" kern="1200" dirty="0" err="1">
                <a:solidFill>
                  <a:schemeClr val="tx1"/>
                </a:solidFill>
                <a:effectLst/>
                <a:latin typeface="+mn-lt"/>
                <a:ea typeface="+mn-ea"/>
                <a:cs typeface="+mn-cs"/>
              </a:rPr>
              <a:t>fregata</a:t>
            </a:r>
            <a:r>
              <a:rPr lang="en-US" dirty="0"/>
              <a:t> </a:t>
            </a:r>
            <a:r>
              <a:rPr lang="zh-CN" altLang="en-US" dirty="0"/>
              <a:t>                                     </a:t>
            </a:r>
            <a:r>
              <a:rPr lang="en-US" sz="1200" b="0" i="0" u="none" strike="noStrike" kern="1200" dirty="0">
                <a:solidFill>
                  <a:schemeClr val="tx1"/>
                </a:solidFill>
                <a:effectLst/>
                <a:latin typeface="+mn-lt"/>
                <a:ea typeface="+mn-ea"/>
                <a:cs typeface="+mn-cs"/>
              </a:rPr>
              <a:t>677</a:t>
            </a:r>
            <a:r>
              <a:rPr lang="en-US" dirty="0"/>
              <a:t> </a:t>
            </a:r>
          </a:p>
          <a:p>
            <a:r>
              <a:rPr lang="en-US" sz="1200" b="0" i="0" u="none" strike="noStrike" kern="1200" dirty="0">
                <a:solidFill>
                  <a:schemeClr val="tx1"/>
                </a:solidFill>
                <a:effectLst/>
                <a:latin typeface="+mn-lt"/>
                <a:ea typeface="+mn-ea"/>
                <a:cs typeface="+mn-cs"/>
              </a:rPr>
              <a:t>Kafka-</a:t>
            </a:r>
            <a:r>
              <a:rPr lang="en-US" sz="1200" b="0" i="0" u="none" strike="noStrike" kern="1200" dirty="0" err="1">
                <a:solidFill>
                  <a:schemeClr val="tx1"/>
                </a:solidFill>
                <a:effectLst/>
                <a:latin typeface="+mn-lt"/>
                <a:ea typeface="+mn-ea"/>
                <a:cs typeface="+mn-cs"/>
              </a:rPr>
              <a:t>MirrorMaker</a:t>
            </a:r>
            <a:r>
              <a:rPr lang="en-US" dirty="0"/>
              <a:t> </a:t>
            </a:r>
            <a:r>
              <a:rPr lang="zh-CN" altLang="en-US" dirty="0"/>
              <a:t>                   </a:t>
            </a:r>
            <a:r>
              <a:rPr lang="en-US" sz="1200" b="0" i="0" u="none" strike="noStrike" kern="1200" dirty="0">
                <a:solidFill>
                  <a:schemeClr val="tx1"/>
                </a:solidFill>
                <a:effectLst/>
                <a:latin typeface="+mn-lt"/>
                <a:ea typeface="+mn-ea"/>
                <a:cs typeface="+mn-cs"/>
              </a:rPr>
              <a:t>100</a:t>
            </a:r>
            <a:r>
              <a:rPr lang="en-US" dirty="0"/>
              <a:t> </a:t>
            </a:r>
          </a:p>
          <a:p>
            <a:r>
              <a:rPr lang="zh-CN" altLang="en-US" sz="1200" b="0" i="0" u="none" strike="noStrike" kern="1200" dirty="0">
                <a:solidFill>
                  <a:schemeClr val="tx1"/>
                </a:solidFill>
                <a:effectLst/>
                <a:latin typeface="+mn-lt"/>
                <a:ea typeface="+mn-ea"/>
                <a:cs typeface="+mn-cs"/>
              </a:rPr>
              <a:t>合计（</a:t>
            </a:r>
            <a:r>
              <a:rPr lang="en-US" sz="1200" b="0" i="0" u="none" strike="noStrike" kern="1200" dirty="0" err="1">
                <a:solidFill>
                  <a:schemeClr val="tx1"/>
                </a:solidFill>
                <a:effectLst/>
                <a:latin typeface="+mn-lt"/>
                <a:ea typeface="+mn-ea"/>
                <a:cs typeface="+mn-cs"/>
              </a:rPr>
              <a:t>storm,spark,stream,flink</a:t>
            </a:r>
            <a:r>
              <a:rPr lang="en-US" sz="1200" b="0" i="0" u="none" strike="noStrike" kern="1200" dirty="0">
                <a:solidFill>
                  <a:schemeClr val="tx1"/>
                </a:solidFill>
                <a:effectLst/>
                <a:latin typeface="+mn-lt"/>
                <a:ea typeface="+mn-ea"/>
                <a:cs typeface="+mn-cs"/>
              </a:rPr>
              <a:t>)</a:t>
            </a:r>
            <a:r>
              <a:rPr lang="en-US" dirty="0"/>
              <a:t> </a:t>
            </a:r>
            <a:r>
              <a:rPr lang="en-US" sz="1200" b="0" i="0" u="none" strike="noStrike" kern="1200" dirty="0">
                <a:solidFill>
                  <a:schemeClr val="tx1"/>
                </a:solidFill>
                <a:effectLst/>
                <a:latin typeface="+mn-lt"/>
                <a:ea typeface="+mn-ea"/>
                <a:cs typeface="+mn-cs"/>
              </a:rPr>
              <a:t>2939</a:t>
            </a:r>
            <a:r>
              <a:rPr lang="en-US" dirty="0"/>
              <a:t> </a:t>
            </a:r>
            <a:endParaRPr lang="en-US" altLang="zh-CN" dirty="0"/>
          </a:p>
          <a:p>
            <a:endParaRPr lang="en-US" altLang="zh-CN" dirty="0"/>
          </a:p>
          <a:p>
            <a:r>
              <a:rPr lang="zh-CN" altLang="en-US" sz="1200" b="0" i="0" u="none" strike="noStrike" kern="1200" dirty="0">
                <a:solidFill>
                  <a:schemeClr val="tx1"/>
                </a:solidFill>
                <a:effectLst/>
                <a:latin typeface="+mn-lt"/>
                <a:ea typeface="+mn-ea"/>
                <a:cs typeface="+mn-cs"/>
              </a:rPr>
              <a:t> 任务数</a:t>
            </a:r>
            <a:r>
              <a:rPr lang="zh-CN" altLang="en-US" dirty="0"/>
              <a:t> </a:t>
            </a:r>
            <a:endParaRPr lang="en-US" altLang="zh-CN" dirty="0"/>
          </a:p>
          <a:p>
            <a:r>
              <a:rPr lang="zh-CN" alt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k8s</a:t>
            </a:r>
            <a:r>
              <a:rPr lang="en-US" dirty="0"/>
              <a:t> </a:t>
            </a:r>
            <a:r>
              <a:rPr lang="zh-CN" altLang="en-US" sz="1200" b="1" i="0" u="none" strike="noStrike" kern="1200" dirty="0">
                <a:solidFill>
                  <a:schemeClr val="tx1"/>
                </a:solidFill>
                <a:effectLst/>
                <a:latin typeface="+mn-lt"/>
                <a:ea typeface="+mn-ea"/>
                <a:cs typeface="+mn-cs"/>
              </a:rPr>
              <a:t>物理机</a:t>
            </a:r>
            <a:r>
              <a:rPr lang="zh-CN" altLang="en-US" dirty="0"/>
              <a:t> </a:t>
            </a:r>
            <a:endParaRPr lang="en-US" altLang="zh-CN" dirty="0"/>
          </a:p>
          <a:p>
            <a:r>
              <a:rPr lang="en-US" sz="1200" b="0" i="0" u="none" strike="noStrike" kern="1200" dirty="0">
                <a:solidFill>
                  <a:schemeClr val="tx1"/>
                </a:solidFill>
                <a:effectLst/>
                <a:latin typeface="+mn-lt"/>
                <a:ea typeface="+mn-ea"/>
                <a:cs typeface="+mn-cs"/>
              </a:rPr>
              <a:t>storm</a:t>
            </a:r>
            <a:r>
              <a:rPr lang="en-US" dirty="0"/>
              <a:t> </a:t>
            </a:r>
            <a:r>
              <a:rPr lang="en-US" sz="1200" b="0" i="0" u="none" strike="noStrike" kern="1200" dirty="0">
                <a:solidFill>
                  <a:schemeClr val="tx1"/>
                </a:solidFill>
                <a:effectLst/>
                <a:latin typeface="+mn-lt"/>
                <a:ea typeface="+mn-ea"/>
                <a:cs typeface="+mn-cs"/>
              </a:rPr>
              <a:t>733</a:t>
            </a:r>
            <a:r>
              <a:rPr lang="en-US" dirty="0"/>
              <a:t> </a:t>
            </a:r>
            <a:r>
              <a:rPr lang="zh-CN" altLang="en-US" dirty="0"/>
              <a:t>  </a:t>
            </a:r>
            <a:r>
              <a:rPr lang="en-US" sz="1200" b="0" i="0" u="none" strike="noStrike" kern="1200" dirty="0">
                <a:solidFill>
                  <a:schemeClr val="tx1"/>
                </a:solidFill>
                <a:effectLst/>
                <a:latin typeface="+mn-lt"/>
                <a:ea typeface="+mn-ea"/>
                <a:cs typeface="+mn-cs"/>
              </a:rPr>
              <a:t>450</a:t>
            </a:r>
            <a:r>
              <a:rPr lang="en-US" dirty="0"/>
              <a:t> </a:t>
            </a:r>
          </a:p>
          <a:p>
            <a:r>
              <a:rPr lang="en-US" sz="1200" b="0" i="0" u="none" strike="noStrike" kern="1200" dirty="0">
                <a:solidFill>
                  <a:schemeClr val="tx1"/>
                </a:solidFill>
                <a:effectLst/>
                <a:latin typeface="+mn-lt"/>
                <a:ea typeface="+mn-ea"/>
                <a:cs typeface="+mn-cs"/>
              </a:rPr>
              <a:t>spark</a:t>
            </a:r>
            <a:r>
              <a:rPr lang="en-US" dirty="0"/>
              <a:t> </a:t>
            </a:r>
            <a:r>
              <a:rPr lang="en-US" sz="1200" b="0" i="0" u="none" strike="noStrike" kern="1200" dirty="0">
                <a:solidFill>
                  <a:schemeClr val="tx1"/>
                </a:solidFill>
                <a:effectLst/>
                <a:latin typeface="+mn-lt"/>
                <a:ea typeface="+mn-ea"/>
                <a:cs typeface="+mn-cs"/>
              </a:rPr>
              <a:t>34</a:t>
            </a:r>
            <a:r>
              <a:rPr lang="en-US" dirty="0"/>
              <a:t> </a:t>
            </a:r>
            <a:r>
              <a:rPr lang="zh-CN" altLang="en-US" dirty="0"/>
              <a:t>    </a:t>
            </a:r>
            <a:r>
              <a:rPr lang="en-US" sz="1200" b="0" i="0" u="none" strike="noStrike" kern="1200" dirty="0">
                <a:solidFill>
                  <a:schemeClr val="tx1"/>
                </a:solidFill>
                <a:effectLst/>
                <a:latin typeface="+mn-lt"/>
                <a:ea typeface="+mn-ea"/>
                <a:cs typeface="+mn-cs"/>
              </a:rPr>
              <a:t>80</a:t>
            </a:r>
            <a:r>
              <a:rPr lang="en-US" dirty="0"/>
              <a:t> </a:t>
            </a:r>
          </a:p>
          <a:p>
            <a:r>
              <a:rPr lang="en-US" sz="1200" b="0" i="0" u="none" strike="noStrike" kern="1200" dirty="0" err="1">
                <a:solidFill>
                  <a:schemeClr val="tx1"/>
                </a:solidFill>
                <a:effectLst/>
                <a:latin typeface="+mn-lt"/>
                <a:ea typeface="+mn-ea"/>
                <a:cs typeface="+mn-cs"/>
              </a:rPr>
              <a:t>flink</a:t>
            </a:r>
            <a:r>
              <a:rPr lang="en-US" dirty="0"/>
              <a:t> </a:t>
            </a:r>
            <a:r>
              <a:rPr lang="zh-CN" altLang="en-US" dirty="0"/>
              <a:t>  </a:t>
            </a:r>
            <a:r>
              <a:rPr lang="en-US" sz="1200" b="0" i="0" u="none" strike="noStrike" kern="1200" dirty="0">
                <a:solidFill>
                  <a:schemeClr val="tx1"/>
                </a:solidFill>
                <a:effectLst/>
                <a:latin typeface="+mn-lt"/>
                <a:ea typeface="+mn-ea"/>
                <a:cs typeface="+mn-cs"/>
              </a:rPr>
              <a:t>98</a:t>
            </a:r>
            <a:r>
              <a:rPr lang="en-US" dirty="0"/>
              <a:t> </a:t>
            </a:r>
            <a:r>
              <a:rPr lang="zh-CN" altLang="en-US" dirty="0"/>
              <a:t>      </a:t>
            </a:r>
            <a:r>
              <a:rPr lang="en-US" sz="1200" b="0" i="0" u="none" strike="noStrike" kern="1200" dirty="0">
                <a:solidFill>
                  <a:schemeClr val="tx1"/>
                </a:solidFill>
                <a:effectLst/>
                <a:latin typeface="+mn-lt"/>
                <a:ea typeface="+mn-ea"/>
                <a:cs typeface="+mn-cs"/>
              </a:rPr>
              <a:t>0</a:t>
            </a:r>
            <a:r>
              <a:rPr lang="en-US" dirty="0"/>
              <a:t> </a:t>
            </a:r>
          </a:p>
          <a:p>
            <a:r>
              <a:rPr lang="zh-CN" altLang="en-US" sz="1200" b="0" i="0" u="none" strike="noStrike" kern="1200" dirty="0">
                <a:solidFill>
                  <a:schemeClr val="tx1"/>
                </a:solidFill>
                <a:effectLst/>
                <a:latin typeface="+mn-lt"/>
                <a:ea typeface="+mn-ea"/>
                <a:cs typeface="+mn-cs"/>
              </a:rPr>
              <a:t>合计</a:t>
            </a:r>
            <a:r>
              <a:rPr lang="zh-CN" altLang="en-US" dirty="0"/>
              <a:t> </a:t>
            </a:r>
            <a:r>
              <a:rPr lang="en-US" altLang="zh-CN" sz="1200" b="0" i="0" u="none" strike="noStrike" kern="1200" dirty="0">
                <a:solidFill>
                  <a:schemeClr val="tx1"/>
                </a:solidFill>
                <a:effectLst/>
                <a:latin typeface="+mn-lt"/>
                <a:ea typeface="+mn-ea"/>
                <a:cs typeface="+mn-cs"/>
              </a:rPr>
              <a:t>865</a:t>
            </a:r>
            <a:r>
              <a:rPr lang="zh-CN" altLang="en-US" dirty="0"/>
              <a:t>    </a:t>
            </a:r>
            <a:r>
              <a:rPr lang="en-US" altLang="zh-CN" sz="1200" b="0" i="0" u="none" strike="noStrike" kern="1200" dirty="0">
                <a:solidFill>
                  <a:schemeClr val="tx1"/>
                </a:solidFill>
                <a:effectLst/>
                <a:latin typeface="+mn-lt"/>
                <a:ea typeface="+mn-ea"/>
                <a:cs typeface="+mn-cs"/>
              </a:rPr>
              <a:t>530</a:t>
            </a:r>
            <a:r>
              <a:rPr lang="zh-CN" altLang="en-US" dirty="0"/>
              <a:t> </a:t>
            </a:r>
            <a:endParaRPr lang="en-US" altLang="zh-CN" dirty="0"/>
          </a:p>
          <a:p>
            <a:r>
              <a:rPr lang="zh-CN" altLang="en-US" sz="1200" b="0" i="0" u="none" strike="noStrike" kern="1200" dirty="0">
                <a:solidFill>
                  <a:schemeClr val="tx1"/>
                </a:solidFill>
                <a:effectLst/>
                <a:latin typeface="+mn-lt"/>
                <a:ea typeface="+mn-ea"/>
                <a:cs typeface="+mn-cs"/>
              </a:rPr>
              <a:t>机器</a:t>
            </a:r>
            <a:r>
              <a:rPr lang="zh-CN" altLang="en-US" dirty="0"/>
              <a:t> </a:t>
            </a:r>
            <a:r>
              <a:rPr lang="en-US" altLang="zh-CN" sz="1200" b="0" i="0" u="none" strike="noStrike" kern="1200" dirty="0">
                <a:solidFill>
                  <a:schemeClr val="tx1"/>
                </a:solidFill>
                <a:effectLst/>
                <a:latin typeface="+mn-lt"/>
                <a:ea typeface="+mn-ea"/>
                <a:cs typeface="+mn-cs"/>
              </a:rPr>
              <a:t>2939</a:t>
            </a:r>
            <a:r>
              <a:rPr lang="zh-CN" altLang="en-US" dirty="0"/>
              <a:t> </a:t>
            </a:r>
            <a:r>
              <a:rPr lang="en-US" altLang="zh-CN" sz="1200" b="0" i="0" u="none" strike="noStrike" kern="1200" dirty="0">
                <a:solidFill>
                  <a:schemeClr val="tx1"/>
                </a:solidFill>
                <a:effectLst/>
                <a:latin typeface="+mn-lt"/>
                <a:ea typeface="+mn-ea"/>
                <a:cs typeface="+mn-cs"/>
              </a:rPr>
              <a:t>2939</a:t>
            </a:r>
            <a:r>
              <a:rPr lang="zh-CN" altLang="en-US" dirty="0"/>
              <a:t> </a:t>
            </a:r>
            <a:endParaRPr lang="en-US" altLang="zh-CN" dirty="0"/>
          </a:p>
          <a:p>
            <a:endParaRPr lang="en-US" sz="2000" strike="noStrike" spc="-1" dirty="0">
              <a:solidFill>
                <a:srgbClr val="000000"/>
              </a:solidFill>
              <a:uFill>
                <a:solidFill>
                  <a:srgbClr val="FFFFFF"/>
                </a:solidFill>
              </a:uFill>
              <a:latin typeface="Arial"/>
            </a:endParaRPr>
          </a:p>
          <a:p>
            <a:r>
              <a:rPr lang="en-US" altLang="zh-CN" sz="2000" strike="noStrike" spc="-1" dirty="0">
                <a:solidFill>
                  <a:srgbClr val="000000"/>
                </a:solidFill>
                <a:uFill>
                  <a:solidFill>
                    <a:srgbClr val="FFFFFF"/>
                  </a:solidFill>
                </a:uFill>
                <a:latin typeface="+mn-lt"/>
              </a:rPr>
              <a:t>2203=</a:t>
            </a:r>
            <a:r>
              <a:rPr lang="en-US" sz="2000" strike="noStrike" spc="-1" dirty="0">
                <a:solidFill>
                  <a:srgbClr val="000000"/>
                </a:solidFill>
                <a:uFill>
                  <a:solidFill>
                    <a:srgbClr val="FFFFFF"/>
                  </a:solidFill>
                </a:uFill>
                <a:latin typeface="+mn-lt"/>
              </a:rPr>
              <a:t>9389/1577*370</a:t>
            </a:r>
          </a:p>
          <a:p>
            <a:r>
              <a:rPr lang="en-US" altLang="zh-CN" sz="2000" strike="noStrike" spc="-1" dirty="0">
                <a:solidFill>
                  <a:srgbClr val="000000"/>
                </a:solidFill>
                <a:uFill>
                  <a:solidFill>
                    <a:srgbClr val="FFFFFF"/>
                  </a:solidFill>
                </a:uFill>
                <a:latin typeface="+mn-lt"/>
              </a:rPr>
              <a:t>588=</a:t>
            </a:r>
            <a:r>
              <a:rPr lang="en-US" sz="2000" strike="noStrike" spc="-1" dirty="0">
                <a:solidFill>
                  <a:srgbClr val="000000"/>
                </a:solidFill>
                <a:uFill>
                  <a:solidFill>
                    <a:srgbClr val="FFFFFF"/>
                  </a:solidFill>
                </a:uFill>
                <a:latin typeface="+mn-lt"/>
              </a:rPr>
              <a:t>1039/318*180</a:t>
            </a:r>
          </a:p>
          <a:p>
            <a:r>
              <a:rPr lang="en-US" altLang="zh-CN" sz="2000" strike="noStrike" spc="-1" dirty="0">
                <a:solidFill>
                  <a:srgbClr val="000000"/>
                </a:solidFill>
                <a:uFill>
                  <a:solidFill>
                    <a:srgbClr val="FFFFFF"/>
                  </a:solidFill>
                </a:uFill>
                <a:latin typeface="+mn-lt"/>
              </a:rPr>
              <a:t>4797</a:t>
            </a:r>
            <a:r>
              <a:rPr lang="en-US" sz="2000" strike="noStrike" spc="-1" dirty="0">
                <a:solidFill>
                  <a:srgbClr val="000000"/>
                </a:solidFill>
                <a:uFill>
                  <a:solidFill>
                    <a:srgbClr val="FFFFFF"/>
                  </a:solidFill>
                </a:uFill>
                <a:latin typeface="+mn-lt"/>
              </a:rPr>
              <a:t>=865/530*2939</a:t>
            </a:r>
          </a:p>
          <a:p>
            <a:endParaRPr lang="en-US" sz="2000" strike="noStrike" spc="-1" dirty="0">
              <a:solidFill>
                <a:srgbClr val="000000"/>
              </a:solidFill>
              <a:uFill>
                <a:solidFill>
                  <a:srgbClr val="FFFFFF"/>
                </a:solidFill>
              </a:uFill>
              <a:latin typeface="+mn-lt"/>
            </a:endParaRPr>
          </a:p>
          <a:p>
            <a:endParaRPr lang="en-US" sz="2000" strike="noStrike" spc="-1" dirty="0">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6</a:t>
            </a:fld>
            <a:endParaRPr lang="en-US"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9017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r>
              <a:rPr lang="zh-CN" altLang="en-US" sz="2000" strike="noStrike" spc="-1" dirty="0">
                <a:solidFill>
                  <a:srgbClr val="000000"/>
                </a:solidFill>
                <a:uFill>
                  <a:solidFill>
                    <a:srgbClr val="FFFFFF"/>
                  </a:solidFill>
                </a:uFill>
                <a:latin typeface="Arial"/>
              </a:rPr>
              <a:t>物理机集群使用和容器集群相关的资源能支撑得业务量</a:t>
            </a:r>
            <a:endParaRPr lang="en-US" altLang="zh-CN" sz="2000" strike="noStrike" spc="-1" dirty="0">
              <a:solidFill>
                <a:srgbClr val="000000"/>
              </a:solidFill>
              <a:uFill>
                <a:solidFill>
                  <a:srgbClr val="FFFFFF"/>
                </a:solidFill>
              </a:uFill>
              <a:latin typeface="Arial"/>
            </a:endParaRPr>
          </a:p>
          <a:p>
            <a:endParaRPr lang="en-US" sz="2000" strike="noStrike" spc="-1" dirty="0">
              <a:solidFill>
                <a:srgbClr val="000000"/>
              </a:solidFill>
              <a:uFill>
                <a:solidFill>
                  <a:srgbClr val="FFFFFF"/>
                </a:solidFill>
              </a:uFill>
              <a:latin typeface="Arial"/>
            </a:endParaRPr>
          </a:p>
          <a:p>
            <a:r>
              <a:rPr lang="en-US" altLang="zh-CN" sz="2000" strike="noStrike" spc="-1" dirty="0">
                <a:solidFill>
                  <a:srgbClr val="000000"/>
                </a:solidFill>
                <a:uFill>
                  <a:solidFill>
                    <a:srgbClr val="FFFFFF"/>
                  </a:solidFill>
                </a:uFill>
                <a:latin typeface="+mn-lt"/>
              </a:rPr>
              <a:t>2885</a:t>
            </a:r>
            <a:r>
              <a:rPr lang="en-US" sz="2000" strike="noStrike" spc="-1" dirty="0">
                <a:solidFill>
                  <a:srgbClr val="000000"/>
                </a:solidFill>
                <a:uFill>
                  <a:solidFill>
                    <a:srgbClr val="FFFFFF"/>
                  </a:solidFill>
                </a:uFill>
                <a:latin typeface="+mn-lt"/>
              </a:rPr>
              <a:t>=677/370*1577</a:t>
            </a:r>
          </a:p>
          <a:p>
            <a:r>
              <a:rPr lang="en-US" altLang="zh-CN" sz="2000" strike="noStrike" spc="-1" dirty="0">
                <a:solidFill>
                  <a:srgbClr val="000000"/>
                </a:solidFill>
                <a:uFill>
                  <a:solidFill>
                    <a:srgbClr val="FFFFFF"/>
                  </a:solidFill>
                </a:uFill>
                <a:latin typeface="+mn-lt"/>
              </a:rPr>
              <a:t>177</a:t>
            </a:r>
            <a:r>
              <a:rPr lang="en-US" sz="2000" strike="noStrike" spc="-1" dirty="0">
                <a:solidFill>
                  <a:srgbClr val="000000"/>
                </a:solidFill>
                <a:uFill>
                  <a:solidFill>
                    <a:srgbClr val="FFFFFF"/>
                  </a:solidFill>
                </a:uFill>
                <a:latin typeface="+mn-lt"/>
              </a:rPr>
              <a:t>=100/180*318</a:t>
            </a:r>
          </a:p>
          <a:p>
            <a:endParaRPr lang="en-US" sz="2000" strike="noStrike" spc="-1" dirty="0">
              <a:solidFill>
                <a:srgbClr val="000000"/>
              </a:solidFill>
              <a:uFill>
                <a:solidFill>
                  <a:srgbClr val="FFFFFF"/>
                </a:solidFill>
              </a:uFill>
              <a:latin typeface="+mn-lt"/>
            </a:endParaRPr>
          </a:p>
          <a:p>
            <a:r>
              <a:rPr lang="zh-CN" altLang="en-US" sz="2000" b="0" i="0" u="none" strike="noStrike" kern="1200" dirty="0">
                <a:solidFill>
                  <a:schemeClr val="tx1"/>
                </a:solidFill>
                <a:effectLst/>
                <a:latin typeface="+mn-lt"/>
                <a:ea typeface="+mn-ea"/>
                <a:cs typeface="+mn-cs"/>
              </a:rPr>
              <a:t> 任务数</a:t>
            </a:r>
            <a:r>
              <a:rPr lang="zh-CN" altLang="en-US" sz="2000" dirty="0"/>
              <a:t> </a:t>
            </a:r>
            <a:endParaRPr lang="en-US" altLang="zh-CN" sz="2000" dirty="0"/>
          </a:p>
          <a:p>
            <a:r>
              <a:rPr lang="zh-CN" altLang="en-US" sz="2000" b="0" i="0" u="none" strike="noStrike" kern="1200" dirty="0">
                <a:solidFill>
                  <a:schemeClr val="tx1"/>
                </a:solidFill>
                <a:effectLst/>
                <a:latin typeface="+mn-lt"/>
                <a:ea typeface="+mn-ea"/>
                <a:cs typeface="+mn-cs"/>
              </a:rPr>
              <a:t>         </a:t>
            </a:r>
            <a:r>
              <a:rPr lang="en-US" sz="2000" b="0" i="0" u="none" strike="noStrike" kern="1200" dirty="0">
                <a:solidFill>
                  <a:schemeClr val="tx1"/>
                </a:solidFill>
                <a:effectLst/>
                <a:latin typeface="+mn-lt"/>
                <a:ea typeface="+mn-ea"/>
                <a:cs typeface="+mn-cs"/>
              </a:rPr>
              <a:t>k8s</a:t>
            </a:r>
            <a:r>
              <a:rPr lang="en-US" sz="2000" dirty="0"/>
              <a:t> </a:t>
            </a:r>
            <a:r>
              <a:rPr lang="zh-CN" altLang="en-US" sz="2000" b="1" i="0" u="none" strike="noStrike" kern="1200" dirty="0">
                <a:solidFill>
                  <a:schemeClr val="tx1"/>
                </a:solidFill>
                <a:effectLst/>
                <a:latin typeface="+mn-lt"/>
                <a:ea typeface="+mn-ea"/>
                <a:cs typeface="+mn-cs"/>
              </a:rPr>
              <a:t>物理机</a:t>
            </a:r>
            <a:r>
              <a:rPr lang="zh-CN" altLang="en-US" sz="2000" dirty="0"/>
              <a:t> </a:t>
            </a:r>
            <a:endParaRPr lang="en-US" altLang="zh-CN" sz="2000" dirty="0"/>
          </a:p>
          <a:p>
            <a:r>
              <a:rPr lang="en-US" sz="2000" b="0" i="0" u="none" strike="noStrike" kern="1200" dirty="0">
                <a:solidFill>
                  <a:schemeClr val="tx1"/>
                </a:solidFill>
                <a:effectLst/>
                <a:latin typeface="+mn-lt"/>
                <a:ea typeface="+mn-ea"/>
                <a:cs typeface="+mn-cs"/>
              </a:rPr>
              <a:t>storm</a:t>
            </a:r>
            <a:r>
              <a:rPr lang="en-US" sz="2000" dirty="0"/>
              <a:t> </a:t>
            </a:r>
            <a:r>
              <a:rPr lang="en-US" sz="2000" b="0" i="0" u="none" strike="noStrike" kern="1200" dirty="0">
                <a:solidFill>
                  <a:schemeClr val="tx1"/>
                </a:solidFill>
                <a:effectLst/>
                <a:latin typeface="+mn-lt"/>
                <a:ea typeface="+mn-ea"/>
                <a:cs typeface="+mn-cs"/>
              </a:rPr>
              <a:t>733</a:t>
            </a:r>
            <a:r>
              <a:rPr lang="en-US" sz="2000" dirty="0"/>
              <a:t> </a:t>
            </a:r>
            <a:r>
              <a:rPr lang="zh-CN" altLang="en-US" sz="2000" dirty="0"/>
              <a:t>  </a:t>
            </a:r>
            <a:r>
              <a:rPr lang="en-US" sz="2000" b="0" i="0" u="none" strike="noStrike" kern="1200" dirty="0">
                <a:solidFill>
                  <a:schemeClr val="tx1"/>
                </a:solidFill>
                <a:effectLst/>
                <a:latin typeface="+mn-lt"/>
                <a:ea typeface="+mn-ea"/>
                <a:cs typeface="+mn-cs"/>
              </a:rPr>
              <a:t>450</a:t>
            </a:r>
            <a:r>
              <a:rPr lang="en-US" sz="2000" dirty="0"/>
              <a:t> </a:t>
            </a:r>
          </a:p>
          <a:p>
            <a:r>
              <a:rPr lang="en-US" sz="2000" b="0" i="0" u="none" strike="noStrike" kern="1200" dirty="0">
                <a:solidFill>
                  <a:schemeClr val="tx1"/>
                </a:solidFill>
                <a:effectLst/>
                <a:latin typeface="+mn-lt"/>
                <a:ea typeface="+mn-ea"/>
                <a:cs typeface="+mn-cs"/>
              </a:rPr>
              <a:t>spark</a:t>
            </a:r>
            <a:r>
              <a:rPr lang="en-US" sz="2000" dirty="0"/>
              <a:t> </a:t>
            </a:r>
            <a:r>
              <a:rPr lang="en-US" sz="2000" b="0" i="0" u="none" strike="noStrike" kern="1200" dirty="0">
                <a:solidFill>
                  <a:schemeClr val="tx1"/>
                </a:solidFill>
                <a:effectLst/>
                <a:latin typeface="+mn-lt"/>
                <a:ea typeface="+mn-ea"/>
                <a:cs typeface="+mn-cs"/>
              </a:rPr>
              <a:t>34</a:t>
            </a:r>
            <a:r>
              <a:rPr lang="en-US" sz="2000" dirty="0"/>
              <a:t> </a:t>
            </a:r>
            <a:r>
              <a:rPr lang="zh-CN" altLang="en-US" sz="2000" dirty="0"/>
              <a:t>    </a:t>
            </a:r>
            <a:r>
              <a:rPr lang="en-US" sz="2000" b="0" i="0" u="none" strike="noStrike" kern="1200" dirty="0">
                <a:solidFill>
                  <a:schemeClr val="tx1"/>
                </a:solidFill>
                <a:effectLst/>
                <a:latin typeface="+mn-lt"/>
                <a:ea typeface="+mn-ea"/>
                <a:cs typeface="+mn-cs"/>
              </a:rPr>
              <a:t>80</a:t>
            </a:r>
            <a:r>
              <a:rPr lang="en-US" sz="2000" dirty="0"/>
              <a:t> </a:t>
            </a:r>
          </a:p>
          <a:p>
            <a:r>
              <a:rPr lang="en-US" sz="2000" b="0" i="0" u="none" strike="noStrike" kern="1200" dirty="0" err="1">
                <a:solidFill>
                  <a:schemeClr val="tx1"/>
                </a:solidFill>
                <a:effectLst/>
                <a:latin typeface="+mn-lt"/>
                <a:ea typeface="+mn-ea"/>
                <a:cs typeface="+mn-cs"/>
              </a:rPr>
              <a:t>flink</a:t>
            </a:r>
            <a:r>
              <a:rPr lang="en-US" sz="2000" dirty="0"/>
              <a:t> </a:t>
            </a:r>
            <a:r>
              <a:rPr lang="zh-CN" altLang="en-US" sz="2000" dirty="0"/>
              <a:t>  </a:t>
            </a:r>
            <a:r>
              <a:rPr lang="en-US" sz="2000" b="0" i="0" u="none" strike="noStrike" kern="1200" dirty="0">
                <a:solidFill>
                  <a:schemeClr val="tx1"/>
                </a:solidFill>
                <a:effectLst/>
                <a:latin typeface="+mn-lt"/>
                <a:ea typeface="+mn-ea"/>
                <a:cs typeface="+mn-cs"/>
              </a:rPr>
              <a:t>98</a:t>
            </a:r>
            <a:r>
              <a:rPr lang="en-US" sz="2000" dirty="0"/>
              <a:t> </a:t>
            </a:r>
            <a:r>
              <a:rPr lang="zh-CN" altLang="en-US" sz="2000" dirty="0"/>
              <a:t>      </a:t>
            </a:r>
            <a:r>
              <a:rPr lang="en-US" sz="2000" b="0" i="0" u="none" strike="noStrike" kern="1200" dirty="0">
                <a:solidFill>
                  <a:schemeClr val="tx1"/>
                </a:solidFill>
                <a:effectLst/>
                <a:latin typeface="+mn-lt"/>
                <a:ea typeface="+mn-ea"/>
                <a:cs typeface="+mn-cs"/>
              </a:rPr>
              <a:t>0</a:t>
            </a:r>
            <a:r>
              <a:rPr lang="en-US" sz="2000" dirty="0"/>
              <a:t> </a:t>
            </a:r>
          </a:p>
          <a:p>
            <a:r>
              <a:rPr lang="zh-CN" altLang="en-US" sz="2000" b="0" i="0" u="none" strike="noStrike" kern="1200" dirty="0">
                <a:solidFill>
                  <a:schemeClr val="tx1"/>
                </a:solidFill>
                <a:effectLst/>
                <a:latin typeface="+mn-lt"/>
                <a:ea typeface="+mn-ea"/>
                <a:cs typeface="+mn-cs"/>
              </a:rPr>
              <a:t>合计</a:t>
            </a:r>
            <a:r>
              <a:rPr lang="zh-CN" altLang="en-US" sz="2000" dirty="0"/>
              <a:t> </a:t>
            </a:r>
            <a:r>
              <a:rPr lang="en-US" altLang="zh-CN" sz="2000" b="0" i="0" u="none" strike="noStrike" kern="1200" dirty="0">
                <a:solidFill>
                  <a:schemeClr val="tx1"/>
                </a:solidFill>
                <a:effectLst/>
                <a:latin typeface="+mn-lt"/>
                <a:ea typeface="+mn-ea"/>
                <a:cs typeface="+mn-cs"/>
              </a:rPr>
              <a:t>865</a:t>
            </a:r>
            <a:r>
              <a:rPr lang="zh-CN" altLang="en-US" sz="2000" dirty="0"/>
              <a:t>    </a:t>
            </a:r>
            <a:r>
              <a:rPr lang="en-US" altLang="zh-CN" sz="2000" b="0" i="0" u="none" strike="noStrike" kern="1200" dirty="0">
                <a:solidFill>
                  <a:schemeClr val="tx1"/>
                </a:solidFill>
                <a:effectLst/>
                <a:latin typeface="+mn-lt"/>
                <a:ea typeface="+mn-ea"/>
                <a:cs typeface="+mn-cs"/>
              </a:rPr>
              <a:t>530</a:t>
            </a:r>
            <a:r>
              <a:rPr lang="zh-CN" altLang="en-US" sz="2000" dirty="0"/>
              <a:t> </a:t>
            </a:r>
            <a:endParaRPr lang="en-US" altLang="zh-CN" sz="2000" dirty="0"/>
          </a:p>
          <a:p>
            <a:r>
              <a:rPr lang="zh-CN" altLang="en-US" sz="2000" b="0" i="0" u="none" strike="noStrike" kern="1200" dirty="0">
                <a:solidFill>
                  <a:schemeClr val="tx1"/>
                </a:solidFill>
                <a:effectLst/>
                <a:latin typeface="+mn-lt"/>
                <a:ea typeface="+mn-ea"/>
                <a:cs typeface="+mn-cs"/>
              </a:rPr>
              <a:t>机器</a:t>
            </a:r>
            <a:r>
              <a:rPr lang="zh-CN" altLang="en-US" sz="2000" dirty="0"/>
              <a:t> </a:t>
            </a:r>
            <a:r>
              <a:rPr lang="en-US" altLang="zh-CN" sz="2000" b="0" i="0" u="none" strike="noStrike" kern="1200" dirty="0">
                <a:solidFill>
                  <a:schemeClr val="tx1"/>
                </a:solidFill>
                <a:effectLst/>
                <a:latin typeface="+mn-lt"/>
                <a:ea typeface="+mn-ea"/>
                <a:cs typeface="+mn-cs"/>
              </a:rPr>
              <a:t>2939</a:t>
            </a:r>
            <a:r>
              <a:rPr lang="zh-CN" altLang="en-US" sz="2000" dirty="0"/>
              <a:t> </a:t>
            </a:r>
            <a:r>
              <a:rPr lang="en-US" altLang="zh-CN" sz="2000" b="0" i="0" u="none" strike="noStrike" kern="1200" dirty="0">
                <a:solidFill>
                  <a:schemeClr val="tx1"/>
                </a:solidFill>
                <a:effectLst/>
                <a:latin typeface="+mn-lt"/>
                <a:ea typeface="+mn-ea"/>
                <a:cs typeface="+mn-cs"/>
              </a:rPr>
              <a:t>2939</a:t>
            </a:r>
            <a:r>
              <a:rPr lang="zh-CN" altLang="en-US" sz="2000" dirty="0"/>
              <a:t> </a:t>
            </a:r>
            <a:endParaRPr lang="en-US" altLang="zh-CN" sz="2000" dirty="0"/>
          </a:p>
          <a:p>
            <a:endParaRPr lang="en-US" sz="2000" strike="noStrike" spc="-1" dirty="0">
              <a:solidFill>
                <a:srgbClr val="000000"/>
              </a:solidFill>
              <a:uFill>
                <a:solidFill>
                  <a:srgbClr val="FFFFFF"/>
                </a:solidFill>
              </a:uFill>
              <a:latin typeface="+mn-lt"/>
            </a:endParaRPr>
          </a:p>
          <a:p>
            <a:endParaRPr lang="en-US" sz="2000" strike="noStrike" spc="-1" dirty="0">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7</a:t>
            </a:fld>
            <a:endParaRPr lang="en-US"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65025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dirty="0">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8</a:t>
            </a:fld>
            <a:endParaRPr lang="en-US"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144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a:solidFill>
                <a:srgbClr val="000000"/>
              </a:solidFill>
              <a:uFill>
                <a:solidFill>
                  <a:srgbClr val="FFFFFF"/>
                </a:solidFill>
              </a:uFill>
              <a:latin typeface="Arial"/>
            </a:endParaRPr>
          </a:p>
        </p:txBody>
      </p:sp>
      <p:sp>
        <p:nvSpPr>
          <p:cNvPr id="156"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EA06DF-EADC-4696-A103-0384B421BF24}" type="slidenum">
              <a:rPr lang="en-US" sz="1200" strike="noStrike" spc="-1">
                <a:solidFill>
                  <a:srgbClr val="000000"/>
                </a:solidFill>
                <a:uFill>
                  <a:solidFill>
                    <a:srgbClr val="FFFFFF"/>
                  </a:solidFill>
                </a:uFill>
                <a:latin typeface="+mn-lt"/>
                <a:ea typeface="+mn-ea"/>
              </a:rPr>
              <a:pPr algn="r">
                <a:lnSpc>
                  <a:spcPct val="100000"/>
                </a:lnSpc>
              </a:pPr>
              <a:t>9</a:t>
            </a:fld>
            <a:endParaRPr lang="en-US"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02885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685800" y="4343400"/>
            <a:ext cx="5484240" cy="4112640"/>
          </a:xfrm>
          <a:prstGeom prst="rect">
            <a:avLst/>
          </a:prstGeom>
        </p:spPr>
        <p:txBody>
          <a:bodyPr lIns="0" tIns="0" rIns="0" bIns="0"/>
          <a:lstStyle/>
          <a:p>
            <a:endParaRPr lang="en-US" sz="2000" strike="noStrike" spc="-1" dirty="0">
              <a:solidFill>
                <a:srgbClr val="000000"/>
              </a:solidFill>
              <a:uFill>
                <a:solidFill>
                  <a:srgbClr val="FFFFFF"/>
                </a:solidFill>
              </a:uFill>
              <a:latin typeface="Arial"/>
            </a:endParaRPr>
          </a:p>
        </p:txBody>
      </p:sp>
      <p:sp>
        <p:nvSpPr>
          <p:cNvPr id="158"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D0437FB-58CB-4682-B024-D3C40A53A2D6}" type="slidenum">
              <a:rPr lang="en-US" sz="1200" strike="noStrike" spc="-1">
                <a:solidFill>
                  <a:srgbClr val="000000"/>
                </a:solidFill>
                <a:uFill>
                  <a:solidFill>
                    <a:srgbClr val="FFFFFF"/>
                  </a:solidFill>
                </a:uFill>
                <a:latin typeface="+mn-lt"/>
                <a:ea typeface="+mn-ea"/>
              </a:rPr>
              <a:pPr algn="r">
                <a:lnSpc>
                  <a:spcPct val="100000"/>
                </a:lnSpc>
              </a:pPr>
              <a:t>10</a:t>
            </a:fld>
            <a:endParaRPr lang="en-US" sz="180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pic>
        <p:nvPicPr>
          <p:cNvPr id="35" name="图片 34"/>
          <p:cNvPicPr/>
          <p:nvPr/>
        </p:nvPicPr>
        <p:blipFill>
          <a:blip r:embed="rId2"/>
          <a:stretch/>
        </p:blipFill>
        <p:spPr>
          <a:xfrm>
            <a:off x="2079000" y="1604520"/>
            <a:ext cx="4984920" cy="3977280"/>
          </a:xfrm>
          <a:prstGeom prst="rect">
            <a:avLst/>
          </a:prstGeom>
          <a:ln>
            <a:noFill/>
          </a:ln>
        </p:spPr>
      </p:pic>
      <p:pic>
        <p:nvPicPr>
          <p:cNvPr id="36" name="图片 35"/>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5720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53" name="PlaceHolder 4"/>
          <p:cNvSpPr>
            <a:spLocks noGrp="1"/>
          </p:cNvSpPr>
          <p:nvPr>
            <p:ph type="body"/>
          </p:nvPr>
        </p:nvSpPr>
        <p:spPr>
          <a:xfrm>
            <a:off x="467424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69" name="PlaceHolder 5"/>
          <p:cNvSpPr>
            <a:spLocks noGrp="1"/>
          </p:cNvSpPr>
          <p:nvPr>
            <p:ph type="body"/>
          </p:nvPr>
        </p:nvSpPr>
        <p:spPr>
          <a:xfrm>
            <a:off x="45720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pic>
        <p:nvPicPr>
          <p:cNvPr id="73" name="图片 72"/>
          <p:cNvPicPr/>
          <p:nvPr/>
        </p:nvPicPr>
        <p:blipFill>
          <a:blip r:embed="rId2"/>
          <a:stretch/>
        </p:blipFill>
        <p:spPr>
          <a:xfrm>
            <a:off x="2079000" y="1604520"/>
            <a:ext cx="4984920" cy="3977280"/>
          </a:xfrm>
          <a:prstGeom prst="rect">
            <a:avLst/>
          </a:prstGeom>
          <a:ln>
            <a:noFill/>
          </a:ln>
        </p:spPr>
      </p:pic>
      <p:pic>
        <p:nvPicPr>
          <p:cNvPr id="74" name="图片 73"/>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7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45720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467424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87" name="PlaceHolder 3"/>
          <p:cNvSpPr>
            <a:spLocks noGrp="1"/>
          </p:cNvSpPr>
          <p:nvPr>
            <p:ph type="body"/>
          </p:nvPr>
        </p:nvSpPr>
        <p:spPr>
          <a:xfrm>
            <a:off x="45720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88" name="PlaceHolder 4"/>
          <p:cNvSpPr>
            <a:spLocks noGrp="1"/>
          </p:cNvSpPr>
          <p:nvPr>
            <p:ph type="body"/>
          </p:nvPr>
        </p:nvSpPr>
        <p:spPr>
          <a:xfrm>
            <a:off x="467424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91"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92" name="PlaceHolder 4"/>
          <p:cNvSpPr>
            <a:spLocks noGrp="1"/>
          </p:cNvSpPr>
          <p:nvPr>
            <p:ph type="body"/>
          </p:nvPr>
        </p:nvSpPr>
        <p:spPr>
          <a:xfrm>
            <a:off x="467424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95"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96" name="PlaceHolder 4"/>
          <p:cNvSpPr>
            <a:spLocks noGrp="1"/>
          </p:cNvSpPr>
          <p:nvPr>
            <p:ph type="body"/>
          </p:nvPr>
        </p:nvSpPr>
        <p:spPr>
          <a:xfrm>
            <a:off x="457200" y="368208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98" name="PlaceHolder 2"/>
          <p:cNvSpPr>
            <a:spLocks noGrp="1"/>
          </p:cNvSpPr>
          <p:nvPr>
            <p:ph type="body"/>
          </p:nvPr>
        </p:nvSpPr>
        <p:spPr>
          <a:xfrm>
            <a:off x="457200" y="160452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99" name="PlaceHolder 3"/>
          <p:cNvSpPr>
            <a:spLocks noGrp="1"/>
          </p:cNvSpPr>
          <p:nvPr>
            <p:ph type="body"/>
          </p:nvPr>
        </p:nvSpPr>
        <p:spPr>
          <a:xfrm>
            <a:off x="457200" y="368208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04" name="PlaceHolder 5"/>
          <p:cNvSpPr>
            <a:spLocks noGrp="1"/>
          </p:cNvSpPr>
          <p:nvPr>
            <p:ph type="body"/>
          </p:nvPr>
        </p:nvSpPr>
        <p:spPr>
          <a:xfrm>
            <a:off x="45720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07" name="PlaceHolder 3"/>
          <p:cNvSpPr>
            <a:spLocks noGrp="1"/>
          </p:cNvSpPr>
          <p:nvPr>
            <p:ph type="body"/>
          </p:nvPr>
        </p:nvSpPr>
        <p:spPr>
          <a:xfrm>
            <a:off x="457200" y="1604520"/>
            <a:ext cx="822924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pic>
        <p:nvPicPr>
          <p:cNvPr id="108" name="图片 107"/>
          <p:cNvPicPr/>
          <p:nvPr/>
        </p:nvPicPr>
        <p:blipFill>
          <a:blip r:embed="rId2"/>
          <a:stretch/>
        </p:blipFill>
        <p:spPr>
          <a:xfrm>
            <a:off x="2079000" y="1604520"/>
            <a:ext cx="4984920" cy="3977280"/>
          </a:xfrm>
          <a:prstGeom prst="rect">
            <a:avLst/>
          </a:prstGeom>
          <a:ln>
            <a:noFill/>
          </a:ln>
        </p:spPr>
      </p:pic>
      <p:pic>
        <p:nvPicPr>
          <p:cNvPr id="109" name="图片 10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lstStyle/>
          <a:p>
            <a:endParaRPr lang="en-US" sz="320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9"/>
          <p:cNvPicPr/>
          <p:nvPr/>
        </p:nvPicPr>
        <p:blipFill>
          <a:blip r:embed="rId14"/>
          <a:stretch/>
        </p:blipFill>
        <p:spPr>
          <a:xfrm>
            <a:off x="-23760" y="-68760"/>
            <a:ext cx="9165240" cy="6874560"/>
          </a:xfrm>
          <a:prstGeom prst="rect">
            <a:avLst/>
          </a:prstGeom>
          <a:ln w="9360">
            <a:noFill/>
          </a:ln>
        </p:spPr>
      </p:pic>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strike="noStrike" spc="-1">
                <a:solidFill>
                  <a:srgbClr val="000000"/>
                </a:solidFill>
                <a:uFill>
                  <a:solidFill>
                    <a:srgbClr val="FFFFFF"/>
                  </a:solidFill>
                </a:uFill>
                <a:latin typeface="Arial"/>
              </a:rPr>
              <a:t>单击鼠标编辑标题文字格式</a:t>
            </a:r>
          </a:p>
        </p:txBody>
      </p:sp>
      <p:sp>
        <p:nvSpPr>
          <p:cNvPr id="2"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strike="noStrike" spc="-1">
                <a:solidFill>
                  <a:srgbClr val="000000"/>
                </a:solidFill>
                <a:uFill>
                  <a:solidFill>
                    <a:srgbClr val="FFFFFF"/>
                  </a:solidFill>
                </a:uFill>
                <a:latin typeface="Arial"/>
              </a:rPr>
              <a:t>单击鼠标编辑大纲文字格式</a:t>
            </a:r>
          </a:p>
          <a:p>
            <a:pPr marL="864000" lvl="1" indent="-324000">
              <a:buClr>
                <a:srgbClr val="000000"/>
              </a:buClr>
              <a:buSzPct val="75000"/>
              <a:buFont typeface="Symbol" charset="2"/>
              <a:buChar char=""/>
            </a:pPr>
            <a:r>
              <a:rPr lang="en-US" sz="2800" strike="noStrike" spc="-1">
                <a:solidFill>
                  <a:srgbClr val="000000"/>
                </a:solidFill>
                <a:uFill>
                  <a:solidFill>
                    <a:srgbClr val="FFFFFF"/>
                  </a:solidFill>
                </a:uFill>
                <a:latin typeface="Arial"/>
              </a:rPr>
              <a:t>第二个大纲级</a:t>
            </a:r>
          </a:p>
          <a:p>
            <a:pPr marL="1296000" lvl="2" indent="-288000">
              <a:buClr>
                <a:srgbClr val="000000"/>
              </a:buClr>
              <a:buSzPct val="45000"/>
              <a:buFont typeface="Wingdings" charset="2"/>
              <a:buChar char=""/>
            </a:pPr>
            <a:r>
              <a:rPr lang="en-US" sz="2400" strike="noStrike" spc="-1">
                <a:solidFill>
                  <a:srgbClr val="000000"/>
                </a:solidFill>
                <a:uFill>
                  <a:solidFill>
                    <a:srgbClr val="FFFFFF"/>
                  </a:solidFill>
                </a:uFill>
                <a:latin typeface="Arial"/>
              </a:rPr>
              <a:t>第三大纲级别</a:t>
            </a:r>
          </a:p>
          <a:p>
            <a:pPr marL="1728000" lvl="3" indent="-216000">
              <a:buClr>
                <a:srgbClr val="000000"/>
              </a:buClr>
              <a:buSzPct val="75000"/>
              <a:buFont typeface="Symbol" charset="2"/>
              <a:buChar char=""/>
            </a:pPr>
            <a:r>
              <a:rPr lang="en-US" sz="2000" strike="noStrike" spc="-1">
                <a:solidFill>
                  <a:srgbClr val="000000"/>
                </a:solidFill>
                <a:uFill>
                  <a:solidFill>
                    <a:srgbClr val="FFFFFF"/>
                  </a:solidFill>
                </a:uFill>
                <a:latin typeface="Arial"/>
              </a:rPr>
              <a:t>第四大纲级别</a:t>
            </a:r>
          </a:p>
          <a:p>
            <a:pPr marL="2160000" lvl="4" indent="-216000">
              <a:buClr>
                <a:srgbClr val="000000"/>
              </a:buClr>
              <a:buSzPct val="45000"/>
              <a:buFont typeface="Wingdings" charset="2"/>
              <a:buChar char=""/>
            </a:pPr>
            <a:r>
              <a:rPr lang="en-US" sz="2000" strike="noStrike" spc="-1">
                <a:solidFill>
                  <a:srgbClr val="000000"/>
                </a:solidFill>
                <a:uFill>
                  <a:solidFill>
                    <a:srgbClr val="FFFFFF"/>
                  </a:solidFill>
                </a:uFill>
                <a:latin typeface="Arial"/>
              </a:rPr>
              <a:t>第五大纲级别</a:t>
            </a:r>
          </a:p>
          <a:p>
            <a:pPr marL="2592000" lvl="5" indent="-216000">
              <a:buClr>
                <a:srgbClr val="000000"/>
              </a:buClr>
              <a:buSzPct val="45000"/>
              <a:buFont typeface="Wingdings" charset="2"/>
              <a:buChar char=""/>
            </a:pPr>
            <a:r>
              <a:rPr lang="en-US" sz="2000" strike="noStrike" spc="-1">
                <a:solidFill>
                  <a:srgbClr val="000000"/>
                </a:solidFill>
                <a:uFill>
                  <a:solidFill>
                    <a:srgbClr val="FFFFFF"/>
                  </a:solidFill>
                </a:uFill>
                <a:latin typeface="Arial"/>
              </a:rPr>
              <a:t>第六大纲级别</a:t>
            </a:r>
          </a:p>
          <a:p>
            <a:pPr marL="3024000" lvl="6" indent="-216000">
              <a:buClr>
                <a:srgbClr val="000000"/>
              </a:buClr>
              <a:buSzPct val="45000"/>
              <a:buFont typeface="Wingdings" charset="2"/>
              <a:buChar char=""/>
            </a:pPr>
            <a:r>
              <a:rPr lang="en-US" sz="2000" strike="noStrike" spc="-1">
                <a:solidFill>
                  <a:srgbClr val="000000"/>
                </a:solidFill>
                <a:uFill>
                  <a:solidFill>
                    <a:srgbClr val="FFFFFF"/>
                  </a:solidFill>
                </a:uFill>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Line 1"/>
          <p:cNvSpPr/>
          <p:nvPr/>
        </p:nvSpPr>
        <p:spPr>
          <a:xfrm>
            <a:off x="0" y="908640"/>
            <a:ext cx="9144000" cy="360"/>
          </a:xfrm>
          <a:prstGeom prst="line">
            <a:avLst/>
          </a:prstGeom>
          <a:ln w="38160">
            <a:solidFill>
              <a:srgbClr val="E3173E"/>
            </a:solidFill>
            <a:round/>
          </a:ln>
        </p:spPr>
        <p:style>
          <a:lnRef idx="0">
            <a:scrgbClr r="0" g="0" b="0"/>
          </a:lnRef>
          <a:fillRef idx="0">
            <a:scrgbClr r="0" g="0" b="0"/>
          </a:fillRef>
          <a:effectRef idx="0">
            <a:scrgbClr r="0" g="0" b="0"/>
          </a:effectRef>
          <a:fontRef idx="minor"/>
        </p:style>
      </p:sp>
      <p:pic>
        <p:nvPicPr>
          <p:cNvPr id="38" name="Picture 2"/>
          <p:cNvPicPr/>
          <p:nvPr/>
        </p:nvPicPr>
        <p:blipFill>
          <a:blip r:embed="rId14"/>
          <a:stretch/>
        </p:blipFill>
        <p:spPr>
          <a:xfrm>
            <a:off x="7169760" y="248400"/>
            <a:ext cx="1798200" cy="350280"/>
          </a:xfrm>
          <a:prstGeom prst="rect">
            <a:avLst/>
          </a:prstGeom>
          <a:ln>
            <a:noFill/>
          </a:ln>
        </p:spPr>
      </p:pic>
      <p:sp>
        <p:nvSpPr>
          <p:cNvPr id="39"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strike="noStrike" spc="-1">
                <a:solidFill>
                  <a:srgbClr val="000000"/>
                </a:solidFill>
                <a:uFill>
                  <a:solidFill>
                    <a:srgbClr val="FFFFFF"/>
                  </a:solidFill>
                </a:uFill>
                <a:latin typeface="Arial"/>
              </a:rPr>
              <a:t>单击鼠标编辑标题文字格式</a:t>
            </a:r>
          </a:p>
        </p:txBody>
      </p:sp>
      <p:sp>
        <p:nvSpPr>
          <p:cNvPr id="40"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strike="noStrike" spc="-1">
                <a:solidFill>
                  <a:srgbClr val="000000"/>
                </a:solidFill>
                <a:uFill>
                  <a:solidFill>
                    <a:srgbClr val="FFFFFF"/>
                  </a:solidFill>
                </a:uFill>
                <a:latin typeface="Arial"/>
              </a:rPr>
              <a:t>单击鼠标编辑大纲文字格式</a:t>
            </a:r>
          </a:p>
          <a:p>
            <a:pPr marL="864000" lvl="1" indent="-324000">
              <a:buClr>
                <a:srgbClr val="000000"/>
              </a:buClr>
              <a:buSzPct val="75000"/>
              <a:buFont typeface="Symbol" charset="2"/>
              <a:buChar char=""/>
            </a:pPr>
            <a:r>
              <a:rPr lang="en-US" sz="2800" strike="noStrike" spc="-1">
                <a:solidFill>
                  <a:srgbClr val="000000"/>
                </a:solidFill>
                <a:uFill>
                  <a:solidFill>
                    <a:srgbClr val="FFFFFF"/>
                  </a:solidFill>
                </a:uFill>
                <a:latin typeface="Arial"/>
              </a:rPr>
              <a:t>第二个大纲级</a:t>
            </a:r>
          </a:p>
          <a:p>
            <a:pPr marL="1296000" lvl="2" indent="-288000">
              <a:buClr>
                <a:srgbClr val="000000"/>
              </a:buClr>
              <a:buSzPct val="45000"/>
              <a:buFont typeface="Wingdings" charset="2"/>
              <a:buChar char=""/>
            </a:pPr>
            <a:r>
              <a:rPr lang="en-US" sz="2400" strike="noStrike" spc="-1">
                <a:solidFill>
                  <a:srgbClr val="000000"/>
                </a:solidFill>
                <a:uFill>
                  <a:solidFill>
                    <a:srgbClr val="FFFFFF"/>
                  </a:solidFill>
                </a:uFill>
                <a:latin typeface="Arial"/>
              </a:rPr>
              <a:t>第三大纲级别</a:t>
            </a:r>
          </a:p>
          <a:p>
            <a:pPr marL="1728000" lvl="3" indent="-216000">
              <a:buClr>
                <a:srgbClr val="000000"/>
              </a:buClr>
              <a:buSzPct val="75000"/>
              <a:buFont typeface="Symbol" charset="2"/>
              <a:buChar char=""/>
            </a:pPr>
            <a:r>
              <a:rPr lang="en-US" sz="2000" strike="noStrike" spc="-1">
                <a:solidFill>
                  <a:srgbClr val="000000"/>
                </a:solidFill>
                <a:uFill>
                  <a:solidFill>
                    <a:srgbClr val="FFFFFF"/>
                  </a:solidFill>
                </a:uFill>
                <a:latin typeface="Arial"/>
              </a:rPr>
              <a:t>第四大纲级别</a:t>
            </a:r>
          </a:p>
          <a:p>
            <a:pPr marL="2160000" lvl="4" indent="-216000">
              <a:buClr>
                <a:srgbClr val="000000"/>
              </a:buClr>
              <a:buSzPct val="45000"/>
              <a:buFont typeface="Wingdings" charset="2"/>
              <a:buChar char=""/>
            </a:pPr>
            <a:r>
              <a:rPr lang="en-US" sz="2000" strike="noStrike" spc="-1">
                <a:solidFill>
                  <a:srgbClr val="000000"/>
                </a:solidFill>
                <a:uFill>
                  <a:solidFill>
                    <a:srgbClr val="FFFFFF"/>
                  </a:solidFill>
                </a:uFill>
                <a:latin typeface="Arial"/>
              </a:rPr>
              <a:t>第五大纲级别</a:t>
            </a:r>
          </a:p>
          <a:p>
            <a:pPr marL="2592000" lvl="5" indent="-216000">
              <a:buClr>
                <a:srgbClr val="000000"/>
              </a:buClr>
              <a:buSzPct val="45000"/>
              <a:buFont typeface="Wingdings" charset="2"/>
              <a:buChar char=""/>
            </a:pPr>
            <a:r>
              <a:rPr lang="en-US" sz="2000" strike="noStrike" spc="-1">
                <a:solidFill>
                  <a:srgbClr val="000000"/>
                </a:solidFill>
                <a:uFill>
                  <a:solidFill>
                    <a:srgbClr val="FFFFFF"/>
                  </a:solidFill>
                </a:uFill>
                <a:latin typeface="Arial"/>
              </a:rPr>
              <a:t>第六大纲级别</a:t>
            </a:r>
          </a:p>
          <a:p>
            <a:pPr marL="3024000" lvl="6" indent="-216000">
              <a:buClr>
                <a:srgbClr val="000000"/>
              </a:buClr>
              <a:buSzPct val="45000"/>
              <a:buFont typeface="Wingdings" charset="2"/>
              <a:buChar char=""/>
            </a:pPr>
            <a:r>
              <a:rPr lang="en-US" sz="2000" strike="noStrike" spc="-1">
                <a:solidFill>
                  <a:srgbClr val="000000"/>
                </a:solidFill>
                <a:uFill>
                  <a:solidFill>
                    <a:srgbClr val="FFFFFF"/>
                  </a:solidFill>
                </a:uFill>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5" name="Picture 6"/>
          <p:cNvPicPr/>
          <p:nvPr/>
        </p:nvPicPr>
        <p:blipFill>
          <a:blip r:embed="rId14"/>
          <a:stretch/>
        </p:blipFill>
        <p:spPr>
          <a:xfrm>
            <a:off x="-11160" y="-9360"/>
            <a:ext cx="9165240" cy="6874560"/>
          </a:xfrm>
          <a:prstGeom prst="rect">
            <a:avLst/>
          </a:prstGeom>
          <a:ln w="936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408960" y="2118600"/>
            <a:ext cx="8265240" cy="948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343080" indent="-340560" algn="ctr">
              <a:lnSpc>
                <a:spcPct val="100000"/>
              </a:lnSpc>
            </a:pPr>
            <a:r>
              <a:rPr lang="zh-CN" altLang="en-US" sz="3600" b="1" spc="-1" dirty="0">
                <a:solidFill>
                  <a:srgbClr val="FFFFFF"/>
                </a:solidFill>
                <a:uFill>
                  <a:solidFill>
                    <a:srgbClr val="FFFFFF"/>
                  </a:solidFill>
                </a:uFill>
                <a:latin typeface="Franklin Gothic Book"/>
              </a:rPr>
              <a:t>实时弹性化后的性能分析报告</a:t>
            </a:r>
            <a:endParaRPr lang="en-US" sz="1800" strike="noStrike" spc="-1" dirty="0">
              <a:solidFill>
                <a:srgbClr val="000000"/>
              </a:solidFill>
              <a:uFill>
                <a:solidFill>
                  <a:srgbClr val="FFFFFF"/>
                </a:solidFill>
              </a:uFill>
              <a:latin typeface="Arial"/>
            </a:endParaRPr>
          </a:p>
        </p:txBody>
      </p:sp>
      <p:sp>
        <p:nvSpPr>
          <p:cNvPr id="116" name="CustomShape 2"/>
          <p:cNvSpPr/>
          <p:nvPr/>
        </p:nvSpPr>
        <p:spPr>
          <a:xfrm>
            <a:off x="395640" y="3127680"/>
            <a:ext cx="8265240" cy="1594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endParaRPr lang="en-US" sz="1800" strike="noStrike" spc="-1" dirty="0">
              <a:solidFill>
                <a:srgbClr val="000000"/>
              </a:solidFill>
              <a:uFill>
                <a:solidFill>
                  <a:srgbClr val="FFFFFF"/>
                </a:solidFill>
              </a:uFill>
              <a:latin typeface="Arial"/>
            </a:endParaRPr>
          </a:p>
        </p:txBody>
      </p:sp>
      <p:sp>
        <p:nvSpPr>
          <p:cNvPr id="2" name="Rectangle 1">
            <a:extLst>
              <a:ext uri="{FF2B5EF4-FFF2-40B4-BE49-F238E27FC236}">
                <a16:creationId xmlns:a16="http://schemas.microsoft.com/office/drawing/2014/main" id="{80C8B3DF-173E-3147-9EF4-73DFE80D14F2}"/>
              </a:ext>
            </a:extLst>
          </p:cNvPr>
          <p:cNvSpPr/>
          <p:nvPr/>
        </p:nvSpPr>
        <p:spPr>
          <a:xfrm>
            <a:off x="4139952" y="4293096"/>
            <a:ext cx="4822280" cy="646331"/>
          </a:xfrm>
          <a:prstGeom prst="rect">
            <a:avLst/>
          </a:prstGeom>
        </p:spPr>
        <p:txBody>
          <a:bodyPr wrap="square">
            <a:spAutoFit/>
          </a:bodyPr>
          <a:lstStyle/>
          <a:p>
            <a:pPr marL="343080" indent="-340560" algn="ctr">
              <a:lnSpc>
                <a:spcPct val="100000"/>
              </a:lnSpc>
            </a:pPr>
            <a:r>
              <a:rPr lang="zh-CN" altLang="en-US" spc="-1" dirty="0">
                <a:solidFill>
                  <a:schemeClr val="bg1"/>
                </a:solidFill>
                <a:uFill>
                  <a:solidFill>
                    <a:srgbClr val="FFFFFF"/>
                  </a:solidFill>
                </a:uFill>
              </a:rPr>
              <a:t>乔超</a:t>
            </a:r>
            <a:r>
              <a:rPr lang="en-US" altLang="zh-CN" spc="-1" dirty="0">
                <a:solidFill>
                  <a:schemeClr val="bg1"/>
                </a:solidFill>
                <a:uFill>
                  <a:solidFill>
                    <a:srgbClr val="FFFFFF"/>
                  </a:solidFill>
                </a:uFill>
              </a:rPr>
              <a:t>/</a:t>
            </a:r>
            <a:r>
              <a:rPr lang="zh-CN" altLang="en-US" spc="-1" dirty="0">
                <a:solidFill>
                  <a:schemeClr val="bg1"/>
                </a:solidFill>
                <a:uFill>
                  <a:solidFill>
                    <a:srgbClr val="FFFFFF"/>
                  </a:solidFill>
                </a:uFill>
              </a:rPr>
              <a:t>马殿军</a:t>
            </a:r>
            <a:r>
              <a:rPr lang="en-US" altLang="zh-CN" spc="-1" dirty="0">
                <a:solidFill>
                  <a:schemeClr val="bg1"/>
                </a:solidFill>
                <a:uFill>
                  <a:solidFill>
                    <a:srgbClr val="FFFFFF"/>
                  </a:solidFill>
                </a:uFill>
              </a:rPr>
              <a:t>/</a:t>
            </a:r>
            <a:r>
              <a:rPr lang="zh-CN" altLang="en-US" spc="-1" dirty="0">
                <a:solidFill>
                  <a:schemeClr val="bg1"/>
                </a:solidFill>
                <a:uFill>
                  <a:solidFill>
                    <a:srgbClr val="FFFFFF"/>
                  </a:solidFill>
                </a:uFill>
              </a:rPr>
              <a:t>孟凡龙</a:t>
            </a:r>
            <a:endParaRPr lang="en-US" altLang="zh-CN" spc="-1" dirty="0">
              <a:solidFill>
                <a:schemeClr val="bg1"/>
              </a:solidFill>
              <a:uFill>
                <a:solidFill>
                  <a:srgbClr val="FFFFFF"/>
                </a:solidFill>
              </a:uFill>
            </a:endParaRPr>
          </a:p>
          <a:p>
            <a:pPr marL="343080" indent="-340560" algn="ctr">
              <a:lnSpc>
                <a:spcPct val="100000"/>
              </a:lnSpc>
            </a:pPr>
            <a:r>
              <a:rPr lang="en-US" altLang="zh-CN" spc="-1" dirty="0">
                <a:solidFill>
                  <a:schemeClr val="bg1"/>
                </a:solidFill>
                <a:uFill>
                  <a:solidFill>
                    <a:srgbClr val="FFFFFF"/>
                  </a:solidFill>
                </a:uFill>
              </a:rPr>
              <a:t>	</a:t>
            </a:r>
            <a:r>
              <a:rPr lang="zh-CN" altLang="en-US" spc="-1" dirty="0">
                <a:solidFill>
                  <a:schemeClr val="bg1"/>
                </a:solidFill>
                <a:uFill>
                  <a:solidFill>
                    <a:srgbClr val="FFFFFF"/>
                  </a:solidFill>
                </a:uFill>
              </a:rPr>
              <a:t>       </a:t>
            </a:r>
            <a:r>
              <a:rPr lang="en-US" altLang="zh-CN" spc="-1" dirty="0">
                <a:solidFill>
                  <a:schemeClr val="bg1"/>
                </a:solidFill>
                <a:uFill>
                  <a:solidFill>
                    <a:srgbClr val="FFFFFF"/>
                  </a:solidFill>
                </a:uFill>
              </a:rPr>
              <a:t>2018/11/12</a:t>
            </a:r>
            <a:endParaRPr lang="en-US" spc="-1" dirty="0">
              <a:solidFill>
                <a:schemeClr val="bg1"/>
              </a:solidFill>
              <a:uFill>
                <a:solidFill>
                  <a:srgbClr val="FFFFFF"/>
                </a:solidFill>
              </a:uFill>
            </a:endParaRPr>
          </a:p>
        </p:txBody>
      </p:sp>
    </p:spTree>
  </p:cSld>
  <p:clrMapOvr>
    <a:masterClrMapping/>
  </p:clrMapOvr>
  <p:transition spd="slow">
    <p:split orient="vert"/>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CN" sz="3200" strike="noStrike" spc="-1" dirty="0" err="1">
                <a:solidFill>
                  <a:srgbClr val="17375E"/>
                </a:solidFill>
                <a:uFill>
                  <a:solidFill>
                    <a:srgbClr val="FFFFFF"/>
                  </a:solidFill>
                </a:uFill>
                <a:latin typeface="Franklin Gothic Medium"/>
                <a:ea typeface="DejaVu Sans"/>
              </a:rPr>
              <a:t>Fregata</a:t>
            </a:r>
            <a:r>
              <a:rPr lang="zh-CN" altLang="en-US" sz="3200" strike="noStrike" spc="-1" dirty="0">
                <a:solidFill>
                  <a:srgbClr val="17375E"/>
                </a:solidFill>
                <a:uFill>
                  <a:solidFill>
                    <a:srgbClr val="FFFFFF"/>
                  </a:solidFill>
                </a:uFill>
                <a:latin typeface="Franklin Gothic Medium"/>
                <a:ea typeface="DejaVu Sans"/>
              </a:rPr>
              <a:t>任务</a:t>
            </a:r>
            <a:r>
              <a:rPr lang="en-US" altLang="zh-CN" sz="3200" strike="noStrike" spc="-1" dirty="0">
                <a:solidFill>
                  <a:srgbClr val="17375E"/>
                </a:solidFill>
                <a:uFill>
                  <a:solidFill>
                    <a:srgbClr val="FFFFFF"/>
                  </a:solidFill>
                </a:uFill>
                <a:latin typeface="Franklin Gothic Medium"/>
                <a:ea typeface="DejaVu Sans"/>
              </a:rPr>
              <a:t>—</a:t>
            </a:r>
            <a:r>
              <a:rPr lang="zh-CN" altLang="en-US" sz="3200" strike="noStrike" spc="-1" dirty="0">
                <a:solidFill>
                  <a:srgbClr val="17375E"/>
                </a:solidFill>
                <a:uFill>
                  <a:solidFill>
                    <a:srgbClr val="FFFFFF"/>
                  </a:solidFill>
                </a:uFill>
                <a:latin typeface="Franklin Gothic Medium"/>
                <a:ea typeface="DejaVu Sans"/>
              </a:rPr>
              <a:t>运行指标</a:t>
            </a:r>
            <a:endParaRPr lang="en-US" sz="3200" strike="noStrike" spc="-1" dirty="0">
              <a:solidFill>
                <a:srgbClr val="17375E"/>
              </a:solidFill>
              <a:uFill>
                <a:solidFill>
                  <a:srgbClr val="FFFFFF"/>
                </a:solidFill>
              </a:uFill>
              <a:latin typeface="Franklin Gothic Medium"/>
              <a:ea typeface="DejaVu Sans"/>
            </a:endParaRPr>
          </a:p>
        </p:txBody>
      </p:sp>
      <p:pic>
        <p:nvPicPr>
          <p:cNvPr id="2" name="图片 1">
            <a:extLst>
              <a:ext uri="{FF2B5EF4-FFF2-40B4-BE49-F238E27FC236}">
                <a16:creationId xmlns:a16="http://schemas.microsoft.com/office/drawing/2014/main" id="{D370509A-216C-404E-BE92-28790ED04D4C}"/>
              </a:ext>
            </a:extLst>
          </p:cNvPr>
          <p:cNvPicPr>
            <a:picLocks noChangeAspect="1"/>
          </p:cNvPicPr>
          <p:nvPr/>
        </p:nvPicPr>
        <p:blipFill>
          <a:blip r:embed="rId3"/>
          <a:stretch>
            <a:fillRect/>
          </a:stretch>
        </p:blipFill>
        <p:spPr>
          <a:xfrm>
            <a:off x="51730" y="1713053"/>
            <a:ext cx="8984766" cy="38041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CN" sz="3200" spc="-1" dirty="0" err="1">
                <a:solidFill>
                  <a:srgbClr val="17375E"/>
                </a:solidFill>
                <a:uFill>
                  <a:solidFill>
                    <a:srgbClr val="FFFFFF"/>
                  </a:solidFill>
                </a:uFill>
                <a:latin typeface="Franklin Gothic Medium"/>
              </a:rPr>
              <a:t>Fregata</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性能对比</a:t>
            </a:r>
            <a:endParaRPr lang="en-US" sz="3200" spc="-1" dirty="0">
              <a:solidFill>
                <a:srgbClr val="17375E"/>
              </a:solidFill>
              <a:uFill>
                <a:solidFill>
                  <a:srgbClr val="FFFFFF"/>
                </a:solidFill>
              </a:uFill>
              <a:latin typeface="Franklin Gothic Medium"/>
            </a:endParaRPr>
          </a:p>
        </p:txBody>
      </p:sp>
      <p:graphicFrame>
        <p:nvGraphicFramePr>
          <p:cNvPr id="6" name="表格 5"/>
          <p:cNvGraphicFramePr>
            <a:graphicFrameLocks noGrp="1"/>
          </p:cNvGraphicFramePr>
          <p:nvPr>
            <p:extLst>
              <p:ext uri="{D42A27DB-BD31-4B8C-83A1-F6EECF244321}">
                <p14:modId xmlns:p14="http://schemas.microsoft.com/office/powerpoint/2010/main" val="1708205034"/>
              </p:ext>
            </p:extLst>
          </p:nvPr>
        </p:nvGraphicFramePr>
        <p:xfrm>
          <a:off x="714348" y="1118872"/>
          <a:ext cx="7715304" cy="2595880"/>
        </p:xfrm>
        <a:graphic>
          <a:graphicData uri="http://schemas.openxmlformats.org/drawingml/2006/table">
            <a:tbl>
              <a:tblPr firstRow="1" bandRow="1">
                <a:tableStyleId>{00A15C55-8517-42AA-B614-E9B94910E393}</a:tableStyleId>
              </a:tblPr>
              <a:tblGrid>
                <a:gridCol w="1509719">
                  <a:extLst>
                    <a:ext uri="{9D8B030D-6E8A-4147-A177-3AD203B41FA5}">
                      <a16:colId xmlns:a16="http://schemas.microsoft.com/office/drawing/2014/main" val="20000"/>
                    </a:ext>
                  </a:extLst>
                </a:gridCol>
                <a:gridCol w="1847867">
                  <a:extLst>
                    <a:ext uri="{9D8B030D-6E8A-4147-A177-3AD203B41FA5}">
                      <a16:colId xmlns:a16="http://schemas.microsoft.com/office/drawing/2014/main" val="20001"/>
                    </a:ext>
                  </a:extLst>
                </a:gridCol>
                <a:gridCol w="1428760">
                  <a:extLst>
                    <a:ext uri="{9D8B030D-6E8A-4147-A177-3AD203B41FA5}">
                      <a16:colId xmlns:a16="http://schemas.microsoft.com/office/drawing/2014/main" val="20002"/>
                    </a:ext>
                  </a:extLst>
                </a:gridCol>
                <a:gridCol w="1428760">
                  <a:extLst>
                    <a:ext uri="{9D8B030D-6E8A-4147-A177-3AD203B41FA5}">
                      <a16:colId xmlns:a16="http://schemas.microsoft.com/office/drawing/2014/main" val="20003"/>
                    </a:ext>
                  </a:extLst>
                </a:gridCol>
                <a:gridCol w="1500198">
                  <a:extLst>
                    <a:ext uri="{9D8B030D-6E8A-4147-A177-3AD203B41FA5}">
                      <a16:colId xmlns:a16="http://schemas.microsoft.com/office/drawing/2014/main" val="20004"/>
                    </a:ext>
                  </a:extLst>
                </a:gridCol>
              </a:tblGrid>
              <a:tr h="370840">
                <a:tc>
                  <a:txBody>
                    <a:bodyPr/>
                    <a:lstStyle/>
                    <a:p>
                      <a:pPr algn="ctr"/>
                      <a:r>
                        <a:rPr lang="zh-CN" altLang="en-US" sz="1600" b="0" dirty="0">
                          <a:latin typeface="宋体" pitchFamily="2" charset="-122"/>
                          <a:ea typeface="宋体" pitchFamily="2" charset="-122"/>
                        </a:rPr>
                        <a:t>任务描述</a:t>
                      </a:r>
                    </a:p>
                  </a:txBody>
                  <a:tcPr/>
                </a:tc>
                <a:tc>
                  <a:txBody>
                    <a:bodyPr/>
                    <a:lstStyle/>
                    <a:p>
                      <a:pPr algn="ctr"/>
                      <a:r>
                        <a:rPr lang="zh-CN" altLang="en-US" sz="1600" b="0" dirty="0">
                          <a:latin typeface="宋体" pitchFamily="2" charset="-122"/>
                          <a:ea typeface="宋体" pitchFamily="2" charset="-122"/>
                        </a:rPr>
                        <a:t>任务类型</a:t>
                      </a:r>
                    </a:p>
                  </a:txBody>
                  <a:tcPr/>
                </a:tc>
                <a:tc>
                  <a:txBody>
                    <a:bodyPr/>
                    <a:lstStyle/>
                    <a:p>
                      <a:pPr algn="ctr"/>
                      <a:r>
                        <a:rPr lang="zh-CN" altLang="en-US" sz="1600" b="0" dirty="0">
                          <a:latin typeface="宋体" pitchFamily="2" charset="-122"/>
                          <a:ea typeface="宋体" pitchFamily="2" charset="-122"/>
                        </a:rPr>
                        <a:t>抽取峰值带宽</a:t>
                      </a:r>
                    </a:p>
                  </a:txBody>
                  <a:tcPr/>
                </a:tc>
                <a:tc>
                  <a:txBody>
                    <a:bodyPr/>
                    <a:lstStyle/>
                    <a:p>
                      <a:pPr algn="ctr"/>
                      <a:r>
                        <a:rPr lang="zh-CN" altLang="en-US" sz="1600" b="0" dirty="0">
                          <a:latin typeface="宋体" pitchFamily="2" charset="-122"/>
                          <a:ea typeface="宋体" pitchFamily="2" charset="-122"/>
                        </a:rPr>
                        <a:t>抽取行数</a:t>
                      </a:r>
                    </a:p>
                  </a:txBody>
                  <a:tcPr/>
                </a:tc>
                <a:tc>
                  <a:txBody>
                    <a:bodyPr/>
                    <a:lstStyle/>
                    <a:p>
                      <a:pPr algn="ctr"/>
                      <a:r>
                        <a:rPr lang="zh-CN" altLang="en-US" sz="1600" b="0" dirty="0">
                          <a:latin typeface="宋体" pitchFamily="2" charset="-122"/>
                          <a:ea typeface="宋体" pitchFamily="2" charset="-122"/>
                        </a:rPr>
                        <a:t>资源规格</a:t>
                      </a:r>
                    </a:p>
                  </a:txBody>
                  <a:tcPr/>
                </a:tc>
                <a:extLst>
                  <a:ext uri="{0D108BD9-81ED-4DB2-BD59-A6C34878D82A}">
                    <a16:rowId xmlns:a16="http://schemas.microsoft.com/office/drawing/2014/main" val="10000"/>
                  </a:ext>
                </a:extLst>
              </a:tr>
              <a:tr h="370840">
                <a:tc rowSpan="2">
                  <a:txBody>
                    <a:bodyPr/>
                    <a:lstStyle/>
                    <a:p>
                      <a:pPr algn="l"/>
                      <a:r>
                        <a:rPr lang="en-US" altLang="zh-CN" sz="1600" b="0" dirty="0" err="1">
                          <a:latin typeface="宋体" pitchFamily="2" charset="-122"/>
                          <a:ea typeface="宋体" pitchFamily="2" charset="-122"/>
                        </a:rPr>
                        <a:t>binlog</a:t>
                      </a:r>
                      <a:endParaRPr lang="zh-CN" altLang="en-US" sz="1600" b="0" dirty="0">
                        <a:latin typeface="宋体" pitchFamily="2" charset="-122"/>
                        <a:ea typeface="宋体" pitchFamily="2" charset="-122"/>
                      </a:endParaRPr>
                    </a:p>
                  </a:txBody>
                  <a:tcPr/>
                </a:tc>
                <a:tc>
                  <a:txBody>
                    <a:bodyPr/>
                    <a:lstStyle/>
                    <a:p>
                      <a:pPr algn="l" fontAlgn="ctr"/>
                      <a:r>
                        <a:rPr lang="en-US" sz="1600" b="0" i="0" u="none" strike="noStrike" dirty="0" err="1">
                          <a:solidFill>
                            <a:srgbClr val="000000"/>
                          </a:solidFill>
                          <a:latin typeface="宋体" pitchFamily="2" charset="-122"/>
                          <a:ea typeface="宋体" pitchFamily="2" charset="-122"/>
                          <a:cs typeface="+mn-cs"/>
                        </a:rPr>
                        <a:t>Fregata</a:t>
                      </a:r>
                      <a:r>
                        <a:rPr lang="zh-CN" altLang="en-US" sz="1600" b="0" i="0" u="none" strike="noStrike" dirty="0">
                          <a:solidFill>
                            <a:srgbClr val="000000"/>
                          </a:solidFill>
                          <a:latin typeface="宋体" pitchFamily="2" charset="-122"/>
                          <a:ea typeface="宋体" pitchFamily="2" charset="-122"/>
                          <a:cs typeface="+mn-cs"/>
                        </a:rPr>
                        <a:t>（</a:t>
                      </a:r>
                      <a:r>
                        <a:rPr lang="en-US" altLang="zh-CN" sz="1600" b="0" i="0" u="none" strike="noStrike" dirty="0">
                          <a:solidFill>
                            <a:srgbClr val="000000"/>
                          </a:solidFill>
                          <a:latin typeface="宋体" pitchFamily="2" charset="-122"/>
                          <a:ea typeface="宋体" pitchFamily="2" charset="-122"/>
                          <a:cs typeface="+mn-cs"/>
                        </a:rPr>
                        <a:t>K8S</a:t>
                      </a:r>
                      <a:r>
                        <a:rPr lang="zh-CN" altLang="en-US" sz="1600" b="0" i="0" u="none" strike="noStrike" dirty="0">
                          <a:solidFill>
                            <a:srgbClr val="000000"/>
                          </a:solidFill>
                          <a:latin typeface="宋体" pitchFamily="2" charset="-122"/>
                          <a:ea typeface="宋体" pitchFamily="2" charset="-122"/>
                          <a:cs typeface="+mn-cs"/>
                        </a:rPr>
                        <a:t>版）</a:t>
                      </a:r>
                      <a:endParaRPr lang="en-US" sz="1600" b="0" i="0" u="none" strike="noStrike" dirty="0">
                        <a:solidFill>
                          <a:srgbClr val="000000"/>
                        </a:solidFill>
                        <a:latin typeface="宋体" pitchFamily="2" charset="-122"/>
                        <a:ea typeface="宋体" pitchFamily="2" charset="-122"/>
                        <a:cs typeface="+mn-cs"/>
                      </a:endParaRPr>
                    </a:p>
                  </a:txBody>
                  <a:tcPr marL="9525" marR="9525" marT="9525" marB="0" anchor="ctr"/>
                </a:tc>
                <a:tc>
                  <a:txBody>
                    <a:bodyPr/>
                    <a:lstStyle/>
                    <a:p>
                      <a:pPr algn="l" fontAlgn="ctr"/>
                      <a:r>
                        <a:rPr lang="en-US" sz="1600" b="0" i="0" u="none" strike="noStrike" dirty="0">
                          <a:solidFill>
                            <a:srgbClr val="000000"/>
                          </a:solidFill>
                          <a:latin typeface="宋体" pitchFamily="2" charset="-122"/>
                          <a:ea typeface="宋体" pitchFamily="2" charset="-122"/>
                        </a:rPr>
                        <a:t>70M/s</a:t>
                      </a:r>
                    </a:p>
                  </a:txBody>
                  <a:tcPr marL="9525" marR="9525" marT="9525" marB="0" anchor="ctr"/>
                </a:tc>
                <a:tc>
                  <a:txBody>
                    <a:bodyPr/>
                    <a:lstStyle/>
                    <a:p>
                      <a:pPr algn="l" fontAlgn="ctr"/>
                      <a:r>
                        <a:rPr lang="en-US" sz="1600" b="0" i="0" u="none" strike="noStrike">
                          <a:solidFill>
                            <a:srgbClr val="000000"/>
                          </a:solidFill>
                          <a:latin typeface="宋体" pitchFamily="2" charset="-122"/>
                          <a:ea typeface="宋体" pitchFamily="2" charset="-122"/>
                        </a:rPr>
                        <a:t>1600W+/min</a:t>
                      </a:r>
                    </a:p>
                  </a:txBody>
                  <a:tcPr marL="9525" marR="9525" marT="9525" marB="0" anchor="ctr"/>
                </a:tc>
                <a:tc>
                  <a:txBody>
                    <a:bodyPr/>
                    <a:lstStyle/>
                    <a:p>
                      <a:pPr algn="l" fontAlgn="ctr"/>
                      <a:r>
                        <a:rPr lang="en-US" altLang="zh-CN" sz="1600" b="0" i="0" u="none" strike="noStrike">
                          <a:solidFill>
                            <a:srgbClr val="000000"/>
                          </a:solidFill>
                          <a:latin typeface="宋体" pitchFamily="2" charset="-122"/>
                          <a:ea typeface="宋体" pitchFamily="2" charset="-122"/>
                        </a:rPr>
                        <a:t>2</a:t>
                      </a:r>
                      <a:r>
                        <a:rPr lang="zh-CN" altLang="en-US" sz="1600" b="0" i="0" u="none" strike="noStrike">
                          <a:solidFill>
                            <a:srgbClr val="000000"/>
                          </a:solidFill>
                          <a:latin typeface="宋体" pitchFamily="2" charset="-122"/>
                          <a:ea typeface="宋体" pitchFamily="2" charset="-122"/>
                        </a:rPr>
                        <a:t>核</a:t>
                      </a:r>
                      <a:r>
                        <a:rPr lang="en-US" altLang="zh-CN" sz="1600" b="0" i="0" u="none" strike="noStrike">
                          <a:solidFill>
                            <a:srgbClr val="000000"/>
                          </a:solidFill>
                          <a:latin typeface="宋体" pitchFamily="2" charset="-122"/>
                          <a:ea typeface="宋体" pitchFamily="2" charset="-122"/>
                        </a:rPr>
                        <a:t>6</a:t>
                      </a:r>
                      <a:r>
                        <a:rPr lang="en-US" sz="1600" b="0" i="0" u="none" strike="noStrike">
                          <a:solidFill>
                            <a:srgbClr val="000000"/>
                          </a:solidFill>
                          <a:latin typeface="宋体" pitchFamily="2" charset="-122"/>
                          <a:ea typeface="宋体" pitchFamily="2" charset="-122"/>
                        </a:rPr>
                        <a:t>G</a:t>
                      </a:r>
                    </a:p>
                  </a:txBody>
                  <a:tcPr marL="9525" marR="9525" marT="9525" marB="0" anchor="ctr"/>
                </a:tc>
                <a:extLst>
                  <a:ext uri="{0D108BD9-81ED-4DB2-BD59-A6C34878D82A}">
                    <a16:rowId xmlns:a16="http://schemas.microsoft.com/office/drawing/2014/main" val="10001"/>
                  </a:ext>
                </a:extLst>
              </a:tr>
              <a:tr h="370840">
                <a:tc vMerge="1">
                  <a:txBody>
                    <a:bodyPr/>
                    <a:lstStyle/>
                    <a:p>
                      <a:endParaRPr lang="zh-CN" altLang="en-US" dirty="0"/>
                    </a:p>
                  </a:txBody>
                  <a:tcPr/>
                </a:tc>
                <a:tc>
                  <a:txBody>
                    <a:bodyPr/>
                    <a:lstStyle/>
                    <a:p>
                      <a:pPr algn="l" fontAlgn="ctr"/>
                      <a:r>
                        <a:rPr lang="en-US" sz="1600" b="0" i="0" u="none" strike="noStrike" dirty="0">
                          <a:solidFill>
                            <a:srgbClr val="000000"/>
                          </a:solidFill>
                          <a:latin typeface="宋体" pitchFamily="2" charset="-122"/>
                          <a:ea typeface="宋体" pitchFamily="2" charset="-122"/>
                          <a:cs typeface="+mn-cs"/>
                        </a:rPr>
                        <a:t>Magpie</a:t>
                      </a:r>
                      <a:r>
                        <a:rPr lang="zh-CN" altLang="en-US" sz="1600" b="0" i="0" u="none" strike="noStrike" dirty="0">
                          <a:solidFill>
                            <a:srgbClr val="000000"/>
                          </a:solidFill>
                          <a:latin typeface="宋体" pitchFamily="2" charset="-122"/>
                          <a:ea typeface="宋体" pitchFamily="2" charset="-122"/>
                          <a:cs typeface="+mn-cs"/>
                        </a:rPr>
                        <a:t>（物理机版）</a:t>
                      </a:r>
                      <a:endParaRPr lang="en-US" sz="1600" b="0" i="0" u="none" strike="noStrike" dirty="0">
                        <a:solidFill>
                          <a:srgbClr val="000000"/>
                        </a:solidFill>
                        <a:latin typeface="宋体" pitchFamily="2" charset="-122"/>
                        <a:ea typeface="宋体" pitchFamily="2" charset="-122"/>
                        <a:cs typeface="+mn-cs"/>
                      </a:endParaRPr>
                    </a:p>
                  </a:txBody>
                  <a:tcPr marL="9525" marR="9525" marT="9525" marB="0" anchor="ctr"/>
                </a:tc>
                <a:tc>
                  <a:txBody>
                    <a:bodyPr/>
                    <a:lstStyle/>
                    <a:p>
                      <a:pPr algn="l" fontAlgn="ctr"/>
                      <a:r>
                        <a:rPr lang="en-US" sz="1600" b="0" i="0" u="none" strike="noStrike">
                          <a:solidFill>
                            <a:srgbClr val="000000"/>
                          </a:solidFill>
                          <a:latin typeface="宋体" pitchFamily="2" charset="-122"/>
                          <a:ea typeface="宋体" pitchFamily="2" charset="-122"/>
                        </a:rPr>
                        <a:t>10M/s</a:t>
                      </a:r>
                    </a:p>
                  </a:txBody>
                  <a:tcPr marL="9525" marR="9525" marT="9525" marB="0" anchor="ctr"/>
                </a:tc>
                <a:tc>
                  <a:txBody>
                    <a:bodyPr/>
                    <a:lstStyle/>
                    <a:p>
                      <a:pPr algn="l" fontAlgn="ctr"/>
                      <a:r>
                        <a:rPr lang="en-US" sz="1600" b="0" i="0" u="none" strike="noStrike" dirty="0">
                          <a:solidFill>
                            <a:srgbClr val="000000"/>
                          </a:solidFill>
                          <a:latin typeface="宋体" pitchFamily="2" charset="-122"/>
                          <a:ea typeface="宋体" pitchFamily="2" charset="-122"/>
                        </a:rPr>
                        <a:t>200W+/min</a:t>
                      </a:r>
                    </a:p>
                  </a:txBody>
                  <a:tcPr marL="9525" marR="9525" marT="9525" marB="0" anchor="ctr"/>
                </a:tc>
                <a:tc>
                  <a:txBody>
                    <a:bodyPr/>
                    <a:lstStyle/>
                    <a:p>
                      <a:pPr algn="l" fontAlgn="ctr"/>
                      <a:r>
                        <a:rPr lang="en-US" altLang="zh-CN" sz="1600" b="0" i="0" u="none" strike="noStrike" dirty="0">
                          <a:solidFill>
                            <a:srgbClr val="000000"/>
                          </a:solidFill>
                          <a:latin typeface="宋体" pitchFamily="2" charset="-122"/>
                          <a:ea typeface="宋体" pitchFamily="2" charset="-122"/>
                        </a:rPr>
                        <a:t>4</a:t>
                      </a:r>
                      <a:r>
                        <a:rPr lang="zh-CN" altLang="en-US" sz="1600" b="0" i="0" u="none" strike="noStrike" dirty="0">
                          <a:solidFill>
                            <a:srgbClr val="000000"/>
                          </a:solidFill>
                          <a:latin typeface="宋体" pitchFamily="2" charset="-122"/>
                          <a:ea typeface="宋体" pitchFamily="2" charset="-122"/>
                        </a:rPr>
                        <a:t>核</a:t>
                      </a:r>
                      <a:r>
                        <a:rPr lang="en-US" altLang="zh-CN" sz="1600" b="0" i="0" u="none" strike="noStrike" dirty="0">
                          <a:solidFill>
                            <a:srgbClr val="000000"/>
                          </a:solidFill>
                          <a:latin typeface="宋体" pitchFamily="2" charset="-122"/>
                          <a:ea typeface="宋体" pitchFamily="2" charset="-122"/>
                        </a:rPr>
                        <a:t>9</a:t>
                      </a:r>
                      <a:r>
                        <a:rPr lang="en-US" sz="1600" b="0" i="0" u="none" strike="noStrike" dirty="0">
                          <a:solidFill>
                            <a:srgbClr val="000000"/>
                          </a:solidFill>
                          <a:latin typeface="宋体" pitchFamily="2" charset="-122"/>
                          <a:ea typeface="宋体" pitchFamily="2" charset="-122"/>
                        </a:rPr>
                        <a:t>G</a:t>
                      </a:r>
                    </a:p>
                  </a:txBody>
                  <a:tcPr marL="9525" marR="9525" marT="9525" marB="0" anchor="ctr"/>
                </a:tc>
                <a:extLst>
                  <a:ext uri="{0D108BD9-81ED-4DB2-BD59-A6C34878D82A}">
                    <a16:rowId xmlns:a16="http://schemas.microsoft.com/office/drawing/2014/main" val="10002"/>
                  </a:ext>
                </a:extLst>
              </a:tr>
              <a:tr h="370840">
                <a:tc rowSpan="2">
                  <a:txBody>
                    <a:bodyPr/>
                    <a:lstStyle/>
                    <a:p>
                      <a:pPr algn="l"/>
                      <a:r>
                        <a:rPr lang="en-US" altLang="zh-CN" sz="1600" b="0" dirty="0" err="1">
                          <a:latin typeface="宋体" pitchFamily="2" charset="-122"/>
                          <a:ea typeface="宋体" pitchFamily="2" charset="-122"/>
                        </a:rPr>
                        <a:t>logtunel</a:t>
                      </a:r>
                      <a:endParaRPr lang="zh-CN" altLang="en-US" sz="1600" b="0" dirty="0">
                        <a:latin typeface="宋体" pitchFamily="2" charset="-122"/>
                        <a:ea typeface="宋体" pitchFamily="2" charset="-122"/>
                      </a:endParaRPr>
                    </a:p>
                  </a:txBody>
                  <a:tcPr/>
                </a:tc>
                <a:tc>
                  <a:txBody>
                    <a:bodyPr/>
                    <a:lstStyle/>
                    <a:p>
                      <a:pPr algn="l" fontAlgn="ctr"/>
                      <a:r>
                        <a:rPr lang="en-US" sz="1600" b="0" i="0" u="none" strike="noStrike" dirty="0" err="1">
                          <a:solidFill>
                            <a:srgbClr val="000000"/>
                          </a:solidFill>
                          <a:latin typeface="宋体" pitchFamily="2" charset="-122"/>
                          <a:ea typeface="宋体" pitchFamily="2" charset="-122"/>
                          <a:cs typeface="+mn-cs"/>
                        </a:rPr>
                        <a:t>fregata</a:t>
                      </a:r>
                      <a:r>
                        <a:rPr lang="zh-CN" altLang="en-US" sz="1600" b="0" i="0" u="none" strike="noStrike" dirty="0">
                          <a:solidFill>
                            <a:srgbClr val="000000"/>
                          </a:solidFill>
                          <a:latin typeface="宋体" pitchFamily="2" charset="-122"/>
                          <a:ea typeface="宋体" pitchFamily="2" charset="-122"/>
                          <a:cs typeface="+mn-cs"/>
                        </a:rPr>
                        <a:t>（</a:t>
                      </a:r>
                      <a:r>
                        <a:rPr lang="en-US" altLang="zh-CN" sz="1600" b="0" i="0" u="none" strike="noStrike" dirty="0">
                          <a:solidFill>
                            <a:srgbClr val="000000"/>
                          </a:solidFill>
                          <a:latin typeface="宋体" pitchFamily="2" charset="-122"/>
                          <a:ea typeface="宋体" pitchFamily="2" charset="-122"/>
                          <a:cs typeface="+mn-cs"/>
                        </a:rPr>
                        <a:t>K8S</a:t>
                      </a:r>
                      <a:r>
                        <a:rPr lang="zh-CN" altLang="en-US" sz="1600" b="0" i="0" u="none" strike="noStrike" dirty="0">
                          <a:solidFill>
                            <a:srgbClr val="000000"/>
                          </a:solidFill>
                          <a:latin typeface="宋体" pitchFamily="2" charset="-122"/>
                          <a:ea typeface="宋体" pitchFamily="2" charset="-122"/>
                          <a:cs typeface="+mn-cs"/>
                        </a:rPr>
                        <a:t>版）</a:t>
                      </a:r>
                      <a:endParaRPr lang="en-US" sz="1600" b="0" i="0" u="none" strike="noStrike" dirty="0">
                        <a:solidFill>
                          <a:srgbClr val="000000"/>
                        </a:solidFill>
                        <a:latin typeface="宋体" pitchFamily="2" charset="-122"/>
                        <a:ea typeface="宋体" pitchFamily="2" charset="-122"/>
                        <a:cs typeface="+mn-cs"/>
                      </a:endParaRPr>
                    </a:p>
                  </a:txBody>
                  <a:tcPr marL="9525" marR="9525" marT="9525" marB="0" anchor="ctr"/>
                </a:tc>
                <a:tc>
                  <a:txBody>
                    <a:bodyPr/>
                    <a:lstStyle/>
                    <a:p>
                      <a:pPr algn="l" fontAlgn="ctr"/>
                      <a:r>
                        <a:rPr lang="en-US" sz="1600" b="0" i="0" u="none" strike="noStrike">
                          <a:solidFill>
                            <a:srgbClr val="000000"/>
                          </a:solidFill>
                          <a:latin typeface="宋体" pitchFamily="2" charset="-122"/>
                          <a:ea typeface="宋体" pitchFamily="2" charset="-122"/>
                        </a:rPr>
                        <a:t>10G/min</a:t>
                      </a:r>
                    </a:p>
                  </a:txBody>
                  <a:tcPr marL="9525" marR="9525" marT="9525" marB="0" anchor="ctr"/>
                </a:tc>
                <a:tc>
                  <a:txBody>
                    <a:bodyPr/>
                    <a:lstStyle/>
                    <a:p>
                      <a:pPr algn="l" fontAlgn="ctr"/>
                      <a:r>
                        <a:rPr lang="en-US" sz="1600" b="0" i="0" u="none" strike="noStrike">
                          <a:solidFill>
                            <a:srgbClr val="000000"/>
                          </a:solidFill>
                          <a:latin typeface="宋体" pitchFamily="2" charset="-122"/>
                          <a:ea typeface="宋体" pitchFamily="2" charset="-122"/>
                        </a:rPr>
                        <a:t>450W+/min</a:t>
                      </a:r>
                    </a:p>
                  </a:txBody>
                  <a:tcPr marL="9525" marR="9525" marT="9525" marB="0" anchor="ctr"/>
                </a:tc>
                <a:tc>
                  <a:txBody>
                    <a:bodyPr/>
                    <a:lstStyle/>
                    <a:p>
                      <a:pPr algn="l" fontAlgn="ctr"/>
                      <a:r>
                        <a:rPr lang="en-US" altLang="zh-CN" sz="1600" b="0" i="0" u="none" strike="noStrike">
                          <a:solidFill>
                            <a:srgbClr val="000000"/>
                          </a:solidFill>
                          <a:latin typeface="宋体" pitchFamily="2" charset="-122"/>
                          <a:ea typeface="宋体" pitchFamily="2" charset="-122"/>
                        </a:rPr>
                        <a:t>2</a:t>
                      </a:r>
                      <a:r>
                        <a:rPr lang="zh-CN" altLang="en-US" sz="1600" b="0" i="0" u="none" strike="noStrike">
                          <a:solidFill>
                            <a:srgbClr val="000000"/>
                          </a:solidFill>
                          <a:latin typeface="宋体" pitchFamily="2" charset="-122"/>
                          <a:ea typeface="宋体" pitchFamily="2" charset="-122"/>
                        </a:rPr>
                        <a:t>核</a:t>
                      </a:r>
                      <a:r>
                        <a:rPr lang="en-US" altLang="zh-CN" sz="1600" b="0" i="0" u="none" strike="noStrike">
                          <a:solidFill>
                            <a:srgbClr val="000000"/>
                          </a:solidFill>
                          <a:latin typeface="宋体" pitchFamily="2" charset="-122"/>
                          <a:ea typeface="宋体" pitchFamily="2" charset="-122"/>
                        </a:rPr>
                        <a:t>6</a:t>
                      </a:r>
                      <a:r>
                        <a:rPr lang="en-US" sz="1600" b="0" i="0" u="none" strike="noStrike">
                          <a:solidFill>
                            <a:srgbClr val="000000"/>
                          </a:solidFill>
                          <a:latin typeface="宋体" pitchFamily="2" charset="-122"/>
                          <a:ea typeface="宋体" pitchFamily="2" charset="-122"/>
                        </a:rPr>
                        <a:t>G</a:t>
                      </a:r>
                    </a:p>
                  </a:txBody>
                  <a:tcPr marL="9525" marR="9525" marT="9525" marB="0" anchor="ctr"/>
                </a:tc>
                <a:extLst>
                  <a:ext uri="{0D108BD9-81ED-4DB2-BD59-A6C34878D82A}">
                    <a16:rowId xmlns:a16="http://schemas.microsoft.com/office/drawing/2014/main" val="10003"/>
                  </a:ext>
                </a:extLst>
              </a:tr>
              <a:tr h="370840">
                <a:tc vMerge="1">
                  <a:txBody>
                    <a:bodyPr/>
                    <a:lstStyle/>
                    <a:p>
                      <a:endParaRPr lang="zh-CN" altLang="en-US" dirty="0"/>
                    </a:p>
                  </a:txBody>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宋体" pitchFamily="2" charset="-122"/>
                          <a:ea typeface="宋体" pitchFamily="2" charset="-122"/>
                          <a:cs typeface="+mn-cs"/>
                        </a:rPr>
                        <a:t>Magpie</a:t>
                      </a:r>
                      <a:r>
                        <a:rPr lang="zh-CN" altLang="en-US" sz="1600" b="0" i="0" u="none" strike="noStrike" dirty="0">
                          <a:solidFill>
                            <a:srgbClr val="000000"/>
                          </a:solidFill>
                          <a:latin typeface="宋体" pitchFamily="2" charset="-122"/>
                          <a:ea typeface="宋体" pitchFamily="2" charset="-122"/>
                          <a:cs typeface="+mn-cs"/>
                        </a:rPr>
                        <a:t>（物理机版）</a:t>
                      </a:r>
                      <a:endParaRPr lang="en-US" sz="1600" b="0" i="0" u="none" strike="noStrike" dirty="0">
                        <a:solidFill>
                          <a:srgbClr val="000000"/>
                        </a:solidFill>
                        <a:latin typeface="宋体" pitchFamily="2" charset="-122"/>
                        <a:ea typeface="宋体" pitchFamily="2" charset="-122"/>
                        <a:cs typeface="+mn-cs"/>
                      </a:endParaRPr>
                    </a:p>
                  </a:txBody>
                  <a:tcPr marL="9525" marR="9525" marT="9525" marB="0" anchor="ctr"/>
                </a:tc>
                <a:tc>
                  <a:txBody>
                    <a:bodyPr/>
                    <a:lstStyle/>
                    <a:p>
                      <a:pPr algn="l" fontAlgn="ctr"/>
                      <a:r>
                        <a:rPr lang="en-US" sz="1600" b="0" i="0" u="none" strike="noStrike" dirty="0">
                          <a:solidFill>
                            <a:srgbClr val="000000"/>
                          </a:solidFill>
                          <a:latin typeface="宋体" pitchFamily="2" charset="-122"/>
                          <a:ea typeface="宋体" pitchFamily="2" charset="-122"/>
                        </a:rPr>
                        <a:t>1G/min</a:t>
                      </a:r>
                    </a:p>
                  </a:txBody>
                  <a:tcPr marL="9525" marR="9525" marT="9525" marB="0" anchor="ctr"/>
                </a:tc>
                <a:tc>
                  <a:txBody>
                    <a:bodyPr/>
                    <a:lstStyle/>
                    <a:p>
                      <a:pPr algn="l" fontAlgn="ctr"/>
                      <a:r>
                        <a:rPr lang="en-US" sz="1600" b="0" i="0" u="none" strike="noStrike">
                          <a:solidFill>
                            <a:srgbClr val="000000"/>
                          </a:solidFill>
                          <a:latin typeface="宋体" pitchFamily="2" charset="-122"/>
                          <a:ea typeface="宋体" pitchFamily="2" charset="-122"/>
                        </a:rPr>
                        <a:t>40W+/min</a:t>
                      </a:r>
                    </a:p>
                  </a:txBody>
                  <a:tcPr marL="9525" marR="9525" marT="9525" marB="0" anchor="ctr"/>
                </a:tc>
                <a:tc>
                  <a:txBody>
                    <a:bodyPr/>
                    <a:lstStyle/>
                    <a:p>
                      <a:pPr algn="l" fontAlgn="ctr"/>
                      <a:r>
                        <a:rPr lang="en-US" altLang="zh-CN" sz="1600" b="0" i="0" u="none" strike="noStrike" dirty="0">
                          <a:solidFill>
                            <a:srgbClr val="000000"/>
                          </a:solidFill>
                          <a:latin typeface="宋体" pitchFamily="2" charset="-122"/>
                          <a:ea typeface="宋体" pitchFamily="2" charset="-122"/>
                        </a:rPr>
                        <a:t>1</a:t>
                      </a:r>
                      <a:r>
                        <a:rPr lang="zh-CN" altLang="en-US" sz="1600" b="0" i="0" u="none" strike="noStrike" dirty="0">
                          <a:solidFill>
                            <a:srgbClr val="000000"/>
                          </a:solidFill>
                          <a:latin typeface="宋体" pitchFamily="2" charset="-122"/>
                          <a:ea typeface="宋体" pitchFamily="2" charset="-122"/>
                        </a:rPr>
                        <a:t>核</a:t>
                      </a:r>
                      <a:r>
                        <a:rPr lang="en-US" altLang="zh-CN" sz="1600" b="0" i="0" u="none" strike="noStrike" dirty="0">
                          <a:solidFill>
                            <a:srgbClr val="000000"/>
                          </a:solidFill>
                          <a:latin typeface="宋体" pitchFamily="2" charset="-122"/>
                          <a:ea typeface="宋体" pitchFamily="2" charset="-122"/>
                        </a:rPr>
                        <a:t>1</a:t>
                      </a:r>
                      <a:r>
                        <a:rPr lang="en-US" sz="1600" b="0" i="0" u="none" strike="noStrike" dirty="0">
                          <a:solidFill>
                            <a:srgbClr val="000000"/>
                          </a:solidFill>
                          <a:latin typeface="宋体" pitchFamily="2" charset="-122"/>
                          <a:ea typeface="宋体" pitchFamily="2" charset="-122"/>
                        </a:rPr>
                        <a:t>G*</a:t>
                      </a:r>
                      <a:r>
                        <a:rPr lang="zh-CN" altLang="en-US" sz="1600" b="0" i="0" u="none" strike="noStrike" dirty="0">
                          <a:solidFill>
                            <a:srgbClr val="000000"/>
                          </a:solidFill>
                          <a:latin typeface="宋体" pitchFamily="2" charset="-122"/>
                          <a:ea typeface="宋体" pitchFamily="2" charset="-122"/>
                        </a:rPr>
                        <a:t>分区数</a:t>
                      </a:r>
                    </a:p>
                  </a:txBody>
                  <a:tcPr marL="9525" marR="9525" marT="9525" marB="0" anchor="ctr"/>
                </a:tc>
                <a:extLst>
                  <a:ext uri="{0D108BD9-81ED-4DB2-BD59-A6C34878D82A}">
                    <a16:rowId xmlns:a16="http://schemas.microsoft.com/office/drawing/2014/main" val="10004"/>
                  </a:ext>
                </a:extLst>
              </a:tr>
              <a:tr h="370840">
                <a:tc rowSpan="2">
                  <a:txBody>
                    <a:bodyPr/>
                    <a:lstStyle/>
                    <a:p>
                      <a:pPr algn="l"/>
                      <a:r>
                        <a:rPr lang="en-US" altLang="zh-CN" sz="1600" b="0" dirty="0" err="1">
                          <a:latin typeface="宋体" pitchFamily="2" charset="-122"/>
                          <a:ea typeface="宋体" pitchFamily="2" charset="-122"/>
                        </a:rPr>
                        <a:t>quasirealtime</a:t>
                      </a:r>
                      <a:endParaRPr lang="en-US" altLang="zh-CN" sz="1600" b="0" dirty="0">
                        <a:latin typeface="宋体" pitchFamily="2" charset="-122"/>
                        <a:ea typeface="宋体" pitchFamily="2" charset="-122"/>
                      </a:endParaRPr>
                    </a:p>
                  </a:txBody>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000000"/>
                          </a:solidFill>
                          <a:latin typeface="宋体" pitchFamily="2" charset="-122"/>
                          <a:ea typeface="宋体" pitchFamily="2" charset="-122"/>
                          <a:cs typeface="+mn-cs"/>
                        </a:rPr>
                        <a:t>Fregata</a:t>
                      </a:r>
                      <a:r>
                        <a:rPr lang="zh-CN" altLang="en-US" sz="1600" b="0" i="0" u="none" strike="noStrike" dirty="0">
                          <a:solidFill>
                            <a:srgbClr val="000000"/>
                          </a:solidFill>
                          <a:latin typeface="宋体" pitchFamily="2" charset="-122"/>
                          <a:ea typeface="宋体" pitchFamily="2" charset="-122"/>
                          <a:cs typeface="+mn-cs"/>
                        </a:rPr>
                        <a:t>（</a:t>
                      </a:r>
                      <a:r>
                        <a:rPr lang="en-US" altLang="zh-CN" sz="1600" b="0" i="0" u="none" strike="noStrike" dirty="0">
                          <a:solidFill>
                            <a:srgbClr val="000000"/>
                          </a:solidFill>
                          <a:latin typeface="宋体" pitchFamily="2" charset="-122"/>
                          <a:ea typeface="宋体" pitchFamily="2" charset="-122"/>
                          <a:cs typeface="+mn-cs"/>
                        </a:rPr>
                        <a:t>K8S</a:t>
                      </a:r>
                      <a:r>
                        <a:rPr lang="zh-CN" altLang="en-US" sz="1600" b="0" i="0" u="none" strike="noStrike" dirty="0">
                          <a:solidFill>
                            <a:srgbClr val="000000"/>
                          </a:solidFill>
                          <a:latin typeface="宋体" pitchFamily="2" charset="-122"/>
                          <a:ea typeface="宋体" pitchFamily="2" charset="-122"/>
                          <a:cs typeface="+mn-cs"/>
                        </a:rPr>
                        <a:t>版）</a:t>
                      </a:r>
                      <a:endParaRPr lang="en-US" sz="1600" b="0" i="0" u="none" strike="noStrike" dirty="0">
                        <a:solidFill>
                          <a:srgbClr val="000000"/>
                        </a:solidFill>
                        <a:latin typeface="宋体" pitchFamily="2" charset="-122"/>
                        <a:ea typeface="宋体" pitchFamily="2" charset="-122"/>
                        <a:cs typeface="+mn-cs"/>
                      </a:endParaRPr>
                    </a:p>
                  </a:txBody>
                  <a:tcPr marL="9525" marR="9525" marT="9525" marB="0" anchor="ctr"/>
                </a:tc>
                <a:tc>
                  <a:txBody>
                    <a:bodyPr/>
                    <a:lstStyle/>
                    <a:p>
                      <a:pPr algn="l" fontAlgn="ctr"/>
                      <a:r>
                        <a:rPr lang="en-US" sz="1600" b="0" i="0" u="none" strike="noStrike">
                          <a:solidFill>
                            <a:srgbClr val="000000"/>
                          </a:solidFill>
                          <a:latin typeface="宋体" pitchFamily="2" charset="-122"/>
                          <a:ea typeface="宋体" pitchFamily="2" charset="-122"/>
                        </a:rPr>
                        <a:t>1G/min</a:t>
                      </a:r>
                    </a:p>
                  </a:txBody>
                  <a:tcPr marL="9525" marR="9525" marT="9525" marB="0" anchor="ctr"/>
                </a:tc>
                <a:tc>
                  <a:txBody>
                    <a:bodyPr/>
                    <a:lstStyle/>
                    <a:p>
                      <a:pPr algn="l" fontAlgn="ctr"/>
                      <a:r>
                        <a:rPr lang="en-US" sz="1600" b="0" i="0" u="none" strike="noStrike">
                          <a:solidFill>
                            <a:srgbClr val="000000"/>
                          </a:solidFill>
                          <a:latin typeface="宋体" pitchFamily="2" charset="-122"/>
                          <a:ea typeface="宋体" pitchFamily="2" charset="-122"/>
                        </a:rPr>
                        <a:t>480W+/min</a:t>
                      </a:r>
                    </a:p>
                  </a:txBody>
                  <a:tcPr marL="9525" marR="9525" marT="9525" marB="0" anchor="ctr"/>
                </a:tc>
                <a:tc>
                  <a:txBody>
                    <a:bodyPr/>
                    <a:lstStyle/>
                    <a:p>
                      <a:pPr algn="l" fontAlgn="ctr"/>
                      <a:r>
                        <a:rPr lang="en-US" altLang="zh-CN" sz="1600" b="0" i="0" u="none" strike="noStrike">
                          <a:solidFill>
                            <a:srgbClr val="000000"/>
                          </a:solidFill>
                          <a:latin typeface="宋体" pitchFamily="2" charset="-122"/>
                          <a:ea typeface="宋体" pitchFamily="2" charset="-122"/>
                        </a:rPr>
                        <a:t>3</a:t>
                      </a:r>
                      <a:r>
                        <a:rPr lang="zh-CN" altLang="en-US" sz="1600" b="0" i="0" u="none" strike="noStrike">
                          <a:solidFill>
                            <a:srgbClr val="000000"/>
                          </a:solidFill>
                          <a:latin typeface="宋体" pitchFamily="2" charset="-122"/>
                          <a:ea typeface="宋体" pitchFamily="2" charset="-122"/>
                        </a:rPr>
                        <a:t>核</a:t>
                      </a:r>
                      <a:r>
                        <a:rPr lang="en-US" altLang="zh-CN" sz="1600" b="0" i="0" u="none" strike="noStrike">
                          <a:solidFill>
                            <a:srgbClr val="000000"/>
                          </a:solidFill>
                          <a:latin typeface="宋体" pitchFamily="2" charset="-122"/>
                          <a:ea typeface="宋体" pitchFamily="2" charset="-122"/>
                        </a:rPr>
                        <a:t>9</a:t>
                      </a:r>
                      <a:r>
                        <a:rPr lang="en-US" sz="1600" b="0" i="0" u="none" strike="noStrike">
                          <a:solidFill>
                            <a:srgbClr val="000000"/>
                          </a:solidFill>
                          <a:latin typeface="宋体" pitchFamily="2" charset="-122"/>
                          <a:ea typeface="宋体" pitchFamily="2" charset="-122"/>
                        </a:rPr>
                        <a:t>G</a:t>
                      </a:r>
                    </a:p>
                  </a:txBody>
                  <a:tcPr marL="9525" marR="9525" marT="9525" marB="0" anchor="ctr"/>
                </a:tc>
                <a:extLst>
                  <a:ext uri="{0D108BD9-81ED-4DB2-BD59-A6C34878D82A}">
                    <a16:rowId xmlns:a16="http://schemas.microsoft.com/office/drawing/2014/main" val="10005"/>
                  </a:ext>
                </a:extLst>
              </a:tr>
              <a:tr h="370840">
                <a:tc vMerge="1">
                  <a:txBody>
                    <a:bodyPr/>
                    <a:lstStyle/>
                    <a:p>
                      <a:endParaRPr lang="zh-CN" altLang="en-US" dirty="0"/>
                    </a:p>
                  </a:txBody>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宋体" pitchFamily="2" charset="-122"/>
                          <a:ea typeface="宋体" pitchFamily="2" charset="-122"/>
                          <a:cs typeface="+mn-cs"/>
                        </a:rPr>
                        <a:t>Magpie</a:t>
                      </a:r>
                      <a:r>
                        <a:rPr lang="zh-CN" altLang="en-US" sz="1600" b="0" i="0" u="none" strike="noStrike" dirty="0">
                          <a:solidFill>
                            <a:srgbClr val="000000"/>
                          </a:solidFill>
                          <a:latin typeface="宋体" pitchFamily="2" charset="-122"/>
                          <a:ea typeface="宋体" pitchFamily="2" charset="-122"/>
                          <a:cs typeface="+mn-cs"/>
                        </a:rPr>
                        <a:t>（物理机版）</a:t>
                      </a:r>
                      <a:endParaRPr lang="en-US" sz="1600" b="0" i="0" u="none" strike="noStrike" dirty="0">
                        <a:solidFill>
                          <a:srgbClr val="000000"/>
                        </a:solidFill>
                        <a:latin typeface="宋体" pitchFamily="2" charset="-122"/>
                        <a:ea typeface="宋体" pitchFamily="2" charset="-122"/>
                        <a:cs typeface="+mn-cs"/>
                      </a:endParaRPr>
                    </a:p>
                  </a:txBody>
                  <a:tcPr marL="9525" marR="9525" marT="9525" marB="0" anchor="ctr"/>
                </a:tc>
                <a:tc>
                  <a:txBody>
                    <a:bodyPr/>
                    <a:lstStyle/>
                    <a:p>
                      <a:pPr algn="l" fontAlgn="ctr"/>
                      <a:r>
                        <a:rPr lang="en-US" sz="1600" b="0" i="0" u="none" strike="noStrike">
                          <a:solidFill>
                            <a:srgbClr val="000000"/>
                          </a:solidFill>
                          <a:latin typeface="宋体" pitchFamily="2" charset="-122"/>
                          <a:ea typeface="宋体" pitchFamily="2" charset="-122"/>
                        </a:rPr>
                        <a:t>200M/min</a:t>
                      </a:r>
                    </a:p>
                  </a:txBody>
                  <a:tcPr marL="9525" marR="9525" marT="9525" marB="0" anchor="ctr"/>
                </a:tc>
                <a:tc>
                  <a:txBody>
                    <a:bodyPr/>
                    <a:lstStyle/>
                    <a:p>
                      <a:pPr algn="l" fontAlgn="ctr"/>
                      <a:r>
                        <a:rPr lang="en-US" sz="1600" b="0" i="0" u="none" strike="noStrike">
                          <a:solidFill>
                            <a:srgbClr val="000000"/>
                          </a:solidFill>
                          <a:latin typeface="宋体" pitchFamily="2" charset="-122"/>
                          <a:ea typeface="宋体" pitchFamily="2" charset="-122"/>
                        </a:rPr>
                        <a:t>100W/min</a:t>
                      </a:r>
                    </a:p>
                  </a:txBody>
                  <a:tcPr marL="9525" marR="9525" marT="9525" marB="0" anchor="ctr"/>
                </a:tc>
                <a:tc>
                  <a:txBody>
                    <a:bodyPr/>
                    <a:lstStyle/>
                    <a:p>
                      <a:pPr algn="l" fontAlgn="ctr"/>
                      <a:r>
                        <a:rPr lang="en-US" altLang="zh-CN" sz="1600" b="0" i="0" u="none" strike="noStrike" dirty="0">
                          <a:solidFill>
                            <a:srgbClr val="000000"/>
                          </a:solidFill>
                          <a:latin typeface="宋体" pitchFamily="2" charset="-122"/>
                          <a:ea typeface="宋体" pitchFamily="2" charset="-122"/>
                        </a:rPr>
                        <a:t>3</a:t>
                      </a:r>
                      <a:r>
                        <a:rPr lang="zh-CN" altLang="en-US" sz="1600" b="0" i="0" u="none" strike="noStrike" dirty="0">
                          <a:solidFill>
                            <a:srgbClr val="000000"/>
                          </a:solidFill>
                          <a:latin typeface="宋体" pitchFamily="2" charset="-122"/>
                          <a:ea typeface="宋体" pitchFamily="2" charset="-122"/>
                        </a:rPr>
                        <a:t>核</a:t>
                      </a:r>
                      <a:r>
                        <a:rPr lang="en-US" altLang="zh-CN" sz="1600" b="0" i="0" u="none" strike="noStrike" dirty="0">
                          <a:solidFill>
                            <a:srgbClr val="000000"/>
                          </a:solidFill>
                          <a:latin typeface="宋体" pitchFamily="2" charset="-122"/>
                          <a:ea typeface="宋体" pitchFamily="2" charset="-122"/>
                        </a:rPr>
                        <a:t>4</a:t>
                      </a:r>
                      <a:r>
                        <a:rPr lang="en-US" sz="1600" b="0" i="0" u="none" strike="noStrike" dirty="0">
                          <a:solidFill>
                            <a:srgbClr val="000000"/>
                          </a:solidFill>
                          <a:latin typeface="宋体" pitchFamily="2" charset="-122"/>
                          <a:ea typeface="宋体" pitchFamily="2" charset="-122"/>
                        </a:rPr>
                        <a:t>G*IP</a:t>
                      </a:r>
                      <a:r>
                        <a:rPr lang="zh-CN" altLang="en-US" sz="1600" b="0" i="0" u="none" strike="noStrike" dirty="0">
                          <a:solidFill>
                            <a:srgbClr val="000000"/>
                          </a:solidFill>
                          <a:latin typeface="宋体" pitchFamily="2" charset="-122"/>
                          <a:ea typeface="宋体" pitchFamily="2" charset="-122"/>
                        </a:rPr>
                        <a:t>数</a:t>
                      </a:r>
                    </a:p>
                  </a:txBody>
                  <a:tcPr marL="9525" marR="9525" marT="9525" marB="0" anchor="ctr"/>
                </a:tc>
                <a:extLst>
                  <a:ext uri="{0D108BD9-81ED-4DB2-BD59-A6C34878D82A}">
                    <a16:rowId xmlns:a16="http://schemas.microsoft.com/office/drawing/2014/main" val="10006"/>
                  </a:ext>
                </a:extLst>
              </a:tr>
            </a:tbl>
          </a:graphicData>
        </a:graphic>
      </p:graphicFrame>
      <p:sp>
        <p:nvSpPr>
          <p:cNvPr id="7" name="CustomShape 3"/>
          <p:cNvSpPr/>
          <p:nvPr/>
        </p:nvSpPr>
        <p:spPr>
          <a:xfrm>
            <a:off x="285720" y="3643314"/>
            <a:ext cx="8072494" cy="278608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50000"/>
              </a:lnSpc>
            </a:pPr>
            <a:r>
              <a:rPr lang="en-US" sz="1500" b="1" strike="noStrike" spc="-1" dirty="0">
                <a:solidFill>
                  <a:srgbClr val="000000"/>
                </a:solidFill>
                <a:uFill>
                  <a:solidFill>
                    <a:srgbClr val="FFFFFF"/>
                  </a:solidFill>
                </a:uFill>
                <a:latin typeface="Times New Roman"/>
                <a:ea typeface="Times New Roman"/>
              </a:rPr>
              <a:t>   </a:t>
            </a:r>
            <a:r>
              <a:rPr lang="zh-CN" altLang="en-US" sz="2800" b="1" strike="noStrike" spc="-1" dirty="0">
                <a:solidFill>
                  <a:srgbClr val="000000"/>
                </a:solidFill>
                <a:uFill>
                  <a:solidFill>
                    <a:srgbClr val="FFFFFF"/>
                  </a:solidFill>
                </a:uFill>
                <a:latin typeface="宋体" pitchFamily="2" charset="-122"/>
                <a:ea typeface="宋体" pitchFamily="2" charset="-122"/>
              </a:rPr>
              <a:t>性能比对</a:t>
            </a:r>
            <a:endParaRPr lang="en-US" sz="2800" b="1" strike="noStrike" spc="-1" dirty="0">
              <a:solidFill>
                <a:srgbClr val="000000"/>
              </a:solidFill>
              <a:uFill>
                <a:solidFill>
                  <a:srgbClr val="FFFFFF"/>
                </a:solidFill>
              </a:uFill>
              <a:latin typeface="宋体" pitchFamily="2" charset="-122"/>
              <a:ea typeface="宋体" pitchFamily="2" charset="-122"/>
            </a:endParaRPr>
          </a:p>
          <a:p>
            <a:pPr marL="457200" indent="-227880" algn="just">
              <a:lnSpc>
                <a:spcPct val="150000"/>
              </a:lnSpc>
              <a:buClr>
                <a:srgbClr val="000000"/>
              </a:buClr>
            </a:pPr>
            <a:r>
              <a:rPr lang="en-US" altLang="zh-CN" sz="1600" dirty="0">
                <a:solidFill>
                  <a:srgbClr val="000000"/>
                </a:solidFill>
                <a:uFill>
                  <a:solidFill>
                    <a:srgbClr val="FFFFFF"/>
                  </a:solidFill>
                </a:uFill>
                <a:latin typeface="宋体" pitchFamily="2" charset="-122"/>
                <a:ea typeface="宋体" pitchFamily="2" charset="-122"/>
              </a:rPr>
              <a:t>	</a:t>
            </a:r>
            <a:r>
              <a:rPr lang="en-US" altLang="zh-CN" dirty="0" err="1">
                <a:solidFill>
                  <a:srgbClr val="000000"/>
                </a:solidFill>
                <a:uFill>
                  <a:solidFill>
                    <a:srgbClr val="FFFFFF"/>
                  </a:solidFill>
                </a:uFill>
                <a:latin typeface="宋体" pitchFamily="2" charset="-122"/>
                <a:ea typeface="宋体" pitchFamily="2" charset="-122"/>
              </a:rPr>
              <a:t>Fregata</a:t>
            </a:r>
            <a:r>
              <a:rPr lang="zh-CN" altLang="en-US" dirty="0">
                <a:solidFill>
                  <a:srgbClr val="000000"/>
                </a:solidFill>
                <a:uFill>
                  <a:solidFill>
                    <a:srgbClr val="FFFFFF"/>
                  </a:solidFill>
                </a:uFill>
                <a:latin typeface="宋体" pitchFamily="2" charset="-122"/>
                <a:ea typeface="宋体" pitchFamily="2" charset="-122"/>
              </a:rPr>
              <a:t>运行在</a:t>
            </a:r>
            <a:r>
              <a:rPr lang="en-US" altLang="zh-CN" dirty="0">
                <a:solidFill>
                  <a:srgbClr val="000000"/>
                </a:solidFill>
                <a:uFill>
                  <a:solidFill>
                    <a:srgbClr val="FFFFFF"/>
                  </a:solidFill>
                </a:uFill>
                <a:latin typeface="宋体" pitchFamily="2" charset="-122"/>
                <a:ea typeface="宋体" pitchFamily="2" charset="-122"/>
              </a:rPr>
              <a:t>K8S</a:t>
            </a:r>
            <a:r>
              <a:rPr lang="zh-CN" altLang="en-US" dirty="0">
                <a:solidFill>
                  <a:srgbClr val="000000"/>
                </a:solidFill>
                <a:uFill>
                  <a:solidFill>
                    <a:srgbClr val="FFFFFF"/>
                  </a:solidFill>
                </a:uFill>
                <a:latin typeface="宋体" pitchFamily="2" charset="-122"/>
                <a:ea typeface="宋体" pitchFamily="2" charset="-122"/>
              </a:rPr>
              <a:t>之上，完全重写了</a:t>
            </a:r>
            <a:r>
              <a:rPr lang="en-US" altLang="zh-CN" dirty="0">
                <a:solidFill>
                  <a:srgbClr val="000000"/>
                </a:solidFill>
                <a:uFill>
                  <a:solidFill>
                    <a:srgbClr val="FFFFFF"/>
                  </a:solidFill>
                </a:uFill>
                <a:latin typeface="宋体" pitchFamily="2" charset="-122"/>
                <a:ea typeface="宋体" pitchFamily="2" charset="-122"/>
              </a:rPr>
              <a:t>magpie</a:t>
            </a:r>
            <a:r>
              <a:rPr lang="zh-CN" altLang="en-US" dirty="0">
                <a:solidFill>
                  <a:srgbClr val="000000"/>
                </a:solidFill>
                <a:uFill>
                  <a:solidFill>
                    <a:srgbClr val="FFFFFF"/>
                  </a:solidFill>
                </a:uFill>
                <a:latin typeface="宋体" pitchFamily="2" charset="-122"/>
                <a:ea typeface="宋体" pitchFamily="2" charset="-122"/>
              </a:rPr>
              <a:t>，性能上要比老的</a:t>
            </a:r>
            <a:r>
              <a:rPr lang="en-US" altLang="zh-CN" dirty="0">
                <a:solidFill>
                  <a:srgbClr val="000000"/>
                </a:solidFill>
                <a:uFill>
                  <a:solidFill>
                    <a:srgbClr val="FFFFFF"/>
                  </a:solidFill>
                </a:uFill>
                <a:latin typeface="宋体" pitchFamily="2" charset="-122"/>
                <a:ea typeface="宋体" pitchFamily="2" charset="-122"/>
              </a:rPr>
              <a:t>magpie</a:t>
            </a:r>
            <a:r>
              <a:rPr lang="zh-CN" altLang="en-US" dirty="0">
                <a:solidFill>
                  <a:srgbClr val="000000"/>
                </a:solidFill>
                <a:uFill>
                  <a:solidFill>
                    <a:srgbClr val="FFFFFF"/>
                  </a:solidFill>
                </a:uFill>
                <a:latin typeface="宋体" pitchFamily="2" charset="-122"/>
                <a:ea typeface="宋体" pitchFamily="2" charset="-122"/>
              </a:rPr>
              <a:t>提高一截，且</a:t>
            </a:r>
            <a:r>
              <a:rPr lang="zh-Hans" altLang="en-US" dirty="0">
                <a:solidFill>
                  <a:srgbClr val="000000"/>
                </a:solidFill>
                <a:uFill>
                  <a:solidFill>
                    <a:srgbClr val="FFFFFF"/>
                  </a:solidFill>
                </a:uFill>
                <a:latin typeface="宋体" pitchFamily="2" charset="-122"/>
                <a:ea typeface="宋体" pitchFamily="2" charset="-122"/>
              </a:rPr>
              <a:t>双</a:t>
            </a:r>
            <a:r>
              <a:rPr lang="en-US" altLang="zh-Hans" dirty="0">
                <a:solidFill>
                  <a:srgbClr val="000000"/>
                </a:solidFill>
                <a:uFill>
                  <a:solidFill>
                    <a:srgbClr val="FFFFFF"/>
                  </a:solidFill>
                </a:uFill>
                <a:latin typeface="宋体" pitchFamily="2" charset="-122"/>
                <a:ea typeface="宋体" pitchFamily="2" charset="-122"/>
              </a:rPr>
              <a:t>11</a:t>
            </a:r>
            <a:r>
              <a:rPr lang="zh-CN" altLang="en-US" dirty="0">
                <a:solidFill>
                  <a:srgbClr val="000000"/>
                </a:solidFill>
                <a:uFill>
                  <a:solidFill>
                    <a:srgbClr val="FFFFFF"/>
                  </a:solidFill>
                </a:uFill>
                <a:latin typeface="宋体" pitchFamily="2" charset="-122"/>
                <a:ea typeface="宋体" pitchFamily="2" charset="-122"/>
              </a:rPr>
              <a:t>期间稳定运行，</a:t>
            </a:r>
            <a:r>
              <a:rPr lang="en-US" altLang="zh-CN" dirty="0" err="1">
                <a:solidFill>
                  <a:srgbClr val="000000"/>
                </a:solidFill>
                <a:uFill>
                  <a:solidFill>
                    <a:srgbClr val="FFFFFF"/>
                  </a:solidFill>
                </a:uFill>
                <a:latin typeface="宋体" pitchFamily="2" charset="-122"/>
                <a:ea typeface="宋体" pitchFamily="2" charset="-122"/>
              </a:rPr>
              <a:t>binlog</a:t>
            </a:r>
            <a:r>
              <a:rPr lang="zh-CN" altLang="en-US" dirty="0">
                <a:solidFill>
                  <a:srgbClr val="000000"/>
                </a:solidFill>
                <a:uFill>
                  <a:solidFill>
                    <a:srgbClr val="FFFFFF"/>
                  </a:solidFill>
                </a:uFill>
                <a:latin typeface="宋体" pitchFamily="2" charset="-122"/>
                <a:ea typeface="宋体" pitchFamily="2" charset="-122"/>
              </a:rPr>
              <a:t>任务在资源规格小的情况下将近是</a:t>
            </a:r>
            <a:r>
              <a:rPr lang="en-US" altLang="zh-CN" dirty="0">
                <a:solidFill>
                  <a:srgbClr val="000000"/>
                </a:solidFill>
                <a:uFill>
                  <a:solidFill>
                    <a:srgbClr val="FFFFFF"/>
                  </a:solidFill>
                </a:uFill>
                <a:latin typeface="宋体" pitchFamily="2" charset="-122"/>
                <a:ea typeface="宋体" pitchFamily="2" charset="-122"/>
              </a:rPr>
              <a:t>magpie</a:t>
            </a:r>
            <a:r>
              <a:rPr lang="zh-CN" altLang="en-US" dirty="0">
                <a:solidFill>
                  <a:srgbClr val="000000"/>
                </a:solidFill>
                <a:uFill>
                  <a:solidFill>
                    <a:srgbClr val="FFFFFF"/>
                  </a:solidFill>
                </a:uFill>
                <a:latin typeface="宋体" pitchFamily="2" charset="-122"/>
                <a:ea typeface="宋体" pitchFamily="2" charset="-122"/>
              </a:rPr>
              <a:t>任务处理性能的</a:t>
            </a:r>
            <a:r>
              <a:rPr lang="en-US" altLang="zh-CN" dirty="0">
                <a:solidFill>
                  <a:srgbClr val="000000"/>
                </a:solidFill>
                <a:uFill>
                  <a:solidFill>
                    <a:srgbClr val="FFFFFF"/>
                  </a:solidFill>
                </a:uFill>
                <a:latin typeface="宋体" pitchFamily="2" charset="-122"/>
                <a:ea typeface="宋体" pitchFamily="2" charset="-122"/>
              </a:rPr>
              <a:t>7</a:t>
            </a:r>
            <a:r>
              <a:rPr lang="zh-CN" altLang="en-US" dirty="0">
                <a:solidFill>
                  <a:srgbClr val="000000"/>
                </a:solidFill>
                <a:uFill>
                  <a:solidFill>
                    <a:srgbClr val="FFFFFF"/>
                  </a:solidFill>
                </a:uFill>
                <a:latin typeface="宋体" pitchFamily="2" charset="-122"/>
                <a:ea typeface="宋体" pitchFamily="2" charset="-122"/>
              </a:rPr>
              <a:t>倍，</a:t>
            </a:r>
            <a:r>
              <a:rPr lang="en-US" altLang="zh-CN" dirty="0" err="1">
                <a:solidFill>
                  <a:srgbClr val="000000"/>
                </a:solidFill>
                <a:uFill>
                  <a:solidFill>
                    <a:srgbClr val="FFFFFF"/>
                  </a:solidFill>
                </a:uFill>
                <a:latin typeface="宋体" pitchFamily="2" charset="-122"/>
                <a:ea typeface="宋体" pitchFamily="2" charset="-122"/>
              </a:rPr>
              <a:t>logtunel</a:t>
            </a:r>
            <a:r>
              <a:rPr lang="zh-CN" altLang="en-US" dirty="0">
                <a:solidFill>
                  <a:srgbClr val="000000"/>
                </a:solidFill>
                <a:uFill>
                  <a:solidFill>
                    <a:srgbClr val="FFFFFF"/>
                  </a:solidFill>
                </a:uFill>
                <a:latin typeface="宋体" pitchFamily="2" charset="-122"/>
                <a:ea typeface="宋体" pitchFamily="2" charset="-122"/>
              </a:rPr>
              <a:t>类型的任务在资源翻</a:t>
            </a:r>
            <a:r>
              <a:rPr lang="en-US" altLang="zh-CN" dirty="0">
                <a:solidFill>
                  <a:srgbClr val="000000"/>
                </a:solidFill>
                <a:uFill>
                  <a:solidFill>
                    <a:srgbClr val="FFFFFF"/>
                  </a:solidFill>
                </a:uFill>
                <a:latin typeface="宋体" pitchFamily="2" charset="-122"/>
                <a:ea typeface="宋体" pitchFamily="2" charset="-122"/>
              </a:rPr>
              <a:t>2</a:t>
            </a:r>
            <a:r>
              <a:rPr lang="zh-CN" altLang="en-US" dirty="0">
                <a:solidFill>
                  <a:srgbClr val="000000"/>
                </a:solidFill>
                <a:uFill>
                  <a:solidFill>
                    <a:srgbClr val="FFFFFF"/>
                  </a:solidFill>
                </a:uFill>
                <a:latin typeface="宋体" pitchFamily="2" charset="-122"/>
                <a:ea typeface="宋体" pitchFamily="2" charset="-122"/>
              </a:rPr>
              <a:t>倍的情况下能够比</a:t>
            </a:r>
            <a:r>
              <a:rPr lang="en-US" altLang="zh-CN" dirty="0">
                <a:solidFill>
                  <a:srgbClr val="000000"/>
                </a:solidFill>
                <a:uFill>
                  <a:solidFill>
                    <a:srgbClr val="FFFFFF"/>
                  </a:solidFill>
                </a:uFill>
                <a:latin typeface="宋体" pitchFamily="2" charset="-122"/>
                <a:ea typeface="宋体" pitchFamily="2" charset="-122"/>
              </a:rPr>
              <a:t>magpie</a:t>
            </a:r>
            <a:r>
              <a:rPr lang="zh-CN" altLang="en-US" dirty="0">
                <a:solidFill>
                  <a:srgbClr val="000000"/>
                </a:solidFill>
                <a:uFill>
                  <a:solidFill>
                    <a:srgbClr val="FFFFFF"/>
                  </a:solidFill>
                </a:uFill>
                <a:latin typeface="宋体" pitchFamily="2" charset="-122"/>
                <a:ea typeface="宋体" pitchFamily="2" charset="-122"/>
              </a:rPr>
              <a:t>任务提高到</a:t>
            </a:r>
            <a:r>
              <a:rPr lang="en-US" altLang="zh-CN" dirty="0">
                <a:solidFill>
                  <a:srgbClr val="000000"/>
                </a:solidFill>
                <a:uFill>
                  <a:solidFill>
                    <a:srgbClr val="FFFFFF"/>
                  </a:solidFill>
                </a:uFill>
                <a:latin typeface="宋体" pitchFamily="2" charset="-122"/>
                <a:ea typeface="宋体" pitchFamily="2" charset="-122"/>
              </a:rPr>
              <a:t>10</a:t>
            </a:r>
            <a:r>
              <a:rPr lang="zh-CN" altLang="en-US" dirty="0">
                <a:solidFill>
                  <a:srgbClr val="000000"/>
                </a:solidFill>
                <a:uFill>
                  <a:solidFill>
                    <a:srgbClr val="FFFFFF"/>
                  </a:solidFill>
                </a:uFill>
                <a:latin typeface="宋体" pitchFamily="2" charset="-122"/>
                <a:ea typeface="宋体" pitchFamily="2" charset="-122"/>
              </a:rPr>
              <a:t>倍左右的性能，</a:t>
            </a:r>
            <a:r>
              <a:rPr lang="en-US" altLang="zh-CN" dirty="0">
                <a:solidFill>
                  <a:srgbClr val="000000"/>
                </a:solidFill>
                <a:uFill>
                  <a:solidFill>
                    <a:srgbClr val="FFFFFF"/>
                  </a:solidFill>
                </a:uFill>
                <a:latin typeface="宋体" pitchFamily="2" charset="-122"/>
                <a:ea typeface="宋体" pitchFamily="2" charset="-122"/>
              </a:rPr>
              <a:t>quasi</a:t>
            </a:r>
            <a:r>
              <a:rPr lang="zh-CN" altLang="en-US" dirty="0">
                <a:solidFill>
                  <a:srgbClr val="000000"/>
                </a:solidFill>
                <a:uFill>
                  <a:solidFill>
                    <a:srgbClr val="FFFFFF"/>
                  </a:solidFill>
                </a:uFill>
                <a:latin typeface="宋体" pitchFamily="2" charset="-122"/>
                <a:ea typeface="宋体" pitchFamily="2" charset="-122"/>
              </a:rPr>
              <a:t>任务在核数相同内存翻倍的情况下可以比</a:t>
            </a:r>
            <a:r>
              <a:rPr lang="en-US" altLang="zh-CN" dirty="0">
                <a:solidFill>
                  <a:srgbClr val="000000"/>
                </a:solidFill>
                <a:uFill>
                  <a:solidFill>
                    <a:srgbClr val="FFFFFF"/>
                  </a:solidFill>
                </a:uFill>
                <a:latin typeface="宋体" pitchFamily="2" charset="-122"/>
                <a:ea typeface="宋体" pitchFamily="2" charset="-122"/>
              </a:rPr>
              <a:t>magpie</a:t>
            </a:r>
            <a:r>
              <a:rPr lang="zh-CN" altLang="en-US" dirty="0">
                <a:solidFill>
                  <a:srgbClr val="000000"/>
                </a:solidFill>
                <a:uFill>
                  <a:solidFill>
                    <a:srgbClr val="FFFFFF"/>
                  </a:solidFill>
                </a:uFill>
                <a:latin typeface="宋体" pitchFamily="2" charset="-122"/>
                <a:ea typeface="宋体" pitchFamily="2" charset="-122"/>
              </a:rPr>
              <a:t>任务提高到</a:t>
            </a:r>
            <a:r>
              <a:rPr lang="en-US" altLang="zh-CN" dirty="0">
                <a:solidFill>
                  <a:srgbClr val="000000"/>
                </a:solidFill>
                <a:uFill>
                  <a:solidFill>
                    <a:srgbClr val="FFFFFF"/>
                  </a:solidFill>
                </a:uFill>
                <a:latin typeface="宋体" pitchFamily="2" charset="-122"/>
                <a:ea typeface="宋体" pitchFamily="2" charset="-122"/>
              </a:rPr>
              <a:t>5</a:t>
            </a:r>
            <a:r>
              <a:rPr lang="zh-CN" altLang="en-US" dirty="0">
                <a:solidFill>
                  <a:srgbClr val="000000"/>
                </a:solidFill>
                <a:uFill>
                  <a:solidFill>
                    <a:srgbClr val="FFFFFF"/>
                  </a:solidFill>
                </a:uFill>
                <a:latin typeface="宋体" pitchFamily="2" charset="-122"/>
                <a:ea typeface="宋体" pitchFamily="2" charset="-122"/>
              </a:rPr>
              <a:t>倍的性能。</a:t>
            </a:r>
            <a:endParaRPr lang="en-US" altLang="zh-CN" dirty="0">
              <a:solidFill>
                <a:srgbClr val="000000"/>
              </a:solidFill>
              <a:uFill>
                <a:solidFill>
                  <a:srgbClr val="FFFFFF"/>
                </a:solidFill>
              </a:uFill>
              <a:latin typeface="宋体" pitchFamily="2" charset="-122"/>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CN" sz="3200" spc="-1" dirty="0" err="1">
                <a:solidFill>
                  <a:srgbClr val="17375E"/>
                </a:solidFill>
                <a:uFill>
                  <a:solidFill>
                    <a:srgbClr val="FFFFFF"/>
                  </a:solidFill>
                </a:uFill>
                <a:latin typeface="Franklin Gothic Medium"/>
              </a:rPr>
              <a:t>Fregata</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成本优势</a:t>
            </a:r>
            <a:endParaRPr lang="en-US" sz="3200" spc="-1" dirty="0">
              <a:solidFill>
                <a:srgbClr val="17375E"/>
              </a:solidFill>
              <a:uFill>
                <a:solidFill>
                  <a:srgbClr val="FFFFFF"/>
                </a:solidFill>
              </a:uFill>
              <a:latin typeface="Franklin Gothic Medium"/>
            </a:endParaRPr>
          </a:p>
        </p:txBody>
      </p:sp>
      <p:graphicFrame>
        <p:nvGraphicFramePr>
          <p:cNvPr id="3" name="表格 2"/>
          <p:cNvGraphicFramePr>
            <a:graphicFrameLocks noGrp="1"/>
          </p:cNvGraphicFramePr>
          <p:nvPr>
            <p:extLst>
              <p:ext uri="{D42A27DB-BD31-4B8C-83A1-F6EECF244321}">
                <p14:modId xmlns:p14="http://schemas.microsoft.com/office/powerpoint/2010/main" val="581202422"/>
              </p:ext>
            </p:extLst>
          </p:nvPr>
        </p:nvGraphicFramePr>
        <p:xfrm>
          <a:off x="642912" y="1285860"/>
          <a:ext cx="7529489" cy="2016760"/>
        </p:xfrm>
        <a:graphic>
          <a:graphicData uri="http://schemas.openxmlformats.org/drawingml/2006/table">
            <a:tbl>
              <a:tblPr firstRow="1" bandRow="1">
                <a:tableStyleId>{5C22544A-7EE6-4342-B048-85BDC9FD1C3A}</a:tableStyleId>
              </a:tblPr>
              <a:tblGrid>
                <a:gridCol w="1901743">
                  <a:extLst>
                    <a:ext uri="{9D8B030D-6E8A-4147-A177-3AD203B41FA5}">
                      <a16:colId xmlns:a16="http://schemas.microsoft.com/office/drawing/2014/main" val="3641581653"/>
                    </a:ext>
                  </a:extLst>
                </a:gridCol>
                <a:gridCol w="1901743">
                  <a:extLst>
                    <a:ext uri="{9D8B030D-6E8A-4147-A177-3AD203B41FA5}">
                      <a16:colId xmlns:a16="http://schemas.microsoft.com/office/drawing/2014/main" val="20000"/>
                    </a:ext>
                  </a:extLst>
                </a:gridCol>
                <a:gridCol w="1426311">
                  <a:extLst>
                    <a:ext uri="{9D8B030D-6E8A-4147-A177-3AD203B41FA5}">
                      <a16:colId xmlns:a16="http://schemas.microsoft.com/office/drawing/2014/main" val="20001"/>
                    </a:ext>
                  </a:extLst>
                </a:gridCol>
                <a:gridCol w="2299692">
                  <a:extLst>
                    <a:ext uri="{9D8B030D-6E8A-4147-A177-3AD203B41FA5}">
                      <a16:colId xmlns:a16="http://schemas.microsoft.com/office/drawing/2014/main" val="20002"/>
                    </a:ext>
                  </a:extLst>
                </a:gridCol>
              </a:tblGrid>
              <a:tr h="370840">
                <a:tc>
                  <a:txBody>
                    <a:bodyPr/>
                    <a:lstStyle/>
                    <a:p>
                      <a:pPr algn="ctr"/>
                      <a:r>
                        <a:rPr lang="zh-Hans" altLang="en-US" sz="1600" dirty="0"/>
                        <a:t>时间</a:t>
                      </a:r>
                      <a:endParaRPr lang="zh-CN" altLang="en-US" sz="1600" dirty="0"/>
                    </a:p>
                  </a:txBody>
                  <a:tcPr anchor="ctr"/>
                </a:tc>
                <a:tc>
                  <a:txBody>
                    <a:bodyPr/>
                    <a:lstStyle/>
                    <a:p>
                      <a:pPr algn="ctr"/>
                      <a:r>
                        <a:rPr lang="zh-CN" altLang="en-US" sz="1600" dirty="0"/>
                        <a:t>任务类型</a:t>
                      </a:r>
                    </a:p>
                  </a:txBody>
                  <a:tcPr anchor="ctr"/>
                </a:tc>
                <a:tc>
                  <a:txBody>
                    <a:bodyPr/>
                    <a:lstStyle/>
                    <a:p>
                      <a:pPr algn="ctr"/>
                      <a:r>
                        <a:rPr lang="zh-CN" altLang="en-US" sz="1600" dirty="0"/>
                        <a:t>任务数量</a:t>
                      </a:r>
                    </a:p>
                  </a:txBody>
                  <a:tcPr anchor="ctr"/>
                </a:tc>
                <a:tc>
                  <a:txBody>
                    <a:bodyPr/>
                    <a:lstStyle/>
                    <a:p>
                      <a:pPr algn="ctr"/>
                      <a:r>
                        <a:rPr lang="zh-CN" altLang="en-US" sz="1600" dirty="0"/>
                        <a:t>资源情况</a:t>
                      </a:r>
                    </a:p>
                  </a:txBody>
                  <a:tcPr anchor="ctr"/>
                </a:tc>
                <a:extLst>
                  <a:ext uri="{0D108BD9-81ED-4DB2-BD59-A6C34878D82A}">
                    <a16:rowId xmlns:a16="http://schemas.microsoft.com/office/drawing/2014/main" val="10000"/>
                  </a:ext>
                </a:extLst>
              </a:tr>
              <a:tr h="370840">
                <a:tc>
                  <a:txBody>
                    <a:bodyPr/>
                    <a:lstStyle/>
                    <a:p>
                      <a:pPr algn="ctr"/>
                      <a:r>
                        <a:rPr lang="zh-Hans" altLang="en-US" sz="1600" dirty="0"/>
                        <a:t>截止</a:t>
                      </a:r>
                      <a:r>
                        <a:rPr lang="en-US" altLang="zh-Hans" sz="1600" dirty="0"/>
                        <a:t>618</a:t>
                      </a:r>
                      <a:endParaRPr lang="zh-CN" altLang="en-US" sz="1600" dirty="0"/>
                    </a:p>
                  </a:txBody>
                  <a:tcPr anchor="ctr"/>
                </a:tc>
                <a:tc>
                  <a:txBody>
                    <a:bodyPr/>
                    <a:lstStyle/>
                    <a:p>
                      <a:pPr algn="ctr"/>
                      <a:r>
                        <a:rPr lang="en-US" altLang="zh-CN" sz="1600" dirty="0" err="1"/>
                        <a:t>Fregat</a:t>
                      </a:r>
                      <a:r>
                        <a:rPr lang="en-US" altLang="zh-Hans" sz="1600" dirty="0" err="1"/>
                        <a:t>a</a:t>
                      </a:r>
                      <a:endParaRPr lang="zh-CN" altLang="en-US" sz="1600" dirty="0"/>
                    </a:p>
                  </a:txBody>
                  <a:tcPr anchor="ctr"/>
                </a:tc>
                <a:tc>
                  <a:txBody>
                    <a:bodyPr/>
                    <a:lstStyle/>
                    <a:p>
                      <a:pPr algn="ctr"/>
                      <a:r>
                        <a:rPr lang="en-US" altLang="zh-CN" sz="1600" dirty="0"/>
                        <a:t>1577</a:t>
                      </a:r>
                      <a:endParaRPr lang="zh-CN" altLang="en-US" sz="1600" dirty="0"/>
                    </a:p>
                  </a:txBody>
                  <a:tcPr anchor="ctr"/>
                </a:tc>
                <a:tc>
                  <a:txBody>
                    <a:bodyPr/>
                    <a:lstStyle/>
                    <a:p>
                      <a:pPr algn="l"/>
                      <a:r>
                        <a:rPr lang="en-US" altLang="zh-CN" sz="1600" dirty="0" err="1"/>
                        <a:t>Docker</a:t>
                      </a:r>
                      <a:r>
                        <a:rPr lang="zh-CN" altLang="en-US" sz="1600" dirty="0"/>
                        <a:t>：</a:t>
                      </a:r>
                      <a:r>
                        <a:rPr lang="en-US" altLang="zh-CN" sz="1600" dirty="0"/>
                        <a:t>1960</a:t>
                      </a:r>
                      <a:r>
                        <a:rPr lang="zh-CN" altLang="en-US" sz="1600" dirty="0"/>
                        <a:t>个</a:t>
                      </a:r>
                      <a:endParaRPr lang="en-US" altLang="zh-CN" sz="1600" dirty="0"/>
                    </a:p>
                    <a:p>
                      <a:pPr algn="l"/>
                      <a:r>
                        <a:rPr lang="en-US" altLang="zh-CN" sz="1600" dirty="0"/>
                        <a:t>CPU</a:t>
                      </a:r>
                      <a:r>
                        <a:rPr lang="zh-CN" altLang="en-US" sz="1600" dirty="0"/>
                        <a:t>：</a:t>
                      </a:r>
                      <a:r>
                        <a:rPr lang="en-US" altLang="zh-CN" sz="1600" dirty="0"/>
                        <a:t>2975</a:t>
                      </a:r>
                      <a:r>
                        <a:rPr lang="zh-CN" altLang="en-US" sz="1600" dirty="0"/>
                        <a:t>核</a:t>
                      </a:r>
                      <a:endParaRPr lang="en-US" altLang="zh-CN" sz="1600" dirty="0"/>
                    </a:p>
                    <a:p>
                      <a:pPr algn="l"/>
                      <a:r>
                        <a:rPr lang="zh-CN" altLang="en-US" sz="1600" dirty="0"/>
                        <a:t>内存：</a:t>
                      </a:r>
                      <a:r>
                        <a:rPr lang="en-US" altLang="zh-CN" sz="1600" dirty="0"/>
                        <a:t>12517GB</a:t>
                      </a:r>
                      <a:endParaRPr lang="zh-CN" altLang="en-US" sz="1600" dirty="0"/>
                    </a:p>
                  </a:txBody>
                  <a:tcPr anchor="ctr"/>
                </a:tc>
                <a:extLst>
                  <a:ext uri="{0D108BD9-81ED-4DB2-BD59-A6C34878D82A}">
                    <a16:rowId xmlns:a16="http://schemas.microsoft.com/office/drawing/2014/main" val="10001"/>
                  </a:ext>
                </a:extLst>
              </a:tr>
              <a:tr h="370840">
                <a:tc>
                  <a:txBody>
                    <a:bodyPr/>
                    <a:lstStyle/>
                    <a:p>
                      <a:pPr algn="ctr"/>
                      <a:r>
                        <a:rPr lang="zh-Hans" altLang="en-US" sz="1600" dirty="0"/>
                        <a:t>截止双</a:t>
                      </a:r>
                      <a:r>
                        <a:rPr lang="en-US" altLang="zh-Hans" sz="1600" dirty="0"/>
                        <a:t>11</a:t>
                      </a:r>
                      <a:endParaRPr lang="zh-CN" altLang="en-US" sz="1600" dirty="0"/>
                    </a:p>
                  </a:txBody>
                  <a:tcPr anchor="ctr"/>
                </a:tc>
                <a:tc>
                  <a:txBody>
                    <a:bodyPr/>
                    <a:lstStyle/>
                    <a:p>
                      <a:pPr algn="ctr"/>
                      <a:r>
                        <a:rPr lang="en-US" altLang="zh-CN" sz="1600" dirty="0" err="1"/>
                        <a:t>Fregata</a:t>
                      </a:r>
                      <a:endParaRPr lang="zh-CN" altLang="en-US" sz="1600" dirty="0"/>
                    </a:p>
                  </a:txBody>
                  <a:tcPr anchor="ctr"/>
                </a:tc>
                <a:tc>
                  <a:txBody>
                    <a:bodyPr/>
                    <a:lstStyle/>
                    <a:p>
                      <a:pPr algn="ctr"/>
                      <a:r>
                        <a:rPr lang="en-US" altLang="zh-CN" sz="1600" dirty="0"/>
                        <a:t>9389</a:t>
                      </a:r>
                      <a:endParaRPr lang="zh-CN" altLang="en-US" sz="1600" dirty="0"/>
                    </a:p>
                  </a:txBody>
                  <a:tcPr anchor="ctr"/>
                </a:tc>
                <a:tc>
                  <a:txBody>
                    <a:bodyPr/>
                    <a:lstStyle/>
                    <a:p>
                      <a:pPr algn="l"/>
                      <a:r>
                        <a:rPr lang="en-US" altLang="zh-CN" sz="1600" dirty="0"/>
                        <a:t>Docker</a:t>
                      </a:r>
                      <a:r>
                        <a:rPr lang="zh-CN" altLang="en-US" sz="1600" dirty="0"/>
                        <a:t>：</a:t>
                      </a:r>
                      <a:r>
                        <a:rPr lang="en-US" altLang="zh-CN" sz="1600" dirty="0"/>
                        <a:t>9607</a:t>
                      </a:r>
                      <a:r>
                        <a:rPr lang="zh-CN" altLang="en-US" sz="1600" dirty="0"/>
                        <a:t>个</a:t>
                      </a:r>
                      <a:endParaRPr lang="en-US" altLang="zh-CN" sz="1600" dirty="0"/>
                    </a:p>
                    <a:p>
                      <a:pPr algn="l"/>
                      <a:r>
                        <a:rPr lang="en-US" altLang="zh-CN" sz="1600" dirty="0"/>
                        <a:t>CPU</a:t>
                      </a:r>
                      <a:r>
                        <a:rPr lang="zh-CN" altLang="en-US" sz="1600" dirty="0"/>
                        <a:t>：</a:t>
                      </a:r>
                      <a:r>
                        <a:rPr lang="en-US" altLang="zh-CN" sz="1600" dirty="0"/>
                        <a:t>6653</a:t>
                      </a:r>
                      <a:r>
                        <a:rPr lang="zh-CN" altLang="en-US" sz="1600" dirty="0"/>
                        <a:t>核</a:t>
                      </a:r>
                      <a:endParaRPr lang="en-US" altLang="zh-CN" sz="1600" dirty="0"/>
                    </a:p>
                    <a:p>
                      <a:pPr algn="l"/>
                      <a:r>
                        <a:rPr lang="zh-CN" altLang="en-US" sz="1600" dirty="0"/>
                        <a:t>内存：</a:t>
                      </a:r>
                      <a:r>
                        <a:rPr lang="en-US" altLang="zh-CN" sz="1600" dirty="0"/>
                        <a:t>26344GB</a:t>
                      </a:r>
                      <a:endParaRPr lang="zh-CN" altLang="en-US" sz="1600" dirty="0"/>
                    </a:p>
                  </a:txBody>
                  <a:tcPr anchor="ctr"/>
                </a:tc>
                <a:extLst>
                  <a:ext uri="{0D108BD9-81ED-4DB2-BD59-A6C34878D82A}">
                    <a16:rowId xmlns:a16="http://schemas.microsoft.com/office/drawing/2014/main" val="10002"/>
                  </a:ext>
                </a:extLst>
              </a:tr>
            </a:tbl>
          </a:graphicData>
        </a:graphic>
      </p:graphicFrame>
      <p:sp>
        <p:nvSpPr>
          <p:cNvPr id="4" name="CustomShape 3"/>
          <p:cNvSpPr/>
          <p:nvPr/>
        </p:nvSpPr>
        <p:spPr>
          <a:xfrm>
            <a:off x="371409" y="3279059"/>
            <a:ext cx="8072494" cy="307183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50000"/>
              </a:lnSpc>
            </a:pPr>
            <a:r>
              <a:rPr lang="en-US" sz="1500" b="1" strike="noStrike" spc="-1" dirty="0">
                <a:solidFill>
                  <a:srgbClr val="000000"/>
                </a:solidFill>
                <a:uFill>
                  <a:solidFill>
                    <a:srgbClr val="FFFFFF"/>
                  </a:solidFill>
                </a:uFill>
                <a:latin typeface="Times New Roman"/>
                <a:ea typeface="Times New Roman"/>
              </a:rPr>
              <a:t>   </a:t>
            </a:r>
            <a:r>
              <a:rPr lang="en-US" altLang="zh-CN" sz="2800" b="1" spc="-1" dirty="0">
                <a:solidFill>
                  <a:srgbClr val="000000"/>
                </a:solidFill>
                <a:uFill>
                  <a:solidFill>
                    <a:srgbClr val="FFFFFF"/>
                  </a:solidFill>
                </a:uFill>
                <a:latin typeface="宋体" pitchFamily="2" charset="-122"/>
                <a:ea typeface="宋体" pitchFamily="2" charset="-122"/>
              </a:rPr>
              <a:t>K8S</a:t>
            </a:r>
            <a:r>
              <a:rPr lang="zh-CN" altLang="en-US" sz="2800" b="1" spc="-1" dirty="0">
                <a:solidFill>
                  <a:srgbClr val="000000"/>
                </a:solidFill>
                <a:uFill>
                  <a:solidFill>
                    <a:srgbClr val="FFFFFF"/>
                  </a:solidFill>
                </a:uFill>
                <a:latin typeface="宋体" pitchFamily="2" charset="-122"/>
                <a:ea typeface="宋体" pitchFamily="2" charset="-122"/>
              </a:rPr>
              <a:t>成本优势</a:t>
            </a:r>
            <a:endParaRPr lang="en-US" sz="2800" b="1" strike="noStrike" spc="-1" dirty="0">
              <a:solidFill>
                <a:srgbClr val="000000"/>
              </a:solidFill>
              <a:uFill>
                <a:solidFill>
                  <a:srgbClr val="FFFFFF"/>
                </a:solidFill>
              </a:uFill>
              <a:latin typeface="宋体" pitchFamily="2" charset="-122"/>
              <a:ea typeface="宋体" pitchFamily="2" charset="-122"/>
            </a:endParaRPr>
          </a:p>
          <a:p>
            <a:pPr marL="457200" indent="-227880" algn="just">
              <a:lnSpc>
                <a:spcPct val="200000"/>
              </a:lnSpc>
              <a:buClr>
                <a:srgbClr val="000000"/>
              </a:buClr>
            </a:pPr>
            <a:r>
              <a:rPr lang="en-US" altLang="zh-CN" dirty="0">
                <a:solidFill>
                  <a:srgbClr val="000000"/>
                </a:solidFill>
                <a:uFill>
                  <a:solidFill>
                    <a:srgbClr val="FFFFFF"/>
                  </a:solidFill>
                </a:uFill>
                <a:latin typeface="宋体" pitchFamily="2" charset="-122"/>
                <a:ea typeface="宋体" pitchFamily="2" charset="-122"/>
              </a:rPr>
              <a:t>	</a:t>
            </a:r>
            <a:r>
              <a:rPr lang="en-US" altLang="zh-Hans" dirty="0" err="1">
                <a:solidFill>
                  <a:srgbClr val="000000"/>
                </a:solidFill>
                <a:uFill>
                  <a:solidFill>
                    <a:srgbClr val="FFFFFF"/>
                  </a:solidFill>
                </a:uFill>
                <a:latin typeface="宋体" pitchFamily="2" charset="-122"/>
                <a:ea typeface="宋体" pitchFamily="2" charset="-122"/>
              </a:rPr>
              <a:t>Fregata</a:t>
            </a:r>
            <a:r>
              <a:rPr lang="zh-Hans" altLang="en-US" dirty="0">
                <a:solidFill>
                  <a:srgbClr val="000000"/>
                </a:solidFill>
                <a:uFill>
                  <a:solidFill>
                    <a:srgbClr val="FFFFFF"/>
                  </a:solidFill>
                </a:uFill>
                <a:latin typeface="宋体" pitchFamily="2" charset="-122"/>
                <a:ea typeface="宋体" pitchFamily="2" charset="-122"/>
              </a:rPr>
              <a:t>在</a:t>
            </a:r>
            <a:r>
              <a:rPr lang="en-US" altLang="zh-Hans" dirty="0">
                <a:solidFill>
                  <a:srgbClr val="000000"/>
                </a:solidFill>
                <a:uFill>
                  <a:solidFill>
                    <a:srgbClr val="FFFFFF"/>
                  </a:solidFill>
                </a:uFill>
                <a:latin typeface="宋体" pitchFamily="2" charset="-122"/>
                <a:ea typeface="宋体" pitchFamily="2" charset="-122"/>
              </a:rPr>
              <a:t>618</a:t>
            </a:r>
            <a:r>
              <a:rPr lang="zh-Hans" altLang="en-US" dirty="0">
                <a:solidFill>
                  <a:srgbClr val="000000"/>
                </a:solidFill>
                <a:uFill>
                  <a:solidFill>
                    <a:srgbClr val="FFFFFF"/>
                  </a:solidFill>
                </a:uFill>
                <a:latin typeface="宋体" pitchFamily="2" charset="-122"/>
                <a:ea typeface="宋体" pitchFamily="2" charset="-122"/>
              </a:rPr>
              <a:t>之后任务增长</a:t>
            </a:r>
            <a:r>
              <a:rPr lang="en-US" altLang="zh-Hans" dirty="0">
                <a:solidFill>
                  <a:srgbClr val="000000"/>
                </a:solidFill>
                <a:uFill>
                  <a:solidFill>
                    <a:srgbClr val="FFFFFF"/>
                  </a:solidFill>
                </a:uFill>
                <a:latin typeface="宋体" pitchFamily="2" charset="-122"/>
                <a:ea typeface="宋体" pitchFamily="2" charset="-122"/>
              </a:rPr>
              <a:t>5</a:t>
            </a:r>
            <a:r>
              <a:rPr lang="zh-Hans" altLang="en-US" dirty="0">
                <a:solidFill>
                  <a:srgbClr val="000000"/>
                </a:solidFill>
                <a:uFill>
                  <a:solidFill>
                    <a:srgbClr val="FFFFFF"/>
                  </a:solidFill>
                </a:uFill>
                <a:latin typeface="宋体" pitchFamily="2" charset="-122"/>
                <a:ea typeface="宋体" pitchFamily="2" charset="-122"/>
              </a:rPr>
              <a:t>倍，但是用的物理机层面上只是从</a:t>
            </a:r>
            <a:r>
              <a:rPr lang="en-US" altLang="zh-Hans" dirty="0">
                <a:solidFill>
                  <a:srgbClr val="000000"/>
                </a:solidFill>
                <a:uFill>
                  <a:solidFill>
                    <a:srgbClr val="FFFFFF"/>
                  </a:solidFill>
                </a:uFill>
                <a:latin typeface="宋体" pitchFamily="2" charset="-122"/>
                <a:ea typeface="宋体" pitchFamily="2" charset="-122"/>
              </a:rPr>
              <a:t>500</a:t>
            </a:r>
            <a:r>
              <a:rPr lang="zh-Hans" altLang="en-US" dirty="0">
                <a:solidFill>
                  <a:srgbClr val="000000"/>
                </a:solidFill>
                <a:uFill>
                  <a:solidFill>
                    <a:srgbClr val="FFFFFF"/>
                  </a:solidFill>
                </a:uFill>
                <a:latin typeface="宋体" pitchFamily="2" charset="-122"/>
                <a:ea typeface="宋体" pitchFamily="2" charset="-122"/>
              </a:rPr>
              <a:t>台增加到了</a:t>
            </a:r>
            <a:r>
              <a:rPr lang="en-US" altLang="zh-Hans" dirty="0">
                <a:solidFill>
                  <a:srgbClr val="000000"/>
                </a:solidFill>
                <a:uFill>
                  <a:solidFill>
                    <a:srgbClr val="FFFFFF"/>
                  </a:solidFill>
                </a:uFill>
                <a:latin typeface="宋体" pitchFamily="2" charset="-122"/>
                <a:ea typeface="宋体" pitchFamily="2" charset="-122"/>
              </a:rPr>
              <a:t>677</a:t>
            </a:r>
            <a:r>
              <a:rPr lang="zh-Hans" altLang="en-US" dirty="0">
                <a:solidFill>
                  <a:srgbClr val="000000"/>
                </a:solidFill>
                <a:uFill>
                  <a:solidFill>
                    <a:srgbClr val="FFFFFF"/>
                  </a:solidFill>
                </a:uFill>
                <a:latin typeface="宋体" pitchFamily="2" charset="-122"/>
                <a:ea typeface="宋体" pitchFamily="2" charset="-122"/>
              </a:rPr>
              <a:t>台，现在</a:t>
            </a:r>
            <a:r>
              <a:rPr lang="en-US" altLang="zh-Hans" dirty="0" err="1">
                <a:solidFill>
                  <a:srgbClr val="000000"/>
                </a:solidFill>
                <a:uFill>
                  <a:solidFill>
                    <a:srgbClr val="FFFFFF"/>
                  </a:solidFill>
                </a:uFill>
                <a:latin typeface="宋体" pitchFamily="2" charset="-122"/>
                <a:ea typeface="宋体" pitchFamily="2" charset="-122"/>
              </a:rPr>
              <a:t>fregata</a:t>
            </a:r>
            <a:r>
              <a:rPr lang="zh-Hans" altLang="en-US" dirty="0">
                <a:solidFill>
                  <a:srgbClr val="000000"/>
                </a:solidFill>
                <a:uFill>
                  <a:solidFill>
                    <a:srgbClr val="FFFFFF"/>
                  </a:solidFill>
                </a:uFill>
                <a:latin typeface="宋体" pitchFamily="2" charset="-122"/>
                <a:ea typeface="宋体" pitchFamily="2" charset="-122"/>
              </a:rPr>
              <a:t>是独享资源</a:t>
            </a:r>
            <a:r>
              <a:rPr lang="en-US" altLang="zh-Hans" dirty="0">
                <a:solidFill>
                  <a:srgbClr val="000000"/>
                </a:solidFill>
                <a:uFill>
                  <a:solidFill>
                    <a:srgbClr val="FFFFFF"/>
                  </a:solidFill>
                </a:uFill>
                <a:latin typeface="宋体" pitchFamily="2" charset="-122"/>
                <a:ea typeface="宋体" pitchFamily="2" charset="-122"/>
              </a:rPr>
              <a:t>(taint)</a:t>
            </a:r>
            <a:r>
              <a:rPr lang="zh-Hans" altLang="en-US" dirty="0">
                <a:solidFill>
                  <a:srgbClr val="000000"/>
                </a:solidFill>
                <a:uFill>
                  <a:solidFill>
                    <a:srgbClr val="FFFFFF"/>
                  </a:solidFill>
                </a:uFill>
                <a:latin typeface="宋体" pitchFamily="2" charset="-122"/>
                <a:ea typeface="宋体" pitchFamily="2" charset="-122"/>
              </a:rPr>
              <a:t>。对比最早的物理机资源，我们在</a:t>
            </a:r>
            <a:r>
              <a:rPr lang="en-US" altLang="zh-Hans" dirty="0">
                <a:solidFill>
                  <a:srgbClr val="000000"/>
                </a:solidFill>
                <a:uFill>
                  <a:solidFill>
                    <a:srgbClr val="FFFFFF"/>
                  </a:solidFill>
                </a:uFill>
                <a:latin typeface="宋体" pitchFamily="2" charset="-122"/>
                <a:ea typeface="宋体" pitchFamily="2" charset="-122"/>
              </a:rPr>
              <a:t>618</a:t>
            </a:r>
            <a:r>
              <a:rPr lang="zh-Hans" altLang="en-US" dirty="0">
                <a:solidFill>
                  <a:srgbClr val="000000"/>
                </a:solidFill>
                <a:uFill>
                  <a:solidFill>
                    <a:srgbClr val="FFFFFF"/>
                  </a:solidFill>
                </a:uFill>
                <a:latin typeface="宋体" pitchFamily="2" charset="-122"/>
                <a:ea typeface="宋体" pitchFamily="2" charset="-122"/>
              </a:rPr>
              <a:t>之前有</a:t>
            </a:r>
            <a:r>
              <a:rPr lang="en-US" altLang="zh-Hans" dirty="0">
                <a:solidFill>
                  <a:srgbClr val="000000"/>
                </a:solidFill>
                <a:uFill>
                  <a:solidFill>
                    <a:srgbClr val="FFFFFF"/>
                  </a:solidFill>
                </a:uFill>
                <a:latin typeface="宋体" pitchFamily="2" charset="-122"/>
                <a:ea typeface="宋体" pitchFamily="2" charset="-122"/>
              </a:rPr>
              <a:t>370</a:t>
            </a:r>
            <a:r>
              <a:rPr lang="zh-Hans" altLang="en-US" dirty="0">
                <a:solidFill>
                  <a:srgbClr val="000000"/>
                </a:solidFill>
                <a:uFill>
                  <a:solidFill>
                    <a:srgbClr val="FFFFFF"/>
                  </a:solidFill>
                </a:uFill>
                <a:latin typeface="宋体" pitchFamily="2" charset="-122"/>
                <a:ea typeface="宋体" pitchFamily="2" charset="-122"/>
              </a:rPr>
              <a:t>台运行</a:t>
            </a:r>
            <a:r>
              <a:rPr lang="en-US" altLang="zh-Hans" dirty="0">
                <a:solidFill>
                  <a:srgbClr val="000000"/>
                </a:solidFill>
                <a:uFill>
                  <a:solidFill>
                    <a:srgbClr val="FFFFFF"/>
                  </a:solidFill>
                </a:uFill>
                <a:latin typeface="宋体" pitchFamily="2" charset="-122"/>
                <a:ea typeface="宋体" pitchFamily="2" charset="-122"/>
              </a:rPr>
              <a:t>618</a:t>
            </a:r>
            <a:r>
              <a:rPr lang="zh-Hans" altLang="en-US" dirty="0">
                <a:solidFill>
                  <a:srgbClr val="000000"/>
                </a:solidFill>
                <a:uFill>
                  <a:solidFill>
                    <a:srgbClr val="FFFFFF"/>
                  </a:solidFill>
                </a:uFill>
                <a:latin typeface="宋体" pitchFamily="2" charset="-122"/>
                <a:ea typeface="宋体" pitchFamily="2" charset="-122"/>
              </a:rPr>
              <a:t>之前的任务，资源增长</a:t>
            </a:r>
            <a:r>
              <a:rPr lang="en-US" altLang="zh-Hans" dirty="0">
                <a:solidFill>
                  <a:srgbClr val="000000"/>
                </a:solidFill>
                <a:uFill>
                  <a:solidFill>
                    <a:srgbClr val="FFFFFF"/>
                  </a:solidFill>
                </a:uFill>
                <a:latin typeface="宋体" pitchFamily="2" charset="-122"/>
                <a:ea typeface="宋体" pitchFamily="2" charset="-122"/>
              </a:rPr>
              <a:t>5</a:t>
            </a:r>
            <a:r>
              <a:rPr lang="zh-Hans" altLang="en-US" dirty="0">
                <a:solidFill>
                  <a:srgbClr val="000000"/>
                </a:solidFill>
                <a:uFill>
                  <a:solidFill>
                    <a:srgbClr val="FFFFFF"/>
                  </a:solidFill>
                </a:uFill>
                <a:latin typeface="宋体" pitchFamily="2" charset="-122"/>
                <a:ea typeface="宋体" pitchFamily="2" charset="-122"/>
              </a:rPr>
              <a:t>倍之后我们只是在物理机层面上增加了不到</a:t>
            </a:r>
            <a:r>
              <a:rPr lang="en-US" altLang="zh-Hans" dirty="0">
                <a:solidFill>
                  <a:srgbClr val="000000"/>
                </a:solidFill>
                <a:uFill>
                  <a:solidFill>
                    <a:srgbClr val="FFFFFF"/>
                  </a:solidFill>
                </a:uFill>
                <a:latin typeface="宋体" pitchFamily="2" charset="-122"/>
                <a:ea typeface="宋体" pitchFamily="2" charset="-122"/>
              </a:rPr>
              <a:t>200</a:t>
            </a:r>
            <a:r>
              <a:rPr lang="zh-Hans" altLang="en-US" dirty="0">
                <a:solidFill>
                  <a:srgbClr val="000000"/>
                </a:solidFill>
                <a:uFill>
                  <a:solidFill>
                    <a:srgbClr val="FFFFFF"/>
                  </a:solidFill>
                </a:uFill>
                <a:latin typeface="宋体" pitchFamily="2" charset="-122"/>
                <a:ea typeface="宋体" pitchFamily="2" charset="-122"/>
              </a:rPr>
              <a:t>台的物理机资源，双</a:t>
            </a:r>
            <a:r>
              <a:rPr lang="en-US" altLang="zh-Hans" dirty="0">
                <a:solidFill>
                  <a:srgbClr val="000000"/>
                </a:solidFill>
                <a:uFill>
                  <a:solidFill>
                    <a:srgbClr val="FFFFFF"/>
                  </a:solidFill>
                </a:uFill>
                <a:latin typeface="宋体" pitchFamily="2" charset="-122"/>
                <a:ea typeface="宋体" pitchFamily="2" charset="-122"/>
              </a:rPr>
              <a:t>11</a:t>
            </a:r>
            <a:r>
              <a:rPr lang="zh-Hans" altLang="en-US" dirty="0">
                <a:solidFill>
                  <a:srgbClr val="000000"/>
                </a:solidFill>
                <a:uFill>
                  <a:solidFill>
                    <a:srgbClr val="FFFFFF"/>
                  </a:solidFill>
                </a:uFill>
                <a:latin typeface="宋体" pitchFamily="2" charset="-122"/>
                <a:ea typeface="宋体" pitchFamily="2" charset="-122"/>
              </a:rPr>
              <a:t>期间运行稳定。</a:t>
            </a:r>
            <a:endParaRPr lang="en-US" altLang="zh-CN" dirty="0">
              <a:solidFill>
                <a:srgbClr val="FF0000"/>
              </a:solidFill>
              <a:uFill>
                <a:solidFill>
                  <a:srgbClr val="FFFFFF"/>
                </a:solidFill>
              </a:uFill>
              <a:latin typeface="宋体" pitchFamily="2" charset="-122"/>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CN" sz="3200" spc="-1" dirty="0">
                <a:solidFill>
                  <a:srgbClr val="17375E"/>
                </a:solidFill>
                <a:uFill>
                  <a:solidFill>
                    <a:srgbClr val="FFFFFF"/>
                  </a:solidFill>
                </a:uFill>
                <a:latin typeface="Franklin Gothic Medium"/>
              </a:rPr>
              <a:t>Kafka-</a:t>
            </a:r>
            <a:r>
              <a:rPr lang="en-US" altLang="zh-CN" sz="3200" spc="-1" dirty="0" err="1">
                <a:solidFill>
                  <a:srgbClr val="17375E"/>
                </a:solidFill>
                <a:uFill>
                  <a:solidFill>
                    <a:srgbClr val="FFFFFF"/>
                  </a:solidFill>
                </a:uFill>
                <a:latin typeface="Franklin Gothic Medium"/>
              </a:rPr>
              <a:t>MirrorMaker</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运行指标</a:t>
            </a:r>
            <a:endParaRPr lang="en-US" sz="3200" spc="-1" dirty="0">
              <a:solidFill>
                <a:srgbClr val="17375E"/>
              </a:solidFill>
              <a:uFill>
                <a:solidFill>
                  <a:srgbClr val="FFFFFF"/>
                </a:solidFill>
              </a:uFill>
              <a:latin typeface="Franklin Gothic Medium"/>
            </a:endParaRPr>
          </a:p>
        </p:txBody>
      </p:sp>
      <p:pic>
        <p:nvPicPr>
          <p:cNvPr id="2" name="图片 1">
            <a:extLst>
              <a:ext uri="{FF2B5EF4-FFF2-40B4-BE49-F238E27FC236}">
                <a16:creationId xmlns:a16="http://schemas.microsoft.com/office/drawing/2014/main" id="{6CCA630C-EB64-5C47-9120-BC9C9D85CFF9}"/>
              </a:ext>
            </a:extLst>
          </p:cNvPr>
          <p:cNvPicPr>
            <a:picLocks noChangeAspect="1"/>
          </p:cNvPicPr>
          <p:nvPr/>
        </p:nvPicPr>
        <p:blipFill>
          <a:blip r:embed="rId3"/>
          <a:stretch>
            <a:fillRect/>
          </a:stretch>
        </p:blipFill>
        <p:spPr>
          <a:xfrm>
            <a:off x="0" y="1772817"/>
            <a:ext cx="9144000" cy="39604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CN" sz="3200" spc="-1" dirty="0">
                <a:solidFill>
                  <a:srgbClr val="17375E"/>
                </a:solidFill>
                <a:uFill>
                  <a:solidFill>
                    <a:srgbClr val="FFFFFF"/>
                  </a:solidFill>
                </a:uFill>
                <a:latin typeface="Franklin Gothic Medium"/>
              </a:rPr>
              <a:t>Kafka-</a:t>
            </a:r>
            <a:r>
              <a:rPr lang="en-US" altLang="zh-CN" sz="3200" spc="-1" dirty="0" err="1">
                <a:solidFill>
                  <a:srgbClr val="17375E"/>
                </a:solidFill>
                <a:uFill>
                  <a:solidFill>
                    <a:srgbClr val="FFFFFF"/>
                  </a:solidFill>
                </a:uFill>
                <a:latin typeface="Franklin Gothic Medium"/>
              </a:rPr>
              <a:t>MirrorMaker</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性能对比</a:t>
            </a:r>
            <a:endParaRPr lang="en-US" sz="3200" spc="-1" dirty="0">
              <a:solidFill>
                <a:srgbClr val="17375E"/>
              </a:solidFill>
              <a:uFill>
                <a:solidFill>
                  <a:srgbClr val="FFFFFF"/>
                </a:solidFill>
              </a:uFill>
              <a:latin typeface="Franklin Gothic Medium"/>
            </a:endParaRPr>
          </a:p>
        </p:txBody>
      </p:sp>
      <p:graphicFrame>
        <p:nvGraphicFramePr>
          <p:cNvPr id="3" name="表格 2"/>
          <p:cNvGraphicFramePr>
            <a:graphicFrameLocks noGrp="1"/>
          </p:cNvGraphicFramePr>
          <p:nvPr>
            <p:extLst>
              <p:ext uri="{D42A27DB-BD31-4B8C-83A1-F6EECF244321}">
                <p14:modId xmlns:p14="http://schemas.microsoft.com/office/powerpoint/2010/main" val="1929084127"/>
              </p:ext>
            </p:extLst>
          </p:nvPr>
        </p:nvGraphicFramePr>
        <p:xfrm>
          <a:off x="714348" y="1071546"/>
          <a:ext cx="7715303" cy="3482640"/>
        </p:xfrm>
        <a:graphic>
          <a:graphicData uri="http://schemas.openxmlformats.org/drawingml/2006/table">
            <a:tbl>
              <a:tblPr firstRow="1" bandRow="1">
                <a:tableStyleId>{00A15C55-8517-42AA-B614-E9B94910E393}</a:tableStyleId>
              </a:tblPr>
              <a:tblGrid>
                <a:gridCol w="2233798">
                  <a:extLst>
                    <a:ext uri="{9D8B030D-6E8A-4147-A177-3AD203B41FA5}">
                      <a16:colId xmlns:a16="http://schemas.microsoft.com/office/drawing/2014/main" val="20000"/>
                    </a:ext>
                  </a:extLst>
                </a:gridCol>
                <a:gridCol w="1323733">
                  <a:extLst>
                    <a:ext uri="{9D8B030D-6E8A-4147-A177-3AD203B41FA5}">
                      <a16:colId xmlns:a16="http://schemas.microsoft.com/office/drawing/2014/main" val="20001"/>
                    </a:ext>
                  </a:extLst>
                </a:gridCol>
                <a:gridCol w="992799">
                  <a:extLst>
                    <a:ext uri="{9D8B030D-6E8A-4147-A177-3AD203B41FA5}">
                      <a16:colId xmlns:a16="http://schemas.microsoft.com/office/drawing/2014/main" val="20002"/>
                    </a:ext>
                  </a:extLst>
                </a:gridCol>
                <a:gridCol w="1173929">
                  <a:extLst>
                    <a:ext uri="{9D8B030D-6E8A-4147-A177-3AD203B41FA5}">
                      <a16:colId xmlns:a16="http://schemas.microsoft.com/office/drawing/2014/main" val="20003"/>
                    </a:ext>
                  </a:extLst>
                </a:gridCol>
                <a:gridCol w="995522">
                  <a:extLst>
                    <a:ext uri="{9D8B030D-6E8A-4147-A177-3AD203B41FA5}">
                      <a16:colId xmlns:a16="http://schemas.microsoft.com/office/drawing/2014/main" val="20004"/>
                    </a:ext>
                  </a:extLst>
                </a:gridCol>
                <a:gridCol w="995522">
                  <a:extLst>
                    <a:ext uri="{9D8B030D-6E8A-4147-A177-3AD203B41FA5}">
                      <a16:colId xmlns:a16="http://schemas.microsoft.com/office/drawing/2014/main" val="2244380426"/>
                    </a:ext>
                  </a:extLst>
                </a:gridCol>
              </a:tblGrid>
              <a:tr h="232271">
                <a:tc rowSpan="2">
                  <a:txBody>
                    <a:bodyPr/>
                    <a:lstStyle/>
                    <a:p>
                      <a:pPr algn="ctr"/>
                      <a:r>
                        <a:rPr lang="zh-CN" altLang="en-US" sz="1100" dirty="0"/>
                        <a:t>压缩及消息规格</a:t>
                      </a:r>
                    </a:p>
                  </a:txBody>
                  <a:tcPr anchor="ctr"/>
                </a:tc>
                <a:tc gridSpan="2">
                  <a:txBody>
                    <a:bodyPr/>
                    <a:lstStyle/>
                    <a:p>
                      <a:pPr algn="ctr"/>
                      <a:r>
                        <a:rPr lang="zh-CN" altLang="en-US" sz="1100" dirty="0"/>
                        <a:t>物理机版</a:t>
                      </a:r>
                    </a:p>
                  </a:txBody>
                  <a:tcPr anchor="ctr"/>
                </a:tc>
                <a:tc hMerge="1">
                  <a:txBody>
                    <a:bodyPr/>
                    <a:lstStyle/>
                    <a:p>
                      <a:endParaRPr lang="zh-CN" altLang="en-US"/>
                    </a:p>
                  </a:txBody>
                  <a:tcPr/>
                </a:tc>
                <a:tc gridSpan="2">
                  <a:txBody>
                    <a:bodyPr/>
                    <a:lstStyle/>
                    <a:p>
                      <a:pPr algn="ctr"/>
                      <a:r>
                        <a:rPr lang="en-US" altLang="zh-CN" sz="1100" dirty="0"/>
                        <a:t>K8S</a:t>
                      </a:r>
                      <a:r>
                        <a:rPr lang="zh-CN" altLang="en-US" sz="1100" dirty="0"/>
                        <a:t>版</a:t>
                      </a:r>
                    </a:p>
                  </a:txBody>
                  <a:tcPr anchor="ctr"/>
                </a:tc>
                <a:tc hMerge="1">
                  <a:txBody>
                    <a:bodyPr/>
                    <a:lstStyle/>
                    <a:p>
                      <a:endParaRPr lang="zh-CN" altLang="en-US"/>
                    </a:p>
                  </a:txBody>
                  <a:tcPr/>
                </a:tc>
                <a:tc rowSpan="2">
                  <a:txBody>
                    <a:bodyPr/>
                    <a:lstStyle/>
                    <a:p>
                      <a:pPr algn="ctr"/>
                      <a:r>
                        <a:rPr lang="zh-CN" altLang="en-US" sz="1100" dirty="0">
                          <a:solidFill>
                            <a:srgbClr val="FF0000"/>
                          </a:solidFill>
                        </a:rPr>
                        <a:t>性能差异</a:t>
                      </a:r>
                    </a:p>
                  </a:txBody>
                  <a:tcPr anchor="ctr"/>
                </a:tc>
                <a:extLst>
                  <a:ext uri="{0D108BD9-81ED-4DB2-BD59-A6C34878D82A}">
                    <a16:rowId xmlns:a16="http://schemas.microsoft.com/office/drawing/2014/main" val="10000"/>
                  </a:ext>
                </a:extLst>
              </a:tr>
              <a:tr h="232271">
                <a:tc vMerge="1">
                  <a:txBody>
                    <a:bodyPr/>
                    <a:lstStyle/>
                    <a:p>
                      <a:endParaRPr lang="zh-CN" altLang="en-US"/>
                    </a:p>
                  </a:txBody>
                  <a:tcPr/>
                </a:tc>
                <a:tc>
                  <a:txBody>
                    <a:bodyPr/>
                    <a:lstStyle/>
                    <a:p>
                      <a:pPr algn="ctr"/>
                      <a:r>
                        <a:rPr lang="zh-CN" altLang="en-US" sz="1100" dirty="0"/>
                        <a:t>同步速率</a:t>
                      </a:r>
                      <a:r>
                        <a:rPr lang="en-US" altLang="zh-CN" sz="1100" dirty="0"/>
                        <a:t>(</a:t>
                      </a:r>
                      <a:r>
                        <a:rPr lang="zh-CN" altLang="en-US" sz="1100" dirty="0"/>
                        <a:t>条</a:t>
                      </a:r>
                      <a:r>
                        <a:rPr lang="en-US" altLang="zh-CN" sz="1100" dirty="0"/>
                        <a:t>/</a:t>
                      </a:r>
                      <a:r>
                        <a:rPr lang="zh-CN" altLang="en-US" sz="1100" dirty="0"/>
                        <a:t>秒</a:t>
                      </a:r>
                      <a:r>
                        <a:rPr lang="en-US" altLang="zh-CN" sz="1100" dirty="0"/>
                        <a:t>)</a:t>
                      </a:r>
                      <a:endParaRPr lang="zh-CN" altLang="en-US" sz="1100" dirty="0"/>
                    </a:p>
                  </a:txBody>
                  <a:tcPr anchor="ctr"/>
                </a:tc>
                <a:tc>
                  <a:txBody>
                    <a:bodyPr/>
                    <a:lstStyle/>
                    <a:p>
                      <a:pPr algn="ctr"/>
                      <a:r>
                        <a:rPr lang="en-US" altLang="zh-CN" sz="1100" dirty="0"/>
                        <a:t>CPU</a:t>
                      </a:r>
                      <a:endParaRPr lang="zh-CN" altLang="en-US" sz="1100" dirty="0"/>
                    </a:p>
                  </a:txBody>
                  <a:tcPr anchor="ctr"/>
                </a:tc>
                <a:tc>
                  <a:txBody>
                    <a:bodyPr/>
                    <a:lstStyle/>
                    <a:p>
                      <a:pPr algn="ctr"/>
                      <a:r>
                        <a:rPr lang="zh-CN" altLang="en-US" sz="1100" dirty="0"/>
                        <a:t>同步速率</a:t>
                      </a:r>
                      <a:r>
                        <a:rPr lang="en-US" altLang="zh-CN" sz="1100" dirty="0"/>
                        <a:t>(</a:t>
                      </a:r>
                      <a:r>
                        <a:rPr lang="zh-CN" altLang="en-US" sz="1100" dirty="0"/>
                        <a:t>条</a:t>
                      </a:r>
                      <a:r>
                        <a:rPr lang="en-US" altLang="zh-CN" sz="1100" dirty="0"/>
                        <a:t>/</a:t>
                      </a:r>
                      <a:r>
                        <a:rPr lang="zh-CN" altLang="en-US" sz="1100" dirty="0"/>
                        <a:t>秒</a:t>
                      </a:r>
                      <a:r>
                        <a:rPr lang="en-US" altLang="zh-CN" sz="1100" dirty="0"/>
                        <a:t>)</a:t>
                      </a:r>
                      <a:endParaRPr lang="zh-CN" altLang="en-US" sz="1100" dirty="0"/>
                    </a:p>
                  </a:txBody>
                  <a:tcPr anchor="ctr"/>
                </a:tc>
                <a:tc>
                  <a:txBody>
                    <a:bodyPr/>
                    <a:lstStyle/>
                    <a:p>
                      <a:pPr algn="ctr"/>
                      <a:r>
                        <a:rPr lang="en-US" altLang="zh-CN" sz="1100" dirty="0"/>
                        <a:t>CPU</a:t>
                      </a:r>
                      <a:endParaRPr lang="zh-CN" altLang="en-US" sz="1100" dirty="0"/>
                    </a:p>
                  </a:txBody>
                  <a:tcPr anchor="ctr"/>
                </a:tc>
                <a:tc vMerge="1">
                  <a:txBody>
                    <a:bodyPr/>
                    <a:lstStyle/>
                    <a:p>
                      <a:pPr algn="ctr"/>
                      <a:endParaRPr lang="zh-CN" altLang="en-US" sz="1100" dirty="0">
                        <a:solidFill>
                          <a:srgbClr val="FF0000"/>
                        </a:solidFill>
                      </a:endParaRPr>
                    </a:p>
                  </a:txBody>
                  <a:tcPr anchor="ctr"/>
                </a:tc>
                <a:extLst>
                  <a:ext uri="{0D108BD9-81ED-4DB2-BD59-A6C34878D82A}">
                    <a16:rowId xmlns:a16="http://schemas.microsoft.com/office/drawing/2014/main" val="10001"/>
                  </a:ext>
                </a:extLst>
              </a:tr>
              <a:tr h="296448">
                <a:tc>
                  <a:txBody>
                    <a:bodyPr/>
                    <a:lstStyle/>
                    <a:p>
                      <a:pPr algn="ctr"/>
                      <a:r>
                        <a:rPr lang="en-US" altLang="zh-CN" sz="1100" dirty="0">
                          <a:solidFill>
                            <a:schemeClr val="dk1"/>
                          </a:solidFill>
                          <a:latin typeface="+mn-lt"/>
                          <a:ea typeface="+mn-ea"/>
                          <a:cs typeface="+mn-cs"/>
                        </a:rPr>
                        <a:t>none</a:t>
                      </a:r>
                      <a:r>
                        <a:rPr lang="zh-CN" altLang="en-US" sz="1100" dirty="0">
                          <a:solidFill>
                            <a:schemeClr val="dk1"/>
                          </a:solidFill>
                          <a:latin typeface="+mn-lt"/>
                          <a:ea typeface="+mn-ea"/>
                          <a:cs typeface="+mn-cs"/>
                        </a:rPr>
                        <a:t>／（</a:t>
                      </a:r>
                      <a:r>
                        <a:rPr lang="en-US" altLang="zh-CN" sz="1100" dirty="0">
                          <a:solidFill>
                            <a:schemeClr val="dk1"/>
                          </a:solidFill>
                          <a:latin typeface="+mn-lt"/>
                          <a:ea typeface="+mn-ea"/>
                          <a:cs typeface="+mn-cs"/>
                        </a:rPr>
                        <a:t>1KB</a:t>
                      </a:r>
                      <a:r>
                        <a:rPr lang="zh-CN" altLang="en-US" sz="1100" dirty="0">
                          <a:solidFill>
                            <a:schemeClr val="dk1"/>
                          </a:solidFill>
                          <a:latin typeface="+mn-lt"/>
                          <a:ea typeface="+mn-ea"/>
                          <a:cs typeface="+mn-cs"/>
                        </a:rPr>
                        <a:t>／每条消息）</a:t>
                      </a:r>
                      <a:endParaRPr lang="zh-CN" altLang="en-US" sz="1100" dirty="0"/>
                    </a:p>
                  </a:txBody>
                  <a:tcPr anchor="ctr"/>
                </a:tc>
                <a:tc>
                  <a:txBody>
                    <a:bodyPr/>
                    <a:lstStyle/>
                    <a:p>
                      <a:pPr algn="ctr"/>
                      <a:r>
                        <a:rPr lang="en-US" altLang="zh-CN" sz="1100" dirty="0">
                          <a:solidFill>
                            <a:schemeClr val="dk1"/>
                          </a:solidFill>
                          <a:latin typeface="+mn-lt"/>
                          <a:ea typeface="+mn-ea"/>
                          <a:cs typeface="+mn-cs"/>
                        </a:rPr>
                        <a:t>51498</a:t>
                      </a:r>
                      <a:endParaRPr lang="zh-CN" altLang="en-US" sz="1100" dirty="0"/>
                    </a:p>
                  </a:txBody>
                  <a:tcPr anchor="ctr"/>
                </a:tc>
                <a:tc>
                  <a:txBody>
                    <a:bodyPr/>
                    <a:lstStyle/>
                    <a:p>
                      <a:pPr algn="ctr"/>
                      <a:r>
                        <a:rPr lang="en-US" altLang="zh-CN" sz="1100" dirty="0">
                          <a:solidFill>
                            <a:schemeClr val="dk1"/>
                          </a:solidFill>
                          <a:latin typeface="+mn-lt"/>
                          <a:ea typeface="+mn-ea"/>
                          <a:cs typeface="+mn-cs"/>
                        </a:rPr>
                        <a:t>60~80</a:t>
                      </a:r>
                      <a:endParaRPr lang="zh-CN" altLang="en-US" sz="1100" dirty="0"/>
                    </a:p>
                  </a:txBody>
                  <a:tcPr anchor="ctr"/>
                </a:tc>
                <a:tc>
                  <a:txBody>
                    <a:bodyPr/>
                    <a:lstStyle/>
                    <a:p>
                      <a:pPr algn="ctr"/>
                      <a:r>
                        <a:rPr lang="en-US" altLang="zh-CN" sz="1100" dirty="0">
                          <a:solidFill>
                            <a:schemeClr val="dk1"/>
                          </a:solidFill>
                          <a:latin typeface="+mn-lt"/>
                          <a:ea typeface="+mn-ea"/>
                          <a:cs typeface="+mn-cs"/>
                        </a:rPr>
                        <a:t>52754</a:t>
                      </a:r>
                      <a:endParaRPr lang="zh-CN" altLang="en-US" sz="1100" dirty="0"/>
                    </a:p>
                  </a:txBody>
                  <a:tcPr anchor="ctr"/>
                </a:tc>
                <a:tc>
                  <a:txBody>
                    <a:bodyPr/>
                    <a:lstStyle/>
                    <a:p>
                      <a:pPr algn="ctr"/>
                      <a:r>
                        <a:rPr lang="en-US" altLang="zh-CN" sz="1100" dirty="0">
                          <a:solidFill>
                            <a:schemeClr val="dk1"/>
                          </a:solidFill>
                          <a:latin typeface="+mn-lt"/>
                          <a:ea typeface="+mn-ea"/>
                          <a:cs typeface="+mn-cs"/>
                        </a:rPr>
                        <a:t>60~90</a:t>
                      </a:r>
                      <a:endParaRPr lang="zh-CN" altLang="en-US" sz="1100" dirty="0"/>
                    </a:p>
                  </a:txBody>
                  <a:tcPr anchor="ctr"/>
                </a:tc>
                <a:tc>
                  <a:txBody>
                    <a:bodyPr/>
                    <a:lstStyle/>
                    <a:p>
                      <a:pPr algn="ctr"/>
                      <a:r>
                        <a:rPr lang="en-US" altLang="zh-CN" sz="1100" dirty="0">
                          <a:solidFill>
                            <a:srgbClr val="FF0000"/>
                          </a:solidFill>
                        </a:rPr>
                        <a:t>-2.44%</a:t>
                      </a:r>
                      <a:endParaRPr lang="zh-CN" altLang="en-US" sz="1100" dirty="0">
                        <a:solidFill>
                          <a:srgbClr val="FF0000"/>
                        </a:solidFill>
                      </a:endParaRPr>
                    </a:p>
                  </a:txBody>
                  <a:tcPr anchor="ctr"/>
                </a:tc>
                <a:extLst>
                  <a:ext uri="{0D108BD9-81ED-4DB2-BD59-A6C34878D82A}">
                    <a16:rowId xmlns:a16="http://schemas.microsoft.com/office/drawing/2014/main" val="10002"/>
                  </a:ext>
                </a:extLst>
              </a:tr>
              <a:tr h="296448">
                <a:tc>
                  <a:txBody>
                    <a:bodyPr/>
                    <a:lstStyle/>
                    <a:p>
                      <a:pPr algn="ctr"/>
                      <a:r>
                        <a:rPr lang="en-US" altLang="zh-CN" sz="1100" dirty="0">
                          <a:solidFill>
                            <a:schemeClr val="dk1"/>
                          </a:solidFill>
                          <a:latin typeface="+mn-lt"/>
                          <a:ea typeface="+mn-ea"/>
                          <a:cs typeface="+mn-cs"/>
                        </a:rPr>
                        <a:t>none</a:t>
                      </a:r>
                      <a:r>
                        <a:rPr lang="zh-CN" altLang="en-US" sz="1100" dirty="0">
                          <a:solidFill>
                            <a:schemeClr val="dk1"/>
                          </a:solidFill>
                          <a:latin typeface="+mn-lt"/>
                          <a:ea typeface="+mn-ea"/>
                          <a:cs typeface="+mn-cs"/>
                        </a:rPr>
                        <a:t>／（</a:t>
                      </a:r>
                      <a:r>
                        <a:rPr lang="en-US" altLang="zh-CN" sz="1100" dirty="0">
                          <a:solidFill>
                            <a:schemeClr val="dk1"/>
                          </a:solidFill>
                          <a:latin typeface="+mn-lt"/>
                          <a:ea typeface="+mn-ea"/>
                          <a:cs typeface="+mn-cs"/>
                        </a:rPr>
                        <a:t>5KB</a:t>
                      </a:r>
                      <a:r>
                        <a:rPr lang="zh-CN" altLang="en-US" sz="1100" dirty="0">
                          <a:solidFill>
                            <a:schemeClr val="dk1"/>
                          </a:solidFill>
                          <a:latin typeface="+mn-lt"/>
                          <a:ea typeface="+mn-ea"/>
                          <a:cs typeface="+mn-cs"/>
                        </a:rPr>
                        <a:t>／每条消息）</a:t>
                      </a:r>
                      <a:endParaRPr lang="zh-CN" altLang="en-US" sz="1100" dirty="0"/>
                    </a:p>
                  </a:txBody>
                  <a:tcPr anchor="ctr"/>
                </a:tc>
                <a:tc>
                  <a:txBody>
                    <a:bodyPr/>
                    <a:lstStyle/>
                    <a:p>
                      <a:pPr algn="ctr"/>
                      <a:r>
                        <a:rPr lang="en-US" altLang="zh-CN" sz="1100" dirty="0">
                          <a:solidFill>
                            <a:schemeClr val="dk1"/>
                          </a:solidFill>
                          <a:latin typeface="+mn-lt"/>
                          <a:ea typeface="+mn-ea"/>
                          <a:cs typeface="+mn-cs"/>
                        </a:rPr>
                        <a:t>10669</a:t>
                      </a:r>
                      <a:endParaRPr lang="zh-CN" altLang="en-US" sz="1100" dirty="0"/>
                    </a:p>
                  </a:txBody>
                  <a:tcPr anchor="ctr"/>
                </a:tc>
                <a:tc>
                  <a:txBody>
                    <a:bodyPr/>
                    <a:lstStyle/>
                    <a:p>
                      <a:pPr algn="ctr"/>
                      <a:r>
                        <a:rPr lang="en-US" altLang="zh-CN" sz="1100" dirty="0">
                          <a:solidFill>
                            <a:schemeClr val="dk1"/>
                          </a:solidFill>
                          <a:latin typeface="+mn-lt"/>
                          <a:ea typeface="+mn-ea"/>
                          <a:cs typeface="+mn-cs"/>
                        </a:rPr>
                        <a:t>30~50</a:t>
                      </a:r>
                      <a:endParaRPr lang="zh-CN" altLang="en-US" sz="1100" dirty="0"/>
                    </a:p>
                  </a:txBody>
                  <a:tcPr anchor="ctr"/>
                </a:tc>
                <a:tc>
                  <a:txBody>
                    <a:bodyPr/>
                    <a:lstStyle/>
                    <a:p>
                      <a:pPr algn="ctr"/>
                      <a:r>
                        <a:rPr lang="en-US" altLang="zh-CN" sz="1100" dirty="0">
                          <a:solidFill>
                            <a:schemeClr val="dk1"/>
                          </a:solidFill>
                          <a:latin typeface="+mn-lt"/>
                          <a:ea typeface="+mn-ea"/>
                          <a:cs typeface="+mn-cs"/>
                        </a:rPr>
                        <a:t>10568</a:t>
                      </a:r>
                      <a:endParaRPr lang="zh-CN" altLang="en-US" sz="1100" dirty="0"/>
                    </a:p>
                  </a:txBody>
                  <a:tcPr anchor="ctr"/>
                </a:tc>
                <a:tc>
                  <a:txBody>
                    <a:bodyPr/>
                    <a:lstStyle/>
                    <a:p>
                      <a:pPr algn="ctr"/>
                      <a:r>
                        <a:rPr lang="en-US" altLang="zh-CN" sz="1100" dirty="0">
                          <a:solidFill>
                            <a:schemeClr val="dk1"/>
                          </a:solidFill>
                          <a:latin typeface="+mn-lt"/>
                          <a:ea typeface="+mn-ea"/>
                          <a:cs typeface="+mn-cs"/>
                        </a:rPr>
                        <a:t>30~50</a:t>
                      </a:r>
                      <a:endParaRPr lang="zh-CN" altLang="en-US" sz="1100" dirty="0"/>
                    </a:p>
                  </a:txBody>
                  <a:tcPr anchor="ctr"/>
                </a:tc>
                <a:tc>
                  <a:txBody>
                    <a:bodyPr/>
                    <a:lstStyle/>
                    <a:p>
                      <a:pPr algn="ctr"/>
                      <a:r>
                        <a:rPr lang="en-US" altLang="zh-CN" sz="1100" dirty="0">
                          <a:solidFill>
                            <a:srgbClr val="FF0000"/>
                          </a:solidFill>
                        </a:rPr>
                        <a:t>0.95%</a:t>
                      </a:r>
                      <a:endParaRPr lang="zh-CN" altLang="en-US" sz="1100" dirty="0">
                        <a:solidFill>
                          <a:srgbClr val="FF0000"/>
                        </a:solidFill>
                      </a:endParaRPr>
                    </a:p>
                  </a:txBody>
                  <a:tcPr anchor="ctr"/>
                </a:tc>
                <a:extLst>
                  <a:ext uri="{0D108BD9-81ED-4DB2-BD59-A6C34878D82A}">
                    <a16:rowId xmlns:a16="http://schemas.microsoft.com/office/drawing/2014/main" val="10003"/>
                  </a:ext>
                </a:extLst>
              </a:tr>
              <a:tr h="296448">
                <a:tc>
                  <a:txBody>
                    <a:bodyPr/>
                    <a:lstStyle/>
                    <a:p>
                      <a:pPr algn="ctr"/>
                      <a:r>
                        <a:rPr lang="en-US" altLang="zh-CN" sz="1100" dirty="0">
                          <a:solidFill>
                            <a:schemeClr val="dk1"/>
                          </a:solidFill>
                          <a:latin typeface="+mn-lt"/>
                          <a:ea typeface="+mn-ea"/>
                          <a:cs typeface="+mn-cs"/>
                        </a:rPr>
                        <a:t>none</a:t>
                      </a:r>
                      <a:r>
                        <a:rPr lang="zh-CN" altLang="en-US" sz="1100" dirty="0">
                          <a:solidFill>
                            <a:schemeClr val="dk1"/>
                          </a:solidFill>
                          <a:latin typeface="+mn-lt"/>
                          <a:ea typeface="+mn-ea"/>
                          <a:cs typeface="+mn-cs"/>
                        </a:rPr>
                        <a:t>／（</a:t>
                      </a:r>
                      <a:r>
                        <a:rPr lang="en-US" altLang="zh-CN" sz="1100" dirty="0">
                          <a:solidFill>
                            <a:schemeClr val="dk1"/>
                          </a:solidFill>
                          <a:latin typeface="+mn-lt"/>
                          <a:ea typeface="+mn-ea"/>
                          <a:cs typeface="+mn-cs"/>
                        </a:rPr>
                        <a:t>10KB</a:t>
                      </a:r>
                      <a:r>
                        <a:rPr lang="zh-CN" altLang="en-US" sz="1100" dirty="0">
                          <a:solidFill>
                            <a:schemeClr val="dk1"/>
                          </a:solidFill>
                          <a:latin typeface="+mn-lt"/>
                          <a:ea typeface="+mn-ea"/>
                          <a:cs typeface="+mn-cs"/>
                        </a:rPr>
                        <a:t>／每条消息）</a:t>
                      </a:r>
                      <a:endParaRPr lang="zh-CN" altLang="en-US" sz="1100" dirty="0"/>
                    </a:p>
                  </a:txBody>
                  <a:tcPr anchor="ctr"/>
                </a:tc>
                <a:tc>
                  <a:txBody>
                    <a:bodyPr/>
                    <a:lstStyle/>
                    <a:p>
                      <a:pPr algn="ctr"/>
                      <a:r>
                        <a:rPr lang="en-US" altLang="zh-CN" sz="1100" dirty="0">
                          <a:solidFill>
                            <a:schemeClr val="dk1"/>
                          </a:solidFill>
                          <a:latin typeface="+mn-lt"/>
                          <a:ea typeface="+mn-ea"/>
                          <a:cs typeface="+mn-cs"/>
                        </a:rPr>
                        <a:t>3692</a:t>
                      </a:r>
                      <a:endParaRPr lang="zh-CN" altLang="en-US" sz="1100" dirty="0"/>
                    </a:p>
                  </a:txBody>
                  <a:tcPr anchor="ctr"/>
                </a:tc>
                <a:tc>
                  <a:txBody>
                    <a:bodyPr/>
                    <a:lstStyle/>
                    <a:p>
                      <a:pPr algn="ctr"/>
                      <a:r>
                        <a:rPr lang="en-US" altLang="zh-CN" sz="1100" dirty="0">
                          <a:solidFill>
                            <a:schemeClr val="dk1"/>
                          </a:solidFill>
                          <a:latin typeface="+mn-lt"/>
                          <a:ea typeface="+mn-ea"/>
                          <a:cs typeface="+mn-cs"/>
                        </a:rPr>
                        <a:t>30~50</a:t>
                      </a:r>
                      <a:endParaRPr lang="zh-CN" altLang="en-US" sz="1100" dirty="0"/>
                    </a:p>
                  </a:txBody>
                  <a:tcPr anchor="ctr"/>
                </a:tc>
                <a:tc>
                  <a:txBody>
                    <a:bodyPr/>
                    <a:lstStyle/>
                    <a:p>
                      <a:pPr algn="ctr"/>
                      <a:r>
                        <a:rPr lang="en-US" altLang="zh-CN" sz="1100" dirty="0">
                          <a:solidFill>
                            <a:schemeClr val="dk1"/>
                          </a:solidFill>
                          <a:latin typeface="+mn-lt"/>
                          <a:ea typeface="+mn-ea"/>
                          <a:cs typeface="+mn-cs"/>
                        </a:rPr>
                        <a:t>3822</a:t>
                      </a:r>
                      <a:endParaRPr lang="zh-CN" altLang="en-US" sz="1100" dirty="0"/>
                    </a:p>
                  </a:txBody>
                  <a:tcPr anchor="ctr"/>
                </a:tc>
                <a:tc>
                  <a:txBody>
                    <a:bodyPr/>
                    <a:lstStyle/>
                    <a:p>
                      <a:pPr algn="ctr"/>
                      <a:r>
                        <a:rPr lang="en-US" altLang="zh-CN" sz="1100" dirty="0">
                          <a:solidFill>
                            <a:schemeClr val="dk1"/>
                          </a:solidFill>
                          <a:latin typeface="+mn-lt"/>
                          <a:ea typeface="+mn-ea"/>
                          <a:cs typeface="+mn-cs"/>
                        </a:rPr>
                        <a:t>30~50</a:t>
                      </a:r>
                      <a:endParaRPr lang="zh-CN" altLang="en-US" sz="1100" dirty="0"/>
                    </a:p>
                  </a:txBody>
                  <a:tcPr anchor="ctr"/>
                </a:tc>
                <a:tc>
                  <a:txBody>
                    <a:bodyPr/>
                    <a:lstStyle/>
                    <a:p>
                      <a:pPr algn="ctr"/>
                      <a:r>
                        <a:rPr lang="en-US" altLang="zh-CN" sz="1100" dirty="0">
                          <a:solidFill>
                            <a:srgbClr val="FF0000"/>
                          </a:solidFill>
                        </a:rPr>
                        <a:t>-3.52%</a:t>
                      </a:r>
                      <a:endParaRPr lang="zh-CN" altLang="en-US" sz="1100" dirty="0">
                        <a:solidFill>
                          <a:srgbClr val="FF0000"/>
                        </a:solidFill>
                      </a:endParaRPr>
                    </a:p>
                  </a:txBody>
                  <a:tcPr anchor="ctr"/>
                </a:tc>
                <a:extLst>
                  <a:ext uri="{0D108BD9-81ED-4DB2-BD59-A6C34878D82A}">
                    <a16:rowId xmlns:a16="http://schemas.microsoft.com/office/drawing/2014/main" val="10004"/>
                  </a:ext>
                </a:extLst>
              </a:tr>
              <a:tr h="296448">
                <a:tc>
                  <a:txBody>
                    <a:bodyPr/>
                    <a:lstStyle/>
                    <a:p>
                      <a:pPr algn="ctr"/>
                      <a:r>
                        <a:rPr lang="en-US" altLang="zh-CN" sz="1100" dirty="0">
                          <a:solidFill>
                            <a:schemeClr val="dk1"/>
                          </a:solidFill>
                          <a:latin typeface="+mn-lt"/>
                          <a:ea typeface="+mn-ea"/>
                          <a:cs typeface="+mn-cs"/>
                        </a:rPr>
                        <a:t>none</a:t>
                      </a:r>
                      <a:r>
                        <a:rPr lang="zh-CN" altLang="en-US" sz="1100" dirty="0">
                          <a:solidFill>
                            <a:schemeClr val="dk1"/>
                          </a:solidFill>
                          <a:latin typeface="+mn-lt"/>
                          <a:ea typeface="+mn-ea"/>
                          <a:cs typeface="+mn-cs"/>
                        </a:rPr>
                        <a:t>／（</a:t>
                      </a:r>
                      <a:r>
                        <a:rPr lang="en-US" altLang="zh-CN" sz="1100" dirty="0">
                          <a:solidFill>
                            <a:schemeClr val="dk1"/>
                          </a:solidFill>
                          <a:latin typeface="+mn-lt"/>
                          <a:ea typeface="+mn-ea"/>
                          <a:cs typeface="+mn-cs"/>
                        </a:rPr>
                        <a:t>100KB</a:t>
                      </a:r>
                      <a:r>
                        <a:rPr lang="zh-CN" altLang="en-US" sz="1100" dirty="0">
                          <a:solidFill>
                            <a:schemeClr val="dk1"/>
                          </a:solidFill>
                          <a:latin typeface="+mn-lt"/>
                          <a:ea typeface="+mn-ea"/>
                          <a:cs typeface="+mn-cs"/>
                        </a:rPr>
                        <a:t>／每条消息）</a:t>
                      </a:r>
                      <a:endParaRPr lang="zh-CN" altLang="en-US" sz="1100" dirty="0"/>
                    </a:p>
                  </a:txBody>
                  <a:tcPr anchor="ctr"/>
                </a:tc>
                <a:tc>
                  <a:txBody>
                    <a:bodyPr/>
                    <a:lstStyle/>
                    <a:p>
                      <a:pPr algn="ctr"/>
                      <a:r>
                        <a:rPr lang="en-US" altLang="zh-CN" sz="1100" dirty="0">
                          <a:solidFill>
                            <a:schemeClr val="dk1"/>
                          </a:solidFill>
                          <a:latin typeface="+mn-lt"/>
                          <a:ea typeface="+mn-ea"/>
                          <a:cs typeface="+mn-cs"/>
                        </a:rPr>
                        <a:t>327</a:t>
                      </a:r>
                      <a:endParaRPr lang="zh-CN" altLang="en-US" sz="1100" dirty="0"/>
                    </a:p>
                  </a:txBody>
                  <a:tcPr anchor="ctr"/>
                </a:tc>
                <a:tc>
                  <a:txBody>
                    <a:bodyPr/>
                    <a:lstStyle/>
                    <a:p>
                      <a:pPr algn="ctr"/>
                      <a:r>
                        <a:rPr lang="en-US" altLang="zh-CN" sz="1100" dirty="0">
                          <a:solidFill>
                            <a:schemeClr val="dk1"/>
                          </a:solidFill>
                          <a:latin typeface="+mn-lt"/>
                          <a:ea typeface="+mn-ea"/>
                          <a:cs typeface="+mn-cs"/>
                        </a:rPr>
                        <a:t>4~30</a:t>
                      </a:r>
                      <a:endParaRPr lang="zh-CN" altLang="en-US" sz="1100" dirty="0"/>
                    </a:p>
                  </a:txBody>
                  <a:tcPr anchor="ctr"/>
                </a:tc>
                <a:tc>
                  <a:txBody>
                    <a:bodyPr/>
                    <a:lstStyle/>
                    <a:p>
                      <a:pPr algn="ctr"/>
                      <a:r>
                        <a:rPr lang="en-US" altLang="zh-CN" sz="1100" dirty="0">
                          <a:solidFill>
                            <a:schemeClr val="dk1"/>
                          </a:solidFill>
                          <a:latin typeface="+mn-lt"/>
                          <a:ea typeface="+mn-ea"/>
                          <a:cs typeface="+mn-cs"/>
                        </a:rPr>
                        <a:t>312</a:t>
                      </a:r>
                      <a:endParaRPr lang="zh-CN" altLang="en-US" sz="1100" dirty="0"/>
                    </a:p>
                  </a:txBody>
                  <a:tcPr anchor="ctr"/>
                </a:tc>
                <a:tc>
                  <a:txBody>
                    <a:bodyPr/>
                    <a:lstStyle/>
                    <a:p>
                      <a:pPr algn="ctr"/>
                      <a:r>
                        <a:rPr lang="en-US" altLang="zh-CN" sz="1100" dirty="0">
                          <a:solidFill>
                            <a:schemeClr val="dk1"/>
                          </a:solidFill>
                          <a:latin typeface="+mn-lt"/>
                          <a:ea typeface="+mn-ea"/>
                          <a:cs typeface="+mn-cs"/>
                        </a:rPr>
                        <a:t>4~30</a:t>
                      </a:r>
                      <a:endParaRPr lang="zh-CN" altLang="en-US" sz="1100" dirty="0"/>
                    </a:p>
                  </a:txBody>
                  <a:tcPr anchor="ctr"/>
                </a:tc>
                <a:tc>
                  <a:txBody>
                    <a:bodyPr/>
                    <a:lstStyle/>
                    <a:p>
                      <a:pPr algn="ctr"/>
                      <a:r>
                        <a:rPr lang="en-US" altLang="zh-CN" sz="1100" dirty="0">
                          <a:solidFill>
                            <a:srgbClr val="FF0000"/>
                          </a:solidFill>
                        </a:rPr>
                        <a:t>4.59%</a:t>
                      </a:r>
                      <a:endParaRPr lang="zh-CN" altLang="en-US" sz="1100" dirty="0">
                        <a:solidFill>
                          <a:srgbClr val="FF0000"/>
                        </a:solidFill>
                      </a:endParaRPr>
                    </a:p>
                  </a:txBody>
                  <a:tcPr anchor="ctr"/>
                </a:tc>
                <a:extLst>
                  <a:ext uri="{0D108BD9-81ED-4DB2-BD59-A6C34878D82A}">
                    <a16:rowId xmlns:a16="http://schemas.microsoft.com/office/drawing/2014/main" val="10005"/>
                  </a:ext>
                </a:extLst>
              </a:tr>
              <a:tr h="296448">
                <a:tc>
                  <a:txBody>
                    <a:bodyPr/>
                    <a:lstStyle/>
                    <a:p>
                      <a:pPr algn="ctr"/>
                      <a:r>
                        <a:rPr lang="en-US" altLang="zh-CN" sz="1100" dirty="0">
                          <a:solidFill>
                            <a:schemeClr val="dk1"/>
                          </a:solidFill>
                          <a:latin typeface="+mn-lt"/>
                          <a:ea typeface="+mn-ea"/>
                          <a:cs typeface="+mn-cs"/>
                        </a:rPr>
                        <a:t>none</a:t>
                      </a:r>
                      <a:r>
                        <a:rPr lang="zh-CN" altLang="en-US" sz="1100" dirty="0">
                          <a:solidFill>
                            <a:schemeClr val="dk1"/>
                          </a:solidFill>
                          <a:latin typeface="+mn-lt"/>
                          <a:ea typeface="+mn-ea"/>
                          <a:cs typeface="+mn-cs"/>
                        </a:rPr>
                        <a:t>／线上数据（１个分区）</a:t>
                      </a:r>
                      <a:endParaRPr lang="zh-CN" altLang="en-US" sz="1100" dirty="0"/>
                    </a:p>
                  </a:txBody>
                  <a:tcPr anchor="ctr"/>
                </a:tc>
                <a:tc>
                  <a:txBody>
                    <a:bodyPr/>
                    <a:lstStyle/>
                    <a:p>
                      <a:pPr algn="ctr"/>
                      <a:r>
                        <a:rPr lang="en-US" altLang="zh-CN" sz="1100" dirty="0">
                          <a:solidFill>
                            <a:schemeClr val="dk1"/>
                          </a:solidFill>
                          <a:latin typeface="+mn-lt"/>
                          <a:ea typeface="+mn-ea"/>
                          <a:cs typeface="+mn-cs"/>
                        </a:rPr>
                        <a:t>105765</a:t>
                      </a:r>
                      <a:endParaRPr lang="zh-CN" altLang="en-US" sz="1100" dirty="0"/>
                    </a:p>
                  </a:txBody>
                  <a:tcPr anchor="ctr"/>
                </a:tc>
                <a:tc>
                  <a:txBody>
                    <a:bodyPr/>
                    <a:lstStyle/>
                    <a:p>
                      <a:pPr algn="ctr"/>
                      <a:r>
                        <a:rPr lang="en-US" altLang="zh-CN" sz="1100" dirty="0"/>
                        <a:t>40~100</a:t>
                      </a:r>
                      <a:endParaRPr lang="zh-CN" altLang="en-US" sz="1100" dirty="0"/>
                    </a:p>
                  </a:txBody>
                  <a:tcPr anchor="ctr"/>
                </a:tc>
                <a:tc>
                  <a:txBody>
                    <a:bodyPr/>
                    <a:lstStyle/>
                    <a:p>
                      <a:pPr algn="ctr"/>
                      <a:r>
                        <a:rPr lang="en-US" altLang="zh-CN" sz="1100" dirty="0">
                          <a:solidFill>
                            <a:schemeClr val="dk1"/>
                          </a:solidFill>
                          <a:latin typeface="+mn-lt"/>
                          <a:ea typeface="+mn-ea"/>
                          <a:cs typeface="+mn-cs"/>
                        </a:rPr>
                        <a:t>107765</a:t>
                      </a:r>
                      <a:endParaRPr lang="zh-CN" altLang="en-US" sz="1100" dirty="0"/>
                    </a:p>
                  </a:txBody>
                  <a:tcPr anchor="ctr"/>
                </a:tc>
                <a:tc>
                  <a:txBody>
                    <a:bodyPr/>
                    <a:lstStyle/>
                    <a:p>
                      <a:pPr algn="ctr"/>
                      <a:r>
                        <a:rPr lang="en-US" altLang="zh-CN" sz="1100" dirty="0"/>
                        <a:t>40~110</a:t>
                      </a:r>
                      <a:endParaRPr lang="zh-CN" altLang="en-US" sz="1100" dirty="0"/>
                    </a:p>
                  </a:txBody>
                  <a:tcPr anchor="ctr"/>
                </a:tc>
                <a:tc>
                  <a:txBody>
                    <a:bodyPr/>
                    <a:lstStyle/>
                    <a:p>
                      <a:pPr algn="ctr"/>
                      <a:r>
                        <a:rPr lang="en-US" altLang="zh-CN" sz="1100" dirty="0">
                          <a:solidFill>
                            <a:srgbClr val="FF0000"/>
                          </a:solidFill>
                        </a:rPr>
                        <a:t>-1.89%</a:t>
                      </a:r>
                      <a:endParaRPr lang="zh-CN" altLang="en-US" sz="1100" dirty="0">
                        <a:solidFill>
                          <a:srgbClr val="FF0000"/>
                        </a:solidFill>
                      </a:endParaRPr>
                    </a:p>
                  </a:txBody>
                  <a:tcPr anchor="ctr"/>
                </a:tc>
                <a:extLst>
                  <a:ext uri="{0D108BD9-81ED-4DB2-BD59-A6C34878D82A}">
                    <a16:rowId xmlns:a16="http://schemas.microsoft.com/office/drawing/2014/main" val="10006"/>
                  </a:ext>
                </a:extLst>
              </a:tr>
              <a:tr h="296448">
                <a:tc>
                  <a:txBody>
                    <a:bodyPr/>
                    <a:lstStyle/>
                    <a:p>
                      <a:pPr algn="ctr"/>
                      <a:r>
                        <a:rPr lang="en-US" altLang="zh-CN" sz="1100" dirty="0">
                          <a:solidFill>
                            <a:schemeClr val="dk1"/>
                          </a:solidFill>
                          <a:latin typeface="+mn-lt"/>
                          <a:ea typeface="+mn-ea"/>
                          <a:cs typeface="+mn-cs"/>
                        </a:rPr>
                        <a:t>snappy/</a:t>
                      </a:r>
                      <a:r>
                        <a:rPr lang="zh-CN" altLang="en-US" sz="1100" dirty="0">
                          <a:solidFill>
                            <a:schemeClr val="dk1"/>
                          </a:solidFill>
                          <a:latin typeface="+mn-lt"/>
                          <a:ea typeface="+mn-ea"/>
                          <a:cs typeface="+mn-cs"/>
                        </a:rPr>
                        <a:t>（</a:t>
                      </a:r>
                      <a:r>
                        <a:rPr lang="en-US" altLang="zh-CN" sz="1100" dirty="0">
                          <a:solidFill>
                            <a:schemeClr val="dk1"/>
                          </a:solidFill>
                          <a:latin typeface="+mn-lt"/>
                          <a:ea typeface="+mn-ea"/>
                          <a:cs typeface="+mn-cs"/>
                        </a:rPr>
                        <a:t>1KB</a:t>
                      </a:r>
                      <a:r>
                        <a:rPr lang="zh-CN" altLang="en-US" sz="1100" dirty="0">
                          <a:solidFill>
                            <a:schemeClr val="dk1"/>
                          </a:solidFill>
                          <a:latin typeface="+mn-lt"/>
                          <a:ea typeface="+mn-ea"/>
                          <a:cs typeface="+mn-cs"/>
                        </a:rPr>
                        <a:t>／每条消息）</a:t>
                      </a:r>
                      <a:endParaRPr lang="zh-CN" altLang="en-US" sz="1100" dirty="0"/>
                    </a:p>
                  </a:txBody>
                  <a:tcPr anchor="ctr"/>
                </a:tc>
                <a:tc>
                  <a:txBody>
                    <a:bodyPr/>
                    <a:lstStyle/>
                    <a:p>
                      <a:pPr algn="ctr"/>
                      <a:r>
                        <a:rPr lang="en-US" altLang="zh-CN" sz="1100" dirty="0">
                          <a:solidFill>
                            <a:schemeClr val="dk1"/>
                          </a:solidFill>
                          <a:latin typeface="+mn-lt"/>
                          <a:ea typeface="+mn-ea"/>
                          <a:cs typeface="+mn-cs"/>
                        </a:rPr>
                        <a:t>52952</a:t>
                      </a:r>
                      <a:endParaRPr lang="zh-CN" altLang="en-US" sz="1100" dirty="0"/>
                    </a:p>
                  </a:txBody>
                  <a:tcPr anchor="ctr"/>
                </a:tc>
                <a:tc>
                  <a:txBody>
                    <a:bodyPr/>
                    <a:lstStyle/>
                    <a:p>
                      <a:pPr algn="ctr"/>
                      <a:r>
                        <a:rPr lang="en-US" altLang="zh-CN" sz="1100" dirty="0">
                          <a:solidFill>
                            <a:schemeClr val="dk1"/>
                          </a:solidFill>
                          <a:latin typeface="+mn-lt"/>
                          <a:ea typeface="+mn-ea"/>
                          <a:cs typeface="+mn-cs"/>
                        </a:rPr>
                        <a:t>40~70</a:t>
                      </a:r>
                      <a:endParaRPr lang="zh-CN" altLang="en-US" sz="1100" dirty="0"/>
                    </a:p>
                  </a:txBody>
                  <a:tcPr anchor="ctr"/>
                </a:tc>
                <a:tc>
                  <a:txBody>
                    <a:bodyPr/>
                    <a:lstStyle/>
                    <a:p>
                      <a:pPr algn="ctr"/>
                      <a:r>
                        <a:rPr lang="en-US" altLang="zh-CN" sz="1100" dirty="0">
                          <a:solidFill>
                            <a:schemeClr val="dk1"/>
                          </a:solidFill>
                          <a:latin typeface="+mn-lt"/>
                          <a:ea typeface="+mn-ea"/>
                          <a:cs typeface="+mn-cs"/>
                        </a:rPr>
                        <a:t>50986</a:t>
                      </a:r>
                      <a:endParaRPr lang="zh-CN" altLang="en-US" sz="1100" dirty="0"/>
                    </a:p>
                  </a:txBody>
                  <a:tcPr anchor="ctr"/>
                </a:tc>
                <a:tc>
                  <a:txBody>
                    <a:bodyPr/>
                    <a:lstStyle/>
                    <a:p>
                      <a:pPr algn="ctr"/>
                      <a:r>
                        <a:rPr lang="en-US" altLang="zh-CN" sz="1100" dirty="0">
                          <a:solidFill>
                            <a:schemeClr val="dk1"/>
                          </a:solidFill>
                          <a:latin typeface="+mn-lt"/>
                          <a:ea typeface="+mn-ea"/>
                          <a:cs typeface="+mn-cs"/>
                        </a:rPr>
                        <a:t>40~70</a:t>
                      </a:r>
                      <a:endParaRPr lang="zh-CN" altLang="en-US" sz="1100" dirty="0"/>
                    </a:p>
                  </a:txBody>
                  <a:tcPr anchor="ctr"/>
                </a:tc>
                <a:tc>
                  <a:txBody>
                    <a:bodyPr/>
                    <a:lstStyle/>
                    <a:p>
                      <a:pPr algn="ctr"/>
                      <a:r>
                        <a:rPr lang="en-US" altLang="zh-CN" sz="1100" dirty="0">
                          <a:solidFill>
                            <a:srgbClr val="FF0000"/>
                          </a:solidFill>
                        </a:rPr>
                        <a:t>3.71%</a:t>
                      </a:r>
                      <a:endParaRPr lang="zh-CN" altLang="en-US" sz="1100" dirty="0">
                        <a:solidFill>
                          <a:srgbClr val="FF0000"/>
                        </a:solidFill>
                      </a:endParaRPr>
                    </a:p>
                  </a:txBody>
                  <a:tcPr anchor="ctr"/>
                </a:tc>
                <a:extLst>
                  <a:ext uri="{0D108BD9-81ED-4DB2-BD59-A6C34878D82A}">
                    <a16:rowId xmlns:a16="http://schemas.microsoft.com/office/drawing/2014/main" val="10007"/>
                  </a:ext>
                </a:extLst>
              </a:tr>
              <a:tr h="296448">
                <a:tc>
                  <a:txBody>
                    <a:bodyPr/>
                    <a:lstStyle/>
                    <a:p>
                      <a:pPr algn="ctr"/>
                      <a:r>
                        <a:rPr lang="en-US" altLang="zh-CN" sz="1100" dirty="0">
                          <a:solidFill>
                            <a:schemeClr val="dk1"/>
                          </a:solidFill>
                          <a:latin typeface="+mn-lt"/>
                          <a:ea typeface="+mn-ea"/>
                          <a:cs typeface="+mn-cs"/>
                        </a:rPr>
                        <a:t>snappy/</a:t>
                      </a:r>
                      <a:r>
                        <a:rPr lang="zh-CN" altLang="en-US" sz="1100" dirty="0">
                          <a:solidFill>
                            <a:schemeClr val="dk1"/>
                          </a:solidFill>
                          <a:latin typeface="+mn-lt"/>
                          <a:ea typeface="+mn-ea"/>
                          <a:cs typeface="+mn-cs"/>
                        </a:rPr>
                        <a:t>（</a:t>
                      </a:r>
                      <a:r>
                        <a:rPr lang="en-US" altLang="zh-CN" sz="1100" dirty="0">
                          <a:solidFill>
                            <a:schemeClr val="dk1"/>
                          </a:solidFill>
                          <a:latin typeface="+mn-lt"/>
                          <a:ea typeface="+mn-ea"/>
                          <a:cs typeface="+mn-cs"/>
                        </a:rPr>
                        <a:t>5KB</a:t>
                      </a:r>
                      <a:r>
                        <a:rPr lang="zh-CN" altLang="en-US" sz="1100" dirty="0">
                          <a:solidFill>
                            <a:schemeClr val="dk1"/>
                          </a:solidFill>
                          <a:latin typeface="+mn-lt"/>
                          <a:ea typeface="+mn-ea"/>
                          <a:cs typeface="+mn-cs"/>
                        </a:rPr>
                        <a:t>／每条消息）</a:t>
                      </a:r>
                      <a:endParaRPr lang="zh-CN" altLang="en-US" sz="1100" dirty="0"/>
                    </a:p>
                  </a:txBody>
                  <a:tcPr anchor="ctr"/>
                </a:tc>
                <a:tc>
                  <a:txBody>
                    <a:bodyPr/>
                    <a:lstStyle/>
                    <a:p>
                      <a:pPr algn="ctr"/>
                      <a:r>
                        <a:rPr lang="en-US" altLang="zh-CN" sz="1100" dirty="0">
                          <a:solidFill>
                            <a:schemeClr val="dk1"/>
                          </a:solidFill>
                          <a:latin typeface="+mn-lt"/>
                          <a:ea typeface="+mn-ea"/>
                          <a:cs typeface="+mn-cs"/>
                        </a:rPr>
                        <a:t>10740</a:t>
                      </a:r>
                      <a:endParaRPr lang="zh-CN" altLang="en-US" sz="1100" dirty="0"/>
                    </a:p>
                  </a:txBody>
                  <a:tcPr anchor="ctr"/>
                </a:tc>
                <a:tc>
                  <a:txBody>
                    <a:bodyPr/>
                    <a:lstStyle/>
                    <a:p>
                      <a:pPr algn="ctr"/>
                      <a:r>
                        <a:rPr lang="en-US" altLang="zh-CN" sz="1100" dirty="0">
                          <a:solidFill>
                            <a:schemeClr val="dk1"/>
                          </a:solidFill>
                          <a:latin typeface="+mn-lt"/>
                          <a:ea typeface="+mn-ea"/>
                          <a:cs typeface="+mn-cs"/>
                        </a:rPr>
                        <a:t>30~40</a:t>
                      </a:r>
                      <a:endParaRPr lang="zh-CN" altLang="en-US" sz="1100" dirty="0"/>
                    </a:p>
                  </a:txBody>
                  <a:tcPr anchor="ctr"/>
                </a:tc>
                <a:tc>
                  <a:txBody>
                    <a:bodyPr/>
                    <a:lstStyle/>
                    <a:p>
                      <a:pPr algn="ctr"/>
                      <a:r>
                        <a:rPr lang="en-US" altLang="zh-CN" sz="1100" dirty="0">
                          <a:solidFill>
                            <a:schemeClr val="dk1"/>
                          </a:solidFill>
                          <a:latin typeface="+mn-lt"/>
                          <a:ea typeface="+mn-ea"/>
                          <a:cs typeface="+mn-cs"/>
                        </a:rPr>
                        <a:t>11240</a:t>
                      </a:r>
                      <a:endParaRPr lang="zh-CN" altLang="en-US" sz="1100" dirty="0"/>
                    </a:p>
                  </a:txBody>
                  <a:tcPr anchor="ctr"/>
                </a:tc>
                <a:tc>
                  <a:txBody>
                    <a:bodyPr/>
                    <a:lstStyle/>
                    <a:p>
                      <a:pPr algn="ctr"/>
                      <a:r>
                        <a:rPr lang="en-US" altLang="zh-CN" sz="1100" dirty="0">
                          <a:solidFill>
                            <a:schemeClr val="dk1"/>
                          </a:solidFill>
                          <a:latin typeface="+mn-lt"/>
                          <a:ea typeface="+mn-ea"/>
                          <a:cs typeface="+mn-cs"/>
                        </a:rPr>
                        <a:t>30~50</a:t>
                      </a:r>
                      <a:endParaRPr lang="zh-CN" altLang="en-US" sz="1100" dirty="0"/>
                    </a:p>
                  </a:txBody>
                  <a:tcPr anchor="ctr"/>
                </a:tc>
                <a:tc>
                  <a:txBody>
                    <a:bodyPr/>
                    <a:lstStyle/>
                    <a:p>
                      <a:pPr algn="ctr"/>
                      <a:r>
                        <a:rPr lang="en-US" altLang="zh-CN" sz="1100" dirty="0">
                          <a:solidFill>
                            <a:srgbClr val="FF0000"/>
                          </a:solidFill>
                        </a:rPr>
                        <a:t>-4.66%</a:t>
                      </a:r>
                      <a:endParaRPr lang="zh-CN" altLang="en-US" sz="1100" dirty="0">
                        <a:solidFill>
                          <a:srgbClr val="FF0000"/>
                        </a:solidFill>
                      </a:endParaRPr>
                    </a:p>
                  </a:txBody>
                  <a:tcPr anchor="ctr"/>
                </a:tc>
                <a:extLst>
                  <a:ext uri="{0D108BD9-81ED-4DB2-BD59-A6C34878D82A}">
                    <a16:rowId xmlns:a16="http://schemas.microsoft.com/office/drawing/2014/main" val="10008"/>
                  </a:ext>
                </a:extLst>
              </a:tr>
              <a:tr h="296448">
                <a:tc>
                  <a:txBody>
                    <a:bodyPr/>
                    <a:lstStyle/>
                    <a:p>
                      <a:pPr algn="ctr"/>
                      <a:r>
                        <a:rPr lang="en-US" altLang="zh-CN" sz="1100" dirty="0">
                          <a:solidFill>
                            <a:schemeClr val="dk1"/>
                          </a:solidFill>
                          <a:latin typeface="+mn-lt"/>
                          <a:ea typeface="+mn-ea"/>
                          <a:cs typeface="+mn-cs"/>
                        </a:rPr>
                        <a:t>snappy/</a:t>
                      </a:r>
                      <a:r>
                        <a:rPr lang="zh-CN" altLang="en-US" sz="1100" dirty="0">
                          <a:solidFill>
                            <a:schemeClr val="dk1"/>
                          </a:solidFill>
                          <a:latin typeface="+mn-lt"/>
                          <a:ea typeface="+mn-ea"/>
                          <a:cs typeface="+mn-cs"/>
                        </a:rPr>
                        <a:t>（</a:t>
                      </a:r>
                      <a:r>
                        <a:rPr lang="en-US" altLang="zh-CN" sz="1100" dirty="0">
                          <a:solidFill>
                            <a:schemeClr val="dk1"/>
                          </a:solidFill>
                          <a:latin typeface="+mn-lt"/>
                          <a:ea typeface="+mn-ea"/>
                          <a:cs typeface="+mn-cs"/>
                        </a:rPr>
                        <a:t>10KB</a:t>
                      </a:r>
                      <a:r>
                        <a:rPr lang="zh-CN" altLang="en-US" sz="1100" dirty="0">
                          <a:solidFill>
                            <a:schemeClr val="dk1"/>
                          </a:solidFill>
                          <a:latin typeface="+mn-lt"/>
                          <a:ea typeface="+mn-ea"/>
                          <a:cs typeface="+mn-cs"/>
                        </a:rPr>
                        <a:t>／每条消息）</a:t>
                      </a:r>
                      <a:endParaRPr lang="zh-CN" altLang="en-US" sz="1100" dirty="0"/>
                    </a:p>
                  </a:txBody>
                  <a:tcPr anchor="ctr"/>
                </a:tc>
                <a:tc>
                  <a:txBody>
                    <a:bodyPr/>
                    <a:lstStyle/>
                    <a:p>
                      <a:pPr algn="ctr"/>
                      <a:r>
                        <a:rPr lang="en-US" altLang="zh-CN" sz="1100" dirty="0">
                          <a:solidFill>
                            <a:schemeClr val="dk1"/>
                          </a:solidFill>
                          <a:latin typeface="+mn-lt"/>
                          <a:ea typeface="+mn-ea"/>
                          <a:cs typeface="+mn-cs"/>
                        </a:rPr>
                        <a:t>5257</a:t>
                      </a:r>
                      <a:endParaRPr lang="zh-CN" altLang="en-US" sz="1100" dirty="0"/>
                    </a:p>
                  </a:txBody>
                  <a:tcPr anchor="ctr"/>
                </a:tc>
                <a:tc>
                  <a:txBody>
                    <a:bodyPr/>
                    <a:lstStyle/>
                    <a:p>
                      <a:pPr algn="ctr"/>
                      <a:r>
                        <a:rPr lang="en-US" altLang="zh-CN" sz="1100" dirty="0">
                          <a:solidFill>
                            <a:schemeClr val="dk1"/>
                          </a:solidFill>
                          <a:latin typeface="+mn-lt"/>
                          <a:ea typeface="+mn-ea"/>
                          <a:cs typeface="+mn-cs"/>
                        </a:rPr>
                        <a:t>30~40</a:t>
                      </a:r>
                      <a:endParaRPr lang="zh-CN" altLang="en-US" sz="1100" dirty="0"/>
                    </a:p>
                  </a:txBody>
                  <a:tcPr anchor="ctr"/>
                </a:tc>
                <a:tc>
                  <a:txBody>
                    <a:bodyPr/>
                    <a:lstStyle/>
                    <a:p>
                      <a:pPr algn="ctr"/>
                      <a:r>
                        <a:rPr lang="en-US" altLang="zh-CN" sz="1100" dirty="0">
                          <a:solidFill>
                            <a:schemeClr val="dk1"/>
                          </a:solidFill>
                          <a:latin typeface="+mn-lt"/>
                          <a:ea typeface="+mn-ea"/>
                          <a:cs typeface="+mn-cs"/>
                        </a:rPr>
                        <a:t>5154</a:t>
                      </a:r>
                      <a:endParaRPr lang="zh-CN" altLang="en-US" sz="1100" dirty="0"/>
                    </a:p>
                  </a:txBody>
                  <a:tcPr anchor="ctr"/>
                </a:tc>
                <a:tc>
                  <a:txBody>
                    <a:bodyPr/>
                    <a:lstStyle/>
                    <a:p>
                      <a:pPr algn="ctr"/>
                      <a:r>
                        <a:rPr lang="en-US" altLang="zh-CN" sz="1100" dirty="0">
                          <a:solidFill>
                            <a:schemeClr val="dk1"/>
                          </a:solidFill>
                          <a:latin typeface="+mn-lt"/>
                          <a:ea typeface="+mn-ea"/>
                          <a:cs typeface="+mn-cs"/>
                        </a:rPr>
                        <a:t>20~40</a:t>
                      </a:r>
                      <a:endParaRPr lang="zh-CN" altLang="en-US" sz="1100" dirty="0"/>
                    </a:p>
                  </a:txBody>
                  <a:tcPr anchor="ctr"/>
                </a:tc>
                <a:tc>
                  <a:txBody>
                    <a:bodyPr/>
                    <a:lstStyle/>
                    <a:p>
                      <a:pPr algn="ctr"/>
                      <a:r>
                        <a:rPr lang="en-US" altLang="zh-CN" sz="1100" dirty="0">
                          <a:solidFill>
                            <a:srgbClr val="FF0000"/>
                          </a:solidFill>
                        </a:rPr>
                        <a:t>1.96%</a:t>
                      </a:r>
                      <a:endParaRPr lang="zh-CN" altLang="en-US" sz="1100" dirty="0">
                        <a:solidFill>
                          <a:srgbClr val="FF0000"/>
                        </a:solidFill>
                      </a:endParaRPr>
                    </a:p>
                  </a:txBody>
                  <a:tcPr anchor="ctr"/>
                </a:tc>
                <a:extLst>
                  <a:ext uri="{0D108BD9-81ED-4DB2-BD59-A6C34878D82A}">
                    <a16:rowId xmlns:a16="http://schemas.microsoft.com/office/drawing/2014/main" val="10009"/>
                  </a:ext>
                </a:extLst>
              </a:tr>
              <a:tr h="296448">
                <a:tc>
                  <a:txBody>
                    <a:bodyPr/>
                    <a:lstStyle/>
                    <a:p>
                      <a:pPr algn="ctr"/>
                      <a:r>
                        <a:rPr lang="en-US" altLang="zh-CN" sz="1100" dirty="0">
                          <a:solidFill>
                            <a:schemeClr val="dk1"/>
                          </a:solidFill>
                          <a:latin typeface="+mn-lt"/>
                          <a:ea typeface="+mn-ea"/>
                          <a:cs typeface="+mn-cs"/>
                        </a:rPr>
                        <a:t>snappy/</a:t>
                      </a:r>
                      <a:r>
                        <a:rPr lang="zh-CN" altLang="en-US" sz="1100" dirty="0">
                          <a:solidFill>
                            <a:schemeClr val="dk1"/>
                          </a:solidFill>
                          <a:latin typeface="+mn-lt"/>
                          <a:ea typeface="+mn-ea"/>
                          <a:cs typeface="+mn-cs"/>
                        </a:rPr>
                        <a:t>（</a:t>
                      </a:r>
                      <a:r>
                        <a:rPr lang="en-US" altLang="zh-CN" sz="1100" dirty="0">
                          <a:solidFill>
                            <a:schemeClr val="dk1"/>
                          </a:solidFill>
                          <a:latin typeface="+mn-lt"/>
                          <a:ea typeface="+mn-ea"/>
                          <a:cs typeface="+mn-cs"/>
                        </a:rPr>
                        <a:t>100KB</a:t>
                      </a:r>
                      <a:r>
                        <a:rPr lang="zh-CN" altLang="en-US" sz="1100" dirty="0">
                          <a:solidFill>
                            <a:schemeClr val="dk1"/>
                          </a:solidFill>
                          <a:latin typeface="+mn-lt"/>
                          <a:ea typeface="+mn-ea"/>
                          <a:cs typeface="+mn-cs"/>
                        </a:rPr>
                        <a:t>／每条消息）</a:t>
                      </a:r>
                      <a:endParaRPr lang="zh-CN" altLang="en-US" sz="1100" dirty="0"/>
                    </a:p>
                  </a:txBody>
                  <a:tcPr anchor="ctr"/>
                </a:tc>
                <a:tc>
                  <a:txBody>
                    <a:bodyPr/>
                    <a:lstStyle/>
                    <a:p>
                      <a:pPr algn="ctr"/>
                      <a:r>
                        <a:rPr lang="en-US" altLang="zh-CN" sz="1100" dirty="0">
                          <a:solidFill>
                            <a:schemeClr val="dk1"/>
                          </a:solidFill>
                          <a:latin typeface="+mn-lt"/>
                          <a:ea typeface="+mn-ea"/>
                          <a:cs typeface="+mn-cs"/>
                        </a:rPr>
                        <a:t>509</a:t>
                      </a:r>
                      <a:endParaRPr lang="zh-CN" altLang="en-US" sz="1100" dirty="0"/>
                    </a:p>
                  </a:txBody>
                  <a:tcPr anchor="ctr"/>
                </a:tc>
                <a:tc>
                  <a:txBody>
                    <a:bodyPr/>
                    <a:lstStyle/>
                    <a:p>
                      <a:pPr algn="ctr"/>
                      <a:r>
                        <a:rPr lang="en-US" altLang="zh-CN" sz="1100" dirty="0">
                          <a:solidFill>
                            <a:schemeClr val="dk1"/>
                          </a:solidFill>
                          <a:latin typeface="+mn-lt"/>
                          <a:ea typeface="+mn-ea"/>
                          <a:cs typeface="+mn-cs"/>
                        </a:rPr>
                        <a:t>20~40</a:t>
                      </a:r>
                      <a:endParaRPr lang="zh-CN" altLang="en-US" sz="1100" dirty="0"/>
                    </a:p>
                  </a:txBody>
                  <a:tcPr anchor="ctr"/>
                </a:tc>
                <a:tc>
                  <a:txBody>
                    <a:bodyPr/>
                    <a:lstStyle/>
                    <a:p>
                      <a:pPr algn="ctr"/>
                      <a:r>
                        <a:rPr lang="en-US" altLang="zh-CN" sz="1100" dirty="0">
                          <a:solidFill>
                            <a:schemeClr val="dk1"/>
                          </a:solidFill>
                          <a:latin typeface="+mn-lt"/>
                          <a:ea typeface="+mn-ea"/>
                          <a:cs typeface="+mn-cs"/>
                        </a:rPr>
                        <a:t>479</a:t>
                      </a:r>
                      <a:endParaRPr lang="zh-CN" altLang="en-US" sz="1100" dirty="0"/>
                    </a:p>
                  </a:txBody>
                  <a:tcPr anchor="ctr"/>
                </a:tc>
                <a:tc>
                  <a:txBody>
                    <a:bodyPr/>
                    <a:lstStyle/>
                    <a:p>
                      <a:pPr algn="ctr"/>
                      <a:r>
                        <a:rPr lang="en-US" altLang="zh-CN" sz="1100" dirty="0">
                          <a:solidFill>
                            <a:schemeClr val="dk1"/>
                          </a:solidFill>
                          <a:latin typeface="+mn-lt"/>
                          <a:ea typeface="+mn-ea"/>
                          <a:cs typeface="+mn-cs"/>
                        </a:rPr>
                        <a:t>20~40</a:t>
                      </a:r>
                      <a:endParaRPr lang="zh-CN" altLang="en-US" sz="1100" dirty="0"/>
                    </a:p>
                  </a:txBody>
                  <a:tcPr anchor="ctr"/>
                </a:tc>
                <a:tc>
                  <a:txBody>
                    <a:bodyPr/>
                    <a:lstStyle/>
                    <a:p>
                      <a:pPr algn="ctr"/>
                      <a:r>
                        <a:rPr lang="en-US" altLang="zh-CN" sz="1100" dirty="0">
                          <a:solidFill>
                            <a:srgbClr val="FF0000"/>
                          </a:solidFill>
                        </a:rPr>
                        <a:t>5.89%</a:t>
                      </a:r>
                      <a:endParaRPr lang="zh-CN" altLang="en-US" sz="1100" dirty="0">
                        <a:solidFill>
                          <a:srgbClr val="FF0000"/>
                        </a:solidFill>
                      </a:endParaRPr>
                    </a:p>
                  </a:txBody>
                  <a:tcPr anchor="ctr"/>
                </a:tc>
                <a:extLst>
                  <a:ext uri="{0D108BD9-81ED-4DB2-BD59-A6C34878D82A}">
                    <a16:rowId xmlns:a16="http://schemas.microsoft.com/office/drawing/2014/main" val="10010"/>
                  </a:ext>
                </a:extLst>
              </a:tr>
              <a:tr h="296448">
                <a:tc>
                  <a:txBody>
                    <a:bodyPr/>
                    <a:lstStyle/>
                    <a:p>
                      <a:pPr algn="ctr"/>
                      <a:r>
                        <a:rPr lang="en-US" altLang="zh-CN" sz="1100" dirty="0">
                          <a:solidFill>
                            <a:schemeClr val="dk1"/>
                          </a:solidFill>
                          <a:latin typeface="+mn-lt"/>
                          <a:ea typeface="+mn-ea"/>
                          <a:cs typeface="+mn-cs"/>
                        </a:rPr>
                        <a:t>snappy/</a:t>
                      </a:r>
                      <a:r>
                        <a:rPr lang="zh-CN" altLang="en-US" sz="1100" dirty="0">
                          <a:solidFill>
                            <a:schemeClr val="dk1"/>
                          </a:solidFill>
                          <a:latin typeface="+mn-lt"/>
                          <a:ea typeface="+mn-ea"/>
                          <a:cs typeface="+mn-cs"/>
                        </a:rPr>
                        <a:t>线上数据（１个分区）</a:t>
                      </a:r>
                      <a:endParaRPr lang="zh-CN" altLang="en-US" sz="1100" dirty="0"/>
                    </a:p>
                  </a:txBody>
                  <a:tcPr anchor="ctr"/>
                </a:tc>
                <a:tc>
                  <a:txBody>
                    <a:bodyPr/>
                    <a:lstStyle/>
                    <a:p>
                      <a:pPr algn="ctr"/>
                      <a:r>
                        <a:rPr lang="en-US" altLang="zh-CN" sz="1100" dirty="0">
                          <a:solidFill>
                            <a:schemeClr val="dk1"/>
                          </a:solidFill>
                          <a:latin typeface="+mn-lt"/>
                          <a:ea typeface="+mn-ea"/>
                          <a:cs typeface="+mn-cs"/>
                        </a:rPr>
                        <a:t>97221</a:t>
                      </a:r>
                      <a:endParaRPr lang="zh-CN" altLang="en-US" sz="1100" dirty="0"/>
                    </a:p>
                  </a:txBody>
                  <a:tcPr anchor="ctr"/>
                </a:tc>
                <a:tc>
                  <a:txBody>
                    <a:bodyPr/>
                    <a:lstStyle/>
                    <a:p>
                      <a:pPr algn="ctr"/>
                      <a:r>
                        <a:rPr lang="en-US" altLang="zh-CN" sz="1100" dirty="0">
                          <a:solidFill>
                            <a:schemeClr val="dk1"/>
                          </a:solidFill>
                          <a:latin typeface="+mn-lt"/>
                          <a:ea typeface="+mn-ea"/>
                          <a:cs typeface="+mn-cs"/>
                        </a:rPr>
                        <a:t>90~100</a:t>
                      </a:r>
                      <a:endParaRPr lang="zh-CN" altLang="en-US" sz="1100" dirty="0"/>
                    </a:p>
                  </a:txBody>
                  <a:tcPr anchor="ctr"/>
                </a:tc>
                <a:tc>
                  <a:txBody>
                    <a:bodyPr/>
                    <a:lstStyle/>
                    <a:p>
                      <a:pPr algn="ctr"/>
                      <a:r>
                        <a:rPr lang="en-US" altLang="zh-CN" sz="1100" dirty="0">
                          <a:solidFill>
                            <a:schemeClr val="dk1"/>
                          </a:solidFill>
                          <a:latin typeface="+mn-lt"/>
                          <a:ea typeface="+mn-ea"/>
                          <a:cs typeface="+mn-cs"/>
                        </a:rPr>
                        <a:t>96863</a:t>
                      </a:r>
                      <a:endParaRPr lang="zh-CN" altLang="en-US" sz="1100" dirty="0"/>
                    </a:p>
                  </a:txBody>
                  <a:tcPr anchor="ctr"/>
                </a:tc>
                <a:tc>
                  <a:txBody>
                    <a:bodyPr/>
                    <a:lstStyle/>
                    <a:p>
                      <a:pPr algn="ctr"/>
                      <a:r>
                        <a:rPr lang="en-US" altLang="zh-CN" sz="1100" dirty="0">
                          <a:solidFill>
                            <a:schemeClr val="dk1"/>
                          </a:solidFill>
                          <a:latin typeface="+mn-lt"/>
                          <a:ea typeface="+mn-ea"/>
                          <a:cs typeface="+mn-cs"/>
                        </a:rPr>
                        <a:t>90~100</a:t>
                      </a:r>
                      <a:endParaRPr lang="zh-CN" altLang="en-US" sz="1100" dirty="0"/>
                    </a:p>
                  </a:txBody>
                  <a:tcPr anchor="ctr"/>
                </a:tc>
                <a:tc>
                  <a:txBody>
                    <a:bodyPr/>
                    <a:lstStyle/>
                    <a:p>
                      <a:pPr algn="ctr"/>
                      <a:r>
                        <a:rPr lang="en-US" altLang="zh-CN" sz="1100" dirty="0">
                          <a:solidFill>
                            <a:srgbClr val="FF0000"/>
                          </a:solidFill>
                        </a:rPr>
                        <a:t>0.37%</a:t>
                      </a:r>
                      <a:endParaRPr lang="zh-CN" altLang="en-US" sz="1100" dirty="0">
                        <a:solidFill>
                          <a:srgbClr val="FF0000"/>
                        </a:solidFill>
                      </a:endParaRPr>
                    </a:p>
                  </a:txBody>
                  <a:tcPr anchor="ctr"/>
                </a:tc>
                <a:extLst>
                  <a:ext uri="{0D108BD9-81ED-4DB2-BD59-A6C34878D82A}">
                    <a16:rowId xmlns:a16="http://schemas.microsoft.com/office/drawing/2014/main" val="10011"/>
                  </a:ext>
                </a:extLst>
              </a:tr>
            </a:tbl>
          </a:graphicData>
        </a:graphic>
      </p:graphicFrame>
      <p:sp>
        <p:nvSpPr>
          <p:cNvPr id="4" name="CustomShape 3"/>
          <p:cNvSpPr/>
          <p:nvPr/>
        </p:nvSpPr>
        <p:spPr>
          <a:xfrm>
            <a:off x="357158" y="4500570"/>
            <a:ext cx="7858180" cy="200026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50000"/>
              </a:lnSpc>
            </a:pPr>
            <a:r>
              <a:rPr lang="en-US" sz="1500" b="1" strike="noStrike" spc="-1" dirty="0">
                <a:solidFill>
                  <a:srgbClr val="000000"/>
                </a:solidFill>
                <a:uFill>
                  <a:solidFill>
                    <a:srgbClr val="FFFFFF"/>
                  </a:solidFill>
                </a:uFill>
                <a:latin typeface="Times New Roman"/>
                <a:ea typeface="Times New Roman"/>
              </a:rPr>
              <a:t>   </a:t>
            </a:r>
            <a:r>
              <a:rPr lang="zh-CN" altLang="en-US" sz="2400" b="1" strike="noStrike" spc="-1" dirty="0">
                <a:solidFill>
                  <a:srgbClr val="000000"/>
                </a:solidFill>
                <a:uFill>
                  <a:solidFill>
                    <a:srgbClr val="FFFFFF"/>
                  </a:solidFill>
                </a:uFill>
                <a:latin typeface="宋体" pitchFamily="2" charset="-122"/>
                <a:ea typeface="宋体" pitchFamily="2" charset="-122"/>
              </a:rPr>
              <a:t>性能比对</a:t>
            </a:r>
            <a:endParaRPr lang="en-US" sz="2400" b="1" strike="noStrike" spc="-1" dirty="0">
              <a:solidFill>
                <a:srgbClr val="000000"/>
              </a:solidFill>
              <a:uFill>
                <a:solidFill>
                  <a:srgbClr val="FFFFFF"/>
                </a:solidFill>
              </a:uFill>
              <a:latin typeface="宋体" pitchFamily="2" charset="-122"/>
              <a:ea typeface="宋体" pitchFamily="2" charset="-122"/>
            </a:endParaRPr>
          </a:p>
          <a:p>
            <a:pPr marL="457200" indent="-227880" algn="just">
              <a:lnSpc>
                <a:spcPct val="150000"/>
              </a:lnSpc>
              <a:buClr>
                <a:srgbClr val="000000"/>
              </a:buClr>
            </a:pPr>
            <a:r>
              <a:rPr lang="en-US" altLang="zh-CN" sz="1600" dirty="0">
                <a:solidFill>
                  <a:srgbClr val="000000"/>
                </a:solidFill>
                <a:uFill>
                  <a:solidFill>
                    <a:srgbClr val="FFFFFF"/>
                  </a:solidFill>
                </a:uFill>
                <a:latin typeface="宋体" pitchFamily="2" charset="-122"/>
                <a:ea typeface="宋体" pitchFamily="2" charset="-122"/>
              </a:rPr>
              <a:t>	</a:t>
            </a:r>
            <a:r>
              <a:rPr lang="en-US" altLang="zh-CN" sz="1600" dirty="0" err="1">
                <a:solidFill>
                  <a:srgbClr val="000000"/>
                </a:solidFill>
                <a:uFill>
                  <a:solidFill>
                    <a:srgbClr val="FFFFFF"/>
                  </a:solidFill>
                </a:uFill>
                <a:latin typeface="宋体" pitchFamily="2" charset="-122"/>
                <a:ea typeface="宋体" pitchFamily="2" charset="-122"/>
              </a:rPr>
              <a:t>MirrorMaker</a:t>
            </a:r>
            <a:r>
              <a:rPr lang="zh-CN" altLang="en-US" sz="1600" dirty="0">
                <a:solidFill>
                  <a:srgbClr val="000000"/>
                </a:solidFill>
                <a:uFill>
                  <a:solidFill>
                    <a:srgbClr val="FFFFFF"/>
                  </a:solidFill>
                </a:uFill>
                <a:latin typeface="宋体" pitchFamily="2" charset="-122"/>
                <a:ea typeface="宋体" pitchFamily="2" charset="-122"/>
              </a:rPr>
              <a:t>任务运行在</a:t>
            </a:r>
            <a:r>
              <a:rPr lang="en-US" altLang="zh-CN" sz="1600" dirty="0">
                <a:solidFill>
                  <a:srgbClr val="000000"/>
                </a:solidFill>
                <a:uFill>
                  <a:solidFill>
                    <a:srgbClr val="FFFFFF"/>
                  </a:solidFill>
                </a:uFill>
                <a:latin typeface="宋体" pitchFamily="2" charset="-122"/>
                <a:ea typeface="宋体" pitchFamily="2" charset="-122"/>
              </a:rPr>
              <a:t>K8S</a:t>
            </a:r>
            <a:r>
              <a:rPr lang="zh-CN" altLang="en-US" sz="1600" dirty="0">
                <a:solidFill>
                  <a:srgbClr val="000000"/>
                </a:solidFill>
                <a:uFill>
                  <a:solidFill>
                    <a:srgbClr val="FFFFFF"/>
                  </a:solidFill>
                </a:uFill>
                <a:latin typeface="宋体" pitchFamily="2" charset="-122"/>
                <a:ea typeface="宋体" pitchFamily="2" charset="-122"/>
              </a:rPr>
              <a:t>之上，性能上并无明显差异，在资源和数据保持一致的情况下处理相同逻辑的任务直接基本保持一样的处理能力，与物理机相比</a:t>
            </a:r>
            <a:r>
              <a:rPr lang="en-US" altLang="zh-CN" sz="1600" dirty="0">
                <a:solidFill>
                  <a:srgbClr val="000000"/>
                </a:solidFill>
                <a:uFill>
                  <a:solidFill>
                    <a:srgbClr val="FFFFFF"/>
                  </a:solidFill>
                </a:uFill>
                <a:latin typeface="宋体" pitchFamily="2" charset="-122"/>
                <a:ea typeface="宋体" pitchFamily="2" charset="-122"/>
              </a:rPr>
              <a:t>K8S</a:t>
            </a:r>
            <a:r>
              <a:rPr lang="zh-CN" altLang="en-US" sz="1600" dirty="0">
                <a:solidFill>
                  <a:srgbClr val="000000"/>
                </a:solidFill>
                <a:uFill>
                  <a:solidFill>
                    <a:srgbClr val="FFFFFF"/>
                  </a:solidFill>
                </a:uFill>
                <a:latin typeface="宋体" pitchFamily="2" charset="-122"/>
                <a:ea typeface="宋体" pitchFamily="2" charset="-122"/>
              </a:rPr>
              <a:t>版本的可以利用副本数灵活控制任务的吞吐量，在物理机上会对应起多任务来管理一类任务，管理起来会提高一定的难度。</a:t>
            </a:r>
            <a:endParaRPr lang="en-US" altLang="zh-CN" sz="1600" dirty="0">
              <a:solidFill>
                <a:srgbClr val="000000"/>
              </a:solidFill>
              <a:uFill>
                <a:solidFill>
                  <a:srgbClr val="FFFFFF"/>
                </a:solidFill>
              </a:uFill>
              <a:latin typeface="宋体" pitchFamily="2" charset="-122"/>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CN" sz="3200" spc="-1" dirty="0">
                <a:solidFill>
                  <a:srgbClr val="17375E"/>
                </a:solidFill>
                <a:uFill>
                  <a:solidFill>
                    <a:srgbClr val="FFFFFF"/>
                  </a:solidFill>
                </a:uFill>
                <a:latin typeface="Franklin Gothic Medium"/>
              </a:rPr>
              <a:t>Kafka-</a:t>
            </a:r>
            <a:r>
              <a:rPr lang="en-US" altLang="zh-CN" sz="3200" spc="-1" dirty="0" err="1">
                <a:solidFill>
                  <a:srgbClr val="17375E"/>
                </a:solidFill>
                <a:uFill>
                  <a:solidFill>
                    <a:srgbClr val="FFFFFF"/>
                  </a:solidFill>
                </a:uFill>
                <a:latin typeface="Franklin Gothic Medium"/>
              </a:rPr>
              <a:t>MirrorMaker</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成本优势</a:t>
            </a:r>
            <a:endParaRPr lang="en-US" sz="3200" spc="-1" dirty="0">
              <a:solidFill>
                <a:srgbClr val="17375E"/>
              </a:solidFill>
              <a:uFill>
                <a:solidFill>
                  <a:srgbClr val="FFFFFF"/>
                </a:solidFill>
              </a:uFill>
              <a:latin typeface="Franklin Gothic Medium"/>
            </a:endParaRPr>
          </a:p>
        </p:txBody>
      </p:sp>
      <p:graphicFrame>
        <p:nvGraphicFramePr>
          <p:cNvPr id="3" name="表格 2"/>
          <p:cNvGraphicFramePr>
            <a:graphicFrameLocks noGrp="1"/>
          </p:cNvGraphicFramePr>
          <p:nvPr>
            <p:extLst>
              <p:ext uri="{D42A27DB-BD31-4B8C-83A1-F6EECF244321}">
                <p14:modId xmlns:p14="http://schemas.microsoft.com/office/powerpoint/2010/main" val="3030160422"/>
              </p:ext>
            </p:extLst>
          </p:nvPr>
        </p:nvGraphicFramePr>
        <p:xfrm>
          <a:off x="642912" y="1052736"/>
          <a:ext cx="7457480" cy="2108200"/>
        </p:xfrm>
        <a:graphic>
          <a:graphicData uri="http://schemas.openxmlformats.org/drawingml/2006/table">
            <a:tbl>
              <a:tblPr firstRow="1" bandRow="1">
                <a:tableStyleId>{5C22544A-7EE6-4342-B048-85BDC9FD1C3A}</a:tableStyleId>
              </a:tblPr>
              <a:tblGrid>
                <a:gridCol w="1674911">
                  <a:extLst>
                    <a:ext uri="{9D8B030D-6E8A-4147-A177-3AD203B41FA5}">
                      <a16:colId xmlns:a16="http://schemas.microsoft.com/office/drawing/2014/main" val="2406418721"/>
                    </a:ext>
                  </a:extLst>
                </a:gridCol>
                <a:gridCol w="1674911">
                  <a:extLst>
                    <a:ext uri="{9D8B030D-6E8A-4147-A177-3AD203B41FA5}">
                      <a16:colId xmlns:a16="http://schemas.microsoft.com/office/drawing/2014/main" val="20000"/>
                    </a:ext>
                  </a:extLst>
                </a:gridCol>
                <a:gridCol w="1744699">
                  <a:extLst>
                    <a:ext uri="{9D8B030D-6E8A-4147-A177-3AD203B41FA5}">
                      <a16:colId xmlns:a16="http://schemas.microsoft.com/office/drawing/2014/main" val="20001"/>
                    </a:ext>
                  </a:extLst>
                </a:gridCol>
                <a:gridCol w="2362959">
                  <a:extLst>
                    <a:ext uri="{9D8B030D-6E8A-4147-A177-3AD203B41FA5}">
                      <a16:colId xmlns:a16="http://schemas.microsoft.com/office/drawing/2014/main" val="20002"/>
                    </a:ext>
                  </a:extLst>
                </a:gridCol>
              </a:tblGrid>
              <a:tr h="370840">
                <a:tc>
                  <a:txBody>
                    <a:bodyPr/>
                    <a:lstStyle/>
                    <a:p>
                      <a:pPr algn="ctr"/>
                      <a:r>
                        <a:rPr lang="zh-Hans" altLang="en-US" sz="1600" dirty="0"/>
                        <a:t>时间</a:t>
                      </a:r>
                      <a:endParaRPr lang="zh-CN" altLang="en-US" sz="1600" dirty="0"/>
                    </a:p>
                  </a:txBody>
                  <a:tcPr anchor="ctr"/>
                </a:tc>
                <a:tc>
                  <a:txBody>
                    <a:bodyPr/>
                    <a:lstStyle/>
                    <a:p>
                      <a:pPr algn="ctr"/>
                      <a:r>
                        <a:rPr lang="zh-CN" altLang="en-US" sz="1600" dirty="0"/>
                        <a:t>运行环境</a:t>
                      </a:r>
                    </a:p>
                  </a:txBody>
                  <a:tcPr anchor="ctr"/>
                </a:tc>
                <a:tc>
                  <a:txBody>
                    <a:bodyPr/>
                    <a:lstStyle/>
                    <a:p>
                      <a:pPr algn="ctr"/>
                      <a:r>
                        <a:rPr lang="zh-CN" altLang="en-US" sz="1600" dirty="0"/>
                        <a:t>任务数量</a:t>
                      </a:r>
                    </a:p>
                  </a:txBody>
                  <a:tcPr anchor="ctr"/>
                </a:tc>
                <a:tc>
                  <a:txBody>
                    <a:bodyPr/>
                    <a:lstStyle/>
                    <a:p>
                      <a:pPr algn="ctr"/>
                      <a:r>
                        <a:rPr lang="zh-CN" altLang="en-US" sz="1600" dirty="0"/>
                        <a:t>资源情况</a:t>
                      </a:r>
                    </a:p>
                  </a:txBody>
                  <a:tcPr anchor="ctr"/>
                </a:tc>
                <a:extLst>
                  <a:ext uri="{0D108BD9-81ED-4DB2-BD59-A6C34878D82A}">
                    <a16:rowId xmlns:a16="http://schemas.microsoft.com/office/drawing/2014/main" val="10000"/>
                  </a:ext>
                </a:extLst>
              </a:tr>
              <a:tr h="370840">
                <a:tc>
                  <a:txBody>
                    <a:bodyPr/>
                    <a:lstStyle/>
                    <a:p>
                      <a:pPr algn="ctr"/>
                      <a:r>
                        <a:rPr lang="zh-Hans" altLang="en-US" sz="1600" dirty="0"/>
                        <a:t>截止</a:t>
                      </a:r>
                      <a:r>
                        <a:rPr lang="en-US" altLang="zh-Hans" sz="1600" dirty="0"/>
                        <a:t>618</a:t>
                      </a:r>
                      <a:endParaRPr lang="zh-CN" altLang="en-US" sz="1600" dirty="0"/>
                    </a:p>
                  </a:txBody>
                  <a:tcPr anchor="ctr"/>
                </a:tc>
                <a:tc>
                  <a:txBody>
                    <a:bodyPr/>
                    <a:lstStyle/>
                    <a:p>
                      <a:pPr algn="ctr"/>
                      <a:r>
                        <a:rPr lang="en-US" altLang="zh-CN" sz="1600" dirty="0"/>
                        <a:t>K8S</a:t>
                      </a:r>
                      <a:endParaRPr lang="zh-CN" altLang="en-US" sz="1600" dirty="0"/>
                    </a:p>
                  </a:txBody>
                  <a:tcPr anchor="ctr"/>
                </a:tc>
                <a:tc>
                  <a:txBody>
                    <a:bodyPr/>
                    <a:lstStyle/>
                    <a:p>
                      <a:pPr algn="ctr"/>
                      <a:r>
                        <a:rPr lang="en-US" altLang="zh-CN" sz="1600" dirty="0"/>
                        <a:t>318</a:t>
                      </a:r>
                      <a:endParaRPr lang="zh-CN" altLang="en-US" sz="1600" dirty="0"/>
                    </a:p>
                  </a:txBody>
                  <a:tcPr anchor="ctr"/>
                </a:tc>
                <a:tc>
                  <a:txBody>
                    <a:bodyPr/>
                    <a:lstStyle/>
                    <a:p>
                      <a:pPr algn="ctr"/>
                      <a:r>
                        <a:rPr lang="en-US" altLang="zh-CN" sz="1600" dirty="0" err="1"/>
                        <a:t>Docker</a:t>
                      </a:r>
                      <a:r>
                        <a:rPr lang="zh-CN" altLang="en-US" sz="1600" dirty="0"/>
                        <a:t>：</a:t>
                      </a:r>
                      <a:r>
                        <a:rPr lang="en-US" altLang="zh-CN" sz="1600" dirty="0"/>
                        <a:t>1980</a:t>
                      </a:r>
                      <a:r>
                        <a:rPr lang="zh-CN" altLang="en-US" sz="1600" dirty="0"/>
                        <a:t>个</a:t>
                      </a:r>
                      <a:endParaRPr lang="en-US" altLang="zh-CN" sz="1600" dirty="0"/>
                    </a:p>
                    <a:p>
                      <a:pPr algn="ctr"/>
                      <a:r>
                        <a:rPr lang="en-US" altLang="zh-CN" sz="1600" dirty="0"/>
                        <a:t>CPU</a:t>
                      </a:r>
                      <a:r>
                        <a:rPr lang="zh-CN" altLang="en-US" sz="1600" dirty="0"/>
                        <a:t>：</a:t>
                      </a:r>
                      <a:r>
                        <a:rPr lang="en-US" altLang="zh-CN" sz="1600" dirty="0"/>
                        <a:t>5413</a:t>
                      </a:r>
                      <a:r>
                        <a:rPr lang="zh-CN" altLang="en-US" sz="1600" dirty="0"/>
                        <a:t>核</a:t>
                      </a:r>
                      <a:endParaRPr lang="en-US" altLang="zh-CN" sz="1600" dirty="0"/>
                    </a:p>
                    <a:p>
                      <a:pPr algn="ctr"/>
                      <a:r>
                        <a:rPr lang="zh-CN" altLang="en-US" sz="1600" dirty="0"/>
                        <a:t>内存：</a:t>
                      </a:r>
                      <a:r>
                        <a:rPr lang="en-US" altLang="zh-CN" sz="1600" dirty="0"/>
                        <a:t>10506GB</a:t>
                      </a:r>
                      <a:endParaRPr lang="zh-CN" altLang="en-US" sz="1600" dirty="0"/>
                    </a:p>
                  </a:txBody>
                  <a:tcPr anchor="ctr"/>
                </a:tc>
                <a:extLst>
                  <a:ext uri="{0D108BD9-81ED-4DB2-BD59-A6C34878D82A}">
                    <a16:rowId xmlns:a16="http://schemas.microsoft.com/office/drawing/2014/main" val="10001"/>
                  </a:ext>
                </a:extLst>
              </a:tr>
              <a:tr h="370840">
                <a:tc>
                  <a:txBody>
                    <a:bodyPr/>
                    <a:lstStyle/>
                    <a:p>
                      <a:pPr algn="ctr"/>
                      <a:r>
                        <a:rPr lang="zh-Hans" altLang="en-US" sz="1600" dirty="0"/>
                        <a:t>截止双</a:t>
                      </a:r>
                      <a:r>
                        <a:rPr lang="en-US" altLang="zh-Hans" sz="1600" dirty="0"/>
                        <a:t>11</a:t>
                      </a:r>
                      <a:endParaRPr lang="zh-CN" altLang="en-US" sz="1600" dirty="0"/>
                    </a:p>
                  </a:txBody>
                  <a:tcPr anchor="ctr"/>
                </a:tc>
                <a:tc>
                  <a:txBody>
                    <a:bodyPr/>
                    <a:lstStyle/>
                    <a:p>
                      <a:pPr algn="ctr"/>
                      <a:r>
                        <a:rPr lang="en-US" altLang="zh-Hans" dirty="0"/>
                        <a:t>K8S</a:t>
                      </a:r>
                      <a:endParaRPr lang="zh-CN" altLang="en-US" dirty="0"/>
                    </a:p>
                  </a:txBody>
                  <a:tcPr anchor="ctr"/>
                </a:tc>
                <a:tc>
                  <a:txBody>
                    <a:bodyPr/>
                    <a:lstStyle/>
                    <a:p>
                      <a:pPr algn="ctr"/>
                      <a:r>
                        <a:rPr lang="en-US" altLang="zh-CN" dirty="0"/>
                        <a:t>1039</a:t>
                      </a:r>
                      <a:endParaRPr lang="zh-CN" altLang="en-US" dirty="0"/>
                    </a:p>
                  </a:txBody>
                  <a:tcPr anchor="ctr"/>
                </a:tc>
                <a:tc>
                  <a:txBody>
                    <a:bodyPr/>
                    <a:lstStyle/>
                    <a:p>
                      <a:pPr algn="ctr"/>
                      <a:r>
                        <a:rPr lang="en-US" altLang="zh-CN" sz="1800" dirty="0"/>
                        <a:t>Docker</a:t>
                      </a:r>
                      <a:r>
                        <a:rPr lang="zh-CN" altLang="en-US" sz="1800" dirty="0"/>
                        <a:t>：</a:t>
                      </a:r>
                      <a:r>
                        <a:rPr lang="en-US" altLang="zh-CN" sz="1800" dirty="0"/>
                        <a:t>9211</a:t>
                      </a:r>
                      <a:r>
                        <a:rPr lang="zh-CN" altLang="en-US" sz="1800" dirty="0"/>
                        <a:t>个</a:t>
                      </a:r>
                      <a:endParaRPr lang="en-US" altLang="zh-CN" sz="1800" dirty="0"/>
                    </a:p>
                    <a:p>
                      <a:pPr algn="ctr"/>
                      <a:r>
                        <a:rPr lang="en-US" altLang="zh-CN" sz="1800" dirty="0"/>
                        <a:t>CPU</a:t>
                      </a:r>
                      <a:r>
                        <a:rPr lang="zh-CN" altLang="en-US" sz="1800" dirty="0"/>
                        <a:t>：</a:t>
                      </a:r>
                      <a:r>
                        <a:rPr lang="en-US" altLang="zh-CN" sz="1800" dirty="0"/>
                        <a:t>1481</a:t>
                      </a:r>
                      <a:r>
                        <a:rPr lang="zh-CN" altLang="en-US" sz="1800" dirty="0"/>
                        <a:t>核</a:t>
                      </a:r>
                      <a:endParaRPr lang="en-US" altLang="zh-CN" sz="1800" dirty="0"/>
                    </a:p>
                    <a:p>
                      <a:pPr algn="ctr"/>
                      <a:r>
                        <a:rPr lang="zh-CN" altLang="en-US" sz="1800" dirty="0"/>
                        <a:t>内存：</a:t>
                      </a:r>
                      <a:r>
                        <a:rPr lang="en-US" altLang="zh-CN" sz="1800" dirty="0"/>
                        <a:t>11669GB</a:t>
                      </a:r>
                      <a:endParaRPr lang="zh-CN" altLang="en-US" sz="1800" dirty="0"/>
                    </a:p>
                  </a:txBody>
                  <a:tcPr anchor="ctr"/>
                </a:tc>
                <a:extLst>
                  <a:ext uri="{0D108BD9-81ED-4DB2-BD59-A6C34878D82A}">
                    <a16:rowId xmlns:a16="http://schemas.microsoft.com/office/drawing/2014/main" val="10002"/>
                  </a:ext>
                </a:extLst>
              </a:tr>
            </a:tbl>
          </a:graphicData>
        </a:graphic>
      </p:graphicFrame>
      <p:sp>
        <p:nvSpPr>
          <p:cNvPr id="4" name="CustomShape 3"/>
          <p:cNvSpPr/>
          <p:nvPr/>
        </p:nvSpPr>
        <p:spPr>
          <a:xfrm>
            <a:off x="428596" y="3021462"/>
            <a:ext cx="8072494" cy="307183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50000"/>
              </a:lnSpc>
            </a:pPr>
            <a:r>
              <a:rPr lang="en-US" sz="1500" b="1" strike="noStrike" spc="-1" dirty="0">
                <a:solidFill>
                  <a:srgbClr val="000000"/>
                </a:solidFill>
                <a:uFill>
                  <a:solidFill>
                    <a:srgbClr val="FFFFFF"/>
                  </a:solidFill>
                </a:uFill>
                <a:latin typeface="Times New Roman"/>
                <a:ea typeface="Times New Roman"/>
              </a:rPr>
              <a:t>   </a:t>
            </a:r>
            <a:r>
              <a:rPr lang="en-US" altLang="zh-CN" sz="2800" b="1" spc="-1" dirty="0">
                <a:solidFill>
                  <a:srgbClr val="000000"/>
                </a:solidFill>
                <a:uFill>
                  <a:solidFill>
                    <a:srgbClr val="FFFFFF"/>
                  </a:solidFill>
                </a:uFill>
                <a:latin typeface="宋体" pitchFamily="2" charset="-122"/>
                <a:ea typeface="宋体" pitchFamily="2" charset="-122"/>
              </a:rPr>
              <a:t>K8S</a:t>
            </a:r>
            <a:r>
              <a:rPr lang="zh-CN" altLang="en-US" sz="2800" b="1" spc="-1" dirty="0">
                <a:solidFill>
                  <a:srgbClr val="000000"/>
                </a:solidFill>
                <a:uFill>
                  <a:solidFill>
                    <a:srgbClr val="FFFFFF"/>
                  </a:solidFill>
                </a:uFill>
                <a:latin typeface="宋体" pitchFamily="2" charset="-122"/>
                <a:ea typeface="宋体" pitchFamily="2" charset="-122"/>
              </a:rPr>
              <a:t>成本优势</a:t>
            </a:r>
            <a:endParaRPr lang="en-US" sz="2800" b="1" strike="noStrike" spc="-1" dirty="0">
              <a:solidFill>
                <a:srgbClr val="000000"/>
              </a:solidFill>
              <a:uFill>
                <a:solidFill>
                  <a:srgbClr val="FFFFFF"/>
                </a:solidFill>
              </a:uFill>
              <a:latin typeface="宋体" pitchFamily="2" charset="-122"/>
              <a:ea typeface="宋体" pitchFamily="2" charset="-122"/>
            </a:endParaRPr>
          </a:p>
          <a:p>
            <a:pPr marL="457200" indent="-227880" algn="just">
              <a:lnSpc>
                <a:spcPct val="200000"/>
              </a:lnSpc>
              <a:buClr>
                <a:srgbClr val="000000"/>
              </a:buClr>
            </a:pPr>
            <a:r>
              <a:rPr lang="en-US" altLang="zh-CN" dirty="0">
                <a:solidFill>
                  <a:srgbClr val="000000"/>
                </a:solidFill>
                <a:uFill>
                  <a:solidFill>
                    <a:srgbClr val="FFFFFF"/>
                  </a:solidFill>
                </a:uFill>
                <a:latin typeface="宋体" pitchFamily="2" charset="-122"/>
                <a:ea typeface="宋体" pitchFamily="2" charset="-122"/>
              </a:rPr>
              <a:t>	</a:t>
            </a:r>
            <a:r>
              <a:rPr lang="en-US" altLang="zh-CN" dirty="0" err="1">
                <a:solidFill>
                  <a:srgbClr val="000000"/>
                </a:solidFill>
                <a:uFill>
                  <a:solidFill>
                    <a:srgbClr val="FFFFFF"/>
                  </a:solidFill>
                </a:uFill>
                <a:latin typeface="宋体" pitchFamily="2" charset="-122"/>
                <a:ea typeface="宋体" pitchFamily="2" charset="-122"/>
              </a:rPr>
              <a:t>MirrorMaker</a:t>
            </a:r>
            <a:r>
              <a:rPr lang="zh-Hans" altLang="en-US" dirty="0">
                <a:solidFill>
                  <a:srgbClr val="000000"/>
                </a:solidFill>
                <a:uFill>
                  <a:solidFill>
                    <a:srgbClr val="FFFFFF"/>
                  </a:solidFill>
                </a:uFill>
                <a:latin typeface="宋体" pitchFamily="2" charset="-122"/>
                <a:ea typeface="宋体" pitchFamily="2" charset="-122"/>
              </a:rPr>
              <a:t>从</a:t>
            </a:r>
            <a:r>
              <a:rPr lang="en-US" altLang="zh-Hans" dirty="0">
                <a:solidFill>
                  <a:srgbClr val="000000"/>
                </a:solidFill>
                <a:uFill>
                  <a:solidFill>
                    <a:srgbClr val="FFFFFF"/>
                  </a:solidFill>
                </a:uFill>
                <a:latin typeface="宋体" pitchFamily="2" charset="-122"/>
                <a:ea typeface="宋体" pitchFamily="2" charset="-122"/>
              </a:rPr>
              <a:t>618</a:t>
            </a:r>
            <a:r>
              <a:rPr lang="zh-Hans" altLang="en-US" dirty="0">
                <a:solidFill>
                  <a:srgbClr val="000000"/>
                </a:solidFill>
                <a:uFill>
                  <a:solidFill>
                    <a:srgbClr val="FFFFFF"/>
                  </a:solidFill>
                </a:uFill>
                <a:latin typeface="宋体" pitchFamily="2" charset="-122"/>
                <a:ea typeface="宋体" pitchFamily="2" charset="-122"/>
              </a:rPr>
              <a:t>到双</a:t>
            </a:r>
            <a:r>
              <a:rPr lang="en-US" altLang="zh-Hans" dirty="0">
                <a:solidFill>
                  <a:srgbClr val="000000"/>
                </a:solidFill>
                <a:uFill>
                  <a:solidFill>
                    <a:srgbClr val="FFFFFF"/>
                  </a:solidFill>
                </a:uFill>
                <a:latin typeface="宋体" pitchFamily="2" charset="-122"/>
                <a:ea typeface="宋体" pitchFamily="2" charset="-122"/>
              </a:rPr>
              <a:t>11</a:t>
            </a:r>
            <a:r>
              <a:rPr lang="zh-Hans" altLang="en-US" dirty="0">
                <a:solidFill>
                  <a:srgbClr val="000000"/>
                </a:solidFill>
                <a:uFill>
                  <a:solidFill>
                    <a:srgbClr val="FFFFFF"/>
                  </a:solidFill>
                </a:uFill>
                <a:latin typeface="宋体" pitchFamily="2" charset="-122"/>
                <a:ea typeface="宋体" pitchFamily="2" charset="-122"/>
              </a:rPr>
              <a:t>，任务数量增长</a:t>
            </a:r>
            <a:r>
              <a:rPr lang="en-US" altLang="zh-Hans" dirty="0">
                <a:solidFill>
                  <a:srgbClr val="000000"/>
                </a:solidFill>
                <a:uFill>
                  <a:solidFill>
                    <a:srgbClr val="FFFFFF"/>
                  </a:solidFill>
                </a:uFill>
                <a:latin typeface="宋体" pitchFamily="2" charset="-122"/>
                <a:ea typeface="宋体" pitchFamily="2" charset="-122"/>
              </a:rPr>
              <a:t>2</a:t>
            </a:r>
            <a:r>
              <a:rPr lang="zh-Hans" altLang="en-US" dirty="0">
                <a:solidFill>
                  <a:srgbClr val="000000"/>
                </a:solidFill>
                <a:uFill>
                  <a:solidFill>
                    <a:srgbClr val="FFFFFF"/>
                  </a:solidFill>
                </a:uFill>
                <a:latin typeface="宋体" pitchFamily="2" charset="-122"/>
                <a:ea typeface="宋体" pitchFamily="2" charset="-122"/>
              </a:rPr>
              <a:t>倍，期间通过对资源的调整，将任务降配提高资源使用率，在</a:t>
            </a:r>
            <a:r>
              <a:rPr lang="en-US" altLang="zh-Hans" dirty="0">
                <a:solidFill>
                  <a:srgbClr val="000000"/>
                </a:solidFill>
                <a:uFill>
                  <a:solidFill>
                    <a:srgbClr val="FFFFFF"/>
                  </a:solidFill>
                </a:uFill>
                <a:latin typeface="宋体" pitchFamily="2" charset="-122"/>
                <a:ea typeface="宋体" pitchFamily="2" charset="-122"/>
              </a:rPr>
              <a:t>3</a:t>
            </a:r>
            <a:r>
              <a:rPr lang="zh-Hans" altLang="en-US" dirty="0">
                <a:solidFill>
                  <a:srgbClr val="000000"/>
                </a:solidFill>
                <a:uFill>
                  <a:solidFill>
                    <a:srgbClr val="FFFFFF"/>
                  </a:solidFill>
                </a:uFill>
                <a:latin typeface="宋体" pitchFamily="2" charset="-122"/>
                <a:ea typeface="宋体" pitchFamily="2" charset="-122"/>
              </a:rPr>
              <a:t>倍的任务增长的前提下资源基本和</a:t>
            </a:r>
            <a:r>
              <a:rPr lang="en-US" altLang="zh-Hans" dirty="0">
                <a:solidFill>
                  <a:srgbClr val="000000"/>
                </a:solidFill>
                <a:uFill>
                  <a:solidFill>
                    <a:srgbClr val="FFFFFF"/>
                  </a:solidFill>
                </a:uFill>
                <a:latin typeface="宋体" pitchFamily="2" charset="-122"/>
                <a:ea typeface="宋体" pitchFamily="2" charset="-122"/>
              </a:rPr>
              <a:t>618</a:t>
            </a:r>
            <a:r>
              <a:rPr lang="zh-Hans" altLang="en-US" dirty="0">
                <a:solidFill>
                  <a:srgbClr val="000000"/>
                </a:solidFill>
                <a:uFill>
                  <a:solidFill>
                    <a:srgbClr val="FFFFFF"/>
                  </a:solidFill>
                </a:uFill>
                <a:latin typeface="宋体" pitchFamily="2" charset="-122"/>
                <a:ea typeface="宋体" pitchFamily="2" charset="-122"/>
              </a:rPr>
              <a:t>保持差不多，双</a:t>
            </a:r>
            <a:r>
              <a:rPr lang="en-US" altLang="zh-Hans" dirty="0">
                <a:solidFill>
                  <a:srgbClr val="000000"/>
                </a:solidFill>
                <a:uFill>
                  <a:solidFill>
                    <a:srgbClr val="FFFFFF"/>
                  </a:solidFill>
                </a:uFill>
                <a:latin typeface="宋体" pitchFamily="2" charset="-122"/>
                <a:ea typeface="宋体" pitchFamily="2" charset="-122"/>
              </a:rPr>
              <a:t>11</a:t>
            </a:r>
            <a:r>
              <a:rPr lang="zh-Hans" altLang="en-US" dirty="0">
                <a:solidFill>
                  <a:srgbClr val="000000"/>
                </a:solidFill>
                <a:uFill>
                  <a:solidFill>
                    <a:srgbClr val="FFFFFF"/>
                  </a:solidFill>
                </a:uFill>
                <a:latin typeface="宋体" pitchFamily="2" charset="-122"/>
                <a:ea typeface="宋体" pitchFamily="2" charset="-122"/>
              </a:rPr>
              <a:t>期间运行稳定，物理机层面上以前没有上</a:t>
            </a:r>
            <a:r>
              <a:rPr lang="en-US" altLang="zh-Hans" dirty="0">
                <a:solidFill>
                  <a:srgbClr val="000000"/>
                </a:solidFill>
                <a:uFill>
                  <a:solidFill>
                    <a:srgbClr val="FFFFFF"/>
                  </a:solidFill>
                </a:uFill>
                <a:latin typeface="宋体" pitchFamily="2" charset="-122"/>
                <a:ea typeface="宋体" pitchFamily="2" charset="-122"/>
              </a:rPr>
              <a:t>k8</a:t>
            </a:r>
            <a:r>
              <a:rPr lang="zh-Hans" altLang="en-US" dirty="0">
                <a:solidFill>
                  <a:srgbClr val="000000"/>
                </a:solidFill>
                <a:uFill>
                  <a:solidFill>
                    <a:srgbClr val="FFFFFF"/>
                  </a:solidFill>
                </a:uFill>
                <a:latin typeface="宋体" pitchFamily="2" charset="-122"/>
                <a:ea typeface="宋体" pitchFamily="2" charset="-122"/>
              </a:rPr>
              <a:t>的时候有</a:t>
            </a:r>
            <a:r>
              <a:rPr lang="en-US" altLang="zh-Hans" dirty="0">
                <a:solidFill>
                  <a:srgbClr val="000000"/>
                </a:solidFill>
                <a:uFill>
                  <a:solidFill>
                    <a:srgbClr val="FFFFFF"/>
                  </a:solidFill>
                </a:uFill>
                <a:latin typeface="宋体" pitchFamily="2" charset="-122"/>
                <a:ea typeface="宋体" pitchFamily="2" charset="-122"/>
              </a:rPr>
              <a:t>180</a:t>
            </a:r>
            <a:r>
              <a:rPr lang="zh-Hans" altLang="en-US" dirty="0">
                <a:solidFill>
                  <a:srgbClr val="000000"/>
                </a:solidFill>
                <a:uFill>
                  <a:solidFill>
                    <a:srgbClr val="FFFFFF"/>
                  </a:solidFill>
                </a:uFill>
                <a:latin typeface="宋体" pitchFamily="2" charset="-122"/>
                <a:ea typeface="宋体" pitchFamily="2" charset="-122"/>
              </a:rPr>
              <a:t>台运行此类任务，现在按照</a:t>
            </a:r>
            <a:r>
              <a:rPr lang="en-US" altLang="zh-Hans" dirty="0">
                <a:solidFill>
                  <a:srgbClr val="000000"/>
                </a:solidFill>
                <a:uFill>
                  <a:solidFill>
                    <a:srgbClr val="FFFFFF"/>
                  </a:solidFill>
                </a:uFill>
                <a:latin typeface="宋体" pitchFamily="2" charset="-122"/>
                <a:ea typeface="宋体" pitchFamily="2" charset="-122"/>
              </a:rPr>
              <a:t>Request</a:t>
            </a:r>
            <a:r>
              <a:rPr lang="zh-Hans" altLang="en-US" dirty="0">
                <a:solidFill>
                  <a:srgbClr val="000000"/>
                </a:solidFill>
                <a:uFill>
                  <a:solidFill>
                    <a:srgbClr val="FFFFFF"/>
                  </a:solidFill>
                </a:uFill>
                <a:latin typeface="宋体" pitchFamily="2" charset="-122"/>
                <a:ea typeface="宋体" pitchFamily="2" charset="-122"/>
              </a:rPr>
              <a:t>的资源来算只占用了</a:t>
            </a:r>
            <a:r>
              <a:rPr lang="en-US" altLang="zh-Hans" dirty="0">
                <a:solidFill>
                  <a:srgbClr val="000000"/>
                </a:solidFill>
                <a:uFill>
                  <a:solidFill>
                    <a:srgbClr val="FFFFFF"/>
                  </a:solidFill>
                </a:uFill>
                <a:latin typeface="宋体" pitchFamily="2" charset="-122"/>
                <a:ea typeface="宋体" pitchFamily="2" charset="-122"/>
              </a:rPr>
              <a:t>100</a:t>
            </a:r>
            <a:r>
              <a:rPr lang="zh-Hans" altLang="en-US" dirty="0">
                <a:solidFill>
                  <a:srgbClr val="000000"/>
                </a:solidFill>
                <a:uFill>
                  <a:solidFill>
                    <a:srgbClr val="FFFFFF"/>
                  </a:solidFill>
                </a:uFill>
                <a:latin typeface="宋体" pitchFamily="2" charset="-122"/>
                <a:ea typeface="宋体" pitchFamily="2" charset="-122"/>
              </a:rPr>
              <a:t>台左右，在任务量翻倍的前提下有将近</a:t>
            </a:r>
            <a:r>
              <a:rPr lang="en-US" altLang="zh-Hans" dirty="0">
                <a:solidFill>
                  <a:srgbClr val="000000"/>
                </a:solidFill>
                <a:uFill>
                  <a:solidFill>
                    <a:srgbClr val="FFFFFF"/>
                  </a:solidFill>
                </a:uFill>
                <a:latin typeface="宋体" pitchFamily="2" charset="-122"/>
                <a:ea typeface="宋体" pitchFamily="2" charset="-122"/>
              </a:rPr>
              <a:t>80</a:t>
            </a:r>
            <a:r>
              <a:rPr lang="zh-Hans" altLang="en-US" dirty="0">
                <a:solidFill>
                  <a:srgbClr val="000000"/>
                </a:solidFill>
                <a:uFill>
                  <a:solidFill>
                    <a:srgbClr val="FFFFFF"/>
                  </a:solidFill>
                </a:uFill>
                <a:latin typeface="宋体" pitchFamily="2" charset="-122"/>
                <a:ea typeface="宋体" pitchFamily="2" charset="-122"/>
              </a:rPr>
              <a:t>台的一个节省。</a:t>
            </a:r>
            <a:endParaRPr lang="en-US" altLang="zh-Hans" dirty="0">
              <a:solidFill>
                <a:srgbClr val="000000"/>
              </a:solidFill>
              <a:uFill>
                <a:solidFill>
                  <a:srgbClr val="FFFFFF"/>
                </a:solidFill>
              </a:uFill>
              <a:latin typeface="宋体" pitchFamily="2" charset="-122"/>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CN" sz="3200" spc="-1" dirty="0">
                <a:solidFill>
                  <a:srgbClr val="17375E"/>
                </a:solidFill>
                <a:uFill>
                  <a:solidFill>
                    <a:srgbClr val="FFFFFF"/>
                  </a:solidFill>
                </a:uFill>
                <a:latin typeface="Franklin Gothic Medium"/>
              </a:rPr>
              <a:t>Storm</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运行指标</a:t>
            </a:r>
            <a:endParaRPr lang="en-US" sz="3200" spc="-1" dirty="0">
              <a:solidFill>
                <a:srgbClr val="17375E"/>
              </a:solidFill>
              <a:uFill>
                <a:solidFill>
                  <a:srgbClr val="FFFFFF"/>
                </a:solidFill>
              </a:uFill>
              <a:latin typeface="Franklin Gothic Medium"/>
            </a:endParaRPr>
          </a:p>
        </p:txBody>
      </p:sp>
      <p:pic>
        <p:nvPicPr>
          <p:cNvPr id="2" name="图片 1">
            <a:extLst>
              <a:ext uri="{FF2B5EF4-FFF2-40B4-BE49-F238E27FC236}">
                <a16:creationId xmlns:a16="http://schemas.microsoft.com/office/drawing/2014/main" id="{32C54213-C031-4B4F-9994-006BA422C3E0}"/>
              </a:ext>
            </a:extLst>
          </p:cNvPr>
          <p:cNvPicPr>
            <a:picLocks noChangeAspect="1"/>
          </p:cNvPicPr>
          <p:nvPr/>
        </p:nvPicPr>
        <p:blipFill>
          <a:blip r:embed="rId3"/>
          <a:stretch>
            <a:fillRect/>
          </a:stretch>
        </p:blipFill>
        <p:spPr>
          <a:xfrm>
            <a:off x="0" y="1779274"/>
            <a:ext cx="9144000" cy="36659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CN" sz="3200" spc="-1" dirty="0">
                <a:solidFill>
                  <a:srgbClr val="17375E"/>
                </a:solidFill>
                <a:uFill>
                  <a:solidFill>
                    <a:srgbClr val="FFFFFF"/>
                  </a:solidFill>
                </a:uFill>
                <a:latin typeface="Franklin Gothic Medium"/>
              </a:rPr>
              <a:t>Storm</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性能对比</a:t>
            </a:r>
            <a:endParaRPr lang="en-US" sz="3200" spc="-1" dirty="0">
              <a:solidFill>
                <a:srgbClr val="17375E"/>
              </a:solidFill>
              <a:uFill>
                <a:solidFill>
                  <a:srgbClr val="FFFFFF"/>
                </a:solidFill>
              </a:uFill>
              <a:latin typeface="Franklin Gothic Medium"/>
            </a:endParaRPr>
          </a:p>
        </p:txBody>
      </p:sp>
      <p:graphicFrame>
        <p:nvGraphicFramePr>
          <p:cNvPr id="3" name="表格 2"/>
          <p:cNvGraphicFramePr>
            <a:graphicFrameLocks noGrp="1"/>
          </p:cNvGraphicFramePr>
          <p:nvPr/>
        </p:nvGraphicFramePr>
        <p:xfrm>
          <a:off x="785786" y="1243332"/>
          <a:ext cx="7500990" cy="2471420"/>
        </p:xfrm>
        <a:graphic>
          <a:graphicData uri="http://schemas.openxmlformats.org/drawingml/2006/table">
            <a:tbl>
              <a:tblPr firstRow="1" bandRow="1">
                <a:tableStyleId>{00A15C55-8517-42AA-B614-E9B94910E393}</a:tableStyleId>
              </a:tblPr>
              <a:tblGrid>
                <a:gridCol w="1071570">
                  <a:extLst>
                    <a:ext uri="{9D8B030D-6E8A-4147-A177-3AD203B41FA5}">
                      <a16:colId xmlns:a16="http://schemas.microsoft.com/office/drawing/2014/main" val="20000"/>
                    </a:ext>
                  </a:extLst>
                </a:gridCol>
                <a:gridCol w="1071570">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1071570">
                  <a:extLst>
                    <a:ext uri="{9D8B030D-6E8A-4147-A177-3AD203B41FA5}">
                      <a16:colId xmlns:a16="http://schemas.microsoft.com/office/drawing/2014/main" val="20003"/>
                    </a:ext>
                  </a:extLst>
                </a:gridCol>
                <a:gridCol w="1071570">
                  <a:extLst>
                    <a:ext uri="{9D8B030D-6E8A-4147-A177-3AD203B41FA5}">
                      <a16:colId xmlns:a16="http://schemas.microsoft.com/office/drawing/2014/main" val="20004"/>
                    </a:ext>
                  </a:extLst>
                </a:gridCol>
                <a:gridCol w="1071570">
                  <a:extLst>
                    <a:ext uri="{9D8B030D-6E8A-4147-A177-3AD203B41FA5}">
                      <a16:colId xmlns:a16="http://schemas.microsoft.com/office/drawing/2014/main" val="20005"/>
                    </a:ext>
                  </a:extLst>
                </a:gridCol>
                <a:gridCol w="1071570">
                  <a:extLst>
                    <a:ext uri="{9D8B030D-6E8A-4147-A177-3AD203B41FA5}">
                      <a16:colId xmlns:a16="http://schemas.microsoft.com/office/drawing/2014/main" val="20006"/>
                    </a:ext>
                  </a:extLst>
                </a:gridCol>
              </a:tblGrid>
              <a:tr h="370840">
                <a:tc>
                  <a:txBody>
                    <a:bodyPr/>
                    <a:lstStyle/>
                    <a:p>
                      <a:pPr algn="ctr"/>
                      <a:r>
                        <a:rPr lang="zh-CN" altLang="en-US" sz="1100" dirty="0"/>
                        <a:t>运行环境</a:t>
                      </a:r>
                    </a:p>
                  </a:txBody>
                  <a:tcPr anchor="ctr"/>
                </a:tc>
                <a:tc>
                  <a:txBody>
                    <a:bodyPr/>
                    <a:lstStyle/>
                    <a:p>
                      <a:pPr algn="ctr"/>
                      <a:r>
                        <a:rPr lang="en-US" altLang="zh-CN" sz="1100" dirty="0" err="1"/>
                        <a:t>Woker</a:t>
                      </a:r>
                      <a:endParaRPr lang="zh-CN" altLang="en-US" sz="1100" dirty="0"/>
                    </a:p>
                  </a:txBody>
                  <a:tcPr anchor="ctr"/>
                </a:tc>
                <a:tc>
                  <a:txBody>
                    <a:bodyPr/>
                    <a:lstStyle/>
                    <a:p>
                      <a:pPr algn="ctr"/>
                      <a:r>
                        <a:rPr lang="en-US" altLang="zh-CN" sz="1100" dirty="0"/>
                        <a:t>Spout</a:t>
                      </a:r>
                      <a:endParaRPr lang="zh-CN" altLang="en-US" sz="1100" dirty="0"/>
                    </a:p>
                  </a:txBody>
                  <a:tcPr anchor="ctr"/>
                </a:tc>
                <a:tc>
                  <a:txBody>
                    <a:bodyPr/>
                    <a:lstStyle/>
                    <a:p>
                      <a:pPr algn="ctr"/>
                      <a:r>
                        <a:rPr lang="en-US" altLang="zh-CN" sz="1100" dirty="0"/>
                        <a:t>Bolt</a:t>
                      </a:r>
                      <a:endParaRPr lang="zh-CN" altLang="en-US" sz="1100" dirty="0"/>
                    </a:p>
                  </a:txBody>
                  <a:tcPr anchor="ctr"/>
                </a:tc>
                <a:tc>
                  <a:txBody>
                    <a:bodyPr/>
                    <a:lstStyle/>
                    <a:p>
                      <a:pPr algn="ctr"/>
                      <a:r>
                        <a:rPr lang="zh-CN" altLang="en-US" sz="1100" dirty="0"/>
                        <a:t>运行时间</a:t>
                      </a:r>
                    </a:p>
                  </a:txBody>
                  <a:tcPr anchor="ctr"/>
                </a:tc>
                <a:tc>
                  <a:txBody>
                    <a:bodyPr/>
                    <a:lstStyle/>
                    <a:p>
                      <a:pPr algn="ctr"/>
                      <a:r>
                        <a:rPr lang="zh-CN" altLang="en-US" sz="1100" dirty="0"/>
                        <a:t>处理量</a:t>
                      </a:r>
                    </a:p>
                  </a:txBody>
                  <a:tcPr anchor="ctr"/>
                </a:tc>
                <a:tc>
                  <a:txBody>
                    <a:bodyPr/>
                    <a:lstStyle/>
                    <a:p>
                      <a:pPr algn="ctr"/>
                      <a:r>
                        <a:rPr lang="zh-CN" altLang="en-US" sz="1100" dirty="0"/>
                        <a:t>平均处理量</a:t>
                      </a:r>
                    </a:p>
                  </a:txBody>
                  <a:tcPr anchor="ctr"/>
                </a:tc>
                <a:extLst>
                  <a:ext uri="{0D108BD9-81ED-4DB2-BD59-A6C34878D82A}">
                    <a16:rowId xmlns:a16="http://schemas.microsoft.com/office/drawing/2014/main" val="10000"/>
                  </a:ext>
                </a:extLst>
              </a:tr>
              <a:tr h="0">
                <a:tc rowSpan="4">
                  <a:txBody>
                    <a:bodyPr/>
                    <a:lstStyle/>
                    <a:p>
                      <a:pPr algn="ctr"/>
                      <a:r>
                        <a:rPr lang="zh-CN" altLang="en-US" sz="1400" dirty="0"/>
                        <a:t>物理机</a:t>
                      </a:r>
                    </a:p>
                  </a:txBody>
                  <a:tcPr anchor="ctr"/>
                </a:tc>
                <a:tc rowSpan="4">
                  <a:txBody>
                    <a:bodyPr/>
                    <a:lstStyle/>
                    <a:p>
                      <a:pPr algn="ctr"/>
                      <a:r>
                        <a:rPr lang="en-US" altLang="zh-CN" sz="1400" dirty="0"/>
                        <a:t>400</a:t>
                      </a:r>
                      <a:endParaRPr lang="zh-CN" altLang="en-US" sz="1400" dirty="0"/>
                    </a:p>
                  </a:txBody>
                  <a:tcPr anchor="ctr"/>
                </a:tc>
                <a:tc rowSpan="4">
                  <a:txBody>
                    <a:bodyPr/>
                    <a:lstStyle/>
                    <a:p>
                      <a:pPr algn="ctr"/>
                      <a:r>
                        <a:rPr lang="en-US" altLang="zh-CN" sz="1400" dirty="0"/>
                        <a:t>40</a:t>
                      </a:r>
                      <a:endParaRPr lang="zh-CN" altLang="en-US" sz="1400" dirty="0"/>
                    </a:p>
                  </a:txBody>
                  <a:tcPr anchor="ctr"/>
                </a:tc>
                <a:tc rowSpan="4">
                  <a:txBody>
                    <a:bodyPr/>
                    <a:lstStyle/>
                    <a:p>
                      <a:pPr algn="ctr"/>
                      <a:r>
                        <a:rPr lang="en-US" altLang="zh-CN" sz="1400" dirty="0"/>
                        <a:t>1800</a:t>
                      </a:r>
                      <a:endParaRPr lang="zh-CN" altLang="en-US" sz="1400" dirty="0"/>
                    </a:p>
                  </a:txBody>
                  <a:tcPr anchor="ctr"/>
                </a:tc>
                <a:tc>
                  <a:txBody>
                    <a:bodyPr/>
                    <a:lstStyle/>
                    <a:p>
                      <a:pPr algn="ctr"/>
                      <a:r>
                        <a:rPr lang="en-US" altLang="zh-CN" sz="1100" dirty="0"/>
                        <a:t>10min</a:t>
                      </a:r>
                      <a:endParaRPr lang="zh-CN" altLang="en-US" sz="1100" dirty="0"/>
                    </a:p>
                  </a:txBody>
                  <a:tcPr anchor="ctr"/>
                </a:tc>
                <a:tc>
                  <a:txBody>
                    <a:bodyPr/>
                    <a:lstStyle/>
                    <a:p>
                      <a:pPr algn="ctr"/>
                      <a:r>
                        <a:rPr lang="en-US" altLang="zh-CN" sz="1100" dirty="0"/>
                        <a:t>398495980</a:t>
                      </a:r>
                      <a:endParaRPr lang="zh-CN" altLang="en-US" sz="1100" dirty="0"/>
                    </a:p>
                  </a:txBody>
                  <a:tcPr anchor="ctr"/>
                </a:tc>
                <a:tc rowSpan="4">
                  <a:txBody>
                    <a:bodyPr/>
                    <a:lstStyle/>
                    <a:p>
                      <a:pPr algn="ctr"/>
                      <a:r>
                        <a:rPr lang="en-US" altLang="zh-CN" sz="1100" dirty="0"/>
                        <a:t>385747003</a:t>
                      </a:r>
                      <a:endParaRPr lang="zh-CN" altLang="en-US" sz="1100" dirty="0"/>
                    </a:p>
                  </a:txBody>
                  <a:tcPr anchor="ctr"/>
                </a:tc>
                <a:extLst>
                  <a:ext uri="{0D108BD9-81ED-4DB2-BD59-A6C34878D82A}">
                    <a16:rowId xmlns:a16="http://schemas.microsoft.com/office/drawing/2014/main" val="10001"/>
                  </a:ext>
                </a:extLst>
              </a:tr>
              <a:tr h="2730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altLang="zh-CN" sz="1100" dirty="0"/>
                        <a:t>20min</a:t>
                      </a:r>
                      <a:endParaRPr lang="zh-CN" altLang="en-US" sz="1100" dirty="0"/>
                    </a:p>
                  </a:txBody>
                  <a:tcPr anchor="ctr"/>
                </a:tc>
                <a:tc>
                  <a:txBody>
                    <a:bodyPr/>
                    <a:lstStyle/>
                    <a:p>
                      <a:pPr algn="ctr"/>
                      <a:r>
                        <a:rPr lang="en-US" altLang="zh-CN" sz="1100" dirty="0"/>
                        <a:t>382818240</a:t>
                      </a:r>
                      <a:endParaRPr lang="zh-CN" altLang="en-US" sz="1100" dirty="0"/>
                    </a:p>
                  </a:txBody>
                  <a:tcPr anchor="ctr"/>
                </a:tc>
                <a:tc vMerge="1">
                  <a:txBody>
                    <a:bodyPr/>
                    <a:lstStyle/>
                    <a:p>
                      <a:endParaRPr lang="zh-CN" altLang="en-US" sz="1100" dirty="0"/>
                    </a:p>
                  </a:txBody>
                  <a:tcPr/>
                </a:tc>
                <a:extLst>
                  <a:ext uri="{0D108BD9-81ED-4DB2-BD59-A6C34878D82A}">
                    <a16:rowId xmlns:a16="http://schemas.microsoft.com/office/drawing/2014/main" val="10002"/>
                  </a:ext>
                </a:extLst>
              </a:tr>
              <a:tr h="18034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altLang="zh-CN" sz="1100" dirty="0"/>
                        <a:t>30min</a:t>
                      </a:r>
                      <a:endParaRPr lang="zh-CN" altLang="en-US" sz="1100" dirty="0"/>
                    </a:p>
                  </a:txBody>
                  <a:tcPr anchor="ctr"/>
                </a:tc>
                <a:tc>
                  <a:txBody>
                    <a:bodyPr/>
                    <a:lstStyle/>
                    <a:p>
                      <a:pPr algn="ctr"/>
                      <a:r>
                        <a:rPr lang="en-US" altLang="zh-CN" sz="1100" dirty="0"/>
                        <a:t>381485138</a:t>
                      </a:r>
                      <a:endParaRPr lang="zh-CN" altLang="en-US" sz="1100" dirty="0"/>
                    </a:p>
                  </a:txBody>
                  <a:tcPr anchor="ctr"/>
                </a:tc>
                <a:tc vMerge="1">
                  <a:txBody>
                    <a:bodyPr/>
                    <a:lstStyle/>
                    <a:p>
                      <a:endParaRPr lang="zh-CN" altLang="en-US" sz="1100" dirty="0"/>
                    </a:p>
                  </a:txBody>
                  <a:tcPr/>
                </a:tc>
                <a:extLst>
                  <a:ext uri="{0D108BD9-81ED-4DB2-BD59-A6C34878D82A}">
                    <a16:rowId xmlns:a16="http://schemas.microsoft.com/office/drawing/2014/main" val="10003"/>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altLang="zh-CN" sz="1100" dirty="0"/>
                        <a:t>40min</a:t>
                      </a:r>
                      <a:endParaRPr lang="zh-CN" altLang="en-US" sz="1100" dirty="0"/>
                    </a:p>
                  </a:txBody>
                  <a:tcPr anchor="ctr"/>
                </a:tc>
                <a:tc>
                  <a:txBody>
                    <a:bodyPr/>
                    <a:lstStyle/>
                    <a:p>
                      <a:pPr algn="ctr"/>
                      <a:r>
                        <a:rPr lang="en-US" altLang="zh-CN" sz="1100" dirty="0"/>
                        <a:t>380188655</a:t>
                      </a:r>
                      <a:endParaRPr lang="zh-CN" altLang="en-US" sz="1100" dirty="0"/>
                    </a:p>
                  </a:txBody>
                  <a:tcPr anchor="ctr"/>
                </a:tc>
                <a:tc vMerge="1">
                  <a:txBody>
                    <a:bodyPr/>
                    <a:lstStyle/>
                    <a:p>
                      <a:endParaRPr lang="zh-CN" altLang="en-US" sz="1100" dirty="0"/>
                    </a:p>
                  </a:txBody>
                  <a:tcPr/>
                </a:tc>
                <a:extLst>
                  <a:ext uri="{0D108BD9-81ED-4DB2-BD59-A6C34878D82A}">
                    <a16:rowId xmlns:a16="http://schemas.microsoft.com/office/drawing/2014/main" val="10004"/>
                  </a:ext>
                </a:extLst>
              </a:tr>
              <a:tr h="0">
                <a:tc rowSpan="4">
                  <a:txBody>
                    <a:bodyPr/>
                    <a:lstStyle/>
                    <a:p>
                      <a:pPr algn="ctr"/>
                      <a:r>
                        <a:rPr lang="en-US" altLang="zh-CN" sz="1400" dirty="0"/>
                        <a:t>K8S</a:t>
                      </a:r>
                      <a:endParaRPr lang="zh-CN" altLang="en-US" sz="1400" dirty="0"/>
                    </a:p>
                  </a:txBody>
                  <a:tcPr anchor="ctr"/>
                </a:tc>
                <a:tc rowSpan="4">
                  <a:txBody>
                    <a:bodyPr/>
                    <a:lstStyle/>
                    <a:p>
                      <a:pPr algn="ctr"/>
                      <a:r>
                        <a:rPr lang="en-US" altLang="zh-CN" sz="1400" dirty="0"/>
                        <a:t>400</a:t>
                      </a:r>
                      <a:endParaRPr lang="zh-CN" altLang="en-US" sz="1400" dirty="0"/>
                    </a:p>
                  </a:txBody>
                  <a:tcPr anchor="ctr"/>
                </a:tc>
                <a:tc rowSpan="4">
                  <a:txBody>
                    <a:bodyPr/>
                    <a:lstStyle/>
                    <a:p>
                      <a:pPr algn="ctr"/>
                      <a:r>
                        <a:rPr lang="en-US" altLang="zh-CN" sz="1400" dirty="0"/>
                        <a:t>40</a:t>
                      </a:r>
                      <a:endParaRPr lang="zh-CN" altLang="en-US" sz="1400" dirty="0"/>
                    </a:p>
                  </a:txBody>
                  <a:tcPr anchor="ctr"/>
                </a:tc>
                <a:tc rowSpan="4">
                  <a:txBody>
                    <a:bodyPr/>
                    <a:lstStyle/>
                    <a:p>
                      <a:pPr algn="ctr"/>
                      <a:r>
                        <a:rPr lang="en-US" altLang="zh-CN" sz="1400" dirty="0"/>
                        <a:t>1800</a:t>
                      </a:r>
                      <a:endParaRPr lang="zh-CN" altLang="en-US" sz="1400" dirty="0"/>
                    </a:p>
                  </a:txBody>
                  <a:tcPr anchor="ctr"/>
                </a:tc>
                <a:tc>
                  <a:txBody>
                    <a:bodyPr/>
                    <a:lstStyle/>
                    <a:p>
                      <a:pPr algn="ctr"/>
                      <a:r>
                        <a:rPr lang="en-US" altLang="zh-CN" sz="1100" dirty="0"/>
                        <a:t>10min</a:t>
                      </a:r>
                      <a:endParaRPr lang="zh-CN" altLang="en-US" sz="1100" dirty="0"/>
                    </a:p>
                  </a:txBody>
                  <a:tcPr anchor="ctr"/>
                </a:tc>
                <a:tc>
                  <a:txBody>
                    <a:bodyPr/>
                    <a:lstStyle/>
                    <a:p>
                      <a:pPr algn="ctr"/>
                      <a:r>
                        <a:rPr lang="en-US" altLang="zh-CN" sz="1100" dirty="0"/>
                        <a:t>379386735</a:t>
                      </a:r>
                      <a:endParaRPr lang="zh-CN" altLang="en-US" sz="1100" dirty="0"/>
                    </a:p>
                  </a:txBody>
                  <a:tcPr anchor="ctr"/>
                </a:tc>
                <a:tc rowSpan="4">
                  <a:txBody>
                    <a:bodyPr/>
                    <a:lstStyle/>
                    <a:p>
                      <a:pPr algn="ctr"/>
                      <a:r>
                        <a:rPr lang="en-US" altLang="zh-CN" sz="1100" dirty="0"/>
                        <a:t>382973143</a:t>
                      </a:r>
                      <a:endParaRPr lang="zh-CN" altLang="en-US" sz="1100" dirty="0"/>
                    </a:p>
                  </a:txBody>
                  <a:tcPr anchor="ctr"/>
                </a:tc>
                <a:extLst>
                  <a:ext uri="{0D108BD9-81ED-4DB2-BD59-A6C34878D82A}">
                    <a16:rowId xmlns:a16="http://schemas.microsoft.com/office/drawing/2014/main" val="10005"/>
                  </a:ext>
                </a:extLst>
              </a:tr>
              <a:tr h="2730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altLang="zh-CN" sz="1100" dirty="0"/>
                        <a:t>20min</a:t>
                      </a:r>
                      <a:endParaRPr lang="zh-CN" altLang="en-US" sz="1100" dirty="0"/>
                    </a:p>
                  </a:txBody>
                  <a:tcPr anchor="ctr"/>
                </a:tc>
                <a:tc>
                  <a:txBody>
                    <a:bodyPr/>
                    <a:lstStyle/>
                    <a:p>
                      <a:pPr algn="ctr"/>
                      <a:r>
                        <a:rPr lang="en-US" altLang="zh-CN" sz="1100" dirty="0"/>
                        <a:t>387495620</a:t>
                      </a:r>
                      <a:endParaRPr lang="zh-CN" altLang="en-US" sz="1100" dirty="0"/>
                    </a:p>
                  </a:txBody>
                  <a:tcPr anchor="ctr"/>
                </a:tc>
                <a:tc vMerge="1">
                  <a:txBody>
                    <a:bodyPr/>
                    <a:lstStyle/>
                    <a:p>
                      <a:endParaRPr lang="zh-CN" altLang="en-US" sz="1100" dirty="0"/>
                    </a:p>
                  </a:txBody>
                  <a:tcPr/>
                </a:tc>
                <a:extLst>
                  <a:ext uri="{0D108BD9-81ED-4DB2-BD59-A6C34878D82A}">
                    <a16:rowId xmlns:a16="http://schemas.microsoft.com/office/drawing/2014/main" val="10006"/>
                  </a:ext>
                </a:extLst>
              </a:tr>
              <a:tr h="18034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altLang="zh-CN" sz="1100" dirty="0"/>
                        <a:t>30min</a:t>
                      </a:r>
                      <a:endParaRPr lang="zh-CN" altLang="en-US" sz="1100" dirty="0"/>
                    </a:p>
                  </a:txBody>
                  <a:tcPr anchor="ctr"/>
                </a:tc>
                <a:tc>
                  <a:txBody>
                    <a:bodyPr/>
                    <a:lstStyle/>
                    <a:p>
                      <a:pPr algn="ctr"/>
                      <a:r>
                        <a:rPr lang="en-US" altLang="zh-CN" sz="1100" dirty="0"/>
                        <a:t>383775532</a:t>
                      </a:r>
                      <a:endParaRPr lang="zh-CN" altLang="en-US" sz="1100" dirty="0"/>
                    </a:p>
                  </a:txBody>
                  <a:tcPr anchor="ctr"/>
                </a:tc>
                <a:tc vMerge="1">
                  <a:txBody>
                    <a:bodyPr/>
                    <a:lstStyle/>
                    <a:p>
                      <a:endParaRPr lang="zh-CN" altLang="en-US" sz="1100" dirty="0"/>
                    </a:p>
                  </a:txBody>
                  <a:tcPr/>
                </a:tc>
                <a:extLst>
                  <a:ext uri="{0D108BD9-81ED-4DB2-BD59-A6C34878D82A}">
                    <a16:rowId xmlns:a16="http://schemas.microsoft.com/office/drawing/2014/main" val="10007"/>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en-US" altLang="zh-CN" sz="1100" dirty="0"/>
                        <a:t>40min</a:t>
                      </a:r>
                      <a:endParaRPr lang="zh-CN" altLang="en-US" sz="1100" dirty="0"/>
                    </a:p>
                  </a:txBody>
                  <a:tcPr anchor="ctr"/>
                </a:tc>
                <a:tc>
                  <a:txBody>
                    <a:bodyPr/>
                    <a:lstStyle/>
                    <a:p>
                      <a:pPr algn="ctr"/>
                      <a:r>
                        <a:rPr lang="en-US" altLang="zh-CN" sz="1100" dirty="0"/>
                        <a:t>381234688</a:t>
                      </a:r>
                      <a:endParaRPr lang="zh-CN" altLang="en-US" sz="1100" dirty="0"/>
                    </a:p>
                  </a:txBody>
                  <a:tcPr anchor="ctr"/>
                </a:tc>
                <a:tc vMerge="1">
                  <a:txBody>
                    <a:bodyPr/>
                    <a:lstStyle/>
                    <a:p>
                      <a:endParaRPr lang="zh-CN" altLang="en-US" sz="1100" dirty="0"/>
                    </a:p>
                  </a:txBody>
                  <a:tcPr/>
                </a:tc>
                <a:extLst>
                  <a:ext uri="{0D108BD9-81ED-4DB2-BD59-A6C34878D82A}">
                    <a16:rowId xmlns:a16="http://schemas.microsoft.com/office/drawing/2014/main" val="10008"/>
                  </a:ext>
                </a:extLst>
              </a:tr>
            </a:tbl>
          </a:graphicData>
        </a:graphic>
      </p:graphicFrame>
      <p:sp>
        <p:nvSpPr>
          <p:cNvPr id="4" name="CustomShape 3"/>
          <p:cNvSpPr/>
          <p:nvPr/>
        </p:nvSpPr>
        <p:spPr>
          <a:xfrm>
            <a:off x="428596" y="3643314"/>
            <a:ext cx="8072494" cy="278608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50000"/>
              </a:lnSpc>
            </a:pPr>
            <a:r>
              <a:rPr lang="en-US" sz="1500" b="1" strike="noStrike" spc="-1" dirty="0">
                <a:solidFill>
                  <a:srgbClr val="000000"/>
                </a:solidFill>
                <a:uFill>
                  <a:solidFill>
                    <a:srgbClr val="FFFFFF"/>
                  </a:solidFill>
                </a:uFill>
                <a:latin typeface="Times New Roman"/>
                <a:ea typeface="Times New Roman"/>
              </a:rPr>
              <a:t>   </a:t>
            </a:r>
            <a:r>
              <a:rPr lang="zh-CN" altLang="en-US" sz="2800" b="1" strike="noStrike" spc="-1" dirty="0">
                <a:solidFill>
                  <a:srgbClr val="000000"/>
                </a:solidFill>
                <a:uFill>
                  <a:solidFill>
                    <a:srgbClr val="FFFFFF"/>
                  </a:solidFill>
                </a:uFill>
                <a:latin typeface="宋体" pitchFamily="2" charset="-122"/>
                <a:ea typeface="宋体" pitchFamily="2" charset="-122"/>
              </a:rPr>
              <a:t>性能比对</a:t>
            </a:r>
            <a:endParaRPr lang="en-US" sz="2800" b="1" strike="noStrike" spc="-1" dirty="0">
              <a:solidFill>
                <a:srgbClr val="000000"/>
              </a:solidFill>
              <a:uFill>
                <a:solidFill>
                  <a:srgbClr val="FFFFFF"/>
                </a:solidFill>
              </a:uFill>
              <a:latin typeface="宋体" pitchFamily="2" charset="-122"/>
              <a:ea typeface="宋体" pitchFamily="2" charset="-122"/>
            </a:endParaRPr>
          </a:p>
          <a:p>
            <a:pPr marL="457200" indent="-227880" algn="just">
              <a:lnSpc>
                <a:spcPct val="150000"/>
              </a:lnSpc>
              <a:buClr>
                <a:srgbClr val="000000"/>
              </a:buClr>
            </a:pPr>
            <a:r>
              <a:rPr lang="en-US" altLang="zh-CN" sz="1600" dirty="0">
                <a:solidFill>
                  <a:srgbClr val="000000"/>
                </a:solidFill>
                <a:uFill>
                  <a:solidFill>
                    <a:srgbClr val="FFFFFF"/>
                  </a:solidFill>
                </a:uFill>
                <a:latin typeface="宋体" pitchFamily="2" charset="-122"/>
                <a:ea typeface="宋体" pitchFamily="2" charset="-122"/>
              </a:rPr>
              <a:t>	</a:t>
            </a:r>
            <a:r>
              <a:rPr lang="en-US" altLang="zh-CN" dirty="0">
                <a:solidFill>
                  <a:srgbClr val="000000"/>
                </a:solidFill>
                <a:uFill>
                  <a:solidFill>
                    <a:srgbClr val="FFFFFF"/>
                  </a:solidFill>
                </a:uFill>
                <a:latin typeface="宋体" pitchFamily="2" charset="-122"/>
                <a:ea typeface="宋体" pitchFamily="2" charset="-122"/>
              </a:rPr>
              <a:t>Storm</a:t>
            </a:r>
            <a:r>
              <a:rPr lang="zh-CN" altLang="en-US" dirty="0">
                <a:solidFill>
                  <a:srgbClr val="000000"/>
                </a:solidFill>
                <a:uFill>
                  <a:solidFill>
                    <a:srgbClr val="FFFFFF"/>
                  </a:solidFill>
                </a:uFill>
                <a:latin typeface="宋体" pitchFamily="2" charset="-122"/>
                <a:ea typeface="宋体" pitchFamily="2" charset="-122"/>
              </a:rPr>
              <a:t>运行在</a:t>
            </a:r>
            <a:r>
              <a:rPr lang="en-US" altLang="zh-CN" dirty="0">
                <a:solidFill>
                  <a:srgbClr val="000000"/>
                </a:solidFill>
                <a:uFill>
                  <a:solidFill>
                    <a:srgbClr val="FFFFFF"/>
                  </a:solidFill>
                </a:uFill>
                <a:latin typeface="宋体" pitchFamily="2" charset="-122"/>
                <a:ea typeface="宋体" pitchFamily="2" charset="-122"/>
              </a:rPr>
              <a:t>K8S</a:t>
            </a:r>
            <a:r>
              <a:rPr lang="zh-CN" altLang="en-US" dirty="0">
                <a:solidFill>
                  <a:srgbClr val="000000"/>
                </a:solidFill>
                <a:uFill>
                  <a:solidFill>
                    <a:srgbClr val="FFFFFF"/>
                  </a:solidFill>
                </a:uFill>
                <a:latin typeface="宋体" pitchFamily="2" charset="-122"/>
                <a:ea typeface="宋体" pitchFamily="2" charset="-122"/>
              </a:rPr>
              <a:t>之上，性能上无明显损耗，在资源一致的情况下，处理相同逻辑的任务直接基本保持一样的处理能力，与物理机相比</a:t>
            </a:r>
            <a:r>
              <a:rPr lang="en-US" altLang="zh-CN" dirty="0">
                <a:solidFill>
                  <a:srgbClr val="000000"/>
                </a:solidFill>
                <a:uFill>
                  <a:solidFill>
                    <a:srgbClr val="FFFFFF"/>
                  </a:solidFill>
                </a:uFill>
                <a:latin typeface="宋体" pitchFamily="2" charset="-122"/>
                <a:ea typeface="宋体" pitchFamily="2" charset="-122"/>
              </a:rPr>
              <a:t>K8S</a:t>
            </a:r>
            <a:r>
              <a:rPr lang="zh-CN" altLang="en-US" dirty="0">
                <a:solidFill>
                  <a:srgbClr val="000000"/>
                </a:solidFill>
                <a:uFill>
                  <a:solidFill>
                    <a:srgbClr val="FFFFFF"/>
                  </a:solidFill>
                </a:uFill>
                <a:latin typeface="宋体" pitchFamily="2" charset="-122"/>
                <a:ea typeface="宋体" pitchFamily="2" charset="-122"/>
              </a:rPr>
              <a:t>版本的</a:t>
            </a:r>
            <a:r>
              <a:rPr lang="en-US" altLang="zh-CN" dirty="0">
                <a:solidFill>
                  <a:srgbClr val="000000"/>
                </a:solidFill>
                <a:uFill>
                  <a:solidFill>
                    <a:srgbClr val="FFFFFF"/>
                  </a:solidFill>
                </a:uFill>
                <a:latin typeface="宋体" pitchFamily="2" charset="-122"/>
                <a:ea typeface="宋体" pitchFamily="2" charset="-122"/>
              </a:rPr>
              <a:t>storm</a:t>
            </a:r>
            <a:r>
              <a:rPr lang="zh-CN" altLang="en-US" dirty="0">
                <a:solidFill>
                  <a:srgbClr val="000000"/>
                </a:solidFill>
                <a:uFill>
                  <a:solidFill>
                    <a:srgbClr val="FFFFFF"/>
                  </a:solidFill>
                </a:uFill>
                <a:latin typeface="宋体" pitchFamily="2" charset="-122"/>
                <a:ea typeface="宋体" pitchFamily="2" charset="-122"/>
              </a:rPr>
              <a:t>任务可以更加灵活的针对每个</a:t>
            </a:r>
            <a:r>
              <a:rPr lang="en-US" altLang="zh-CN" dirty="0" err="1">
                <a:solidFill>
                  <a:srgbClr val="000000"/>
                </a:solidFill>
                <a:uFill>
                  <a:solidFill>
                    <a:srgbClr val="FFFFFF"/>
                  </a:solidFill>
                </a:uFill>
                <a:latin typeface="宋体" pitchFamily="2" charset="-122"/>
                <a:ea typeface="宋体" pitchFamily="2" charset="-122"/>
              </a:rPr>
              <a:t>docker</a:t>
            </a:r>
            <a:r>
              <a:rPr lang="zh-CN" altLang="en-US" dirty="0">
                <a:solidFill>
                  <a:srgbClr val="000000"/>
                </a:solidFill>
                <a:uFill>
                  <a:solidFill>
                    <a:srgbClr val="FFFFFF"/>
                  </a:solidFill>
                </a:uFill>
                <a:latin typeface="宋体" pitchFamily="2" charset="-122"/>
                <a:ea typeface="宋体" pitchFamily="2" charset="-122"/>
              </a:rPr>
              <a:t>资源做资源自由配置，而且资源在各个容器之间也会相互隔离更加灵活和安全。</a:t>
            </a:r>
            <a:endParaRPr lang="en-US" altLang="zh-CN" dirty="0">
              <a:solidFill>
                <a:srgbClr val="000000"/>
              </a:solidFill>
              <a:uFill>
                <a:solidFill>
                  <a:srgbClr val="FFFFFF"/>
                </a:solidFill>
              </a:uFill>
              <a:latin typeface="宋体" pitchFamily="2" charset="-122"/>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CN" sz="3200" spc="-1" dirty="0">
                <a:solidFill>
                  <a:srgbClr val="17375E"/>
                </a:solidFill>
                <a:uFill>
                  <a:solidFill>
                    <a:srgbClr val="FFFFFF"/>
                  </a:solidFill>
                </a:uFill>
                <a:latin typeface="Franklin Gothic Medium"/>
              </a:rPr>
              <a:t>Storm</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成本优势</a:t>
            </a:r>
            <a:endParaRPr lang="en-US" sz="3200" spc="-1" dirty="0">
              <a:solidFill>
                <a:srgbClr val="17375E"/>
              </a:solidFill>
              <a:uFill>
                <a:solidFill>
                  <a:srgbClr val="FFFFFF"/>
                </a:solidFill>
              </a:uFill>
              <a:latin typeface="Franklin Gothic Medium"/>
            </a:endParaRPr>
          </a:p>
        </p:txBody>
      </p:sp>
      <p:graphicFrame>
        <p:nvGraphicFramePr>
          <p:cNvPr id="3" name="表格 2"/>
          <p:cNvGraphicFramePr>
            <a:graphicFrameLocks noGrp="1"/>
          </p:cNvGraphicFramePr>
          <p:nvPr>
            <p:extLst>
              <p:ext uri="{D42A27DB-BD31-4B8C-83A1-F6EECF244321}">
                <p14:modId xmlns:p14="http://schemas.microsoft.com/office/powerpoint/2010/main" val="1926646674"/>
              </p:ext>
            </p:extLst>
          </p:nvPr>
        </p:nvGraphicFramePr>
        <p:xfrm>
          <a:off x="642912" y="1104776"/>
          <a:ext cx="7673504" cy="2108200"/>
        </p:xfrm>
        <a:graphic>
          <a:graphicData uri="http://schemas.openxmlformats.org/drawingml/2006/table">
            <a:tbl>
              <a:tblPr firstRow="1" bandRow="1">
                <a:tableStyleId>{5C22544A-7EE6-4342-B048-85BDC9FD1C3A}</a:tableStyleId>
              </a:tblPr>
              <a:tblGrid>
                <a:gridCol w="1723429">
                  <a:extLst>
                    <a:ext uri="{9D8B030D-6E8A-4147-A177-3AD203B41FA5}">
                      <a16:colId xmlns:a16="http://schemas.microsoft.com/office/drawing/2014/main" val="3582586825"/>
                    </a:ext>
                  </a:extLst>
                </a:gridCol>
                <a:gridCol w="1723429">
                  <a:extLst>
                    <a:ext uri="{9D8B030D-6E8A-4147-A177-3AD203B41FA5}">
                      <a16:colId xmlns:a16="http://schemas.microsoft.com/office/drawing/2014/main" val="20000"/>
                    </a:ext>
                  </a:extLst>
                </a:gridCol>
                <a:gridCol w="1795238">
                  <a:extLst>
                    <a:ext uri="{9D8B030D-6E8A-4147-A177-3AD203B41FA5}">
                      <a16:colId xmlns:a16="http://schemas.microsoft.com/office/drawing/2014/main" val="20001"/>
                    </a:ext>
                  </a:extLst>
                </a:gridCol>
                <a:gridCol w="2431408">
                  <a:extLst>
                    <a:ext uri="{9D8B030D-6E8A-4147-A177-3AD203B41FA5}">
                      <a16:colId xmlns:a16="http://schemas.microsoft.com/office/drawing/2014/main" val="20002"/>
                    </a:ext>
                  </a:extLst>
                </a:gridCol>
              </a:tblGrid>
              <a:tr h="370840">
                <a:tc>
                  <a:txBody>
                    <a:bodyPr/>
                    <a:lstStyle/>
                    <a:p>
                      <a:pPr algn="ctr"/>
                      <a:r>
                        <a:rPr lang="zh-Hans" altLang="en-US" sz="1600" dirty="0"/>
                        <a:t>时间</a:t>
                      </a:r>
                      <a:endParaRPr lang="zh-CN" altLang="en-US" sz="1600" dirty="0"/>
                    </a:p>
                  </a:txBody>
                  <a:tcPr anchor="ctr"/>
                </a:tc>
                <a:tc>
                  <a:txBody>
                    <a:bodyPr/>
                    <a:lstStyle/>
                    <a:p>
                      <a:pPr algn="ctr"/>
                      <a:r>
                        <a:rPr lang="zh-CN" altLang="en-US" sz="1600" dirty="0"/>
                        <a:t>运行环境</a:t>
                      </a:r>
                    </a:p>
                  </a:txBody>
                  <a:tcPr anchor="ctr"/>
                </a:tc>
                <a:tc>
                  <a:txBody>
                    <a:bodyPr/>
                    <a:lstStyle/>
                    <a:p>
                      <a:pPr algn="ctr"/>
                      <a:r>
                        <a:rPr lang="zh-CN" altLang="en-US" sz="1600" dirty="0"/>
                        <a:t>任务数量</a:t>
                      </a:r>
                    </a:p>
                  </a:txBody>
                  <a:tcPr anchor="ctr"/>
                </a:tc>
                <a:tc>
                  <a:txBody>
                    <a:bodyPr/>
                    <a:lstStyle/>
                    <a:p>
                      <a:pPr algn="ctr"/>
                      <a:r>
                        <a:rPr lang="zh-CN" altLang="en-US" sz="1600" dirty="0"/>
                        <a:t>资源情况</a:t>
                      </a:r>
                    </a:p>
                  </a:txBody>
                  <a:tcPr anchor="ctr"/>
                </a:tc>
                <a:extLst>
                  <a:ext uri="{0D108BD9-81ED-4DB2-BD59-A6C34878D82A}">
                    <a16:rowId xmlns:a16="http://schemas.microsoft.com/office/drawing/2014/main" val="10000"/>
                  </a:ext>
                </a:extLst>
              </a:tr>
              <a:tr h="370840">
                <a:tc>
                  <a:txBody>
                    <a:bodyPr/>
                    <a:lstStyle/>
                    <a:p>
                      <a:pPr algn="ctr"/>
                      <a:r>
                        <a:rPr lang="zh-Hans" altLang="en-US" sz="1600" dirty="0"/>
                        <a:t>截止</a:t>
                      </a:r>
                      <a:r>
                        <a:rPr lang="en-US" altLang="zh-Hans" sz="1600" dirty="0"/>
                        <a:t>618</a:t>
                      </a:r>
                      <a:endParaRPr lang="zh-CN" altLang="en-US" sz="1600" dirty="0"/>
                    </a:p>
                  </a:txBody>
                  <a:tcPr anchor="ctr"/>
                </a:tc>
                <a:tc>
                  <a:txBody>
                    <a:bodyPr/>
                    <a:lstStyle/>
                    <a:p>
                      <a:pPr algn="ctr"/>
                      <a:r>
                        <a:rPr lang="en-US" altLang="zh-CN" sz="1600" dirty="0"/>
                        <a:t>K8S</a:t>
                      </a:r>
                      <a:endParaRPr lang="zh-CN" altLang="en-US" sz="1600" dirty="0"/>
                    </a:p>
                  </a:txBody>
                  <a:tcPr anchor="ctr"/>
                </a:tc>
                <a:tc>
                  <a:txBody>
                    <a:bodyPr/>
                    <a:lstStyle/>
                    <a:p>
                      <a:pPr algn="ctr"/>
                      <a:r>
                        <a:rPr lang="en-US" altLang="zh-CN" sz="1600" dirty="0"/>
                        <a:t>214</a:t>
                      </a:r>
                      <a:endParaRPr lang="zh-CN" altLang="en-US" sz="1600" dirty="0"/>
                    </a:p>
                  </a:txBody>
                  <a:tcPr anchor="ctr"/>
                </a:tc>
                <a:tc>
                  <a:txBody>
                    <a:bodyPr/>
                    <a:lstStyle/>
                    <a:p>
                      <a:pPr algn="l"/>
                      <a:r>
                        <a:rPr lang="en-US" altLang="zh-CN" sz="1600" dirty="0" err="1"/>
                        <a:t>Docker</a:t>
                      </a:r>
                      <a:r>
                        <a:rPr lang="zh-CN" altLang="en-US" sz="1600" dirty="0"/>
                        <a:t>：</a:t>
                      </a:r>
                      <a:r>
                        <a:rPr lang="en-US" altLang="zh-CN" sz="1600" dirty="0"/>
                        <a:t>7480</a:t>
                      </a:r>
                      <a:r>
                        <a:rPr lang="zh-CN" altLang="en-US" sz="1600" dirty="0"/>
                        <a:t>个</a:t>
                      </a:r>
                      <a:endParaRPr lang="en-US" altLang="zh-CN" sz="1600" dirty="0"/>
                    </a:p>
                    <a:p>
                      <a:pPr algn="l"/>
                      <a:r>
                        <a:rPr lang="en-US" altLang="zh-CN" sz="1600" dirty="0"/>
                        <a:t>CPU</a:t>
                      </a:r>
                      <a:r>
                        <a:rPr lang="zh-CN" altLang="en-US" sz="1600" dirty="0"/>
                        <a:t>：</a:t>
                      </a:r>
                      <a:r>
                        <a:rPr lang="en-US" altLang="zh-CN" sz="1600" dirty="0"/>
                        <a:t>9773</a:t>
                      </a:r>
                      <a:r>
                        <a:rPr lang="zh-CN" altLang="en-US" sz="1600" dirty="0"/>
                        <a:t>核</a:t>
                      </a:r>
                      <a:endParaRPr lang="en-US" altLang="zh-CN" sz="1600" dirty="0"/>
                    </a:p>
                    <a:p>
                      <a:pPr algn="l"/>
                      <a:r>
                        <a:rPr lang="zh-CN" altLang="en-US" sz="1600" dirty="0"/>
                        <a:t>内存：</a:t>
                      </a:r>
                      <a:r>
                        <a:rPr lang="en-US" altLang="zh-CN" sz="1600" dirty="0"/>
                        <a:t>24453GB</a:t>
                      </a:r>
                      <a:endParaRPr lang="zh-CN" altLang="en-US" sz="1600" dirty="0"/>
                    </a:p>
                  </a:txBody>
                  <a:tcPr anchor="ctr"/>
                </a:tc>
                <a:extLst>
                  <a:ext uri="{0D108BD9-81ED-4DB2-BD59-A6C34878D82A}">
                    <a16:rowId xmlns:a16="http://schemas.microsoft.com/office/drawing/2014/main" val="10001"/>
                  </a:ext>
                </a:extLst>
              </a:tr>
              <a:tr h="370840">
                <a:tc>
                  <a:txBody>
                    <a:bodyPr/>
                    <a:lstStyle/>
                    <a:p>
                      <a:pPr algn="ctr"/>
                      <a:r>
                        <a:rPr lang="zh-Hans" altLang="en-US" sz="1600" dirty="0"/>
                        <a:t>截止双</a:t>
                      </a:r>
                      <a:r>
                        <a:rPr lang="en-US" altLang="zh-Hans" sz="1600" dirty="0"/>
                        <a:t>11</a:t>
                      </a:r>
                      <a:endParaRPr lang="zh-CN" altLang="en-US" sz="1600" dirty="0"/>
                    </a:p>
                  </a:txBody>
                  <a:tcPr anchor="ctr"/>
                </a:tc>
                <a:tc>
                  <a:txBody>
                    <a:bodyPr/>
                    <a:lstStyle/>
                    <a:p>
                      <a:pPr algn="ctr"/>
                      <a:r>
                        <a:rPr lang="en-US" altLang="zh-Hans" dirty="0"/>
                        <a:t>K8S</a:t>
                      </a:r>
                      <a:endParaRPr lang="zh-CN" altLang="en-US" dirty="0"/>
                    </a:p>
                  </a:txBody>
                  <a:tcPr anchor="ctr"/>
                </a:tc>
                <a:tc>
                  <a:txBody>
                    <a:bodyPr/>
                    <a:lstStyle/>
                    <a:p>
                      <a:pPr algn="ctr"/>
                      <a:r>
                        <a:rPr lang="en-US" altLang="zh-Hans" dirty="0"/>
                        <a:t>733</a:t>
                      </a:r>
                      <a:endParaRPr lang="zh-CN" altLang="en-US" dirty="0"/>
                    </a:p>
                  </a:txBody>
                  <a:tcPr anchor="ctr"/>
                </a:tc>
                <a:tc>
                  <a:txBody>
                    <a:bodyPr/>
                    <a:lstStyle/>
                    <a:p>
                      <a:pPr algn="l"/>
                      <a:r>
                        <a:rPr lang="en-US" altLang="zh-CN" sz="1800" dirty="0"/>
                        <a:t>Docker</a:t>
                      </a:r>
                      <a:r>
                        <a:rPr lang="zh-CN" altLang="en-US" sz="1800" dirty="0"/>
                        <a:t>：</a:t>
                      </a:r>
                      <a:r>
                        <a:rPr lang="en-US" altLang="zh-Hans" sz="1800" dirty="0"/>
                        <a:t>40117</a:t>
                      </a:r>
                      <a:r>
                        <a:rPr lang="zh-CN" altLang="en-US" sz="1800" dirty="0"/>
                        <a:t>个</a:t>
                      </a:r>
                      <a:endParaRPr lang="en-US" altLang="zh-CN" sz="1800" dirty="0"/>
                    </a:p>
                    <a:p>
                      <a:pPr algn="l"/>
                      <a:r>
                        <a:rPr lang="en-US" altLang="zh-CN" sz="1800" dirty="0"/>
                        <a:t>CPU</a:t>
                      </a:r>
                      <a:r>
                        <a:rPr lang="zh-CN" altLang="en-US" sz="1800" dirty="0"/>
                        <a:t>：</a:t>
                      </a:r>
                      <a:r>
                        <a:rPr lang="en-US" altLang="zh-Hans" sz="1800" dirty="0"/>
                        <a:t>30985.5</a:t>
                      </a:r>
                      <a:r>
                        <a:rPr lang="zh-CN" altLang="en-US" sz="1800" dirty="0"/>
                        <a:t>核</a:t>
                      </a:r>
                      <a:endParaRPr lang="en-US" altLang="zh-CN" sz="1800" dirty="0"/>
                    </a:p>
                    <a:p>
                      <a:pPr algn="l"/>
                      <a:r>
                        <a:rPr lang="zh-CN" altLang="en-US" sz="1800" dirty="0"/>
                        <a:t>内存：</a:t>
                      </a:r>
                      <a:r>
                        <a:rPr lang="en-US" altLang="zh-Hans" sz="1800" dirty="0"/>
                        <a:t>167397.97</a:t>
                      </a:r>
                      <a:r>
                        <a:rPr lang="en-US" altLang="zh-CN" sz="1800" dirty="0"/>
                        <a:t>GB</a:t>
                      </a:r>
                      <a:endParaRPr lang="zh-CN" altLang="en-US" sz="1800" dirty="0"/>
                    </a:p>
                  </a:txBody>
                  <a:tcPr anchor="ctr"/>
                </a:tc>
                <a:extLst>
                  <a:ext uri="{0D108BD9-81ED-4DB2-BD59-A6C34878D82A}">
                    <a16:rowId xmlns:a16="http://schemas.microsoft.com/office/drawing/2014/main" val="10002"/>
                  </a:ext>
                </a:extLst>
              </a:tr>
            </a:tbl>
          </a:graphicData>
        </a:graphic>
      </p:graphicFrame>
      <p:sp>
        <p:nvSpPr>
          <p:cNvPr id="4" name="CustomShape 3"/>
          <p:cNvSpPr/>
          <p:nvPr/>
        </p:nvSpPr>
        <p:spPr>
          <a:xfrm>
            <a:off x="428596" y="3356992"/>
            <a:ext cx="8072494" cy="307183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50000"/>
              </a:lnSpc>
            </a:pPr>
            <a:r>
              <a:rPr lang="en-US" sz="1500" b="1" strike="noStrike" spc="-1" dirty="0">
                <a:solidFill>
                  <a:srgbClr val="000000"/>
                </a:solidFill>
                <a:uFill>
                  <a:solidFill>
                    <a:srgbClr val="FFFFFF"/>
                  </a:solidFill>
                </a:uFill>
                <a:latin typeface="Times New Roman"/>
                <a:ea typeface="Times New Roman"/>
              </a:rPr>
              <a:t>   </a:t>
            </a:r>
            <a:r>
              <a:rPr lang="en-US" altLang="zh-CN" sz="2800" b="1" spc="-1" dirty="0">
                <a:solidFill>
                  <a:srgbClr val="000000"/>
                </a:solidFill>
                <a:uFill>
                  <a:solidFill>
                    <a:srgbClr val="FFFFFF"/>
                  </a:solidFill>
                </a:uFill>
                <a:latin typeface="宋体" pitchFamily="2" charset="-122"/>
                <a:ea typeface="宋体" pitchFamily="2" charset="-122"/>
              </a:rPr>
              <a:t>K8S</a:t>
            </a:r>
            <a:r>
              <a:rPr lang="zh-CN" altLang="en-US" sz="2800" b="1" spc="-1" dirty="0">
                <a:solidFill>
                  <a:srgbClr val="000000"/>
                </a:solidFill>
                <a:uFill>
                  <a:solidFill>
                    <a:srgbClr val="FFFFFF"/>
                  </a:solidFill>
                </a:uFill>
                <a:latin typeface="宋体" pitchFamily="2" charset="-122"/>
                <a:ea typeface="宋体" pitchFamily="2" charset="-122"/>
              </a:rPr>
              <a:t>成本优势</a:t>
            </a:r>
            <a:endParaRPr lang="en-US" sz="2800" b="1" strike="noStrike" spc="-1" dirty="0">
              <a:solidFill>
                <a:srgbClr val="000000"/>
              </a:solidFill>
              <a:uFill>
                <a:solidFill>
                  <a:srgbClr val="FFFFFF"/>
                </a:solidFill>
              </a:uFill>
              <a:latin typeface="宋体" pitchFamily="2" charset="-122"/>
              <a:ea typeface="宋体" pitchFamily="2" charset="-122"/>
            </a:endParaRPr>
          </a:p>
          <a:p>
            <a:pPr marL="457200" indent="-227880" algn="just">
              <a:lnSpc>
                <a:spcPct val="200000"/>
              </a:lnSpc>
              <a:buClr>
                <a:srgbClr val="000000"/>
              </a:buClr>
            </a:pPr>
            <a:r>
              <a:rPr lang="en-US" altLang="zh-CN" dirty="0">
                <a:solidFill>
                  <a:srgbClr val="000000"/>
                </a:solidFill>
                <a:uFill>
                  <a:solidFill>
                    <a:srgbClr val="FFFFFF"/>
                  </a:solidFill>
                </a:uFill>
                <a:latin typeface="宋体" pitchFamily="2" charset="-122"/>
                <a:ea typeface="宋体" pitchFamily="2" charset="-122"/>
              </a:rPr>
              <a:t>	Storm</a:t>
            </a:r>
            <a:r>
              <a:rPr lang="zh-CN" altLang="en-US" dirty="0">
                <a:solidFill>
                  <a:srgbClr val="000000"/>
                </a:solidFill>
                <a:uFill>
                  <a:solidFill>
                    <a:srgbClr val="FFFFFF"/>
                  </a:solidFill>
                </a:uFill>
                <a:latin typeface="宋体" pitchFamily="2" charset="-122"/>
                <a:ea typeface="宋体" pitchFamily="2" charset="-122"/>
              </a:rPr>
              <a:t>任务运行</a:t>
            </a:r>
            <a:r>
              <a:rPr lang="en-US" altLang="zh-Hans" dirty="0">
                <a:solidFill>
                  <a:srgbClr val="000000"/>
                </a:solidFill>
                <a:uFill>
                  <a:solidFill>
                    <a:srgbClr val="FFFFFF"/>
                  </a:solidFill>
                </a:uFill>
                <a:latin typeface="宋体" pitchFamily="2" charset="-122"/>
                <a:ea typeface="宋体" pitchFamily="2" charset="-122"/>
              </a:rPr>
              <a:t>k8s</a:t>
            </a:r>
            <a:r>
              <a:rPr lang="zh-Hans" altLang="en-US" dirty="0">
                <a:solidFill>
                  <a:srgbClr val="000000"/>
                </a:solidFill>
                <a:uFill>
                  <a:solidFill>
                    <a:srgbClr val="FFFFFF"/>
                  </a:solidFill>
                </a:uFill>
                <a:latin typeface="宋体" pitchFamily="2" charset="-122"/>
                <a:ea typeface="宋体" pitchFamily="2" charset="-122"/>
              </a:rPr>
              <a:t>上任务增长</a:t>
            </a:r>
            <a:r>
              <a:rPr lang="en-US" altLang="zh-Hans" dirty="0">
                <a:solidFill>
                  <a:srgbClr val="000000"/>
                </a:solidFill>
                <a:uFill>
                  <a:solidFill>
                    <a:srgbClr val="FFFFFF"/>
                  </a:solidFill>
                </a:uFill>
                <a:latin typeface="宋体" pitchFamily="2" charset="-122"/>
                <a:ea typeface="宋体" pitchFamily="2" charset="-122"/>
              </a:rPr>
              <a:t>2</a:t>
            </a:r>
            <a:r>
              <a:rPr lang="zh-Hans" altLang="en-US" dirty="0">
                <a:solidFill>
                  <a:srgbClr val="000000"/>
                </a:solidFill>
                <a:uFill>
                  <a:solidFill>
                    <a:srgbClr val="FFFFFF"/>
                  </a:solidFill>
                </a:uFill>
                <a:latin typeface="宋体" pitchFamily="2" charset="-122"/>
                <a:ea typeface="宋体" pitchFamily="2" charset="-122"/>
              </a:rPr>
              <a:t>倍，</a:t>
            </a:r>
            <a:r>
              <a:rPr lang="en-US" altLang="zh-Hans" dirty="0">
                <a:solidFill>
                  <a:srgbClr val="000000"/>
                </a:solidFill>
                <a:uFill>
                  <a:solidFill>
                    <a:srgbClr val="FFFFFF"/>
                  </a:solidFill>
                </a:uFill>
                <a:latin typeface="宋体" pitchFamily="2" charset="-122"/>
                <a:ea typeface="宋体" pitchFamily="2" charset="-122"/>
              </a:rPr>
              <a:t>Docker</a:t>
            </a:r>
            <a:r>
              <a:rPr lang="zh-Hans" altLang="en-US" dirty="0">
                <a:solidFill>
                  <a:srgbClr val="000000"/>
                </a:solidFill>
                <a:uFill>
                  <a:solidFill>
                    <a:srgbClr val="FFFFFF"/>
                  </a:solidFill>
                </a:uFill>
                <a:latin typeface="宋体" pitchFamily="2" charset="-122"/>
                <a:ea typeface="宋体" pitchFamily="2" charset="-122"/>
              </a:rPr>
              <a:t>数量上增长</a:t>
            </a:r>
            <a:r>
              <a:rPr lang="en-US" altLang="zh-Hans" dirty="0">
                <a:solidFill>
                  <a:srgbClr val="000000"/>
                </a:solidFill>
                <a:uFill>
                  <a:solidFill>
                    <a:srgbClr val="FFFFFF"/>
                  </a:solidFill>
                </a:uFill>
                <a:latin typeface="宋体" pitchFamily="2" charset="-122"/>
                <a:ea typeface="宋体" pitchFamily="2" charset="-122"/>
              </a:rPr>
              <a:t>5</a:t>
            </a:r>
            <a:r>
              <a:rPr lang="zh-Hans" altLang="en-US" dirty="0">
                <a:solidFill>
                  <a:srgbClr val="000000"/>
                </a:solidFill>
                <a:uFill>
                  <a:solidFill>
                    <a:srgbClr val="FFFFFF"/>
                  </a:solidFill>
                </a:uFill>
                <a:latin typeface="宋体" pitchFamily="2" charset="-122"/>
                <a:ea typeface="宋体" pitchFamily="2" charset="-122"/>
              </a:rPr>
              <a:t>倍，物理机资源也都陆续扩容到进来，期间也进行过资源使用率调整；从资源上看下半年业务量增长</a:t>
            </a:r>
            <a:r>
              <a:rPr lang="en-US" altLang="zh-Hans" dirty="0">
                <a:solidFill>
                  <a:srgbClr val="000000"/>
                </a:solidFill>
                <a:uFill>
                  <a:solidFill>
                    <a:srgbClr val="FFFFFF"/>
                  </a:solidFill>
                </a:uFill>
                <a:latin typeface="宋体" pitchFamily="2" charset="-122"/>
                <a:ea typeface="宋体" pitchFamily="2" charset="-122"/>
              </a:rPr>
              <a:t>5</a:t>
            </a:r>
            <a:r>
              <a:rPr lang="zh-Hans" altLang="en-US" dirty="0">
                <a:solidFill>
                  <a:srgbClr val="000000"/>
                </a:solidFill>
                <a:uFill>
                  <a:solidFill>
                    <a:srgbClr val="FFFFFF"/>
                  </a:solidFill>
                </a:uFill>
                <a:latin typeface="宋体" pitchFamily="2" charset="-122"/>
                <a:ea typeface="宋体" pitchFamily="2" charset="-122"/>
              </a:rPr>
              <a:t>倍的背景下，资源上我们没有增加机器，在</a:t>
            </a:r>
            <a:r>
              <a:rPr lang="en-US" altLang="zh-Hans" dirty="0">
                <a:solidFill>
                  <a:srgbClr val="000000"/>
                </a:solidFill>
                <a:uFill>
                  <a:solidFill>
                    <a:srgbClr val="FFFFFF"/>
                  </a:solidFill>
                </a:uFill>
                <a:latin typeface="宋体" pitchFamily="2" charset="-122"/>
                <a:ea typeface="宋体" pitchFamily="2" charset="-122"/>
              </a:rPr>
              <a:t>k8</a:t>
            </a:r>
            <a:r>
              <a:rPr lang="zh-Hans" altLang="en-US" dirty="0">
                <a:solidFill>
                  <a:srgbClr val="000000"/>
                </a:solidFill>
                <a:uFill>
                  <a:solidFill>
                    <a:srgbClr val="FFFFFF"/>
                  </a:solidFill>
                </a:uFill>
                <a:latin typeface="宋体" pitchFamily="2" charset="-122"/>
                <a:ea typeface="宋体" pitchFamily="2" charset="-122"/>
              </a:rPr>
              <a:t>上进行了资源的优化，承担了更多的业务量，且双</a:t>
            </a:r>
            <a:r>
              <a:rPr lang="en-US" altLang="zh-Hans" dirty="0">
                <a:solidFill>
                  <a:srgbClr val="000000"/>
                </a:solidFill>
                <a:uFill>
                  <a:solidFill>
                    <a:srgbClr val="FFFFFF"/>
                  </a:solidFill>
                </a:uFill>
                <a:latin typeface="宋体" pitchFamily="2" charset="-122"/>
                <a:ea typeface="宋体" pitchFamily="2" charset="-122"/>
              </a:rPr>
              <a:t>11</a:t>
            </a:r>
            <a:r>
              <a:rPr lang="zh-Hans" altLang="en-US" dirty="0">
                <a:solidFill>
                  <a:srgbClr val="000000"/>
                </a:solidFill>
                <a:uFill>
                  <a:solidFill>
                    <a:srgbClr val="FFFFFF"/>
                  </a:solidFill>
                </a:uFill>
                <a:latin typeface="宋体" pitchFamily="2" charset="-122"/>
                <a:ea typeface="宋体" pitchFamily="2" charset="-122"/>
              </a:rPr>
              <a:t>期间重点业务都顺利渡过零点的高峰。</a:t>
            </a:r>
            <a:r>
              <a:rPr lang="en-US" altLang="zh-CN" dirty="0">
                <a:solidFill>
                  <a:srgbClr val="FF0000"/>
                </a:solidFill>
                <a:uFill>
                  <a:solidFill>
                    <a:srgbClr val="FFFFFF"/>
                  </a:solidFill>
                </a:uFill>
                <a:latin typeface="宋体" pitchFamily="2" charset="-122"/>
                <a:ea typeface="宋体" pitchFamily="2" charset="-122"/>
              </a:rPr>
              <a:t>Storm</a:t>
            </a:r>
            <a:r>
              <a:rPr lang="zh-CN" altLang="en-US" dirty="0">
                <a:solidFill>
                  <a:srgbClr val="FF0000"/>
                </a:solidFill>
                <a:uFill>
                  <a:solidFill>
                    <a:srgbClr val="FFFFFF"/>
                  </a:solidFill>
                </a:uFill>
                <a:latin typeface="宋体" pitchFamily="2" charset="-122"/>
                <a:ea typeface="宋体" pitchFamily="2" charset="-122"/>
              </a:rPr>
              <a:t>任务运行物理机的任务为</a:t>
            </a:r>
            <a:r>
              <a:rPr lang="en-US" altLang="zh-CN" dirty="0">
                <a:solidFill>
                  <a:srgbClr val="FF0000"/>
                </a:solidFill>
                <a:uFill>
                  <a:solidFill>
                    <a:srgbClr val="FFFFFF"/>
                  </a:solidFill>
                </a:uFill>
                <a:latin typeface="宋体" pitchFamily="2" charset="-122"/>
                <a:ea typeface="宋体" pitchFamily="2" charset="-122"/>
              </a:rPr>
              <a:t>214</a:t>
            </a:r>
            <a:r>
              <a:rPr lang="zh-CN" altLang="en-US" dirty="0">
                <a:solidFill>
                  <a:srgbClr val="FF0000"/>
                </a:solidFill>
                <a:uFill>
                  <a:solidFill>
                    <a:srgbClr val="FFFFFF"/>
                  </a:solidFill>
                </a:uFill>
                <a:latin typeface="宋体" pitchFamily="2" charset="-122"/>
                <a:ea typeface="宋体" pitchFamily="2" charset="-122"/>
              </a:rPr>
              <a:t>个，原物理机占用</a:t>
            </a:r>
            <a:r>
              <a:rPr lang="en-US" altLang="zh-CN" dirty="0">
                <a:solidFill>
                  <a:srgbClr val="FF0000"/>
                </a:solidFill>
                <a:uFill>
                  <a:solidFill>
                    <a:srgbClr val="FFFFFF"/>
                  </a:solidFill>
                </a:uFill>
                <a:latin typeface="宋体" pitchFamily="2" charset="-122"/>
                <a:ea typeface="宋体" pitchFamily="2" charset="-122"/>
              </a:rPr>
              <a:t>300</a:t>
            </a:r>
            <a:r>
              <a:rPr lang="zh-CN" altLang="en-US" dirty="0">
                <a:solidFill>
                  <a:srgbClr val="FF0000"/>
                </a:solidFill>
                <a:uFill>
                  <a:solidFill>
                    <a:srgbClr val="FFFFFF"/>
                  </a:solidFill>
                </a:uFill>
                <a:latin typeface="宋体" pitchFamily="2" charset="-122"/>
                <a:ea typeface="宋体" pitchFamily="2" charset="-122"/>
              </a:rPr>
              <a:t>台</a:t>
            </a:r>
            <a:endParaRPr lang="en-US" altLang="zh-Hans" dirty="0">
              <a:solidFill>
                <a:srgbClr val="FF0000"/>
              </a:solidFill>
              <a:uFill>
                <a:solidFill>
                  <a:srgbClr val="FFFFFF"/>
                </a:solidFill>
              </a:uFill>
              <a:latin typeface="宋体" pitchFamily="2" charset="-122"/>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Hans" sz="3200" spc="-1" dirty="0" err="1">
                <a:solidFill>
                  <a:srgbClr val="17375E"/>
                </a:solidFill>
                <a:uFill>
                  <a:solidFill>
                    <a:srgbClr val="FFFFFF"/>
                  </a:solidFill>
                </a:uFill>
                <a:latin typeface="Franklin Gothic Medium"/>
              </a:rPr>
              <a:t>SparkStreaming</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运行指标</a:t>
            </a:r>
            <a:endParaRPr lang="en-US" sz="3200" spc="-1" dirty="0">
              <a:solidFill>
                <a:srgbClr val="17375E"/>
              </a:solidFill>
              <a:uFill>
                <a:solidFill>
                  <a:srgbClr val="FFFFFF"/>
                </a:solidFill>
              </a:uFill>
              <a:latin typeface="Franklin Gothic Medium"/>
            </a:endParaRPr>
          </a:p>
        </p:txBody>
      </p:sp>
      <p:pic>
        <p:nvPicPr>
          <p:cNvPr id="3" name="图片 2">
            <a:extLst>
              <a:ext uri="{FF2B5EF4-FFF2-40B4-BE49-F238E27FC236}">
                <a16:creationId xmlns:a16="http://schemas.microsoft.com/office/drawing/2014/main" id="{E77D7B32-71BE-8B4A-945E-CFD51DC559C1}"/>
              </a:ext>
            </a:extLst>
          </p:cNvPr>
          <p:cNvPicPr>
            <a:picLocks noChangeAspect="1"/>
          </p:cNvPicPr>
          <p:nvPr/>
        </p:nvPicPr>
        <p:blipFill>
          <a:blip r:embed="rId3"/>
          <a:stretch>
            <a:fillRect/>
          </a:stretch>
        </p:blipFill>
        <p:spPr>
          <a:xfrm>
            <a:off x="0" y="1701158"/>
            <a:ext cx="9144000" cy="3744066"/>
          </a:xfrm>
          <a:prstGeom prst="rect">
            <a:avLst/>
          </a:prstGeom>
        </p:spPr>
      </p:pic>
    </p:spTree>
    <p:extLst>
      <p:ext uri="{BB962C8B-B14F-4D97-AF65-F5344CB8AC3E}">
        <p14:creationId xmlns:p14="http://schemas.microsoft.com/office/powerpoint/2010/main" val="186486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200" strike="noStrike" spc="-1">
                <a:solidFill>
                  <a:srgbClr val="17375E"/>
                </a:solidFill>
                <a:uFill>
                  <a:solidFill>
                    <a:srgbClr val="FFFFFF"/>
                  </a:solidFill>
                </a:uFill>
                <a:latin typeface="Franklin Gothic Medium"/>
                <a:ea typeface="DejaVu Sans"/>
              </a:rPr>
              <a:t>提纲</a:t>
            </a:r>
            <a:endParaRPr lang="en-US" sz="1800" strike="noStrike" spc="-1">
              <a:solidFill>
                <a:srgbClr val="000000"/>
              </a:solidFill>
              <a:uFill>
                <a:solidFill>
                  <a:srgbClr val="FFFFFF"/>
                </a:solidFill>
              </a:uFill>
              <a:latin typeface="Arial"/>
            </a:endParaRPr>
          </a:p>
        </p:txBody>
      </p:sp>
      <p:sp>
        <p:nvSpPr>
          <p:cNvPr id="118" name="CustomShape 2"/>
          <p:cNvSpPr/>
          <p:nvPr/>
        </p:nvSpPr>
        <p:spPr>
          <a:xfrm>
            <a:off x="971600" y="1508912"/>
            <a:ext cx="1131480" cy="2568160"/>
          </a:xfrm>
          <a:prstGeom prst="rect">
            <a:avLst/>
          </a:prstGeom>
          <a:solidFill>
            <a:srgbClr val="CC0000"/>
          </a:solidFill>
          <a:ln w="12600">
            <a:noFill/>
          </a:ln>
        </p:spPr>
        <p:style>
          <a:lnRef idx="0">
            <a:scrgbClr r="0" g="0" b="0"/>
          </a:lnRef>
          <a:fillRef idx="0">
            <a:scrgbClr r="0" g="0" b="0"/>
          </a:fillRef>
          <a:effectRef idx="0">
            <a:scrgbClr r="0" g="0" b="0"/>
          </a:effectRef>
          <a:fontRef idx="minor"/>
        </p:style>
      </p:sp>
      <p:sp>
        <p:nvSpPr>
          <p:cNvPr id="119" name="CustomShape 3"/>
          <p:cNvSpPr/>
          <p:nvPr/>
        </p:nvSpPr>
        <p:spPr>
          <a:xfrm>
            <a:off x="1120280" y="2025504"/>
            <a:ext cx="480600" cy="480600"/>
          </a:xfrm>
          <a:prstGeom prst="ellipse">
            <a:avLst/>
          </a:prstGeom>
          <a:noFill/>
          <a:ln w="12600">
            <a:solidFill>
              <a:srgbClr val="FFFFFF"/>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trike="noStrike" spc="-1" dirty="0">
                <a:solidFill>
                  <a:srgbClr val="FFFFFF"/>
                </a:solidFill>
                <a:uFill>
                  <a:solidFill>
                    <a:srgbClr val="FFFFFF"/>
                  </a:solidFill>
                </a:uFill>
                <a:latin typeface="造字工房悦黑体验版常规体"/>
                <a:ea typeface="造字工房悦黑体验版常规体"/>
              </a:rPr>
              <a:t>1</a:t>
            </a:r>
            <a:endParaRPr lang="en-US" sz="1800" strike="noStrike" spc="-1" dirty="0">
              <a:solidFill>
                <a:srgbClr val="000000"/>
              </a:solidFill>
              <a:uFill>
                <a:solidFill>
                  <a:srgbClr val="FFFFFF"/>
                </a:solidFill>
              </a:uFill>
              <a:latin typeface="Arial"/>
            </a:endParaRPr>
          </a:p>
        </p:txBody>
      </p:sp>
      <p:sp>
        <p:nvSpPr>
          <p:cNvPr id="120" name="CustomShape 4"/>
          <p:cNvSpPr/>
          <p:nvPr/>
        </p:nvSpPr>
        <p:spPr>
          <a:xfrm>
            <a:off x="1120280" y="2694384"/>
            <a:ext cx="480600" cy="480600"/>
          </a:xfrm>
          <a:prstGeom prst="ellipse">
            <a:avLst/>
          </a:prstGeom>
          <a:noFill/>
          <a:ln w="12600">
            <a:solidFill>
              <a:srgbClr val="FFFFFF"/>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trike="noStrike" spc="-1" dirty="0">
                <a:solidFill>
                  <a:srgbClr val="FFFFFF"/>
                </a:solidFill>
                <a:uFill>
                  <a:solidFill>
                    <a:srgbClr val="FFFFFF"/>
                  </a:solidFill>
                </a:uFill>
                <a:latin typeface="造字工房悦黑体验版常规体"/>
                <a:ea typeface="造字工房悦黑体验版常规体"/>
              </a:rPr>
              <a:t>2</a:t>
            </a:r>
            <a:endParaRPr lang="en-US" sz="1800" strike="noStrike" spc="-1" dirty="0">
              <a:solidFill>
                <a:srgbClr val="000000"/>
              </a:solidFill>
              <a:uFill>
                <a:solidFill>
                  <a:srgbClr val="FFFFFF"/>
                </a:solidFill>
              </a:uFill>
              <a:latin typeface="Arial"/>
            </a:endParaRPr>
          </a:p>
        </p:txBody>
      </p:sp>
      <p:sp>
        <p:nvSpPr>
          <p:cNvPr id="121" name="CustomShape 5"/>
          <p:cNvSpPr/>
          <p:nvPr/>
        </p:nvSpPr>
        <p:spPr>
          <a:xfrm>
            <a:off x="1120280" y="3362904"/>
            <a:ext cx="480600" cy="480600"/>
          </a:xfrm>
          <a:prstGeom prst="ellipse">
            <a:avLst/>
          </a:prstGeom>
          <a:noFill/>
          <a:ln w="12600">
            <a:solidFill>
              <a:srgbClr val="FFFFFF"/>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trike="noStrike" spc="-1">
                <a:solidFill>
                  <a:srgbClr val="FFFFFF"/>
                </a:solidFill>
                <a:uFill>
                  <a:solidFill>
                    <a:srgbClr val="FFFFFF"/>
                  </a:solidFill>
                </a:uFill>
                <a:latin typeface="造字工房悦黑体验版常规体"/>
                <a:ea typeface="造字工房悦黑体验版常规体"/>
              </a:rPr>
              <a:t>3</a:t>
            </a:r>
            <a:endParaRPr lang="en-US" sz="1800" strike="noStrike" spc="-1">
              <a:solidFill>
                <a:srgbClr val="000000"/>
              </a:solidFill>
              <a:uFill>
                <a:solidFill>
                  <a:srgbClr val="FFFFFF"/>
                </a:solidFill>
              </a:uFill>
              <a:latin typeface="Arial"/>
            </a:endParaRPr>
          </a:p>
        </p:txBody>
      </p:sp>
      <p:sp>
        <p:nvSpPr>
          <p:cNvPr id="123" name="Line 7"/>
          <p:cNvSpPr/>
          <p:nvPr/>
        </p:nvSpPr>
        <p:spPr>
          <a:xfrm flipV="1">
            <a:off x="1602680" y="1894824"/>
            <a:ext cx="450000" cy="399600"/>
          </a:xfrm>
          <a:prstGeom prst="line">
            <a:avLst/>
          </a:prstGeom>
          <a:ln w="22320">
            <a:solidFill>
              <a:srgbClr val="FFFFFF"/>
            </a:solidFill>
            <a:miter/>
          </a:ln>
        </p:spPr>
        <p:style>
          <a:lnRef idx="0">
            <a:scrgbClr r="0" g="0" b="0"/>
          </a:lnRef>
          <a:fillRef idx="0">
            <a:scrgbClr r="0" g="0" b="0"/>
          </a:fillRef>
          <a:effectRef idx="0">
            <a:scrgbClr r="0" g="0" b="0"/>
          </a:effectRef>
          <a:fontRef idx="minor"/>
        </p:style>
      </p:sp>
      <p:sp>
        <p:nvSpPr>
          <p:cNvPr id="124" name="Line 8"/>
          <p:cNvSpPr/>
          <p:nvPr/>
        </p:nvSpPr>
        <p:spPr>
          <a:xfrm>
            <a:off x="2174360" y="2231080"/>
            <a:ext cx="6069240" cy="360"/>
          </a:xfrm>
          <a:prstGeom prst="line">
            <a:avLst/>
          </a:prstGeom>
          <a:ln w="6480">
            <a:solidFill>
              <a:srgbClr val="C5000B"/>
            </a:solidFill>
            <a:miter/>
          </a:ln>
        </p:spPr>
        <p:style>
          <a:lnRef idx="0">
            <a:scrgbClr r="0" g="0" b="0"/>
          </a:lnRef>
          <a:fillRef idx="0">
            <a:scrgbClr r="0" g="0" b="0"/>
          </a:fillRef>
          <a:effectRef idx="0">
            <a:scrgbClr r="0" g="0" b="0"/>
          </a:effectRef>
          <a:fontRef idx="minor"/>
        </p:style>
      </p:sp>
      <p:sp>
        <p:nvSpPr>
          <p:cNvPr id="125" name="Line 9"/>
          <p:cNvSpPr/>
          <p:nvPr/>
        </p:nvSpPr>
        <p:spPr>
          <a:xfrm>
            <a:off x="2174360" y="2908960"/>
            <a:ext cx="6069240" cy="360"/>
          </a:xfrm>
          <a:prstGeom prst="line">
            <a:avLst/>
          </a:prstGeom>
          <a:ln w="6480">
            <a:solidFill>
              <a:srgbClr val="C5000B"/>
            </a:solidFill>
            <a:miter/>
          </a:ln>
        </p:spPr>
        <p:style>
          <a:lnRef idx="0">
            <a:scrgbClr r="0" g="0" b="0"/>
          </a:lnRef>
          <a:fillRef idx="0">
            <a:scrgbClr r="0" g="0" b="0"/>
          </a:fillRef>
          <a:effectRef idx="0">
            <a:scrgbClr r="0" g="0" b="0"/>
          </a:effectRef>
          <a:fontRef idx="minor"/>
        </p:style>
      </p:sp>
      <p:sp>
        <p:nvSpPr>
          <p:cNvPr id="126" name="Line 10"/>
          <p:cNvSpPr/>
          <p:nvPr/>
        </p:nvSpPr>
        <p:spPr>
          <a:xfrm>
            <a:off x="2174360" y="3586840"/>
            <a:ext cx="6069240" cy="360"/>
          </a:xfrm>
          <a:prstGeom prst="line">
            <a:avLst/>
          </a:prstGeom>
          <a:ln w="6480">
            <a:solidFill>
              <a:srgbClr val="C5000B"/>
            </a:solidFill>
            <a:miter/>
          </a:ln>
        </p:spPr>
        <p:style>
          <a:lnRef idx="0">
            <a:scrgbClr r="0" g="0" b="0"/>
          </a:lnRef>
          <a:fillRef idx="0">
            <a:scrgbClr r="0" g="0" b="0"/>
          </a:fillRef>
          <a:effectRef idx="0">
            <a:scrgbClr r="0" g="0" b="0"/>
          </a:effectRef>
          <a:fontRef idx="minor"/>
        </p:style>
      </p:sp>
      <p:sp>
        <p:nvSpPr>
          <p:cNvPr id="128" name="CustomShape 12"/>
          <p:cNvSpPr/>
          <p:nvPr/>
        </p:nvSpPr>
        <p:spPr>
          <a:xfrm>
            <a:off x="3516800" y="1628800"/>
            <a:ext cx="205092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altLang="zh-CN" sz="2800" strike="noStrike" spc="-1" dirty="0">
                <a:solidFill>
                  <a:srgbClr val="000000"/>
                </a:solidFill>
                <a:uFill>
                  <a:solidFill>
                    <a:srgbClr val="FFFFFF"/>
                  </a:solidFill>
                </a:uFill>
                <a:latin typeface="Arial"/>
              </a:rPr>
              <a:t>K8S</a:t>
            </a:r>
            <a:r>
              <a:rPr lang="zh-CN" altLang="en-US" sz="2800" spc="-1" dirty="0">
                <a:solidFill>
                  <a:srgbClr val="000000"/>
                </a:solidFill>
                <a:uFill>
                  <a:solidFill>
                    <a:srgbClr val="FFFFFF"/>
                  </a:solidFill>
                </a:uFill>
                <a:latin typeface="Arial"/>
              </a:rPr>
              <a:t>实时任务现状</a:t>
            </a:r>
            <a:endParaRPr lang="en-US" sz="2800" strike="noStrike" spc="-1" dirty="0">
              <a:solidFill>
                <a:srgbClr val="000000"/>
              </a:solidFill>
              <a:uFill>
                <a:solidFill>
                  <a:srgbClr val="FFFFFF"/>
                </a:solidFill>
              </a:uFill>
              <a:latin typeface="Arial"/>
            </a:endParaRPr>
          </a:p>
        </p:txBody>
      </p:sp>
      <p:sp>
        <p:nvSpPr>
          <p:cNvPr id="129" name="CustomShape 13"/>
          <p:cNvSpPr/>
          <p:nvPr/>
        </p:nvSpPr>
        <p:spPr>
          <a:xfrm>
            <a:off x="3515766" y="2335840"/>
            <a:ext cx="165600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800" strike="noStrike" spc="-1" dirty="0">
                <a:solidFill>
                  <a:srgbClr val="000000"/>
                </a:solidFill>
                <a:uFill>
                  <a:solidFill>
                    <a:srgbClr val="FFFFFF"/>
                  </a:solidFill>
                </a:uFill>
                <a:latin typeface="Arial"/>
              </a:rPr>
              <a:t>量化收益对比分析</a:t>
            </a:r>
            <a:endParaRPr lang="en-US" sz="2800" strike="noStrike" spc="-1" dirty="0">
              <a:solidFill>
                <a:srgbClr val="000000"/>
              </a:solidFill>
              <a:uFill>
                <a:solidFill>
                  <a:srgbClr val="FFFFFF"/>
                </a:solidFill>
              </a:uFill>
              <a:latin typeface="Arial"/>
            </a:endParaRPr>
          </a:p>
        </p:txBody>
      </p:sp>
      <p:sp>
        <p:nvSpPr>
          <p:cNvPr id="131" name="Line 15"/>
          <p:cNvSpPr/>
          <p:nvPr/>
        </p:nvSpPr>
        <p:spPr>
          <a:xfrm flipV="1">
            <a:off x="1602680" y="2583864"/>
            <a:ext cx="450000" cy="399600"/>
          </a:xfrm>
          <a:prstGeom prst="line">
            <a:avLst/>
          </a:prstGeom>
          <a:ln w="22320">
            <a:solidFill>
              <a:srgbClr val="FFFFFF"/>
            </a:solidFill>
            <a:miter/>
          </a:ln>
        </p:spPr>
        <p:style>
          <a:lnRef idx="0">
            <a:scrgbClr r="0" g="0" b="0"/>
          </a:lnRef>
          <a:fillRef idx="0">
            <a:scrgbClr r="0" g="0" b="0"/>
          </a:fillRef>
          <a:effectRef idx="0">
            <a:scrgbClr r="0" g="0" b="0"/>
          </a:effectRef>
          <a:fontRef idx="minor"/>
        </p:style>
      </p:sp>
      <p:sp>
        <p:nvSpPr>
          <p:cNvPr id="132" name="Line 16"/>
          <p:cNvSpPr/>
          <p:nvPr/>
        </p:nvSpPr>
        <p:spPr>
          <a:xfrm flipV="1">
            <a:off x="1602680" y="3272544"/>
            <a:ext cx="450000" cy="399600"/>
          </a:xfrm>
          <a:prstGeom prst="line">
            <a:avLst/>
          </a:prstGeom>
          <a:ln w="22320">
            <a:solidFill>
              <a:srgbClr val="FFFFFF"/>
            </a:solidFill>
            <a:miter/>
          </a:ln>
        </p:spPr>
        <p:style>
          <a:lnRef idx="0">
            <a:scrgbClr r="0" g="0" b="0"/>
          </a:lnRef>
          <a:fillRef idx="0">
            <a:scrgbClr r="0" g="0" b="0"/>
          </a:fillRef>
          <a:effectRef idx="0">
            <a:scrgbClr r="0" g="0" b="0"/>
          </a:effectRef>
          <a:fontRef idx="minor"/>
        </p:style>
      </p:sp>
      <p:sp>
        <p:nvSpPr>
          <p:cNvPr id="134" name="CustomShape 18"/>
          <p:cNvSpPr/>
          <p:nvPr/>
        </p:nvSpPr>
        <p:spPr>
          <a:xfrm>
            <a:off x="3536400" y="3029200"/>
            <a:ext cx="184968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800" spc="-1" dirty="0">
                <a:solidFill>
                  <a:srgbClr val="000000"/>
                </a:solidFill>
                <a:uFill>
                  <a:solidFill>
                    <a:srgbClr val="FFFFFF"/>
                  </a:solidFill>
                </a:uFill>
                <a:latin typeface="Arial"/>
              </a:rPr>
              <a:t>实时各业务对比分析</a:t>
            </a:r>
            <a:endParaRPr lang="en-US" sz="2800" strike="noStrike" spc="-1" dirty="0">
              <a:solidFill>
                <a:srgbClr val="000000"/>
              </a:solidFill>
              <a:uFill>
                <a:solidFill>
                  <a:srgbClr val="FFFFFF"/>
                </a:solidFill>
              </a:uFill>
              <a:latin typeface="Arial"/>
            </a:endParaRPr>
          </a:p>
        </p:txBody>
      </p:sp>
      <p:sp>
        <p:nvSpPr>
          <p:cNvPr id="135" name="CustomShape 19"/>
          <p:cNvSpPr/>
          <p:nvPr/>
        </p:nvSpPr>
        <p:spPr>
          <a:xfrm>
            <a:off x="3481880" y="4366960"/>
            <a:ext cx="804240" cy="454320"/>
          </a:xfrm>
          <a:prstGeom prst="rect">
            <a:avLst/>
          </a:prstGeom>
          <a:noFill/>
          <a:ln>
            <a:noFill/>
          </a:ln>
        </p:spPr>
        <p:style>
          <a:lnRef idx="0">
            <a:scrgbClr r="0" g="0" b="0"/>
          </a:lnRef>
          <a:fillRef idx="0">
            <a:scrgbClr r="0" g="0" b="0"/>
          </a:fillRef>
          <a:effectRef idx="0">
            <a:scrgbClr r="0" g="0" b="0"/>
          </a:effectRef>
          <a:fontRef idx="minor"/>
        </p:style>
      </p:sp>
      <p:sp>
        <p:nvSpPr>
          <p:cNvPr id="25" name="CustomShape 19">
            <a:extLst>
              <a:ext uri="{FF2B5EF4-FFF2-40B4-BE49-F238E27FC236}">
                <a16:creationId xmlns:a16="http://schemas.microsoft.com/office/drawing/2014/main" id="{746A50B5-4196-254A-B6BC-3DAFA19B627C}"/>
              </a:ext>
            </a:extLst>
          </p:cNvPr>
          <p:cNvSpPr/>
          <p:nvPr/>
        </p:nvSpPr>
        <p:spPr>
          <a:xfrm>
            <a:off x="3532838" y="5671232"/>
            <a:ext cx="804240" cy="454320"/>
          </a:xfrm>
          <a:prstGeom prst="rect">
            <a:avLst/>
          </a:prstGeom>
          <a:noFill/>
          <a:ln>
            <a:noFill/>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97B4AD94-2CC3-6C49-A631-052A8DB64557}"/>
              </a:ext>
            </a:extLst>
          </p:cNvPr>
          <p:cNvSpPr/>
          <p:nvPr/>
        </p:nvSpPr>
        <p:spPr>
          <a:xfrm>
            <a:off x="2174360" y="1525762"/>
            <a:ext cx="6011640" cy="684736"/>
          </a:xfrm>
          <a:prstGeom prst="rect">
            <a:avLst/>
          </a:prstGeom>
          <a:solidFill>
            <a:schemeClr val="accent5">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708239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Hans" sz="3200" spc="-1" dirty="0" err="1">
                <a:solidFill>
                  <a:srgbClr val="17375E"/>
                </a:solidFill>
                <a:uFill>
                  <a:solidFill>
                    <a:srgbClr val="FFFFFF"/>
                  </a:solidFill>
                </a:uFill>
                <a:latin typeface="Franklin Gothic Medium"/>
              </a:rPr>
              <a:t>SparkStreaming</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成本优势</a:t>
            </a:r>
            <a:endParaRPr lang="en-US" sz="3200" spc="-1" dirty="0">
              <a:solidFill>
                <a:srgbClr val="17375E"/>
              </a:solidFill>
              <a:uFill>
                <a:solidFill>
                  <a:srgbClr val="FFFFFF"/>
                </a:solidFill>
              </a:uFill>
              <a:latin typeface="Franklin Gothic Medium"/>
            </a:endParaRPr>
          </a:p>
        </p:txBody>
      </p:sp>
      <p:graphicFrame>
        <p:nvGraphicFramePr>
          <p:cNvPr id="3" name="表格 2"/>
          <p:cNvGraphicFramePr>
            <a:graphicFrameLocks noGrp="1"/>
          </p:cNvGraphicFramePr>
          <p:nvPr>
            <p:extLst>
              <p:ext uri="{D42A27DB-BD31-4B8C-83A1-F6EECF244321}">
                <p14:modId xmlns:p14="http://schemas.microsoft.com/office/powerpoint/2010/main" val="774653264"/>
              </p:ext>
            </p:extLst>
          </p:nvPr>
        </p:nvGraphicFramePr>
        <p:xfrm>
          <a:off x="642912" y="1423680"/>
          <a:ext cx="7673504" cy="1285240"/>
        </p:xfrm>
        <a:graphic>
          <a:graphicData uri="http://schemas.openxmlformats.org/drawingml/2006/table">
            <a:tbl>
              <a:tblPr firstRow="1" bandRow="1">
                <a:tableStyleId>{5C22544A-7EE6-4342-B048-85BDC9FD1C3A}</a:tableStyleId>
              </a:tblPr>
              <a:tblGrid>
                <a:gridCol w="1723429">
                  <a:extLst>
                    <a:ext uri="{9D8B030D-6E8A-4147-A177-3AD203B41FA5}">
                      <a16:colId xmlns:a16="http://schemas.microsoft.com/office/drawing/2014/main" val="3582586825"/>
                    </a:ext>
                  </a:extLst>
                </a:gridCol>
                <a:gridCol w="1723429">
                  <a:extLst>
                    <a:ext uri="{9D8B030D-6E8A-4147-A177-3AD203B41FA5}">
                      <a16:colId xmlns:a16="http://schemas.microsoft.com/office/drawing/2014/main" val="20000"/>
                    </a:ext>
                  </a:extLst>
                </a:gridCol>
                <a:gridCol w="1795238">
                  <a:extLst>
                    <a:ext uri="{9D8B030D-6E8A-4147-A177-3AD203B41FA5}">
                      <a16:colId xmlns:a16="http://schemas.microsoft.com/office/drawing/2014/main" val="20001"/>
                    </a:ext>
                  </a:extLst>
                </a:gridCol>
                <a:gridCol w="2431408">
                  <a:extLst>
                    <a:ext uri="{9D8B030D-6E8A-4147-A177-3AD203B41FA5}">
                      <a16:colId xmlns:a16="http://schemas.microsoft.com/office/drawing/2014/main" val="20002"/>
                    </a:ext>
                  </a:extLst>
                </a:gridCol>
              </a:tblGrid>
              <a:tr h="370840">
                <a:tc>
                  <a:txBody>
                    <a:bodyPr/>
                    <a:lstStyle/>
                    <a:p>
                      <a:pPr algn="ctr"/>
                      <a:r>
                        <a:rPr lang="zh-Hans" altLang="en-US" sz="1600" dirty="0"/>
                        <a:t>时间</a:t>
                      </a:r>
                      <a:endParaRPr lang="zh-CN" altLang="en-US" sz="1600" dirty="0"/>
                    </a:p>
                  </a:txBody>
                  <a:tcPr anchor="ctr"/>
                </a:tc>
                <a:tc>
                  <a:txBody>
                    <a:bodyPr/>
                    <a:lstStyle/>
                    <a:p>
                      <a:pPr algn="ctr"/>
                      <a:r>
                        <a:rPr lang="zh-CN" altLang="en-US" sz="1600" dirty="0"/>
                        <a:t>运行环境</a:t>
                      </a:r>
                    </a:p>
                  </a:txBody>
                  <a:tcPr anchor="ctr"/>
                </a:tc>
                <a:tc>
                  <a:txBody>
                    <a:bodyPr/>
                    <a:lstStyle/>
                    <a:p>
                      <a:pPr algn="ctr"/>
                      <a:r>
                        <a:rPr lang="zh-CN" altLang="en-US" sz="1600" dirty="0"/>
                        <a:t>任务数量</a:t>
                      </a:r>
                    </a:p>
                  </a:txBody>
                  <a:tcPr anchor="ctr"/>
                </a:tc>
                <a:tc>
                  <a:txBody>
                    <a:bodyPr/>
                    <a:lstStyle/>
                    <a:p>
                      <a:pPr algn="ctr"/>
                      <a:r>
                        <a:rPr lang="zh-CN" altLang="en-US" sz="1600" dirty="0"/>
                        <a:t>资源情况</a:t>
                      </a:r>
                    </a:p>
                  </a:txBody>
                  <a:tcPr anchor="ctr"/>
                </a:tc>
                <a:extLst>
                  <a:ext uri="{0D108BD9-81ED-4DB2-BD59-A6C34878D82A}">
                    <a16:rowId xmlns:a16="http://schemas.microsoft.com/office/drawing/2014/main" val="10000"/>
                  </a:ext>
                </a:extLst>
              </a:tr>
              <a:tr h="370840">
                <a:tc>
                  <a:txBody>
                    <a:bodyPr/>
                    <a:lstStyle/>
                    <a:p>
                      <a:pPr algn="ctr"/>
                      <a:r>
                        <a:rPr lang="zh-Hans" altLang="en-US" sz="1600" dirty="0"/>
                        <a:t>截止双</a:t>
                      </a:r>
                      <a:r>
                        <a:rPr lang="en-US" altLang="zh-Hans" sz="1600" dirty="0"/>
                        <a:t>11</a:t>
                      </a:r>
                      <a:endParaRPr lang="zh-CN" altLang="en-US" sz="1600" dirty="0"/>
                    </a:p>
                  </a:txBody>
                  <a:tcPr anchor="ctr"/>
                </a:tc>
                <a:tc>
                  <a:txBody>
                    <a:bodyPr/>
                    <a:lstStyle/>
                    <a:p>
                      <a:pPr algn="ctr"/>
                      <a:r>
                        <a:rPr lang="en-US" altLang="zh-Hans" dirty="0"/>
                        <a:t>K8S</a:t>
                      </a:r>
                      <a:endParaRPr lang="zh-CN" altLang="en-US" dirty="0"/>
                    </a:p>
                  </a:txBody>
                  <a:tcPr anchor="ctr"/>
                </a:tc>
                <a:tc>
                  <a:txBody>
                    <a:bodyPr/>
                    <a:lstStyle/>
                    <a:p>
                      <a:pPr algn="ctr"/>
                      <a:r>
                        <a:rPr lang="en-US" altLang="zh-Hans" dirty="0"/>
                        <a:t>34</a:t>
                      </a:r>
                      <a:endParaRPr lang="zh-CN" altLang="en-US" dirty="0"/>
                    </a:p>
                  </a:txBody>
                  <a:tcPr anchor="ctr"/>
                </a:tc>
                <a:tc>
                  <a:txBody>
                    <a:bodyPr/>
                    <a:lstStyle/>
                    <a:p>
                      <a:pPr algn="l"/>
                      <a:r>
                        <a:rPr lang="en-US" altLang="zh-CN" sz="1800" dirty="0"/>
                        <a:t>Docker</a:t>
                      </a:r>
                      <a:r>
                        <a:rPr lang="zh-CN" altLang="en-US" sz="1800" dirty="0"/>
                        <a:t>：</a:t>
                      </a:r>
                      <a:r>
                        <a:rPr lang="en-US" altLang="zh-Hans" sz="1800" dirty="0"/>
                        <a:t>1541</a:t>
                      </a:r>
                      <a:r>
                        <a:rPr lang="zh-CN" altLang="en-US" sz="1800" dirty="0"/>
                        <a:t>个</a:t>
                      </a:r>
                      <a:endParaRPr lang="en-US" altLang="zh-CN" sz="1800" dirty="0"/>
                    </a:p>
                    <a:p>
                      <a:pPr algn="l"/>
                      <a:r>
                        <a:rPr lang="en-US" altLang="zh-CN" sz="1800" dirty="0"/>
                        <a:t>CPU</a:t>
                      </a:r>
                      <a:r>
                        <a:rPr lang="zh-CN" altLang="en-US" sz="1800" dirty="0"/>
                        <a:t>：</a:t>
                      </a:r>
                      <a:r>
                        <a:rPr lang="en-US" altLang="zh-Hans" sz="1800" dirty="0"/>
                        <a:t>4285</a:t>
                      </a:r>
                      <a:r>
                        <a:rPr lang="zh-CN" altLang="en-US" sz="1800" dirty="0"/>
                        <a:t>核</a:t>
                      </a:r>
                      <a:endParaRPr lang="en-US" altLang="zh-CN" sz="1800" dirty="0"/>
                    </a:p>
                    <a:p>
                      <a:pPr algn="l"/>
                      <a:r>
                        <a:rPr lang="zh-CN" altLang="en-US" sz="1800" dirty="0"/>
                        <a:t>内存：</a:t>
                      </a:r>
                      <a:r>
                        <a:rPr lang="en-US" altLang="zh-Hans" sz="1800" dirty="0"/>
                        <a:t>4499GB</a:t>
                      </a:r>
                      <a:endParaRPr lang="zh-CN" altLang="en-US" sz="1800" dirty="0"/>
                    </a:p>
                  </a:txBody>
                  <a:tcPr anchor="ctr"/>
                </a:tc>
                <a:extLst>
                  <a:ext uri="{0D108BD9-81ED-4DB2-BD59-A6C34878D82A}">
                    <a16:rowId xmlns:a16="http://schemas.microsoft.com/office/drawing/2014/main" val="10002"/>
                  </a:ext>
                </a:extLst>
              </a:tr>
            </a:tbl>
          </a:graphicData>
        </a:graphic>
      </p:graphicFrame>
      <p:sp>
        <p:nvSpPr>
          <p:cNvPr id="4" name="CustomShape 3"/>
          <p:cNvSpPr/>
          <p:nvPr/>
        </p:nvSpPr>
        <p:spPr>
          <a:xfrm>
            <a:off x="428596" y="2996952"/>
            <a:ext cx="8072494" cy="307183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50000"/>
              </a:lnSpc>
            </a:pPr>
            <a:r>
              <a:rPr lang="en-US" sz="1500" b="1" strike="noStrike" spc="-1" dirty="0">
                <a:solidFill>
                  <a:srgbClr val="000000"/>
                </a:solidFill>
                <a:uFill>
                  <a:solidFill>
                    <a:srgbClr val="FFFFFF"/>
                  </a:solidFill>
                </a:uFill>
                <a:latin typeface="Times New Roman"/>
                <a:ea typeface="Times New Roman"/>
              </a:rPr>
              <a:t>   </a:t>
            </a:r>
            <a:r>
              <a:rPr lang="en-US" altLang="zh-CN" sz="2800" b="1" spc="-1" dirty="0">
                <a:solidFill>
                  <a:srgbClr val="000000"/>
                </a:solidFill>
                <a:uFill>
                  <a:solidFill>
                    <a:srgbClr val="FFFFFF"/>
                  </a:solidFill>
                </a:uFill>
                <a:latin typeface="宋体" pitchFamily="2" charset="-122"/>
                <a:ea typeface="宋体" pitchFamily="2" charset="-122"/>
              </a:rPr>
              <a:t>K8S</a:t>
            </a:r>
            <a:r>
              <a:rPr lang="zh-CN" altLang="en-US" sz="2800" b="1" spc="-1" dirty="0">
                <a:solidFill>
                  <a:srgbClr val="000000"/>
                </a:solidFill>
                <a:uFill>
                  <a:solidFill>
                    <a:srgbClr val="FFFFFF"/>
                  </a:solidFill>
                </a:uFill>
                <a:latin typeface="宋体" pitchFamily="2" charset="-122"/>
                <a:ea typeface="宋体" pitchFamily="2" charset="-122"/>
              </a:rPr>
              <a:t>成本优势</a:t>
            </a:r>
            <a:endParaRPr lang="en-US" sz="2800" b="1" strike="noStrike" spc="-1" dirty="0">
              <a:solidFill>
                <a:srgbClr val="000000"/>
              </a:solidFill>
              <a:uFill>
                <a:solidFill>
                  <a:srgbClr val="FFFFFF"/>
                </a:solidFill>
              </a:uFill>
              <a:latin typeface="宋体" pitchFamily="2" charset="-122"/>
              <a:ea typeface="宋体" pitchFamily="2" charset="-122"/>
            </a:endParaRPr>
          </a:p>
          <a:p>
            <a:pPr marL="457200" indent="-227880" algn="just">
              <a:lnSpc>
                <a:spcPct val="200000"/>
              </a:lnSpc>
              <a:buClr>
                <a:srgbClr val="000000"/>
              </a:buClr>
            </a:pPr>
            <a:r>
              <a:rPr lang="en-US" altLang="zh-CN" dirty="0">
                <a:solidFill>
                  <a:srgbClr val="000000"/>
                </a:solidFill>
                <a:uFill>
                  <a:solidFill>
                    <a:srgbClr val="FFFFFF"/>
                  </a:solidFill>
                </a:uFill>
                <a:latin typeface="宋体" pitchFamily="2" charset="-122"/>
                <a:ea typeface="宋体" pitchFamily="2" charset="-122"/>
              </a:rPr>
              <a:t>	</a:t>
            </a:r>
            <a:r>
              <a:rPr lang="en-US" altLang="zh-Hans" dirty="0" err="1">
                <a:solidFill>
                  <a:srgbClr val="000000"/>
                </a:solidFill>
                <a:uFill>
                  <a:solidFill>
                    <a:srgbClr val="FFFFFF"/>
                  </a:solidFill>
                </a:uFill>
                <a:latin typeface="宋体" pitchFamily="2" charset="-122"/>
                <a:ea typeface="宋体" pitchFamily="2" charset="-122"/>
              </a:rPr>
              <a:t>SparkStreaming</a:t>
            </a:r>
            <a:r>
              <a:rPr lang="zh-Hans" altLang="en-US" dirty="0">
                <a:solidFill>
                  <a:srgbClr val="000000"/>
                </a:solidFill>
                <a:uFill>
                  <a:solidFill>
                    <a:srgbClr val="FFFFFF"/>
                  </a:solidFill>
                </a:uFill>
                <a:latin typeface="宋体" pitchFamily="2" charset="-122"/>
                <a:ea typeface="宋体" pitchFamily="2" charset="-122"/>
              </a:rPr>
              <a:t>任务于</a:t>
            </a:r>
            <a:r>
              <a:rPr lang="en-US" altLang="zh-Hans" dirty="0">
                <a:solidFill>
                  <a:srgbClr val="000000"/>
                </a:solidFill>
                <a:uFill>
                  <a:solidFill>
                    <a:srgbClr val="FFFFFF"/>
                  </a:solidFill>
                </a:uFill>
                <a:latin typeface="宋体" pitchFamily="2" charset="-122"/>
                <a:ea typeface="宋体" pitchFamily="2" charset="-122"/>
              </a:rPr>
              <a:t>9</a:t>
            </a:r>
            <a:r>
              <a:rPr lang="zh-Hans" altLang="en-US" dirty="0">
                <a:solidFill>
                  <a:srgbClr val="000000"/>
                </a:solidFill>
                <a:uFill>
                  <a:solidFill>
                    <a:srgbClr val="FFFFFF"/>
                  </a:solidFill>
                </a:uFill>
                <a:latin typeface="宋体" pitchFamily="2" charset="-122"/>
                <a:ea typeface="宋体" pitchFamily="2" charset="-122"/>
              </a:rPr>
              <a:t>月份开始迁移至</a:t>
            </a:r>
            <a:r>
              <a:rPr lang="en-US" altLang="zh-Hans" dirty="0">
                <a:solidFill>
                  <a:srgbClr val="000000"/>
                </a:solidFill>
                <a:uFill>
                  <a:solidFill>
                    <a:srgbClr val="FFFFFF"/>
                  </a:solidFill>
                </a:uFill>
                <a:latin typeface="宋体" pitchFamily="2" charset="-122"/>
                <a:ea typeface="宋体" pitchFamily="2" charset="-122"/>
              </a:rPr>
              <a:t>k8</a:t>
            </a:r>
            <a:r>
              <a:rPr lang="zh-Hans" altLang="en-US" dirty="0">
                <a:solidFill>
                  <a:srgbClr val="000000"/>
                </a:solidFill>
                <a:uFill>
                  <a:solidFill>
                    <a:srgbClr val="FFFFFF"/>
                  </a:solidFill>
                </a:uFill>
                <a:latin typeface="宋体" pitchFamily="2" charset="-122"/>
                <a:ea typeface="宋体" pitchFamily="2" charset="-122"/>
              </a:rPr>
              <a:t>，截止双</a:t>
            </a:r>
            <a:r>
              <a:rPr lang="en-US" altLang="zh-Hans" dirty="0">
                <a:solidFill>
                  <a:srgbClr val="000000"/>
                </a:solidFill>
                <a:uFill>
                  <a:solidFill>
                    <a:srgbClr val="FFFFFF"/>
                  </a:solidFill>
                </a:uFill>
                <a:latin typeface="宋体" pitchFamily="2" charset="-122"/>
                <a:ea typeface="宋体" pitchFamily="2" charset="-122"/>
              </a:rPr>
              <a:t>11</a:t>
            </a:r>
            <a:r>
              <a:rPr lang="zh-Hans" altLang="en-US" dirty="0">
                <a:solidFill>
                  <a:srgbClr val="000000"/>
                </a:solidFill>
                <a:uFill>
                  <a:solidFill>
                    <a:srgbClr val="FFFFFF"/>
                  </a:solidFill>
                </a:uFill>
                <a:latin typeface="宋体" pitchFamily="2" charset="-122"/>
                <a:ea typeface="宋体" pitchFamily="2" charset="-122"/>
              </a:rPr>
              <a:t>有</a:t>
            </a:r>
            <a:r>
              <a:rPr lang="en-US" altLang="zh-Hans" dirty="0">
                <a:solidFill>
                  <a:srgbClr val="000000"/>
                </a:solidFill>
                <a:uFill>
                  <a:solidFill>
                    <a:srgbClr val="FFFFFF"/>
                  </a:solidFill>
                </a:uFill>
                <a:latin typeface="宋体" pitchFamily="2" charset="-122"/>
                <a:ea typeface="宋体" pitchFamily="2" charset="-122"/>
              </a:rPr>
              <a:t>34</a:t>
            </a:r>
            <a:r>
              <a:rPr lang="zh-Hans" altLang="en-US" dirty="0">
                <a:solidFill>
                  <a:srgbClr val="000000"/>
                </a:solidFill>
                <a:uFill>
                  <a:solidFill>
                    <a:srgbClr val="FFFFFF"/>
                  </a:solidFill>
                </a:uFill>
                <a:latin typeface="宋体" pitchFamily="2" charset="-122"/>
                <a:ea typeface="宋体" pitchFamily="2" charset="-122"/>
              </a:rPr>
              <a:t>个任务，</a:t>
            </a:r>
            <a:r>
              <a:rPr lang="en-US" altLang="zh-Hans" dirty="0">
                <a:solidFill>
                  <a:srgbClr val="000000"/>
                </a:solidFill>
                <a:uFill>
                  <a:solidFill>
                    <a:srgbClr val="FFFFFF"/>
                  </a:solidFill>
                </a:uFill>
                <a:latin typeface="宋体" pitchFamily="2" charset="-122"/>
                <a:ea typeface="宋体" pitchFamily="2" charset="-122"/>
              </a:rPr>
              <a:t>1541</a:t>
            </a:r>
            <a:r>
              <a:rPr lang="zh-Hans" altLang="en-US" dirty="0">
                <a:solidFill>
                  <a:srgbClr val="000000"/>
                </a:solidFill>
                <a:uFill>
                  <a:solidFill>
                    <a:srgbClr val="FFFFFF"/>
                  </a:solidFill>
                </a:uFill>
                <a:latin typeface="宋体" pitchFamily="2" charset="-122"/>
                <a:ea typeface="宋体" pitchFamily="2" charset="-122"/>
              </a:rPr>
              <a:t>个</a:t>
            </a:r>
            <a:r>
              <a:rPr lang="en-US" altLang="zh-Hans" dirty="0">
                <a:solidFill>
                  <a:srgbClr val="000000"/>
                </a:solidFill>
                <a:uFill>
                  <a:solidFill>
                    <a:srgbClr val="FFFFFF"/>
                  </a:solidFill>
                </a:uFill>
                <a:latin typeface="宋体" pitchFamily="2" charset="-122"/>
                <a:ea typeface="宋体" pitchFamily="2" charset="-122"/>
              </a:rPr>
              <a:t>POD</a:t>
            </a:r>
            <a:r>
              <a:rPr lang="zh-Hans" altLang="en-US" dirty="0">
                <a:solidFill>
                  <a:srgbClr val="000000"/>
                </a:solidFill>
                <a:uFill>
                  <a:solidFill>
                    <a:srgbClr val="FFFFFF"/>
                  </a:solidFill>
                </a:uFill>
                <a:latin typeface="宋体" pitchFamily="2" charset="-122"/>
                <a:ea typeface="宋体" pitchFamily="2" charset="-122"/>
              </a:rPr>
              <a:t>运行在</a:t>
            </a:r>
            <a:r>
              <a:rPr lang="en-US" altLang="zh-Hans" dirty="0">
                <a:solidFill>
                  <a:srgbClr val="000000"/>
                </a:solidFill>
                <a:uFill>
                  <a:solidFill>
                    <a:srgbClr val="FFFFFF"/>
                  </a:solidFill>
                </a:uFill>
                <a:latin typeface="宋体" pitchFamily="2" charset="-122"/>
                <a:ea typeface="宋体" pitchFamily="2" charset="-122"/>
              </a:rPr>
              <a:t>k8</a:t>
            </a:r>
            <a:r>
              <a:rPr lang="zh-Hans" altLang="en-US" dirty="0">
                <a:solidFill>
                  <a:srgbClr val="000000"/>
                </a:solidFill>
                <a:uFill>
                  <a:solidFill>
                    <a:srgbClr val="FFFFFF"/>
                  </a:solidFill>
                </a:uFill>
                <a:latin typeface="宋体" pitchFamily="2" charset="-122"/>
                <a:ea typeface="宋体" pitchFamily="2" charset="-122"/>
              </a:rPr>
              <a:t>之上，以</a:t>
            </a:r>
            <a:r>
              <a:rPr lang="en-US" altLang="zh-Hans" dirty="0">
                <a:solidFill>
                  <a:srgbClr val="000000"/>
                </a:solidFill>
                <a:uFill>
                  <a:solidFill>
                    <a:srgbClr val="FFFFFF"/>
                  </a:solidFill>
                </a:uFill>
                <a:latin typeface="宋体" pitchFamily="2" charset="-122"/>
                <a:ea typeface="宋体" pitchFamily="2" charset="-122"/>
              </a:rPr>
              <a:t>request</a:t>
            </a:r>
            <a:r>
              <a:rPr lang="zh-Hans" altLang="en-US" dirty="0">
                <a:solidFill>
                  <a:srgbClr val="000000"/>
                </a:solidFill>
                <a:uFill>
                  <a:solidFill>
                    <a:srgbClr val="FFFFFF"/>
                  </a:solidFill>
                </a:uFill>
                <a:latin typeface="宋体" pitchFamily="2" charset="-122"/>
                <a:ea typeface="宋体" pitchFamily="2" charset="-122"/>
              </a:rPr>
              <a:t>的资源量来算占用物理机</a:t>
            </a:r>
            <a:r>
              <a:rPr lang="en-US" altLang="zh-Hans" dirty="0">
                <a:solidFill>
                  <a:srgbClr val="000000"/>
                </a:solidFill>
                <a:uFill>
                  <a:solidFill>
                    <a:srgbClr val="FFFFFF"/>
                  </a:solidFill>
                </a:uFill>
                <a:latin typeface="宋体" pitchFamily="2" charset="-122"/>
                <a:ea typeface="宋体" pitchFamily="2" charset="-122"/>
              </a:rPr>
              <a:t>140</a:t>
            </a:r>
            <a:r>
              <a:rPr lang="zh-Hans" altLang="en-US" dirty="0">
                <a:solidFill>
                  <a:srgbClr val="000000"/>
                </a:solidFill>
                <a:uFill>
                  <a:solidFill>
                    <a:srgbClr val="FFFFFF"/>
                  </a:solidFill>
                </a:uFill>
                <a:latin typeface="宋体" pitchFamily="2" charset="-122"/>
                <a:ea typeface="宋体" pitchFamily="2" charset="-122"/>
              </a:rPr>
              <a:t>台，这些任务没有超配为了保证双</a:t>
            </a:r>
            <a:r>
              <a:rPr lang="en-US" altLang="zh-Hans" dirty="0">
                <a:solidFill>
                  <a:srgbClr val="000000"/>
                </a:solidFill>
                <a:uFill>
                  <a:solidFill>
                    <a:srgbClr val="FFFFFF"/>
                  </a:solidFill>
                </a:uFill>
                <a:latin typeface="宋体" pitchFamily="2" charset="-122"/>
                <a:ea typeface="宋体" pitchFamily="2" charset="-122"/>
              </a:rPr>
              <a:t>11</a:t>
            </a:r>
            <a:r>
              <a:rPr lang="zh-Hans" altLang="en-US" dirty="0">
                <a:solidFill>
                  <a:srgbClr val="000000"/>
                </a:solidFill>
                <a:uFill>
                  <a:solidFill>
                    <a:srgbClr val="FFFFFF"/>
                  </a:solidFill>
                </a:uFill>
                <a:latin typeface="宋体" pitchFamily="2" charset="-122"/>
                <a:ea typeface="宋体" pitchFamily="2" charset="-122"/>
              </a:rPr>
              <a:t>期间的稳定性，后续会陆续将下面的任务迁移到容器中，将资源使用率进行优化处理。</a:t>
            </a:r>
            <a:endParaRPr lang="en-US" altLang="zh-Hans" dirty="0">
              <a:solidFill>
                <a:srgbClr val="000000"/>
              </a:solidFill>
              <a:uFill>
                <a:solidFill>
                  <a:srgbClr val="FFFFFF"/>
                </a:solidFill>
              </a:uFill>
              <a:latin typeface="宋体" pitchFamily="2" charset="-122"/>
              <a:ea typeface="宋体" pitchFamily="2" charset="-122"/>
            </a:endParaRPr>
          </a:p>
        </p:txBody>
      </p:sp>
    </p:spTree>
    <p:extLst>
      <p:ext uri="{BB962C8B-B14F-4D97-AF65-F5344CB8AC3E}">
        <p14:creationId xmlns:p14="http://schemas.microsoft.com/office/powerpoint/2010/main" val="210913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Hans" sz="3200" spc="-1" dirty="0" err="1">
                <a:solidFill>
                  <a:srgbClr val="17375E"/>
                </a:solidFill>
                <a:uFill>
                  <a:solidFill>
                    <a:srgbClr val="FFFFFF"/>
                  </a:solidFill>
                </a:uFill>
                <a:latin typeface="Franklin Gothic Medium"/>
              </a:rPr>
              <a:t>Flink</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运行指标</a:t>
            </a:r>
            <a:endParaRPr lang="en-US" sz="3200" spc="-1" dirty="0">
              <a:solidFill>
                <a:srgbClr val="17375E"/>
              </a:solidFill>
              <a:uFill>
                <a:solidFill>
                  <a:srgbClr val="FFFFFF"/>
                </a:solidFill>
              </a:uFill>
              <a:latin typeface="Franklin Gothic Medium"/>
            </a:endParaRPr>
          </a:p>
        </p:txBody>
      </p:sp>
      <p:pic>
        <p:nvPicPr>
          <p:cNvPr id="2" name="图片 1">
            <a:extLst>
              <a:ext uri="{FF2B5EF4-FFF2-40B4-BE49-F238E27FC236}">
                <a16:creationId xmlns:a16="http://schemas.microsoft.com/office/drawing/2014/main" id="{408355E5-8982-C042-80F0-1BAC59DDE297}"/>
              </a:ext>
            </a:extLst>
          </p:cNvPr>
          <p:cNvPicPr>
            <a:picLocks noChangeAspect="1"/>
          </p:cNvPicPr>
          <p:nvPr/>
        </p:nvPicPr>
        <p:blipFill>
          <a:blip r:embed="rId3"/>
          <a:stretch>
            <a:fillRect/>
          </a:stretch>
        </p:blipFill>
        <p:spPr>
          <a:xfrm>
            <a:off x="0" y="1709812"/>
            <a:ext cx="9144000" cy="3519388"/>
          </a:xfrm>
          <a:prstGeom prst="rect">
            <a:avLst/>
          </a:prstGeom>
        </p:spPr>
      </p:pic>
    </p:spTree>
    <p:extLst>
      <p:ext uri="{BB962C8B-B14F-4D97-AF65-F5344CB8AC3E}">
        <p14:creationId xmlns:p14="http://schemas.microsoft.com/office/powerpoint/2010/main" val="1113397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Hans" sz="3200" spc="-1" dirty="0" err="1">
                <a:solidFill>
                  <a:srgbClr val="17375E"/>
                </a:solidFill>
                <a:uFill>
                  <a:solidFill>
                    <a:srgbClr val="FFFFFF"/>
                  </a:solidFill>
                </a:uFill>
                <a:latin typeface="Franklin Gothic Medium"/>
              </a:rPr>
              <a:t>Flink</a:t>
            </a:r>
            <a:r>
              <a:rPr lang="zh-CN" altLang="en-US" sz="3200" spc="-1" dirty="0">
                <a:solidFill>
                  <a:srgbClr val="17375E"/>
                </a:solidFill>
                <a:uFill>
                  <a:solidFill>
                    <a:srgbClr val="FFFFFF"/>
                  </a:solidFill>
                </a:uFill>
                <a:latin typeface="Franklin Gothic Medium"/>
              </a:rPr>
              <a:t>任务</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成本优势</a:t>
            </a:r>
            <a:endParaRPr lang="en-US" sz="3200" spc="-1" dirty="0">
              <a:solidFill>
                <a:srgbClr val="17375E"/>
              </a:solidFill>
              <a:uFill>
                <a:solidFill>
                  <a:srgbClr val="FFFFFF"/>
                </a:solidFill>
              </a:uFill>
              <a:latin typeface="Franklin Gothic Medium"/>
            </a:endParaRPr>
          </a:p>
        </p:txBody>
      </p:sp>
      <p:graphicFrame>
        <p:nvGraphicFramePr>
          <p:cNvPr id="3" name="表格 2"/>
          <p:cNvGraphicFramePr>
            <a:graphicFrameLocks noGrp="1"/>
          </p:cNvGraphicFramePr>
          <p:nvPr>
            <p:extLst>
              <p:ext uri="{D42A27DB-BD31-4B8C-83A1-F6EECF244321}">
                <p14:modId xmlns:p14="http://schemas.microsoft.com/office/powerpoint/2010/main" val="2275962063"/>
              </p:ext>
            </p:extLst>
          </p:nvPr>
        </p:nvGraphicFramePr>
        <p:xfrm>
          <a:off x="642912" y="1423680"/>
          <a:ext cx="7673504" cy="1285240"/>
        </p:xfrm>
        <a:graphic>
          <a:graphicData uri="http://schemas.openxmlformats.org/drawingml/2006/table">
            <a:tbl>
              <a:tblPr firstRow="1" bandRow="1">
                <a:tableStyleId>{5C22544A-7EE6-4342-B048-85BDC9FD1C3A}</a:tableStyleId>
              </a:tblPr>
              <a:tblGrid>
                <a:gridCol w="1723429">
                  <a:extLst>
                    <a:ext uri="{9D8B030D-6E8A-4147-A177-3AD203B41FA5}">
                      <a16:colId xmlns:a16="http://schemas.microsoft.com/office/drawing/2014/main" val="3582586825"/>
                    </a:ext>
                  </a:extLst>
                </a:gridCol>
                <a:gridCol w="1723429">
                  <a:extLst>
                    <a:ext uri="{9D8B030D-6E8A-4147-A177-3AD203B41FA5}">
                      <a16:colId xmlns:a16="http://schemas.microsoft.com/office/drawing/2014/main" val="20000"/>
                    </a:ext>
                  </a:extLst>
                </a:gridCol>
                <a:gridCol w="1795238">
                  <a:extLst>
                    <a:ext uri="{9D8B030D-6E8A-4147-A177-3AD203B41FA5}">
                      <a16:colId xmlns:a16="http://schemas.microsoft.com/office/drawing/2014/main" val="20001"/>
                    </a:ext>
                  </a:extLst>
                </a:gridCol>
                <a:gridCol w="2431408">
                  <a:extLst>
                    <a:ext uri="{9D8B030D-6E8A-4147-A177-3AD203B41FA5}">
                      <a16:colId xmlns:a16="http://schemas.microsoft.com/office/drawing/2014/main" val="20002"/>
                    </a:ext>
                  </a:extLst>
                </a:gridCol>
              </a:tblGrid>
              <a:tr h="370840">
                <a:tc>
                  <a:txBody>
                    <a:bodyPr/>
                    <a:lstStyle/>
                    <a:p>
                      <a:pPr algn="ctr"/>
                      <a:r>
                        <a:rPr lang="zh-Hans" altLang="en-US" sz="1600" dirty="0"/>
                        <a:t>时间</a:t>
                      </a:r>
                      <a:endParaRPr lang="zh-CN" altLang="en-US" sz="1600" dirty="0"/>
                    </a:p>
                  </a:txBody>
                  <a:tcPr anchor="ctr"/>
                </a:tc>
                <a:tc>
                  <a:txBody>
                    <a:bodyPr/>
                    <a:lstStyle/>
                    <a:p>
                      <a:pPr algn="ctr"/>
                      <a:r>
                        <a:rPr lang="zh-CN" altLang="en-US" sz="1600" dirty="0"/>
                        <a:t>运行环境</a:t>
                      </a:r>
                    </a:p>
                  </a:txBody>
                  <a:tcPr anchor="ctr"/>
                </a:tc>
                <a:tc>
                  <a:txBody>
                    <a:bodyPr/>
                    <a:lstStyle/>
                    <a:p>
                      <a:pPr algn="ctr"/>
                      <a:r>
                        <a:rPr lang="zh-CN" altLang="en-US" sz="1600" dirty="0"/>
                        <a:t>任务数量</a:t>
                      </a:r>
                    </a:p>
                  </a:txBody>
                  <a:tcPr anchor="ctr"/>
                </a:tc>
                <a:tc>
                  <a:txBody>
                    <a:bodyPr/>
                    <a:lstStyle/>
                    <a:p>
                      <a:pPr algn="ctr"/>
                      <a:r>
                        <a:rPr lang="zh-CN" altLang="en-US" sz="1600" dirty="0"/>
                        <a:t>资源情况</a:t>
                      </a:r>
                    </a:p>
                  </a:txBody>
                  <a:tcPr anchor="ctr"/>
                </a:tc>
                <a:extLst>
                  <a:ext uri="{0D108BD9-81ED-4DB2-BD59-A6C34878D82A}">
                    <a16:rowId xmlns:a16="http://schemas.microsoft.com/office/drawing/2014/main" val="10000"/>
                  </a:ext>
                </a:extLst>
              </a:tr>
              <a:tr h="370840">
                <a:tc>
                  <a:txBody>
                    <a:bodyPr/>
                    <a:lstStyle/>
                    <a:p>
                      <a:pPr algn="ctr"/>
                      <a:r>
                        <a:rPr lang="zh-Hans" altLang="en-US" sz="1600" dirty="0"/>
                        <a:t>截止双</a:t>
                      </a:r>
                      <a:r>
                        <a:rPr lang="en-US" altLang="zh-Hans" sz="1600" dirty="0"/>
                        <a:t>11</a:t>
                      </a:r>
                      <a:endParaRPr lang="zh-CN" altLang="en-US" sz="1600" dirty="0"/>
                    </a:p>
                  </a:txBody>
                  <a:tcPr anchor="ctr"/>
                </a:tc>
                <a:tc>
                  <a:txBody>
                    <a:bodyPr/>
                    <a:lstStyle/>
                    <a:p>
                      <a:pPr algn="ctr"/>
                      <a:r>
                        <a:rPr lang="en-US" altLang="zh-Hans" dirty="0"/>
                        <a:t>K8S</a:t>
                      </a:r>
                      <a:endParaRPr lang="zh-CN" altLang="en-US" dirty="0"/>
                    </a:p>
                  </a:txBody>
                  <a:tcPr anchor="ctr"/>
                </a:tc>
                <a:tc>
                  <a:txBody>
                    <a:bodyPr/>
                    <a:lstStyle/>
                    <a:p>
                      <a:pPr algn="ctr"/>
                      <a:r>
                        <a:rPr lang="en-US" altLang="zh-Hans" dirty="0"/>
                        <a:t>98</a:t>
                      </a:r>
                      <a:endParaRPr lang="zh-CN" altLang="en-US" dirty="0"/>
                    </a:p>
                  </a:txBody>
                  <a:tcPr anchor="ctr"/>
                </a:tc>
                <a:tc>
                  <a:txBody>
                    <a:bodyPr/>
                    <a:lstStyle/>
                    <a:p>
                      <a:pPr algn="l"/>
                      <a:r>
                        <a:rPr lang="en-US" altLang="zh-CN" sz="1800" dirty="0"/>
                        <a:t>Docker</a:t>
                      </a:r>
                      <a:r>
                        <a:rPr lang="zh-CN" altLang="en-US" sz="1800" dirty="0"/>
                        <a:t>：</a:t>
                      </a:r>
                      <a:r>
                        <a:rPr lang="en-US" altLang="zh-Hans" sz="1800" dirty="0"/>
                        <a:t>2576</a:t>
                      </a:r>
                      <a:r>
                        <a:rPr lang="zh-CN" altLang="en-US" sz="1800" dirty="0"/>
                        <a:t>个</a:t>
                      </a:r>
                      <a:endParaRPr lang="en-US" altLang="zh-CN" sz="1800" dirty="0"/>
                    </a:p>
                    <a:p>
                      <a:pPr algn="l"/>
                      <a:r>
                        <a:rPr lang="en-US" altLang="zh-CN" sz="1800" dirty="0"/>
                        <a:t>CPU</a:t>
                      </a:r>
                      <a:r>
                        <a:rPr lang="zh-CN" altLang="en-US" sz="1800" dirty="0"/>
                        <a:t>：</a:t>
                      </a:r>
                      <a:r>
                        <a:rPr lang="en-US" altLang="zh-Hans" sz="1800" dirty="0"/>
                        <a:t>5529</a:t>
                      </a:r>
                      <a:r>
                        <a:rPr lang="zh-CN" altLang="en-US" sz="1800" dirty="0"/>
                        <a:t>核</a:t>
                      </a:r>
                      <a:endParaRPr lang="en-US" altLang="zh-CN" sz="1800" dirty="0"/>
                    </a:p>
                    <a:p>
                      <a:pPr algn="l"/>
                      <a:r>
                        <a:rPr lang="zh-CN" altLang="en-US" sz="1800" dirty="0"/>
                        <a:t>内存：</a:t>
                      </a:r>
                      <a:r>
                        <a:rPr lang="en-US" altLang="zh-Hans" sz="1800" dirty="0"/>
                        <a:t>17422.4GB</a:t>
                      </a:r>
                      <a:endParaRPr lang="zh-CN" altLang="en-US" sz="1800" dirty="0"/>
                    </a:p>
                  </a:txBody>
                  <a:tcPr anchor="ctr"/>
                </a:tc>
                <a:extLst>
                  <a:ext uri="{0D108BD9-81ED-4DB2-BD59-A6C34878D82A}">
                    <a16:rowId xmlns:a16="http://schemas.microsoft.com/office/drawing/2014/main" val="10002"/>
                  </a:ext>
                </a:extLst>
              </a:tr>
            </a:tbl>
          </a:graphicData>
        </a:graphic>
      </p:graphicFrame>
      <p:sp>
        <p:nvSpPr>
          <p:cNvPr id="4" name="CustomShape 3"/>
          <p:cNvSpPr/>
          <p:nvPr/>
        </p:nvSpPr>
        <p:spPr>
          <a:xfrm>
            <a:off x="428596" y="2924944"/>
            <a:ext cx="8072494" cy="307183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50000"/>
              </a:lnSpc>
            </a:pPr>
            <a:r>
              <a:rPr lang="en-US" sz="1500" b="1" strike="noStrike" spc="-1" dirty="0">
                <a:solidFill>
                  <a:srgbClr val="000000"/>
                </a:solidFill>
                <a:uFill>
                  <a:solidFill>
                    <a:srgbClr val="FFFFFF"/>
                  </a:solidFill>
                </a:uFill>
                <a:latin typeface="Times New Roman"/>
                <a:ea typeface="Times New Roman"/>
              </a:rPr>
              <a:t>   </a:t>
            </a:r>
            <a:r>
              <a:rPr lang="en-US" altLang="zh-CN" sz="2800" b="1" spc="-1" dirty="0">
                <a:solidFill>
                  <a:srgbClr val="000000"/>
                </a:solidFill>
                <a:uFill>
                  <a:solidFill>
                    <a:srgbClr val="FFFFFF"/>
                  </a:solidFill>
                </a:uFill>
                <a:latin typeface="宋体" pitchFamily="2" charset="-122"/>
                <a:ea typeface="宋体" pitchFamily="2" charset="-122"/>
              </a:rPr>
              <a:t>K8S</a:t>
            </a:r>
            <a:r>
              <a:rPr lang="zh-CN" altLang="en-US" sz="2800" b="1" spc="-1" dirty="0">
                <a:solidFill>
                  <a:srgbClr val="000000"/>
                </a:solidFill>
                <a:uFill>
                  <a:solidFill>
                    <a:srgbClr val="FFFFFF"/>
                  </a:solidFill>
                </a:uFill>
                <a:latin typeface="宋体" pitchFamily="2" charset="-122"/>
                <a:ea typeface="宋体" pitchFamily="2" charset="-122"/>
              </a:rPr>
              <a:t>成本优势</a:t>
            </a:r>
            <a:endParaRPr lang="en-US" sz="2800" b="1" strike="noStrike" spc="-1" dirty="0">
              <a:solidFill>
                <a:srgbClr val="000000"/>
              </a:solidFill>
              <a:uFill>
                <a:solidFill>
                  <a:srgbClr val="FFFFFF"/>
                </a:solidFill>
              </a:uFill>
              <a:latin typeface="宋体" pitchFamily="2" charset="-122"/>
              <a:ea typeface="宋体" pitchFamily="2" charset="-122"/>
            </a:endParaRPr>
          </a:p>
          <a:p>
            <a:pPr marL="457200" indent="-227880" algn="just">
              <a:lnSpc>
                <a:spcPct val="200000"/>
              </a:lnSpc>
              <a:buClr>
                <a:srgbClr val="000000"/>
              </a:buClr>
            </a:pPr>
            <a:r>
              <a:rPr lang="en-US" altLang="zh-CN" dirty="0">
                <a:solidFill>
                  <a:srgbClr val="000000"/>
                </a:solidFill>
                <a:uFill>
                  <a:solidFill>
                    <a:srgbClr val="FFFFFF"/>
                  </a:solidFill>
                </a:uFill>
                <a:latin typeface="宋体" pitchFamily="2" charset="-122"/>
                <a:ea typeface="宋体" pitchFamily="2" charset="-122"/>
              </a:rPr>
              <a:t>	</a:t>
            </a:r>
            <a:r>
              <a:rPr lang="en-US" altLang="zh-Hans" dirty="0" err="1">
                <a:solidFill>
                  <a:srgbClr val="000000"/>
                </a:solidFill>
                <a:uFill>
                  <a:solidFill>
                    <a:srgbClr val="FFFFFF"/>
                  </a:solidFill>
                </a:uFill>
                <a:latin typeface="宋体" pitchFamily="2" charset="-122"/>
                <a:ea typeface="宋体" pitchFamily="2" charset="-122"/>
              </a:rPr>
              <a:t>Flink</a:t>
            </a:r>
            <a:r>
              <a:rPr lang="zh-CN" altLang="en-US" dirty="0">
                <a:solidFill>
                  <a:srgbClr val="000000"/>
                </a:solidFill>
                <a:uFill>
                  <a:solidFill>
                    <a:srgbClr val="FFFFFF"/>
                  </a:solidFill>
                </a:uFill>
                <a:latin typeface="宋体" pitchFamily="2" charset="-122"/>
                <a:ea typeface="宋体" pitchFamily="2" charset="-122"/>
              </a:rPr>
              <a:t>任务运行</a:t>
            </a:r>
            <a:r>
              <a:rPr lang="en-US" altLang="zh-Hans" dirty="0">
                <a:solidFill>
                  <a:srgbClr val="000000"/>
                </a:solidFill>
                <a:uFill>
                  <a:solidFill>
                    <a:srgbClr val="FFFFFF"/>
                  </a:solidFill>
                </a:uFill>
                <a:latin typeface="宋体" pitchFamily="2" charset="-122"/>
                <a:ea typeface="宋体" pitchFamily="2" charset="-122"/>
              </a:rPr>
              <a:t>k8s</a:t>
            </a:r>
            <a:r>
              <a:rPr lang="zh-Hans" altLang="en-US" dirty="0">
                <a:solidFill>
                  <a:srgbClr val="000000"/>
                </a:solidFill>
                <a:uFill>
                  <a:solidFill>
                    <a:srgbClr val="FFFFFF"/>
                  </a:solidFill>
                </a:uFill>
                <a:latin typeface="宋体" pitchFamily="2" charset="-122"/>
                <a:ea typeface="宋体" pitchFamily="2" charset="-122"/>
              </a:rPr>
              <a:t>从</a:t>
            </a:r>
            <a:r>
              <a:rPr lang="en-US" altLang="zh-Hans" dirty="0">
                <a:solidFill>
                  <a:srgbClr val="000000"/>
                </a:solidFill>
                <a:uFill>
                  <a:solidFill>
                    <a:srgbClr val="FFFFFF"/>
                  </a:solidFill>
                </a:uFill>
                <a:latin typeface="宋体" pitchFamily="2" charset="-122"/>
                <a:ea typeface="宋体" pitchFamily="2" charset="-122"/>
              </a:rPr>
              <a:t>9</a:t>
            </a:r>
            <a:r>
              <a:rPr lang="zh-Hans" altLang="en-US" dirty="0">
                <a:solidFill>
                  <a:srgbClr val="000000"/>
                </a:solidFill>
                <a:uFill>
                  <a:solidFill>
                    <a:srgbClr val="FFFFFF"/>
                  </a:solidFill>
                </a:uFill>
                <a:latin typeface="宋体" pitchFamily="2" charset="-122"/>
                <a:ea typeface="宋体" pitchFamily="2" charset="-122"/>
              </a:rPr>
              <a:t>月份开始进行上线，现在已经运行</a:t>
            </a:r>
            <a:r>
              <a:rPr lang="en-US" altLang="zh-Hans" dirty="0">
                <a:solidFill>
                  <a:srgbClr val="000000"/>
                </a:solidFill>
                <a:uFill>
                  <a:solidFill>
                    <a:srgbClr val="FFFFFF"/>
                  </a:solidFill>
                </a:uFill>
                <a:latin typeface="宋体" pitchFamily="2" charset="-122"/>
                <a:ea typeface="宋体" pitchFamily="2" charset="-122"/>
              </a:rPr>
              <a:t>98</a:t>
            </a:r>
            <a:r>
              <a:rPr lang="zh-Hans" altLang="en-US" dirty="0">
                <a:solidFill>
                  <a:srgbClr val="000000"/>
                </a:solidFill>
                <a:uFill>
                  <a:solidFill>
                    <a:srgbClr val="FFFFFF"/>
                  </a:solidFill>
                </a:uFill>
                <a:latin typeface="宋体" pitchFamily="2" charset="-122"/>
                <a:ea typeface="宋体" pitchFamily="2" charset="-122"/>
              </a:rPr>
              <a:t>个任务，由于是新上线的计算框架没有旧数据的对比，双</a:t>
            </a:r>
            <a:r>
              <a:rPr lang="en-US" altLang="zh-Hans" dirty="0">
                <a:solidFill>
                  <a:srgbClr val="000000"/>
                </a:solidFill>
                <a:uFill>
                  <a:solidFill>
                    <a:srgbClr val="FFFFFF"/>
                  </a:solidFill>
                </a:uFill>
                <a:latin typeface="宋体" pitchFamily="2" charset="-122"/>
                <a:ea typeface="宋体" pitchFamily="2" charset="-122"/>
              </a:rPr>
              <a:t>11</a:t>
            </a:r>
            <a:r>
              <a:rPr lang="zh-Hans" altLang="en-US" dirty="0">
                <a:solidFill>
                  <a:srgbClr val="000000"/>
                </a:solidFill>
                <a:uFill>
                  <a:solidFill>
                    <a:srgbClr val="FFFFFF"/>
                  </a:solidFill>
                </a:uFill>
                <a:latin typeface="宋体" pitchFamily="2" charset="-122"/>
                <a:ea typeface="宋体" pitchFamily="2" charset="-122"/>
              </a:rPr>
              <a:t>期间运行</a:t>
            </a:r>
            <a:r>
              <a:rPr lang="en-US" altLang="zh-Hans" dirty="0">
                <a:solidFill>
                  <a:srgbClr val="000000"/>
                </a:solidFill>
                <a:uFill>
                  <a:solidFill>
                    <a:srgbClr val="FFFFFF"/>
                  </a:solidFill>
                </a:uFill>
                <a:latin typeface="宋体" pitchFamily="2" charset="-122"/>
                <a:ea typeface="宋体" pitchFamily="2" charset="-122"/>
              </a:rPr>
              <a:t>2576</a:t>
            </a:r>
            <a:r>
              <a:rPr lang="zh-Hans" altLang="en-US" dirty="0">
                <a:solidFill>
                  <a:srgbClr val="000000"/>
                </a:solidFill>
                <a:uFill>
                  <a:solidFill>
                    <a:srgbClr val="FFFFFF"/>
                  </a:solidFill>
                </a:uFill>
                <a:latin typeface="宋体" pitchFamily="2" charset="-122"/>
                <a:ea typeface="宋体" pitchFamily="2" charset="-122"/>
              </a:rPr>
              <a:t>个</a:t>
            </a:r>
            <a:r>
              <a:rPr lang="en-US" altLang="zh-Hans" dirty="0">
                <a:solidFill>
                  <a:srgbClr val="000000"/>
                </a:solidFill>
                <a:uFill>
                  <a:solidFill>
                    <a:srgbClr val="FFFFFF"/>
                  </a:solidFill>
                </a:uFill>
                <a:latin typeface="宋体" pitchFamily="2" charset="-122"/>
                <a:ea typeface="宋体" pitchFamily="2" charset="-122"/>
              </a:rPr>
              <a:t>POD</a:t>
            </a:r>
            <a:r>
              <a:rPr lang="zh-Hans" altLang="en-US" dirty="0">
                <a:solidFill>
                  <a:srgbClr val="000000"/>
                </a:solidFill>
                <a:uFill>
                  <a:solidFill>
                    <a:srgbClr val="FFFFFF"/>
                  </a:solidFill>
                </a:uFill>
                <a:latin typeface="宋体" pitchFamily="2" charset="-122"/>
                <a:ea typeface="宋体" pitchFamily="2" charset="-122"/>
              </a:rPr>
              <a:t>，</a:t>
            </a:r>
            <a:r>
              <a:rPr lang="en-US" altLang="zh-Hans" dirty="0">
                <a:solidFill>
                  <a:srgbClr val="000000"/>
                </a:solidFill>
                <a:uFill>
                  <a:solidFill>
                    <a:srgbClr val="FFFFFF"/>
                  </a:solidFill>
                </a:uFill>
                <a:latin typeface="宋体" pitchFamily="2" charset="-122"/>
                <a:ea typeface="宋体" pitchFamily="2" charset="-122"/>
              </a:rPr>
              <a:t>request</a:t>
            </a:r>
            <a:r>
              <a:rPr lang="zh-Hans" altLang="en-US" dirty="0">
                <a:solidFill>
                  <a:srgbClr val="000000"/>
                </a:solidFill>
                <a:uFill>
                  <a:solidFill>
                    <a:srgbClr val="FFFFFF"/>
                  </a:solidFill>
                </a:uFill>
                <a:latin typeface="宋体" pitchFamily="2" charset="-122"/>
                <a:ea typeface="宋体" pitchFamily="2" charset="-122"/>
              </a:rPr>
              <a:t>的资源占用物理机</a:t>
            </a:r>
            <a:r>
              <a:rPr lang="en-US" altLang="zh-Hans" dirty="0">
                <a:solidFill>
                  <a:srgbClr val="000000"/>
                </a:solidFill>
                <a:uFill>
                  <a:solidFill>
                    <a:srgbClr val="FFFFFF"/>
                  </a:solidFill>
                </a:uFill>
                <a:latin typeface="宋体" pitchFamily="2" charset="-122"/>
                <a:ea typeface="宋体" pitchFamily="2" charset="-122"/>
              </a:rPr>
              <a:t>180</a:t>
            </a:r>
            <a:r>
              <a:rPr lang="zh-Hans" altLang="en-US" dirty="0">
                <a:solidFill>
                  <a:srgbClr val="000000"/>
                </a:solidFill>
                <a:uFill>
                  <a:solidFill>
                    <a:srgbClr val="FFFFFF"/>
                  </a:solidFill>
                </a:uFill>
                <a:latin typeface="宋体" pitchFamily="2" charset="-122"/>
                <a:ea typeface="宋体" pitchFamily="2" charset="-122"/>
              </a:rPr>
              <a:t>台，未来会将</a:t>
            </a:r>
            <a:r>
              <a:rPr lang="en-US" altLang="zh-Hans" dirty="0">
                <a:solidFill>
                  <a:srgbClr val="000000"/>
                </a:solidFill>
                <a:uFill>
                  <a:solidFill>
                    <a:srgbClr val="FFFFFF"/>
                  </a:solidFill>
                </a:uFill>
                <a:latin typeface="宋体" pitchFamily="2" charset="-122"/>
                <a:ea typeface="宋体" pitchFamily="2" charset="-122"/>
              </a:rPr>
              <a:t>storm</a:t>
            </a:r>
            <a:r>
              <a:rPr lang="zh-Hans" altLang="en-US" dirty="0">
                <a:solidFill>
                  <a:srgbClr val="000000"/>
                </a:solidFill>
                <a:uFill>
                  <a:solidFill>
                    <a:srgbClr val="FFFFFF"/>
                  </a:solidFill>
                </a:uFill>
                <a:latin typeface="宋体" pitchFamily="2" charset="-122"/>
                <a:ea typeface="宋体" pitchFamily="2" charset="-122"/>
              </a:rPr>
              <a:t>的任务陆续转到</a:t>
            </a:r>
            <a:r>
              <a:rPr lang="en-US" altLang="zh-Hans" dirty="0" err="1">
                <a:solidFill>
                  <a:srgbClr val="000000"/>
                </a:solidFill>
                <a:uFill>
                  <a:solidFill>
                    <a:srgbClr val="FFFFFF"/>
                  </a:solidFill>
                </a:uFill>
                <a:latin typeface="宋体" pitchFamily="2" charset="-122"/>
                <a:ea typeface="宋体" pitchFamily="2" charset="-122"/>
              </a:rPr>
              <a:t>Flink</a:t>
            </a:r>
            <a:r>
              <a:rPr lang="zh-Hans" altLang="en-US" dirty="0">
                <a:solidFill>
                  <a:srgbClr val="000000"/>
                </a:solidFill>
                <a:uFill>
                  <a:solidFill>
                    <a:srgbClr val="FFFFFF"/>
                  </a:solidFill>
                </a:uFill>
                <a:latin typeface="宋体" pitchFamily="2" charset="-122"/>
                <a:ea typeface="宋体" pitchFamily="2" charset="-122"/>
              </a:rPr>
              <a:t>之中，资源成本也会进一步进行优化。</a:t>
            </a:r>
            <a:endParaRPr lang="en-US" altLang="zh-Hans" dirty="0">
              <a:solidFill>
                <a:srgbClr val="000000"/>
              </a:solidFill>
              <a:uFill>
                <a:solidFill>
                  <a:srgbClr val="FFFFFF"/>
                </a:solidFill>
              </a:uFill>
              <a:latin typeface="宋体" pitchFamily="2" charset="-122"/>
              <a:ea typeface="宋体" pitchFamily="2" charset="-122"/>
            </a:endParaRPr>
          </a:p>
        </p:txBody>
      </p:sp>
    </p:spTree>
    <p:extLst>
      <p:ext uri="{BB962C8B-B14F-4D97-AF65-F5344CB8AC3E}">
        <p14:creationId xmlns:p14="http://schemas.microsoft.com/office/powerpoint/2010/main" val="1969057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323640" y="1268640"/>
            <a:ext cx="8566560" cy="86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000" strike="noStrike" spc="-1">
                <a:solidFill>
                  <a:srgbClr val="FFFFFF"/>
                </a:solidFill>
                <a:uFill>
                  <a:solidFill>
                    <a:srgbClr val="FFFFFF"/>
                  </a:solidFill>
                </a:uFill>
                <a:latin typeface="Franklin Gothic Medium"/>
                <a:ea typeface="DejaVu Sans"/>
              </a:rPr>
              <a:t>Q&amp;A</a:t>
            </a:r>
            <a:endParaRPr lang="en-US" sz="1800" strike="noStrike" spc="-1">
              <a:solidFill>
                <a:srgbClr val="000000"/>
              </a:solidFill>
              <a:uFill>
                <a:solidFill>
                  <a:srgbClr val="FFFFFF"/>
                </a:solidFill>
              </a:uFill>
              <a:latin typeface="Arial"/>
            </a:endParaRPr>
          </a:p>
          <a:p>
            <a:pPr algn="ctr">
              <a:lnSpc>
                <a:spcPct val="100000"/>
              </a:lnSpc>
            </a:pPr>
            <a:endParaRPr lang="en-US" sz="1800" strike="noStrike" spc="-1">
              <a:solidFill>
                <a:srgbClr val="000000"/>
              </a:solidFill>
              <a:uFill>
                <a:solidFill>
                  <a:srgbClr val="FFFFFF"/>
                </a:solidFill>
              </a:uFill>
              <a:latin typeface="Arial"/>
            </a:endParaRPr>
          </a:p>
        </p:txBody>
      </p:sp>
    </p:spTree>
  </p:cSld>
  <p:clrMapOvr>
    <a:masterClrMapping/>
  </p:clrMapOvr>
  <p:transition spd="slow">
    <p:split orient="vert"/>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CN" sz="3200" strike="noStrike" spc="-1" dirty="0">
                <a:solidFill>
                  <a:srgbClr val="17375E"/>
                </a:solidFill>
                <a:uFill>
                  <a:solidFill>
                    <a:srgbClr val="FFFFFF"/>
                  </a:solidFill>
                </a:uFill>
                <a:latin typeface="Franklin Gothic Medium"/>
              </a:rPr>
              <a:t>K8S</a:t>
            </a:r>
            <a:r>
              <a:rPr lang="zh-CN" altLang="en-US" sz="3200" strike="noStrike" spc="-1" dirty="0">
                <a:solidFill>
                  <a:srgbClr val="17375E"/>
                </a:solidFill>
                <a:uFill>
                  <a:solidFill>
                    <a:srgbClr val="FFFFFF"/>
                  </a:solidFill>
                </a:uFill>
                <a:latin typeface="Franklin Gothic Medium"/>
              </a:rPr>
              <a:t>实时</a:t>
            </a:r>
            <a:r>
              <a:rPr lang="zh-CN" altLang="en-US" sz="3200" spc="-1" dirty="0">
                <a:solidFill>
                  <a:srgbClr val="17375E"/>
                </a:solidFill>
                <a:uFill>
                  <a:solidFill>
                    <a:srgbClr val="FFFFFF"/>
                  </a:solidFill>
                </a:uFill>
                <a:latin typeface="Franklin Gothic Medium"/>
              </a:rPr>
              <a:t>任务现状</a:t>
            </a:r>
            <a:endParaRPr lang="en-US" sz="1800" strike="noStrike" spc="-1" dirty="0">
              <a:solidFill>
                <a:srgbClr val="000000"/>
              </a:solidFill>
              <a:uFill>
                <a:solidFill>
                  <a:srgbClr val="FFFFFF"/>
                </a:solidFill>
              </a:uFill>
              <a:latin typeface="Arial"/>
            </a:endParaRPr>
          </a:p>
        </p:txBody>
      </p:sp>
      <p:sp>
        <p:nvSpPr>
          <p:cNvPr id="38" name="CustomShape 3"/>
          <p:cNvSpPr/>
          <p:nvPr/>
        </p:nvSpPr>
        <p:spPr>
          <a:xfrm>
            <a:off x="643456" y="2276872"/>
            <a:ext cx="8508240" cy="1080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buClr>
                <a:srgbClr val="000000"/>
              </a:buClr>
              <a:buFont typeface="Times New Roman"/>
              <a:buChar char="●"/>
            </a:pPr>
            <a:r>
              <a:rPr lang="zh-Hans" altLang="en-US" dirty="0">
                <a:solidFill>
                  <a:srgbClr val="000000"/>
                </a:solidFill>
                <a:uFill>
                  <a:solidFill>
                    <a:srgbClr val="FFFFFF"/>
                  </a:solidFill>
                </a:uFill>
                <a:latin typeface="宋体" pitchFamily="2" charset="-122"/>
                <a:ea typeface="宋体" pitchFamily="2" charset="-122"/>
              </a:rPr>
              <a:t>现有实时集群</a:t>
            </a:r>
            <a:r>
              <a:rPr lang="en-US" altLang="zh-Hans" dirty="0">
                <a:solidFill>
                  <a:srgbClr val="000000"/>
                </a:solidFill>
                <a:uFill>
                  <a:solidFill>
                    <a:srgbClr val="FFFFFF"/>
                  </a:solidFill>
                </a:uFill>
                <a:latin typeface="宋体" pitchFamily="2" charset="-122"/>
                <a:ea typeface="宋体" pitchFamily="2" charset="-122"/>
              </a:rPr>
              <a:t>5</a:t>
            </a:r>
            <a:r>
              <a:rPr lang="zh-Hans" altLang="en-US" dirty="0">
                <a:solidFill>
                  <a:srgbClr val="000000"/>
                </a:solidFill>
                <a:uFill>
                  <a:solidFill>
                    <a:srgbClr val="FFFFFF"/>
                  </a:solidFill>
                </a:uFill>
                <a:latin typeface="宋体" pitchFamily="2" charset="-122"/>
                <a:ea typeface="宋体" pitchFamily="2" charset="-122"/>
              </a:rPr>
              <a:t>个</a:t>
            </a:r>
            <a:endParaRPr lang="zh-CN" altLang="en-US" dirty="0">
              <a:solidFill>
                <a:srgbClr val="000000"/>
              </a:solidFill>
              <a:uFill>
                <a:solidFill>
                  <a:srgbClr val="FFFFFF"/>
                </a:solidFill>
              </a:uFill>
              <a:latin typeface="宋体" pitchFamily="2" charset="-122"/>
              <a:ea typeface="宋体" pitchFamily="2" charset="-122"/>
            </a:endParaRPr>
          </a:p>
          <a:p>
            <a:pPr marL="457200" indent="-227880">
              <a:lnSpc>
                <a:spcPct val="115000"/>
              </a:lnSpc>
              <a:buClr>
                <a:srgbClr val="000000"/>
              </a:buClr>
              <a:buFont typeface="Times New Roman"/>
              <a:buChar char="●"/>
            </a:pPr>
            <a:r>
              <a:rPr lang="zh-Hans" altLang="en-US" dirty="0">
                <a:solidFill>
                  <a:srgbClr val="000000"/>
                </a:solidFill>
                <a:uFill>
                  <a:solidFill>
                    <a:srgbClr val="FFFFFF"/>
                  </a:solidFill>
                </a:uFill>
                <a:latin typeface="宋体" pitchFamily="2" charset="-122"/>
                <a:ea typeface="宋体" pitchFamily="2" charset="-122"/>
              </a:rPr>
              <a:t>带</a:t>
            </a:r>
            <a:r>
              <a:rPr lang="en-US" altLang="zh-Hans" dirty="0" err="1">
                <a:solidFill>
                  <a:srgbClr val="000000"/>
                </a:solidFill>
                <a:uFill>
                  <a:solidFill>
                    <a:srgbClr val="FFFFFF"/>
                  </a:solidFill>
                </a:uFill>
                <a:latin typeface="宋体" pitchFamily="2" charset="-122"/>
                <a:ea typeface="宋体" pitchFamily="2" charset="-122"/>
              </a:rPr>
              <a:t>jrdw</a:t>
            </a:r>
            <a:r>
              <a:rPr lang="zh-Hans" altLang="en-US" dirty="0">
                <a:solidFill>
                  <a:srgbClr val="000000"/>
                </a:solidFill>
                <a:uFill>
                  <a:solidFill>
                    <a:srgbClr val="FFFFFF"/>
                  </a:solidFill>
                </a:uFill>
                <a:latin typeface="宋体" pitchFamily="2" charset="-122"/>
                <a:ea typeface="宋体" pitchFamily="2" charset="-122"/>
              </a:rPr>
              <a:t>标签的机器共计</a:t>
            </a:r>
            <a:r>
              <a:rPr lang="en-US" altLang="zh-Hans" dirty="0">
                <a:solidFill>
                  <a:srgbClr val="000000"/>
                </a:solidFill>
                <a:uFill>
                  <a:solidFill>
                    <a:srgbClr val="FFFFFF"/>
                  </a:solidFill>
                </a:uFill>
                <a:latin typeface="宋体" pitchFamily="2" charset="-122"/>
                <a:ea typeface="宋体" pitchFamily="2" charset="-122"/>
              </a:rPr>
              <a:t>3716</a:t>
            </a:r>
            <a:endParaRPr lang="zh-CN" altLang="en-US" dirty="0">
              <a:solidFill>
                <a:srgbClr val="000000"/>
              </a:solidFill>
              <a:uFill>
                <a:solidFill>
                  <a:srgbClr val="FFFFFF"/>
                </a:solidFill>
              </a:uFill>
              <a:latin typeface="宋体" pitchFamily="2" charset="-122"/>
              <a:ea typeface="宋体" pitchFamily="2"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1817648058"/>
              </p:ext>
            </p:extLst>
          </p:nvPr>
        </p:nvGraphicFramePr>
        <p:xfrm>
          <a:off x="899592" y="3573016"/>
          <a:ext cx="7215236" cy="2225040"/>
        </p:xfrm>
        <a:graphic>
          <a:graphicData uri="http://schemas.openxmlformats.org/drawingml/2006/table">
            <a:tbl>
              <a:tblPr firstRow="1" bandRow="1">
                <a:tableStyleId>{00A15C55-8517-42AA-B614-E9B94910E393}</a:tableStyleId>
              </a:tblPr>
              <a:tblGrid>
                <a:gridCol w="2292692">
                  <a:extLst>
                    <a:ext uri="{9D8B030D-6E8A-4147-A177-3AD203B41FA5}">
                      <a16:colId xmlns:a16="http://schemas.microsoft.com/office/drawing/2014/main" val="20000"/>
                    </a:ext>
                  </a:extLst>
                </a:gridCol>
                <a:gridCol w="2629853">
                  <a:extLst>
                    <a:ext uri="{9D8B030D-6E8A-4147-A177-3AD203B41FA5}">
                      <a16:colId xmlns:a16="http://schemas.microsoft.com/office/drawing/2014/main" val="20001"/>
                    </a:ext>
                  </a:extLst>
                </a:gridCol>
                <a:gridCol w="2292691">
                  <a:extLst>
                    <a:ext uri="{9D8B030D-6E8A-4147-A177-3AD203B41FA5}">
                      <a16:colId xmlns:a16="http://schemas.microsoft.com/office/drawing/2014/main" val="20002"/>
                    </a:ext>
                  </a:extLst>
                </a:gridCol>
              </a:tblGrid>
              <a:tr h="370840">
                <a:tc>
                  <a:txBody>
                    <a:bodyPr/>
                    <a:lstStyle/>
                    <a:p>
                      <a:pPr algn="ctr"/>
                      <a:r>
                        <a:rPr lang="zh-CN" altLang="en-US" dirty="0"/>
                        <a:t>集群名称</a:t>
                      </a:r>
                    </a:p>
                  </a:txBody>
                  <a:tcPr/>
                </a:tc>
                <a:tc>
                  <a:txBody>
                    <a:bodyPr/>
                    <a:lstStyle/>
                    <a:p>
                      <a:pPr algn="ctr"/>
                      <a:r>
                        <a:rPr lang="zh-CN" altLang="en-US" dirty="0"/>
                        <a:t>机房</a:t>
                      </a:r>
                    </a:p>
                  </a:txBody>
                  <a:tcPr/>
                </a:tc>
                <a:tc>
                  <a:txBody>
                    <a:bodyPr/>
                    <a:lstStyle/>
                    <a:p>
                      <a:pPr algn="ctr"/>
                      <a:r>
                        <a:rPr lang="zh-CN" altLang="en-US" dirty="0"/>
                        <a:t>机器数量</a:t>
                      </a:r>
                    </a:p>
                  </a:txBody>
                  <a:tcPr/>
                </a:tc>
                <a:extLst>
                  <a:ext uri="{0D108BD9-81ED-4DB2-BD59-A6C34878D82A}">
                    <a16:rowId xmlns:a16="http://schemas.microsoft.com/office/drawing/2014/main" val="10000"/>
                  </a:ext>
                </a:extLst>
              </a:tr>
              <a:tr h="370840">
                <a:tc>
                  <a:txBody>
                    <a:bodyPr/>
                    <a:lstStyle/>
                    <a:p>
                      <a:pPr algn="ctr"/>
                      <a:r>
                        <a:rPr lang="en-US" altLang="zh-CN" dirty="0"/>
                        <a:t>kc0</a:t>
                      </a:r>
                      <a:endParaRPr lang="zh-CN" altLang="en-US" dirty="0"/>
                    </a:p>
                  </a:txBody>
                  <a:tcPr/>
                </a:tc>
                <a:tc>
                  <a:txBody>
                    <a:bodyPr/>
                    <a:lstStyle/>
                    <a:p>
                      <a:pPr algn="ctr"/>
                      <a:r>
                        <a:rPr lang="zh-CN" altLang="en-US" dirty="0"/>
                        <a:t>科创</a:t>
                      </a:r>
                    </a:p>
                  </a:txBody>
                  <a:tcPr/>
                </a:tc>
                <a:tc>
                  <a:txBody>
                    <a:bodyPr/>
                    <a:lstStyle/>
                    <a:p>
                      <a:pPr algn="ctr"/>
                      <a:r>
                        <a:rPr lang="en-US" altLang="zh-CN" dirty="0"/>
                        <a:t>1455</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ht1</a:t>
                      </a:r>
                      <a:endParaRPr lang="zh-CN" altLang="en-US" dirty="0"/>
                    </a:p>
                  </a:txBody>
                  <a:tcPr/>
                </a:tc>
                <a:tc>
                  <a:txBody>
                    <a:bodyPr/>
                    <a:lstStyle/>
                    <a:p>
                      <a:pPr algn="ctr"/>
                      <a:r>
                        <a:rPr lang="zh-CN" altLang="en-US" dirty="0"/>
                        <a:t>汇天</a:t>
                      </a:r>
                    </a:p>
                  </a:txBody>
                  <a:tcPr/>
                </a:tc>
                <a:tc>
                  <a:txBody>
                    <a:bodyPr/>
                    <a:lstStyle/>
                    <a:p>
                      <a:pPr algn="ctr"/>
                      <a:r>
                        <a:rPr lang="en-US" altLang="zh-CN" dirty="0"/>
                        <a:t>871</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lf0</a:t>
                      </a:r>
                      <a:endParaRPr lang="zh-CN" altLang="en-US" dirty="0"/>
                    </a:p>
                  </a:txBody>
                  <a:tcPr/>
                </a:tc>
                <a:tc>
                  <a:txBody>
                    <a:bodyPr/>
                    <a:lstStyle/>
                    <a:p>
                      <a:pPr algn="ctr"/>
                      <a:r>
                        <a:rPr lang="zh-CN" altLang="en-US" dirty="0"/>
                        <a:t>廊坊</a:t>
                      </a:r>
                      <a:r>
                        <a:rPr lang="zh-Hans" altLang="en-US" dirty="0"/>
                        <a:t>润泽</a:t>
                      </a:r>
                      <a:endParaRPr lang="zh-CN" altLang="en-US" dirty="0"/>
                    </a:p>
                  </a:txBody>
                  <a:tcPr/>
                </a:tc>
                <a:tc>
                  <a:txBody>
                    <a:bodyPr/>
                    <a:lstStyle/>
                    <a:p>
                      <a:pPr algn="ctr"/>
                      <a:r>
                        <a:rPr lang="en-US" altLang="zh-CN" dirty="0"/>
                        <a:t>828</a:t>
                      </a:r>
                    </a:p>
                  </a:txBody>
                  <a:tcPr/>
                </a:tc>
                <a:extLst>
                  <a:ext uri="{0D108BD9-81ED-4DB2-BD59-A6C34878D82A}">
                    <a16:rowId xmlns:a16="http://schemas.microsoft.com/office/drawing/2014/main" val="10003"/>
                  </a:ext>
                </a:extLst>
              </a:tr>
              <a:tr h="370840">
                <a:tc>
                  <a:txBody>
                    <a:bodyPr/>
                    <a:lstStyle/>
                    <a:p>
                      <a:pPr algn="ctr"/>
                      <a:r>
                        <a:rPr lang="en-US" altLang="zh-Hans" dirty="0"/>
                        <a:t>lf1</a:t>
                      </a:r>
                      <a:endParaRPr lang="zh-CN" altLang="en-US" dirty="0"/>
                    </a:p>
                  </a:txBody>
                  <a:tcPr/>
                </a:tc>
                <a:tc>
                  <a:txBody>
                    <a:bodyPr/>
                    <a:lstStyle/>
                    <a:p>
                      <a:pPr algn="ctr"/>
                      <a:r>
                        <a:rPr lang="zh-Hans" altLang="en-US" dirty="0"/>
                        <a:t>廊坊磐石</a:t>
                      </a:r>
                      <a:endParaRPr lang="zh-CN" altLang="en-US" dirty="0"/>
                    </a:p>
                  </a:txBody>
                  <a:tcPr/>
                </a:tc>
                <a:tc>
                  <a:txBody>
                    <a:bodyPr/>
                    <a:lstStyle/>
                    <a:p>
                      <a:pPr algn="ctr"/>
                      <a:r>
                        <a:rPr lang="en-US" altLang="zh-CN" dirty="0"/>
                        <a:t>249</a:t>
                      </a:r>
                    </a:p>
                  </a:txBody>
                  <a:tcPr/>
                </a:tc>
                <a:extLst>
                  <a:ext uri="{0D108BD9-81ED-4DB2-BD59-A6C34878D82A}">
                    <a16:rowId xmlns:a16="http://schemas.microsoft.com/office/drawing/2014/main" val="2315067737"/>
                  </a:ext>
                </a:extLst>
              </a:tr>
              <a:tr h="370840">
                <a:tc>
                  <a:txBody>
                    <a:bodyPr/>
                    <a:lstStyle/>
                    <a:p>
                      <a:pPr algn="ctr"/>
                      <a:r>
                        <a:rPr lang="en-US" altLang="zh-Hans" dirty="0"/>
                        <a:t>mjq0</a:t>
                      </a:r>
                      <a:endParaRPr lang="zh-CN" altLang="en-US" dirty="0"/>
                    </a:p>
                  </a:txBody>
                  <a:tcPr/>
                </a:tc>
                <a:tc>
                  <a:txBody>
                    <a:bodyPr/>
                    <a:lstStyle/>
                    <a:p>
                      <a:pPr algn="ctr"/>
                      <a:r>
                        <a:rPr lang="zh-Hans" altLang="en-US" dirty="0"/>
                        <a:t>马驹桥</a:t>
                      </a:r>
                      <a:endParaRPr lang="zh-CN" altLang="en-US" dirty="0"/>
                    </a:p>
                  </a:txBody>
                  <a:tcPr/>
                </a:tc>
                <a:tc>
                  <a:txBody>
                    <a:bodyPr/>
                    <a:lstStyle/>
                    <a:p>
                      <a:pPr algn="ctr"/>
                      <a:r>
                        <a:rPr lang="en-US" altLang="zh-CN" dirty="0"/>
                        <a:t>313</a:t>
                      </a:r>
                    </a:p>
                  </a:txBody>
                  <a:tcPr/>
                </a:tc>
                <a:extLst>
                  <a:ext uri="{0D108BD9-81ED-4DB2-BD59-A6C34878D82A}">
                    <a16:rowId xmlns:a16="http://schemas.microsoft.com/office/drawing/2014/main" val="2148359549"/>
                  </a:ext>
                </a:extLst>
              </a:tr>
            </a:tbl>
          </a:graphicData>
        </a:graphic>
      </p:graphicFrame>
      <p:sp>
        <p:nvSpPr>
          <p:cNvPr id="6" name="CustomShape 3"/>
          <p:cNvSpPr/>
          <p:nvPr/>
        </p:nvSpPr>
        <p:spPr>
          <a:xfrm>
            <a:off x="778668" y="1128734"/>
            <a:ext cx="8508240" cy="50006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50000"/>
              </a:lnSpc>
            </a:pPr>
            <a:r>
              <a:rPr lang="en-US" altLang="zh-CN" sz="2800" b="1" strike="noStrike" spc="-1" dirty="0">
                <a:solidFill>
                  <a:srgbClr val="000000"/>
                </a:solidFill>
                <a:uFill>
                  <a:solidFill>
                    <a:srgbClr val="FFFFFF"/>
                  </a:solidFill>
                </a:uFill>
                <a:latin typeface="宋体" pitchFamily="2" charset="-122"/>
                <a:ea typeface="宋体" pitchFamily="2" charset="-122"/>
              </a:rPr>
              <a:t>K8S</a:t>
            </a:r>
            <a:r>
              <a:rPr lang="zh-CN" altLang="en-US" sz="2800" b="1" strike="noStrike" spc="-1" dirty="0">
                <a:solidFill>
                  <a:srgbClr val="000000"/>
                </a:solidFill>
                <a:uFill>
                  <a:solidFill>
                    <a:srgbClr val="FFFFFF"/>
                  </a:solidFill>
                </a:uFill>
                <a:latin typeface="宋体" pitchFamily="2" charset="-122"/>
                <a:ea typeface="宋体" pitchFamily="2" charset="-122"/>
              </a:rPr>
              <a:t>集群情况</a:t>
            </a:r>
            <a:endParaRPr lang="en-US" sz="2800" b="1" strike="noStrike" spc="-1" dirty="0">
              <a:solidFill>
                <a:srgbClr val="000000"/>
              </a:solidFill>
              <a:uFill>
                <a:solidFill>
                  <a:srgbClr val="FFFFFF"/>
                </a:solidFill>
              </a:uFill>
              <a:latin typeface="宋体" pitchFamily="2" charset="-122"/>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altLang="zh-CN" sz="3200" strike="noStrike" spc="-1" dirty="0">
                <a:solidFill>
                  <a:srgbClr val="17375E"/>
                </a:solidFill>
                <a:uFill>
                  <a:solidFill>
                    <a:srgbClr val="FFFFFF"/>
                  </a:solidFill>
                </a:uFill>
                <a:latin typeface="Franklin Gothic Medium"/>
              </a:rPr>
              <a:t>K8S</a:t>
            </a:r>
            <a:r>
              <a:rPr lang="zh-CN" altLang="en-US" sz="3200" strike="noStrike" spc="-1" dirty="0">
                <a:solidFill>
                  <a:srgbClr val="17375E"/>
                </a:solidFill>
                <a:uFill>
                  <a:solidFill>
                    <a:srgbClr val="FFFFFF"/>
                  </a:solidFill>
                </a:uFill>
                <a:latin typeface="Franklin Gothic Medium"/>
              </a:rPr>
              <a:t>实时</a:t>
            </a:r>
            <a:r>
              <a:rPr lang="zh-CN" altLang="en-US" sz="3200" spc="-1" dirty="0">
                <a:solidFill>
                  <a:srgbClr val="17375E"/>
                </a:solidFill>
                <a:uFill>
                  <a:solidFill>
                    <a:srgbClr val="FFFFFF"/>
                  </a:solidFill>
                </a:uFill>
                <a:latin typeface="Franklin Gothic Medium"/>
              </a:rPr>
              <a:t>任务详情</a:t>
            </a:r>
            <a:endParaRPr lang="en-US" sz="1800" strike="noStrike" spc="-1" dirty="0">
              <a:solidFill>
                <a:srgbClr val="000000"/>
              </a:solidFill>
              <a:uFill>
                <a:solidFill>
                  <a:srgbClr val="FFFFFF"/>
                </a:solidFill>
              </a:uFill>
              <a:latin typeface="Arial"/>
            </a:endParaRPr>
          </a:p>
        </p:txBody>
      </p:sp>
      <p:graphicFrame>
        <p:nvGraphicFramePr>
          <p:cNvPr id="7" name="表格 6"/>
          <p:cNvGraphicFramePr>
            <a:graphicFrameLocks noGrp="1"/>
          </p:cNvGraphicFramePr>
          <p:nvPr>
            <p:extLst>
              <p:ext uri="{D42A27DB-BD31-4B8C-83A1-F6EECF244321}">
                <p14:modId xmlns:p14="http://schemas.microsoft.com/office/powerpoint/2010/main" val="545114890"/>
              </p:ext>
            </p:extLst>
          </p:nvPr>
        </p:nvGraphicFramePr>
        <p:xfrm>
          <a:off x="683568" y="1052736"/>
          <a:ext cx="7831460" cy="5558280"/>
        </p:xfrm>
        <a:graphic>
          <a:graphicData uri="http://schemas.openxmlformats.org/drawingml/2006/table">
            <a:tbl>
              <a:tblPr firstRow="1" bandRow="1">
                <a:tableStyleId>{5C22544A-7EE6-4342-B048-85BDC9FD1C3A}</a:tableStyleId>
              </a:tblPr>
              <a:tblGrid>
                <a:gridCol w="1814852">
                  <a:extLst>
                    <a:ext uri="{9D8B030D-6E8A-4147-A177-3AD203B41FA5}">
                      <a16:colId xmlns:a16="http://schemas.microsoft.com/office/drawing/2014/main" val="20000"/>
                    </a:ext>
                  </a:extLst>
                </a:gridCol>
                <a:gridCol w="841894">
                  <a:extLst>
                    <a:ext uri="{9D8B030D-6E8A-4147-A177-3AD203B41FA5}">
                      <a16:colId xmlns:a16="http://schemas.microsoft.com/office/drawing/2014/main" val="20001"/>
                    </a:ext>
                  </a:extLst>
                </a:gridCol>
                <a:gridCol w="1098870">
                  <a:extLst>
                    <a:ext uri="{9D8B030D-6E8A-4147-A177-3AD203B41FA5}">
                      <a16:colId xmlns:a16="http://schemas.microsoft.com/office/drawing/2014/main" val="20002"/>
                    </a:ext>
                  </a:extLst>
                </a:gridCol>
                <a:gridCol w="965002">
                  <a:extLst>
                    <a:ext uri="{9D8B030D-6E8A-4147-A177-3AD203B41FA5}">
                      <a16:colId xmlns:a16="http://schemas.microsoft.com/office/drawing/2014/main" val="20003"/>
                    </a:ext>
                  </a:extLst>
                </a:gridCol>
                <a:gridCol w="965002">
                  <a:extLst>
                    <a:ext uri="{9D8B030D-6E8A-4147-A177-3AD203B41FA5}">
                      <a16:colId xmlns:a16="http://schemas.microsoft.com/office/drawing/2014/main" val="3313518400"/>
                    </a:ext>
                  </a:extLst>
                </a:gridCol>
                <a:gridCol w="1163631">
                  <a:extLst>
                    <a:ext uri="{9D8B030D-6E8A-4147-A177-3AD203B41FA5}">
                      <a16:colId xmlns:a16="http://schemas.microsoft.com/office/drawing/2014/main" val="20004"/>
                    </a:ext>
                  </a:extLst>
                </a:gridCol>
                <a:gridCol w="982209">
                  <a:extLst>
                    <a:ext uri="{9D8B030D-6E8A-4147-A177-3AD203B41FA5}">
                      <a16:colId xmlns:a16="http://schemas.microsoft.com/office/drawing/2014/main" val="116148706"/>
                    </a:ext>
                  </a:extLst>
                </a:gridCol>
              </a:tblGrid>
              <a:tr h="591915">
                <a:tc>
                  <a:txBody>
                    <a:bodyPr/>
                    <a:lstStyle/>
                    <a:p>
                      <a:pPr algn="ctr"/>
                      <a:r>
                        <a:rPr lang="zh-CN" altLang="en-US" sz="1600" dirty="0"/>
                        <a:t>任务类型</a:t>
                      </a:r>
                    </a:p>
                  </a:txBody>
                  <a:tcPr anchor="ctr"/>
                </a:tc>
                <a:tc>
                  <a:txBody>
                    <a:bodyPr/>
                    <a:lstStyle/>
                    <a:p>
                      <a:pPr algn="ctr"/>
                      <a:r>
                        <a:rPr lang="zh-CN" altLang="en-US" sz="1600" dirty="0"/>
                        <a:t>任务数</a:t>
                      </a:r>
                    </a:p>
                  </a:txBody>
                  <a:tcPr anchor="ctr"/>
                </a:tc>
                <a:tc>
                  <a:txBody>
                    <a:bodyPr/>
                    <a:lstStyle/>
                    <a:p>
                      <a:pPr algn="ctr"/>
                      <a:r>
                        <a:rPr lang="en-US" altLang="zh-CN" sz="1600" dirty="0"/>
                        <a:t>Docker</a:t>
                      </a:r>
                      <a:r>
                        <a:rPr lang="zh-CN" altLang="en-US" sz="1600" dirty="0"/>
                        <a:t>数</a:t>
                      </a:r>
                    </a:p>
                  </a:txBody>
                  <a:tcPr anchor="ctr"/>
                </a:tc>
                <a:tc>
                  <a:txBody>
                    <a:bodyPr/>
                    <a:lstStyle/>
                    <a:p>
                      <a:pPr algn="ctr"/>
                      <a:r>
                        <a:rPr lang="en-US" altLang="zh-CN" sz="1600" dirty="0"/>
                        <a:t>CPU-Request</a:t>
                      </a:r>
                      <a:endParaRPr lang="zh-CN" altLang="en-US" sz="1600" dirty="0"/>
                    </a:p>
                  </a:txBody>
                  <a:tcPr anchor="ctr"/>
                </a:tc>
                <a:tc>
                  <a:txBody>
                    <a:bodyPr/>
                    <a:lstStyle/>
                    <a:p>
                      <a:pPr algn="ctr"/>
                      <a:r>
                        <a:rPr lang="en-US" altLang="zh-CN" sz="1600" dirty="0"/>
                        <a:t>CPU-Limit</a:t>
                      </a:r>
                      <a:endParaRPr lang="zh-CN" altLang="en-US" sz="1600" dirty="0"/>
                    </a:p>
                  </a:txBody>
                  <a:tcPr anchor="ctr"/>
                </a:tc>
                <a:tc>
                  <a:txBody>
                    <a:bodyPr/>
                    <a:lstStyle/>
                    <a:p>
                      <a:pPr algn="ctr"/>
                      <a:r>
                        <a:rPr lang="zh-CN" altLang="en-US" sz="1600" dirty="0"/>
                        <a:t>内存</a:t>
                      </a:r>
                      <a:r>
                        <a:rPr lang="en-US" altLang="zh-Hans" sz="1600" dirty="0"/>
                        <a:t>-Request</a:t>
                      </a:r>
                      <a:endParaRPr lang="zh-CN" altLang="en-US" sz="1600" dirty="0"/>
                    </a:p>
                  </a:txBody>
                  <a:tcPr anchor="ctr"/>
                </a:tc>
                <a:tc>
                  <a:txBody>
                    <a:bodyPr/>
                    <a:lstStyle/>
                    <a:p>
                      <a:pPr algn="ctr"/>
                      <a:r>
                        <a:rPr lang="zh-Hans" altLang="en-US" sz="1600" dirty="0"/>
                        <a:t>内存</a:t>
                      </a:r>
                      <a:r>
                        <a:rPr lang="en-US" altLang="zh-Hans" sz="1600" dirty="0"/>
                        <a:t>-Limit</a:t>
                      </a:r>
                      <a:endParaRPr lang="zh-CN" altLang="en-US" sz="1600" dirty="0"/>
                    </a:p>
                  </a:txBody>
                  <a:tcPr anchor="ctr"/>
                </a:tc>
                <a:extLst>
                  <a:ext uri="{0D108BD9-81ED-4DB2-BD59-A6C34878D82A}">
                    <a16:rowId xmlns:a16="http://schemas.microsoft.com/office/drawing/2014/main" val="10000"/>
                  </a:ext>
                </a:extLst>
              </a:tr>
              <a:tr h="591915">
                <a:tc>
                  <a:txBody>
                    <a:bodyPr/>
                    <a:lstStyle/>
                    <a:p>
                      <a:pPr algn="ctr"/>
                      <a:r>
                        <a:rPr lang="en-US" altLang="zh-CN" sz="1600" dirty="0" err="1"/>
                        <a:t>Fregata-binlog</a:t>
                      </a:r>
                      <a:endParaRPr lang="zh-CN" altLang="en-US" sz="1600" dirty="0"/>
                    </a:p>
                  </a:txBody>
                  <a:tcPr anchor="ctr"/>
                </a:tc>
                <a:tc>
                  <a:txBody>
                    <a:bodyPr/>
                    <a:lstStyle/>
                    <a:p>
                      <a:pPr algn="ctr"/>
                      <a:r>
                        <a:rPr lang="en-US" sz="1600" dirty="0">
                          <a:solidFill>
                            <a:schemeClr val="dk1"/>
                          </a:solidFill>
                          <a:latin typeface="+mn-lt"/>
                          <a:ea typeface="+mn-ea"/>
                          <a:cs typeface="+mn-cs"/>
                        </a:rPr>
                        <a:t>2401</a:t>
                      </a:r>
                      <a:endParaRPr lang="zh-CN" altLang="en-US" sz="1600" dirty="0"/>
                    </a:p>
                  </a:txBody>
                  <a:tcPr anchor="ctr"/>
                </a:tc>
                <a:tc>
                  <a:txBody>
                    <a:bodyPr/>
                    <a:lstStyle/>
                    <a:p>
                      <a:pPr algn="ctr"/>
                      <a:r>
                        <a:rPr lang="en-US" sz="1600" dirty="0">
                          <a:solidFill>
                            <a:schemeClr val="dk1"/>
                          </a:solidFill>
                          <a:latin typeface="+mn-lt"/>
                          <a:ea typeface="+mn-ea"/>
                          <a:cs typeface="+mn-cs"/>
                        </a:rPr>
                        <a:t>2401</a:t>
                      </a:r>
                      <a:endParaRPr lang="zh-CN" altLang="en-US" sz="1600" dirty="0"/>
                    </a:p>
                  </a:txBody>
                  <a:tcPr anchor="ctr"/>
                </a:tc>
                <a:tc>
                  <a:txBody>
                    <a:bodyPr/>
                    <a:lstStyle/>
                    <a:p>
                      <a:pPr algn="ctr"/>
                      <a:r>
                        <a:rPr lang="en-US" altLang="zh-Hans" sz="1600" dirty="0"/>
                        <a:t>2403</a:t>
                      </a:r>
                      <a:endParaRPr lang="zh-CN" altLang="en-US" sz="1600" dirty="0"/>
                    </a:p>
                  </a:txBody>
                  <a:tcPr anchor="ctr"/>
                </a:tc>
                <a:tc>
                  <a:txBody>
                    <a:bodyPr/>
                    <a:lstStyle/>
                    <a:p>
                      <a:pPr algn="ctr"/>
                      <a:r>
                        <a:rPr lang="en-US" altLang="zh-CN" sz="1600" dirty="0"/>
                        <a:t>4803</a:t>
                      </a:r>
                      <a:endParaRPr lang="zh-CN" altLang="en-US" sz="1600" dirty="0"/>
                    </a:p>
                  </a:txBody>
                  <a:tcPr anchor="ctr"/>
                </a:tc>
                <a:tc>
                  <a:txBody>
                    <a:bodyPr/>
                    <a:lstStyle/>
                    <a:p>
                      <a:pPr algn="ctr"/>
                      <a:r>
                        <a:rPr lang="en-US" altLang="zh-Hans" sz="1600" dirty="0"/>
                        <a:t>9606</a:t>
                      </a:r>
                      <a:endParaRPr lang="zh-CN" altLang="en-US" sz="1600" dirty="0"/>
                    </a:p>
                  </a:txBody>
                  <a:tcPr anchor="ctr"/>
                </a:tc>
                <a:tc>
                  <a:txBody>
                    <a:bodyPr/>
                    <a:lstStyle/>
                    <a:p>
                      <a:pPr algn="ctr"/>
                      <a:r>
                        <a:rPr lang="en-US" altLang="zh-Hans" sz="1600" dirty="0"/>
                        <a:t>14409</a:t>
                      </a:r>
                      <a:endParaRPr lang="zh-CN" altLang="en-US" sz="1600" dirty="0"/>
                    </a:p>
                  </a:txBody>
                  <a:tcPr anchor="ctr"/>
                </a:tc>
                <a:extLst>
                  <a:ext uri="{0D108BD9-81ED-4DB2-BD59-A6C34878D82A}">
                    <a16:rowId xmlns:a16="http://schemas.microsoft.com/office/drawing/2014/main" val="10001"/>
                  </a:ext>
                </a:extLst>
              </a:tr>
              <a:tr h="591915">
                <a:tc>
                  <a:txBody>
                    <a:bodyPr/>
                    <a:lstStyle/>
                    <a:p>
                      <a:pPr algn="ctr"/>
                      <a:r>
                        <a:rPr lang="en-US" altLang="zh-CN" sz="1600" dirty="0" err="1"/>
                        <a:t>Fregata</a:t>
                      </a:r>
                      <a:r>
                        <a:rPr lang="en-US" altLang="zh-CN" sz="1600" dirty="0"/>
                        <a:t>-quasi</a:t>
                      </a:r>
                      <a:endParaRPr lang="zh-CN" altLang="en-US" sz="1600" dirty="0"/>
                    </a:p>
                  </a:txBody>
                  <a:tcPr anchor="ctr"/>
                </a:tc>
                <a:tc>
                  <a:txBody>
                    <a:bodyPr/>
                    <a:lstStyle/>
                    <a:p>
                      <a:pPr algn="ctr"/>
                      <a:r>
                        <a:rPr lang="en-US" altLang="zh-CN" sz="1600" dirty="0"/>
                        <a:t>6364</a:t>
                      </a:r>
                      <a:endParaRPr lang="zh-CN" altLang="en-US" sz="1600" dirty="0"/>
                    </a:p>
                  </a:txBody>
                  <a:tcPr anchor="ctr"/>
                </a:tc>
                <a:tc>
                  <a:txBody>
                    <a:bodyPr/>
                    <a:lstStyle/>
                    <a:p>
                      <a:pPr algn="ctr"/>
                      <a:r>
                        <a:rPr lang="en-US" altLang="zh-CN" sz="1600" dirty="0"/>
                        <a:t>6384</a:t>
                      </a:r>
                      <a:endParaRPr lang="zh-CN" altLang="en-US" sz="1600" dirty="0"/>
                    </a:p>
                  </a:txBody>
                  <a:tcPr anchor="ctr"/>
                </a:tc>
                <a:tc>
                  <a:txBody>
                    <a:bodyPr/>
                    <a:lstStyle/>
                    <a:p>
                      <a:pPr algn="ctr"/>
                      <a:r>
                        <a:rPr lang="en-US" altLang="zh-Hans" sz="1600" dirty="0"/>
                        <a:t>3538</a:t>
                      </a:r>
                      <a:endParaRPr lang="zh-CN" altLang="en-US" sz="1600" dirty="0"/>
                    </a:p>
                  </a:txBody>
                  <a:tcPr anchor="ctr"/>
                </a:tc>
                <a:tc>
                  <a:txBody>
                    <a:bodyPr/>
                    <a:lstStyle/>
                    <a:p>
                      <a:pPr algn="ctr"/>
                      <a:r>
                        <a:rPr lang="en-US" altLang="zh-CN" sz="1600" dirty="0"/>
                        <a:t>7033</a:t>
                      </a:r>
                      <a:endParaRPr lang="zh-CN" altLang="en-US" sz="1600" dirty="0"/>
                    </a:p>
                  </a:txBody>
                  <a:tcPr anchor="ctr"/>
                </a:tc>
                <a:tc>
                  <a:txBody>
                    <a:bodyPr/>
                    <a:lstStyle/>
                    <a:p>
                      <a:pPr algn="ctr"/>
                      <a:r>
                        <a:rPr lang="en-US" altLang="zh-Hans" sz="1600" dirty="0"/>
                        <a:t>14066</a:t>
                      </a:r>
                      <a:endParaRPr lang="zh-CN" altLang="en-US" sz="1600" dirty="0"/>
                    </a:p>
                  </a:txBody>
                  <a:tcPr anchor="ctr"/>
                </a:tc>
                <a:tc>
                  <a:txBody>
                    <a:bodyPr/>
                    <a:lstStyle/>
                    <a:p>
                      <a:pPr algn="ctr"/>
                      <a:r>
                        <a:rPr lang="en-US" altLang="zh-Hans" sz="1600" dirty="0"/>
                        <a:t>21099</a:t>
                      </a:r>
                      <a:endParaRPr lang="zh-CN" altLang="en-US" sz="1600" dirty="0"/>
                    </a:p>
                  </a:txBody>
                  <a:tcPr anchor="ctr"/>
                </a:tc>
                <a:extLst>
                  <a:ext uri="{0D108BD9-81ED-4DB2-BD59-A6C34878D82A}">
                    <a16:rowId xmlns:a16="http://schemas.microsoft.com/office/drawing/2014/main" val="10002"/>
                  </a:ext>
                </a:extLst>
              </a:tr>
              <a:tr h="591915">
                <a:tc>
                  <a:txBody>
                    <a:bodyPr/>
                    <a:lstStyle/>
                    <a:p>
                      <a:pPr algn="ctr"/>
                      <a:r>
                        <a:rPr lang="en-US" altLang="zh-CN" sz="1600" dirty="0" err="1"/>
                        <a:t>Fregata-logtunel</a:t>
                      </a:r>
                      <a:endParaRPr lang="zh-CN" altLang="en-US" sz="1600" dirty="0"/>
                    </a:p>
                  </a:txBody>
                  <a:tcPr anchor="ctr"/>
                </a:tc>
                <a:tc>
                  <a:txBody>
                    <a:bodyPr/>
                    <a:lstStyle/>
                    <a:p>
                      <a:pPr algn="ctr"/>
                      <a:r>
                        <a:rPr lang="en-US" altLang="zh-CN" sz="1600" dirty="0"/>
                        <a:t>586</a:t>
                      </a:r>
                      <a:endParaRPr lang="zh-CN" altLang="en-US" sz="1600" dirty="0"/>
                    </a:p>
                  </a:txBody>
                  <a:tcPr anchor="ctr"/>
                </a:tc>
                <a:tc>
                  <a:txBody>
                    <a:bodyPr/>
                    <a:lstStyle/>
                    <a:p>
                      <a:pPr algn="ctr"/>
                      <a:r>
                        <a:rPr lang="en-US" altLang="zh-CN" sz="1600" dirty="0"/>
                        <a:t>783</a:t>
                      </a:r>
                      <a:endParaRPr lang="zh-CN" altLang="en-US" sz="1600" dirty="0"/>
                    </a:p>
                  </a:txBody>
                  <a:tcPr anchor="ctr"/>
                </a:tc>
                <a:tc>
                  <a:txBody>
                    <a:bodyPr/>
                    <a:lstStyle/>
                    <a:p>
                      <a:pPr algn="ctr"/>
                      <a:r>
                        <a:rPr lang="en-US" altLang="zh-Hans" sz="1600" dirty="0"/>
                        <a:t>620</a:t>
                      </a:r>
                      <a:endParaRPr lang="zh-CN" altLang="en-US" sz="1600" dirty="0"/>
                    </a:p>
                  </a:txBody>
                  <a:tcPr anchor="ctr"/>
                </a:tc>
                <a:tc>
                  <a:txBody>
                    <a:bodyPr/>
                    <a:lstStyle/>
                    <a:p>
                      <a:pPr algn="ctr"/>
                      <a:r>
                        <a:rPr lang="en-US" altLang="zh-CN" sz="1600" dirty="0"/>
                        <a:t>1206</a:t>
                      </a:r>
                      <a:endParaRPr lang="zh-CN" altLang="en-US" sz="1600" dirty="0"/>
                    </a:p>
                  </a:txBody>
                  <a:tcPr anchor="ctr"/>
                </a:tc>
                <a:tc>
                  <a:txBody>
                    <a:bodyPr/>
                    <a:lstStyle/>
                    <a:p>
                      <a:pPr algn="ctr"/>
                      <a:r>
                        <a:rPr lang="en-US" altLang="zh-Hans" sz="1600" dirty="0"/>
                        <a:t>2412</a:t>
                      </a:r>
                      <a:endParaRPr lang="zh-CN" altLang="en-US" sz="1600" dirty="0"/>
                    </a:p>
                  </a:txBody>
                  <a:tcPr anchor="ctr"/>
                </a:tc>
                <a:tc>
                  <a:txBody>
                    <a:bodyPr/>
                    <a:lstStyle/>
                    <a:p>
                      <a:pPr algn="ctr"/>
                      <a:r>
                        <a:rPr lang="en-US" altLang="zh-Hans" sz="1600" dirty="0"/>
                        <a:t>3618</a:t>
                      </a:r>
                      <a:endParaRPr lang="zh-CN" altLang="en-US" sz="1600" dirty="0"/>
                    </a:p>
                  </a:txBody>
                  <a:tcPr anchor="ctr"/>
                </a:tc>
                <a:extLst>
                  <a:ext uri="{0D108BD9-81ED-4DB2-BD59-A6C34878D82A}">
                    <a16:rowId xmlns:a16="http://schemas.microsoft.com/office/drawing/2014/main" val="10003"/>
                  </a:ext>
                </a:extLst>
              </a:tr>
              <a:tr h="591915">
                <a:tc>
                  <a:txBody>
                    <a:bodyPr/>
                    <a:lstStyle/>
                    <a:p>
                      <a:pPr algn="ctr"/>
                      <a:r>
                        <a:rPr lang="en-US" altLang="zh-CN" sz="1600" dirty="0" err="1"/>
                        <a:t>Fregata</a:t>
                      </a:r>
                      <a:r>
                        <a:rPr lang="en-US" altLang="zh-CN" sz="1600" dirty="0"/>
                        <a:t>-MM</a:t>
                      </a:r>
                      <a:endParaRPr lang="zh-CN" altLang="en-US" sz="1600" dirty="0"/>
                    </a:p>
                  </a:txBody>
                  <a:tcPr anchor="ctr"/>
                </a:tc>
                <a:tc>
                  <a:txBody>
                    <a:bodyPr/>
                    <a:lstStyle/>
                    <a:p>
                      <a:pPr algn="ctr"/>
                      <a:r>
                        <a:rPr lang="en-US" altLang="zh-CN" sz="1600" dirty="0"/>
                        <a:t>38</a:t>
                      </a:r>
                      <a:endParaRPr lang="zh-CN" altLang="en-US" sz="1600" dirty="0"/>
                    </a:p>
                  </a:txBody>
                  <a:tcPr anchor="ctr"/>
                </a:tc>
                <a:tc>
                  <a:txBody>
                    <a:bodyPr/>
                    <a:lstStyle/>
                    <a:p>
                      <a:pPr algn="ctr"/>
                      <a:r>
                        <a:rPr lang="en-US" altLang="zh-CN" sz="1600" dirty="0"/>
                        <a:t>39</a:t>
                      </a:r>
                      <a:endParaRPr lang="zh-CN" altLang="en-US" sz="1600" dirty="0"/>
                    </a:p>
                  </a:txBody>
                  <a:tcPr anchor="ctr"/>
                </a:tc>
                <a:tc>
                  <a:txBody>
                    <a:bodyPr/>
                    <a:lstStyle/>
                    <a:p>
                      <a:pPr algn="ctr"/>
                      <a:r>
                        <a:rPr lang="en-US" altLang="zh-Hans" sz="1600" dirty="0"/>
                        <a:t>92</a:t>
                      </a:r>
                      <a:endParaRPr lang="zh-CN" altLang="en-US" sz="1600" dirty="0"/>
                    </a:p>
                  </a:txBody>
                  <a:tcPr anchor="ctr"/>
                </a:tc>
                <a:tc>
                  <a:txBody>
                    <a:bodyPr/>
                    <a:lstStyle/>
                    <a:p>
                      <a:pPr algn="ctr"/>
                      <a:r>
                        <a:rPr lang="en-US" altLang="zh-CN" sz="1600" dirty="0"/>
                        <a:t>130</a:t>
                      </a:r>
                      <a:endParaRPr lang="zh-CN" altLang="en-US" sz="1600" dirty="0"/>
                    </a:p>
                  </a:txBody>
                  <a:tcPr anchor="ctr"/>
                </a:tc>
                <a:tc>
                  <a:txBody>
                    <a:bodyPr/>
                    <a:lstStyle/>
                    <a:p>
                      <a:pPr algn="ctr"/>
                      <a:r>
                        <a:rPr lang="en-US" altLang="zh-Hans" sz="1600" dirty="0"/>
                        <a:t>260</a:t>
                      </a:r>
                      <a:endParaRPr lang="zh-CN" altLang="en-US" sz="1600" dirty="0"/>
                    </a:p>
                  </a:txBody>
                  <a:tcPr anchor="ctr"/>
                </a:tc>
                <a:tc>
                  <a:txBody>
                    <a:bodyPr/>
                    <a:lstStyle/>
                    <a:p>
                      <a:pPr algn="ctr"/>
                      <a:r>
                        <a:rPr lang="en-US" altLang="zh-Hans" sz="1600" dirty="0"/>
                        <a:t>390</a:t>
                      </a:r>
                      <a:endParaRPr lang="zh-CN" altLang="en-US" sz="1600" dirty="0"/>
                    </a:p>
                  </a:txBody>
                  <a:tcPr anchor="ctr"/>
                </a:tc>
                <a:extLst>
                  <a:ext uri="{0D108BD9-81ED-4DB2-BD59-A6C34878D82A}">
                    <a16:rowId xmlns:a16="http://schemas.microsoft.com/office/drawing/2014/main" val="10004"/>
                  </a:ext>
                </a:extLst>
              </a:tr>
              <a:tr h="591915">
                <a:tc>
                  <a:txBody>
                    <a:bodyPr/>
                    <a:lstStyle/>
                    <a:p>
                      <a:pPr algn="ctr"/>
                      <a:r>
                        <a:rPr lang="en-US" altLang="zh-Hans" sz="1600" dirty="0"/>
                        <a:t>Kafka-</a:t>
                      </a:r>
                      <a:r>
                        <a:rPr lang="en-US" altLang="zh-Hans" sz="1600" dirty="0" err="1"/>
                        <a:t>MirrorMaker</a:t>
                      </a:r>
                      <a:endParaRPr lang="zh-CN" altLang="en-US" sz="1600" dirty="0"/>
                    </a:p>
                  </a:txBody>
                  <a:tcPr anchor="ctr"/>
                </a:tc>
                <a:tc>
                  <a:txBody>
                    <a:bodyPr/>
                    <a:lstStyle/>
                    <a:p>
                      <a:pPr algn="ctr"/>
                      <a:r>
                        <a:rPr lang="en-US" altLang="zh-CN" sz="1600" dirty="0"/>
                        <a:t>1039</a:t>
                      </a:r>
                      <a:endParaRPr lang="zh-CN" altLang="en-US" sz="1600" dirty="0"/>
                    </a:p>
                  </a:txBody>
                  <a:tcPr anchor="ctr"/>
                </a:tc>
                <a:tc>
                  <a:txBody>
                    <a:bodyPr/>
                    <a:lstStyle/>
                    <a:p>
                      <a:pPr algn="ctr"/>
                      <a:r>
                        <a:rPr lang="en-US" altLang="zh-CN" sz="1600" dirty="0">
                          <a:solidFill>
                            <a:schemeClr val="dk1"/>
                          </a:solidFill>
                          <a:latin typeface="+mn-lt"/>
                          <a:ea typeface="+mn-ea"/>
                          <a:cs typeface="+mn-cs"/>
                        </a:rPr>
                        <a:t>9211</a:t>
                      </a:r>
                      <a:endParaRPr lang="zh-CN" altLang="en-US" sz="1600" dirty="0">
                        <a:solidFill>
                          <a:schemeClr val="dk1"/>
                        </a:solidFill>
                        <a:latin typeface="+mn-lt"/>
                        <a:ea typeface="+mn-ea"/>
                        <a:cs typeface="+mn-cs"/>
                      </a:endParaRPr>
                    </a:p>
                  </a:txBody>
                  <a:tcPr anchor="ctr"/>
                </a:tc>
                <a:tc>
                  <a:txBody>
                    <a:bodyPr/>
                    <a:lstStyle/>
                    <a:p>
                      <a:pPr algn="ctr"/>
                      <a:r>
                        <a:rPr lang="en-US" altLang="zh-CN" sz="1600" dirty="0">
                          <a:solidFill>
                            <a:schemeClr val="dk1"/>
                          </a:solidFill>
                          <a:latin typeface="+mn-lt"/>
                          <a:ea typeface="+mn-ea"/>
                          <a:cs typeface="+mn-cs"/>
                        </a:rPr>
                        <a:t>1481</a:t>
                      </a:r>
                      <a:endParaRPr lang="zh-CN" altLang="en-US" sz="1600" dirty="0">
                        <a:solidFill>
                          <a:schemeClr val="dk1"/>
                        </a:solidFill>
                        <a:latin typeface="+mn-lt"/>
                        <a:ea typeface="+mn-ea"/>
                        <a:cs typeface="+mn-cs"/>
                      </a:endParaRPr>
                    </a:p>
                  </a:txBody>
                  <a:tcPr anchor="ctr"/>
                </a:tc>
                <a:tc>
                  <a:txBody>
                    <a:bodyPr/>
                    <a:lstStyle/>
                    <a:p>
                      <a:pPr algn="ctr"/>
                      <a:r>
                        <a:rPr lang="en-US" altLang="zh-CN" sz="1600" dirty="0">
                          <a:solidFill>
                            <a:schemeClr val="dk1"/>
                          </a:solidFill>
                          <a:latin typeface="+mn-lt"/>
                          <a:ea typeface="+mn-ea"/>
                          <a:cs typeface="+mn-cs"/>
                        </a:rPr>
                        <a:t>9353</a:t>
                      </a:r>
                      <a:endParaRPr lang="zh-CN" altLang="en-US" sz="1600" dirty="0">
                        <a:solidFill>
                          <a:schemeClr val="dk1"/>
                        </a:solidFill>
                        <a:latin typeface="+mn-lt"/>
                        <a:ea typeface="+mn-ea"/>
                        <a:cs typeface="+mn-cs"/>
                      </a:endParaRPr>
                    </a:p>
                  </a:txBody>
                  <a:tcPr anchor="ctr"/>
                </a:tc>
                <a:tc>
                  <a:txBody>
                    <a:bodyPr/>
                    <a:lstStyle/>
                    <a:p>
                      <a:pPr algn="ctr"/>
                      <a:r>
                        <a:rPr lang="en-US" altLang="zh-CN" sz="1600" dirty="0">
                          <a:solidFill>
                            <a:schemeClr val="dk1"/>
                          </a:solidFill>
                          <a:latin typeface="+mn-lt"/>
                          <a:ea typeface="+mn-ea"/>
                          <a:cs typeface="+mn-cs"/>
                        </a:rPr>
                        <a:t>11669</a:t>
                      </a:r>
                      <a:endParaRPr lang="zh-CN" altLang="en-US" sz="1600" dirty="0">
                        <a:solidFill>
                          <a:schemeClr val="dk1"/>
                        </a:solidFill>
                        <a:latin typeface="+mn-lt"/>
                        <a:ea typeface="+mn-ea"/>
                        <a:cs typeface="+mn-cs"/>
                      </a:endParaRPr>
                    </a:p>
                  </a:txBody>
                  <a:tcPr anchor="ctr"/>
                </a:tc>
                <a:tc>
                  <a:txBody>
                    <a:bodyPr/>
                    <a:lstStyle/>
                    <a:p>
                      <a:pPr algn="ctr"/>
                      <a:r>
                        <a:rPr lang="en-US" altLang="zh-CN" sz="1600" dirty="0">
                          <a:solidFill>
                            <a:schemeClr val="dk1"/>
                          </a:solidFill>
                          <a:latin typeface="+mn-lt"/>
                          <a:ea typeface="+mn-ea"/>
                          <a:cs typeface="+mn-cs"/>
                        </a:rPr>
                        <a:t>23183</a:t>
                      </a:r>
                      <a:endParaRPr lang="zh-CN" altLang="en-US" sz="1600" dirty="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591915">
                <a:tc>
                  <a:txBody>
                    <a:bodyPr/>
                    <a:lstStyle/>
                    <a:p>
                      <a:pPr algn="ctr"/>
                      <a:r>
                        <a:rPr lang="en-US" altLang="zh-Hans" sz="1600" dirty="0"/>
                        <a:t>Strom</a:t>
                      </a:r>
                      <a:endParaRPr lang="zh-CN" altLang="en-US" sz="1600" dirty="0"/>
                    </a:p>
                  </a:txBody>
                  <a:tcPr anchor="ctr"/>
                </a:tc>
                <a:tc>
                  <a:txBody>
                    <a:bodyPr/>
                    <a:lstStyle/>
                    <a:p>
                      <a:pPr algn="ctr"/>
                      <a:r>
                        <a:rPr lang="en-US" altLang="zh-Hans" dirty="0"/>
                        <a:t>733</a:t>
                      </a:r>
                      <a:endParaRPr lang="zh-CN" altLang="en-US" dirty="0"/>
                    </a:p>
                  </a:txBody>
                  <a:tcPr anchor="ctr"/>
                </a:tc>
                <a:tc>
                  <a:txBody>
                    <a:bodyPr/>
                    <a:lstStyle/>
                    <a:p>
                      <a:pPr algn="ctr"/>
                      <a:r>
                        <a:rPr lang="en-US" altLang="zh-CN" sz="1600" dirty="0"/>
                        <a:t>40117</a:t>
                      </a:r>
                      <a:endParaRPr lang="zh-CN" altLang="en-US" sz="1600" dirty="0"/>
                    </a:p>
                  </a:txBody>
                  <a:tcPr anchor="ctr"/>
                </a:tc>
                <a:tc>
                  <a:txBody>
                    <a:bodyPr/>
                    <a:lstStyle/>
                    <a:p>
                      <a:pPr algn="ctr"/>
                      <a:r>
                        <a:rPr lang="en-US" altLang="zh-CN" sz="1600" dirty="0"/>
                        <a:t>30985.5</a:t>
                      </a:r>
                      <a:endParaRPr lang="zh-CN" altLang="en-US" sz="1600" dirty="0"/>
                    </a:p>
                  </a:txBody>
                  <a:tcPr anchor="ctr"/>
                </a:tc>
                <a:tc>
                  <a:txBody>
                    <a:bodyPr/>
                    <a:lstStyle/>
                    <a:p>
                      <a:pPr algn="ctr"/>
                      <a:r>
                        <a:rPr lang="en-US" altLang="zh-CN" sz="1600" dirty="0"/>
                        <a:t>123178</a:t>
                      </a:r>
                      <a:endParaRPr lang="zh-CN" altLang="en-US" sz="1600" dirty="0"/>
                    </a:p>
                  </a:txBody>
                  <a:tcPr anchor="ctr"/>
                </a:tc>
                <a:tc>
                  <a:txBody>
                    <a:bodyPr/>
                    <a:lstStyle/>
                    <a:p>
                      <a:pPr algn="ctr"/>
                      <a:r>
                        <a:rPr lang="en-US" altLang="zh-CN" sz="1600" dirty="0"/>
                        <a:t>167397.97</a:t>
                      </a:r>
                      <a:endParaRPr lang="zh-CN" altLang="en-US" sz="1600" dirty="0"/>
                    </a:p>
                  </a:txBody>
                  <a:tcPr anchor="ctr"/>
                </a:tc>
                <a:tc>
                  <a:txBody>
                    <a:bodyPr/>
                    <a:lstStyle/>
                    <a:p>
                      <a:pPr algn="ctr"/>
                      <a:r>
                        <a:rPr lang="en-US" altLang="zh-CN" sz="1600" dirty="0"/>
                        <a:t>359134</a:t>
                      </a:r>
                      <a:endParaRPr lang="zh-CN" altLang="en-US" sz="1600" dirty="0"/>
                    </a:p>
                  </a:txBody>
                  <a:tcPr anchor="ctr"/>
                </a:tc>
                <a:extLst>
                  <a:ext uri="{0D108BD9-81ED-4DB2-BD59-A6C34878D82A}">
                    <a16:rowId xmlns:a16="http://schemas.microsoft.com/office/drawing/2014/main" val="10006"/>
                  </a:ext>
                </a:extLst>
              </a:tr>
              <a:tr h="591915">
                <a:tc>
                  <a:txBody>
                    <a:bodyPr/>
                    <a:lstStyle/>
                    <a:p>
                      <a:pPr algn="ctr"/>
                      <a:r>
                        <a:rPr lang="en-US" altLang="zh-Hans" sz="1600" dirty="0" err="1"/>
                        <a:t>SparkStreaming</a:t>
                      </a:r>
                      <a:endParaRPr lang="zh-CN" altLang="en-US" sz="1600" dirty="0"/>
                    </a:p>
                  </a:txBody>
                  <a:tcPr anchor="ctr"/>
                </a:tc>
                <a:tc>
                  <a:txBody>
                    <a:bodyPr/>
                    <a:lstStyle/>
                    <a:p>
                      <a:pPr algn="ctr"/>
                      <a:r>
                        <a:rPr lang="en-US" altLang="zh-CN" sz="1600" dirty="0"/>
                        <a:t>34</a:t>
                      </a:r>
                      <a:endParaRPr lang="zh-CN" altLang="en-US" sz="1600" dirty="0"/>
                    </a:p>
                  </a:txBody>
                  <a:tcPr anchor="ctr"/>
                </a:tc>
                <a:tc>
                  <a:txBody>
                    <a:bodyPr/>
                    <a:lstStyle/>
                    <a:p>
                      <a:pPr algn="ctr"/>
                      <a:r>
                        <a:rPr lang="en-US" altLang="zh-CN" sz="1600" dirty="0"/>
                        <a:t>1541</a:t>
                      </a:r>
                      <a:endParaRPr lang="zh-CN" altLang="en-US" sz="1600" dirty="0"/>
                    </a:p>
                  </a:txBody>
                  <a:tcPr anchor="ctr"/>
                </a:tc>
                <a:tc>
                  <a:txBody>
                    <a:bodyPr/>
                    <a:lstStyle/>
                    <a:p>
                      <a:pPr algn="ctr"/>
                      <a:r>
                        <a:rPr lang="en-US" altLang="zh-CN" sz="1600" dirty="0"/>
                        <a:t>4285</a:t>
                      </a:r>
                      <a:endParaRPr lang="zh-CN" altLang="en-US" sz="1600" dirty="0"/>
                    </a:p>
                  </a:txBody>
                  <a:tcPr anchor="ctr"/>
                </a:tc>
                <a:tc>
                  <a:txBody>
                    <a:bodyPr/>
                    <a:lstStyle/>
                    <a:p>
                      <a:pPr algn="ctr"/>
                      <a:r>
                        <a:rPr lang="en-US" altLang="zh-CN" sz="1600" dirty="0"/>
                        <a:t>4314</a:t>
                      </a:r>
                      <a:endParaRPr lang="zh-CN" altLang="en-US" sz="1600" dirty="0"/>
                    </a:p>
                  </a:txBody>
                  <a:tcPr anchor="ctr"/>
                </a:tc>
                <a:tc>
                  <a:txBody>
                    <a:bodyPr/>
                    <a:lstStyle/>
                    <a:p>
                      <a:pPr algn="ctr"/>
                      <a:r>
                        <a:rPr lang="en-US" altLang="zh-CN" sz="1600" dirty="0"/>
                        <a:t>4499</a:t>
                      </a:r>
                      <a:endParaRPr lang="zh-CN" altLang="en-US" sz="1600" dirty="0"/>
                    </a:p>
                  </a:txBody>
                  <a:tcPr anchor="ctr"/>
                </a:tc>
                <a:tc>
                  <a:txBody>
                    <a:bodyPr/>
                    <a:lstStyle/>
                    <a:p>
                      <a:pPr algn="ctr"/>
                      <a:r>
                        <a:rPr lang="en-US" altLang="zh-CN" sz="1600" dirty="0"/>
                        <a:t>7577</a:t>
                      </a:r>
                      <a:endParaRPr lang="zh-CN" altLang="en-US" sz="1600" dirty="0"/>
                    </a:p>
                  </a:txBody>
                  <a:tcPr anchor="ctr"/>
                </a:tc>
                <a:extLst>
                  <a:ext uri="{0D108BD9-81ED-4DB2-BD59-A6C34878D82A}">
                    <a16:rowId xmlns:a16="http://schemas.microsoft.com/office/drawing/2014/main" val="848513532"/>
                  </a:ext>
                </a:extLst>
              </a:tr>
              <a:tr h="591915">
                <a:tc>
                  <a:txBody>
                    <a:bodyPr/>
                    <a:lstStyle/>
                    <a:p>
                      <a:pPr algn="ctr"/>
                      <a:r>
                        <a:rPr lang="en-US" altLang="zh-Hans" sz="1600" dirty="0" err="1"/>
                        <a:t>Flink</a:t>
                      </a:r>
                      <a:endParaRPr lang="zh-CN" altLang="en-US" sz="1600" dirty="0"/>
                    </a:p>
                  </a:txBody>
                  <a:tcPr anchor="ctr"/>
                </a:tc>
                <a:tc>
                  <a:txBody>
                    <a:bodyPr/>
                    <a:lstStyle/>
                    <a:p>
                      <a:pPr algn="ctr"/>
                      <a:r>
                        <a:rPr lang="en-US" altLang="zh-CN" sz="1600" dirty="0"/>
                        <a:t>98</a:t>
                      </a:r>
                      <a:endParaRPr lang="zh-CN" altLang="en-US" sz="1600" dirty="0"/>
                    </a:p>
                  </a:txBody>
                  <a:tcPr anchor="ctr"/>
                </a:tc>
                <a:tc>
                  <a:txBody>
                    <a:bodyPr/>
                    <a:lstStyle/>
                    <a:p>
                      <a:pPr algn="ctr"/>
                      <a:r>
                        <a:rPr lang="en-US" altLang="zh-CN" dirty="0"/>
                        <a:t>2576</a:t>
                      </a:r>
                      <a:endParaRPr lang="zh-CN" altLang="en-US" dirty="0"/>
                    </a:p>
                  </a:txBody>
                  <a:tcPr anchor="ctr"/>
                </a:tc>
                <a:tc>
                  <a:txBody>
                    <a:bodyPr/>
                    <a:lstStyle/>
                    <a:p>
                      <a:pPr algn="ctr"/>
                      <a:r>
                        <a:rPr lang="en-US" altLang="zh-CN" sz="1600" dirty="0"/>
                        <a:t>5529</a:t>
                      </a:r>
                      <a:endParaRPr lang="zh-CN" altLang="en-US" sz="1600" dirty="0"/>
                    </a:p>
                  </a:txBody>
                  <a:tcPr anchor="ctr"/>
                </a:tc>
                <a:tc>
                  <a:txBody>
                    <a:bodyPr/>
                    <a:lstStyle/>
                    <a:p>
                      <a:pPr algn="ctr"/>
                      <a:r>
                        <a:rPr lang="en-US" altLang="zh-CN" sz="1600" dirty="0"/>
                        <a:t>11058</a:t>
                      </a:r>
                      <a:endParaRPr lang="zh-CN" altLang="en-US" sz="1600" dirty="0"/>
                    </a:p>
                  </a:txBody>
                  <a:tcPr anchor="ctr"/>
                </a:tc>
                <a:tc>
                  <a:txBody>
                    <a:bodyPr/>
                    <a:lstStyle/>
                    <a:p>
                      <a:pPr algn="ctr"/>
                      <a:r>
                        <a:rPr lang="en-US" altLang="zh-CN" sz="1600" dirty="0"/>
                        <a:t>17422.4</a:t>
                      </a:r>
                      <a:endParaRPr lang="zh-CN" altLang="en-US" sz="1600" dirty="0"/>
                    </a:p>
                  </a:txBody>
                  <a:tcPr anchor="ctr"/>
                </a:tc>
                <a:tc>
                  <a:txBody>
                    <a:bodyPr/>
                    <a:lstStyle/>
                    <a:p>
                      <a:pPr algn="ctr"/>
                      <a:r>
                        <a:rPr lang="en-US" altLang="zh-CN" sz="1600" dirty="0"/>
                        <a:t>21778</a:t>
                      </a:r>
                      <a:endParaRPr lang="zh-CN" altLang="en-US" sz="1600" dirty="0"/>
                    </a:p>
                  </a:txBody>
                  <a:tcPr anchor="ctr"/>
                </a:tc>
                <a:extLst>
                  <a:ext uri="{0D108BD9-81ED-4DB2-BD59-A6C34878D82A}">
                    <a16:rowId xmlns:a16="http://schemas.microsoft.com/office/drawing/2014/main" val="2663685609"/>
                  </a:ext>
                </a:extLst>
              </a:tr>
            </a:tbl>
          </a:graphicData>
        </a:graphic>
      </p:graphicFrame>
      <p:sp>
        <p:nvSpPr>
          <p:cNvPr id="8" name="CustomShape 3"/>
          <p:cNvSpPr/>
          <p:nvPr/>
        </p:nvSpPr>
        <p:spPr>
          <a:xfrm>
            <a:off x="714348" y="1000108"/>
            <a:ext cx="8508240" cy="50006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50000"/>
              </a:lnSpc>
            </a:pPr>
            <a:endParaRPr lang="en-US" sz="2800" b="1" strike="noStrike" spc="-1" dirty="0">
              <a:solidFill>
                <a:srgbClr val="000000"/>
              </a:solidFill>
              <a:uFill>
                <a:solidFill>
                  <a:srgbClr val="FFFFFF"/>
                </a:solidFill>
              </a:uFill>
              <a:latin typeface="宋体" pitchFamily="2" charset="-122"/>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200" strike="noStrike" spc="-1">
                <a:solidFill>
                  <a:srgbClr val="17375E"/>
                </a:solidFill>
                <a:uFill>
                  <a:solidFill>
                    <a:srgbClr val="FFFFFF"/>
                  </a:solidFill>
                </a:uFill>
                <a:latin typeface="Franklin Gothic Medium"/>
                <a:ea typeface="DejaVu Sans"/>
              </a:rPr>
              <a:t>提纲</a:t>
            </a:r>
            <a:endParaRPr lang="en-US" sz="1800" strike="noStrike" spc="-1">
              <a:solidFill>
                <a:srgbClr val="000000"/>
              </a:solidFill>
              <a:uFill>
                <a:solidFill>
                  <a:srgbClr val="FFFFFF"/>
                </a:solidFill>
              </a:uFill>
              <a:latin typeface="Arial"/>
            </a:endParaRPr>
          </a:p>
        </p:txBody>
      </p:sp>
      <p:sp>
        <p:nvSpPr>
          <p:cNvPr id="118" name="CustomShape 2"/>
          <p:cNvSpPr/>
          <p:nvPr/>
        </p:nvSpPr>
        <p:spPr>
          <a:xfrm>
            <a:off x="971600" y="1508912"/>
            <a:ext cx="1131480" cy="2568160"/>
          </a:xfrm>
          <a:prstGeom prst="rect">
            <a:avLst/>
          </a:prstGeom>
          <a:solidFill>
            <a:srgbClr val="CC0000"/>
          </a:solidFill>
          <a:ln w="12600">
            <a:noFill/>
          </a:ln>
        </p:spPr>
        <p:style>
          <a:lnRef idx="0">
            <a:scrgbClr r="0" g="0" b="0"/>
          </a:lnRef>
          <a:fillRef idx="0">
            <a:scrgbClr r="0" g="0" b="0"/>
          </a:fillRef>
          <a:effectRef idx="0">
            <a:scrgbClr r="0" g="0" b="0"/>
          </a:effectRef>
          <a:fontRef idx="minor"/>
        </p:style>
      </p:sp>
      <p:sp>
        <p:nvSpPr>
          <p:cNvPr id="119" name="CustomShape 3"/>
          <p:cNvSpPr/>
          <p:nvPr/>
        </p:nvSpPr>
        <p:spPr>
          <a:xfrm>
            <a:off x="1120280" y="2025504"/>
            <a:ext cx="480600" cy="480600"/>
          </a:xfrm>
          <a:prstGeom prst="ellipse">
            <a:avLst/>
          </a:prstGeom>
          <a:noFill/>
          <a:ln w="12600">
            <a:solidFill>
              <a:srgbClr val="FFFFFF"/>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trike="noStrike" spc="-1">
                <a:solidFill>
                  <a:srgbClr val="FFFFFF"/>
                </a:solidFill>
                <a:uFill>
                  <a:solidFill>
                    <a:srgbClr val="FFFFFF"/>
                  </a:solidFill>
                </a:uFill>
                <a:latin typeface="造字工房悦黑体验版常规体"/>
                <a:ea typeface="造字工房悦黑体验版常规体"/>
              </a:rPr>
              <a:t>1</a:t>
            </a:r>
            <a:endParaRPr lang="en-US" sz="1800" strike="noStrike" spc="-1">
              <a:solidFill>
                <a:srgbClr val="000000"/>
              </a:solidFill>
              <a:uFill>
                <a:solidFill>
                  <a:srgbClr val="FFFFFF"/>
                </a:solidFill>
              </a:uFill>
              <a:latin typeface="Arial"/>
            </a:endParaRPr>
          </a:p>
        </p:txBody>
      </p:sp>
      <p:sp>
        <p:nvSpPr>
          <p:cNvPr id="120" name="CustomShape 4"/>
          <p:cNvSpPr/>
          <p:nvPr/>
        </p:nvSpPr>
        <p:spPr>
          <a:xfrm>
            <a:off x="1120280" y="2694384"/>
            <a:ext cx="480600" cy="480600"/>
          </a:xfrm>
          <a:prstGeom prst="ellipse">
            <a:avLst/>
          </a:prstGeom>
          <a:noFill/>
          <a:ln w="12600">
            <a:solidFill>
              <a:srgbClr val="FFFFFF"/>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trike="noStrike" spc="-1">
                <a:solidFill>
                  <a:srgbClr val="FFFFFF"/>
                </a:solidFill>
                <a:uFill>
                  <a:solidFill>
                    <a:srgbClr val="FFFFFF"/>
                  </a:solidFill>
                </a:uFill>
                <a:latin typeface="造字工房悦黑体验版常规体"/>
                <a:ea typeface="造字工房悦黑体验版常规体"/>
              </a:rPr>
              <a:t>2</a:t>
            </a:r>
            <a:endParaRPr lang="en-US" sz="1800" strike="noStrike" spc="-1">
              <a:solidFill>
                <a:srgbClr val="000000"/>
              </a:solidFill>
              <a:uFill>
                <a:solidFill>
                  <a:srgbClr val="FFFFFF"/>
                </a:solidFill>
              </a:uFill>
              <a:latin typeface="Arial"/>
            </a:endParaRPr>
          </a:p>
        </p:txBody>
      </p:sp>
      <p:sp>
        <p:nvSpPr>
          <p:cNvPr id="121" name="CustomShape 5"/>
          <p:cNvSpPr/>
          <p:nvPr/>
        </p:nvSpPr>
        <p:spPr>
          <a:xfrm>
            <a:off x="1120280" y="3362904"/>
            <a:ext cx="480600" cy="480600"/>
          </a:xfrm>
          <a:prstGeom prst="ellipse">
            <a:avLst/>
          </a:prstGeom>
          <a:noFill/>
          <a:ln w="12600">
            <a:solidFill>
              <a:srgbClr val="FFFFFF"/>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trike="noStrike" spc="-1">
                <a:solidFill>
                  <a:srgbClr val="FFFFFF"/>
                </a:solidFill>
                <a:uFill>
                  <a:solidFill>
                    <a:srgbClr val="FFFFFF"/>
                  </a:solidFill>
                </a:uFill>
                <a:latin typeface="造字工房悦黑体验版常规体"/>
                <a:ea typeface="造字工房悦黑体验版常规体"/>
              </a:rPr>
              <a:t>3</a:t>
            </a:r>
            <a:endParaRPr lang="en-US" sz="1800" strike="noStrike" spc="-1">
              <a:solidFill>
                <a:srgbClr val="000000"/>
              </a:solidFill>
              <a:uFill>
                <a:solidFill>
                  <a:srgbClr val="FFFFFF"/>
                </a:solidFill>
              </a:uFill>
              <a:latin typeface="Arial"/>
            </a:endParaRPr>
          </a:p>
        </p:txBody>
      </p:sp>
      <p:sp>
        <p:nvSpPr>
          <p:cNvPr id="123" name="Line 7"/>
          <p:cNvSpPr/>
          <p:nvPr/>
        </p:nvSpPr>
        <p:spPr>
          <a:xfrm flipV="1">
            <a:off x="1602680" y="1894824"/>
            <a:ext cx="450000" cy="399600"/>
          </a:xfrm>
          <a:prstGeom prst="line">
            <a:avLst/>
          </a:prstGeom>
          <a:ln w="22320">
            <a:solidFill>
              <a:srgbClr val="FFFFFF"/>
            </a:solidFill>
            <a:miter/>
          </a:ln>
        </p:spPr>
        <p:style>
          <a:lnRef idx="0">
            <a:scrgbClr r="0" g="0" b="0"/>
          </a:lnRef>
          <a:fillRef idx="0">
            <a:scrgbClr r="0" g="0" b="0"/>
          </a:fillRef>
          <a:effectRef idx="0">
            <a:scrgbClr r="0" g="0" b="0"/>
          </a:effectRef>
          <a:fontRef idx="minor"/>
        </p:style>
      </p:sp>
      <p:sp>
        <p:nvSpPr>
          <p:cNvPr id="124" name="Line 8"/>
          <p:cNvSpPr/>
          <p:nvPr/>
        </p:nvSpPr>
        <p:spPr>
          <a:xfrm>
            <a:off x="2174360" y="2231080"/>
            <a:ext cx="6069240" cy="360"/>
          </a:xfrm>
          <a:prstGeom prst="line">
            <a:avLst/>
          </a:prstGeom>
          <a:ln w="6480">
            <a:solidFill>
              <a:srgbClr val="C5000B"/>
            </a:solidFill>
            <a:miter/>
          </a:ln>
        </p:spPr>
        <p:style>
          <a:lnRef idx="0">
            <a:scrgbClr r="0" g="0" b="0"/>
          </a:lnRef>
          <a:fillRef idx="0">
            <a:scrgbClr r="0" g="0" b="0"/>
          </a:fillRef>
          <a:effectRef idx="0">
            <a:scrgbClr r="0" g="0" b="0"/>
          </a:effectRef>
          <a:fontRef idx="minor"/>
        </p:style>
      </p:sp>
      <p:sp>
        <p:nvSpPr>
          <p:cNvPr id="125" name="Line 9"/>
          <p:cNvSpPr/>
          <p:nvPr/>
        </p:nvSpPr>
        <p:spPr>
          <a:xfrm>
            <a:off x="2174360" y="2908960"/>
            <a:ext cx="6069240" cy="360"/>
          </a:xfrm>
          <a:prstGeom prst="line">
            <a:avLst/>
          </a:prstGeom>
          <a:ln w="6480">
            <a:solidFill>
              <a:srgbClr val="C5000B"/>
            </a:solidFill>
            <a:miter/>
          </a:ln>
        </p:spPr>
        <p:style>
          <a:lnRef idx="0">
            <a:scrgbClr r="0" g="0" b="0"/>
          </a:lnRef>
          <a:fillRef idx="0">
            <a:scrgbClr r="0" g="0" b="0"/>
          </a:fillRef>
          <a:effectRef idx="0">
            <a:scrgbClr r="0" g="0" b="0"/>
          </a:effectRef>
          <a:fontRef idx="minor"/>
        </p:style>
      </p:sp>
      <p:sp>
        <p:nvSpPr>
          <p:cNvPr id="126" name="Line 10"/>
          <p:cNvSpPr/>
          <p:nvPr/>
        </p:nvSpPr>
        <p:spPr>
          <a:xfrm>
            <a:off x="2174360" y="3586840"/>
            <a:ext cx="6069240" cy="360"/>
          </a:xfrm>
          <a:prstGeom prst="line">
            <a:avLst/>
          </a:prstGeom>
          <a:ln w="6480">
            <a:solidFill>
              <a:srgbClr val="C5000B"/>
            </a:solidFill>
            <a:miter/>
          </a:ln>
        </p:spPr>
        <p:style>
          <a:lnRef idx="0">
            <a:scrgbClr r="0" g="0" b="0"/>
          </a:lnRef>
          <a:fillRef idx="0">
            <a:scrgbClr r="0" g="0" b="0"/>
          </a:fillRef>
          <a:effectRef idx="0">
            <a:scrgbClr r="0" g="0" b="0"/>
          </a:effectRef>
          <a:fontRef idx="minor"/>
        </p:style>
      </p:sp>
      <p:sp>
        <p:nvSpPr>
          <p:cNvPr id="128" name="CustomShape 12"/>
          <p:cNvSpPr/>
          <p:nvPr/>
        </p:nvSpPr>
        <p:spPr>
          <a:xfrm>
            <a:off x="3516800" y="1628800"/>
            <a:ext cx="205092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altLang="zh-CN" sz="2800" strike="noStrike" spc="-1" dirty="0">
                <a:solidFill>
                  <a:srgbClr val="000000"/>
                </a:solidFill>
                <a:uFill>
                  <a:solidFill>
                    <a:srgbClr val="FFFFFF"/>
                  </a:solidFill>
                </a:uFill>
                <a:latin typeface="Arial"/>
              </a:rPr>
              <a:t>K8S</a:t>
            </a:r>
            <a:r>
              <a:rPr lang="zh-CN" altLang="en-US" sz="2800" spc="-1" dirty="0">
                <a:solidFill>
                  <a:srgbClr val="000000"/>
                </a:solidFill>
                <a:uFill>
                  <a:solidFill>
                    <a:srgbClr val="FFFFFF"/>
                  </a:solidFill>
                </a:uFill>
                <a:latin typeface="Arial"/>
              </a:rPr>
              <a:t>实时任务现状</a:t>
            </a:r>
            <a:endParaRPr lang="en-US" sz="2800" strike="noStrike" spc="-1" dirty="0">
              <a:solidFill>
                <a:srgbClr val="000000"/>
              </a:solidFill>
              <a:uFill>
                <a:solidFill>
                  <a:srgbClr val="FFFFFF"/>
                </a:solidFill>
              </a:uFill>
              <a:latin typeface="Arial"/>
            </a:endParaRPr>
          </a:p>
        </p:txBody>
      </p:sp>
      <p:sp>
        <p:nvSpPr>
          <p:cNvPr id="129" name="CustomShape 13"/>
          <p:cNvSpPr/>
          <p:nvPr/>
        </p:nvSpPr>
        <p:spPr>
          <a:xfrm>
            <a:off x="3515766" y="2335840"/>
            <a:ext cx="165600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800" strike="noStrike" spc="-1" dirty="0">
                <a:solidFill>
                  <a:srgbClr val="000000"/>
                </a:solidFill>
                <a:uFill>
                  <a:solidFill>
                    <a:srgbClr val="FFFFFF"/>
                  </a:solidFill>
                </a:uFill>
                <a:latin typeface="Arial"/>
              </a:rPr>
              <a:t>量化收益对比分析</a:t>
            </a:r>
            <a:endParaRPr lang="en-US" sz="2800" strike="noStrike" spc="-1" dirty="0">
              <a:solidFill>
                <a:srgbClr val="000000"/>
              </a:solidFill>
              <a:uFill>
                <a:solidFill>
                  <a:srgbClr val="FFFFFF"/>
                </a:solidFill>
              </a:uFill>
              <a:latin typeface="Arial"/>
            </a:endParaRPr>
          </a:p>
        </p:txBody>
      </p:sp>
      <p:sp>
        <p:nvSpPr>
          <p:cNvPr id="131" name="Line 15"/>
          <p:cNvSpPr/>
          <p:nvPr/>
        </p:nvSpPr>
        <p:spPr>
          <a:xfrm flipV="1">
            <a:off x="1602680" y="2583864"/>
            <a:ext cx="450000" cy="399600"/>
          </a:xfrm>
          <a:prstGeom prst="line">
            <a:avLst/>
          </a:prstGeom>
          <a:ln w="22320">
            <a:solidFill>
              <a:srgbClr val="FFFFFF"/>
            </a:solidFill>
            <a:miter/>
          </a:ln>
        </p:spPr>
        <p:style>
          <a:lnRef idx="0">
            <a:scrgbClr r="0" g="0" b="0"/>
          </a:lnRef>
          <a:fillRef idx="0">
            <a:scrgbClr r="0" g="0" b="0"/>
          </a:fillRef>
          <a:effectRef idx="0">
            <a:scrgbClr r="0" g="0" b="0"/>
          </a:effectRef>
          <a:fontRef idx="minor"/>
        </p:style>
      </p:sp>
      <p:sp>
        <p:nvSpPr>
          <p:cNvPr id="132" name="Line 16"/>
          <p:cNvSpPr/>
          <p:nvPr/>
        </p:nvSpPr>
        <p:spPr>
          <a:xfrm flipV="1">
            <a:off x="1602680" y="3272544"/>
            <a:ext cx="450000" cy="399600"/>
          </a:xfrm>
          <a:prstGeom prst="line">
            <a:avLst/>
          </a:prstGeom>
          <a:ln w="22320">
            <a:solidFill>
              <a:srgbClr val="FFFFFF"/>
            </a:solidFill>
            <a:miter/>
          </a:ln>
        </p:spPr>
        <p:style>
          <a:lnRef idx="0">
            <a:scrgbClr r="0" g="0" b="0"/>
          </a:lnRef>
          <a:fillRef idx="0">
            <a:scrgbClr r="0" g="0" b="0"/>
          </a:fillRef>
          <a:effectRef idx="0">
            <a:scrgbClr r="0" g="0" b="0"/>
          </a:effectRef>
          <a:fontRef idx="minor"/>
        </p:style>
      </p:sp>
      <p:sp>
        <p:nvSpPr>
          <p:cNvPr id="134" name="CustomShape 18"/>
          <p:cNvSpPr/>
          <p:nvPr/>
        </p:nvSpPr>
        <p:spPr>
          <a:xfrm>
            <a:off x="3536400" y="3029200"/>
            <a:ext cx="184968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800" spc="-1" dirty="0">
                <a:solidFill>
                  <a:srgbClr val="000000"/>
                </a:solidFill>
                <a:uFill>
                  <a:solidFill>
                    <a:srgbClr val="FFFFFF"/>
                  </a:solidFill>
                </a:uFill>
                <a:latin typeface="Arial"/>
              </a:rPr>
              <a:t>实时各业务对比分析</a:t>
            </a:r>
            <a:endParaRPr lang="en-US" sz="2800" strike="noStrike" spc="-1" dirty="0">
              <a:solidFill>
                <a:srgbClr val="000000"/>
              </a:solidFill>
              <a:uFill>
                <a:solidFill>
                  <a:srgbClr val="FFFFFF"/>
                </a:solidFill>
              </a:uFill>
              <a:latin typeface="Arial"/>
            </a:endParaRPr>
          </a:p>
        </p:txBody>
      </p:sp>
      <p:sp>
        <p:nvSpPr>
          <p:cNvPr id="135" name="CustomShape 19"/>
          <p:cNvSpPr/>
          <p:nvPr/>
        </p:nvSpPr>
        <p:spPr>
          <a:xfrm>
            <a:off x="3481880" y="4366960"/>
            <a:ext cx="804240" cy="454320"/>
          </a:xfrm>
          <a:prstGeom prst="rect">
            <a:avLst/>
          </a:prstGeom>
          <a:noFill/>
          <a:ln>
            <a:noFill/>
          </a:ln>
        </p:spPr>
        <p:style>
          <a:lnRef idx="0">
            <a:scrgbClr r="0" g="0" b="0"/>
          </a:lnRef>
          <a:fillRef idx="0">
            <a:scrgbClr r="0" g="0" b="0"/>
          </a:fillRef>
          <a:effectRef idx="0">
            <a:scrgbClr r="0" g="0" b="0"/>
          </a:effectRef>
          <a:fontRef idx="minor"/>
        </p:style>
      </p:sp>
      <p:sp>
        <p:nvSpPr>
          <p:cNvPr id="25" name="CustomShape 19">
            <a:extLst>
              <a:ext uri="{FF2B5EF4-FFF2-40B4-BE49-F238E27FC236}">
                <a16:creationId xmlns:a16="http://schemas.microsoft.com/office/drawing/2014/main" id="{746A50B5-4196-254A-B6BC-3DAFA19B627C}"/>
              </a:ext>
            </a:extLst>
          </p:cNvPr>
          <p:cNvSpPr/>
          <p:nvPr/>
        </p:nvSpPr>
        <p:spPr>
          <a:xfrm>
            <a:off x="3532838" y="5671232"/>
            <a:ext cx="804240" cy="454320"/>
          </a:xfrm>
          <a:prstGeom prst="rect">
            <a:avLst/>
          </a:prstGeom>
          <a:noFill/>
          <a:ln>
            <a:noFill/>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97B4AD94-2CC3-6C49-A631-052A8DB64557}"/>
              </a:ext>
            </a:extLst>
          </p:cNvPr>
          <p:cNvSpPr/>
          <p:nvPr/>
        </p:nvSpPr>
        <p:spPr>
          <a:xfrm>
            <a:off x="2232768" y="2245005"/>
            <a:ext cx="6011640" cy="684736"/>
          </a:xfrm>
          <a:prstGeom prst="rect">
            <a:avLst/>
          </a:prstGeom>
          <a:solidFill>
            <a:schemeClr val="accent5">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85192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3200" strike="noStrike" spc="-1" dirty="0">
                <a:solidFill>
                  <a:srgbClr val="17375E"/>
                </a:solidFill>
                <a:uFill>
                  <a:solidFill>
                    <a:srgbClr val="FFFFFF"/>
                  </a:solidFill>
                </a:uFill>
                <a:latin typeface="Franklin Gothic Medium"/>
                <a:ea typeface="DejaVu Sans"/>
              </a:rPr>
              <a:t>量化收益</a:t>
            </a:r>
            <a:r>
              <a:rPr lang="zh-CN" altLang="en-US" sz="3200" spc="-1" dirty="0">
                <a:solidFill>
                  <a:srgbClr val="17375E"/>
                </a:solidFill>
                <a:uFill>
                  <a:solidFill>
                    <a:srgbClr val="FFFFFF"/>
                  </a:solidFill>
                </a:uFill>
                <a:latin typeface="Franklin Gothic Medium"/>
              </a:rPr>
              <a:t>分析</a:t>
            </a:r>
            <a:r>
              <a:rPr lang="en-US" altLang="zh-CN" sz="3200" spc="-1" dirty="0">
                <a:solidFill>
                  <a:srgbClr val="17375E"/>
                </a:solidFill>
                <a:uFill>
                  <a:solidFill>
                    <a:srgbClr val="FFFFFF"/>
                  </a:solidFill>
                </a:uFill>
                <a:latin typeface="Franklin Gothic Medium"/>
              </a:rPr>
              <a:t>—</a:t>
            </a:r>
            <a:r>
              <a:rPr lang="zh-CN" altLang="en-US" sz="3200" spc="-1" dirty="0">
                <a:solidFill>
                  <a:srgbClr val="17375E"/>
                </a:solidFill>
                <a:uFill>
                  <a:solidFill>
                    <a:srgbClr val="FFFFFF"/>
                  </a:solidFill>
                </a:uFill>
                <a:latin typeface="Franklin Gothic Medium"/>
              </a:rPr>
              <a:t>资源共享能力提升</a:t>
            </a:r>
            <a:r>
              <a:rPr lang="en-US" sz="3200" spc="-1" dirty="0">
                <a:solidFill>
                  <a:srgbClr val="17375E"/>
                </a:solidFill>
                <a:uFill>
                  <a:solidFill>
                    <a:srgbClr val="FFFFFF"/>
                  </a:solidFill>
                </a:uFill>
                <a:latin typeface="Franklin Gothic Medium"/>
              </a:rPr>
              <a:t> </a:t>
            </a:r>
          </a:p>
        </p:txBody>
      </p:sp>
      <p:sp>
        <p:nvSpPr>
          <p:cNvPr id="3" name="TextBox 2">
            <a:extLst>
              <a:ext uri="{FF2B5EF4-FFF2-40B4-BE49-F238E27FC236}">
                <a16:creationId xmlns:a16="http://schemas.microsoft.com/office/drawing/2014/main" id="{A26B8D2B-3157-B346-88A1-1D4F840BD90F}"/>
              </a:ext>
            </a:extLst>
          </p:cNvPr>
          <p:cNvSpPr txBox="1"/>
          <p:nvPr/>
        </p:nvSpPr>
        <p:spPr>
          <a:xfrm>
            <a:off x="196920" y="1023639"/>
            <a:ext cx="5750292" cy="369332"/>
          </a:xfrm>
          <a:prstGeom prst="rect">
            <a:avLst/>
          </a:prstGeom>
          <a:noFill/>
        </p:spPr>
        <p:txBody>
          <a:bodyPr wrap="none" rtlCol="0">
            <a:spAutoFit/>
          </a:bodyPr>
          <a:lstStyle/>
          <a:p>
            <a:r>
              <a:rPr lang="en-US" altLang="zh-CN" dirty="0"/>
              <a:t>1.</a:t>
            </a:r>
            <a:r>
              <a:rPr lang="zh-CN" altLang="en-US" dirty="0"/>
              <a:t> 资源共享能力提升：支撑同样的业务需要更少的资源</a:t>
            </a:r>
            <a:endParaRPr lang="en-US" dirty="0"/>
          </a:p>
        </p:txBody>
      </p:sp>
      <p:graphicFrame>
        <p:nvGraphicFramePr>
          <p:cNvPr id="6" name="Chart 5">
            <a:extLst>
              <a:ext uri="{FF2B5EF4-FFF2-40B4-BE49-F238E27FC236}">
                <a16:creationId xmlns:a16="http://schemas.microsoft.com/office/drawing/2014/main" id="{C4AA0265-E6A0-EC45-A804-948624EBF574}"/>
              </a:ext>
            </a:extLst>
          </p:cNvPr>
          <p:cNvGraphicFramePr>
            <a:graphicFrameLocks/>
          </p:cNvGraphicFramePr>
          <p:nvPr>
            <p:extLst>
              <p:ext uri="{D42A27DB-BD31-4B8C-83A1-F6EECF244321}">
                <p14:modId xmlns:p14="http://schemas.microsoft.com/office/powerpoint/2010/main" val="1776253433"/>
              </p:ext>
            </p:extLst>
          </p:nvPr>
        </p:nvGraphicFramePr>
        <p:xfrm>
          <a:off x="1115616" y="3003550"/>
          <a:ext cx="6444481" cy="38544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C52A9511-6E7C-B640-90E6-F95AF76D72F4}"/>
              </a:ext>
            </a:extLst>
          </p:cNvPr>
          <p:cNvGraphicFramePr>
            <a:graphicFrameLocks noGrp="1"/>
          </p:cNvGraphicFramePr>
          <p:nvPr>
            <p:extLst>
              <p:ext uri="{D42A27DB-BD31-4B8C-83A1-F6EECF244321}">
                <p14:modId xmlns:p14="http://schemas.microsoft.com/office/powerpoint/2010/main" val="1533209847"/>
              </p:ext>
            </p:extLst>
          </p:nvPr>
        </p:nvGraphicFramePr>
        <p:xfrm>
          <a:off x="1115616" y="1487001"/>
          <a:ext cx="6444481" cy="1509951"/>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160303495"/>
                    </a:ext>
                  </a:extLst>
                </a:gridCol>
                <a:gridCol w="1008112">
                  <a:extLst>
                    <a:ext uri="{9D8B030D-6E8A-4147-A177-3AD203B41FA5}">
                      <a16:colId xmlns:a16="http://schemas.microsoft.com/office/drawing/2014/main" val="2439885337"/>
                    </a:ext>
                  </a:extLst>
                </a:gridCol>
                <a:gridCol w="1255828">
                  <a:extLst>
                    <a:ext uri="{9D8B030D-6E8A-4147-A177-3AD203B41FA5}">
                      <a16:colId xmlns:a16="http://schemas.microsoft.com/office/drawing/2014/main" val="2364212981"/>
                    </a:ext>
                  </a:extLst>
                </a:gridCol>
                <a:gridCol w="1320028">
                  <a:extLst>
                    <a:ext uri="{9D8B030D-6E8A-4147-A177-3AD203B41FA5}">
                      <a16:colId xmlns:a16="http://schemas.microsoft.com/office/drawing/2014/main" val="2920936683"/>
                    </a:ext>
                  </a:extLst>
                </a:gridCol>
                <a:gridCol w="916297">
                  <a:extLst>
                    <a:ext uri="{9D8B030D-6E8A-4147-A177-3AD203B41FA5}">
                      <a16:colId xmlns:a16="http://schemas.microsoft.com/office/drawing/2014/main" val="1652909177"/>
                    </a:ext>
                  </a:extLst>
                </a:gridCol>
              </a:tblGrid>
              <a:tr h="129212">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zh-CN" altLang="en-US" sz="1200" u="none" strike="noStrike">
                          <a:effectLst/>
                        </a:rPr>
                        <a:t>容器集群机器</a:t>
                      </a:r>
                      <a:endParaRPr lang="zh-CN" alt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zh-CN" altLang="en-US" sz="1200" u="none" strike="noStrike">
                          <a:effectLst/>
                        </a:rPr>
                        <a:t>物理机集群机器</a:t>
                      </a:r>
                      <a:endParaRPr lang="zh-CN" alt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zh-CN" altLang="en-US" sz="1200" u="none" strike="noStrike">
                          <a:effectLst/>
                        </a:rPr>
                        <a:t>节省资源</a:t>
                      </a:r>
                      <a:endParaRPr lang="zh-CN" alt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zh-CN" altLang="en-US" sz="1200" u="none" strike="noStrike">
                          <a:effectLst/>
                        </a:rPr>
                        <a:t>节省比率</a:t>
                      </a:r>
                      <a:endParaRPr lang="zh-CN" alt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8006992"/>
                  </a:ext>
                </a:extLst>
              </a:tr>
              <a:tr h="211760">
                <a:tc>
                  <a:txBody>
                    <a:bodyPr/>
                    <a:lstStyle/>
                    <a:p>
                      <a:pPr algn="ctr" fontAlgn="b"/>
                      <a:r>
                        <a:rPr lang="en-US" sz="1200" u="none" strike="noStrike" dirty="0" err="1">
                          <a:effectLst/>
                        </a:rPr>
                        <a:t>fregata</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677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2203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1526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69%</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1161649"/>
                  </a:ext>
                </a:extLst>
              </a:tr>
              <a:tr h="391095">
                <a:tc>
                  <a:txBody>
                    <a:bodyPr/>
                    <a:lstStyle/>
                    <a:p>
                      <a:pPr algn="ctr" fontAlgn="b"/>
                      <a:r>
                        <a:rPr lang="en-US" sz="1200" u="none" strike="noStrike" dirty="0">
                          <a:effectLst/>
                        </a:rPr>
                        <a:t>Kafka-</a:t>
                      </a:r>
                      <a:r>
                        <a:rPr lang="en-US" sz="1200" u="none" strike="noStrike" dirty="0" err="1">
                          <a:effectLst/>
                        </a:rPr>
                        <a:t>MirrorMaker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588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488</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83%</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09186392"/>
                  </a:ext>
                </a:extLst>
              </a:tr>
              <a:tr h="714691">
                <a:tc>
                  <a:txBody>
                    <a:bodyPr/>
                    <a:lstStyle/>
                    <a:p>
                      <a:pPr algn="ctr" fontAlgn="ctr"/>
                      <a:r>
                        <a:rPr lang="zh-CN" altLang="en-US" sz="1200" u="none" strike="noStrike" dirty="0">
                          <a:effectLst/>
                        </a:rPr>
                        <a:t>合计</a:t>
                      </a:r>
                      <a:endParaRPr lang="en-US" altLang="zh-CN" sz="1200" u="none" strike="noStrike" dirty="0">
                        <a:effectLst/>
                      </a:endParaRPr>
                    </a:p>
                    <a:p>
                      <a:pPr algn="ctr" fontAlgn="ctr"/>
                      <a:r>
                        <a:rPr lang="zh-CN" altLang="en-US" sz="1200" u="none" strike="noStrike" dirty="0">
                          <a:effectLst/>
                        </a:rPr>
                        <a:t>（</a:t>
                      </a:r>
                      <a:r>
                        <a:rPr lang="en-US" sz="1200" u="none" strike="noStrike" dirty="0" err="1">
                          <a:effectLst/>
                        </a:rPr>
                        <a:t>storm,flink,sparkstream</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3039</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altLang="zh-CN" sz="1200" u="none" strike="noStrike" dirty="0">
                          <a:effectLst/>
                        </a:rPr>
                        <a:t>4797</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altLang="zh-CN" sz="1200" u="none" strike="noStrike" dirty="0">
                          <a:effectLst/>
                        </a:rPr>
                        <a:t>1758</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altLang="zh-CN" sz="1200" u="none" strike="noStrike" dirty="0">
                          <a:effectLst/>
                        </a:rPr>
                        <a:t>37</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93400602"/>
                  </a:ext>
                </a:extLst>
              </a:tr>
            </a:tbl>
          </a:graphicData>
        </a:graphic>
      </p:graphicFrame>
    </p:spTree>
    <p:extLst>
      <p:ext uri="{BB962C8B-B14F-4D97-AF65-F5344CB8AC3E}">
        <p14:creationId xmlns:p14="http://schemas.microsoft.com/office/powerpoint/2010/main" val="38359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3200" strike="noStrike" spc="-1" dirty="0">
                <a:solidFill>
                  <a:srgbClr val="17375E"/>
                </a:solidFill>
                <a:uFill>
                  <a:solidFill>
                    <a:srgbClr val="FFFFFF"/>
                  </a:solidFill>
                </a:uFill>
                <a:latin typeface="Franklin Gothic Medium"/>
                <a:ea typeface="DejaVu Sans"/>
              </a:rPr>
              <a:t>量化收益</a:t>
            </a:r>
            <a:r>
              <a:rPr lang="zh-CN" altLang="en-US" sz="3200" spc="-1" dirty="0">
                <a:solidFill>
                  <a:srgbClr val="17375E"/>
                </a:solidFill>
                <a:uFill>
                  <a:solidFill>
                    <a:srgbClr val="FFFFFF"/>
                  </a:solidFill>
                </a:uFill>
                <a:latin typeface="Franklin Gothic Medium"/>
              </a:rPr>
              <a:t>分析</a:t>
            </a:r>
            <a:r>
              <a:rPr lang="en-US" altLang="zh-CN" sz="3200" spc="-1" dirty="0">
                <a:solidFill>
                  <a:srgbClr val="17375E"/>
                </a:solidFill>
                <a:uFill>
                  <a:solidFill>
                    <a:srgbClr val="FFFFFF"/>
                  </a:solidFill>
                </a:uFill>
                <a:latin typeface="Franklin Gothic Medium"/>
              </a:rPr>
              <a:t>—</a:t>
            </a:r>
            <a:r>
              <a:rPr lang="en-US" sz="3200" spc="-1" dirty="0">
                <a:solidFill>
                  <a:srgbClr val="17375E"/>
                </a:solidFill>
                <a:uFill>
                  <a:solidFill>
                    <a:srgbClr val="FFFFFF"/>
                  </a:solidFill>
                </a:uFill>
                <a:latin typeface="Franklin Gothic Medium"/>
              </a:rPr>
              <a:t>业务处理能力提升  </a:t>
            </a:r>
          </a:p>
        </p:txBody>
      </p:sp>
      <p:sp>
        <p:nvSpPr>
          <p:cNvPr id="3" name="TextBox 2">
            <a:extLst>
              <a:ext uri="{FF2B5EF4-FFF2-40B4-BE49-F238E27FC236}">
                <a16:creationId xmlns:a16="http://schemas.microsoft.com/office/drawing/2014/main" id="{A26B8D2B-3157-B346-88A1-1D4F840BD90F}"/>
              </a:ext>
            </a:extLst>
          </p:cNvPr>
          <p:cNvSpPr txBox="1"/>
          <p:nvPr/>
        </p:nvSpPr>
        <p:spPr>
          <a:xfrm>
            <a:off x="196920" y="980728"/>
            <a:ext cx="5057795" cy="369332"/>
          </a:xfrm>
          <a:prstGeom prst="rect">
            <a:avLst/>
          </a:prstGeom>
          <a:noFill/>
        </p:spPr>
        <p:txBody>
          <a:bodyPr wrap="none" rtlCol="0">
            <a:spAutoFit/>
          </a:bodyPr>
          <a:lstStyle/>
          <a:p>
            <a:r>
              <a:rPr lang="en-US" altLang="zh-CN" dirty="0"/>
              <a:t>2.</a:t>
            </a:r>
            <a:r>
              <a:rPr lang="zh-CN" altLang="en-US" dirty="0"/>
              <a:t> </a:t>
            </a:r>
            <a:r>
              <a:rPr lang="en-US" dirty="0" err="1"/>
              <a:t>业务处理能力提升：同样资源提供更多的服务</a:t>
            </a:r>
            <a:endParaRPr lang="en-US" dirty="0"/>
          </a:p>
        </p:txBody>
      </p:sp>
      <p:graphicFrame>
        <p:nvGraphicFramePr>
          <p:cNvPr id="2" name="Table 1">
            <a:extLst>
              <a:ext uri="{FF2B5EF4-FFF2-40B4-BE49-F238E27FC236}">
                <a16:creationId xmlns:a16="http://schemas.microsoft.com/office/drawing/2014/main" id="{78CE4BFA-DE68-6945-9446-98E975B98B57}"/>
              </a:ext>
            </a:extLst>
          </p:cNvPr>
          <p:cNvGraphicFramePr>
            <a:graphicFrameLocks noGrp="1"/>
          </p:cNvGraphicFramePr>
          <p:nvPr>
            <p:extLst>
              <p:ext uri="{D42A27DB-BD31-4B8C-83A1-F6EECF244321}">
                <p14:modId xmlns:p14="http://schemas.microsoft.com/office/powerpoint/2010/main" val="2005739347"/>
              </p:ext>
            </p:extLst>
          </p:nvPr>
        </p:nvGraphicFramePr>
        <p:xfrm>
          <a:off x="1257334" y="1398931"/>
          <a:ext cx="6480720" cy="1459967"/>
        </p:xfrm>
        <a:graphic>
          <a:graphicData uri="http://schemas.openxmlformats.org/drawingml/2006/table">
            <a:tbl>
              <a:tblPr firstRow="1" bandRow="1">
                <a:tableStyleId>{5C22544A-7EE6-4342-B048-85BDC9FD1C3A}</a:tableStyleId>
              </a:tblPr>
              <a:tblGrid>
                <a:gridCol w="1986225">
                  <a:extLst>
                    <a:ext uri="{9D8B030D-6E8A-4147-A177-3AD203B41FA5}">
                      <a16:colId xmlns:a16="http://schemas.microsoft.com/office/drawing/2014/main" val="3534043655"/>
                    </a:ext>
                  </a:extLst>
                </a:gridCol>
                <a:gridCol w="1075872">
                  <a:extLst>
                    <a:ext uri="{9D8B030D-6E8A-4147-A177-3AD203B41FA5}">
                      <a16:colId xmlns:a16="http://schemas.microsoft.com/office/drawing/2014/main" val="39831638"/>
                    </a:ext>
                  </a:extLst>
                </a:gridCol>
                <a:gridCol w="1096790">
                  <a:extLst>
                    <a:ext uri="{9D8B030D-6E8A-4147-A177-3AD203B41FA5}">
                      <a16:colId xmlns:a16="http://schemas.microsoft.com/office/drawing/2014/main" val="2179857175"/>
                    </a:ext>
                  </a:extLst>
                </a:gridCol>
                <a:gridCol w="1370501">
                  <a:extLst>
                    <a:ext uri="{9D8B030D-6E8A-4147-A177-3AD203B41FA5}">
                      <a16:colId xmlns:a16="http://schemas.microsoft.com/office/drawing/2014/main" val="2336070941"/>
                    </a:ext>
                  </a:extLst>
                </a:gridCol>
                <a:gridCol w="951332">
                  <a:extLst>
                    <a:ext uri="{9D8B030D-6E8A-4147-A177-3AD203B41FA5}">
                      <a16:colId xmlns:a16="http://schemas.microsoft.com/office/drawing/2014/main" val="2720958030"/>
                    </a:ext>
                  </a:extLst>
                </a:gridCol>
              </a:tblGrid>
              <a:tr h="218313">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zh-CN" altLang="en-US" sz="1200" u="none" strike="noStrike">
                          <a:effectLst/>
                        </a:rPr>
                        <a:t>容器集群</a:t>
                      </a:r>
                      <a:endParaRPr lang="zh-CN" alt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zh-CN" altLang="en-US" sz="1200" u="none" strike="noStrike">
                          <a:effectLst/>
                        </a:rPr>
                        <a:t>物理机集群</a:t>
                      </a:r>
                      <a:endParaRPr lang="zh-CN" alt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zh-CN" altLang="en-US" sz="1200" u="none" strike="noStrike">
                          <a:effectLst/>
                        </a:rPr>
                        <a:t>业务能力提升量</a:t>
                      </a:r>
                      <a:endParaRPr lang="zh-CN" alt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zh-CN" altLang="en-US" sz="1200" u="none" strike="noStrike" dirty="0">
                          <a:effectLst/>
                        </a:rPr>
                        <a:t>提升倍数</a:t>
                      </a:r>
                      <a:endParaRPr lang="zh-CN" alt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6812648"/>
                  </a:ext>
                </a:extLst>
              </a:tr>
              <a:tr h="218313">
                <a:tc>
                  <a:txBody>
                    <a:bodyPr/>
                    <a:lstStyle/>
                    <a:p>
                      <a:pPr algn="ctr" fontAlgn="b"/>
                      <a:r>
                        <a:rPr lang="en-US" sz="1200" u="none" strike="noStrike" dirty="0" err="1">
                          <a:effectLst/>
                        </a:rPr>
                        <a:t>fregata</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9389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2885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6504</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3.3</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07259666"/>
                  </a:ext>
                </a:extLst>
              </a:tr>
              <a:tr h="218313">
                <a:tc>
                  <a:txBody>
                    <a:bodyPr/>
                    <a:lstStyle/>
                    <a:p>
                      <a:pPr algn="ctr" fontAlgn="b"/>
                      <a:r>
                        <a:rPr lang="en-US" sz="1200" u="none" strike="noStrike">
                          <a:effectLst/>
                        </a:rPr>
                        <a:t>Kafka-MirrorMaker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1039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177</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862</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5.9</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2455862"/>
                  </a:ext>
                </a:extLst>
              </a:tr>
              <a:tr h="805028">
                <a:tc>
                  <a:txBody>
                    <a:bodyPr/>
                    <a:lstStyle/>
                    <a:p>
                      <a:pPr algn="ctr" fontAlgn="ctr"/>
                      <a:r>
                        <a:rPr lang="zh-CN" altLang="en-US" sz="1200" u="none" strike="noStrike" dirty="0">
                          <a:effectLst/>
                        </a:rPr>
                        <a:t>合计（</a:t>
                      </a:r>
                      <a:r>
                        <a:rPr lang="en-US" sz="1200" u="none" strike="noStrike" dirty="0" err="1">
                          <a:effectLst/>
                        </a:rPr>
                        <a:t>storm,sparkstream,flink</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865</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altLang="zh-CN" sz="1200" u="none" strike="noStrike" dirty="0">
                          <a:effectLst/>
                        </a:rPr>
                        <a:t>530</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altLang="zh-CN" sz="1200" u="none" strike="noStrike" dirty="0">
                          <a:effectLst/>
                        </a:rPr>
                        <a:t>335</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altLang="zh-CN" sz="1200" u="none" strike="noStrike" dirty="0">
                          <a:effectLst/>
                        </a:rPr>
                        <a:t>1.6</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56141362"/>
                  </a:ext>
                </a:extLst>
              </a:tr>
            </a:tbl>
          </a:graphicData>
        </a:graphic>
      </p:graphicFrame>
      <p:graphicFrame>
        <p:nvGraphicFramePr>
          <p:cNvPr id="7" name="Chart 6">
            <a:extLst>
              <a:ext uri="{FF2B5EF4-FFF2-40B4-BE49-F238E27FC236}">
                <a16:creationId xmlns:a16="http://schemas.microsoft.com/office/drawing/2014/main" id="{32EAB525-58BF-4F42-93AA-79CA7B9AC4D8}"/>
              </a:ext>
            </a:extLst>
          </p:cNvPr>
          <p:cNvGraphicFramePr>
            <a:graphicFrameLocks/>
          </p:cNvGraphicFramePr>
          <p:nvPr>
            <p:extLst>
              <p:ext uri="{D42A27DB-BD31-4B8C-83A1-F6EECF244321}">
                <p14:modId xmlns:p14="http://schemas.microsoft.com/office/powerpoint/2010/main" val="2777100279"/>
              </p:ext>
            </p:extLst>
          </p:nvPr>
        </p:nvGraphicFramePr>
        <p:xfrm>
          <a:off x="1257334" y="2780928"/>
          <a:ext cx="6330950" cy="42735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344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2"/>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3200" strike="noStrike" spc="-1" dirty="0">
                <a:solidFill>
                  <a:srgbClr val="17375E"/>
                </a:solidFill>
                <a:uFill>
                  <a:solidFill>
                    <a:srgbClr val="FFFFFF"/>
                  </a:solidFill>
                </a:uFill>
                <a:latin typeface="Franklin Gothic Medium"/>
                <a:ea typeface="DejaVu Sans"/>
              </a:rPr>
              <a:t>量化收益</a:t>
            </a:r>
            <a:r>
              <a:rPr lang="zh-CN" altLang="en-US" sz="3200" spc="-1" dirty="0">
                <a:solidFill>
                  <a:srgbClr val="17375E"/>
                </a:solidFill>
                <a:uFill>
                  <a:solidFill>
                    <a:srgbClr val="FFFFFF"/>
                  </a:solidFill>
                </a:uFill>
                <a:latin typeface="Franklin Gothic Medium"/>
              </a:rPr>
              <a:t>分析</a:t>
            </a:r>
            <a:r>
              <a:rPr lang="en-US" altLang="zh-CN" sz="3200" spc="-1" dirty="0">
                <a:solidFill>
                  <a:srgbClr val="17375E"/>
                </a:solidFill>
                <a:uFill>
                  <a:solidFill>
                    <a:srgbClr val="FFFFFF"/>
                  </a:solidFill>
                </a:uFill>
                <a:latin typeface="Franklin Gothic Medium"/>
              </a:rPr>
              <a:t>—</a:t>
            </a:r>
            <a:r>
              <a:rPr lang="en-US" sz="3200" spc="-1" dirty="0">
                <a:solidFill>
                  <a:srgbClr val="17375E"/>
                </a:solidFill>
                <a:uFill>
                  <a:solidFill>
                    <a:srgbClr val="FFFFFF"/>
                  </a:solidFill>
                </a:uFill>
                <a:latin typeface="Franklin Gothic Medium"/>
              </a:rPr>
              <a:t>敏捷性和</a:t>
            </a:r>
            <a:r>
              <a:rPr lang="zh-CN" altLang="en-US" sz="3200" spc="-1" dirty="0">
                <a:solidFill>
                  <a:srgbClr val="17375E"/>
                </a:solidFill>
                <a:uFill>
                  <a:solidFill>
                    <a:srgbClr val="FFFFFF"/>
                  </a:solidFill>
                </a:uFill>
                <a:latin typeface="Franklin Gothic Medium"/>
              </a:rPr>
              <a:t>效率</a:t>
            </a:r>
            <a:r>
              <a:rPr lang="en-US" sz="3200" spc="-1" dirty="0" err="1">
                <a:solidFill>
                  <a:srgbClr val="17375E"/>
                </a:solidFill>
                <a:uFill>
                  <a:solidFill>
                    <a:srgbClr val="FFFFFF"/>
                  </a:solidFill>
                </a:uFill>
                <a:latin typeface="Franklin Gothic Medium"/>
              </a:rPr>
              <a:t>提升</a:t>
            </a:r>
            <a:r>
              <a:rPr lang="en-US" sz="3200" dirty="0"/>
              <a:t> </a:t>
            </a:r>
            <a:r>
              <a:rPr lang="en-US" sz="3200" spc="-1" dirty="0">
                <a:solidFill>
                  <a:srgbClr val="17375E"/>
                </a:solidFill>
                <a:uFill>
                  <a:solidFill>
                    <a:srgbClr val="FFFFFF"/>
                  </a:solidFill>
                </a:uFill>
                <a:latin typeface="Franklin Gothic Medium"/>
              </a:rPr>
              <a:t>  </a:t>
            </a:r>
          </a:p>
        </p:txBody>
      </p:sp>
      <p:sp>
        <p:nvSpPr>
          <p:cNvPr id="3" name="TextBox 2">
            <a:extLst>
              <a:ext uri="{FF2B5EF4-FFF2-40B4-BE49-F238E27FC236}">
                <a16:creationId xmlns:a16="http://schemas.microsoft.com/office/drawing/2014/main" id="{A26B8D2B-3157-B346-88A1-1D4F840BD90F}"/>
              </a:ext>
            </a:extLst>
          </p:cNvPr>
          <p:cNvSpPr txBox="1"/>
          <p:nvPr/>
        </p:nvSpPr>
        <p:spPr>
          <a:xfrm>
            <a:off x="196920" y="1023639"/>
            <a:ext cx="5519460" cy="369332"/>
          </a:xfrm>
          <a:prstGeom prst="rect">
            <a:avLst/>
          </a:prstGeom>
          <a:noFill/>
        </p:spPr>
        <p:txBody>
          <a:bodyPr wrap="none" rtlCol="0">
            <a:spAutoFit/>
          </a:bodyPr>
          <a:lstStyle/>
          <a:p>
            <a:r>
              <a:rPr lang="en-US" altLang="zh-CN" dirty="0"/>
              <a:t>3.</a:t>
            </a:r>
            <a:r>
              <a:rPr lang="zh-CN" altLang="en-US" dirty="0"/>
              <a:t> </a:t>
            </a:r>
            <a:r>
              <a:rPr lang="en-US" dirty="0" err="1"/>
              <a:t>敏捷性和速度方面提升：业务代码更新的速度比较</a:t>
            </a:r>
            <a:endParaRPr lang="en-US" dirty="0"/>
          </a:p>
        </p:txBody>
      </p:sp>
      <p:sp>
        <p:nvSpPr>
          <p:cNvPr id="4" name="Rectangle 3">
            <a:extLst>
              <a:ext uri="{FF2B5EF4-FFF2-40B4-BE49-F238E27FC236}">
                <a16:creationId xmlns:a16="http://schemas.microsoft.com/office/drawing/2014/main" id="{06BE5452-CFEB-2B41-B8DB-89FFCDA90F06}"/>
              </a:ext>
            </a:extLst>
          </p:cNvPr>
          <p:cNvSpPr/>
          <p:nvPr/>
        </p:nvSpPr>
        <p:spPr>
          <a:xfrm>
            <a:off x="899592" y="1560468"/>
            <a:ext cx="7128792" cy="1477328"/>
          </a:xfrm>
          <a:prstGeom prst="rect">
            <a:avLst/>
          </a:prstGeom>
        </p:spPr>
        <p:txBody>
          <a:bodyPr wrap="square">
            <a:spAutoFit/>
          </a:bodyPr>
          <a:lstStyle/>
          <a:p>
            <a:r>
              <a:rPr lang="zh-CN" altLang="en-US" dirty="0">
                <a:latin typeface="Times New Roman" panose="02020603050405020304" pitchFamily="18" charset="0"/>
                <a:ea typeface="SimSun" panose="02010600030101010101" pitchFamily="2" charset="-122"/>
                <a:cs typeface="SimSun" panose="02010600030101010101" pitchFamily="2" charset="-122"/>
              </a:rPr>
              <a:t>物理机集群：物理机会从脚本中心拉</a:t>
            </a:r>
            <a:r>
              <a:rPr lang="en-US" dirty="0">
                <a:latin typeface="SimSun" panose="02010600030101010101" pitchFamily="2" charset="-122"/>
                <a:ea typeface="Times New Roman" panose="02020603050405020304" pitchFamily="18" charset="0"/>
                <a:cs typeface="SimSun" panose="02010600030101010101" pitchFamily="2" charset="-122"/>
              </a:rPr>
              <a:t>jar</a:t>
            </a:r>
            <a:r>
              <a:rPr lang="zh-CN" altLang="en-US" dirty="0">
                <a:latin typeface="SimSun" panose="02010600030101010101" pitchFamily="2" charset="-122"/>
                <a:ea typeface="Times New Roman" panose="02020603050405020304" pitchFamily="18" charset="0"/>
                <a:cs typeface="SimSun" panose="02010600030101010101" pitchFamily="2" charset="-122"/>
              </a:rPr>
              <a:t>到本地，然后启动起来。如果已经拉过的</a:t>
            </a:r>
            <a:r>
              <a:rPr lang="en-US" dirty="0">
                <a:latin typeface="SimSun" panose="02010600030101010101" pitchFamily="2" charset="-122"/>
                <a:ea typeface="Times New Roman" panose="02020603050405020304" pitchFamily="18" charset="0"/>
                <a:cs typeface="SimSun" panose="02010600030101010101" pitchFamily="2" charset="-122"/>
              </a:rPr>
              <a:t>jar</a:t>
            </a:r>
            <a:r>
              <a:rPr lang="zh-CN" altLang="en-US" dirty="0">
                <a:latin typeface="SimSun" panose="02010600030101010101" pitchFamily="2" charset="-122"/>
                <a:ea typeface="Times New Roman" panose="02020603050405020304" pitchFamily="18" charset="0"/>
                <a:cs typeface="SimSun" panose="02010600030101010101" pitchFamily="2" charset="-122"/>
              </a:rPr>
              <a:t>也不会重新拉取；</a:t>
            </a:r>
            <a:endParaRPr lang="en-US" altLang="zh-CN" dirty="0">
              <a:latin typeface="SimSun" panose="02010600030101010101" pitchFamily="2" charset="-122"/>
              <a:ea typeface="Times New Roman" panose="02020603050405020304" pitchFamily="18" charset="0"/>
              <a:cs typeface="SimSun" panose="02010600030101010101" pitchFamily="2" charset="-122"/>
            </a:endParaRPr>
          </a:p>
          <a:p>
            <a:r>
              <a:rPr lang="zh-CN" altLang="en-US" dirty="0">
                <a:latin typeface="SimSun" panose="02010600030101010101" pitchFamily="2" charset="-122"/>
                <a:ea typeface="Times New Roman" panose="02020603050405020304" pitchFamily="18" charset="0"/>
                <a:cs typeface="SimSun" panose="02010600030101010101" pitchFamily="2" charset="-122"/>
              </a:rPr>
              <a:t>容器集群：会从镜像库拉取镜像，二者过程类似，差别不大。</a:t>
            </a:r>
            <a:endParaRPr lang="en-US" dirty="0">
              <a:latin typeface="Times New Roman" panose="02020603050405020304" pitchFamily="18" charset="0"/>
              <a:ea typeface="Times New Roman" panose="02020603050405020304" pitchFamily="18" charset="0"/>
            </a:endParaRPr>
          </a:p>
          <a:p>
            <a:r>
              <a:rPr lang="zh-CN" altLang="en-US" dirty="0">
                <a:latin typeface="Times New Roman" panose="02020603050405020304" pitchFamily="18" charset="0"/>
                <a:ea typeface="SimSun" panose="02010600030101010101" pitchFamily="2" charset="-122"/>
                <a:cs typeface="SimSun" panose="02010600030101010101" pitchFamily="2" charset="-122"/>
              </a:rPr>
              <a:t>容器集群的优势在于用户推一次镜像可以给所有的用户来用，用户不用维护很多集群的配置或者其他成本，这个层面上方便性有所提升。</a:t>
            </a:r>
            <a:endParaRPr lang="en-US" dirty="0">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A854F06A-6BAC-CB4F-A559-A360B85D607C}"/>
              </a:ext>
            </a:extLst>
          </p:cNvPr>
          <p:cNvSpPr/>
          <p:nvPr/>
        </p:nvSpPr>
        <p:spPr>
          <a:xfrm>
            <a:off x="280275" y="3343781"/>
            <a:ext cx="5352747" cy="369332"/>
          </a:xfrm>
          <a:prstGeom prst="rect">
            <a:avLst/>
          </a:prstGeom>
          <a:noFill/>
        </p:spPr>
        <p:txBody>
          <a:bodyPr wrap="none" rtlCol="0">
            <a:spAutoFit/>
          </a:bodyPr>
          <a:lstStyle/>
          <a:p>
            <a:r>
              <a:rPr lang="en-US" altLang="zh-CN" dirty="0"/>
              <a:t>4.</a:t>
            </a:r>
            <a:r>
              <a:rPr lang="zh-CN" altLang="en-US" dirty="0"/>
              <a:t> </a:t>
            </a:r>
            <a:r>
              <a:rPr lang="en-US" dirty="0" err="1"/>
              <a:t>终端用户生产效率损失提升：宕机恢复时间对比</a:t>
            </a:r>
            <a:r>
              <a:rPr lang="en-US" dirty="0"/>
              <a:t> </a:t>
            </a:r>
          </a:p>
        </p:txBody>
      </p:sp>
      <p:sp>
        <p:nvSpPr>
          <p:cNvPr id="6" name="Rectangle 5">
            <a:extLst>
              <a:ext uri="{FF2B5EF4-FFF2-40B4-BE49-F238E27FC236}">
                <a16:creationId xmlns:a16="http://schemas.microsoft.com/office/drawing/2014/main" id="{3275EF13-54BB-8641-9932-EBB13A303670}"/>
              </a:ext>
            </a:extLst>
          </p:cNvPr>
          <p:cNvSpPr/>
          <p:nvPr/>
        </p:nvSpPr>
        <p:spPr>
          <a:xfrm>
            <a:off x="1022704" y="3810728"/>
            <a:ext cx="6984776" cy="1200329"/>
          </a:xfrm>
          <a:prstGeom prst="rect">
            <a:avLst/>
          </a:prstGeom>
        </p:spPr>
        <p:txBody>
          <a:bodyPr wrap="square">
            <a:spAutoFit/>
          </a:bodyPr>
          <a:lstStyle/>
          <a:p>
            <a:r>
              <a:rPr lang="zh-CN" altLang="en-US" dirty="0">
                <a:ea typeface="SimSun" panose="02010600030101010101" pitchFamily="2" charset="-122"/>
                <a:cs typeface="SimSun" panose="02010600030101010101" pitchFamily="2" charset="-122"/>
              </a:rPr>
              <a:t>物理机集群：在发生宕机的时候任务会进行自动迁移，然后对物理机进行修复；</a:t>
            </a:r>
            <a:endParaRPr lang="en-US" altLang="zh-CN" dirty="0">
              <a:ea typeface="SimSun" panose="02010600030101010101" pitchFamily="2" charset="-122"/>
              <a:cs typeface="SimSun" panose="02010600030101010101" pitchFamily="2" charset="-122"/>
            </a:endParaRPr>
          </a:p>
          <a:p>
            <a:r>
              <a:rPr lang="zh-CN" altLang="en-US" dirty="0">
                <a:ea typeface="SimSun" panose="02010600030101010101" pitchFamily="2" charset="-122"/>
                <a:cs typeface="SimSun" panose="02010600030101010101" pitchFamily="2" charset="-122"/>
              </a:rPr>
              <a:t>容器集群：在在发生宕机的时候任务也会进行自动迁移，然后对物理机进行修复</a:t>
            </a:r>
            <a:r>
              <a:rPr lang="zh-CN" altLang="en-US" dirty="0">
                <a:ea typeface="Times New Roman" panose="02020603050405020304" pitchFamily="18" charset="0"/>
              </a:rPr>
              <a:t> </a:t>
            </a:r>
            <a:r>
              <a:rPr lang="zh-CN" altLang="en-US" dirty="0">
                <a:ea typeface="SimSun" panose="02010600030101010101" pitchFamily="2" charset="-122"/>
                <a:cs typeface="SimSun" panose="02010600030101010101" pitchFamily="2" charset="-122"/>
              </a:rPr>
              <a:t>，二者耗时差别不大</a:t>
            </a:r>
            <a:r>
              <a:rPr lang="en-US" dirty="0"/>
              <a:t> </a:t>
            </a:r>
            <a:r>
              <a:rPr lang="zh-CN" altLang="en-US" dirty="0"/>
              <a:t>。</a:t>
            </a:r>
            <a:endParaRPr lang="en-US" dirty="0"/>
          </a:p>
        </p:txBody>
      </p:sp>
    </p:spTree>
    <p:extLst>
      <p:ext uri="{BB962C8B-B14F-4D97-AF65-F5344CB8AC3E}">
        <p14:creationId xmlns:p14="http://schemas.microsoft.com/office/powerpoint/2010/main" val="236404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96920" y="66600"/>
            <a:ext cx="8770680" cy="7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200" strike="noStrike" spc="-1">
                <a:solidFill>
                  <a:srgbClr val="17375E"/>
                </a:solidFill>
                <a:uFill>
                  <a:solidFill>
                    <a:srgbClr val="FFFFFF"/>
                  </a:solidFill>
                </a:uFill>
                <a:latin typeface="Franklin Gothic Medium"/>
                <a:ea typeface="DejaVu Sans"/>
              </a:rPr>
              <a:t>提纲</a:t>
            </a:r>
            <a:endParaRPr lang="en-US" sz="1800" strike="noStrike" spc="-1">
              <a:solidFill>
                <a:srgbClr val="000000"/>
              </a:solidFill>
              <a:uFill>
                <a:solidFill>
                  <a:srgbClr val="FFFFFF"/>
                </a:solidFill>
              </a:uFill>
              <a:latin typeface="Arial"/>
            </a:endParaRPr>
          </a:p>
        </p:txBody>
      </p:sp>
      <p:sp>
        <p:nvSpPr>
          <p:cNvPr id="118" name="CustomShape 2"/>
          <p:cNvSpPr/>
          <p:nvPr/>
        </p:nvSpPr>
        <p:spPr>
          <a:xfrm>
            <a:off x="971600" y="1134551"/>
            <a:ext cx="1131480" cy="2568160"/>
          </a:xfrm>
          <a:prstGeom prst="rect">
            <a:avLst/>
          </a:prstGeom>
          <a:solidFill>
            <a:srgbClr val="CC0000"/>
          </a:solidFill>
          <a:ln w="12600">
            <a:noFill/>
          </a:ln>
        </p:spPr>
        <p:style>
          <a:lnRef idx="0">
            <a:scrgbClr r="0" g="0" b="0"/>
          </a:lnRef>
          <a:fillRef idx="0">
            <a:scrgbClr r="0" g="0" b="0"/>
          </a:fillRef>
          <a:effectRef idx="0">
            <a:scrgbClr r="0" g="0" b="0"/>
          </a:effectRef>
          <a:fontRef idx="minor"/>
        </p:style>
      </p:sp>
      <p:sp>
        <p:nvSpPr>
          <p:cNvPr id="119" name="CustomShape 3"/>
          <p:cNvSpPr/>
          <p:nvPr/>
        </p:nvSpPr>
        <p:spPr>
          <a:xfrm>
            <a:off x="1115616" y="1651143"/>
            <a:ext cx="480600" cy="480600"/>
          </a:xfrm>
          <a:prstGeom prst="ellipse">
            <a:avLst/>
          </a:prstGeom>
          <a:noFill/>
          <a:ln w="12600">
            <a:solidFill>
              <a:srgbClr val="FFFFFF"/>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trike="noStrike" spc="-1">
                <a:solidFill>
                  <a:srgbClr val="FFFFFF"/>
                </a:solidFill>
                <a:uFill>
                  <a:solidFill>
                    <a:srgbClr val="FFFFFF"/>
                  </a:solidFill>
                </a:uFill>
                <a:latin typeface="造字工房悦黑体验版常规体"/>
                <a:ea typeface="造字工房悦黑体验版常规体"/>
              </a:rPr>
              <a:t>1</a:t>
            </a:r>
            <a:endParaRPr lang="en-US" sz="1800" strike="noStrike" spc="-1">
              <a:solidFill>
                <a:srgbClr val="000000"/>
              </a:solidFill>
              <a:uFill>
                <a:solidFill>
                  <a:srgbClr val="FFFFFF"/>
                </a:solidFill>
              </a:uFill>
              <a:latin typeface="Arial"/>
            </a:endParaRPr>
          </a:p>
        </p:txBody>
      </p:sp>
      <p:sp>
        <p:nvSpPr>
          <p:cNvPr id="120" name="CustomShape 4"/>
          <p:cNvSpPr/>
          <p:nvPr/>
        </p:nvSpPr>
        <p:spPr>
          <a:xfrm>
            <a:off x="1115616" y="2320023"/>
            <a:ext cx="480600" cy="480600"/>
          </a:xfrm>
          <a:prstGeom prst="ellipse">
            <a:avLst/>
          </a:prstGeom>
          <a:noFill/>
          <a:ln w="12600">
            <a:solidFill>
              <a:srgbClr val="FFFFFF"/>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trike="noStrike" spc="-1">
                <a:solidFill>
                  <a:srgbClr val="FFFFFF"/>
                </a:solidFill>
                <a:uFill>
                  <a:solidFill>
                    <a:srgbClr val="FFFFFF"/>
                  </a:solidFill>
                </a:uFill>
                <a:latin typeface="造字工房悦黑体验版常规体"/>
                <a:ea typeface="造字工房悦黑体验版常规体"/>
              </a:rPr>
              <a:t>2</a:t>
            </a:r>
            <a:endParaRPr lang="en-US" sz="1800" strike="noStrike" spc="-1">
              <a:solidFill>
                <a:srgbClr val="000000"/>
              </a:solidFill>
              <a:uFill>
                <a:solidFill>
                  <a:srgbClr val="FFFFFF"/>
                </a:solidFill>
              </a:uFill>
              <a:latin typeface="Arial"/>
            </a:endParaRPr>
          </a:p>
        </p:txBody>
      </p:sp>
      <p:sp>
        <p:nvSpPr>
          <p:cNvPr id="121" name="CustomShape 5"/>
          <p:cNvSpPr/>
          <p:nvPr/>
        </p:nvSpPr>
        <p:spPr>
          <a:xfrm>
            <a:off x="1115616" y="2988543"/>
            <a:ext cx="480600" cy="480600"/>
          </a:xfrm>
          <a:prstGeom prst="ellipse">
            <a:avLst/>
          </a:prstGeom>
          <a:noFill/>
          <a:ln w="12600">
            <a:solidFill>
              <a:srgbClr val="FFFFFF"/>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3200" strike="noStrike" spc="-1">
                <a:solidFill>
                  <a:srgbClr val="FFFFFF"/>
                </a:solidFill>
                <a:uFill>
                  <a:solidFill>
                    <a:srgbClr val="FFFFFF"/>
                  </a:solidFill>
                </a:uFill>
                <a:latin typeface="造字工房悦黑体验版常规体"/>
                <a:ea typeface="造字工房悦黑体验版常规体"/>
              </a:rPr>
              <a:t>3</a:t>
            </a:r>
            <a:endParaRPr lang="en-US" sz="1800" strike="noStrike" spc="-1">
              <a:solidFill>
                <a:srgbClr val="000000"/>
              </a:solidFill>
              <a:uFill>
                <a:solidFill>
                  <a:srgbClr val="FFFFFF"/>
                </a:solidFill>
              </a:uFill>
              <a:latin typeface="Arial"/>
            </a:endParaRPr>
          </a:p>
        </p:txBody>
      </p:sp>
      <p:sp>
        <p:nvSpPr>
          <p:cNvPr id="123" name="Line 7"/>
          <p:cNvSpPr/>
          <p:nvPr/>
        </p:nvSpPr>
        <p:spPr>
          <a:xfrm flipV="1">
            <a:off x="1598016" y="1520463"/>
            <a:ext cx="450000" cy="399600"/>
          </a:xfrm>
          <a:prstGeom prst="line">
            <a:avLst/>
          </a:prstGeom>
          <a:ln w="22320">
            <a:solidFill>
              <a:srgbClr val="FFFFFF"/>
            </a:solidFill>
            <a:miter/>
          </a:ln>
        </p:spPr>
        <p:style>
          <a:lnRef idx="0">
            <a:scrgbClr r="0" g="0" b="0"/>
          </a:lnRef>
          <a:fillRef idx="0">
            <a:scrgbClr r="0" g="0" b="0"/>
          </a:fillRef>
          <a:effectRef idx="0">
            <a:scrgbClr r="0" g="0" b="0"/>
          </a:effectRef>
          <a:fontRef idx="minor"/>
        </p:style>
      </p:sp>
      <p:sp>
        <p:nvSpPr>
          <p:cNvPr id="124" name="Line 8"/>
          <p:cNvSpPr/>
          <p:nvPr/>
        </p:nvSpPr>
        <p:spPr>
          <a:xfrm>
            <a:off x="2174360" y="1832591"/>
            <a:ext cx="6069240" cy="360"/>
          </a:xfrm>
          <a:prstGeom prst="line">
            <a:avLst/>
          </a:prstGeom>
          <a:ln w="6480">
            <a:solidFill>
              <a:srgbClr val="C5000B"/>
            </a:solidFill>
            <a:miter/>
          </a:ln>
        </p:spPr>
        <p:style>
          <a:lnRef idx="0">
            <a:scrgbClr r="0" g="0" b="0"/>
          </a:lnRef>
          <a:fillRef idx="0">
            <a:scrgbClr r="0" g="0" b="0"/>
          </a:fillRef>
          <a:effectRef idx="0">
            <a:scrgbClr r="0" g="0" b="0"/>
          </a:effectRef>
          <a:fontRef idx="minor"/>
        </p:style>
      </p:sp>
      <p:sp>
        <p:nvSpPr>
          <p:cNvPr id="125" name="Line 9"/>
          <p:cNvSpPr/>
          <p:nvPr/>
        </p:nvSpPr>
        <p:spPr>
          <a:xfrm>
            <a:off x="2174360" y="2510471"/>
            <a:ext cx="6069240" cy="360"/>
          </a:xfrm>
          <a:prstGeom prst="line">
            <a:avLst/>
          </a:prstGeom>
          <a:ln w="6480">
            <a:solidFill>
              <a:srgbClr val="C5000B"/>
            </a:solidFill>
            <a:miter/>
          </a:ln>
        </p:spPr>
        <p:style>
          <a:lnRef idx="0">
            <a:scrgbClr r="0" g="0" b="0"/>
          </a:lnRef>
          <a:fillRef idx="0">
            <a:scrgbClr r="0" g="0" b="0"/>
          </a:fillRef>
          <a:effectRef idx="0">
            <a:scrgbClr r="0" g="0" b="0"/>
          </a:effectRef>
          <a:fontRef idx="minor"/>
        </p:style>
      </p:sp>
      <p:sp>
        <p:nvSpPr>
          <p:cNvPr id="126" name="Line 10"/>
          <p:cNvSpPr/>
          <p:nvPr/>
        </p:nvSpPr>
        <p:spPr>
          <a:xfrm>
            <a:off x="2174360" y="3188351"/>
            <a:ext cx="6069240" cy="360"/>
          </a:xfrm>
          <a:prstGeom prst="line">
            <a:avLst/>
          </a:prstGeom>
          <a:ln w="6480">
            <a:solidFill>
              <a:srgbClr val="C5000B"/>
            </a:solidFill>
            <a:miter/>
          </a:ln>
        </p:spPr>
        <p:style>
          <a:lnRef idx="0">
            <a:scrgbClr r="0" g="0" b="0"/>
          </a:lnRef>
          <a:fillRef idx="0">
            <a:scrgbClr r="0" g="0" b="0"/>
          </a:fillRef>
          <a:effectRef idx="0">
            <a:scrgbClr r="0" g="0" b="0"/>
          </a:effectRef>
          <a:fontRef idx="minor"/>
        </p:style>
      </p:sp>
      <p:sp>
        <p:nvSpPr>
          <p:cNvPr id="128" name="CustomShape 12"/>
          <p:cNvSpPr/>
          <p:nvPr/>
        </p:nvSpPr>
        <p:spPr>
          <a:xfrm>
            <a:off x="3516800" y="1230311"/>
            <a:ext cx="205092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altLang="zh-CN" sz="2800" strike="noStrike" spc="-1" dirty="0">
                <a:solidFill>
                  <a:srgbClr val="000000"/>
                </a:solidFill>
                <a:uFill>
                  <a:solidFill>
                    <a:srgbClr val="FFFFFF"/>
                  </a:solidFill>
                </a:uFill>
                <a:latin typeface="Arial"/>
              </a:rPr>
              <a:t>K8S</a:t>
            </a:r>
            <a:r>
              <a:rPr lang="zh-CN" altLang="en-US" sz="2800" spc="-1" dirty="0">
                <a:solidFill>
                  <a:srgbClr val="000000"/>
                </a:solidFill>
                <a:uFill>
                  <a:solidFill>
                    <a:srgbClr val="FFFFFF"/>
                  </a:solidFill>
                </a:uFill>
                <a:latin typeface="Arial"/>
              </a:rPr>
              <a:t>实时任务现状</a:t>
            </a:r>
            <a:endParaRPr lang="en-US" sz="2800" strike="noStrike" spc="-1" dirty="0">
              <a:solidFill>
                <a:srgbClr val="000000"/>
              </a:solidFill>
              <a:uFill>
                <a:solidFill>
                  <a:srgbClr val="FFFFFF"/>
                </a:solidFill>
              </a:uFill>
              <a:latin typeface="Arial"/>
            </a:endParaRPr>
          </a:p>
        </p:txBody>
      </p:sp>
      <p:sp>
        <p:nvSpPr>
          <p:cNvPr id="129" name="CustomShape 13"/>
          <p:cNvSpPr/>
          <p:nvPr/>
        </p:nvSpPr>
        <p:spPr>
          <a:xfrm>
            <a:off x="3515766" y="1937351"/>
            <a:ext cx="165600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800" strike="noStrike" spc="-1" dirty="0">
                <a:solidFill>
                  <a:srgbClr val="000000"/>
                </a:solidFill>
                <a:uFill>
                  <a:solidFill>
                    <a:srgbClr val="FFFFFF"/>
                  </a:solidFill>
                </a:uFill>
                <a:latin typeface="Arial"/>
              </a:rPr>
              <a:t>量化收益对比分析</a:t>
            </a:r>
            <a:endParaRPr lang="en-US" sz="2800" strike="noStrike" spc="-1" dirty="0">
              <a:solidFill>
                <a:srgbClr val="000000"/>
              </a:solidFill>
              <a:uFill>
                <a:solidFill>
                  <a:srgbClr val="FFFFFF"/>
                </a:solidFill>
              </a:uFill>
              <a:latin typeface="Arial"/>
            </a:endParaRPr>
          </a:p>
        </p:txBody>
      </p:sp>
      <p:sp>
        <p:nvSpPr>
          <p:cNvPr id="131" name="Line 15"/>
          <p:cNvSpPr/>
          <p:nvPr/>
        </p:nvSpPr>
        <p:spPr>
          <a:xfrm flipV="1">
            <a:off x="1598016" y="2209503"/>
            <a:ext cx="450000" cy="399600"/>
          </a:xfrm>
          <a:prstGeom prst="line">
            <a:avLst/>
          </a:prstGeom>
          <a:ln w="22320">
            <a:solidFill>
              <a:srgbClr val="FFFFFF"/>
            </a:solidFill>
            <a:miter/>
          </a:ln>
        </p:spPr>
        <p:style>
          <a:lnRef idx="0">
            <a:scrgbClr r="0" g="0" b="0"/>
          </a:lnRef>
          <a:fillRef idx="0">
            <a:scrgbClr r="0" g="0" b="0"/>
          </a:fillRef>
          <a:effectRef idx="0">
            <a:scrgbClr r="0" g="0" b="0"/>
          </a:effectRef>
          <a:fontRef idx="minor"/>
        </p:style>
      </p:sp>
      <p:sp>
        <p:nvSpPr>
          <p:cNvPr id="132" name="Line 16"/>
          <p:cNvSpPr/>
          <p:nvPr/>
        </p:nvSpPr>
        <p:spPr>
          <a:xfrm flipV="1">
            <a:off x="1598016" y="2898183"/>
            <a:ext cx="450000" cy="399600"/>
          </a:xfrm>
          <a:prstGeom prst="line">
            <a:avLst/>
          </a:prstGeom>
          <a:ln w="22320">
            <a:solidFill>
              <a:srgbClr val="FFFFFF"/>
            </a:solidFill>
            <a:miter/>
          </a:ln>
        </p:spPr>
        <p:style>
          <a:lnRef idx="0">
            <a:scrgbClr r="0" g="0" b="0"/>
          </a:lnRef>
          <a:fillRef idx="0">
            <a:scrgbClr r="0" g="0" b="0"/>
          </a:fillRef>
          <a:effectRef idx="0">
            <a:scrgbClr r="0" g="0" b="0"/>
          </a:effectRef>
          <a:fontRef idx="minor"/>
        </p:style>
      </p:sp>
      <p:sp>
        <p:nvSpPr>
          <p:cNvPr id="134" name="CustomShape 18"/>
          <p:cNvSpPr/>
          <p:nvPr/>
        </p:nvSpPr>
        <p:spPr>
          <a:xfrm>
            <a:off x="3536400" y="2630711"/>
            <a:ext cx="184968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zh-CN" altLang="en-US" sz="2800" spc="-1" dirty="0">
                <a:solidFill>
                  <a:srgbClr val="000000"/>
                </a:solidFill>
                <a:uFill>
                  <a:solidFill>
                    <a:srgbClr val="FFFFFF"/>
                  </a:solidFill>
                </a:uFill>
                <a:latin typeface="Arial"/>
              </a:rPr>
              <a:t>实时各业务对比分析</a:t>
            </a:r>
            <a:endParaRPr lang="en-US" sz="2800" strike="noStrike" spc="-1" dirty="0">
              <a:solidFill>
                <a:srgbClr val="000000"/>
              </a:solidFill>
              <a:uFill>
                <a:solidFill>
                  <a:srgbClr val="FFFFFF"/>
                </a:solidFill>
              </a:uFill>
              <a:latin typeface="Arial"/>
            </a:endParaRPr>
          </a:p>
        </p:txBody>
      </p:sp>
      <p:sp>
        <p:nvSpPr>
          <p:cNvPr id="135" name="CustomShape 19"/>
          <p:cNvSpPr/>
          <p:nvPr/>
        </p:nvSpPr>
        <p:spPr>
          <a:xfrm>
            <a:off x="3481880" y="3968471"/>
            <a:ext cx="804240" cy="454320"/>
          </a:xfrm>
          <a:prstGeom prst="rect">
            <a:avLst/>
          </a:prstGeom>
          <a:noFill/>
          <a:ln>
            <a:noFill/>
          </a:ln>
        </p:spPr>
        <p:style>
          <a:lnRef idx="0">
            <a:scrgbClr r="0" g="0" b="0"/>
          </a:lnRef>
          <a:fillRef idx="0">
            <a:scrgbClr r="0" g="0" b="0"/>
          </a:fillRef>
          <a:effectRef idx="0">
            <a:scrgbClr r="0" g="0" b="0"/>
          </a:effectRef>
          <a:fontRef idx="minor"/>
        </p:style>
      </p:sp>
      <p:sp>
        <p:nvSpPr>
          <p:cNvPr id="25" name="CustomShape 19">
            <a:extLst>
              <a:ext uri="{FF2B5EF4-FFF2-40B4-BE49-F238E27FC236}">
                <a16:creationId xmlns:a16="http://schemas.microsoft.com/office/drawing/2014/main" id="{746A50B5-4196-254A-B6BC-3DAFA19B627C}"/>
              </a:ext>
            </a:extLst>
          </p:cNvPr>
          <p:cNvSpPr/>
          <p:nvPr/>
        </p:nvSpPr>
        <p:spPr>
          <a:xfrm>
            <a:off x="3532838" y="5872935"/>
            <a:ext cx="804240" cy="454320"/>
          </a:xfrm>
          <a:prstGeom prst="rect">
            <a:avLst/>
          </a:prstGeom>
          <a:noFill/>
          <a:ln>
            <a:noFill/>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97B4AD94-2CC3-6C49-A631-052A8DB64557}"/>
              </a:ext>
            </a:extLst>
          </p:cNvPr>
          <p:cNvSpPr/>
          <p:nvPr/>
        </p:nvSpPr>
        <p:spPr>
          <a:xfrm>
            <a:off x="2232768" y="2522940"/>
            <a:ext cx="6011640" cy="684736"/>
          </a:xfrm>
          <a:prstGeom prst="rect">
            <a:avLst/>
          </a:prstGeom>
          <a:solidFill>
            <a:schemeClr val="accent5">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ustomShape 13">
            <a:extLst>
              <a:ext uri="{FF2B5EF4-FFF2-40B4-BE49-F238E27FC236}">
                <a16:creationId xmlns:a16="http://schemas.microsoft.com/office/drawing/2014/main" id="{8337359D-00B4-C24E-84E0-9D4DAC603F36}"/>
              </a:ext>
            </a:extLst>
          </p:cNvPr>
          <p:cNvSpPr/>
          <p:nvPr/>
        </p:nvSpPr>
        <p:spPr>
          <a:xfrm>
            <a:off x="4341443" y="3352882"/>
            <a:ext cx="165600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altLang="zh-CN" sz="2800" strike="noStrike" spc="-1" dirty="0" err="1">
                <a:solidFill>
                  <a:srgbClr val="000000"/>
                </a:solidFill>
                <a:uFill>
                  <a:solidFill>
                    <a:srgbClr val="FFFFFF"/>
                  </a:solidFill>
                </a:uFill>
                <a:latin typeface="Arial"/>
              </a:rPr>
              <a:t>Fregata</a:t>
            </a:r>
            <a:r>
              <a:rPr lang="zh-CN" altLang="en-US" sz="2800" strike="noStrike" spc="-1" dirty="0">
                <a:solidFill>
                  <a:srgbClr val="000000"/>
                </a:solidFill>
                <a:uFill>
                  <a:solidFill>
                    <a:srgbClr val="FFFFFF"/>
                  </a:solidFill>
                </a:uFill>
                <a:latin typeface="Arial"/>
              </a:rPr>
              <a:t>任务</a:t>
            </a:r>
            <a:endParaRPr lang="en-US" sz="2800" strike="noStrike" spc="-1" dirty="0">
              <a:solidFill>
                <a:srgbClr val="000000"/>
              </a:solidFill>
              <a:uFill>
                <a:solidFill>
                  <a:srgbClr val="FFFFFF"/>
                </a:solidFill>
              </a:uFill>
              <a:latin typeface="Arial"/>
            </a:endParaRPr>
          </a:p>
        </p:txBody>
      </p:sp>
      <p:sp>
        <p:nvSpPr>
          <p:cNvPr id="20" name="CustomShape 18">
            <a:extLst>
              <a:ext uri="{FF2B5EF4-FFF2-40B4-BE49-F238E27FC236}">
                <a16:creationId xmlns:a16="http://schemas.microsoft.com/office/drawing/2014/main" id="{F3AEBAC0-F8F3-834B-9CBF-EF1C85DA4CAD}"/>
              </a:ext>
            </a:extLst>
          </p:cNvPr>
          <p:cNvSpPr/>
          <p:nvPr/>
        </p:nvSpPr>
        <p:spPr>
          <a:xfrm>
            <a:off x="4362077" y="4046242"/>
            <a:ext cx="184968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altLang="zh-CN" sz="2800" strike="noStrike" spc="-1" dirty="0">
                <a:solidFill>
                  <a:srgbClr val="000000"/>
                </a:solidFill>
                <a:uFill>
                  <a:solidFill>
                    <a:srgbClr val="FFFFFF"/>
                  </a:solidFill>
                </a:uFill>
                <a:latin typeface="Arial"/>
              </a:rPr>
              <a:t>Kafka-</a:t>
            </a:r>
            <a:r>
              <a:rPr lang="en-US" altLang="zh-CN" sz="2800" strike="noStrike" spc="-1" dirty="0" err="1">
                <a:solidFill>
                  <a:srgbClr val="000000"/>
                </a:solidFill>
                <a:uFill>
                  <a:solidFill>
                    <a:srgbClr val="FFFFFF"/>
                  </a:solidFill>
                </a:uFill>
                <a:latin typeface="Arial"/>
              </a:rPr>
              <a:t>MirrorMaker</a:t>
            </a:r>
            <a:r>
              <a:rPr lang="zh-CN" altLang="en-US" sz="2800" strike="noStrike" spc="-1" dirty="0">
                <a:solidFill>
                  <a:srgbClr val="000000"/>
                </a:solidFill>
                <a:uFill>
                  <a:solidFill>
                    <a:srgbClr val="FFFFFF"/>
                  </a:solidFill>
                </a:uFill>
                <a:latin typeface="Arial"/>
              </a:rPr>
              <a:t>任务</a:t>
            </a:r>
            <a:endParaRPr lang="en-US" sz="2800" strike="noStrike" spc="-1" dirty="0">
              <a:solidFill>
                <a:srgbClr val="000000"/>
              </a:solidFill>
              <a:uFill>
                <a:solidFill>
                  <a:srgbClr val="FFFFFF"/>
                </a:solidFill>
              </a:uFill>
              <a:latin typeface="Arial"/>
            </a:endParaRPr>
          </a:p>
        </p:txBody>
      </p:sp>
      <p:sp>
        <p:nvSpPr>
          <p:cNvPr id="21" name="CustomShape 19">
            <a:extLst>
              <a:ext uri="{FF2B5EF4-FFF2-40B4-BE49-F238E27FC236}">
                <a16:creationId xmlns:a16="http://schemas.microsoft.com/office/drawing/2014/main" id="{7792681D-0C1B-C445-B5FD-7EBCB869E287}"/>
              </a:ext>
            </a:extLst>
          </p:cNvPr>
          <p:cNvSpPr/>
          <p:nvPr/>
        </p:nvSpPr>
        <p:spPr>
          <a:xfrm>
            <a:off x="4307557" y="5384002"/>
            <a:ext cx="804240" cy="454320"/>
          </a:xfrm>
          <a:prstGeom prst="rect">
            <a:avLst/>
          </a:prstGeom>
          <a:noFill/>
          <a:ln>
            <a:noFill/>
          </a:ln>
        </p:spPr>
        <p:style>
          <a:lnRef idx="0">
            <a:scrgbClr r="0" g="0" b="0"/>
          </a:lnRef>
          <a:fillRef idx="0">
            <a:scrgbClr r="0" g="0" b="0"/>
          </a:fillRef>
          <a:effectRef idx="0">
            <a:scrgbClr r="0" g="0" b="0"/>
          </a:effectRef>
          <a:fontRef idx="minor"/>
        </p:style>
      </p:sp>
      <p:sp>
        <p:nvSpPr>
          <p:cNvPr id="22" name="CustomShape 18">
            <a:extLst>
              <a:ext uri="{FF2B5EF4-FFF2-40B4-BE49-F238E27FC236}">
                <a16:creationId xmlns:a16="http://schemas.microsoft.com/office/drawing/2014/main" id="{58113185-73D0-E24A-8D27-B424C5BC9F93}"/>
              </a:ext>
            </a:extLst>
          </p:cNvPr>
          <p:cNvSpPr/>
          <p:nvPr/>
        </p:nvSpPr>
        <p:spPr>
          <a:xfrm>
            <a:off x="4354369" y="4766752"/>
            <a:ext cx="184968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altLang="zh-CN" sz="2800" strike="noStrike" spc="-1" dirty="0">
                <a:solidFill>
                  <a:srgbClr val="000000"/>
                </a:solidFill>
                <a:uFill>
                  <a:solidFill>
                    <a:srgbClr val="FFFFFF"/>
                  </a:solidFill>
                </a:uFill>
                <a:latin typeface="Arial"/>
              </a:rPr>
              <a:t>Storm</a:t>
            </a:r>
            <a:r>
              <a:rPr lang="zh-CN" altLang="en-US" sz="2800" strike="noStrike" spc="-1" dirty="0">
                <a:solidFill>
                  <a:srgbClr val="000000"/>
                </a:solidFill>
                <a:uFill>
                  <a:solidFill>
                    <a:srgbClr val="FFFFFF"/>
                  </a:solidFill>
                </a:uFill>
                <a:latin typeface="Arial"/>
              </a:rPr>
              <a:t>任务</a:t>
            </a:r>
            <a:endParaRPr lang="en-US" sz="2800" strike="noStrike" spc="-1" dirty="0">
              <a:solidFill>
                <a:srgbClr val="000000"/>
              </a:solidFill>
              <a:uFill>
                <a:solidFill>
                  <a:srgbClr val="FFFFFF"/>
                </a:solidFill>
              </a:uFill>
              <a:latin typeface="Arial"/>
            </a:endParaRPr>
          </a:p>
        </p:txBody>
      </p:sp>
      <p:sp>
        <p:nvSpPr>
          <p:cNvPr id="23" name="CustomShape 18">
            <a:extLst>
              <a:ext uri="{FF2B5EF4-FFF2-40B4-BE49-F238E27FC236}">
                <a16:creationId xmlns:a16="http://schemas.microsoft.com/office/drawing/2014/main" id="{40B98780-EDD6-8141-BBA4-0D978E1BE83C}"/>
              </a:ext>
            </a:extLst>
          </p:cNvPr>
          <p:cNvSpPr/>
          <p:nvPr/>
        </p:nvSpPr>
        <p:spPr>
          <a:xfrm>
            <a:off x="4413035" y="5350514"/>
            <a:ext cx="184968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altLang="zh-Hans" sz="2800" strike="noStrike" spc="-1" dirty="0" err="1">
                <a:solidFill>
                  <a:srgbClr val="000000"/>
                </a:solidFill>
                <a:uFill>
                  <a:solidFill>
                    <a:srgbClr val="FFFFFF"/>
                  </a:solidFill>
                </a:uFill>
                <a:latin typeface="Arial"/>
              </a:rPr>
              <a:t>SparkStreaming</a:t>
            </a:r>
            <a:r>
              <a:rPr lang="zh-Hans" altLang="en-US" sz="2800" strike="noStrike" spc="-1" dirty="0">
                <a:solidFill>
                  <a:srgbClr val="000000"/>
                </a:solidFill>
                <a:uFill>
                  <a:solidFill>
                    <a:srgbClr val="FFFFFF"/>
                  </a:solidFill>
                </a:uFill>
                <a:latin typeface="Arial"/>
              </a:rPr>
              <a:t>任务</a:t>
            </a:r>
            <a:endParaRPr lang="en-US" sz="2800" strike="noStrike" spc="-1" dirty="0">
              <a:solidFill>
                <a:srgbClr val="000000"/>
              </a:solidFill>
              <a:uFill>
                <a:solidFill>
                  <a:srgbClr val="FFFFFF"/>
                </a:solidFill>
              </a:uFill>
              <a:latin typeface="Arial"/>
            </a:endParaRPr>
          </a:p>
        </p:txBody>
      </p:sp>
      <p:sp>
        <p:nvSpPr>
          <p:cNvPr id="24" name="CustomShape 19">
            <a:extLst>
              <a:ext uri="{FF2B5EF4-FFF2-40B4-BE49-F238E27FC236}">
                <a16:creationId xmlns:a16="http://schemas.microsoft.com/office/drawing/2014/main" id="{5F73769F-B2F9-ED41-A0AF-26B95BB30300}"/>
              </a:ext>
            </a:extLst>
          </p:cNvPr>
          <p:cNvSpPr/>
          <p:nvPr/>
        </p:nvSpPr>
        <p:spPr>
          <a:xfrm>
            <a:off x="4358515" y="6486571"/>
            <a:ext cx="804240" cy="454320"/>
          </a:xfrm>
          <a:prstGeom prst="rect">
            <a:avLst/>
          </a:prstGeom>
          <a:noFill/>
          <a:ln>
            <a:noFill/>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C398B67D-92CE-5243-88F7-27063CCD378B}"/>
              </a:ext>
            </a:extLst>
          </p:cNvPr>
          <p:cNvSpPr/>
          <p:nvPr/>
        </p:nvSpPr>
        <p:spPr>
          <a:xfrm>
            <a:off x="4405327" y="6071024"/>
            <a:ext cx="184968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altLang="zh-Hans" sz="2800" strike="noStrike" spc="-1" dirty="0" err="1">
                <a:solidFill>
                  <a:srgbClr val="000000"/>
                </a:solidFill>
                <a:uFill>
                  <a:solidFill>
                    <a:srgbClr val="FFFFFF"/>
                  </a:solidFill>
                </a:uFill>
                <a:latin typeface="Arial"/>
              </a:rPr>
              <a:t>Flink</a:t>
            </a:r>
            <a:r>
              <a:rPr lang="zh-CN" altLang="en-US" sz="2800" strike="noStrike" spc="-1" dirty="0">
                <a:solidFill>
                  <a:srgbClr val="000000"/>
                </a:solidFill>
                <a:uFill>
                  <a:solidFill>
                    <a:srgbClr val="FFFFFF"/>
                  </a:solidFill>
                </a:uFill>
                <a:latin typeface="Arial"/>
              </a:rPr>
              <a:t>任务</a:t>
            </a:r>
            <a:endParaRPr lang="en-US" sz="280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5981311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JD Template V2.0</Template>
  <TotalTime>10771</TotalTime>
  <Words>1175</Words>
  <Application>Microsoft Macintosh PowerPoint</Application>
  <PresentationFormat>On-screen Show (4:3)</PresentationFormat>
  <Paragraphs>455</Paragraphs>
  <Slides>23</Slides>
  <Notes>21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23</vt:i4>
      </vt:variant>
    </vt:vector>
  </HeadingPairs>
  <TitlesOfParts>
    <vt:vector size="37" baseType="lpstr">
      <vt:lpstr>DejaVu Sans</vt:lpstr>
      <vt:lpstr>宋体</vt:lpstr>
      <vt:lpstr>宋体</vt:lpstr>
      <vt:lpstr>造字工房悦黑体验版常规体</vt:lpstr>
      <vt:lpstr>Arial</vt:lpstr>
      <vt:lpstr>Calibri</vt:lpstr>
      <vt:lpstr>Franklin Gothic Book</vt:lpstr>
      <vt:lpstr>Franklin Gothic Medium</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JDMP平台发展战略</dc:title>
  <dc:creator>yfhewei@jd.com</dc:creator>
  <cp:lastModifiedBy>Microsoft Office User</cp:lastModifiedBy>
  <cp:revision>797</cp:revision>
  <dcterms:created xsi:type="dcterms:W3CDTF">2014-02-13T01:22:38Z</dcterms:created>
  <dcterms:modified xsi:type="dcterms:W3CDTF">2018-11-14T06:26:25Z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JD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9</vt:i4>
  </property>
  <property fmtid="{D5CDD505-2E9C-101B-9397-08002B2CF9AE}" pid="9" name="PresentationFormat">
    <vt:lpwstr>全屏显示(4:3)</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