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7" r:id="rId4"/>
    <p:sldId id="278" r:id="rId6"/>
    <p:sldId id="282" r:id="rId7"/>
    <p:sldId id="279" r:id="rId8"/>
    <p:sldId id="280" r:id="rId9"/>
    <p:sldId id="281" r:id="rId10"/>
    <p:sldId id="277" r:id="rId11"/>
    <p:sldId id="258" r:id="rId12"/>
    <p:sldId id="262" r:id="rId13"/>
    <p:sldId id="266" r:id="rId14"/>
    <p:sldId id="263" r:id="rId15"/>
    <p:sldId id="264" r:id="rId16"/>
    <p:sldId id="265" r:id="rId17"/>
    <p:sldId id="267" r:id="rId18"/>
    <p:sldId id="283" r:id="rId19"/>
    <p:sldId id="259" r:id="rId20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6"/>
    <p:restoredTop sz="69108"/>
  </p:normalViewPr>
  <p:slideViewPr>
    <p:cSldViewPr>
      <p:cViewPr varScale="1">
        <p:scale>
          <a:sx n="93" d="100"/>
          <a:sy n="93" d="100"/>
        </p:scale>
        <p:origin x="496" y="200"/>
      </p:cViewPr>
      <p:guideLst>
        <p:guide orient="horz" pos="2117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98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年／月／日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47108" y="152400"/>
            <a:ext cx="6120680" cy="6477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980407" y="260350"/>
            <a:ext cx="73025" cy="43180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118520" y="463550"/>
            <a:ext cx="63500" cy="225425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268013"/>
            <a:ext cx="930166" cy="42566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4493" y="989119"/>
            <a:ext cx="7993062" cy="1602895"/>
          </a:xfrm>
        </p:spPr>
        <p:txBody>
          <a:bodyPr/>
          <a:lstStyle/>
          <a:p>
            <a:r>
              <a:rPr lang="en-US" altLang="zh-CN" dirty="0"/>
              <a:t>Adaptive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altLang="zh-CN" dirty="0"/>
          </a:p>
          <a:p>
            <a:pPr algn="r"/>
            <a:r>
              <a:rPr lang="en-US" altLang="zh-CN" sz="3200" dirty="0"/>
              <a:t>---Spark</a:t>
            </a:r>
            <a:r>
              <a:rPr lang="zh-CN" altLang="en-US" sz="3200" dirty="0"/>
              <a:t>自适应执行引擎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47107" y="152400"/>
            <a:ext cx="6818185" cy="647700"/>
          </a:xfrm>
        </p:spPr>
        <p:txBody>
          <a:bodyPr/>
          <a:lstStyle/>
          <a:p>
            <a:r>
              <a:rPr kumimoji="1" lang="en-US" altLang="zh-CN" dirty="0" err="1"/>
              <a:t>SparkSQL</a:t>
            </a:r>
            <a:r>
              <a:rPr kumimoji="1" lang="zh-CN" altLang="en-US" dirty="0"/>
              <a:t>的挑战：静态的执行计划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01" y="835595"/>
            <a:ext cx="9448800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6625" y="5346700"/>
            <a:ext cx="102311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80" lvl="1" indent="-285750" algn="l">
              <a:buFont typeface="Arial" panose="020B060402020209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</a:rPr>
              <a:t>运行期间，可以获得更多的运行时信息。根据运行时信息，是有可能得到一个更好的执行计划的，所以动态变更执行计划会是一个更好的优化手段。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cs typeface="+mn-ea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cs typeface="+mn-ea"/>
              </a:rPr>
              <a:t>CBO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cs typeface="+mn-ea"/>
              </a:rPr>
              <a:t>是静态估算的，而运行时信息是准确的）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284480" lvl="1" indent="-285750" algn="l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能否通过收集运行时信息，动态调整执行计划？</a:t>
            </a:r>
            <a:endParaRPr lang="en-US" altLang="zh-CN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47108" y="152400"/>
            <a:ext cx="6674170" cy="647700"/>
          </a:xfrm>
        </p:spPr>
        <p:txBody>
          <a:bodyPr/>
          <a:lstStyle/>
          <a:p>
            <a:r>
              <a:rPr kumimoji="1" lang="en-US" altLang="zh-CN" dirty="0" err="1"/>
              <a:t>SparkSQL</a:t>
            </a:r>
            <a:r>
              <a:rPr kumimoji="1" lang="zh-CN" altLang="en-US" dirty="0"/>
              <a:t>的挑战：静态的执行计划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589" y="1082396"/>
            <a:ext cx="72390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47107" y="152400"/>
            <a:ext cx="6746177" cy="647700"/>
          </a:xfrm>
        </p:spPr>
        <p:txBody>
          <a:bodyPr/>
          <a:lstStyle/>
          <a:p>
            <a:r>
              <a:rPr kumimoji="1" lang="en-US" altLang="zh-CN" dirty="0" err="1"/>
              <a:t>SparkSQL</a:t>
            </a:r>
            <a:r>
              <a:rPr kumimoji="1" lang="zh-CN" altLang="en-US" dirty="0"/>
              <a:t>的挑战：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中的数据倾斜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4453" y="1152499"/>
            <a:ext cx="9937104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数据倾斜：某一个</a:t>
            </a:r>
            <a:r>
              <a:rPr lang="en-GB" altLang="zh-CN" dirty="0"/>
              <a:t>partition</a:t>
            </a:r>
            <a:r>
              <a:rPr lang="zh-CN" altLang="en-US" dirty="0"/>
              <a:t>的数据量远远大于其它</a:t>
            </a:r>
            <a:r>
              <a:rPr lang="en-GB" altLang="zh-CN" dirty="0"/>
              <a:t>partition</a:t>
            </a:r>
            <a:r>
              <a:rPr lang="zh-CN" altLang="en-US" dirty="0"/>
              <a:t>的数据量，导致个别任务的运行时间远远大于其它任务，因此拖累了整个</a:t>
            </a:r>
            <a:r>
              <a:rPr lang="en-GB" altLang="zh-CN" dirty="0"/>
              <a:t>SQL</a:t>
            </a:r>
            <a:r>
              <a:rPr lang="zh-CN" altLang="en-US" dirty="0"/>
              <a:t>的运行时间。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目前的解决办法（都不通用、需要人工处理）：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增大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数量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增大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BroadcastHashJoin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阈值，将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ShuffleJoin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转化成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BroadcastJoin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给倾斜的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key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增加随机的前缀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……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11480" lvl="1"/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4480" lvl="1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能否在运行时自动地处理</a:t>
            </a:r>
            <a:r>
              <a:rPr lang="en-GB" altLang="zh-CN" b="1" dirty="0">
                <a:solidFill>
                  <a:srgbClr val="FF0000"/>
                </a:solidFill>
              </a:rPr>
              <a:t>join</a:t>
            </a:r>
            <a:r>
              <a:rPr lang="zh-CN" altLang="en-US" b="1" dirty="0">
                <a:solidFill>
                  <a:srgbClr val="FF0000"/>
                </a:solidFill>
              </a:rPr>
              <a:t>中的数据倾斜？</a:t>
            </a:r>
            <a:endParaRPr lang="en-US" altLang="zh-CN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自适应执行的背景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6461" y="1007839"/>
            <a:ext cx="9937104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Spark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社区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2015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年提出基本想法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DAGScheduler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中增加了提交单个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map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stage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的接口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尝试在运行时调整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数量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限制：某些场景下引入更多的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；无法较好地处理三表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join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的情况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英特尔大数据团队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更灵活的自适应执行框架，可扩展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自动设置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数、动态调整执行计划、动态处理数据倾斜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Spark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社区发布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spark-3.0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版本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AQE(Adaptive Query Execution)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作为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3.0 features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中最大的性能改进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自适应执行架构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493" y="1007839"/>
            <a:ext cx="9649072" cy="433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6581" y="5540568"/>
            <a:ext cx="50450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动态调整执行计划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调整的依据是中间结果的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精确的统计信息</a:t>
            </a:r>
            <a:endParaRPr lang="zh-CN" altLang="en-US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47107" y="152400"/>
            <a:ext cx="7250233" cy="647700"/>
          </a:xfrm>
        </p:spPr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2.2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100TB</a:t>
            </a:r>
            <a:r>
              <a:rPr kumimoji="1" lang="zh-CN" altLang="en-US" dirty="0"/>
              <a:t> </a:t>
            </a:r>
            <a:r>
              <a:rPr kumimoji="1" lang="en-US" altLang="zh-CN" dirty="0"/>
              <a:t>TPC-DS</a:t>
            </a:r>
            <a:r>
              <a:rPr kumimoji="1" lang="zh-CN" altLang="en-US" dirty="0"/>
              <a:t>性能比较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88" y="1223863"/>
            <a:ext cx="8180856" cy="43161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85374" y="1367879"/>
            <a:ext cx="27367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103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条语句中：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92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条性能提升明显</a:t>
            </a:r>
            <a:endParaRPr lang="en-US" altLang="zh-CN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47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条提升超过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10%</a:t>
            </a:r>
            <a:endParaRPr lang="en-US" altLang="zh-CN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最大提升达到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3.8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倍</a:t>
            </a:r>
            <a:endParaRPr lang="en-US" altLang="zh-CN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未出现性能下降</a:t>
            </a:r>
            <a:endParaRPr lang="en-US" altLang="zh-CN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工作计划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7887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7140" y="1100455"/>
            <a:ext cx="87242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lt"/>
              <a:buAutoNum type="arabicPeriod"/>
            </a:pPr>
            <a:r>
              <a:rPr lang="zh-CN" altLang="en-US"/>
              <a:t>完成技术储备：掌握原理、梳理</a:t>
            </a:r>
            <a:r>
              <a:rPr lang="en-US" altLang="zh-CN"/>
              <a:t>spark-3.0 AQE</a:t>
            </a:r>
            <a:r>
              <a:rPr lang="zh-CN" altLang="en-US"/>
              <a:t>的代码框架。</a:t>
            </a:r>
            <a:br>
              <a:rPr lang="zh-CN" altLang="en-US"/>
            </a:br>
            <a:r>
              <a:rPr lang="zh-CN" altLang="en-US"/>
              <a:t>后续将梳理策略</a:t>
            </a:r>
            <a:r>
              <a:rPr lang="zh-CN" altLang="en-US">
                <a:sym typeface="+mn-ea"/>
              </a:rPr>
              <a:t>优化</a:t>
            </a:r>
            <a:r>
              <a:rPr lang="zh-CN" altLang="en-US"/>
              <a:t>的代码。</a:t>
            </a:r>
            <a:br>
              <a:rPr lang="zh-CN" altLang="en-US"/>
            </a:b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结合产险</a:t>
            </a:r>
            <a:r>
              <a:rPr lang="en-US" altLang="zh-CN"/>
              <a:t>IT</a:t>
            </a:r>
            <a:r>
              <a:rPr lang="zh-CN" altLang="en-US"/>
              <a:t>优化项目，测试</a:t>
            </a:r>
            <a:r>
              <a:rPr lang="en-US" altLang="zh-CN"/>
              <a:t>spark-3.0</a:t>
            </a:r>
            <a:r>
              <a:rPr lang="zh-CN" altLang="en-US"/>
              <a:t>及</a:t>
            </a:r>
            <a:r>
              <a:rPr lang="en-US" altLang="zh-CN"/>
              <a:t>AQE</a:t>
            </a:r>
            <a:r>
              <a:rPr lang="zh-CN" altLang="en-US"/>
              <a:t>。</a:t>
            </a:r>
            <a:br>
              <a:rPr lang="en-US" altLang="zh-CN"/>
            </a:b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TPC-DS</a:t>
            </a:r>
            <a:r>
              <a:rPr lang="zh-CN" altLang="en-US"/>
              <a:t>测试，测试</a:t>
            </a:r>
            <a:r>
              <a:rPr lang="en-US" altLang="zh-CN"/>
              <a:t>AQE</a:t>
            </a:r>
            <a:r>
              <a:rPr lang="zh-CN" altLang="en-US"/>
              <a:t>，总结调优方案。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感谢您的时间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Thanks.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45442" y="1881465"/>
            <a:ext cx="550702" cy="431502"/>
          </a:xfrm>
        </p:spPr>
        <p:txBody>
          <a:bodyPr/>
          <a:lstStyle/>
          <a:p>
            <a:r>
              <a:rPr kumimoji="1" lang="en-US" altLang="zh-CN" b="1" dirty="0"/>
              <a:t>2</a:t>
            </a:r>
            <a:endParaRPr kumimoji="1"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96813" y="1881465"/>
            <a:ext cx="3883789" cy="431502"/>
          </a:xfrm>
        </p:spPr>
        <p:txBody>
          <a:bodyPr/>
          <a:lstStyle/>
          <a:p>
            <a:r>
              <a:rPr kumimoji="1" lang="en-US" altLang="zh-CN" sz="1800" dirty="0" err="1"/>
              <a:t>SparkSQL</a:t>
            </a:r>
            <a:r>
              <a:rPr kumimoji="1" lang="zh-CN" altLang="en-US" sz="1800" dirty="0"/>
              <a:t>面临的挑战</a:t>
            </a:r>
            <a:endParaRPr kumimoji="1"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545442" y="2417133"/>
            <a:ext cx="550702" cy="400436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endParaRPr kumimoji="1" lang="en-US" altLang="zh-CN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096144" y="2417133"/>
            <a:ext cx="3884458" cy="400436"/>
          </a:xfrm>
        </p:spPr>
        <p:txBody>
          <a:bodyPr/>
          <a:lstStyle/>
          <a:p>
            <a:r>
              <a:rPr kumimoji="1" lang="zh-CN" altLang="en-US" sz="1800" dirty="0"/>
              <a:t>自适应执行的背景</a:t>
            </a:r>
            <a:endParaRPr kumimoji="1" lang="zh-CN" altLang="en-US" sz="1800" dirty="0"/>
          </a:p>
        </p:txBody>
      </p:sp>
      <p:sp>
        <p:nvSpPr>
          <p:cNvPr id="27" name="文本占位符 4"/>
          <p:cNvSpPr txBox="1"/>
          <p:nvPr/>
        </p:nvSpPr>
        <p:spPr>
          <a:xfrm>
            <a:off x="2545442" y="2921189"/>
            <a:ext cx="550702" cy="400436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4</a:t>
            </a:r>
            <a:endParaRPr kumimoji="1" lang="en-US" altLang="zh-CN" b="1" dirty="0"/>
          </a:p>
        </p:txBody>
      </p:sp>
      <p:sp>
        <p:nvSpPr>
          <p:cNvPr id="28" name="文本占位符 5"/>
          <p:cNvSpPr txBox="1"/>
          <p:nvPr/>
        </p:nvSpPr>
        <p:spPr>
          <a:xfrm>
            <a:off x="3096144" y="2921189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自适应执行的架构</a:t>
            </a:r>
            <a:endParaRPr kumimoji="1" lang="zh-CN" altLang="en-US" sz="1800" dirty="0"/>
          </a:p>
        </p:txBody>
      </p:sp>
      <p:sp>
        <p:nvSpPr>
          <p:cNvPr id="29" name="文本占位符 4"/>
          <p:cNvSpPr txBox="1"/>
          <p:nvPr/>
        </p:nvSpPr>
        <p:spPr>
          <a:xfrm>
            <a:off x="2557075" y="3430776"/>
            <a:ext cx="550702" cy="400436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5</a:t>
            </a:r>
            <a:endParaRPr kumimoji="1" lang="en-US" altLang="zh-CN" b="1" dirty="0"/>
          </a:p>
        </p:txBody>
      </p:sp>
      <p:sp>
        <p:nvSpPr>
          <p:cNvPr id="30" name="文本占位符 5"/>
          <p:cNvSpPr txBox="1"/>
          <p:nvPr/>
        </p:nvSpPr>
        <p:spPr>
          <a:xfrm>
            <a:off x="3107777" y="3430776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性能比较</a:t>
            </a:r>
            <a:endParaRPr kumimoji="1" lang="zh-CN" altLang="en-US" sz="1800" dirty="0"/>
          </a:p>
        </p:txBody>
      </p:sp>
      <p:sp>
        <p:nvSpPr>
          <p:cNvPr id="8" name="文本占位符 3"/>
          <p:cNvSpPr>
            <a:spLocks noGrp="1"/>
          </p:cNvSpPr>
          <p:nvPr/>
        </p:nvSpPr>
        <p:spPr>
          <a:xfrm>
            <a:off x="3096178" y="1342985"/>
            <a:ext cx="3883789" cy="431502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err="1"/>
              <a:t>CBO</a:t>
            </a:r>
            <a:r>
              <a:rPr kumimoji="1" lang="zh-CN" altLang="en-US" sz="1800" dirty="0" err="1"/>
              <a:t>介绍</a:t>
            </a:r>
            <a:endParaRPr kumimoji="1" lang="zh-CN" altLang="en-US" sz="1800" dirty="0" err="1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2545442" y="1342985"/>
            <a:ext cx="550702" cy="431502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CBO背景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0906" y="4912454"/>
            <a:ext cx="993710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800" dirty="0">
                <a:latin typeface="Arial" panose="020B0604020202090204" pitchFamily="34" charset="0"/>
                <a:cs typeface="Arial" panose="020B0604020202090204" pitchFamily="34" charset="0"/>
              </a:rPr>
              <a:t>RBO属于LogicalPlan的优化，所有优化均基于LogicalPlan的特点，未考虑数据本身的特点</a:t>
            </a:r>
            <a:r>
              <a:rPr lang="zh-CN" altLang="en-US" sz="1800" dirty="0">
                <a:latin typeface="Arial" panose="020B0604020202090204" pitchFamily="34" charset="0"/>
                <a:cs typeface="Arial" panose="020B0604020202090204" pitchFamily="34" charset="0"/>
              </a:rPr>
              <a:t>和</a:t>
            </a:r>
            <a:r>
              <a:rPr lang="en-US" sz="1800" dirty="0">
                <a:latin typeface="Arial" panose="020B0604020202090204" pitchFamily="34" charset="0"/>
                <a:cs typeface="Arial" panose="020B0604020202090204" pitchFamily="34" charset="0"/>
              </a:rPr>
              <a:t>算子本身的代价</a:t>
            </a:r>
            <a:r>
              <a:rPr lang="zh-CN" altLang="en-US" sz="1800" dirty="0">
                <a:latin typeface="Arial" panose="020B0604020202090204" pitchFamily="34" charset="0"/>
                <a:cs typeface="Arial" panose="020B0604020202090204" pitchFamily="34" charset="0"/>
              </a:rPr>
              <a:t>。</a:t>
            </a:r>
            <a:endParaRPr lang="en-US" sz="18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800" dirty="0">
                <a:latin typeface="Arial" panose="020B0604020202090204" pitchFamily="34" charset="0"/>
                <a:cs typeface="Arial" panose="020B0604020202090204" pitchFamily="34" charset="0"/>
              </a:rPr>
              <a:t>CBO</a:t>
            </a:r>
            <a:r>
              <a:rPr sz="1800" dirty="0">
                <a:latin typeface="Arial" panose="020B0604020202090204" pitchFamily="34" charset="0"/>
                <a:cs typeface="Arial" panose="020B0604020202090204" pitchFamily="34" charset="0"/>
              </a:rPr>
              <a:t>考虑了数据本身的特点（如大小、分布）以及操作算子的特点（中间结果集的分布及大小）及代价，从而更好的选择执行代价最小的物理执行计划</a:t>
            </a:r>
            <a:r>
              <a:rPr lang="zh-CN" sz="1800" dirty="0">
                <a:latin typeface="Arial" panose="020B0604020202090204" pitchFamily="34" charset="0"/>
                <a:cs typeface="Arial" panose="020B0604020202090204" pitchFamily="34" charset="0"/>
              </a:rPr>
              <a:t>。</a:t>
            </a:r>
            <a:endParaRPr lang="zh-CN" sz="1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800100"/>
            <a:ext cx="872744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CBO</a:t>
            </a:r>
            <a:r>
              <a:rPr lang="zh-CN" altLang="en-US"/>
              <a:t>核心思想：代价估算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7887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1454785"/>
            <a:ext cx="5153025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CBO</a:t>
            </a:r>
            <a:r>
              <a:rPr lang="zh-CN" altLang="en-US"/>
              <a:t>优化示例：</a:t>
            </a:r>
            <a:r>
              <a:rPr lang="en-US" altLang="zh-CN"/>
              <a:t>BuildSide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7887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1262380"/>
            <a:ext cx="5238750" cy="2062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85" y="4053205"/>
            <a:ext cx="5281930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461" y="863059"/>
            <a:ext cx="99371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未开启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CBO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：以原始表大小构建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build side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（选择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t2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表）。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61" y="3547839"/>
            <a:ext cx="99371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开启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CBO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：以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filter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估算后的大小构建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build side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（选择</a:t>
            </a: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t1</a:t>
            </a:r>
            <a:r>
              <a:rPr lang="zh-CN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表）。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CBO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7887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6461" y="1007839"/>
            <a:ext cx="993710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Join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中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BuildSide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选择：把小表作为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build side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。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JoinType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选择：如果join中存在小表，则可转化为BroadcastHashJoin。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JoinReorder：重排join算子的顺序。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71165"/>
            <a:ext cx="11522075" cy="2690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CBO</a:t>
            </a:r>
            <a:r>
              <a:rPr lang="zh-CN" altLang="en-US"/>
              <a:t>局限性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7887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615" y="1135380"/>
            <a:ext cx="1108202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一、统计信息缺失</a:t>
            </a:r>
            <a:endParaRPr lang="zh-CN" altLang="en-US" sz="1800"/>
          </a:p>
          <a:p>
            <a:r>
              <a:rPr lang="zh-CN" altLang="en-US" sz="1800"/>
              <a:t>收集</a:t>
            </a:r>
            <a:r>
              <a:rPr lang="en-US" altLang="zh-CN" sz="1800"/>
              <a:t>stats</a:t>
            </a:r>
            <a:r>
              <a:rPr lang="zh-CN" altLang="en-US" sz="1800"/>
              <a:t>信息的代价过大</a:t>
            </a:r>
            <a:r>
              <a:rPr lang="zh-CN" altLang="en-US" sz="1800">
                <a:sym typeface="+mn-ea"/>
              </a:rPr>
              <a:t>（如果</a:t>
            </a:r>
            <a:r>
              <a:rPr lang="en-US" altLang="zh-CN" sz="1800">
                <a:sym typeface="+mn-ea"/>
              </a:rPr>
              <a:t>stats</a:t>
            </a:r>
            <a:r>
              <a:rPr lang="zh-CN" altLang="en-US" sz="1800">
                <a:sym typeface="+mn-ea"/>
              </a:rPr>
              <a:t>过期，还需要重新生成）</a:t>
            </a:r>
            <a:r>
              <a:rPr lang="zh-CN" altLang="en-US" sz="1800"/>
              <a:t>：</a:t>
            </a:r>
            <a:endParaRPr lang="zh-CN" altLang="en-US" sz="1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计算table stats：</a:t>
            </a:r>
            <a:r>
              <a:rPr lang="zh-CN" altLang="en-US" sz="1600">
                <a:solidFill>
                  <a:srgbClr val="FF0000"/>
                </a:solidFill>
              </a:rPr>
              <a:t>ANALYZE TABLE &lt;table&gt; COMPUTE STATISTICS;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计算parittion stats：</a:t>
            </a:r>
            <a:r>
              <a:rPr lang="zh-CN" altLang="en-US" sz="1600">
                <a:solidFill>
                  <a:srgbClr val="FF0000"/>
                </a:solidFill>
              </a:rPr>
              <a:t>ANALYZE TABLE &lt;table&gt; PARTITION(&lt;partition&gt;) COMPUTE STATISTICS;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计算table的column stats：</a:t>
            </a:r>
            <a:r>
              <a:rPr lang="zh-CN" altLang="en-US" sz="1600">
                <a:solidFill>
                  <a:srgbClr val="FF0000"/>
                </a:solidFill>
              </a:rPr>
              <a:t>ANALYZE TABLE &lt;table&gt; COMPUTE STATISTICS FOR COLUMNS &lt;column&gt;;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FF0000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二、估算上的限制</a:t>
            </a:r>
            <a:endParaRPr lang="zh-CN" altLang="en-US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600">
                <a:sym typeface="+mn-ea"/>
              </a:rPr>
              <a:t>压缩文件使统计信息不准确</a:t>
            </a:r>
            <a:endParaRPr lang="zh-CN" altLang="en-US" sz="16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600">
                <a:sym typeface="+mn-ea"/>
              </a:rPr>
              <a:t>存储分离架构使统计信息不准确</a:t>
            </a:r>
            <a:endParaRPr lang="zh-CN" altLang="en-US" sz="16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1600">
                <a:sym typeface="+mn-ea"/>
              </a:rPr>
              <a:t>UDF</a:t>
            </a:r>
            <a:r>
              <a:rPr lang="zh-CN" altLang="en-US" sz="1600">
                <a:sym typeface="+mn-ea"/>
              </a:rPr>
              <a:t>函数种类繁多，对</a:t>
            </a:r>
            <a:r>
              <a:rPr lang="en-US" altLang="zh-CN" sz="1600">
                <a:sym typeface="+mn-ea"/>
              </a:rPr>
              <a:t>CBO</a:t>
            </a:r>
            <a:r>
              <a:rPr lang="zh-CN" altLang="en-US" sz="1600">
                <a:sym typeface="+mn-ea"/>
              </a:rPr>
              <a:t>不可见，无法估计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三、原理上的限制</a:t>
            </a:r>
            <a:endParaRPr lang="zh-CN" altLang="en-US" sz="16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600">
                <a:sym typeface="+mn-ea"/>
              </a:rPr>
              <a:t>三种数据类型不支持直方图：Boolean，Binary，String。</a:t>
            </a:r>
            <a:endParaRPr lang="zh-CN" altLang="en-US" sz="16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600">
                <a:sym typeface="+mn-ea"/>
              </a:rPr>
              <a:t>对于Binary和String类型的选择度计算(只考虑equal谓词)：这两种类型没有直方图，但是按1/ndv返回选择度。</a:t>
            </a:r>
            <a:endParaRPr lang="zh-CN" altLang="en-US" sz="16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600">
                <a:sym typeface="+mn-ea"/>
              </a:rPr>
              <a:t>Join的基数计算：只计算EquiJoin的基数，非EquiJoin都按“左表行数*右表行数”处理。</a:t>
            </a:r>
            <a:endParaRPr lang="zh-CN" altLang="en-US" sz="16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1600">
                <a:sym typeface="+mn-ea"/>
              </a:rPr>
              <a:t>JoinReorder：只能优化InnerJoin。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SparkSQL</a:t>
            </a:r>
            <a:r>
              <a:rPr kumimoji="1" lang="zh-CN" altLang="en-US" dirty="0"/>
              <a:t>面临的挑战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6461" y="1007839"/>
            <a:ext cx="99371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固定的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数量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静态的执行计划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数据倾斜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47107" y="152400"/>
            <a:ext cx="8330354" cy="647700"/>
          </a:xfrm>
        </p:spPr>
        <p:txBody>
          <a:bodyPr/>
          <a:lstStyle/>
          <a:p>
            <a:r>
              <a:rPr kumimoji="1" lang="en-US" altLang="zh-CN" dirty="0" err="1"/>
              <a:t>SparkSQL</a:t>
            </a:r>
            <a:r>
              <a:rPr kumimoji="1" lang="zh-CN" altLang="en-US" dirty="0"/>
              <a:t>的挑战：固定的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数量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6461" y="1007839"/>
            <a:ext cx="9937104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调整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数量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Num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=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spark.sql.shuffle.partitions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(200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by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default)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Total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Core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Num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=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Executor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Num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*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Executor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Core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 err="1">
                <a:latin typeface="Arial" panose="020B0604020202090204" pitchFamily="34" charset="0"/>
                <a:cs typeface="Arial" panose="020B0604020202090204" pitchFamily="34" charset="0"/>
              </a:rPr>
              <a:t>Num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每个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reduce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stage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需要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P/C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轮执行完成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问题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：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的值不容易确定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太小：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spill,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OOM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太大：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(1)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调度负担加重 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(2)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更多的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IO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请求，太多的小文件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850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问题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：全局的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shuffle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partition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设置，不适合所有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stage</a:t>
            </a: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4480" lvl="1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能否自动为每一个</a:t>
            </a:r>
            <a:r>
              <a:rPr lang="en-GB" altLang="zh-CN" b="1" dirty="0">
                <a:solidFill>
                  <a:srgbClr val="FF0000"/>
                </a:solidFill>
              </a:rPr>
              <a:t>stage</a:t>
            </a:r>
            <a:r>
              <a:rPr lang="zh-CN" altLang="en-US" b="1" dirty="0">
                <a:solidFill>
                  <a:srgbClr val="FF0000"/>
                </a:solidFill>
              </a:rPr>
              <a:t>设置合适的</a:t>
            </a:r>
            <a:r>
              <a:rPr lang="en-GB" altLang="zh-CN" b="1" dirty="0">
                <a:solidFill>
                  <a:srgbClr val="FF0000"/>
                </a:solidFill>
              </a:rPr>
              <a:t>shuffle partition</a:t>
            </a:r>
            <a:r>
              <a:rPr lang="zh-CN" altLang="en-US" b="1" dirty="0">
                <a:solidFill>
                  <a:srgbClr val="FF0000"/>
                </a:solidFill>
              </a:rPr>
              <a:t>值？</a:t>
            </a:r>
            <a:endParaRPr lang="en-US" altLang="zh-CN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97230" lvl="1" indent="-285750">
              <a:buFont typeface="Arial" panose="020B0604020202090204" pitchFamily="34" charset="0"/>
              <a:buChar char="•"/>
            </a:pPr>
            <a:endParaRPr lang="en-US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WPS 演示</Application>
  <PresentationFormat>自定义</PresentationFormat>
  <Paragraphs>156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Microsoft YaHei</vt:lpstr>
      <vt:lpstr>汉仪旗黑</vt:lpstr>
      <vt:lpstr>造字工房悦黑体验版常规体</vt:lpstr>
      <vt:lpstr>微软雅黑</vt:lpstr>
      <vt:lpstr>宋体</vt:lpstr>
      <vt:lpstr>Arial Unicode MS</vt:lpstr>
      <vt:lpstr>苹方-简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madianjun</cp:lastModifiedBy>
  <cp:revision>283</cp:revision>
  <dcterms:created xsi:type="dcterms:W3CDTF">2020-11-27T00:49:14Z</dcterms:created>
  <dcterms:modified xsi:type="dcterms:W3CDTF">2020-11-27T00:49:14Z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