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8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9BE6-FEAA-BD45-9A50-2F04F9659C2F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6322-DB3F-2E4E-83FB-4E6ED7EE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gotiation" TargetMode="External"/><Relationship Id="rId4" Type="http://schemas.openxmlformats.org/officeDocument/2006/relationships/hyperlink" Target="http://uspace.shef.ac.uk/servlet/JiveServlet/previewBody/61756-102-1-117566/HarnessingTheScienceofPersuasion.pdf" TargetMode="External"/><Relationship Id="rId5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Por5b7JL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554490-angry-leprechau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19" y="3916022"/>
            <a:ext cx="2206483" cy="2941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1125"/>
            <a:ext cx="7772400" cy="1470025"/>
          </a:xfrm>
        </p:spPr>
        <p:txBody>
          <a:bodyPr/>
          <a:lstStyle/>
          <a:p>
            <a:r>
              <a:rPr lang="en-US" dirty="0" smtClean="0"/>
              <a:t>A Short Presentation</a:t>
            </a:r>
            <a:br>
              <a:rPr lang="en-US" dirty="0" smtClean="0"/>
            </a:br>
            <a:r>
              <a:rPr lang="en-US" dirty="0" smtClean="0"/>
              <a:t>on Negotiation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7830"/>
            <a:ext cx="6400800" cy="1752600"/>
          </a:xfrm>
        </p:spPr>
        <p:txBody>
          <a:bodyPr/>
          <a:lstStyle/>
          <a:p>
            <a:r>
              <a:rPr lang="en-US" dirty="0" smtClean="0"/>
              <a:t>Danny Mulligan</a:t>
            </a:r>
          </a:p>
          <a:p>
            <a:r>
              <a:rPr lang="en-US" dirty="0" smtClean="0"/>
              <a:t>Lisa Novak</a:t>
            </a:r>
          </a:p>
          <a:p>
            <a:r>
              <a:rPr lang="en-US" dirty="0" smtClean="0"/>
              <a:t>10/10/12</a:t>
            </a:r>
            <a:endParaRPr lang="en-US" dirty="0"/>
          </a:p>
        </p:txBody>
      </p:sp>
      <p:pic>
        <p:nvPicPr>
          <p:cNvPr id="4" name="Picture 3" descr="Dilbert - Negotia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2" y="211680"/>
            <a:ext cx="8701142" cy="3016396"/>
          </a:xfrm>
          <a:prstGeom prst="rect">
            <a:avLst/>
          </a:prstGeom>
        </p:spPr>
      </p:pic>
      <p:pic>
        <p:nvPicPr>
          <p:cNvPr id="5" name="Picture 4" descr="catbe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4" y="4282052"/>
            <a:ext cx="2344115" cy="24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0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job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 NICE &amp; be upbeat!  You want them to be as excited about hiring you as you are about going to work with them.</a:t>
            </a:r>
          </a:p>
          <a:p>
            <a:r>
              <a:rPr lang="en-US" dirty="0" smtClean="0"/>
              <a:t>Understand the total package – salary, benefits, options, other benefits</a:t>
            </a:r>
          </a:p>
          <a:p>
            <a:r>
              <a:rPr lang="en-US" dirty="0" smtClean="0"/>
              <a:t>Understand your value to the employer</a:t>
            </a:r>
          </a:p>
          <a:p>
            <a:r>
              <a:rPr lang="en-US" dirty="0" smtClean="0"/>
              <a:t>Don’t be afraid to ask how they came up with the offer.  Don’t be afraid to ask for more.  :-)</a:t>
            </a:r>
          </a:p>
          <a:p>
            <a:r>
              <a:rPr lang="en-US" dirty="0" smtClean="0"/>
              <a:t>Recruiters: They can be useful, but be careful.</a:t>
            </a:r>
            <a:r>
              <a:rPr lang="en-US" dirty="0"/>
              <a:t> Never pay them! </a:t>
            </a:r>
            <a:r>
              <a:rPr lang="en-US" dirty="0" smtClean="0"/>
              <a:t>  Don’t use just one.  Track what they are doing.  It’s OK to follow up with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343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23" y="1123920"/>
            <a:ext cx="8757075" cy="322868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u="sng" dirty="0" smtClean="0"/>
              <a:t>Getting to YES</a:t>
            </a:r>
            <a:r>
              <a:rPr lang="en-US" dirty="0" smtClean="0"/>
              <a:t> - Roger Fisher, William </a:t>
            </a:r>
            <a:r>
              <a:rPr lang="en-US" dirty="0" err="1" smtClean="0"/>
              <a:t>Ury</a:t>
            </a:r>
            <a:r>
              <a:rPr lang="en-US" dirty="0" smtClean="0"/>
              <a:t>, &amp; Bruce Patton</a:t>
            </a:r>
          </a:p>
          <a:p>
            <a:pPr lvl="1"/>
            <a:r>
              <a:rPr lang="en-US" u="sng" dirty="0" smtClean="0"/>
              <a:t>Influence: The Psychology of Persuasion</a:t>
            </a:r>
            <a:r>
              <a:rPr lang="en-US" dirty="0" smtClean="0"/>
              <a:t> - Robert </a:t>
            </a:r>
            <a:r>
              <a:rPr lang="en-US" dirty="0" err="1" smtClean="0"/>
              <a:t>Cialdini</a:t>
            </a:r>
            <a:endParaRPr lang="en-US" dirty="0" smtClean="0"/>
          </a:p>
          <a:p>
            <a:pPr lvl="1"/>
            <a:r>
              <a:rPr lang="en-US" u="sng" dirty="0" smtClean="0"/>
              <a:t>How to Win Friends &amp; Influence People</a:t>
            </a:r>
            <a:r>
              <a:rPr lang="en-US" dirty="0" smtClean="0"/>
              <a:t> - Dale Carnegie</a:t>
            </a:r>
          </a:p>
          <a:p>
            <a:pPr lvl="1"/>
            <a:r>
              <a:rPr lang="en-US" u="sng" dirty="0" smtClean="0"/>
              <a:t>High Stakes, No Prisoners</a:t>
            </a:r>
            <a:r>
              <a:rPr lang="en-US" dirty="0" smtClean="0"/>
              <a:t> - Charles Ferguson</a:t>
            </a:r>
          </a:p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How to buy </a:t>
            </a:r>
            <a:r>
              <a:rPr lang="en-US" dirty="0"/>
              <a:t>a car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</a:t>
            </a:r>
            <a:r>
              <a:rPr lang="en-US" dirty="0" smtClean="0">
                <a:hlinkClick r:id="rId2"/>
              </a:rPr>
              <a:t>pPor5b7JLLE</a:t>
            </a:r>
            <a:endParaRPr lang="en-US" dirty="0" smtClean="0"/>
          </a:p>
          <a:p>
            <a:pPr lvl="1"/>
            <a:r>
              <a:rPr lang="en-US" dirty="0" smtClean="0"/>
              <a:t>Wikipedia on negotiation - </a:t>
            </a:r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Negotiation</a:t>
            </a:r>
            <a:endParaRPr lang="en-US" dirty="0" smtClean="0"/>
          </a:p>
          <a:p>
            <a:pPr lvl="1"/>
            <a:r>
              <a:rPr lang="en-US" dirty="0" smtClean="0"/>
              <a:t>Article summary of the </a:t>
            </a:r>
            <a:r>
              <a:rPr lang="en-US" dirty="0" err="1" smtClean="0"/>
              <a:t>Cialdini</a:t>
            </a:r>
            <a:r>
              <a:rPr lang="en-US" dirty="0" smtClean="0"/>
              <a:t> book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://uspace.shef.ac.uk/servlet/JiveServlet/previewBody/61756-102-1-117566/</a:t>
            </a:r>
            <a:r>
              <a:rPr lang="en-US" dirty="0" smtClean="0">
                <a:hlinkClick r:id="rId4"/>
              </a:rPr>
              <a:t>HarnessingTheScienceofPersuasion.pdf</a:t>
            </a:r>
            <a:endParaRPr lang="en-US" dirty="0" smtClean="0"/>
          </a:p>
        </p:txBody>
      </p:sp>
      <p:pic>
        <p:nvPicPr>
          <p:cNvPr id="4" name="Picture 3" descr="Dilbert - Elbonian Negotiatio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8" y="4251320"/>
            <a:ext cx="8128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Negotiation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 big negotiations most people do</a:t>
            </a:r>
          </a:p>
          <a:p>
            <a:pPr lvl="1"/>
            <a:r>
              <a:rPr lang="en-US" dirty="0" smtClean="0"/>
              <a:t>Car, House, Job</a:t>
            </a:r>
          </a:p>
          <a:p>
            <a:r>
              <a:rPr lang="en-US" dirty="0" smtClean="0"/>
              <a:t>Negotiation is about more than just money</a:t>
            </a:r>
          </a:p>
          <a:p>
            <a:r>
              <a:rPr lang="en-US" dirty="0" smtClean="0"/>
              <a:t>Some other important negotiations…</a:t>
            </a:r>
          </a:p>
          <a:p>
            <a:pPr lvl="1"/>
            <a:r>
              <a:rPr lang="en-US" dirty="0" smtClean="0"/>
              <a:t>Personal relationships</a:t>
            </a:r>
          </a:p>
          <a:p>
            <a:pPr lvl="1"/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Expectation management</a:t>
            </a:r>
          </a:p>
          <a:p>
            <a:r>
              <a:rPr lang="en-US" dirty="0" smtClean="0"/>
              <a:t>Being a good negotiator is personally empowering</a:t>
            </a:r>
          </a:p>
          <a:p>
            <a:r>
              <a:rPr lang="en-US" dirty="0" smtClean="0"/>
              <a:t>Negotiation is a HUGE subject, I’m still a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5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a better negotiator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48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Educate yourself</a:t>
            </a:r>
          </a:p>
          <a:p>
            <a:pPr lvl="1"/>
            <a:r>
              <a:rPr lang="en-US" dirty="0" smtClean="0"/>
              <a:t>Classes, podcasts, audiobooks, books, Wikipedia</a:t>
            </a:r>
          </a:p>
          <a:p>
            <a:pPr lvl="1"/>
            <a:r>
              <a:rPr lang="en-US" dirty="0" smtClean="0"/>
              <a:t>Negotiation is a people skill, not a contact sport</a:t>
            </a:r>
          </a:p>
          <a:p>
            <a:r>
              <a:rPr lang="en-US" dirty="0" smtClean="0"/>
              <a:t>Read about it</a:t>
            </a:r>
          </a:p>
          <a:p>
            <a:pPr lvl="1"/>
            <a:r>
              <a:rPr lang="en-US" dirty="0" smtClean="0"/>
              <a:t>Many, many good books, 2 suggestions on next slide</a:t>
            </a:r>
          </a:p>
          <a:p>
            <a:r>
              <a:rPr lang="en-US" dirty="0" smtClean="0"/>
              <a:t>Practice makes perfect</a:t>
            </a:r>
          </a:p>
          <a:p>
            <a:pPr lvl="1"/>
            <a:r>
              <a:rPr lang="en-US" dirty="0" smtClean="0"/>
              <a:t>Buy and sell stuff on craigslist, eBay, market</a:t>
            </a:r>
          </a:p>
          <a:p>
            <a:pPr lvl="1"/>
            <a:r>
              <a:rPr lang="en-US" dirty="0" smtClean="0"/>
              <a:t>Haggle with your plumber, mechanic, dentist</a:t>
            </a:r>
          </a:p>
          <a:p>
            <a:pPr lvl="1"/>
            <a:r>
              <a:rPr lang="en-US" dirty="0" smtClean="0"/>
              <a:t>Sit in on negotiations at work</a:t>
            </a:r>
          </a:p>
          <a:p>
            <a:r>
              <a:rPr lang="en-US" dirty="0" smtClean="0"/>
              <a:t>Don’t do it alone</a:t>
            </a:r>
          </a:p>
          <a:p>
            <a:pPr lvl="1"/>
            <a:r>
              <a:rPr lang="en-US" dirty="0" smtClean="0"/>
              <a:t>Talk over a big negotiation with your friends/family</a:t>
            </a:r>
          </a:p>
          <a:p>
            <a:pPr lvl="1"/>
            <a:r>
              <a:rPr lang="en-US" dirty="0" smtClean="0"/>
              <a:t>Get someone else to help, hire a professional if necessary</a:t>
            </a:r>
          </a:p>
          <a:p>
            <a:pPr lvl="1"/>
            <a:r>
              <a:rPr lang="en-US" dirty="0" smtClean="0"/>
              <a:t>Don’t be afraid to take a break, don’t be afraid to ask </a:t>
            </a:r>
            <a:r>
              <a:rPr lang="en-US" smtClean="0"/>
              <a:t>for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15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great books on negotiation</a:t>
            </a:r>
            <a:endParaRPr lang="en-US" dirty="0"/>
          </a:p>
        </p:txBody>
      </p:sp>
      <p:pic>
        <p:nvPicPr>
          <p:cNvPr id="5" name="Content Placeholder 4" descr="Getting to YES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>
          <a:xfrm>
            <a:off x="457200" y="1600201"/>
            <a:ext cx="2968906" cy="3327182"/>
          </a:xfrm>
        </p:spPr>
      </p:pic>
      <p:pic>
        <p:nvPicPr>
          <p:cNvPr id="7" name="Picture 6" descr="cialdini-influenc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06" y="1600201"/>
            <a:ext cx="2340048" cy="3529572"/>
          </a:xfrm>
          <a:prstGeom prst="rect">
            <a:avLst/>
          </a:prstGeom>
        </p:spPr>
      </p:pic>
      <p:pic>
        <p:nvPicPr>
          <p:cNvPr id="3" name="Picture 2" descr="How to Win Friends &amp; Influence Peopl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19" y="1600202"/>
            <a:ext cx="2111591" cy="34880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1866" y="5609437"/>
            <a:ext cx="2859361" cy="886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Mechanics</a:t>
            </a:r>
            <a:endParaRPr lang="en-US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01227" y="5609437"/>
            <a:ext cx="2859361" cy="886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Psychology</a:t>
            </a:r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60588" y="5609437"/>
            <a:ext cx="2859361" cy="886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Relationships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03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negotiation in the movies (not necessarily realistic)</a:t>
            </a:r>
            <a:endParaRPr lang="en-US" dirty="0"/>
          </a:p>
        </p:txBody>
      </p:sp>
      <p:pic>
        <p:nvPicPr>
          <p:cNvPr id="6" name="Picture 5" descr="The Godfather (1972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" y="1560833"/>
            <a:ext cx="2519144" cy="3526802"/>
          </a:xfrm>
          <a:prstGeom prst="rect">
            <a:avLst/>
          </a:prstGeom>
        </p:spPr>
      </p:pic>
      <p:pic>
        <p:nvPicPr>
          <p:cNvPr id="3" name="Picture 2" descr="12 Angry Me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60" y="2424299"/>
            <a:ext cx="2288490" cy="4195565"/>
          </a:xfrm>
          <a:prstGeom prst="rect">
            <a:avLst/>
          </a:prstGeom>
        </p:spPr>
      </p:pic>
      <p:pic>
        <p:nvPicPr>
          <p:cNvPr id="5" name="Picture 4" descr="Entourage EW Ad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77" y="1417638"/>
            <a:ext cx="2460437" cy="3373350"/>
          </a:xfrm>
          <a:prstGeom prst="rect">
            <a:avLst/>
          </a:prstGeom>
        </p:spPr>
      </p:pic>
      <p:pic>
        <p:nvPicPr>
          <p:cNvPr id="4" name="Picture 3" descr="Life of Bri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14" y="2517034"/>
            <a:ext cx="2728318" cy="39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5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Negotiation = poker or chess?</a:t>
            </a:r>
            <a:endParaRPr lang="en-US" dirty="0"/>
          </a:p>
        </p:txBody>
      </p:sp>
      <p:pic>
        <p:nvPicPr>
          <p:cNvPr id="4" name="Picture 3" descr="chess6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2" y="2094077"/>
            <a:ext cx="5096168" cy="3412043"/>
          </a:xfrm>
          <a:prstGeom prst="rect">
            <a:avLst/>
          </a:prstGeom>
        </p:spPr>
      </p:pic>
      <p:pic>
        <p:nvPicPr>
          <p:cNvPr id="5" name="Picture 4" descr="11-3-18-Poker-card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280"/>
            <a:ext cx="4567039" cy="3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Negotiation = competition or cooperation?</a:t>
            </a:r>
            <a:endParaRPr lang="en-US" dirty="0"/>
          </a:p>
        </p:txBody>
      </p:sp>
      <p:pic>
        <p:nvPicPr>
          <p:cNvPr id="3" name="Picture 2" descr="couples-holding-hands-at-be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95" y="1984469"/>
            <a:ext cx="4739006" cy="3371687"/>
          </a:xfrm>
          <a:prstGeom prst="rect">
            <a:avLst/>
          </a:prstGeom>
        </p:spPr>
      </p:pic>
      <p:pic>
        <p:nvPicPr>
          <p:cNvPr id="6" name="Picture 5" descr="Copy-of-IMG_6207-connecti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84469"/>
            <a:ext cx="4619792" cy="33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negotiation room</a:t>
            </a:r>
            <a:endParaRPr lang="en-US" dirty="0"/>
          </a:p>
        </p:txBody>
      </p:sp>
      <p:pic>
        <p:nvPicPr>
          <p:cNvPr id="8" name="Picture 7" descr="Haggle 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8" y="1726004"/>
            <a:ext cx="8686800" cy="48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You’re in a big negotiation,</a:t>
            </a:r>
            <a:br>
              <a:rPr lang="en-US" dirty="0" smtClean="0"/>
            </a:br>
            <a:r>
              <a:rPr lang="en-US" dirty="0" smtClean="0"/>
              <a:t>so 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what the other side wants</a:t>
            </a:r>
          </a:p>
          <a:p>
            <a:r>
              <a:rPr lang="en-US" dirty="0" smtClean="0"/>
              <a:t>Understand what you want</a:t>
            </a:r>
          </a:p>
          <a:p>
            <a:r>
              <a:rPr lang="en-US" dirty="0" smtClean="0"/>
              <a:t>Look for win-win agreements</a:t>
            </a:r>
          </a:p>
          <a:p>
            <a:r>
              <a:rPr lang="en-US" dirty="0" smtClean="0"/>
              <a:t>Negotiate on your terms - Verbal or written?  Fast or slow?  Their place, yours, or neutral?</a:t>
            </a:r>
          </a:p>
          <a:p>
            <a:r>
              <a:rPr lang="en-US" dirty="0" smtClean="0"/>
              <a:t>Create competition (AKA: BATNAs), be able to walk away if necessary, take breaks if you want</a:t>
            </a:r>
          </a:p>
          <a:p>
            <a:r>
              <a:rPr lang="en-US" dirty="0" smtClean="0"/>
              <a:t>Form a personal relationship with the other side</a:t>
            </a:r>
          </a:p>
          <a:p>
            <a:r>
              <a:rPr lang="en-US" dirty="0" smtClean="0"/>
              <a:t>Bluffing, lying, manipulation, trickery = not necessary.  Don’t tolerate it from the other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500</Words>
  <Application>Microsoft Macintosh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Short Presentation on Negotiation</vt:lpstr>
      <vt:lpstr>Negotiation Matters!</vt:lpstr>
      <vt:lpstr>How to become a better negotiator</vt:lpstr>
      <vt:lpstr>3 great books on negotiation</vt:lpstr>
      <vt:lpstr>Examples of negotiation in the movies (not necessarily realistic)</vt:lpstr>
      <vt:lpstr>Negotiation = poker or chess?</vt:lpstr>
      <vt:lpstr>Negotiation = competition or cooperation?</vt:lpstr>
      <vt:lpstr>Available negotiation room</vt:lpstr>
      <vt:lpstr>You’re in a big negotiation, so what do you do?</vt:lpstr>
      <vt:lpstr>New job negotiation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Presentation on Negotiation</dc:title>
  <dc:creator>Danny Mulligan</dc:creator>
  <cp:lastModifiedBy>Danny Mulligan</cp:lastModifiedBy>
  <cp:revision>27</cp:revision>
  <dcterms:created xsi:type="dcterms:W3CDTF">2012-10-08T21:30:45Z</dcterms:created>
  <dcterms:modified xsi:type="dcterms:W3CDTF">2012-10-11T00:29:27Z</dcterms:modified>
</cp:coreProperties>
</file>