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11"/>
  </p:notes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B1FF"/>
    <a:srgbClr val="FFAE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5816"/>
  </p:normalViewPr>
  <p:slideViewPr>
    <p:cSldViewPr snapToGrid="0">
      <p:cViewPr>
        <p:scale>
          <a:sx n="115" d="100"/>
          <a:sy n="115" d="100"/>
        </p:scale>
        <p:origin x="47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image" Target="../media/image12.png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2A0162-DE51-477E-BB20-306B34A53634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6226E224-AA85-4559-B63C-AB6070C664E3}">
          <dgm:prSet custT="1"/>
          <dgm:spPr/>
          <dgm:t>
            <a:bodyPr/>
            <a:lstStyle/>
            <a:p>
              <a:pPr>
                <a:lnSpc>
                  <a:spcPct val="100000"/>
                </a:lnSpc>
              </a:pPr>
              <a:r>
                <a:rPr lang="en-SG" sz="1600" b="1" dirty="0"/>
                <a:t>Problem: </a:t>
              </a:r>
              <a:r>
                <a:rPr lang="en-SG" sz="1600" dirty="0"/>
                <a:t>Manage large-scale binary optimization where the number of variables </a:t>
              </a:r>
              <a14:m>
                <m:oMath xmlns:m="http://schemas.openxmlformats.org/officeDocument/2006/math">
                  <m:r>
                    <a:rPr lang="en-SG" sz="1600" i="1" dirty="0" smtClean="0">
                      <a:latin typeface="Cambria Math" panose="02040503050406030204" pitchFamily="18" charset="0"/>
                    </a:rPr>
                    <m:t>𝑚</m:t>
                  </m:r>
                </m:oMath>
              </a14:m>
              <a:r>
                <a:rPr lang="en-SG" sz="1600" dirty="0"/>
                <a:t> greatly exceeds qubits </a:t>
              </a:r>
              <a14:m>
                <m:oMath xmlns:m="http://schemas.openxmlformats.org/officeDocument/2006/math">
                  <m:r>
                    <a:rPr lang="en-SG" sz="1600" i="1" dirty="0" smtClean="0">
                      <a:latin typeface="Cambria Math" panose="02040503050406030204" pitchFamily="18" charset="0"/>
                    </a:rPr>
                    <m:t>𝑛</m:t>
                  </m:r>
                </m:oMath>
              </a14:m>
              <a:endParaRPr lang="en-SG" sz="1600" dirty="0"/>
            </a:p>
          </dgm:t>
        </dgm:pt>
      </mc:Choice>
      <mc:Fallback>
        <dgm:pt modelId="{6226E224-AA85-4559-B63C-AB6070C664E3}">
          <dgm:prSet custT="1"/>
          <dgm:spPr/>
          <dgm:t>
            <a:bodyPr/>
            <a:lstStyle/>
            <a:p>
              <a:pPr>
                <a:lnSpc>
                  <a:spcPct val="100000"/>
                </a:lnSpc>
              </a:pPr>
              <a:r>
                <a:rPr lang="en-SG" sz="1600" b="1" dirty="0"/>
                <a:t>Problem: </a:t>
              </a:r>
              <a:r>
                <a:rPr lang="en-SG" sz="1600" dirty="0"/>
                <a:t>Manage large-scale binary optimization where the number of variables </a:t>
              </a:r>
              <a:r>
                <a:rPr lang="en-SG" sz="1600" i="0" dirty="0">
                  <a:latin typeface="Cambria Math" panose="02040503050406030204" pitchFamily="18" charset="0"/>
                </a:rPr>
                <a:t>𝑚</a:t>
              </a:r>
              <a:r>
                <a:rPr lang="en-SG" sz="1600" dirty="0"/>
                <a:t> greatly exceeds qubits </a:t>
              </a:r>
              <a:r>
                <a:rPr lang="en-SG" sz="1600" i="0" dirty="0">
                  <a:latin typeface="Cambria Math" panose="02040503050406030204" pitchFamily="18" charset="0"/>
                </a:rPr>
                <a:t>𝑛</a:t>
              </a:r>
              <a:endParaRPr lang="en-SG" sz="1600" dirty="0"/>
            </a:p>
          </dgm:t>
        </dgm:pt>
      </mc:Fallback>
    </mc:AlternateContent>
    <dgm:pt modelId="{FE908931-F9D5-4656-B236-32521D450C76}" type="parTrans" cxnId="{1C844A78-240A-4ABE-9CF4-5CF1140D3C29}">
      <dgm:prSet/>
      <dgm:spPr/>
      <dgm:t>
        <a:bodyPr/>
        <a:lstStyle/>
        <a:p>
          <a:endParaRPr lang="en-US"/>
        </a:p>
      </dgm:t>
    </dgm:pt>
    <dgm:pt modelId="{DDF5C4E3-5218-4446-B42A-3B09E7F3DC2A}" type="sibTrans" cxnId="{1C844A78-240A-4ABE-9CF4-5CF1140D3C29}">
      <dgm:prSet/>
      <dgm:spPr/>
      <dgm:t>
        <a:bodyPr/>
        <a:lstStyle/>
        <a:p>
          <a:endParaRPr lang="en-US"/>
        </a:p>
      </dgm:t>
    </dgm:pt>
    <dgm:pt modelId="{56193E75-B317-4061-8972-26EA2143338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SG" sz="1600" b="1" dirty="0"/>
            <a:t>Efficient Encoding</a:t>
          </a:r>
          <a:r>
            <a:rPr lang="en-SG" sz="1600" dirty="0"/>
            <a:t>: </a:t>
          </a:r>
          <a:r>
            <a:rPr lang="en-US" sz="1600" dirty="0"/>
            <a:t>Regime of classical intractability </a:t>
          </a:r>
        </a:p>
      </dgm:t>
    </dgm:pt>
    <dgm:pt modelId="{91CBCCD4-CD4F-42D2-A3D5-9801A79B5A3C}" type="parTrans" cxnId="{531AE8B9-445A-4217-8CEF-0BD8BCAA7BF8}">
      <dgm:prSet/>
      <dgm:spPr/>
      <dgm:t>
        <a:bodyPr/>
        <a:lstStyle/>
        <a:p>
          <a:endParaRPr lang="en-US"/>
        </a:p>
      </dgm:t>
    </dgm:pt>
    <dgm:pt modelId="{2FDBC575-162C-40ED-A00A-E055F1FBDE02}" type="sibTrans" cxnId="{531AE8B9-445A-4217-8CEF-0BD8BCAA7BF8}">
      <dgm:prSet/>
      <dgm:spPr/>
      <dgm:t>
        <a:bodyPr/>
        <a:lstStyle/>
        <a:p>
          <a:endParaRPr lang="en-US"/>
        </a:p>
      </dgm:t>
    </dgm:pt>
    <dgm:pt modelId="{1F9B9A8A-7FAF-404C-8E49-553ED6D9C21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SG" sz="1600" b="1" dirty="0"/>
            <a:t>Quantum-Classical Hybrid solver</a:t>
          </a:r>
          <a:endParaRPr lang="en-US" sz="1600" dirty="0"/>
        </a:p>
      </dgm:t>
    </dgm:pt>
    <dgm:pt modelId="{F1D559F4-F632-4FC9-ABFB-DB719216791F}" type="parTrans" cxnId="{7776AF27-329F-42B8-9BD3-4EA8FD065BE1}">
      <dgm:prSet/>
      <dgm:spPr/>
      <dgm:t>
        <a:bodyPr/>
        <a:lstStyle/>
        <a:p>
          <a:endParaRPr lang="en-US"/>
        </a:p>
      </dgm:t>
    </dgm:pt>
    <dgm:pt modelId="{4DDD9390-9D70-452F-B92F-732A8259DDE2}" type="sibTrans" cxnId="{7776AF27-329F-42B8-9BD3-4EA8FD065BE1}">
      <dgm:prSet/>
      <dgm:spPr/>
      <dgm:t>
        <a:bodyPr/>
        <a:lstStyle/>
        <a:p>
          <a:endParaRPr lang="en-US"/>
        </a:p>
      </dgm:t>
    </dgm:pt>
    <dgm:pt modelId="{575197C2-FC5D-4EA3-96E9-BF871F20AF8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SG" sz="1600" b="1" dirty="0"/>
            <a:t>Overcoming Flat Landscapes</a:t>
          </a:r>
          <a:r>
            <a:rPr lang="en-SG" sz="1600" dirty="0"/>
            <a:t>: Achieve super polynomial suppression of gradient decay</a:t>
          </a:r>
          <a:endParaRPr lang="en-US" sz="1600" dirty="0"/>
        </a:p>
      </dgm:t>
    </dgm:pt>
    <dgm:pt modelId="{965864D5-6059-47E6-989B-7E3E1EFFA599}" type="parTrans" cxnId="{0252F2EE-C807-4F94-B534-CBC8B60CB142}">
      <dgm:prSet/>
      <dgm:spPr/>
      <dgm:t>
        <a:bodyPr/>
        <a:lstStyle/>
        <a:p>
          <a:endParaRPr lang="en-US"/>
        </a:p>
      </dgm:t>
    </dgm:pt>
    <dgm:pt modelId="{DDC3EDDE-A160-45C6-A871-26EEE8923611}" type="sibTrans" cxnId="{0252F2EE-C807-4F94-B534-CBC8B60CB142}">
      <dgm:prSet/>
      <dgm:spPr/>
      <dgm:t>
        <a:bodyPr/>
        <a:lstStyle/>
        <a:p>
          <a:endParaRPr lang="en-US"/>
        </a:p>
      </dgm:t>
    </dgm:pt>
    <dgm:pt modelId="{D3B6422A-156E-4C9F-8A93-04DCDC4180D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SG" sz="1600" b="1" dirty="0"/>
            <a:t>Enhancing Solutions</a:t>
          </a:r>
          <a:r>
            <a:rPr lang="en-SG" sz="1600" dirty="0"/>
            <a:t>: Employ classical post-processing techniques, such as local bit swaps</a:t>
          </a:r>
          <a:endParaRPr lang="en-US" sz="1600" dirty="0"/>
        </a:p>
      </dgm:t>
    </dgm:pt>
    <dgm:pt modelId="{5809D7E5-9085-4BDA-BC24-045A3C999E65}" type="parTrans" cxnId="{56B0814C-88BF-4881-A9CE-D709608B8517}">
      <dgm:prSet/>
      <dgm:spPr/>
      <dgm:t>
        <a:bodyPr/>
        <a:lstStyle/>
        <a:p>
          <a:endParaRPr lang="en-US"/>
        </a:p>
      </dgm:t>
    </dgm:pt>
    <dgm:pt modelId="{4F1F825A-A3D1-4C76-B194-2F2C55B58384}" type="sibTrans" cxnId="{56B0814C-88BF-4881-A9CE-D709608B8517}">
      <dgm:prSet/>
      <dgm:spPr/>
      <dgm:t>
        <a:bodyPr/>
        <a:lstStyle/>
        <a:p>
          <a:endParaRPr lang="en-US"/>
        </a:p>
      </dgm:t>
    </dgm:pt>
    <dgm:pt modelId="{D2DD6846-94A0-4345-9582-CFA7864F974F}" type="pres">
      <dgm:prSet presAssocID="{762A0162-DE51-477E-BB20-306B34A53634}" presName="root" presStyleCnt="0">
        <dgm:presLayoutVars>
          <dgm:dir/>
          <dgm:resizeHandles val="exact"/>
        </dgm:presLayoutVars>
      </dgm:prSet>
      <dgm:spPr/>
    </dgm:pt>
    <dgm:pt modelId="{B37F9A0D-8E58-45FC-ADD3-C65539165143}" type="pres">
      <dgm:prSet presAssocID="{6226E224-AA85-4559-B63C-AB6070C664E3}" presName="compNode" presStyleCnt="0"/>
      <dgm:spPr/>
    </dgm:pt>
    <dgm:pt modelId="{8C69C20E-6441-490E-98E3-D99A318674BC}" type="pres">
      <dgm:prSet presAssocID="{6226E224-AA85-4559-B63C-AB6070C664E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34894866-EC92-415B-A6E6-A207EE71B29D}" type="pres">
      <dgm:prSet presAssocID="{6226E224-AA85-4559-B63C-AB6070C664E3}" presName="spaceRect" presStyleCnt="0"/>
      <dgm:spPr/>
    </dgm:pt>
    <dgm:pt modelId="{59D91F67-F095-48FE-A862-97A01561B7DF}" type="pres">
      <dgm:prSet presAssocID="{6226E224-AA85-4559-B63C-AB6070C664E3}" presName="textRect" presStyleLbl="revTx" presStyleIdx="0" presStyleCnt="5" custScaleX="160635">
        <dgm:presLayoutVars>
          <dgm:chMax val="1"/>
          <dgm:chPref val="1"/>
        </dgm:presLayoutVars>
      </dgm:prSet>
      <dgm:spPr/>
    </dgm:pt>
    <dgm:pt modelId="{A0782D7C-F1F8-4BC6-9287-0782F82A3409}" type="pres">
      <dgm:prSet presAssocID="{DDF5C4E3-5218-4446-B42A-3B09E7F3DC2A}" presName="sibTrans" presStyleCnt="0"/>
      <dgm:spPr/>
    </dgm:pt>
    <dgm:pt modelId="{9F1A10C6-778F-4FAC-8569-F046E691D7CC}" type="pres">
      <dgm:prSet presAssocID="{56193E75-B317-4061-8972-26EA21433384}" presName="compNode" presStyleCnt="0"/>
      <dgm:spPr/>
    </dgm:pt>
    <dgm:pt modelId="{3CD80E7C-4203-4835-875D-B28E9F16D5F8}" type="pres">
      <dgm:prSet presAssocID="{56193E75-B317-4061-8972-26EA2143338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DC14B4E-63CC-41AC-AB1B-45359D4CD4B5}" type="pres">
      <dgm:prSet presAssocID="{56193E75-B317-4061-8972-26EA21433384}" presName="spaceRect" presStyleCnt="0"/>
      <dgm:spPr/>
    </dgm:pt>
    <dgm:pt modelId="{36AD866D-3574-496E-8BF2-F52E0526BBFE}" type="pres">
      <dgm:prSet presAssocID="{56193E75-B317-4061-8972-26EA21433384}" presName="textRect" presStyleLbl="revTx" presStyleIdx="1" presStyleCnt="5" custScaleX="135447">
        <dgm:presLayoutVars>
          <dgm:chMax val="1"/>
          <dgm:chPref val="1"/>
        </dgm:presLayoutVars>
      </dgm:prSet>
      <dgm:spPr/>
    </dgm:pt>
    <dgm:pt modelId="{6AF8E60D-E02C-4CF9-BE50-6DE9F4D41FF1}" type="pres">
      <dgm:prSet presAssocID="{2FDBC575-162C-40ED-A00A-E055F1FBDE02}" presName="sibTrans" presStyleCnt="0"/>
      <dgm:spPr/>
    </dgm:pt>
    <dgm:pt modelId="{9CFCDF61-C5FD-4B89-855F-6DEBA19FF7C0}" type="pres">
      <dgm:prSet presAssocID="{1F9B9A8A-7FAF-404C-8E49-553ED6D9C213}" presName="compNode" presStyleCnt="0"/>
      <dgm:spPr/>
    </dgm:pt>
    <dgm:pt modelId="{A7963D66-6C87-45A6-ABDA-4CE898535C10}" type="pres">
      <dgm:prSet presAssocID="{1F9B9A8A-7FAF-404C-8E49-553ED6D9C21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6CBE4FAD-36C1-4641-9B21-AE9E8BB080F8}" type="pres">
      <dgm:prSet presAssocID="{1F9B9A8A-7FAF-404C-8E49-553ED6D9C213}" presName="spaceRect" presStyleCnt="0"/>
      <dgm:spPr/>
    </dgm:pt>
    <dgm:pt modelId="{69ABF617-E9AB-4C27-A8BA-A3407A09C575}" type="pres">
      <dgm:prSet presAssocID="{1F9B9A8A-7FAF-404C-8E49-553ED6D9C213}" presName="textRect" presStyleLbl="revTx" presStyleIdx="2" presStyleCnt="5">
        <dgm:presLayoutVars>
          <dgm:chMax val="1"/>
          <dgm:chPref val="1"/>
        </dgm:presLayoutVars>
      </dgm:prSet>
      <dgm:spPr/>
    </dgm:pt>
    <dgm:pt modelId="{746AC183-9821-4739-9569-AFB8FD3E0107}" type="pres">
      <dgm:prSet presAssocID="{4DDD9390-9D70-452F-B92F-732A8259DDE2}" presName="sibTrans" presStyleCnt="0"/>
      <dgm:spPr/>
    </dgm:pt>
    <dgm:pt modelId="{9A3C4985-1F7A-402C-A68F-EA3B80608884}" type="pres">
      <dgm:prSet presAssocID="{575197C2-FC5D-4EA3-96E9-BF871F20AF8E}" presName="compNode" presStyleCnt="0"/>
      <dgm:spPr/>
    </dgm:pt>
    <dgm:pt modelId="{8CB3D566-6C12-4D68-8F09-21497FE23F92}" type="pres">
      <dgm:prSet presAssocID="{575197C2-FC5D-4EA3-96E9-BF871F20AF8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untains"/>
        </a:ext>
      </dgm:extLst>
    </dgm:pt>
    <dgm:pt modelId="{708FEF01-4EFF-47CD-95DE-77328B5A25FC}" type="pres">
      <dgm:prSet presAssocID="{575197C2-FC5D-4EA3-96E9-BF871F20AF8E}" presName="spaceRect" presStyleCnt="0"/>
      <dgm:spPr/>
    </dgm:pt>
    <dgm:pt modelId="{546DB0F6-F187-4FE4-BCF8-E32A27BF648F}" type="pres">
      <dgm:prSet presAssocID="{575197C2-FC5D-4EA3-96E9-BF871F20AF8E}" presName="textRect" presStyleLbl="revTx" presStyleIdx="3" presStyleCnt="5">
        <dgm:presLayoutVars>
          <dgm:chMax val="1"/>
          <dgm:chPref val="1"/>
        </dgm:presLayoutVars>
      </dgm:prSet>
      <dgm:spPr/>
    </dgm:pt>
    <dgm:pt modelId="{203B62B4-5E3C-4574-8364-1B0E44065834}" type="pres">
      <dgm:prSet presAssocID="{DDC3EDDE-A160-45C6-A871-26EEE8923611}" presName="sibTrans" presStyleCnt="0"/>
      <dgm:spPr/>
    </dgm:pt>
    <dgm:pt modelId="{640790DC-0EF4-4FC9-888C-8198C92A26E6}" type="pres">
      <dgm:prSet presAssocID="{D3B6422A-156E-4C9F-8A93-04DCDC4180D0}" presName="compNode" presStyleCnt="0"/>
      <dgm:spPr/>
    </dgm:pt>
    <dgm:pt modelId="{6E464964-FA09-4495-903E-C95A64A739A2}" type="pres">
      <dgm:prSet presAssocID="{D3B6422A-156E-4C9F-8A93-04DCDC4180D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5488040D-C2AE-4008-8F91-196289DAF6CE}" type="pres">
      <dgm:prSet presAssocID="{D3B6422A-156E-4C9F-8A93-04DCDC4180D0}" presName="spaceRect" presStyleCnt="0"/>
      <dgm:spPr/>
    </dgm:pt>
    <dgm:pt modelId="{DCD4F78A-46F7-4BBA-A16F-B52AA7748514}" type="pres">
      <dgm:prSet presAssocID="{D3B6422A-156E-4C9F-8A93-04DCDC4180D0}" presName="textRect" presStyleLbl="revTx" presStyleIdx="4" presStyleCnt="5" custScaleX="147959">
        <dgm:presLayoutVars>
          <dgm:chMax val="1"/>
          <dgm:chPref val="1"/>
        </dgm:presLayoutVars>
      </dgm:prSet>
      <dgm:spPr/>
    </dgm:pt>
  </dgm:ptLst>
  <dgm:cxnLst>
    <dgm:cxn modelId="{7776AF27-329F-42B8-9BD3-4EA8FD065BE1}" srcId="{762A0162-DE51-477E-BB20-306B34A53634}" destId="{1F9B9A8A-7FAF-404C-8E49-553ED6D9C213}" srcOrd="2" destOrd="0" parTransId="{F1D559F4-F632-4FC9-ABFB-DB719216791F}" sibTransId="{4DDD9390-9D70-452F-B92F-732A8259DDE2}"/>
    <dgm:cxn modelId="{E23FFB3E-0256-4300-BFC6-BADF67FE7B50}" type="presOf" srcId="{56193E75-B317-4061-8972-26EA21433384}" destId="{36AD866D-3574-496E-8BF2-F52E0526BBFE}" srcOrd="0" destOrd="0" presId="urn:microsoft.com/office/officeart/2018/2/layout/IconLabelList"/>
    <dgm:cxn modelId="{8D3E5E49-02BD-4361-9513-24EA99DA561D}" type="presOf" srcId="{D3B6422A-156E-4C9F-8A93-04DCDC4180D0}" destId="{DCD4F78A-46F7-4BBA-A16F-B52AA7748514}" srcOrd="0" destOrd="0" presId="urn:microsoft.com/office/officeart/2018/2/layout/IconLabelList"/>
    <dgm:cxn modelId="{56B0814C-88BF-4881-A9CE-D709608B8517}" srcId="{762A0162-DE51-477E-BB20-306B34A53634}" destId="{D3B6422A-156E-4C9F-8A93-04DCDC4180D0}" srcOrd="4" destOrd="0" parTransId="{5809D7E5-9085-4BDA-BC24-045A3C999E65}" sibTransId="{4F1F825A-A3D1-4C76-B194-2F2C55B58384}"/>
    <dgm:cxn modelId="{1C844A78-240A-4ABE-9CF4-5CF1140D3C29}" srcId="{762A0162-DE51-477E-BB20-306B34A53634}" destId="{6226E224-AA85-4559-B63C-AB6070C664E3}" srcOrd="0" destOrd="0" parTransId="{FE908931-F9D5-4656-B236-32521D450C76}" sibTransId="{DDF5C4E3-5218-4446-B42A-3B09E7F3DC2A}"/>
    <dgm:cxn modelId="{4B7A3DAA-9C18-4D56-A234-3EFB713CA7FE}" type="presOf" srcId="{6226E224-AA85-4559-B63C-AB6070C664E3}" destId="{59D91F67-F095-48FE-A862-97A01561B7DF}" srcOrd="0" destOrd="0" presId="urn:microsoft.com/office/officeart/2018/2/layout/IconLabelList"/>
    <dgm:cxn modelId="{DB1236AE-A1E2-4BD1-A0C8-814C6DC82887}" type="presOf" srcId="{1F9B9A8A-7FAF-404C-8E49-553ED6D9C213}" destId="{69ABF617-E9AB-4C27-A8BA-A3407A09C575}" srcOrd="0" destOrd="0" presId="urn:microsoft.com/office/officeart/2018/2/layout/IconLabelList"/>
    <dgm:cxn modelId="{531AE8B9-445A-4217-8CEF-0BD8BCAA7BF8}" srcId="{762A0162-DE51-477E-BB20-306B34A53634}" destId="{56193E75-B317-4061-8972-26EA21433384}" srcOrd="1" destOrd="0" parTransId="{91CBCCD4-CD4F-42D2-A3D5-9801A79B5A3C}" sibTransId="{2FDBC575-162C-40ED-A00A-E055F1FBDE02}"/>
    <dgm:cxn modelId="{74CE80C6-3713-4C9C-8186-A1503A907BCF}" type="presOf" srcId="{762A0162-DE51-477E-BB20-306B34A53634}" destId="{D2DD6846-94A0-4345-9582-CFA7864F974F}" srcOrd="0" destOrd="0" presId="urn:microsoft.com/office/officeart/2018/2/layout/IconLabelList"/>
    <dgm:cxn modelId="{0252F2EE-C807-4F94-B534-CBC8B60CB142}" srcId="{762A0162-DE51-477E-BB20-306B34A53634}" destId="{575197C2-FC5D-4EA3-96E9-BF871F20AF8E}" srcOrd="3" destOrd="0" parTransId="{965864D5-6059-47E6-989B-7E3E1EFFA599}" sibTransId="{DDC3EDDE-A160-45C6-A871-26EEE8923611}"/>
    <dgm:cxn modelId="{6CE13CF6-748C-4F8A-8822-BD7D7772CCD4}" type="presOf" srcId="{575197C2-FC5D-4EA3-96E9-BF871F20AF8E}" destId="{546DB0F6-F187-4FE4-BCF8-E32A27BF648F}" srcOrd="0" destOrd="0" presId="urn:microsoft.com/office/officeart/2018/2/layout/IconLabelList"/>
    <dgm:cxn modelId="{1435806F-F752-4AD9-9BA4-C4CEA584C099}" type="presParOf" srcId="{D2DD6846-94A0-4345-9582-CFA7864F974F}" destId="{B37F9A0D-8E58-45FC-ADD3-C65539165143}" srcOrd="0" destOrd="0" presId="urn:microsoft.com/office/officeart/2018/2/layout/IconLabelList"/>
    <dgm:cxn modelId="{042C4798-F19E-40E3-83E1-967526524432}" type="presParOf" srcId="{B37F9A0D-8E58-45FC-ADD3-C65539165143}" destId="{8C69C20E-6441-490E-98E3-D99A318674BC}" srcOrd="0" destOrd="0" presId="urn:microsoft.com/office/officeart/2018/2/layout/IconLabelList"/>
    <dgm:cxn modelId="{44100714-9C48-47CD-AF8C-9168DA793AE8}" type="presParOf" srcId="{B37F9A0D-8E58-45FC-ADD3-C65539165143}" destId="{34894866-EC92-415B-A6E6-A207EE71B29D}" srcOrd="1" destOrd="0" presId="urn:microsoft.com/office/officeart/2018/2/layout/IconLabelList"/>
    <dgm:cxn modelId="{A00FF7E6-39A3-4700-9C03-C398F7BEE0A8}" type="presParOf" srcId="{B37F9A0D-8E58-45FC-ADD3-C65539165143}" destId="{59D91F67-F095-48FE-A862-97A01561B7DF}" srcOrd="2" destOrd="0" presId="urn:microsoft.com/office/officeart/2018/2/layout/IconLabelList"/>
    <dgm:cxn modelId="{2A1C1EEA-C9AD-4148-A3F1-775EFC917C03}" type="presParOf" srcId="{D2DD6846-94A0-4345-9582-CFA7864F974F}" destId="{A0782D7C-F1F8-4BC6-9287-0782F82A3409}" srcOrd="1" destOrd="0" presId="urn:microsoft.com/office/officeart/2018/2/layout/IconLabelList"/>
    <dgm:cxn modelId="{6C49FD37-33AD-4873-8D08-8E8F33678DE0}" type="presParOf" srcId="{D2DD6846-94A0-4345-9582-CFA7864F974F}" destId="{9F1A10C6-778F-4FAC-8569-F046E691D7CC}" srcOrd="2" destOrd="0" presId="urn:microsoft.com/office/officeart/2018/2/layout/IconLabelList"/>
    <dgm:cxn modelId="{059D1DBE-A348-4390-AABB-1F2C6079E3B0}" type="presParOf" srcId="{9F1A10C6-778F-4FAC-8569-F046E691D7CC}" destId="{3CD80E7C-4203-4835-875D-B28E9F16D5F8}" srcOrd="0" destOrd="0" presId="urn:microsoft.com/office/officeart/2018/2/layout/IconLabelList"/>
    <dgm:cxn modelId="{CDB15FDC-680E-4A36-8A56-3838E890C7A5}" type="presParOf" srcId="{9F1A10C6-778F-4FAC-8569-F046E691D7CC}" destId="{DDC14B4E-63CC-41AC-AB1B-45359D4CD4B5}" srcOrd="1" destOrd="0" presId="urn:microsoft.com/office/officeart/2018/2/layout/IconLabelList"/>
    <dgm:cxn modelId="{7E45AA09-DC81-40E7-9EDC-38C1D6446DAE}" type="presParOf" srcId="{9F1A10C6-778F-4FAC-8569-F046E691D7CC}" destId="{36AD866D-3574-496E-8BF2-F52E0526BBFE}" srcOrd="2" destOrd="0" presId="urn:microsoft.com/office/officeart/2018/2/layout/IconLabelList"/>
    <dgm:cxn modelId="{BCEF62C8-76FD-41E2-A0C4-1BD0742027D4}" type="presParOf" srcId="{D2DD6846-94A0-4345-9582-CFA7864F974F}" destId="{6AF8E60D-E02C-4CF9-BE50-6DE9F4D41FF1}" srcOrd="3" destOrd="0" presId="urn:microsoft.com/office/officeart/2018/2/layout/IconLabelList"/>
    <dgm:cxn modelId="{9C327CC6-75BC-4FE7-9E6B-EC66B1474A12}" type="presParOf" srcId="{D2DD6846-94A0-4345-9582-CFA7864F974F}" destId="{9CFCDF61-C5FD-4B89-855F-6DEBA19FF7C0}" srcOrd="4" destOrd="0" presId="urn:microsoft.com/office/officeart/2018/2/layout/IconLabelList"/>
    <dgm:cxn modelId="{2BBD24DC-1180-47D9-A85E-B4EBEECAA0AC}" type="presParOf" srcId="{9CFCDF61-C5FD-4B89-855F-6DEBA19FF7C0}" destId="{A7963D66-6C87-45A6-ABDA-4CE898535C10}" srcOrd="0" destOrd="0" presId="urn:microsoft.com/office/officeart/2018/2/layout/IconLabelList"/>
    <dgm:cxn modelId="{4D743AF3-0013-4741-8075-92C5FE3AC8DD}" type="presParOf" srcId="{9CFCDF61-C5FD-4B89-855F-6DEBA19FF7C0}" destId="{6CBE4FAD-36C1-4641-9B21-AE9E8BB080F8}" srcOrd="1" destOrd="0" presId="urn:microsoft.com/office/officeart/2018/2/layout/IconLabelList"/>
    <dgm:cxn modelId="{B92BA63D-AB5B-4EF5-8F76-A61F170E0306}" type="presParOf" srcId="{9CFCDF61-C5FD-4B89-855F-6DEBA19FF7C0}" destId="{69ABF617-E9AB-4C27-A8BA-A3407A09C575}" srcOrd="2" destOrd="0" presId="urn:microsoft.com/office/officeart/2018/2/layout/IconLabelList"/>
    <dgm:cxn modelId="{BD7C1819-9C95-4401-835A-37006A5B0171}" type="presParOf" srcId="{D2DD6846-94A0-4345-9582-CFA7864F974F}" destId="{746AC183-9821-4739-9569-AFB8FD3E0107}" srcOrd="5" destOrd="0" presId="urn:microsoft.com/office/officeart/2018/2/layout/IconLabelList"/>
    <dgm:cxn modelId="{E1A8C6F3-D623-492B-AB94-8300B019C455}" type="presParOf" srcId="{D2DD6846-94A0-4345-9582-CFA7864F974F}" destId="{9A3C4985-1F7A-402C-A68F-EA3B80608884}" srcOrd="6" destOrd="0" presId="urn:microsoft.com/office/officeart/2018/2/layout/IconLabelList"/>
    <dgm:cxn modelId="{E7252035-3FE2-432A-B5FA-092737B01875}" type="presParOf" srcId="{9A3C4985-1F7A-402C-A68F-EA3B80608884}" destId="{8CB3D566-6C12-4D68-8F09-21497FE23F92}" srcOrd="0" destOrd="0" presId="urn:microsoft.com/office/officeart/2018/2/layout/IconLabelList"/>
    <dgm:cxn modelId="{134DD7BF-2E6A-4B88-A0BD-DAD30B2AFED4}" type="presParOf" srcId="{9A3C4985-1F7A-402C-A68F-EA3B80608884}" destId="{708FEF01-4EFF-47CD-95DE-77328B5A25FC}" srcOrd="1" destOrd="0" presId="urn:microsoft.com/office/officeart/2018/2/layout/IconLabelList"/>
    <dgm:cxn modelId="{B747B54D-4FFC-4C2D-85FB-5EC72A78992C}" type="presParOf" srcId="{9A3C4985-1F7A-402C-A68F-EA3B80608884}" destId="{546DB0F6-F187-4FE4-BCF8-E32A27BF648F}" srcOrd="2" destOrd="0" presId="urn:microsoft.com/office/officeart/2018/2/layout/IconLabelList"/>
    <dgm:cxn modelId="{BBC11CCC-0C3E-4281-A709-BF2484B39F89}" type="presParOf" srcId="{D2DD6846-94A0-4345-9582-CFA7864F974F}" destId="{203B62B4-5E3C-4574-8364-1B0E44065834}" srcOrd="7" destOrd="0" presId="urn:microsoft.com/office/officeart/2018/2/layout/IconLabelList"/>
    <dgm:cxn modelId="{85E3314C-3733-453B-87D2-5294C9149E93}" type="presParOf" srcId="{D2DD6846-94A0-4345-9582-CFA7864F974F}" destId="{640790DC-0EF4-4FC9-888C-8198C92A26E6}" srcOrd="8" destOrd="0" presId="urn:microsoft.com/office/officeart/2018/2/layout/IconLabelList"/>
    <dgm:cxn modelId="{EA740688-37DC-4629-966E-437348F10229}" type="presParOf" srcId="{640790DC-0EF4-4FC9-888C-8198C92A26E6}" destId="{6E464964-FA09-4495-903E-C95A64A739A2}" srcOrd="0" destOrd="0" presId="urn:microsoft.com/office/officeart/2018/2/layout/IconLabelList"/>
    <dgm:cxn modelId="{D8AFF098-72AA-46EF-A470-B5299E3CF583}" type="presParOf" srcId="{640790DC-0EF4-4FC9-888C-8198C92A26E6}" destId="{5488040D-C2AE-4008-8F91-196289DAF6CE}" srcOrd="1" destOrd="0" presId="urn:microsoft.com/office/officeart/2018/2/layout/IconLabelList"/>
    <dgm:cxn modelId="{F3D8B018-1886-49FD-AAE1-6F25D0CE5674}" type="presParOf" srcId="{640790DC-0EF4-4FC9-888C-8198C92A26E6}" destId="{DCD4F78A-46F7-4BBA-A16F-B52AA774851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2A0162-DE51-477E-BB20-306B34A53634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26E224-AA85-4559-B63C-AB6070C664E3}">
      <dgm:prSet custT="1"/>
      <dgm:spPr>
        <a:blipFill>
          <a:blip xmlns:r="http://schemas.openxmlformats.org/officeDocument/2006/relationships" r:embed="rId1"/>
          <a:stretch>
            <a:fillRect l="-4569" t="-5000" r="-6599" b="-10000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FE908931-F9D5-4656-B236-32521D450C76}" type="parTrans" cxnId="{1C844A78-240A-4ABE-9CF4-5CF1140D3C29}">
      <dgm:prSet/>
      <dgm:spPr/>
      <dgm:t>
        <a:bodyPr/>
        <a:lstStyle/>
        <a:p>
          <a:endParaRPr lang="en-US"/>
        </a:p>
      </dgm:t>
    </dgm:pt>
    <dgm:pt modelId="{DDF5C4E3-5218-4446-B42A-3B09E7F3DC2A}" type="sibTrans" cxnId="{1C844A78-240A-4ABE-9CF4-5CF1140D3C29}">
      <dgm:prSet/>
      <dgm:spPr/>
      <dgm:t>
        <a:bodyPr/>
        <a:lstStyle/>
        <a:p>
          <a:endParaRPr lang="en-US"/>
        </a:p>
      </dgm:t>
    </dgm:pt>
    <dgm:pt modelId="{56193E75-B317-4061-8972-26EA2143338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SG" sz="1600" b="1" dirty="0"/>
            <a:t>Efficient Encoding</a:t>
          </a:r>
          <a:r>
            <a:rPr lang="en-SG" sz="1600" dirty="0"/>
            <a:t>: </a:t>
          </a:r>
          <a:r>
            <a:rPr lang="en-US" sz="1600" dirty="0"/>
            <a:t>Regime of classical intractability </a:t>
          </a:r>
        </a:p>
      </dgm:t>
    </dgm:pt>
    <dgm:pt modelId="{91CBCCD4-CD4F-42D2-A3D5-9801A79B5A3C}" type="parTrans" cxnId="{531AE8B9-445A-4217-8CEF-0BD8BCAA7BF8}">
      <dgm:prSet/>
      <dgm:spPr/>
      <dgm:t>
        <a:bodyPr/>
        <a:lstStyle/>
        <a:p>
          <a:endParaRPr lang="en-US"/>
        </a:p>
      </dgm:t>
    </dgm:pt>
    <dgm:pt modelId="{2FDBC575-162C-40ED-A00A-E055F1FBDE02}" type="sibTrans" cxnId="{531AE8B9-445A-4217-8CEF-0BD8BCAA7BF8}">
      <dgm:prSet/>
      <dgm:spPr/>
      <dgm:t>
        <a:bodyPr/>
        <a:lstStyle/>
        <a:p>
          <a:endParaRPr lang="en-US"/>
        </a:p>
      </dgm:t>
    </dgm:pt>
    <dgm:pt modelId="{1F9B9A8A-7FAF-404C-8E49-553ED6D9C21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SG" sz="1600" b="1" dirty="0"/>
            <a:t>Quantum-Classical Hybrid solver</a:t>
          </a:r>
          <a:endParaRPr lang="en-US" sz="1600" dirty="0"/>
        </a:p>
      </dgm:t>
    </dgm:pt>
    <dgm:pt modelId="{F1D559F4-F632-4FC9-ABFB-DB719216791F}" type="parTrans" cxnId="{7776AF27-329F-42B8-9BD3-4EA8FD065BE1}">
      <dgm:prSet/>
      <dgm:spPr/>
      <dgm:t>
        <a:bodyPr/>
        <a:lstStyle/>
        <a:p>
          <a:endParaRPr lang="en-US"/>
        </a:p>
      </dgm:t>
    </dgm:pt>
    <dgm:pt modelId="{4DDD9390-9D70-452F-B92F-732A8259DDE2}" type="sibTrans" cxnId="{7776AF27-329F-42B8-9BD3-4EA8FD065BE1}">
      <dgm:prSet/>
      <dgm:spPr/>
      <dgm:t>
        <a:bodyPr/>
        <a:lstStyle/>
        <a:p>
          <a:endParaRPr lang="en-US"/>
        </a:p>
      </dgm:t>
    </dgm:pt>
    <dgm:pt modelId="{575197C2-FC5D-4EA3-96E9-BF871F20AF8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SG" sz="1600" b="1" dirty="0"/>
            <a:t>Overcoming Flat Landscapes</a:t>
          </a:r>
          <a:r>
            <a:rPr lang="en-SG" sz="1600" dirty="0"/>
            <a:t>: Achieve super polynomial suppression of gradient decay</a:t>
          </a:r>
          <a:endParaRPr lang="en-US" sz="1600" dirty="0"/>
        </a:p>
      </dgm:t>
    </dgm:pt>
    <dgm:pt modelId="{965864D5-6059-47E6-989B-7E3E1EFFA599}" type="parTrans" cxnId="{0252F2EE-C807-4F94-B534-CBC8B60CB142}">
      <dgm:prSet/>
      <dgm:spPr/>
      <dgm:t>
        <a:bodyPr/>
        <a:lstStyle/>
        <a:p>
          <a:endParaRPr lang="en-US"/>
        </a:p>
      </dgm:t>
    </dgm:pt>
    <dgm:pt modelId="{DDC3EDDE-A160-45C6-A871-26EEE8923611}" type="sibTrans" cxnId="{0252F2EE-C807-4F94-B534-CBC8B60CB142}">
      <dgm:prSet/>
      <dgm:spPr/>
      <dgm:t>
        <a:bodyPr/>
        <a:lstStyle/>
        <a:p>
          <a:endParaRPr lang="en-US"/>
        </a:p>
      </dgm:t>
    </dgm:pt>
    <dgm:pt modelId="{D3B6422A-156E-4C9F-8A93-04DCDC4180D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SG" sz="1600" b="1" dirty="0"/>
            <a:t>Enhancing Solutions</a:t>
          </a:r>
          <a:r>
            <a:rPr lang="en-SG" sz="1600" dirty="0"/>
            <a:t>: Employ classical post-processing techniques, such as local bit swaps</a:t>
          </a:r>
          <a:endParaRPr lang="en-US" sz="1600" dirty="0"/>
        </a:p>
      </dgm:t>
    </dgm:pt>
    <dgm:pt modelId="{5809D7E5-9085-4BDA-BC24-045A3C999E65}" type="parTrans" cxnId="{56B0814C-88BF-4881-A9CE-D709608B8517}">
      <dgm:prSet/>
      <dgm:spPr/>
      <dgm:t>
        <a:bodyPr/>
        <a:lstStyle/>
        <a:p>
          <a:endParaRPr lang="en-US"/>
        </a:p>
      </dgm:t>
    </dgm:pt>
    <dgm:pt modelId="{4F1F825A-A3D1-4C76-B194-2F2C55B58384}" type="sibTrans" cxnId="{56B0814C-88BF-4881-A9CE-D709608B8517}">
      <dgm:prSet/>
      <dgm:spPr/>
      <dgm:t>
        <a:bodyPr/>
        <a:lstStyle/>
        <a:p>
          <a:endParaRPr lang="en-US"/>
        </a:p>
      </dgm:t>
    </dgm:pt>
    <dgm:pt modelId="{D2DD6846-94A0-4345-9582-CFA7864F974F}" type="pres">
      <dgm:prSet presAssocID="{762A0162-DE51-477E-BB20-306B34A53634}" presName="root" presStyleCnt="0">
        <dgm:presLayoutVars>
          <dgm:dir/>
          <dgm:resizeHandles val="exact"/>
        </dgm:presLayoutVars>
      </dgm:prSet>
      <dgm:spPr/>
    </dgm:pt>
    <dgm:pt modelId="{B37F9A0D-8E58-45FC-ADD3-C65539165143}" type="pres">
      <dgm:prSet presAssocID="{6226E224-AA85-4559-B63C-AB6070C664E3}" presName="compNode" presStyleCnt="0"/>
      <dgm:spPr/>
    </dgm:pt>
    <dgm:pt modelId="{8C69C20E-6441-490E-98E3-D99A318674BC}" type="pres">
      <dgm:prSet presAssocID="{6226E224-AA85-4559-B63C-AB6070C664E3}" presName="iconRect" presStyleLbl="node1" presStyleIdx="0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34894866-EC92-415B-A6E6-A207EE71B29D}" type="pres">
      <dgm:prSet presAssocID="{6226E224-AA85-4559-B63C-AB6070C664E3}" presName="spaceRect" presStyleCnt="0"/>
      <dgm:spPr/>
    </dgm:pt>
    <dgm:pt modelId="{59D91F67-F095-48FE-A862-97A01561B7DF}" type="pres">
      <dgm:prSet presAssocID="{6226E224-AA85-4559-B63C-AB6070C664E3}" presName="textRect" presStyleLbl="revTx" presStyleIdx="0" presStyleCnt="5" custScaleX="160635">
        <dgm:presLayoutVars>
          <dgm:chMax val="1"/>
          <dgm:chPref val="1"/>
        </dgm:presLayoutVars>
      </dgm:prSet>
      <dgm:spPr/>
    </dgm:pt>
    <dgm:pt modelId="{A0782D7C-F1F8-4BC6-9287-0782F82A3409}" type="pres">
      <dgm:prSet presAssocID="{DDF5C4E3-5218-4446-B42A-3B09E7F3DC2A}" presName="sibTrans" presStyleCnt="0"/>
      <dgm:spPr/>
    </dgm:pt>
    <dgm:pt modelId="{9F1A10C6-778F-4FAC-8569-F046E691D7CC}" type="pres">
      <dgm:prSet presAssocID="{56193E75-B317-4061-8972-26EA21433384}" presName="compNode" presStyleCnt="0"/>
      <dgm:spPr/>
    </dgm:pt>
    <dgm:pt modelId="{3CD80E7C-4203-4835-875D-B28E9F16D5F8}" type="pres">
      <dgm:prSet presAssocID="{56193E75-B317-4061-8972-26EA21433384}" presName="iconRect" presStyleLbl="node1" presStyleIdx="1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DC14B4E-63CC-41AC-AB1B-45359D4CD4B5}" type="pres">
      <dgm:prSet presAssocID="{56193E75-B317-4061-8972-26EA21433384}" presName="spaceRect" presStyleCnt="0"/>
      <dgm:spPr/>
    </dgm:pt>
    <dgm:pt modelId="{36AD866D-3574-496E-8BF2-F52E0526BBFE}" type="pres">
      <dgm:prSet presAssocID="{56193E75-B317-4061-8972-26EA21433384}" presName="textRect" presStyleLbl="revTx" presStyleIdx="1" presStyleCnt="5" custScaleX="135447">
        <dgm:presLayoutVars>
          <dgm:chMax val="1"/>
          <dgm:chPref val="1"/>
        </dgm:presLayoutVars>
      </dgm:prSet>
      <dgm:spPr/>
    </dgm:pt>
    <dgm:pt modelId="{6AF8E60D-E02C-4CF9-BE50-6DE9F4D41FF1}" type="pres">
      <dgm:prSet presAssocID="{2FDBC575-162C-40ED-A00A-E055F1FBDE02}" presName="sibTrans" presStyleCnt="0"/>
      <dgm:spPr/>
    </dgm:pt>
    <dgm:pt modelId="{9CFCDF61-C5FD-4B89-855F-6DEBA19FF7C0}" type="pres">
      <dgm:prSet presAssocID="{1F9B9A8A-7FAF-404C-8E49-553ED6D9C213}" presName="compNode" presStyleCnt="0"/>
      <dgm:spPr/>
    </dgm:pt>
    <dgm:pt modelId="{A7963D66-6C87-45A6-ABDA-4CE898535C10}" type="pres">
      <dgm:prSet presAssocID="{1F9B9A8A-7FAF-404C-8E49-553ED6D9C213}" presName="iconRect" presStyleLbl="node1" presStyleIdx="2" presStyleCnt="5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6CBE4FAD-36C1-4641-9B21-AE9E8BB080F8}" type="pres">
      <dgm:prSet presAssocID="{1F9B9A8A-7FAF-404C-8E49-553ED6D9C213}" presName="spaceRect" presStyleCnt="0"/>
      <dgm:spPr/>
    </dgm:pt>
    <dgm:pt modelId="{69ABF617-E9AB-4C27-A8BA-A3407A09C575}" type="pres">
      <dgm:prSet presAssocID="{1F9B9A8A-7FAF-404C-8E49-553ED6D9C213}" presName="textRect" presStyleLbl="revTx" presStyleIdx="2" presStyleCnt="5">
        <dgm:presLayoutVars>
          <dgm:chMax val="1"/>
          <dgm:chPref val="1"/>
        </dgm:presLayoutVars>
      </dgm:prSet>
      <dgm:spPr/>
    </dgm:pt>
    <dgm:pt modelId="{746AC183-9821-4739-9569-AFB8FD3E0107}" type="pres">
      <dgm:prSet presAssocID="{4DDD9390-9D70-452F-B92F-732A8259DDE2}" presName="sibTrans" presStyleCnt="0"/>
      <dgm:spPr/>
    </dgm:pt>
    <dgm:pt modelId="{9A3C4985-1F7A-402C-A68F-EA3B80608884}" type="pres">
      <dgm:prSet presAssocID="{575197C2-FC5D-4EA3-96E9-BF871F20AF8E}" presName="compNode" presStyleCnt="0"/>
      <dgm:spPr/>
    </dgm:pt>
    <dgm:pt modelId="{8CB3D566-6C12-4D68-8F09-21497FE23F92}" type="pres">
      <dgm:prSet presAssocID="{575197C2-FC5D-4EA3-96E9-BF871F20AF8E}" presName="iconRect" presStyleLbl="node1" presStyleIdx="3" presStyleCnt="5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untains"/>
        </a:ext>
      </dgm:extLst>
    </dgm:pt>
    <dgm:pt modelId="{708FEF01-4EFF-47CD-95DE-77328B5A25FC}" type="pres">
      <dgm:prSet presAssocID="{575197C2-FC5D-4EA3-96E9-BF871F20AF8E}" presName="spaceRect" presStyleCnt="0"/>
      <dgm:spPr/>
    </dgm:pt>
    <dgm:pt modelId="{546DB0F6-F187-4FE4-BCF8-E32A27BF648F}" type="pres">
      <dgm:prSet presAssocID="{575197C2-FC5D-4EA3-96E9-BF871F20AF8E}" presName="textRect" presStyleLbl="revTx" presStyleIdx="3" presStyleCnt="5">
        <dgm:presLayoutVars>
          <dgm:chMax val="1"/>
          <dgm:chPref val="1"/>
        </dgm:presLayoutVars>
      </dgm:prSet>
      <dgm:spPr/>
    </dgm:pt>
    <dgm:pt modelId="{203B62B4-5E3C-4574-8364-1B0E44065834}" type="pres">
      <dgm:prSet presAssocID="{DDC3EDDE-A160-45C6-A871-26EEE8923611}" presName="sibTrans" presStyleCnt="0"/>
      <dgm:spPr/>
    </dgm:pt>
    <dgm:pt modelId="{640790DC-0EF4-4FC9-888C-8198C92A26E6}" type="pres">
      <dgm:prSet presAssocID="{D3B6422A-156E-4C9F-8A93-04DCDC4180D0}" presName="compNode" presStyleCnt="0"/>
      <dgm:spPr/>
    </dgm:pt>
    <dgm:pt modelId="{6E464964-FA09-4495-903E-C95A64A739A2}" type="pres">
      <dgm:prSet presAssocID="{D3B6422A-156E-4C9F-8A93-04DCDC4180D0}" presName="iconRect" presStyleLbl="node1" presStyleIdx="4" presStyleCnt="5"/>
      <dgm:spPr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5488040D-C2AE-4008-8F91-196289DAF6CE}" type="pres">
      <dgm:prSet presAssocID="{D3B6422A-156E-4C9F-8A93-04DCDC4180D0}" presName="spaceRect" presStyleCnt="0"/>
      <dgm:spPr/>
    </dgm:pt>
    <dgm:pt modelId="{DCD4F78A-46F7-4BBA-A16F-B52AA7748514}" type="pres">
      <dgm:prSet presAssocID="{D3B6422A-156E-4C9F-8A93-04DCDC4180D0}" presName="textRect" presStyleLbl="revTx" presStyleIdx="4" presStyleCnt="5" custScaleX="147959">
        <dgm:presLayoutVars>
          <dgm:chMax val="1"/>
          <dgm:chPref val="1"/>
        </dgm:presLayoutVars>
      </dgm:prSet>
      <dgm:spPr/>
    </dgm:pt>
  </dgm:ptLst>
  <dgm:cxnLst>
    <dgm:cxn modelId="{7776AF27-329F-42B8-9BD3-4EA8FD065BE1}" srcId="{762A0162-DE51-477E-BB20-306B34A53634}" destId="{1F9B9A8A-7FAF-404C-8E49-553ED6D9C213}" srcOrd="2" destOrd="0" parTransId="{F1D559F4-F632-4FC9-ABFB-DB719216791F}" sibTransId="{4DDD9390-9D70-452F-B92F-732A8259DDE2}"/>
    <dgm:cxn modelId="{E23FFB3E-0256-4300-BFC6-BADF67FE7B50}" type="presOf" srcId="{56193E75-B317-4061-8972-26EA21433384}" destId="{36AD866D-3574-496E-8BF2-F52E0526BBFE}" srcOrd="0" destOrd="0" presId="urn:microsoft.com/office/officeart/2018/2/layout/IconLabelList"/>
    <dgm:cxn modelId="{8D3E5E49-02BD-4361-9513-24EA99DA561D}" type="presOf" srcId="{D3B6422A-156E-4C9F-8A93-04DCDC4180D0}" destId="{DCD4F78A-46F7-4BBA-A16F-B52AA7748514}" srcOrd="0" destOrd="0" presId="urn:microsoft.com/office/officeart/2018/2/layout/IconLabelList"/>
    <dgm:cxn modelId="{56B0814C-88BF-4881-A9CE-D709608B8517}" srcId="{762A0162-DE51-477E-BB20-306B34A53634}" destId="{D3B6422A-156E-4C9F-8A93-04DCDC4180D0}" srcOrd="4" destOrd="0" parTransId="{5809D7E5-9085-4BDA-BC24-045A3C999E65}" sibTransId="{4F1F825A-A3D1-4C76-B194-2F2C55B58384}"/>
    <dgm:cxn modelId="{1C844A78-240A-4ABE-9CF4-5CF1140D3C29}" srcId="{762A0162-DE51-477E-BB20-306B34A53634}" destId="{6226E224-AA85-4559-B63C-AB6070C664E3}" srcOrd="0" destOrd="0" parTransId="{FE908931-F9D5-4656-B236-32521D450C76}" sibTransId="{DDF5C4E3-5218-4446-B42A-3B09E7F3DC2A}"/>
    <dgm:cxn modelId="{4B7A3DAA-9C18-4D56-A234-3EFB713CA7FE}" type="presOf" srcId="{6226E224-AA85-4559-B63C-AB6070C664E3}" destId="{59D91F67-F095-48FE-A862-97A01561B7DF}" srcOrd="0" destOrd="0" presId="urn:microsoft.com/office/officeart/2018/2/layout/IconLabelList"/>
    <dgm:cxn modelId="{DB1236AE-A1E2-4BD1-A0C8-814C6DC82887}" type="presOf" srcId="{1F9B9A8A-7FAF-404C-8E49-553ED6D9C213}" destId="{69ABF617-E9AB-4C27-A8BA-A3407A09C575}" srcOrd="0" destOrd="0" presId="urn:microsoft.com/office/officeart/2018/2/layout/IconLabelList"/>
    <dgm:cxn modelId="{531AE8B9-445A-4217-8CEF-0BD8BCAA7BF8}" srcId="{762A0162-DE51-477E-BB20-306B34A53634}" destId="{56193E75-B317-4061-8972-26EA21433384}" srcOrd="1" destOrd="0" parTransId="{91CBCCD4-CD4F-42D2-A3D5-9801A79B5A3C}" sibTransId="{2FDBC575-162C-40ED-A00A-E055F1FBDE02}"/>
    <dgm:cxn modelId="{74CE80C6-3713-4C9C-8186-A1503A907BCF}" type="presOf" srcId="{762A0162-DE51-477E-BB20-306B34A53634}" destId="{D2DD6846-94A0-4345-9582-CFA7864F974F}" srcOrd="0" destOrd="0" presId="urn:microsoft.com/office/officeart/2018/2/layout/IconLabelList"/>
    <dgm:cxn modelId="{0252F2EE-C807-4F94-B534-CBC8B60CB142}" srcId="{762A0162-DE51-477E-BB20-306B34A53634}" destId="{575197C2-FC5D-4EA3-96E9-BF871F20AF8E}" srcOrd="3" destOrd="0" parTransId="{965864D5-6059-47E6-989B-7E3E1EFFA599}" sibTransId="{DDC3EDDE-A160-45C6-A871-26EEE8923611}"/>
    <dgm:cxn modelId="{6CE13CF6-748C-4F8A-8822-BD7D7772CCD4}" type="presOf" srcId="{575197C2-FC5D-4EA3-96E9-BF871F20AF8E}" destId="{546DB0F6-F187-4FE4-BCF8-E32A27BF648F}" srcOrd="0" destOrd="0" presId="urn:microsoft.com/office/officeart/2018/2/layout/IconLabelList"/>
    <dgm:cxn modelId="{1435806F-F752-4AD9-9BA4-C4CEA584C099}" type="presParOf" srcId="{D2DD6846-94A0-4345-9582-CFA7864F974F}" destId="{B37F9A0D-8E58-45FC-ADD3-C65539165143}" srcOrd="0" destOrd="0" presId="urn:microsoft.com/office/officeart/2018/2/layout/IconLabelList"/>
    <dgm:cxn modelId="{042C4798-F19E-40E3-83E1-967526524432}" type="presParOf" srcId="{B37F9A0D-8E58-45FC-ADD3-C65539165143}" destId="{8C69C20E-6441-490E-98E3-D99A318674BC}" srcOrd="0" destOrd="0" presId="urn:microsoft.com/office/officeart/2018/2/layout/IconLabelList"/>
    <dgm:cxn modelId="{44100714-9C48-47CD-AF8C-9168DA793AE8}" type="presParOf" srcId="{B37F9A0D-8E58-45FC-ADD3-C65539165143}" destId="{34894866-EC92-415B-A6E6-A207EE71B29D}" srcOrd="1" destOrd="0" presId="urn:microsoft.com/office/officeart/2018/2/layout/IconLabelList"/>
    <dgm:cxn modelId="{A00FF7E6-39A3-4700-9C03-C398F7BEE0A8}" type="presParOf" srcId="{B37F9A0D-8E58-45FC-ADD3-C65539165143}" destId="{59D91F67-F095-48FE-A862-97A01561B7DF}" srcOrd="2" destOrd="0" presId="urn:microsoft.com/office/officeart/2018/2/layout/IconLabelList"/>
    <dgm:cxn modelId="{2A1C1EEA-C9AD-4148-A3F1-775EFC917C03}" type="presParOf" srcId="{D2DD6846-94A0-4345-9582-CFA7864F974F}" destId="{A0782D7C-F1F8-4BC6-9287-0782F82A3409}" srcOrd="1" destOrd="0" presId="urn:microsoft.com/office/officeart/2018/2/layout/IconLabelList"/>
    <dgm:cxn modelId="{6C49FD37-33AD-4873-8D08-8E8F33678DE0}" type="presParOf" srcId="{D2DD6846-94A0-4345-9582-CFA7864F974F}" destId="{9F1A10C6-778F-4FAC-8569-F046E691D7CC}" srcOrd="2" destOrd="0" presId="urn:microsoft.com/office/officeart/2018/2/layout/IconLabelList"/>
    <dgm:cxn modelId="{059D1DBE-A348-4390-AABB-1F2C6079E3B0}" type="presParOf" srcId="{9F1A10C6-778F-4FAC-8569-F046E691D7CC}" destId="{3CD80E7C-4203-4835-875D-B28E9F16D5F8}" srcOrd="0" destOrd="0" presId="urn:microsoft.com/office/officeart/2018/2/layout/IconLabelList"/>
    <dgm:cxn modelId="{CDB15FDC-680E-4A36-8A56-3838E890C7A5}" type="presParOf" srcId="{9F1A10C6-778F-4FAC-8569-F046E691D7CC}" destId="{DDC14B4E-63CC-41AC-AB1B-45359D4CD4B5}" srcOrd="1" destOrd="0" presId="urn:microsoft.com/office/officeart/2018/2/layout/IconLabelList"/>
    <dgm:cxn modelId="{7E45AA09-DC81-40E7-9EDC-38C1D6446DAE}" type="presParOf" srcId="{9F1A10C6-778F-4FAC-8569-F046E691D7CC}" destId="{36AD866D-3574-496E-8BF2-F52E0526BBFE}" srcOrd="2" destOrd="0" presId="urn:microsoft.com/office/officeart/2018/2/layout/IconLabelList"/>
    <dgm:cxn modelId="{BCEF62C8-76FD-41E2-A0C4-1BD0742027D4}" type="presParOf" srcId="{D2DD6846-94A0-4345-9582-CFA7864F974F}" destId="{6AF8E60D-E02C-4CF9-BE50-6DE9F4D41FF1}" srcOrd="3" destOrd="0" presId="urn:microsoft.com/office/officeart/2018/2/layout/IconLabelList"/>
    <dgm:cxn modelId="{9C327CC6-75BC-4FE7-9E6B-EC66B1474A12}" type="presParOf" srcId="{D2DD6846-94A0-4345-9582-CFA7864F974F}" destId="{9CFCDF61-C5FD-4B89-855F-6DEBA19FF7C0}" srcOrd="4" destOrd="0" presId="urn:microsoft.com/office/officeart/2018/2/layout/IconLabelList"/>
    <dgm:cxn modelId="{2BBD24DC-1180-47D9-A85E-B4EBEECAA0AC}" type="presParOf" srcId="{9CFCDF61-C5FD-4B89-855F-6DEBA19FF7C0}" destId="{A7963D66-6C87-45A6-ABDA-4CE898535C10}" srcOrd="0" destOrd="0" presId="urn:microsoft.com/office/officeart/2018/2/layout/IconLabelList"/>
    <dgm:cxn modelId="{4D743AF3-0013-4741-8075-92C5FE3AC8DD}" type="presParOf" srcId="{9CFCDF61-C5FD-4B89-855F-6DEBA19FF7C0}" destId="{6CBE4FAD-36C1-4641-9B21-AE9E8BB080F8}" srcOrd="1" destOrd="0" presId="urn:microsoft.com/office/officeart/2018/2/layout/IconLabelList"/>
    <dgm:cxn modelId="{B92BA63D-AB5B-4EF5-8F76-A61F170E0306}" type="presParOf" srcId="{9CFCDF61-C5FD-4B89-855F-6DEBA19FF7C0}" destId="{69ABF617-E9AB-4C27-A8BA-A3407A09C575}" srcOrd="2" destOrd="0" presId="urn:microsoft.com/office/officeart/2018/2/layout/IconLabelList"/>
    <dgm:cxn modelId="{BD7C1819-9C95-4401-835A-37006A5B0171}" type="presParOf" srcId="{D2DD6846-94A0-4345-9582-CFA7864F974F}" destId="{746AC183-9821-4739-9569-AFB8FD3E0107}" srcOrd="5" destOrd="0" presId="urn:microsoft.com/office/officeart/2018/2/layout/IconLabelList"/>
    <dgm:cxn modelId="{E1A8C6F3-D623-492B-AB94-8300B019C455}" type="presParOf" srcId="{D2DD6846-94A0-4345-9582-CFA7864F974F}" destId="{9A3C4985-1F7A-402C-A68F-EA3B80608884}" srcOrd="6" destOrd="0" presId="urn:microsoft.com/office/officeart/2018/2/layout/IconLabelList"/>
    <dgm:cxn modelId="{E7252035-3FE2-432A-B5FA-092737B01875}" type="presParOf" srcId="{9A3C4985-1F7A-402C-A68F-EA3B80608884}" destId="{8CB3D566-6C12-4D68-8F09-21497FE23F92}" srcOrd="0" destOrd="0" presId="urn:microsoft.com/office/officeart/2018/2/layout/IconLabelList"/>
    <dgm:cxn modelId="{134DD7BF-2E6A-4B88-A0BD-DAD30B2AFED4}" type="presParOf" srcId="{9A3C4985-1F7A-402C-A68F-EA3B80608884}" destId="{708FEF01-4EFF-47CD-95DE-77328B5A25FC}" srcOrd="1" destOrd="0" presId="urn:microsoft.com/office/officeart/2018/2/layout/IconLabelList"/>
    <dgm:cxn modelId="{B747B54D-4FFC-4C2D-85FB-5EC72A78992C}" type="presParOf" srcId="{9A3C4985-1F7A-402C-A68F-EA3B80608884}" destId="{546DB0F6-F187-4FE4-BCF8-E32A27BF648F}" srcOrd="2" destOrd="0" presId="urn:microsoft.com/office/officeart/2018/2/layout/IconLabelList"/>
    <dgm:cxn modelId="{BBC11CCC-0C3E-4281-A709-BF2484B39F89}" type="presParOf" srcId="{D2DD6846-94A0-4345-9582-CFA7864F974F}" destId="{203B62B4-5E3C-4574-8364-1B0E44065834}" srcOrd="7" destOrd="0" presId="urn:microsoft.com/office/officeart/2018/2/layout/IconLabelList"/>
    <dgm:cxn modelId="{85E3314C-3733-453B-87D2-5294C9149E93}" type="presParOf" srcId="{D2DD6846-94A0-4345-9582-CFA7864F974F}" destId="{640790DC-0EF4-4FC9-888C-8198C92A26E6}" srcOrd="8" destOrd="0" presId="urn:microsoft.com/office/officeart/2018/2/layout/IconLabelList"/>
    <dgm:cxn modelId="{EA740688-37DC-4629-966E-437348F10229}" type="presParOf" srcId="{640790DC-0EF4-4FC9-888C-8198C92A26E6}" destId="{6E464964-FA09-4495-903E-C95A64A739A2}" srcOrd="0" destOrd="0" presId="urn:microsoft.com/office/officeart/2018/2/layout/IconLabelList"/>
    <dgm:cxn modelId="{D8AFF098-72AA-46EF-A470-B5299E3CF583}" type="presParOf" srcId="{640790DC-0EF4-4FC9-888C-8198C92A26E6}" destId="{5488040D-C2AE-4008-8F91-196289DAF6CE}" srcOrd="1" destOrd="0" presId="urn:microsoft.com/office/officeart/2018/2/layout/IconLabelList"/>
    <dgm:cxn modelId="{F3D8B018-1886-49FD-AAE1-6F25D0CE5674}" type="presParOf" srcId="{640790DC-0EF4-4FC9-888C-8198C92A26E6}" destId="{DCD4F78A-46F7-4BBA-A16F-B52AA774851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8300BCF-1A39-41A6-BA98-77EEF608B4D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5B09A04-7854-4F38-AAC3-D2832EAD1AC6}">
      <dgm:prSet/>
      <dgm:spPr/>
      <dgm:t>
        <a:bodyPr/>
        <a:lstStyle/>
        <a:p>
          <a:r>
            <a:rPr lang="en-SG" dirty="0"/>
            <a:t>Load </a:t>
          </a:r>
          <a:r>
            <a:rPr lang="en-SG" dirty="0" err="1"/>
            <a:t>MaxCut</a:t>
          </a:r>
          <a:r>
            <a:rPr lang="en-SG" dirty="0"/>
            <a:t> Problem</a:t>
          </a:r>
          <a:endParaRPr lang="en-US" dirty="0"/>
        </a:p>
      </dgm:t>
    </dgm:pt>
    <dgm:pt modelId="{6D9175BA-8936-4B02-B79D-9CFC61A6810E}" type="parTrans" cxnId="{8CC7FD1B-BA84-46FA-8C99-25C1774CB448}">
      <dgm:prSet/>
      <dgm:spPr/>
      <dgm:t>
        <a:bodyPr/>
        <a:lstStyle/>
        <a:p>
          <a:endParaRPr lang="en-US"/>
        </a:p>
      </dgm:t>
    </dgm:pt>
    <dgm:pt modelId="{B20A3241-7AA9-40FA-B5CE-3D1726DEFA0C}" type="sibTrans" cxnId="{8CC7FD1B-BA84-46FA-8C99-25C1774CB448}">
      <dgm:prSet/>
      <dgm:spPr/>
      <dgm:t>
        <a:bodyPr/>
        <a:lstStyle/>
        <a:p>
          <a:endParaRPr lang="en-US"/>
        </a:p>
      </dgm:t>
    </dgm:pt>
    <dgm:pt modelId="{A0865AB2-A51B-4606-A42A-37E9E02C0EAE}">
      <dgm:prSet/>
      <dgm:spPr/>
      <dgm:t>
        <a:bodyPr/>
        <a:lstStyle/>
        <a:p>
          <a:r>
            <a:rPr lang="en-SG" dirty="0"/>
            <a:t>Generate Adjacency Matrix</a:t>
          </a:r>
          <a:endParaRPr lang="en-US" dirty="0"/>
        </a:p>
      </dgm:t>
    </dgm:pt>
    <dgm:pt modelId="{E36E3111-42D2-4270-BD2F-FE1545EC7E40}" type="parTrans" cxnId="{3EF04B5F-5527-4D1F-93D3-B49B3D21BB71}">
      <dgm:prSet/>
      <dgm:spPr/>
      <dgm:t>
        <a:bodyPr/>
        <a:lstStyle/>
        <a:p>
          <a:endParaRPr lang="en-US"/>
        </a:p>
      </dgm:t>
    </dgm:pt>
    <dgm:pt modelId="{EF84723A-9846-4283-8379-ADCFBA3E8850}" type="sibTrans" cxnId="{3EF04B5F-5527-4D1F-93D3-B49B3D21BB71}">
      <dgm:prSet/>
      <dgm:spPr/>
      <dgm:t>
        <a:bodyPr/>
        <a:lstStyle/>
        <a:p>
          <a:endParaRPr lang="en-US"/>
        </a:p>
      </dgm:t>
    </dgm:pt>
    <dgm:pt modelId="{6538356E-A015-41CA-B2B8-3417F5F40CCE}">
      <dgm:prSet/>
      <dgm:spPr/>
      <dgm:t>
        <a:bodyPr/>
        <a:lstStyle/>
        <a:p>
          <a:r>
            <a:rPr lang="en-SG"/>
            <a:t>Create Pauli Correlation Strings</a:t>
          </a:r>
          <a:endParaRPr lang="en-US"/>
        </a:p>
      </dgm:t>
    </dgm:pt>
    <dgm:pt modelId="{8FCB3341-5A50-43EC-A272-767ED3B5C653}" type="parTrans" cxnId="{8EE9D7BD-A44C-483C-BEB5-57D48A078073}">
      <dgm:prSet/>
      <dgm:spPr/>
      <dgm:t>
        <a:bodyPr/>
        <a:lstStyle/>
        <a:p>
          <a:endParaRPr lang="en-US"/>
        </a:p>
      </dgm:t>
    </dgm:pt>
    <dgm:pt modelId="{24B34A8E-B801-4324-93A1-064C850D08A2}" type="sibTrans" cxnId="{8EE9D7BD-A44C-483C-BEB5-57D48A078073}">
      <dgm:prSet/>
      <dgm:spPr/>
      <dgm:t>
        <a:bodyPr/>
        <a:lstStyle/>
        <a:p>
          <a:endParaRPr lang="en-US"/>
        </a:p>
      </dgm:t>
    </dgm:pt>
    <dgm:pt modelId="{F600C71A-CF3B-4A39-8270-16601E82B116}">
      <dgm:prSet/>
      <dgm:spPr/>
      <dgm:t>
        <a:bodyPr/>
        <a:lstStyle/>
        <a:p>
          <a:r>
            <a:rPr lang="en-SG"/>
            <a:t>Create Gate Sequence : Generate gate sequence for hardware-efficient VQA</a:t>
          </a:r>
          <a:endParaRPr lang="en-US"/>
        </a:p>
      </dgm:t>
    </dgm:pt>
    <dgm:pt modelId="{AEA5696D-69F6-4499-A046-9F74E9119E0B}" type="parTrans" cxnId="{19F8B0A3-45DD-4562-8B1D-4A73643C1B6C}">
      <dgm:prSet/>
      <dgm:spPr/>
      <dgm:t>
        <a:bodyPr/>
        <a:lstStyle/>
        <a:p>
          <a:endParaRPr lang="en-US"/>
        </a:p>
      </dgm:t>
    </dgm:pt>
    <dgm:pt modelId="{106B2F53-7090-4E42-86D7-A10D831EBDFB}" type="sibTrans" cxnId="{19F8B0A3-45DD-4562-8B1D-4A73643C1B6C}">
      <dgm:prSet/>
      <dgm:spPr/>
      <dgm:t>
        <a:bodyPr/>
        <a:lstStyle/>
        <a:p>
          <a:endParaRPr lang="en-US"/>
        </a:p>
      </dgm:t>
    </dgm:pt>
    <dgm:pt modelId="{425FA687-7A8B-457B-80DF-1D5377E116FA}">
      <dgm:prSet/>
      <dgm:spPr/>
      <dgm:t>
        <a:bodyPr/>
        <a:lstStyle/>
        <a:p>
          <a:r>
            <a:rPr lang="en-SG"/>
            <a:t>Translate the gate sequence into an executable Qiskit quantum circuit</a:t>
          </a:r>
          <a:endParaRPr lang="en-US"/>
        </a:p>
      </dgm:t>
    </dgm:pt>
    <dgm:pt modelId="{69C6CF9F-62B0-4057-856C-6848ECDB5081}" type="parTrans" cxnId="{F8118512-12E7-4B3B-BB8E-5D7F2411DDE6}">
      <dgm:prSet/>
      <dgm:spPr/>
      <dgm:t>
        <a:bodyPr/>
        <a:lstStyle/>
        <a:p>
          <a:endParaRPr lang="en-US"/>
        </a:p>
      </dgm:t>
    </dgm:pt>
    <dgm:pt modelId="{CBE1CC73-4D7B-4C1E-BE2A-4B48F13E0A4F}" type="sibTrans" cxnId="{F8118512-12E7-4B3B-BB8E-5D7F2411DDE6}">
      <dgm:prSet/>
      <dgm:spPr/>
      <dgm:t>
        <a:bodyPr/>
        <a:lstStyle/>
        <a:p>
          <a:endParaRPr lang="en-US"/>
        </a:p>
      </dgm:t>
    </dgm:pt>
    <dgm:pt modelId="{94479938-0436-4C64-80AE-968488F039F8}">
      <dgm:prSet/>
      <dgm:spPr/>
      <dgm:t>
        <a:bodyPr/>
        <a:lstStyle/>
        <a:p>
          <a:r>
            <a:rPr lang="en-SG"/>
            <a:t>Configure the training environment, detailing the loss function and optimization strategy</a:t>
          </a:r>
          <a:endParaRPr lang="en-US"/>
        </a:p>
      </dgm:t>
    </dgm:pt>
    <dgm:pt modelId="{279C12BB-FB16-4530-8B54-8B0C04DCD8B4}" type="parTrans" cxnId="{7F62DD76-A746-4FBA-81D8-25775BE6A34F}">
      <dgm:prSet/>
      <dgm:spPr/>
      <dgm:t>
        <a:bodyPr/>
        <a:lstStyle/>
        <a:p>
          <a:endParaRPr lang="en-US"/>
        </a:p>
      </dgm:t>
    </dgm:pt>
    <dgm:pt modelId="{05D77460-F2F4-4F5A-850E-96DFD212A093}" type="sibTrans" cxnId="{7F62DD76-A746-4FBA-81D8-25775BE6A34F}">
      <dgm:prSet/>
      <dgm:spPr/>
      <dgm:t>
        <a:bodyPr/>
        <a:lstStyle/>
        <a:p>
          <a:endParaRPr lang="en-US"/>
        </a:p>
      </dgm:t>
    </dgm:pt>
    <dgm:pt modelId="{83DDC5A2-14CD-486D-BB2F-0025C8A09B46}">
      <dgm:prSet/>
      <dgm:spPr/>
      <dgm:t>
        <a:bodyPr/>
        <a:lstStyle/>
        <a:p>
          <a:r>
            <a:rPr lang="en-SG"/>
            <a:t>Implement the nonlinear loss function that evaluates the encoded solution's quality</a:t>
          </a:r>
          <a:endParaRPr lang="en-US"/>
        </a:p>
      </dgm:t>
    </dgm:pt>
    <dgm:pt modelId="{A425FB54-1579-4AB1-AD26-8F3221AC308E}" type="parTrans" cxnId="{EADC990D-C032-44EA-B69D-6D6B664B76A1}">
      <dgm:prSet/>
      <dgm:spPr/>
      <dgm:t>
        <a:bodyPr/>
        <a:lstStyle/>
        <a:p>
          <a:endParaRPr lang="en-US"/>
        </a:p>
      </dgm:t>
    </dgm:pt>
    <dgm:pt modelId="{3C5E0489-7B81-4B03-96B1-0DE846BF745B}" type="sibTrans" cxnId="{EADC990D-C032-44EA-B69D-6D6B664B76A1}">
      <dgm:prSet/>
      <dgm:spPr/>
      <dgm:t>
        <a:bodyPr/>
        <a:lstStyle/>
        <a:p>
          <a:endParaRPr lang="en-US"/>
        </a:p>
      </dgm:t>
    </dgm:pt>
    <dgm:pt modelId="{0039A4A4-9AC6-48EB-AE8F-1B980CED471A}">
      <dgm:prSet/>
      <dgm:spPr/>
      <dgm:t>
        <a:bodyPr/>
        <a:lstStyle/>
        <a:p>
          <a:r>
            <a:rPr lang="en-SG"/>
            <a:t>Visualization with TensorBoardUtilize TensorBoard to monitor and visualize the training process and outcomes for analysis</a:t>
          </a:r>
          <a:endParaRPr lang="en-US"/>
        </a:p>
      </dgm:t>
    </dgm:pt>
    <dgm:pt modelId="{25F56122-B7D6-4DF1-9FCD-60BD17FD8505}" type="parTrans" cxnId="{949D00F1-CE98-471F-A699-68E48AA05E5D}">
      <dgm:prSet/>
      <dgm:spPr/>
      <dgm:t>
        <a:bodyPr/>
        <a:lstStyle/>
        <a:p>
          <a:endParaRPr lang="en-US"/>
        </a:p>
      </dgm:t>
    </dgm:pt>
    <dgm:pt modelId="{0F411CEA-049B-450A-BA59-DB49D485AA50}" type="sibTrans" cxnId="{949D00F1-CE98-471F-A699-68E48AA05E5D}">
      <dgm:prSet/>
      <dgm:spPr/>
      <dgm:t>
        <a:bodyPr/>
        <a:lstStyle/>
        <a:p>
          <a:endParaRPr lang="en-US"/>
        </a:p>
      </dgm:t>
    </dgm:pt>
    <dgm:pt modelId="{FFD435BA-2D02-B14F-B8BB-3BFEF8588ACC}" type="pres">
      <dgm:prSet presAssocID="{88300BCF-1A39-41A6-BA98-77EEF608B4DD}" presName="vert0" presStyleCnt="0">
        <dgm:presLayoutVars>
          <dgm:dir/>
          <dgm:animOne val="branch"/>
          <dgm:animLvl val="lvl"/>
        </dgm:presLayoutVars>
      </dgm:prSet>
      <dgm:spPr/>
    </dgm:pt>
    <dgm:pt modelId="{EA952A25-7B57-C544-A4F6-1597B4ECA7AF}" type="pres">
      <dgm:prSet presAssocID="{D5B09A04-7854-4F38-AAC3-D2832EAD1AC6}" presName="thickLine" presStyleLbl="alignNode1" presStyleIdx="0" presStyleCnt="8"/>
      <dgm:spPr/>
    </dgm:pt>
    <dgm:pt modelId="{C6DC5B3F-64ED-B746-A76D-9ABF1838F8DE}" type="pres">
      <dgm:prSet presAssocID="{D5B09A04-7854-4F38-AAC3-D2832EAD1AC6}" presName="horz1" presStyleCnt="0"/>
      <dgm:spPr/>
    </dgm:pt>
    <dgm:pt modelId="{ADBE7298-EAE1-8A48-A04A-B7F25991434A}" type="pres">
      <dgm:prSet presAssocID="{D5B09A04-7854-4F38-AAC3-D2832EAD1AC6}" presName="tx1" presStyleLbl="revTx" presStyleIdx="0" presStyleCnt="8"/>
      <dgm:spPr/>
    </dgm:pt>
    <dgm:pt modelId="{D79E85FF-7E7B-CF46-B881-49ECB8F83049}" type="pres">
      <dgm:prSet presAssocID="{D5B09A04-7854-4F38-AAC3-D2832EAD1AC6}" presName="vert1" presStyleCnt="0"/>
      <dgm:spPr/>
    </dgm:pt>
    <dgm:pt modelId="{10D08C7C-6C7A-BC4F-AFAC-2629318D6A9F}" type="pres">
      <dgm:prSet presAssocID="{A0865AB2-A51B-4606-A42A-37E9E02C0EAE}" presName="thickLine" presStyleLbl="alignNode1" presStyleIdx="1" presStyleCnt="8"/>
      <dgm:spPr/>
    </dgm:pt>
    <dgm:pt modelId="{8C080D0E-4AE7-6C4F-A445-050EE3D4D206}" type="pres">
      <dgm:prSet presAssocID="{A0865AB2-A51B-4606-A42A-37E9E02C0EAE}" presName="horz1" presStyleCnt="0"/>
      <dgm:spPr/>
    </dgm:pt>
    <dgm:pt modelId="{C4D8653F-C6A7-BB48-8D15-6FBC9A049705}" type="pres">
      <dgm:prSet presAssocID="{A0865AB2-A51B-4606-A42A-37E9E02C0EAE}" presName="tx1" presStyleLbl="revTx" presStyleIdx="1" presStyleCnt="8"/>
      <dgm:spPr/>
    </dgm:pt>
    <dgm:pt modelId="{D47E61D8-956D-ED4B-85B3-20789C6A518D}" type="pres">
      <dgm:prSet presAssocID="{A0865AB2-A51B-4606-A42A-37E9E02C0EAE}" presName="vert1" presStyleCnt="0"/>
      <dgm:spPr/>
    </dgm:pt>
    <dgm:pt modelId="{1F4CCB4A-D6EF-1A49-870E-11829DF48453}" type="pres">
      <dgm:prSet presAssocID="{6538356E-A015-41CA-B2B8-3417F5F40CCE}" presName="thickLine" presStyleLbl="alignNode1" presStyleIdx="2" presStyleCnt="8"/>
      <dgm:spPr/>
    </dgm:pt>
    <dgm:pt modelId="{2CE4BCA7-8121-6740-94C4-350F4ED0C6C3}" type="pres">
      <dgm:prSet presAssocID="{6538356E-A015-41CA-B2B8-3417F5F40CCE}" presName="horz1" presStyleCnt="0"/>
      <dgm:spPr/>
    </dgm:pt>
    <dgm:pt modelId="{3149B775-4D38-E640-AF47-C4555710B379}" type="pres">
      <dgm:prSet presAssocID="{6538356E-A015-41CA-B2B8-3417F5F40CCE}" presName="tx1" presStyleLbl="revTx" presStyleIdx="2" presStyleCnt="8"/>
      <dgm:spPr/>
    </dgm:pt>
    <dgm:pt modelId="{D2A2555E-ED75-0C46-9B1D-7DAB529E78ED}" type="pres">
      <dgm:prSet presAssocID="{6538356E-A015-41CA-B2B8-3417F5F40CCE}" presName="vert1" presStyleCnt="0"/>
      <dgm:spPr/>
    </dgm:pt>
    <dgm:pt modelId="{5564837B-B9C8-5E4B-A2FF-2B4DF3075B5D}" type="pres">
      <dgm:prSet presAssocID="{F600C71A-CF3B-4A39-8270-16601E82B116}" presName="thickLine" presStyleLbl="alignNode1" presStyleIdx="3" presStyleCnt="8"/>
      <dgm:spPr/>
    </dgm:pt>
    <dgm:pt modelId="{900045D4-D8A3-9542-823C-6F62FED9485C}" type="pres">
      <dgm:prSet presAssocID="{F600C71A-CF3B-4A39-8270-16601E82B116}" presName="horz1" presStyleCnt="0"/>
      <dgm:spPr/>
    </dgm:pt>
    <dgm:pt modelId="{90F02675-8A22-C04F-8139-F250E0AE470B}" type="pres">
      <dgm:prSet presAssocID="{F600C71A-CF3B-4A39-8270-16601E82B116}" presName="tx1" presStyleLbl="revTx" presStyleIdx="3" presStyleCnt="8"/>
      <dgm:spPr/>
    </dgm:pt>
    <dgm:pt modelId="{0313E3B5-8308-F947-8B81-D9B592D05E52}" type="pres">
      <dgm:prSet presAssocID="{F600C71A-CF3B-4A39-8270-16601E82B116}" presName="vert1" presStyleCnt="0"/>
      <dgm:spPr/>
    </dgm:pt>
    <dgm:pt modelId="{0572737F-4A1F-6D44-9964-EFED82B6280A}" type="pres">
      <dgm:prSet presAssocID="{425FA687-7A8B-457B-80DF-1D5377E116FA}" presName="thickLine" presStyleLbl="alignNode1" presStyleIdx="4" presStyleCnt="8"/>
      <dgm:spPr/>
    </dgm:pt>
    <dgm:pt modelId="{DD52696B-9E3A-F14B-B372-379D7A8B19CB}" type="pres">
      <dgm:prSet presAssocID="{425FA687-7A8B-457B-80DF-1D5377E116FA}" presName="horz1" presStyleCnt="0"/>
      <dgm:spPr/>
    </dgm:pt>
    <dgm:pt modelId="{C4D17BFA-A672-BB47-9D09-AE4013D5D5F5}" type="pres">
      <dgm:prSet presAssocID="{425FA687-7A8B-457B-80DF-1D5377E116FA}" presName="tx1" presStyleLbl="revTx" presStyleIdx="4" presStyleCnt="8"/>
      <dgm:spPr/>
    </dgm:pt>
    <dgm:pt modelId="{4F0EE266-8D7D-A24E-9697-12A3647C1436}" type="pres">
      <dgm:prSet presAssocID="{425FA687-7A8B-457B-80DF-1D5377E116FA}" presName="vert1" presStyleCnt="0"/>
      <dgm:spPr/>
    </dgm:pt>
    <dgm:pt modelId="{365B1994-6BC4-AF44-AEED-841F9460C43D}" type="pres">
      <dgm:prSet presAssocID="{94479938-0436-4C64-80AE-968488F039F8}" presName="thickLine" presStyleLbl="alignNode1" presStyleIdx="5" presStyleCnt="8"/>
      <dgm:spPr/>
    </dgm:pt>
    <dgm:pt modelId="{FEF7DA2E-8ED4-BF40-9D26-F585CC4B20D1}" type="pres">
      <dgm:prSet presAssocID="{94479938-0436-4C64-80AE-968488F039F8}" presName="horz1" presStyleCnt="0"/>
      <dgm:spPr/>
    </dgm:pt>
    <dgm:pt modelId="{5168B674-A233-4848-87C3-A06D40CF792F}" type="pres">
      <dgm:prSet presAssocID="{94479938-0436-4C64-80AE-968488F039F8}" presName="tx1" presStyleLbl="revTx" presStyleIdx="5" presStyleCnt="8"/>
      <dgm:spPr/>
    </dgm:pt>
    <dgm:pt modelId="{7318F98E-6199-F142-BAB7-AB7DE68C1E60}" type="pres">
      <dgm:prSet presAssocID="{94479938-0436-4C64-80AE-968488F039F8}" presName="vert1" presStyleCnt="0"/>
      <dgm:spPr/>
    </dgm:pt>
    <dgm:pt modelId="{B45AB94B-47EF-A048-8C45-A70145B4464D}" type="pres">
      <dgm:prSet presAssocID="{83DDC5A2-14CD-486D-BB2F-0025C8A09B46}" presName="thickLine" presStyleLbl="alignNode1" presStyleIdx="6" presStyleCnt="8"/>
      <dgm:spPr/>
    </dgm:pt>
    <dgm:pt modelId="{2A1B9258-BB74-1F47-81C2-A248B9DB8D20}" type="pres">
      <dgm:prSet presAssocID="{83DDC5A2-14CD-486D-BB2F-0025C8A09B46}" presName="horz1" presStyleCnt="0"/>
      <dgm:spPr/>
    </dgm:pt>
    <dgm:pt modelId="{147329AD-B26C-A549-92E6-82F52145EE59}" type="pres">
      <dgm:prSet presAssocID="{83DDC5A2-14CD-486D-BB2F-0025C8A09B46}" presName="tx1" presStyleLbl="revTx" presStyleIdx="6" presStyleCnt="8"/>
      <dgm:spPr/>
    </dgm:pt>
    <dgm:pt modelId="{4018E95C-BFD6-244D-AB5A-DE52F930C0DE}" type="pres">
      <dgm:prSet presAssocID="{83DDC5A2-14CD-486D-BB2F-0025C8A09B46}" presName="vert1" presStyleCnt="0"/>
      <dgm:spPr/>
    </dgm:pt>
    <dgm:pt modelId="{0DE15DA5-62CE-3941-9264-24CFA8AA00B7}" type="pres">
      <dgm:prSet presAssocID="{0039A4A4-9AC6-48EB-AE8F-1B980CED471A}" presName="thickLine" presStyleLbl="alignNode1" presStyleIdx="7" presStyleCnt="8"/>
      <dgm:spPr/>
    </dgm:pt>
    <dgm:pt modelId="{4514247F-9F6F-F543-B4AB-70FFA0A1D3D7}" type="pres">
      <dgm:prSet presAssocID="{0039A4A4-9AC6-48EB-AE8F-1B980CED471A}" presName="horz1" presStyleCnt="0"/>
      <dgm:spPr/>
    </dgm:pt>
    <dgm:pt modelId="{45B9BF0A-1828-FC44-966B-D10B81F912D6}" type="pres">
      <dgm:prSet presAssocID="{0039A4A4-9AC6-48EB-AE8F-1B980CED471A}" presName="tx1" presStyleLbl="revTx" presStyleIdx="7" presStyleCnt="8"/>
      <dgm:spPr/>
    </dgm:pt>
    <dgm:pt modelId="{2D994AC1-B82A-4A48-B1CE-9CC4081FB885}" type="pres">
      <dgm:prSet presAssocID="{0039A4A4-9AC6-48EB-AE8F-1B980CED471A}" presName="vert1" presStyleCnt="0"/>
      <dgm:spPr/>
    </dgm:pt>
  </dgm:ptLst>
  <dgm:cxnLst>
    <dgm:cxn modelId="{D61FBA00-EF51-2F42-81C8-11C6CF4FE1C5}" type="presOf" srcId="{0039A4A4-9AC6-48EB-AE8F-1B980CED471A}" destId="{45B9BF0A-1828-FC44-966B-D10B81F912D6}" srcOrd="0" destOrd="0" presId="urn:microsoft.com/office/officeart/2008/layout/LinedList"/>
    <dgm:cxn modelId="{EADC990D-C032-44EA-B69D-6D6B664B76A1}" srcId="{88300BCF-1A39-41A6-BA98-77EEF608B4DD}" destId="{83DDC5A2-14CD-486D-BB2F-0025C8A09B46}" srcOrd="6" destOrd="0" parTransId="{A425FB54-1579-4AB1-AD26-8F3221AC308E}" sibTransId="{3C5E0489-7B81-4B03-96B1-0DE846BF745B}"/>
    <dgm:cxn modelId="{F8118512-12E7-4B3B-BB8E-5D7F2411DDE6}" srcId="{88300BCF-1A39-41A6-BA98-77EEF608B4DD}" destId="{425FA687-7A8B-457B-80DF-1D5377E116FA}" srcOrd="4" destOrd="0" parTransId="{69C6CF9F-62B0-4057-856C-6848ECDB5081}" sibTransId="{CBE1CC73-4D7B-4C1E-BE2A-4B48F13E0A4F}"/>
    <dgm:cxn modelId="{8CC7FD1B-BA84-46FA-8C99-25C1774CB448}" srcId="{88300BCF-1A39-41A6-BA98-77EEF608B4DD}" destId="{D5B09A04-7854-4F38-AAC3-D2832EAD1AC6}" srcOrd="0" destOrd="0" parTransId="{6D9175BA-8936-4B02-B79D-9CFC61A6810E}" sibTransId="{B20A3241-7AA9-40FA-B5CE-3D1726DEFA0C}"/>
    <dgm:cxn modelId="{90780327-458B-7446-A68D-ED725AE6B7EF}" type="presOf" srcId="{D5B09A04-7854-4F38-AAC3-D2832EAD1AC6}" destId="{ADBE7298-EAE1-8A48-A04A-B7F25991434A}" srcOrd="0" destOrd="0" presId="urn:microsoft.com/office/officeart/2008/layout/LinedList"/>
    <dgm:cxn modelId="{F96C2C53-706B-5E43-8415-60F0CAACCAB0}" type="presOf" srcId="{6538356E-A015-41CA-B2B8-3417F5F40CCE}" destId="{3149B775-4D38-E640-AF47-C4555710B379}" srcOrd="0" destOrd="0" presId="urn:microsoft.com/office/officeart/2008/layout/LinedList"/>
    <dgm:cxn modelId="{3EF04B5F-5527-4D1F-93D3-B49B3D21BB71}" srcId="{88300BCF-1A39-41A6-BA98-77EEF608B4DD}" destId="{A0865AB2-A51B-4606-A42A-37E9E02C0EAE}" srcOrd="1" destOrd="0" parTransId="{E36E3111-42D2-4270-BD2F-FE1545EC7E40}" sibTransId="{EF84723A-9846-4283-8379-ADCFBA3E8850}"/>
    <dgm:cxn modelId="{7F62DD76-A746-4FBA-81D8-25775BE6A34F}" srcId="{88300BCF-1A39-41A6-BA98-77EEF608B4DD}" destId="{94479938-0436-4C64-80AE-968488F039F8}" srcOrd="5" destOrd="0" parTransId="{279C12BB-FB16-4530-8B54-8B0C04DCD8B4}" sibTransId="{05D77460-F2F4-4F5A-850E-96DFD212A093}"/>
    <dgm:cxn modelId="{4BB1F582-2CE6-064E-9E22-15A40604A1CA}" type="presOf" srcId="{425FA687-7A8B-457B-80DF-1D5377E116FA}" destId="{C4D17BFA-A672-BB47-9D09-AE4013D5D5F5}" srcOrd="0" destOrd="0" presId="urn:microsoft.com/office/officeart/2008/layout/LinedList"/>
    <dgm:cxn modelId="{E1F6C7A0-D8A3-D74B-B74A-A01B0CD36B12}" type="presOf" srcId="{F600C71A-CF3B-4A39-8270-16601E82B116}" destId="{90F02675-8A22-C04F-8139-F250E0AE470B}" srcOrd="0" destOrd="0" presId="urn:microsoft.com/office/officeart/2008/layout/LinedList"/>
    <dgm:cxn modelId="{19F8B0A3-45DD-4562-8B1D-4A73643C1B6C}" srcId="{88300BCF-1A39-41A6-BA98-77EEF608B4DD}" destId="{F600C71A-CF3B-4A39-8270-16601E82B116}" srcOrd="3" destOrd="0" parTransId="{AEA5696D-69F6-4499-A046-9F74E9119E0B}" sibTransId="{106B2F53-7090-4E42-86D7-A10D831EBDFB}"/>
    <dgm:cxn modelId="{6829FBA8-DCA6-FE40-B4B3-F3067784DB38}" type="presOf" srcId="{A0865AB2-A51B-4606-A42A-37E9E02C0EAE}" destId="{C4D8653F-C6A7-BB48-8D15-6FBC9A049705}" srcOrd="0" destOrd="0" presId="urn:microsoft.com/office/officeart/2008/layout/LinedList"/>
    <dgm:cxn modelId="{AE5E39B7-507C-7D46-91DC-1865F30A6230}" type="presOf" srcId="{83DDC5A2-14CD-486D-BB2F-0025C8A09B46}" destId="{147329AD-B26C-A549-92E6-82F52145EE59}" srcOrd="0" destOrd="0" presId="urn:microsoft.com/office/officeart/2008/layout/LinedList"/>
    <dgm:cxn modelId="{8326F7B9-BEBC-5E4C-972D-85183A2974D5}" type="presOf" srcId="{94479938-0436-4C64-80AE-968488F039F8}" destId="{5168B674-A233-4848-87C3-A06D40CF792F}" srcOrd="0" destOrd="0" presId="urn:microsoft.com/office/officeart/2008/layout/LinedList"/>
    <dgm:cxn modelId="{54E4BDBA-7B1F-A346-90D5-D9297E333AF1}" type="presOf" srcId="{88300BCF-1A39-41A6-BA98-77EEF608B4DD}" destId="{FFD435BA-2D02-B14F-B8BB-3BFEF8588ACC}" srcOrd="0" destOrd="0" presId="urn:microsoft.com/office/officeart/2008/layout/LinedList"/>
    <dgm:cxn modelId="{8EE9D7BD-A44C-483C-BEB5-57D48A078073}" srcId="{88300BCF-1A39-41A6-BA98-77EEF608B4DD}" destId="{6538356E-A015-41CA-B2B8-3417F5F40CCE}" srcOrd="2" destOrd="0" parTransId="{8FCB3341-5A50-43EC-A272-767ED3B5C653}" sibTransId="{24B34A8E-B801-4324-93A1-064C850D08A2}"/>
    <dgm:cxn modelId="{949D00F1-CE98-471F-A699-68E48AA05E5D}" srcId="{88300BCF-1A39-41A6-BA98-77EEF608B4DD}" destId="{0039A4A4-9AC6-48EB-AE8F-1B980CED471A}" srcOrd="7" destOrd="0" parTransId="{25F56122-B7D6-4DF1-9FCD-60BD17FD8505}" sibTransId="{0F411CEA-049B-450A-BA59-DB49D485AA50}"/>
    <dgm:cxn modelId="{67A45F87-B99F-344B-B583-61DCE62DAF26}" type="presParOf" srcId="{FFD435BA-2D02-B14F-B8BB-3BFEF8588ACC}" destId="{EA952A25-7B57-C544-A4F6-1597B4ECA7AF}" srcOrd="0" destOrd="0" presId="urn:microsoft.com/office/officeart/2008/layout/LinedList"/>
    <dgm:cxn modelId="{FE6037BB-B811-F042-8392-2216C10B12DB}" type="presParOf" srcId="{FFD435BA-2D02-B14F-B8BB-3BFEF8588ACC}" destId="{C6DC5B3F-64ED-B746-A76D-9ABF1838F8DE}" srcOrd="1" destOrd="0" presId="urn:microsoft.com/office/officeart/2008/layout/LinedList"/>
    <dgm:cxn modelId="{30E979AD-35EC-B44A-9335-842B0262735E}" type="presParOf" srcId="{C6DC5B3F-64ED-B746-A76D-9ABF1838F8DE}" destId="{ADBE7298-EAE1-8A48-A04A-B7F25991434A}" srcOrd="0" destOrd="0" presId="urn:microsoft.com/office/officeart/2008/layout/LinedList"/>
    <dgm:cxn modelId="{AF92EB1B-0273-8A44-B694-344A42456D0F}" type="presParOf" srcId="{C6DC5B3F-64ED-B746-A76D-9ABF1838F8DE}" destId="{D79E85FF-7E7B-CF46-B881-49ECB8F83049}" srcOrd="1" destOrd="0" presId="urn:microsoft.com/office/officeart/2008/layout/LinedList"/>
    <dgm:cxn modelId="{0B02D354-9360-3344-8430-3E4BB4562019}" type="presParOf" srcId="{FFD435BA-2D02-B14F-B8BB-3BFEF8588ACC}" destId="{10D08C7C-6C7A-BC4F-AFAC-2629318D6A9F}" srcOrd="2" destOrd="0" presId="urn:microsoft.com/office/officeart/2008/layout/LinedList"/>
    <dgm:cxn modelId="{3C4B48D5-01C3-EA40-844D-CB650B975434}" type="presParOf" srcId="{FFD435BA-2D02-B14F-B8BB-3BFEF8588ACC}" destId="{8C080D0E-4AE7-6C4F-A445-050EE3D4D206}" srcOrd="3" destOrd="0" presId="urn:microsoft.com/office/officeart/2008/layout/LinedList"/>
    <dgm:cxn modelId="{3B052D7C-6F47-A04A-A4BF-AAC5D73EB45C}" type="presParOf" srcId="{8C080D0E-4AE7-6C4F-A445-050EE3D4D206}" destId="{C4D8653F-C6A7-BB48-8D15-6FBC9A049705}" srcOrd="0" destOrd="0" presId="urn:microsoft.com/office/officeart/2008/layout/LinedList"/>
    <dgm:cxn modelId="{8276E529-AA18-024A-AB80-3DA76E746D18}" type="presParOf" srcId="{8C080D0E-4AE7-6C4F-A445-050EE3D4D206}" destId="{D47E61D8-956D-ED4B-85B3-20789C6A518D}" srcOrd="1" destOrd="0" presId="urn:microsoft.com/office/officeart/2008/layout/LinedList"/>
    <dgm:cxn modelId="{94C4900A-34A0-5B40-B6D0-7B5022986ABF}" type="presParOf" srcId="{FFD435BA-2D02-B14F-B8BB-3BFEF8588ACC}" destId="{1F4CCB4A-D6EF-1A49-870E-11829DF48453}" srcOrd="4" destOrd="0" presId="urn:microsoft.com/office/officeart/2008/layout/LinedList"/>
    <dgm:cxn modelId="{B3BC9105-2F63-C84E-B900-084777D5A240}" type="presParOf" srcId="{FFD435BA-2D02-B14F-B8BB-3BFEF8588ACC}" destId="{2CE4BCA7-8121-6740-94C4-350F4ED0C6C3}" srcOrd="5" destOrd="0" presId="urn:microsoft.com/office/officeart/2008/layout/LinedList"/>
    <dgm:cxn modelId="{D7153421-6F6C-2F4D-8D3D-BD925331E373}" type="presParOf" srcId="{2CE4BCA7-8121-6740-94C4-350F4ED0C6C3}" destId="{3149B775-4D38-E640-AF47-C4555710B379}" srcOrd="0" destOrd="0" presId="urn:microsoft.com/office/officeart/2008/layout/LinedList"/>
    <dgm:cxn modelId="{D4C730D7-5D89-984B-AD23-EA3E466D46EF}" type="presParOf" srcId="{2CE4BCA7-8121-6740-94C4-350F4ED0C6C3}" destId="{D2A2555E-ED75-0C46-9B1D-7DAB529E78ED}" srcOrd="1" destOrd="0" presId="urn:microsoft.com/office/officeart/2008/layout/LinedList"/>
    <dgm:cxn modelId="{41E34714-D2FC-3842-9FAD-996F1221A7E4}" type="presParOf" srcId="{FFD435BA-2D02-B14F-B8BB-3BFEF8588ACC}" destId="{5564837B-B9C8-5E4B-A2FF-2B4DF3075B5D}" srcOrd="6" destOrd="0" presId="urn:microsoft.com/office/officeart/2008/layout/LinedList"/>
    <dgm:cxn modelId="{54B7E8A2-B728-1841-9681-166F1707F172}" type="presParOf" srcId="{FFD435BA-2D02-B14F-B8BB-3BFEF8588ACC}" destId="{900045D4-D8A3-9542-823C-6F62FED9485C}" srcOrd="7" destOrd="0" presId="urn:microsoft.com/office/officeart/2008/layout/LinedList"/>
    <dgm:cxn modelId="{8641AD44-8212-7548-AA35-F1A3A6636452}" type="presParOf" srcId="{900045D4-D8A3-9542-823C-6F62FED9485C}" destId="{90F02675-8A22-C04F-8139-F250E0AE470B}" srcOrd="0" destOrd="0" presId="urn:microsoft.com/office/officeart/2008/layout/LinedList"/>
    <dgm:cxn modelId="{1B5A9C1F-5F4C-8B47-ADDD-3998153D16BD}" type="presParOf" srcId="{900045D4-D8A3-9542-823C-6F62FED9485C}" destId="{0313E3B5-8308-F947-8B81-D9B592D05E52}" srcOrd="1" destOrd="0" presId="urn:microsoft.com/office/officeart/2008/layout/LinedList"/>
    <dgm:cxn modelId="{9F22FE55-00D7-034C-A24A-FBDCC192DDDD}" type="presParOf" srcId="{FFD435BA-2D02-B14F-B8BB-3BFEF8588ACC}" destId="{0572737F-4A1F-6D44-9964-EFED82B6280A}" srcOrd="8" destOrd="0" presId="urn:microsoft.com/office/officeart/2008/layout/LinedList"/>
    <dgm:cxn modelId="{FB1E8264-3270-2A4B-A112-8A02F0BCD759}" type="presParOf" srcId="{FFD435BA-2D02-B14F-B8BB-3BFEF8588ACC}" destId="{DD52696B-9E3A-F14B-B372-379D7A8B19CB}" srcOrd="9" destOrd="0" presId="urn:microsoft.com/office/officeart/2008/layout/LinedList"/>
    <dgm:cxn modelId="{D7B6AEE8-1A25-C144-A051-E91D3ED00C1C}" type="presParOf" srcId="{DD52696B-9E3A-F14B-B372-379D7A8B19CB}" destId="{C4D17BFA-A672-BB47-9D09-AE4013D5D5F5}" srcOrd="0" destOrd="0" presId="urn:microsoft.com/office/officeart/2008/layout/LinedList"/>
    <dgm:cxn modelId="{C1D7A396-6DD4-8C4F-9943-516356F2B445}" type="presParOf" srcId="{DD52696B-9E3A-F14B-B372-379D7A8B19CB}" destId="{4F0EE266-8D7D-A24E-9697-12A3647C1436}" srcOrd="1" destOrd="0" presId="urn:microsoft.com/office/officeart/2008/layout/LinedList"/>
    <dgm:cxn modelId="{9C63AFFA-7494-8C48-AC02-AC37173B5BFD}" type="presParOf" srcId="{FFD435BA-2D02-B14F-B8BB-3BFEF8588ACC}" destId="{365B1994-6BC4-AF44-AEED-841F9460C43D}" srcOrd="10" destOrd="0" presId="urn:microsoft.com/office/officeart/2008/layout/LinedList"/>
    <dgm:cxn modelId="{61BCEF22-52E5-DA4B-ACF2-7AC4CA98EDA2}" type="presParOf" srcId="{FFD435BA-2D02-B14F-B8BB-3BFEF8588ACC}" destId="{FEF7DA2E-8ED4-BF40-9D26-F585CC4B20D1}" srcOrd="11" destOrd="0" presId="urn:microsoft.com/office/officeart/2008/layout/LinedList"/>
    <dgm:cxn modelId="{16DD8F73-B859-2F49-8C88-638910DC4FD8}" type="presParOf" srcId="{FEF7DA2E-8ED4-BF40-9D26-F585CC4B20D1}" destId="{5168B674-A233-4848-87C3-A06D40CF792F}" srcOrd="0" destOrd="0" presId="urn:microsoft.com/office/officeart/2008/layout/LinedList"/>
    <dgm:cxn modelId="{5483C028-924E-684C-9E29-2091CF82E011}" type="presParOf" srcId="{FEF7DA2E-8ED4-BF40-9D26-F585CC4B20D1}" destId="{7318F98E-6199-F142-BAB7-AB7DE68C1E60}" srcOrd="1" destOrd="0" presId="urn:microsoft.com/office/officeart/2008/layout/LinedList"/>
    <dgm:cxn modelId="{0D6F91BE-067A-EC4B-97FB-A8A291DDABA7}" type="presParOf" srcId="{FFD435BA-2D02-B14F-B8BB-3BFEF8588ACC}" destId="{B45AB94B-47EF-A048-8C45-A70145B4464D}" srcOrd="12" destOrd="0" presId="urn:microsoft.com/office/officeart/2008/layout/LinedList"/>
    <dgm:cxn modelId="{29EB0DC7-1D8D-8145-BC8C-89AA2A3FB55D}" type="presParOf" srcId="{FFD435BA-2D02-B14F-B8BB-3BFEF8588ACC}" destId="{2A1B9258-BB74-1F47-81C2-A248B9DB8D20}" srcOrd="13" destOrd="0" presId="urn:microsoft.com/office/officeart/2008/layout/LinedList"/>
    <dgm:cxn modelId="{F5B4E9D5-26AD-004A-8C27-9B5B17EA3B41}" type="presParOf" srcId="{2A1B9258-BB74-1F47-81C2-A248B9DB8D20}" destId="{147329AD-B26C-A549-92E6-82F52145EE59}" srcOrd="0" destOrd="0" presId="urn:microsoft.com/office/officeart/2008/layout/LinedList"/>
    <dgm:cxn modelId="{9012483C-9E3E-3B43-BDD7-54819D3C3A53}" type="presParOf" srcId="{2A1B9258-BB74-1F47-81C2-A248B9DB8D20}" destId="{4018E95C-BFD6-244D-AB5A-DE52F930C0DE}" srcOrd="1" destOrd="0" presId="urn:microsoft.com/office/officeart/2008/layout/LinedList"/>
    <dgm:cxn modelId="{83A60496-6A63-3E48-B493-87688C6D428D}" type="presParOf" srcId="{FFD435BA-2D02-B14F-B8BB-3BFEF8588ACC}" destId="{0DE15DA5-62CE-3941-9264-24CFA8AA00B7}" srcOrd="14" destOrd="0" presId="urn:microsoft.com/office/officeart/2008/layout/LinedList"/>
    <dgm:cxn modelId="{E4F6813A-49D3-3846-A085-F53ACE29886B}" type="presParOf" srcId="{FFD435BA-2D02-B14F-B8BB-3BFEF8588ACC}" destId="{4514247F-9F6F-F543-B4AB-70FFA0A1D3D7}" srcOrd="15" destOrd="0" presId="urn:microsoft.com/office/officeart/2008/layout/LinedList"/>
    <dgm:cxn modelId="{E12D7375-B04C-2648-B8D4-2E5A4A8DF7D5}" type="presParOf" srcId="{4514247F-9F6F-F543-B4AB-70FFA0A1D3D7}" destId="{45B9BF0A-1828-FC44-966B-D10B81F912D6}" srcOrd="0" destOrd="0" presId="urn:microsoft.com/office/officeart/2008/layout/LinedList"/>
    <dgm:cxn modelId="{59C1B87C-20F3-7046-93C7-16FAD9454BBD}" type="presParOf" srcId="{4514247F-9F6F-F543-B4AB-70FFA0A1D3D7}" destId="{2D994AC1-B82A-4A48-B1CE-9CC4081FB88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69C20E-6441-490E-98E3-D99A318674BC}">
      <dsp:nvSpPr>
        <dsp:cNvPr id="0" name=""/>
        <dsp:cNvSpPr/>
      </dsp:nvSpPr>
      <dsp:spPr>
        <a:xfrm>
          <a:off x="900386" y="552491"/>
          <a:ext cx="700048" cy="7000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D91F67-F095-48FE-A862-97A01561B7DF}">
      <dsp:nvSpPr>
        <dsp:cNvPr id="0" name=""/>
        <dsp:cNvSpPr/>
      </dsp:nvSpPr>
      <dsp:spPr>
        <a:xfrm>
          <a:off x="940" y="1599303"/>
          <a:ext cx="2498940" cy="1264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b="1" kern="1200" dirty="0"/>
            <a:t>Problem: </a:t>
          </a:r>
          <a:r>
            <a:rPr lang="en-SG" sz="1600" kern="1200" dirty="0"/>
            <a:t>Manage large-scale binary optimization where the number of variables </a:t>
          </a:r>
          <a14:m xmlns:a14="http://schemas.microsoft.com/office/drawing/2010/main">
            <m:oMath xmlns:m="http://schemas.openxmlformats.org/officeDocument/2006/math">
              <m:r>
                <a:rPr lang="en-SG" sz="1600" i="1" kern="1200" dirty="0" smtClean="0">
                  <a:latin typeface="Cambria Math" panose="02040503050406030204" pitchFamily="18" charset="0"/>
                </a:rPr>
                <m:t>𝑚</m:t>
              </m:r>
            </m:oMath>
          </a14:m>
          <a:r>
            <a:rPr lang="en-SG" sz="1600" kern="1200" dirty="0"/>
            <a:t> greatly exceeds qubits </a:t>
          </a:r>
          <a14:m xmlns:a14="http://schemas.microsoft.com/office/drawing/2010/main">
            <m:oMath xmlns:m="http://schemas.openxmlformats.org/officeDocument/2006/math">
              <m:r>
                <a:rPr lang="en-SG" sz="1600" i="1" kern="1200" dirty="0" smtClean="0">
                  <a:latin typeface="Cambria Math" panose="02040503050406030204" pitchFamily="18" charset="0"/>
                </a:rPr>
                <m:t>𝑛</m:t>
              </m:r>
            </m:oMath>
          </a14:m>
          <a:endParaRPr lang="en-SG" sz="1600" kern="1200" dirty="0"/>
        </a:p>
      </dsp:txBody>
      <dsp:txXfrm>
        <a:off x="940" y="1599303"/>
        <a:ext cx="2498940" cy="1264525"/>
      </dsp:txXfrm>
    </dsp:sp>
    <dsp:sp modelId="{3CD80E7C-4203-4835-875D-B28E9F16D5F8}">
      <dsp:nvSpPr>
        <dsp:cNvPr id="0" name=""/>
        <dsp:cNvSpPr/>
      </dsp:nvSpPr>
      <dsp:spPr>
        <a:xfrm>
          <a:off x="3475648" y="552491"/>
          <a:ext cx="700048" cy="7000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AD866D-3574-496E-8BF2-F52E0526BBFE}">
      <dsp:nvSpPr>
        <dsp:cNvPr id="0" name=""/>
        <dsp:cNvSpPr/>
      </dsp:nvSpPr>
      <dsp:spPr>
        <a:xfrm>
          <a:off x="2772122" y="1599303"/>
          <a:ext cx="2107100" cy="1264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b="1" kern="1200" dirty="0"/>
            <a:t>Efficient Encoding</a:t>
          </a:r>
          <a:r>
            <a:rPr lang="en-SG" sz="1600" kern="1200" dirty="0"/>
            <a:t>: </a:t>
          </a:r>
          <a:r>
            <a:rPr lang="en-US" sz="1600" kern="1200" dirty="0"/>
            <a:t>Regime of classical intractability </a:t>
          </a:r>
        </a:p>
      </dsp:txBody>
      <dsp:txXfrm>
        <a:off x="2772122" y="1599303"/>
        <a:ext cx="2107100" cy="1264525"/>
      </dsp:txXfrm>
    </dsp:sp>
    <dsp:sp modelId="{A7963D66-6C87-45A6-ABDA-4CE898535C10}">
      <dsp:nvSpPr>
        <dsp:cNvPr id="0" name=""/>
        <dsp:cNvSpPr/>
      </dsp:nvSpPr>
      <dsp:spPr>
        <a:xfrm>
          <a:off x="5579271" y="552491"/>
          <a:ext cx="700048" cy="7000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ABF617-E9AB-4C27-A8BA-A3407A09C575}">
      <dsp:nvSpPr>
        <dsp:cNvPr id="0" name=""/>
        <dsp:cNvSpPr/>
      </dsp:nvSpPr>
      <dsp:spPr>
        <a:xfrm>
          <a:off x="5151464" y="1599303"/>
          <a:ext cx="1555664" cy="1264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b="1" kern="1200" dirty="0"/>
            <a:t>Quantum-Classical Hybrid solver</a:t>
          </a:r>
          <a:endParaRPr lang="en-US" sz="1600" kern="1200" dirty="0"/>
        </a:p>
      </dsp:txBody>
      <dsp:txXfrm>
        <a:off x="5151464" y="1599303"/>
        <a:ext cx="1555664" cy="1264525"/>
      </dsp:txXfrm>
    </dsp:sp>
    <dsp:sp modelId="{8CB3D566-6C12-4D68-8F09-21497FE23F92}">
      <dsp:nvSpPr>
        <dsp:cNvPr id="0" name=""/>
        <dsp:cNvSpPr/>
      </dsp:nvSpPr>
      <dsp:spPr>
        <a:xfrm>
          <a:off x="7407176" y="552491"/>
          <a:ext cx="700048" cy="7000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6DB0F6-F187-4FE4-BCF8-E32A27BF648F}">
      <dsp:nvSpPr>
        <dsp:cNvPr id="0" name=""/>
        <dsp:cNvSpPr/>
      </dsp:nvSpPr>
      <dsp:spPr>
        <a:xfrm>
          <a:off x="6979369" y="1599303"/>
          <a:ext cx="1555664" cy="1264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b="1" kern="1200" dirty="0"/>
            <a:t>Overcoming Flat Landscapes</a:t>
          </a:r>
          <a:r>
            <a:rPr lang="en-SG" sz="1600" kern="1200" dirty="0"/>
            <a:t>: Achieve super polynomial suppression of gradient decay</a:t>
          </a:r>
          <a:endParaRPr lang="en-US" sz="1600" kern="1200" dirty="0"/>
        </a:p>
      </dsp:txBody>
      <dsp:txXfrm>
        <a:off x="6979369" y="1599303"/>
        <a:ext cx="1555664" cy="1264525"/>
      </dsp:txXfrm>
    </dsp:sp>
    <dsp:sp modelId="{6E464964-FA09-4495-903E-C95A64A739A2}">
      <dsp:nvSpPr>
        <dsp:cNvPr id="0" name=""/>
        <dsp:cNvSpPr/>
      </dsp:nvSpPr>
      <dsp:spPr>
        <a:xfrm>
          <a:off x="9608122" y="552491"/>
          <a:ext cx="700048" cy="70004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D4F78A-46F7-4BBA-A16F-B52AA7748514}">
      <dsp:nvSpPr>
        <dsp:cNvPr id="0" name=""/>
        <dsp:cNvSpPr/>
      </dsp:nvSpPr>
      <dsp:spPr>
        <a:xfrm>
          <a:off x="8807274" y="1599303"/>
          <a:ext cx="2301744" cy="1264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b="1" kern="1200" dirty="0"/>
            <a:t>Enhancing Solutions</a:t>
          </a:r>
          <a:r>
            <a:rPr lang="en-SG" sz="1600" kern="1200" dirty="0"/>
            <a:t>: Employ classical post-processing techniques, such as local bit swaps</a:t>
          </a:r>
          <a:endParaRPr lang="en-US" sz="1600" kern="1200" dirty="0"/>
        </a:p>
      </dsp:txBody>
      <dsp:txXfrm>
        <a:off x="8807274" y="1599303"/>
        <a:ext cx="2301744" cy="12645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952A25-7B57-C544-A4F6-1597B4ECA7AF}">
      <dsp:nvSpPr>
        <dsp:cNvPr id="0" name=""/>
        <dsp:cNvSpPr/>
      </dsp:nvSpPr>
      <dsp:spPr>
        <a:xfrm>
          <a:off x="0" y="0"/>
          <a:ext cx="9093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BE7298-EAE1-8A48-A04A-B7F25991434A}">
      <dsp:nvSpPr>
        <dsp:cNvPr id="0" name=""/>
        <dsp:cNvSpPr/>
      </dsp:nvSpPr>
      <dsp:spPr>
        <a:xfrm>
          <a:off x="0" y="0"/>
          <a:ext cx="9093200" cy="441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200" kern="1200" dirty="0"/>
            <a:t>Load </a:t>
          </a:r>
          <a:r>
            <a:rPr lang="en-SG" sz="1200" kern="1200" dirty="0" err="1"/>
            <a:t>MaxCut</a:t>
          </a:r>
          <a:r>
            <a:rPr lang="en-SG" sz="1200" kern="1200" dirty="0"/>
            <a:t> Problem</a:t>
          </a:r>
          <a:endParaRPr lang="en-US" sz="1200" kern="1200" dirty="0"/>
        </a:p>
      </dsp:txBody>
      <dsp:txXfrm>
        <a:off x="0" y="0"/>
        <a:ext cx="9093200" cy="441126"/>
      </dsp:txXfrm>
    </dsp:sp>
    <dsp:sp modelId="{10D08C7C-6C7A-BC4F-AFAC-2629318D6A9F}">
      <dsp:nvSpPr>
        <dsp:cNvPr id="0" name=""/>
        <dsp:cNvSpPr/>
      </dsp:nvSpPr>
      <dsp:spPr>
        <a:xfrm>
          <a:off x="0" y="441126"/>
          <a:ext cx="9093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D8653F-C6A7-BB48-8D15-6FBC9A049705}">
      <dsp:nvSpPr>
        <dsp:cNvPr id="0" name=""/>
        <dsp:cNvSpPr/>
      </dsp:nvSpPr>
      <dsp:spPr>
        <a:xfrm>
          <a:off x="0" y="441126"/>
          <a:ext cx="9093200" cy="441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200" kern="1200" dirty="0"/>
            <a:t>Generate Adjacency Matrix</a:t>
          </a:r>
          <a:endParaRPr lang="en-US" sz="1200" kern="1200" dirty="0"/>
        </a:p>
      </dsp:txBody>
      <dsp:txXfrm>
        <a:off x="0" y="441126"/>
        <a:ext cx="9093200" cy="441126"/>
      </dsp:txXfrm>
    </dsp:sp>
    <dsp:sp modelId="{1F4CCB4A-D6EF-1A49-870E-11829DF48453}">
      <dsp:nvSpPr>
        <dsp:cNvPr id="0" name=""/>
        <dsp:cNvSpPr/>
      </dsp:nvSpPr>
      <dsp:spPr>
        <a:xfrm>
          <a:off x="0" y="882253"/>
          <a:ext cx="9093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49B775-4D38-E640-AF47-C4555710B379}">
      <dsp:nvSpPr>
        <dsp:cNvPr id="0" name=""/>
        <dsp:cNvSpPr/>
      </dsp:nvSpPr>
      <dsp:spPr>
        <a:xfrm>
          <a:off x="0" y="882253"/>
          <a:ext cx="9093200" cy="441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200" kern="1200"/>
            <a:t>Create Pauli Correlation Strings</a:t>
          </a:r>
          <a:endParaRPr lang="en-US" sz="1200" kern="1200"/>
        </a:p>
      </dsp:txBody>
      <dsp:txXfrm>
        <a:off x="0" y="882253"/>
        <a:ext cx="9093200" cy="441126"/>
      </dsp:txXfrm>
    </dsp:sp>
    <dsp:sp modelId="{5564837B-B9C8-5E4B-A2FF-2B4DF3075B5D}">
      <dsp:nvSpPr>
        <dsp:cNvPr id="0" name=""/>
        <dsp:cNvSpPr/>
      </dsp:nvSpPr>
      <dsp:spPr>
        <a:xfrm>
          <a:off x="0" y="1323379"/>
          <a:ext cx="9093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F02675-8A22-C04F-8139-F250E0AE470B}">
      <dsp:nvSpPr>
        <dsp:cNvPr id="0" name=""/>
        <dsp:cNvSpPr/>
      </dsp:nvSpPr>
      <dsp:spPr>
        <a:xfrm>
          <a:off x="0" y="1323379"/>
          <a:ext cx="9093200" cy="441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200" kern="1200"/>
            <a:t>Create Gate Sequence : Generate gate sequence for hardware-efficient VQA</a:t>
          </a:r>
          <a:endParaRPr lang="en-US" sz="1200" kern="1200"/>
        </a:p>
      </dsp:txBody>
      <dsp:txXfrm>
        <a:off x="0" y="1323379"/>
        <a:ext cx="9093200" cy="441126"/>
      </dsp:txXfrm>
    </dsp:sp>
    <dsp:sp modelId="{0572737F-4A1F-6D44-9964-EFED82B6280A}">
      <dsp:nvSpPr>
        <dsp:cNvPr id="0" name=""/>
        <dsp:cNvSpPr/>
      </dsp:nvSpPr>
      <dsp:spPr>
        <a:xfrm>
          <a:off x="0" y="1764506"/>
          <a:ext cx="9093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D17BFA-A672-BB47-9D09-AE4013D5D5F5}">
      <dsp:nvSpPr>
        <dsp:cNvPr id="0" name=""/>
        <dsp:cNvSpPr/>
      </dsp:nvSpPr>
      <dsp:spPr>
        <a:xfrm>
          <a:off x="0" y="1764506"/>
          <a:ext cx="9093200" cy="441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200" kern="1200"/>
            <a:t>Translate the gate sequence into an executable Qiskit quantum circuit</a:t>
          </a:r>
          <a:endParaRPr lang="en-US" sz="1200" kern="1200"/>
        </a:p>
      </dsp:txBody>
      <dsp:txXfrm>
        <a:off x="0" y="1764506"/>
        <a:ext cx="9093200" cy="441126"/>
      </dsp:txXfrm>
    </dsp:sp>
    <dsp:sp modelId="{365B1994-6BC4-AF44-AEED-841F9460C43D}">
      <dsp:nvSpPr>
        <dsp:cNvPr id="0" name=""/>
        <dsp:cNvSpPr/>
      </dsp:nvSpPr>
      <dsp:spPr>
        <a:xfrm>
          <a:off x="0" y="2205632"/>
          <a:ext cx="9093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68B674-A233-4848-87C3-A06D40CF792F}">
      <dsp:nvSpPr>
        <dsp:cNvPr id="0" name=""/>
        <dsp:cNvSpPr/>
      </dsp:nvSpPr>
      <dsp:spPr>
        <a:xfrm>
          <a:off x="0" y="2205632"/>
          <a:ext cx="9093200" cy="441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200" kern="1200"/>
            <a:t>Configure the training environment, detailing the loss function and optimization strategy</a:t>
          </a:r>
          <a:endParaRPr lang="en-US" sz="1200" kern="1200"/>
        </a:p>
      </dsp:txBody>
      <dsp:txXfrm>
        <a:off x="0" y="2205632"/>
        <a:ext cx="9093200" cy="441126"/>
      </dsp:txXfrm>
    </dsp:sp>
    <dsp:sp modelId="{B45AB94B-47EF-A048-8C45-A70145B4464D}">
      <dsp:nvSpPr>
        <dsp:cNvPr id="0" name=""/>
        <dsp:cNvSpPr/>
      </dsp:nvSpPr>
      <dsp:spPr>
        <a:xfrm>
          <a:off x="0" y="2646758"/>
          <a:ext cx="9093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7329AD-B26C-A549-92E6-82F52145EE59}">
      <dsp:nvSpPr>
        <dsp:cNvPr id="0" name=""/>
        <dsp:cNvSpPr/>
      </dsp:nvSpPr>
      <dsp:spPr>
        <a:xfrm>
          <a:off x="0" y="2646759"/>
          <a:ext cx="9093200" cy="441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200" kern="1200"/>
            <a:t>Implement the nonlinear loss function that evaluates the encoded solution's quality</a:t>
          </a:r>
          <a:endParaRPr lang="en-US" sz="1200" kern="1200"/>
        </a:p>
      </dsp:txBody>
      <dsp:txXfrm>
        <a:off x="0" y="2646759"/>
        <a:ext cx="9093200" cy="441126"/>
      </dsp:txXfrm>
    </dsp:sp>
    <dsp:sp modelId="{0DE15DA5-62CE-3941-9264-24CFA8AA00B7}">
      <dsp:nvSpPr>
        <dsp:cNvPr id="0" name=""/>
        <dsp:cNvSpPr/>
      </dsp:nvSpPr>
      <dsp:spPr>
        <a:xfrm>
          <a:off x="0" y="3087885"/>
          <a:ext cx="9093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B9BF0A-1828-FC44-966B-D10B81F912D6}">
      <dsp:nvSpPr>
        <dsp:cNvPr id="0" name=""/>
        <dsp:cNvSpPr/>
      </dsp:nvSpPr>
      <dsp:spPr>
        <a:xfrm>
          <a:off x="0" y="3087885"/>
          <a:ext cx="9093200" cy="441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200" kern="1200"/>
            <a:t>Visualization with TensorBoardUtilize TensorBoard to monitor and visualize the training process and outcomes for analysis</a:t>
          </a:r>
          <a:endParaRPr lang="en-US" sz="1200" kern="1200"/>
        </a:p>
      </dsp:txBody>
      <dsp:txXfrm>
        <a:off x="0" y="3087885"/>
        <a:ext cx="9093200" cy="4411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54394C-AFE0-E847-A728-4C4B31202799}" type="datetimeFigureOut">
              <a:rPr lang="en-US" smtClean="0"/>
              <a:t>5/29/24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E2135B-5063-E747-BDE2-B6339EE12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88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SG" b="0" i="0" dirty="0">
                <a:solidFill>
                  <a:srgbClr val="F2F4F7"/>
                </a:solidFill>
                <a:effectLst/>
                <a:latin typeface="system-ui"/>
              </a:rPr>
              <a:t>The paper introduces a hybrid quantum-classical solver for binary optimization problems that can handle a number of binary variables (m) that is </a:t>
            </a:r>
            <a:r>
              <a:rPr lang="en-SG" b="0" i="0" dirty="0" err="1">
                <a:solidFill>
                  <a:srgbClr val="F2F4F7"/>
                </a:solidFill>
                <a:effectLst/>
                <a:latin typeface="system-ui"/>
              </a:rPr>
              <a:t>polynomially</a:t>
            </a:r>
            <a:r>
              <a:rPr lang="en-SG" b="0" i="0" dirty="0">
                <a:solidFill>
                  <a:srgbClr val="F2F4F7"/>
                </a:solidFill>
                <a:effectLst/>
                <a:latin typeface="system-ui"/>
              </a:rPr>
              <a:t> larger than the number of qubits (n) available.</a:t>
            </a:r>
          </a:p>
          <a:p>
            <a:pPr algn="l">
              <a:buFont typeface="+mj-lt"/>
              <a:buAutoNum type="arabicPeriod"/>
            </a:pPr>
            <a:endParaRPr lang="en-SG" b="0" i="0" dirty="0">
              <a:solidFill>
                <a:srgbClr val="F2F4F7"/>
              </a:solidFill>
              <a:effectLst/>
              <a:latin typeface="system-ui"/>
            </a:endParaRPr>
          </a:p>
          <a:p>
            <a:pPr algn="l">
              <a:buFont typeface="+mj-lt"/>
              <a:buAutoNum type="arabicPeriod"/>
            </a:pPr>
            <a:r>
              <a:rPr lang="en-SG" b="0" i="0" dirty="0">
                <a:solidFill>
                  <a:srgbClr val="F2F4F7"/>
                </a:solidFill>
                <a:effectLst/>
                <a:latin typeface="system-ui"/>
              </a:rPr>
              <a:t>To achieve this, the paper presents a method of encoding these m variables into qubit correlations using m Pauli strings (combinations of the Pauli matrices X, Y, Z, and the identity matrix I), without requiring a qubit for each variable.</a:t>
            </a:r>
          </a:p>
          <a:p>
            <a:pPr algn="l">
              <a:buFont typeface="+mj-lt"/>
              <a:buAutoNum type="arabicPeriod"/>
            </a:pPr>
            <a:endParaRPr lang="en-SG" b="0" i="0" dirty="0">
              <a:solidFill>
                <a:srgbClr val="F2F4F7"/>
              </a:solidFill>
              <a:effectLst/>
              <a:latin typeface="system-ui"/>
            </a:endParaRPr>
          </a:p>
          <a:p>
            <a:pPr algn="l">
              <a:buFont typeface="+mj-lt"/>
              <a:buAutoNum type="arabicPeriod"/>
            </a:pPr>
            <a:endParaRPr lang="en-SG" b="0" i="0" dirty="0">
              <a:solidFill>
                <a:srgbClr val="F2F4F7"/>
              </a:solidFill>
              <a:effectLst/>
              <a:latin typeface="system-ui"/>
            </a:endParaRPr>
          </a:p>
          <a:p>
            <a:pPr algn="l">
              <a:buFont typeface="+mj-lt"/>
              <a:buAutoNum type="arabicPeriod"/>
            </a:pPr>
            <a:r>
              <a:rPr lang="en-SG" b="0" i="0" dirty="0">
                <a:solidFill>
                  <a:srgbClr val="F2F4F7"/>
                </a:solidFill>
                <a:effectLst/>
                <a:latin typeface="system-ui"/>
              </a:rPr>
              <a:t>The paper focuses on solving the </a:t>
            </a:r>
            <a:r>
              <a:rPr lang="en-SG" b="0" i="0" dirty="0" err="1">
                <a:solidFill>
                  <a:srgbClr val="F2F4F7"/>
                </a:solidFill>
                <a:effectLst/>
                <a:latin typeface="system-ui"/>
              </a:rPr>
              <a:t>MaxCut</a:t>
            </a:r>
            <a:r>
              <a:rPr lang="en-SG" b="0" i="0" dirty="0">
                <a:solidFill>
                  <a:srgbClr val="F2F4F7"/>
                </a:solidFill>
                <a:effectLst/>
                <a:latin typeface="system-ui"/>
              </a:rPr>
              <a:t> problem, a well-known NP-hard problem, using this encoding method</a:t>
            </a:r>
          </a:p>
          <a:p>
            <a:pPr algn="l">
              <a:buFont typeface="+mj-lt"/>
              <a:buAutoNum type="arabicPeriod"/>
            </a:pPr>
            <a:endParaRPr lang="en-SG" b="0" i="0" dirty="0">
              <a:solidFill>
                <a:srgbClr val="F2F4F7"/>
              </a:solidFill>
              <a:effectLst/>
              <a:latin typeface="system-ui"/>
            </a:endParaRPr>
          </a:p>
          <a:p>
            <a:pPr algn="l">
              <a:buFont typeface="+mj-lt"/>
              <a:buAutoNum type="arabicPeriod"/>
            </a:pPr>
            <a:r>
              <a:rPr lang="en-SG" b="0" i="0" dirty="0">
                <a:solidFill>
                  <a:srgbClr val="F2F4F7"/>
                </a:solidFill>
                <a:effectLst/>
                <a:latin typeface="system-ui"/>
              </a:rPr>
              <a:t>An intriguing aspect of this approach is the super-polynomial suppression of what are known as "barren plateaus" in the landscape of the optimization problem, making the training of quantum circuits more feasible.</a:t>
            </a:r>
          </a:p>
          <a:p>
            <a:pPr algn="l">
              <a:buFont typeface="+mj-lt"/>
              <a:buAutoNum type="arabicPeriod"/>
            </a:pPr>
            <a:endParaRPr lang="en-SG" b="0" i="0" dirty="0">
              <a:solidFill>
                <a:srgbClr val="F2F4F7"/>
              </a:solidFill>
              <a:effectLst/>
              <a:latin typeface="system-ui"/>
            </a:endParaRPr>
          </a:p>
          <a:p>
            <a:pPr algn="l">
              <a:buFont typeface="+mj-lt"/>
              <a:buAutoNum type="arabicPeriod"/>
            </a:pPr>
            <a:r>
              <a:rPr lang="en-SG" b="0" i="0" dirty="0">
                <a:solidFill>
                  <a:srgbClr val="F2F4F7"/>
                </a:solidFill>
                <a:effectLst/>
                <a:latin typeface="system-ui"/>
              </a:rPr>
              <a:t>Lastly, after the quantum optimization procedure, a classical post-processing step is performed to potentially enhance the solution quality by locally searching for better solutions.</a:t>
            </a:r>
          </a:p>
          <a:p>
            <a:br>
              <a:rPr lang="en-SG" dirty="0"/>
            </a:br>
            <a:br>
              <a:rPr lang="en-SG" b="0" i="0" dirty="0">
                <a:solidFill>
                  <a:srgbClr val="F2F4F7"/>
                </a:solidFill>
                <a:effectLst/>
                <a:latin typeface="system-ui"/>
              </a:rPr>
            </a:br>
            <a:r>
              <a:rPr lang="en-SG" b="0" i="0" dirty="0">
                <a:solidFill>
                  <a:srgbClr val="F2F4F7"/>
                </a:solidFill>
                <a:effectLst/>
                <a:latin typeface="system-ui"/>
              </a:rPr>
              <a:t>Local bit swap: </a:t>
            </a:r>
            <a:r>
              <a:rPr lang="en-SG" b="1" i="0" dirty="0">
                <a:solidFill>
                  <a:srgbClr val="F2F4F7"/>
                </a:solidFill>
                <a:effectLst/>
                <a:latin typeface="system-ui"/>
              </a:rPr>
              <a:t>Search for Adjacent Solutions</a:t>
            </a:r>
            <a:r>
              <a:rPr lang="en-SG" b="0" i="0" dirty="0">
                <a:solidFill>
                  <a:srgbClr val="F2F4F7"/>
                </a:solidFill>
                <a:effectLst/>
                <a:latin typeface="system-ui"/>
              </a:rPr>
              <a:t>: The local bit-swap search examines solutions that are close to the current solution (i.e., solutions that can be reached by flipping one or a pair of bits). It's based on the premise that there may be adjacent states in the solution space that have a higher quality (e.g., a higher cut value for the </a:t>
            </a:r>
            <a:r>
              <a:rPr lang="en-SG" b="0" i="0" dirty="0" err="1">
                <a:solidFill>
                  <a:srgbClr val="F2F4F7"/>
                </a:solidFill>
                <a:effectLst/>
                <a:latin typeface="system-ui"/>
              </a:rPr>
              <a:t>MaxCut</a:t>
            </a:r>
            <a:r>
              <a:rPr lang="en-SG" b="0" i="0" dirty="0">
                <a:solidFill>
                  <a:srgbClr val="F2F4F7"/>
                </a:solidFill>
                <a:effectLst/>
                <a:latin typeface="system-ui"/>
              </a:rPr>
              <a:t> problem) than the current state.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E2135B-5063-E747-BDE2-B6339EE1205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194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SG" b="1" i="0" dirty="0">
                <a:solidFill>
                  <a:srgbClr val="F2F4F7"/>
                </a:solidFill>
                <a:effectLst/>
                <a:latin typeface="system-ui"/>
              </a:rPr>
              <a:t>Goal of Parameter Optimization</a:t>
            </a:r>
            <a:r>
              <a:rPr lang="en-SG" b="0" i="0" dirty="0">
                <a:solidFill>
                  <a:srgbClr val="F2F4F7"/>
                </a:solidFill>
                <a:effectLst/>
                <a:latin typeface="system-ui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SG" b="0" i="0" dirty="0">
                <a:solidFill>
                  <a:srgbClr val="F2F4F7"/>
                </a:solidFill>
                <a:effectLst/>
                <a:latin typeface="system-ui"/>
              </a:rPr>
              <a:t>The primary objective of parameter optimization is to minimize the non-linear loss function.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SG" b="0" i="0" dirty="0">
                <a:solidFill>
                  <a:srgbClr val="F2F4F7"/>
                </a:solidFill>
                <a:effectLst/>
                <a:latin typeface="system-ui"/>
              </a:rPr>
              <a:t>The non-linear loss function is defined as the sum of two terms: the relaxation term and the regularization term.</a:t>
            </a:r>
          </a:p>
          <a:p>
            <a:pPr algn="l">
              <a:buFont typeface="+mj-lt"/>
              <a:buAutoNum type="arabicPeriod" startAt="2"/>
            </a:pPr>
            <a:r>
              <a:rPr lang="en-SG" b="1" i="0" dirty="0">
                <a:solidFill>
                  <a:srgbClr val="F2F4F7"/>
                </a:solidFill>
                <a:effectLst/>
                <a:latin typeface="system-ui"/>
              </a:rPr>
              <a:t>Relaxation Term</a:t>
            </a:r>
            <a:r>
              <a:rPr lang="en-SG" b="0" i="0" dirty="0">
                <a:solidFill>
                  <a:srgbClr val="F2F4F7"/>
                </a:solidFill>
                <a:effectLst/>
                <a:latin typeface="system-ui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SG" b="0" i="0" dirty="0">
                <a:solidFill>
                  <a:srgbClr val="F2F4F7"/>
                </a:solidFill>
                <a:effectLst/>
                <a:latin typeface="system-ui"/>
              </a:rPr>
              <a:t>The relaxation term replaces the binary problem sign functions in the original </a:t>
            </a:r>
            <a:r>
              <a:rPr lang="en-SG" b="0" i="0" dirty="0" err="1">
                <a:solidFill>
                  <a:srgbClr val="F2F4F7"/>
                </a:solidFill>
                <a:effectLst/>
                <a:latin typeface="system-ui"/>
              </a:rPr>
              <a:t>MaxCut</a:t>
            </a:r>
            <a:r>
              <a:rPr lang="en-SG" b="0" i="0" dirty="0">
                <a:solidFill>
                  <a:srgbClr val="F2F4F7"/>
                </a:solidFill>
                <a:effectLst/>
                <a:latin typeface="system-ui"/>
              </a:rPr>
              <a:t> formulation with smooth hyperbolic tangents.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SG" b="0" i="0" dirty="0">
                <a:solidFill>
                  <a:srgbClr val="F2F4F7"/>
                </a:solidFill>
                <a:effectLst/>
                <a:latin typeface="system-ui"/>
              </a:rPr>
              <a:t>This replacement enables the use of gradient-descent methods for optimization, as these methods work more effectively with smooth functions.</a:t>
            </a:r>
          </a:p>
          <a:p>
            <a:pPr algn="l">
              <a:buFont typeface="+mj-lt"/>
              <a:buAutoNum type="arabicPeriod" startAt="3"/>
            </a:pPr>
            <a:r>
              <a:rPr lang="en-SG" b="1" i="0" dirty="0">
                <a:solidFill>
                  <a:srgbClr val="F2F4F7"/>
                </a:solidFill>
                <a:effectLst/>
                <a:latin typeface="system-ui"/>
              </a:rPr>
              <a:t>Regularization Term</a:t>
            </a:r>
            <a:r>
              <a:rPr lang="en-SG" b="0" i="0" dirty="0">
                <a:solidFill>
                  <a:srgbClr val="F2F4F7"/>
                </a:solidFill>
                <a:effectLst/>
                <a:latin typeface="system-ui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SG" b="0" i="0" dirty="0">
                <a:solidFill>
                  <a:srgbClr val="F2F4F7"/>
                </a:solidFill>
                <a:effectLst/>
                <a:latin typeface="system-ui"/>
              </a:rPr>
              <a:t>The regularization term, denoted as L(reg), improves the solver's performance by imposing constraints on the correlators between qubits.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SG" b="0" i="0" dirty="0">
                <a:solidFill>
                  <a:srgbClr val="F2F4F7"/>
                </a:solidFill>
                <a:effectLst/>
                <a:latin typeface="system-ui"/>
              </a:rPr>
              <a:t>The regularization term encourages the correlators to approach zero, but excessively small correlators restrict the non-linear response.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SG" b="0" i="0" dirty="0">
                <a:solidFill>
                  <a:srgbClr val="F2F4F7"/>
                </a:solidFill>
                <a:effectLst/>
                <a:latin typeface="system-ui"/>
              </a:rPr>
              <a:t>To preserve the non-linear response, a rescaling factor </a:t>
            </a:r>
            <a:r>
              <a:rPr lang="el-GR" b="0" i="0" dirty="0">
                <a:solidFill>
                  <a:srgbClr val="F2F4F7"/>
                </a:solidFill>
                <a:effectLst/>
                <a:latin typeface="system-ui"/>
              </a:rPr>
              <a:t>α &gt; 1 </a:t>
            </a:r>
            <a:r>
              <a:rPr lang="en-SG" b="0" i="0" dirty="0">
                <a:solidFill>
                  <a:srgbClr val="F2F4F7"/>
                </a:solidFill>
                <a:effectLst/>
                <a:latin typeface="system-ui"/>
              </a:rPr>
              <a:t>is introduced to restore the non-linearity of the hyperbolic tangent function.</a:t>
            </a:r>
          </a:p>
          <a:p>
            <a:pPr algn="l">
              <a:buFont typeface="+mj-lt"/>
              <a:buAutoNum type="arabicPeriod" startAt="4"/>
            </a:pPr>
            <a:r>
              <a:rPr lang="en-SG" b="1" i="0" dirty="0">
                <a:solidFill>
                  <a:srgbClr val="F2F4F7"/>
                </a:solidFill>
                <a:effectLst/>
                <a:latin typeface="system-ui"/>
              </a:rPr>
              <a:t>Choice of </a:t>
            </a:r>
            <a:r>
              <a:rPr lang="el-GR" b="1" i="0" dirty="0">
                <a:solidFill>
                  <a:srgbClr val="F2F4F7"/>
                </a:solidFill>
                <a:effectLst/>
                <a:latin typeface="system-ui"/>
              </a:rPr>
              <a:t>α</a:t>
            </a:r>
            <a:r>
              <a:rPr lang="el-GR" b="0" i="0" dirty="0">
                <a:solidFill>
                  <a:srgbClr val="F2F4F7"/>
                </a:solidFill>
                <a:effectLst/>
                <a:latin typeface="system-ui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SG" b="0" i="0" dirty="0">
                <a:solidFill>
                  <a:srgbClr val="F2F4F7"/>
                </a:solidFill>
                <a:effectLst/>
                <a:latin typeface="system-ui"/>
              </a:rPr>
              <a:t>The choice of the rescaling factor </a:t>
            </a:r>
            <a:r>
              <a:rPr lang="el-GR" b="0" i="0" dirty="0">
                <a:solidFill>
                  <a:srgbClr val="F2F4F7"/>
                </a:solidFill>
                <a:effectLst/>
                <a:latin typeface="system-ui"/>
              </a:rPr>
              <a:t>α </a:t>
            </a:r>
            <a:r>
              <a:rPr lang="en-SG" b="0" i="0" dirty="0">
                <a:solidFill>
                  <a:srgbClr val="F2F4F7"/>
                </a:solidFill>
                <a:effectLst/>
                <a:latin typeface="system-ui"/>
              </a:rPr>
              <a:t>is critical for achieving good performance in the solver.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SG" b="0" i="0" dirty="0">
                <a:solidFill>
                  <a:srgbClr val="F2F4F7"/>
                </a:solidFill>
                <a:effectLst/>
                <a:latin typeface="system-ui"/>
              </a:rPr>
              <a:t>An approximate value of </a:t>
            </a:r>
            <a:r>
              <a:rPr lang="el-GR" b="0" i="0" dirty="0">
                <a:solidFill>
                  <a:srgbClr val="F2F4F7"/>
                </a:solidFill>
                <a:effectLst/>
                <a:latin typeface="system-ui"/>
              </a:rPr>
              <a:t>α ≈ </a:t>
            </a:r>
            <a:r>
              <a:rPr lang="en-SG" b="0" i="0" dirty="0" err="1">
                <a:solidFill>
                  <a:srgbClr val="F2F4F7"/>
                </a:solidFill>
                <a:effectLst/>
                <a:latin typeface="system-ui"/>
              </a:rPr>
              <a:t>n⌊k</a:t>
            </a:r>
            <a:r>
              <a:rPr lang="en-SG" b="0" i="0" dirty="0">
                <a:solidFill>
                  <a:srgbClr val="F2F4F7"/>
                </a:solidFill>
                <a:effectLst/>
                <a:latin typeface="system-ui"/>
              </a:rPr>
              <a:t>/2⌋ is observed to yield </a:t>
            </a:r>
            <a:r>
              <a:rPr lang="en-SG" b="0" i="0" dirty="0" err="1">
                <a:solidFill>
                  <a:srgbClr val="F2F4F7"/>
                </a:solidFill>
                <a:effectLst/>
                <a:latin typeface="system-ui"/>
              </a:rPr>
              <a:t>favorable</a:t>
            </a:r>
            <a:r>
              <a:rPr lang="en-SG" b="0" i="0" dirty="0">
                <a:solidFill>
                  <a:srgbClr val="F2F4F7"/>
                </a:solidFill>
                <a:effectLst/>
                <a:latin typeface="system-ui"/>
              </a:rPr>
              <a:t> results, balancing the non-linearity of the response and the overall solver performance.</a:t>
            </a:r>
          </a:p>
          <a:p>
            <a:pPr algn="l">
              <a:buFont typeface="+mj-lt"/>
              <a:buAutoNum type="arabicPeriod" startAt="5"/>
            </a:pPr>
            <a:r>
              <a:rPr lang="en-SG" b="1" i="0" dirty="0">
                <a:solidFill>
                  <a:srgbClr val="F2F4F7"/>
                </a:solidFill>
                <a:effectLst/>
                <a:latin typeface="system-ui"/>
              </a:rPr>
              <a:t>Impact on Solver Performance</a:t>
            </a:r>
            <a:r>
              <a:rPr lang="en-SG" b="0" i="0" dirty="0">
                <a:solidFill>
                  <a:srgbClr val="F2F4F7"/>
                </a:solidFill>
                <a:effectLst/>
                <a:latin typeface="system-ui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SG" b="0" i="0" dirty="0">
                <a:solidFill>
                  <a:srgbClr val="F2F4F7"/>
                </a:solidFill>
                <a:effectLst/>
                <a:latin typeface="system-ui"/>
              </a:rPr>
              <a:t>The non-linear loss function, with its relaxation and regularization terms, plays a crucial role in guiding the training process.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SG" b="0" i="0" dirty="0">
                <a:solidFill>
                  <a:srgbClr val="F2F4F7"/>
                </a:solidFill>
                <a:effectLst/>
                <a:latin typeface="system-ui"/>
              </a:rPr>
              <a:t>By incorporating smooth hyperbolic tangents and controlling the correlators, the loss function helps the solver achieve better optimization results.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E2135B-5063-E747-BDE2-B6339EE1205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36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SG" b="1" i="0" dirty="0">
                <a:solidFill>
                  <a:srgbClr val="F2F4F7"/>
                </a:solidFill>
                <a:effectLst/>
                <a:latin typeface="system-ui"/>
              </a:rPr>
              <a:t>Problem Encoding</a:t>
            </a:r>
            <a:r>
              <a:rPr lang="en-SG" b="0" i="0" dirty="0">
                <a:solidFill>
                  <a:srgbClr val="F2F4F7"/>
                </a:solidFill>
                <a:effectLst/>
                <a:latin typeface="system-ui"/>
              </a:rPr>
              <a:t>:</a:t>
            </a:r>
          </a:p>
          <a:p>
            <a:pPr algn="l">
              <a:buFont typeface="+mj-lt"/>
              <a:buAutoNum type="arabicPeriod"/>
            </a:pPr>
            <a:endParaRPr lang="en-SG" b="0" i="0" dirty="0">
              <a:solidFill>
                <a:srgbClr val="F2F4F7"/>
              </a:solidFill>
              <a:effectLst/>
              <a:latin typeface="system-ui"/>
            </a:endParaRPr>
          </a:p>
          <a:p>
            <a:pPr algn="l">
              <a:buFont typeface="+mj-lt"/>
              <a:buAutoNum type="arabicPeriod"/>
            </a:pPr>
            <a:r>
              <a:rPr lang="en-SG" b="0" i="0" dirty="0">
                <a:solidFill>
                  <a:srgbClr val="F2F4F7"/>
                </a:solidFill>
                <a:effectLst/>
                <a:latin typeface="system-ui"/>
              </a:rPr>
              <a:t>Each binary variable xi is represented by the sign of the expectation value of a corresponding Pauli string </a:t>
            </a:r>
            <a:r>
              <a:rPr lang="el-GR" b="0" i="0" dirty="0">
                <a:solidFill>
                  <a:srgbClr val="F2F4F7"/>
                </a:solidFill>
                <a:effectLst/>
                <a:latin typeface="system-ui"/>
              </a:rPr>
              <a:t>Π</a:t>
            </a:r>
            <a:r>
              <a:rPr lang="en-SG" b="0" i="0" dirty="0" err="1">
                <a:solidFill>
                  <a:srgbClr val="F2F4F7"/>
                </a:solidFill>
                <a:effectLst/>
                <a:latin typeface="system-ui"/>
              </a:rPr>
              <a:t>i</a:t>
            </a:r>
            <a:r>
              <a:rPr lang="en-SG" b="0" i="0" dirty="0">
                <a:solidFill>
                  <a:srgbClr val="F2F4F7"/>
                </a:solidFill>
                <a:effectLst/>
                <a:latin typeface="system-ui"/>
              </a:rPr>
              <a:t> when measured in a particular quantum state |</a:t>
            </a:r>
            <a:r>
              <a:rPr lang="el-GR" b="0" i="0" dirty="0">
                <a:solidFill>
                  <a:srgbClr val="F2F4F7"/>
                </a:solidFill>
                <a:effectLst/>
                <a:latin typeface="system-ui"/>
              </a:rPr>
              <a:t>Ψ⟩. </a:t>
            </a:r>
            <a:r>
              <a:rPr lang="en-SG" b="0" i="0" dirty="0">
                <a:solidFill>
                  <a:srgbClr val="F2F4F7"/>
                </a:solidFill>
                <a:effectLst/>
                <a:latin typeface="system-ui"/>
              </a:rPr>
              <a:t>This method allows for a compression of information where the m variables are encoded across multiple qubits.</a:t>
            </a:r>
          </a:p>
          <a:p>
            <a:pPr algn="l">
              <a:buFont typeface="+mj-lt"/>
              <a:buAutoNum type="arabicPeriod"/>
            </a:pPr>
            <a:endParaRPr lang="en-SG" b="0" i="0" dirty="0">
              <a:solidFill>
                <a:srgbClr val="F2F4F7"/>
              </a:solidFill>
              <a:effectLst/>
              <a:latin typeface="system-ui"/>
            </a:endParaRPr>
          </a:p>
          <a:p>
            <a:pPr algn="l">
              <a:buFont typeface="+mj-lt"/>
              <a:buAutoNum type="arabicPeriod"/>
            </a:pPr>
            <a:r>
              <a:rPr lang="en-SG" b="0" i="0" dirty="0">
                <a:solidFill>
                  <a:srgbClr val="F2F4F7"/>
                </a:solidFill>
                <a:effectLst/>
                <a:latin typeface="system-ui"/>
              </a:rPr>
              <a:t>The encoding uses k qubits to represent each variable and relies on permutations of k-fold tensor products of Pauli matrices and the identity matrix. This provides experimental convenience as only three measurement settings are required due to the mutually-commuting nature of the strings in the encoding sets.</a:t>
            </a:r>
          </a:p>
          <a:p>
            <a:pPr algn="l">
              <a:buFont typeface="+mj-lt"/>
              <a:buAutoNum type="arabicPeriod"/>
            </a:pPr>
            <a:endParaRPr lang="en-SG" b="0" i="0" dirty="0">
              <a:solidFill>
                <a:srgbClr val="F2F4F7"/>
              </a:solidFill>
              <a:effectLst/>
              <a:latin typeface="system-ui"/>
            </a:endParaRPr>
          </a:p>
          <a:p>
            <a:pPr algn="l">
              <a:buFont typeface="+mj-lt"/>
              <a:buAutoNum type="arabicPeriod"/>
            </a:pPr>
            <a:endParaRPr lang="en-SG" b="0" i="0" dirty="0">
              <a:solidFill>
                <a:srgbClr val="F2F4F7"/>
              </a:solidFill>
              <a:effectLst/>
              <a:latin typeface="system-ui"/>
            </a:endParaRPr>
          </a:p>
          <a:p>
            <a:pPr algn="l">
              <a:buFont typeface="+mj-lt"/>
              <a:buAutoNum type="arabicPeriod"/>
            </a:pPr>
            <a:br>
              <a:rPr lang="en-SG" b="0" i="0" dirty="0">
                <a:solidFill>
                  <a:srgbClr val="F2F4F7"/>
                </a:solidFill>
                <a:effectLst/>
                <a:latin typeface="system-ui"/>
              </a:rPr>
            </a:br>
            <a:r>
              <a:rPr lang="en-SG" b="0" i="0" dirty="0">
                <a:solidFill>
                  <a:srgbClr val="F2F4F7"/>
                </a:solidFill>
                <a:effectLst/>
                <a:latin typeface="system-ui"/>
              </a:rPr>
              <a:t>on encodings using strings with k single-qubit traceless Pauli matrices, denoted as </a:t>
            </a:r>
            <a:r>
              <a:rPr lang="el-GR" b="0" i="0" dirty="0">
                <a:solidFill>
                  <a:srgbClr val="F2F4F7"/>
                </a:solidFill>
                <a:effectLst/>
                <a:latin typeface="system-ui"/>
              </a:rPr>
              <a:t>Π(</a:t>
            </a:r>
            <a:r>
              <a:rPr lang="en-SG" b="0" i="0" dirty="0">
                <a:solidFill>
                  <a:srgbClr val="F2F4F7"/>
                </a:solidFill>
                <a:effectLst/>
                <a:latin typeface="system-ui"/>
              </a:rPr>
              <a:t>k)_1, ..., </a:t>
            </a:r>
            <a:r>
              <a:rPr lang="el-GR" b="0" i="0" dirty="0">
                <a:solidFill>
                  <a:srgbClr val="F2F4F7"/>
                </a:solidFill>
                <a:effectLst/>
                <a:latin typeface="system-ui"/>
              </a:rPr>
              <a:t>Π(</a:t>
            </a:r>
            <a:r>
              <a:rPr lang="en-SG" b="0" i="0" dirty="0">
                <a:solidFill>
                  <a:srgbClr val="F2F4F7"/>
                </a:solidFill>
                <a:effectLst/>
                <a:latin typeface="system-ui"/>
              </a:rPr>
              <a:t>k)_m. Each </a:t>
            </a:r>
            <a:r>
              <a:rPr lang="el-GR" b="0" i="0" dirty="0">
                <a:solidFill>
                  <a:srgbClr val="F2F4F7"/>
                </a:solidFill>
                <a:effectLst/>
                <a:latin typeface="system-ui"/>
              </a:rPr>
              <a:t>Π(</a:t>
            </a:r>
            <a:r>
              <a:rPr lang="en-SG" b="0" i="0" dirty="0">
                <a:solidFill>
                  <a:srgbClr val="F2F4F7"/>
                </a:solidFill>
                <a:effectLst/>
                <a:latin typeface="system-ui"/>
              </a:rPr>
              <a:t>k)_</a:t>
            </a:r>
            <a:r>
              <a:rPr lang="en-SG" b="0" i="0" dirty="0" err="1">
                <a:solidFill>
                  <a:srgbClr val="F2F4F7"/>
                </a:solidFill>
                <a:effectLst/>
                <a:latin typeface="system-ui"/>
              </a:rPr>
              <a:t>i</a:t>
            </a:r>
            <a:r>
              <a:rPr lang="en-SG" b="0" i="0" dirty="0">
                <a:solidFill>
                  <a:srgbClr val="F2F4F7"/>
                </a:solidFill>
                <a:effectLst/>
                <a:latin typeface="system-ui"/>
              </a:rPr>
              <a:t> is a permutation of either </a:t>
            </a:r>
            <a:r>
              <a:rPr lang="en-SG" b="0" i="0" dirty="0" err="1">
                <a:solidFill>
                  <a:srgbClr val="F2F4F7"/>
                </a:solidFill>
                <a:effectLst/>
                <a:latin typeface="system-ui"/>
              </a:rPr>
              <a:t>X⊗k</a:t>
            </a:r>
            <a:r>
              <a:rPr lang="en-SG" b="0" i="0" dirty="0">
                <a:solidFill>
                  <a:srgbClr val="F2F4F7"/>
                </a:solidFill>
                <a:effectLst/>
                <a:latin typeface="system-ui"/>
              </a:rPr>
              <a:t> ⊗ 11⊗(n-k), </a:t>
            </a:r>
            <a:r>
              <a:rPr lang="en-SG" b="0" i="0" dirty="0" err="1">
                <a:solidFill>
                  <a:srgbClr val="F2F4F7"/>
                </a:solidFill>
                <a:effectLst/>
                <a:latin typeface="system-ui"/>
              </a:rPr>
              <a:t>Y⊗k</a:t>
            </a:r>
            <a:r>
              <a:rPr lang="en-SG" b="0" i="0" dirty="0">
                <a:solidFill>
                  <a:srgbClr val="F2F4F7"/>
                </a:solidFill>
                <a:effectLst/>
                <a:latin typeface="system-ui"/>
              </a:rPr>
              <a:t> ⊗ 11⊗(n-k), or </a:t>
            </a:r>
            <a:r>
              <a:rPr lang="en-SG" b="0" i="0" dirty="0" err="1">
                <a:solidFill>
                  <a:srgbClr val="F2F4F7"/>
                </a:solidFill>
                <a:effectLst/>
                <a:latin typeface="system-ui"/>
              </a:rPr>
              <a:t>Z⊗k</a:t>
            </a:r>
            <a:r>
              <a:rPr lang="en-SG" b="0" i="0" dirty="0">
                <a:solidFill>
                  <a:srgbClr val="F2F4F7"/>
                </a:solidFill>
                <a:effectLst/>
                <a:latin typeface="system-ui"/>
              </a:rPr>
              <a:t> ⊗ 11⊗(n-k). These encodings offer the advantage of generating three sets of mutually-commuting strings. As a result, only three measurement settings are required throughout the entire experiment</a:t>
            </a:r>
          </a:p>
          <a:p>
            <a:pPr algn="l">
              <a:buFont typeface="+mj-lt"/>
              <a:buAutoNum type="arabicPeriod"/>
            </a:pPr>
            <a:endParaRPr lang="en-SG" b="0" i="0" dirty="0">
              <a:solidFill>
                <a:srgbClr val="F2F4F7"/>
              </a:solidFill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SG" b="0" i="0" dirty="0">
                <a:solidFill>
                  <a:srgbClr val="F2F4F7"/>
                </a:solidFill>
                <a:effectLst/>
                <a:latin typeface="system-ui"/>
              </a:rPr>
              <a:t>An exemplary </a:t>
            </a:r>
            <a:r>
              <a:rPr lang="en-SG" b="0" i="0" dirty="0" err="1">
                <a:solidFill>
                  <a:srgbClr val="F2F4F7"/>
                </a:solidFill>
                <a:effectLst/>
                <a:latin typeface="system-ui"/>
              </a:rPr>
              <a:t>MaxCut</a:t>
            </a:r>
            <a:r>
              <a:rPr lang="en-SG" b="0" i="0" dirty="0">
                <a:solidFill>
                  <a:srgbClr val="F2F4F7"/>
                </a:solidFill>
                <a:effectLst/>
                <a:latin typeface="system-ui"/>
              </a:rPr>
              <a:t> problem with 9 vertices is encoded into 2-body Pauli-matrix correlations across 3 qubits (Q1, Q2, Q3).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SG" b="0" i="0" dirty="0">
              <a:solidFill>
                <a:srgbClr val="F2F4F7"/>
              </a:solidFill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SG" b="0" i="0" dirty="0">
                <a:solidFill>
                  <a:srgbClr val="F2F4F7"/>
                </a:solidFill>
                <a:effectLst/>
                <a:latin typeface="system-ui"/>
              </a:rPr>
              <a:t>Each Pauli string encodes a specific vertex, and the </a:t>
            </a:r>
            <a:r>
              <a:rPr lang="en-SG" b="0" i="0" dirty="0" err="1">
                <a:solidFill>
                  <a:srgbClr val="F2F4F7"/>
                </a:solidFill>
                <a:effectLst/>
                <a:latin typeface="system-ui"/>
              </a:rPr>
              <a:t>color</a:t>
            </a:r>
            <a:r>
              <a:rPr lang="en-SG" b="0" i="0" dirty="0">
                <a:solidFill>
                  <a:srgbClr val="F2F4F7"/>
                </a:solidFill>
                <a:effectLst/>
                <a:latin typeface="system-ui"/>
              </a:rPr>
              <a:t> code indicates which Pauli string corresponds to each vertex.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SG" b="0" i="0" dirty="0">
                <a:solidFill>
                  <a:srgbClr val="F2F4F7"/>
                </a:solidFill>
                <a:effectLst/>
                <a:latin typeface="system-ui"/>
              </a:rPr>
              <a:t>For example, the binary variable x1 of vertex 1 is encoded in the expectation value of Z1 ⊗ Z2 ⊗ 113, supported on qubits 1 and 2.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SG" b="0" i="0" dirty="0">
                <a:solidFill>
                  <a:srgbClr val="F2F4F7"/>
                </a:solidFill>
                <a:effectLst/>
                <a:latin typeface="system-ui"/>
              </a:rPr>
              <a:t>Similarly, x9 is encoded in Y1 ⊗ 112 ⊗ Y3, over qubits 1 and 3.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SG" b="0" i="0" dirty="0">
              <a:solidFill>
                <a:srgbClr val="F2F4F7"/>
              </a:solidFill>
              <a:effectLst/>
              <a:latin typeface="system-ui"/>
            </a:endParaRPr>
          </a:p>
          <a:p>
            <a:pPr algn="l">
              <a:buFont typeface="+mj-lt"/>
              <a:buAutoNum type="arabicPeriod" startAt="2"/>
            </a:pPr>
            <a:r>
              <a:rPr lang="en-SG" b="1" i="0" dirty="0">
                <a:solidFill>
                  <a:srgbClr val="F2F4F7"/>
                </a:solidFill>
                <a:effectLst/>
                <a:latin typeface="system-ui"/>
              </a:rPr>
              <a:t>Space Compression</a:t>
            </a:r>
            <a:r>
              <a:rPr lang="en-SG" b="0" i="0" dirty="0">
                <a:solidFill>
                  <a:srgbClr val="F2F4F7"/>
                </a:solidFill>
                <a:effectLst/>
                <a:latin typeface="system-ui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SG" b="0" i="0" dirty="0">
                <a:solidFill>
                  <a:srgbClr val="F2F4F7"/>
                </a:solidFill>
                <a:effectLst/>
                <a:latin typeface="system-ui"/>
              </a:rPr>
              <a:t>The encoding achieves a quadratic space compression, with m variables compressed into n = O(m^(1/2)) qubits.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SG" b="0" i="0" dirty="0">
                <a:solidFill>
                  <a:srgbClr val="F2F4F7"/>
                </a:solidFill>
                <a:effectLst/>
                <a:latin typeface="system-ui"/>
              </a:rPr>
              <a:t>By using k-body correlations, it is possible to attain polynomial compressions of order k.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SG" b="0" i="0" dirty="0">
              <a:solidFill>
                <a:srgbClr val="F2F4F7"/>
              </a:solidFill>
              <a:effectLst/>
              <a:latin typeface="system-u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E2135B-5063-E747-BDE2-B6339EE1205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32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SG" b="0" i="0" dirty="0">
                <a:solidFill>
                  <a:srgbClr val="F2F4F7"/>
                </a:solidFill>
                <a:effectLst/>
                <a:latin typeface="system-ui"/>
              </a:rPr>
              <a:t>2QUBIT GATES: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SG" b="0" i="0" dirty="0">
                <a:solidFill>
                  <a:srgbClr val="F2F4F7"/>
                </a:solidFill>
                <a:effectLst/>
                <a:latin typeface="system-ui"/>
              </a:rPr>
              <a:t>plot of  the gate complexity required to reach r = 16/17 ≈ 0.941 without the final local search step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SG" b="0" i="0" dirty="0">
              <a:solidFill>
                <a:srgbClr val="F2F4F7"/>
              </a:solidFill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SG" b="0" i="0" dirty="0">
                <a:solidFill>
                  <a:srgbClr val="F2F4F7"/>
                </a:solidFill>
                <a:effectLst/>
                <a:latin typeface="system-ui"/>
              </a:rPr>
              <a:t>The gate complexity is measured on non-trivial random </a:t>
            </a:r>
            <a:r>
              <a:rPr lang="en-SG" b="0" i="0" dirty="0" err="1">
                <a:solidFill>
                  <a:srgbClr val="F2F4F7"/>
                </a:solidFill>
                <a:effectLst/>
                <a:latin typeface="system-ui"/>
              </a:rPr>
              <a:t>MaxCut</a:t>
            </a:r>
            <a:r>
              <a:rPr lang="en-SG" b="0" i="0" dirty="0">
                <a:solidFill>
                  <a:srgbClr val="F2F4F7"/>
                </a:solidFill>
                <a:effectLst/>
                <a:latin typeface="system-ui"/>
              </a:rPr>
              <a:t> instances of increasing sizes.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SG" b="0" i="0" dirty="0">
              <a:solidFill>
                <a:srgbClr val="F2F4F7"/>
              </a:solidFill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SG" b="0" i="0" dirty="0">
                <a:solidFill>
                  <a:srgbClr val="F2F4F7"/>
                </a:solidFill>
                <a:effectLst/>
                <a:latin typeface="system-ui"/>
              </a:rPr>
              <a:t>The gate complexity scales approximately linearly with the size of the </a:t>
            </a:r>
            <a:r>
              <a:rPr lang="en-SG" b="0" i="0" dirty="0" err="1">
                <a:solidFill>
                  <a:srgbClr val="F2F4F7"/>
                </a:solidFill>
                <a:effectLst/>
                <a:latin typeface="system-ui"/>
              </a:rPr>
              <a:t>MaxCut</a:t>
            </a:r>
            <a:r>
              <a:rPr lang="en-SG" b="0" i="0" dirty="0">
                <a:solidFill>
                  <a:srgbClr val="F2F4F7"/>
                </a:solidFill>
                <a:effectLst/>
                <a:latin typeface="system-ui"/>
              </a:rPr>
              <a:t> problem (m), indicating a mild scaling </a:t>
            </a:r>
            <a:r>
              <a:rPr lang="en-SG" b="0" i="0" dirty="0" err="1">
                <a:solidFill>
                  <a:srgbClr val="F2F4F7"/>
                </a:solidFill>
                <a:effectLst/>
                <a:latin typeface="system-ui"/>
              </a:rPr>
              <a:t>behavior</a:t>
            </a:r>
            <a:r>
              <a:rPr lang="en-SG" b="0" i="0" dirty="0">
                <a:solidFill>
                  <a:srgbClr val="F2F4F7"/>
                </a:solidFill>
                <a:effectLst/>
                <a:latin typeface="system-ui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SG" b="0" i="0" dirty="0">
              <a:solidFill>
                <a:srgbClr val="F2F4F7"/>
              </a:solidFill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SG" b="0" i="0" dirty="0">
                <a:solidFill>
                  <a:srgbClr val="F2F4F7"/>
                </a:solidFill>
                <a:effectLst/>
                <a:latin typeface="system-ui"/>
              </a:rPr>
              <a:t>The number of gates scales as O(m), while the number of variational parameters is proportional to the number of gates.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SG" b="0" i="0" dirty="0">
              <a:solidFill>
                <a:srgbClr val="F2F4F7"/>
              </a:solidFill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SG" b="0" i="0" dirty="0">
                <a:solidFill>
                  <a:srgbClr val="F2F4F7"/>
                </a:solidFill>
                <a:effectLst/>
                <a:latin typeface="system-ui"/>
              </a:rPr>
              <a:t>The number of circuit layers scales as O(m/n) with quadratic and cubic compressions corresponding to O(m^(1/2)) and O(m^(2/3)), respectively.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SG" b="0" i="0" dirty="0">
              <a:solidFill>
                <a:srgbClr val="F2F4F7"/>
              </a:solidFill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SG" b="0" i="0" dirty="0">
              <a:solidFill>
                <a:srgbClr val="F2F4F7"/>
              </a:solidFill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SG" b="0" i="0" dirty="0">
              <a:solidFill>
                <a:srgbClr val="F2F4F7"/>
              </a:solidFill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SG" b="0" i="0" dirty="0">
                <a:solidFill>
                  <a:srgbClr val="F2F4F7"/>
                </a:solidFill>
                <a:effectLst/>
                <a:latin typeface="system-ui"/>
              </a:rPr>
              <a:t>APPROX RATIONS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SG" b="0" i="0" dirty="0">
              <a:solidFill>
                <a:srgbClr val="F2F4F7"/>
              </a:solidFill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SG" b="0" i="0" dirty="0">
                <a:solidFill>
                  <a:srgbClr val="F2F4F7"/>
                </a:solidFill>
                <a:effectLst/>
                <a:latin typeface="system-ui"/>
              </a:rPr>
              <a:t>We plot the solution qualities (approximation ratio) versus k, the number of single-qubit traceless Pauli matrices used in the encoding.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SG" b="0" i="0" dirty="0">
              <a:solidFill>
                <a:srgbClr val="F2F4F7"/>
              </a:solidFill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SG" b="0" i="0" dirty="0">
                <a:solidFill>
                  <a:srgbClr val="F2F4F7"/>
                </a:solidFill>
                <a:effectLst/>
                <a:latin typeface="system-ui"/>
              </a:rPr>
              <a:t>We use three </a:t>
            </a:r>
            <a:r>
              <a:rPr lang="en-SG" b="0" i="0" dirty="0" err="1">
                <a:solidFill>
                  <a:srgbClr val="F2F4F7"/>
                </a:solidFill>
                <a:effectLst/>
                <a:latin typeface="system-ui"/>
              </a:rPr>
              <a:t>MaxCut</a:t>
            </a:r>
            <a:r>
              <a:rPr lang="en-SG" b="0" i="0" dirty="0">
                <a:solidFill>
                  <a:srgbClr val="F2F4F7"/>
                </a:solidFill>
                <a:effectLst/>
                <a:latin typeface="system-ui"/>
              </a:rPr>
              <a:t> instances from the benchmark set </a:t>
            </a:r>
            <a:r>
              <a:rPr lang="en-SG" b="0" i="0" dirty="0" err="1">
                <a:solidFill>
                  <a:srgbClr val="F2F4F7"/>
                </a:solidFill>
                <a:effectLst/>
                <a:latin typeface="system-ui"/>
              </a:rPr>
              <a:t>Gset</a:t>
            </a:r>
            <a:r>
              <a:rPr lang="en-SG" b="0" i="0" dirty="0">
                <a:solidFill>
                  <a:srgbClr val="F2F4F7"/>
                </a:solidFill>
                <a:effectLst/>
                <a:latin typeface="system-ui"/>
              </a:rPr>
              <a:t> to evaluate the performance (see Numerical details).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SG" b="0" i="0" dirty="0">
                <a:solidFill>
                  <a:srgbClr val="F2F4F7"/>
                </a:solidFill>
                <a:effectLst/>
                <a:latin typeface="system-ui"/>
              </a:rPr>
              <a:t>The total number of variational parameters is fixed by m (or as close to m as allowed by the circuit ansatz) for a fair comparison.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SG" b="0" i="0" dirty="0">
              <a:solidFill>
                <a:srgbClr val="F2F4F7"/>
              </a:solidFill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SG" b="0" i="0" dirty="0">
                <a:solidFill>
                  <a:srgbClr val="F2F4F7"/>
                </a:solidFill>
                <a:effectLst/>
                <a:latin typeface="system-ui"/>
              </a:rPr>
              <a:t>Circuit depths are adjusted accordingly for each k to maintain a consistent number of parameters.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SG" b="0" i="0" dirty="0">
              <a:solidFill>
                <a:srgbClr val="F2F4F7"/>
              </a:solidFill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SG" b="0" i="0" dirty="0">
                <a:solidFill>
                  <a:srgbClr val="F2F4F7"/>
                </a:solidFill>
                <a:effectLst/>
                <a:latin typeface="system-ui"/>
              </a:rPr>
              <a:t>The results show that the approximation ratio (r) generally increases with k up to a maximum, beyond which the performance slightly degrades.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SG" b="0" i="0" dirty="0">
              <a:solidFill>
                <a:srgbClr val="F2F4F7"/>
              </a:solidFill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SG" b="0" i="0" dirty="0">
                <a:solidFill>
                  <a:srgbClr val="F2F4F7"/>
                </a:solidFill>
                <a:effectLst/>
                <a:latin typeface="system-ui"/>
              </a:rPr>
              <a:t>This </a:t>
            </a:r>
            <a:r>
              <a:rPr lang="en-SG" b="0" i="0" dirty="0" err="1">
                <a:solidFill>
                  <a:srgbClr val="F2F4F7"/>
                </a:solidFill>
                <a:effectLst/>
                <a:latin typeface="system-ui"/>
              </a:rPr>
              <a:t>behavior</a:t>
            </a:r>
            <a:r>
              <a:rPr lang="en-SG" b="0" i="0" dirty="0">
                <a:solidFill>
                  <a:srgbClr val="F2F4F7"/>
                </a:solidFill>
                <a:effectLst/>
                <a:latin typeface="system-ui"/>
              </a:rPr>
              <a:t> is in line with the expected limit in compression capability before compromising the model's expressivity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SG" b="0" i="0" dirty="0">
                <a:solidFill>
                  <a:srgbClr val="F2F4F7"/>
                </a:solidFill>
                <a:effectLst/>
                <a:latin typeface="system-ui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SG" b="0" i="0" dirty="0">
                <a:solidFill>
                  <a:srgbClr val="F2F4F7"/>
                </a:solidFill>
                <a:effectLst/>
                <a:latin typeface="system-ui"/>
              </a:rPr>
              <a:t>Remarkably, our solutions are competitive with state-of-the-art classical solvers, such as gradient-based SDP solvers and the </a:t>
            </a:r>
            <a:r>
              <a:rPr lang="en-SG" b="0" i="0" dirty="0" err="1">
                <a:solidFill>
                  <a:srgbClr val="F2F4F7"/>
                </a:solidFill>
                <a:effectLst/>
                <a:latin typeface="system-ui"/>
              </a:rPr>
              <a:t>Burer</a:t>
            </a:r>
            <a:r>
              <a:rPr lang="en-SG" b="0" i="0" dirty="0">
                <a:solidFill>
                  <a:srgbClr val="F2F4F7"/>
                </a:solidFill>
                <a:effectLst/>
                <a:latin typeface="system-ui"/>
              </a:rPr>
              <a:t>-Monteiro algorithm based on non-linear programming.</a:t>
            </a:r>
          </a:p>
          <a:p>
            <a:endParaRPr lang="en-SG" b="0" i="0" dirty="0">
              <a:solidFill>
                <a:srgbClr val="F2F4F7"/>
              </a:solidFill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SG" b="0" i="0" dirty="0">
                <a:solidFill>
                  <a:srgbClr val="F2F4F7"/>
                </a:solidFill>
                <a:effectLst/>
                <a:latin typeface="system-ui"/>
              </a:rPr>
              <a:t>Mitigation barren plateau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SG" b="0" i="0" dirty="0">
              <a:solidFill>
                <a:srgbClr val="F2F4F7"/>
              </a:solidFill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SG" b="0" i="0" dirty="0">
                <a:solidFill>
                  <a:srgbClr val="F2F4F7"/>
                </a:solidFill>
                <a:effectLst/>
                <a:latin typeface="system-ui"/>
              </a:rPr>
              <a:t>The plot illustrates the decay of the average variance (Var(L)) of the loss function (L) as a function of m (in log-linear scale).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SG" b="0" i="0" dirty="0">
                <a:solidFill>
                  <a:srgbClr val="F2F4F7"/>
                </a:solidFill>
                <a:effectLst/>
                <a:latin typeface="system-ui"/>
              </a:rPr>
              <a:t>The variance is normalized by </a:t>
            </a:r>
            <a:r>
              <a:rPr lang="en-US" b="0" i="0" dirty="0">
                <a:solidFill>
                  <a:srgbClr val="F2F4F7"/>
                </a:solidFill>
                <a:effectLst/>
                <a:latin typeface="system-ui"/>
              </a:rPr>
              <a:t>a constant </a:t>
            </a:r>
            <a:r>
              <a:rPr lang="en-SG" b="0" i="0" dirty="0">
                <a:solidFill>
                  <a:srgbClr val="F2F4F7"/>
                </a:solidFill>
                <a:effectLst/>
                <a:latin typeface="system-ui"/>
              </a:rPr>
              <a:t>to provide a relative measure of the spread of the loss values.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SG" b="0" i="0" dirty="0">
                <a:solidFill>
                  <a:srgbClr val="F2F4F7"/>
                </a:solidFill>
                <a:effectLst/>
                <a:latin typeface="system-ui"/>
              </a:rPr>
              <a:t>The encodings </a:t>
            </a:r>
            <a:r>
              <a:rPr lang="el-GR" b="0" i="0" dirty="0">
                <a:solidFill>
                  <a:srgbClr val="F2F4F7"/>
                </a:solidFill>
                <a:effectLst/>
                <a:latin typeface="system-ui"/>
              </a:rPr>
              <a:t>Π(1), Π(2), </a:t>
            </a:r>
            <a:r>
              <a:rPr lang="en-SG" b="0" i="0" dirty="0">
                <a:solidFill>
                  <a:srgbClr val="F2F4F7"/>
                </a:solidFill>
                <a:effectLst/>
                <a:latin typeface="system-ui"/>
              </a:rPr>
              <a:t>and </a:t>
            </a:r>
            <a:r>
              <a:rPr lang="el-GR" b="0" i="0" dirty="0">
                <a:solidFill>
                  <a:srgbClr val="F2F4F7"/>
                </a:solidFill>
                <a:effectLst/>
                <a:latin typeface="system-ui"/>
              </a:rPr>
              <a:t>Π(3) </a:t>
            </a:r>
            <a:r>
              <a:rPr lang="en-SG" b="0" i="0" dirty="0">
                <a:solidFill>
                  <a:srgbClr val="F2F4F7"/>
                </a:solidFill>
                <a:effectLst/>
                <a:latin typeface="system-ui"/>
              </a:rPr>
              <a:t>are used, representing different levels of compression (k).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SG" b="0" i="0" dirty="0">
              <a:solidFill>
                <a:srgbClr val="F2F4F7"/>
              </a:solidFill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SG" b="0" i="0" dirty="0">
                <a:solidFill>
                  <a:srgbClr val="F2F4F7"/>
                </a:solidFill>
                <a:effectLst/>
                <a:latin typeface="system-ui"/>
              </a:rPr>
              <a:t>where the variance decreases as 2^(-2n).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SG" b="0" i="0" dirty="0">
                <a:solidFill>
                  <a:srgbClr val="F2F4F7"/>
                </a:solidFill>
                <a:effectLst/>
                <a:latin typeface="system-ui"/>
              </a:rPr>
              <a:t>As the number of qubits (n) increases, the decay of the variance slows down, indicating that larger problem sizes require more optimization steps to reach convergence.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SG" b="0" i="0" dirty="0">
              <a:solidFill>
                <a:srgbClr val="F2F4F7"/>
              </a:solidFill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SG" b="0" i="0" dirty="0">
                <a:solidFill>
                  <a:srgbClr val="F2F4F7"/>
                </a:solidFill>
                <a:effectLst/>
                <a:latin typeface="system-ui"/>
              </a:rPr>
              <a:t>The inset focuses on the average variances of the entries of the gradient of L as functions of the number of layers for the quadratic compression (</a:t>
            </a:r>
            <a:r>
              <a:rPr lang="el-GR" b="0" i="0" dirty="0">
                <a:solidFill>
                  <a:srgbClr val="F2F4F7"/>
                </a:solidFill>
                <a:effectLst/>
                <a:latin typeface="system-ui"/>
              </a:rPr>
              <a:t>Π(2)).</a:t>
            </a:r>
            <a:endParaRPr lang="en-US" b="0" i="0" dirty="0">
              <a:solidFill>
                <a:srgbClr val="F2F4F7"/>
              </a:solidFill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l-GR" b="0" i="0" dirty="0">
              <a:solidFill>
                <a:srgbClr val="F2F4F7"/>
              </a:solidFill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SG" b="0" i="0" dirty="0">
                <a:solidFill>
                  <a:srgbClr val="F2F4F7"/>
                </a:solidFill>
                <a:effectLst/>
                <a:latin typeface="system-ui"/>
              </a:rPr>
              <a:t>The curves for different values of n demonstrate the decay of the plateau values with increasing n.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SG" b="0" i="0" dirty="0">
              <a:solidFill>
                <a:srgbClr val="F2F4F7"/>
              </a:solidFill>
              <a:effectLst/>
              <a:latin typeface="system-u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E2135B-5063-E747-BDE2-B6339EE1205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947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b="0" i="0" dirty="0">
                <a:solidFill>
                  <a:srgbClr val="F2F4F7"/>
                </a:solidFill>
                <a:effectLst/>
                <a:latin typeface="system-ui"/>
              </a:rPr>
              <a:t>shows the obtained approximation ratios for each </a:t>
            </a:r>
            <a:r>
              <a:rPr lang="en-SG" b="0" i="0" dirty="0" err="1">
                <a:solidFill>
                  <a:srgbClr val="F2F4F7"/>
                </a:solidFill>
                <a:effectLst/>
                <a:latin typeface="system-ui"/>
              </a:rPr>
              <a:t>MaxCut</a:t>
            </a:r>
            <a:r>
              <a:rPr lang="en-SG" b="0" i="0" dirty="0">
                <a:solidFill>
                  <a:srgbClr val="F2F4F7"/>
                </a:solidFill>
                <a:effectLst/>
                <a:latin typeface="system-ui"/>
              </a:rPr>
              <a:t> instance as a function of the number of measurements</a:t>
            </a:r>
          </a:p>
          <a:p>
            <a:endParaRPr lang="en-SG" b="0" i="0" dirty="0">
              <a:solidFill>
                <a:srgbClr val="F2F4F7"/>
              </a:solidFill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SG" b="0" i="0" dirty="0">
                <a:solidFill>
                  <a:srgbClr val="F2F4F7"/>
                </a:solidFill>
                <a:effectLst/>
                <a:latin typeface="system-ui"/>
              </a:rPr>
              <a:t>Circuit Size Limitation: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SG" b="0" i="0" dirty="0">
                <a:solidFill>
                  <a:srgbClr val="F2F4F7"/>
                </a:solidFill>
                <a:effectLst/>
                <a:latin typeface="system-ui"/>
              </a:rPr>
              <a:t>The size of the quantum circuit is limited by gate infidelities.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SG" b="0" i="0" dirty="0">
                <a:solidFill>
                  <a:srgbClr val="F2F4F7"/>
                </a:solidFill>
                <a:effectLst/>
                <a:latin typeface="system-ui"/>
              </a:rPr>
              <a:t>For </a:t>
            </a:r>
            <a:r>
              <a:rPr lang="en-SG" b="0" i="0" dirty="0" err="1">
                <a:solidFill>
                  <a:srgbClr val="F2F4F7"/>
                </a:solidFill>
                <a:effectLst/>
                <a:latin typeface="system-ui"/>
              </a:rPr>
              <a:t>IonQ</a:t>
            </a:r>
            <a:r>
              <a:rPr lang="en-SG" b="0" i="0" dirty="0">
                <a:solidFill>
                  <a:srgbClr val="F2F4F7"/>
                </a:solidFill>
                <a:effectLst/>
                <a:latin typeface="system-ui"/>
              </a:rPr>
              <a:t>, a good trade-off between expressivity and total infidelity was found, resulting in a circuit with a total of 90 two-qubit gates.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SG" b="0" i="0" dirty="0" err="1">
                <a:solidFill>
                  <a:srgbClr val="F2F4F7"/>
                </a:solidFill>
                <a:effectLst/>
                <a:latin typeface="system-ui"/>
              </a:rPr>
              <a:t>Quantinuum's</a:t>
            </a:r>
            <a:r>
              <a:rPr lang="en-SG" b="0" i="0" dirty="0">
                <a:solidFill>
                  <a:srgbClr val="F2F4F7"/>
                </a:solidFill>
                <a:effectLst/>
                <a:latin typeface="system-ui"/>
              </a:rPr>
              <a:t> device, with higher fidelities, allows for larger circuits, but the same number of gates (90) was used for simplicity.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SG" b="0" i="0" dirty="0">
                <a:solidFill>
                  <a:srgbClr val="F2F4F7"/>
                </a:solidFill>
                <a:effectLst/>
                <a:latin typeface="system-ui"/>
              </a:rPr>
              <a:t>Solver Performance: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SG" b="0" i="0" dirty="0">
                <a:solidFill>
                  <a:srgbClr val="F2F4F7"/>
                </a:solidFill>
                <a:effectLst/>
                <a:latin typeface="system-ui"/>
              </a:rPr>
              <a:t>The number of gates used in the circuit is below the number required for these instance </a:t>
            </a:r>
            <a:r>
              <a:rPr lang="en-SG" b="0" i="0" dirty="0" err="1">
                <a:solidFill>
                  <a:srgbClr val="F2F4F7"/>
                </a:solidFill>
                <a:effectLst/>
                <a:latin typeface="system-ui"/>
              </a:rPr>
              <a:t>sizes,especially</a:t>
            </a:r>
            <a:r>
              <a:rPr lang="en-SG" b="0" i="0" dirty="0">
                <a:solidFill>
                  <a:srgbClr val="F2F4F7"/>
                </a:solidFill>
                <a:effectLst/>
                <a:latin typeface="system-ui"/>
              </a:rPr>
              <a:t> for k = 2.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SG" b="0" i="0" dirty="0">
                <a:solidFill>
                  <a:srgbClr val="F2F4F7"/>
                </a:solidFill>
                <a:effectLst/>
                <a:latin typeface="system-ui"/>
              </a:rPr>
              <a:t>However, remarkably, the solver still returns solutions of higher quality than the </a:t>
            </a:r>
            <a:r>
              <a:rPr lang="en-SG" b="0" i="0" dirty="0" err="1">
                <a:solidFill>
                  <a:srgbClr val="F2F4F7"/>
                </a:solidFill>
                <a:effectLst/>
                <a:latin typeface="system-ui"/>
              </a:rPr>
              <a:t>Göemans</a:t>
            </a:r>
            <a:r>
              <a:rPr lang="en-SG" b="0" i="0" dirty="0">
                <a:solidFill>
                  <a:srgbClr val="F2F4F7"/>
                </a:solidFill>
                <a:effectLst/>
                <a:latin typeface="system-ui"/>
              </a:rPr>
              <a:t>-Williamson bound in all cases and even surpasses the worst-case hardness threshold in four out of five experiments.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SG" b="0" i="0" dirty="0">
              <a:solidFill>
                <a:srgbClr val="F2F4F7"/>
              </a:solidFill>
              <a:effectLst/>
              <a:latin typeface="system-ui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SG" b="0" i="0" dirty="0">
                <a:solidFill>
                  <a:srgbClr val="F2F4F7"/>
                </a:solidFill>
                <a:effectLst/>
                <a:latin typeface="system-ui"/>
              </a:rPr>
              <a:t>These results demonstrate the solver's ability to produce high-quality solutions for large </a:t>
            </a:r>
            <a:r>
              <a:rPr lang="en-SG" b="0" i="0" dirty="0" err="1">
                <a:solidFill>
                  <a:srgbClr val="F2F4F7"/>
                </a:solidFill>
                <a:effectLst/>
                <a:latin typeface="system-ui"/>
              </a:rPr>
              <a:t>MaxCut</a:t>
            </a:r>
            <a:r>
              <a:rPr lang="en-SG" b="0" i="0" dirty="0">
                <a:solidFill>
                  <a:srgbClr val="F2F4F7"/>
                </a:solidFill>
                <a:effectLst/>
                <a:latin typeface="system-ui"/>
              </a:rPr>
              <a:t> instances, surpassing previous experiments with QAOA (Quantum Approximate Optimization Algorithm) that solved instances up to size m = 414 with lower approximation ratios.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E2135B-5063-E747-BDE2-B6339EE1205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550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4850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7860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9638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7667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5207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7114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8855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0013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684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0546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7813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5/29/24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31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5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4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6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text&#10;&#10;Description automatically generated">
            <a:extLst>
              <a:ext uri="{FF2B5EF4-FFF2-40B4-BE49-F238E27FC236}">
                <a16:creationId xmlns:a16="http://schemas.microsoft.com/office/drawing/2014/main" id="{A9330F46-50D4-A5F9-10A7-DD9C874DB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279" y="1957397"/>
            <a:ext cx="8175571" cy="2943205"/>
          </a:xfrm>
          <a:custGeom>
            <a:avLst/>
            <a:gdLst/>
            <a:ahLst/>
            <a:cxnLst/>
            <a:rect l="l" t="t" r="r" b="b"/>
            <a:pathLst>
              <a:path w="9143998" h="2473607">
                <a:moveTo>
                  <a:pt x="64634" y="0"/>
                </a:moveTo>
                <a:lnTo>
                  <a:pt x="9079363" y="0"/>
                </a:lnTo>
                <a:cubicBezTo>
                  <a:pt x="9115060" y="0"/>
                  <a:pt x="9143998" y="28938"/>
                  <a:pt x="9143998" y="64635"/>
                </a:cubicBezTo>
                <a:lnTo>
                  <a:pt x="9143998" y="2408972"/>
                </a:lnTo>
                <a:cubicBezTo>
                  <a:pt x="9143998" y="2444669"/>
                  <a:pt x="9115060" y="2473607"/>
                  <a:pt x="9079363" y="2473607"/>
                </a:cubicBezTo>
                <a:lnTo>
                  <a:pt x="64634" y="2473607"/>
                </a:lnTo>
                <a:cubicBezTo>
                  <a:pt x="46786" y="2473607"/>
                  <a:pt x="30627" y="2466373"/>
                  <a:pt x="18930" y="2454676"/>
                </a:cubicBezTo>
                <a:lnTo>
                  <a:pt x="0" y="2408974"/>
                </a:lnTo>
                <a:lnTo>
                  <a:pt x="0" y="64633"/>
                </a:lnTo>
                <a:lnTo>
                  <a:pt x="18930" y="18931"/>
                </a:lnTo>
                <a:cubicBezTo>
                  <a:pt x="30627" y="7235"/>
                  <a:pt x="46786" y="0"/>
                  <a:pt x="64634" y="0"/>
                </a:cubicBez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D32338-8641-3CB2-A83F-E9344EE96BEA}"/>
              </a:ext>
            </a:extLst>
          </p:cNvPr>
          <p:cNvSpPr txBox="1"/>
          <p:nvPr/>
        </p:nvSpPr>
        <p:spPr>
          <a:xfrm>
            <a:off x="4991100" y="5346700"/>
            <a:ext cx="171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Marwa </a:t>
            </a:r>
            <a:r>
              <a:rPr lang="en-US" dirty="0" err="1"/>
              <a:t>Marso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353165-BEC5-2A93-7323-27F3B1907C09}"/>
              </a:ext>
            </a:extLst>
          </p:cNvPr>
          <p:cNvSpPr txBox="1"/>
          <p:nvPr/>
        </p:nvSpPr>
        <p:spPr>
          <a:xfrm>
            <a:off x="4165600" y="988079"/>
            <a:ext cx="2719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Status update </a:t>
            </a:r>
          </a:p>
        </p:txBody>
      </p:sp>
    </p:spTree>
    <p:extLst>
      <p:ext uri="{BB962C8B-B14F-4D97-AF65-F5344CB8AC3E}">
        <p14:creationId xmlns:p14="http://schemas.microsoft.com/office/powerpoint/2010/main" val="3205382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C108E-66D3-056C-ED8F-E8EC8869C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8395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The paper in a nutshell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TextBox 4">
                <a:extLst>
                  <a:ext uri="{FF2B5EF4-FFF2-40B4-BE49-F238E27FC236}">
                    <a16:creationId xmlns:a16="http://schemas.microsoft.com/office/drawing/2014/main" id="{7023696E-054B-EEDA-F8EE-44E307AA79E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752718497"/>
                  </p:ext>
                </p:extLst>
              </p:nvPr>
            </p:nvGraphicFramePr>
            <p:xfrm>
              <a:off x="594360" y="1709518"/>
              <a:ext cx="11109960" cy="341632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>
          <p:graphicFrame>
            <p:nvGraphicFramePr>
              <p:cNvPr id="12" name="TextBox 4">
                <a:extLst>
                  <a:ext uri="{FF2B5EF4-FFF2-40B4-BE49-F238E27FC236}">
                    <a16:creationId xmlns:a16="http://schemas.microsoft.com/office/drawing/2014/main" id="{7023696E-054B-EEDA-F8EE-44E307AA79E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752718497"/>
                  </p:ext>
                </p:extLst>
              </p:nvPr>
            </p:nvGraphicFramePr>
            <p:xfrm>
              <a:off x="594360" y="1709518"/>
              <a:ext cx="11109960" cy="341632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4" r:qs="rId5" r:cs="rId6"/>
              </a:graphicData>
            </a:graphic>
          </p:graphicFrame>
        </mc:Fallback>
      </mc:AlternateContent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E9DADF1-5649-E24D-2F50-A1B02193CB8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78077" y="4565834"/>
            <a:ext cx="1047472" cy="255778"/>
          </a:xfrm>
          <a:prstGeom prst="rect">
            <a:avLst/>
          </a:prstGeom>
        </p:spPr>
      </p:pic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047B87C-8CA3-AB05-D54C-08739BA64DD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24345" y="5167312"/>
            <a:ext cx="609600" cy="199401"/>
          </a:xfrm>
          <a:prstGeom prst="rect">
            <a:avLst/>
          </a:prstGeom>
        </p:spPr>
      </p:pic>
      <p:pic>
        <p:nvPicPr>
          <p:cNvPr id="9" name="Picture 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42E6666-3FF2-DC71-8CB5-F51ECF7BD7A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24672" y="5094475"/>
            <a:ext cx="853084" cy="237935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DC983A4-6F1B-6E5F-C2CA-3D0483BC41D0}"/>
              </a:ext>
            </a:extLst>
          </p:cNvPr>
          <p:cNvCxnSpPr>
            <a:cxnSpLocks/>
          </p:cNvCxnSpPr>
          <p:nvPr/>
        </p:nvCxnSpPr>
        <p:spPr>
          <a:xfrm>
            <a:off x="8058824" y="5275476"/>
            <a:ext cx="44096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187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00158-65FC-3FF4-5E4C-36C98B1CD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27" y="18483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Pauli correlations encoding</a:t>
            </a:r>
            <a:endParaRPr lang="en-US" dirty="0"/>
          </a:p>
        </p:txBody>
      </p:sp>
      <p:pic>
        <p:nvPicPr>
          <p:cNvPr id="5" name="Content Placeholder 4" descr="A diagram of a machine&#10;&#10;Description automatically generated">
            <a:extLst>
              <a:ext uri="{FF2B5EF4-FFF2-40B4-BE49-F238E27FC236}">
                <a16:creationId xmlns:a16="http://schemas.microsoft.com/office/drawing/2014/main" id="{FC89E3B6-DA4C-B358-371E-E9913A6111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376488"/>
            <a:ext cx="10279104" cy="3343275"/>
          </a:xfrm>
        </p:spPr>
      </p:pic>
      <p:pic>
        <p:nvPicPr>
          <p:cNvPr id="3" name="Picture 2" descr="A black text with a white background&#10;&#10;Description automatically generated">
            <a:extLst>
              <a:ext uri="{FF2B5EF4-FFF2-40B4-BE49-F238E27FC236}">
                <a16:creationId xmlns:a16="http://schemas.microsoft.com/office/drawing/2014/main" id="{D1986069-6AAE-A22D-85E8-B8328756BD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8176" y="1411502"/>
            <a:ext cx="3775075" cy="558371"/>
          </a:xfrm>
          <a:prstGeom prst="rect">
            <a:avLst/>
          </a:prstGeom>
        </p:spPr>
      </p:pic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1DAC463E-38F2-DB3B-29FD-BEE4488D8A74}"/>
              </a:ext>
            </a:extLst>
          </p:cNvPr>
          <p:cNvCxnSpPr>
            <a:cxnSpLocks/>
            <a:stCxn id="5" idx="3"/>
            <a:endCxn id="3" idx="3"/>
          </p:cNvCxnSpPr>
          <p:nvPr/>
        </p:nvCxnSpPr>
        <p:spPr>
          <a:xfrm flipH="1" flipV="1">
            <a:off x="8253251" y="1690688"/>
            <a:ext cx="2864053" cy="2357438"/>
          </a:xfrm>
          <a:prstGeom prst="bentConnector3">
            <a:avLst>
              <a:gd name="adj1" fmla="val -798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4F2AF95D-2CFA-87FD-1BBE-EFF557181E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3427" y="5832969"/>
            <a:ext cx="4409757" cy="586817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13716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4" descr="A diagram of a machine&#10;&#10;Description automatically generated">
            <a:extLst>
              <a:ext uri="{FF2B5EF4-FFF2-40B4-BE49-F238E27FC236}">
                <a16:creationId xmlns:a16="http://schemas.microsoft.com/office/drawing/2014/main" id="{2C6DF0DC-7618-FBEB-A70F-D8FB837ADD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118" r="56726" b="-23124"/>
          <a:stretch/>
        </p:blipFill>
        <p:spPr>
          <a:xfrm>
            <a:off x="254294" y="3461808"/>
            <a:ext cx="4777381" cy="369580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15" name="Arc 14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4A045B5-4FDB-40B0-3289-9F4F1A39DB3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03312" y="187393"/>
                <a:ext cx="6699225" cy="1325563"/>
              </a:xfrm>
              <a:solidFill>
                <a:schemeClr val="bg1"/>
              </a:solidFill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4"/>
                    </a:solidFill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=9</m:t>
                    </m:r>
                  </m:oMath>
                </a14:m>
                <a:r>
                  <a:rPr lang="en-US" dirty="0">
                    <a:solidFill>
                      <a:schemeClr val="accent4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=3  </m:t>
                    </m:r>
                    <m:r>
                      <a:rPr lang="en-US" i="1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4A045B5-4FDB-40B0-3289-9F4F1A39DB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03312" y="187393"/>
                <a:ext cx="6699225" cy="1325563"/>
              </a:xfrm>
              <a:blipFill>
                <a:blip r:embed="rId4"/>
                <a:stretch>
                  <a:fillRect l="-2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2EA72F-517C-9CC7-0F40-76F33DED8D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7289" y="1315830"/>
                <a:ext cx="6248399" cy="4192520"/>
              </a:xfrm>
            </p:spPr>
            <p:txBody>
              <a:bodyPr>
                <a:normAutofit/>
              </a:bodyPr>
              <a:lstStyle/>
              <a:p>
                <a:pPr marL="0" indent="0" algn="l">
                  <a:buNone/>
                </a:pPr>
                <a:r>
                  <a:rPr lang="en-SG" sz="1400" b="1" dirty="0">
                    <a:solidFill>
                      <a:srgbClr val="FFAEAD"/>
                    </a:solidFill>
                  </a:rPr>
                  <a:t>Vertex 1</a:t>
                </a:r>
              </a:p>
              <a:p>
                <a:pPr marL="742950" lvl="1" indent="-28575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SG" sz="1400" i="1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SG" sz="1400" dirty="0"/>
                  <a:t>is encoded in the expectation value of </a:t>
                </a:r>
              </a:p>
              <a:p>
                <a:pPr marL="742950" lvl="1" indent="-285750"/>
                <a:r>
                  <a:rPr lang="en-SG" sz="1400" dirty="0"/>
                  <a:t>Supported on qubits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SG" sz="1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G" sz="1400" dirty="0"/>
                  <a:t> </a:t>
                </a:r>
                <a:endParaRPr lang="en-SG" sz="1400" b="1" dirty="0">
                  <a:solidFill>
                    <a:srgbClr val="BDB1FF"/>
                  </a:solidFill>
                </a:endParaRPr>
              </a:p>
              <a:p>
                <a:pPr marL="0" indent="0" algn="l">
                  <a:buNone/>
                </a:pPr>
                <a:endParaRPr lang="en-SG" sz="1400" b="1" dirty="0">
                  <a:solidFill>
                    <a:srgbClr val="BDB1FF"/>
                  </a:solidFill>
                </a:endParaRPr>
              </a:p>
              <a:p>
                <a:pPr marL="0" indent="0" algn="l">
                  <a:buNone/>
                </a:pPr>
                <a:r>
                  <a:rPr lang="en-SG" sz="1400" b="1" dirty="0">
                    <a:solidFill>
                      <a:srgbClr val="BDB1FF"/>
                    </a:solidFill>
                  </a:rPr>
                  <a:t>Vertex 9</a:t>
                </a:r>
              </a:p>
              <a:p>
                <a:pPr marL="742950" lvl="1" indent="-285750" algn="l">
                  <a:buFont typeface="Arial" panose="020B0604020202020204" pitchFamily="34" charset="0"/>
                  <a:buChar char="•"/>
                </a:pPr>
                <a:r>
                  <a:rPr lang="en-SG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en-SG" sz="1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SG" sz="1400" dirty="0"/>
                  <a:t>is encoded in the expectation value of</a:t>
                </a:r>
              </a:p>
              <a:p>
                <a:pPr marL="742950" lvl="1" indent="-285750"/>
                <a:r>
                  <a:rPr lang="en-SG" sz="1400" dirty="0"/>
                  <a:t> Supported on qubits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SG" sz="1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SG" sz="1400" dirty="0"/>
                  <a:t> </a:t>
                </a:r>
                <a:endParaRPr lang="en-US" sz="1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2EA72F-517C-9CC7-0F40-76F33DED8D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7289" y="1315830"/>
                <a:ext cx="6248399" cy="4192520"/>
              </a:xfrm>
              <a:blipFill>
                <a:blip r:embed="rId5"/>
                <a:stretch>
                  <a:fillRect l="-203" t="-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7D9E4603-A8F9-24FB-30D1-0EF3E027D8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9393" y="1619622"/>
            <a:ext cx="1279553" cy="204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6342C8-E7F2-4429-7A25-6E89CC8F8D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2208" y="2804315"/>
            <a:ext cx="1073921" cy="1865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29408AF-39BD-FA1C-62F8-5B604FAD3099}"/>
              </a:ext>
            </a:extLst>
          </p:cNvPr>
          <p:cNvSpPr/>
          <p:nvPr/>
        </p:nvSpPr>
        <p:spPr>
          <a:xfrm>
            <a:off x="6096000" y="516674"/>
            <a:ext cx="2604568" cy="962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5F79C2-0631-28F0-03D4-2408CF8A427C}"/>
              </a:ext>
            </a:extLst>
          </p:cNvPr>
          <p:cNvSpPr/>
          <p:nvPr/>
        </p:nvSpPr>
        <p:spPr>
          <a:xfrm>
            <a:off x="6432550" y="1400082"/>
            <a:ext cx="2527300" cy="7570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967E3BC-3ED1-17FE-B083-F61A38EAADA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4500" b="13209"/>
          <a:stretch/>
        </p:blipFill>
        <p:spPr>
          <a:xfrm>
            <a:off x="6242511" y="1778597"/>
            <a:ext cx="5949489" cy="351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554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7891482-C38A-4F0C-8183-0121632F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056973-5987-3AF6-EF52-E4EA5D86B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355" y="-49759"/>
            <a:ext cx="6118403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Results</a:t>
            </a:r>
          </a:p>
        </p:txBody>
      </p:sp>
      <p:pic>
        <p:nvPicPr>
          <p:cNvPr id="7" name="Picture 6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C2F6FB5F-E78B-8A19-FC7A-54DE5A58E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78" y="1241365"/>
            <a:ext cx="5961912" cy="2831908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25" name="Arc 24">
            <a:extLst>
              <a:ext uri="{FF2B5EF4-FFF2-40B4-BE49-F238E27FC236}">
                <a16:creationId xmlns:a16="http://schemas.microsoft.com/office/drawing/2014/main" id="{DA4B6E73-2318-4814-8EB1-306D53723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064111">
            <a:off x="-991925" y="5644752"/>
            <a:ext cx="2987899" cy="2987899"/>
          </a:xfrm>
          <a:prstGeom prst="arc">
            <a:avLst>
              <a:gd name="adj1" fmla="val 16200000"/>
              <a:gd name="adj2" fmla="val 21581479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40200C-9610-2D57-59C7-CBF3358ADCA4}"/>
              </a:ext>
            </a:extLst>
          </p:cNvPr>
          <p:cNvSpPr txBox="1"/>
          <p:nvPr/>
        </p:nvSpPr>
        <p:spPr>
          <a:xfrm>
            <a:off x="1179516" y="973652"/>
            <a:ext cx="61007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600" dirty="0">
                <a:solidFill>
                  <a:schemeClr val="accent5"/>
                </a:solidFill>
              </a:rPr>
              <a:t>Gate complexity and performance</a:t>
            </a:r>
            <a:endParaRPr lang="en-US" sz="1600" dirty="0">
              <a:solidFill>
                <a:schemeClr val="accent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5552B7-64B7-CBE1-53DD-09762138B3DB}"/>
              </a:ext>
            </a:extLst>
          </p:cNvPr>
          <p:cNvSpPr txBox="1"/>
          <p:nvPr/>
        </p:nvSpPr>
        <p:spPr>
          <a:xfrm>
            <a:off x="7274759" y="3429000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600" dirty="0">
                <a:solidFill>
                  <a:schemeClr val="accent5"/>
                </a:solidFill>
              </a:rPr>
              <a:t>Intrinsic mitigation of barren plateaus</a:t>
            </a:r>
            <a:endParaRPr lang="en-US" sz="1600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4976BF9-EE36-353F-6D0D-CC6662C2F1D8}"/>
                  </a:ext>
                </a:extLst>
              </p:cNvPr>
              <p:cNvSpPr txBox="1"/>
              <p:nvPr/>
            </p:nvSpPr>
            <p:spPr>
              <a:xfrm>
                <a:off x="6118536" y="1829391"/>
                <a:ext cx="6070416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Gates and variational parameters scale approx. linearly with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1400" dirty="0"/>
              </a:p>
              <a:p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Circuit layers scales as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Limit in compression capability before compromising expressivity: r increases with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400" dirty="0"/>
                  <a:t> up to a maximum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4976BF9-EE36-353F-6D0D-CC6662C2F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8536" y="1829391"/>
                <a:ext cx="6070416" cy="2246769"/>
              </a:xfrm>
              <a:prstGeom prst="rect">
                <a:avLst/>
              </a:prstGeom>
              <a:blipFill>
                <a:blip r:embed="rId4"/>
                <a:stretch>
                  <a:fillRect l="-208" t="-562" r="-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>
            <a:extLst>
              <a:ext uri="{FF2B5EF4-FFF2-40B4-BE49-F238E27FC236}">
                <a16:creationId xmlns:a16="http://schemas.microsoft.com/office/drawing/2014/main" id="{7D10D072-3053-29E6-5282-E4E9CA4BBD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5703" y="2296691"/>
            <a:ext cx="787400" cy="234950"/>
          </a:xfrm>
          <a:prstGeom prst="rect">
            <a:avLst/>
          </a:prstGeom>
        </p:spPr>
      </p:pic>
      <p:pic>
        <p:nvPicPr>
          <p:cNvPr id="21" name="Content Placeholder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477DB1E9-E25A-2235-B64D-C7A35A4070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9510" y="3739833"/>
            <a:ext cx="5107185" cy="3038774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BF142A5-4ECB-F21F-2189-A38074458569}"/>
              </a:ext>
            </a:extLst>
          </p:cNvPr>
          <p:cNvSpPr/>
          <p:nvPr/>
        </p:nvSpPr>
        <p:spPr>
          <a:xfrm>
            <a:off x="160178" y="5430926"/>
            <a:ext cx="2278222" cy="1707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D6AD863-58D0-5272-7DF3-A032C67FC7D4}"/>
                  </a:ext>
                </a:extLst>
              </p:cNvPr>
              <p:cNvSpPr txBox="1"/>
              <p:nvPr/>
            </p:nvSpPr>
            <p:spPr>
              <a:xfrm>
                <a:off x="365305" y="4256990"/>
                <a:ext cx="6118403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sz="1400" dirty="0"/>
                  <a:t>Loss function's variance converges to the expected leading term as circuit depth increases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SG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sz="1400" dirty="0"/>
                  <a:t>Excellent agreement between the empirical variance </a:t>
                </a:r>
                <a14:m>
                  <m:oMath xmlns:m="http://schemas.openxmlformats.org/officeDocument/2006/math">
                    <m:r>
                      <a:rPr lang="en-SG" sz="1400" i="1" dirty="0" smtClean="0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SG" sz="1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140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SG" sz="14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SG" sz="1400" dirty="0"/>
                  <a:t>and the variance from the leading term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SG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sz="1400" dirty="0"/>
                  <a:t>The scaling of </a:t>
                </a:r>
                <a14:m>
                  <m:oMath xmlns:m="http://schemas.openxmlformats.org/officeDocument/2006/math">
                    <m:r>
                      <a:rPr lang="en-SG" sz="1400" i="1" dirty="0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SG" sz="1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1400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SG" sz="14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SG" sz="1400" dirty="0"/>
                  <a:t>in PCE represents a super polynomial decay in </a:t>
                </a:r>
                <a14:m>
                  <m:oMath xmlns:m="http://schemas.openxmlformats.org/officeDocument/2006/math">
                    <m:r>
                      <a:rPr lang="en-SG" sz="14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SG" sz="1400" dirty="0"/>
                  <a:t> compared to linear encodings</a:t>
                </a:r>
                <a:endParaRPr lang="en-US" sz="14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D6AD863-58D0-5272-7DF3-A032C67FC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05" y="4256990"/>
                <a:ext cx="6118403" cy="1815882"/>
              </a:xfrm>
              <a:prstGeom prst="rect">
                <a:avLst/>
              </a:prstGeom>
              <a:blipFill>
                <a:blip r:embed="rId7"/>
                <a:stretch>
                  <a:fillRect l="-207" t="-694" r="-414" b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470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7891482-C38A-4F0C-8183-0121632F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056973-5987-3AF6-EF52-E4EA5D86B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355" y="-49759"/>
            <a:ext cx="6118403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Results</a:t>
            </a: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DA4B6E73-2318-4814-8EB1-306D53723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064111">
            <a:off x="-991925" y="5644752"/>
            <a:ext cx="2987899" cy="2987899"/>
          </a:xfrm>
          <a:prstGeom prst="arc">
            <a:avLst>
              <a:gd name="adj1" fmla="val 16200000"/>
              <a:gd name="adj2" fmla="val 21581479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40200C-9610-2D57-59C7-CBF3358ADCA4}"/>
              </a:ext>
            </a:extLst>
          </p:cNvPr>
          <p:cNvSpPr txBox="1"/>
          <p:nvPr/>
        </p:nvSpPr>
        <p:spPr>
          <a:xfrm>
            <a:off x="632244" y="1325563"/>
            <a:ext cx="61007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600" dirty="0">
                <a:solidFill>
                  <a:schemeClr val="accent2"/>
                </a:solidFill>
              </a:rPr>
              <a:t>Experimental deployment on quantum hardware</a:t>
            </a:r>
            <a:endParaRPr lang="en-US" sz="1600" dirty="0">
              <a:solidFill>
                <a:schemeClr val="accent2"/>
              </a:solidFill>
            </a:endParaRPr>
          </a:p>
          <a:p>
            <a:endParaRPr lang="en-US" sz="1600" dirty="0">
              <a:solidFill>
                <a:schemeClr val="accent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976BF9-EE36-353F-6D0D-CC6662C2F1D8}"/>
              </a:ext>
            </a:extLst>
          </p:cNvPr>
          <p:cNvSpPr txBox="1"/>
          <p:nvPr/>
        </p:nvSpPr>
        <p:spPr>
          <a:xfrm>
            <a:off x="6046819" y="2185175"/>
            <a:ext cx="607041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Circuit size limited by gate infidelities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/>
              <a:t>IonQ</a:t>
            </a:r>
            <a:r>
              <a:rPr lang="en-US" sz="1400" b="1" dirty="0"/>
              <a:t> Aria-1</a:t>
            </a:r>
            <a:r>
              <a:rPr lang="en-US" sz="1400" dirty="0"/>
              <a:t>: trade-off between expressivity and gate infidelities at 90 two-qubit gates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/>
              <a:t>Quantinuum</a:t>
            </a:r>
            <a:r>
              <a:rPr lang="en-US" sz="1400" b="1" dirty="0"/>
              <a:t> H1-1</a:t>
            </a:r>
            <a:r>
              <a:rPr lang="en-US" sz="1400" dirty="0"/>
              <a:t>: Higher fidelities but for simplicity same number of gates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Highest-quality solutions attained experimentally in this size regime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4" name="Picture 3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5440727E-C485-10F8-B4CA-F4AA3FC52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355" y="1891421"/>
            <a:ext cx="5571573" cy="3080942"/>
          </a:xfrm>
          <a:prstGeom prst="rect">
            <a:avLst/>
          </a:prstGeom>
        </p:spPr>
      </p:pic>
      <p:pic>
        <p:nvPicPr>
          <p:cNvPr id="6" name="Picture 5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ED3ECB6F-968A-6A4A-9540-514C54A0BC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6877" y="4882618"/>
            <a:ext cx="4910299" cy="162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623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137BA-0346-FD4B-9C0D-4D9A49175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Implementation</a:t>
            </a:r>
            <a:endParaRPr lang="en-US" dirty="0"/>
          </a:p>
        </p:txBody>
      </p:sp>
      <p:pic>
        <p:nvPicPr>
          <p:cNvPr id="1026" name="Picture 2" descr="GitHub - QUARK-framework/QUARK: Framework for Quantum Computing Application  Benchmarking">
            <a:extLst>
              <a:ext uri="{FF2B5EF4-FFF2-40B4-BE49-F238E27FC236}">
                <a16:creationId xmlns:a16="http://schemas.microsoft.com/office/drawing/2014/main" id="{56E4C67A-28F2-AD94-BF53-4DB4BB653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" y="1690688"/>
            <a:ext cx="36933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E6B4F6-51BF-291D-78DE-CF6C98A10163}"/>
              </a:ext>
            </a:extLst>
          </p:cNvPr>
          <p:cNvSpPr txBox="1"/>
          <p:nvPr/>
        </p:nvSpPr>
        <p:spPr>
          <a:xfrm>
            <a:off x="984012" y="1690688"/>
            <a:ext cx="8377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Adding new functionality to QUARK to accommodate Max-Cut problems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PCE using hardware-efficient variational ansatz </a:t>
            </a:r>
          </a:p>
        </p:txBody>
      </p:sp>
      <p:pic>
        <p:nvPicPr>
          <p:cNvPr id="10" name="Content Placeholder 4" descr="A diagram of a machine&#10;&#10;Description automatically generated">
            <a:extLst>
              <a:ext uri="{FF2B5EF4-FFF2-40B4-BE49-F238E27FC236}">
                <a16:creationId xmlns:a16="http://schemas.microsoft.com/office/drawing/2014/main" id="{64582FCA-654D-35C7-1568-CE76B56A3A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123" t="19484" r="56082" b="-180"/>
          <a:stretch/>
        </p:blipFill>
        <p:spPr>
          <a:xfrm>
            <a:off x="2751565" y="4504769"/>
            <a:ext cx="1818130" cy="2091853"/>
          </a:xfrm>
          <a:prstGeom prst="ellipse">
            <a:avLst/>
          </a:prstGeom>
        </p:spPr>
      </p:pic>
      <p:pic>
        <p:nvPicPr>
          <p:cNvPr id="12" name="Picture 11" descr="A diagram of a mathematical equation&#10;&#10;Description automatically generated">
            <a:extLst>
              <a:ext uri="{FF2B5EF4-FFF2-40B4-BE49-F238E27FC236}">
                <a16:creationId xmlns:a16="http://schemas.microsoft.com/office/drawing/2014/main" id="{68BCB46A-B43A-14C0-0EE2-CFD46E20E5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0834" y="4755770"/>
            <a:ext cx="2442576" cy="149774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47A7A27-C839-C6A7-E0A8-4C90C7D731BA}"/>
              </a:ext>
            </a:extLst>
          </p:cNvPr>
          <p:cNvSpPr/>
          <p:nvPr/>
        </p:nvSpPr>
        <p:spPr>
          <a:xfrm>
            <a:off x="2734827" y="5335765"/>
            <a:ext cx="262494" cy="2122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Content Placeholder 4" descr="A diagram of a machine&#10;&#10;Description automatically generated">
            <a:extLst>
              <a:ext uri="{FF2B5EF4-FFF2-40B4-BE49-F238E27FC236}">
                <a16:creationId xmlns:a16="http://schemas.microsoft.com/office/drawing/2014/main" id="{C599075D-B340-08E3-0552-9CF9FF84DA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84954" t="24169" b="15073"/>
          <a:stretch/>
        </p:blipFill>
        <p:spPr>
          <a:xfrm>
            <a:off x="6817344" y="4991539"/>
            <a:ext cx="862407" cy="1132708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49ABB86-59A9-5415-B72D-E945AD5186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0500" y="2540723"/>
            <a:ext cx="7772400" cy="8930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3D3F0A0-500E-FBDE-ADB6-E443CCB442C4}"/>
              </a:ext>
            </a:extLst>
          </p:cNvPr>
          <p:cNvSpPr txBox="1"/>
          <p:nvPr/>
        </p:nvSpPr>
        <p:spPr>
          <a:xfrm>
            <a:off x="1663700" y="3291494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MaxCut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980C30-BAA5-7376-51E5-30650A6BF656}"/>
              </a:ext>
            </a:extLst>
          </p:cNvPr>
          <p:cNvSpPr txBox="1"/>
          <p:nvPr/>
        </p:nvSpPr>
        <p:spPr>
          <a:xfrm>
            <a:off x="3937791" y="3223359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80DA8F-BDB1-C983-C2DE-2D679A6A7016}"/>
              </a:ext>
            </a:extLst>
          </p:cNvPr>
          <p:cNvSpPr txBox="1"/>
          <p:nvPr/>
        </p:nvSpPr>
        <p:spPr>
          <a:xfrm>
            <a:off x="5346701" y="3263674"/>
            <a:ext cx="1700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Hybrid quantum-classical variational approach</a:t>
            </a:r>
            <a:endParaRPr 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3CB8C8-3C20-E3F7-4F52-9CA57EEB3D11}"/>
              </a:ext>
            </a:extLst>
          </p:cNvPr>
          <p:cNvSpPr txBox="1"/>
          <p:nvPr/>
        </p:nvSpPr>
        <p:spPr>
          <a:xfrm>
            <a:off x="7248548" y="3137605"/>
            <a:ext cx="2113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/>
              <a:t>Statevector</a:t>
            </a:r>
            <a:r>
              <a:rPr lang="en-US" sz="1400" dirty="0"/>
              <a:t> simulation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110810B-A060-D075-855B-0E309AA13848}"/>
              </a:ext>
            </a:extLst>
          </p:cNvPr>
          <p:cNvSpPr/>
          <p:nvPr/>
        </p:nvSpPr>
        <p:spPr>
          <a:xfrm>
            <a:off x="984012" y="2602766"/>
            <a:ext cx="8744188" cy="144049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055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1D33F-1864-2B78-B250-89F3D5FE7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224" y="365125"/>
            <a:ext cx="11923776" cy="1325563"/>
          </a:xfrm>
        </p:spPr>
        <p:txBody>
          <a:bodyPr/>
          <a:lstStyle/>
          <a:p>
            <a:r>
              <a:rPr lang="en-SG">
                <a:solidFill>
                  <a:schemeClr val="accent4"/>
                </a:solidFill>
              </a:rPr>
              <a:t>Implementing PCE for MaxCut with Hardware-Efficient VQA</a:t>
            </a:r>
            <a:endParaRPr lang="en-US" dirty="0">
              <a:solidFill>
                <a:schemeClr val="accent4"/>
              </a:solidFill>
            </a:endParaRPr>
          </a:p>
        </p:txBody>
      </p:sp>
      <p:graphicFrame>
        <p:nvGraphicFramePr>
          <p:cNvPr id="13" name="Content Placeholder 10">
            <a:extLst>
              <a:ext uri="{FF2B5EF4-FFF2-40B4-BE49-F238E27FC236}">
                <a16:creationId xmlns:a16="http://schemas.microsoft.com/office/drawing/2014/main" id="{FD41C750-0C19-E5D5-50DE-078BF26431D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690688"/>
          <a:ext cx="9093200" cy="3529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5030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C70AFA7-3FF3-4EC6-01FB-EFD96E2E4124}"/>
              </a:ext>
            </a:extLst>
          </p:cNvPr>
          <p:cNvSpPr txBox="1"/>
          <p:nvPr/>
        </p:nvSpPr>
        <p:spPr>
          <a:xfrm>
            <a:off x="1760532" y="1698651"/>
            <a:ext cx="786161" cy="2970044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G9.txt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9 14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1 4 1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1 7 1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1 9 1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2 6 1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2 8 1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2 9 1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3 4 1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3 7 1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3 9 1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4 6 1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5 6 1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5 7 1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5 8 1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7 8 1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6DC0BC-2A76-7B88-C6F7-8911204F67FE}"/>
              </a:ext>
            </a:extLst>
          </p:cNvPr>
          <p:cNvSpPr txBox="1"/>
          <p:nvPr/>
        </p:nvSpPr>
        <p:spPr>
          <a:xfrm>
            <a:off x="4750418" y="1571482"/>
            <a:ext cx="3256157" cy="4662815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r>
              <a:rPr lang="en-SG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application</a:t>
            </a:r>
            <a:r>
              <a:rPr lang="en-SG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SG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config</a:t>
            </a:r>
            <a:r>
              <a:rPr lang="en-SG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SG" sz="9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n_qubits</a:t>
            </a:r>
            <a:r>
              <a:rPr lang="en-SG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SG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- </a:t>
            </a:r>
            <a:r>
              <a:rPr lang="en-SG" sz="9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endParaRPr lang="en-SG" sz="9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SG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-SG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SG" sz="9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MaxCut</a:t>
            </a:r>
            <a:endParaRPr lang="en-SG" sz="9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SG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submodules</a:t>
            </a:r>
            <a:r>
              <a:rPr lang="en-SG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SG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- </a:t>
            </a:r>
            <a:r>
              <a:rPr lang="en-SG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config</a:t>
            </a:r>
            <a:r>
              <a:rPr lang="en-SG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SG" sz="9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compression_degree</a:t>
            </a:r>
            <a:r>
              <a:rPr lang="en-SG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SG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- </a:t>
            </a:r>
            <a:r>
              <a:rPr lang="en-SG" sz="9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endParaRPr lang="en-SG" sz="9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SG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-SG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SG" sz="9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PauliCorrelationsEncoding</a:t>
            </a:r>
            <a:endParaRPr lang="en-SG" sz="9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SG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submodules</a:t>
            </a:r>
            <a:r>
              <a:rPr lang="en-SG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SG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- </a:t>
            </a:r>
            <a:r>
              <a:rPr lang="en-SG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config</a:t>
            </a:r>
            <a:r>
              <a:rPr lang="en-SG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SG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depth</a:t>
            </a:r>
            <a:r>
              <a:rPr lang="en-SG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SG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- </a:t>
            </a:r>
            <a:r>
              <a:rPr lang="en-SG" sz="9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endParaRPr lang="en-SG" sz="9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SG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-SG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SG" sz="9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CircuitHardwareEfficient</a:t>
            </a:r>
            <a:endParaRPr lang="en-SG" sz="9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SG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submodules</a:t>
            </a:r>
            <a:r>
              <a:rPr lang="en-SG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SG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- </a:t>
            </a:r>
            <a:r>
              <a:rPr lang="en-SG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config</a:t>
            </a:r>
            <a:r>
              <a:rPr lang="en-SG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SG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backend</a:t>
            </a:r>
            <a:r>
              <a:rPr lang="en-SG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SG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- </a:t>
            </a:r>
            <a:r>
              <a:rPr lang="en-SG" sz="9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aer_statevector_simulator_cpu</a:t>
            </a:r>
            <a:endParaRPr lang="en-SG" sz="9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SG" sz="9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n_shots</a:t>
            </a:r>
            <a:r>
              <a:rPr lang="en-SG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SG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- </a:t>
            </a:r>
            <a:r>
              <a:rPr lang="en-SG" sz="9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10000</a:t>
            </a:r>
            <a:endParaRPr lang="en-SG" sz="9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SG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-SG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SG" sz="9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LibraryQiskit</a:t>
            </a:r>
            <a:endParaRPr lang="en-SG" sz="9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SG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submodules</a:t>
            </a:r>
            <a:r>
              <a:rPr lang="en-SG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SG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- </a:t>
            </a:r>
            <a:r>
              <a:rPr lang="en-SG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config</a:t>
            </a:r>
            <a:r>
              <a:rPr lang="en-SG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SG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loss</a:t>
            </a:r>
            <a:r>
              <a:rPr lang="en-SG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SG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- </a:t>
            </a:r>
            <a:r>
              <a:rPr lang="en-SG" sz="9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nonlinear_loss</a:t>
            </a:r>
            <a:endParaRPr lang="en-SG" sz="9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SG" sz="9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max_evaluations</a:t>
            </a:r>
            <a:r>
              <a:rPr lang="en-SG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SG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- </a:t>
            </a:r>
            <a:r>
              <a:rPr lang="en-SG" sz="9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100</a:t>
            </a:r>
            <a:endParaRPr lang="en-SG" sz="9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SG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pretrained</a:t>
            </a:r>
            <a:r>
              <a:rPr lang="en-SG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SG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- </a:t>
            </a:r>
            <a:r>
              <a:rPr lang="en-SG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'False'</a:t>
            </a:r>
            <a:endParaRPr lang="en-SG" sz="9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SG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-SG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SG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Classical</a:t>
            </a:r>
            <a:endParaRPr lang="en-SG" sz="9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SG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submodules</a:t>
            </a:r>
            <a:r>
              <a:rPr lang="en-SG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[]</a:t>
            </a:r>
          </a:p>
          <a:p>
            <a:r>
              <a:rPr lang="en-SG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repetitions</a:t>
            </a:r>
            <a:r>
              <a:rPr lang="en-SG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SG" sz="9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endParaRPr lang="en-SG" sz="9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CD8851-A085-643B-14B7-9D6C4D46BBCF}"/>
              </a:ext>
            </a:extLst>
          </p:cNvPr>
          <p:cNvSpPr txBox="1"/>
          <p:nvPr/>
        </p:nvSpPr>
        <p:spPr>
          <a:xfrm>
            <a:off x="468351" y="367990"/>
            <a:ext cx="2584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Execute training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A71CC6-12F1-F089-3C70-2B24297CE438}"/>
              </a:ext>
            </a:extLst>
          </p:cNvPr>
          <p:cNvSpPr txBox="1"/>
          <p:nvPr/>
        </p:nvSpPr>
        <p:spPr>
          <a:xfrm>
            <a:off x="1047036" y="1017484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MaxCut</a:t>
            </a:r>
            <a:r>
              <a:rPr lang="en-US" dirty="0"/>
              <a:t> dataset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775594-A503-C6CE-0819-54261E5F27D8}"/>
              </a:ext>
            </a:extLst>
          </p:cNvPr>
          <p:cNvSpPr txBox="1"/>
          <p:nvPr/>
        </p:nvSpPr>
        <p:spPr>
          <a:xfrm>
            <a:off x="5620214" y="1017484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Config File</a:t>
            </a:r>
          </a:p>
        </p:txBody>
      </p:sp>
    </p:spTree>
    <p:extLst>
      <p:ext uri="{BB962C8B-B14F-4D97-AF65-F5344CB8AC3E}">
        <p14:creationId xmlns:p14="http://schemas.microsoft.com/office/powerpoint/2010/main" val="133306113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Festiv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12071</TotalTime>
  <Words>1948</Words>
  <Application>Microsoft Macintosh PowerPoint</Application>
  <PresentationFormat>Widescreen</PresentationFormat>
  <Paragraphs>213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Aptos</vt:lpstr>
      <vt:lpstr>Arial</vt:lpstr>
      <vt:lpstr>Calibri</vt:lpstr>
      <vt:lpstr>Cambria Math</vt:lpstr>
      <vt:lpstr>Century Gothic</vt:lpstr>
      <vt:lpstr>Courier New</vt:lpstr>
      <vt:lpstr>Menlo</vt:lpstr>
      <vt:lpstr>system-ui</vt:lpstr>
      <vt:lpstr>ShapesVTI</vt:lpstr>
      <vt:lpstr>PowerPoint Presentation</vt:lpstr>
      <vt:lpstr>The paper in a nutshell</vt:lpstr>
      <vt:lpstr>Pauli correlations encoding</vt:lpstr>
      <vt:lpstr>Example: m=9,n=3  k=2</vt:lpstr>
      <vt:lpstr>Results</vt:lpstr>
      <vt:lpstr>Results</vt:lpstr>
      <vt:lpstr>Implementation</vt:lpstr>
      <vt:lpstr>Implementing PCE for MaxCut with Hardware-Efficient VQA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Maroua Marso Chairi El Fellah</dc:creator>
  <cp:lastModifiedBy>Maroua Marso Chairi El Fellah</cp:lastModifiedBy>
  <cp:revision>4</cp:revision>
  <dcterms:created xsi:type="dcterms:W3CDTF">2024-05-07T04:19:08Z</dcterms:created>
  <dcterms:modified xsi:type="dcterms:W3CDTF">2024-05-30T09:45:04Z</dcterms:modified>
</cp:coreProperties>
</file>