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iyAXDhrSh0+fIfpDhn2Y9Y7OSw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Quattrocento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select the arrows to visit links.</a:t>
            </a:r>
            <a:endParaRPr/>
          </a:p>
        </p:txBody>
      </p:sp>
      <p:sp>
        <p:nvSpPr>
          <p:cNvPr id="199" name="Google Shape;19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7" name="Shape 17"/>
        <p:cNvGrpSpPr/>
        <p:nvPr/>
      </p:nvGrpSpPr>
      <p:grpSpPr>
        <a:xfrm>
          <a:off x="0" y="0"/>
          <a:ext cx="0" cy="0"/>
          <a:chOff x="0" y="0"/>
          <a:chExt cx="0" cy="0"/>
        </a:xfrm>
      </p:grpSpPr>
      <p:sp>
        <p:nvSpPr>
          <p:cNvPr id="18" name="Google Shape;18;p16"/>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7"/>
          <p:cNvSpPr/>
          <p:nvPr>
            <p:ph idx="2" type="pic"/>
          </p:nvPr>
        </p:nvSpPr>
        <p:spPr>
          <a:xfrm>
            <a:off x="5183188" y="987425"/>
            <a:ext cx="6172200" cy="4873625"/>
          </a:xfrm>
          <a:prstGeom prst="rect">
            <a:avLst/>
          </a:prstGeom>
          <a:noFill/>
          <a:ln>
            <a:noFill/>
          </a:ln>
        </p:spPr>
      </p:sp>
      <p:sp>
        <p:nvSpPr>
          <p:cNvPr id="86" name="Google Shape;86;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0" name="Shape 20"/>
        <p:cNvGrpSpPr/>
        <p:nvPr/>
      </p:nvGrpSpPr>
      <p:grpSpPr>
        <a:xfrm>
          <a:off x="0" y="0"/>
          <a:ext cx="0" cy="0"/>
          <a:chOff x="0" y="0"/>
          <a:chExt cx="0" cy="0"/>
        </a:xfrm>
      </p:grpSpPr>
      <p:sp>
        <p:nvSpPr>
          <p:cNvPr id="21" name="Google Shape;21;p17"/>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2" name="Google Shape;22;p17"/>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1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A3838"/>
              </a:buClr>
              <a:buSzPts val="2800"/>
              <a:buFont typeface="Calibri"/>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F3F3F"/>
              </a:buClr>
              <a:buSzPts val="1200"/>
              <a:buChar char="•"/>
              <a:defRPr sz="1200">
                <a:solidFill>
                  <a:srgbClr val="3F3F3F"/>
                </a:solidFill>
              </a:defRPr>
            </a:lvl1pPr>
            <a:lvl2pPr indent="-304800" lvl="1" marL="914400" algn="l">
              <a:lnSpc>
                <a:spcPct val="90000"/>
              </a:lnSpc>
              <a:spcBef>
                <a:spcPts val="500"/>
              </a:spcBef>
              <a:spcAft>
                <a:spcPts val="0"/>
              </a:spcAft>
              <a:buClr>
                <a:srgbClr val="3F3F3F"/>
              </a:buClr>
              <a:buSzPts val="1200"/>
              <a:buChar char="•"/>
              <a:defRPr sz="1200">
                <a:solidFill>
                  <a:srgbClr val="3F3F3F"/>
                </a:solidFill>
              </a:defRPr>
            </a:lvl2pPr>
            <a:lvl3pPr indent="-304800" lvl="2" marL="1371600" algn="l">
              <a:lnSpc>
                <a:spcPct val="90000"/>
              </a:lnSpc>
              <a:spcBef>
                <a:spcPts val="500"/>
              </a:spcBef>
              <a:spcAft>
                <a:spcPts val="0"/>
              </a:spcAft>
              <a:buClr>
                <a:srgbClr val="3F3F3F"/>
              </a:buClr>
              <a:buSzPts val="1200"/>
              <a:buChar char="•"/>
              <a:defRPr sz="1200">
                <a:solidFill>
                  <a:srgbClr val="3F3F3F"/>
                </a:solidFill>
              </a:defRPr>
            </a:lvl3pPr>
            <a:lvl4pPr indent="-304800" lvl="3" marL="1828800" algn="l">
              <a:lnSpc>
                <a:spcPct val="90000"/>
              </a:lnSpc>
              <a:spcBef>
                <a:spcPts val="500"/>
              </a:spcBef>
              <a:spcAft>
                <a:spcPts val="0"/>
              </a:spcAft>
              <a:buClr>
                <a:srgbClr val="3F3F3F"/>
              </a:buClr>
              <a:buSzPts val="1200"/>
              <a:buChar char="•"/>
              <a:defRPr sz="1200">
                <a:solidFill>
                  <a:srgbClr val="3F3F3F"/>
                </a:solidFill>
              </a:defRPr>
            </a:lvl4pPr>
            <a:lvl5pPr indent="-304800" lvl="4" marL="2286000" algn="l">
              <a:lnSpc>
                <a:spcPct val="90000"/>
              </a:lnSpc>
              <a:spcBef>
                <a:spcPts val="500"/>
              </a:spcBef>
              <a:spcAft>
                <a:spcPts val="0"/>
              </a:spcAft>
              <a:buClr>
                <a:srgbClr val="3F3F3F"/>
              </a:buClr>
              <a:buSzPts val="1200"/>
              <a:buChar char="•"/>
              <a:defRPr sz="12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5959"/>
                </a:solidFill>
                <a:latin typeface="Calibri"/>
                <a:ea typeface="Calibri"/>
                <a:cs typeface="Calibri"/>
                <a:sym typeface="Calibri"/>
              </a:defRPr>
            </a:lvl1pPr>
            <a:lvl2pPr indent="0" lvl="1" marL="0" algn="r">
              <a:spcBef>
                <a:spcPts val="0"/>
              </a:spcBef>
              <a:buNone/>
              <a:defRPr b="0" i="0" sz="1200" u="none" cap="none" strike="noStrike">
                <a:solidFill>
                  <a:srgbClr val="595959"/>
                </a:solidFill>
                <a:latin typeface="Calibri"/>
                <a:ea typeface="Calibri"/>
                <a:cs typeface="Calibri"/>
                <a:sym typeface="Calibri"/>
              </a:defRPr>
            </a:lvl2pPr>
            <a:lvl3pPr indent="0" lvl="2" marL="0" algn="r">
              <a:spcBef>
                <a:spcPts val="0"/>
              </a:spcBef>
              <a:buNone/>
              <a:defRPr b="0" i="0" sz="1200" u="none" cap="none" strike="noStrike">
                <a:solidFill>
                  <a:srgbClr val="595959"/>
                </a:solidFill>
                <a:latin typeface="Calibri"/>
                <a:ea typeface="Calibri"/>
                <a:cs typeface="Calibri"/>
                <a:sym typeface="Calibri"/>
              </a:defRPr>
            </a:lvl3pPr>
            <a:lvl4pPr indent="0" lvl="3" marL="0" algn="r">
              <a:spcBef>
                <a:spcPts val="0"/>
              </a:spcBef>
              <a:buNone/>
              <a:defRPr b="0" i="0" sz="1200" u="none" cap="none" strike="noStrike">
                <a:solidFill>
                  <a:srgbClr val="595959"/>
                </a:solidFill>
                <a:latin typeface="Calibri"/>
                <a:ea typeface="Calibri"/>
                <a:cs typeface="Calibri"/>
                <a:sym typeface="Calibri"/>
              </a:defRPr>
            </a:lvl4pPr>
            <a:lvl5pPr indent="0" lvl="4" marL="0" algn="r">
              <a:spcBef>
                <a:spcPts val="0"/>
              </a:spcBef>
              <a:buNone/>
              <a:defRPr b="0" i="0" sz="1200" u="none" cap="none" strike="noStrike">
                <a:solidFill>
                  <a:srgbClr val="595959"/>
                </a:solidFill>
                <a:latin typeface="Calibri"/>
                <a:ea typeface="Calibri"/>
                <a:cs typeface="Calibri"/>
                <a:sym typeface="Calibri"/>
              </a:defRPr>
            </a:lvl5pPr>
            <a:lvl6pPr indent="0" lvl="5" marL="0" algn="r">
              <a:spcBef>
                <a:spcPts val="0"/>
              </a:spcBef>
              <a:buNone/>
              <a:defRPr b="0" i="0" sz="1200" u="none" cap="none" strike="noStrike">
                <a:solidFill>
                  <a:srgbClr val="595959"/>
                </a:solidFill>
                <a:latin typeface="Calibri"/>
                <a:ea typeface="Calibri"/>
                <a:cs typeface="Calibri"/>
                <a:sym typeface="Calibri"/>
              </a:defRPr>
            </a:lvl6pPr>
            <a:lvl7pPr indent="0" lvl="6" marL="0" algn="r">
              <a:spcBef>
                <a:spcPts val="0"/>
              </a:spcBef>
              <a:buNone/>
              <a:defRPr b="0" i="0" sz="1200" u="none" cap="none" strike="noStrike">
                <a:solidFill>
                  <a:srgbClr val="595959"/>
                </a:solidFill>
                <a:latin typeface="Calibri"/>
                <a:ea typeface="Calibri"/>
                <a:cs typeface="Calibri"/>
                <a:sym typeface="Calibri"/>
              </a:defRPr>
            </a:lvl7pPr>
            <a:lvl8pPr indent="0" lvl="7" marL="0" algn="r">
              <a:spcBef>
                <a:spcPts val="0"/>
              </a:spcBef>
              <a:buNone/>
              <a:defRPr b="0" i="0" sz="1200" u="none" cap="none" strike="noStrike">
                <a:solidFill>
                  <a:srgbClr val="595959"/>
                </a:solidFill>
                <a:latin typeface="Calibri"/>
                <a:ea typeface="Calibri"/>
                <a:cs typeface="Calibri"/>
                <a:sym typeface="Calibri"/>
              </a:defRPr>
            </a:lvl8pPr>
            <a:lvl9pPr indent="0" lvl="8" mar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2" name="Shape 32"/>
        <p:cNvGrpSpPr/>
        <p:nvPr/>
      </p:nvGrpSpPr>
      <p:grpSpPr>
        <a:xfrm>
          <a:off x="0" y="0"/>
          <a:ext cx="0" cy="0"/>
          <a:chOff x="0" y="0"/>
          <a:chExt cx="0" cy="0"/>
        </a:xfrm>
      </p:grpSpPr>
      <p:sp>
        <p:nvSpPr>
          <p:cNvPr id="33" name="Google Shape;33;p19"/>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19"/>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19"/>
          <p:cNvSpPr txBox="1"/>
          <p:nvPr>
            <p:ph type="title"/>
          </p:nvPr>
        </p:nvSpPr>
        <p:spPr>
          <a:xfrm>
            <a:off x="521208" y="1536192"/>
            <a:ext cx="6876288"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latin typeface="Calibri"/>
                <a:ea typeface="Calibri"/>
                <a:cs typeface="Calibri"/>
                <a:sym typeface="Calibri"/>
              </a:defRPr>
            </a:lvl1pPr>
            <a:lvl2pPr indent="-304800" lvl="1" marL="914400" algn="l">
              <a:lnSpc>
                <a:spcPct val="90000"/>
              </a:lnSpc>
              <a:spcBef>
                <a:spcPts val="500"/>
              </a:spcBef>
              <a:spcAft>
                <a:spcPts val="0"/>
              </a:spcAft>
              <a:buClr>
                <a:srgbClr val="3F3F3F"/>
              </a:buClr>
              <a:buSzPts val="1200"/>
              <a:buChar char="•"/>
              <a:defRPr sz="1200">
                <a:solidFill>
                  <a:srgbClr val="3F3F3F"/>
                </a:solidFill>
              </a:defRPr>
            </a:lvl2pPr>
            <a:lvl3pPr indent="-304800" lvl="2" marL="1371600" algn="l">
              <a:lnSpc>
                <a:spcPct val="90000"/>
              </a:lnSpc>
              <a:spcBef>
                <a:spcPts val="500"/>
              </a:spcBef>
              <a:spcAft>
                <a:spcPts val="0"/>
              </a:spcAft>
              <a:buClr>
                <a:srgbClr val="3F3F3F"/>
              </a:buClr>
              <a:buSzPts val="1200"/>
              <a:buChar char="•"/>
              <a:defRPr sz="1200">
                <a:solidFill>
                  <a:srgbClr val="3F3F3F"/>
                </a:solidFill>
              </a:defRPr>
            </a:lvl3pPr>
            <a:lvl4pPr indent="-304800" lvl="3" marL="1828800" algn="l">
              <a:lnSpc>
                <a:spcPct val="90000"/>
              </a:lnSpc>
              <a:spcBef>
                <a:spcPts val="500"/>
              </a:spcBef>
              <a:spcAft>
                <a:spcPts val="0"/>
              </a:spcAft>
              <a:buClr>
                <a:srgbClr val="3F3F3F"/>
              </a:buClr>
              <a:buSzPts val="1200"/>
              <a:buChar char="•"/>
              <a:defRPr sz="1200">
                <a:solidFill>
                  <a:srgbClr val="3F3F3F"/>
                </a:solidFill>
              </a:defRPr>
            </a:lvl4pPr>
            <a:lvl5pPr indent="-304800" lvl="4" marL="2286000" algn="l">
              <a:lnSpc>
                <a:spcPct val="90000"/>
              </a:lnSpc>
              <a:spcBef>
                <a:spcPts val="500"/>
              </a:spcBef>
              <a:spcAft>
                <a:spcPts val="0"/>
              </a:spcAft>
              <a:buClr>
                <a:srgbClr val="3F3F3F"/>
              </a:buClr>
              <a:buSzPts val="1200"/>
              <a:buChar char="•"/>
              <a:defRPr sz="12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5"/>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5"/>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
          <p:cNvPicPr preferRelativeResize="0"/>
          <p:nvPr/>
        </p:nvPicPr>
        <p:blipFill rotWithShape="1">
          <a:blip r:embed="rId3">
            <a:alphaModFix/>
          </a:blip>
          <a:srcRect b="0" l="0" r="0" t="0"/>
          <a:stretch/>
        </p:blipFill>
        <p:spPr>
          <a:xfrm>
            <a:off x="6469242" y="803137"/>
            <a:ext cx="5350990" cy="5251725"/>
          </a:xfrm>
          <a:prstGeom prst="rect">
            <a:avLst/>
          </a:prstGeom>
          <a:noFill/>
          <a:ln>
            <a:noFill/>
          </a:ln>
        </p:spPr>
      </p:pic>
      <p:sp>
        <p:nvSpPr>
          <p:cNvPr id="108" name="Google Shape;108;p1"/>
          <p:cNvSpPr txBox="1"/>
          <p:nvPr>
            <p:ph type="title"/>
          </p:nvPr>
        </p:nvSpPr>
        <p:spPr>
          <a:xfrm>
            <a:off x="838200" y="1542942"/>
            <a:ext cx="10515600" cy="238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Calibri"/>
              <a:buNone/>
            </a:pPr>
            <a:r>
              <a:rPr b="1" lang="en-US" sz="3200">
                <a:solidFill>
                  <a:schemeClr val="lt1"/>
                </a:solidFill>
              </a:rPr>
              <a:t>Pemrograman Berorientasi Objek</a:t>
            </a:r>
            <a:endParaRPr b="1" sz="3200">
              <a:solidFill>
                <a:schemeClr val="lt1"/>
              </a:solidFill>
            </a:endParaRPr>
          </a:p>
        </p:txBody>
      </p:sp>
      <p:sp>
        <p:nvSpPr>
          <p:cNvPr id="109" name="Google Shape;109;p1"/>
          <p:cNvSpPr txBox="1"/>
          <p:nvPr>
            <p:ph idx="4294967295" type="subTitle"/>
          </p:nvPr>
        </p:nvSpPr>
        <p:spPr>
          <a:xfrm>
            <a:off x="838200" y="3155950"/>
            <a:ext cx="5631042" cy="113665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Calibri"/>
                <a:ea typeface="Calibri"/>
                <a:cs typeface="Calibri"/>
                <a:sym typeface="Calibri"/>
              </a:rPr>
              <a:t>Encap</a:t>
            </a:r>
            <a:r>
              <a:rPr lang="en-US" sz="2400">
                <a:solidFill>
                  <a:schemeClr val="lt1"/>
                </a:solidFill>
              </a:rPr>
              <a:t>s</a:t>
            </a:r>
            <a:r>
              <a:rPr b="0" i="0" lang="en-US" sz="2400" u="none" cap="none" strike="noStrike">
                <a:solidFill>
                  <a:schemeClr val="lt1"/>
                </a:solidFill>
                <a:latin typeface="Calibri"/>
                <a:ea typeface="Calibri"/>
                <a:cs typeface="Calibri"/>
                <a:sym typeface="Calibri"/>
              </a:rPr>
              <a:t>ulation</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Method Setter &amp; Getter</a:t>
            </a:r>
            <a:endParaRPr/>
          </a:p>
        </p:txBody>
      </p:sp>
      <p:sp>
        <p:nvSpPr>
          <p:cNvPr id="165" name="Google Shape;165;p10"/>
          <p:cNvSpPr txBox="1"/>
          <p:nvPr>
            <p:ph idx="1" type="body"/>
          </p:nvPr>
        </p:nvSpPr>
        <p:spPr>
          <a:xfrm>
            <a:off x="539496" y="1435608"/>
            <a:ext cx="11105966"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n-US" sz="2000">
                <a:solidFill>
                  <a:schemeClr val="dk1"/>
                </a:solidFill>
                <a:latin typeface="Arial"/>
                <a:ea typeface="Arial"/>
                <a:cs typeface="Arial"/>
                <a:sym typeface="Arial"/>
              </a:rPr>
              <a:t>Method setter </a:t>
            </a:r>
            <a:r>
              <a:rPr b="0" i="1" lang="en-US" sz="2000">
                <a:solidFill>
                  <a:schemeClr val="dk1"/>
                </a:solidFill>
                <a:latin typeface="Arial"/>
                <a:ea typeface="Arial"/>
                <a:cs typeface="Arial"/>
                <a:sym typeface="Arial"/>
              </a:rPr>
              <a:t>(setter method)</a:t>
            </a:r>
            <a:r>
              <a:rPr b="0" i="0" lang="en-US" sz="2000">
                <a:solidFill>
                  <a:schemeClr val="dk1"/>
                </a:solidFill>
                <a:latin typeface="Arial"/>
                <a:ea typeface="Arial"/>
                <a:cs typeface="Arial"/>
                <a:sym typeface="Arial"/>
              </a:rPr>
              <a:t> adalah method publik yang berfungsi untuk memberikan nilai dari atribut yang bersifat privat. Pada enkapsulasi setiap atribut dapat dibuat privat agar data didalamnya terlindungi. Sebagai gantinya, kita dapat membuat sebuah method publik sebagai jembatan agar obyek lain dapat memberikan nilai dari atribut.</a:t>
            </a:r>
            <a:endParaRPr/>
          </a:p>
          <a:p>
            <a:pPr indent="0" lvl="0" marL="0" rtl="0" algn="l">
              <a:lnSpc>
                <a:spcPct val="90000"/>
              </a:lnSpc>
              <a:spcBef>
                <a:spcPts val="1000"/>
              </a:spcBef>
              <a:spcAft>
                <a:spcPts val="0"/>
              </a:spcAft>
              <a:buClr>
                <a:srgbClr val="3F3F3F"/>
              </a:buClr>
              <a:buSzPts val="2000"/>
              <a:buNone/>
            </a:pPr>
            <a:r>
              <a:t/>
            </a:r>
            <a:endParaRPr sz="20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rPr b="0" i="0" lang="en-US" sz="2000">
                <a:solidFill>
                  <a:schemeClr val="dk1"/>
                </a:solidFill>
                <a:latin typeface="Arial"/>
                <a:ea typeface="Arial"/>
                <a:cs typeface="Arial"/>
                <a:sym typeface="Arial"/>
              </a:rPr>
              <a:t>Berkebalikan dengan method setter, method getter (getter method) adalah method yang berfungsi untuk mendapatkan nilai dari atribut privat.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1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ext&#10;&#10;Description automatically generated" id="177" name="Google Shape;177;p11"/>
          <p:cNvPicPr preferRelativeResize="0"/>
          <p:nvPr/>
        </p:nvPicPr>
        <p:blipFill rotWithShape="1">
          <a:blip r:embed="rId3">
            <a:alphaModFix/>
          </a:blip>
          <a:srcRect b="0" l="0" r="0" t="0"/>
          <a:stretch/>
        </p:blipFill>
        <p:spPr>
          <a:xfrm>
            <a:off x="2583366" y="0"/>
            <a:ext cx="7025268"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1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omputer&#10;&#10;Description automatically generated with medium confidence" id="189" name="Google Shape;189;p12"/>
          <p:cNvPicPr preferRelativeResize="0"/>
          <p:nvPr/>
        </p:nvPicPr>
        <p:blipFill rotWithShape="1">
          <a:blip r:embed="rId3">
            <a:alphaModFix/>
          </a:blip>
          <a:srcRect b="0" l="0" r="0" t="0"/>
          <a:stretch/>
        </p:blipFill>
        <p:spPr>
          <a:xfrm>
            <a:off x="1615180" y="886691"/>
            <a:ext cx="8722874" cy="4949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lang="en-US"/>
              <a:t>Referensi :</a:t>
            </a:r>
            <a:endParaRPr/>
          </a:p>
        </p:txBody>
      </p:sp>
      <p:sp>
        <p:nvSpPr>
          <p:cNvPr id="195" name="Google Shape;195;p13"/>
          <p:cNvSpPr txBox="1"/>
          <p:nvPr>
            <p:ph idx="1" type="body"/>
          </p:nvPr>
        </p:nvSpPr>
        <p:spPr>
          <a:xfrm>
            <a:off x="539496" y="1435608"/>
            <a:ext cx="11053414" cy="3977640"/>
          </a:xfrm>
          <a:prstGeom prst="rect">
            <a:avLst/>
          </a:prstGeom>
          <a:noFill/>
          <a:ln>
            <a:noFill/>
          </a:ln>
        </p:spPr>
        <p:txBody>
          <a:bodyPr anchorCtr="0" anchor="t" bIns="45700" lIns="91425" spcFirstLastPara="1" rIns="91425" wrap="square" tIns="45700">
            <a:normAutofit/>
          </a:bodyPr>
          <a:lstStyle/>
          <a:p>
            <a:pPr indent="-171450" lvl="0" marL="171450" rtl="0" algn="l">
              <a:lnSpc>
                <a:spcPct val="100000"/>
              </a:lnSpc>
              <a:spcBef>
                <a:spcPts val="0"/>
              </a:spcBef>
              <a:spcAft>
                <a:spcPts val="0"/>
              </a:spcAft>
              <a:buClr>
                <a:srgbClr val="3F3F3F"/>
              </a:buClr>
              <a:buSzPts val="2000"/>
              <a:buFont typeface="Arial"/>
              <a:buChar char="•"/>
            </a:pPr>
            <a:r>
              <a:rPr lang="en-US" sz="2000">
                <a:latin typeface="Arial"/>
                <a:ea typeface="Arial"/>
                <a:cs typeface="Arial"/>
                <a:sym typeface="Arial"/>
              </a:rPr>
              <a:t>https://www.geeksforgeeks.org/encapsulation-in-java/</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https://www.codeternity.com/id-id/article/java/java-modifier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4870786" y="1041922"/>
            <a:ext cx="1740078"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attrocento Sans"/>
              <a:buNone/>
            </a:pPr>
            <a:r>
              <a:rPr lang="en-US">
                <a:latin typeface="Quattrocento Sans"/>
                <a:ea typeface="Quattrocento Sans"/>
                <a:cs typeface="Quattrocento Sans"/>
                <a:sym typeface="Quattrocento Sans"/>
              </a:rPr>
              <a:t>SELESAI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
          <p:cNvPicPr preferRelativeResize="0"/>
          <p:nvPr/>
        </p:nvPicPr>
        <p:blipFill rotWithShape="1">
          <a:blip r:embed="rId3">
            <a:alphaModFix/>
          </a:blip>
          <a:srcRect b="0" l="0" r="0" t="0"/>
          <a:stretch/>
        </p:blipFill>
        <p:spPr>
          <a:xfrm>
            <a:off x="9426625" y="321173"/>
            <a:ext cx="2765375" cy="2714075"/>
          </a:xfrm>
          <a:prstGeom prst="rect">
            <a:avLst/>
          </a:prstGeom>
          <a:noFill/>
          <a:ln>
            <a:noFill/>
          </a:ln>
        </p:spPr>
      </p:pic>
      <p:sp>
        <p:nvSpPr>
          <p:cNvPr id="115" name="Google Shape;115;p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PENGENALAN</a:t>
            </a:r>
            <a:endParaRPr b="1">
              <a:latin typeface="Calibri"/>
              <a:ea typeface="Calibri"/>
              <a:cs typeface="Calibri"/>
              <a:sym typeface="Calibri"/>
            </a:endParaRPr>
          </a:p>
        </p:txBody>
      </p:sp>
      <p:sp>
        <p:nvSpPr>
          <p:cNvPr id="116" name="Google Shape;116;p2"/>
          <p:cNvSpPr txBox="1"/>
          <p:nvPr/>
        </p:nvSpPr>
        <p:spPr>
          <a:xfrm>
            <a:off x="541610" y="1524708"/>
            <a:ext cx="4321704" cy="387151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b="0" i="0" sz="1200" u="none" cap="none" strike="noStrike">
              <a:solidFill>
                <a:srgbClr val="3F3F3F"/>
              </a:solidFill>
              <a:latin typeface="Quattrocento Sans"/>
              <a:ea typeface="Quattrocento Sans"/>
              <a:cs typeface="Quattrocento Sans"/>
              <a:sym typeface="Quattrocento Sans"/>
            </a:endParaRPr>
          </a:p>
        </p:txBody>
      </p:sp>
      <p:sp>
        <p:nvSpPr>
          <p:cNvPr id="117" name="Google Shape;117;p2"/>
          <p:cNvSpPr txBox="1"/>
          <p:nvPr/>
        </p:nvSpPr>
        <p:spPr>
          <a:xfrm>
            <a:off x="732124" y="1611912"/>
            <a:ext cx="1072775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Roboto"/>
                <a:ea typeface="Roboto"/>
                <a:cs typeface="Roboto"/>
                <a:sym typeface="Roboto"/>
              </a:rPr>
              <a:t>Enkapsulasi </a:t>
            </a:r>
            <a:r>
              <a:rPr b="0" i="1" lang="en-US" sz="3600" u="none" cap="none" strike="noStrike">
                <a:solidFill>
                  <a:schemeClr val="dk1"/>
                </a:solidFill>
                <a:latin typeface="Roboto"/>
                <a:ea typeface="Roboto"/>
                <a:cs typeface="Roboto"/>
                <a:sym typeface="Roboto"/>
              </a:rPr>
              <a:t>(encapsulation)</a:t>
            </a:r>
            <a:r>
              <a:rPr b="0" i="0" lang="en-US" sz="3600" u="none" cap="none" strike="noStrike">
                <a:solidFill>
                  <a:schemeClr val="dk1"/>
                </a:solidFill>
                <a:latin typeface="Roboto"/>
                <a:ea typeface="Roboto"/>
                <a:cs typeface="Roboto"/>
                <a:sym typeface="Roboto"/>
              </a:rPr>
              <a:t> adalah pembungkusan data atau penyembunyian data-data privat dari suatu obyek sehingga tidak dapat diakses dari obyek lain.</a:t>
            </a:r>
            <a:endParaRPr sz="3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Mengapa dan bagaimana?</a:t>
            </a:r>
            <a:endParaRPr b="1">
              <a:latin typeface="Calibri"/>
              <a:ea typeface="Calibri"/>
              <a:cs typeface="Calibri"/>
              <a:sym typeface="Calibri"/>
            </a:endParaRPr>
          </a:p>
        </p:txBody>
      </p:sp>
      <p:sp>
        <p:nvSpPr>
          <p:cNvPr id="123" name="Google Shape;123;p3"/>
          <p:cNvSpPr txBox="1"/>
          <p:nvPr>
            <p:ph idx="1" type="body"/>
          </p:nvPr>
        </p:nvSpPr>
        <p:spPr>
          <a:xfrm>
            <a:off x="539496" y="1435608"/>
            <a:ext cx="11049530" cy="3977640"/>
          </a:xfrm>
          <a:prstGeom prst="rect">
            <a:avLst/>
          </a:prstGeom>
          <a:noFill/>
          <a:ln>
            <a:noFill/>
          </a:ln>
        </p:spPr>
        <p:txBody>
          <a:bodyPr anchorCtr="0" anchor="t" bIns="45700" lIns="91425" spcFirstLastPara="1" rIns="91425" wrap="square" tIns="45700">
            <a:normAutofit/>
          </a:bodyPr>
          <a:lstStyle/>
          <a:p>
            <a:pPr indent="-171450" lvl="0" marL="171450" rtl="0" algn="l">
              <a:lnSpc>
                <a:spcPct val="100000"/>
              </a:lnSpc>
              <a:spcBef>
                <a:spcPts val="0"/>
              </a:spcBef>
              <a:spcAft>
                <a:spcPts val="0"/>
              </a:spcAft>
              <a:buClr>
                <a:srgbClr val="3F3F3F"/>
              </a:buClr>
              <a:buSzPts val="2000"/>
              <a:buFont typeface="Arial"/>
              <a:buChar char="•"/>
            </a:pPr>
            <a:r>
              <a:rPr lang="en-US" sz="2000">
                <a:latin typeface="Arial"/>
                <a:ea typeface="Arial"/>
                <a:cs typeface="Arial"/>
                <a:sym typeface="Arial"/>
              </a:rPr>
              <a:t>Secara Teknik dalam enkapsulasi data, method, atau variable dalam suatu class disembunyikan dari class lain dan hanya bisa diakses dikelas itu sendiri.</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Teknik penyembunyian variable, data atau method yang hanya bisa dikases oleh anggota dalam class itu sendiri menggunakan keyword “private”, dan ketika kelas itu diakses oleh kelas lain, maka bagian-bagian tersebut tidak bisa dikases secara langsung. Ini dilakukan agar data yang kita buat aman dari proses injeksi, dan perubahan nilai yang tidak seharusnya.</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Dalam implementasinya kita bisa menggunakan metode abstraksi yang akan kita pelajari di pertemuan selanjutnya.</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Untuk mengimplementasi Teknik ini lebih mudah kita menggunakan Setter dan Getter</a:t>
            </a:r>
            <a:endParaRPr/>
          </a:p>
          <a:p>
            <a:pPr indent="-44450" lvl="0" marL="171450" rtl="0" algn="l">
              <a:lnSpc>
                <a:spcPct val="100000"/>
              </a:lnSpc>
              <a:spcBef>
                <a:spcPts val="1000"/>
              </a:spcBef>
              <a:spcAft>
                <a:spcPts val="0"/>
              </a:spcAft>
              <a:buClr>
                <a:srgbClr val="3F3F3F"/>
              </a:buClr>
              <a:buSzPts val="2000"/>
              <a:buFont typeface="Arial"/>
              <a:buNone/>
            </a:pPr>
            <a:r>
              <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Lebih lanjut tentang Enkapsulasi</a:t>
            </a:r>
            <a:endParaRPr b="1">
              <a:latin typeface="Calibri"/>
              <a:ea typeface="Calibri"/>
              <a:cs typeface="Calibri"/>
              <a:sym typeface="Calibri"/>
            </a:endParaRPr>
          </a:p>
        </p:txBody>
      </p:sp>
      <p:sp>
        <p:nvSpPr>
          <p:cNvPr id="129" name="Google Shape;129;p4"/>
          <p:cNvSpPr txBox="1"/>
          <p:nvPr>
            <p:ph idx="1" type="body"/>
          </p:nvPr>
        </p:nvSpPr>
        <p:spPr>
          <a:xfrm>
            <a:off x="539496" y="1435607"/>
            <a:ext cx="10960078" cy="506458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3F3F3F"/>
              </a:buClr>
              <a:buSzPts val="1800"/>
              <a:buFont typeface="Arial"/>
              <a:buChar char="•"/>
            </a:pPr>
            <a:r>
              <a:rPr b="1" lang="en-US" sz="1800">
                <a:latin typeface="Arial"/>
                <a:ea typeface="Arial"/>
                <a:cs typeface="Arial"/>
                <a:sym typeface="Arial"/>
              </a:rPr>
              <a:t>Data Hiding</a:t>
            </a:r>
            <a:r>
              <a:rPr lang="en-US" sz="1800">
                <a:latin typeface="Arial"/>
                <a:ea typeface="Arial"/>
                <a:cs typeface="Arial"/>
                <a:sym typeface="Arial"/>
              </a:rPr>
              <a:t>: Cara membatasi akses ke suatu bagian tertentu (baik itu methods atau variable didalam suatu class) dengan cara menyembunyikan detail implementasi. </a:t>
            </a:r>
            <a:endParaRPr/>
          </a:p>
          <a:p>
            <a:pPr indent="-342900" lvl="0" marL="342900" rtl="0" algn="l">
              <a:lnSpc>
                <a:spcPct val="90000"/>
              </a:lnSpc>
              <a:spcBef>
                <a:spcPts val="1000"/>
              </a:spcBef>
              <a:spcAft>
                <a:spcPts val="0"/>
              </a:spcAft>
              <a:buClr>
                <a:srgbClr val="3F3F3F"/>
              </a:buClr>
              <a:buSzPts val="1800"/>
              <a:buFont typeface="Arial"/>
              <a:buChar char="•"/>
            </a:pPr>
            <a:r>
              <a:rPr b="1" lang="en-US" sz="1800">
                <a:latin typeface="Arial"/>
                <a:ea typeface="Arial"/>
                <a:cs typeface="Arial"/>
                <a:sym typeface="Arial"/>
              </a:rPr>
              <a:t>Increased Flexibility</a:t>
            </a:r>
            <a:r>
              <a:rPr lang="en-US" sz="1800">
                <a:latin typeface="Arial"/>
                <a:ea typeface="Arial"/>
                <a:cs typeface="Arial"/>
                <a:sym typeface="Arial"/>
              </a:rPr>
              <a:t>: Kita dapat membuat variable/method hanya bisa membaca saja atau menulis saja tergantung pada kebutuhan yang akan kita gunakan. Lebih lanjut mengenai hal ini akan dibahas pad method Setter dan Getter.</a:t>
            </a:r>
            <a:endParaRPr/>
          </a:p>
          <a:p>
            <a:pPr indent="-342900" lvl="0" marL="342900" rtl="0" algn="l">
              <a:lnSpc>
                <a:spcPct val="90000"/>
              </a:lnSpc>
              <a:spcBef>
                <a:spcPts val="1000"/>
              </a:spcBef>
              <a:spcAft>
                <a:spcPts val="0"/>
              </a:spcAft>
              <a:buClr>
                <a:srgbClr val="3F3F3F"/>
              </a:buClr>
              <a:buSzPts val="1800"/>
              <a:buFont typeface="Arial"/>
              <a:buChar char="•"/>
            </a:pPr>
            <a:r>
              <a:rPr b="1" lang="en-US" sz="1800">
                <a:latin typeface="Arial"/>
                <a:ea typeface="Arial"/>
                <a:cs typeface="Arial"/>
                <a:sym typeface="Arial"/>
              </a:rPr>
              <a:t>Control Over Data: </a:t>
            </a:r>
            <a:r>
              <a:rPr lang="en-US" sz="1800">
                <a:latin typeface="Arial"/>
                <a:ea typeface="Arial"/>
                <a:cs typeface="Arial"/>
                <a:sym typeface="Arial"/>
              </a:rPr>
              <a:t>Dikarenakan property tidak bisa diakses secara langsung, kita bisa mengontrol data apa saja yang bisa masuk, sehingga lebih mudah untuk dikontrol.</a:t>
            </a:r>
            <a:endParaRPr b="1" sz="1800">
              <a:latin typeface="Arial"/>
              <a:ea typeface="Arial"/>
              <a:cs typeface="Arial"/>
              <a:sym typeface="Arial"/>
            </a:endParaRPr>
          </a:p>
          <a:p>
            <a:pPr indent="-342900" lvl="0" marL="342900" rtl="0" algn="l">
              <a:lnSpc>
                <a:spcPct val="90000"/>
              </a:lnSpc>
              <a:spcBef>
                <a:spcPts val="1000"/>
              </a:spcBef>
              <a:spcAft>
                <a:spcPts val="0"/>
              </a:spcAft>
              <a:buClr>
                <a:srgbClr val="3F3F3F"/>
              </a:buClr>
              <a:buSzPts val="1800"/>
              <a:buFont typeface="Arial"/>
              <a:buChar char="•"/>
            </a:pPr>
            <a:r>
              <a:rPr b="1" lang="en-US" sz="1800">
                <a:latin typeface="Arial"/>
                <a:ea typeface="Arial"/>
                <a:cs typeface="Arial"/>
                <a:sym typeface="Arial"/>
              </a:rPr>
              <a:t>Reusability</a:t>
            </a:r>
            <a:r>
              <a:rPr lang="en-US" sz="1800">
                <a:latin typeface="Arial"/>
                <a:ea typeface="Arial"/>
                <a:cs typeface="Arial"/>
                <a:sym typeface="Arial"/>
              </a:rPr>
              <a:t>: Memudahkan kita untuk mengorganisasikan fungsi yang bisa digunakan kembali</a:t>
            </a:r>
            <a:endParaRPr sz="1800">
              <a:latin typeface="Arial"/>
              <a:ea typeface="Arial"/>
              <a:cs typeface="Arial"/>
              <a:sym typeface="Arial"/>
            </a:endParaRPr>
          </a:p>
          <a:p>
            <a:pPr indent="-342900" lvl="0" marL="342900" rtl="0" algn="l">
              <a:lnSpc>
                <a:spcPct val="90000"/>
              </a:lnSpc>
              <a:spcBef>
                <a:spcPts val="1000"/>
              </a:spcBef>
              <a:spcAft>
                <a:spcPts val="0"/>
              </a:spcAft>
              <a:buClr>
                <a:srgbClr val="3F3F3F"/>
              </a:buClr>
              <a:buSzPts val="1800"/>
              <a:buFont typeface="Arial"/>
              <a:buChar char="•"/>
            </a:pPr>
            <a:r>
              <a:rPr b="1" lang="en-US" sz="1800">
                <a:latin typeface="Arial"/>
                <a:ea typeface="Arial"/>
                <a:cs typeface="Arial"/>
                <a:sym typeface="Arial"/>
              </a:rPr>
              <a:t>Testing code is easy</a:t>
            </a:r>
            <a:r>
              <a:rPr lang="en-US" sz="1800">
                <a:latin typeface="Arial"/>
                <a:ea typeface="Arial"/>
                <a:cs typeface="Arial"/>
                <a:sym typeface="Arial"/>
              </a:rPr>
              <a:t>: Kode yang di enkapsulasi cenderung mudah untuk dilakukan unit testing.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Modifier pada Java</a:t>
            </a:r>
            <a:endParaRPr/>
          </a:p>
        </p:txBody>
      </p:sp>
      <p:sp>
        <p:nvSpPr>
          <p:cNvPr id="135" name="Google Shape;135;p5"/>
          <p:cNvSpPr txBox="1"/>
          <p:nvPr>
            <p:ph idx="1" type="body"/>
          </p:nvPr>
        </p:nvSpPr>
        <p:spPr>
          <a:xfrm>
            <a:off x="539495" y="1435608"/>
            <a:ext cx="11084945"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chemeClr val="dk1"/>
                </a:solidFill>
              </a:rPr>
              <a:t>Modifier adalah sebuah keyword yang memberikan keterangan tambahan dan ditempatkan di awal deklarasi kelas, konstruktor, atribut, maupun method. Modifier dibagi menjadi dua:</a:t>
            </a:r>
            <a:endParaRPr/>
          </a:p>
          <a:p>
            <a:pPr indent="-342900" lvl="0" marL="342900" rtl="0" algn="l">
              <a:lnSpc>
                <a:spcPct val="90000"/>
              </a:lnSpc>
              <a:spcBef>
                <a:spcPts val="1000"/>
              </a:spcBef>
              <a:spcAft>
                <a:spcPts val="0"/>
              </a:spcAft>
              <a:buClr>
                <a:schemeClr val="dk1"/>
              </a:buClr>
              <a:buSzPts val="2000"/>
              <a:buFont typeface="Arial"/>
              <a:buChar char="•"/>
            </a:pPr>
            <a:r>
              <a:rPr lang="en-US" sz="2000">
                <a:solidFill>
                  <a:schemeClr val="dk1"/>
                </a:solidFill>
              </a:rPr>
              <a:t>Modifier akses (access modifier)</a:t>
            </a:r>
            <a:endParaRPr/>
          </a:p>
          <a:p>
            <a:pPr indent="-342900" lvl="0" marL="342900" rtl="0" algn="l">
              <a:lnSpc>
                <a:spcPct val="90000"/>
              </a:lnSpc>
              <a:spcBef>
                <a:spcPts val="1000"/>
              </a:spcBef>
              <a:spcAft>
                <a:spcPts val="0"/>
              </a:spcAft>
              <a:buClr>
                <a:schemeClr val="dk1"/>
              </a:buClr>
              <a:buSzPts val="2000"/>
              <a:buFont typeface="Arial"/>
              <a:buChar char="•"/>
            </a:pPr>
            <a:r>
              <a:rPr lang="en-US" sz="2000">
                <a:solidFill>
                  <a:schemeClr val="dk1"/>
                </a:solidFill>
              </a:rPr>
              <a:t>Modifier non-akses (non-access modifier)</a:t>
            </a:r>
            <a:endParaRPr/>
          </a:p>
          <a:p>
            <a:pPr indent="-101600" lvl="0" marL="228600" rtl="0" algn="l">
              <a:lnSpc>
                <a:spcPct val="90000"/>
              </a:lnSpc>
              <a:spcBef>
                <a:spcPts val="1000"/>
              </a:spcBef>
              <a:spcAft>
                <a:spcPts val="0"/>
              </a:spcAft>
              <a:buClr>
                <a:srgbClr val="3F3F3F"/>
              </a:buClr>
              <a:buSzPts val="2000"/>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Modifier Akses</a:t>
            </a:r>
            <a:endParaRPr b="1">
              <a:latin typeface="Calibri"/>
              <a:ea typeface="Calibri"/>
              <a:cs typeface="Calibri"/>
              <a:sym typeface="Calibri"/>
            </a:endParaRPr>
          </a:p>
        </p:txBody>
      </p:sp>
      <p:sp>
        <p:nvSpPr>
          <p:cNvPr id="141" name="Google Shape;141;p6"/>
          <p:cNvSpPr txBox="1"/>
          <p:nvPr>
            <p:ph idx="1" type="body"/>
          </p:nvPr>
        </p:nvSpPr>
        <p:spPr>
          <a:xfrm>
            <a:off x="539496" y="1435608"/>
            <a:ext cx="11105966"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n-US" sz="2000">
                <a:solidFill>
                  <a:schemeClr val="dk1"/>
                </a:solidFill>
                <a:latin typeface="Roboto"/>
                <a:ea typeface="Roboto"/>
                <a:cs typeface="Roboto"/>
                <a:sym typeface="Roboto"/>
              </a:rPr>
              <a:t>Modifier akses </a:t>
            </a:r>
            <a:r>
              <a:rPr b="0" i="1" lang="en-US" sz="2000">
                <a:solidFill>
                  <a:schemeClr val="dk1"/>
                </a:solidFill>
                <a:latin typeface="Roboto"/>
                <a:ea typeface="Roboto"/>
                <a:cs typeface="Roboto"/>
                <a:sym typeface="Roboto"/>
              </a:rPr>
              <a:t>(access modifier)</a:t>
            </a:r>
            <a:r>
              <a:rPr b="0" i="0" lang="en-US" sz="2000">
                <a:solidFill>
                  <a:schemeClr val="dk1"/>
                </a:solidFill>
                <a:latin typeface="Roboto"/>
                <a:ea typeface="Roboto"/>
                <a:cs typeface="Roboto"/>
                <a:sym typeface="Roboto"/>
              </a:rPr>
              <a:t> adalah keyword yang menyatakan hak akses. Fungsi dari modifier akses adalah membatasi kepada siapa saja suatu obyek dapat diakses. </a:t>
            </a:r>
            <a:endParaRPr/>
          </a:p>
          <a:p>
            <a:pPr indent="-228600" lvl="0" marL="228600" rtl="0" algn="l">
              <a:lnSpc>
                <a:spcPct val="90000"/>
              </a:lnSpc>
              <a:spcBef>
                <a:spcPts val="1000"/>
              </a:spcBef>
              <a:spcAft>
                <a:spcPts val="0"/>
              </a:spcAft>
              <a:buClr>
                <a:schemeClr val="dk1"/>
              </a:buClr>
              <a:buSzPts val="2000"/>
              <a:buChar char="•"/>
            </a:pPr>
            <a:r>
              <a:rPr lang="en-US" sz="2000">
                <a:solidFill>
                  <a:schemeClr val="dk1"/>
                </a:solidFill>
              </a:rPr>
              <a:t>Modifier akses yang ditempatkan sebelum deklarasi kelas:</a:t>
            </a:r>
            <a:endParaRPr/>
          </a:p>
          <a:p>
            <a:pPr indent="-342900" lvl="0" marL="342900" rtl="0" algn="l">
              <a:lnSpc>
                <a:spcPct val="90000"/>
              </a:lnSpc>
              <a:spcBef>
                <a:spcPts val="1000"/>
              </a:spcBef>
              <a:spcAft>
                <a:spcPts val="0"/>
              </a:spcAft>
              <a:buClr>
                <a:schemeClr val="dk1"/>
              </a:buClr>
              <a:buSzPts val="2000"/>
              <a:buFont typeface="Arial"/>
              <a:buChar char="•"/>
            </a:pPr>
            <a:r>
              <a:rPr lang="en-US" sz="2000">
                <a:solidFill>
                  <a:schemeClr val="dk1"/>
                </a:solidFill>
              </a:rPr>
              <a:t>default (tanpa modifier) – kelas hanya dapat diakses didalam package.</a:t>
            </a:r>
            <a:endParaRPr/>
          </a:p>
          <a:p>
            <a:pPr indent="-342900" lvl="0" marL="342900" rtl="0" algn="l">
              <a:lnSpc>
                <a:spcPct val="90000"/>
              </a:lnSpc>
              <a:spcBef>
                <a:spcPts val="1000"/>
              </a:spcBef>
              <a:spcAft>
                <a:spcPts val="0"/>
              </a:spcAft>
              <a:buClr>
                <a:schemeClr val="dk1"/>
              </a:buClr>
              <a:buSzPts val="2000"/>
              <a:buFont typeface="Arial"/>
              <a:buChar char="•"/>
            </a:pPr>
            <a:r>
              <a:rPr lang="en-US" sz="2000">
                <a:solidFill>
                  <a:schemeClr val="dk1"/>
                </a:solidFill>
              </a:rPr>
              <a:t>Public - kelas dapat diakses baik dari dalam package maupun luar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521206" y="448056"/>
            <a:ext cx="11502627"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Modifier akses yang ditempatkan pada constructor, attribute dan method</a:t>
            </a:r>
            <a:endParaRPr/>
          </a:p>
        </p:txBody>
      </p:sp>
      <p:pic>
        <p:nvPicPr>
          <p:cNvPr descr="Table&#10;&#10;Description automatically generated" id="147" name="Google Shape;147;p7"/>
          <p:cNvPicPr preferRelativeResize="0"/>
          <p:nvPr/>
        </p:nvPicPr>
        <p:blipFill rotWithShape="1">
          <a:blip r:embed="rId3">
            <a:alphaModFix/>
          </a:blip>
          <a:srcRect b="0" l="0" r="0" t="0"/>
          <a:stretch/>
        </p:blipFill>
        <p:spPr>
          <a:xfrm>
            <a:off x="589256" y="1560128"/>
            <a:ext cx="11013487" cy="4178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A3838"/>
              </a:buClr>
              <a:buSzPts val="2800"/>
              <a:buFont typeface="Calibri"/>
              <a:buNone/>
            </a:pPr>
            <a:r>
              <a:rPr b="1" lang="en-US">
                <a:latin typeface="Calibri"/>
                <a:ea typeface="Calibri"/>
                <a:cs typeface="Calibri"/>
                <a:sym typeface="Calibri"/>
              </a:rPr>
              <a:t>Modifier Non-Akses</a:t>
            </a:r>
            <a:endParaRPr b="1">
              <a:latin typeface="Calibri"/>
              <a:ea typeface="Calibri"/>
              <a:cs typeface="Calibri"/>
              <a:sym typeface="Calibri"/>
            </a:endParaRPr>
          </a:p>
        </p:txBody>
      </p:sp>
      <p:sp>
        <p:nvSpPr>
          <p:cNvPr id="153" name="Google Shape;153;p8"/>
          <p:cNvSpPr txBox="1"/>
          <p:nvPr>
            <p:ph idx="1" type="body"/>
          </p:nvPr>
        </p:nvSpPr>
        <p:spPr>
          <a:xfrm>
            <a:off x="539496" y="1435608"/>
            <a:ext cx="11105966"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n-US" sz="2000">
                <a:solidFill>
                  <a:schemeClr val="dk1"/>
                </a:solidFill>
                <a:latin typeface="Roboto"/>
                <a:ea typeface="Roboto"/>
                <a:cs typeface="Roboto"/>
                <a:sym typeface="Roboto"/>
              </a:rPr>
              <a:t>Modifier non akses adalah modifier yang tidak menyatakan hak akses, namun memiliki fungsi tertentu terhadap apa yang dideklarasikan.</a:t>
            </a:r>
            <a:endParaRPr/>
          </a:p>
          <a:p>
            <a:pPr indent="-228600" lvl="0" marL="228600" rtl="0" algn="l">
              <a:lnSpc>
                <a:spcPct val="90000"/>
              </a:lnSpc>
              <a:spcBef>
                <a:spcPts val="1000"/>
              </a:spcBef>
              <a:spcAft>
                <a:spcPts val="0"/>
              </a:spcAft>
              <a:buClr>
                <a:schemeClr val="dk1"/>
              </a:buClr>
              <a:buSzPts val="2000"/>
              <a:buChar char="•"/>
            </a:pPr>
            <a:r>
              <a:rPr b="0" i="0" lang="en-US" sz="2000">
                <a:solidFill>
                  <a:schemeClr val="dk1"/>
                </a:solidFill>
                <a:latin typeface="Roboto"/>
                <a:ea typeface="Roboto"/>
                <a:cs typeface="Roboto"/>
                <a:sym typeface="Roboto"/>
              </a:rPr>
              <a:t>Modifier non-akses yang ditempatkan pada </a:t>
            </a:r>
            <a:r>
              <a:rPr b="1" i="0" lang="en-US" sz="2000">
                <a:solidFill>
                  <a:schemeClr val="dk1"/>
                </a:solidFill>
                <a:latin typeface="Roboto"/>
                <a:ea typeface="Roboto"/>
                <a:cs typeface="Roboto"/>
                <a:sym typeface="Roboto"/>
              </a:rPr>
              <a:t>kelas :</a:t>
            </a:r>
            <a:endParaRPr/>
          </a:p>
          <a:p>
            <a:pPr indent="-342900" lvl="0" marL="342900" rtl="0" algn="l">
              <a:lnSpc>
                <a:spcPct val="90000"/>
              </a:lnSpc>
              <a:spcBef>
                <a:spcPts val="1000"/>
              </a:spcBef>
              <a:spcAft>
                <a:spcPts val="0"/>
              </a:spcAft>
              <a:buClr>
                <a:schemeClr val="dk1"/>
              </a:buClr>
              <a:buSzPts val="2000"/>
              <a:buFont typeface="Arial"/>
              <a:buChar char="•"/>
            </a:pPr>
            <a:r>
              <a:rPr lang="en-US" sz="2000">
                <a:solidFill>
                  <a:schemeClr val="dk1"/>
                </a:solidFill>
              </a:rPr>
              <a:t>final - modifier yang menyatakan bahwa kelas tidak dapat diturunkan. </a:t>
            </a:r>
            <a:endParaRPr/>
          </a:p>
          <a:p>
            <a:pPr indent="-342900" lvl="0" marL="342900" rtl="0" algn="l">
              <a:lnSpc>
                <a:spcPct val="90000"/>
              </a:lnSpc>
              <a:spcBef>
                <a:spcPts val="1000"/>
              </a:spcBef>
              <a:spcAft>
                <a:spcPts val="0"/>
              </a:spcAft>
              <a:buClr>
                <a:schemeClr val="dk1"/>
              </a:buClr>
              <a:buSzPts val="2000"/>
              <a:buFont typeface="Arial"/>
              <a:buChar char="•"/>
            </a:pPr>
            <a:r>
              <a:rPr lang="en-US" sz="2000">
                <a:solidFill>
                  <a:schemeClr val="dk1"/>
                </a:solidFill>
              </a:rPr>
              <a:t>abstract - modifier yang menyatakan bahwa kelas tidak dapat dibuat obyek.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521207" y="448056"/>
            <a:ext cx="11597221" cy="640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i="0" lang="en-US">
                <a:solidFill>
                  <a:schemeClr val="dk1"/>
                </a:solidFill>
                <a:latin typeface="Calibri"/>
                <a:ea typeface="Calibri"/>
                <a:cs typeface="Calibri"/>
                <a:sym typeface="Calibri"/>
              </a:rPr>
              <a:t>Modifier akses yang ditempatkan pada contructor, atribut, maupun method</a:t>
            </a:r>
            <a:endParaRPr b="1">
              <a:solidFill>
                <a:schemeClr val="dk1"/>
              </a:solidFill>
              <a:latin typeface="Calibri"/>
              <a:ea typeface="Calibri"/>
              <a:cs typeface="Calibri"/>
              <a:sym typeface="Calibri"/>
            </a:endParaRPr>
          </a:p>
        </p:txBody>
      </p:sp>
      <p:sp>
        <p:nvSpPr>
          <p:cNvPr id="159" name="Google Shape;159;p9"/>
          <p:cNvSpPr txBox="1"/>
          <p:nvPr>
            <p:ph idx="1" type="body"/>
          </p:nvPr>
        </p:nvSpPr>
        <p:spPr>
          <a:xfrm>
            <a:off x="539496" y="1435608"/>
            <a:ext cx="11284642" cy="3977640"/>
          </a:xfrm>
          <a:prstGeom prst="rect">
            <a:avLst/>
          </a:prstGeom>
          <a:noFill/>
          <a:ln>
            <a:noFill/>
          </a:ln>
        </p:spPr>
        <p:txBody>
          <a:bodyPr anchorCtr="0" anchor="t" bIns="45700" lIns="91425" spcFirstLastPara="1" rIns="91425" wrap="square" tIns="45700">
            <a:normAutofit/>
          </a:bodyPr>
          <a:lstStyle/>
          <a:p>
            <a:pPr indent="-171450" lvl="0" marL="171450" rtl="0" algn="l">
              <a:lnSpc>
                <a:spcPct val="100000"/>
              </a:lnSpc>
              <a:spcBef>
                <a:spcPts val="0"/>
              </a:spcBef>
              <a:spcAft>
                <a:spcPts val="0"/>
              </a:spcAft>
              <a:buClr>
                <a:srgbClr val="3F3F3F"/>
              </a:buClr>
              <a:buSzPts val="2000"/>
              <a:buFont typeface="Arial"/>
              <a:buChar char="•"/>
            </a:pPr>
            <a:r>
              <a:rPr lang="en-US" sz="2000">
                <a:latin typeface="Arial"/>
                <a:ea typeface="Arial"/>
                <a:cs typeface="Arial"/>
                <a:sym typeface="Arial"/>
              </a:rPr>
              <a:t>final - atribut maupun method tidak dapat di-override dan bernilai final (tidak dapat dirubah).</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static - atribut maupun method adalah variabel kelas, bukan variabel obyek sehingga dapat diakses tanpa membuat obyeknya.</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abstract - method yang tidak memiliki tubuh dan hanya dapat digunakan pada kelas abstrak.</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transient - atribut maupun method yang dilewati ketika dilakukan proses serialize. </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syncronized - method yang hanya dapat diakses oleh satu thread dalam waktu yang sama.</a:t>
            </a:r>
            <a:endParaRPr/>
          </a:p>
          <a:p>
            <a:pPr indent="-171450" lvl="0" marL="171450" rtl="0" algn="l">
              <a:lnSpc>
                <a:spcPct val="100000"/>
              </a:lnSpc>
              <a:spcBef>
                <a:spcPts val="1000"/>
              </a:spcBef>
              <a:spcAft>
                <a:spcPts val="0"/>
              </a:spcAft>
              <a:buClr>
                <a:srgbClr val="3F3F3F"/>
              </a:buClr>
              <a:buSzPts val="2000"/>
              <a:buFont typeface="Arial"/>
              <a:buChar char="•"/>
            </a:pPr>
            <a:r>
              <a:rPr lang="en-US" sz="2000">
                <a:latin typeface="Arial"/>
                <a:ea typeface="Arial"/>
                <a:cs typeface="Arial"/>
                <a:sym typeface="Arial"/>
              </a:rPr>
              <a:t>volatile - nilai dari atribut tidak dilakukan caching dan hanya dibaca pada memori utama.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2020-10-07T02:02:11Z</dcterms:created>
  <dc:creator>aluns_000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