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0" r:id="rId3"/>
    <p:sldId id="331" r:id="rId4"/>
    <p:sldId id="333" r:id="rId5"/>
    <p:sldId id="332" r:id="rId6"/>
    <p:sldId id="334" r:id="rId7"/>
    <p:sldId id="335" r:id="rId8"/>
    <p:sldId id="336" r:id="rId9"/>
    <p:sldId id="329" r:id="rId10"/>
    <p:sldId id="339" r:id="rId11"/>
    <p:sldId id="341" r:id="rId12"/>
    <p:sldId id="33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A7"/>
    <a:srgbClr val="A0CBE8"/>
    <a:srgbClr val="F28E2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2" autoAdjust="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6394-2475-4F54-A566-AAD721A430C1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2124-6C75-47CE-A78A-8775D9E17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0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Rate/Accuracy:</a:t>
            </a:r>
          </a:p>
          <a:p>
            <a:r>
              <a:rPr lang="en-US" dirty="0" smtClean="0"/>
              <a:t>Accuracy = (TP + TN) / (TP + TN + FP + FN) </a:t>
            </a:r>
          </a:p>
          <a:p>
            <a:endParaRPr lang="en-US" dirty="0" smtClean="0"/>
          </a:p>
          <a:p>
            <a:r>
              <a:rPr lang="en-US" dirty="0" smtClean="0"/>
              <a:t>Recall: Recall gives us an idea about when it’s actually yes, how often does it predict yes.</a:t>
            </a:r>
          </a:p>
          <a:p>
            <a:r>
              <a:rPr lang="en-US" dirty="0" smtClean="0"/>
              <a:t>Recall = TP / (TP + FN)</a:t>
            </a:r>
          </a:p>
          <a:p>
            <a:endParaRPr lang="en-US" dirty="0" smtClean="0"/>
          </a:p>
          <a:p>
            <a:r>
              <a:rPr lang="en-US" dirty="0" smtClean="0"/>
              <a:t>Precision: Precision tells us about when it predicts yes, how often is it correct.</a:t>
            </a:r>
          </a:p>
          <a:p>
            <a:r>
              <a:rPr lang="en-US" dirty="0" smtClean="0"/>
              <a:t>Precision = TP / (TP + FP)</a:t>
            </a:r>
          </a:p>
          <a:p>
            <a:endParaRPr lang="en-US" dirty="0" smtClean="0"/>
          </a:p>
          <a:p>
            <a:r>
              <a:rPr lang="en-US" dirty="0" smtClean="0"/>
              <a:t>F-measure:</a:t>
            </a:r>
          </a:p>
          <a:p>
            <a:r>
              <a:rPr lang="en-US" dirty="0" smtClean="0"/>
              <a:t>Fmeasure = (2 * Recall * Precision) / (Recall + Precision)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2124-6C75-47CE-A78A-8775D9E174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2124-6C75-47CE-A78A-8775D9E174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2124-6C75-47CE-A78A-8775D9E174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2124-6C75-47CE-A78A-8775D9E174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2867" y="839470"/>
            <a:ext cx="9986264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867" y="839470"/>
            <a:ext cx="47282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119" y="2078482"/>
            <a:ext cx="8477250" cy="449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7" r="14629"/>
          <a:stretch/>
        </p:blipFill>
        <p:spPr>
          <a:xfrm>
            <a:off x="927229" y="29341"/>
            <a:ext cx="9316590" cy="4597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1" r="6350"/>
          <a:stretch/>
        </p:blipFill>
        <p:spPr>
          <a:xfrm>
            <a:off x="9601200" y="12784"/>
            <a:ext cx="2590800" cy="4607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9" r="32232"/>
          <a:stretch/>
        </p:blipFill>
        <p:spPr>
          <a:xfrm>
            <a:off x="-1" y="28193"/>
            <a:ext cx="2578227" cy="45693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85873" y="5204256"/>
            <a:ext cx="6343015" cy="7572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765"/>
              </a:lnSpc>
              <a:spcBef>
                <a:spcPts val="105"/>
              </a:spcBef>
            </a:pPr>
            <a:r>
              <a:rPr lang="en-US" sz="5000" dirty="0">
                <a:solidFill>
                  <a:srgbClr val="0D0D0D"/>
                </a:solidFill>
                <a:latin typeface="Arial"/>
                <a:cs typeface="Arial"/>
              </a:rPr>
              <a:t>Lending </a:t>
            </a:r>
            <a:r>
              <a:rPr lang="en-US" sz="5000" dirty="0" smtClean="0">
                <a:solidFill>
                  <a:srgbClr val="0D0D0D"/>
                </a:solidFill>
                <a:latin typeface="Arial"/>
                <a:cs typeface="Arial"/>
              </a:rPr>
              <a:t>Club Case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09" y="5210708"/>
            <a:ext cx="1553210" cy="2905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0"/>
              </a:spcBef>
            </a:pPr>
            <a:r>
              <a:rPr lang="en-US" spc="-75" dirty="0" smtClean="0">
                <a:solidFill>
                  <a:srgbClr val="0D0D0D"/>
                </a:solidFill>
                <a:latin typeface="Arial"/>
                <a:cs typeface="Arial"/>
              </a:rPr>
              <a:t>Aaron Rockwell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8035" y="758"/>
            <a:ext cx="7063356" cy="4604385"/>
          </a:xfrm>
          <a:custGeom>
            <a:avLst/>
            <a:gdLst/>
            <a:ahLst/>
            <a:cxnLst/>
            <a:rect l="l" t="t" r="r" b="b"/>
            <a:pathLst>
              <a:path w="2539365" h="4604385">
                <a:moveTo>
                  <a:pt x="0" y="4604007"/>
                </a:moveTo>
                <a:lnTo>
                  <a:pt x="2538984" y="4604007"/>
                </a:lnTo>
                <a:lnTo>
                  <a:pt x="2538984" y="0"/>
                </a:lnTo>
              </a:path>
              <a:path w="2539365" h="4604385">
                <a:moveTo>
                  <a:pt x="0" y="0"/>
                </a:moveTo>
                <a:lnTo>
                  <a:pt x="0" y="46040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61" y="758"/>
            <a:ext cx="2577465" cy="4604385"/>
          </a:xfrm>
          <a:custGeom>
            <a:avLst/>
            <a:gdLst/>
            <a:ahLst/>
            <a:cxnLst/>
            <a:rect l="l" t="t" r="r" b="b"/>
            <a:pathLst>
              <a:path w="2577465" h="4604385">
                <a:moveTo>
                  <a:pt x="0" y="4604007"/>
                </a:moveTo>
                <a:lnTo>
                  <a:pt x="2577084" y="4604007"/>
                </a:lnTo>
                <a:lnTo>
                  <a:pt x="25770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9601200" y="16001"/>
            <a:ext cx="2591307" cy="4610100"/>
          </a:xfrm>
          <a:custGeom>
            <a:avLst/>
            <a:gdLst/>
            <a:ahLst/>
            <a:cxnLst/>
            <a:rect l="l" t="t" r="r" b="b"/>
            <a:pathLst>
              <a:path w="2470150" h="4610100">
                <a:moveTo>
                  <a:pt x="0" y="4610100"/>
                </a:moveTo>
                <a:lnTo>
                  <a:pt x="2469642" y="4610100"/>
                </a:lnTo>
              </a:path>
              <a:path w="2470150" h="4610100">
                <a:moveTo>
                  <a:pt x="2469642" y="0"/>
                </a:moveTo>
                <a:lnTo>
                  <a:pt x="0" y="0"/>
                </a:lnTo>
                <a:lnTo>
                  <a:pt x="0" y="4610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58035" y="8381"/>
            <a:ext cx="7043165" cy="4610100"/>
          </a:xfrm>
          <a:custGeom>
            <a:avLst/>
            <a:gdLst/>
            <a:ahLst/>
            <a:cxnLst/>
            <a:rect l="l" t="t" r="r" b="b"/>
            <a:pathLst>
              <a:path w="2539365" h="4610100">
                <a:moveTo>
                  <a:pt x="0" y="4610100"/>
                </a:moveTo>
                <a:lnTo>
                  <a:pt x="2538984" y="4610100"/>
                </a:lnTo>
                <a:lnTo>
                  <a:pt x="2538984" y="0"/>
                </a:lnTo>
                <a:lnTo>
                  <a:pt x="0" y="0"/>
                </a:lnTo>
                <a:lnTo>
                  <a:pt x="0" y="4610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61" y="8381"/>
            <a:ext cx="2577465" cy="4610100"/>
          </a:xfrm>
          <a:custGeom>
            <a:avLst/>
            <a:gdLst/>
            <a:ahLst/>
            <a:cxnLst/>
            <a:rect l="l" t="t" r="r" b="b"/>
            <a:pathLst>
              <a:path w="2577465" h="4610100">
                <a:moveTo>
                  <a:pt x="0" y="4610100"/>
                </a:moveTo>
                <a:lnTo>
                  <a:pt x="2577084" y="4610100"/>
                </a:lnTo>
                <a:lnTo>
                  <a:pt x="2577084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4286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9565133" cy="1261884"/>
          </a:xfrm>
        </p:spPr>
        <p:txBody>
          <a:bodyPr/>
          <a:lstStyle/>
          <a:p>
            <a:r>
              <a:rPr lang="en-US" dirty="0" smtClean="0"/>
              <a:t>Selection Criteria: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Expected Return Average and 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8477250" cy="2154436"/>
          </a:xfrm>
        </p:spPr>
        <p:txBody>
          <a:bodyPr/>
          <a:lstStyle/>
          <a:p>
            <a:r>
              <a:rPr lang="en-US" sz="2800" dirty="0" smtClean="0"/>
              <a:t>Interest Rate: 18%+</a:t>
            </a:r>
          </a:p>
          <a:p>
            <a:r>
              <a:rPr lang="en-US" sz="2800" dirty="0" smtClean="0"/>
              <a:t>Logistic Regression Result: .9+</a:t>
            </a:r>
          </a:p>
          <a:p>
            <a:endParaRPr lang="en-US" sz="2800" dirty="0"/>
          </a:p>
          <a:p>
            <a:r>
              <a:rPr lang="en-US" sz="2800" dirty="0" smtClean="0"/>
              <a:t>These type loans should occur around 6.6% of all loans.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2590798"/>
            <a:ext cx="4495799" cy="3346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2" y="2590800"/>
            <a:ext cx="4495800" cy="3346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9565133" cy="1261884"/>
          </a:xfrm>
        </p:spPr>
        <p:txBody>
          <a:bodyPr/>
          <a:lstStyle/>
          <a:p>
            <a:r>
              <a:rPr lang="en-US" dirty="0" smtClean="0"/>
              <a:t>Test Results: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Return Average and Opportunities Count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flipH="1">
            <a:off x="8686798" y="5640493"/>
            <a:ext cx="1828801" cy="297158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F28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0779758" y="5640493"/>
            <a:ext cx="843281" cy="276999"/>
          </a:xfrm>
        </p:spPr>
        <p:txBody>
          <a:bodyPr/>
          <a:lstStyle/>
          <a:p>
            <a:r>
              <a:rPr lang="en-US" dirty="0" smtClean="0"/>
              <a:t>6.62%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8686794" y="2501547"/>
            <a:ext cx="1970548" cy="838200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F28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0779758" y="2590800"/>
            <a:ext cx="109678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Interest Rate 18%+</a:t>
            </a:r>
            <a:endParaRPr lang="en-US" kern="0" dirty="0"/>
          </a:p>
        </p:txBody>
      </p:sp>
      <p:sp>
        <p:nvSpPr>
          <p:cNvPr id="13" name="Left Arrow 12"/>
          <p:cNvSpPr/>
          <p:nvPr/>
        </p:nvSpPr>
        <p:spPr>
          <a:xfrm rot="5400000" flipH="1">
            <a:off x="4293883" y="4804510"/>
            <a:ext cx="469373" cy="2199141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428999" y="6167670"/>
            <a:ext cx="2438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Highest Average Return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68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9565133" cy="1538883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3119" y="2078482"/>
            <a:ext cx="10596881" cy="3323987"/>
          </a:xfrm>
        </p:spPr>
        <p:txBody>
          <a:bodyPr/>
          <a:lstStyle/>
          <a:p>
            <a:r>
              <a:rPr lang="en-US" sz="2400" dirty="0" smtClean="0"/>
              <a:t>Following selection criteria on the test set:</a:t>
            </a:r>
          </a:p>
          <a:p>
            <a:endParaRPr lang="en-US" sz="2400" dirty="0"/>
          </a:p>
          <a:p>
            <a:r>
              <a:rPr lang="en-US" sz="2400" dirty="0" smtClean="0"/>
              <a:t>Expected return: 132%</a:t>
            </a:r>
          </a:p>
          <a:p>
            <a:r>
              <a:rPr lang="en-US" sz="2400" dirty="0" smtClean="0"/>
              <a:t>Average Interest Rate: 20.8%</a:t>
            </a:r>
          </a:p>
          <a:p>
            <a:r>
              <a:rPr lang="en-US" sz="2400" dirty="0" smtClean="0"/>
              <a:t>Percentage of Investment Opportunities: 6.62%</a:t>
            </a:r>
          </a:p>
          <a:p>
            <a:endParaRPr lang="en-US" sz="2400" dirty="0" smtClean="0"/>
          </a:p>
          <a:p>
            <a:r>
              <a:rPr lang="en-US" sz="2400" dirty="0" smtClean="0"/>
              <a:t>Percentage of Fully Paid loans from total investment: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105400"/>
            <a:ext cx="5991605" cy="9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9565133" cy="1538883"/>
          </a:xfrm>
        </p:spPr>
        <p:txBody>
          <a:bodyPr/>
          <a:lstStyle/>
          <a:p>
            <a:r>
              <a:rPr lang="en-US" dirty="0" smtClean="0"/>
              <a:t>Data Overview: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680" y="2370979"/>
            <a:ext cx="3815081" cy="2985433"/>
          </a:xfrm>
        </p:spPr>
        <p:txBody>
          <a:bodyPr/>
          <a:lstStyle/>
          <a:p>
            <a:r>
              <a:rPr lang="en-US" sz="2800" b="1" dirty="0" smtClean="0"/>
              <a:t>Initial data:</a:t>
            </a:r>
          </a:p>
          <a:p>
            <a:r>
              <a:rPr lang="en-US" sz="2800" dirty="0" smtClean="0"/>
              <a:t>265,414 rows</a:t>
            </a:r>
          </a:p>
          <a:p>
            <a:r>
              <a:rPr lang="en-US" sz="2800" dirty="0" smtClean="0"/>
              <a:t>109 columns</a:t>
            </a:r>
          </a:p>
          <a:p>
            <a:r>
              <a:rPr lang="en-US" sz="2800" dirty="0" smtClean="0"/>
              <a:t>28,930,126 total values</a:t>
            </a:r>
          </a:p>
          <a:p>
            <a:r>
              <a:rPr lang="en-US" sz="2800" dirty="0" smtClean="0"/>
              <a:t>5,212,678 null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248400" y="2370979"/>
            <a:ext cx="4953000" cy="341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 smtClean="0"/>
              <a:t>Cleaned data:</a:t>
            </a:r>
          </a:p>
          <a:p>
            <a:r>
              <a:rPr lang="en-US" sz="2800" kern="0" dirty="0" smtClean="0"/>
              <a:t>265,414 rows</a:t>
            </a:r>
          </a:p>
          <a:p>
            <a:r>
              <a:rPr lang="en-US" sz="2800" kern="0" dirty="0" smtClean="0"/>
              <a:t>232 columns</a:t>
            </a:r>
          </a:p>
          <a:p>
            <a:r>
              <a:rPr lang="en-US" sz="2800" kern="0" dirty="0" smtClean="0"/>
              <a:t>61,576,048 total values* </a:t>
            </a:r>
          </a:p>
          <a:p>
            <a:r>
              <a:rPr lang="en-US" sz="2800" kern="0" dirty="0" smtClean="0"/>
              <a:t>0 null values</a:t>
            </a:r>
          </a:p>
          <a:p>
            <a:r>
              <a:rPr lang="en-US" sz="2800" kern="0" dirty="0" smtClean="0"/>
              <a:t>*factored categorical variables</a:t>
            </a:r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97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788035"/>
          </a:xfrm>
        </p:spPr>
        <p:txBody>
          <a:bodyPr/>
          <a:lstStyle/>
          <a:p>
            <a:r>
              <a:rPr lang="en-US" dirty="0" smtClean="0"/>
              <a:t>Data Cleaning - Python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19" y="2078482"/>
            <a:ext cx="8477250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Unzip </a:t>
            </a:r>
            <a:r>
              <a:rPr lang="en-US" sz="2400" dirty="0" smtClean="0"/>
              <a:t>gz</a:t>
            </a:r>
            <a:r>
              <a:rPr lang="en-US" sz="2400" dirty="0" smtClean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Concatenate all 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Drop columns, e.g. data columns, </a:t>
            </a:r>
            <a:r>
              <a:rPr lang="en-US" sz="2400" dirty="0" smtClean="0"/>
              <a:t>emp_title</a:t>
            </a:r>
            <a:r>
              <a:rPr lang="en-US" sz="2400" dirty="0" smtClean="0"/>
              <a:t>, </a:t>
            </a:r>
            <a:r>
              <a:rPr lang="en-US" sz="2400" dirty="0" smtClean="0"/>
              <a:t>zip_code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Reformat interest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Fill </a:t>
            </a:r>
            <a:r>
              <a:rPr lang="en-US" sz="2400" dirty="0" smtClean="0"/>
              <a:t>NaNs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Convert categorical data to factors (dummies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Drop rows with 60 month 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Export test, train, and total </a:t>
            </a:r>
            <a:r>
              <a:rPr lang="en-US" sz="2400" dirty="0" smtClean="0"/>
              <a:t>df</a:t>
            </a:r>
            <a:r>
              <a:rPr lang="en-US" sz="2400" dirty="0" smtClean="0"/>
              <a:t> to CSV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45898"/>
              </p:ext>
            </p:extLst>
          </p:nvPr>
        </p:nvGraphicFramePr>
        <p:xfrm>
          <a:off x="9144000" y="2655696"/>
          <a:ext cx="15128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ackager Shell Object" showAsIcon="1" r:id="rId3" imgW="664200" imgH="394920" progId="Package">
                  <p:embed/>
                </p:oleObj>
              </mc:Choice>
              <mc:Fallback>
                <p:oleObj name="Packager Shell Object" showAsIcon="1" r:id="rId3" imgW="66420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0" y="2655696"/>
                        <a:ext cx="1512888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1261884"/>
          </a:xfrm>
        </p:spPr>
        <p:txBody>
          <a:bodyPr/>
          <a:lstStyle/>
          <a:p>
            <a:r>
              <a:rPr lang="en-US" dirty="0" smtClean="0"/>
              <a:t>Data Modeling – R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591" y="2641169"/>
            <a:ext cx="8234682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train.csv into 20% validation and selection, 60% </a:t>
            </a:r>
            <a:r>
              <a:rPr lang="en-US" sz="2400" dirty="0" smtClean="0"/>
              <a:t>train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Reduce features by p-value with selection </a:t>
            </a:r>
            <a:r>
              <a:rPr lang="en-US" sz="2400" dirty="0" smtClean="0"/>
              <a:t>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Train model with kept features (train </a:t>
            </a:r>
            <a:r>
              <a:rPr lang="en-US" sz="2400" dirty="0" smtClean="0"/>
              <a:t>df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Validate model’s efficacy: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Pseudo R-squared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Confusion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Export Test, Coefficients, and Validation CSVs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610600" y="2714307"/>
          <a:ext cx="2530664" cy="84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ackager Shell Object" showAsIcon="1" r:id="rId3" imgW="1189800" imgH="394920" progId="Package">
                  <p:embed/>
                </p:oleObj>
              </mc:Choice>
              <mc:Fallback>
                <p:oleObj name="Packager Shell Object" showAsIcon="1" r:id="rId3" imgW="1189800" imgH="39492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0600" y="2714307"/>
                        <a:ext cx="2530664" cy="841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3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14600"/>
            <a:ext cx="4391215" cy="3736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1261884"/>
          </a:xfrm>
        </p:spPr>
        <p:txBody>
          <a:bodyPr/>
          <a:lstStyle/>
          <a:p>
            <a:r>
              <a:rPr lang="en-US" dirty="0" smtClean="0"/>
              <a:t>Model Validation – R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Logistic Regression – Confusion Matrix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591" y="2641169"/>
            <a:ext cx="2384809" cy="1846659"/>
          </a:xfrm>
        </p:spPr>
        <p:txBody>
          <a:bodyPr/>
          <a:lstStyle/>
          <a:p>
            <a:r>
              <a:rPr lang="en-US" sz="2400" dirty="0" smtClean="0"/>
              <a:t>Pseudo R-squared of 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0.674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624" y="2514600"/>
            <a:ext cx="3055760" cy="19806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664" y="4724400"/>
            <a:ext cx="2522720" cy="15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1261884"/>
          </a:xfrm>
        </p:spPr>
        <p:txBody>
          <a:bodyPr/>
          <a:lstStyle/>
          <a:p>
            <a:r>
              <a:rPr lang="en-US" dirty="0" smtClean="0"/>
              <a:t>Model Coefficients – R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6547"/>
            <a:ext cx="4500881" cy="3943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366547"/>
            <a:ext cx="4398779" cy="37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1261884"/>
          </a:xfrm>
        </p:spPr>
        <p:txBody>
          <a:bodyPr/>
          <a:lstStyle/>
          <a:p>
            <a:r>
              <a:rPr lang="en-US" dirty="0" smtClean="0"/>
              <a:t>Model Coefficients – R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Descriptions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38400"/>
            <a:ext cx="83568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7660133" cy="1261884"/>
          </a:xfrm>
        </p:spPr>
        <p:txBody>
          <a:bodyPr/>
          <a:lstStyle/>
          <a:p>
            <a:r>
              <a:rPr lang="en-US" dirty="0" smtClean="0"/>
              <a:t>Model Coefficients – R</a:t>
            </a:r>
            <a:br>
              <a:rPr lang="en-US" dirty="0" smtClean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6" y="2132885"/>
            <a:ext cx="6150021" cy="423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11" y="5791200"/>
            <a:ext cx="4863564" cy="8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66" y="839470"/>
            <a:ext cx="9565133" cy="1261884"/>
          </a:xfrm>
        </p:spPr>
        <p:txBody>
          <a:bodyPr/>
          <a:lstStyle/>
          <a:p>
            <a:r>
              <a:rPr lang="en-US" dirty="0" smtClean="0"/>
              <a:t>Selection: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Expected Return Average and 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90800"/>
            <a:ext cx="4495800" cy="3346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2" y="2590800"/>
            <a:ext cx="4495800" cy="3346852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flipH="1">
            <a:off x="8686798" y="5640493"/>
            <a:ext cx="1828801" cy="297158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F28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0779758" y="5640493"/>
            <a:ext cx="843281" cy="498275"/>
          </a:xfrm>
        </p:spPr>
        <p:txBody>
          <a:bodyPr/>
          <a:lstStyle/>
          <a:p>
            <a:r>
              <a:rPr lang="en-US" dirty="0" smtClean="0"/>
              <a:t>6.61%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8686794" y="2501547"/>
            <a:ext cx="1970548" cy="838200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F28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0779758" y="2590800"/>
            <a:ext cx="109678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Interest Rate 18%+</a:t>
            </a:r>
            <a:endParaRPr lang="en-US" kern="0" dirty="0"/>
          </a:p>
        </p:txBody>
      </p:sp>
      <p:sp>
        <p:nvSpPr>
          <p:cNvPr id="13" name="Left Arrow 12"/>
          <p:cNvSpPr/>
          <p:nvPr/>
        </p:nvSpPr>
        <p:spPr>
          <a:xfrm rot="5400000" flipH="1">
            <a:off x="4293883" y="4804510"/>
            <a:ext cx="469373" cy="2199141"/>
          </a:xfrm>
          <a:prstGeom prst="leftArrow">
            <a:avLst>
              <a:gd name="adj1" fmla="val 81511"/>
              <a:gd name="adj2" fmla="val 39749"/>
            </a:avLst>
          </a:prstGeom>
          <a:ln w="571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428999" y="6167670"/>
            <a:ext cx="24383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Highest Average Return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575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344</Words>
  <Application>Microsoft Office PowerPoint</Application>
  <PresentationFormat>Widescreen</PresentationFormat>
  <Paragraphs>75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Package</vt:lpstr>
      <vt:lpstr>PowerPoint Presentation</vt:lpstr>
      <vt:lpstr>Data Overview:  </vt:lpstr>
      <vt:lpstr>Data Cleaning - Python </vt:lpstr>
      <vt:lpstr>Data Modeling – R Logistic Regression</vt:lpstr>
      <vt:lpstr>Model Validation – R Logistic Regression – Confusion Matrix</vt:lpstr>
      <vt:lpstr>Model Coefficients – R Logistic Regression</vt:lpstr>
      <vt:lpstr>Model Coefficients – R Descriptions</vt:lpstr>
      <vt:lpstr>Model Coefficients – R Example</vt:lpstr>
      <vt:lpstr>Selection:  Expected Return Average and Count</vt:lpstr>
      <vt:lpstr>Selection Criteria:  Expected Return Average and Count</vt:lpstr>
      <vt:lpstr>Test Results:  Return Average and Opportunities Count</vt:lpstr>
      <vt:lpstr>Results: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Rockwell, Aaron</dc:creator>
  <cp:lastModifiedBy>Rockwell, Aaron</cp:lastModifiedBy>
  <cp:revision>57</cp:revision>
  <dcterms:created xsi:type="dcterms:W3CDTF">2020-02-17T04:32:13Z</dcterms:created>
  <dcterms:modified xsi:type="dcterms:W3CDTF">2020-02-28T07:05:51Z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2020-02-17T00:00:00Z</vt:filetime>
  </property>
</Properties>
</file>