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6B86"/>
    <a:srgbClr val="34F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8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10BF-F050-4C4F-9B01-35A42B3CD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E01B5-ECB6-42A4-A8DD-66AC41036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B5E6A-51AD-4025-8359-A52C59B74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BC3-BE0F-4D16-A01E-8456D05C061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CA907-CFB9-4D2C-B859-6D60F49C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8BF92-E419-4AC0-A21A-E41F4613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38DD-73D4-49D7-89F6-94414BCA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8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F2D8-ED8D-4AEE-84E0-55C63859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47842-E4F0-47A7-A468-7882FF41D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87982-88B0-48AB-B255-7905722B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BC3-BE0F-4D16-A01E-8456D05C061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0517A-B3B4-426B-A347-2E95398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A0F41-2525-4C05-8069-7C9A093AC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38DD-73D4-49D7-89F6-94414BCA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6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D2731-7794-499C-B3CA-E41E55F6E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83966-A1F0-41BC-B751-401560EDE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69FAA-F604-4FF3-A62F-3D899FF7B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BC3-BE0F-4D16-A01E-8456D05C061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7BE77-0156-41CF-9DC7-9F9CD063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63898-D604-4465-970F-9DCFC824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38DD-73D4-49D7-89F6-94414BCA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9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DAD6-255C-4ED7-978A-4675B773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3330B-8266-450A-A515-1E1D5417D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1FAA8-C921-4978-B740-E32079EF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BC3-BE0F-4D16-A01E-8456D05C061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6CD28-3F08-4CBE-B28E-D9C3D3F4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C0F55-AB76-47E2-9202-3CBF980F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38DD-73D4-49D7-89F6-94414BCA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7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BED1-8E61-4D7E-835A-2439D4E1C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CDE1C-13C3-4B6A-A134-F72DFF485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F7CDA-8116-45B7-932E-1001BB48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BC3-BE0F-4D16-A01E-8456D05C061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53629-7DFB-4AD8-8001-F3B80B9E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E2EAF-4432-4BBD-9E06-C5F7E0D3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38DD-73D4-49D7-89F6-94414BCA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2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5D2B-73D9-4CF3-A03A-B2D16487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9B4BE-77DD-48BB-BBC4-40C26DB10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43BC5-F06E-4E23-9657-B1F750970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53F9E-0786-4AE0-BCF0-27AB458F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BC3-BE0F-4D16-A01E-8456D05C061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D8A77-8713-4D33-9CD7-EF21B36B4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D7E80-637D-4271-A914-6AECEC1A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38DD-73D4-49D7-89F6-94414BCA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DD9B-A827-440D-ADEF-643B3FC32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3BDC2-39F0-492B-B91E-6F478B38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A2055-3355-4B65-90C1-0AD682F26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26580-41F9-4A7B-AEFA-EC0E87F0A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DEB97-11BE-42AC-BFDA-6C023A4AB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2EEC9F-8B24-468A-A31D-F2609851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BC3-BE0F-4D16-A01E-8456D05C061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4DD2FB-C9C0-4DD7-9DF2-424621B2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1F5BD-333E-4BDE-B403-BED75FE2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38DD-73D4-49D7-89F6-94414BCA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1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B0B9-ED62-407C-833C-D66474BE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B00F9-CBD1-46B8-BDF4-404A5F56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BC3-BE0F-4D16-A01E-8456D05C061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BD50E-19A4-4A9F-8E69-B90A466A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88C07-CAED-49FB-A3A5-AB73E5B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38DD-73D4-49D7-89F6-94414BCA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8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2E794-BDBA-436C-B238-0B54AB0C4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BC3-BE0F-4D16-A01E-8456D05C061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E1C56-BE73-4E21-9DFB-B1CC7AA0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3A6D8-9105-42A4-ABC0-A691DDA9C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38DD-73D4-49D7-89F6-94414BCA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7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2B06-DA5E-471A-BF96-C1971DEF3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70905-2FA0-4078-AE90-B87B61DC5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CE0B5-7499-4BD2-80EE-0CE687CB0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F2021-9DC6-4B16-A2C9-BB7807C9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BC3-BE0F-4D16-A01E-8456D05C061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47790-EEF5-440E-859E-C0577A44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A6CF3-5CC0-480B-94C3-710869EF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38DD-73D4-49D7-89F6-94414BCA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7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B8B3-6F68-4646-8D8B-EBBA76D3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8EC36-AE09-4CE4-9508-3FDA9DD4D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478B4-9E45-45FF-A3E4-CC63D6A7E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7A903-5CAB-483A-AA6A-5CD7D7F4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6BC3-BE0F-4D16-A01E-8456D05C061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F76B9-CA0B-41F0-AF80-8D83DA42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565F3-3A27-49AE-95A3-BAA5EFDE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38DD-73D4-49D7-89F6-94414BCA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0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E76961-8EE0-4F58-8596-0EDBFDC0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0144B-16ED-429D-AB14-A7B322A8D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5958F-86F9-4D77-A7FF-D35438239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16BC3-BE0F-4D16-A01E-8456D05C0611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F5467-3C76-49E2-BC3B-12294F2FC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15231-00EA-40CC-B056-96788B9DE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38DD-73D4-49D7-89F6-94414BCA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3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FA4017B9-80E3-406A-B07A-73E94D5063F9}"/>
              </a:ext>
            </a:extLst>
          </p:cNvPr>
          <p:cNvSpPr/>
          <p:nvPr/>
        </p:nvSpPr>
        <p:spPr>
          <a:xfrm>
            <a:off x="5291016" y="2198255"/>
            <a:ext cx="1928914" cy="85817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09D16D-31D3-45F4-885B-400182C44EAC}"/>
              </a:ext>
            </a:extLst>
          </p:cNvPr>
          <p:cNvSpPr/>
          <p:nvPr/>
        </p:nvSpPr>
        <p:spPr>
          <a:xfrm>
            <a:off x="4409074" y="353672"/>
            <a:ext cx="4903676" cy="29790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 Account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81B84B3-599E-4478-9318-0828AB61D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409074" y="353672"/>
            <a:ext cx="381000" cy="381000"/>
          </a:xfrm>
          <a:prstGeom prst="rect">
            <a:avLst/>
          </a:prstGeom>
        </p:spPr>
      </p:pic>
      <p:pic>
        <p:nvPicPr>
          <p:cNvPr id="6" name="Graphic 23">
            <a:extLst>
              <a:ext uri="{FF2B5EF4-FFF2-40B4-BE49-F238E27FC236}">
                <a16:creationId xmlns:a16="http://schemas.microsoft.com/office/drawing/2014/main" id="{A87804C5-38ED-4F26-8469-0D9C8F434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 flipH="1">
            <a:off x="642436" y="6301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40">
            <a:extLst>
              <a:ext uri="{FF2B5EF4-FFF2-40B4-BE49-F238E27FC236}">
                <a16:creationId xmlns:a16="http://schemas.microsoft.com/office/drawing/2014/main" id="{ADC6C225-6263-4610-B32A-7DB62AB1D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11" y="120167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8" name="Graphic 23">
            <a:extLst>
              <a:ext uri="{FF2B5EF4-FFF2-40B4-BE49-F238E27FC236}">
                <a16:creationId xmlns:a16="http://schemas.microsoft.com/office/drawing/2014/main" id="{B8D73EF4-1571-40EA-B675-D5C7BB1FF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 flipH="1">
            <a:off x="642436" y="156488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40">
            <a:extLst>
              <a:ext uri="{FF2B5EF4-FFF2-40B4-BE49-F238E27FC236}">
                <a16:creationId xmlns:a16="http://schemas.microsoft.com/office/drawing/2014/main" id="{2A1905A4-1B1E-45AC-B5C9-BCAEE99AC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11" y="213638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10" name="Graphic 23">
            <a:extLst>
              <a:ext uri="{FF2B5EF4-FFF2-40B4-BE49-F238E27FC236}">
                <a16:creationId xmlns:a16="http://schemas.microsoft.com/office/drawing/2014/main" id="{076D6D39-88FD-4FA7-97CE-66B09E0EC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 flipH="1">
            <a:off x="642436" y="261012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40">
            <a:extLst>
              <a:ext uri="{FF2B5EF4-FFF2-40B4-BE49-F238E27FC236}">
                <a16:creationId xmlns:a16="http://schemas.microsoft.com/office/drawing/2014/main" id="{601DC3A0-ABE8-472D-A865-C53D09386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11" y="3181621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807655-3388-4A50-89D8-0A29E9DD0B03}"/>
              </a:ext>
            </a:extLst>
          </p:cNvPr>
          <p:cNvSpPr/>
          <p:nvPr/>
        </p:nvSpPr>
        <p:spPr>
          <a:xfrm>
            <a:off x="2722014" y="3651588"/>
            <a:ext cx="2068847" cy="31044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 Account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1C06206-68CA-4EEC-97E8-2A94B2E26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726538" y="3648187"/>
            <a:ext cx="381000" cy="381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DEF2167-B8FE-455B-A3CC-11E97D1A312E}"/>
              </a:ext>
            </a:extLst>
          </p:cNvPr>
          <p:cNvSpPr/>
          <p:nvPr/>
        </p:nvSpPr>
        <p:spPr>
          <a:xfrm>
            <a:off x="6096527" y="3650756"/>
            <a:ext cx="1699946" cy="16389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</a:t>
            </a: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Account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A3BFA952-9A1C-4140-8CD5-E4296F052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527" y="3650755"/>
            <a:ext cx="381000" cy="381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FDDE3D1-2807-4F09-AB78-3EFF938EEB7A}"/>
              </a:ext>
            </a:extLst>
          </p:cNvPr>
          <p:cNvSpPr/>
          <p:nvPr/>
        </p:nvSpPr>
        <p:spPr>
          <a:xfrm>
            <a:off x="8053944" y="3640711"/>
            <a:ext cx="2130058" cy="2162564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center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33F72CE-8962-4968-9C09-E462BE2A72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3944" y="3642299"/>
            <a:ext cx="381000" cy="381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28B75FE-3540-4F2E-91D6-0E38570C5BA6}"/>
              </a:ext>
            </a:extLst>
          </p:cNvPr>
          <p:cNvSpPr/>
          <p:nvPr/>
        </p:nvSpPr>
        <p:spPr>
          <a:xfrm>
            <a:off x="10340976" y="353671"/>
            <a:ext cx="1765300" cy="5937244"/>
          </a:xfrm>
          <a:prstGeom prst="rect">
            <a:avLst/>
          </a:prstGeom>
          <a:solidFill>
            <a:srgbClr val="34FFFA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endParaRPr lang="en-US" sz="800" b="1" dirty="0">
              <a:solidFill>
                <a:schemeClr val="tx1"/>
              </a:solidFill>
              <a:latin typeface="Amazon Ember Cd RC Thin" panose="020B0306020204020204" pitchFamily="34" charset="0"/>
              <a:ea typeface="Amazon Ember Cd RC Thin" panose="020B0306020204020204" pitchFamily="34" charset="0"/>
              <a:cs typeface="Amazon Ember Cd RC Thin" panose="020B0306020204020204" pitchFamily="34" charset="0"/>
            </a:endParaRPr>
          </a:p>
          <a:p>
            <a:endParaRPr lang="en-US" sz="800" b="1" dirty="0">
              <a:solidFill>
                <a:schemeClr val="tx1"/>
              </a:solidFill>
              <a:latin typeface="Amazon Ember Cd RC Thin" panose="020B0306020204020204" pitchFamily="34" charset="0"/>
              <a:ea typeface="Amazon Ember Cd RC Thin" panose="020B0306020204020204" pitchFamily="34" charset="0"/>
              <a:cs typeface="Amazon Ember Cd RC Thin" panose="020B0306020204020204" pitchFamily="34" charset="0"/>
            </a:endParaRPr>
          </a:p>
          <a:p>
            <a:r>
              <a:rPr lang="en-US" sz="800" b="1" dirty="0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  <a:t>Data Fabric solution deploys an Amazon Elastic Kubernetes (EKS) cluster, containing highly-available deployments of </a:t>
            </a:r>
            <a:r>
              <a:rPr lang="en-US" sz="800" b="1" dirty="0" err="1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  <a:t>Immuta</a:t>
            </a:r>
            <a:r>
              <a:rPr lang="en-US" sz="800" b="1" dirty="0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  <a:t> and Radiant Logic.</a:t>
            </a:r>
            <a:br>
              <a:rPr lang="en-US" sz="800" b="1" dirty="0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</a:br>
            <a:br>
              <a:rPr lang="en-US" sz="800" b="1" dirty="0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</a:br>
            <a:endParaRPr lang="en-US" sz="800" b="1" dirty="0">
              <a:solidFill>
                <a:schemeClr val="tx1"/>
              </a:solidFill>
              <a:latin typeface="Amazon Ember Cd RC Thin" panose="020B0306020204020204" pitchFamily="34" charset="0"/>
              <a:ea typeface="Amazon Ember Cd RC Thin" panose="020B0306020204020204" pitchFamily="34" charset="0"/>
              <a:cs typeface="Amazon Ember Cd RC Thin" panose="020B0306020204020204" pitchFamily="34" charset="0"/>
            </a:endParaRPr>
          </a:p>
          <a:p>
            <a:r>
              <a:rPr lang="en-US" sz="800" b="1" dirty="0" err="1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  <a:t>Immuta</a:t>
            </a:r>
            <a:r>
              <a:rPr lang="en-US" sz="800" b="1" dirty="0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  <a:t> becomes the gateway for all access/querying of data sources.  It maintains a metadata catalog of linked data sources, tracks updates to source schemas, and controls access to resources via an identity provider (Radiant Logic).</a:t>
            </a:r>
          </a:p>
          <a:p>
            <a:br>
              <a:rPr lang="en-US" sz="800" b="1" dirty="0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</a:br>
            <a:endParaRPr lang="en-US" sz="800" b="1" dirty="0">
              <a:solidFill>
                <a:schemeClr val="tx1"/>
              </a:solidFill>
              <a:latin typeface="Amazon Ember Cd RC Thin" panose="020B0306020204020204" pitchFamily="34" charset="0"/>
              <a:ea typeface="Amazon Ember Cd RC Thin" panose="020B0306020204020204" pitchFamily="34" charset="0"/>
              <a:cs typeface="Amazon Ember Cd RC Thin" panose="020B0306020204020204" pitchFamily="34" charset="0"/>
            </a:endParaRPr>
          </a:p>
          <a:p>
            <a:r>
              <a:rPr lang="en-US" sz="800" b="1" dirty="0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  <a:t>Radiant Logic Federated Identity service aggregates disparate identity stores.</a:t>
            </a:r>
          </a:p>
          <a:p>
            <a:br>
              <a:rPr lang="en-US" sz="800" b="1" dirty="0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</a:br>
            <a:endParaRPr lang="en-US" sz="800" b="1" dirty="0">
              <a:solidFill>
                <a:schemeClr val="tx1"/>
              </a:solidFill>
              <a:latin typeface="Amazon Ember Cd RC Thin" panose="020B0306020204020204" pitchFamily="34" charset="0"/>
              <a:ea typeface="Amazon Ember Cd RC Thin" panose="020B0306020204020204" pitchFamily="34" charset="0"/>
              <a:cs typeface="Amazon Ember Cd RC Thin" panose="020B0306020204020204" pitchFamily="34" charset="0"/>
            </a:endParaRPr>
          </a:p>
          <a:p>
            <a:r>
              <a:rPr lang="en-US" sz="800" b="1" dirty="0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  <a:t>Support for AWS Directory Service (Managed AD) and on-prem AD, as well as cert/PIV card, user/password, and </a:t>
            </a:r>
            <a:r>
              <a:rPr lang="en-US" sz="800" b="1" dirty="0" err="1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  <a:t>IdP</a:t>
            </a:r>
            <a:r>
              <a:rPr lang="en-US" sz="800" b="1" dirty="0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  <a:t> login.</a:t>
            </a:r>
          </a:p>
          <a:p>
            <a:br>
              <a:rPr lang="en-US" sz="800" b="1" dirty="0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</a:br>
            <a:endParaRPr lang="en-US" sz="800" b="1" dirty="0">
              <a:solidFill>
                <a:schemeClr val="tx1"/>
              </a:solidFill>
              <a:latin typeface="Amazon Ember Cd RC Thin" panose="020B0306020204020204" pitchFamily="34" charset="0"/>
              <a:ea typeface="Amazon Ember Cd RC Thin" panose="020B0306020204020204" pitchFamily="34" charset="0"/>
              <a:cs typeface="Amazon Ember Cd RC Thin" panose="020B0306020204020204" pitchFamily="34" charset="0"/>
            </a:endParaRPr>
          </a:p>
          <a:p>
            <a:r>
              <a:rPr lang="en-US" sz="800" b="1" dirty="0" err="1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  <a:t>Immuta</a:t>
            </a:r>
            <a:r>
              <a:rPr lang="en-US" sz="800" b="1" dirty="0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  <a:t> can control access to physically disparate data sources such as on-premises databases.</a:t>
            </a:r>
          </a:p>
          <a:p>
            <a:br>
              <a:rPr lang="en-US" sz="800" b="1" dirty="0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</a:br>
            <a:endParaRPr lang="en-US" sz="800" b="1" dirty="0">
              <a:solidFill>
                <a:schemeClr val="tx1"/>
              </a:solidFill>
              <a:latin typeface="Amazon Ember Cd RC Thin" panose="020B0306020204020204" pitchFamily="34" charset="0"/>
              <a:ea typeface="Amazon Ember Cd RC Thin" panose="020B0306020204020204" pitchFamily="34" charset="0"/>
              <a:cs typeface="Amazon Ember Cd RC Thin" panose="020B0306020204020204" pitchFamily="34" charset="0"/>
            </a:endParaRPr>
          </a:p>
          <a:p>
            <a:r>
              <a:rPr lang="en-US" sz="800" b="1" dirty="0" err="1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  <a:t>Immuta</a:t>
            </a:r>
            <a:r>
              <a:rPr lang="en-US" sz="800" b="1" dirty="0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  <a:t> has native support for many query-backed AWS data stores along with support for non-native data stores using custom blob handlers.</a:t>
            </a:r>
            <a:br>
              <a:rPr lang="en-US" sz="800" b="1" dirty="0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</a:br>
            <a:endParaRPr lang="en-US" sz="800" b="1" dirty="0">
              <a:solidFill>
                <a:schemeClr val="tx1"/>
              </a:solidFill>
              <a:latin typeface="Amazon Ember Cd RC Thin" panose="020B0306020204020204" pitchFamily="34" charset="0"/>
              <a:ea typeface="Amazon Ember Cd RC Thin" panose="020B0306020204020204" pitchFamily="34" charset="0"/>
              <a:cs typeface="Amazon Ember Cd RC Thin" panose="020B0306020204020204" pitchFamily="34" charset="0"/>
            </a:endParaRPr>
          </a:p>
          <a:p>
            <a:br>
              <a:rPr lang="en-US" sz="800" b="1" dirty="0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</a:br>
            <a:endParaRPr lang="en-US" sz="800" b="1" dirty="0">
              <a:solidFill>
                <a:schemeClr val="tx1"/>
              </a:solidFill>
              <a:latin typeface="Amazon Ember Cd RC Thin" panose="020B0306020204020204" pitchFamily="34" charset="0"/>
              <a:ea typeface="Amazon Ember Cd RC Thin" panose="020B0306020204020204" pitchFamily="34" charset="0"/>
              <a:cs typeface="Amazon Ember Cd RC Thin" panose="020B0306020204020204" pitchFamily="34" charset="0"/>
            </a:endParaRPr>
          </a:p>
          <a:p>
            <a:r>
              <a:rPr lang="en-US" sz="800" b="1" dirty="0" err="1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  <a:t>Immuta</a:t>
            </a:r>
            <a:r>
              <a:rPr lang="en-US" sz="800" b="1" dirty="0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  <a:t> supports object-backed data stores such as S3 along with supporting non-native data stores using custom blob handlers.</a:t>
            </a:r>
          </a:p>
          <a:p>
            <a:br>
              <a:rPr lang="en-US" sz="800" b="1" dirty="0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</a:br>
            <a:endParaRPr lang="en-US" sz="800" b="1" dirty="0">
              <a:solidFill>
                <a:schemeClr val="tx1"/>
              </a:solidFill>
              <a:latin typeface="Amazon Ember Cd RC Thin" panose="020B0306020204020204" pitchFamily="34" charset="0"/>
              <a:ea typeface="Amazon Ember Cd RC Thin" panose="020B0306020204020204" pitchFamily="34" charset="0"/>
              <a:cs typeface="Amazon Ember Cd RC Thin" panose="020B0306020204020204" pitchFamily="34" charset="0"/>
            </a:endParaRPr>
          </a:p>
          <a:p>
            <a:r>
              <a:rPr lang="en-US" sz="800" b="1" dirty="0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  <a:t>Any tool that can connect to a query-based or object-based data source can consume </a:t>
            </a:r>
            <a:r>
              <a:rPr lang="en-US" sz="800" b="1" dirty="0" err="1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  <a:t>Immuta</a:t>
            </a:r>
            <a:r>
              <a:rPr lang="en-US" sz="800" b="1" dirty="0">
                <a:solidFill>
                  <a:schemeClr val="tx1"/>
                </a:solidFill>
                <a:latin typeface="Amazon Ember Cd RC Thin" panose="020B0306020204020204" pitchFamily="34" charset="0"/>
                <a:ea typeface="Amazon Ember Cd RC Thin" panose="020B0306020204020204" pitchFamily="34" charset="0"/>
                <a:cs typeface="Amazon Ember Cd RC Thin" panose="020B0306020204020204" pitchFamily="34" charset="0"/>
              </a:rPr>
              <a:t> policy-enforced data.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dirty="0">
              <a:solidFill>
                <a:schemeClr val="tx1"/>
              </a:solidFill>
              <a:latin typeface="Amazon Ember Cd RC Thin" panose="020B0306020204020204" pitchFamily="34" charset="0"/>
              <a:ea typeface="Amazon Ember Cd RC Thin" panose="020B0306020204020204" pitchFamily="34" charset="0"/>
              <a:cs typeface="Amazon Ember Cd RC Thin" panose="020B0306020204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B09439E-998B-4C05-AE9A-BE6040876460}"/>
              </a:ext>
            </a:extLst>
          </p:cNvPr>
          <p:cNvSpPr/>
          <p:nvPr/>
        </p:nvSpPr>
        <p:spPr>
          <a:xfrm>
            <a:off x="10418096" y="473465"/>
            <a:ext cx="182880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F6A566D-EC14-4E0B-B239-248027A04720}"/>
              </a:ext>
            </a:extLst>
          </p:cNvPr>
          <p:cNvSpPr/>
          <p:nvPr/>
        </p:nvSpPr>
        <p:spPr>
          <a:xfrm>
            <a:off x="10413678" y="1230243"/>
            <a:ext cx="182880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19F9A8D-C868-41C3-8C20-E7D72F53CC7A}"/>
              </a:ext>
            </a:extLst>
          </p:cNvPr>
          <p:cNvSpPr/>
          <p:nvPr/>
        </p:nvSpPr>
        <p:spPr>
          <a:xfrm>
            <a:off x="10413678" y="2198255"/>
            <a:ext cx="182880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D9E48C3-0CBB-451F-B521-BA875A19D987}"/>
              </a:ext>
            </a:extLst>
          </p:cNvPr>
          <p:cNvSpPr/>
          <p:nvPr/>
        </p:nvSpPr>
        <p:spPr>
          <a:xfrm>
            <a:off x="10413678" y="2683565"/>
            <a:ext cx="182880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D1D3B74-87E8-4CF0-B998-FD42F03DC6EB}"/>
              </a:ext>
            </a:extLst>
          </p:cNvPr>
          <p:cNvSpPr/>
          <p:nvPr/>
        </p:nvSpPr>
        <p:spPr>
          <a:xfrm>
            <a:off x="10413678" y="3418066"/>
            <a:ext cx="182880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E4979DF-406C-4D62-B8B5-9F52A5080A71}"/>
              </a:ext>
            </a:extLst>
          </p:cNvPr>
          <p:cNvSpPr/>
          <p:nvPr/>
        </p:nvSpPr>
        <p:spPr>
          <a:xfrm>
            <a:off x="10413678" y="4028549"/>
            <a:ext cx="182880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C5D833D-5F58-4818-83B7-F3C87BFA9B91}"/>
              </a:ext>
            </a:extLst>
          </p:cNvPr>
          <p:cNvSpPr/>
          <p:nvPr/>
        </p:nvSpPr>
        <p:spPr>
          <a:xfrm>
            <a:off x="10412315" y="4854713"/>
            <a:ext cx="182880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4B8CB75-3FF9-4996-87FE-5B98E016B4E5}"/>
              </a:ext>
            </a:extLst>
          </p:cNvPr>
          <p:cNvSpPr/>
          <p:nvPr/>
        </p:nvSpPr>
        <p:spPr>
          <a:xfrm>
            <a:off x="10423358" y="5607765"/>
            <a:ext cx="182880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40D3A87-651A-4A33-85D0-ED6B15FDE036}"/>
              </a:ext>
            </a:extLst>
          </p:cNvPr>
          <p:cNvSpPr/>
          <p:nvPr/>
        </p:nvSpPr>
        <p:spPr>
          <a:xfrm>
            <a:off x="6401082" y="919443"/>
            <a:ext cx="182880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8C3A8A5-AFBB-43D8-B39B-7BE8E8E484C7}"/>
              </a:ext>
            </a:extLst>
          </p:cNvPr>
          <p:cNvSpPr/>
          <p:nvPr/>
        </p:nvSpPr>
        <p:spPr>
          <a:xfrm>
            <a:off x="5223038" y="2080353"/>
            <a:ext cx="182880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3E0AF58-AEE0-40D9-89A2-E653DA051D78}"/>
              </a:ext>
            </a:extLst>
          </p:cNvPr>
          <p:cNvSpPr/>
          <p:nvPr/>
        </p:nvSpPr>
        <p:spPr>
          <a:xfrm>
            <a:off x="7572316" y="2243453"/>
            <a:ext cx="182880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2DE8519-81EE-46F6-BA92-68172655DEBD}"/>
              </a:ext>
            </a:extLst>
          </p:cNvPr>
          <p:cNvSpPr/>
          <p:nvPr/>
        </p:nvSpPr>
        <p:spPr>
          <a:xfrm>
            <a:off x="1290227" y="4702313"/>
            <a:ext cx="182880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B48AC7F-1965-464B-816B-690041E52FC7}"/>
              </a:ext>
            </a:extLst>
          </p:cNvPr>
          <p:cNvSpPr/>
          <p:nvPr/>
        </p:nvSpPr>
        <p:spPr>
          <a:xfrm>
            <a:off x="1442627" y="4854713"/>
            <a:ext cx="182880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5A16272-2C57-41F4-AE1A-DA50BEA0C02D}"/>
              </a:ext>
            </a:extLst>
          </p:cNvPr>
          <p:cNvSpPr/>
          <p:nvPr/>
        </p:nvSpPr>
        <p:spPr>
          <a:xfrm>
            <a:off x="1595027" y="5007113"/>
            <a:ext cx="182880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50E0670-9105-4D1D-8E9F-A11852AC0629}"/>
              </a:ext>
            </a:extLst>
          </p:cNvPr>
          <p:cNvSpPr/>
          <p:nvPr/>
        </p:nvSpPr>
        <p:spPr>
          <a:xfrm>
            <a:off x="1747427" y="5159513"/>
            <a:ext cx="182880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96DC5EC-FF78-475E-91A7-5775FDBFB9D8}"/>
              </a:ext>
            </a:extLst>
          </p:cNvPr>
          <p:cNvSpPr/>
          <p:nvPr/>
        </p:nvSpPr>
        <p:spPr>
          <a:xfrm>
            <a:off x="1899827" y="5311913"/>
            <a:ext cx="182880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</a:p>
        </p:txBody>
      </p:sp>
      <p:pic>
        <p:nvPicPr>
          <p:cNvPr id="48" name="Graphic 23">
            <a:extLst>
              <a:ext uri="{FF2B5EF4-FFF2-40B4-BE49-F238E27FC236}">
                <a16:creationId xmlns:a16="http://schemas.microsoft.com/office/drawing/2014/main" id="{76A252E8-2523-49BF-A58B-2E90EA6B2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677" y="10115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9">
            <a:extLst>
              <a:ext uri="{FF2B5EF4-FFF2-40B4-BE49-F238E27FC236}">
                <a16:creationId xmlns:a16="http://schemas.microsoft.com/office/drawing/2014/main" id="{F9FB703E-531F-4FFC-BD62-95D057681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2845" y="1449532"/>
            <a:ext cx="103808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59B5A54-5096-4EAF-8134-1B7F3D2CE750}"/>
              </a:ext>
            </a:extLst>
          </p:cNvPr>
          <p:cNvSpPr/>
          <p:nvPr/>
        </p:nvSpPr>
        <p:spPr>
          <a:xfrm>
            <a:off x="5148860" y="821635"/>
            <a:ext cx="3479178" cy="239864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130A3F-E0B8-4CA5-8479-0C7A5FF4705B}"/>
              </a:ext>
            </a:extLst>
          </p:cNvPr>
          <p:cNvSpPr txBox="1"/>
          <p:nvPr/>
        </p:nvSpPr>
        <p:spPr>
          <a:xfrm>
            <a:off x="6201276" y="600356"/>
            <a:ext cx="1421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A6B86"/>
                </a:solidFill>
              </a:rPr>
              <a:t>Data Fabric Security</a:t>
            </a:r>
          </a:p>
        </p:txBody>
      </p:sp>
      <p:sp>
        <p:nvSpPr>
          <p:cNvPr id="52" name="AutoShape 2" descr="Immuta Announces $90 Million in Series D Funding | Business Wire">
            <a:extLst>
              <a:ext uri="{FF2B5EF4-FFF2-40B4-BE49-F238E27FC236}">
                <a16:creationId xmlns:a16="http://schemas.microsoft.com/office/drawing/2014/main" id="{8FCE1B56-6242-44E8-AC8D-DCFBFEE6EF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F3BD2D7-4307-4EE3-86FE-887E3440DD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0868" y="1899786"/>
            <a:ext cx="999755" cy="19589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2D2E67F-602C-4DF2-95CD-ABF78F2648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09228" y="1866930"/>
            <a:ext cx="1014602" cy="299848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15C2245F-EE6D-4E11-987B-5C7FCD30BA32}"/>
              </a:ext>
            </a:extLst>
          </p:cNvPr>
          <p:cNvSpPr/>
          <p:nvPr/>
        </p:nvSpPr>
        <p:spPr>
          <a:xfrm>
            <a:off x="7503711" y="2198255"/>
            <a:ext cx="894522" cy="85817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Graphic 11">
            <a:extLst>
              <a:ext uri="{FF2B5EF4-FFF2-40B4-BE49-F238E27FC236}">
                <a16:creationId xmlns:a16="http://schemas.microsoft.com/office/drawing/2014/main" id="{0BB25B84-1D7A-4541-8777-7B76CD1FD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163" y="2317805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28">
            <a:extLst>
              <a:ext uri="{FF2B5EF4-FFF2-40B4-BE49-F238E27FC236}">
                <a16:creationId xmlns:a16="http://schemas.microsoft.com/office/drawing/2014/main" id="{910DD123-A459-403C-807A-595B8B6B5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105" y="2673956"/>
            <a:ext cx="6338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</a:p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</a:t>
            </a:r>
          </a:p>
        </p:txBody>
      </p:sp>
      <p:pic>
        <p:nvPicPr>
          <p:cNvPr id="59" name="Graphic 11">
            <a:extLst>
              <a:ext uri="{FF2B5EF4-FFF2-40B4-BE49-F238E27FC236}">
                <a16:creationId xmlns:a16="http://schemas.microsoft.com/office/drawing/2014/main" id="{D075BC38-968C-4A5D-B739-C8F4CDD59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322" y="2316713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28">
            <a:extLst>
              <a:ext uri="{FF2B5EF4-FFF2-40B4-BE49-F238E27FC236}">
                <a16:creationId xmlns:a16="http://schemas.microsoft.com/office/drawing/2014/main" id="{49166E19-E7B9-4208-A98E-7BCBD64AE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717" y="2678398"/>
            <a:ext cx="6793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Fingerprint</a:t>
            </a:r>
          </a:p>
        </p:txBody>
      </p:sp>
      <p:pic>
        <p:nvPicPr>
          <p:cNvPr id="61" name="Graphic 11">
            <a:extLst>
              <a:ext uri="{FF2B5EF4-FFF2-40B4-BE49-F238E27FC236}">
                <a16:creationId xmlns:a16="http://schemas.microsoft.com/office/drawing/2014/main" id="{B827288B-7BCC-4E40-A3F0-C1DF70621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012" y="2316713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28">
            <a:extLst>
              <a:ext uri="{FF2B5EF4-FFF2-40B4-BE49-F238E27FC236}">
                <a16:creationId xmlns:a16="http://schemas.microsoft.com/office/drawing/2014/main" id="{ECCD76FF-879B-4603-AEB8-3DA5FC1C0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8954" y="2672864"/>
            <a:ext cx="6338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 </a:t>
            </a:r>
          </a:p>
        </p:txBody>
      </p:sp>
      <p:pic>
        <p:nvPicPr>
          <p:cNvPr id="63" name="Graphic 11">
            <a:extLst>
              <a:ext uri="{FF2B5EF4-FFF2-40B4-BE49-F238E27FC236}">
                <a16:creationId xmlns:a16="http://schemas.microsoft.com/office/drawing/2014/main" id="{666A7136-1CB9-4839-A970-CEB45A103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387" y="2314814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28">
            <a:extLst>
              <a:ext uri="{FF2B5EF4-FFF2-40B4-BE49-F238E27FC236}">
                <a16:creationId xmlns:a16="http://schemas.microsoft.com/office/drawing/2014/main" id="{07E4F19D-51D2-4FF4-8E2C-F7FC54FA7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329" y="2672864"/>
            <a:ext cx="8969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Federated</a:t>
            </a:r>
          </a:p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 (FID)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07E2B59-33A6-49EA-941E-C0AD6C1F3EDA}"/>
              </a:ext>
            </a:extLst>
          </p:cNvPr>
          <p:cNvCxnSpPr>
            <a:stCxn id="48" idx="1"/>
            <a:endCxn id="53" idx="0"/>
          </p:cNvCxnSpPr>
          <p:nvPr/>
        </p:nvCxnSpPr>
        <p:spPr>
          <a:xfrm rot="10800000" flipV="1">
            <a:off x="6080747" y="1240182"/>
            <a:ext cx="576931" cy="6596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242362C-9AB4-4BA8-AC3C-3177F360986E}"/>
              </a:ext>
            </a:extLst>
          </p:cNvPr>
          <p:cNvCxnSpPr>
            <a:stCxn id="48" idx="3"/>
            <a:endCxn id="54" idx="0"/>
          </p:cNvCxnSpPr>
          <p:nvPr/>
        </p:nvCxnSpPr>
        <p:spPr>
          <a:xfrm>
            <a:off x="7114877" y="1240182"/>
            <a:ext cx="801652" cy="62674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7">
            <a:extLst>
              <a:ext uri="{FF2B5EF4-FFF2-40B4-BE49-F238E27FC236}">
                <a16:creationId xmlns:a16="http://schemas.microsoft.com/office/drawing/2014/main" id="{7AB5F7F5-EEB8-4AA5-969C-4E821E37C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338" y="6267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0">
            <a:extLst>
              <a:ext uri="{FF2B5EF4-FFF2-40B4-BE49-F238E27FC236}">
                <a16:creationId xmlns:a16="http://schemas.microsoft.com/office/drawing/2014/main" id="{5C09B7B5-48EA-4F11-B8D0-E66126B31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294" y="1092389"/>
            <a:ext cx="120470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</p:txBody>
      </p:sp>
      <p:pic>
        <p:nvPicPr>
          <p:cNvPr id="71" name="Graphic 22">
            <a:extLst>
              <a:ext uri="{FF2B5EF4-FFF2-40B4-BE49-F238E27FC236}">
                <a16:creationId xmlns:a16="http://schemas.microsoft.com/office/drawing/2014/main" id="{57D0E5DC-8970-41B1-B205-B7258D821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547" y="156771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15">
            <a:extLst>
              <a:ext uri="{FF2B5EF4-FFF2-40B4-BE49-F238E27FC236}">
                <a16:creationId xmlns:a16="http://schemas.microsoft.com/office/drawing/2014/main" id="{195433E7-7D12-413A-96D4-C259E0F7B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307" y="2022000"/>
            <a:ext cx="128567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SageMaker</a:t>
            </a:r>
          </a:p>
        </p:txBody>
      </p:sp>
      <p:pic>
        <p:nvPicPr>
          <p:cNvPr id="73" name="Graphic 24">
            <a:extLst>
              <a:ext uri="{FF2B5EF4-FFF2-40B4-BE49-F238E27FC236}">
                <a16:creationId xmlns:a16="http://schemas.microsoft.com/office/drawing/2014/main" id="{77C7858C-1BDA-499F-8F1B-4126D108A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136" y="2617216"/>
            <a:ext cx="49771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25">
            <a:extLst>
              <a:ext uri="{FF2B5EF4-FFF2-40B4-BE49-F238E27FC236}">
                <a16:creationId xmlns:a16="http://schemas.microsoft.com/office/drawing/2014/main" id="{72E34872-7E4E-4ED8-82E3-312E13505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9338" y="3044940"/>
            <a:ext cx="121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  <a:p>
            <a:pPr algn="ctr" eaLnBrk="1" hangingPunct="1"/>
            <a: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(SQL/Tableau/Web)</a:t>
            </a:r>
          </a:p>
        </p:txBody>
      </p:sp>
      <p:pic>
        <p:nvPicPr>
          <p:cNvPr id="75" name="Graphic 6">
            <a:extLst>
              <a:ext uri="{FF2B5EF4-FFF2-40B4-BE49-F238E27FC236}">
                <a16:creationId xmlns:a16="http://schemas.microsoft.com/office/drawing/2014/main" id="{A1F0628C-7DA6-4C88-8F79-D1B519516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219" y="4226438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9">
            <a:extLst>
              <a:ext uri="{FF2B5EF4-FFF2-40B4-BE49-F238E27FC236}">
                <a16:creationId xmlns:a16="http://schemas.microsoft.com/office/drawing/2014/main" id="{5610A075-DD19-4662-8F3E-2454AA65A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8307" y="4586488"/>
            <a:ext cx="9115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pic>
        <p:nvPicPr>
          <p:cNvPr id="77" name="Graphic 14">
            <a:extLst>
              <a:ext uri="{FF2B5EF4-FFF2-40B4-BE49-F238E27FC236}">
                <a16:creationId xmlns:a16="http://schemas.microsoft.com/office/drawing/2014/main" id="{82964C96-6CE7-4BEA-8CCB-CA622B865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098" y="4829124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7">
            <a:extLst>
              <a:ext uri="{FF2B5EF4-FFF2-40B4-BE49-F238E27FC236}">
                <a16:creationId xmlns:a16="http://schemas.microsoft.com/office/drawing/2014/main" id="{6596C16B-E535-46FE-A4AC-1BC06B0EC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725" y="5182605"/>
            <a:ext cx="105250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pic>
        <p:nvPicPr>
          <p:cNvPr id="79" name="Graphic 23">
            <a:extLst>
              <a:ext uri="{FF2B5EF4-FFF2-40B4-BE49-F238E27FC236}">
                <a16:creationId xmlns:a16="http://schemas.microsoft.com/office/drawing/2014/main" id="{9021F230-06E2-4940-BE5C-11BDB61D1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978" y="5460826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34">
            <a:extLst>
              <a:ext uri="{FF2B5EF4-FFF2-40B4-BE49-F238E27FC236}">
                <a16:creationId xmlns:a16="http://schemas.microsoft.com/office/drawing/2014/main" id="{A4123E5A-CD58-4F5F-B865-CFBEE2499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5088" y="5813897"/>
            <a:ext cx="110224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Redshift</a:t>
            </a:r>
          </a:p>
        </p:txBody>
      </p:sp>
      <p:pic>
        <p:nvPicPr>
          <p:cNvPr id="81" name="Graphic 8">
            <a:extLst>
              <a:ext uri="{FF2B5EF4-FFF2-40B4-BE49-F238E27FC236}">
                <a16:creationId xmlns:a16="http://schemas.microsoft.com/office/drawing/2014/main" id="{C5D1E33D-B6B8-4C5B-97F4-A9ADC29F3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858" y="6089140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9">
            <a:extLst>
              <a:ext uri="{FF2B5EF4-FFF2-40B4-BE49-F238E27FC236}">
                <a16:creationId xmlns:a16="http://schemas.microsoft.com/office/drawing/2014/main" id="{28725267-79F0-4A57-9B9B-61842ECC9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964" y="6450172"/>
            <a:ext cx="76478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83" name="Graphic 7">
            <a:extLst>
              <a:ext uri="{FF2B5EF4-FFF2-40B4-BE49-F238E27FC236}">
                <a16:creationId xmlns:a16="http://schemas.microsoft.com/office/drawing/2014/main" id="{E689765B-2548-4CB9-895E-767A0D90E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70" y="4207936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9">
            <a:extLst>
              <a:ext uri="{FF2B5EF4-FFF2-40B4-BE49-F238E27FC236}">
                <a16:creationId xmlns:a16="http://schemas.microsoft.com/office/drawing/2014/main" id="{791D3D90-1A6F-4082-B58F-C0FA2CAE5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937" y="4578219"/>
            <a:ext cx="22431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Directory Service</a:t>
            </a:r>
          </a:p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(Managed AD)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CD1EA559-64E9-4591-8C39-C08777B85B1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402416" y="4251790"/>
            <a:ext cx="555304" cy="45720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A166A62C-AE96-4A2D-BC98-9842B657023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743719" y="4297688"/>
            <a:ext cx="185031" cy="182880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06BF49AF-EEE3-45FF-BDAA-DA367BF893D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207094" y="4251790"/>
            <a:ext cx="555304" cy="457200"/>
          </a:xfrm>
          <a:prstGeom prst="rect">
            <a:avLst/>
          </a:prstGeom>
        </p:spPr>
      </p:pic>
      <p:pic>
        <p:nvPicPr>
          <p:cNvPr id="88" name="Graphic 11">
            <a:extLst>
              <a:ext uri="{FF2B5EF4-FFF2-40B4-BE49-F238E27FC236}">
                <a16:creationId xmlns:a16="http://schemas.microsoft.com/office/drawing/2014/main" id="{A4F35FD4-97B6-4036-A269-6431CC4B6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506" y="5081102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28">
            <a:extLst>
              <a:ext uri="{FF2B5EF4-FFF2-40B4-BE49-F238E27FC236}">
                <a16:creationId xmlns:a16="http://schemas.microsoft.com/office/drawing/2014/main" id="{F4F3FF0A-5C68-4E5F-BE4A-EFB790B2E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8448" y="5437253"/>
            <a:ext cx="6338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On-Prem</a:t>
            </a:r>
            <a:b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1705B77-12B9-436E-A55D-E6FE0376D512}"/>
              </a:ext>
            </a:extLst>
          </p:cNvPr>
          <p:cNvSpPr txBox="1"/>
          <p:nvPr/>
        </p:nvSpPr>
        <p:spPr>
          <a:xfrm>
            <a:off x="8254898" y="4669289"/>
            <a:ext cx="8515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Active Directory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8E555F-4111-423A-9BED-AEE0F59F1F94}"/>
              </a:ext>
            </a:extLst>
          </p:cNvPr>
          <p:cNvCxnSpPr>
            <a:stCxn id="6" idx="1"/>
            <a:endCxn id="69" idx="1"/>
          </p:cNvCxnSpPr>
          <p:nvPr/>
        </p:nvCxnSpPr>
        <p:spPr>
          <a:xfrm flipV="1">
            <a:off x="1112336" y="855375"/>
            <a:ext cx="1538002" cy="974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068F16-BE77-4F67-9F6A-4350733600C8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3107538" y="855375"/>
            <a:ext cx="2189549" cy="151681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94CE82-FA80-4A65-82C4-8D97010A1464}"/>
              </a:ext>
            </a:extLst>
          </p:cNvPr>
          <p:cNvCxnSpPr>
            <a:stCxn id="8" idx="1"/>
            <a:endCxn id="71" idx="1"/>
          </p:cNvCxnSpPr>
          <p:nvPr/>
        </p:nvCxnSpPr>
        <p:spPr>
          <a:xfrm flipV="1">
            <a:off x="1112336" y="1796317"/>
            <a:ext cx="1554211" cy="351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E73EC8-F468-41D2-A8FA-A5FC8472A8C8}"/>
              </a:ext>
            </a:extLst>
          </p:cNvPr>
          <p:cNvCxnSpPr>
            <a:cxnSpLocks/>
            <a:stCxn id="10" idx="1"/>
            <a:endCxn id="73" idx="1"/>
          </p:cNvCxnSpPr>
          <p:nvPr/>
        </p:nvCxnSpPr>
        <p:spPr>
          <a:xfrm>
            <a:off x="1112336" y="2845071"/>
            <a:ext cx="1528800" cy="7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45023C-6C81-4B69-8F1B-5368AB461B3C}"/>
              </a:ext>
            </a:extLst>
          </p:cNvPr>
          <p:cNvCxnSpPr>
            <a:cxnSpLocks/>
            <a:stCxn id="71" idx="3"/>
            <a:endCxn id="55" idx="1"/>
          </p:cNvCxnSpPr>
          <p:nvPr/>
        </p:nvCxnSpPr>
        <p:spPr>
          <a:xfrm>
            <a:off x="3123747" y="1796317"/>
            <a:ext cx="2167269" cy="831025"/>
          </a:xfrm>
          <a:prstGeom prst="bentConnector3">
            <a:avLst>
              <a:gd name="adj1" fmla="val 3933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B2F3486-A31C-4F2C-82A8-1120CDD807FB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3138853" y="2843234"/>
            <a:ext cx="2155444" cy="2582"/>
          </a:xfrm>
          <a:prstGeom prst="straightConnector1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7ADAC02-81DC-44D6-96DE-52463614B4F0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3656979" y="3063119"/>
            <a:ext cx="1752019" cy="1346199"/>
          </a:xfrm>
          <a:prstGeom prst="bentConnector3">
            <a:avLst>
              <a:gd name="adj1" fmla="val 100471"/>
            </a:avLst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C278884-45D5-4898-8403-7F436F989A84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3839858" y="3043190"/>
            <a:ext cx="1721325" cy="1968814"/>
          </a:xfrm>
          <a:prstGeom prst="bentConnector2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B310558-CAB2-4099-B0E6-72D2D86EA744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4022738" y="3071994"/>
            <a:ext cx="1656995" cy="2571712"/>
          </a:xfrm>
          <a:prstGeom prst="bentConnector2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086E02F-EADD-48A9-BB6A-956050A957C6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4205618" y="3071994"/>
            <a:ext cx="1603924" cy="3200026"/>
          </a:xfrm>
          <a:prstGeom prst="bentConnector2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AE94DE7-320C-4275-9261-C37DF9CFB74E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7195230" y="3056427"/>
            <a:ext cx="478091" cy="1334389"/>
          </a:xfrm>
          <a:prstGeom prst="bentConnector2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FA846EE-93CD-44F8-A209-C536C48C1F80}"/>
              </a:ext>
            </a:extLst>
          </p:cNvPr>
          <p:cNvCxnSpPr>
            <a:cxnSpLocks/>
            <a:stCxn id="85" idx="1"/>
            <a:endCxn id="56" idx="2"/>
          </p:cNvCxnSpPr>
          <p:nvPr/>
        </p:nvCxnSpPr>
        <p:spPr>
          <a:xfrm rot="10800000">
            <a:off x="7950972" y="3056430"/>
            <a:ext cx="451444" cy="1423961"/>
          </a:xfrm>
          <a:prstGeom prst="bentConnector2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FA77DBA-8D6C-4062-8D90-EE9B1165D9F2}"/>
              </a:ext>
            </a:extLst>
          </p:cNvPr>
          <p:cNvCxnSpPr>
            <a:cxnSpLocks/>
            <a:stCxn id="87" idx="0"/>
            <a:endCxn id="64" idx="3"/>
          </p:cNvCxnSpPr>
          <p:nvPr/>
        </p:nvCxnSpPr>
        <p:spPr>
          <a:xfrm rot="16200000" flipV="1">
            <a:off x="8236665" y="3003709"/>
            <a:ext cx="1409649" cy="1086514"/>
          </a:xfrm>
          <a:prstGeom prst="bentConnector2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FB61F81-1E63-44DA-97F3-680FF4E5560B}"/>
              </a:ext>
            </a:extLst>
          </p:cNvPr>
          <p:cNvCxnSpPr>
            <a:cxnSpLocks/>
            <a:stCxn id="88" idx="2"/>
          </p:cNvCxnSpPr>
          <p:nvPr/>
        </p:nvCxnSpPr>
        <p:spPr>
          <a:xfrm rot="5400000" flipH="1">
            <a:off x="6326078" y="2667554"/>
            <a:ext cx="2390434" cy="3168182"/>
          </a:xfrm>
          <a:prstGeom prst="bentConnector4">
            <a:avLst>
              <a:gd name="adj1" fmla="val 105"/>
              <a:gd name="adj2" fmla="val 99985"/>
            </a:avLst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ABDD9935-6655-409F-9301-56D0B23FF178}"/>
              </a:ext>
            </a:extLst>
          </p:cNvPr>
          <p:cNvSpPr txBox="1"/>
          <p:nvPr/>
        </p:nvSpPr>
        <p:spPr>
          <a:xfrm>
            <a:off x="9278668" y="4658018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LDAP</a:t>
            </a:r>
          </a:p>
        </p:txBody>
      </p:sp>
    </p:spTree>
    <p:extLst>
      <p:ext uri="{BB962C8B-B14F-4D97-AF65-F5344CB8AC3E}">
        <p14:creationId xmlns:p14="http://schemas.microsoft.com/office/powerpoint/2010/main" val="537617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264</Words>
  <Application>Microsoft Office PowerPoint</Application>
  <PresentationFormat>Widescreen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Amazon Ember</vt:lpstr>
      <vt:lpstr>Amazon Ember Cd RC Thin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McKinney, Kevin</dc:creator>
  <cp:lastModifiedBy>McKinney, Kevin</cp:lastModifiedBy>
  <cp:revision>14</cp:revision>
  <dcterms:created xsi:type="dcterms:W3CDTF">2023-03-03T16:53:21Z</dcterms:created>
  <dcterms:modified xsi:type="dcterms:W3CDTF">2023-03-06T16:46:03Z</dcterms:modified>
</cp:coreProperties>
</file>