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B1E20B-6FC3-4B55-AE68-5D68E1FCEE0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295714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1E20B-6FC3-4B55-AE68-5D68E1FCEE0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229748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1E20B-6FC3-4B55-AE68-5D68E1FCEE0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29070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1E20B-6FC3-4B55-AE68-5D68E1FCEE0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289290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B1E20B-6FC3-4B55-AE68-5D68E1FCEE0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214219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B1E20B-6FC3-4B55-AE68-5D68E1FCEE0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399502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B1E20B-6FC3-4B55-AE68-5D68E1FCEE07}"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300909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B1E20B-6FC3-4B55-AE68-5D68E1FCEE07}"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18935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1E20B-6FC3-4B55-AE68-5D68E1FCEE07}"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15321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B1E20B-6FC3-4B55-AE68-5D68E1FCEE0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334528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B1E20B-6FC3-4B55-AE68-5D68E1FCEE0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6659D-6E21-413B-96FD-2B807B15CC46}" type="slidenum">
              <a:rPr lang="en-US" smtClean="0"/>
              <a:t>‹#›</a:t>
            </a:fld>
            <a:endParaRPr lang="en-US"/>
          </a:p>
        </p:txBody>
      </p:sp>
    </p:spTree>
    <p:extLst>
      <p:ext uri="{BB962C8B-B14F-4D97-AF65-F5344CB8AC3E}">
        <p14:creationId xmlns:p14="http://schemas.microsoft.com/office/powerpoint/2010/main" val="166900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1E20B-6FC3-4B55-AE68-5D68E1FCEE07}" type="datetimeFigureOut">
              <a:rPr lang="en-US" smtClean="0"/>
              <a:t>8/31/2023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6659D-6E21-413B-96FD-2B807B15CC46}" type="slidenum">
              <a:rPr lang="en-US" smtClean="0"/>
              <a:t>‹#›</a:t>
            </a:fld>
            <a:endParaRPr lang="en-US"/>
          </a:p>
        </p:txBody>
      </p:sp>
    </p:spTree>
    <p:extLst>
      <p:ext uri="{BB962C8B-B14F-4D97-AF65-F5344CB8AC3E}">
        <p14:creationId xmlns:p14="http://schemas.microsoft.com/office/powerpoint/2010/main" val="568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73603B-5798-7D4A-B1E4-2072ADA8AD70}"/>
              </a:ext>
            </a:extLst>
          </p:cNvPr>
          <p:cNvSpPr/>
          <p:nvPr/>
        </p:nvSpPr>
        <p:spPr>
          <a:xfrm>
            <a:off x="6587851" y="1153043"/>
            <a:ext cx="2489659" cy="2188083"/>
          </a:xfrm>
          <a:prstGeom prst="rect">
            <a:avLst/>
          </a:prstGeom>
          <a:solidFill>
            <a:srgbClr val="1D8900">
              <a:alpha val="9804"/>
            </a:srgb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1E8900"/>
                </a:solidFill>
                <a:latin typeface="Arial" panose="020B0604020202020204" pitchFamily="34" charset="0"/>
                <a:cs typeface="Arial" panose="020B0604020202020204" pitchFamily="34" charset="0"/>
              </a:rPr>
              <a:t>Public subnet</a:t>
            </a:r>
          </a:p>
        </p:txBody>
      </p:sp>
      <p:sp>
        <p:nvSpPr>
          <p:cNvPr id="5" name="Rectangle 4">
            <a:extLst>
              <a:ext uri="{FF2B5EF4-FFF2-40B4-BE49-F238E27FC236}">
                <a16:creationId xmlns:a16="http://schemas.microsoft.com/office/drawing/2014/main" id="{97470CE0-BF03-6A48-90D5-E9FD99948C96}"/>
              </a:ext>
            </a:extLst>
          </p:cNvPr>
          <p:cNvSpPr/>
          <p:nvPr/>
        </p:nvSpPr>
        <p:spPr>
          <a:xfrm>
            <a:off x="2457257" y="1139984"/>
            <a:ext cx="2474928" cy="2201142"/>
          </a:xfrm>
          <a:prstGeom prst="rect">
            <a:avLst/>
          </a:prstGeom>
          <a:solidFill>
            <a:srgbClr val="1D8900">
              <a:alpha val="9804"/>
            </a:srgb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1E8900"/>
                </a:solidFill>
                <a:latin typeface="Arial" panose="020B0604020202020204" pitchFamily="34" charset="0"/>
                <a:cs typeface="Arial" panose="020B0604020202020204" pitchFamily="34" charset="0"/>
              </a:rPr>
              <a:t>Public subnet</a:t>
            </a:r>
          </a:p>
        </p:txBody>
      </p:sp>
      <p:sp>
        <p:nvSpPr>
          <p:cNvPr id="6" name="Rectangle 5">
            <a:extLst>
              <a:ext uri="{FF2B5EF4-FFF2-40B4-BE49-F238E27FC236}">
                <a16:creationId xmlns:a16="http://schemas.microsoft.com/office/drawing/2014/main" id="{90D38B4F-D429-7841-A9AC-908EF32195EA}"/>
              </a:ext>
            </a:extLst>
          </p:cNvPr>
          <p:cNvSpPr/>
          <p:nvPr/>
        </p:nvSpPr>
        <p:spPr>
          <a:xfrm>
            <a:off x="1461154" y="1026373"/>
            <a:ext cx="7967555" cy="476482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1E8900"/>
                </a:solidFill>
                <a:latin typeface="Arial" panose="020B0604020202020204" pitchFamily="34" charset="0"/>
                <a:cs typeface="Arial" panose="020B0604020202020204" pitchFamily="34" charset="0"/>
              </a:rPr>
              <a:t>VPC</a:t>
            </a:r>
          </a:p>
        </p:txBody>
      </p:sp>
      <p:sp>
        <p:nvSpPr>
          <p:cNvPr id="7" name="Rectangle 6">
            <a:extLst>
              <a:ext uri="{FF2B5EF4-FFF2-40B4-BE49-F238E27FC236}">
                <a16:creationId xmlns:a16="http://schemas.microsoft.com/office/drawing/2014/main" id="{C2F65D24-7DB6-A147-BECA-9EA935B27F20}"/>
              </a:ext>
            </a:extLst>
          </p:cNvPr>
          <p:cNvSpPr/>
          <p:nvPr/>
        </p:nvSpPr>
        <p:spPr>
          <a:xfrm>
            <a:off x="2452159" y="3471083"/>
            <a:ext cx="2478617" cy="2080653"/>
          </a:xfrm>
          <a:prstGeom prst="rect">
            <a:avLst/>
          </a:prstGeom>
          <a:solidFill>
            <a:srgbClr val="007CBC">
              <a:alpha val="9804"/>
            </a:srgb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007DBC"/>
                </a:solidFill>
                <a:latin typeface="Arial" panose="020B0604020202020204" pitchFamily="34" charset="0"/>
                <a:cs typeface="Arial" panose="020B0604020202020204" pitchFamily="34" charset="0"/>
              </a:rPr>
              <a:t>Private subnet</a:t>
            </a:r>
          </a:p>
        </p:txBody>
      </p:sp>
      <p:sp>
        <p:nvSpPr>
          <p:cNvPr id="8" name="Rectangle 7">
            <a:extLst>
              <a:ext uri="{FF2B5EF4-FFF2-40B4-BE49-F238E27FC236}">
                <a16:creationId xmlns:a16="http://schemas.microsoft.com/office/drawing/2014/main" id="{A89417FC-56D4-E941-8CC3-E9F8FACFB63F}"/>
              </a:ext>
            </a:extLst>
          </p:cNvPr>
          <p:cNvSpPr/>
          <p:nvPr/>
        </p:nvSpPr>
        <p:spPr>
          <a:xfrm>
            <a:off x="1269214" y="172373"/>
            <a:ext cx="10160785" cy="57712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latin typeface="Arial" panose="020B0604020202020204" pitchFamily="34" charset="0"/>
                <a:cs typeface="Arial" panose="020B0604020202020204" pitchFamily="34" charset="0"/>
              </a:rPr>
              <a:t>AWS Cloud</a:t>
            </a:r>
          </a:p>
        </p:txBody>
      </p:sp>
      <p:sp>
        <p:nvSpPr>
          <p:cNvPr id="9" name="Rectangle 8">
            <a:extLst>
              <a:ext uri="{FF2B5EF4-FFF2-40B4-BE49-F238E27FC236}">
                <a16:creationId xmlns:a16="http://schemas.microsoft.com/office/drawing/2014/main" id="{36F59100-3334-F144-A4DB-28B6FDAB4FFC}"/>
              </a:ext>
            </a:extLst>
          </p:cNvPr>
          <p:cNvSpPr/>
          <p:nvPr/>
        </p:nvSpPr>
        <p:spPr>
          <a:xfrm>
            <a:off x="2318526" y="713846"/>
            <a:ext cx="2755268" cy="4942628"/>
          </a:xfrm>
          <a:prstGeom prst="rect">
            <a:avLst/>
          </a:prstGeom>
          <a:noFill/>
          <a:ln w="12700">
            <a:solidFill>
              <a:srgbClr val="007D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7DBC"/>
                </a:solidFill>
                <a:latin typeface="Arial" panose="020B0604020202020204" pitchFamily="34" charset="0"/>
                <a:cs typeface="Arial" panose="020B0604020202020204" pitchFamily="34" charset="0"/>
              </a:rPr>
              <a:t>Availability Zone 1</a:t>
            </a:r>
          </a:p>
        </p:txBody>
      </p:sp>
      <p:pic>
        <p:nvPicPr>
          <p:cNvPr id="10" name="Graphic 7">
            <a:extLst>
              <a:ext uri="{FF2B5EF4-FFF2-40B4-BE49-F238E27FC236}">
                <a16:creationId xmlns:a16="http://schemas.microsoft.com/office/drawing/2014/main" id="{8C52EDEC-608A-7244-9C8E-3B1D5D0558B6}"/>
              </a:ext>
            </a:extLst>
          </p:cNvPr>
          <p:cNvPicPr>
            <a:picLocks noChangeAspect="1"/>
          </p:cNvPicPr>
          <p:nvPr/>
        </p:nvPicPr>
        <p:blipFill>
          <a:blip r:embed="rId2"/>
          <a:stretch>
            <a:fillRect/>
          </a:stretch>
        </p:blipFill>
        <p:spPr>
          <a:xfrm>
            <a:off x="1269215" y="172373"/>
            <a:ext cx="330200" cy="330200"/>
          </a:xfrm>
          <a:prstGeom prst="rect">
            <a:avLst/>
          </a:prstGeom>
        </p:spPr>
      </p:pic>
      <p:pic>
        <p:nvPicPr>
          <p:cNvPr id="11" name="Graphic 8">
            <a:extLst>
              <a:ext uri="{FF2B5EF4-FFF2-40B4-BE49-F238E27FC236}">
                <a16:creationId xmlns:a16="http://schemas.microsoft.com/office/drawing/2014/main" id="{011BCAE1-B92B-7840-9563-921CE65285D8}"/>
              </a:ext>
            </a:extLst>
          </p:cNvPr>
          <p:cNvPicPr>
            <a:picLocks noChangeAspect="1"/>
          </p:cNvPicPr>
          <p:nvPr/>
        </p:nvPicPr>
        <p:blipFill>
          <a:blip r:embed="rId3"/>
          <a:stretch>
            <a:fillRect/>
          </a:stretch>
        </p:blipFill>
        <p:spPr>
          <a:xfrm>
            <a:off x="1461156" y="1026373"/>
            <a:ext cx="330200" cy="330200"/>
          </a:xfrm>
          <a:prstGeom prst="rect">
            <a:avLst/>
          </a:prstGeom>
        </p:spPr>
      </p:pic>
      <p:pic>
        <p:nvPicPr>
          <p:cNvPr id="12" name="Graphic 10">
            <a:extLst>
              <a:ext uri="{FF2B5EF4-FFF2-40B4-BE49-F238E27FC236}">
                <a16:creationId xmlns:a16="http://schemas.microsoft.com/office/drawing/2014/main" id="{A27495A7-D781-034C-BC9D-AE77455948A6}"/>
              </a:ext>
            </a:extLst>
          </p:cNvPr>
          <p:cNvPicPr>
            <a:picLocks noChangeAspect="1"/>
          </p:cNvPicPr>
          <p:nvPr/>
        </p:nvPicPr>
        <p:blipFill>
          <a:blip r:embed="rId4"/>
          <a:stretch>
            <a:fillRect/>
          </a:stretch>
        </p:blipFill>
        <p:spPr>
          <a:xfrm>
            <a:off x="2443956" y="1139800"/>
            <a:ext cx="274320" cy="274320"/>
          </a:xfrm>
          <a:prstGeom prst="rect">
            <a:avLst/>
          </a:prstGeom>
        </p:spPr>
      </p:pic>
      <p:pic>
        <p:nvPicPr>
          <p:cNvPr id="13" name="Graphic 11">
            <a:extLst>
              <a:ext uri="{FF2B5EF4-FFF2-40B4-BE49-F238E27FC236}">
                <a16:creationId xmlns:a16="http://schemas.microsoft.com/office/drawing/2014/main" id="{6DF2F2BD-5D9A-8046-A860-3517B0AB2957}"/>
              </a:ext>
            </a:extLst>
          </p:cNvPr>
          <p:cNvPicPr>
            <a:picLocks noChangeAspect="1"/>
          </p:cNvPicPr>
          <p:nvPr/>
        </p:nvPicPr>
        <p:blipFill>
          <a:blip r:embed="rId5"/>
          <a:stretch>
            <a:fillRect/>
          </a:stretch>
        </p:blipFill>
        <p:spPr>
          <a:xfrm>
            <a:off x="2460195" y="3460080"/>
            <a:ext cx="274320" cy="274320"/>
          </a:xfrm>
          <a:prstGeom prst="rect">
            <a:avLst/>
          </a:prstGeom>
        </p:spPr>
      </p:pic>
      <p:sp>
        <p:nvSpPr>
          <p:cNvPr id="14" name="Rectangle 13">
            <a:extLst>
              <a:ext uri="{FF2B5EF4-FFF2-40B4-BE49-F238E27FC236}">
                <a16:creationId xmlns:a16="http://schemas.microsoft.com/office/drawing/2014/main" id="{C9AB2DA7-DA00-5D4A-9698-2A7EF6E082FE}"/>
              </a:ext>
            </a:extLst>
          </p:cNvPr>
          <p:cNvSpPr/>
          <p:nvPr/>
        </p:nvSpPr>
        <p:spPr>
          <a:xfrm>
            <a:off x="6589831" y="3456731"/>
            <a:ext cx="2487679" cy="2095005"/>
          </a:xfrm>
          <a:prstGeom prst="rect">
            <a:avLst/>
          </a:prstGeom>
          <a:solidFill>
            <a:srgbClr val="007CBC">
              <a:alpha val="9804"/>
            </a:srgb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007DBC"/>
                </a:solidFill>
                <a:latin typeface="Arial" panose="020B0604020202020204" pitchFamily="34" charset="0"/>
                <a:cs typeface="Arial" panose="020B0604020202020204" pitchFamily="34" charset="0"/>
              </a:rPr>
              <a:t>Private subnet</a:t>
            </a:r>
          </a:p>
        </p:txBody>
      </p:sp>
      <p:sp>
        <p:nvSpPr>
          <p:cNvPr id="15" name="Rectangle 14">
            <a:extLst>
              <a:ext uri="{FF2B5EF4-FFF2-40B4-BE49-F238E27FC236}">
                <a16:creationId xmlns:a16="http://schemas.microsoft.com/office/drawing/2014/main" id="{7096E968-AD7E-1745-89D5-3B7F86F5DD97}"/>
              </a:ext>
            </a:extLst>
          </p:cNvPr>
          <p:cNvSpPr/>
          <p:nvPr/>
        </p:nvSpPr>
        <p:spPr>
          <a:xfrm>
            <a:off x="6447646" y="713846"/>
            <a:ext cx="2782099" cy="4959107"/>
          </a:xfrm>
          <a:prstGeom prst="rect">
            <a:avLst/>
          </a:prstGeom>
          <a:noFill/>
          <a:ln w="12700">
            <a:solidFill>
              <a:srgbClr val="007D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7DBC"/>
                </a:solidFill>
                <a:latin typeface="Arial" panose="020B0604020202020204" pitchFamily="34" charset="0"/>
                <a:cs typeface="Arial" panose="020B0604020202020204" pitchFamily="34" charset="0"/>
              </a:rPr>
              <a:t>Availability Zone 2</a:t>
            </a:r>
          </a:p>
        </p:txBody>
      </p:sp>
      <p:pic>
        <p:nvPicPr>
          <p:cNvPr id="16" name="Graphic 32">
            <a:extLst>
              <a:ext uri="{FF2B5EF4-FFF2-40B4-BE49-F238E27FC236}">
                <a16:creationId xmlns:a16="http://schemas.microsoft.com/office/drawing/2014/main" id="{350585F2-7B67-FB44-A7D1-88EBE25B2918}"/>
              </a:ext>
            </a:extLst>
          </p:cNvPr>
          <p:cNvPicPr>
            <a:picLocks noChangeAspect="1"/>
          </p:cNvPicPr>
          <p:nvPr/>
        </p:nvPicPr>
        <p:blipFill>
          <a:blip r:embed="rId4"/>
          <a:stretch>
            <a:fillRect/>
          </a:stretch>
        </p:blipFill>
        <p:spPr>
          <a:xfrm>
            <a:off x="6598979" y="1154996"/>
            <a:ext cx="274320" cy="274320"/>
          </a:xfrm>
          <a:prstGeom prst="rect">
            <a:avLst/>
          </a:prstGeom>
        </p:spPr>
      </p:pic>
      <p:pic>
        <p:nvPicPr>
          <p:cNvPr id="17" name="Graphic 33">
            <a:extLst>
              <a:ext uri="{FF2B5EF4-FFF2-40B4-BE49-F238E27FC236}">
                <a16:creationId xmlns:a16="http://schemas.microsoft.com/office/drawing/2014/main" id="{C776ABA9-5E64-204C-B51D-F2AB180851BE}"/>
              </a:ext>
            </a:extLst>
          </p:cNvPr>
          <p:cNvPicPr>
            <a:picLocks noChangeAspect="1"/>
          </p:cNvPicPr>
          <p:nvPr/>
        </p:nvPicPr>
        <p:blipFill>
          <a:blip r:embed="rId5"/>
          <a:stretch>
            <a:fillRect/>
          </a:stretch>
        </p:blipFill>
        <p:spPr>
          <a:xfrm>
            <a:off x="6614380" y="3460080"/>
            <a:ext cx="274320" cy="274320"/>
          </a:xfrm>
          <a:prstGeom prst="rect">
            <a:avLst/>
          </a:prstGeom>
        </p:spPr>
      </p:pic>
      <p:sp>
        <p:nvSpPr>
          <p:cNvPr id="18" name="TextBox 17">
            <a:extLst>
              <a:ext uri="{FF2B5EF4-FFF2-40B4-BE49-F238E27FC236}">
                <a16:creationId xmlns:a16="http://schemas.microsoft.com/office/drawing/2014/main" id="{D4EA7CF5-5EB1-1445-865B-A3E5D58F02AD}"/>
              </a:ext>
            </a:extLst>
          </p:cNvPr>
          <p:cNvSpPr txBox="1"/>
          <p:nvPr/>
        </p:nvSpPr>
        <p:spPr>
          <a:xfrm>
            <a:off x="2607352" y="2782881"/>
            <a:ext cx="99497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NAT gateway</a:t>
            </a:r>
          </a:p>
        </p:txBody>
      </p:sp>
      <p:pic>
        <p:nvPicPr>
          <p:cNvPr id="19" name="Graphic 13">
            <a:extLst>
              <a:ext uri="{FF2B5EF4-FFF2-40B4-BE49-F238E27FC236}">
                <a16:creationId xmlns:a16="http://schemas.microsoft.com/office/drawing/2014/main" id="{6027A170-9F7D-154D-9BDC-7C83139E50CF}"/>
              </a:ext>
            </a:extLst>
          </p:cNvPr>
          <p:cNvPicPr>
            <a:picLocks noChangeAspect="1"/>
          </p:cNvPicPr>
          <p:nvPr/>
        </p:nvPicPr>
        <p:blipFill>
          <a:blip r:embed="rId6"/>
          <a:stretch>
            <a:fillRect/>
          </a:stretch>
        </p:blipFill>
        <p:spPr>
          <a:xfrm>
            <a:off x="2877500" y="2345626"/>
            <a:ext cx="469900" cy="469900"/>
          </a:xfrm>
          <a:prstGeom prst="rect">
            <a:avLst/>
          </a:prstGeom>
        </p:spPr>
      </p:pic>
      <p:sp>
        <p:nvSpPr>
          <p:cNvPr id="20" name="TextBox 19">
            <a:extLst>
              <a:ext uri="{FF2B5EF4-FFF2-40B4-BE49-F238E27FC236}">
                <a16:creationId xmlns:a16="http://schemas.microsoft.com/office/drawing/2014/main" id="{D4EA7CF5-5EB1-1445-865B-A3E5D58F02AD}"/>
              </a:ext>
            </a:extLst>
          </p:cNvPr>
          <p:cNvSpPr txBox="1"/>
          <p:nvPr/>
        </p:nvSpPr>
        <p:spPr>
          <a:xfrm>
            <a:off x="7937199" y="2782881"/>
            <a:ext cx="99497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NAT gateway</a:t>
            </a:r>
          </a:p>
        </p:txBody>
      </p:sp>
      <p:pic>
        <p:nvPicPr>
          <p:cNvPr id="21" name="Graphic 13">
            <a:extLst>
              <a:ext uri="{FF2B5EF4-FFF2-40B4-BE49-F238E27FC236}">
                <a16:creationId xmlns:a16="http://schemas.microsoft.com/office/drawing/2014/main" id="{6027A170-9F7D-154D-9BDC-7C83139E50CF}"/>
              </a:ext>
            </a:extLst>
          </p:cNvPr>
          <p:cNvPicPr>
            <a:picLocks noChangeAspect="1"/>
          </p:cNvPicPr>
          <p:nvPr/>
        </p:nvPicPr>
        <p:blipFill>
          <a:blip r:embed="rId6"/>
          <a:stretch>
            <a:fillRect/>
          </a:stretch>
        </p:blipFill>
        <p:spPr>
          <a:xfrm>
            <a:off x="8206998" y="2342777"/>
            <a:ext cx="469900" cy="469900"/>
          </a:xfrm>
          <a:prstGeom prst="rect">
            <a:avLst/>
          </a:prstGeom>
        </p:spPr>
      </p:pic>
      <p:pic>
        <p:nvPicPr>
          <p:cNvPr id="22" name="Graphic 14">
            <a:extLst>
              <a:ext uri="{FF2B5EF4-FFF2-40B4-BE49-F238E27FC236}">
                <a16:creationId xmlns:a16="http://schemas.microsoft.com/office/drawing/2014/main" id="{C286F45A-451D-824E-ACAD-79A90C040B73}"/>
              </a:ext>
            </a:extLst>
          </p:cNvPr>
          <p:cNvPicPr>
            <a:picLocks noChangeAspect="1"/>
          </p:cNvPicPr>
          <p:nvPr/>
        </p:nvPicPr>
        <p:blipFill>
          <a:blip r:embed="rId7"/>
          <a:stretch>
            <a:fillRect/>
          </a:stretch>
        </p:blipFill>
        <p:spPr>
          <a:xfrm>
            <a:off x="4049378" y="2353238"/>
            <a:ext cx="469900" cy="469900"/>
          </a:xfrm>
          <a:prstGeom prst="rect">
            <a:avLst/>
          </a:prstGeom>
        </p:spPr>
      </p:pic>
      <p:sp>
        <p:nvSpPr>
          <p:cNvPr id="23" name="TextBox 22">
            <a:extLst>
              <a:ext uri="{FF2B5EF4-FFF2-40B4-BE49-F238E27FC236}">
                <a16:creationId xmlns:a16="http://schemas.microsoft.com/office/drawing/2014/main" id="{E86B4EF8-8467-EA40-B547-0B08490E5C82}"/>
              </a:ext>
            </a:extLst>
          </p:cNvPr>
          <p:cNvSpPr txBox="1"/>
          <p:nvPr/>
        </p:nvSpPr>
        <p:spPr>
          <a:xfrm>
            <a:off x="3650469" y="2861403"/>
            <a:ext cx="1239716"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RD Gateway</a:t>
            </a:r>
          </a:p>
        </p:txBody>
      </p:sp>
      <p:sp>
        <p:nvSpPr>
          <p:cNvPr id="24" name="Rectangle 23">
            <a:extLst>
              <a:ext uri="{FF2B5EF4-FFF2-40B4-BE49-F238E27FC236}">
                <a16:creationId xmlns:a16="http://schemas.microsoft.com/office/drawing/2014/main" id="{20690DAB-75D7-F04A-AF99-72F7BEC7812F}"/>
              </a:ext>
            </a:extLst>
          </p:cNvPr>
          <p:cNvSpPr/>
          <p:nvPr/>
        </p:nvSpPr>
        <p:spPr>
          <a:xfrm>
            <a:off x="3691468" y="2287940"/>
            <a:ext cx="4188593" cy="938443"/>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latin typeface="Arial" panose="020B0604020202020204" pitchFamily="34" charset="0"/>
              <a:cs typeface="Arial" panose="020B0604020202020204" pitchFamily="34" charset="0"/>
            </a:endParaRPr>
          </a:p>
          <a:p>
            <a:pPr algn="ctr"/>
            <a:endParaRPr lang="en-US" sz="1200" dirty="0">
              <a:solidFill>
                <a:srgbClr val="D86613"/>
              </a:solidFill>
              <a:latin typeface="Arial" panose="020B0604020202020204" pitchFamily="34" charset="0"/>
              <a:cs typeface="Arial" panose="020B0604020202020204" pitchFamily="34" charset="0"/>
            </a:endParaRPr>
          </a:p>
          <a:p>
            <a:pPr algn="ctr"/>
            <a:r>
              <a:rPr lang="en-US" sz="1200" dirty="0">
                <a:solidFill>
                  <a:srgbClr val="D86613"/>
                </a:solidFill>
                <a:latin typeface="Arial" panose="020B0604020202020204" pitchFamily="34" charset="0"/>
                <a:cs typeface="Arial" panose="020B0604020202020204" pitchFamily="34" charset="0"/>
              </a:rPr>
              <a:t>Auto Scaling group</a:t>
            </a:r>
          </a:p>
        </p:txBody>
      </p:sp>
      <p:sp>
        <p:nvSpPr>
          <p:cNvPr id="32" name="TextBox 31">
            <a:extLst>
              <a:ext uri="{FF2B5EF4-FFF2-40B4-BE49-F238E27FC236}">
                <a16:creationId xmlns:a16="http://schemas.microsoft.com/office/drawing/2014/main" id="{7966B351-43A6-B343-A6F4-384D5D848110}"/>
              </a:ext>
            </a:extLst>
          </p:cNvPr>
          <p:cNvSpPr txBox="1"/>
          <p:nvPr/>
        </p:nvSpPr>
        <p:spPr>
          <a:xfrm>
            <a:off x="9562707" y="1893750"/>
            <a:ext cx="1808709"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AWS Secrets Manager</a:t>
            </a:r>
          </a:p>
        </p:txBody>
      </p:sp>
      <p:sp>
        <p:nvSpPr>
          <p:cNvPr id="38" name="TextBox 1">
            <a:extLst>
              <a:ext uri="{FF2B5EF4-FFF2-40B4-BE49-F238E27FC236}">
                <a16:creationId xmlns:a16="http://schemas.microsoft.com/office/drawing/2014/main" id="{1E6C9D57-E27A-9545-98D1-3EA9BCF3E329}"/>
              </a:ext>
            </a:extLst>
          </p:cNvPr>
          <p:cNvSpPr txBox="1"/>
          <p:nvPr/>
        </p:nvSpPr>
        <p:spPr>
          <a:xfrm>
            <a:off x="9560692" y="3146334"/>
            <a:ext cx="1834656"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200" dirty="0">
                <a:latin typeface="Arial" panose="020B0604020202020204" pitchFamily="34" charset="0"/>
                <a:cs typeface="Arial" panose="020B0604020202020204" pitchFamily="34" charset="0"/>
              </a:rPr>
              <a:t>AWS Systems Manager</a:t>
            </a:r>
          </a:p>
        </p:txBody>
      </p:sp>
      <p:sp>
        <p:nvSpPr>
          <p:cNvPr id="41" name="TextBox 40">
            <a:extLst>
              <a:ext uri="{FF2B5EF4-FFF2-40B4-BE49-F238E27FC236}">
                <a16:creationId xmlns:a16="http://schemas.microsoft.com/office/drawing/2014/main" id="{E86B4EF8-8467-EA40-B547-0B08490E5C82}"/>
              </a:ext>
            </a:extLst>
          </p:cNvPr>
          <p:cNvSpPr txBox="1"/>
          <p:nvPr/>
        </p:nvSpPr>
        <p:spPr>
          <a:xfrm>
            <a:off x="6614380" y="2817284"/>
            <a:ext cx="1239716"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RD Gateway</a:t>
            </a:r>
          </a:p>
        </p:txBody>
      </p:sp>
      <p:pic>
        <p:nvPicPr>
          <p:cNvPr id="42" name="Graphic 43">
            <a:extLst>
              <a:ext uri="{FF2B5EF4-FFF2-40B4-BE49-F238E27FC236}">
                <a16:creationId xmlns:a16="http://schemas.microsoft.com/office/drawing/2014/main" id="{AA07898E-3D66-5446-8B50-9BAB110FEFDB}"/>
              </a:ext>
            </a:extLst>
          </p:cNvPr>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7004879" y="2345626"/>
            <a:ext cx="469900" cy="469900"/>
          </a:xfrm>
          <a:prstGeom prst="rect">
            <a:avLst/>
          </a:prstGeom>
        </p:spPr>
      </p:pic>
      <p:sp>
        <p:nvSpPr>
          <p:cNvPr id="43"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4648983" y="1847602"/>
            <a:ext cx="2270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40" name="Graphic 17">
            <a:extLst>
              <a:ext uri="{FF2B5EF4-FFF2-40B4-BE49-F238E27FC236}">
                <a16:creationId xmlns:a16="http://schemas.microsoft.com/office/drawing/2014/main" id="{633BC3DF-5160-6843-B872-94C5C92E5BF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48354" y="113998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Graphic 15">
            <a:extLst>
              <a:ext uri="{FF2B5EF4-FFF2-40B4-BE49-F238E27FC236}">
                <a16:creationId xmlns:a16="http://schemas.microsoft.com/office/drawing/2014/main" id="{3A010F8A-DF9B-CA43-8D41-3A122544E27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48354" y="238433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43391" y="14141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19">
            <a:extLst>
              <a:ext uri="{FF2B5EF4-FFF2-40B4-BE49-F238E27FC236}">
                <a16:creationId xmlns:a16="http://schemas.microsoft.com/office/drawing/2014/main" id="{BCCFB2A3-EFC5-A842-A9B5-2A52004C163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22806" y="75453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Graphic 11">
            <a:extLst>
              <a:ext uri="{FF2B5EF4-FFF2-40B4-BE49-F238E27FC236}">
                <a16:creationId xmlns:a16="http://schemas.microsoft.com/office/drawing/2014/main" id="{5261A0E9-0F8B-A744-B6C0-E3C0F7CA9F2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40785" y="2290932"/>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
            <a:extLst>
              <a:ext uri="{FF2B5EF4-FFF2-40B4-BE49-F238E27FC236}">
                <a16:creationId xmlns:a16="http://schemas.microsoft.com/office/drawing/2014/main" id="{1E6C9D57-E27A-9545-98D1-3EA9BCF3E329}"/>
              </a:ext>
            </a:extLst>
          </p:cNvPr>
          <p:cNvSpPr txBox="1"/>
          <p:nvPr/>
        </p:nvSpPr>
        <p:spPr>
          <a:xfrm>
            <a:off x="4876679" y="1152317"/>
            <a:ext cx="1834656"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200" dirty="0">
                <a:latin typeface="Arial" panose="020B0604020202020204" pitchFamily="34" charset="0"/>
                <a:cs typeface="Arial" panose="020B0604020202020204" pitchFamily="34" charset="0"/>
              </a:rPr>
              <a:t>Internet gateway</a:t>
            </a:r>
          </a:p>
        </p:txBody>
      </p:sp>
      <p:sp>
        <p:nvSpPr>
          <p:cNvPr id="54" name="Freeform 53">
            <a:extLst>
              <a:ext uri="{FF2B5EF4-FFF2-40B4-BE49-F238E27FC236}">
                <a16:creationId xmlns:a16="http://schemas.microsoft.com/office/drawing/2014/main" id="{915A0DD7-EAA4-1C42-B94C-58D3C0B16B88}"/>
              </a:ext>
            </a:extLst>
          </p:cNvPr>
          <p:cNvSpPr/>
          <p:nvPr/>
        </p:nvSpPr>
        <p:spPr>
          <a:xfrm rot="5400000" flipH="1" flipV="1">
            <a:off x="4595571" y="1333843"/>
            <a:ext cx="695652" cy="1199992"/>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Freeform 54">
            <a:extLst>
              <a:ext uri="{FF2B5EF4-FFF2-40B4-BE49-F238E27FC236}">
                <a16:creationId xmlns:a16="http://schemas.microsoft.com/office/drawing/2014/main" id="{915A0DD7-EAA4-1C42-B94C-58D3C0B16B88}"/>
              </a:ext>
            </a:extLst>
          </p:cNvPr>
          <p:cNvSpPr/>
          <p:nvPr/>
        </p:nvSpPr>
        <p:spPr>
          <a:xfrm rot="5400000" flipH="1">
            <a:off x="6239960" y="1363161"/>
            <a:ext cx="695871" cy="1149808"/>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90225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60E0669-36E5-4F8C-BDCA-C799CFD9FA1D}"/>
              </a:ext>
            </a:extLst>
          </p:cNvPr>
          <p:cNvSpPr>
            <a:spLocks noChangeArrowheads="1"/>
          </p:cNvSpPr>
          <p:nvPr/>
        </p:nvSpPr>
        <p:spPr bwMode="auto">
          <a:xfrm>
            <a:off x="0" y="303820"/>
            <a:ext cx="121920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This Partner Solution sets up the following: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Unicode MS"/>
              </a:rPr>
              <a:t>A highly available architecture that spans two Availability Zones.* </a:t>
            </a:r>
            <a:endParaRPr lang="en-US" altLang="en-US" sz="1000" dirty="0">
              <a:solidFill>
                <a:srgbClr val="000000"/>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Unicode MS"/>
              </a:rPr>
              <a:t>A virtual private cloud (VPC) configured with public and private subnets, according to AWS best practices, to provide you with your own virtual network on AWS.*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Unicode MS"/>
              </a:rPr>
              <a:t>An internet gateway to allow access to the internet. This gateway is used by the {partner-product-short-name} instances to send and receive traffic.*</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Unicode MS"/>
              </a:rPr>
              <a:t>Managed network address translation (NAT) gateways to allow outbound internet access for resources in the private subnets.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Unicode MS"/>
              </a:rPr>
              <a:t>In the public subnets:</a:t>
            </a:r>
          </a:p>
          <a:p>
            <a:pPr marL="628650" lvl="1"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Up to four {partner-product-short-name} instances in an Auto Scaling group to provide secure remote access to instances in the private subnets. Each instance is assigned an Elastic IP address so it’s reachable directly from the internet.</a:t>
            </a:r>
          </a:p>
          <a:p>
            <a:pPr marL="17145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A Network Load Balancer to provide RDP access to the {partner-product-short-name} instances.</a:t>
            </a:r>
          </a:p>
          <a:p>
            <a:pPr marL="17145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A security group for Windows-based instances that will host the {partner-product-short-name} role, with an ingress rule permitting TCP port 3389 from your administrator IP address. After deployment, you’ll modify the security group ingress rules to configure administrative access through TCP port 443 instead.</a:t>
            </a:r>
          </a:p>
          <a:p>
            <a:pPr marL="17145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An empty application tier for instances in private subnets. If more tiers are required, you can create additional private subnets with unique CIDR ranges.</a:t>
            </a:r>
          </a:p>
          <a:p>
            <a:pPr marL="17145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AWS Secrets Manager to securely store credentials used for accessing the {partner-product-short-name} instances.</a:t>
            </a:r>
          </a:p>
          <a:p>
            <a:pPr marL="17145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rgbClr val="000000"/>
                </a:solidFill>
                <a:effectLst/>
                <a:latin typeface="Arial Unicode MS"/>
              </a:rPr>
              <a:t>AWS Systems Manager to automate the deployment of the {partner-product-short-name} Auto Scaling group.</a:t>
            </a:r>
            <a:r>
              <a:rPr kumimoji="0" lang="en-US" altLang="en-US" sz="800" b="0" i="0" u="none" strike="noStrike" cap="none" normalizeH="0" baseline="0" dirty="0">
                <a:ln>
                  <a:noFill/>
                </a:ln>
                <a:solidFill>
                  <a:schemeClr val="tx1"/>
                </a:solidFill>
                <a:effectLst/>
              </a:rPr>
              <a:t> </a:t>
            </a:r>
          </a:p>
          <a:p>
            <a:pPr marL="171450" indent="-171450" eaLnBrk="0" fontAlgn="base" hangingPunct="0">
              <a:spcBef>
                <a:spcPct val="0"/>
              </a:spcBef>
              <a:spcAft>
                <a:spcPct val="0"/>
              </a:spcAft>
              <a:buFont typeface="Arial" panose="020B0604020202020204" pitchFamily="34" charset="0"/>
              <a:buChar char="•"/>
            </a:pPr>
            <a:endParaRPr lang="en-US" altLang="en-US" sz="800" dirty="0">
              <a:latin typeface="Arial" panose="020B0604020202020204" pitchFamily="34" charset="0"/>
            </a:endParaRPr>
          </a:p>
          <a:p>
            <a:pPr eaLnBrk="0" fontAlgn="base" hangingPunct="0">
              <a:spcBef>
                <a:spcPct val="0"/>
              </a:spcBef>
              <a:spcAft>
                <a:spcPct val="0"/>
              </a:spcAft>
            </a:pPr>
            <a:r>
              <a:rPr kumimoji="0" lang="en-US" altLang="en-US" sz="800" b="0" i="0" u="none" strike="noStrike" cap="none" normalizeH="0" baseline="0" dirty="0">
                <a:ln>
                  <a:noFill/>
                </a:ln>
                <a:solidFill>
                  <a:schemeClr val="tx1"/>
                </a:solidFill>
                <a:effectLst/>
                <a:latin typeface="Arial" panose="020B0604020202020204" pitchFamily="34" charset="0"/>
              </a:rPr>
              <a:t>* The template that deploys this Partner Solution into an existing VPC skips the components marked by asterisks and prompts you for your existing VPC configuration.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146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329</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Unicode MS</vt:lpstr>
      <vt:lpstr>Calibri</vt:lpstr>
      <vt:lpstr>Calibri Light</vt:lpstr>
      <vt:lpstr>Office Theme</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 Dave</dc:creator>
  <cp:lastModifiedBy>May, Dave</cp:lastModifiedBy>
  <cp:revision>8</cp:revision>
  <dcterms:created xsi:type="dcterms:W3CDTF">2020-12-28T16:57:42Z</dcterms:created>
  <dcterms:modified xsi:type="dcterms:W3CDTF">2023-08-31T19:37:00Z</dcterms:modified>
</cp:coreProperties>
</file>