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0"/>
    <p:restoredTop sz="94231"/>
  </p:normalViewPr>
  <p:slideViewPr>
    <p:cSldViewPr snapToGrid="0" snapToObjects="1">
      <p:cViewPr varScale="1">
        <p:scale>
          <a:sx n="106" d="100"/>
          <a:sy n="106" d="100"/>
        </p:scale>
        <p:origin x="1026" y="114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88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12AFF757-FF1D-F945-94A5-952EE51395C6}"/>
              </a:ext>
            </a:extLst>
          </p:cNvPr>
          <p:cNvSpPr/>
          <p:nvPr/>
        </p:nvSpPr>
        <p:spPr>
          <a:xfrm>
            <a:off x="4012416" y="1730726"/>
            <a:ext cx="1932547" cy="212374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subnet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554ED7-2D69-FF4A-8886-64D2E684102F}"/>
              </a:ext>
            </a:extLst>
          </p:cNvPr>
          <p:cNvSpPr/>
          <p:nvPr/>
        </p:nvSpPr>
        <p:spPr>
          <a:xfrm>
            <a:off x="6949027" y="1691430"/>
            <a:ext cx="1932547" cy="212374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subnet</a:t>
            </a:r>
          </a:p>
        </p:txBody>
      </p:sp>
      <p:grpSp>
        <p:nvGrpSpPr>
          <p:cNvPr id="23" name="Rectangle 56"/>
          <p:cNvGrpSpPr/>
          <p:nvPr/>
        </p:nvGrpSpPr>
        <p:grpSpPr>
          <a:xfrm>
            <a:off x="3069762" y="1560959"/>
            <a:ext cx="8499368" cy="4839840"/>
            <a:chOff x="1923512" y="49989"/>
            <a:chExt cx="8207508" cy="5311619"/>
          </a:xfrm>
        </p:grpSpPr>
        <p:sp>
          <p:nvSpPr>
            <p:cNvPr id="21" name="Rectangle"/>
            <p:cNvSpPr/>
            <p:nvPr/>
          </p:nvSpPr>
          <p:spPr>
            <a:xfrm>
              <a:off x="1923512" y="65394"/>
              <a:ext cx="8207508" cy="5296214"/>
            </a:xfrm>
            <a:prstGeom prst="rect">
              <a:avLst/>
            </a:prstGeom>
            <a:noFill/>
            <a:ln w="12700" cap="flat">
              <a:solidFill>
                <a:srgbClr val="1E89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VPC"/>
            <p:cNvSpPr txBox="1"/>
            <p:nvPr/>
          </p:nvSpPr>
          <p:spPr>
            <a:xfrm>
              <a:off x="2325440" y="49989"/>
              <a:ext cx="7805580" cy="332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1E89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</p:grpSp>
      <p:pic>
        <p:nvPicPr>
          <p:cNvPr id="62" name="Graphic 61">
            <a:extLst>
              <a:ext uri="{FF2B5EF4-FFF2-40B4-BE49-F238E27FC236}">
                <a16:creationId xmlns:a16="http://schemas.microsoft.com/office/drawing/2014/main" id="{270B4520-23B7-3F46-A160-60D82CE31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80912" y="1571426"/>
            <a:ext cx="381000" cy="381000"/>
          </a:xfrm>
          <a:prstGeom prst="rect">
            <a:avLst/>
          </a:prstGeom>
        </p:spPr>
      </p:pic>
      <p:grpSp>
        <p:nvGrpSpPr>
          <p:cNvPr id="26" name="Rectangle 58"/>
          <p:cNvGrpSpPr/>
          <p:nvPr/>
        </p:nvGrpSpPr>
        <p:grpSpPr>
          <a:xfrm>
            <a:off x="2137809" y="323273"/>
            <a:ext cx="9807708" cy="6299201"/>
            <a:chOff x="0" y="0"/>
            <a:chExt cx="10712289" cy="5870491"/>
          </a:xfrm>
        </p:grpSpPr>
        <p:sp>
          <p:nvSpPr>
            <p:cNvPr id="24" name="Rectangle"/>
            <p:cNvSpPr/>
            <p:nvPr/>
          </p:nvSpPr>
          <p:spPr>
            <a:xfrm>
              <a:off x="0" y="0"/>
              <a:ext cx="10548624" cy="5870491"/>
            </a:xfrm>
            <a:prstGeom prst="rect">
              <a:avLst/>
            </a:prstGeom>
            <a:noFill/>
            <a:ln w="12700" cap="flat">
              <a:solidFill>
                <a:srgbClr val="232F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AWS Cloud"/>
            <p:cNvSpPr/>
            <p:nvPr/>
          </p:nvSpPr>
          <p:spPr>
            <a:xfrm>
              <a:off x="461689" y="47363"/>
              <a:ext cx="10250600" cy="258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>
                  <a:latin typeface="Calibri" panose="020F0502020204030204" pitchFamily="34" charset="0"/>
                  <a:cs typeface="Calibri" panose="020F0502020204030204" pitchFamily="34" charset="0"/>
                </a:rPr>
                <a:t>AWS Cloud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E751B44F-1ECC-F14A-BDD6-BBBA5AFC5272}"/>
              </a:ext>
            </a:extLst>
          </p:cNvPr>
          <p:cNvSpPr/>
          <p:nvPr/>
        </p:nvSpPr>
        <p:spPr bwMode="auto">
          <a:xfrm>
            <a:off x="3939672" y="1107864"/>
            <a:ext cx="2078037" cy="537604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Availability Zone 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049FB2-F698-AC43-A924-5382FB26677E}"/>
              </a:ext>
            </a:extLst>
          </p:cNvPr>
          <p:cNvSpPr/>
          <p:nvPr/>
        </p:nvSpPr>
        <p:spPr bwMode="auto">
          <a:xfrm>
            <a:off x="6873368" y="1107865"/>
            <a:ext cx="2087563" cy="53760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Availability Zone 2</a:t>
            </a:r>
          </a:p>
        </p:txBody>
      </p:sp>
      <p:pic>
        <p:nvPicPr>
          <p:cNvPr id="65" name="Graphic 13">
            <a:extLst>
              <a:ext uri="{FF2B5EF4-FFF2-40B4-BE49-F238E27FC236}">
                <a16:creationId xmlns:a16="http://schemas.microsoft.com/office/drawing/2014/main" id="{C7715A95-FCB7-C941-A6C6-EF9246FCD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074" y="208206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14">
            <a:extLst>
              <a:ext uri="{FF2B5EF4-FFF2-40B4-BE49-F238E27FC236}">
                <a16:creationId xmlns:a16="http://schemas.microsoft.com/office/drawing/2014/main" id="{C10D3239-9520-1347-BEA1-009D66FDF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3155" y="2513417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cs typeface="Calibri" panose="020F0502020204030204" pitchFamily="34" charset="0"/>
              </a:rPr>
              <a:t>NAT gateway</a:t>
            </a:r>
          </a:p>
        </p:txBody>
      </p:sp>
      <p:pic>
        <p:nvPicPr>
          <p:cNvPr id="67" name="Graphic 15">
            <a:extLst>
              <a:ext uri="{FF2B5EF4-FFF2-40B4-BE49-F238E27FC236}">
                <a16:creationId xmlns:a16="http://schemas.microsoft.com/office/drawing/2014/main" id="{A7BFCC22-A78E-364D-9B24-63D81FB42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317" y="201338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6">
            <a:extLst>
              <a:ext uri="{FF2B5EF4-FFF2-40B4-BE49-F238E27FC236}">
                <a16:creationId xmlns:a16="http://schemas.microsoft.com/office/drawing/2014/main" id="{4CC76158-9F6A-3845-84E8-AC46F96DA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724" y="2476175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cs typeface="Calibri" panose="020F0502020204030204" pitchFamily="34" charset="0"/>
              </a:rPr>
              <a:t>NAT gateway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BD421FF4-BAFD-5F40-9A94-2B9D053568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12416" y="1733850"/>
            <a:ext cx="381000" cy="381000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9A9DA844-2071-D74E-8CC1-E82085BB42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58490" y="1701864"/>
            <a:ext cx="381000" cy="381000"/>
          </a:xfrm>
          <a:prstGeom prst="rect">
            <a:avLst/>
          </a:prstGeom>
        </p:spPr>
      </p:pic>
      <p:sp>
        <p:nvSpPr>
          <p:cNvPr id="83" name="TextBox 18">
            <a:extLst>
              <a:ext uri="{FF2B5EF4-FFF2-40B4-BE49-F238E27FC236}">
                <a16:creationId xmlns:a16="http://schemas.microsoft.com/office/drawing/2014/main" id="{2A2C8684-9F7E-734E-8370-6D55B3BB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75" y="2719271"/>
            <a:ext cx="841466" cy="4001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cs typeface="Calibri" panose="020F0502020204030204" pitchFamily="34" charset="0"/>
              </a:rPr>
              <a:t>Internet </a:t>
            </a:r>
            <a:br>
              <a:rPr lang="en-US" altLang="en-US" sz="1000" dirty="0">
                <a:cs typeface="Calibri" panose="020F0502020204030204" pitchFamily="34" charset="0"/>
              </a:rPr>
            </a:br>
            <a:r>
              <a:rPr lang="en-US" altLang="en-US" sz="1000" dirty="0">
                <a:cs typeface="Calibri" panose="020F0502020204030204" pitchFamily="34" charset="0"/>
              </a:rPr>
              <a:t>gateway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3E6299C-575C-7748-A2CB-C10A285C06CE}"/>
              </a:ext>
            </a:extLst>
          </p:cNvPr>
          <p:cNvSpPr/>
          <p:nvPr/>
        </p:nvSpPr>
        <p:spPr>
          <a:xfrm>
            <a:off x="9467766" y="1661956"/>
            <a:ext cx="1932547" cy="212374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subnet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050F881-98B5-F84A-A7D5-62ECBAB93EB9}"/>
              </a:ext>
            </a:extLst>
          </p:cNvPr>
          <p:cNvSpPr/>
          <p:nvPr/>
        </p:nvSpPr>
        <p:spPr bwMode="auto">
          <a:xfrm>
            <a:off x="9386432" y="1085137"/>
            <a:ext cx="2087563" cy="53760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Availability Zone 3</a:t>
            </a:r>
          </a:p>
        </p:txBody>
      </p:sp>
      <p:pic>
        <p:nvPicPr>
          <p:cNvPr id="86" name="Graphic 15">
            <a:extLst>
              <a:ext uri="{FF2B5EF4-FFF2-40B4-BE49-F238E27FC236}">
                <a16:creationId xmlns:a16="http://schemas.microsoft.com/office/drawing/2014/main" id="{38B5A089-53E6-C249-9558-76D99562F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55" y="201091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Graphic 19">
            <a:extLst>
              <a:ext uri="{FF2B5EF4-FFF2-40B4-BE49-F238E27FC236}">
                <a16:creationId xmlns:a16="http://schemas.microsoft.com/office/drawing/2014/main" id="{0E5BC5A2-DD1A-824D-8E8E-909F5987A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50" y="282163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6">
            <a:extLst>
              <a:ext uri="{FF2B5EF4-FFF2-40B4-BE49-F238E27FC236}">
                <a16:creationId xmlns:a16="http://schemas.microsoft.com/office/drawing/2014/main" id="{478FC747-242C-7543-9865-A4B93B8F8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1162" y="2470345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cs typeface="Calibri" panose="020F0502020204030204" pitchFamily="34" charset="0"/>
              </a:rPr>
              <a:t>NAT gateway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AB256155-6B04-144E-BD7F-79C8696392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85491" y="1663210"/>
            <a:ext cx="381000" cy="381000"/>
          </a:xfrm>
          <a:prstGeom prst="rect">
            <a:avLst/>
          </a:prstGeom>
        </p:spPr>
      </p:pic>
      <p:pic>
        <p:nvPicPr>
          <p:cNvPr id="82" name="Graphic 19">
            <a:extLst>
              <a:ext uri="{FF2B5EF4-FFF2-40B4-BE49-F238E27FC236}">
                <a16:creationId xmlns:a16="http://schemas.microsoft.com/office/drawing/2014/main" id="{7AB0BF0B-DB5D-C647-A2B2-5C2F0CFCE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198" y="2206647"/>
            <a:ext cx="469900" cy="46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98" name="Graphic 22">
            <a:extLst>
              <a:ext uri="{FF2B5EF4-FFF2-40B4-BE49-F238E27FC236}">
                <a16:creationId xmlns:a16="http://schemas.microsoft.com/office/drawing/2014/main" id="{8794B229-127D-5E4D-82F0-B39DE3C41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169635" y="123674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phic 22">
            <a:extLst>
              <a:ext uri="{FF2B5EF4-FFF2-40B4-BE49-F238E27FC236}">
                <a16:creationId xmlns:a16="http://schemas.microsoft.com/office/drawing/2014/main" id="{23FD69F0-59F9-9647-922F-68E9910BE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196872" y="29792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63F107EB-808A-9C41-996E-23B53E182C68}"/>
              </a:ext>
            </a:extLst>
          </p:cNvPr>
          <p:cNvSpPr txBox="1"/>
          <p:nvPr/>
        </p:nvSpPr>
        <p:spPr>
          <a:xfrm>
            <a:off x="76125" y="1686027"/>
            <a:ext cx="643762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Messaging</a:t>
            </a:r>
            <a:b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client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00472F1-338E-2646-B349-850704CAB204}"/>
              </a:ext>
            </a:extLst>
          </p:cNvPr>
          <p:cNvSpPr txBox="1"/>
          <p:nvPr/>
        </p:nvSpPr>
        <p:spPr>
          <a:xfrm>
            <a:off x="177603" y="3495988"/>
            <a:ext cx="432166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Admin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EA311-DF7A-A14A-ACE0-4C4B87A6D0C2}"/>
              </a:ext>
            </a:extLst>
          </p:cNvPr>
          <p:cNvSpPr txBox="1"/>
          <p:nvPr/>
        </p:nvSpPr>
        <p:spPr>
          <a:xfrm>
            <a:off x="246483" y="820702"/>
            <a:ext cx="1042910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sng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Client Access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B5A1D9-7197-4E40-A189-F719C56F2EC3}"/>
              </a:ext>
            </a:extLst>
          </p:cNvPr>
          <p:cNvSpPr/>
          <p:nvPr/>
        </p:nvSpPr>
        <p:spPr>
          <a:xfrm>
            <a:off x="789912" y="1206591"/>
            <a:ext cx="883699" cy="757644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Open standard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protocols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 and APIs</a:t>
            </a:r>
            <a:endParaRPr kumimoji="0" lang="en-US" sz="900" b="0" i="0" u="none" strike="noStrike" cap="none" spc="0" normalizeH="0" baseline="0" dirty="0">
              <a:solidFill>
                <a:schemeClr val="tx1"/>
              </a:solidFill>
              <a:effectLst/>
              <a:uFillTx/>
              <a:cs typeface="Calibri" panose="020F0502020204030204" pitchFamily="34" charset="0"/>
              <a:sym typeface="Calibri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D8E0377-DEBD-F045-BCE0-5E8CC9D3175A}"/>
              </a:ext>
            </a:extLst>
          </p:cNvPr>
          <p:cNvSpPr txBox="1"/>
          <p:nvPr/>
        </p:nvSpPr>
        <p:spPr>
          <a:xfrm>
            <a:off x="1196999" y="3258749"/>
            <a:ext cx="9239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232F3D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725F479-B5D8-7148-9ED9-84C95B11FCC3}"/>
              </a:ext>
            </a:extLst>
          </p:cNvPr>
          <p:cNvSpPr/>
          <p:nvPr/>
        </p:nvSpPr>
        <p:spPr>
          <a:xfrm>
            <a:off x="851484" y="2315636"/>
            <a:ext cx="774717" cy="1072281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2C19C3B-8CCF-7944-B6CD-6C61BE98977A}"/>
              </a:ext>
            </a:extLst>
          </p:cNvPr>
          <p:cNvCxnSpPr>
            <a:cxnSpLocks/>
          </p:cNvCxnSpPr>
          <p:nvPr/>
        </p:nvCxnSpPr>
        <p:spPr bwMode="auto">
          <a:xfrm flipV="1">
            <a:off x="2850721" y="2676547"/>
            <a:ext cx="1" cy="128387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3D295D1-A8F6-474A-BC83-494B0BA08651}"/>
              </a:ext>
            </a:extLst>
          </p:cNvPr>
          <p:cNvCxnSpPr>
            <a:cxnSpLocks/>
            <a:endCxn id="154" idx="3"/>
          </p:cNvCxnSpPr>
          <p:nvPr/>
        </p:nvCxnSpPr>
        <p:spPr bwMode="auto">
          <a:xfrm flipH="1">
            <a:off x="1711448" y="3969704"/>
            <a:ext cx="113927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Graphic 24">
            <a:extLst>
              <a:ext uri="{FF2B5EF4-FFF2-40B4-BE49-F238E27FC236}">
                <a16:creationId xmlns:a16="http://schemas.microsoft.com/office/drawing/2014/main" id="{C93BA4F6-82E5-924F-BBC4-5EEC112D8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92" y="238104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380359D6-FE24-294C-AC5A-C904BF1679DC}"/>
              </a:ext>
            </a:extLst>
          </p:cNvPr>
          <p:cNvSpPr txBox="1"/>
          <p:nvPr/>
        </p:nvSpPr>
        <p:spPr>
          <a:xfrm>
            <a:off x="1548146" y="800475"/>
            <a:ext cx="598878" cy="830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1" dirty="0">
                <a:solidFill>
                  <a:srgbClr val="232F3D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Solace SMF</a:t>
            </a:r>
            <a:r>
              <a:rPr lang="en-US" sz="800" dirty="0">
                <a:solidFill>
                  <a:srgbClr val="232F3D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,</a:t>
            </a:r>
            <a:b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REST,</a:t>
            </a:r>
            <a:b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WebSocket,</a:t>
            </a:r>
            <a:b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MQTT,</a:t>
            </a:r>
            <a:b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AMQP</a:t>
            </a:r>
            <a:b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etc.</a:t>
            </a:r>
          </a:p>
        </p:txBody>
      </p:sp>
      <p:pic>
        <p:nvPicPr>
          <p:cNvPr id="170" name="Graphic 12">
            <a:extLst>
              <a:ext uri="{FF2B5EF4-FFF2-40B4-BE49-F238E27FC236}">
                <a16:creationId xmlns:a16="http://schemas.microsoft.com/office/drawing/2014/main" id="{D31C3430-D275-B942-96AC-C2C410400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560" y="2865239"/>
            <a:ext cx="254898" cy="25489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72" name="Graphic 171">
            <a:extLst>
              <a:ext uri="{FF2B5EF4-FFF2-40B4-BE49-F238E27FC236}">
                <a16:creationId xmlns:a16="http://schemas.microsoft.com/office/drawing/2014/main" id="{C7F06409-5E30-6C4F-8A7E-20721D1E6B4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2137809" y="322092"/>
            <a:ext cx="381000" cy="3810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6306D1A0-69F2-458B-9D91-DA44862BC4C2}"/>
              </a:ext>
            </a:extLst>
          </p:cNvPr>
          <p:cNvSpPr txBox="1"/>
          <p:nvPr/>
        </p:nvSpPr>
        <p:spPr>
          <a:xfrm>
            <a:off x="7447074" y="3291530"/>
            <a:ext cx="111657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SSH traffic</a:t>
            </a: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CC2E3C1E-42DF-49FF-8F39-D3CBE4CA45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99873" y="2640031"/>
            <a:ext cx="330200" cy="3302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633DDFC6-3C81-47E4-97DD-CBFBF02E1D5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640067" y="2841801"/>
            <a:ext cx="469900" cy="46990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2AC4D51F-FFB1-4EA7-90B2-A334B5CA22D6}"/>
              </a:ext>
            </a:extLst>
          </p:cNvPr>
          <p:cNvSpPr txBox="1"/>
          <p:nvPr/>
        </p:nvSpPr>
        <p:spPr>
          <a:xfrm>
            <a:off x="4307782" y="3300583"/>
            <a:ext cx="113241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SSH traffic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82D76AF-681C-41B5-BB62-7381EEAF79BA}"/>
              </a:ext>
            </a:extLst>
          </p:cNvPr>
          <p:cNvSpPr/>
          <p:nvPr/>
        </p:nvSpPr>
        <p:spPr>
          <a:xfrm>
            <a:off x="4245193" y="2648343"/>
            <a:ext cx="4442344" cy="107229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>
              <a:tabLst>
                <a:tab pos="3475038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Bastion</a:t>
            </a:r>
            <a:b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025EC8C-D9EF-4686-BF86-862490C85D05}"/>
              </a:ext>
            </a:extLst>
          </p:cNvPr>
          <p:cNvSpPr/>
          <p:nvPr/>
        </p:nvSpPr>
        <p:spPr>
          <a:xfrm>
            <a:off x="4016582" y="4056243"/>
            <a:ext cx="1928382" cy="21237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Private subnet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41C24A2C-4935-4568-A324-4A12F194590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012416" y="4047676"/>
            <a:ext cx="381000" cy="36956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73F9B431-D9FA-4E8C-B5EB-D4B620C0B7A6}"/>
              </a:ext>
            </a:extLst>
          </p:cNvPr>
          <p:cNvSpPr txBox="1"/>
          <p:nvPr/>
        </p:nvSpPr>
        <p:spPr>
          <a:xfrm>
            <a:off x="4372029" y="5605312"/>
            <a:ext cx="1335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  <a:ea typeface="Verdana" pitchFamily="34" charset="0"/>
                <a:cs typeface="Helvetica Neue"/>
              </a:rPr>
              <a:t>Primary Broker</a:t>
            </a:r>
            <a:br>
              <a:rPr lang="en-US" sz="1200" dirty="0">
                <a:latin typeface="+mj-lt"/>
                <a:ea typeface="Verdana" pitchFamily="34" charset="0"/>
                <a:cs typeface="Helvetica Neue"/>
              </a:rPr>
            </a:br>
            <a:r>
              <a:rPr lang="en-US" sz="1200" dirty="0">
                <a:latin typeface="+mj-lt"/>
                <a:ea typeface="Verdana" pitchFamily="34" charset="0"/>
                <a:cs typeface="Helvetica Neue"/>
              </a:rPr>
              <a:t>Node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D106C36-2C46-4189-88BD-22437CDF9C05}"/>
              </a:ext>
            </a:extLst>
          </p:cNvPr>
          <p:cNvSpPr txBox="1"/>
          <p:nvPr/>
        </p:nvSpPr>
        <p:spPr>
          <a:xfrm>
            <a:off x="5920311" y="5428219"/>
            <a:ext cx="1089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Elastic Load Balancing (ELB)</a:t>
            </a:r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7433E241-DFED-4AC0-8694-C0FDE3E70A2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09072" y="5005652"/>
            <a:ext cx="446572" cy="474539"/>
          </a:xfrm>
          <a:prstGeom prst="rect">
            <a:avLst/>
          </a:prstGeom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11E9C87-0AA8-49DF-A9DC-E5197AEAAF23}"/>
              </a:ext>
            </a:extLst>
          </p:cNvPr>
          <p:cNvCxnSpPr>
            <a:cxnSpLocks/>
            <a:stCxn id="116" idx="3"/>
          </p:cNvCxnSpPr>
          <p:nvPr/>
        </p:nvCxnSpPr>
        <p:spPr>
          <a:xfrm>
            <a:off x="6655644" y="5242922"/>
            <a:ext cx="587207" cy="856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D592F14-B7A8-4C58-8335-AF2A82BFD4E1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5750210" y="5242922"/>
            <a:ext cx="458862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09CA7D9-ABC7-4778-A7C2-DCD9BE2A5ADD}"/>
              </a:ext>
            </a:extLst>
          </p:cNvPr>
          <p:cNvSpPr/>
          <p:nvPr/>
        </p:nvSpPr>
        <p:spPr>
          <a:xfrm>
            <a:off x="6950003" y="4056243"/>
            <a:ext cx="1928382" cy="21237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Private subnet</a:t>
            </a:r>
          </a:p>
        </p:txBody>
      </p:sp>
      <p:pic>
        <p:nvPicPr>
          <p:cNvPr id="126" name="Graphic 125">
            <a:extLst>
              <a:ext uri="{FF2B5EF4-FFF2-40B4-BE49-F238E27FC236}">
                <a16:creationId xmlns:a16="http://schemas.microsoft.com/office/drawing/2014/main" id="{CE7DE97E-D3A3-4B0F-A2DF-EA504C38EC7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945837" y="4047676"/>
            <a:ext cx="381000" cy="36956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689B5666-C869-468E-BDB5-696CC761BC5F}"/>
              </a:ext>
            </a:extLst>
          </p:cNvPr>
          <p:cNvSpPr/>
          <p:nvPr/>
        </p:nvSpPr>
        <p:spPr>
          <a:xfrm>
            <a:off x="9489615" y="4056243"/>
            <a:ext cx="1928382" cy="21237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Private subnet</a:t>
            </a:r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CF54065-8431-435B-AF3A-D9653D6C648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485449" y="4047676"/>
            <a:ext cx="381000" cy="369560"/>
          </a:xfrm>
          <a:prstGeom prst="rect">
            <a:avLst/>
          </a:prstGeom>
        </p:spPr>
      </p:pic>
      <p:pic>
        <p:nvPicPr>
          <p:cNvPr id="133" name="Graphic 132">
            <a:extLst>
              <a:ext uri="{FF2B5EF4-FFF2-40B4-BE49-F238E27FC236}">
                <a16:creationId xmlns:a16="http://schemas.microsoft.com/office/drawing/2014/main" id="{8A10D2F8-F61F-43FC-87F0-9CC324613CEE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616648" y="4792778"/>
            <a:ext cx="790650" cy="790650"/>
          </a:xfrm>
          <a:prstGeom prst="rect">
            <a:avLst/>
          </a:prstGeom>
        </p:spPr>
      </p:pic>
      <p:pic>
        <p:nvPicPr>
          <p:cNvPr id="135" name="Graphic 134">
            <a:extLst>
              <a:ext uri="{FF2B5EF4-FFF2-40B4-BE49-F238E27FC236}">
                <a16:creationId xmlns:a16="http://schemas.microsoft.com/office/drawing/2014/main" id="{7FA06BEF-C409-463A-AF3F-331EE8D5231D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495433" y="4754768"/>
            <a:ext cx="790650" cy="790650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1385A0FE-4BE8-45E8-8A0C-3FED2AF4634C}"/>
              </a:ext>
            </a:extLst>
          </p:cNvPr>
          <p:cNvSpPr txBox="1"/>
          <p:nvPr/>
        </p:nvSpPr>
        <p:spPr>
          <a:xfrm>
            <a:off x="9914132" y="5549131"/>
            <a:ext cx="1234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  <a:ea typeface="Verdana" pitchFamily="34" charset="0"/>
                <a:cs typeface="Helvetica Neue"/>
              </a:rPr>
              <a:t>Monitoring Node</a:t>
            </a:r>
          </a:p>
        </p:txBody>
      </p:sp>
      <p:pic>
        <p:nvPicPr>
          <p:cNvPr id="138" name="Graphic 137">
            <a:extLst>
              <a:ext uri="{FF2B5EF4-FFF2-40B4-BE49-F238E27FC236}">
                <a16:creationId xmlns:a16="http://schemas.microsoft.com/office/drawing/2014/main" id="{3C000CD9-CB19-4391-9D72-059D411377D0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137364" y="4814662"/>
            <a:ext cx="790650" cy="790650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B1566E6F-0800-4369-9D15-8F0735DE15CE}"/>
              </a:ext>
            </a:extLst>
          </p:cNvPr>
          <p:cNvSpPr txBox="1"/>
          <p:nvPr/>
        </p:nvSpPr>
        <p:spPr>
          <a:xfrm>
            <a:off x="7211417" y="5612884"/>
            <a:ext cx="1335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  <a:ea typeface="Verdana" pitchFamily="34" charset="0"/>
                <a:cs typeface="Helvetica Neue"/>
              </a:rPr>
              <a:t>Backup Broker</a:t>
            </a:r>
            <a:br>
              <a:rPr lang="en-US" sz="1200" dirty="0">
                <a:latin typeface="+mj-lt"/>
                <a:ea typeface="Verdana" pitchFamily="34" charset="0"/>
                <a:cs typeface="Helvetica Neue"/>
              </a:rPr>
            </a:br>
            <a:r>
              <a:rPr lang="en-US" sz="1200" dirty="0">
                <a:latin typeface="+mj-lt"/>
                <a:ea typeface="Verdana" pitchFamily="34" charset="0"/>
                <a:cs typeface="Helvetica Neue"/>
              </a:rPr>
              <a:t>Node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19F1D1-7EAA-47DF-86C1-3F16E1583C46}"/>
              </a:ext>
            </a:extLst>
          </p:cNvPr>
          <p:cNvSpPr txBox="1"/>
          <p:nvPr/>
        </p:nvSpPr>
        <p:spPr>
          <a:xfrm>
            <a:off x="5046036" y="1877334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j-lt"/>
                <a:ea typeface="Verdana" pitchFamily="34" charset="0"/>
                <a:cs typeface="Helvetica Neue"/>
              </a:rPr>
              <a:t>10.0.128.0/26</a:t>
            </a:r>
            <a:endParaRPr lang="en-CA" sz="10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D8577AB-68D3-4EBD-8F1A-4B598EAC44A1}"/>
              </a:ext>
            </a:extLst>
          </p:cNvPr>
          <p:cNvSpPr txBox="1"/>
          <p:nvPr/>
        </p:nvSpPr>
        <p:spPr>
          <a:xfrm>
            <a:off x="7970319" y="1858679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j-lt"/>
                <a:ea typeface="Verdana" pitchFamily="34" charset="0"/>
                <a:cs typeface="Helvetica Neue"/>
              </a:rPr>
              <a:t>10.0.129.0/26</a:t>
            </a:r>
            <a:endParaRPr lang="en-CA" sz="10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AF6F0EF-3BB4-4CC1-A590-996C562F5AA2}"/>
              </a:ext>
            </a:extLst>
          </p:cNvPr>
          <p:cNvSpPr txBox="1"/>
          <p:nvPr/>
        </p:nvSpPr>
        <p:spPr>
          <a:xfrm>
            <a:off x="10521128" y="1858679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j-lt"/>
                <a:ea typeface="Verdana" pitchFamily="34" charset="0"/>
                <a:cs typeface="Helvetica Neue"/>
              </a:rPr>
              <a:t>10.0.130.0/26</a:t>
            </a:r>
            <a:endParaRPr lang="en-CA" sz="10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0157109-6AFB-4F4E-827C-4D13860C39E6}"/>
              </a:ext>
            </a:extLst>
          </p:cNvPr>
          <p:cNvSpPr txBox="1"/>
          <p:nvPr/>
        </p:nvSpPr>
        <p:spPr>
          <a:xfrm>
            <a:off x="4964559" y="4302876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j-lt"/>
                <a:ea typeface="Verdana" pitchFamily="34" charset="0"/>
                <a:cs typeface="Helvetica Neue"/>
              </a:rPr>
              <a:t>10.0.128.64/26</a:t>
            </a:r>
            <a:endParaRPr lang="en-CA" sz="10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7552BD4-DFB5-4C4A-B940-CF9C6F6C1279}"/>
              </a:ext>
            </a:extLst>
          </p:cNvPr>
          <p:cNvSpPr txBox="1"/>
          <p:nvPr/>
        </p:nvSpPr>
        <p:spPr>
          <a:xfrm>
            <a:off x="7888842" y="4284221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j-lt"/>
                <a:ea typeface="Verdana" pitchFamily="34" charset="0"/>
                <a:cs typeface="Helvetica Neue"/>
              </a:rPr>
              <a:t>10.0.129.64/26</a:t>
            </a:r>
            <a:endParaRPr lang="en-CA" sz="10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E649E17-3E3C-464A-BDB8-65E07B52AA8B}"/>
              </a:ext>
            </a:extLst>
          </p:cNvPr>
          <p:cNvSpPr txBox="1"/>
          <p:nvPr/>
        </p:nvSpPr>
        <p:spPr>
          <a:xfrm>
            <a:off x="10439651" y="4284221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j-lt"/>
                <a:ea typeface="Verdana" pitchFamily="34" charset="0"/>
                <a:cs typeface="Helvetica Neue"/>
              </a:rPr>
              <a:t>10.0.130.64/26</a:t>
            </a:r>
            <a:endParaRPr lang="en-CA" sz="10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9394E2F-5BDD-4C68-8A05-D17F927A955A}"/>
              </a:ext>
            </a:extLst>
          </p:cNvPr>
          <p:cNvSpPr txBox="1"/>
          <p:nvPr/>
        </p:nvSpPr>
        <p:spPr>
          <a:xfrm>
            <a:off x="2980593" y="6196131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j-lt"/>
                <a:ea typeface="Verdana" pitchFamily="34" charset="0"/>
                <a:cs typeface="Helvetica Neue"/>
              </a:rPr>
              <a:t>10.0.128.0/22</a:t>
            </a:r>
            <a:endParaRPr lang="en-CA" sz="1000" dirty="0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67F0369-A60C-48A8-83D5-599DD1574D18}"/>
              </a:ext>
            </a:extLst>
          </p:cNvPr>
          <p:cNvCxnSpPr>
            <a:cxnSpLocks/>
          </p:cNvCxnSpPr>
          <p:nvPr/>
        </p:nvCxnSpPr>
        <p:spPr bwMode="auto">
          <a:xfrm>
            <a:off x="2850722" y="1586982"/>
            <a:ext cx="0" cy="57928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D08DB30-533F-437A-BDEF-D810F88349B9}"/>
              </a:ext>
            </a:extLst>
          </p:cNvPr>
          <p:cNvCxnSpPr>
            <a:cxnSpLocks/>
            <a:endCxn id="112" idx="3"/>
          </p:cNvCxnSpPr>
          <p:nvPr/>
        </p:nvCxnSpPr>
        <p:spPr bwMode="auto">
          <a:xfrm flipH="1">
            <a:off x="1673611" y="1585413"/>
            <a:ext cx="117711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4BB5EF3C-0A2D-444E-9258-3D0CDE01583F}"/>
              </a:ext>
            </a:extLst>
          </p:cNvPr>
          <p:cNvSpPr txBox="1"/>
          <p:nvPr/>
        </p:nvSpPr>
        <p:spPr>
          <a:xfrm>
            <a:off x="899715" y="2845747"/>
            <a:ext cx="680631" cy="553994"/>
          </a:xfrm>
          <a:prstGeom prst="rect">
            <a:avLst/>
          </a:prstGeom>
          <a:noFill/>
          <a:ln w="952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PubSub+</a:t>
            </a:r>
            <a:b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Manager in</a:t>
            </a:r>
            <a:b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Browser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F60AB8F3-80AF-4F01-8C70-FD1563F128AC}"/>
              </a:ext>
            </a:extLst>
          </p:cNvPr>
          <p:cNvCxnSpPr>
            <a:cxnSpLocks/>
          </p:cNvCxnSpPr>
          <p:nvPr/>
        </p:nvCxnSpPr>
        <p:spPr bwMode="auto">
          <a:xfrm>
            <a:off x="1626201" y="2492886"/>
            <a:ext cx="115997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0DB4E8F6-D164-4240-93B5-E1B7EB55E4F7}"/>
              </a:ext>
            </a:extLst>
          </p:cNvPr>
          <p:cNvSpPr txBox="1"/>
          <p:nvPr/>
        </p:nvSpPr>
        <p:spPr>
          <a:xfrm>
            <a:off x="1554637" y="2473179"/>
            <a:ext cx="361633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1" dirty="0">
                <a:solidFill>
                  <a:srgbClr val="232F3D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HTTPS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232F3D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722F944-0BF3-4E79-9BC3-DEC505F51493}"/>
              </a:ext>
            </a:extLst>
          </p:cNvPr>
          <p:cNvSpPr/>
          <p:nvPr/>
        </p:nvSpPr>
        <p:spPr>
          <a:xfrm>
            <a:off x="827749" y="3625036"/>
            <a:ext cx="883699" cy="689336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Management client</a:t>
            </a:r>
            <a:endParaRPr kumimoji="0" lang="en-US" sz="900" b="0" i="0" u="none" strike="noStrike" cap="none" spc="0" normalizeH="0" baseline="0" dirty="0">
              <a:solidFill>
                <a:schemeClr val="tx1"/>
              </a:solidFill>
              <a:effectLst/>
              <a:uFillTx/>
              <a:cs typeface="Calibri" panose="020F0502020204030204" pitchFamily="34" charset="0"/>
              <a:sym typeface="Calibri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D9B1AE9-F7BD-442D-ABC2-6F2C75160855}"/>
              </a:ext>
            </a:extLst>
          </p:cNvPr>
          <p:cNvSpPr txBox="1"/>
          <p:nvPr/>
        </p:nvSpPr>
        <p:spPr>
          <a:xfrm>
            <a:off x="1554637" y="3976444"/>
            <a:ext cx="658189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Solace SEMP,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1" dirty="0">
                <a:solidFill>
                  <a:srgbClr val="232F3D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SSH (for CLI)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232F3D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56" name="TextBox 21">
            <a:extLst>
              <a:ext uri="{FF2B5EF4-FFF2-40B4-BE49-F238E27FC236}">
                <a16:creationId xmlns:a16="http://schemas.microsoft.com/office/drawing/2014/main" id="{533F75B1-1F05-48D1-B666-910E67F1B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5444" y="4993793"/>
            <a:ext cx="115599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Template Storage</a:t>
            </a:r>
          </a:p>
        </p:txBody>
      </p:sp>
      <p:pic>
        <p:nvPicPr>
          <p:cNvPr id="158" name="Graphic 14">
            <a:extLst>
              <a:ext uri="{FF2B5EF4-FFF2-40B4-BE49-F238E27FC236}">
                <a16:creationId xmlns:a16="http://schemas.microsoft.com/office/drawing/2014/main" id="{9613E353-3B72-42A7-83A4-6A1EE4F67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2361349" y="4618874"/>
            <a:ext cx="382234" cy="38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" name="Graphic 7">
            <a:extLst>
              <a:ext uri="{FF2B5EF4-FFF2-40B4-BE49-F238E27FC236}">
                <a16:creationId xmlns:a16="http://schemas.microsoft.com/office/drawing/2014/main" id="{B8CB960D-A7F1-4214-92E3-F08C6DE9F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2354647" y="55350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" name="TextBox 31">
            <a:extLst>
              <a:ext uri="{FF2B5EF4-FFF2-40B4-BE49-F238E27FC236}">
                <a16:creationId xmlns:a16="http://schemas.microsoft.com/office/drawing/2014/main" id="{DA3D20FD-E931-4D92-8DA1-6E51B5D1E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112" y="5985862"/>
            <a:ext cx="116363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 Initialization logs</a:t>
            </a:r>
            <a:endParaRPr lang="en-US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04193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44469</TotalTime>
  <Words>129</Words>
  <Application>Microsoft Office PowerPoint</Application>
  <PresentationFormat>Widescreen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Balazs Czoma</cp:lastModifiedBy>
  <cp:revision>601</cp:revision>
  <cp:lastPrinted>2019-01-03T20:59:05Z</cp:lastPrinted>
  <dcterms:created xsi:type="dcterms:W3CDTF">2018-09-14T20:21:45Z</dcterms:created>
  <dcterms:modified xsi:type="dcterms:W3CDTF">2022-04-13T16:14:14Z</dcterms:modified>
</cp:coreProperties>
</file>