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2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D38EB14-F5D4-4F13-8421-D3E49CAD4FF8}">
          <p14:sldIdLst>
            <p14:sldId id="256"/>
          </p14:sldIdLst>
        </p14:section>
        <p14:section name="OLD—DO NOT USE" id="{0A424C1B-6245-4DC7-A136-2958F308FF8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pFMRpvb8wDD6veVK2ztj7HMVk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246" y="36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67ee871c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8" name="Google Shape;298;g2167ee871c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67ee871c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8" name="Google Shape;298;g2167ee871c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80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DB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64"/>
          <p:cNvCxnSpPr/>
          <p:nvPr/>
        </p:nvCxnSpPr>
        <p:spPr>
          <a:xfrm>
            <a:off x="317500" y="4429125"/>
            <a:ext cx="623888" cy="0"/>
          </a:xfrm>
          <a:prstGeom prst="straightConnector1">
            <a:avLst/>
          </a:prstGeom>
          <a:noFill/>
          <a:ln w="25400" cap="sq" cmpd="sng">
            <a:solidFill>
              <a:srgbClr val="FF99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8" name="Google Shape;18;p164"/>
          <p:cNvSpPr txBox="1"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4"/>
          <p:cNvSpPr txBox="1"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64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164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y_Squid">
  <p:cSld name="Category_Squi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2"/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61E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2"/>
          <p:cNvSpPr txBox="1"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2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172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-Services_Basic">
  <p:cSld name="General-Services_Basic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3"/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61E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3"/>
          <p:cNvSpPr txBox="1">
            <a:spLocks noGrp="1"/>
          </p:cNvSpPr>
          <p:nvPr>
            <p:ph type="title"/>
          </p:nvPr>
        </p:nvSpPr>
        <p:spPr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3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173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-services">
  <p:cSld name="General-service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4"/>
          <p:cNvSpPr/>
          <p:nvPr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4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General Services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4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74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4"/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61E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4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4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74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174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_Pink">
  <p:cSld name="Icons_Pi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8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8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8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78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178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B008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8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8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78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0" name="Google Shape;110;p178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_Orange">
  <p:cSld name="Icons_Orang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0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0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0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80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180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D45B0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0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0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0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0" name="Google Shape;120;p180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_Red">
  <p:cSld name="Icons_Re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2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2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2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82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p182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FF52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2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2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82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" name="Google Shape;130;p182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y_Purple">
  <p:cSld name="Category_Purp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5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4D27A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5"/>
          <p:cNvSpPr txBox="1"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5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175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_Purple">
  <p:cSld name="Icons_Purpl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4D27A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6"/>
          <p:cNvSpPr/>
          <p:nvPr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6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6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76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176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6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76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5" name="Google Shape;145;p176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y_Pink">
  <p:cSld name="Category_Pi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7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B008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7"/>
          <p:cNvSpPr txBox="1"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7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0" name="Google Shape;150;p177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y_Orange">
  <p:cSld name="Category_Orang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9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D45B0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9"/>
          <p:cNvSpPr txBox="1"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9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5" name="Google Shape;155;p179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_DB">
  <p:cSld name="General_DB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9"/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61E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99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9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99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y_Red">
  <p:cSld name="Category_Re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1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FF52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1"/>
          <p:cNvSpPr txBox="1"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1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0" name="Google Shape;160;p181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y_Green">
  <p:cSld name="Category_Gree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3"/>
          <p:cNvSpPr txBox="1"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3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5" name="Google Shape;165;p183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_Green">
  <p:cSld name="Resources_Gree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4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4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4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84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184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4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84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184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5" name="Google Shape;175;p184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_Instances_Orange">
  <p:cSld name="Resources_Instances_Orang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5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5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5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185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85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D45B0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5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85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85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5" name="Google Shape;185;p185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86" name="Google Shape;186;p185"/>
          <p:cNvSpPr txBox="1"/>
          <p:nvPr/>
        </p:nvSpPr>
        <p:spPr>
          <a:xfrm>
            <a:off x="241300" y="4049487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instances_Orange">
  <p:cSld name="No instances_Orang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6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6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86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18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D45B0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6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6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186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5" name="Google Shape;195;p186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y_Blue">
  <p:cSld name="Category_Blu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7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2E27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7"/>
          <p:cNvSpPr txBox="1"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7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0" name="Google Shape;200;p187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_Blue">
  <p:cSld name="Icons_Blu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8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8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8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188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" name="Google Shape;206;p188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2E27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8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8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188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0" name="Google Shape;210;p188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s_Blue">
  <p:cSld name="1_Icons_Blu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9"/>
          <p:cNvSpPr/>
          <p:nvPr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89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189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189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2E27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89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9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189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9" name="Google Shape;219;p189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y_Turquoise">
  <p:cSld name="Category_Turquoise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0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067F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90"/>
          <p:cNvSpPr txBox="1"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90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4" name="Google Shape;224;p190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_Turquoise">
  <p:cSld name="Icons_Turquo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1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91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1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191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0" name="Google Shape;230;p191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067F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1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91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191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4" name="Google Shape;234;p191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General_DB">
  <p:cSld name="1_General_DB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0"/>
          <p:cNvSpPr/>
          <p:nvPr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00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General Services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00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200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200"/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61E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00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0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00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200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sources_Green">
  <p:cSld name="1_Resources_Green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2"/>
          <p:cNvSpPr/>
          <p:nvPr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92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IoT Resources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192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9" name="Google Shape;239;p192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2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2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192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3" name="Google Shape;243;p192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sources_Green">
  <p:cSld name="2_Resources_Gree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3"/>
          <p:cNvSpPr/>
          <p:nvPr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3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IoT Things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93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8" name="Google Shape;248;p19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93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93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193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2" name="Google Shape;252;p193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-only_Purple">
  <p:cSld name="Text-only_Purpl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4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4D27A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94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94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194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8" name="Google Shape;258;p194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_Green">
  <p:cSld name="Icons_Green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5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95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5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Storage Classes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195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4" name="Google Shape;264;p195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95"/>
          <p:cNvSpPr txBox="1"/>
          <p:nvPr/>
        </p:nvSpPr>
        <p:spPr>
          <a:xfrm>
            <a:off x="241300" y="44196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5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95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195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9" name="Google Shape;269;p195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6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2" name="Google Shape;272;p196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ances_Orange">
  <p:cSld name="Instances_Orange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7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97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7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197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8" name="Google Shape;278;p197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D45B0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97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97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197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2" name="Google Shape;282;p197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stances_Orange">
  <p:cSld name="1_Instances_Orange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8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98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8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198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8" name="Google Shape;288;p198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D45B0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98"/>
          <p:cNvSpPr txBox="1"/>
          <p:nvPr/>
        </p:nvSpPr>
        <p:spPr>
          <a:xfrm>
            <a:off x="4373563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98"/>
          <p:cNvCxnSpPr/>
          <p:nvPr/>
        </p:nvCxnSpPr>
        <p:spPr>
          <a:xfrm>
            <a:off x="4238625" y="1009650"/>
            <a:ext cx="0" cy="1557338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1" name="Google Shape;291;p198"/>
          <p:cNvCxnSpPr/>
          <p:nvPr/>
        </p:nvCxnSpPr>
        <p:spPr>
          <a:xfrm>
            <a:off x="6249988" y="1009650"/>
            <a:ext cx="0" cy="1557338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2" name="Google Shape;292;p198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98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198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5" name="Google Shape;295;p198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-three-col">
  <p:cSld name="Title-sub-three-col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6"/>
          <p:cNvSpPr txBox="1">
            <a:spLocks noGrp="1"/>
          </p:cNvSpPr>
          <p:nvPr>
            <p:ph type="title"/>
          </p:nvPr>
        </p:nvSpPr>
        <p:spPr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6"/>
          <p:cNvSpPr txBox="1">
            <a:spLocks noGrp="1"/>
          </p:cNvSpPr>
          <p:nvPr>
            <p:ph type="body" idx="1"/>
          </p:nvPr>
        </p:nvSpPr>
        <p:spPr>
          <a:xfrm>
            <a:off x="240943" y="2273593"/>
            <a:ext cx="3602396" cy="358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66"/>
          <p:cNvSpPr txBox="1">
            <a:spLocks noGrp="1"/>
          </p:cNvSpPr>
          <p:nvPr>
            <p:ph type="body" idx="2"/>
          </p:nvPr>
        </p:nvSpPr>
        <p:spPr>
          <a:xfrm>
            <a:off x="4294802" y="2273593"/>
            <a:ext cx="3602396" cy="358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6"/>
          <p:cNvSpPr txBox="1">
            <a:spLocks noGrp="1"/>
          </p:cNvSpPr>
          <p:nvPr>
            <p:ph type="body" idx="3"/>
          </p:nvPr>
        </p:nvSpPr>
        <p:spPr>
          <a:xfrm>
            <a:off x="8326793" y="2273593"/>
            <a:ext cx="3602396" cy="358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6"/>
          <p:cNvSpPr txBox="1">
            <a:spLocks noGrp="1"/>
          </p:cNvSpPr>
          <p:nvPr>
            <p:ph type="body" idx="4"/>
          </p:nvPr>
        </p:nvSpPr>
        <p:spPr>
          <a:xfrm>
            <a:off x="240942" y="1149398"/>
            <a:ext cx="11710116" cy="9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66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66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7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7"/>
          <p:cNvSpPr txBox="1"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67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67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-col-content">
  <p:cSld name="Two-col-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8"/>
          <p:cNvSpPr txBox="1">
            <a:spLocks noGrp="1"/>
          </p:cNvSpPr>
          <p:nvPr>
            <p:ph type="title"/>
          </p:nvPr>
        </p:nvSpPr>
        <p:spPr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8"/>
          <p:cNvSpPr txBox="1">
            <a:spLocks noGrp="1"/>
          </p:cNvSpPr>
          <p:nvPr>
            <p:ph type="body" idx="1"/>
          </p:nvPr>
        </p:nvSpPr>
        <p:spPr>
          <a:xfrm>
            <a:off x="240942" y="1175657"/>
            <a:ext cx="5669528" cy="472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68"/>
          <p:cNvSpPr txBox="1">
            <a:spLocks noGrp="1"/>
          </p:cNvSpPr>
          <p:nvPr>
            <p:ph type="body" idx="2"/>
          </p:nvPr>
        </p:nvSpPr>
        <p:spPr>
          <a:xfrm>
            <a:off x="6281530" y="1175657"/>
            <a:ext cx="5669528" cy="472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68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68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three-col">
  <p:cSld name="Title-three-col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9"/>
          <p:cNvSpPr txBox="1">
            <a:spLocks noGrp="1"/>
          </p:cNvSpPr>
          <p:nvPr>
            <p:ph type="title"/>
          </p:nvPr>
        </p:nvSpPr>
        <p:spPr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9"/>
          <p:cNvSpPr txBox="1">
            <a:spLocks noGrp="1"/>
          </p:cNvSpPr>
          <p:nvPr>
            <p:ph type="body" idx="1"/>
          </p:nvPr>
        </p:nvSpPr>
        <p:spPr>
          <a:xfrm>
            <a:off x="240943" y="1175657"/>
            <a:ext cx="3602396" cy="472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69"/>
          <p:cNvSpPr txBox="1">
            <a:spLocks noGrp="1"/>
          </p:cNvSpPr>
          <p:nvPr>
            <p:ph type="body" idx="2"/>
          </p:nvPr>
        </p:nvSpPr>
        <p:spPr>
          <a:xfrm>
            <a:off x="4294802" y="1175657"/>
            <a:ext cx="3602396" cy="472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69"/>
          <p:cNvSpPr txBox="1">
            <a:spLocks noGrp="1"/>
          </p:cNvSpPr>
          <p:nvPr>
            <p:ph type="body" idx="3"/>
          </p:nvPr>
        </p:nvSpPr>
        <p:spPr>
          <a:xfrm>
            <a:off x="8326793" y="1175657"/>
            <a:ext cx="3602396" cy="472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69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169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only">
  <p:cSld name="Title-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0"/>
          <p:cNvSpPr txBox="1">
            <a:spLocks noGrp="1"/>
          </p:cNvSpPr>
          <p:nvPr>
            <p:ph type="title"/>
          </p:nvPr>
        </p:nvSpPr>
        <p:spPr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0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70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-col-content">
  <p:cSld name="1_Two-col-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1"/>
          <p:cNvSpPr txBox="1">
            <a:spLocks noGrp="1"/>
          </p:cNvSpPr>
          <p:nvPr>
            <p:ph type="title"/>
          </p:nvPr>
        </p:nvSpPr>
        <p:spPr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1"/>
          <p:cNvSpPr txBox="1">
            <a:spLocks noGrp="1"/>
          </p:cNvSpPr>
          <p:nvPr>
            <p:ph type="body" idx="1"/>
          </p:nvPr>
        </p:nvSpPr>
        <p:spPr>
          <a:xfrm>
            <a:off x="240942" y="2273592"/>
            <a:ext cx="5669528" cy="358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1"/>
          <p:cNvSpPr txBox="1">
            <a:spLocks noGrp="1"/>
          </p:cNvSpPr>
          <p:nvPr>
            <p:ph type="body" idx="2"/>
          </p:nvPr>
        </p:nvSpPr>
        <p:spPr>
          <a:xfrm>
            <a:off x="6281530" y="2273592"/>
            <a:ext cx="5669528" cy="358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1"/>
          <p:cNvSpPr txBox="1">
            <a:spLocks noGrp="1"/>
          </p:cNvSpPr>
          <p:nvPr>
            <p:ph type="body" idx="3"/>
          </p:nvPr>
        </p:nvSpPr>
        <p:spPr>
          <a:xfrm>
            <a:off x="240942" y="1149398"/>
            <a:ext cx="11710116" cy="9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1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71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3"/>
          <p:cNvSpPr txBox="1">
            <a:spLocks noGrp="1"/>
          </p:cNvSpPr>
          <p:nvPr>
            <p:ph type="title"/>
          </p:nvPr>
        </p:nvSpPr>
        <p:spPr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3"/>
          <p:cNvSpPr txBox="1">
            <a:spLocks noGrp="1"/>
          </p:cNvSpPr>
          <p:nvPr>
            <p:ph type="body" idx="1"/>
          </p:nvPr>
        </p:nvSpPr>
        <p:spPr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1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63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14" name="Google Shape;14;p163"/>
          <p:cNvCxnSpPr/>
          <p:nvPr/>
        </p:nvCxnSpPr>
        <p:spPr>
          <a:xfrm>
            <a:off x="280988" y="6070600"/>
            <a:ext cx="11669712" cy="0"/>
          </a:xfrm>
          <a:prstGeom prst="straightConnector1">
            <a:avLst/>
          </a:prstGeom>
          <a:noFill/>
          <a:ln w="28575" cap="flat" cmpd="sng">
            <a:solidFill>
              <a:srgbClr val="272F3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5;p163"/>
          <p:cNvSpPr txBox="1">
            <a:spLocks noGrp="1"/>
          </p:cNvSpPr>
          <p:nvPr>
            <p:ph type="ftr" idx="11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5"/>
          <p:cNvSpPr txBox="1">
            <a:spLocks noGrp="1"/>
          </p:cNvSpPr>
          <p:nvPr>
            <p:ph type="title"/>
          </p:nvPr>
        </p:nvSpPr>
        <p:spPr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65"/>
          <p:cNvSpPr txBox="1">
            <a:spLocks noGrp="1"/>
          </p:cNvSpPr>
          <p:nvPr>
            <p:ph type="body" idx="1"/>
          </p:nvPr>
        </p:nvSpPr>
        <p:spPr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65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Google Shape;41;p165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BCE34-2486-468C-9171-383E8B5D46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5" t="3237" r="6025" b="3237"/>
          <a:stretch/>
        </p:blipFill>
        <p:spPr>
          <a:xfrm>
            <a:off x="10099889" y="2579155"/>
            <a:ext cx="997850" cy="37138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588856A7-C7E2-4C50-99B8-11B8AF8638DD}"/>
              </a:ext>
            </a:extLst>
          </p:cNvPr>
          <p:cNvSpPr/>
          <p:nvPr/>
        </p:nvSpPr>
        <p:spPr>
          <a:xfrm>
            <a:off x="3744309" y="1779101"/>
            <a:ext cx="5558549" cy="281548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A854AD6E-B05D-4E00-A474-D1EA4EBB6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744309" y="1779101"/>
            <a:ext cx="381000" cy="381000"/>
          </a:xfrm>
          <a:prstGeom prst="rect">
            <a:avLst/>
          </a:prstGeom>
        </p:spPr>
      </p:pic>
      <p:sp>
        <p:nvSpPr>
          <p:cNvPr id="70" name="TextBox 27">
            <a:extLst>
              <a:ext uri="{FF2B5EF4-FFF2-40B4-BE49-F238E27FC236}">
                <a16:creationId xmlns:a16="http://schemas.microsoft.com/office/drawing/2014/main" id="{200EAECA-B66D-4BFC-A25F-06B9C7958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12" y="3007462"/>
            <a:ext cx="1225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 stack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6D1F89DE-FCD9-4AD8-B065-70B3E8ABF1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5787" y="2539055"/>
            <a:ext cx="457200" cy="457200"/>
          </a:xfrm>
          <a:prstGeom prst="rect">
            <a:avLst/>
          </a:prstGeom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84C9F259-A094-4CC6-A30B-0E91371D2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21" y="3007462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</a:t>
            </a:r>
          </a:p>
        </p:txBody>
      </p:sp>
      <p:pic>
        <p:nvPicPr>
          <p:cNvPr id="73" name="Graphic 13">
            <a:extLst>
              <a:ext uri="{FF2B5EF4-FFF2-40B4-BE49-F238E27FC236}">
                <a16:creationId xmlns:a16="http://schemas.microsoft.com/office/drawing/2014/main" id="{2C853135-A4E3-4CD7-B73B-EB48B60DD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231347" y="25390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26">
            <a:extLst>
              <a:ext uri="{FF2B5EF4-FFF2-40B4-BE49-F238E27FC236}">
                <a16:creationId xmlns:a16="http://schemas.microsoft.com/office/drawing/2014/main" id="{813E3D14-1BDD-486F-81E2-84AE044F3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173" y="3007462"/>
            <a:ext cx="1073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612CF8D0-785C-40E0-B1CA-01B70B8EB2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8310" y="2539055"/>
            <a:ext cx="457200" cy="4572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337B3D1-8D49-4768-B813-45906005FAEA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4602987" y="2767655"/>
            <a:ext cx="62836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61">
            <a:extLst>
              <a:ext uri="{FF2B5EF4-FFF2-40B4-BE49-F238E27FC236}">
                <a16:creationId xmlns:a16="http://schemas.microsoft.com/office/drawing/2014/main" id="{58EAE3CD-1367-4AFF-8AF1-2EC63BFF3A9A}"/>
              </a:ext>
            </a:extLst>
          </p:cNvPr>
          <p:cNvSpPr/>
          <p:nvPr/>
        </p:nvSpPr>
        <p:spPr>
          <a:xfrm rot="16200000" flipH="1" flipV="1">
            <a:off x="4761887" y="3310228"/>
            <a:ext cx="515676" cy="83347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7" name="TextBox 29">
            <a:extLst>
              <a:ext uri="{FF2B5EF4-FFF2-40B4-BE49-F238E27FC236}">
                <a16:creationId xmlns:a16="http://schemas.microsoft.com/office/drawing/2014/main" id="{094F3E11-B943-4A66-874A-C21B6686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309" y="4198738"/>
            <a:ext cx="1260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30F3AAC3-3047-44EE-8F77-D14EAFF737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45787" y="3748094"/>
            <a:ext cx="457200" cy="457200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CAF0CC9-D987-4AD6-A697-5B65997F1465}"/>
              </a:ext>
            </a:extLst>
          </p:cNvPr>
          <p:cNvCxnSpPr>
            <a:cxnSpLocks/>
            <a:stCxn id="70" idx="2"/>
            <a:endCxn id="88" idx="0"/>
          </p:cNvCxnSpPr>
          <p:nvPr/>
        </p:nvCxnSpPr>
        <p:spPr>
          <a:xfrm>
            <a:off x="4374387" y="3469127"/>
            <a:ext cx="0" cy="278967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19">
            <a:extLst>
              <a:ext uri="{FF2B5EF4-FFF2-40B4-BE49-F238E27FC236}">
                <a16:creationId xmlns:a16="http://schemas.microsoft.com/office/drawing/2014/main" id="{1E77075C-56E3-4152-83E0-227AD045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6266064" y="238665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2">
            <a:extLst>
              <a:ext uri="{FF2B5EF4-FFF2-40B4-BE49-F238E27FC236}">
                <a16:creationId xmlns:a16="http://schemas.microsoft.com/office/drawing/2014/main" id="{FB66D03C-F097-46EE-B922-3FBA6CF25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6723" y="3185200"/>
            <a:ext cx="15721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GuardDuty</a:t>
            </a: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A69DABC9-6F4C-415C-B713-DB025C579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060" y="3007462"/>
            <a:ext cx="13858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topic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3E333CF1-190F-4062-A999-C6F4378382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1089" y="2539055"/>
            <a:ext cx="457200" cy="457200"/>
          </a:xfrm>
          <a:prstGeom prst="rect">
            <a:avLst/>
          </a:prstGeom>
        </p:spPr>
      </p:pic>
      <p:sp>
        <p:nvSpPr>
          <p:cNvPr id="105" name="TextBox 27">
            <a:extLst>
              <a:ext uri="{FF2B5EF4-FFF2-40B4-BE49-F238E27FC236}">
                <a16:creationId xmlns:a16="http://schemas.microsoft.com/office/drawing/2014/main" id="{0823FCA2-FBDE-429D-AEB1-AFF0E8204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9680" y="2812711"/>
            <a:ext cx="9821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A073B15-B7BB-475C-A651-C2F866A961F0}"/>
              </a:ext>
            </a:extLst>
          </p:cNvPr>
          <p:cNvCxnSpPr>
            <a:cxnSpLocks/>
            <a:stCxn id="73" idx="3"/>
            <a:endCxn id="92" idx="1"/>
          </p:cNvCxnSpPr>
          <p:nvPr/>
        </p:nvCxnSpPr>
        <p:spPr>
          <a:xfrm>
            <a:off x="5688547" y="2767655"/>
            <a:ext cx="57751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1727B7F-3569-4ACE-98D2-0BC731F17300}"/>
              </a:ext>
            </a:extLst>
          </p:cNvPr>
          <p:cNvCxnSpPr>
            <a:cxnSpLocks/>
            <a:stCxn id="92" idx="3"/>
            <a:endCxn id="75" idx="1"/>
          </p:cNvCxnSpPr>
          <p:nvPr/>
        </p:nvCxnSpPr>
        <p:spPr>
          <a:xfrm>
            <a:off x="7028064" y="2767655"/>
            <a:ext cx="57024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FC43BAE-D1F3-458F-BB2E-3A633B65D354}"/>
              </a:ext>
            </a:extLst>
          </p:cNvPr>
          <p:cNvCxnSpPr>
            <a:cxnSpLocks/>
            <a:stCxn id="75" idx="3"/>
            <a:endCxn id="95" idx="1"/>
          </p:cNvCxnSpPr>
          <p:nvPr/>
        </p:nvCxnSpPr>
        <p:spPr>
          <a:xfrm>
            <a:off x="8055510" y="2767655"/>
            <a:ext cx="555579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E1444F8-ED28-41F1-AD7B-30DBA3AA581D}"/>
              </a:ext>
            </a:extLst>
          </p:cNvPr>
          <p:cNvCxnSpPr>
            <a:cxnSpLocks/>
            <a:stCxn id="95" idx="3"/>
            <a:endCxn id="3" idx="1"/>
          </p:cNvCxnSpPr>
          <p:nvPr/>
        </p:nvCxnSpPr>
        <p:spPr>
          <a:xfrm flipV="1">
            <a:off x="9068289" y="2764847"/>
            <a:ext cx="1031600" cy="280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67ee871c7_0_7"/>
          <p:cNvSpPr/>
          <p:nvPr/>
        </p:nvSpPr>
        <p:spPr>
          <a:xfrm>
            <a:off x="1977275" y="249775"/>
            <a:ext cx="7128600" cy="3767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02900" tIns="91425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167ee871c7_0_7"/>
          <p:cNvSpPr txBox="1"/>
          <p:nvPr/>
        </p:nvSpPr>
        <p:spPr>
          <a:xfrm>
            <a:off x="4167550" y="1441025"/>
            <a:ext cx="80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g2167ee871c7_0_7"/>
          <p:cNvCxnSpPr/>
          <p:nvPr/>
        </p:nvCxnSpPr>
        <p:spPr>
          <a:xfrm>
            <a:off x="1312138" y="1014850"/>
            <a:ext cx="10461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03" name="Google Shape;303;g2167ee871c7_0_7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© 2023, Amazon Web Services, Inc. or its affiliates. All rights reserved.</a:t>
            </a:r>
            <a:endParaRPr dirty="0"/>
          </a:p>
        </p:txBody>
      </p:sp>
      <p:sp>
        <p:nvSpPr>
          <p:cNvPr id="304" name="Google Shape;304;g2167ee871c7_0_7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 dirty="0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g2167ee871c7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7251" y="2497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167ee871c7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6253" y="633850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2167ee871c7_0_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6599" y="700212"/>
            <a:ext cx="700175" cy="7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2167ee871c7_0_7"/>
          <p:cNvSpPr txBox="1"/>
          <p:nvPr/>
        </p:nvSpPr>
        <p:spPr>
          <a:xfrm>
            <a:off x="310149" y="1395852"/>
            <a:ext cx="1073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g2167ee871c7_0_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96287" y="660850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2167ee871c7_0_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87775" y="630776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2167ee871c7_0_7"/>
          <p:cNvSpPr txBox="1"/>
          <p:nvPr/>
        </p:nvSpPr>
        <p:spPr>
          <a:xfrm>
            <a:off x="5891882" y="1410950"/>
            <a:ext cx="115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GuardDuty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g2167ee871c7_0_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08913" y="226873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167ee871c7_0_7"/>
          <p:cNvSpPr txBox="1"/>
          <p:nvPr/>
        </p:nvSpPr>
        <p:spPr>
          <a:xfrm>
            <a:off x="4340563" y="3032325"/>
            <a:ext cx="226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g2167ee871c7_0_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76950" y="2664051"/>
            <a:ext cx="7620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2167ee871c7_0_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08100" y="63385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2167ee871c7_0_7"/>
          <p:cNvSpPr txBox="1"/>
          <p:nvPr/>
        </p:nvSpPr>
        <p:spPr>
          <a:xfrm>
            <a:off x="7752544" y="1395850"/>
            <a:ext cx="10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EventBridge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167ee871c7_0_7"/>
          <p:cNvSpPr txBox="1"/>
          <p:nvPr/>
        </p:nvSpPr>
        <p:spPr>
          <a:xfrm>
            <a:off x="2113988" y="1398925"/>
            <a:ext cx="128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CloudFormation Stack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2167ee871c7_0_7"/>
          <p:cNvCxnSpPr/>
          <p:nvPr/>
        </p:nvCxnSpPr>
        <p:spPr>
          <a:xfrm>
            <a:off x="3121438" y="1014850"/>
            <a:ext cx="10461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19" name="Google Shape;319;g2167ee871c7_0_7"/>
          <p:cNvSpPr/>
          <p:nvPr/>
        </p:nvSpPr>
        <p:spPr>
          <a:xfrm>
            <a:off x="1422466" y="63078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167ee871c7_0_7"/>
          <p:cNvSpPr/>
          <p:nvPr/>
        </p:nvSpPr>
        <p:spPr>
          <a:xfrm>
            <a:off x="2282750" y="2063312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2167ee871c7_0_7"/>
          <p:cNvSpPr/>
          <p:nvPr/>
        </p:nvSpPr>
        <p:spPr>
          <a:xfrm>
            <a:off x="3479947" y="2951162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167ee871c7_0_7"/>
          <p:cNvSpPr/>
          <p:nvPr/>
        </p:nvSpPr>
        <p:spPr>
          <a:xfrm>
            <a:off x="5363457" y="63078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167ee871c7_0_7"/>
          <p:cNvSpPr/>
          <p:nvPr/>
        </p:nvSpPr>
        <p:spPr>
          <a:xfrm>
            <a:off x="7214379" y="63078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167ee871c7_0_7"/>
          <p:cNvSpPr/>
          <p:nvPr/>
        </p:nvSpPr>
        <p:spPr>
          <a:xfrm>
            <a:off x="7140709" y="229518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167ee871c7_0_7"/>
          <p:cNvSpPr/>
          <p:nvPr/>
        </p:nvSpPr>
        <p:spPr>
          <a:xfrm>
            <a:off x="5553126" y="357248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g2167ee871c7_0_7"/>
          <p:cNvCxnSpPr/>
          <p:nvPr/>
        </p:nvCxnSpPr>
        <p:spPr>
          <a:xfrm>
            <a:off x="5006938" y="1014850"/>
            <a:ext cx="10461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27" name="Google Shape;327;g2167ee871c7_0_7"/>
          <p:cNvCxnSpPr/>
          <p:nvPr/>
        </p:nvCxnSpPr>
        <p:spPr>
          <a:xfrm>
            <a:off x="6849763" y="1011775"/>
            <a:ext cx="10461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28" name="Google Shape;328;g2167ee871c7_0_7"/>
          <p:cNvSpPr txBox="1"/>
          <p:nvPr/>
        </p:nvSpPr>
        <p:spPr>
          <a:xfrm>
            <a:off x="2282750" y="3100050"/>
            <a:ext cx="950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IAM Role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g2167ee871c7_0_7"/>
          <p:cNvCxnSpPr/>
          <p:nvPr/>
        </p:nvCxnSpPr>
        <p:spPr>
          <a:xfrm>
            <a:off x="2757938" y="1791650"/>
            <a:ext cx="0" cy="8724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30" name="Google Shape;330;g2167ee871c7_0_7"/>
          <p:cNvSpPr/>
          <p:nvPr/>
        </p:nvSpPr>
        <p:spPr>
          <a:xfrm rot="5400000">
            <a:off x="3369720" y="1693034"/>
            <a:ext cx="997839" cy="1420622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2167ee871c7_0_7"/>
          <p:cNvSpPr/>
          <p:nvPr/>
        </p:nvSpPr>
        <p:spPr>
          <a:xfrm rot="10800000" flipH="1">
            <a:off x="5890174" y="1790859"/>
            <a:ext cx="2414016" cy="883666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167ee871c7_0_7"/>
          <p:cNvSpPr/>
          <p:nvPr/>
        </p:nvSpPr>
        <p:spPr>
          <a:xfrm>
            <a:off x="3477725" y="63078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g2167ee871c7_0_7"/>
          <p:cNvCxnSpPr/>
          <p:nvPr/>
        </p:nvCxnSpPr>
        <p:spPr>
          <a:xfrm>
            <a:off x="5489913" y="3495600"/>
            <a:ext cx="0" cy="8337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34" name="Google Shape;334;g2167ee871c7_0_7"/>
          <p:cNvSpPr/>
          <p:nvPr/>
        </p:nvSpPr>
        <p:spPr>
          <a:xfrm>
            <a:off x="4440249" y="4427583"/>
            <a:ext cx="2268600" cy="1426800"/>
          </a:xfrm>
          <a:prstGeom prst="rect">
            <a:avLst/>
          </a:prstGeom>
          <a:noFill/>
          <a:ln w="12700" cap="flat" cmpd="sng">
            <a:solidFill>
              <a:srgbClr val="5A6B8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5A6B86"/>
                </a:solidFill>
                <a:latin typeface="Arial"/>
                <a:ea typeface="Arial"/>
                <a:cs typeface="Arial"/>
                <a:sym typeface="Arial"/>
              </a:rPr>
              <a:t>Tines</a:t>
            </a:r>
            <a:r>
              <a:rPr lang="en-US" sz="1200" b="0" i="0" u="none" strike="noStrike" cap="none" dirty="0">
                <a:solidFill>
                  <a:srgbClr val="5A6B86"/>
                </a:solidFill>
                <a:latin typeface="Arial"/>
                <a:ea typeface="Arial"/>
                <a:cs typeface="Arial"/>
                <a:sym typeface="Arial"/>
              </a:rPr>
              <a:t> webhook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g2167ee871c7_0_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483325" y="4790725"/>
            <a:ext cx="2182458" cy="9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167ee871c7_0_7"/>
          <p:cNvSpPr/>
          <p:nvPr/>
        </p:nvSpPr>
        <p:spPr>
          <a:xfrm>
            <a:off x="9194491" y="27573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2167ee871c7_0_7"/>
          <p:cNvSpPr/>
          <p:nvPr/>
        </p:nvSpPr>
        <p:spPr>
          <a:xfrm>
            <a:off x="9194500" y="1362112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167ee871c7_0_7"/>
          <p:cNvSpPr/>
          <p:nvPr/>
        </p:nvSpPr>
        <p:spPr>
          <a:xfrm>
            <a:off x="9194497" y="2238812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167ee871c7_0_7"/>
          <p:cNvSpPr txBox="1"/>
          <p:nvPr/>
        </p:nvSpPr>
        <p:spPr>
          <a:xfrm>
            <a:off x="9612191" y="165300"/>
            <a:ext cx="2593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deploys CloudFormation Template to create CloudFormation stack. Input to CloudFormation template is a Tines webhook address.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167ee871c7_0_7"/>
          <p:cNvSpPr txBox="1"/>
          <p:nvPr/>
        </p:nvSpPr>
        <p:spPr>
          <a:xfrm>
            <a:off x="9612216" y="1318550"/>
            <a:ext cx="2593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creates an IAM role and a Lambda function, Amazon EventBridge Rule, and an Amazon SNS topic.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167ee871c7_0_7"/>
          <p:cNvSpPr txBox="1"/>
          <p:nvPr/>
        </p:nvSpPr>
        <p:spPr>
          <a:xfrm>
            <a:off x="9612216" y="2228875"/>
            <a:ext cx="259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function assumes the IAM role.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167ee871c7_0_7"/>
          <p:cNvSpPr/>
          <p:nvPr/>
        </p:nvSpPr>
        <p:spPr>
          <a:xfrm>
            <a:off x="9194510" y="284413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167ee871c7_0_7"/>
          <p:cNvSpPr txBox="1"/>
          <p:nvPr/>
        </p:nvSpPr>
        <p:spPr>
          <a:xfrm>
            <a:off x="9612229" y="2834200"/>
            <a:ext cx="259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Lambda function enables Amazon GuardDuty if not already enabled in the deployment Region.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167ee871c7_0_7"/>
          <p:cNvSpPr/>
          <p:nvPr/>
        </p:nvSpPr>
        <p:spPr>
          <a:xfrm>
            <a:off x="9194497" y="359913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167ee871c7_0_7"/>
          <p:cNvSpPr txBox="1"/>
          <p:nvPr/>
        </p:nvSpPr>
        <p:spPr>
          <a:xfrm>
            <a:off x="9612216" y="3589200"/>
            <a:ext cx="259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GuardDuty finding is detected, the EventBridge rule is triggered.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167ee871c7_0_7"/>
          <p:cNvSpPr/>
          <p:nvPr/>
        </p:nvSpPr>
        <p:spPr>
          <a:xfrm>
            <a:off x="9194510" y="4316250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167ee871c7_0_7"/>
          <p:cNvSpPr txBox="1"/>
          <p:nvPr/>
        </p:nvSpPr>
        <p:spPr>
          <a:xfrm>
            <a:off x="9612229" y="4306313"/>
            <a:ext cx="259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EventBridge rule publishes the finding to an Amazon SNS topic.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167ee871c7_0_7"/>
          <p:cNvSpPr/>
          <p:nvPr/>
        </p:nvSpPr>
        <p:spPr>
          <a:xfrm>
            <a:off x="9194510" y="4972625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167ee871c7_0_7"/>
          <p:cNvSpPr txBox="1"/>
          <p:nvPr/>
        </p:nvSpPr>
        <p:spPr>
          <a:xfrm>
            <a:off x="9612229" y="4962688"/>
            <a:ext cx="259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SNS topic delivers the finding to the Tines webhook address.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623916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-and-Conten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662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163</Words>
  <Application>Microsoft Office PowerPoint</Application>
  <PresentationFormat>Widescreen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Title-and-content_DB</vt:lpstr>
      <vt:lpstr>Title-and-Content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19</cp:revision>
  <dcterms:created xsi:type="dcterms:W3CDTF">2020-03-23T21:46:17Z</dcterms:created>
  <dcterms:modified xsi:type="dcterms:W3CDTF">2023-05-03T04:06:28Z</dcterms:modified>
</cp:coreProperties>
</file>