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Microsoft Office User" initials="MOU" lastIdx="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FFF"/>
    <a:srgbClr val="B551FF"/>
    <a:srgbClr val="AB4DFA"/>
    <a:srgbClr val="9442D5"/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4940"/>
  </p:normalViewPr>
  <p:slideViewPr>
    <p:cSldViewPr>
      <p:cViewPr>
        <p:scale>
          <a:sx n="122" d="100"/>
          <a:sy n="122" d="100"/>
        </p:scale>
        <p:origin x="1368" y="240"/>
      </p:cViewPr>
      <p:guideLst>
        <p:guide orient="horz" pos="2160"/>
        <p:guide pos="5952"/>
        <p:guide pos="566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A5219-DBAC-6346-B88F-4A5085DDFA4E}"/>
              </a:ext>
            </a:extLst>
          </p:cNvPr>
          <p:cNvSpPr/>
          <p:nvPr userDrawn="1"/>
        </p:nvSpPr>
        <p:spPr>
          <a:xfrm>
            <a:off x="990600" y="6248400"/>
            <a:ext cx="3124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6F481C33-089D-4A44-BC20-0791F96991AC}"/>
              </a:ext>
            </a:extLst>
          </p:cNvPr>
          <p:cNvSpPr/>
          <p:nvPr/>
        </p:nvSpPr>
        <p:spPr>
          <a:xfrm>
            <a:off x="2301856" y="1510915"/>
            <a:ext cx="2151269" cy="15561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chemeClr val="accent5"/>
                </a:solidFill>
              </a:rPr>
              <a:t>Spoke VPC 1  - 10.0.0.0/24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EFA1401C-6E8B-C448-8412-27022AB69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1856" y="1510150"/>
            <a:ext cx="265616" cy="265616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D3F2D8E-30AC-B340-839F-E1EF3F79603A}"/>
              </a:ext>
            </a:extLst>
          </p:cNvPr>
          <p:cNvSpPr/>
          <p:nvPr/>
        </p:nvSpPr>
        <p:spPr>
          <a:xfrm>
            <a:off x="3301271" y="2061069"/>
            <a:ext cx="1020739" cy="845880"/>
          </a:xfrm>
          <a:prstGeom prst="rect">
            <a:avLst/>
          </a:prstGeom>
          <a:solidFill>
            <a:schemeClr val="accent4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solidFill>
                  <a:schemeClr val="accent3"/>
                </a:solidFill>
              </a:rPr>
              <a:t>TGW subnet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D020B6B4-2F69-9141-9A28-9C1ED8D78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1270" y="2065427"/>
            <a:ext cx="231913" cy="2435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8F807FC2-D867-5249-8E3A-9E7095A8E360}"/>
              </a:ext>
            </a:extLst>
          </p:cNvPr>
          <p:cNvSpPr/>
          <p:nvPr/>
        </p:nvSpPr>
        <p:spPr>
          <a:xfrm>
            <a:off x="2382535" y="2057251"/>
            <a:ext cx="898329" cy="849698"/>
          </a:xfrm>
          <a:prstGeom prst="rect">
            <a:avLst/>
          </a:prstGeom>
          <a:solidFill>
            <a:schemeClr val="accent4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solidFill>
                  <a:schemeClr val="accent3"/>
                </a:solidFill>
              </a:rPr>
              <a:t>Workload subnet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7E541F12-2DE5-DD42-B164-FCFA8C563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2535" y="2061607"/>
            <a:ext cx="231913" cy="243547"/>
          </a:xfrm>
          <a:prstGeom prst="rect">
            <a:avLst/>
          </a:prstGeom>
        </p:spPr>
      </p:pic>
      <p:pic>
        <p:nvPicPr>
          <p:cNvPr id="90" name="Graphic 5">
            <a:extLst>
              <a:ext uri="{FF2B5EF4-FFF2-40B4-BE49-F238E27FC236}">
                <a16:creationId xmlns:a16="http://schemas.microsoft.com/office/drawing/2014/main" id="{C9EED93D-B065-B647-820B-1C177406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07" y="2415757"/>
            <a:ext cx="271820" cy="27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6">
            <a:extLst>
              <a:ext uri="{FF2B5EF4-FFF2-40B4-BE49-F238E27FC236}">
                <a16:creationId xmlns:a16="http://schemas.microsoft.com/office/drawing/2014/main" id="{6CE20AA9-AE4F-8647-8DFD-8A4BE1770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020" y="2674027"/>
            <a:ext cx="7019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00" name="Graphic 37">
            <a:extLst>
              <a:ext uri="{FF2B5EF4-FFF2-40B4-BE49-F238E27FC236}">
                <a16:creationId xmlns:a16="http://schemas.microsoft.com/office/drawing/2014/main" id="{A666110B-15C4-7F49-8D57-462A91DF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03" y="2338639"/>
            <a:ext cx="346861" cy="3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6">
            <a:extLst>
              <a:ext uri="{FF2B5EF4-FFF2-40B4-BE49-F238E27FC236}">
                <a16:creationId xmlns:a16="http://schemas.microsoft.com/office/drawing/2014/main" id="{BDD95B78-C4F7-E74E-9A9E-90A1B8110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442" y="2674028"/>
            <a:ext cx="8127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ENI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52671D4-D40A-7C4C-A72A-8EFAB8FF1189}"/>
              </a:ext>
            </a:extLst>
          </p:cNvPr>
          <p:cNvSpPr/>
          <p:nvPr/>
        </p:nvSpPr>
        <p:spPr>
          <a:xfrm>
            <a:off x="2336709" y="1793995"/>
            <a:ext cx="2056675" cy="117908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Availability Zone 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E2CA15-7003-C847-B5F5-47AC03FD0732}"/>
              </a:ext>
            </a:extLst>
          </p:cNvPr>
          <p:cNvSpPr/>
          <p:nvPr/>
        </p:nvSpPr>
        <p:spPr>
          <a:xfrm>
            <a:off x="5083872" y="2060205"/>
            <a:ext cx="1732324" cy="211536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rgbClr val="7030A0"/>
                </a:solidFill>
              </a:rPr>
              <a:t>AWS Transit Gateway</a:t>
            </a:r>
          </a:p>
        </p:txBody>
      </p:sp>
      <p:graphicFrame>
        <p:nvGraphicFramePr>
          <p:cNvPr id="151" name="Table 4">
            <a:extLst>
              <a:ext uri="{FF2B5EF4-FFF2-40B4-BE49-F238E27FC236}">
                <a16:creationId xmlns:a16="http://schemas.microsoft.com/office/drawing/2014/main" id="{51D72E43-C876-6B4A-8B2F-6D3CD53D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87033"/>
              </p:ext>
            </p:extLst>
          </p:nvPr>
        </p:nvGraphicFramePr>
        <p:xfrm>
          <a:off x="5119048" y="2424780"/>
          <a:ext cx="1643957" cy="68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8352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895605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900" dirty="0"/>
                        <a:t>Spoke Route Table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/>
                        <a:t>Inspection</a:t>
                      </a:r>
                      <a:r>
                        <a:rPr lang="es-ES" sz="900" dirty="0"/>
                        <a:t> VPC</a:t>
                      </a:r>
                      <a:endParaRPr lang="en-E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</a:tbl>
          </a:graphicData>
        </a:graphic>
      </p:graphicFrame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85A95062-1995-3C46-AB84-5C4F85F56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69970"/>
              </p:ext>
            </p:extLst>
          </p:nvPr>
        </p:nvGraphicFramePr>
        <p:xfrm>
          <a:off x="5114554" y="3131819"/>
          <a:ext cx="1635194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0279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874915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900" dirty="0"/>
                        <a:t>Spoke Route Table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900" dirty="0"/>
                        <a:t>10.0.0.0/24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 err="1"/>
                        <a:t>Spoke</a:t>
                      </a:r>
                      <a:r>
                        <a:rPr lang="es-ES" sz="900" dirty="0"/>
                        <a:t> VPC 1</a:t>
                      </a:r>
                      <a:endParaRPr lang="en-E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900" dirty="0"/>
                        <a:t>10.0.1.0/24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900" dirty="0"/>
                        <a:t>Spoke VPc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517681"/>
                  </a:ext>
                </a:extLst>
              </a:tr>
            </a:tbl>
          </a:graphicData>
        </a:graphic>
      </p:graphicFrame>
      <p:pic>
        <p:nvPicPr>
          <p:cNvPr id="157" name="Graphic 7">
            <a:extLst>
              <a:ext uri="{FF2B5EF4-FFF2-40B4-BE49-F238E27FC236}">
                <a16:creationId xmlns:a16="http://schemas.microsoft.com/office/drawing/2014/main" id="{4913172E-4099-FF44-9CE4-182B2A1AD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06" y="2063902"/>
            <a:ext cx="323059" cy="32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1" name="Table 4">
            <a:extLst>
              <a:ext uri="{FF2B5EF4-FFF2-40B4-BE49-F238E27FC236}">
                <a16:creationId xmlns:a16="http://schemas.microsoft.com/office/drawing/2014/main" id="{38969DFB-0B10-1047-B5FC-DB9DC940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54817"/>
              </p:ext>
            </p:extLst>
          </p:nvPr>
        </p:nvGraphicFramePr>
        <p:xfrm>
          <a:off x="750412" y="2001161"/>
          <a:ext cx="1608952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0904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648048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900" dirty="0"/>
                        <a:t>Spoke VPC 1 Route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900" dirty="0"/>
                        <a:t>10.0.0.0/24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local</a:t>
                      </a:r>
                      <a:endParaRPr lang="en-E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t</a:t>
                      </a:r>
                      <a:r>
                        <a:rPr lang="en-ES" sz="900" dirty="0"/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8998"/>
                  </a:ext>
                </a:extLst>
              </a:tr>
            </a:tbl>
          </a:graphicData>
        </a:graphic>
      </p:graphicFrame>
      <p:sp>
        <p:nvSpPr>
          <p:cNvPr id="178" name="Rectangle 177">
            <a:extLst>
              <a:ext uri="{FF2B5EF4-FFF2-40B4-BE49-F238E27FC236}">
                <a16:creationId xmlns:a16="http://schemas.microsoft.com/office/drawing/2014/main" id="{21DFD6B9-40FE-DD45-AAF5-CF17FE2F0FB8}"/>
              </a:ext>
            </a:extLst>
          </p:cNvPr>
          <p:cNvSpPr/>
          <p:nvPr/>
        </p:nvSpPr>
        <p:spPr>
          <a:xfrm>
            <a:off x="7626463" y="3975527"/>
            <a:ext cx="1008963" cy="845880"/>
          </a:xfrm>
          <a:prstGeom prst="rect">
            <a:avLst/>
          </a:prstGeom>
          <a:solidFill>
            <a:schemeClr val="accent4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solidFill>
                  <a:schemeClr val="accent3"/>
                </a:solidFill>
              </a:rPr>
              <a:t>TGW subnet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5AC898-4941-894B-97F4-E444494BC8F3}"/>
              </a:ext>
            </a:extLst>
          </p:cNvPr>
          <p:cNvSpPr/>
          <p:nvPr/>
        </p:nvSpPr>
        <p:spPr>
          <a:xfrm>
            <a:off x="7626463" y="3072849"/>
            <a:ext cx="1008963" cy="877480"/>
          </a:xfrm>
          <a:prstGeom prst="rect">
            <a:avLst/>
          </a:prstGeom>
          <a:solidFill>
            <a:schemeClr val="accent4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solidFill>
                  <a:schemeClr val="accent3"/>
                </a:solidFill>
              </a:rPr>
              <a:t>Inspection subnet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D3D5E451-01AB-8843-80CC-848EE9A426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23654" y="3398565"/>
            <a:ext cx="356712" cy="356712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27069331-6F24-CC4A-8B17-B71BBCB46A0D}"/>
              </a:ext>
            </a:extLst>
          </p:cNvPr>
          <p:cNvSpPr/>
          <p:nvPr/>
        </p:nvSpPr>
        <p:spPr>
          <a:xfrm>
            <a:off x="7549810" y="1442403"/>
            <a:ext cx="1732324" cy="350520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chemeClr val="accent5"/>
                </a:solidFill>
              </a:rPr>
              <a:t>Inspection VPC  </a:t>
            </a:r>
          </a:p>
          <a:p>
            <a:pPr algn="l"/>
            <a:r>
              <a:rPr lang="en-US" sz="900" dirty="0">
                <a:ln w="0"/>
                <a:solidFill>
                  <a:schemeClr val="accent5"/>
                </a:solidFill>
              </a:rPr>
              <a:t>10.10.0.0/16</a:t>
            </a:r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FE46CACE-604C-ED45-B2B3-2EEC63245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9810" y="1443033"/>
            <a:ext cx="265616" cy="265616"/>
          </a:xfrm>
          <a:prstGeom prst="rect">
            <a:avLst/>
          </a:prstGeom>
        </p:spPr>
      </p:pic>
      <p:pic>
        <p:nvPicPr>
          <p:cNvPr id="183" name="Graphic 182">
            <a:extLst>
              <a:ext uri="{FF2B5EF4-FFF2-40B4-BE49-F238E27FC236}">
                <a16:creationId xmlns:a16="http://schemas.microsoft.com/office/drawing/2014/main" id="{7AB40C6F-2541-E241-83A7-E983C9875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6462" y="3979885"/>
            <a:ext cx="231913" cy="243547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418D3C92-AF5A-AB4A-B100-6E0A46FF7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6463" y="3077206"/>
            <a:ext cx="231913" cy="243547"/>
          </a:xfrm>
          <a:prstGeom prst="rect">
            <a:avLst/>
          </a:prstGeom>
        </p:spPr>
      </p:pic>
      <p:pic>
        <p:nvPicPr>
          <p:cNvPr id="187" name="Graphic 37">
            <a:extLst>
              <a:ext uri="{FF2B5EF4-FFF2-40B4-BE49-F238E27FC236}">
                <a16:creationId xmlns:a16="http://schemas.microsoft.com/office/drawing/2014/main" id="{DB06DD48-0DF7-C542-8834-278342F6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579" y="4223432"/>
            <a:ext cx="346861" cy="3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TextBox 6">
            <a:extLst>
              <a:ext uri="{FF2B5EF4-FFF2-40B4-BE49-F238E27FC236}">
                <a16:creationId xmlns:a16="http://schemas.microsoft.com/office/drawing/2014/main" id="{EC41F2D6-9C76-334A-9530-D344C4AA8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390" y="4580757"/>
            <a:ext cx="8127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ENI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DA8D057-F60D-F246-A953-026A2CF05011}"/>
              </a:ext>
            </a:extLst>
          </p:cNvPr>
          <p:cNvSpPr/>
          <p:nvPr/>
        </p:nvSpPr>
        <p:spPr>
          <a:xfrm>
            <a:off x="7584663" y="1870326"/>
            <a:ext cx="1394582" cy="300107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Availability Zone 1</a:t>
            </a:r>
          </a:p>
        </p:txBody>
      </p:sp>
      <p:sp>
        <p:nvSpPr>
          <p:cNvPr id="190" name="TextBox 6">
            <a:extLst>
              <a:ext uri="{FF2B5EF4-FFF2-40B4-BE49-F238E27FC236}">
                <a16:creationId xmlns:a16="http://schemas.microsoft.com/office/drawing/2014/main" id="{DC4F2A33-5AEF-EA42-B382-83F31AF39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759" y="3734885"/>
            <a:ext cx="9936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Firewall endpoint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C873D3-D65C-DB45-817C-0D0489BCEDBD}"/>
              </a:ext>
            </a:extLst>
          </p:cNvPr>
          <p:cNvSpPr/>
          <p:nvPr/>
        </p:nvSpPr>
        <p:spPr>
          <a:xfrm>
            <a:off x="7620603" y="2135530"/>
            <a:ext cx="1008963" cy="907074"/>
          </a:xfrm>
          <a:prstGeom prst="rect">
            <a:avLst/>
          </a:prstGeom>
          <a:solidFill>
            <a:srgbClr val="E4EEE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7164E50A-EAAD-1446-8C6C-7B070EDB57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2619" y="2130663"/>
            <a:ext cx="240927" cy="240927"/>
          </a:xfrm>
          <a:prstGeom prst="rect">
            <a:avLst/>
          </a:prstGeom>
        </p:spPr>
      </p:pic>
      <p:pic>
        <p:nvPicPr>
          <p:cNvPr id="196" name="Graphic 35">
            <a:extLst>
              <a:ext uri="{FF2B5EF4-FFF2-40B4-BE49-F238E27FC236}">
                <a16:creationId xmlns:a16="http://schemas.microsoft.com/office/drawing/2014/main" id="{0ACAE949-C10B-164C-AB1C-1DC5A92EE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96" y="2489698"/>
            <a:ext cx="369315" cy="36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TextBox 6">
            <a:extLst>
              <a:ext uri="{FF2B5EF4-FFF2-40B4-BE49-F238E27FC236}">
                <a16:creationId xmlns:a16="http://schemas.microsoft.com/office/drawing/2014/main" id="{62B66DA1-6AA6-9042-87AD-55EC044BF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251" y="2827159"/>
            <a:ext cx="9936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DB0360AE-EF67-4A4D-8EAB-904ACDAE03D5}"/>
              </a:ext>
            </a:extLst>
          </p:cNvPr>
          <p:cNvSpPr/>
          <p:nvPr/>
        </p:nvSpPr>
        <p:spPr>
          <a:xfrm>
            <a:off x="9075281" y="1509424"/>
            <a:ext cx="415332" cy="3980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B51614C-CC9B-244E-AE73-72E2B5E1FDD6}"/>
              </a:ext>
            </a:extLst>
          </p:cNvPr>
          <p:cNvGrpSpPr/>
          <p:nvPr/>
        </p:nvGrpSpPr>
        <p:grpSpPr>
          <a:xfrm>
            <a:off x="8580459" y="1482018"/>
            <a:ext cx="1403350" cy="632268"/>
            <a:chOff x="3667739" y="2474308"/>
            <a:chExt cx="1403350" cy="632268"/>
          </a:xfrm>
        </p:grpSpPr>
        <p:sp>
          <p:nvSpPr>
            <p:cNvPr id="200" name="TextBox 12">
              <a:extLst>
                <a:ext uri="{FF2B5EF4-FFF2-40B4-BE49-F238E27FC236}">
                  <a16:creationId xmlns:a16="http://schemas.microsoft.com/office/drawing/2014/main" id="{AEF357F0-0561-DD4A-9BEA-008A88053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739" y="2860355"/>
              <a:ext cx="14033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Internet gateway</a:t>
              </a:r>
            </a:p>
          </p:txBody>
        </p:sp>
        <p:pic>
          <p:nvPicPr>
            <p:cNvPr id="201" name="Graphic 10">
              <a:extLst>
                <a:ext uri="{FF2B5EF4-FFF2-40B4-BE49-F238E27FC236}">
                  <a16:creationId xmlns:a16="http://schemas.microsoft.com/office/drawing/2014/main" id="{F7B9CB0A-2EA9-A84D-B103-FD1A07969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591" y="2474308"/>
              <a:ext cx="415551" cy="415551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02" name="Table 4">
            <a:extLst>
              <a:ext uri="{FF2B5EF4-FFF2-40B4-BE49-F238E27FC236}">
                <a16:creationId xmlns:a16="http://schemas.microsoft.com/office/drawing/2014/main" id="{2EF3CD5C-405C-7D44-8C47-3B98708D6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59035"/>
              </p:ext>
            </p:extLst>
          </p:nvPr>
        </p:nvGraphicFramePr>
        <p:xfrm>
          <a:off x="8647446" y="2128203"/>
          <a:ext cx="1329186" cy="106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9476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519710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800" dirty="0"/>
                        <a:t>Public </a:t>
                      </a:r>
                      <a:r>
                        <a:rPr lang="en-US" sz="800" dirty="0"/>
                        <a:t>s</a:t>
                      </a:r>
                      <a:r>
                        <a:rPr lang="en-ES" sz="800" dirty="0"/>
                        <a:t>ubnet </a:t>
                      </a:r>
                      <a:r>
                        <a:rPr lang="en-US" sz="800" dirty="0"/>
                        <a:t>r</a:t>
                      </a:r>
                      <a:r>
                        <a:rPr lang="en-ES" sz="800" dirty="0"/>
                        <a:t>oute </a:t>
                      </a:r>
                      <a:r>
                        <a:rPr lang="en-US" sz="800" dirty="0"/>
                        <a:t>t</a:t>
                      </a:r>
                      <a:r>
                        <a:rPr lang="en-ES" sz="800" dirty="0"/>
                        <a:t>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10.10.0.0/24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local</a:t>
                      </a:r>
                      <a:endParaRPr lang="en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v</a:t>
                      </a:r>
                      <a:r>
                        <a:rPr lang="en-ES" sz="800" dirty="0"/>
                        <a:t>pce-id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95682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err="1"/>
                        <a:t>i</a:t>
                      </a:r>
                      <a:r>
                        <a:rPr lang="en-ES" sz="800" dirty="0"/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29476"/>
                  </a:ext>
                </a:extLst>
              </a:tr>
            </a:tbl>
          </a:graphicData>
        </a:graphic>
      </p:graphicFrame>
      <p:graphicFrame>
        <p:nvGraphicFramePr>
          <p:cNvPr id="203" name="Table 4">
            <a:extLst>
              <a:ext uri="{FF2B5EF4-FFF2-40B4-BE49-F238E27FC236}">
                <a16:creationId xmlns:a16="http://schemas.microsoft.com/office/drawing/2014/main" id="{B338C4F2-B3BB-C546-A332-8F28FB06A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84320"/>
              </p:ext>
            </p:extLst>
          </p:nvPr>
        </p:nvGraphicFramePr>
        <p:xfrm>
          <a:off x="8646706" y="3208920"/>
          <a:ext cx="1538712" cy="106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356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769356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800" dirty="0"/>
                        <a:t>Inspection </a:t>
                      </a:r>
                      <a:r>
                        <a:rPr lang="en-US" sz="800" dirty="0"/>
                        <a:t>s</a:t>
                      </a:r>
                      <a:r>
                        <a:rPr lang="en-ES" sz="800" dirty="0"/>
                        <a:t>ubnet </a:t>
                      </a:r>
                      <a:r>
                        <a:rPr lang="en-US" sz="800" dirty="0"/>
                        <a:t>r</a:t>
                      </a:r>
                      <a:r>
                        <a:rPr lang="en-ES" sz="800" dirty="0"/>
                        <a:t>oute </a:t>
                      </a:r>
                      <a:r>
                        <a:rPr lang="en-US" sz="800" dirty="0"/>
                        <a:t>t</a:t>
                      </a:r>
                      <a:r>
                        <a:rPr lang="en-ES" sz="800" dirty="0"/>
                        <a:t>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10.10.0.0/24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local</a:t>
                      </a:r>
                      <a:endParaRPr lang="en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err="1"/>
                        <a:t>natgw</a:t>
                      </a:r>
                      <a:r>
                        <a:rPr lang="en-GB" sz="800" dirty="0"/>
                        <a:t>-id</a:t>
                      </a:r>
                      <a:endParaRPr lang="en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13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t</a:t>
                      </a:r>
                      <a:r>
                        <a:rPr lang="en-ES" sz="800" dirty="0"/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57355"/>
                  </a:ext>
                </a:extLst>
              </a:tr>
            </a:tbl>
          </a:graphicData>
        </a:graphic>
      </p:graphicFrame>
      <p:graphicFrame>
        <p:nvGraphicFramePr>
          <p:cNvPr id="204" name="Table 4">
            <a:extLst>
              <a:ext uri="{FF2B5EF4-FFF2-40B4-BE49-F238E27FC236}">
                <a16:creationId xmlns:a16="http://schemas.microsoft.com/office/drawing/2014/main" id="{4A4FE5DF-993E-7C4F-AECC-DCCFC3B6E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63852"/>
              </p:ext>
            </p:extLst>
          </p:nvPr>
        </p:nvGraphicFramePr>
        <p:xfrm>
          <a:off x="8648386" y="4284645"/>
          <a:ext cx="1328246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3004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525242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800" dirty="0"/>
                        <a:t>TGW </a:t>
                      </a:r>
                      <a:r>
                        <a:rPr lang="en-US" sz="800" dirty="0"/>
                        <a:t>s</a:t>
                      </a:r>
                      <a:r>
                        <a:rPr lang="en-ES" sz="800" dirty="0"/>
                        <a:t>ubnet </a:t>
                      </a:r>
                      <a:r>
                        <a:rPr lang="en-US" sz="800" dirty="0"/>
                        <a:t>r</a:t>
                      </a:r>
                      <a:r>
                        <a:rPr lang="en-ES" sz="800" dirty="0"/>
                        <a:t>oute </a:t>
                      </a:r>
                      <a:r>
                        <a:rPr lang="en-US" sz="800" dirty="0"/>
                        <a:t>t</a:t>
                      </a:r>
                      <a:r>
                        <a:rPr lang="en-ES" sz="800" dirty="0"/>
                        <a:t>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800" i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10.10.0.0/24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local</a:t>
                      </a:r>
                      <a:endParaRPr lang="en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8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v</a:t>
                      </a:r>
                      <a:r>
                        <a:rPr lang="en-ES" sz="800" dirty="0"/>
                        <a:t>pce-id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92101"/>
                  </a:ext>
                </a:extLst>
              </a:tr>
            </a:tbl>
          </a:graphicData>
        </a:graphic>
      </p:graphicFrame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99DF4FE3-DD6E-D640-B67E-44BE3AD36C6A}"/>
              </a:ext>
            </a:extLst>
          </p:cNvPr>
          <p:cNvCxnSpPr>
            <a:cxnSpLocks/>
            <a:stCxn id="125" idx="6"/>
            <a:endCxn id="317" idx="2"/>
          </p:cNvCxnSpPr>
          <p:nvPr/>
        </p:nvCxnSpPr>
        <p:spPr>
          <a:xfrm flipV="1">
            <a:off x="6751319" y="3775189"/>
            <a:ext cx="768586" cy="442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8" name="TextBox 6">
            <a:extLst>
              <a:ext uri="{FF2B5EF4-FFF2-40B4-BE49-F238E27FC236}">
                <a16:creationId xmlns:a16="http://schemas.microsoft.com/office/drawing/2014/main" id="{29B0D38C-BDBC-364B-B533-E7CE9589E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494" y="3504595"/>
            <a:ext cx="6017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</a:t>
            </a:r>
          </a:p>
          <a:p>
            <a:pPr algn="ctr" eaLnBrk="1" hangingPunct="1"/>
            <a:r>
              <a:rPr lang="en-US" altLang="en-US" sz="6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91FC0DDB-A1BF-6E42-A105-D73433D1AF59}"/>
              </a:ext>
            </a:extLst>
          </p:cNvPr>
          <p:cNvSpPr/>
          <p:nvPr/>
        </p:nvSpPr>
        <p:spPr>
          <a:xfrm>
            <a:off x="7519905" y="37523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70C03C5-97BF-0046-92F4-9FE09D5D8F66}"/>
              </a:ext>
            </a:extLst>
          </p:cNvPr>
          <p:cNvSpPr/>
          <p:nvPr/>
        </p:nvSpPr>
        <p:spPr>
          <a:xfrm>
            <a:off x="6705600" y="37567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2DD974B-6EAB-8644-83AF-18BDB5D8EE9F}"/>
              </a:ext>
            </a:extLst>
          </p:cNvPr>
          <p:cNvSpPr/>
          <p:nvPr/>
        </p:nvSpPr>
        <p:spPr>
          <a:xfrm>
            <a:off x="2301856" y="3243893"/>
            <a:ext cx="2151269" cy="15561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chemeClr val="accent5"/>
                </a:solidFill>
              </a:rPr>
              <a:t>Spoke VPC 2  - 10.0.1.0/24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DBF3835A-A24A-C84D-BAB0-3FCB8E6C8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1856" y="3243128"/>
            <a:ext cx="265616" cy="265616"/>
          </a:xfrm>
          <a:prstGeom prst="rect">
            <a:avLst/>
          </a:pr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D2BB96A9-7CCF-B942-87AB-31307F8A9C8D}"/>
              </a:ext>
            </a:extLst>
          </p:cNvPr>
          <p:cNvSpPr/>
          <p:nvPr/>
        </p:nvSpPr>
        <p:spPr>
          <a:xfrm>
            <a:off x="3301271" y="3794047"/>
            <a:ext cx="1020739" cy="845880"/>
          </a:xfrm>
          <a:prstGeom prst="rect">
            <a:avLst/>
          </a:prstGeom>
          <a:solidFill>
            <a:schemeClr val="accent4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solidFill>
                  <a:schemeClr val="accent3"/>
                </a:solidFill>
              </a:rPr>
              <a:t>TGW subnet</a:t>
            </a: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88B1E56E-39A6-8B4B-A6E2-77D84E55A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1270" y="3798405"/>
            <a:ext cx="231913" cy="243547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36C9778D-07D1-434D-B891-50C6ABB7A646}"/>
              </a:ext>
            </a:extLst>
          </p:cNvPr>
          <p:cNvSpPr/>
          <p:nvPr/>
        </p:nvSpPr>
        <p:spPr>
          <a:xfrm>
            <a:off x="2382535" y="3790229"/>
            <a:ext cx="898329" cy="849698"/>
          </a:xfrm>
          <a:prstGeom prst="rect">
            <a:avLst/>
          </a:prstGeom>
          <a:solidFill>
            <a:schemeClr val="accent4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solidFill>
                  <a:schemeClr val="accent3"/>
                </a:solidFill>
              </a:rPr>
              <a:t>Workload subnet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ADB90D6E-039C-1043-9729-1431567E0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2535" y="3794585"/>
            <a:ext cx="231913" cy="243547"/>
          </a:xfrm>
          <a:prstGeom prst="rect">
            <a:avLst/>
          </a:prstGeom>
        </p:spPr>
      </p:pic>
      <p:pic>
        <p:nvPicPr>
          <p:cNvPr id="145" name="Graphic 5">
            <a:extLst>
              <a:ext uri="{FF2B5EF4-FFF2-40B4-BE49-F238E27FC236}">
                <a16:creationId xmlns:a16="http://schemas.microsoft.com/office/drawing/2014/main" id="{D11BE376-9982-1F4D-B7E9-550BF9B2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07" y="4148735"/>
            <a:ext cx="271820" cy="27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6">
            <a:extLst>
              <a:ext uri="{FF2B5EF4-FFF2-40B4-BE49-F238E27FC236}">
                <a16:creationId xmlns:a16="http://schemas.microsoft.com/office/drawing/2014/main" id="{ECD392D7-57C3-4441-AF57-8C6E7F227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020" y="4407005"/>
            <a:ext cx="7019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47" name="Graphic 37">
            <a:extLst>
              <a:ext uri="{FF2B5EF4-FFF2-40B4-BE49-F238E27FC236}">
                <a16:creationId xmlns:a16="http://schemas.microsoft.com/office/drawing/2014/main" id="{97475C49-DCD7-B841-ABF0-43F382938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03" y="4071617"/>
            <a:ext cx="346861" cy="3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6">
            <a:extLst>
              <a:ext uri="{FF2B5EF4-FFF2-40B4-BE49-F238E27FC236}">
                <a16:creationId xmlns:a16="http://schemas.microsoft.com/office/drawing/2014/main" id="{9A92AA99-3DA9-5D44-9D79-C0E062F7E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442" y="4407006"/>
            <a:ext cx="8127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ENI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7F1C90-0FEC-634C-ABA0-7D05CE88B815}"/>
              </a:ext>
            </a:extLst>
          </p:cNvPr>
          <p:cNvSpPr/>
          <p:nvPr/>
        </p:nvSpPr>
        <p:spPr>
          <a:xfrm>
            <a:off x="2336709" y="3526973"/>
            <a:ext cx="2056675" cy="117908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</a:rPr>
              <a:t>Availability Zone 1</a:t>
            </a:r>
          </a:p>
        </p:txBody>
      </p:sp>
      <p:graphicFrame>
        <p:nvGraphicFramePr>
          <p:cNvPr id="152" name="Table 4">
            <a:extLst>
              <a:ext uri="{FF2B5EF4-FFF2-40B4-BE49-F238E27FC236}">
                <a16:creationId xmlns:a16="http://schemas.microsoft.com/office/drawing/2014/main" id="{A0E10F96-D928-164B-B38D-4CC9CDEA4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56314"/>
              </p:ext>
            </p:extLst>
          </p:nvPr>
        </p:nvGraphicFramePr>
        <p:xfrm>
          <a:off x="750412" y="3734139"/>
          <a:ext cx="1608952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0904">
                  <a:extLst>
                    <a:ext uri="{9D8B030D-6E8A-4147-A177-3AD203B41FA5}">
                      <a16:colId xmlns:a16="http://schemas.microsoft.com/office/drawing/2014/main" val="2921333590"/>
                    </a:ext>
                  </a:extLst>
                </a:gridCol>
                <a:gridCol w="648048">
                  <a:extLst>
                    <a:ext uri="{9D8B030D-6E8A-4147-A177-3AD203B41FA5}">
                      <a16:colId xmlns:a16="http://schemas.microsoft.com/office/drawing/2014/main" val="946096682"/>
                    </a:ext>
                  </a:extLst>
                </a:gridCol>
              </a:tblGrid>
              <a:tr h="166235">
                <a:tc gridSpan="2">
                  <a:txBody>
                    <a:bodyPr/>
                    <a:lstStyle/>
                    <a:p>
                      <a:pPr algn="ctr"/>
                      <a:r>
                        <a:rPr lang="en-ES" sz="900" dirty="0"/>
                        <a:t>Spoke VPC 2 Route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89939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61981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900" dirty="0"/>
                        <a:t>10.0.1.0/24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local</a:t>
                      </a:r>
                      <a:endParaRPr lang="en-E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70497"/>
                  </a:ext>
                </a:extLst>
              </a:tr>
              <a:tr h="166235">
                <a:tc>
                  <a:txBody>
                    <a:bodyPr/>
                    <a:lstStyle/>
                    <a:p>
                      <a:r>
                        <a:rPr lang="en-ES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t</a:t>
                      </a:r>
                      <a:r>
                        <a:rPr lang="en-ES" sz="900" dirty="0"/>
                        <a:t>gw-id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8998"/>
                  </a:ext>
                </a:extLst>
              </a:tr>
            </a:tbl>
          </a:graphicData>
        </a:graphic>
      </p:graphicFrame>
      <p:sp>
        <p:nvSpPr>
          <p:cNvPr id="153" name="Oval 152">
            <a:extLst>
              <a:ext uri="{FF2B5EF4-FFF2-40B4-BE49-F238E27FC236}">
                <a16:creationId xmlns:a16="http://schemas.microsoft.com/office/drawing/2014/main" id="{2AFA0300-98B8-D440-9A51-C8058CDE9D6E}"/>
              </a:ext>
            </a:extLst>
          </p:cNvPr>
          <p:cNvSpPr/>
          <p:nvPr/>
        </p:nvSpPr>
        <p:spPr>
          <a:xfrm>
            <a:off x="4420734" y="2758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2DB23CA-8342-E04C-959D-6A4E58C423BA}"/>
              </a:ext>
            </a:extLst>
          </p:cNvPr>
          <p:cNvSpPr/>
          <p:nvPr/>
        </p:nvSpPr>
        <p:spPr>
          <a:xfrm>
            <a:off x="4420735" y="34290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F390560-0868-7B43-AB14-2F3594F1C229}"/>
              </a:ext>
            </a:extLst>
          </p:cNvPr>
          <p:cNvSpPr/>
          <p:nvPr/>
        </p:nvSpPr>
        <p:spPr>
          <a:xfrm>
            <a:off x="5114553" y="28705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74" name="Straight Connector 300">
            <a:extLst>
              <a:ext uri="{FF2B5EF4-FFF2-40B4-BE49-F238E27FC236}">
                <a16:creationId xmlns:a16="http://schemas.microsoft.com/office/drawing/2014/main" id="{52E68E2E-30D0-5C42-9D8E-E43E1C2E2533}"/>
              </a:ext>
            </a:extLst>
          </p:cNvPr>
          <p:cNvCxnSpPr>
            <a:cxnSpLocks/>
            <a:stCxn id="153" idx="6"/>
            <a:endCxn id="165" idx="2"/>
          </p:cNvCxnSpPr>
          <p:nvPr/>
        </p:nvCxnSpPr>
        <p:spPr>
          <a:xfrm>
            <a:off x="4466453" y="2781749"/>
            <a:ext cx="648100" cy="11161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Connector 300">
            <a:extLst>
              <a:ext uri="{FF2B5EF4-FFF2-40B4-BE49-F238E27FC236}">
                <a16:creationId xmlns:a16="http://schemas.microsoft.com/office/drawing/2014/main" id="{B298963B-3766-9F49-B87A-17193AF1F015}"/>
              </a:ext>
            </a:extLst>
          </p:cNvPr>
          <p:cNvCxnSpPr>
            <a:cxnSpLocks/>
            <a:stCxn id="160" idx="6"/>
          </p:cNvCxnSpPr>
          <p:nvPr/>
        </p:nvCxnSpPr>
        <p:spPr>
          <a:xfrm flipV="1">
            <a:off x="4466454" y="2889471"/>
            <a:ext cx="324049" cy="56238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6" name="TextBox 6">
            <a:extLst>
              <a:ext uri="{FF2B5EF4-FFF2-40B4-BE49-F238E27FC236}">
                <a16:creationId xmlns:a16="http://schemas.microsoft.com/office/drawing/2014/main" id="{21220202-5CCF-574B-BD76-CA4D2DB7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748" y="2515941"/>
            <a:ext cx="6017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</a:t>
            </a:r>
          </a:p>
          <a:p>
            <a:pPr algn="ctr" eaLnBrk="1" hangingPunct="1"/>
            <a:r>
              <a:rPr lang="en-US" altLang="en-US" sz="6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177" name="TextBox 6">
            <a:extLst>
              <a:ext uri="{FF2B5EF4-FFF2-40B4-BE49-F238E27FC236}">
                <a16:creationId xmlns:a16="http://schemas.microsoft.com/office/drawing/2014/main" id="{EB71C86F-B2DA-384B-B63E-A5132B5D2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035" y="3458654"/>
            <a:ext cx="6017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</a:t>
            </a:r>
          </a:p>
          <a:p>
            <a:pPr algn="ctr" eaLnBrk="1" hangingPunct="1"/>
            <a:r>
              <a:rPr lang="en-US" altLang="en-US" sz="6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22957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10399</TotalTime>
  <Words>152</Words>
  <Application>Microsoft Macintosh PowerPoint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Office Theme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Microsoft Office User</cp:lastModifiedBy>
  <cp:revision>171</cp:revision>
  <dcterms:created xsi:type="dcterms:W3CDTF">2018-02-11T04:20:17Z</dcterms:created>
  <dcterms:modified xsi:type="dcterms:W3CDTF">2022-06-19T18:13:33Z</dcterms:modified>
  <cp:category/>
</cp:coreProperties>
</file>