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0"/>
  </p:notesMasterIdLst>
  <p:handoutMasterIdLst>
    <p:handoutMasterId r:id="rId31"/>
  </p:handoutMasterIdLst>
  <p:sldIdLst>
    <p:sldId id="4050" r:id="rId2"/>
    <p:sldId id="259" r:id="rId3"/>
    <p:sldId id="4011" r:id="rId4"/>
    <p:sldId id="392" r:id="rId5"/>
    <p:sldId id="4273" r:id="rId6"/>
    <p:sldId id="4272" r:id="rId7"/>
    <p:sldId id="4231" r:id="rId8"/>
    <p:sldId id="2147477360" r:id="rId9"/>
    <p:sldId id="4260" r:id="rId10"/>
    <p:sldId id="4262" r:id="rId11"/>
    <p:sldId id="4263" r:id="rId12"/>
    <p:sldId id="4258" r:id="rId13"/>
    <p:sldId id="4248" r:id="rId14"/>
    <p:sldId id="4249" r:id="rId15"/>
    <p:sldId id="4252" r:id="rId16"/>
    <p:sldId id="4264" r:id="rId17"/>
    <p:sldId id="4265" r:id="rId18"/>
    <p:sldId id="4266" r:id="rId19"/>
    <p:sldId id="4267" r:id="rId20"/>
    <p:sldId id="4171" r:id="rId21"/>
    <p:sldId id="2147477357" r:id="rId22"/>
    <p:sldId id="2147477359" r:id="rId23"/>
    <p:sldId id="2147477358" r:id="rId24"/>
    <p:sldId id="4274" r:id="rId25"/>
    <p:sldId id="4275" r:id="rId26"/>
    <p:sldId id="4268" r:id="rId27"/>
    <p:sldId id="4276" r:id="rId28"/>
    <p:sldId id="4270"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1C1E78-D089-4542-87BD-D2E1B2A2FB05}">
          <p14:sldIdLst>
            <p14:sldId id="4050"/>
            <p14:sldId id="259"/>
            <p14:sldId id="4011"/>
            <p14:sldId id="392"/>
            <p14:sldId id="4273"/>
            <p14:sldId id="4272"/>
            <p14:sldId id="4231"/>
            <p14:sldId id="2147477360"/>
            <p14:sldId id="4260"/>
            <p14:sldId id="4262"/>
            <p14:sldId id="4263"/>
            <p14:sldId id="4258"/>
            <p14:sldId id="4248"/>
            <p14:sldId id="4249"/>
            <p14:sldId id="4252"/>
            <p14:sldId id="4264"/>
            <p14:sldId id="4265"/>
            <p14:sldId id="4266"/>
            <p14:sldId id="4267"/>
            <p14:sldId id="4171"/>
            <p14:sldId id="2147477357"/>
          </p14:sldIdLst>
        </p14:section>
        <p14:section name="Source graphics" id="{D25D2EE7-4185-4065-A1D2-95E4323B42E1}">
          <p14:sldIdLst>
            <p14:sldId id="2147477359"/>
            <p14:sldId id="2147477358"/>
            <p14:sldId id="4274"/>
            <p14:sldId id="4275"/>
            <p14:sldId id="4268"/>
            <p14:sldId id="4276"/>
            <p14:sldId id="4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61" clrIdx="0">
    <p:extLst>
      <p:ext uri="{19B8F6BF-5375-455C-9EA6-DF929625EA0E}">
        <p15:presenceInfo xmlns:p15="http://schemas.microsoft.com/office/powerpoint/2012/main" userId="S-1-5-21-1407069837-2091007605-538272213-15390607" providerId="AD"/>
      </p:ext>
    </p:extLst>
  </p:cmAuthor>
  <p:cmAuthor id="2" name="Microsoft Office User" initials="MOU" lastIdx="5" clrIdx="1">
    <p:extLst>
      <p:ext uri="{19B8F6BF-5375-455C-9EA6-DF929625EA0E}">
        <p15:presenceInfo xmlns:p15="http://schemas.microsoft.com/office/powerpoint/2012/main" userId="Microsoft Office User" providerId="None"/>
      </p:ext>
    </p:extLst>
  </p:cmAuthor>
  <p:cmAuthor id="3" name="Xin Gao" initials="XG" lastIdx="37" clrIdx="2">
    <p:extLst>
      <p:ext uri="{19B8F6BF-5375-455C-9EA6-DF929625EA0E}">
        <p15:presenceInfo xmlns:p15="http://schemas.microsoft.com/office/powerpoint/2012/main" userId="Xin Gao" providerId="None"/>
      </p:ext>
    </p:extLst>
  </p:cmAuthor>
  <p:cmAuthor id="4" name="Anand Kamat" initials="AK" lastIdx="42" clrIdx="3">
    <p:extLst>
      <p:ext uri="{19B8F6BF-5375-455C-9EA6-DF929625EA0E}">
        <p15:presenceInfo xmlns:p15="http://schemas.microsoft.com/office/powerpoint/2012/main" userId="Anand Kamat" providerId="None"/>
      </p:ext>
    </p:extLst>
  </p:cmAuthor>
  <p:cmAuthor id="5" name="Raymond, Patty" initials="RP" lastIdx="76" clrIdx="4">
    <p:extLst>
      <p:ext uri="{19B8F6BF-5375-455C-9EA6-DF929625EA0E}">
        <p15:presenceInfo xmlns:p15="http://schemas.microsoft.com/office/powerpoint/2012/main" userId="S-1-5-21-1407069837-2091007605-538272213-29355854" providerId="AD"/>
      </p:ext>
    </p:extLst>
  </p:cmAuthor>
  <p:cmAuthor id="6" name="Stading, Katrina" initials="SK" lastIdx="18"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A5D"/>
    <a:srgbClr val="B2DAFF"/>
    <a:srgbClr val="66BFFF"/>
    <a:srgbClr val="AD2D7C"/>
    <a:srgbClr val="AD2C7B"/>
    <a:srgbClr val="CD1F50"/>
    <a:srgbClr val="CBCDD8"/>
    <a:srgbClr val="E7E8EF"/>
    <a:srgbClr val="E7E8EE"/>
    <a:srgbClr val="0B31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7" autoAdjust="0"/>
    <p:restoredTop sz="74150" autoAdjust="0"/>
  </p:normalViewPr>
  <p:slideViewPr>
    <p:cSldViewPr snapToGrid="0">
      <p:cViewPr varScale="1">
        <p:scale>
          <a:sx n="89" d="100"/>
          <a:sy n="89" d="100"/>
        </p:scale>
        <p:origin x="912" y="160"/>
      </p:cViewPr>
      <p:guideLst/>
    </p:cSldViewPr>
  </p:slideViewPr>
  <p:outlineViewPr>
    <p:cViewPr>
      <p:scale>
        <a:sx n="33" d="100"/>
        <a:sy n="33" d="100"/>
      </p:scale>
      <p:origin x="0" y="0"/>
    </p:cViewPr>
  </p:outlineViewPr>
  <p:notesTextViewPr>
    <p:cViewPr>
      <p:scale>
        <a:sx n="1" d="1"/>
        <a:sy n="1" d="1"/>
      </p:scale>
      <p:origin x="0" y="-1128"/>
    </p:cViewPr>
  </p:notesTextViewPr>
  <p:sorterViewPr>
    <p:cViewPr>
      <p:scale>
        <a:sx n="80" d="100"/>
        <a:sy n="80" d="100"/>
      </p:scale>
      <p:origin x="0" y="0"/>
    </p:cViewPr>
  </p:sorterViewPr>
  <p:notesViewPr>
    <p:cSldViewPr snapToGrid="0">
      <p:cViewPr varScale="1">
        <p:scale>
          <a:sx n="84" d="100"/>
          <a:sy n="84"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AD86BF-722C-4893-A932-37BF153E76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8B057-3F67-4AB5-B1DD-851A2F17FA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F8EA1-89C1-4306-8768-280389DF54F8}" type="datetimeFigureOut">
              <a:rPr lang="en-US" smtClean="0"/>
              <a:t>5/9/25</a:t>
            </a:fld>
            <a:endParaRPr lang="en-US" dirty="0"/>
          </a:p>
        </p:txBody>
      </p:sp>
      <p:sp>
        <p:nvSpPr>
          <p:cNvPr id="4" name="Footer Placeholder 3">
            <a:extLst>
              <a:ext uri="{FF2B5EF4-FFF2-40B4-BE49-F238E27FC236}">
                <a16:creationId xmlns:a16="http://schemas.microsoft.com/office/drawing/2014/main" id="{A49BEF01-B9A7-4442-BE5C-65429C0F6F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346C3AA-1BC9-44B2-99E9-876DD5B687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CDAB2-BF42-4EDA-84BD-9A170CD580C3}" type="slidenum">
              <a:rPr lang="en-US" smtClean="0"/>
              <a:t>‹#›</a:t>
            </a:fld>
            <a:endParaRPr lang="en-US" dirty="0"/>
          </a:p>
        </p:txBody>
      </p:sp>
    </p:spTree>
    <p:extLst>
      <p:ext uri="{BB962C8B-B14F-4D97-AF65-F5344CB8AC3E}">
        <p14:creationId xmlns:p14="http://schemas.microsoft.com/office/powerpoint/2010/main" val="3957662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LeN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ommons.wikimedia.org/wiki/User:Mano8i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commons.wikimedia.org/wiki/User:Mano8i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ons.wikimedia.org/w/index.php?title=User:Jacksonpuckett1&amp;action=edit&amp;redlink=1"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commons.wikimedia.org/w/index.php?title=User:Nucatum_amygdalarum&amp;action=edit&amp;redlink=1" TargetMode="External"/><Relationship Id="rId4" Type="http://schemas.openxmlformats.org/officeDocument/2006/relationships/hyperlink" Target="https://creativecommons.org/licenses/by-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~Alt text: Example of why word order matters. See detail in notes. </a:t>
            </a:r>
          </a:p>
          <a:p>
            <a:pPr marL="0" marR="0">
              <a:spcBef>
                <a:spcPts val="0"/>
              </a:spcBef>
              <a:spcAft>
                <a:spcPts val="0"/>
              </a:spcAft>
            </a:pPr>
            <a:r>
              <a:rPr lang="en-US" dirty="0"/>
              <a:t>~</a:t>
            </a:r>
          </a:p>
          <a:p>
            <a:pPr marL="0" marR="0">
              <a:spcBef>
                <a:spcPts val="0"/>
              </a:spcBef>
              <a:spcAft>
                <a:spcPts val="0"/>
              </a:spcAft>
            </a:pPr>
            <a:r>
              <a:rPr lang="en-US" b="1" dirty="0"/>
              <a:t>Image description: </a:t>
            </a:r>
            <a:r>
              <a:rPr lang="en-US" dirty="0"/>
              <a:t>The sentence "The quick brown fox jumps over the lazy dog" is transformed into a random order of "Quick lazy over jumps dog the fox brown the." This example highlights how the sequence of text matters. </a:t>
            </a:r>
            <a:r>
              <a:rPr lang="en-US" b="1" dirty="0"/>
              <a:t>End description.</a:t>
            </a:r>
          </a:p>
        </p:txBody>
      </p:sp>
    </p:spTree>
    <p:extLst>
      <p:ext uri="{BB962C8B-B14F-4D97-AF65-F5344CB8AC3E}">
        <p14:creationId xmlns:p14="http://schemas.microsoft.com/office/powerpoint/2010/main" val="76157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Illustration of 1D vectors that could be created from the sentence. See detail in notes. </a:t>
            </a:r>
          </a:p>
          <a:p>
            <a:r>
              <a:rPr lang="en-US" dirty="0"/>
              <a:t>~</a:t>
            </a:r>
          </a:p>
          <a:p>
            <a:r>
              <a:rPr lang="en-US" b="1" dirty="0"/>
              <a:t>Image description: </a:t>
            </a:r>
            <a:r>
              <a:rPr lang="en-US" dirty="0"/>
              <a:t>Two vectors contain the words from the sentence “The quick brown fox jumps over the lazy dog,” but in different order. Both vectors would lead to the same result with a fully connected neural network model because order is not considered. </a:t>
            </a:r>
            <a:r>
              <a:rPr lang="en-US" b="1" dirty="0"/>
              <a:t>End description.</a:t>
            </a:r>
          </a:p>
        </p:txBody>
      </p:sp>
    </p:spTree>
    <p:extLst>
      <p:ext uri="{BB962C8B-B14F-4D97-AF65-F5344CB8AC3E}">
        <p14:creationId xmlns:p14="http://schemas.microsoft.com/office/powerpoint/2010/main" val="97472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51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Fully connected neural network with two output neurons.</a:t>
            </a:r>
          </a:p>
        </p:txBody>
      </p:sp>
    </p:spTree>
    <p:extLst>
      <p:ext uri="{BB962C8B-B14F-4D97-AF65-F5344CB8AC3E}">
        <p14:creationId xmlns:p14="http://schemas.microsoft.com/office/powerpoint/2010/main" val="4221675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fi-FI" dirty="0"/>
              <a:t>“LeNet.” Wikipedia, June 16, 2023. </a:t>
            </a:r>
            <a:r>
              <a:rPr lang="fi-FI" dirty="0">
                <a:hlinkClick r:id="rId3"/>
              </a:rPr>
              <a:t>https://en.wikipedia.org/wiki/LeNet</a:t>
            </a:r>
            <a:r>
              <a:rPr lang="fi-FI" dirty="0"/>
              <a:t>.</a:t>
            </a:r>
            <a:endParaRPr lang="en-US" dirty="0"/>
          </a:p>
        </p:txBody>
      </p:sp>
    </p:spTree>
    <p:extLst>
      <p:ext uri="{BB962C8B-B14F-4D97-AF65-F5344CB8AC3E}">
        <p14:creationId xmlns:p14="http://schemas.microsoft.com/office/powerpoint/2010/main" val="1424740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5543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b="0" dirty="0"/>
              <a:t>~Alt text: Example using puppy faces. See detail in notes. </a:t>
            </a:r>
          </a:p>
          <a:p>
            <a:pPr marL="0" marR="0">
              <a:spcBef>
                <a:spcPts val="0"/>
              </a:spcBef>
              <a:spcAft>
                <a:spcPts val="0"/>
              </a:spcAft>
            </a:pPr>
            <a:r>
              <a:rPr lang="en-US" b="0" dirty="0"/>
              <a:t>~</a:t>
            </a:r>
          </a:p>
          <a:p>
            <a:pPr marL="0" marR="0">
              <a:spcBef>
                <a:spcPts val="0"/>
              </a:spcBef>
              <a:spcAft>
                <a:spcPts val="0"/>
              </a:spcAft>
            </a:pPr>
            <a:r>
              <a:rPr lang="en-US" b="1" dirty="0"/>
              <a:t>Image description: </a:t>
            </a:r>
            <a:r>
              <a:rPr lang="en-US" dirty="0"/>
              <a:t>The first image shows a Labrador puppy with a rectangle drawn around its head. The second image shows three Labrador puppies in different positions, each with a rectangle drawn around its head. </a:t>
            </a:r>
            <a:r>
              <a:rPr lang="en-US" b="1" dirty="0"/>
              <a:t>End description. </a:t>
            </a:r>
          </a:p>
          <a:p>
            <a:pPr marL="0" marR="0">
              <a:spcBef>
                <a:spcPts val="0"/>
              </a:spcBef>
              <a:spcAft>
                <a:spcPts val="0"/>
              </a:spcAft>
            </a:pPr>
            <a:endParaRPr lang="en-US" dirty="0"/>
          </a:p>
          <a:p>
            <a:pPr marL="0" marR="0">
              <a:spcBef>
                <a:spcPts val="0"/>
              </a:spcBef>
              <a:spcAft>
                <a:spcPts val="0"/>
              </a:spcAft>
            </a:pPr>
            <a:r>
              <a:rPr lang="en-US" i="1" dirty="0"/>
              <a:t>Invariance in position </a:t>
            </a:r>
            <a:r>
              <a:rPr lang="en-US" dirty="0"/>
              <a:t>is a way that a model can recognize an object as an object, even when its appearance varies in position in the image. The example highlights that, no matter where the Labrador puppy appears in the image, the model can detect the main characteristics of the puppy and detect it in the image.</a:t>
            </a:r>
          </a:p>
          <a:p>
            <a:pPr marL="0" marR="0">
              <a:spcBef>
                <a:spcPts val="0"/>
              </a:spcBef>
              <a:spcAft>
                <a:spcPts val="0"/>
              </a:spcAft>
            </a:pPr>
            <a:endParaRPr lang="en-US" dirty="0"/>
          </a:p>
          <a:p>
            <a:pPr marL="0" marR="0">
              <a:spcBef>
                <a:spcPts val="0"/>
              </a:spcBef>
              <a:spcAft>
                <a:spcPts val="0"/>
              </a:spcAft>
            </a:pPr>
            <a:r>
              <a:rPr lang="en-US" dirty="0"/>
              <a:t>Analogy with your brain: After you looked at the puppy in the left image and then moved to examine the image on the right, the three puppies popped out immediately. That is because your brain explores this invariance in position, transporting the same general characteristics of the Labrador puppy that you saw in the first image to the second image, so you were able to detect this pattern easily.</a:t>
            </a:r>
          </a:p>
          <a:p>
            <a:pPr marL="0" marR="0">
              <a:spcBef>
                <a:spcPts val="0"/>
              </a:spcBef>
              <a:spcAft>
                <a:spcPts val="0"/>
              </a:spcAft>
            </a:pPr>
            <a:endParaRPr lang="en-US" dirty="0"/>
          </a:p>
          <a:p>
            <a:pPr marL="0" marR="0">
              <a:spcBef>
                <a:spcPts val="0"/>
              </a:spcBef>
              <a:spcAft>
                <a:spcPts val="0"/>
              </a:spcAft>
            </a:pPr>
            <a:r>
              <a:rPr lang="en-US" dirty="0"/>
              <a:t>In other words, a model, like your brain, can look for these patterns and doesn’t need to fully inspect the image before detecting the patterns that are related to the first image.</a:t>
            </a:r>
          </a:p>
          <a:p>
            <a:pPr marL="0" marR="0">
              <a:spcBef>
                <a:spcPts val="0"/>
              </a:spcBef>
              <a:spcAft>
                <a:spcPts val="0"/>
              </a:spcAft>
            </a:pPr>
            <a:endParaRPr lang="en-US" dirty="0"/>
          </a:p>
          <a:p>
            <a:pPr marL="0" marR="0">
              <a:spcBef>
                <a:spcPts val="0"/>
              </a:spcBef>
              <a:spcAft>
                <a:spcPts val="0"/>
              </a:spcAft>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a:t>
            </a:r>
            <a:r>
              <a:rPr lang="en-US" dirty="0"/>
              <a:t>https://</a:t>
            </a:r>
            <a:r>
              <a:rPr lang="en-US" dirty="0" err="1"/>
              <a:t>commons.wikimedia.org</a:t>
            </a:r>
            <a:r>
              <a:rPr lang="en-US" dirty="0"/>
              <a:t>/wiki/File:Labrador_retriever_puppy_MZ7_0092.jpg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dirty="0"/>
              <a:t>/wiki/File:Labrador_retriever_puppy_MZ7_0065.jpg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dirty="0"/>
              <a:t>/wiki/File:Labrador_retriever_puppy_MZ7_0042.jpg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a:t>/wiki/File:Labrador_retriever_puppy_MZ7_0052.jpg</a:t>
            </a:r>
          </a:p>
          <a:p>
            <a:pPr marL="0" marR="0">
              <a:spcBef>
                <a:spcPts val="0"/>
              </a:spcBef>
              <a:spcAft>
                <a:spcPts val="0"/>
              </a:spcAft>
            </a:pPr>
            <a:endParaRPr lang="en-US" dirty="0"/>
          </a:p>
        </p:txBody>
      </p:sp>
    </p:spTree>
    <p:extLst>
      <p:ext uri="{BB962C8B-B14F-4D97-AF65-F5344CB8AC3E}">
        <p14:creationId xmlns:p14="http://schemas.microsoft.com/office/powerpoint/2010/main" val="3314004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module about CV, you will learn how the CNN architecture works.</a:t>
            </a:r>
          </a:p>
        </p:txBody>
      </p:sp>
    </p:spTree>
    <p:extLst>
      <p:ext uri="{BB962C8B-B14F-4D97-AF65-F5344CB8AC3E}">
        <p14:creationId xmlns:p14="http://schemas.microsoft.com/office/powerpoint/2010/main" val="99632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Comparison of two similar sentences with some words in a different order. See details in notes. </a:t>
            </a:r>
          </a:p>
          <a:p>
            <a:r>
              <a:rPr lang="en-US" dirty="0"/>
              <a:t>~</a:t>
            </a:r>
          </a:p>
          <a:p>
            <a:r>
              <a:rPr lang="en-US" b="1" dirty="0"/>
              <a:t>Image description: </a:t>
            </a:r>
            <a:r>
              <a:rPr lang="en-US" dirty="0"/>
              <a:t>Two versions of the same sentence, where the words “quick” and “lazy” are swapped between them. Sentence 1: The quick brown fox jumps over the lazy dog. Sentence 2: The lazy brown fox jumps over the quick dog. Above the sentences is a row of numbers from 1 to 9, with one number above each word. The numbers indicate the time step that each word is in. </a:t>
            </a:r>
            <a:r>
              <a:rPr lang="en-US" b="1" dirty="0"/>
              <a:t>End description.</a:t>
            </a:r>
          </a:p>
        </p:txBody>
      </p:sp>
    </p:spTree>
    <p:extLst>
      <p:ext uri="{BB962C8B-B14F-4D97-AF65-F5344CB8AC3E}">
        <p14:creationId xmlns:p14="http://schemas.microsoft.com/office/powerpoint/2010/main" val="2009533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Illustration of an RNN architecture. See detail in notes. </a:t>
            </a:r>
          </a:p>
          <a:p>
            <a:r>
              <a:rPr lang="en-US" dirty="0"/>
              <a:t>~</a:t>
            </a:r>
          </a:p>
          <a:p>
            <a:r>
              <a:rPr lang="en-US" b="1" dirty="0"/>
              <a:t>Image description:</a:t>
            </a:r>
            <a:r>
              <a:rPr lang="en-US" b="0" dirty="0"/>
              <a:t> One side of the illustration shows </a:t>
            </a:r>
            <a:r>
              <a:rPr lang="en-US" dirty="0"/>
              <a:t>the key components of a single step in an RNN. The components are input layer, hidden layer, and output layer. The word “unfold” connects to the other side of the illustration. This side shows how a single time step unfolds into many time steps when data passes through an RNN architecture. </a:t>
            </a:r>
            <a:r>
              <a:rPr lang="en-US" b="1" dirty="0"/>
              <a:t>End description.</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will learn how it works in the module about NLP.</a:t>
            </a:r>
          </a:p>
          <a:p>
            <a:endParaRPr lang="en-US" b="1" dirty="0"/>
          </a:p>
        </p:txBody>
      </p:sp>
    </p:spTree>
    <p:extLst>
      <p:ext uri="{BB962C8B-B14F-4D97-AF65-F5344CB8AC3E}">
        <p14:creationId xmlns:p14="http://schemas.microsoft.com/office/powerpoint/2010/main" val="222293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a:t>
            </a:r>
          </a:p>
        </p:txBody>
      </p:sp>
    </p:spTree>
    <p:extLst>
      <p:ext uri="{BB962C8B-B14F-4D97-AF65-F5344CB8AC3E}">
        <p14:creationId xmlns:p14="http://schemas.microsoft.com/office/powerpoint/2010/main" val="349980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~Source for slide 10</a:t>
            </a:r>
          </a:p>
        </p:txBody>
      </p:sp>
    </p:spTree>
    <p:extLst>
      <p:ext uri="{BB962C8B-B14F-4D97-AF65-F5344CB8AC3E}">
        <p14:creationId xmlns:p14="http://schemas.microsoft.com/office/powerpoint/2010/main" val="3963949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11</a:t>
            </a:r>
          </a:p>
        </p:txBody>
      </p:sp>
    </p:spTree>
    <p:extLst>
      <p:ext uri="{BB962C8B-B14F-4D97-AF65-F5344CB8AC3E}">
        <p14:creationId xmlns:p14="http://schemas.microsoft.com/office/powerpoint/2010/main" val="4113729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16</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a:t>
            </a:r>
            <a:r>
              <a:rPr lang="en-US" dirty="0"/>
              <a:t>https://</a:t>
            </a:r>
            <a:r>
              <a:rPr lang="en-US" dirty="0" err="1"/>
              <a:t>commons.wikimedia.org</a:t>
            </a:r>
            <a:r>
              <a:rPr lang="en-US" dirty="0"/>
              <a:t>/wiki/File:Labrador_retriever_puppy_MZ7_0092.jpg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dirty="0"/>
              <a:t>/wiki/File:Labrador_retriever_puppy_MZ7_0065.jpg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dirty="0"/>
              <a:t>/wiki/File:Labrador_retriever_puppy_MZ7_0042.jpg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3366CC"/>
                </a:solidFill>
                <a:effectLst/>
                <a:latin typeface="Arial" panose="020B0604020202020204" pitchFamily="34" charset="0"/>
                <a:hlinkClick r:id="rId3" tooltip="User:Mano8in"/>
              </a:rPr>
              <a:t>Manokaran 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a:t>
            </a:r>
            <a:r>
              <a:rPr lang="en-US" dirty="0"/>
              <a:t> https://</a:t>
            </a:r>
            <a:r>
              <a:rPr lang="en-US" dirty="0" err="1"/>
              <a:t>commons.wikimedia.org</a:t>
            </a:r>
            <a:r>
              <a:rPr lang="en-US" dirty="0"/>
              <a:t>/wiki/File:Labrador_retriever_puppy_MZ7_0052.jpg</a:t>
            </a:r>
          </a:p>
        </p:txBody>
      </p:sp>
    </p:spTree>
    <p:extLst>
      <p:ext uri="{BB962C8B-B14F-4D97-AF65-F5344CB8AC3E}">
        <p14:creationId xmlns:p14="http://schemas.microsoft.com/office/powerpoint/2010/main" val="2305771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18</a:t>
            </a:r>
          </a:p>
        </p:txBody>
      </p:sp>
    </p:spTree>
    <p:extLst>
      <p:ext uri="{BB962C8B-B14F-4D97-AF65-F5344CB8AC3E}">
        <p14:creationId xmlns:p14="http://schemas.microsoft.com/office/powerpoint/2010/main" val="236808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19</a:t>
            </a:r>
          </a:p>
        </p:txBody>
      </p:sp>
    </p:spTree>
    <p:extLst>
      <p:ext uri="{BB962C8B-B14F-4D97-AF65-F5344CB8AC3E}">
        <p14:creationId xmlns:p14="http://schemas.microsoft.com/office/powerpoint/2010/main" val="62385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99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few years, the field of deep learning has attracted a lot of interest. Neural networks make up an integral part of the deep learning process. The primary goal of neural networks is to transform input into a richer, more meaningful representation.</a:t>
            </a:r>
          </a:p>
          <a:p>
            <a:endParaRPr lang="en-US" dirty="0"/>
          </a:p>
          <a:p>
            <a:r>
              <a:rPr lang="en-US" dirty="0"/>
              <a:t>As discussed previously, a neural network consists of an input layer, an output layer, and one or more hidden layer. The design and architecture of a feed-forward neural network primarily depends on the number of neurons in each layer and the number of hidden layers.</a:t>
            </a:r>
          </a:p>
          <a:p>
            <a:endParaRPr lang="en-US" dirty="0"/>
          </a:p>
          <a:p>
            <a:r>
              <a:rPr lang="en-US" dirty="0"/>
              <a:t>As the field evolved, neural networks were designed to meet the needs of specialized domains, such as convolutional neural networks (CNNs) for image data and recurrent neural networks (RNNs) for sequential data.</a:t>
            </a:r>
          </a:p>
          <a:p>
            <a:r>
              <a:rPr lang="en-US" dirty="0"/>
              <a:t> </a:t>
            </a:r>
          </a:p>
          <a:p>
            <a:r>
              <a:rPr lang="en-US" dirty="0"/>
              <a:t>The architecture of a neural network often plays a crucial role in the overall performance of the network. The architecture also affects the resources—both compute and time—that are required to train and predict the network.</a:t>
            </a:r>
          </a:p>
        </p:txBody>
      </p:sp>
    </p:spTree>
    <p:extLst>
      <p:ext uri="{BB962C8B-B14F-4D97-AF65-F5344CB8AC3E}">
        <p14:creationId xmlns:p14="http://schemas.microsoft.com/office/powerpoint/2010/main" val="414386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~Alt text – house on left: Picture of a single-family house.</a:t>
            </a:r>
          </a:p>
          <a:p>
            <a:pPr marL="0" marR="0" lvl="0" indent="0" algn="l" defTabSz="914400" rtl="0" eaLnBrk="1" fontAlgn="auto" latinLnBrk="0" hangingPunct="1">
              <a:buClrTx/>
              <a:buSzTx/>
              <a:buFontTx/>
              <a:buNone/>
              <a:tabLst/>
              <a:defRPr/>
            </a:pPr>
            <a:r>
              <a:rPr lang="en-US" dirty="0"/>
              <a:t>~Alt text – house on right: Picture of an apartment building.</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BF3C2C"/>
                </a:solidFill>
                <a:effectLst/>
                <a:latin typeface="Arial" panose="020B0604020202020204" pitchFamily="34" charset="0"/>
                <a:hlinkClick r:id="rId3" tooltip="User:Jacksonpuckett1 (page does not exist)"/>
              </a:rPr>
              <a:t>Jacksonpuckett1</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a:t>
            </a:r>
            <a:r>
              <a:rPr lang="en-US" dirty="0"/>
              <a:t>https://</a:t>
            </a:r>
            <a:r>
              <a:rPr lang="en-US" dirty="0" err="1"/>
              <a:t>commons.wikimedia.org</a:t>
            </a:r>
            <a:r>
              <a:rPr lang="en-US" dirty="0"/>
              <a:t>/wiki/</a:t>
            </a:r>
            <a:r>
              <a:rPr lang="en-US" dirty="0" err="1"/>
              <a:t>File:A_house_in_Chestnut_Bend.jpg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u="none" strike="noStrike" dirty="0">
                <a:solidFill>
                  <a:srgbClr val="BF3C2C"/>
                </a:solidFill>
                <a:effectLst/>
                <a:latin typeface="Arial" panose="020B0604020202020204" pitchFamily="34" charset="0"/>
                <a:hlinkClick r:id="rId5" tooltip="User:Nucatum amygdalarum (page does not exist)"/>
              </a:rPr>
              <a:t>Nucatum amygdalarum</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/wiki/File:2019_09_24_Kalasatama_0072.jpg</a:t>
            </a:r>
            <a:endParaRPr lang="en-US" dirty="0"/>
          </a:p>
        </p:txBody>
      </p:sp>
    </p:spTree>
    <p:extLst>
      <p:ext uri="{BB962C8B-B14F-4D97-AF65-F5344CB8AC3E}">
        <p14:creationId xmlns:p14="http://schemas.microsoft.com/office/powerpoint/2010/main" val="355201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428921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381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~Alt text – pixelated image: Low-resolution image with visible pixels in shades of blue. A single pixel is highlighted.</a:t>
            </a:r>
          </a:p>
          <a:p>
            <a:pPr marL="0" marR="0">
              <a:spcBef>
                <a:spcPts val="0"/>
              </a:spcBef>
              <a:spcAft>
                <a:spcPts val="0"/>
              </a:spcAft>
            </a:pPr>
            <a:r>
              <a:rPr lang="en-US" dirty="0"/>
              <a:t>~</a:t>
            </a:r>
          </a:p>
          <a:p>
            <a:pPr marL="0" marR="0">
              <a:spcBef>
                <a:spcPts val="0"/>
              </a:spcBef>
              <a:spcAft>
                <a:spcPts val="0"/>
              </a:spcAft>
            </a:pPr>
            <a:r>
              <a:rPr lang="en-US" dirty="0"/>
              <a:t>The assumption that the surrounding pixels would have similar characteristics holds true for most images because a significantly different pixel color, such as bright yellow, would seem like an error. A similar concept is used to extract information from images.</a:t>
            </a:r>
          </a:p>
        </p:txBody>
      </p:sp>
    </p:spTree>
    <p:extLst>
      <p:ext uri="{BB962C8B-B14F-4D97-AF65-F5344CB8AC3E}">
        <p14:creationId xmlns:p14="http://schemas.microsoft.com/office/powerpoint/2010/main" val="95964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~Alt text – handwritten numeral and 2D grid: Handwritten number 1 and an associated matrix representation of the image.</a:t>
            </a:r>
          </a:p>
          <a:p>
            <a:pPr marL="0" marR="0">
              <a:spcBef>
                <a:spcPts val="0"/>
              </a:spcBef>
              <a:spcAft>
                <a:spcPts val="0"/>
              </a:spcAft>
            </a:pPr>
            <a:r>
              <a:rPr lang="en-US" dirty="0"/>
              <a:t>~Alt text – vector: The same pixel representation flattened into a single-dimension vector.</a:t>
            </a:r>
          </a:p>
          <a:p>
            <a:pPr marL="0" marR="0">
              <a:spcBef>
                <a:spcPts val="0"/>
              </a:spcBef>
              <a:spcAft>
                <a:spcPts val="0"/>
              </a:spcAft>
            </a:pPr>
            <a:r>
              <a:rPr lang="en-US" dirty="0"/>
              <a:t>~</a:t>
            </a:r>
          </a:p>
          <a:p>
            <a:pPr marL="0" marR="0">
              <a:spcBef>
                <a:spcPts val="0"/>
              </a:spcBef>
              <a:spcAft>
                <a:spcPts val="0"/>
              </a:spcAft>
            </a:pPr>
            <a:r>
              <a:rPr lang="en-US" dirty="0"/>
              <a:t>This slide demonstrates how a tabular data approach cannot capture the 2D structure of an image. </a:t>
            </a:r>
          </a:p>
          <a:p>
            <a:pPr marL="0" marR="0">
              <a:spcBef>
                <a:spcPts val="0"/>
              </a:spcBef>
              <a:spcAft>
                <a:spcPts val="0"/>
              </a:spcAft>
            </a:pPr>
            <a:endParaRPr lang="en-US" dirty="0"/>
          </a:p>
          <a:p>
            <a:pPr marL="0" marR="0">
              <a:spcBef>
                <a:spcPts val="0"/>
              </a:spcBef>
              <a:spcAft>
                <a:spcPts val="0"/>
              </a:spcAft>
            </a:pPr>
            <a:r>
              <a:rPr lang="en-US" dirty="0"/>
              <a:t>With image data, the pixel values become the features. Each cell in the matrix represents a grayscale number that is related to each pixel (0 represents white, 1 represents black, and intermediate numbers represent shades of gray).</a:t>
            </a:r>
          </a:p>
          <a:p>
            <a:pPr marL="0" marR="0">
              <a:spcBef>
                <a:spcPts val="0"/>
              </a:spcBef>
              <a:spcAft>
                <a:spcPts val="0"/>
              </a:spcAft>
            </a:pPr>
            <a:endParaRPr lang="en-US" dirty="0"/>
          </a:p>
          <a:p>
            <a:pPr marL="0" marR="0">
              <a:spcBef>
                <a:spcPts val="0"/>
              </a:spcBef>
              <a:spcAft>
                <a:spcPts val="0"/>
              </a:spcAft>
            </a:pPr>
            <a:r>
              <a:rPr lang="en-US" dirty="0"/>
              <a:t>To use these values as input for a model, you need to flatten this matrix into a single-dimension vector. This is because fully connected neural networks models, which are also called multilayer perceptrons (MLPs), can only receive vectors as input. In the vector image, the pixels are now distributed sparsely and have lost most of the information that is related to their 2D position. Even worse, fully connected neural network models don’t capture the spatial arrangement of pixels in an image.</a:t>
            </a:r>
          </a:p>
        </p:txBody>
      </p:sp>
    </p:spTree>
    <p:extLst>
      <p:ext uri="{BB962C8B-B14F-4D97-AF65-F5344CB8AC3E}">
        <p14:creationId xmlns:p14="http://schemas.microsoft.com/office/powerpoint/2010/main" val="26354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493306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6527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66227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6880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2009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89744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57337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33975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98781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82478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27A97-046F-520E-31F0-36A8AA070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4A7D7-D89E-A352-46D9-266C63D66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95BDD-DECC-E6DF-07E6-02A8B4B88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1C536-0F85-0348-A2DD-B01666A267E6}" type="datetimeFigureOut">
              <a:rPr lang="en-US" smtClean="0"/>
              <a:t>5/9/25</a:t>
            </a:fld>
            <a:endParaRPr lang="en-US"/>
          </a:p>
        </p:txBody>
      </p:sp>
      <p:sp>
        <p:nvSpPr>
          <p:cNvPr id="5" name="Footer Placeholder 4">
            <a:extLst>
              <a:ext uri="{FF2B5EF4-FFF2-40B4-BE49-F238E27FC236}">
                <a16:creationId xmlns:a16="http://schemas.microsoft.com/office/drawing/2014/main" id="{587B23EF-FB81-83D3-C021-BE4A6B800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35C477-F247-5C04-CEFB-8EDC440F7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625F5-4CF0-5549-8E77-FE116782CBA0}" type="slidenum">
              <a:rPr lang="en-US" smtClean="0"/>
              <a:t>‹#›</a:t>
            </a:fld>
            <a:endParaRPr lang="en-US"/>
          </a:p>
        </p:txBody>
      </p:sp>
    </p:spTree>
    <p:extLst>
      <p:ext uri="{BB962C8B-B14F-4D97-AF65-F5344CB8AC3E}">
        <p14:creationId xmlns:p14="http://schemas.microsoft.com/office/powerpoint/2010/main" val="5832196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7.jpg"/><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500110E-0FC8-41FB-BC31-059AA38800DF}"/>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Neural Network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4</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8886936-BBA5-4D1C-A604-87CAEADEAF92}"/>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 structure for NLP</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Humans read text sequentially, one word or character at a time.</a:t>
            </a:r>
          </a:p>
          <a:p>
            <a:r>
              <a:rPr lang="en-US" dirty="0"/>
              <a:t>Therefore, the sequential structure of text data has important temporal information.</a:t>
            </a:r>
          </a:p>
          <a:p>
            <a:r>
              <a:rPr lang="en-US" dirty="0"/>
              <a:t>If you change the order of the words, the result is meaningless.</a:t>
            </a:r>
          </a:p>
        </p:txBody>
      </p:sp>
      <p:pic>
        <p:nvPicPr>
          <p:cNvPr id="4" name="Picture 3" descr="Example of why word order matters. See detail in notes.">
            <a:extLst>
              <a:ext uri="{FF2B5EF4-FFF2-40B4-BE49-F238E27FC236}">
                <a16:creationId xmlns:a16="http://schemas.microsoft.com/office/drawing/2014/main" id="{476648D8-1E59-431E-9252-01D2655EB28F}"/>
              </a:ext>
            </a:extLst>
          </p:cNvPr>
          <p:cNvPicPr>
            <a:picLocks noChangeAspect="1"/>
          </p:cNvPicPr>
          <p:nvPr/>
        </p:nvPicPr>
        <p:blipFill>
          <a:blip r:embed="rId4"/>
          <a:stretch>
            <a:fillRect/>
          </a:stretch>
        </p:blipFill>
        <p:spPr>
          <a:xfrm>
            <a:off x="438422" y="4095262"/>
            <a:ext cx="11315157" cy="1353429"/>
          </a:xfrm>
          <a:prstGeom prst="rect">
            <a:avLst/>
          </a:prstGeom>
        </p:spPr>
      </p:pic>
    </p:spTree>
    <p:custDataLst>
      <p:tags r:id="rId1"/>
    </p:custDataLst>
    <p:extLst>
      <p:ext uri="{BB962C8B-B14F-4D97-AF65-F5344CB8AC3E}">
        <p14:creationId xmlns:p14="http://schemas.microsoft.com/office/powerpoint/2010/main" val="358996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2F7BD0B-D8F7-4020-848C-668FC50BEAD6}"/>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The structure problem: NLP</a:t>
            </a:r>
          </a:p>
        </p:txBody>
      </p:sp>
      <p:sp>
        <p:nvSpPr>
          <p:cNvPr id="6" name="Content Placeholder 5">
            <a:extLst>
              <a:ext uri="{FF2B5EF4-FFF2-40B4-BE49-F238E27FC236}">
                <a16:creationId xmlns:a16="http://schemas.microsoft.com/office/drawing/2014/main" id="{6E6052D3-23E9-089A-7A5C-14733C4B310A}"/>
              </a:ext>
            </a:extLst>
          </p:cNvPr>
          <p:cNvSpPr>
            <a:spLocks noGrp="1"/>
          </p:cNvSpPr>
          <p:nvPr>
            <p:ph idx="2"/>
          </p:nvPr>
        </p:nvSpPr>
        <p:spPr/>
        <p:txBody>
          <a:bodyPr/>
          <a:lstStyle/>
          <a:p>
            <a:r>
              <a:rPr lang="en-US" dirty="0">
                <a:solidFill>
                  <a:schemeClr val="tx2"/>
                </a:solidFill>
                <a:latin typeface="+mn-lt"/>
              </a:rPr>
              <a:t>A tabular data approach cannot consider the sequential structure that is present in text data.</a:t>
            </a:r>
          </a:p>
        </p:txBody>
      </p:sp>
      <p:sp>
        <p:nvSpPr>
          <p:cNvPr id="3" name="TextBox 2">
            <a:extLst>
              <a:ext uri="{FF2B5EF4-FFF2-40B4-BE49-F238E27FC236}">
                <a16:creationId xmlns:a16="http://schemas.microsoft.com/office/drawing/2014/main" id="{74B916B0-F4E9-E72D-DCA5-886C6151C4D9}"/>
              </a:ext>
            </a:extLst>
          </p:cNvPr>
          <p:cNvSpPr txBox="1"/>
          <p:nvPr/>
        </p:nvSpPr>
        <p:spPr>
          <a:xfrm>
            <a:off x="1007760" y="2600498"/>
            <a:ext cx="4751302" cy="509143"/>
          </a:xfrm>
          <a:prstGeom prst="rect">
            <a:avLst/>
          </a:prstGeom>
          <a:solidFill>
            <a:schemeClr val="accent6"/>
          </a:solid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noAutofit/>
          </a:bodyPr>
          <a:lstStyle/>
          <a:p>
            <a:pPr algn="ctr"/>
            <a:r>
              <a:rPr lang="en-US" dirty="0">
                <a:solidFill>
                  <a:schemeClr val="bg1"/>
                </a:solidFill>
              </a:rPr>
              <a:t>The quick brown fox jumps over the lazy dog</a:t>
            </a:r>
          </a:p>
        </p:txBody>
      </p:sp>
      <p:sp>
        <p:nvSpPr>
          <p:cNvPr id="13" name="TextBox 12">
            <a:extLst>
              <a:ext uri="{FF2B5EF4-FFF2-40B4-BE49-F238E27FC236}">
                <a16:creationId xmlns:a16="http://schemas.microsoft.com/office/drawing/2014/main" id="{6C916DC1-8CA5-F55A-1814-877021941F3A}"/>
              </a:ext>
            </a:extLst>
          </p:cNvPr>
          <p:cNvSpPr txBox="1"/>
          <p:nvPr/>
        </p:nvSpPr>
        <p:spPr>
          <a:xfrm>
            <a:off x="6344301" y="1975341"/>
            <a:ext cx="5488035" cy="17594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Display" panose="020F0603020204020204" pitchFamily="34" charset="0"/>
                <a:cs typeface="Amazon Ember Display" panose="020F0603020204020204" pitchFamily="34" charset="0"/>
              </a:rPr>
              <a:t>Take a sequence of words.</a:t>
            </a:r>
          </a:p>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Display" panose="020F0603020204020204" pitchFamily="34" charset="0"/>
                <a:cs typeface="Amazon Ember Display" panose="020F0603020204020204" pitchFamily="34" charset="0"/>
              </a:rPr>
              <a:t>Flatten into a 1D vector of words.</a:t>
            </a:r>
          </a:p>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Display" panose="020F0603020204020204" pitchFamily="34" charset="0"/>
                <a:cs typeface="Amazon Ember Display" panose="020F0603020204020204" pitchFamily="34" charset="0"/>
              </a:rPr>
              <a:t>Feed through a fully connected neural network .</a:t>
            </a:r>
            <a:endParaRPr lang="en-US" sz="2000" dirty="0">
              <a:solidFill>
                <a:schemeClr val="tx2"/>
              </a:solidFill>
              <a:ea typeface="Amazon Ember Display" panose="020F0603020204020204" pitchFamily="34" charset="0"/>
              <a:cs typeface="Amazon Ember Display" panose="020F0603020204020204" pitchFamily="34" charset="0"/>
            </a:endParaRPr>
          </a:p>
        </p:txBody>
      </p:sp>
      <p:pic>
        <p:nvPicPr>
          <p:cNvPr id="4" name="Picture 3" descr="Illustration of 1D vectors that could be created from the sentence. See detail in notes.">
            <a:extLst>
              <a:ext uri="{FF2B5EF4-FFF2-40B4-BE49-F238E27FC236}">
                <a16:creationId xmlns:a16="http://schemas.microsoft.com/office/drawing/2014/main" id="{635950A9-D2C2-449C-B785-C5993862BA71}"/>
              </a:ext>
            </a:extLst>
          </p:cNvPr>
          <p:cNvPicPr>
            <a:picLocks noChangeAspect="1"/>
          </p:cNvPicPr>
          <p:nvPr/>
        </p:nvPicPr>
        <p:blipFill>
          <a:blip r:embed="rId4"/>
          <a:stretch>
            <a:fillRect/>
          </a:stretch>
        </p:blipFill>
        <p:spPr>
          <a:xfrm>
            <a:off x="499387" y="3801364"/>
            <a:ext cx="11193226" cy="1450974"/>
          </a:xfrm>
          <a:prstGeom prst="rect">
            <a:avLst/>
          </a:prstGeom>
        </p:spPr>
      </p:pic>
      <p:sp>
        <p:nvSpPr>
          <p:cNvPr id="11" name="TextBox 10">
            <a:extLst>
              <a:ext uri="{FF2B5EF4-FFF2-40B4-BE49-F238E27FC236}">
                <a16:creationId xmlns:a16="http://schemas.microsoft.com/office/drawing/2014/main" id="{9996B512-623D-41F9-804F-A94DF6F9FBDE}"/>
              </a:ext>
            </a:extLst>
          </p:cNvPr>
          <p:cNvSpPr txBox="1"/>
          <p:nvPr/>
        </p:nvSpPr>
        <p:spPr>
          <a:xfrm>
            <a:off x="365760" y="5252338"/>
            <a:ext cx="11466576" cy="952315"/>
          </a:xfrm>
          <a:prstGeom prst="rect">
            <a:avLst/>
          </a:prstGeom>
        </p:spPr>
        <p:txBody>
          <a:bodyPr vert="horz" lIns="91440" tIns="45720" rIns="91440" bIns="45720" rtlCol="0">
            <a:noAutofit/>
          </a:bodyPr>
          <a:lstStyle>
            <a:lvl1pPr marL="228600" indent="-228600">
              <a:lnSpc>
                <a:spcPct val="100000"/>
              </a:lnSpc>
              <a:spcBef>
                <a:spcPts val="1000"/>
              </a:spcBef>
              <a:spcAft>
                <a:spcPts val="600"/>
              </a:spcAft>
              <a:buClr>
                <a:schemeClr val="tx2"/>
              </a:buClr>
              <a:buFont typeface="Amazon Ember Display"/>
              <a:buChar char="•"/>
              <a:defRPr lang="en-US" sz="2800">
                <a:solidFill>
                  <a:srgbClr val="232F3E"/>
                </a:solidFill>
                <a:latin typeface="Amazon Ember Display"/>
              </a:defRPr>
            </a:lvl1pPr>
            <a:lvl2pPr indent="-223838">
              <a:lnSpc>
                <a:spcPct val="100000"/>
              </a:lnSpc>
              <a:spcBef>
                <a:spcPts val="500"/>
              </a:spcBef>
              <a:spcAft>
                <a:spcPts val="600"/>
              </a:spcAft>
              <a:buClr>
                <a:schemeClr val="tx2"/>
              </a:buClr>
              <a:buFont typeface="Amazon Ember Display"/>
              <a:buChar char="•"/>
              <a:tabLst/>
              <a:defRPr lang="en-US" sz="2400">
                <a:solidFill>
                  <a:srgbClr val="232F3E"/>
                </a:solidFill>
                <a:latin typeface="Amazon Ember Display"/>
              </a:defRPr>
            </a:lvl2pPr>
            <a:lvl3pPr marL="685800" indent="-228600">
              <a:lnSpc>
                <a:spcPct val="100000"/>
              </a:lnSpc>
              <a:spcBef>
                <a:spcPts val="500"/>
              </a:spcBef>
              <a:spcAft>
                <a:spcPts val="600"/>
              </a:spcAft>
              <a:buClr>
                <a:schemeClr val="tx2"/>
              </a:buClr>
              <a:buFont typeface="Amazon Ember Display"/>
              <a:buChar char="•"/>
              <a:tabLst/>
              <a:defRPr lang="en-US" sz="2000">
                <a:solidFill>
                  <a:srgbClr val="232F3E"/>
                </a:solidFill>
                <a:latin typeface="Amazon Ember Display"/>
              </a:defRPr>
            </a:lvl3pPr>
            <a:lvl4pPr marL="914400" indent="-228600">
              <a:lnSpc>
                <a:spcPct val="100000"/>
              </a:lnSpc>
              <a:spcBef>
                <a:spcPts val="500"/>
              </a:spcBef>
              <a:spcAft>
                <a:spcPts val="600"/>
              </a:spcAft>
              <a:buClr>
                <a:schemeClr val="tx2"/>
              </a:buClr>
              <a:buFont typeface="Amazon Ember Display"/>
              <a:buChar char="•"/>
              <a:tabLst/>
              <a:defRPr lang="en-US">
                <a:solidFill>
                  <a:srgbClr val="232F3E"/>
                </a:solidFill>
                <a:latin typeface="Amazon Ember Display"/>
              </a:defRPr>
            </a:lvl4pPr>
            <a:lvl5pPr marL="1147763" indent="-233363">
              <a:lnSpc>
                <a:spcPct val="100000"/>
              </a:lnSpc>
              <a:spcBef>
                <a:spcPts val="500"/>
              </a:spcBef>
              <a:spcAft>
                <a:spcPts val="600"/>
              </a:spcAft>
              <a:buClr>
                <a:schemeClr val="tx2"/>
              </a:buClr>
              <a:buFont typeface="Arial" panose="020B0604020202020204" pitchFamily="34" charset="0"/>
              <a:buChar char="•"/>
              <a:tabLst/>
              <a:defRPr lang="en-US">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solidFill>
                  <a:schemeClr val="tx2"/>
                </a:solidFill>
                <a:latin typeface="+mn-lt"/>
              </a:rPr>
              <a:t>By flattening the data into a unordered vector, the sequential information is lost.</a:t>
            </a:r>
          </a:p>
        </p:txBody>
      </p:sp>
    </p:spTree>
    <p:custDataLst>
      <p:tags r:id="rId1"/>
    </p:custDataLst>
    <p:extLst>
      <p:ext uri="{BB962C8B-B14F-4D97-AF65-F5344CB8AC3E}">
        <p14:creationId xmlns:p14="http://schemas.microsoft.com/office/powerpoint/2010/main" val="110954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New architectures with weight sharing </a:t>
            </a:r>
          </a:p>
        </p:txBody>
      </p:sp>
      <p:sp>
        <p:nvSpPr>
          <p:cNvPr id="4" name="Text Placeholder 3">
            <a:extLst>
              <a:ext uri="{FF2B5EF4-FFF2-40B4-BE49-F238E27FC236}">
                <a16:creationId xmlns:a16="http://schemas.microsoft.com/office/drawing/2014/main" id="{E3A1DB1E-00EC-E123-F0E9-2845EE6C7A0C}"/>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59643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EF80AAD-2E06-4FF1-8008-4463F1F9B7C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Issue: Too many weights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6894022" cy="5262696"/>
          </a:xfrm>
        </p:spPr>
        <p:txBody>
          <a:bodyPr/>
          <a:lstStyle/>
          <a:p>
            <a:r>
              <a:rPr lang="en-US" dirty="0"/>
              <a:t>Deep learning models can have billions of weights.</a:t>
            </a:r>
          </a:p>
          <a:p>
            <a:r>
              <a:rPr lang="en-US" dirty="0"/>
              <a:t>The computational cost would be prohibitive to train the fully connected neural network architectures that you have learned so far.</a:t>
            </a:r>
          </a:p>
          <a:p>
            <a:r>
              <a:rPr lang="en-US" dirty="0"/>
              <a:t>An alternative architecture is needed to handle this issue.</a:t>
            </a:r>
          </a:p>
        </p:txBody>
      </p:sp>
      <p:pic>
        <p:nvPicPr>
          <p:cNvPr id="4" name="Picture 3" descr="Fully connected neural network with two output neurons.">
            <a:extLst>
              <a:ext uri="{FF2B5EF4-FFF2-40B4-BE49-F238E27FC236}">
                <a16:creationId xmlns:a16="http://schemas.microsoft.com/office/drawing/2014/main" id="{238299E1-088B-CA2D-4222-D399ABA3FA56}"/>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7572006" y="1252775"/>
            <a:ext cx="3888474" cy="4890943"/>
          </a:xfrm>
          <a:prstGeom prst="rect">
            <a:avLst/>
          </a:prstGeom>
        </p:spPr>
      </p:pic>
    </p:spTree>
    <p:custDataLst>
      <p:tags r:id="rId1"/>
    </p:custDataLst>
    <p:extLst>
      <p:ext uri="{BB962C8B-B14F-4D97-AF65-F5344CB8AC3E}">
        <p14:creationId xmlns:p14="http://schemas.microsoft.com/office/powerpoint/2010/main" val="348311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9D6594-1B9F-4C3C-B672-23053242D7D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Solution: Weight sharing</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6866313" cy="5262696"/>
          </a:xfrm>
        </p:spPr>
        <p:txBody>
          <a:bodyPr/>
          <a:lstStyle/>
          <a:p>
            <a:r>
              <a:rPr lang="en-US" sz="2400" dirty="0"/>
              <a:t>You need to change the way that the weights participate in the training of a deep learning model.</a:t>
            </a:r>
          </a:p>
          <a:p>
            <a:r>
              <a:rPr lang="en-US" sz="2400" dirty="0"/>
              <a:t>You can accomplish this by selecting only a small part of the weights.</a:t>
            </a:r>
          </a:p>
          <a:p>
            <a:r>
              <a:rPr lang="en-US" sz="2400" dirty="0"/>
              <a:t>Weight sharing was first used in 1998 by LeCun et al. The method reduces the number of weights in a network that must be trained.</a:t>
            </a:r>
          </a:p>
          <a:p>
            <a:r>
              <a:rPr lang="en-US" sz="2400" dirty="0"/>
              <a:t>The method explores additional structures that is present in the data to reuse weights on nodes that are closely related.</a:t>
            </a:r>
          </a:p>
        </p:txBody>
      </p:sp>
      <p:pic>
        <p:nvPicPr>
          <p:cNvPr id="5" name="Picture 4">
            <a:extLst>
              <a:ext uri="{FF2B5EF4-FFF2-40B4-BE49-F238E27FC236}">
                <a16:creationId xmlns:a16="http://schemas.microsoft.com/office/drawing/2014/main" id="{DF2CEB4D-77A4-4A17-8767-8743ED36FFC8}"/>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7572006" y="1252775"/>
            <a:ext cx="3888474" cy="4890943"/>
          </a:xfrm>
          <a:prstGeom prst="rect">
            <a:avLst/>
          </a:prstGeom>
        </p:spPr>
      </p:pic>
    </p:spTree>
    <p:custDataLst>
      <p:tags r:id="rId1"/>
    </p:custDataLst>
    <p:extLst>
      <p:ext uri="{BB962C8B-B14F-4D97-AF65-F5344CB8AC3E}">
        <p14:creationId xmlns:p14="http://schemas.microsoft.com/office/powerpoint/2010/main" val="227904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7B9EA0-F2EC-4744-BF08-5C1565EDAF03}"/>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Explore additional data structures with invariance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As you have seen, in domains such as CV and NLP, the data is not a simple table of numbers.</a:t>
            </a:r>
          </a:p>
          <a:p>
            <a:r>
              <a:rPr lang="en-US" dirty="0"/>
              <a:t>You can use invariance to explore additional structures that are present in that data:</a:t>
            </a:r>
          </a:p>
          <a:p>
            <a:pPr lvl="1"/>
            <a:r>
              <a:rPr lang="en-US" dirty="0"/>
              <a:t>Invariance in position for CV models</a:t>
            </a:r>
          </a:p>
          <a:p>
            <a:pPr lvl="1"/>
            <a:r>
              <a:rPr lang="en-US" dirty="0"/>
              <a:t>Invariance in time for NLP models</a:t>
            </a:r>
          </a:p>
        </p:txBody>
      </p:sp>
    </p:spTree>
    <p:custDataLst>
      <p:tags r:id="rId1"/>
    </p:custDataLst>
    <p:extLst>
      <p:ext uri="{BB962C8B-B14F-4D97-AF65-F5344CB8AC3E}">
        <p14:creationId xmlns:p14="http://schemas.microsoft.com/office/powerpoint/2010/main" val="119731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3F7838-AA83-468E-A9BF-DD7AF0299058}"/>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Weight sharing for CV: Invariance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Invariance in position: </a:t>
            </a:r>
            <a:r>
              <a:rPr lang="en-US" dirty="0"/>
              <a:t>A model can recognize an object as it is, even when its appearance varies in position in the image.</a:t>
            </a:r>
          </a:p>
        </p:txBody>
      </p:sp>
      <p:pic>
        <p:nvPicPr>
          <p:cNvPr id="9" name="Picture 8" descr="Example using puppy faces. See detail in notes. ">
            <a:extLst>
              <a:ext uri="{FF2B5EF4-FFF2-40B4-BE49-F238E27FC236}">
                <a16:creationId xmlns:a16="http://schemas.microsoft.com/office/drawing/2014/main" id="{9AA0811C-4E8D-0DD3-0DF0-C00ABD0985D5}"/>
              </a:ext>
            </a:extLst>
          </p:cNvPr>
          <p:cNvPicPr>
            <a:picLocks noChangeAspect="1"/>
          </p:cNvPicPr>
          <p:nvPr/>
        </p:nvPicPr>
        <p:blipFill>
          <a:blip r:embed="rId4"/>
          <a:stretch>
            <a:fillRect/>
          </a:stretch>
        </p:blipFill>
        <p:spPr>
          <a:xfrm>
            <a:off x="1191990" y="2528888"/>
            <a:ext cx="9808021" cy="3277876"/>
          </a:xfrm>
          <a:prstGeom prst="rect">
            <a:avLst/>
          </a:prstGeom>
        </p:spPr>
      </p:pic>
    </p:spTree>
    <p:custDataLst>
      <p:tags r:id="rId1"/>
    </p:custDataLst>
    <p:extLst>
      <p:ext uri="{BB962C8B-B14F-4D97-AF65-F5344CB8AC3E}">
        <p14:creationId xmlns:p14="http://schemas.microsoft.com/office/powerpoint/2010/main" val="182113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EB15D-68A6-4E68-9E01-03BDEFDB94AF}"/>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CNN architecture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Preserves the two dimensions of image data by using a 2D matrix as input to the neural network</a:t>
            </a:r>
          </a:p>
          <a:p>
            <a:r>
              <a:rPr lang="en-US" dirty="0"/>
              <a:t>Implements weight sharing by keeping the weights in a small window that slide through the image, instead of having one weight per image pixel</a:t>
            </a:r>
          </a:p>
        </p:txBody>
      </p:sp>
    </p:spTree>
    <p:custDataLst>
      <p:tags r:id="rId1"/>
    </p:custDataLst>
    <p:extLst>
      <p:ext uri="{BB962C8B-B14F-4D97-AF65-F5344CB8AC3E}">
        <p14:creationId xmlns:p14="http://schemas.microsoft.com/office/powerpoint/2010/main" val="143054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5CEC10-605A-41B7-816A-FE723444A00E}"/>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Weight sharing for NLP: Invariance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Invariance in time:</a:t>
            </a:r>
            <a:r>
              <a:rPr lang="en-US" b="1" dirty="0">
                <a:solidFill>
                  <a:schemeClr val="tx2"/>
                </a:solidFill>
              </a:rPr>
              <a:t> </a:t>
            </a:r>
            <a:r>
              <a:rPr lang="en-US" dirty="0">
                <a:solidFill>
                  <a:schemeClr val="tx2"/>
                </a:solidFill>
              </a:rPr>
              <a:t>The model can recognize that some word have the same meaning regardless of which time step the words are in.</a:t>
            </a:r>
          </a:p>
        </p:txBody>
      </p:sp>
      <p:pic>
        <p:nvPicPr>
          <p:cNvPr id="6" name="Picture 5" descr="Comparison of two similar sentences with some words in a different order. See details in notes.">
            <a:extLst>
              <a:ext uri="{FF2B5EF4-FFF2-40B4-BE49-F238E27FC236}">
                <a16:creationId xmlns:a16="http://schemas.microsoft.com/office/drawing/2014/main" id="{5519398D-A454-4BEA-9FAA-E313719DED25}"/>
              </a:ext>
            </a:extLst>
          </p:cNvPr>
          <p:cNvPicPr>
            <a:picLocks noChangeAspect="1"/>
          </p:cNvPicPr>
          <p:nvPr/>
        </p:nvPicPr>
        <p:blipFill>
          <a:blip r:embed="rId4"/>
          <a:stretch>
            <a:fillRect/>
          </a:stretch>
        </p:blipFill>
        <p:spPr>
          <a:xfrm>
            <a:off x="2285670" y="2910758"/>
            <a:ext cx="7620660" cy="1889924"/>
          </a:xfrm>
          <a:prstGeom prst="rect">
            <a:avLst/>
          </a:prstGeom>
        </p:spPr>
      </p:pic>
    </p:spTree>
    <p:custDataLst>
      <p:tags r:id="rId1"/>
    </p:custDataLst>
    <p:extLst>
      <p:ext uri="{BB962C8B-B14F-4D97-AF65-F5344CB8AC3E}">
        <p14:creationId xmlns:p14="http://schemas.microsoft.com/office/powerpoint/2010/main" val="200036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E14DB-A061-422F-AA6D-2538B8AB4258}"/>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RNN architecture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sz="2000" dirty="0"/>
              <a:t>Preserves the sequential structure of text data by using time steps in the input to the neural network</a:t>
            </a:r>
          </a:p>
          <a:p>
            <a:r>
              <a:rPr lang="en-US" sz="2000" dirty="0"/>
              <a:t>Implements weight sharing by keeping the weights the same for all time steps while processing the text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5" name="Picture 14" descr="Illustration of an RNN architecture. See detail in notes.">
            <a:extLst>
              <a:ext uri="{FF2B5EF4-FFF2-40B4-BE49-F238E27FC236}">
                <a16:creationId xmlns:a16="http://schemas.microsoft.com/office/drawing/2014/main" id="{099404AD-74A6-4945-84BE-4EAF8FC6A07A}"/>
              </a:ext>
            </a:extLst>
          </p:cNvPr>
          <p:cNvPicPr>
            <a:picLocks noChangeAspect="1"/>
          </p:cNvPicPr>
          <p:nvPr/>
        </p:nvPicPr>
        <p:blipFill>
          <a:blip r:embed="rId4"/>
          <a:stretch>
            <a:fillRect/>
          </a:stretch>
        </p:blipFill>
        <p:spPr>
          <a:xfrm>
            <a:off x="151885" y="2833667"/>
            <a:ext cx="11888230" cy="3048264"/>
          </a:xfrm>
          <a:prstGeom prst="rect">
            <a:avLst/>
          </a:prstGeom>
        </p:spPr>
      </p:pic>
    </p:spTree>
    <p:custDataLst>
      <p:tags r:id="rId1"/>
    </p:custDataLst>
    <p:extLst>
      <p:ext uri="{BB962C8B-B14F-4D97-AF65-F5344CB8AC3E}">
        <p14:creationId xmlns:p14="http://schemas.microsoft.com/office/powerpoint/2010/main" val="78698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3F33EA0B-EFCA-C646-D5BB-6FDDA9C90E7C}"/>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The role of neural network architecture</a:t>
            </a:r>
          </a:p>
          <a:p>
            <a:r>
              <a:rPr lang="en-US" dirty="0"/>
              <a:t>Data structure for computer vision (CV) and natural language processing (NLP) domains</a:t>
            </a:r>
          </a:p>
          <a:p>
            <a:r>
              <a:rPr lang="en-US" dirty="0"/>
              <a:t>New architectures with weight sharing</a:t>
            </a:r>
          </a:p>
          <a:p>
            <a:pPr lvl="1"/>
            <a:r>
              <a:rPr lang="en-US" dirty="0"/>
              <a:t>Convolutional neural networks (CNNs)</a:t>
            </a:r>
          </a:p>
          <a:p>
            <a:pPr lvl="1"/>
            <a:r>
              <a:rPr lang="en-US" dirty="0"/>
              <a:t>Recurrent neural networks (RNNs)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module</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explore NLP.</a:t>
            </a:r>
          </a:p>
        </p:txBody>
      </p:sp>
      <p:pic>
        <p:nvPicPr>
          <p:cNvPr id="6" name="Picture 5">
            <a:extLst>
              <a:ext uri="{FF2B5EF4-FFF2-40B4-BE49-F238E27FC236}">
                <a16:creationId xmlns:a16="http://schemas.microsoft.com/office/drawing/2014/main" id="{C872AC2F-C446-18EF-5525-037D9C1C341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4233" y="2807539"/>
            <a:ext cx="1803535" cy="1635594"/>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21</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15162CD9-7915-F49B-735E-6705C2152AC0}"/>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B87ED0-4BB9-4595-BDE8-A76FFD84979A}"/>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The structure problem: CV</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D35E594B-8624-2A70-33D1-B58B7DDFCD99}"/>
              </a:ext>
            </a:extLst>
          </p:cNvPr>
          <p:cNvSpPr>
            <a:spLocks noGrp="1"/>
          </p:cNvSpPr>
          <p:nvPr>
            <p:ph idx="2"/>
          </p:nvPr>
        </p:nvSpPr>
        <p:spPr/>
        <p:txBody>
          <a:bodyPr/>
          <a:lstStyle/>
          <a:p>
            <a:endParaRPr lang="en-US"/>
          </a:p>
        </p:txBody>
      </p:sp>
      <p:sp>
        <p:nvSpPr>
          <p:cNvPr id="12" name="TextBox 11">
            <a:extLst>
              <a:ext uri="{FF2B5EF4-FFF2-40B4-BE49-F238E27FC236}">
                <a16:creationId xmlns:a16="http://schemas.microsoft.com/office/drawing/2014/main" id="{F64BA25A-992D-DEFB-B7A4-81159C185576}"/>
              </a:ext>
            </a:extLst>
          </p:cNvPr>
          <p:cNvSpPr txBox="1"/>
          <p:nvPr/>
        </p:nvSpPr>
        <p:spPr>
          <a:xfrm>
            <a:off x="532164" y="4957627"/>
            <a:ext cx="11127672" cy="13439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174625" indent="-163513"/>
            <a:r>
              <a:rPr lang="en-US" sz="2400" b="1" dirty="0">
                <a:sym typeface="Helvetica Neue"/>
              </a:rPr>
              <a:t>[ </a:t>
            </a:r>
            <a:r>
              <a:rPr lang="en-US" sz="1800" dirty="0"/>
              <a:t>0 0 0 0 0 0 0 0 0 0 0 0 0 0 0 0 0 0 0 0 </a:t>
            </a:r>
            <a:r>
              <a:rPr lang="en-US" dirty="0"/>
              <a:t>0 0 0 0 0 0 0 0 0 0 0 0 0 0 </a:t>
            </a:r>
            <a:r>
              <a:rPr lang="en-US" b="1" dirty="0"/>
              <a:t>.6</a:t>
            </a:r>
            <a:r>
              <a:rPr lang="en-US" dirty="0"/>
              <a:t> </a:t>
            </a:r>
            <a:r>
              <a:rPr lang="en-US" b="1" dirty="0"/>
              <a:t>.8</a:t>
            </a:r>
            <a:r>
              <a:rPr lang="en-US" dirty="0"/>
              <a:t> 0 0 0 0 0 0 0 0 0 0 0 0 </a:t>
            </a:r>
            <a:r>
              <a:rPr lang="en-US" b="1" dirty="0"/>
              <a:t>.7</a:t>
            </a:r>
            <a:r>
              <a:rPr lang="en-US" dirty="0"/>
              <a:t> </a:t>
            </a:r>
            <a:r>
              <a:rPr lang="en-US" b="1" dirty="0"/>
              <a:t>1</a:t>
            </a:r>
            <a:r>
              <a:rPr lang="en-US" dirty="0"/>
              <a:t> 0 0 0 0 0 0 0 0 0 0 0 0 .</a:t>
            </a:r>
            <a:r>
              <a:rPr lang="en-US" b="1" dirty="0"/>
              <a:t>7 1 </a:t>
            </a:r>
            <a:r>
              <a:rPr lang="en-US" dirty="0"/>
              <a:t>0 0 0 0 0 0 0 0 0 0 0 0 </a:t>
            </a:r>
            <a:r>
              <a:rPr lang="en-US" b="1" dirty="0"/>
              <a:t>.5 1 .4 </a:t>
            </a:r>
            <a:r>
              <a:rPr lang="en-US" dirty="0"/>
              <a:t>0 0 0 0 0 0 0 0 0 0 0 0 </a:t>
            </a:r>
            <a:r>
              <a:rPr lang="en-US" b="1" dirty="0"/>
              <a:t>1 .4 </a:t>
            </a:r>
            <a:r>
              <a:rPr lang="en-US" dirty="0"/>
              <a:t>0 0 0 0 0 0 0 0 0 0 0 0 </a:t>
            </a:r>
            <a:r>
              <a:rPr lang="en-US" b="1" dirty="0"/>
              <a:t>1 .4</a:t>
            </a:r>
            <a:r>
              <a:rPr lang="en-US" dirty="0"/>
              <a:t> 0 0 0 0 0 0 0 0 0 0 0 0 </a:t>
            </a:r>
            <a:r>
              <a:rPr lang="en-US" b="1" dirty="0"/>
              <a:t>1 .7</a:t>
            </a:r>
            <a:r>
              <a:rPr lang="en-US" dirty="0"/>
              <a:t> 0 0 0 0 0 0 0 0 0 0 0 0 </a:t>
            </a:r>
            <a:r>
              <a:rPr lang="en-US" b="1" dirty="0"/>
              <a:t>1 1</a:t>
            </a:r>
            <a:r>
              <a:rPr lang="en-US" dirty="0"/>
              <a:t> 0 0 0 0 0 0 0 0 0 0 0 0 </a:t>
            </a:r>
            <a:r>
              <a:rPr lang="en-US" b="1" dirty="0"/>
              <a:t>.9 1 .1 </a:t>
            </a:r>
            <a:r>
              <a:rPr lang="en-US" dirty="0"/>
              <a:t>0 0 0 0 0 0 0 0 0 0 0 </a:t>
            </a:r>
            <a:r>
              <a:rPr lang="en-US" b="1" dirty="0"/>
              <a:t>.3 1 .1 </a:t>
            </a:r>
            <a:r>
              <a:rPr lang="en-US" dirty="0"/>
              <a:t>0 0 0 0 0 0 0 0 0 0 0 0 0 0 0 0 0 0 0 0 0 0 0 0 0 0 0 0 0 0 0 0 </a:t>
            </a:r>
            <a:r>
              <a:rPr lang="en-US" sz="2400" b="1" dirty="0">
                <a:sym typeface="Helvetica Neue"/>
              </a:rPr>
              <a:t>] </a:t>
            </a:r>
            <a:endParaRPr lang="en-US" sz="1800" b="1" dirty="0">
              <a:sym typeface="Helvetica Neue"/>
            </a:endParaRPr>
          </a:p>
        </p:txBody>
      </p:sp>
    </p:spTree>
    <p:custDataLst>
      <p:tags r:id="rId1"/>
    </p:custDataLst>
    <p:extLst>
      <p:ext uri="{BB962C8B-B14F-4D97-AF65-F5344CB8AC3E}">
        <p14:creationId xmlns:p14="http://schemas.microsoft.com/office/powerpoint/2010/main" val="317492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8886936-BBA5-4D1C-A604-87CAEADEAF92}"/>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Data structure for NLP</a:t>
            </a:r>
            <a:endParaRPr lang="en-US" dirty="0">
              <a:latin typeface="+mj-lt"/>
              <a:ea typeface="Amazon Ember" panose="020B0603020204020204" pitchFamily="34" charset="0"/>
              <a:cs typeface="Amazon Ember" panose="020B0603020204020204" pitchFamily="34" charset="0"/>
            </a:endParaRPr>
          </a:p>
        </p:txBody>
      </p:sp>
      <p:sp>
        <p:nvSpPr>
          <p:cNvPr id="3" name="Content Placeholder 2">
            <a:extLst>
              <a:ext uri="{FF2B5EF4-FFF2-40B4-BE49-F238E27FC236}">
                <a16:creationId xmlns:a16="http://schemas.microsoft.com/office/drawing/2014/main" id="{4947A82D-9C18-52C6-97EF-ECD781BBABF2}"/>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A7F036FE-4E0C-408D-A89B-F71EA2F04A95}"/>
              </a:ext>
            </a:extLst>
          </p:cNvPr>
          <p:cNvGrpSpPr/>
          <p:nvPr/>
        </p:nvGrpSpPr>
        <p:grpSpPr>
          <a:xfrm>
            <a:off x="536442" y="3949602"/>
            <a:ext cx="11025863" cy="1138290"/>
            <a:chOff x="536442" y="3949602"/>
            <a:chExt cx="11025863" cy="1138290"/>
          </a:xfrm>
        </p:grpSpPr>
        <p:sp>
          <p:nvSpPr>
            <p:cNvPr id="4" name="TextBox 3" descr="&quot;The quick brown fox jumps over the lazy dog.&quot;">
              <a:extLst>
                <a:ext uri="{FF2B5EF4-FFF2-40B4-BE49-F238E27FC236}">
                  <a16:creationId xmlns:a16="http://schemas.microsoft.com/office/drawing/2014/main" id="{9C21316C-9690-E47B-C63F-328B3E7EE64B}"/>
                </a:ext>
              </a:extLst>
            </p:cNvPr>
            <p:cNvSpPr txBox="1"/>
            <p:nvPr/>
          </p:nvSpPr>
          <p:spPr>
            <a:xfrm>
              <a:off x="536442" y="4630692"/>
              <a:ext cx="4751302" cy="457200"/>
            </a:xfrm>
            <a:prstGeom prst="rect">
              <a:avLst/>
            </a:prstGeom>
            <a:solidFill>
              <a:schemeClr val="accent6"/>
            </a:solid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7432" tIns="25400" rIns="25400" bIns="25400" numCol="1" spcCol="38100" rtlCol="0" anchor="ctr">
              <a:noAutofit/>
            </a:bodyPr>
            <a:lstStyle/>
            <a:p>
              <a:pPr algn="ctr"/>
              <a:r>
                <a:rPr lang="en-US" dirty="0">
                  <a:solidFill>
                    <a:schemeClr val="bg1"/>
                  </a:solidFill>
                </a:rPr>
                <a:t>The quick brown fox jumps over the lazy dog</a:t>
              </a:r>
            </a:p>
          </p:txBody>
        </p:sp>
        <p:sp>
          <p:nvSpPr>
            <p:cNvPr id="6" name="TextBox 5" descr="&quot;The quick brown fox jumps over the lazy dog.&quot;">
              <a:extLst>
                <a:ext uri="{FF2B5EF4-FFF2-40B4-BE49-F238E27FC236}">
                  <a16:creationId xmlns:a16="http://schemas.microsoft.com/office/drawing/2014/main" id="{97E26EA8-1158-24C9-0014-81195E4B8BC0}"/>
                </a:ext>
              </a:extLst>
            </p:cNvPr>
            <p:cNvSpPr txBox="1"/>
            <p:nvPr/>
          </p:nvSpPr>
          <p:spPr>
            <a:xfrm>
              <a:off x="6791936" y="4630692"/>
              <a:ext cx="4770369" cy="457200"/>
            </a:xfrm>
            <a:prstGeom prst="rect">
              <a:avLst/>
            </a:prstGeom>
            <a:solidFill>
              <a:schemeClr val="accent6"/>
            </a:solid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noAutofit/>
            </a:bodyPr>
            <a:lstStyle>
              <a:defPPr>
                <a:defRPr lang="en-US"/>
              </a:defPPr>
              <a:lvl1pPr algn="ctr">
                <a:defRPr>
                  <a:solidFill>
                    <a:schemeClr val="bg1"/>
                  </a:solidFill>
                </a:defRPr>
              </a:lvl1pPr>
            </a:lstStyle>
            <a:p>
              <a:r>
                <a:rPr lang="en-US" dirty="0"/>
                <a:t>Quick lazy over jumps dog the fox brown the</a:t>
              </a:r>
            </a:p>
          </p:txBody>
        </p:sp>
        <p:sp>
          <p:nvSpPr>
            <p:cNvPr id="7" name="Right Arrow 6">
              <a:extLst>
                <a:ext uri="{FF2B5EF4-FFF2-40B4-BE49-F238E27FC236}">
                  <a16:creationId xmlns:a16="http://schemas.microsoft.com/office/drawing/2014/main" id="{C9FF98E3-FB1F-6672-AFA2-5F2DF3070F07}"/>
                </a:ext>
              </a:extLst>
            </p:cNvPr>
            <p:cNvSpPr/>
            <p:nvPr/>
          </p:nvSpPr>
          <p:spPr>
            <a:xfrm>
              <a:off x="5721003" y="4630692"/>
              <a:ext cx="637674" cy="457200"/>
            </a:xfrm>
            <a:prstGeom prst="rightArrow">
              <a:avLst/>
            </a:prstGeom>
            <a:solidFill>
              <a:schemeClr val="accent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59CA2151-82B4-1449-3383-D080A4B82BC3}"/>
                </a:ext>
              </a:extLst>
            </p:cNvPr>
            <p:cNvSpPr txBox="1"/>
            <p:nvPr/>
          </p:nvSpPr>
          <p:spPr>
            <a:xfrm>
              <a:off x="8820291" y="3949602"/>
              <a:ext cx="713657" cy="584775"/>
            </a:xfrm>
            <a:prstGeom prst="rect">
              <a:avLst/>
            </a:prstGeom>
            <a:noFill/>
          </p:spPr>
          <p:txBody>
            <a:bodyPr wrap="none" rtlCol="0">
              <a:spAutoFit/>
            </a:bodyPr>
            <a:lstStyle/>
            <a:p>
              <a:r>
                <a:rPr lang="en-US" sz="3200" dirty="0"/>
                <a:t>???</a:t>
              </a:r>
            </a:p>
          </p:txBody>
        </p:sp>
      </p:grpSp>
    </p:spTree>
    <p:custDataLst>
      <p:tags r:id="rId1"/>
    </p:custDataLst>
    <p:extLst>
      <p:ext uri="{BB962C8B-B14F-4D97-AF65-F5344CB8AC3E}">
        <p14:creationId xmlns:p14="http://schemas.microsoft.com/office/powerpoint/2010/main" val="1943913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2F7BD0B-D8F7-4020-848C-668FC50BEAD6}"/>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The structure problem: NLP</a:t>
            </a:r>
            <a:endParaRPr lang="en-US" dirty="0">
              <a:latin typeface="+mj-lt"/>
              <a:ea typeface="Amazon Ember" panose="020B0603020204020204" pitchFamily="34" charset="0"/>
              <a:cs typeface="Amazon Ember" panose="020B0603020204020204" pitchFamily="34" charset="0"/>
            </a:endParaRPr>
          </a:p>
        </p:txBody>
      </p:sp>
      <p:sp>
        <p:nvSpPr>
          <p:cNvPr id="3" name="Content Placeholder 2">
            <a:extLst>
              <a:ext uri="{FF2B5EF4-FFF2-40B4-BE49-F238E27FC236}">
                <a16:creationId xmlns:a16="http://schemas.microsoft.com/office/drawing/2014/main" id="{D9D433E6-7E5F-6205-23A4-5CB254A3EAE7}"/>
              </a:ext>
            </a:extLst>
          </p:cNvPr>
          <p:cNvSpPr>
            <a:spLocks noGrp="1"/>
          </p:cNvSpPr>
          <p:nvPr>
            <p:ph idx="2"/>
          </p:nvPr>
        </p:nvSpPr>
        <p:spPr/>
        <p:txBody>
          <a:bodyPr/>
          <a:lstStyle/>
          <a:p>
            <a:endParaRPr lang="en-US"/>
          </a:p>
        </p:txBody>
      </p:sp>
      <p:grpSp>
        <p:nvGrpSpPr>
          <p:cNvPr id="17" name="Group 16">
            <a:extLst>
              <a:ext uri="{FF2B5EF4-FFF2-40B4-BE49-F238E27FC236}">
                <a16:creationId xmlns:a16="http://schemas.microsoft.com/office/drawing/2014/main" id="{D93359A3-4061-45E9-94C8-97A3CA929563}"/>
              </a:ext>
            </a:extLst>
          </p:cNvPr>
          <p:cNvGrpSpPr/>
          <p:nvPr/>
        </p:nvGrpSpPr>
        <p:grpSpPr>
          <a:xfrm>
            <a:off x="567920" y="3908065"/>
            <a:ext cx="11047308" cy="1323439"/>
            <a:chOff x="567920" y="3908065"/>
            <a:chExt cx="11047308" cy="1323439"/>
          </a:xfrm>
        </p:grpSpPr>
        <p:sp>
          <p:nvSpPr>
            <p:cNvPr id="7" name="TextBox 6">
              <a:extLst>
                <a:ext uri="{FF2B5EF4-FFF2-40B4-BE49-F238E27FC236}">
                  <a16:creationId xmlns:a16="http://schemas.microsoft.com/office/drawing/2014/main" id="{DF7D0C86-D2D4-29D7-0248-D834653019F6}"/>
                </a:ext>
              </a:extLst>
            </p:cNvPr>
            <p:cNvSpPr txBox="1"/>
            <p:nvPr/>
          </p:nvSpPr>
          <p:spPr>
            <a:xfrm>
              <a:off x="8304355" y="3908065"/>
              <a:ext cx="3310873" cy="1323439"/>
            </a:xfrm>
            <a:prstGeom prst="rect">
              <a:avLst/>
            </a:prstGeom>
            <a:noFill/>
          </p:spPr>
          <p:txBody>
            <a:bodyPr wrap="square" rtlCol="0">
              <a:spAutoFit/>
            </a:bodyPr>
            <a:lstStyle/>
            <a:p>
              <a:r>
                <a:rPr lang="en-US" sz="2000" dirty="0"/>
                <a:t>Both vectors lead to </a:t>
              </a:r>
            </a:p>
            <a:p>
              <a:r>
                <a:rPr lang="en-US" sz="2000" dirty="0"/>
                <a:t>the same result with a fully connected neural network model.</a:t>
              </a:r>
            </a:p>
          </p:txBody>
        </p:sp>
        <p:grpSp>
          <p:nvGrpSpPr>
            <p:cNvPr id="16" name="Group 15">
              <a:extLst>
                <a:ext uri="{FF2B5EF4-FFF2-40B4-BE49-F238E27FC236}">
                  <a16:creationId xmlns:a16="http://schemas.microsoft.com/office/drawing/2014/main" id="{28304DD3-DE9F-49A4-8D4B-87C22FFC9C2D}"/>
                </a:ext>
              </a:extLst>
            </p:cNvPr>
            <p:cNvGrpSpPr/>
            <p:nvPr/>
          </p:nvGrpSpPr>
          <p:grpSpPr>
            <a:xfrm>
              <a:off x="567920" y="4045862"/>
              <a:ext cx="7462569" cy="1047844"/>
              <a:chOff x="567920" y="3900445"/>
              <a:chExt cx="7462569" cy="1047844"/>
            </a:xfrm>
          </p:grpSpPr>
          <p:grpSp>
            <p:nvGrpSpPr>
              <p:cNvPr id="15" name="Group 14">
                <a:extLst>
                  <a:ext uri="{FF2B5EF4-FFF2-40B4-BE49-F238E27FC236}">
                    <a16:creationId xmlns:a16="http://schemas.microsoft.com/office/drawing/2014/main" id="{78F73C96-0A08-4E38-957C-D8084E7482F6}"/>
                  </a:ext>
                </a:extLst>
              </p:cNvPr>
              <p:cNvGrpSpPr/>
              <p:nvPr/>
            </p:nvGrpSpPr>
            <p:grpSpPr>
              <a:xfrm>
                <a:off x="567920" y="3900445"/>
                <a:ext cx="7462569" cy="1047844"/>
                <a:chOff x="567920" y="3900445"/>
                <a:chExt cx="7462569" cy="1047844"/>
              </a:xfrm>
            </p:grpSpPr>
            <p:sp>
              <p:nvSpPr>
                <p:cNvPr id="12" name="TextBox 11">
                  <a:extLst>
                    <a:ext uri="{FF2B5EF4-FFF2-40B4-BE49-F238E27FC236}">
                      <a16:creationId xmlns:a16="http://schemas.microsoft.com/office/drawing/2014/main" id="{F64BA25A-992D-DEFB-B7A4-81159C185576}"/>
                    </a:ext>
                  </a:extLst>
                </p:cNvPr>
                <p:cNvSpPr txBox="1"/>
                <p:nvPr/>
              </p:nvSpPr>
              <p:spPr>
                <a:xfrm>
                  <a:off x="567920" y="3900445"/>
                  <a:ext cx="7462568"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174625" indent="-163513"/>
                  <a:r>
                    <a:rPr lang="en-US" sz="2400" b="1" dirty="0">
                      <a:sym typeface="Helvetica Neue"/>
                    </a:rPr>
                    <a:t>[ </a:t>
                  </a:r>
                  <a:r>
                    <a:rPr lang="en-US" sz="1800" dirty="0"/>
                    <a:t>“quick”, “lazy”, ”over”, ”jumps”, “dog”, “the”, “fox”, ”brown”, ”the” </a:t>
                  </a:r>
                  <a:r>
                    <a:rPr lang="en-US" sz="2400" b="1" dirty="0">
                      <a:sym typeface="Helvetica Neue"/>
                    </a:rPr>
                    <a:t>] </a:t>
                  </a:r>
                  <a:endParaRPr lang="en-US" sz="1800" b="1" dirty="0">
                    <a:sym typeface="Helvetica Neue"/>
                  </a:endParaRPr>
                </a:p>
              </p:txBody>
            </p:sp>
            <p:sp>
              <p:nvSpPr>
                <p:cNvPr id="4" name="TextBox 3">
                  <a:extLst>
                    <a:ext uri="{FF2B5EF4-FFF2-40B4-BE49-F238E27FC236}">
                      <a16:creationId xmlns:a16="http://schemas.microsoft.com/office/drawing/2014/main" id="{6B1A4A72-10D5-B797-FB25-F5FA85E1E233}"/>
                    </a:ext>
                  </a:extLst>
                </p:cNvPr>
                <p:cNvSpPr txBox="1"/>
                <p:nvPr/>
              </p:nvSpPr>
              <p:spPr>
                <a:xfrm>
                  <a:off x="567920" y="4527661"/>
                  <a:ext cx="7462569"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174625" indent="-163513"/>
                  <a:r>
                    <a:rPr lang="en-US" sz="2400" b="1" dirty="0">
                      <a:sym typeface="Helvetica Neue"/>
                    </a:rPr>
                    <a:t>[ </a:t>
                  </a:r>
                  <a:r>
                    <a:rPr lang="en-US" sz="1800" dirty="0"/>
                    <a:t>“the”, “quick”, ”brown”, ”fox”, “jumps”, “over”, “the”, ”lazy”, ”dog” </a:t>
                  </a:r>
                  <a:r>
                    <a:rPr lang="en-US" sz="2400" b="1" dirty="0">
                      <a:sym typeface="Helvetica Neue"/>
                    </a:rPr>
                    <a:t>] </a:t>
                  </a:r>
                  <a:endParaRPr lang="en-US" sz="1800" b="1" dirty="0">
                    <a:sym typeface="Helvetica Neue"/>
                  </a:endParaRPr>
                </a:p>
              </p:txBody>
            </p:sp>
          </p:grpSp>
          <p:sp>
            <p:nvSpPr>
              <p:cNvPr id="8" name="Right Brace 7">
                <a:extLst>
                  <a:ext uri="{FF2B5EF4-FFF2-40B4-BE49-F238E27FC236}">
                    <a16:creationId xmlns:a16="http://schemas.microsoft.com/office/drawing/2014/main" id="{9612E10C-A643-69D7-B630-E80BDFE4A50B}"/>
                  </a:ext>
                </a:extLst>
              </p:cNvPr>
              <p:cNvSpPr/>
              <p:nvPr/>
            </p:nvSpPr>
            <p:spPr>
              <a:xfrm>
                <a:off x="7772327" y="3900445"/>
                <a:ext cx="258162" cy="10478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12453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F69E0D-2C18-423C-9063-3EC6CC584A59}"/>
              </a:ext>
            </a:extLst>
          </p:cNvPr>
          <p:cNvSpPr>
            <a:spLocks noGrp="1"/>
          </p:cNvSpPr>
          <p:nvPr>
            <p:ph type="sldNum" idx="97"/>
          </p:nvPr>
        </p:nvSpPr>
        <p:spPr>
          <a:xfrm>
            <a:off x="11590020" y="6441948"/>
            <a:ext cx="484632" cy="228600"/>
          </a:xfrm>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Weight sharing for CV: Invariance</a:t>
            </a:r>
            <a:endParaRPr lang="en-US" sz="3600" dirty="0">
              <a:latin typeface="+mj-lt"/>
              <a:ea typeface="Amazon Ember" panose="020B0603020204020204" pitchFamily="34" charset="0"/>
              <a:cs typeface="Amazon Ember" panose="020B0603020204020204" pitchFamily="34" charset="0"/>
            </a:endParaRPr>
          </a:p>
        </p:txBody>
      </p:sp>
      <p:sp>
        <p:nvSpPr>
          <p:cNvPr id="9" name="TextBox 8">
            <a:extLst>
              <a:ext uri="{FF2B5EF4-FFF2-40B4-BE49-F238E27FC236}">
                <a16:creationId xmlns:a16="http://schemas.microsoft.com/office/drawing/2014/main" id="{0BA5E4DC-18AE-758E-0499-A06E4334F611}"/>
              </a:ext>
            </a:extLst>
          </p:cNvPr>
          <p:cNvSpPr txBox="1"/>
          <p:nvPr/>
        </p:nvSpPr>
        <p:spPr>
          <a:xfrm>
            <a:off x="815765" y="2354099"/>
            <a:ext cx="2406428" cy="461665"/>
          </a:xfrm>
          <a:prstGeom prst="rect">
            <a:avLst/>
          </a:prstGeom>
          <a:noFill/>
        </p:spPr>
        <p:txBody>
          <a:bodyPr wrap="none" rtlCol="0">
            <a:spAutoFit/>
          </a:bodyPr>
          <a:lstStyle/>
          <a:p>
            <a:pPr algn="ctr"/>
            <a:r>
              <a:rPr lang="en-US" sz="2400" dirty="0"/>
              <a:t>Labrador Puppy</a:t>
            </a:r>
          </a:p>
        </p:txBody>
      </p:sp>
      <p:sp>
        <p:nvSpPr>
          <p:cNvPr id="13" name="Right Arrow 12">
            <a:extLst>
              <a:ext uri="{FF2B5EF4-FFF2-40B4-BE49-F238E27FC236}">
                <a16:creationId xmlns:a16="http://schemas.microsoft.com/office/drawing/2014/main" id="{15633D6C-2562-A631-E3AD-6A36832F3DDB}"/>
              </a:ext>
            </a:extLst>
          </p:cNvPr>
          <p:cNvSpPr/>
          <p:nvPr/>
        </p:nvSpPr>
        <p:spPr>
          <a:xfrm>
            <a:off x="3523267" y="4044380"/>
            <a:ext cx="63767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accent1"/>
              </a:solidFill>
              <a:effectLst>
                <a:outerShdw blurRad="38100" dist="25400" dir="5400000" algn="ctr" rotWithShape="0">
                  <a:srgbClr val="6E747A">
                    <a:alpha val="43000"/>
                  </a:srgbClr>
                </a:outerShdw>
              </a:effectLst>
            </a:endParaRPr>
          </a:p>
        </p:txBody>
      </p:sp>
      <p:pic>
        <p:nvPicPr>
          <p:cNvPr id="15" name="Picture 14">
            <a:extLst>
              <a:ext uri="{FF2B5EF4-FFF2-40B4-BE49-F238E27FC236}">
                <a16:creationId xmlns:a16="http://schemas.microsoft.com/office/drawing/2014/main" id="{616E2424-4C50-1FE3-29D5-ADBCCADFE48D}"/>
              </a:ext>
            </a:extLst>
          </p:cNvPr>
          <p:cNvPicPr>
            <a:picLocks noChangeAspect="1"/>
          </p:cNvPicPr>
          <p:nvPr/>
        </p:nvPicPr>
        <p:blipFill>
          <a:blip r:embed="rId4"/>
          <a:srcRect l="14172" t="12190" b="5712"/>
          <a:stretch/>
        </p:blipFill>
        <p:spPr>
          <a:xfrm flipH="1">
            <a:off x="4702457" y="3215884"/>
            <a:ext cx="1464334" cy="2114193"/>
          </a:xfrm>
          <a:prstGeom prst="rect">
            <a:avLst/>
          </a:prstGeom>
          <a:ln w="25400">
            <a:solidFill>
              <a:srgbClr val="000000"/>
            </a:solidFill>
          </a:ln>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786A3532-1A89-384F-A88B-88CCB782A3FA}"/>
              </a:ext>
            </a:extLst>
          </p:cNvPr>
          <p:cNvPicPr>
            <a:picLocks noChangeAspect="1"/>
          </p:cNvPicPr>
          <p:nvPr/>
        </p:nvPicPr>
        <p:blipFill>
          <a:blip r:embed="rId5"/>
          <a:srcRect l="19666" r="16217"/>
          <a:stretch/>
        </p:blipFill>
        <p:spPr>
          <a:xfrm flipH="1">
            <a:off x="6690216" y="3306216"/>
            <a:ext cx="1871274" cy="1933529"/>
          </a:xfrm>
          <a:prstGeom prst="rect">
            <a:avLst/>
          </a:prstGeom>
          <a:ln w="25400">
            <a:solidFill>
              <a:srgbClr val="000000"/>
            </a:solidFill>
          </a:ln>
          <a:effectLst>
            <a:outerShdw blurRad="50800" dist="38100" dir="2700000" algn="tl" rotWithShape="0">
              <a:prstClr val="black">
                <a:alpha val="40000"/>
              </a:prstClr>
            </a:outerShdw>
          </a:effectLst>
        </p:spPr>
      </p:pic>
      <p:pic>
        <p:nvPicPr>
          <p:cNvPr id="19" name="Picture 18">
            <a:extLst>
              <a:ext uri="{FF2B5EF4-FFF2-40B4-BE49-F238E27FC236}">
                <a16:creationId xmlns:a16="http://schemas.microsoft.com/office/drawing/2014/main" id="{0E9568BF-8609-ABE6-4CBF-C27EB6F910AB}"/>
              </a:ext>
            </a:extLst>
          </p:cNvPr>
          <p:cNvPicPr>
            <a:picLocks noChangeAspect="1"/>
          </p:cNvPicPr>
          <p:nvPr/>
        </p:nvPicPr>
        <p:blipFill>
          <a:blip r:embed="rId6"/>
          <a:stretch>
            <a:fillRect/>
          </a:stretch>
        </p:blipFill>
        <p:spPr>
          <a:xfrm flipH="1">
            <a:off x="1170809" y="2985391"/>
            <a:ext cx="1706122" cy="2575178"/>
          </a:xfrm>
          <a:prstGeom prst="rect">
            <a:avLst/>
          </a:prstGeom>
          <a:ln w="25400">
            <a:solidFill>
              <a:srgbClr val="000000"/>
            </a:solidFill>
          </a:ln>
          <a:effectLst>
            <a:outerShdw blurRad="50800" dist="38100" dir="2700000" algn="tl" rotWithShape="0">
              <a:prstClr val="black">
                <a:alpha val="40000"/>
              </a:prstClr>
            </a:outerShdw>
          </a:effectLst>
        </p:spPr>
      </p:pic>
      <p:pic>
        <p:nvPicPr>
          <p:cNvPr id="8" name="Content Placeholder 7">
            <a:extLst>
              <a:ext uri="{FF2B5EF4-FFF2-40B4-BE49-F238E27FC236}">
                <a16:creationId xmlns:a16="http://schemas.microsoft.com/office/drawing/2014/main" id="{75C8E255-D5E7-A232-AF09-7D734594536E}"/>
              </a:ext>
            </a:extLst>
          </p:cNvPr>
          <p:cNvPicPr>
            <a:picLocks noGrp="1" noChangeAspect="1"/>
          </p:cNvPicPr>
          <p:nvPr>
            <p:ph idx="2"/>
          </p:nvPr>
        </p:nvPicPr>
        <p:blipFill>
          <a:blip r:embed="rId7"/>
          <a:srcRect r="12911"/>
          <a:stretch/>
        </p:blipFill>
        <p:spPr>
          <a:xfrm flipH="1">
            <a:off x="9084915" y="3423272"/>
            <a:ext cx="2235282" cy="1699417"/>
          </a:xfrm>
          <a:ln w="25400">
            <a:solidFill>
              <a:srgbClr val="000000"/>
            </a:solidFill>
          </a:ln>
          <a:effectLst>
            <a:outerShdw blurRad="50800" dist="38100" dir="2700000" algn="tl" rotWithShape="0">
              <a:prstClr val="black">
                <a:alpha val="40000"/>
              </a:prstClr>
            </a:outerShdw>
          </a:effectLst>
        </p:spPr>
      </p:pic>
      <p:sp>
        <p:nvSpPr>
          <p:cNvPr id="10" name="Rectangle 9">
            <a:extLst>
              <a:ext uri="{FF2B5EF4-FFF2-40B4-BE49-F238E27FC236}">
                <a16:creationId xmlns:a16="http://schemas.microsoft.com/office/drawing/2014/main" id="{3ABC3836-4B98-FF77-DD7E-6071029BCFDE}"/>
              </a:ext>
            </a:extLst>
          </p:cNvPr>
          <p:cNvSpPr/>
          <p:nvPr/>
        </p:nvSpPr>
        <p:spPr>
          <a:xfrm>
            <a:off x="4990804" y="3512573"/>
            <a:ext cx="1012736" cy="101529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79227504-095E-4F91-092C-51A4429E74AF}"/>
              </a:ext>
            </a:extLst>
          </p:cNvPr>
          <p:cNvSpPr/>
          <p:nvPr/>
        </p:nvSpPr>
        <p:spPr>
          <a:xfrm>
            <a:off x="6875431" y="3689791"/>
            <a:ext cx="1042431" cy="101529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3521BC9B-7E01-C054-D5C2-8285C6BAD55E}"/>
              </a:ext>
            </a:extLst>
          </p:cNvPr>
          <p:cNvSpPr/>
          <p:nvPr/>
        </p:nvSpPr>
        <p:spPr>
          <a:xfrm>
            <a:off x="9731251" y="3689791"/>
            <a:ext cx="1254555" cy="14087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19">
            <a:extLst>
              <a:ext uri="{FF2B5EF4-FFF2-40B4-BE49-F238E27FC236}">
                <a16:creationId xmlns:a16="http://schemas.microsoft.com/office/drawing/2014/main" id="{E5D21DCF-6A83-D4A3-0D4E-A1B08019FA79}"/>
              </a:ext>
            </a:extLst>
          </p:cNvPr>
          <p:cNvSpPr/>
          <p:nvPr/>
        </p:nvSpPr>
        <p:spPr>
          <a:xfrm>
            <a:off x="1206194" y="3107802"/>
            <a:ext cx="1625571" cy="160345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custDataLst>
      <p:tags r:id="rId1"/>
    </p:custDataLst>
    <p:extLst>
      <p:ext uri="{BB962C8B-B14F-4D97-AF65-F5344CB8AC3E}">
        <p14:creationId xmlns:p14="http://schemas.microsoft.com/office/powerpoint/2010/main" val="107491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5CEC10-605A-41B7-816A-FE723444A00E}"/>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Weight sharing for NLP: Invariance</a:t>
            </a:r>
          </a:p>
        </p:txBody>
      </p:sp>
      <p:sp>
        <p:nvSpPr>
          <p:cNvPr id="3" name="Content Placeholder 2">
            <a:extLst>
              <a:ext uri="{FF2B5EF4-FFF2-40B4-BE49-F238E27FC236}">
                <a16:creationId xmlns:a16="http://schemas.microsoft.com/office/drawing/2014/main" id="{6AA47A8A-628C-8CFF-8211-037C39C6BC1F}"/>
              </a:ext>
            </a:extLst>
          </p:cNvPr>
          <p:cNvSpPr>
            <a:spLocks noGrp="1"/>
          </p:cNvSpPr>
          <p:nvPr>
            <p:ph idx="2"/>
          </p:nvPr>
        </p:nvSpPr>
        <p:spPr/>
        <p:txBody>
          <a:bodyPr/>
          <a:lstStyle/>
          <a:p>
            <a:endParaRPr lang="en-US"/>
          </a:p>
        </p:txBody>
      </p:sp>
      <p:grpSp>
        <p:nvGrpSpPr>
          <p:cNvPr id="6" name="Group 5">
            <a:extLst>
              <a:ext uri="{FF2B5EF4-FFF2-40B4-BE49-F238E27FC236}">
                <a16:creationId xmlns:a16="http://schemas.microsoft.com/office/drawing/2014/main" id="{FCA77178-1D6C-4B9A-9FB7-9F1EB8086526}"/>
              </a:ext>
            </a:extLst>
          </p:cNvPr>
          <p:cNvGrpSpPr/>
          <p:nvPr/>
        </p:nvGrpSpPr>
        <p:grpSpPr>
          <a:xfrm>
            <a:off x="1646238" y="3858615"/>
            <a:ext cx="7329906" cy="1708319"/>
            <a:chOff x="1646238" y="3858615"/>
            <a:chExt cx="7329906" cy="1708319"/>
          </a:xfrm>
        </p:grpSpPr>
        <p:sp>
          <p:nvSpPr>
            <p:cNvPr id="27" name="TextBox 26" descr="&quot;The quick brown fox jumps over the lazy dog.&quot;">
              <a:extLst>
                <a:ext uri="{FF2B5EF4-FFF2-40B4-BE49-F238E27FC236}">
                  <a16:creationId xmlns:a16="http://schemas.microsoft.com/office/drawing/2014/main" id="{6DE51279-C938-AE94-039E-0BFD55B301A4}"/>
                </a:ext>
              </a:extLst>
            </p:cNvPr>
            <p:cNvSpPr txBox="1"/>
            <p:nvPr/>
          </p:nvSpPr>
          <p:spPr>
            <a:xfrm>
              <a:off x="4224842" y="5057791"/>
              <a:ext cx="4751302" cy="509143"/>
            </a:xfrm>
            <a:prstGeom prst="rect">
              <a:avLst/>
            </a:prstGeom>
            <a:solidFill>
              <a:schemeClr val="bg1"/>
            </a:solidFill>
            <a:ln w="12700" cap="flat">
              <a:solidFill>
                <a:srgbClr val="232F3E"/>
              </a:solidFill>
              <a:miter lim="400000"/>
            </a:ln>
            <a:effectLst>
              <a:outerShdw blurRad="63500" dist="53881" dir="2700016" rotWithShape="0">
                <a:scrgbClr r="0" g="0" b="0">
                  <a:alpha val="25000"/>
                </a:sc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noAutofit/>
            </a:bodyPr>
            <a:lstStyle/>
            <a:p>
              <a:pPr algn="ctr"/>
              <a:r>
                <a:rPr lang="en-US" dirty="0"/>
                <a:t>The</a:t>
              </a:r>
              <a:r>
                <a:rPr lang="en-US" dirty="0">
                  <a:solidFill>
                    <a:schemeClr val="bg1"/>
                  </a:solidFill>
                </a:rPr>
                <a:t> </a:t>
              </a:r>
              <a:r>
                <a:rPr lang="en-US" dirty="0">
                  <a:solidFill>
                    <a:schemeClr val="accent5"/>
                  </a:solidFill>
                </a:rPr>
                <a:t>lazy</a:t>
              </a:r>
              <a:r>
                <a:rPr lang="en-US" dirty="0">
                  <a:solidFill>
                    <a:schemeClr val="bg1"/>
                  </a:solidFill>
                </a:rPr>
                <a:t> </a:t>
              </a:r>
              <a:r>
                <a:rPr lang="en-US" dirty="0"/>
                <a:t>brown fox jumps over the </a:t>
              </a:r>
              <a:r>
                <a:rPr lang="en-US" dirty="0">
                  <a:solidFill>
                    <a:schemeClr val="accent6"/>
                  </a:solidFill>
                </a:rPr>
                <a:t>quick</a:t>
              </a:r>
              <a:r>
                <a:rPr lang="en-US" dirty="0">
                  <a:solidFill>
                    <a:schemeClr val="bg1"/>
                  </a:solidFill>
                </a:rPr>
                <a:t> </a:t>
              </a:r>
              <a:r>
                <a:rPr lang="en-US" dirty="0"/>
                <a:t>dog</a:t>
              </a:r>
            </a:p>
          </p:txBody>
        </p:sp>
        <p:sp>
          <p:nvSpPr>
            <p:cNvPr id="26" name="TextBox 25" descr="&quot;The quick brown fox jumps over the lazy dog.&quot;">
              <a:extLst>
                <a:ext uri="{FF2B5EF4-FFF2-40B4-BE49-F238E27FC236}">
                  <a16:creationId xmlns:a16="http://schemas.microsoft.com/office/drawing/2014/main" id="{397E650F-0B37-CEEA-6E3B-9B85B65C3F42}"/>
                </a:ext>
              </a:extLst>
            </p:cNvPr>
            <p:cNvSpPr txBox="1"/>
            <p:nvPr/>
          </p:nvSpPr>
          <p:spPr>
            <a:xfrm>
              <a:off x="4209590" y="4384346"/>
              <a:ext cx="4751302" cy="509143"/>
            </a:xfrm>
            <a:prstGeom prst="rect">
              <a:avLst/>
            </a:prstGeom>
            <a:solidFill>
              <a:schemeClr val="bg1"/>
            </a:solidFill>
            <a:ln w="12700" cap="flat">
              <a:solidFill>
                <a:srgbClr val="232F3E"/>
              </a:solidFill>
              <a:miter lim="400000"/>
            </a:ln>
            <a:effectLst>
              <a:outerShdw blurRad="63500" dist="53881" dir="2700016" rotWithShape="0">
                <a:scrgbClr r="0" g="0" b="0">
                  <a:alpha val="25000"/>
                </a:sc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noAutofit/>
            </a:bodyPr>
            <a:lstStyle/>
            <a:p>
              <a:pPr algn="ctr"/>
              <a:r>
                <a:rPr lang="en-US" dirty="0"/>
                <a:t>The</a:t>
              </a:r>
              <a:r>
                <a:rPr lang="en-US" dirty="0">
                  <a:solidFill>
                    <a:schemeClr val="bg1"/>
                  </a:solidFill>
                </a:rPr>
                <a:t> </a:t>
              </a:r>
              <a:r>
                <a:rPr lang="en-US" dirty="0">
                  <a:solidFill>
                    <a:schemeClr val="accent6"/>
                  </a:solidFill>
                </a:rPr>
                <a:t>quick</a:t>
              </a:r>
              <a:r>
                <a:rPr lang="en-US" dirty="0">
                  <a:solidFill>
                    <a:schemeClr val="bg1"/>
                  </a:solidFill>
                </a:rPr>
                <a:t> </a:t>
              </a:r>
              <a:r>
                <a:rPr lang="en-US" dirty="0"/>
                <a:t>brown fox jumps over the </a:t>
              </a:r>
              <a:r>
                <a:rPr lang="en-US" dirty="0">
                  <a:solidFill>
                    <a:schemeClr val="accent5"/>
                  </a:solidFill>
                </a:rPr>
                <a:t>lazy</a:t>
              </a:r>
              <a:r>
                <a:rPr lang="en-US" dirty="0">
                  <a:solidFill>
                    <a:schemeClr val="bg1"/>
                  </a:solidFill>
                </a:rPr>
                <a:t> </a:t>
              </a:r>
              <a:r>
                <a:rPr lang="en-US" dirty="0"/>
                <a:t>dog</a:t>
              </a:r>
            </a:p>
          </p:txBody>
        </p:sp>
        <p:sp>
          <p:nvSpPr>
            <p:cNvPr id="16" name="TextBox 15">
              <a:extLst>
                <a:ext uri="{FF2B5EF4-FFF2-40B4-BE49-F238E27FC236}">
                  <a16:creationId xmlns:a16="http://schemas.microsoft.com/office/drawing/2014/main" id="{71D1BFBA-C449-FCB0-2A48-82529E8FF8E0}"/>
                </a:ext>
              </a:extLst>
            </p:cNvPr>
            <p:cNvSpPr txBox="1"/>
            <p:nvPr/>
          </p:nvSpPr>
          <p:spPr>
            <a:xfrm>
              <a:off x="1646238" y="3858615"/>
              <a:ext cx="1688283" cy="461665"/>
            </a:xfrm>
            <a:prstGeom prst="rect">
              <a:avLst/>
            </a:prstGeom>
            <a:noFill/>
          </p:spPr>
          <p:txBody>
            <a:bodyPr wrap="none" rtlCol="0">
              <a:spAutoFit/>
            </a:bodyPr>
            <a:lstStyle/>
            <a:p>
              <a:r>
                <a:rPr lang="en-US" sz="2400" dirty="0"/>
                <a:t>Time steps</a:t>
              </a:r>
            </a:p>
          </p:txBody>
        </p:sp>
        <p:sp>
          <p:nvSpPr>
            <p:cNvPr id="17" name="TextBox 16">
              <a:extLst>
                <a:ext uri="{FF2B5EF4-FFF2-40B4-BE49-F238E27FC236}">
                  <a16:creationId xmlns:a16="http://schemas.microsoft.com/office/drawing/2014/main" id="{7048F515-86DC-4021-5E75-025D5B0011B4}"/>
                </a:ext>
              </a:extLst>
            </p:cNvPr>
            <p:cNvSpPr txBox="1"/>
            <p:nvPr/>
          </p:nvSpPr>
          <p:spPr>
            <a:xfrm>
              <a:off x="4260837" y="3962969"/>
              <a:ext cx="365760" cy="369332"/>
            </a:xfrm>
            <a:prstGeom prst="rect">
              <a:avLst/>
            </a:prstGeom>
            <a:noFill/>
          </p:spPr>
          <p:txBody>
            <a:bodyPr wrap="square" rtlCol="0" anchor="ctr" anchorCtr="0">
              <a:noAutofit/>
            </a:bodyPr>
            <a:lstStyle/>
            <a:p>
              <a:pPr algn="ctr"/>
              <a:r>
                <a:rPr lang="en-US" dirty="0"/>
                <a:t>1</a:t>
              </a:r>
            </a:p>
          </p:txBody>
        </p:sp>
        <p:sp>
          <p:nvSpPr>
            <p:cNvPr id="18" name="TextBox 17">
              <a:extLst>
                <a:ext uri="{FF2B5EF4-FFF2-40B4-BE49-F238E27FC236}">
                  <a16:creationId xmlns:a16="http://schemas.microsoft.com/office/drawing/2014/main" id="{1FE58E2B-2C09-EAC0-6109-7D14B83D963C}"/>
                </a:ext>
              </a:extLst>
            </p:cNvPr>
            <p:cNvSpPr txBox="1"/>
            <p:nvPr/>
          </p:nvSpPr>
          <p:spPr>
            <a:xfrm>
              <a:off x="4807926" y="3962969"/>
              <a:ext cx="365760" cy="369332"/>
            </a:xfrm>
            <a:prstGeom prst="rect">
              <a:avLst/>
            </a:prstGeom>
            <a:noFill/>
          </p:spPr>
          <p:txBody>
            <a:bodyPr wrap="none" rtlCol="0" anchor="ctr" anchorCtr="0">
              <a:noAutofit/>
            </a:bodyPr>
            <a:lstStyle/>
            <a:p>
              <a:pPr algn="ctr"/>
              <a:r>
                <a:rPr lang="en-US" dirty="0"/>
                <a:t>2</a:t>
              </a:r>
            </a:p>
          </p:txBody>
        </p:sp>
        <p:sp>
          <p:nvSpPr>
            <p:cNvPr id="19" name="TextBox 18">
              <a:extLst>
                <a:ext uri="{FF2B5EF4-FFF2-40B4-BE49-F238E27FC236}">
                  <a16:creationId xmlns:a16="http://schemas.microsoft.com/office/drawing/2014/main" id="{B160900B-5981-A526-BBBC-0C67604278CB}"/>
                </a:ext>
              </a:extLst>
            </p:cNvPr>
            <p:cNvSpPr txBox="1"/>
            <p:nvPr/>
          </p:nvSpPr>
          <p:spPr>
            <a:xfrm>
              <a:off x="5436505" y="3962969"/>
              <a:ext cx="365760" cy="369332"/>
            </a:xfrm>
            <a:prstGeom prst="rect">
              <a:avLst/>
            </a:prstGeom>
            <a:noFill/>
          </p:spPr>
          <p:txBody>
            <a:bodyPr wrap="none" rtlCol="0" anchor="ctr" anchorCtr="0">
              <a:noAutofit/>
            </a:bodyPr>
            <a:lstStyle/>
            <a:p>
              <a:pPr algn="ctr"/>
              <a:r>
                <a:rPr lang="en-US" dirty="0"/>
                <a:t>3</a:t>
              </a:r>
            </a:p>
          </p:txBody>
        </p:sp>
        <p:sp>
          <p:nvSpPr>
            <p:cNvPr id="20" name="TextBox 19">
              <a:extLst>
                <a:ext uri="{FF2B5EF4-FFF2-40B4-BE49-F238E27FC236}">
                  <a16:creationId xmlns:a16="http://schemas.microsoft.com/office/drawing/2014/main" id="{9FB8D667-F610-31A2-B7BA-09FC09639356}"/>
                </a:ext>
              </a:extLst>
            </p:cNvPr>
            <p:cNvSpPr txBox="1"/>
            <p:nvPr/>
          </p:nvSpPr>
          <p:spPr>
            <a:xfrm>
              <a:off x="6013403" y="3962969"/>
              <a:ext cx="365760" cy="369332"/>
            </a:xfrm>
            <a:prstGeom prst="rect">
              <a:avLst/>
            </a:prstGeom>
            <a:noFill/>
          </p:spPr>
          <p:txBody>
            <a:bodyPr wrap="none" rtlCol="0" anchor="ctr" anchorCtr="0">
              <a:noAutofit/>
            </a:bodyPr>
            <a:lstStyle/>
            <a:p>
              <a:pPr algn="ctr"/>
              <a:r>
                <a:rPr lang="en-US" dirty="0"/>
                <a:t>4</a:t>
              </a:r>
            </a:p>
          </p:txBody>
        </p:sp>
        <p:sp>
          <p:nvSpPr>
            <p:cNvPr id="21" name="TextBox 20">
              <a:extLst>
                <a:ext uri="{FF2B5EF4-FFF2-40B4-BE49-F238E27FC236}">
                  <a16:creationId xmlns:a16="http://schemas.microsoft.com/office/drawing/2014/main" id="{187A3AFC-ED4C-EB6E-CF13-6A88B824EBC0}"/>
                </a:ext>
              </a:extLst>
            </p:cNvPr>
            <p:cNvSpPr txBox="1"/>
            <p:nvPr/>
          </p:nvSpPr>
          <p:spPr>
            <a:xfrm>
              <a:off x="6526751" y="3962969"/>
              <a:ext cx="365760" cy="369332"/>
            </a:xfrm>
            <a:prstGeom prst="rect">
              <a:avLst/>
            </a:prstGeom>
            <a:noFill/>
          </p:spPr>
          <p:txBody>
            <a:bodyPr wrap="none" rtlCol="0" anchor="ctr" anchorCtr="0">
              <a:noAutofit/>
            </a:bodyPr>
            <a:lstStyle/>
            <a:p>
              <a:pPr algn="ctr"/>
              <a:r>
                <a:rPr lang="en-US" dirty="0"/>
                <a:t>5</a:t>
              </a:r>
            </a:p>
          </p:txBody>
        </p:sp>
        <p:sp>
          <p:nvSpPr>
            <p:cNvPr id="22" name="TextBox 21">
              <a:extLst>
                <a:ext uri="{FF2B5EF4-FFF2-40B4-BE49-F238E27FC236}">
                  <a16:creationId xmlns:a16="http://schemas.microsoft.com/office/drawing/2014/main" id="{4F35E869-F1BC-F6CA-5908-7B252DB98A26}"/>
                </a:ext>
              </a:extLst>
            </p:cNvPr>
            <p:cNvSpPr txBox="1"/>
            <p:nvPr/>
          </p:nvSpPr>
          <p:spPr>
            <a:xfrm>
              <a:off x="7124321" y="3962969"/>
              <a:ext cx="365760" cy="369332"/>
            </a:xfrm>
            <a:prstGeom prst="rect">
              <a:avLst/>
            </a:prstGeom>
            <a:noFill/>
          </p:spPr>
          <p:txBody>
            <a:bodyPr wrap="none" rtlCol="0" anchor="ctr" anchorCtr="0">
              <a:noAutofit/>
            </a:bodyPr>
            <a:lstStyle/>
            <a:p>
              <a:pPr algn="ctr"/>
              <a:r>
                <a:rPr lang="en-US" dirty="0"/>
                <a:t>6</a:t>
              </a:r>
            </a:p>
          </p:txBody>
        </p:sp>
        <p:sp>
          <p:nvSpPr>
            <p:cNvPr id="23" name="TextBox 22">
              <a:extLst>
                <a:ext uri="{FF2B5EF4-FFF2-40B4-BE49-F238E27FC236}">
                  <a16:creationId xmlns:a16="http://schemas.microsoft.com/office/drawing/2014/main" id="{6EACBAE7-8E93-7440-D5E0-766B82E3DEA2}"/>
                </a:ext>
              </a:extLst>
            </p:cNvPr>
            <p:cNvSpPr txBox="1"/>
            <p:nvPr/>
          </p:nvSpPr>
          <p:spPr>
            <a:xfrm>
              <a:off x="7589548" y="3962969"/>
              <a:ext cx="365760" cy="369332"/>
            </a:xfrm>
            <a:prstGeom prst="rect">
              <a:avLst/>
            </a:prstGeom>
            <a:noFill/>
          </p:spPr>
          <p:txBody>
            <a:bodyPr wrap="none" rtlCol="0" anchor="ctr" anchorCtr="0">
              <a:noAutofit/>
            </a:bodyPr>
            <a:lstStyle/>
            <a:p>
              <a:pPr algn="ctr"/>
              <a:r>
                <a:rPr lang="en-US" dirty="0"/>
                <a:t>7</a:t>
              </a:r>
            </a:p>
          </p:txBody>
        </p:sp>
        <p:sp>
          <p:nvSpPr>
            <p:cNvPr id="24" name="TextBox 23">
              <a:extLst>
                <a:ext uri="{FF2B5EF4-FFF2-40B4-BE49-F238E27FC236}">
                  <a16:creationId xmlns:a16="http://schemas.microsoft.com/office/drawing/2014/main" id="{577F5798-5114-71D5-2485-97DBC5904223}"/>
                </a:ext>
              </a:extLst>
            </p:cNvPr>
            <p:cNvSpPr txBox="1"/>
            <p:nvPr/>
          </p:nvSpPr>
          <p:spPr>
            <a:xfrm>
              <a:off x="8018678" y="3962969"/>
              <a:ext cx="365760" cy="369332"/>
            </a:xfrm>
            <a:prstGeom prst="rect">
              <a:avLst/>
            </a:prstGeom>
            <a:noFill/>
          </p:spPr>
          <p:txBody>
            <a:bodyPr wrap="none" rtlCol="0" anchor="ctr" anchorCtr="0">
              <a:noAutofit/>
            </a:bodyPr>
            <a:lstStyle/>
            <a:p>
              <a:pPr algn="ctr"/>
              <a:r>
                <a:rPr lang="en-US" dirty="0"/>
                <a:t>8</a:t>
              </a:r>
            </a:p>
          </p:txBody>
        </p:sp>
        <p:sp>
          <p:nvSpPr>
            <p:cNvPr id="25" name="TextBox 24">
              <a:extLst>
                <a:ext uri="{FF2B5EF4-FFF2-40B4-BE49-F238E27FC236}">
                  <a16:creationId xmlns:a16="http://schemas.microsoft.com/office/drawing/2014/main" id="{2E0477CD-C083-A05F-FD45-551B4F7A085F}"/>
                </a:ext>
              </a:extLst>
            </p:cNvPr>
            <p:cNvSpPr txBox="1"/>
            <p:nvPr/>
          </p:nvSpPr>
          <p:spPr>
            <a:xfrm>
              <a:off x="8544060" y="3962969"/>
              <a:ext cx="365760" cy="369332"/>
            </a:xfrm>
            <a:prstGeom prst="rect">
              <a:avLst/>
            </a:prstGeom>
            <a:noFill/>
          </p:spPr>
          <p:txBody>
            <a:bodyPr wrap="none" rtlCol="0" anchor="ctr" anchorCtr="0">
              <a:noAutofit/>
            </a:bodyPr>
            <a:lstStyle/>
            <a:p>
              <a:pPr algn="ctr"/>
              <a:r>
                <a:rPr lang="en-US" dirty="0"/>
                <a:t>9</a:t>
              </a:r>
            </a:p>
          </p:txBody>
        </p:sp>
        <p:sp>
          <p:nvSpPr>
            <p:cNvPr id="28" name="Right Arrow 27">
              <a:extLst>
                <a:ext uri="{FF2B5EF4-FFF2-40B4-BE49-F238E27FC236}">
                  <a16:creationId xmlns:a16="http://schemas.microsoft.com/office/drawing/2014/main" id="{6F8C55FD-94CC-84B1-04D8-822318D87B46}"/>
                </a:ext>
              </a:extLst>
            </p:cNvPr>
            <p:cNvSpPr/>
            <p:nvPr/>
          </p:nvSpPr>
          <p:spPr>
            <a:xfrm>
              <a:off x="3468034" y="3961919"/>
              <a:ext cx="637674" cy="366371"/>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grpSp>
    </p:spTree>
    <p:custDataLst>
      <p:tags r:id="rId1"/>
    </p:custDataLst>
    <p:extLst>
      <p:ext uri="{BB962C8B-B14F-4D97-AF65-F5344CB8AC3E}">
        <p14:creationId xmlns:p14="http://schemas.microsoft.com/office/powerpoint/2010/main" val="541786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CDB559-FE40-4080-823A-2F6956C80E19}"/>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RNN architecture</a:t>
            </a:r>
          </a:p>
        </p:txBody>
      </p:sp>
      <p:sp>
        <p:nvSpPr>
          <p:cNvPr id="3" name="Content Placeholder 2">
            <a:extLst>
              <a:ext uri="{FF2B5EF4-FFF2-40B4-BE49-F238E27FC236}">
                <a16:creationId xmlns:a16="http://schemas.microsoft.com/office/drawing/2014/main" id="{0C7E15F5-5317-B25C-64CF-216D618F472A}"/>
              </a:ext>
            </a:extLst>
          </p:cNvPr>
          <p:cNvSpPr>
            <a:spLocks noGrp="1"/>
          </p:cNvSpPr>
          <p:nvPr>
            <p:ph idx="2"/>
          </p:nvPr>
        </p:nvSpPr>
        <p:spPr/>
        <p:txBody>
          <a:bodyPr/>
          <a:lstStyle/>
          <a:p>
            <a:endParaRPr lang="en-US"/>
          </a:p>
        </p:txBody>
      </p:sp>
      <p:grpSp>
        <p:nvGrpSpPr>
          <p:cNvPr id="81" name="Group 80">
            <a:extLst>
              <a:ext uri="{FF2B5EF4-FFF2-40B4-BE49-F238E27FC236}">
                <a16:creationId xmlns:a16="http://schemas.microsoft.com/office/drawing/2014/main" id="{5576B4E4-90F1-439E-9968-284E2F196BB7}"/>
              </a:ext>
            </a:extLst>
          </p:cNvPr>
          <p:cNvGrpSpPr/>
          <p:nvPr/>
        </p:nvGrpSpPr>
        <p:grpSpPr>
          <a:xfrm>
            <a:off x="300786" y="2905708"/>
            <a:ext cx="11753367" cy="2933813"/>
            <a:chOff x="300786" y="2905708"/>
            <a:chExt cx="11753367" cy="2933813"/>
          </a:xfrm>
        </p:grpSpPr>
        <p:grpSp>
          <p:nvGrpSpPr>
            <p:cNvPr id="29" name="Group 28">
              <a:extLst>
                <a:ext uri="{FF2B5EF4-FFF2-40B4-BE49-F238E27FC236}">
                  <a16:creationId xmlns:a16="http://schemas.microsoft.com/office/drawing/2014/main" id="{4A66F621-5D9B-4EE1-B827-054EEE742AFD}"/>
                </a:ext>
              </a:extLst>
            </p:cNvPr>
            <p:cNvGrpSpPr/>
            <p:nvPr/>
          </p:nvGrpSpPr>
          <p:grpSpPr>
            <a:xfrm>
              <a:off x="4642701" y="2905708"/>
              <a:ext cx="7411452" cy="2933813"/>
              <a:chOff x="4642701" y="2905708"/>
              <a:chExt cx="7411452" cy="2933813"/>
            </a:xfrm>
          </p:grpSpPr>
          <p:sp>
            <p:nvSpPr>
              <p:cNvPr id="80" name="Rectangle 79">
                <a:extLst>
                  <a:ext uri="{FF2B5EF4-FFF2-40B4-BE49-F238E27FC236}">
                    <a16:creationId xmlns:a16="http://schemas.microsoft.com/office/drawing/2014/main" id="{18C0363B-3E69-E7EF-53CD-BEFEB72F3F08}"/>
                  </a:ext>
                </a:extLst>
              </p:cNvPr>
              <p:cNvSpPr/>
              <p:nvPr/>
            </p:nvSpPr>
            <p:spPr>
              <a:xfrm>
                <a:off x="4642701" y="2905708"/>
                <a:ext cx="7411452" cy="2933813"/>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82" name="TextBox 81">
                <a:extLst>
                  <a:ext uri="{FF2B5EF4-FFF2-40B4-BE49-F238E27FC236}">
                    <a16:creationId xmlns:a16="http://schemas.microsoft.com/office/drawing/2014/main" id="{ECCE6FC6-468F-FA5E-60C0-A014A37DF54D}"/>
                  </a:ext>
                </a:extLst>
              </p:cNvPr>
              <p:cNvSpPr txBox="1"/>
              <p:nvPr/>
            </p:nvSpPr>
            <p:spPr>
              <a:xfrm>
                <a:off x="4663021" y="2917832"/>
                <a:ext cx="655949" cy="369332"/>
              </a:xfrm>
              <a:prstGeom prst="rect">
                <a:avLst/>
              </a:prstGeom>
              <a:noFill/>
            </p:spPr>
            <p:txBody>
              <a:bodyPr wrap="none" rtlCol="0">
                <a:spAutoFit/>
              </a:bodyPr>
              <a:lstStyle/>
              <a:p>
                <a:r>
                  <a:rPr lang="en-US" dirty="0">
                    <a:solidFill>
                      <a:schemeClr val="tx2"/>
                    </a:solidFill>
                  </a:rPr>
                  <a:t>RNN</a:t>
                </a:r>
              </a:p>
            </p:txBody>
          </p:sp>
          <p:cxnSp>
            <p:nvCxnSpPr>
              <p:cNvPr id="86" name="Straight Arrow Connector 85">
                <a:extLst>
                  <a:ext uri="{FF2B5EF4-FFF2-40B4-BE49-F238E27FC236}">
                    <a16:creationId xmlns:a16="http://schemas.microsoft.com/office/drawing/2014/main" id="{4C76B9A0-C58D-BEA3-986D-4BC32415FB34}"/>
                  </a:ext>
                </a:extLst>
              </p:cNvPr>
              <p:cNvCxnSpPr>
                <a:stCxn id="53" idx="3"/>
                <a:endCxn id="68" idx="1"/>
              </p:cNvCxnSpPr>
              <p:nvPr/>
            </p:nvCxnSpPr>
            <p:spPr>
              <a:xfrm>
                <a:off x="9294666" y="4263699"/>
                <a:ext cx="4927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7F24572-42C6-71AA-5CA2-A475CD9752DA}"/>
                  </a:ext>
                </a:extLst>
              </p:cNvPr>
              <p:cNvSpPr txBox="1"/>
              <p:nvPr/>
            </p:nvSpPr>
            <p:spPr>
              <a:xfrm>
                <a:off x="9318439" y="3894363"/>
                <a:ext cx="415498" cy="369332"/>
              </a:xfrm>
              <a:prstGeom prst="rect">
                <a:avLst/>
              </a:prstGeom>
              <a:noFill/>
            </p:spPr>
            <p:txBody>
              <a:bodyPr wrap="none" rtlCol="0">
                <a:spAutoFit/>
              </a:bodyPr>
              <a:lstStyle/>
              <a:p>
                <a:r>
                  <a:rPr lang="en-US" dirty="0">
                    <a:solidFill>
                      <a:schemeClr val="tx2"/>
                    </a:solidFill>
                  </a:rPr>
                  <a:t>…</a:t>
                </a:r>
              </a:p>
            </p:txBody>
          </p:sp>
          <p:sp>
            <p:nvSpPr>
              <p:cNvPr id="46" name="Oval 45">
                <a:extLst>
                  <a:ext uri="{FF2B5EF4-FFF2-40B4-BE49-F238E27FC236}">
                    <a16:creationId xmlns:a16="http://schemas.microsoft.com/office/drawing/2014/main" id="{ECF1652A-9277-30C2-B95F-06965082B678}"/>
                  </a:ext>
                </a:extLst>
              </p:cNvPr>
              <p:cNvSpPr/>
              <p:nvPr/>
            </p:nvSpPr>
            <p:spPr>
              <a:xfrm>
                <a:off x="5696634" y="4891159"/>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x</a:t>
                </a:r>
                <a:r>
                  <a:rPr lang="en-US" baseline="-25000" dirty="0">
                    <a:solidFill>
                      <a:schemeClr val="tx2"/>
                    </a:solidFill>
                  </a:rPr>
                  <a:t>1</a:t>
                </a:r>
                <a:endParaRPr lang="en-US" dirty="0">
                  <a:solidFill>
                    <a:schemeClr val="tx2"/>
                  </a:solidFill>
                </a:endParaRPr>
              </a:p>
            </p:txBody>
          </p:sp>
          <p:sp>
            <p:nvSpPr>
              <p:cNvPr id="44" name="Oval 43">
                <a:extLst>
                  <a:ext uri="{FF2B5EF4-FFF2-40B4-BE49-F238E27FC236}">
                    <a16:creationId xmlns:a16="http://schemas.microsoft.com/office/drawing/2014/main" id="{F28091B9-E1B3-726A-220A-59425CDC3D88}"/>
                  </a:ext>
                </a:extLst>
              </p:cNvPr>
              <p:cNvSpPr/>
              <p:nvPr/>
            </p:nvSpPr>
            <p:spPr>
              <a:xfrm>
                <a:off x="5696634" y="3119104"/>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y</a:t>
                </a:r>
                <a:r>
                  <a:rPr lang="en-US" baseline="-25000" dirty="0">
                    <a:solidFill>
                      <a:schemeClr val="tx2"/>
                    </a:solidFill>
                  </a:rPr>
                  <a:t>1</a:t>
                </a:r>
                <a:endParaRPr lang="en-US" dirty="0">
                  <a:solidFill>
                    <a:schemeClr val="tx2"/>
                  </a:solidFill>
                </a:endParaRPr>
              </a:p>
            </p:txBody>
          </p:sp>
          <p:sp>
            <p:nvSpPr>
              <p:cNvPr id="38" name="Rounded Rectangle 37">
                <a:extLst>
                  <a:ext uri="{FF2B5EF4-FFF2-40B4-BE49-F238E27FC236}">
                    <a16:creationId xmlns:a16="http://schemas.microsoft.com/office/drawing/2014/main" id="{17EF52B0-FD21-B2FB-80EF-AB6506F2307B}"/>
                  </a:ext>
                </a:extLst>
              </p:cNvPr>
              <p:cNvSpPr/>
              <p:nvPr/>
            </p:nvSpPr>
            <p:spPr>
              <a:xfrm>
                <a:off x="4896535" y="3878688"/>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11" name="Group 10">
                <a:extLst>
                  <a:ext uri="{FF2B5EF4-FFF2-40B4-BE49-F238E27FC236}">
                    <a16:creationId xmlns:a16="http://schemas.microsoft.com/office/drawing/2014/main" id="{B3B4FA13-9FAA-4740-BDEF-2A1EE73C3326}"/>
                  </a:ext>
                </a:extLst>
              </p:cNvPr>
              <p:cNvGrpSpPr/>
              <p:nvPr/>
            </p:nvGrpSpPr>
            <p:grpSpPr>
              <a:xfrm>
                <a:off x="5048346" y="4034376"/>
                <a:ext cx="1753777" cy="458644"/>
                <a:chOff x="5034896" y="4019489"/>
                <a:chExt cx="1753777" cy="458644"/>
              </a:xfrm>
            </p:grpSpPr>
            <p:sp>
              <p:nvSpPr>
                <p:cNvPr id="39" name="Oval 38">
                  <a:extLst>
                    <a:ext uri="{FF2B5EF4-FFF2-40B4-BE49-F238E27FC236}">
                      <a16:creationId xmlns:a16="http://schemas.microsoft.com/office/drawing/2014/main" id="{9489160B-4095-0B2E-A6B6-34BC39E8E21E}"/>
                    </a:ext>
                  </a:extLst>
                </p:cNvPr>
                <p:cNvSpPr/>
                <p:nvPr/>
              </p:nvSpPr>
              <p:spPr>
                <a:xfrm>
                  <a:off x="5034896"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0" name="Oval 39">
                  <a:extLst>
                    <a:ext uri="{FF2B5EF4-FFF2-40B4-BE49-F238E27FC236}">
                      <a16:creationId xmlns:a16="http://schemas.microsoft.com/office/drawing/2014/main" id="{0FB2256E-ED48-374C-5C49-807629971D39}"/>
                    </a:ext>
                  </a:extLst>
                </p:cNvPr>
                <p:cNvSpPr/>
                <p:nvPr/>
              </p:nvSpPr>
              <p:spPr>
                <a:xfrm>
                  <a:off x="5592010"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1" name="Oval 40">
                  <a:extLst>
                    <a:ext uri="{FF2B5EF4-FFF2-40B4-BE49-F238E27FC236}">
                      <a16:creationId xmlns:a16="http://schemas.microsoft.com/office/drawing/2014/main" id="{A02D4F60-C682-A571-5D24-C2A78A714347}"/>
                    </a:ext>
                  </a:extLst>
                </p:cNvPr>
                <p:cNvSpPr/>
                <p:nvPr/>
              </p:nvSpPr>
              <p:spPr>
                <a:xfrm>
                  <a:off x="6341936"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2" name="TextBox 41">
                  <a:extLst>
                    <a:ext uri="{FF2B5EF4-FFF2-40B4-BE49-F238E27FC236}">
                      <a16:creationId xmlns:a16="http://schemas.microsoft.com/office/drawing/2014/main" id="{BC252979-C70A-3211-D0E4-AA7E08C2D891}"/>
                    </a:ext>
                  </a:extLst>
                </p:cNvPr>
                <p:cNvSpPr txBox="1"/>
                <p:nvPr/>
              </p:nvSpPr>
              <p:spPr>
                <a:xfrm>
                  <a:off x="6001535" y="4019489"/>
                  <a:ext cx="415498" cy="369332"/>
                </a:xfrm>
                <a:prstGeom prst="rect">
                  <a:avLst/>
                </a:prstGeom>
                <a:noFill/>
              </p:spPr>
              <p:txBody>
                <a:bodyPr wrap="none" rtlCol="0">
                  <a:spAutoFit/>
                </a:bodyPr>
                <a:lstStyle/>
                <a:p>
                  <a:r>
                    <a:rPr lang="en-US" dirty="0">
                      <a:solidFill>
                        <a:schemeClr val="tx2"/>
                      </a:solidFill>
                    </a:rPr>
                    <a:t>…</a:t>
                  </a:r>
                </a:p>
              </p:txBody>
            </p:sp>
          </p:grpSp>
          <p:cxnSp>
            <p:nvCxnSpPr>
              <p:cNvPr id="43" name="Straight Arrow Connector 42">
                <a:extLst>
                  <a:ext uri="{FF2B5EF4-FFF2-40B4-BE49-F238E27FC236}">
                    <a16:creationId xmlns:a16="http://schemas.microsoft.com/office/drawing/2014/main" id="{16C7003E-E580-4E2E-4E90-28C1C63D17A9}"/>
                  </a:ext>
                </a:extLst>
              </p:cNvPr>
              <p:cNvCxnSpPr>
                <a:stCxn id="38" idx="0"/>
                <a:endCxn id="44" idx="4"/>
              </p:cNvCxnSpPr>
              <p:nvPr/>
            </p:nvCxnSpPr>
            <p:spPr>
              <a:xfrm flipV="1">
                <a:off x="5925234" y="3576304"/>
                <a:ext cx="0" cy="30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40EAD54-3005-FC38-34BF-D63821ADCD3D}"/>
                  </a:ext>
                </a:extLst>
              </p:cNvPr>
              <p:cNvCxnSpPr>
                <a:cxnSpLocks/>
                <a:stCxn id="46" idx="0"/>
                <a:endCxn id="38" idx="2"/>
              </p:cNvCxnSpPr>
              <p:nvPr/>
            </p:nvCxnSpPr>
            <p:spPr>
              <a:xfrm flipV="1">
                <a:off x="5925234" y="4648709"/>
                <a:ext cx="0" cy="24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93E1F6E-5EFE-4EFC-59B6-62C864A48CC0}"/>
                  </a:ext>
                </a:extLst>
              </p:cNvPr>
              <p:cNvSpPr txBox="1"/>
              <p:nvPr/>
            </p:nvSpPr>
            <p:spPr>
              <a:xfrm>
                <a:off x="5221355" y="5378212"/>
                <a:ext cx="1407758" cy="369332"/>
              </a:xfrm>
              <a:prstGeom prst="rect">
                <a:avLst/>
              </a:prstGeom>
              <a:noFill/>
            </p:spPr>
            <p:txBody>
              <a:bodyPr wrap="none" rtlCol="0">
                <a:spAutoFit/>
              </a:bodyPr>
              <a:lstStyle/>
              <a:p>
                <a:r>
                  <a:rPr lang="en-US" dirty="0">
                    <a:solidFill>
                      <a:schemeClr val="tx2"/>
                    </a:solidFill>
                  </a:rPr>
                  <a:t>time step 1</a:t>
                </a:r>
              </a:p>
            </p:txBody>
          </p:sp>
          <p:cxnSp>
            <p:nvCxnSpPr>
              <p:cNvPr id="84" name="Straight Arrow Connector 83">
                <a:extLst>
                  <a:ext uri="{FF2B5EF4-FFF2-40B4-BE49-F238E27FC236}">
                    <a16:creationId xmlns:a16="http://schemas.microsoft.com/office/drawing/2014/main" id="{DE282FA8-5CD9-5DFE-DC4F-8A3B55637DAB}"/>
                  </a:ext>
                </a:extLst>
              </p:cNvPr>
              <p:cNvCxnSpPr>
                <a:stCxn id="38" idx="3"/>
                <a:endCxn id="53" idx="1"/>
              </p:cNvCxnSpPr>
              <p:nvPr/>
            </p:nvCxnSpPr>
            <p:spPr>
              <a:xfrm>
                <a:off x="6953933" y="4263699"/>
                <a:ext cx="28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54B9FB-BAA2-434E-17C0-33220C673359}"/>
                  </a:ext>
                </a:extLst>
              </p:cNvPr>
              <p:cNvCxnSpPr>
                <a:stCxn id="53" idx="0"/>
                <a:endCxn id="59" idx="4"/>
              </p:cNvCxnSpPr>
              <p:nvPr/>
            </p:nvCxnSpPr>
            <p:spPr>
              <a:xfrm flipV="1">
                <a:off x="8265967" y="3576304"/>
                <a:ext cx="0" cy="30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F4426EB-E071-1C56-0354-CEF83AFF6CF6}"/>
                  </a:ext>
                </a:extLst>
              </p:cNvPr>
              <p:cNvCxnSpPr>
                <a:cxnSpLocks/>
                <a:stCxn id="61" idx="0"/>
                <a:endCxn id="53" idx="2"/>
              </p:cNvCxnSpPr>
              <p:nvPr/>
            </p:nvCxnSpPr>
            <p:spPr>
              <a:xfrm flipV="1">
                <a:off x="8265967" y="4648709"/>
                <a:ext cx="0" cy="24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8DB742-533D-8F3C-E22D-DC44BC65C664}"/>
                  </a:ext>
                </a:extLst>
              </p:cNvPr>
              <p:cNvSpPr/>
              <p:nvPr/>
            </p:nvSpPr>
            <p:spPr>
              <a:xfrm>
                <a:off x="8037367" y="4891159"/>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x</a:t>
                </a:r>
                <a:r>
                  <a:rPr lang="en-US" baseline="-25000" dirty="0">
                    <a:solidFill>
                      <a:schemeClr val="tx2"/>
                    </a:solidFill>
                  </a:rPr>
                  <a:t>2</a:t>
                </a:r>
                <a:endParaRPr lang="en-US" dirty="0">
                  <a:solidFill>
                    <a:schemeClr val="tx2"/>
                  </a:solidFill>
                </a:endParaRPr>
              </a:p>
            </p:txBody>
          </p:sp>
          <p:sp>
            <p:nvSpPr>
              <p:cNvPr id="59" name="Oval 58">
                <a:extLst>
                  <a:ext uri="{FF2B5EF4-FFF2-40B4-BE49-F238E27FC236}">
                    <a16:creationId xmlns:a16="http://schemas.microsoft.com/office/drawing/2014/main" id="{BAC7590E-6491-B305-417D-0BD68F2EF90C}"/>
                  </a:ext>
                </a:extLst>
              </p:cNvPr>
              <p:cNvSpPr/>
              <p:nvPr/>
            </p:nvSpPr>
            <p:spPr>
              <a:xfrm>
                <a:off x="8037367" y="3119104"/>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y</a:t>
                </a:r>
                <a:r>
                  <a:rPr lang="en-US" baseline="-25000" dirty="0">
                    <a:solidFill>
                      <a:schemeClr val="tx2"/>
                    </a:solidFill>
                  </a:rPr>
                  <a:t>2</a:t>
                </a:r>
                <a:endParaRPr lang="en-US" dirty="0">
                  <a:solidFill>
                    <a:schemeClr val="tx2"/>
                  </a:solidFill>
                </a:endParaRPr>
              </a:p>
            </p:txBody>
          </p:sp>
          <p:sp>
            <p:nvSpPr>
              <p:cNvPr id="53" name="Rounded Rectangle 52">
                <a:extLst>
                  <a:ext uri="{FF2B5EF4-FFF2-40B4-BE49-F238E27FC236}">
                    <a16:creationId xmlns:a16="http://schemas.microsoft.com/office/drawing/2014/main" id="{C13CAD1C-23BD-D403-E8F3-9086818D9239}"/>
                  </a:ext>
                </a:extLst>
              </p:cNvPr>
              <p:cNvSpPr/>
              <p:nvPr/>
            </p:nvSpPr>
            <p:spPr>
              <a:xfrm>
                <a:off x="7237268" y="3878688"/>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13" name="Group 12">
                <a:extLst>
                  <a:ext uri="{FF2B5EF4-FFF2-40B4-BE49-F238E27FC236}">
                    <a16:creationId xmlns:a16="http://schemas.microsoft.com/office/drawing/2014/main" id="{1DBBDEFF-F313-4AA8-BF8B-B45E0055DCE7}"/>
                  </a:ext>
                </a:extLst>
              </p:cNvPr>
              <p:cNvGrpSpPr/>
              <p:nvPr/>
            </p:nvGrpSpPr>
            <p:grpSpPr>
              <a:xfrm>
                <a:off x="7389079" y="4034376"/>
                <a:ext cx="1753777" cy="458644"/>
                <a:chOff x="7375629" y="4019489"/>
                <a:chExt cx="1753777" cy="458644"/>
              </a:xfrm>
            </p:grpSpPr>
            <p:sp>
              <p:nvSpPr>
                <p:cNvPr id="54" name="Oval 53">
                  <a:extLst>
                    <a:ext uri="{FF2B5EF4-FFF2-40B4-BE49-F238E27FC236}">
                      <a16:creationId xmlns:a16="http://schemas.microsoft.com/office/drawing/2014/main" id="{30BA97B7-302A-27AE-991F-CB4572F6EF88}"/>
                    </a:ext>
                  </a:extLst>
                </p:cNvPr>
                <p:cNvSpPr/>
                <p:nvPr/>
              </p:nvSpPr>
              <p:spPr>
                <a:xfrm>
                  <a:off x="7375629"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5" name="Oval 54">
                  <a:extLst>
                    <a:ext uri="{FF2B5EF4-FFF2-40B4-BE49-F238E27FC236}">
                      <a16:creationId xmlns:a16="http://schemas.microsoft.com/office/drawing/2014/main" id="{284AEDAF-9D28-94F3-E4D0-B3E28A0AE0F7}"/>
                    </a:ext>
                  </a:extLst>
                </p:cNvPr>
                <p:cNvSpPr/>
                <p:nvPr/>
              </p:nvSpPr>
              <p:spPr>
                <a:xfrm>
                  <a:off x="7932743"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6" name="Oval 55">
                  <a:extLst>
                    <a:ext uri="{FF2B5EF4-FFF2-40B4-BE49-F238E27FC236}">
                      <a16:creationId xmlns:a16="http://schemas.microsoft.com/office/drawing/2014/main" id="{CAA1F421-4995-768B-9738-0A0029DCCDD0}"/>
                    </a:ext>
                  </a:extLst>
                </p:cNvPr>
                <p:cNvSpPr/>
                <p:nvPr/>
              </p:nvSpPr>
              <p:spPr>
                <a:xfrm>
                  <a:off x="8682669"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7" name="TextBox 56">
                  <a:extLst>
                    <a:ext uri="{FF2B5EF4-FFF2-40B4-BE49-F238E27FC236}">
                      <a16:creationId xmlns:a16="http://schemas.microsoft.com/office/drawing/2014/main" id="{30CE28F0-7A41-C8CE-F011-FF0F60720137}"/>
                    </a:ext>
                  </a:extLst>
                </p:cNvPr>
                <p:cNvSpPr txBox="1"/>
                <p:nvPr/>
              </p:nvSpPr>
              <p:spPr>
                <a:xfrm>
                  <a:off x="8342268" y="4019489"/>
                  <a:ext cx="415498" cy="369332"/>
                </a:xfrm>
                <a:prstGeom prst="rect">
                  <a:avLst/>
                </a:prstGeom>
                <a:noFill/>
              </p:spPr>
              <p:txBody>
                <a:bodyPr wrap="none" rtlCol="0">
                  <a:spAutoFit/>
                </a:bodyPr>
                <a:lstStyle/>
                <a:p>
                  <a:r>
                    <a:rPr lang="en-US" dirty="0">
                      <a:solidFill>
                        <a:schemeClr val="tx2"/>
                      </a:solidFill>
                    </a:rPr>
                    <a:t>…</a:t>
                  </a:r>
                </a:p>
              </p:txBody>
            </p:sp>
          </p:grpSp>
          <p:sp>
            <p:nvSpPr>
              <p:cNvPr id="89" name="TextBox 88">
                <a:extLst>
                  <a:ext uri="{FF2B5EF4-FFF2-40B4-BE49-F238E27FC236}">
                    <a16:creationId xmlns:a16="http://schemas.microsoft.com/office/drawing/2014/main" id="{9922E234-70A2-A6BD-1A18-EFB8B0CF9D3D}"/>
                  </a:ext>
                </a:extLst>
              </p:cNvPr>
              <p:cNvSpPr txBox="1"/>
              <p:nvPr/>
            </p:nvSpPr>
            <p:spPr>
              <a:xfrm>
                <a:off x="7562088" y="5378212"/>
                <a:ext cx="1407758" cy="369332"/>
              </a:xfrm>
              <a:prstGeom prst="rect">
                <a:avLst/>
              </a:prstGeom>
              <a:noFill/>
            </p:spPr>
            <p:txBody>
              <a:bodyPr wrap="none" rtlCol="0">
                <a:spAutoFit/>
              </a:bodyPr>
              <a:lstStyle/>
              <a:p>
                <a:r>
                  <a:rPr lang="en-US" dirty="0">
                    <a:solidFill>
                      <a:schemeClr val="tx2"/>
                    </a:solidFill>
                  </a:rPr>
                  <a:t>time step 2</a:t>
                </a:r>
              </a:p>
            </p:txBody>
          </p:sp>
          <p:sp>
            <p:nvSpPr>
              <p:cNvPr id="76" name="Oval 75">
                <a:extLst>
                  <a:ext uri="{FF2B5EF4-FFF2-40B4-BE49-F238E27FC236}">
                    <a16:creationId xmlns:a16="http://schemas.microsoft.com/office/drawing/2014/main" id="{6926E35E-4C36-6D9C-5426-A702A642C53B}"/>
                  </a:ext>
                </a:extLst>
              </p:cNvPr>
              <p:cNvSpPr/>
              <p:nvPr/>
            </p:nvSpPr>
            <p:spPr>
              <a:xfrm>
                <a:off x="10587489" y="4891159"/>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x</a:t>
                </a:r>
                <a:r>
                  <a:rPr lang="en-US" baseline="-25000" dirty="0">
                    <a:solidFill>
                      <a:schemeClr val="tx2"/>
                    </a:solidFill>
                  </a:rPr>
                  <a:t>n</a:t>
                </a:r>
                <a:endParaRPr lang="en-US" dirty="0">
                  <a:solidFill>
                    <a:schemeClr val="tx2"/>
                  </a:solidFill>
                </a:endParaRPr>
              </a:p>
            </p:txBody>
          </p:sp>
          <p:sp>
            <p:nvSpPr>
              <p:cNvPr id="74" name="Oval 73">
                <a:extLst>
                  <a:ext uri="{FF2B5EF4-FFF2-40B4-BE49-F238E27FC236}">
                    <a16:creationId xmlns:a16="http://schemas.microsoft.com/office/drawing/2014/main" id="{546F5AA9-DFF8-89CA-36CE-45FB5B4448B3}"/>
                  </a:ext>
                </a:extLst>
              </p:cNvPr>
              <p:cNvSpPr/>
              <p:nvPr/>
            </p:nvSpPr>
            <p:spPr>
              <a:xfrm>
                <a:off x="10587489" y="3119104"/>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y</a:t>
                </a:r>
                <a:r>
                  <a:rPr lang="en-US" baseline="-25000" dirty="0">
                    <a:solidFill>
                      <a:schemeClr val="tx2"/>
                    </a:solidFill>
                  </a:rPr>
                  <a:t>n</a:t>
                </a:r>
                <a:endParaRPr lang="en-US" dirty="0">
                  <a:solidFill>
                    <a:schemeClr val="tx2"/>
                  </a:solidFill>
                </a:endParaRPr>
              </a:p>
            </p:txBody>
          </p:sp>
          <p:sp>
            <p:nvSpPr>
              <p:cNvPr id="68" name="Rounded Rectangle 67">
                <a:extLst>
                  <a:ext uri="{FF2B5EF4-FFF2-40B4-BE49-F238E27FC236}">
                    <a16:creationId xmlns:a16="http://schemas.microsoft.com/office/drawing/2014/main" id="{DEAA4F67-DEDE-CFCD-4E38-6EDA5A51925D}"/>
                  </a:ext>
                </a:extLst>
              </p:cNvPr>
              <p:cNvSpPr/>
              <p:nvPr/>
            </p:nvSpPr>
            <p:spPr>
              <a:xfrm>
                <a:off x="9787390" y="3878688"/>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14" name="Group 13">
                <a:extLst>
                  <a:ext uri="{FF2B5EF4-FFF2-40B4-BE49-F238E27FC236}">
                    <a16:creationId xmlns:a16="http://schemas.microsoft.com/office/drawing/2014/main" id="{CDD62AF8-2DA8-4EF2-81D8-299821A7F50E}"/>
                  </a:ext>
                </a:extLst>
              </p:cNvPr>
              <p:cNvGrpSpPr/>
              <p:nvPr/>
            </p:nvGrpSpPr>
            <p:grpSpPr>
              <a:xfrm>
                <a:off x="9939201" y="4034376"/>
                <a:ext cx="1753777" cy="458644"/>
                <a:chOff x="9925751" y="4019489"/>
                <a:chExt cx="1753777" cy="458644"/>
              </a:xfrm>
            </p:grpSpPr>
            <p:sp>
              <p:nvSpPr>
                <p:cNvPr id="69" name="Oval 68">
                  <a:extLst>
                    <a:ext uri="{FF2B5EF4-FFF2-40B4-BE49-F238E27FC236}">
                      <a16:creationId xmlns:a16="http://schemas.microsoft.com/office/drawing/2014/main" id="{A0021C90-3204-DC6A-CC46-4A16188B2868}"/>
                    </a:ext>
                  </a:extLst>
                </p:cNvPr>
                <p:cNvSpPr/>
                <p:nvPr/>
              </p:nvSpPr>
              <p:spPr>
                <a:xfrm>
                  <a:off x="9925751"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0" name="Oval 69">
                  <a:extLst>
                    <a:ext uri="{FF2B5EF4-FFF2-40B4-BE49-F238E27FC236}">
                      <a16:creationId xmlns:a16="http://schemas.microsoft.com/office/drawing/2014/main" id="{C0F20095-B8A4-44E1-E8B5-6B9F76C44F5E}"/>
                    </a:ext>
                  </a:extLst>
                </p:cNvPr>
                <p:cNvSpPr/>
                <p:nvPr/>
              </p:nvSpPr>
              <p:spPr>
                <a:xfrm>
                  <a:off x="10482865"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1" name="Oval 70">
                  <a:extLst>
                    <a:ext uri="{FF2B5EF4-FFF2-40B4-BE49-F238E27FC236}">
                      <a16:creationId xmlns:a16="http://schemas.microsoft.com/office/drawing/2014/main" id="{E8D2BC32-A41B-9339-2994-7ED69D7E7ED0}"/>
                    </a:ext>
                  </a:extLst>
                </p:cNvPr>
                <p:cNvSpPr/>
                <p:nvPr/>
              </p:nvSpPr>
              <p:spPr>
                <a:xfrm>
                  <a:off x="11232791" y="404926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2" name="TextBox 71">
                  <a:extLst>
                    <a:ext uri="{FF2B5EF4-FFF2-40B4-BE49-F238E27FC236}">
                      <a16:creationId xmlns:a16="http://schemas.microsoft.com/office/drawing/2014/main" id="{B7111C7F-62D4-BAB6-7015-EC73DC678DBA}"/>
                    </a:ext>
                  </a:extLst>
                </p:cNvPr>
                <p:cNvSpPr txBox="1"/>
                <p:nvPr/>
              </p:nvSpPr>
              <p:spPr>
                <a:xfrm>
                  <a:off x="10892390" y="4019489"/>
                  <a:ext cx="415498" cy="369332"/>
                </a:xfrm>
                <a:prstGeom prst="rect">
                  <a:avLst/>
                </a:prstGeom>
                <a:noFill/>
              </p:spPr>
              <p:txBody>
                <a:bodyPr wrap="none" rtlCol="0">
                  <a:spAutoFit/>
                </a:bodyPr>
                <a:lstStyle/>
                <a:p>
                  <a:r>
                    <a:rPr lang="en-US" dirty="0">
                      <a:solidFill>
                        <a:schemeClr val="tx2"/>
                      </a:solidFill>
                    </a:rPr>
                    <a:t>…</a:t>
                  </a:r>
                </a:p>
              </p:txBody>
            </p:sp>
          </p:grpSp>
          <p:cxnSp>
            <p:nvCxnSpPr>
              <p:cNvPr id="73" name="Straight Arrow Connector 72">
                <a:extLst>
                  <a:ext uri="{FF2B5EF4-FFF2-40B4-BE49-F238E27FC236}">
                    <a16:creationId xmlns:a16="http://schemas.microsoft.com/office/drawing/2014/main" id="{FF0979F9-2BE5-668D-4918-D908CDD557E1}"/>
                  </a:ext>
                </a:extLst>
              </p:cNvPr>
              <p:cNvCxnSpPr>
                <a:stCxn id="68" idx="0"/>
                <a:endCxn id="74" idx="4"/>
              </p:cNvCxnSpPr>
              <p:nvPr/>
            </p:nvCxnSpPr>
            <p:spPr>
              <a:xfrm flipV="1">
                <a:off x="10816089" y="3576304"/>
                <a:ext cx="0" cy="30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4F850EA-50CA-7098-3367-BD7D8EEF20E0}"/>
                  </a:ext>
                </a:extLst>
              </p:cNvPr>
              <p:cNvCxnSpPr>
                <a:cxnSpLocks/>
                <a:stCxn id="76" idx="0"/>
                <a:endCxn id="68" idx="2"/>
              </p:cNvCxnSpPr>
              <p:nvPr/>
            </p:nvCxnSpPr>
            <p:spPr>
              <a:xfrm flipV="1">
                <a:off x="10816089" y="4648709"/>
                <a:ext cx="0" cy="24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BA250FA-54D3-0EEB-1CAF-A60E229319E9}"/>
                  </a:ext>
                </a:extLst>
              </p:cNvPr>
              <p:cNvSpPr txBox="1"/>
              <p:nvPr/>
            </p:nvSpPr>
            <p:spPr>
              <a:xfrm>
                <a:off x="10112210" y="5378212"/>
                <a:ext cx="1407758" cy="369332"/>
              </a:xfrm>
              <a:prstGeom prst="rect">
                <a:avLst/>
              </a:prstGeom>
              <a:noFill/>
            </p:spPr>
            <p:txBody>
              <a:bodyPr wrap="none" rtlCol="0">
                <a:spAutoFit/>
              </a:bodyPr>
              <a:lstStyle/>
              <a:p>
                <a:r>
                  <a:rPr lang="en-US" dirty="0">
                    <a:solidFill>
                      <a:schemeClr val="tx2"/>
                    </a:solidFill>
                  </a:rPr>
                  <a:t>time step n</a:t>
                </a:r>
              </a:p>
            </p:txBody>
          </p:sp>
          <p:sp>
            <p:nvSpPr>
              <p:cNvPr id="91" name="TextBox 90">
                <a:extLst>
                  <a:ext uri="{FF2B5EF4-FFF2-40B4-BE49-F238E27FC236}">
                    <a16:creationId xmlns:a16="http://schemas.microsoft.com/office/drawing/2014/main" id="{D14A3EE6-6411-8453-03E3-C8C67BA2A648}"/>
                  </a:ext>
                </a:extLst>
              </p:cNvPr>
              <p:cNvSpPr txBox="1"/>
              <p:nvPr/>
            </p:nvSpPr>
            <p:spPr>
              <a:xfrm>
                <a:off x="9485032" y="5309593"/>
                <a:ext cx="415498" cy="369332"/>
              </a:xfrm>
              <a:prstGeom prst="rect">
                <a:avLst/>
              </a:prstGeom>
              <a:noFill/>
            </p:spPr>
            <p:txBody>
              <a:bodyPr wrap="none" rtlCol="0">
                <a:spAutoFit/>
              </a:bodyPr>
              <a:lstStyle/>
              <a:p>
                <a:r>
                  <a:rPr lang="en-US" dirty="0">
                    <a:solidFill>
                      <a:schemeClr val="tx2"/>
                    </a:solidFill>
                  </a:rPr>
                  <a:t>…</a:t>
                </a:r>
              </a:p>
            </p:txBody>
          </p:sp>
        </p:grpSp>
        <p:grpSp>
          <p:nvGrpSpPr>
            <p:cNvPr id="79" name="Group 78">
              <a:extLst>
                <a:ext uri="{FF2B5EF4-FFF2-40B4-BE49-F238E27FC236}">
                  <a16:creationId xmlns:a16="http://schemas.microsoft.com/office/drawing/2014/main" id="{95A52BCF-0FDE-49A3-B1AF-A768C74ED1D9}"/>
                </a:ext>
              </a:extLst>
            </p:cNvPr>
            <p:cNvGrpSpPr/>
            <p:nvPr/>
          </p:nvGrpSpPr>
          <p:grpSpPr>
            <a:xfrm>
              <a:off x="300786" y="2905708"/>
              <a:ext cx="3272411" cy="2933813"/>
              <a:chOff x="300786" y="2905708"/>
              <a:chExt cx="3272411" cy="2933813"/>
            </a:xfrm>
          </p:grpSpPr>
          <p:sp>
            <p:nvSpPr>
              <p:cNvPr id="104" name="Rectangle 103">
                <a:extLst>
                  <a:ext uri="{FF2B5EF4-FFF2-40B4-BE49-F238E27FC236}">
                    <a16:creationId xmlns:a16="http://schemas.microsoft.com/office/drawing/2014/main" id="{F654C2B9-4F47-CEDB-C6D8-216F14DEB21B}"/>
                  </a:ext>
                </a:extLst>
              </p:cNvPr>
              <p:cNvSpPr/>
              <p:nvPr/>
            </p:nvSpPr>
            <p:spPr>
              <a:xfrm>
                <a:off x="300786" y="2905708"/>
                <a:ext cx="3083838" cy="2933813"/>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2"/>
                  </a:solidFill>
                </a:endParaRPr>
              </a:p>
            </p:txBody>
          </p:sp>
          <p:sp>
            <p:nvSpPr>
              <p:cNvPr id="4" name="Oval 3">
                <a:extLst>
                  <a:ext uri="{FF2B5EF4-FFF2-40B4-BE49-F238E27FC236}">
                    <a16:creationId xmlns:a16="http://schemas.microsoft.com/office/drawing/2014/main" id="{C158CA10-E3A8-C93D-B019-92E9AE64EFB1}"/>
                  </a:ext>
                </a:extLst>
              </p:cNvPr>
              <p:cNvSpPr/>
              <p:nvPr/>
            </p:nvSpPr>
            <p:spPr>
              <a:xfrm>
                <a:off x="1187088" y="5240452"/>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x</a:t>
                </a:r>
                <a:r>
                  <a:rPr lang="en-US" baseline="-25000" dirty="0">
                    <a:solidFill>
                      <a:schemeClr val="tx2"/>
                    </a:solidFill>
                  </a:rPr>
                  <a:t>i</a:t>
                </a:r>
                <a:endParaRPr lang="en-US" dirty="0">
                  <a:solidFill>
                    <a:schemeClr val="tx2"/>
                  </a:solidFill>
                </a:endParaRPr>
              </a:p>
            </p:txBody>
          </p:sp>
          <p:sp>
            <p:nvSpPr>
              <p:cNvPr id="24" name="Oval 23">
                <a:extLst>
                  <a:ext uri="{FF2B5EF4-FFF2-40B4-BE49-F238E27FC236}">
                    <a16:creationId xmlns:a16="http://schemas.microsoft.com/office/drawing/2014/main" id="{FF2D9C3E-04C6-EFC1-3583-D6F02B0C66F2}"/>
                  </a:ext>
                </a:extLst>
              </p:cNvPr>
              <p:cNvSpPr/>
              <p:nvPr/>
            </p:nvSpPr>
            <p:spPr>
              <a:xfrm>
                <a:off x="1187088" y="3465325"/>
                <a:ext cx="457200" cy="457200"/>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y</a:t>
                </a:r>
                <a:r>
                  <a:rPr lang="en-US" baseline="-25000" dirty="0">
                    <a:solidFill>
                      <a:schemeClr val="tx2"/>
                    </a:solidFill>
                  </a:rPr>
                  <a:t>i</a:t>
                </a:r>
                <a:endParaRPr lang="en-US" dirty="0">
                  <a:solidFill>
                    <a:schemeClr val="tx2"/>
                  </a:solidFill>
                </a:endParaRPr>
              </a:p>
            </p:txBody>
          </p:sp>
          <p:sp>
            <p:nvSpPr>
              <p:cNvPr id="9" name="Rounded Rectangle 8">
                <a:extLst>
                  <a:ext uri="{FF2B5EF4-FFF2-40B4-BE49-F238E27FC236}">
                    <a16:creationId xmlns:a16="http://schemas.microsoft.com/office/drawing/2014/main" id="{54264F15-FE46-620F-45B5-F32EB5E9B404}"/>
                  </a:ext>
                </a:extLst>
              </p:cNvPr>
              <p:cNvSpPr/>
              <p:nvPr/>
            </p:nvSpPr>
            <p:spPr>
              <a:xfrm>
                <a:off x="386989" y="4224909"/>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78" name="Group 77">
                <a:extLst>
                  <a:ext uri="{FF2B5EF4-FFF2-40B4-BE49-F238E27FC236}">
                    <a16:creationId xmlns:a16="http://schemas.microsoft.com/office/drawing/2014/main" id="{8F4B0FB6-FA62-4778-BCDC-FE84B506F87C}"/>
                  </a:ext>
                </a:extLst>
              </p:cNvPr>
              <p:cNvGrpSpPr/>
              <p:nvPr/>
            </p:nvGrpSpPr>
            <p:grpSpPr>
              <a:xfrm>
                <a:off x="538800" y="4365710"/>
                <a:ext cx="1753777" cy="458644"/>
                <a:chOff x="525350" y="4365710"/>
                <a:chExt cx="1753777" cy="458644"/>
              </a:xfrm>
            </p:grpSpPr>
            <p:sp>
              <p:nvSpPr>
                <p:cNvPr id="12" name="Oval 11">
                  <a:extLst>
                    <a:ext uri="{FF2B5EF4-FFF2-40B4-BE49-F238E27FC236}">
                      <a16:creationId xmlns:a16="http://schemas.microsoft.com/office/drawing/2014/main" id="{B6C02845-18A6-A02F-0FE2-E8D90B7673D2}"/>
                    </a:ext>
                  </a:extLst>
                </p:cNvPr>
                <p:cNvSpPr/>
                <p:nvPr/>
              </p:nvSpPr>
              <p:spPr>
                <a:xfrm>
                  <a:off x="525350" y="4395481"/>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7" name="Oval 16">
                  <a:extLst>
                    <a:ext uri="{FF2B5EF4-FFF2-40B4-BE49-F238E27FC236}">
                      <a16:creationId xmlns:a16="http://schemas.microsoft.com/office/drawing/2014/main" id="{F25C8516-BE76-0714-8558-3F88B757B32F}"/>
                    </a:ext>
                  </a:extLst>
                </p:cNvPr>
                <p:cNvSpPr/>
                <p:nvPr/>
              </p:nvSpPr>
              <p:spPr>
                <a:xfrm>
                  <a:off x="1082464" y="4395481"/>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20" name="Oval 19">
                  <a:extLst>
                    <a:ext uri="{FF2B5EF4-FFF2-40B4-BE49-F238E27FC236}">
                      <a16:creationId xmlns:a16="http://schemas.microsoft.com/office/drawing/2014/main" id="{44031900-D9F6-52BC-19BA-59713B9D4B5B}"/>
                    </a:ext>
                  </a:extLst>
                </p:cNvPr>
                <p:cNvSpPr/>
                <p:nvPr/>
              </p:nvSpPr>
              <p:spPr>
                <a:xfrm>
                  <a:off x="1832390" y="4395481"/>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22" name="TextBox 21">
                  <a:extLst>
                    <a:ext uri="{FF2B5EF4-FFF2-40B4-BE49-F238E27FC236}">
                      <a16:creationId xmlns:a16="http://schemas.microsoft.com/office/drawing/2014/main" id="{6742328F-6488-7C51-9692-BDC50DF16EDD}"/>
                    </a:ext>
                  </a:extLst>
                </p:cNvPr>
                <p:cNvSpPr txBox="1"/>
                <p:nvPr/>
              </p:nvSpPr>
              <p:spPr>
                <a:xfrm>
                  <a:off x="1491989" y="4365710"/>
                  <a:ext cx="415498" cy="369332"/>
                </a:xfrm>
                <a:prstGeom prst="rect">
                  <a:avLst/>
                </a:prstGeom>
                <a:noFill/>
              </p:spPr>
              <p:txBody>
                <a:bodyPr wrap="none" rtlCol="0">
                  <a:spAutoFit/>
                </a:bodyPr>
                <a:lstStyle/>
                <a:p>
                  <a:r>
                    <a:rPr lang="en-US" dirty="0">
                      <a:solidFill>
                        <a:schemeClr val="tx2"/>
                      </a:solidFill>
                    </a:rPr>
                    <a:t>…</a:t>
                  </a:r>
                </a:p>
              </p:txBody>
            </p:sp>
          </p:grpSp>
          <p:cxnSp>
            <p:nvCxnSpPr>
              <p:cNvPr id="27" name="Straight Arrow Connector 26">
                <a:extLst>
                  <a:ext uri="{FF2B5EF4-FFF2-40B4-BE49-F238E27FC236}">
                    <a16:creationId xmlns:a16="http://schemas.microsoft.com/office/drawing/2014/main" id="{FC268C43-BED0-875A-7015-94A66CBB6D0D}"/>
                  </a:ext>
                </a:extLst>
              </p:cNvPr>
              <p:cNvCxnSpPr>
                <a:stCxn id="9" idx="0"/>
                <a:endCxn id="24" idx="4"/>
              </p:cNvCxnSpPr>
              <p:nvPr/>
            </p:nvCxnSpPr>
            <p:spPr>
              <a:xfrm flipV="1">
                <a:off x="1415688" y="3922525"/>
                <a:ext cx="0" cy="30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F03F5A-3711-E029-8DF7-A5F56F8D976C}"/>
                  </a:ext>
                </a:extLst>
              </p:cNvPr>
              <p:cNvCxnSpPr>
                <a:cxnSpLocks/>
                <a:stCxn id="4" idx="0"/>
                <a:endCxn id="9" idx="2"/>
              </p:cNvCxnSpPr>
              <p:nvPr/>
            </p:nvCxnSpPr>
            <p:spPr>
              <a:xfrm flipV="1">
                <a:off x="1415688" y="4994930"/>
                <a:ext cx="0" cy="24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2B24C68-7D1F-81FA-1D43-F24F98F70F86}"/>
                  </a:ext>
                </a:extLst>
              </p:cNvPr>
              <p:cNvSpPr txBox="1"/>
              <p:nvPr/>
            </p:nvSpPr>
            <p:spPr>
              <a:xfrm>
                <a:off x="1645467" y="3495096"/>
                <a:ext cx="1684789" cy="369332"/>
              </a:xfrm>
              <a:prstGeom prst="rect">
                <a:avLst/>
              </a:prstGeom>
              <a:noFill/>
            </p:spPr>
            <p:txBody>
              <a:bodyPr wrap="square" rtlCol="0">
                <a:spAutoFit/>
              </a:bodyPr>
              <a:lstStyle/>
              <a:p>
                <a:r>
                  <a:rPr lang="en-US" b="1" dirty="0">
                    <a:solidFill>
                      <a:schemeClr val="tx2"/>
                    </a:solidFill>
                    <a:ea typeface="Amazon Ember Light" panose="020B0403020204020204" pitchFamily="34" charset="0"/>
                    <a:cs typeface="Amazon Ember Light" panose="020B0403020204020204" pitchFamily="34" charset="0"/>
                  </a:rPr>
                  <a:t>Output layer</a:t>
                </a:r>
              </a:p>
            </p:txBody>
          </p:sp>
          <p:sp>
            <p:nvSpPr>
              <p:cNvPr id="102" name="TextBox 101">
                <a:extLst>
                  <a:ext uri="{FF2B5EF4-FFF2-40B4-BE49-F238E27FC236}">
                    <a16:creationId xmlns:a16="http://schemas.microsoft.com/office/drawing/2014/main" id="{263AF3C5-6C3C-F19F-C2CA-07734C9C2999}"/>
                  </a:ext>
                </a:extLst>
              </p:cNvPr>
              <p:cNvSpPr txBox="1"/>
              <p:nvPr/>
            </p:nvSpPr>
            <p:spPr>
              <a:xfrm>
                <a:off x="1645467" y="5302134"/>
                <a:ext cx="1558626" cy="369332"/>
              </a:xfrm>
              <a:prstGeom prst="rect">
                <a:avLst/>
              </a:prstGeom>
              <a:noFill/>
            </p:spPr>
            <p:txBody>
              <a:bodyPr wrap="square" rtlCol="0">
                <a:spAutoFit/>
              </a:bodyPr>
              <a:lstStyle/>
              <a:p>
                <a:r>
                  <a:rPr lang="en-US" b="1" dirty="0">
                    <a:solidFill>
                      <a:schemeClr val="tx2"/>
                    </a:solidFill>
                    <a:ea typeface="Amazon Ember Light" panose="020B0403020204020204" pitchFamily="34" charset="0"/>
                    <a:cs typeface="Amazon Ember Light" panose="020B0403020204020204" pitchFamily="34" charset="0"/>
                  </a:rPr>
                  <a:t>Input layer</a:t>
                </a:r>
              </a:p>
            </p:txBody>
          </p:sp>
          <p:sp>
            <p:nvSpPr>
              <p:cNvPr id="103" name="TextBox 102">
                <a:extLst>
                  <a:ext uri="{FF2B5EF4-FFF2-40B4-BE49-F238E27FC236}">
                    <a16:creationId xmlns:a16="http://schemas.microsoft.com/office/drawing/2014/main" id="{F7DD83C2-556A-0201-7BC2-06F4C6870E0F}"/>
                  </a:ext>
                </a:extLst>
              </p:cNvPr>
              <p:cNvSpPr txBox="1"/>
              <p:nvPr/>
            </p:nvSpPr>
            <p:spPr>
              <a:xfrm>
                <a:off x="2432394" y="4349031"/>
                <a:ext cx="1140803" cy="646331"/>
              </a:xfrm>
              <a:prstGeom prst="rect">
                <a:avLst/>
              </a:prstGeom>
              <a:noFill/>
            </p:spPr>
            <p:txBody>
              <a:bodyPr wrap="square" rtlCol="0">
                <a:spAutoFit/>
              </a:bodyPr>
              <a:lstStyle/>
              <a:p>
                <a:r>
                  <a:rPr lang="en-US" b="1" dirty="0">
                    <a:solidFill>
                      <a:schemeClr val="tx2"/>
                    </a:solidFill>
                    <a:ea typeface="Amazon Ember Light" panose="020B0403020204020204" pitchFamily="34" charset="0"/>
                    <a:cs typeface="Amazon Ember Light" panose="020B0403020204020204" pitchFamily="34" charset="0"/>
                  </a:rPr>
                  <a:t>Hidden layer</a:t>
                </a:r>
              </a:p>
            </p:txBody>
          </p:sp>
          <p:sp>
            <p:nvSpPr>
              <p:cNvPr id="106" name="TextBox 105">
                <a:extLst>
                  <a:ext uri="{FF2B5EF4-FFF2-40B4-BE49-F238E27FC236}">
                    <a16:creationId xmlns:a16="http://schemas.microsoft.com/office/drawing/2014/main" id="{8AE39121-642D-457C-8317-8D3753BC87D6}"/>
                  </a:ext>
                </a:extLst>
              </p:cNvPr>
              <p:cNvSpPr txBox="1"/>
              <p:nvPr/>
            </p:nvSpPr>
            <p:spPr>
              <a:xfrm>
                <a:off x="301053" y="2917832"/>
                <a:ext cx="1372492" cy="369332"/>
              </a:xfrm>
              <a:prstGeom prst="rect">
                <a:avLst/>
              </a:prstGeom>
              <a:noFill/>
            </p:spPr>
            <p:txBody>
              <a:bodyPr wrap="none" rtlCol="0">
                <a:spAutoFit/>
              </a:bodyPr>
              <a:lstStyle/>
              <a:p>
                <a:r>
                  <a:rPr lang="en-US" dirty="0">
                    <a:solidFill>
                      <a:schemeClr val="tx2"/>
                    </a:solidFill>
                  </a:rPr>
                  <a:t>Single step</a:t>
                </a:r>
              </a:p>
            </p:txBody>
          </p:sp>
        </p:grpSp>
        <p:grpSp>
          <p:nvGrpSpPr>
            <p:cNvPr id="31" name="Group 30">
              <a:extLst>
                <a:ext uri="{FF2B5EF4-FFF2-40B4-BE49-F238E27FC236}">
                  <a16:creationId xmlns:a16="http://schemas.microsoft.com/office/drawing/2014/main" id="{F15EF977-AA3D-425F-B949-905BBC8E700E}"/>
                </a:ext>
              </a:extLst>
            </p:cNvPr>
            <p:cNvGrpSpPr/>
            <p:nvPr/>
          </p:nvGrpSpPr>
          <p:grpSpPr>
            <a:xfrm>
              <a:off x="3570855" y="4024049"/>
              <a:ext cx="877163" cy="697130"/>
              <a:chOff x="3570855" y="3751349"/>
              <a:chExt cx="877163" cy="697130"/>
            </a:xfrm>
          </p:grpSpPr>
          <p:sp>
            <p:nvSpPr>
              <p:cNvPr id="107" name="TextBox 106">
                <a:extLst>
                  <a:ext uri="{FF2B5EF4-FFF2-40B4-BE49-F238E27FC236}">
                    <a16:creationId xmlns:a16="http://schemas.microsoft.com/office/drawing/2014/main" id="{CC476ABD-9F33-D9B6-FC37-D486AAC9FAEF}"/>
                  </a:ext>
                </a:extLst>
              </p:cNvPr>
              <p:cNvSpPr txBox="1"/>
              <p:nvPr/>
            </p:nvSpPr>
            <p:spPr>
              <a:xfrm>
                <a:off x="3570855" y="3751349"/>
                <a:ext cx="877163" cy="369332"/>
              </a:xfrm>
              <a:prstGeom prst="rect">
                <a:avLst/>
              </a:prstGeom>
              <a:noFill/>
            </p:spPr>
            <p:txBody>
              <a:bodyPr wrap="none" rtlCol="0">
                <a:spAutoFit/>
              </a:bodyPr>
              <a:lstStyle/>
              <a:p>
                <a:r>
                  <a:rPr lang="en-US" dirty="0">
                    <a:solidFill>
                      <a:schemeClr val="tx2"/>
                    </a:solidFill>
                  </a:rPr>
                  <a:t>unfold</a:t>
                </a:r>
              </a:p>
            </p:txBody>
          </p:sp>
          <p:sp>
            <p:nvSpPr>
              <p:cNvPr id="108" name="Right Arrow 107">
                <a:extLst>
                  <a:ext uri="{FF2B5EF4-FFF2-40B4-BE49-F238E27FC236}">
                    <a16:creationId xmlns:a16="http://schemas.microsoft.com/office/drawing/2014/main" id="{4F19D802-11D0-C5C6-0651-67A79EFB5B87}"/>
                  </a:ext>
                </a:extLst>
              </p:cNvPr>
              <p:cNvSpPr/>
              <p:nvPr/>
            </p:nvSpPr>
            <p:spPr>
              <a:xfrm>
                <a:off x="3690599" y="4082108"/>
                <a:ext cx="637674" cy="366371"/>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2"/>
                  </a:solidFill>
                  <a:effectLst>
                    <a:outerShdw blurRad="38100" dist="25400" dir="5400000" algn="ctr" rotWithShape="0">
                      <a:srgbClr val="6E747A">
                        <a:alpha val="43000"/>
                      </a:srgbClr>
                    </a:outerShdw>
                  </a:effectLst>
                </a:endParaRPr>
              </a:p>
            </p:txBody>
          </p:sp>
        </p:grpSp>
      </p:grpSp>
    </p:spTree>
    <p:custDataLst>
      <p:tags r:id="rId1"/>
    </p:custDataLst>
    <p:extLst>
      <p:ext uri="{BB962C8B-B14F-4D97-AF65-F5344CB8AC3E}">
        <p14:creationId xmlns:p14="http://schemas.microsoft.com/office/powerpoint/2010/main" val="16246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The role of neural network architecture</a:t>
            </a:r>
          </a:p>
        </p:txBody>
      </p:sp>
      <p:sp>
        <p:nvSpPr>
          <p:cNvPr id="4" name="Text Placeholder 3">
            <a:extLst>
              <a:ext uri="{FF2B5EF4-FFF2-40B4-BE49-F238E27FC236}">
                <a16:creationId xmlns:a16="http://schemas.microsoft.com/office/drawing/2014/main" id="{FCC38E58-0E8C-64CD-2380-DD416747788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B145D9-0406-4DB1-B6FA-3D61172277C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Considerations for neural network architecture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Deep learning, specifically neural networks, is a hot area of research. </a:t>
            </a:r>
          </a:p>
          <a:p>
            <a:r>
              <a:rPr lang="en-US" dirty="0"/>
              <a:t>Countless new neural network architectures are proposed and updated every day.</a:t>
            </a:r>
          </a:p>
          <a:p>
            <a:r>
              <a:rPr lang="en-US" dirty="0"/>
              <a:t>Neural network architectures affect the following:</a:t>
            </a:r>
          </a:p>
          <a:p>
            <a:pPr lvl="1"/>
            <a:r>
              <a:rPr lang="en-US" dirty="0"/>
              <a:t>Complexity of the network</a:t>
            </a:r>
          </a:p>
          <a:p>
            <a:pPr lvl="1"/>
            <a:r>
              <a:rPr lang="en-US" dirty="0"/>
              <a:t>Evaluation performance</a:t>
            </a:r>
          </a:p>
          <a:p>
            <a:pPr lvl="1"/>
            <a:r>
              <a:rPr lang="en-US" dirty="0"/>
              <a:t>Compute resources for training and inference</a:t>
            </a:r>
          </a:p>
          <a:p>
            <a:pPr lvl="1"/>
            <a:r>
              <a:rPr lang="en-US" dirty="0"/>
              <a:t>Training and inference times</a:t>
            </a:r>
          </a:p>
          <a:p>
            <a:pPr lvl="1"/>
            <a:r>
              <a:rPr lang="en-US" dirty="0"/>
              <a:t>Inclusion of domain information (for example, CNNs, RNNs)</a:t>
            </a:r>
          </a:p>
        </p:txBody>
      </p:sp>
    </p:spTree>
    <p:custDataLst>
      <p:tags r:id="rId1"/>
    </p:custDataLst>
    <p:extLst>
      <p:ext uri="{BB962C8B-B14F-4D97-AF65-F5344CB8AC3E}">
        <p14:creationId xmlns:p14="http://schemas.microsoft.com/office/powerpoint/2010/main" val="165261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2664A-3A6A-4528-8FB4-8FDFCA800058}"/>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Analogy for neural network architecture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Traditional architecture: </a:t>
            </a:r>
            <a:r>
              <a:rPr lang="en-US" dirty="0"/>
              <a:t>While the building blocks might be the same, you have different architectures depending on the problem that you want to solve.</a:t>
            </a:r>
          </a:p>
        </p:txBody>
      </p:sp>
      <p:sp>
        <p:nvSpPr>
          <p:cNvPr id="18" name="TextBox 17">
            <a:extLst>
              <a:ext uri="{FF2B5EF4-FFF2-40B4-BE49-F238E27FC236}">
                <a16:creationId xmlns:a16="http://schemas.microsoft.com/office/drawing/2014/main" id="{74A30A20-5D44-3B66-9424-3C0283B2C8DC}"/>
              </a:ext>
            </a:extLst>
          </p:cNvPr>
          <p:cNvSpPr txBox="1"/>
          <p:nvPr/>
        </p:nvSpPr>
        <p:spPr>
          <a:xfrm>
            <a:off x="5209590" y="3196403"/>
            <a:ext cx="2120407" cy="646331"/>
          </a:xfrm>
          <a:prstGeom prst="rect">
            <a:avLst/>
          </a:prstGeom>
          <a:noFill/>
        </p:spPr>
        <p:txBody>
          <a:bodyPr wrap="square" rtlCol="0">
            <a:spAutoFit/>
          </a:bodyPr>
          <a:lstStyle/>
          <a:p>
            <a:r>
              <a:rPr lang="en-US" dirty="0">
                <a:solidFill>
                  <a:schemeClr val="tx2"/>
                </a:solidFill>
              </a:rPr>
              <a:t>I want to live in a house.</a:t>
            </a:r>
          </a:p>
        </p:txBody>
      </p:sp>
      <p:sp>
        <p:nvSpPr>
          <p:cNvPr id="21" name="Right Arrow 20">
            <a:extLst>
              <a:ext uri="{FF2B5EF4-FFF2-40B4-BE49-F238E27FC236}">
                <a16:creationId xmlns:a16="http://schemas.microsoft.com/office/drawing/2014/main" id="{241D9180-4461-59EA-9C73-2BF6FF2D3853}"/>
              </a:ext>
              <a:ext uri="{C183D7F6-B498-43B3-948B-1728B52AA6E4}">
                <adec:decorative xmlns:adec="http://schemas.microsoft.com/office/drawing/2017/decorative" val="1"/>
              </a:ext>
            </a:extLst>
          </p:cNvPr>
          <p:cNvSpPr/>
          <p:nvPr/>
        </p:nvSpPr>
        <p:spPr>
          <a:xfrm rot="10800000">
            <a:off x="4771398" y="3297579"/>
            <a:ext cx="438192" cy="366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AE09B70-B121-AA95-2C18-1F8FD9FA97D7}"/>
              </a:ext>
            </a:extLst>
          </p:cNvPr>
          <p:cNvSpPr txBox="1"/>
          <p:nvPr/>
        </p:nvSpPr>
        <p:spPr>
          <a:xfrm>
            <a:off x="4871028" y="4408938"/>
            <a:ext cx="2150140" cy="646331"/>
          </a:xfrm>
          <a:prstGeom prst="rect">
            <a:avLst/>
          </a:prstGeom>
          <a:noFill/>
        </p:spPr>
        <p:txBody>
          <a:bodyPr wrap="square" rtlCol="0">
            <a:spAutoFit/>
          </a:bodyPr>
          <a:lstStyle/>
          <a:p>
            <a:pPr algn="r"/>
            <a:r>
              <a:rPr lang="en-US" dirty="0">
                <a:solidFill>
                  <a:schemeClr val="tx2"/>
                </a:solidFill>
              </a:rPr>
              <a:t>I want to live in an apartment.</a:t>
            </a:r>
          </a:p>
        </p:txBody>
      </p:sp>
      <p:sp>
        <p:nvSpPr>
          <p:cNvPr id="20" name="Right Arrow 19">
            <a:extLst>
              <a:ext uri="{FF2B5EF4-FFF2-40B4-BE49-F238E27FC236}">
                <a16:creationId xmlns:a16="http://schemas.microsoft.com/office/drawing/2014/main" id="{166D0108-8315-9A65-1E15-10D7937A4E7A}"/>
              </a:ext>
              <a:ext uri="{C183D7F6-B498-43B3-948B-1728B52AA6E4}">
                <adec:decorative xmlns:adec="http://schemas.microsoft.com/office/drawing/2017/decorative" val="1"/>
              </a:ext>
            </a:extLst>
          </p:cNvPr>
          <p:cNvSpPr/>
          <p:nvPr/>
        </p:nvSpPr>
        <p:spPr>
          <a:xfrm>
            <a:off x="7110901" y="4549060"/>
            <a:ext cx="438192" cy="366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icture of a single-family house.">
            <a:extLst>
              <a:ext uri="{FF2B5EF4-FFF2-40B4-BE49-F238E27FC236}">
                <a16:creationId xmlns:a16="http://schemas.microsoft.com/office/drawing/2014/main" id="{A41D060A-0934-10C2-13E9-D6E00B6CE0B4}"/>
              </a:ext>
            </a:extLst>
          </p:cNvPr>
          <p:cNvPicPr>
            <a:picLocks noChangeAspect="1"/>
          </p:cNvPicPr>
          <p:nvPr/>
        </p:nvPicPr>
        <p:blipFill>
          <a:blip r:embed="rId4"/>
          <a:stretch>
            <a:fillRect/>
          </a:stretch>
        </p:blipFill>
        <p:spPr>
          <a:xfrm>
            <a:off x="746862" y="3057211"/>
            <a:ext cx="3653059" cy="2422555"/>
          </a:xfrm>
          <a:prstGeom prst="rect">
            <a:avLst/>
          </a:prstGeom>
          <a:ln w="25400">
            <a:solidFill>
              <a:schemeClr val="accent1">
                <a:shade val="15000"/>
              </a:schemeClr>
            </a:solidFill>
          </a:ln>
          <a:effectLst>
            <a:outerShdw blurRad="50800" dist="38100" dir="2700000" algn="tl" rotWithShape="0">
              <a:prstClr val="black">
                <a:alpha val="40000"/>
              </a:prstClr>
            </a:outerShdw>
          </a:effectLst>
        </p:spPr>
      </p:pic>
      <p:pic>
        <p:nvPicPr>
          <p:cNvPr id="7" name="Picture 6" descr="Picture of an apartment building.&#10;">
            <a:extLst>
              <a:ext uri="{FF2B5EF4-FFF2-40B4-BE49-F238E27FC236}">
                <a16:creationId xmlns:a16="http://schemas.microsoft.com/office/drawing/2014/main" id="{056183E4-D516-3D32-A459-59C1D70670F8}"/>
              </a:ext>
            </a:extLst>
          </p:cNvPr>
          <p:cNvPicPr>
            <a:picLocks noChangeAspect="1"/>
          </p:cNvPicPr>
          <p:nvPr/>
        </p:nvPicPr>
        <p:blipFill>
          <a:blip r:embed="rId5"/>
          <a:stretch>
            <a:fillRect/>
          </a:stretch>
        </p:blipFill>
        <p:spPr>
          <a:xfrm>
            <a:off x="7768189" y="3036870"/>
            <a:ext cx="3695779" cy="2463236"/>
          </a:xfrm>
          <a:prstGeom prst="rect">
            <a:avLst/>
          </a:prstGeom>
          <a:ln w="25400">
            <a:solidFill>
              <a:schemeClr val="accent1">
                <a:shade val="15000"/>
              </a:schemeClr>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259434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10E08D-9488-4877-B9C7-41EE14196642}"/>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Match the neural network architecture to the problem</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All neural networks have the same building blocks: neurons, layers, activation functions, loss functions, and weights.</a:t>
            </a:r>
          </a:p>
          <a:p>
            <a:r>
              <a:rPr lang="en-US" dirty="0"/>
              <a:t>Different architectures have been researched and implemented. They use the same building blocks to solve ML problems for different domains.</a:t>
            </a:r>
          </a:p>
          <a:p>
            <a:r>
              <a:rPr lang="en-US" dirty="0"/>
              <a:t>This lesson explores two important architectures that were developed to handle computer vision (CV) and natural language processing (NLP) problems.</a:t>
            </a:r>
          </a:p>
        </p:txBody>
      </p:sp>
    </p:spTree>
    <p:custDataLst>
      <p:tags r:id="rId1"/>
    </p:custDataLst>
    <p:extLst>
      <p:ext uri="{BB962C8B-B14F-4D97-AF65-F5344CB8AC3E}">
        <p14:creationId xmlns:p14="http://schemas.microsoft.com/office/powerpoint/2010/main" val="263991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Data structure for CV and NLP domains</a:t>
            </a:r>
          </a:p>
        </p:txBody>
      </p:sp>
      <p:sp>
        <p:nvSpPr>
          <p:cNvPr id="4" name="Text Placeholder 3">
            <a:extLst>
              <a:ext uri="{FF2B5EF4-FFF2-40B4-BE49-F238E27FC236}">
                <a16:creationId xmlns:a16="http://schemas.microsoft.com/office/drawing/2014/main" id="{EA311F40-8036-D569-4C39-2B955EC74DD7}"/>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54299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25992A-9B43-487D-985D-F79E61835439}"/>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 structure for CV</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sz="2400" dirty="0"/>
              <a:t>The 2D structure of image data has important spatial information.</a:t>
            </a:r>
          </a:p>
          <a:p>
            <a:r>
              <a:rPr lang="en-US" sz="2400" dirty="0"/>
              <a:t>A particular pixel has a close relationship with the surrounding pixels.</a:t>
            </a:r>
          </a:p>
          <a:p>
            <a:r>
              <a:rPr lang="en-US" sz="2400" dirty="0"/>
              <a:t>You would expect the highlighted pixel in the following image to be surrounded by pixels with similar characteristics (for example, color and contrast).</a:t>
            </a:r>
          </a:p>
        </p:txBody>
      </p:sp>
      <p:pic>
        <p:nvPicPr>
          <p:cNvPr id="5" name="Picture 4" descr="Low-resolution image with visible pixels in shades of blue. A single pixel is highlighted.">
            <a:extLst>
              <a:ext uri="{FF2B5EF4-FFF2-40B4-BE49-F238E27FC236}">
                <a16:creationId xmlns:a16="http://schemas.microsoft.com/office/drawing/2014/main" id="{A21140D3-6B3E-F93C-D8E9-67625C5EDAAA}"/>
              </a:ext>
            </a:extLst>
          </p:cNvPr>
          <p:cNvPicPr>
            <a:picLocks noChangeAspect="1"/>
          </p:cNvPicPr>
          <p:nvPr/>
        </p:nvPicPr>
        <p:blipFill rotWithShape="1">
          <a:blip r:embed="rId4"/>
          <a:srcRect l="12647" r="54382" b="48065"/>
          <a:stretch/>
        </p:blipFill>
        <p:spPr>
          <a:xfrm>
            <a:off x="3685309" y="3325630"/>
            <a:ext cx="4421888" cy="2943992"/>
          </a:xfrm>
          <a:prstGeom prst="rect">
            <a:avLst/>
          </a:prstGeom>
          <a:ln>
            <a:solidFill>
              <a:srgbClr val="000000"/>
            </a:solidFill>
          </a:ln>
          <a:effectLst>
            <a:outerShdw blurRad="50800" dist="38100" dir="2700000" algn="tl" rotWithShape="0">
              <a:prstClr val="black">
                <a:alpha val="40000"/>
              </a:prstClr>
            </a:outerShdw>
          </a:effectLst>
        </p:spPr>
      </p:pic>
      <p:sp>
        <p:nvSpPr>
          <p:cNvPr id="8" name="Rectangle 7" descr="This is a square over the pixelated image to highlight a particular pixel.">
            <a:extLst>
              <a:ext uri="{FF2B5EF4-FFF2-40B4-BE49-F238E27FC236}">
                <a16:creationId xmlns:a16="http://schemas.microsoft.com/office/drawing/2014/main" id="{1DC4C867-8801-B34E-97CF-A4B297A27094}"/>
              </a:ext>
            </a:extLst>
          </p:cNvPr>
          <p:cNvSpPr/>
          <p:nvPr/>
        </p:nvSpPr>
        <p:spPr>
          <a:xfrm>
            <a:off x="4968984" y="4415883"/>
            <a:ext cx="281890" cy="2676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75798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B87ED0-4BB9-4595-BDE8-A76FFD84979A}"/>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The structure problem: CV</a:t>
            </a:r>
          </a:p>
        </p:txBody>
      </p:sp>
      <p:sp>
        <p:nvSpPr>
          <p:cNvPr id="6" name="Content Placeholder 5">
            <a:extLst>
              <a:ext uri="{FF2B5EF4-FFF2-40B4-BE49-F238E27FC236}">
                <a16:creationId xmlns:a16="http://schemas.microsoft.com/office/drawing/2014/main" id="{6E6052D3-23E9-089A-7A5C-14733C4B310A}"/>
              </a:ext>
            </a:extLst>
          </p:cNvPr>
          <p:cNvSpPr>
            <a:spLocks noGrp="1"/>
          </p:cNvSpPr>
          <p:nvPr>
            <p:ph idx="2"/>
          </p:nvPr>
        </p:nvSpPr>
        <p:spPr/>
        <p:txBody>
          <a:bodyPr/>
          <a:lstStyle/>
          <a:p>
            <a:r>
              <a:rPr lang="en-US" dirty="0"/>
              <a:t>A tabular data approach cannot explore the 2D structure that is present in image data.</a:t>
            </a:r>
          </a:p>
        </p:txBody>
      </p:sp>
      <p:pic>
        <p:nvPicPr>
          <p:cNvPr id="11" name="Picture 10" descr="Handwritten number 1 and an associated matrix representation of the image.">
            <a:extLst>
              <a:ext uri="{FF2B5EF4-FFF2-40B4-BE49-F238E27FC236}">
                <a16:creationId xmlns:a16="http://schemas.microsoft.com/office/drawing/2014/main" id="{EADC17B5-7FA5-BCBB-599A-94B2D7639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625" y="2076827"/>
            <a:ext cx="4824267" cy="2049990"/>
          </a:xfrm>
          <a:prstGeom prst="rect">
            <a:avLst/>
          </a:prstGeom>
        </p:spPr>
      </p:pic>
      <p:sp>
        <p:nvSpPr>
          <p:cNvPr id="13" name="TextBox 12">
            <a:extLst>
              <a:ext uri="{FF2B5EF4-FFF2-40B4-BE49-F238E27FC236}">
                <a16:creationId xmlns:a16="http://schemas.microsoft.com/office/drawing/2014/main" id="{6C916DC1-8CA5-F55A-1814-877021941F3A}"/>
              </a:ext>
            </a:extLst>
          </p:cNvPr>
          <p:cNvSpPr txBox="1"/>
          <p:nvPr/>
        </p:nvSpPr>
        <p:spPr>
          <a:xfrm>
            <a:off x="5999967" y="2037428"/>
            <a:ext cx="5719593"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Light" panose="020B0403020204020204" pitchFamily="34" charset="0"/>
                <a:cs typeface="Amazon Ember Light" panose="020B0403020204020204" pitchFamily="34" charset="0"/>
              </a:rPr>
              <a:t>Take a 2D grid of pixels.</a:t>
            </a:r>
          </a:p>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Light" panose="020B0403020204020204" pitchFamily="34" charset="0"/>
                <a:cs typeface="Amazon Ember Light" panose="020B0403020204020204" pitchFamily="34" charset="0"/>
              </a:rPr>
              <a:t>Flatten into a 1D vector of pixel values.</a:t>
            </a:r>
          </a:p>
          <a:p>
            <a:pPr marL="457200" lvl="0" indent="-457200" defTabSz="91440">
              <a:spcAft>
                <a:spcPts val="600"/>
              </a:spcAft>
              <a:buClr>
                <a:srgbClr val="1D212E"/>
              </a:buClr>
              <a:buSzPct val="110000"/>
              <a:buFont typeface="+mj-lt"/>
              <a:buAutoNum type="arabicPeriod"/>
              <a:tabLst>
                <a:tab pos="227013" algn="l"/>
              </a:tabLst>
            </a:pPr>
            <a:r>
              <a:rPr lang="en-US" sz="2400" dirty="0">
                <a:solidFill>
                  <a:schemeClr val="tx2"/>
                </a:solidFill>
                <a:ea typeface="Amazon Ember Light" panose="020B0403020204020204" pitchFamily="34" charset="0"/>
                <a:cs typeface="Amazon Ember Light" panose="020B0403020204020204" pitchFamily="34" charset="0"/>
              </a:rPr>
              <a:t>Feed through a fully connected neural network.</a:t>
            </a:r>
          </a:p>
        </p:txBody>
      </p:sp>
      <p:sp>
        <p:nvSpPr>
          <p:cNvPr id="8" name="TextBox 7">
            <a:extLst>
              <a:ext uri="{FF2B5EF4-FFF2-40B4-BE49-F238E27FC236}">
                <a16:creationId xmlns:a16="http://schemas.microsoft.com/office/drawing/2014/main" id="{44216F29-629A-4B25-9D10-E937EC74D7F2}"/>
              </a:ext>
            </a:extLst>
          </p:cNvPr>
          <p:cNvSpPr txBox="1"/>
          <p:nvPr/>
        </p:nvSpPr>
        <p:spPr>
          <a:xfrm>
            <a:off x="365760" y="4393506"/>
            <a:ext cx="11576166" cy="52322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tx2"/>
                </a:solidFill>
              </a:rPr>
              <a:t>By flattening the data into a vector, the spatial information is lost!</a:t>
            </a:r>
          </a:p>
        </p:txBody>
      </p:sp>
      <p:pic>
        <p:nvPicPr>
          <p:cNvPr id="4" name="Picture 3" descr="The same pixel representation flattened into a single-dimension vector.">
            <a:extLst>
              <a:ext uri="{FF2B5EF4-FFF2-40B4-BE49-F238E27FC236}">
                <a16:creationId xmlns:a16="http://schemas.microsoft.com/office/drawing/2014/main" id="{28F38813-FD78-4982-8D95-B5FB4C4E1F6F}"/>
              </a:ext>
            </a:extLst>
          </p:cNvPr>
          <p:cNvPicPr>
            <a:picLocks noChangeAspect="1"/>
          </p:cNvPicPr>
          <p:nvPr/>
        </p:nvPicPr>
        <p:blipFill>
          <a:blip r:embed="rId5"/>
          <a:stretch>
            <a:fillRect/>
          </a:stretch>
        </p:blipFill>
        <p:spPr>
          <a:xfrm>
            <a:off x="410988" y="4888447"/>
            <a:ext cx="11370025" cy="1560711"/>
          </a:xfrm>
          <a:prstGeom prst="rect">
            <a:avLst/>
          </a:prstGeom>
        </p:spPr>
      </p:pic>
    </p:spTree>
    <p:custDataLst>
      <p:tags r:id="rId1"/>
    </p:custDataLst>
    <p:extLst>
      <p:ext uri="{BB962C8B-B14F-4D97-AF65-F5344CB8AC3E}">
        <p14:creationId xmlns:p14="http://schemas.microsoft.com/office/powerpoint/2010/main" val="677928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DESIGN_ID_MLU-ACADEMY-V5" val="EPgnK4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27052</TotalTime>
  <Words>2817</Words>
  <Application>Microsoft Macintosh PowerPoint</Application>
  <PresentationFormat>Widescreen</PresentationFormat>
  <Paragraphs>230</Paragraphs>
  <Slides>28</Slides>
  <Notes>28</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Amazon Ember Display</vt:lpstr>
      <vt:lpstr>Amazon Ember Display Heavy</vt:lpstr>
      <vt:lpstr>Amazon Ember Heavy</vt:lpstr>
      <vt:lpstr>Amazon Ember Light</vt:lpstr>
      <vt:lpstr>Arial</vt:lpstr>
      <vt:lpstr>Calibri</vt:lpstr>
      <vt:lpstr>Calibri Light</vt:lpstr>
      <vt:lpstr>Helvetica Neue</vt:lpstr>
      <vt:lpstr>Lucida Console</vt:lpstr>
      <vt:lpstr>Custom Design</vt:lpstr>
      <vt:lpstr>Neural Network Engineering</vt:lpstr>
      <vt:lpstr>Today’s activities</vt:lpstr>
      <vt:lpstr>The role of neural network architecture</vt:lpstr>
      <vt:lpstr>Considerations for neural network architecture</vt:lpstr>
      <vt:lpstr>Analogy for neural network architecture</vt:lpstr>
      <vt:lpstr>Match the neural network architecture to the problem</vt:lpstr>
      <vt:lpstr>Data structure for CV and NLP domains</vt:lpstr>
      <vt:lpstr>Data structure for CV</vt:lpstr>
      <vt:lpstr>The structure problem: CV</vt:lpstr>
      <vt:lpstr>Data structure for NLP</vt:lpstr>
      <vt:lpstr>The structure problem: NLP</vt:lpstr>
      <vt:lpstr>New architectures with weight sharing </vt:lpstr>
      <vt:lpstr>Issue: Too many weights</vt:lpstr>
      <vt:lpstr>Solution: Weight sharing</vt:lpstr>
      <vt:lpstr>Explore additional data structures with invariance</vt:lpstr>
      <vt:lpstr>Weight sharing for CV: Invariance</vt:lpstr>
      <vt:lpstr>CNN architecture</vt:lpstr>
      <vt:lpstr>Weight sharing for NLP: Invariance</vt:lpstr>
      <vt:lpstr>RNN architecture</vt:lpstr>
      <vt:lpstr>Next module</vt:lpstr>
      <vt:lpstr>PowerPoint Presentation</vt:lpstr>
      <vt:lpstr>Image source slide (for curriculum development use only)</vt:lpstr>
      <vt:lpstr>Source graphic: The structure problem: CV</vt:lpstr>
      <vt:lpstr>Source graphic: Data structure for NLP</vt:lpstr>
      <vt:lpstr>Source graphic: The structure problem: NLP</vt:lpstr>
      <vt:lpstr>Source graphic: Weight sharing for CV: Invariance</vt:lpstr>
      <vt:lpstr>Source graphic: Weight sharing for NLP: Invariance</vt:lpstr>
      <vt:lpstr>Source graphic: RNN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313</cp:revision>
  <dcterms:created xsi:type="dcterms:W3CDTF">2022-11-16T15:46:36Z</dcterms:created>
  <dcterms:modified xsi:type="dcterms:W3CDTF">2025-05-09T15:59:06Z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63F032C9-9397-4252-8DE7-81CACF7787C7</vt:lpwstr>
  </property>
  <property fmtid="{D5CDD505-2E9C-101B-9397-08002B2CF9AE}" pid="3" name="ArticulatePath">
    <vt:lpwstr>MLUDTI-EN-M1-L4</vt:lpwstr>
  </property>
</Properties>
</file>