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3"/>
  </p:notesMasterIdLst>
  <p:handoutMasterIdLst>
    <p:handoutMasterId r:id="rId14"/>
  </p:handoutMasterIdLst>
  <p:sldIdLst>
    <p:sldId id="256" r:id="rId2"/>
    <p:sldId id="4010" r:id="rId3"/>
    <p:sldId id="4211" r:id="rId4"/>
    <p:sldId id="4223" r:id="rId5"/>
    <p:sldId id="4221" r:id="rId6"/>
    <p:sldId id="4228" r:id="rId7"/>
    <p:sldId id="4229" r:id="rId8"/>
    <p:sldId id="4222" r:id="rId9"/>
    <p:sldId id="4230" r:id="rId10"/>
    <p:sldId id="4231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bik, Gabriel" initials="KG" lastIdx="19" clrIdx="0">
    <p:extLst>
      <p:ext uri="{19B8F6BF-5375-455C-9EA6-DF929625EA0E}">
        <p15:presenceInfo xmlns:p15="http://schemas.microsoft.com/office/powerpoint/2012/main" userId="S-1-5-21-1407069837-2091007605-538272213-15390607" providerId="AD"/>
      </p:ext>
    </p:extLst>
  </p:cmAuthor>
  <p:cmAuthor id="2" name="Microsoft Office User" initials="MOU" lastIdx="10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3" name="Xin Gao" initials="XG" lastIdx="8" clrIdx="2">
    <p:extLst>
      <p:ext uri="{19B8F6BF-5375-455C-9EA6-DF929625EA0E}">
        <p15:presenceInfo xmlns:p15="http://schemas.microsoft.com/office/powerpoint/2012/main" userId="Xin Gao" providerId="None"/>
      </p:ext>
    </p:extLst>
  </p:cmAuthor>
  <p:cmAuthor id="4" name="Stading, Katrina" initials="SK" lastIdx="1" clrIdx="3">
    <p:extLst>
      <p:ext uri="{19B8F6BF-5375-455C-9EA6-DF929625EA0E}">
        <p15:presenceInfo xmlns:p15="http://schemas.microsoft.com/office/powerpoint/2012/main" userId="S-1-5-21-1407069837-2091007605-538272213-318135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DD8"/>
    <a:srgbClr val="E7E8EF"/>
    <a:srgbClr val="E7E8EE"/>
    <a:srgbClr val="0B3181"/>
    <a:srgbClr val="B11B45"/>
    <a:srgbClr val="CD1F50"/>
    <a:srgbClr val="74112D"/>
    <a:srgbClr val="77122E"/>
    <a:srgbClr val="73112D"/>
    <a:srgbClr val="CB1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03"/>
    <p:restoredTop sz="72041" autoAdjust="0"/>
  </p:normalViewPr>
  <p:slideViewPr>
    <p:cSldViewPr snapToGrid="0">
      <p:cViewPr varScale="1">
        <p:scale>
          <a:sx n="90" d="100"/>
          <a:sy n="90" d="100"/>
        </p:scale>
        <p:origin x="213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25225A-5B12-46CC-AD7A-DE17947990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401FF-D494-4FE7-8B79-5CBF8F6774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86148-D409-4E07-B148-4BAC713E5224}" type="datetimeFigureOut">
              <a:rPr lang="en-US" smtClean="0"/>
              <a:t>5/5/25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64611-B314-47A8-B225-C03F6181A5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957BF-C817-402A-971F-98253B501D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88B92-5DA7-4C67-9805-B75A98B97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9712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09494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28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337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07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87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804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350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56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26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705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71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18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E326-622E-CDBA-FB8C-2AA27B84A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CC24B-AFFA-3EF3-2D16-5CF039D6E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55FBE-F4B5-B4D5-6959-9E3F0474E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69D9-FE27-C743-9503-8EE8604D2BC0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709E5-101E-D98F-EA05-59F0B103A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20B98-F1BC-013E-9CE5-BEA4DF2E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0426-346B-3541-9CB5-F36707AC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9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8EEC-4BA7-E625-BCB1-66328FC6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D58F1-2E84-C07C-1317-BBDC7FD20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D81B6-015E-D249-78B3-6CBEA616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69D9-FE27-C743-9503-8EE8604D2BC0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A0820-E545-12FC-2E17-6C2CCFE0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BDB78-2C5D-27F7-CBE3-25BF654C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0426-346B-3541-9CB5-F36707AC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5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C7B39A-2E7A-0766-8536-B752598EB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5810F-8931-0A09-0077-31197A13F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60873-8461-1079-6A36-8CDC6021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69D9-FE27-C743-9503-8EE8604D2BC0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59C64-8A11-5650-9CCC-94E373EA6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E68D6-90C5-D34C-DA26-23D2CD88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0426-346B-3541-9CB5-F36707AC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00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Pr>
        <a:gradFill flip="none" rotWithShape="1">
          <a:gsLst>
            <a:gs pos="40000">
              <a:srgbClr val="330066"/>
            </a:gs>
            <a:gs pos="0">
              <a:srgbClr val="2C2C2C"/>
            </a:gs>
            <a:gs pos="100000">
              <a:srgbClr val="2C2C2C"/>
            </a:gs>
            <a:gs pos="75000">
              <a:srgbClr val="0070C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">
            <a:extLst>
              <a:ext uri="{FF2B5EF4-FFF2-40B4-BE49-F238E27FC236}">
                <a16:creationId xmlns:a16="http://schemas.microsoft.com/office/drawing/2014/main" id="{576AC153-25F3-4431-87F8-2E0931CF2549}"/>
              </a:ext>
            </a:extLst>
          </p:cNvPr>
          <p:cNvSpPr>
            <a:spLocks noGrp="1"/>
          </p:cNvSpPr>
          <p:nvPr>
            <p:ph type="sldNum" idx="97"/>
          </p:nvPr>
        </p:nvSpPr>
        <p:spPr>
          <a:xfrm>
            <a:off x="11347704" y="6446520"/>
            <a:ext cx="484632" cy="228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8BF56-6CB3-514C-9A64-F39D95C9E25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D269A5-D107-2782-1600-9CFF8B439252}"/>
              </a:ext>
            </a:extLst>
          </p:cNvPr>
          <p:cNvSpPr>
            <a:spLocks noGrp="1"/>
          </p:cNvSpPr>
          <p:nvPr>
            <p:ph type="title" idx="1" hasCustomPrompt="1"/>
          </p:nvPr>
        </p:nvSpPr>
        <p:spPr>
          <a:xfrm>
            <a:off x="401652" y="1565366"/>
            <a:ext cx="11430684" cy="2194560"/>
          </a:xfrm>
        </p:spPr>
        <p:txBody>
          <a:bodyPr anchor="b">
            <a:normAutofit/>
          </a:bodyPr>
          <a:lstStyle>
            <a:lvl1pPr>
              <a:defRPr sz="4800" b="1" i="0">
                <a:solidFill>
                  <a:srgbClr val="F1F3F3"/>
                </a:solidFill>
                <a:latin typeface="Amazon Ember Heavy" panose="020B0603020204020204" pitchFamily="34" charset="0"/>
                <a:ea typeface="Amazon Ember Heavy" panose="020B0603020204020204" pitchFamily="34" charset="0"/>
                <a:cs typeface="Amazon Ember Heavy" panose="020B0603020204020204" pitchFamily="34" charset="0"/>
              </a:defRPr>
            </a:lvl1pPr>
          </a:lstStyle>
          <a:p>
            <a:r>
              <a:rPr lang="en-US" dirty="0"/>
              <a:t>Enter lesson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B61F05-1C18-7A17-A21D-C93186B1401A}"/>
              </a:ext>
            </a:extLst>
          </p:cNvPr>
          <p:cNvSpPr>
            <a:spLocks noGrp="1"/>
          </p:cNvSpPr>
          <p:nvPr>
            <p:ph type="body" idx="2" hasCustomPrompt="1"/>
          </p:nvPr>
        </p:nvSpPr>
        <p:spPr>
          <a:xfrm>
            <a:off x="401652" y="4072344"/>
            <a:ext cx="8412479" cy="548641"/>
          </a:xfrm>
        </p:spPr>
        <p:txBody>
          <a:bodyPr>
            <a:normAutofit/>
          </a:bodyPr>
          <a:lstStyle>
            <a:lvl1pPr marL="0" indent="0">
              <a:buNone/>
              <a:defRPr sz="3200" i="1">
                <a:solidFill>
                  <a:srgbClr val="F1F3F3"/>
                </a:solidFill>
                <a:latin typeface="+mn-lt"/>
              </a:defRPr>
            </a:lvl1pPr>
          </a:lstStyle>
          <a:p>
            <a:r>
              <a:rPr lang="en-US" dirty="0"/>
              <a:t>Enter course name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8007F72-4142-F93E-B4D8-E79E478801B1}"/>
              </a:ext>
            </a:extLst>
          </p:cNvPr>
          <p:cNvSpPr>
            <a:spLocks noGrp="1"/>
          </p:cNvSpPr>
          <p:nvPr>
            <p:ph type="body" idx="98" hasCustomPrompt="1"/>
          </p:nvPr>
        </p:nvSpPr>
        <p:spPr>
          <a:xfrm>
            <a:off x="401652" y="4743994"/>
            <a:ext cx="5486400" cy="54864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rgbClr val="F1F3F3"/>
                </a:solidFill>
                <a:latin typeface="+mn-lt"/>
              </a:defRPr>
            </a:lvl1pPr>
          </a:lstStyle>
          <a:p>
            <a:r>
              <a:rPr lang="en-US" dirty="0"/>
              <a:t>Module # - Lesson #</a:t>
            </a:r>
          </a:p>
        </p:txBody>
      </p:sp>
    </p:spTree>
    <p:extLst>
      <p:ext uri="{BB962C8B-B14F-4D97-AF65-F5344CB8AC3E}">
        <p14:creationId xmlns:p14="http://schemas.microsoft.com/office/powerpoint/2010/main" val="319543903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 slide">
    <p:bg>
      <p:bgPr>
        <a:gradFill>
          <a:gsLst>
            <a:gs pos="0">
              <a:srgbClr val="47008F">
                <a:lumMod val="90000"/>
                <a:lumOff val="10000"/>
              </a:srgbClr>
            </a:gs>
            <a:gs pos="23000">
              <a:srgbClr val="47008F">
                <a:lumMod val="97000"/>
                <a:lumOff val="3000"/>
              </a:srgbClr>
            </a:gs>
            <a:gs pos="69000">
              <a:srgbClr val="47008F">
                <a:lumMod val="83000"/>
              </a:srgbClr>
            </a:gs>
            <a:gs pos="97000">
              <a:srgbClr val="47008F">
                <a:lumMod val="73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">
            <a:extLst>
              <a:ext uri="{FF2B5EF4-FFF2-40B4-BE49-F238E27FC236}">
                <a16:creationId xmlns:a16="http://schemas.microsoft.com/office/drawing/2014/main" id="{576AC153-25F3-4431-87F8-2E0931CF2549}"/>
              </a:ext>
            </a:extLst>
          </p:cNvPr>
          <p:cNvSpPr>
            <a:spLocks noGrp="1"/>
          </p:cNvSpPr>
          <p:nvPr>
            <p:ph type="sldNum" idx="97"/>
          </p:nvPr>
        </p:nvSpPr>
        <p:spPr>
          <a:xfrm>
            <a:off x="11347704" y="6446520"/>
            <a:ext cx="484632" cy="228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8BF56-6CB3-514C-9A64-F39D95C9E25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FEA5D771-1E37-4674-A454-5B6A887E81B8}"/>
              </a:ext>
            </a:extLst>
          </p:cNvPr>
          <p:cNvSpPr>
            <a:spLocks noGrp="1"/>
          </p:cNvSpPr>
          <p:nvPr>
            <p:ph type="title" idx="1" hasCustomPrompt="1"/>
          </p:nvPr>
        </p:nvSpPr>
        <p:spPr>
          <a:xfrm>
            <a:off x="365760" y="2435469"/>
            <a:ext cx="11472013" cy="1960803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2"/>
                </a:solidFill>
                <a:latin typeface="Amazon Ember Display Heavy"/>
              </a:defRPr>
            </a:lvl1pPr>
          </a:lstStyle>
          <a:p>
            <a:r>
              <a:rPr lang="en-US" dirty="0"/>
              <a:t>“Enter quote here”</a:t>
            </a:r>
          </a:p>
        </p:txBody>
      </p:sp>
      <p:sp>
        <p:nvSpPr>
          <p:cNvPr id="2" name="Attribution">
            <a:extLst>
              <a:ext uri="{FF2B5EF4-FFF2-40B4-BE49-F238E27FC236}">
                <a16:creationId xmlns:a16="http://schemas.microsoft.com/office/drawing/2014/main" id="{0DEABB21-C29F-4E2E-AADE-6FBA5EF95AF4}"/>
              </a:ext>
            </a:extLst>
          </p:cNvPr>
          <p:cNvSpPr>
            <a:spLocks noGrp="1"/>
          </p:cNvSpPr>
          <p:nvPr>
            <p:ph type="body" idx="2" hasCustomPrompt="1"/>
          </p:nvPr>
        </p:nvSpPr>
        <p:spPr>
          <a:xfrm>
            <a:off x="6096000" y="4624991"/>
            <a:ext cx="5741773" cy="770066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- Attribution</a:t>
            </a:r>
          </a:p>
        </p:txBody>
      </p:sp>
    </p:spTree>
    <p:extLst>
      <p:ext uri="{BB962C8B-B14F-4D97-AF65-F5344CB8AC3E}">
        <p14:creationId xmlns:p14="http://schemas.microsoft.com/office/powerpoint/2010/main" val="1656334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opic Introdu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8A78E8-6AA2-E26A-BE84-51DCD543A1DF}"/>
              </a:ext>
            </a:extLst>
          </p:cNvPr>
          <p:cNvSpPr/>
          <p:nvPr/>
        </p:nvSpPr>
        <p:spPr>
          <a:xfrm>
            <a:off x="0" y="11648"/>
            <a:ext cx="4434840" cy="6858000"/>
          </a:xfrm>
          <a:prstGeom prst="rect">
            <a:avLst/>
          </a:prstGeom>
          <a:gradFill flip="none" rotWithShape="1">
            <a:gsLst>
              <a:gs pos="0">
                <a:srgbClr val="47008F">
                  <a:lumMod val="90000"/>
                  <a:lumOff val="10000"/>
                </a:srgbClr>
              </a:gs>
              <a:gs pos="23000">
                <a:srgbClr val="47008F">
                  <a:lumMod val="97000"/>
                  <a:lumOff val="3000"/>
                </a:srgbClr>
              </a:gs>
              <a:gs pos="69000">
                <a:srgbClr val="47008F">
                  <a:lumMod val="83000"/>
                </a:srgbClr>
              </a:gs>
              <a:gs pos="97000">
                <a:srgbClr val="47008F">
                  <a:lumMod val="73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Slide Number">
            <a:extLst>
              <a:ext uri="{FF2B5EF4-FFF2-40B4-BE49-F238E27FC236}">
                <a16:creationId xmlns:a16="http://schemas.microsoft.com/office/drawing/2014/main" id="{E7A23F66-1657-489E-8769-B7CCC9F020AC}"/>
              </a:ext>
            </a:extLst>
          </p:cNvPr>
          <p:cNvSpPr>
            <a:spLocks noGrp="1"/>
          </p:cNvSpPr>
          <p:nvPr>
            <p:ph type="sldNum" idx="97"/>
          </p:nvPr>
        </p:nvSpPr>
        <p:spPr>
          <a:xfrm>
            <a:off x="11347704" y="6446520"/>
            <a:ext cx="484632" cy="228600"/>
          </a:xfrm>
        </p:spPr>
        <p:txBody>
          <a:bodyPr/>
          <a:lstStyle>
            <a:lvl1pPr>
              <a:defRPr>
                <a:solidFill>
                  <a:srgbClr val="232F3E"/>
                </a:solidFill>
              </a:defRPr>
            </a:lvl1pPr>
          </a:lstStyle>
          <a:p>
            <a:fld id="{86A8BF56-6CB3-514C-9A64-F39D95C9E25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F2D32D74-0FC6-414A-96C5-2549942CD64E}"/>
              </a:ext>
            </a:extLst>
          </p:cNvPr>
          <p:cNvSpPr>
            <a:spLocks noGrp="1"/>
          </p:cNvSpPr>
          <p:nvPr>
            <p:ph type="title" idx="1" hasCustomPrompt="1"/>
          </p:nvPr>
        </p:nvSpPr>
        <p:spPr>
          <a:xfrm>
            <a:off x="243242" y="292099"/>
            <a:ext cx="4062057" cy="186690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3600">
                <a:solidFill>
                  <a:srgbClr val="F1F3F3"/>
                </a:solidFill>
                <a:latin typeface="Amazon Ember Display Heavy"/>
              </a:defRPr>
            </a:lvl1pPr>
          </a:lstStyle>
          <a:p>
            <a:r>
              <a:rPr lang="en-US" dirty="0"/>
              <a:t>Type title here</a:t>
            </a:r>
          </a:p>
        </p:txBody>
      </p:sp>
      <p:sp>
        <p:nvSpPr>
          <p:cNvPr id="2" name="LeftPlaceholder">
            <a:extLst>
              <a:ext uri="{FF2B5EF4-FFF2-40B4-BE49-F238E27FC236}">
                <a16:creationId xmlns:a16="http://schemas.microsoft.com/office/drawing/2014/main" id="{84AC47C1-092B-4DE6-902E-A0B393854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idx="2" hasCustomPrompt="1"/>
          </p:nvPr>
        </p:nvSpPr>
        <p:spPr>
          <a:xfrm>
            <a:off x="246888" y="2434960"/>
            <a:ext cx="4060392" cy="3657600"/>
          </a:xfrm>
        </p:spPr>
        <p:txBody>
          <a:bodyPr anchor="t">
            <a:noAutofit/>
          </a:bodyPr>
          <a:lstStyle>
            <a:lvl1pPr marL="0" indent="0" algn="ctr">
              <a:buNone/>
              <a:defRPr>
                <a:solidFill>
                  <a:srgbClr val="F1F3F3"/>
                </a:solidFill>
                <a:latin typeface="+mn-lt"/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E88E0D0B-F719-4929-9A45-08A3503393CA}"/>
              </a:ext>
            </a:extLst>
          </p:cNvPr>
          <p:cNvSpPr>
            <a:spLocks noGrp="1"/>
          </p:cNvSpPr>
          <p:nvPr>
            <p:ph type="body" idx="3" hasCustomPrompt="1"/>
          </p:nvPr>
        </p:nvSpPr>
        <p:spPr>
          <a:xfrm>
            <a:off x="4592635" y="292099"/>
            <a:ext cx="7239701" cy="61426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defRPr sz="2800">
                <a:solidFill>
                  <a:srgbClr val="232F3E"/>
                </a:solidFill>
                <a:latin typeface="+mn-lt"/>
              </a:defRPr>
            </a:lvl1pPr>
            <a:lvl2pPr marL="461963" indent="-228600"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defRPr sz="2400">
                <a:solidFill>
                  <a:srgbClr val="232F3E"/>
                </a:solidFill>
                <a:latin typeface="+mn-lt"/>
              </a:defRPr>
            </a:lvl2pPr>
            <a:lvl3pPr marL="684213" indent="-228600"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defRPr sz="2200">
                <a:solidFill>
                  <a:srgbClr val="232F3E"/>
                </a:solidFill>
                <a:latin typeface="+mn-lt"/>
              </a:defRPr>
            </a:lvl3pPr>
            <a:lvl4pPr marL="914400" indent="-228600"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defRPr sz="1800">
                <a:solidFill>
                  <a:srgbClr val="232F3E"/>
                </a:solidFill>
                <a:latin typeface="+mn-lt"/>
              </a:defRPr>
            </a:lvl4pPr>
            <a:lvl5pPr marL="1144588" indent="-228600">
              <a:lnSpc>
                <a:spcPct val="100000"/>
              </a:lnSpc>
              <a:spcAft>
                <a:spcPts val="600"/>
              </a:spcAft>
              <a:buClr>
                <a:schemeClr val="tx2"/>
              </a:buClr>
              <a:defRPr sz="1800">
                <a:solidFill>
                  <a:srgbClr val="232F3E"/>
                </a:solidFill>
                <a:latin typeface="+mn-lt"/>
              </a:defRPr>
            </a:lvl5pPr>
            <a:lvl7pPr marL="2743200" indent="0">
              <a:buNone/>
              <a:defRPr/>
            </a:lvl7pPr>
          </a:lstStyle>
          <a:p>
            <a:pPr lvl="0"/>
            <a:r>
              <a:rPr lang="en-US" dirty="0"/>
              <a:t>Add content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Avoid using fourth level</a:t>
            </a:r>
          </a:p>
          <a:p>
            <a:pPr lvl="4"/>
            <a:r>
              <a:rPr lang="en-US" dirty="0"/>
              <a:t>Avoid using 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7055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Divider">
            <a:extLst>
              <a:ext uri="{FF2B5EF4-FFF2-40B4-BE49-F238E27FC236}">
                <a16:creationId xmlns:a16="http://schemas.microsoft.com/office/drawing/2014/main" id="{F3CAEA78-64D9-4CA8-84AB-317B5F555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" y="1028377"/>
            <a:ext cx="11484864" cy="45720"/>
          </a:xfrm>
          <a:prstGeom prst="rect">
            <a:avLst/>
          </a:prstGeom>
        </p:spPr>
      </p:pic>
      <p:sp>
        <p:nvSpPr>
          <p:cNvPr id="97" name="Slide Number">
            <a:extLst>
              <a:ext uri="{FF2B5EF4-FFF2-40B4-BE49-F238E27FC236}">
                <a16:creationId xmlns:a16="http://schemas.microsoft.com/office/drawing/2014/main" id="{02D04820-1551-4DB8-9246-39CB85899696}"/>
              </a:ext>
            </a:extLst>
          </p:cNvPr>
          <p:cNvSpPr>
            <a:spLocks noGrp="1"/>
          </p:cNvSpPr>
          <p:nvPr>
            <p:ph type="sldNum" idx="97"/>
          </p:nvPr>
        </p:nvSpPr>
        <p:spPr>
          <a:xfrm>
            <a:off x="11347704" y="6446520"/>
            <a:ext cx="484632" cy="228600"/>
          </a:xfrm>
        </p:spPr>
        <p:txBody>
          <a:bodyPr/>
          <a:lstStyle>
            <a:lvl1pPr>
              <a:defRPr>
                <a:solidFill>
                  <a:srgbClr val="232F3E"/>
                </a:solidFill>
              </a:defRPr>
            </a:lvl1pPr>
          </a:lstStyle>
          <a:p>
            <a:fld id="{86A8BF56-6CB3-514C-9A64-F39D95C9E25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5F8A0ED5-8D88-437F-965F-590C0BD195F1}"/>
              </a:ext>
            </a:extLst>
          </p:cNvPr>
          <p:cNvSpPr>
            <a:spLocks noGrp="1"/>
          </p:cNvSpPr>
          <p:nvPr>
            <p:ph type="title" idx="1" hasCustomPrompt="1"/>
          </p:nvPr>
        </p:nvSpPr>
        <p:spPr>
          <a:xfrm>
            <a:off x="365760" y="301752"/>
            <a:ext cx="11466576" cy="731520"/>
          </a:xfrm>
        </p:spPr>
        <p:txBody>
          <a:bodyPr lIns="91440" tIns="45720" rIns="91440" bIns="45720"/>
          <a:lstStyle>
            <a:lvl1pPr>
              <a:lnSpc>
                <a:spcPct val="100000"/>
              </a:lnSpc>
              <a:defRPr>
                <a:solidFill>
                  <a:srgbClr val="232F3E"/>
                </a:solidFill>
                <a:latin typeface="Amazon Ember Display Heavy"/>
              </a:defRPr>
            </a:lvl1pPr>
          </a:lstStyle>
          <a:p>
            <a:r>
              <a:rPr lang="en-US" dirty="0"/>
              <a:t>Title and text column</a:t>
            </a:r>
          </a:p>
        </p:txBody>
      </p:sp>
      <p:sp>
        <p:nvSpPr>
          <p:cNvPr id="2" name="Content">
            <a:extLst>
              <a:ext uri="{FF2B5EF4-FFF2-40B4-BE49-F238E27FC236}">
                <a16:creationId xmlns:a16="http://schemas.microsoft.com/office/drawing/2014/main" id="{C4E502B2-1435-4BCB-BD77-B9E6CB7B3BF5}"/>
              </a:ext>
            </a:extLst>
          </p:cNvPr>
          <p:cNvSpPr>
            <a:spLocks noGrp="1"/>
          </p:cNvSpPr>
          <p:nvPr>
            <p:ph idx="2" hasCustomPrompt="1"/>
          </p:nvPr>
        </p:nvSpPr>
        <p:spPr>
          <a:xfrm>
            <a:off x="365760" y="1165536"/>
            <a:ext cx="11466576" cy="52626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tx2"/>
              </a:buClr>
              <a:defRPr>
                <a:solidFill>
                  <a:srgbClr val="232F3E"/>
                </a:solidFill>
              </a:defRPr>
            </a:lvl1pPr>
            <a:lvl2pPr marL="457200" indent="-223838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>
                <a:schemeClr val="tx2"/>
              </a:buClr>
              <a:tabLst/>
              <a:defRPr>
                <a:solidFill>
                  <a:srgbClr val="232F3E"/>
                </a:solidFill>
              </a:defRPr>
            </a:lvl2pPr>
            <a:lvl3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>
                <a:schemeClr val="tx2"/>
              </a:buClr>
              <a:tabLst/>
              <a:defRPr sz="2000">
                <a:solidFill>
                  <a:srgbClr val="232F3E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>
                <a:schemeClr val="tx2"/>
              </a:buClr>
              <a:tabLst/>
              <a:defRPr>
                <a:solidFill>
                  <a:srgbClr val="232F3E"/>
                </a:solidFill>
              </a:defRPr>
            </a:lvl4pPr>
            <a:lvl5pPr marL="1147763" indent="-233363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tabLst/>
              <a:defRPr sz="1800">
                <a:solidFill>
                  <a:srgbClr val="232F3E"/>
                </a:solidFill>
              </a:defRPr>
            </a:lvl5pPr>
          </a:lstStyle>
          <a:p>
            <a:pPr lvl="0"/>
            <a:r>
              <a:rPr lang="en-US" dirty="0"/>
              <a:t>Add content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Avoid using fourth level</a:t>
            </a:r>
          </a:p>
          <a:p>
            <a:pPr lvl="4"/>
            <a:r>
              <a:rPr lang="en-US" dirty="0"/>
              <a:t>Avoid using 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3923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Co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Divider">
            <a:extLst>
              <a:ext uri="{FF2B5EF4-FFF2-40B4-BE49-F238E27FC236}">
                <a16:creationId xmlns:a16="http://schemas.microsoft.com/office/drawing/2014/main" id="{1AA7B286-8B48-4C92-B2A9-AADCF2EEA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" y="1028377"/>
            <a:ext cx="11484864" cy="45720"/>
          </a:xfrm>
          <a:prstGeom prst="rect">
            <a:avLst/>
          </a:prstGeom>
        </p:spPr>
      </p:pic>
      <p:sp>
        <p:nvSpPr>
          <p:cNvPr id="97" name="Slide Number">
            <a:extLst>
              <a:ext uri="{FF2B5EF4-FFF2-40B4-BE49-F238E27FC236}">
                <a16:creationId xmlns:a16="http://schemas.microsoft.com/office/drawing/2014/main" id="{1D7818F9-B3C0-42E7-B6E1-5347230963DC}"/>
              </a:ext>
            </a:extLst>
          </p:cNvPr>
          <p:cNvSpPr>
            <a:spLocks noGrp="1"/>
          </p:cNvSpPr>
          <p:nvPr>
            <p:ph type="sldNum" idx="97"/>
          </p:nvPr>
        </p:nvSpPr>
        <p:spPr>
          <a:xfrm>
            <a:off x="11347704" y="6446520"/>
            <a:ext cx="484632" cy="228600"/>
          </a:xfrm>
        </p:spPr>
        <p:txBody>
          <a:bodyPr/>
          <a:lstStyle>
            <a:lvl1pPr>
              <a:defRPr>
                <a:solidFill>
                  <a:srgbClr val="232F3E"/>
                </a:solidFill>
              </a:defRPr>
            </a:lvl1pPr>
          </a:lstStyle>
          <a:p>
            <a:fld id="{86A8BF56-6CB3-514C-9A64-F39D95C9E25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5F8A0ED5-8D88-437F-965F-590C0BD195F1}"/>
              </a:ext>
            </a:extLst>
          </p:cNvPr>
          <p:cNvSpPr>
            <a:spLocks noGrp="1"/>
          </p:cNvSpPr>
          <p:nvPr>
            <p:ph type="title" idx="1" hasCustomPrompt="1"/>
          </p:nvPr>
        </p:nvSpPr>
        <p:spPr>
          <a:xfrm>
            <a:off x="365760" y="301752"/>
            <a:ext cx="11466576" cy="731520"/>
          </a:xfrm>
        </p:spPr>
        <p:txBody>
          <a:bodyPr lIns="91440" tIns="45720" rIns="91440" bIns="45720"/>
          <a:lstStyle>
            <a:lvl1pPr>
              <a:lnSpc>
                <a:spcPct val="100000"/>
              </a:lnSpc>
              <a:defRPr>
                <a:solidFill>
                  <a:srgbClr val="232F3E"/>
                </a:solidFill>
                <a:latin typeface="Amazon Ember Display Heavy"/>
              </a:defRPr>
            </a:lvl1pPr>
          </a:lstStyle>
          <a:p>
            <a:r>
              <a:rPr lang="en-US" dirty="0"/>
              <a:t>Title and code</a:t>
            </a:r>
          </a:p>
        </p:txBody>
      </p:sp>
      <p:sp>
        <p:nvSpPr>
          <p:cNvPr id="2" name="Code">
            <a:extLst>
              <a:ext uri="{FF2B5EF4-FFF2-40B4-BE49-F238E27FC236}">
                <a16:creationId xmlns:a16="http://schemas.microsoft.com/office/drawing/2014/main" id="{D77EFECE-400E-4BAA-A766-7DD8A1117BBC}"/>
              </a:ext>
            </a:extLst>
          </p:cNvPr>
          <p:cNvSpPr>
            <a:spLocks noGrp="1"/>
          </p:cNvSpPr>
          <p:nvPr>
            <p:ph type="body" idx="2" hasCustomPrompt="1"/>
          </p:nvPr>
        </p:nvSpPr>
        <p:spPr>
          <a:xfrm>
            <a:off x="365760" y="1183340"/>
            <a:ext cx="11466576" cy="524489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232F3E"/>
                </a:solidFill>
                <a:latin typeface="Lucida Console" panose="020B0609040504020204" pitchFamily="49" charset="0"/>
              </a:defRPr>
            </a:lvl1pPr>
          </a:lstStyle>
          <a:p>
            <a:pPr lvl="0"/>
            <a:r>
              <a:rPr lang="en-US" dirty="0"/>
              <a:t># Import libraries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mazon Ember Display"/>
              <a:buNone/>
              <a:tabLst/>
              <a:defRPr/>
            </a:pPr>
            <a:r>
              <a:rPr lang="en-US" dirty="0"/>
              <a:t>from </a:t>
            </a:r>
            <a:r>
              <a:rPr lang="en-US" dirty="0" err="1"/>
              <a:t>autogluon.tabular</a:t>
            </a:r>
            <a:r>
              <a:rPr lang="en-US" dirty="0"/>
              <a:t> import </a:t>
            </a:r>
            <a:r>
              <a:rPr lang="en-US" dirty="0" err="1"/>
              <a:t>TabularPredictor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mazon Ember Display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mazon Ember Display"/>
              <a:buNone/>
              <a:tabLst/>
              <a:defRPr/>
            </a:pPr>
            <a:r>
              <a:rPr lang="en-US" dirty="0"/>
              <a:t># Create the model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mazon Ember Display"/>
              <a:buNone/>
              <a:tabLst/>
              <a:defRPr/>
            </a:pPr>
            <a:r>
              <a:rPr lang="en-US" dirty="0"/>
              <a:t>predictor = </a:t>
            </a:r>
            <a:r>
              <a:rPr lang="en-US" dirty="0" err="1"/>
              <a:t>TabularPredictor</a:t>
            </a:r>
            <a:r>
              <a:rPr lang="en-US" dirty="0"/>
              <a:t>(label="Price").fit("</a:t>
            </a:r>
            <a:r>
              <a:rPr lang="en-US" dirty="0" err="1"/>
              <a:t>train.csv</a:t>
            </a:r>
            <a:r>
              <a:rPr lang="en-US" dirty="0"/>
              <a:t>")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mazon Ember Display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mazon Ember Display"/>
              <a:buNone/>
              <a:tabLst/>
              <a:defRPr/>
            </a:pPr>
            <a:r>
              <a:rPr lang="en-US" dirty="0"/>
              <a:t># Get predictions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mazon Ember Display"/>
              <a:buNone/>
              <a:tabLst/>
              <a:defRPr/>
            </a:pPr>
            <a:r>
              <a:rPr lang="en-US" dirty="0"/>
              <a:t>predictions = </a:t>
            </a:r>
            <a:r>
              <a:rPr lang="en-US" dirty="0" err="1"/>
              <a:t>predictor.predict</a:t>
            </a:r>
            <a:r>
              <a:rPr lang="en-US" dirty="0"/>
              <a:t>("</a:t>
            </a:r>
            <a:r>
              <a:rPr lang="en-US" dirty="0" err="1"/>
              <a:t>test.csv</a:t>
            </a:r>
            <a:r>
              <a:rPr lang="en-US" dirty="0"/>
              <a:t>")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0228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le, Text, and Small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Divider">
            <a:extLst>
              <a:ext uri="{FF2B5EF4-FFF2-40B4-BE49-F238E27FC236}">
                <a16:creationId xmlns:a16="http://schemas.microsoft.com/office/drawing/2014/main" id="{ECDF26F2-E972-40FE-806F-12B056EA9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" y="1028377"/>
            <a:ext cx="11484864" cy="45720"/>
          </a:xfrm>
          <a:prstGeom prst="rect">
            <a:avLst/>
          </a:prstGeom>
        </p:spPr>
      </p:pic>
      <p:sp>
        <p:nvSpPr>
          <p:cNvPr id="97" name="Slide Number">
            <a:extLst>
              <a:ext uri="{FF2B5EF4-FFF2-40B4-BE49-F238E27FC236}">
                <a16:creationId xmlns:a16="http://schemas.microsoft.com/office/drawing/2014/main" id="{F8BD5B93-38A6-4C4A-A3EB-A591F4EDD6E5}"/>
              </a:ext>
            </a:extLst>
          </p:cNvPr>
          <p:cNvSpPr>
            <a:spLocks noGrp="1"/>
          </p:cNvSpPr>
          <p:nvPr>
            <p:ph type="sldNum" idx="97"/>
          </p:nvPr>
        </p:nvSpPr>
        <p:spPr>
          <a:xfrm>
            <a:off x="11347704" y="6446520"/>
            <a:ext cx="484632" cy="228600"/>
          </a:xfrm>
        </p:spPr>
        <p:txBody>
          <a:bodyPr/>
          <a:lstStyle>
            <a:lvl1pPr>
              <a:defRPr>
                <a:solidFill>
                  <a:srgbClr val="232F3E"/>
                </a:solidFill>
              </a:defRPr>
            </a:lvl1pPr>
          </a:lstStyle>
          <a:p>
            <a:fld id="{4037B1B0-0345-4E15-985A-6BECCDBE4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75DBD6AA-5E11-44A8-900B-2519518B0622}"/>
              </a:ext>
            </a:extLst>
          </p:cNvPr>
          <p:cNvSpPr>
            <a:spLocks noGrp="1"/>
          </p:cNvSpPr>
          <p:nvPr>
            <p:ph type="title" idx="1" hasCustomPrompt="1"/>
          </p:nvPr>
        </p:nvSpPr>
        <p:spPr>
          <a:xfrm>
            <a:off x="365760" y="301752"/>
            <a:ext cx="11466576" cy="731318"/>
          </a:xfrm>
        </p:spPr>
        <p:txBody>
          <a:bodyPr/>
          <a:lstStyle>
            <a:lvl1pPr>
              <a:defRPr>
                <a:solidFill>
                  <a:srgbClr val="232F3E"/>
                </a:solidFill>
                <a:latin typeface="Amazon Ember Display Heavy"/>
              </a:defRPr>
            </a:lvl1pPr>
          </a:lstStyle>
          <a:p>
            <a:r>
              <a:rPr lang="en-US" dirty="0"/>
              <a:t>Title, 2/3 Column, and picture</a:t>
            </a:r>
          </a:p>
        </p:txBody>
      </p:sp>
      <p:sp>
        <p:nvSpPr>
          <p:cNvPr id="2" name="Content">
            <a:extLst>
              <a:ext uri="{FF2B5EF4-FFF2-40B4-BE49-F238E27FC236}">
                <a16:creationId xmlns:a16="http://schemas.microsoft.com/office/drawing/2014/main" id="{5ACBD598-6775-4223-B2AB-B169A112E3FF}"/>
              </a:ext>
            </a:extLst>
          </p:cNvPr>
          <p:cNvSpPr>
            <a:spLocks noGrp="1"/>
          </p:cNvSpPr>
          <p:nvPr>
            <p:ph idx="2" hasCustomPrompt="1"/>
          </p:nvPr>
        </p:nvSpPr>
        <p:spPr>
          <a:xfrm>
            <a:off x="365760" y="1097280"/>
            <a:ext cx="7644384" cy="533095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tx2"/>
              </a:buClr>
              <a:defRPr>
                <a:solidFill>
                  <a:srgbClr val="232F3E"/>
                </a:solidFill>
              </a:defRPr>
            </a:lvl1pPr>
            <a:lvl2pPr marL="461963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>
                <a:schemeClr val="tx2"/>
              </a:buClr>
              <a:defRPr>
                <a:solidFill>
                  <a:srgbClr val="232F3E"/>
                </a:solidFill>
              </a:defRPr>
            </a:lvl2pPr>
            <a:lvl3pPr marL="682625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>
                <a:schemeClr val="tx2"/>
              </a:buClr>
              <a:defRPr sz="2200">
                <a:solidFill>
                  <a:srgbClr val="232F3E"/>
                </a:solidFill>
              </a:defRPr>
            </a:lvl3pPr>
            <a:lvl4pPr marL="914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>
                <a:schemeClr val="tx2"/>
              </a:buClr>
              <a:defRPr sz="2000">
                <a:solidFill>
                  <a:srgbClr val="232F3E"/>
                </a:solidFill>
              </a:defRPr>
            </a:lvl4pPr>
            <a:lvl5pPr marL="1146175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>
                <a:schemeClr val="tx2"/>
              </a:buClr>
              <a:defRPr sz="1800">
                <a:solidFill>
                  <a:srgbClr val="232F3E"/>
                </a:solidFill>
              </a:defRPr>
            </a:lvl5pPr>
          </a:lstStyle>
          <a:p>
            <a:pPr lvl="0"/>
            <a:r>
              <a:rPr lang="en-US" dirty="0"/>
              <a:t>Add content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Avoid using fourth level</a:t>
            </a:r>
          </a:p>
          <a:p>
            <a:pPr lvl="4"/>
            <a:r>
              <a:rPr lang="en-US" dirty="0"/>
              <a:t>Avoid using fifth level</a:t>
            </a:r>
          </a:p>
        </p:txBody>
      </p:sp>
      <p:sp>
        <p:nvSpPr>
          <p:cNvPr id="22" name="Picture">
            <a:extLst>
              <a:ext uri="{FF2B5EF4-FFF2-40B4-BE49-F238E27FC236}">
                <a16:creationId xmlns:a16="http://schemas.microsoft.com/office/drawing/2014/main" id="{A644AF2C-FFDC-4661-BF6B-D208E5E81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idx="22" hasCustomPrompt="1"/>
          </p:nvPr>
        </p:nvSpPr>
        <p:spPr>
          <a:xfrm>
            <a:off x="8498586" y="2276856"/>
            <a:ext cx="2971800" cy="2971800"/>
          </a:xfrm>
        </p:spPr>
        <p:txBody>
          <a:bodyPr anchor="t">
            <a:noAutofit/>
          </a:bodyPr>
          <a:lstStyle>
            <a:lvl1pPr marL="0" indent="0" algn="ctr">
              <a:buNone/>
              <a:defRPr sz="2000">
                <a:solidFill>
                  <a:srgbClr val="232F3E"/>
                </a:solidFill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6738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2 Content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Divider">
            <a:extLst>
              <a:ext uri="{FF2B5EF4-FFF2-40B4-BE49-F238E27FC236}">
                <a16:creationId xmlns:a16="http://schemas.microsoft.com/office/drawing/2014/main" id="{DDE84D45-638C-4BCD-B539-05F38F37C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" y="1028377"/>
            <a:ext cx="11484864" cy="45720"/>
          </a:xfrm>
          <a:prstGeom prst="rect">
            <a:avLst/>
          </a:prstGeom>
        </p:spPr>
      </p:pic>
      <p:sp>
        <p:nvSpPr>
          <p:cNvPr id="97" name="Slide Number">
            <a:extLst>
              <a:ext uri="{FF2B5EF4-FFF2-40B4-BE49-F238E27FC236}">
                <a16:creationId xmlns:a16="http://schemas.microsoft.com/office/drawing/2014/main" id="{79271B92-68F7-439C-8199-7E16014A6742}"/>
              </a:ext>
            </a:extLst>
          </p:cNvPr>
          <p:cNvSpPr>
            <a:spLocks noGrp="1"/>
          </p:cNvSpPr>
          <p:nvPr>
            <p:ph type="sldNum" idx="97"/>
          </p:nvPr>
        </p:nvSpPr>
        <p:spPr>
          <a:xfrm>
            <a:off x="11347704" y="6446520"/>
            <a:ext cx="484632" cy="228600"/>
          </a:xfrm>
        </p:spPr>
        <p:txBody>
          <a:bodyPr/>
          <a:lstStyle>
            <a:lvl1pPr>
              <a:defRPr>
                <a:solidFill>
                  <a:srgbClr val="232F3E"/>
                </a:solidFill>
              </a:defRPr>
            </a:lvl1pPr>
          </a:lstStyle>
          <a:p>
            <a:fld id="{4037B1B0-0345-4E15-985A-6BECCDBE4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F8A0ED5-8D88-437F-965F-590C0BD195F1}"/>
              </a:ext>
            </a:extLst>
          </p:cNvPr>
          <p:cNvSpPr>
            <a:spLocks noGrp="1"/>
          </p:cNvSpPr>
          <p:nvPr>
            <p:ph type="title" idx="1" hasCustomPrompt="1"/>
          </p:nvPr>
        </p:nvSpPr>
        <p:spPr>
          <a:xfrm>
            <a:off x="365760" y="301752"/>
            <a:ext cx="11466576" cy="731318"/>
          </a:xfrm>
        </p:spPr>
        <p:txBody>
          <a:bodyPr/>
          <a:lstStyle>
            <a:lvl1pPr>
              <a:defRPr>
                <a:solidFill>
                  <a:srgbClr val="232F3E"/>
                </a:solidFill>
              </a:defRPr>
            </a:lvl1pPr>
          </a:lstStyle>
          <a:p>
            <a:r>
              <a:rPr lang="en-US" dirty="0">
                <a:latin typeface="Amazon Ember Display Heavy" panose="04020705040A02060702" pitchFamily="82" charset="0"/>
              </a:rPr>
              <a:t>Title and 2 content columns</a:t>
            </a:r>
          </a:p>
        </p:txBody>
      </p:sp>
      <p:sp>
        <p:nvSpPr>
          <p:cNvPr id="2" name="Content Left">
            <a:extLst>
              <a:ext uri="{FF2B5EF4-FFF2-40B4-BE49-F238E27FC236}">
                <a16:creationId xmlns:a16="http://schemas.microsoft.com/office/drawing/2014/main" id="{8A73B5A2-5001-4FA4-B113-0F6124F1F6A0}"/>
              </a:ext>
            </a:extLst>
          </p:cNvPr>
          <p:cNvSpPr>
            <a:spLocks noGrp="1"/>
          </p:cNvSpPr>
          <p:nvPr>
            <p:ph idx="2" hasCustomPrompt="1"/>
          </p:nvPr>
        </p:nvSpPr>
        <p:spPr>
          <a:xfrm>
            <a:off x="365760" y="1097280"/>
            <a:ext cx="5669280" cy="533095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800">
                <a:solidFill>
                  <a:srgbClr val="232F3E"/>
                </a:solidFill>
              </a:defRPr>
            </a:lvl1pPr>
            <a:lvl2pPr marL="461963" indent="-228600">
              <a:lnSpc>
                <a:spcPct val="100000"/>
              </a:lnSpc>
              <a:spcAft>
                <a:spcPts val="600"/>
              </a:spcAft>
              <a:defRPr sz="2400">
                <a:solidFill>
                  <a:srgbClr val="232F3E"/>
                </a:solidFill>
              </a:defRPr>
            </a:lvl2pPr>
            <a:lvl3pPr marL="684213" indent="-228600">
              <a:lnSpc>
                <a:spcPct val="100000"/>
              </a:lnSpc>
              <a:spcAft>
                <a:spcPts val="600"/>
              </a:spcAft>
              <a:defRPr sz="2000">
                <a:solidFill>
                  <a:srgbClr val="232F3E"/>
                </a:solidFill>
              </a:defRPr>
            </a:lvl3pPr>
            <a:lvl4pPr marL="914400" indent="-228600">
              <a:lnSpc>
                <a:spcPct val="100000"/>
              </a:lnSpc>
              <a:spcAft>
                <a:spcPts val="600"/>
              </a:spcAft>
              <a:defRPr sz="1800">
                <a:solidFill>
                  <a:srgbClr val="232F3E"/>
                </a:solidFill>
              </a:defRPr>
            </a:lvl4pPr>
            <a:lvl5pPr marL="1144588" indent="-228600">
              <a:lnSpc>
                <a:spcPct val="100000"/>
              </a:lnSpc>
              <a:spcAft>
                <a:spcPts val="600"/>
              </a:spcAft>
              <a:defRPr sz="1800">
                <a:solidFill>
                  <a:srgbClr val="232F3E"/>
                </a:solidFill>
              </a:defRPr>
            </a:lvl5pPr>
          </a:lstStyle>
          <a:p>
            <a:pPr lvl="0"/>
            <a:r>
              <a:rPr lang="en-US" dirty="0"/>
              <a:t>Add content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Avoid using fourth level</a:t>
            </a:r>
          </a:p>
          <a:p>
            <a:pPr lvl="4"/>
            <a:r>
              <a:rPr lang="en-US" dirty="0"/>
              <a:t>Avoid using fifth level</a:t>
            </a:r>
          </a:p>
        </p:txBody>
      </p:sp>
      <p:sp>
        <p:nvSpPr>
          <p:cNvPr id="3" name="Content Right">
            <a:extLst>
              <a:ext uri="{FF2B5EF4-FFF2-40B4-BE49-F238E27FC236}">
                <a16:creationId xmlns:a16="http://schemas.microsoft.com/office/drawing/2014/main" id="{951E617C-D9F7-4098-883E-6A048DBCF862}"/>
              </a:ext>
            </a:extLst>
          </p:cNvPr>
          <p:cNvSpPr>
            <a:spLocks noGrp="1"/>
          </p:cNvSpPr>
          <p:nvPr>
            <p:ph idx="3" hasCustomPrompt="1"/>
          </p:nvPr>
        </p:nvSpPr>
        <p:spPr>
          <a:xfrm>
            <a:off x="6163056" y="1097280"/>
            <a:ext cx="5669280" cy="533095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800">
                <a:solidFill>
                  <a:srgbClr val="232F3E"/>
                </a:solidFill>
              </a:defRPr>
            </a:lvl1pPr>
            <a:lvl2pPr marL="461963" indent="-228600">
              <a:lnSpc>
                <a:spcPct val="100000"/>
              </a:lnSpc>
              <a:spcAft>
                <a:spcPts val="600"/>
              </a:spcAft>
              <a:defRPr sz="2400">
                <a:solidFill>
                  <a:srgbClr val="232F3E"/>
                </a:solidFill>
              </a:defRPr>
            </a:lvl2pPr>
            <a:lvl3pPr marL="684213" indent="-228600">
              <a:lnSpc>
                <a:spcPct val="100000"/>
              </a:lnSpc>
              <a:spcAft>
                <a:spcPts val="600"/>
              </a:spcAft>
              <a:defRPr sz="2000">
                <a:solidFill>
                  <a:srgbClr val="232F3E"/>
                </a:solidFill>
              </a:defRPr>
            </a:lvl3pPr>
            <a:lvl4pPr marL="914400" indent="-228600">
              <a:lnSpc>
                <a:spcPct val="100000"/>
              </a:lnSpc>
              <a:spcAft>
                <a:spcPts val="600"/>
              </a:spcAft>
              <a:defRPr sz="1800">
                <a:solidFill>
                  <a:srgbClr val="232F3E"/>
                </a:solidFill>
              </a:defRPr>
            </a:lvl4pPr>
            <a:lvl5pPr marL="1144588" indent="-228600">
              <a:lnSpc>
                <a:spcPct val="100000"/>
              </a:lnSpc>
              <a:spcAft>
                <a:spcPts val="600"/>
              </a:spcAft>
              <a:defRPr sz="1800">
                <a:solidFill>
                  <a:srgbClr val="232F3E"/>
                </a:solidFill>
              </a:defRPr>
            </a:lvl5pPr>
          </a:lstStyle>
          <a:p>
            <a:pPr lvl="0"/>
            <a:r>
              <a:rPr lang="en-US" dirty="0"/>
              <a:t>Add content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Avoid using fourth level</a:t>
            </a:r>
          </a:p>
          <a:p>
            <a:pPr lvl="4"/>
            <a:r>
              <a:rPr lang="en-US" dirty="0"/>
              <a:t>Avoid using 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7169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Divider">
            <a:extLst>
              <a:ext uri="{FF2B5EF4-FFF2-40B4-BE49-F238E27FC236}">
                <a16:creationId xmlns:a16="http://schemas.microsoft.com/office/drawing/2014/main" id="{1AA7B286-8B48-4C92-B2A9-AADCF2EEA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" y="1028377"/>
            <a:ext cx="11484864" cy="45720"/>
          </a:xfrm>
          <a:prstGeom prst="rect">
            <a:avLst/>
          </a:prstGeom>
        </p:spPr>
      </p:pic>
      <p:sp>
        <p:nvSpPr>
          <p:cNvPr id="97" name="Slide Number">
            <a:extLst>
              <a:ext uri="{FF2B5EF4-FFF2-40B4-BE49-F238E27FC236}">
                <a16:creationId xmlns:a16="http://schemas.microsoft.com/office/drawing/2014/main" id="{1D7818F9-B3C0-42E7-B6E1-5347230963DC}"/>
              </a:ext>
            </a:extLst>
          </p:cNvPr>
          <p:cNvSpPr>
            <a:spLocks noGrp="1"/>
          </p:cNvSpPr>
          <p:nvPr>
            <p:ph type="sldNum" idx="97"/>
          </p:nvPr>
        </p:nvSpPr>
        <p:spPr>
          <a:xfrm>
            <a:off x="11347704" y="6446520"/>
            <a:ext cx="484632" cy="228600"/>
          </a:xfrm>
        </p:spPr>
        <p:txBody>
          <a:bodyPr/>
          <a:lstStyle>
            <a:lvl1pPr>
              <a:defRPr>
                <a:solidFill>
                  <a:srgbClr val="232F3E"/>
                </a:solidFill>
              </a:defRPr>
            </a:lvl1pPr>
          </a:lstStyle>
          <a:p>
            <a:fld id="{86A8BF56-6CB3-514C-9A64-F39D95C9E25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5F8A0ED5-8D88-437F-965F-590C0BD195F1}"/>
              </a:ext>
            </a:extLst>
          </p:cNvPr>
          <p:cNvSpPr>
            <a:spLocks noGrp="1"/>
          </p:cNvSpPr>
          <p:nvPr>
            <p:ph type="title" idx="1" hasCustomPrompt="1"/>
          </p:nvPr>
        </p:nvSpPr>
        <p:spPr>
          <a:xfrm>
            <a:off x="365760" y="301752"/>
            <a:ext cx="11466576" cy="731520"/>
          </a:xfrm>
        </p:spPr>
        <p:txBody>
          <a:bodyPr lIns="91440" tIns="45720" rIns="91440" bIns="45720"/>
          <a:lstStyle>
            <a:lvl1pPr>
              <a:lnSpc>
                <a:spcPct val="100000"/>
              </a:lnSpc>
              <a:defRPr>
                <a:solidFill>
                  <a:srgbClr val="232F3E"/>
                </a:solidFill>
                <a:latin typeface="Amazon Ember Display Heavy"/>
              </a:defRPr>
            </a:lvl1pPr>
          </a:lstStyle>
          <a:p>
            <a:r>
              <a:rPr lang="en-US" dirty="0"/>
              <a:t>Title only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528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A200-63DE-C8D0-A0F7-2BFEF399E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756DC-050B-F12E-B85A-788E3FF43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97445-0AAC-83CF-8D2D-060EAE43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69D9-FE27-C743-9503-8EE8604D2BC0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CD0B3-2318-C16B-DDBB-038FCA3A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73637-1D98-3500-75FF-49395902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0426-346B-3541-9CB5-F36707AC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02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pti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">
            <a:extLst>
              <a:ext uri="{FF2B5EF4-FFF2-40B4-BE49-F238E27FC236}">
                <a16:creationId xmlns:a16="http://schemas.microsoft.com/office/drawing/2014/main" id="{1D7818F9-B3C0-42E7-B6E1-5347230963DC}"/>
              </a:ext>
            </a:extLst>
          </p:cNvPr>
          <p:cNvSpPr>
            <a:spLocks noGrp="1"/>
          </p:cNvSpPr>
          <p:nvPr>
            <p:ph type="sldNum" idx="97"/>
          </p:nvPr>
        </p:nvSpPr>
        <p:spPr>
          <a:xfrm>
            <a:off x="11347704" y="6446520"/>
            <a:ext cx="484632" cy="228600"/>
          </a:xfrm>
        </p:spPr>
        <p:txBody>
          <a:bodyPr/>
          <a:lstStyle>
            <a:lvl1pPr>
              <a:defRPr>
                <a:solidFill>
                  <a:srgbClr val="232F3E"/>
                </a:solidFill>
              </a:defRPr>
            </a:lvl1pPr>
          </a:lstStyle>
          <a:p>
            <a:fld id="{86A8BF56-6CB3-514C-9A64-F39D95C9E25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5F8A0ED5-8D88-437F-965F-590C0BD195F1}"/>
              </a:ext>
            </a:extLst>
          </p:cNvPr>
          <p:cNvSpPr>
            <a:spLocks noGrp="1"/>
          </p:cNvSpPr>
          <p:nvPr>
            <p:ph type="title" idx="1" hasCustomPrompt="1"/>
          </p:nvPr>
        </p:nvSpPr>
        <p:spPr>
          <a:xfrm>
            <a:off x="365760" y="301752"/>
            <a:ext cx="11466576" cy="731520"/>
          </a:xfrm>
        </p:spPr>
        <p:txBody>
          <a:bodyPr lIns="91440" tIns="45720" rIns="91440" bIns="45720"/>
          <a:lstStyle>
            <a:lvl1pPr>
              <a:lnSpc>
                <a:spcPct val="100000"/>
              </a:lnSpc>
              <a:defRPr>
                <a:solidFill>
                  <a:srgbClr val="232F3E"/>
                </a:solidFill>
                <a:latin typeface="Amazon Ember Display Heavy"/>
              </a:defRPr>
            </a:lvl1pPr>
          </a:lstStyle>
          <a:p>
            <a:r>
              <a:rPr lang="en-US" dirty="0"/>
              <a:t>Title optional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9429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gradFill flip="none" rotWithShape="1">
          <a:gsLst>
            <a:gs pos="0">
              <a:srgbClr val="2C2C2C"/>
            </a:gs>
            <a:gs pos="40000">
              <a:srgbClr val="330066"/>
            </a:gs>
            <a:gs pos="75000">
              <a:srgbClr val="0070C0"/>
            </a:gs>
            <a:gs pos="97000">
              <a:srgbClr val="2C2C2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">
            <a:extLst>
              <a:ext uri="{FF2B5EF4-FFF2-40B4-BE49-F238E27FC236}">
                <a16:creationId xmlns:a16="http://schemas.microsoft.com/office/drawing/2014/main" id="{576AC153-25F3-4431-87F8-2E0931CF2549}"/>
              </a:ext>
            </a:extLst>
          </p:cNvPr>
          <p:cNvSpPr>
            <a:spLocks noGrp="1"/>
          </p:cNvSpPr>
          <p:nvPr>
            <p:ph type="sldNum" idx="97"/>
          </p:nvPr>
        </p:nvSpPr>
        <p:spPr>
          <a:xfrm>
            <a:off x="11347704" y="6446520"/>
            <a:ext cx="484632" cy="228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8BF56-6CB3-514C-9A64-F39D95C9E25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1A17E9-D485-4DA4-B2AE-3F2D6BBB097D}"/>
              </a:ext>
            </a:extLst>
          </p:cNvPr>
          <p:cNvSpPr txBox="1"/>
          <p:nvPr/>
        </p:nvSpPr>
        <p:spPr>
          <a:xfrm>
            <a:off x="6671462" y="5121212"/>
            <a:ext cx="4415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Thank you!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03BAED-C218-4493-92DB-15D5FF4C08C1}"/>
              </a:ext>
            </a:extLst>
          </p:cNvPr>
          <p:cNvGrpSpPr/>
          <p:nvPr/>
        </p:nvGrpSpPr>
        <p:grpSpPr>
          <a:xfrm>
            <a:off x="7405848" y="2400065"/>
            <a:ext cx="2946474" cy="2615329"/>
            <a:chOff x="3288681" y="1271382"/>
            <a:chExt cx="3657600" cy="324653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7EE457E-20AD-45C7-9922-9F6A90981CF3}"/>
                </a:ext>
              </a:extLst>
            </p:cNvPr>
            <p:cNvGrpSpPr/>
            <p:nvPr/>
          </p:nvGrpSpPr>
          <p:grpSpPr>
            <a:xfrm>
              <a:off x="4520584" y="2134033"/>
              <a:ext cx="1206148" cy="365126"/>
              <a:chOff x="5424840" y="3468510"/>
              <a:chExt cx="1206148" cy="365126"/>
            </a:xfrm>
            <a:solidFill>
              <a:schemeClr val="bg1"/>
            </a:solidFill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C872F8E-C191-47BD-A5D0-340D828994BF}"/>
                  </a:ext>
                </a:extLst>
              </p:cNvPr>
              <p:cNvSpPr/>
              <p:nvPr/>
            </p:nvSpPr>
            <p:spPr>
              <a:xfrm>
                <a:off x="5424840" y="3468510"/>
                <a:ext cx="365126" cy="365126"/>
              </a:xfrm>
              <a:prstGeom prst="ellipse">
                <a:avLst/>
              </a:prstGeom>
              <a:grpFill/>
              <a:ln w="1174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DE3F5C2-97FE-480F-B861-BCDAD2A408AC}"/>
                  </a:ext>
                </a:extLst>
              </p:cNvPr>
              <p:cNvSpPr/>
              <p:nvPr/>
            </p:nvSpPr>
            <p:spPr>
              <a:xfrm>
                <a:off x="6265862" y="3468510"/>
                <a:ext cx="365126" cy="365126"/>
              </a:xfrm>
              <a:prstGeom prst="ellipse">
                <a:avLst/>
              </a:prstGeom>
              <a:grpFill/>
              <a:ln w="1174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F6B964-0C6D-4A72-AAB3-59AF6B7E5AC7}"/>
                </a:ext>
              </a:extLst>
            </p:cNvPr>
            <p:cNvSpPr/>
            <p:nvPr/>
          </p:nvSpPr>
          <p:spPr>
            <a:xfrm>
              <a:off x="4026378" y="1729398"/>
              <a:ext cx="2194560" cy="1188720"/>
            </a:xfrm>
            <a:prstGeom prst="rect">
              <a:avLst/>
            </a:prstGeom>
            <a:noFill/>
            <a:ln w="117475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825AB-CA44-4652-9932-F35604DBDEC4}"/>
                </a:ext>
              </a:extLst>
            </p:cNvPr>
            <p:cNvSpPr/>
            <p:nvPr/>
          </p:nvSpPr>
          <p:spPr>
            <a:xfrm>
              <a:off x="4026378" y="1272198"/>
              <a:ext cx="2194560" cy="457200"/>
            </a:xfrm>
            <a:prstGeom prst="rect">
              <a:avLst/>
            </a:prstGeom>
            <a:noFill/>
            <a:ln w="117475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2B4B5E-1650-4605-B6D3-AD8004E2324E}"/>
                </a:ext>
              </a:extLst>
            </p:cNvPr>
            <p:cNvCxnSpPr>
              <a:cxnSpLocks/>
            </p:cNvCxnSpPr>
            <p:nvPr/>
          </p:nvCxnSpPr>
          <p:spPr>
            <a:xfrm>
              <a:off x="3288681" y="1271382"/>
              <a:ext cx="3657600" cy="0"/>
            </a:xfrm>
            <a:prstGeom prst="line">
              <a:avLst/>
            </a:prstGeom>
            <a:ln w="1174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D723D12-12B1-494E-BB81-55C2CC9CF193}"/>
                </a:ext>
              </a:extLst>
            </p:cNvPr>
            <p:cNvCxnSpPr>
              <a:cxnSpLocks/>
            </p:cNvCxnSpPr>
            <p:nvPr/>
          </p:nvCxnSpPr>
          <p:spPr>
            <a:xfrm>
              <a:off x="3621747" y="1325147"/>
              <a:ext cx="0" cy="567545"/>
            </a:xfrm>
            <a:prstGeom prst="line">
              <a:avLst/>
            </a:prstGeom>
            <a:ln w="117475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8C2E83B-9A5C-4B09-8EF1-304F16F06266}"/>
                </a:ext>
              </a:extLst>
            </p:cNvPr>
            <p:cNvSpPr/>
            <p:nvPr/>
          </p:nvSpPr>
          <p:spPr>
            <a:xfrm>
              <a:off x="4575018" y="2917332"/>
              <a:ext cx="1097280" cy="1021580"/>
            </a:xfrm>
            <a:prstGeom prst="rect">
              <a:avLst/>
            </a:prstGeom>
            <a:noFill/>
            <a:ln w="117475">
              <a:solidFill>
                <a:schemeClr val="bg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0F5C88A-DF5B-4449-97AC-74904B4DF3B6}"/>
                </a:ext>
              </a:extLst>
            </p:cNvPr>
            <p:cNvGrpSpPr/>
            <p:nvPr/>
          </p:nvGrpSpPr>
          <p:grpSpPr>
            <a:xfrm>
              <a:off x="4297506" y="3097059"/>
              <a:ext cx="1652305" cy="567544"/>
              <a:chOff x="5175577" y="4431536"/>
              <a:chExt cx="1652305" cy="567544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56C72D9-DCFF-4844-905D-A1FA40AF31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5577" y="4431536"/>
                <a:ext cx="0" cy="567544"/>
              </a:xfrm>
              <a:prstGeom prst="line">
                <a:avLst/>
              </a:prstGeom>
              <a:ln w="117475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ACD66E4-DCDC-423C-92F8-A6BCB7C9F7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7882" y="4431536"/>
                <a:ext cx="0" cy="567544"/>
              </a:xfrm>
              <a:prstGeom prst="line">
                <a:avLst/>
              </a:prstGeom>
              <a:ln w="117475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45858A7-4589-4E1D-A7C8-6D1EF02FDDEF}"/>
                </a:ext>
              </a:extLst>
            </p:cNvPr>
            <p:cNvGrpSpPr/>
            <p:nvPr/>
          </p:nvGrpSpPr>
          <p:grpSpPr>
            <a:xfrm>
              <a:off x="4881204" y="3949770"/>
              <a:ext cx="484909" cy="568147"/>
              <a:chOff x="5768311" y="5309299"/>
              <a:chExt cx="484909" cy="568147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54C8AC8-EC33-4E49-8D93-3DE13BFC98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8311" y="5309299"/>
                <a:ext cx="0" cy="567545"/>
              </a:xfrm>
              <a:prstGeom prst="line">
                <a:avLst/>
              </a:prstGeom>
              <a:ln w="117475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A20822B-432B-4785-8E1A-968761BFE9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3220" y="5309902"/>
                <a:ext cx="0" cy="567544"/>
              </a:xfrm>
              <a:prstGeom prst="line">
                <a:avLst/>
              </a:prstGeom>
              <a:ln w="117475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0309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A189-0AE3-9A7E-9309-9A07B63A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4C68A-447D-B2B0-75AC-035958D46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54A74-AF38-FD88-7DB8-3AC59193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69D9-FE27-C743-9503-8EE8604D2BC0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9C580-1E13-6DD2-93F4-00293267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1109F-2308-7F88-DB86-F2AB4F2E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0426-346B-3541-9CB5-F36707AC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4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34B1-69F3-788F-0803-5CEB20EC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4DF72-7E5B-62C1-F95D-6D3650652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E1D54-B333-BA7A-5764-1CEFD2037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C87B0-9EDD-4BFF-0E26-558D622D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69D9-FE27-C743-9503-8EE8604D2BC0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58164-0F6B-9F38-5D40-E1450141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55681-216B-31A0-BBC9-162713BB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0426-346B-3541-9CB5-F36707AC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17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1414-8D99-1F5B-8D57-1A50EA49D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99C35-B183-8BB2-182B-9880C5B0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DD460-DF21-FF55-35BC-53A870846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B294C-2A16-17FD-34CD-3B9D226FE8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3E679-F04F-EF4E-1268-F19FD8F17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8A5A5-A660-5293-60FF-7563FA70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69D9-FE27-C743-9503-8EE8604D2BC0}" type="datetimeFigureOut">
              <a:rPr lang="en-US" smtClean="0"/>
              <a:t>5/5/25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F48679-F88E-205F-8B29-BC84CDE9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09BD0-F16D-5F99-6AA7-69441D16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0426-346B-3541-9CB5-F36707AC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6DCE-0081-914F-7F38-9EF7ADE7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665B4B-5AF7-BAE1-91B2-12CEFD4E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69D9-FE27-C743-9503-8EE8604D2BC0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1C950-D16B-128C-DACA-D44D413B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9939C1-096A-C83A-5496-482EAC13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0426-346B-3541-9CB5-F36707AC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2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B8AC5-8B07-B0D9-562E-FF47ADBB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69D9-FE27-C743-9503-8EE8604D2BC0}" type="datetimeFigureOut">
              <a:rPr lang="en-US" smtClean="0"/>
              <a:t>5/5/25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CE7B3-7817-22EF-4FFF-EC3074F27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AD309-9EA4-F97C-45D5-9370C96F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0426-346B-3541-9CB5-F36707AC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1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E72C-9134-D4A8-0B89-92815F1B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CD8CE-62AA-46B5-0A66-2DE2E9C2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7E4E7-B1A3-62C6-6646-F5BB2C747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F3B40-6A92-5DE7-3684-A70DEA3B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69D9-FE27-C743-9503-8EE8604D2BC0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29FB5-8687-4AD2-F2DF-3E3CA53E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AAB82-EAEE-8979-E15B-C74E08B7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0426-346B-3541-9CB5-F36707AC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6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8AC05-09B9-40F6-4F2C-5F103667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148C98-875F-4E94-9266-4D27FE071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BCB46-E4E3-BD9D-D01B-DCCA34E10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7FD26-3E72-6F37-71B9-349BC26B6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69D9-FE27-C743-9503-8EE8604D2BC0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6E516-10B8-1985-B025-EC16D4DD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F27D4-301C-7B01-2D22-7B37E54D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90426-346B-3541-9CB5-F36707AC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3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8ED34-3366-3115-147B-1E158921F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22A93-3C66-CA57-4DB7-88CAA2583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7370F-68CC-5AD4-5A8B-66318D747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469D9-FE27-C743-9503-8EE8604D2BC0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3AE4C-860B-FDDB-F83F-DB1D06D5C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2576A-7782-2DB1-6511-B4668CCBE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90426-346B-3541-9CB5-F36707AC0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73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E6BC9CC-5CA9-4A90-A763-640ABD661FB7}"/>
              </a:ext>
            </a:extLst>
          </p:cNvPr>
          <p:cNvSpPr>
            <a:spLocks noGrp="1"/>
          </p:cNvSpPr>
          <p:nvPr>
            <p:ph type="sldNum" idx="97"/>
          </p:nvPr>
        </p:nvSpPr>
        <p:spPr/>
        <p:txBody>
          <a:bodyPr/>
          <a:lstStyle/>
          <a:p>
            <a:fld id="{86A8BF56-6CB3-514C-9A64-F39D95C9E25B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280F18-C51C-09D1-32D4-15F8BDE9C811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/>
              <a:t>Course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F2F8D-DD81-7F1D-BB15-F73AC3486DC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Application of Deep Learning to Text and Image Data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49B255-D4B6-89ED-9042-674C668A9AEB}"/>
              </a:ext>
            </a:extLst>
          </p:cNvPr>
          <p:cNvSpPr>
            <a:spLocks noGrp="1"/>
          </p:cNvSpPr>
          <p:nvPr>
            <p:ph type="body" idx="9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83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63F27-0068-468C-A49D-219681E1836A}"/>
              </a:ext>
            </a:extLst>
          </p:cNvPr>
          <p:cNvSpPr>
            <a:spLocks noGrp="1"/>
          </p:cNvSpPr>
          <p:nvPr>
            <p:ph type="sldNum" idx="97"/>
          </p:nvPr>
        </p:nvSpPr>
        <p:spPr/>
        <p:txBody>
          <a:bodyPr/>
          <a:lstStyle/>
          <a:p>
            <a:fld id="{86A8BF56-6CB3-514C-9A64-F39D95C9E25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AED68-493B-AC57-ED89-D2D178E4ECB9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3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9EFB8-9805-7D17-42F8-F049D80BE568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r>
              <a:rPr lang="en-US" sz="2400" dirty="0"/>
              <a:t>Describe an image by using pixels and color channels.</a:t>
            </a:r>
          </a:p>
          <a:p>
            <a:r>
              <a:rPr lang="en-US" sz="2400" dirty="0"/>
              <a:t>Apply standard image processing operations.</a:t>
            </a:r>
          </a:p>
          <a:p>
            <a:r>
              <a:rPr lang="en-US" sz="2400" dirty="0"/>
              <a:t>Describe the convolution operation.</a:t>
            </a:r>
          </a:p>
          <a:p>
            <a:r>
              <a:rPr lang="en-US" sz="2400" dirty="0"/>
              <a:t>Explain padding, stride, and kernel.</a:t>
            </a:r>
          </a:p>
          <a:p>
            <a:r>
              <a:rPr lang="en-US" sz="2400" dirty="0"/>
              <a:t>Use a CNN to extract features from image data.</a:t>
            </a:r>
          </a:p>
          <a:p>
            <a:r>
              <a:rPr lang="en-US" sz="2400" dirty="0"/>
              <a:t>Describe the motivation behind the use of residual layers.</a:t>
            </a:r>
          </a:p>
          <a:p>
            <a:r>
              <a:rPr lang="en-US" sz="2400" dirty="0"/>
              <a:t>Explain the benefit of using batch normalization.</a:t>
            </a:r>
          </a:p>
          <a:p>
            <a:r>
              <a:rPr lang="en-US" sz="2400" dirty="0"/>
              <a:t>Explain the four steps of transfer learning.</a:t>
            </a:r>
          </a:p>
        </p:txBody>
      </p:sp>
    </p:spTree>
    <p:extLst>
      <p:ext uri="{BB962C8B-B14F-4D97-AF65-F5344CB8AC3E}">
        <p14:creationId xmlns:p14="http://schemas.microsoft.com/office/powerpoint/2010/main" val="3039370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E1434-86A5-4559-A24B-C37E34DD94B1}"/>
              </a:ext>
            </a:extLst>
          </p:cNvPr>
          <p:cNvSpPr>
            <a:spLocks noGrp="1"/>
          </p:cNvSpPr>
          <p:nvPr>
            <p:ph type="sldNum" idx="97"/>
          </p:nvPr>
        </p:nvSpPr>
        <p:spPr/>
        <p:txBody>
          <a:bodyPr/>
          <a:lstStyle/>
          <a:p>
            <a:fld id="{86A8BF56-6CB3-514C-9A64-F39D95C9E25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54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FF904-F820-4918-B62A-1FF656BD1A84}"/>
              </a:ext>
            </a:extLst>
          </p:cNvPr>
          <p:cNvSpPr>
            <a:spLocks noGrp="1"/>
          </p:cNvSpPr>
          <p:nvPr>
            <p:ph type="sldNum" idx="97"/>
          </p:nvPr>
        </p:nvSpPr>
        <p:spPr/>
        <p:txBody>
          <a:bodyPr/>
          <a:lstStyle/>
          <a:p>
            <a:fld id="{86A8BF56-6CB3-514C-9A64-F39D95C9E25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6E617-B183-98CA-235F-C917887272DD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/>
          <a:lstStyle/>
          <a:p>
            <a:r>
              <a:rPr lang="en-US" dirty="0"/>
              <a:t>Module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23550-A825-709B-4D60-57757AE1A14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6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B19E3-485F-4413-ADC5-A659B9689A4B}"/>
              </a:ext>
            </a:extLst>
          </p:cNvPr>
          <p:cNvSpPr>
            <a:spLocks noGrp="1"/>
          </p:cNvSpPr>
          <p:nvPr>
            <p:ph type="sldNum" idx="97"/>
          </p:nvPr>
        </p:nvSpPr>
        <p:spPr/>
        <p:txBody>
          <a:bodyPr/>
          <a:lstStyle/>
          <a:p>
            <a:fld id="{86A8BF56-6CB3-514C-9A64-F39D95C9E25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AED68-493B-AC57-ED89-D2D178E4ECB9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Topics covered in module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9EFB8-9805-7D17-42F8-F049D80BE568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r>
              <a:rPr lang="en-US" sz="2400" dirty="0"/>
              <a:t>Artificial neural networks</a:t>
            </a:r>
          </a:p>
          <a:p>
            <a:r>
              <a:rPr lang="en-US" sz="2400" dirty="0"/>
              <a:t>Activation functions</a:t>
            </a:r>
          </a:p>
          <a:p>
            <a:r>
              <a:rPr lang="en-US" sz="2400" dirty="0"/>
              <a:t>Optimization of deep neural networks</a:t>
            </a:r>
          </a:p>
          <a:p>
            <a:r>
              <a:rPr lang="en-US" sz="2400" dirty="0"/>
              <a:t>Loss functions</a:t>
            </a:r>
          </a:p>
          <a:p>
            <a:r>
              <a:rPr lang="en-US" sz="2400" dirty="0"/>
              <a:t>Mitigating overfitting in neural networks</a:t>
            </a:r>
          </a:p>
          <a:p>
            <a:r>
              <a:rPr lang="en-US" sz="2400" dirty="0"/>
              <a:t>Weight sharing</a:t>
            </a:r>
          </a:p>
          <a:p>
            <a:r>
              <a:rPr lang="en-US" sz="2400" dirty="0"/>
              <a:t>Introduction to convolutional neural networks (CNNs)</a:t>
            </a:r>
          </a:p>
          <a:p>
            <a:r>
              <a:rPr lang="en-US" sz="2400" dirty="0"/>
              <a:t>Introduction to recurrent neural networks (RNNs)</a:t>
            </a:r>
          </a:p>
        </p:txBody>
      </p:sp>
    </p:spTree>
    <p:extLst>
      <p:ext uri="{BB962C8B-B14F-4D97-AF65-F5344CB8AC3E}">
        <p14:creationId xmlns:p14="http://schemas.microsoft.com/office/powerpoint/2010/main" val="1742924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29604-6E91-46C0-AAD8-92B058ADA17C}"/>
              </a:ext>
            </a:extLst>
          </p:cNvPr>
          <p:cNvSpPr>
            <a:spLocks noGrp="1"/>
          </p:cNvSpPr>
          <p:nvPr>
            <p:ph type="sldNum" idx="97"/>
          </p:nvPr>
        </p:nvSpPr>
        <p:spPr/>
        <p:txBody>
          <a:bodyPr/>
          <a:lstStyle/>
          <a:p>
            <a:fld id="{86A8BF56-6CB3-514C-9A64-F39D95C9E25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AED68-493B-AC57-ED89-D2D178E4ECB9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1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9EFB8-9805-7D17-42F8-F049D80BE568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r>
              <a:rPr lang="en-US" sz="2400" dirty="0"/>
              <a:t>Describe the structure of a neuron.</a:t>
            </a:r>
          </a:p>
          <a:p>
            <a:r>
              <a:rPr lang="en-US" sz="2400" dirty="0"/>
              <a:t>Define activation functions.</a:t>
            </a:r>
          </a:p>
          <a:p>
            <a:r>
              <a:rPr lang="en-US" sz="2400" dirty="0"/>
              <a:t>Implement a multilayer perceptron by using PyTorch.</a:t>
            </a:r>
          </a:p>
          <a:p>
            <a:r>
              <a:rPr lang="en-US" sz="2400" dirty="0"/>
              <a:t>Use gradient descent to optimize the weights of a neural network.</a:t>
            </a:r>
          </a:p>
          <a:p>
            <a:r>
              <a:rPr lang="en-US" sz="2400" dirty="0"/>
              <a:t>Perform early stopping to mitigate overfitting.</a:t>
            </a:r>
          </a:p>
          <a:p>
            <a:r>
              <a:rPr lang="en-US" sz="2400" dirty="0"/>
              <a:t>Apply weight decay to mitigate overfitting.</a:t>
            </a:r>
          </a:p>
          <a:p>
            <a:r>
              <a:rPr lang="en-US" sz="2400" dirty="0"/>
              <a:t>Describe weight sharing.</a:t>
            </a:r>
          </a:p>
          <a:p>
            <a:r>
              <a:rPr lang="en-US" sz="2400" dirty="0"/>
              <a:t>Implement a CNN to extract features from image data.</a:t>
            </a:r>
          </a:p>
        </p:txBody>
      </p:sp>
    </p:spTree>
    <p:extLst>
      <p:ext uri="{BB962C8B-B14F-4D97-AF65-F5344CB8AC3E}">
        <p14:creationId xmlns:p14="http://schemas.microsoft.com/office/powerpoint/2010/main" val="207607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E16AC5-9323-4B6D-840B-17A77263BDBC}"/>
              </a:ext>
            </a:extLst>
          </p:cNvPr>
          <p:cNvSpPr>
            <a:spLocks noGrp="1"/>
          </p:cNvSpPr>
          <p:nvPr>
            <p:ph type="sldNum" idx="97"/>
          </p:nvPr>
        </p:nvSpPr>
        <p:spPr/>
        <p:txBody>
          <a:bodyPr/>
          <a:lstStyle/>
          <a:p>
            <a:fld id="{86A8BF56-6CB3-514C-9A64-F39D95C9E25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6E617-B183-98CA-235F-C917887272DD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5C3EC-E03B-A2F5-C9AF-F575A79D307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4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5F367-ACE8-4588-B1DC-6D4F531E69F5}"/>
              </a:ext>
            </a:extLst>
          </p:cNvPr>
          <p:cNvSpPr>
            <a:spLocks noGrp="1"/>
          </p:cNvSpPr>
          <p:nvPr>
            <p:ph type="sldNum" idx="97"/>
          </p:nvPr>
        </p:nvSpPr>
        <p:spPr/>
        <p:txBody>
          <a:bodyPr/>
          <a:lstStyle/>
          <a:p>
            <a:fld id="{86A8BF56-6CB3-514C-9A64-F39D95C9E25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AED68-493B-AC57-ED89-D2D178E4ECB9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Topics covered in module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9EFB8-9805-7D17-42F8-F049D80BE568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r>
              <a:rPr lang="en-US" sz="2400" dirty="0"/>
              <a:t>Applications of natural language processing (NLP)</a:t>
            </a:r>
          </a:p>
          <a:p>
            <a:r>
              <a:rPr lang="en-US" sz="2400" dirty="0"/>
              <a:t>Preprocessing text</a:t>
            </a:r>
          </a:p>
          <a:p>
            <a:r>
              <a:rPr lang="en-US" sz="2400" dirty="0"/>
              <a:t>Text vectorization</a:t>
            </a:r>
          </a:p>
          <a:p>
            <a:r>
              <a:rPr lang="en-US" sz="2400" dirty="0"/>
              <a:t>Word embeddings</a:t>
            </a:r>
          </a:p>
          <a:p>
            <a:r>
              <a:rPr lang="en-US" sz="2400" dirty="0"/>
              <a:t>RNNs</a:t>
            </a:r>
          </a:p>
          <a:p>
            <a:r>
              <a:rPr lang="en-US" sz="2400" dirty="0"/>
              <a:t>Sequence to sequence (Seq2seq) models</a:t>
            </a:r>
          </a:p>
          <a:p>
            <a:r>
              <a:rPr lang="en-US" sz="2400" dirty="0"/>
              <a:t>Attention mechanism</a:t>
            </a:r>
          </a:p>
          <a:p>
            <a:r>
              <a:rPr lang="en-US" sz="2400" dirty="0"/>
              <a:t>Transformer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719638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1F692-7A96-408E-8300-7B3048CD6BBD}"/>
              </a:ext>
            </a:extLst>
          </p:cNvPr>
          <p:cNvSpPr>
            <a:spLocks noGrp="1"/>
          </p:cNvSpPr>
          <p:nvPr>
            <p:ph type="sldNum" idx="97"/>
          </p:nvPr>
        </p:nvSpPr>
        <p:spPr/>
        <p:txBody>
          <a:bodyPr/>
          <a:lstStyle/>
          <a:p>
            <a:fld id="{86A8BF56-6CB3-514C-9A64-F39D95C9E25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AED68-493B-AC57-ED89-D2D178E4ECB9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Module 2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9EFB8-9805-7D17-42F8-F049D80BE568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r>
              <a:rPr lang="en-US" sz="2400" dirty="0">
                <a:latin typeface="+mn-lt"/>
                <a:ea typeface="Amazon Ember" panose="020B0603020204020204" pitchFamily="34" charset="0"/>
                <a:cs typeface="Amazon Ember" panose="020B0603020204020204" pitchFamily="34" charset="0"/>
              </a:rPr>
              <a:t>Apply text preprocessing methods.</a:t>
            </a:r>
          </a:p>
          <a:p>
            <a:r>
              <a:rPr lang="en-US" sz="2400" dirty="0">
                <a:latin typeface="+mn-lt"/>
                <a:ea typeface="Amazon Ember" panose="020B0603020204020204" pitchFamily="34" charset="0"/>
                <a:cs typeface="Amazon Ember" panose="020B0603020204020204" pitchFamily="34" charset="0"/>
              </a:rPr>
              <a:t>Perform text vectorization by using term frequency-inverse document frequency (TF-IDF).</a:t>
            </a:r>
          </a:p>
          <a:p>
            <a:r>
              <a:rPr lang="en-US" sz="2400" dirty="0">
                <a:latin typeface="+mn-lt"/>
                <a:ea typeface="Amazon Ember" panose="020B0603020204020204" pitchFamily="34" charset="0"/>
                <a:cs typeface="Amazon Ember" panose="020B0603020204020204" pitchFamily="34" charset="0"/>
              </a:rPr>
              <a:t>Explain and contrast skip-gram, continuous bag of words (CBOW), GloVe, and FastText.</a:t>
            </a:r>
          </a:p>
          <a:p>
            <a:r>
              <a:rPr lang="en-US" sz="2400" dirty="0">
                <a:latin typeface="+mn-lt"/>
                <a:ea typeface="Amazon Ember" panose="020B0603020204020204" pitchFamily="34" charset="0"/>
                <a:cs typeface="Amazon Ember" panose="020B0603020204020204" pitchFamily="34" charset="0"/>
              </a:rPr>
              <a:t>Determine the similarity between two words by using word embeddings.</a:t>
            </a:r>
          </a:p>
          <a:p>
            <a:r>
              <a:rPr lang="en-US" sz="2400" dirty="0">
                <a:latin typeface="+mn-lt"/>
                <a:ea typeface="Amazon Ember" panose="020B0603020204020204" pitchFamily="34" charset="0"/>
                <a:cs typeface="Amazon Ember" panose="020B0603020204020204" pitchFamily="34" charset="0"/>
              </a:rPr>
              <a:t>Explain how RNNs preserve the sequential information in data.</a:t>
            </a:r>
          </a:p>
          <a:p>
            <a:r>
              <a:rPr lang="en-US" sz="2400" dirty="0">
                <a:latin typeface="+mn-lt"/>
                <a:ea typeface="Amazon Ember" panose="020B0603020204020204" pitchFamily="34" charset="0"/>
                <a:cs typeface="Amazon Ember" panose="020B0603020204020204" pitchFamily="34" charset="0"/>
              </a:rPr>
              <a:t>Describe the role of the encoder and decoder in a Seq2seq model.</a:t>
            </a:r>
          </a:p>
          <a:p>
            <a:r>
              <a:rPr lang="en-US" sz="2400" dirty="0">
                <a:latin typeface="+mn-lt"/>
                <a:ea typeface="Amazon Ember" panose="020B0603020204020204" pitchFamily="34" charset="0"/>
                <a:cs typeface="Amazon Ember" panose="020B0603020204020204" pitchFamily="34" charset="0"/>
              </a:rPr>
              <a:t>Describe the attention mechanism.</a:t>
            </a:r>
          </a:p>
          <a:p>
            <a:r>
              <a:rPr lang="en-US" sz="2400" dirty="0">
                <a:latin typeface="+mn-lt"/>
                <a:ea typeface="Amazon Ember" panose="020B0603020204020204" pitchFamily="34" charset="0"/>
                <a:cs typeface="Amazon Ember" panose="020B0603020204020204" pitchFamily="34" charset="0"/>
              </a:rPr>
              <a:t>Discuss the advantages of transformer models over RNNs.</a:t>
            </a:r>
          </a:p>
        </p:txBody>
      </p:sp>
    </p:spTree>
    <p:extLst>
      <p:ext uri="{BB962C8B-B14F-4D97-AF65-F5344CB8AC3E}">
        <p14:creationId xmlns:p14="http://schemas.microsoft.com/office/powerpoint/2010/main" val="395422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89DB84-B79B-49D5-B4EB-D0B5C1525C2D}"/>
              </a:ext>
            </a:extLst>
          </p:cNvPr>
          <p:cNvSpPr>
            <a:spLocks noGrp="1"/>
          </p:cNvSpPr>
          <p:nvPr>
            <p:ph type="sldNum" idx="97"/>
          </p:nvPr>
        </p:nvSpPr>
        <p:spPr/>
        <p:txBody>
          <a:bodyPr/>
          <a:lstStyle/>
          <a:p>
            <a:fld id="{86A8BF56-6CB3-514C-9A64-F39D95C9E25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6E617-B183-98CA-235F-C917887272DD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B1483-B8C7-31B7-E64F-1265FE7F888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F5795-3B8A-4886-AE32-26C126732F55}"/>
              </a:ext>
            </a:extLst>
          </p:cNvPr>
          <p:cNvSpPr>
            <a:spLocks noGrp="1"/>
          </p:cNvSpPr>
          <p:nvPr>
            <p:ph type="sldNum" idx="97"/>
          </p:nvPr>
        </p:nvSpPr>
        <p:spPr/>
        <p:txBody>
          <a:bodyPr/>
          <a:lstStyle/>
          <a:p>
            <a:fld id="{86A8BF56-6CB3-514C-9A64-F39D95C9E25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AED68-493B-AC57-ED89-D2D178E4ECB9}"/>
              </a:ext>
            </a:extLst>
          </p:cNvPr>
          <p:cNvSpPr>
            <a:spLocks noGrp="1"/>
          </p:cNvSpPr>
          <p:nvPr>
            <p:ph type="title" idx="1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Topics covered in module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9EFB8-9805-7D17-42F8-F049D80BE568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r>
              <a:rPr lang="en-US" sz="2400" dirty="0"/>
              <a:t>Introduction to computer vision (CV)</a:t>
            </a:r>
          </a:p>
          <a:p>
            <a:r>
              <a:rPr lang="en-US" sz="2400" dirty="0"/>
              <a:t>Convolution operation</a:t>
            </a:r>
          </a:p>
          <a:p>
            <a:r>
              <a:rPr lang="en-US" sz="2400" dirty="0"/>
              <a:t>CNNs</a:t>
            </a:r>
          </a:p>
          <a:p>
            <a:r>
              <a:rPr lang="en-US" sz="2400" dirty="0"/>
              <a:t>Notable CNN architectures</a:t>
            </a:r>
          </a:p>
          <a:p>
            <a:r>
              <a:rPr lang="en-US" sz="2400" dirty="0"/>
              <a:t>Residual layers</a:t>
            </a:r>
          </a:p>
          <a:p>
            <a:r>
              <a:rPr lang="en-US" sz="2400" dirty="0"/>
              <a:t>Batch normalization</a:t>
            </a:r>
          </a:p>
          <a:p>
            <a:r>
              <a:rPr lang="en-US" sz="2400" dirty="0"/>
              <a:t>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35326207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MLU-Academy-v5</Template>
  <TotalTime>8914</TotalTime>
  <Words>338</Words>
  <Application>Microsoft Macintosh PowerPoint</Application>
  <PresentationFormat>Widescreen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Amazon Ember Display</vt:lpstr>
      <vt:lpstr>Amazon Ember Display Heavy</vt:lpstr>
      <vt:lpstr>Amazon Ember Heavy</vt:lpstr>
      <vt:lpstr>Arial</vt:lpstr>
      <vt:lpstr>Calibri</vt:lpstr>
      <vt:lpstr>Calibri Light</vt:lpstr>
      <vt:lpstr>Lucida Console</vt:lpstr>
      <vt:lpstr>1_Custom Design</vt:lpstr>
      <vt:lpstr>Course Summary</vt:lpstr>
      <vt:lpstr>Module 1</vt:lpstr>
      <vt:lpstr>Topics covered in module 1</vt:lpstr>
      <vt:lpstr>Module 1 objectives</vt:lpstr>
      <vt:lpstr>Module 2</vt:lpstr>
      <vt:lpstr>Topics covered in module 2</vt:lpstr>
      <vt:lpstr>Module 2 objectives</vt:lpstr>
      <vt:lpstr>Module 3</vt:lpstr>
      <vt:lpstr>Topics covered in module 3</vt:lpstr>
      <vt:lpstr>Module 3 objectives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Through Application</dc:title>
  <dc:creator>Daniel Blake</dc:creator>
  <cp:lastModifiedBy>dos Santos Junior, Jose Cassio</cp:lastModifiedBy>
  <cp:revision>116</cp:revision>
  <dcterms:created xsi:type="dcterms:W3CDTF">2022-11-16T15:46:36Z</dcterms:created>
  <dcterms:modified xsi:type="dcterms:W3CDTF">2025-05-05T22:06:05Z</dcterms:modified>
</cp:coreProperties>
</file>