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5.xml" ContentType="application/vnd.openxmlformats-officedocument.presentationml.tags+xml"/>
  <Override PartName="/ppt/notesSlides/notesSlide37.xml" ContentType="application/vnd.openxmlformats-officedocument.presentationml.notesSlide+xml"/>
  <Override PartName="/ppt/tags/tag46.xml" ContentType="application/vnd.openxmlformats-officedocument.presentationml.tags+xml"/>
  <Override PartName="/ppt/notesSlides/notesSlide38.xml" ContentType="application/vnd.openxmlformats-officedocument.presentationml.notesSlide+xml"/>
  <Override PartName="/ppt/tags/tag47.xml" ContentType="application/vnd.openxmlformats-officedocument.presentationml.tags+xml"/>
  <Override PartName="/ppt/notesSlides/notesSlide39.xml" ContentType="application/vnd.openxmlformats-officedocument.presentationml.notesSlide+xml"/>
  <Override PartName="/ppt/tags/tag48.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42"/>
  </p:notesMasterIdLst>
  <p:handoutMasterIdLst>
    <p:handoutMasterId r:id="rId43"/>
  </p:handoutMasterIdLst>
  <p:sldIdLst>
    <p:sldId id="4050" r:id="rId2"/>
    <p:sldId id="4199" r:id="rId3"/>
    <p:sldId id="4197" r:id="rId4"/>
    <p:sldId id="4176" r:id="rId5"/>
    <p:sldId id="4177" r:id="rId6"/>
    <p:sldId id="4202" r:id="rId7"/>
    <p:sldId id="2147477366" r:id="rId8"/>
    <p:sldId id="4203" r:id="rId9"/>
    <p:sldId id="2147477362" r:id="rId10"/>
    <p:sldId id="4178" r:id="rId11"/>
    <p:sldId id="4180" r:id="rId12"/>
    <p:sldId id="4183" r:id="rId13"/>
    <p:sldId id="1179" r:id="rId14"/>
    <p:sldId id="4198" r:id="rId15"/>
    <p:sldId id="575" r:id="rId16"/>
    <p:sldId id="1079" r:id="rId17"/>
    <p:sldId id="4184" r:id="rId18"/>
    <p:sldId id="4201" r:id="rId19"/>
    <p:sldId id="4200" r:id="rId20"/>
    <p:sldId id="4185" r:id="rId21"/>
    <p:sldId id="4186" r:id="rId22"/>
    <p:sldId id="4187" r:id="rId23"/>
    <p:sldId id="4205" r:id="rId24"/>
    <p:sldId id="4188" r:id="rId25"/>
    <p:sldId id="4189" r:id="rId26"/>
    <p:sldId id="4190" r:id="rId27"/>
    <p:sldId id="4191" r:id="rId28"/>
    <p:sldId id="4192" r:id="rId29"/>
    <p:sldId id="4204" r:id="rId30"/>
    <p:sldId id="1178" r:id="rId31"/>
    <p:sldId id="4210" r:id="rId32"/>
    <p:sldId id="4195" r:id="rId33"/>
    <p:sldId id="571" r:id="rId34"/>
    <p:sldId id="4171" r:id="rId35"/>
    <p:sldId id="2147477357" r:id="rId36"/>
    <p:sldId id="2147477367" r:id="rId37"/>
    <p:sldId id="2147477360" r:id="rId38"/>
    <p:sldId id="2147477364" r:id="rId39"/>
    <p:sldId id="2147477361" r:id="rId40"/>
    <p:sldId id="4174" r:id="rId41"/>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761DDE-E185-4D3A-B840-272EDA713729}">
          <p14:sldIdLst>
            <p14:sldId id="4050"/>
            <p14:sldId id="4199"/>
            <p14:sldId id="4197"/>
            <p14:sldId id="4176"/>
            <p14:sldId id="4177"/>
            <p14:sldId id="4202"/>
            <p14:sldId id="2147477366"/>
            <p14:sldId id="4203"/>
            <p14:sldId id="2147477362"/>
            <p14:sldId id="4178"/>
            <p14:sldId id="4180"/>
            <p14:sldId id="4183"/>
            <p14:sldId id="1179"/>
            <p14:sldId id="4198"/>
            <p14:sldId id="575"/>
            <p14:sldId id="1079"/>
            <p14:sldId id="4184"/>
            <p14:sldId id="4201"/>
            <p14:sldId id="4200"/>
            <p14:sldId id="4185"/>
            <p14:sldId id="4186"/>
            <p14:sldId id="4187"/>
            <p14:sldId id="4205"/>
            <p14:sldId id="4188"/>
            <p14:sldId id="4189"/>
            <p14:sldId id="4190"/>
            <p14:sldId id="4191"/>
            <p14:sldId id="4192"/>
            <p14:sldId id="4204"/>
            <p14:sldId id="1178"/>
            <p14:sldId id="4210"/>
            <p14:sldId id="4195"/>
            <p14:sldId id="571"/>
            <p14:sldId id="4171"/>
            <p14:sldId id="2147477357"/>
          </p14:sldIdLst>
        </p14:section>
        <p14:section name="Source graphics" id="{3EA7EB8D-14D5-4E17-9E75-410ED43F1545}">
          <p14:sldIdLst>
            <p14:sldId id="2147477367"/>
            <p14:sldId id="2147477360"/>
            <p14:sldId id="2147477364"/>
            <p14:sldId id="2147477361"/>
            <p14:sldId id="41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tading, Katrina" initials="SK" lastIdx="53" clrIdx="6">
    <p:extLst>
      <p:ext uri="{19B8F6BF-5375-455C-9EA6-DF929625EA0E}">
        <p15:presenceInfo xmlns:p15="http://schemas.microsoft.com/office/powerpoint/2012/main" userId="S-1-5-21-1407069837-2091007605-538272213-31813507" providerId="AD"/>
      </p:ext>
    </p:extLst>
  </p:cmAuthor>
  <p:cmAuthor id="1" name="Kabik, Gabriel" initials="KG" lastIdx="43" clrIdx="0">
    <p:extLst>
      <p:ext uri="{19B8F6BF-5375-455C-9EA6-DF929625EA0E}">
        <p15:presenceInfo xmlns:p15="http://schemas.microsoft.com/office/powerpoint/2012/main" userId="S-1-5-21-1407069837-2091007605-538272213-15390607" providerId="AD"/>
      </p:ext>
    </p:extLst>
  </p:cmAuthor>
  <p:cmAuthor id="2" name="Microsoft Office User" initials="MOU" lastIdx="13" clrIdx="1">
    <p:extLst>
      <p:ext uri="{19B8F6BF-5375-455C-9EA6-DF929625EA0E}">
        <p15:presenceInfo xmlns:p15="http://schemas.microsoft.com/office/powerpoint/2012/main" userId="Microsoft Office User" providerId="None"/>
      </p:ext>
    </p:extLst>
  </p:cmAuthor>
  <p:cmAuthor id="3" name="Xin Gao" initials="XG" lastIdx="38" clrIdx="2">
    <p:extLst>
      <p:ext uri="{19B8F6BF-5375-455C-9EA6-DF929625EA0E}">
        <p15:presenceInfo xmlns:p15="http://schemas.microsoft.com/office/powerpoint/2012/main" userId="Xin Gao" providerId="None"/>
      </p:ext>
    </p:extLst>
  </p:cmAuthor>
  <p:cmAuthor id="4" name="Kabik, Gabriel" initials="KG [2]" lastIdx="15" clrIdx="3">
    <p:extLst>
      <p:ext uri="{19B8F6BF-5375-455C-9EA6-DF929625EA0E}">
        <p15:presenceInfo xmlns:p15="http://schemas.microsoft.com/office/powerpoint/2012/main" userId="Kabik, Gabriel" providerId="None"/>
      </p:ext>
    </p:extLst>
  </p:cmAuthor>
  <p:cmAuthor id="5" name="Daniel Blake" initials="DJB" lastIdx="1" clrIdx="4">
    <p:extLst>
      <p:ext uri="{19B8F6BF-5375-455C-9EA6-DF929625EA0E}">
        <p15:presenceInfo xmlns:p15="http://schemas.microsoft.com/office/powerpoint/2012/main" userId="Daniel Blake" providerId="None"/>
      </p:ext>
    </p:extLst>
  </p:cmAuthor>
  <p:cmAuthor id="6" name="Raymond, Patty" initials="RP" lastIdx="55" clrIdx="5">
    <p:extLst>
      <p:ext uri="{19B8F6BF-5375-455C-9EA6-DF929625EA0E}">
        <p15:presenceInfo xmlns:p15="http://schemas.microsoft.com/office/powerpoint/2012/main" userId="S-1-5-21-1407069837-2091007605-538272213-29355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81"/>
    <a:srgbClr val="003195"/>
    <a:srgbClr val="DF2A5D"/>
    <a:srgbClr val="B2DAFF"/>
    <a:srgbClr val="66BFFF"/>
    <a:srgbClr val="AD2D7C"/>
    <a:srgbClr val="AD2C7B"/>
    <a:srgbClr val="CD1F50"/>
    <a:srgbClr val="CBCDD8"/>
    <a:srgbClr val="E7E8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13" autoAdjust="0"/>
    <p:restoredTop sz="74127" autoAdjust="0"/>
  </p:normalViewPr>
  <p:slideViewPr>
    <p:cSldViewPr snapToGrid="0">
      <p:cViewPr varScale="1">
        <p:scale>
          <a:sx n="85" d="100"/>
          <a:sy n="85" d="100"/>
        </p:scale>
        <p:origin x="192" y="36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0F0CFF-A3FE-4434-BB20-D5E91B554B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319DEFF-B023-49F4-9F1E-A36E39BB29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6102A-4B43-4118-BAE4-3757F1804DDB}" type="datetimeFigureOut">
              <a:rPr lang="en-US" smtClean="0"/>
              <a:t>5/9/25</a:t>
            </a:fld>
            <a:endParaRPr lang="en-US" dirty="0"/>
          </a:p>
        </p:txBody>
      </p:sp>
      <p:sp>
        <p:nvSpPr>
          <p:cNvPr id="4" name="Footer Placeholder 3">
            <a:extLst>
              <a:ext uri="{FF2B5EF4-FFF2-40B4-BE49-F238E27FC236}">
                <a16:creationId xmlns:a16="http://schemas.microsoft.com/office/drawing/2014/main" id="{80CB7304-9CE9-4C30-B5FE-696D342551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6244F5-C4AF-4909-9C0D-8D883E6DCE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9F4B02-FD2C-4BC7-8B41-81AFD49FD0B2}" type="slidenum">
              <a:rPr lang="en-US" smtClean="0"/>
              <a:t>‹#›</a:t>
            </a:fld>
            <a:endParaRPr lang="en-US" dirty="0"/>
          </a:p>
        </p:txBody>
      </p:sp>
    </p:spTree>
    <p:extLst>
      <p:ext uri="{BB962C8B-B14F-4D97-AF65-F5344CB8AC3E}">
        <p14:creationId xmlns:p14="http://schemas.microsoft.com/office/powerpoint/2010/main" val="275420320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mmons.wikimedia.org/w/index.php?curid=105275642" TargetMode="External"/><Relationship Id="rId7" Type="http://schemas.openxmlformats.org/officeDocument/2006/relationships/hyperlink" Target="https://commons.wikimedia.org/wiki/User:Subhrajyoti07"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ommons.wikimedia.org/wiki/User:Benebiankie" TargetMode="External"/><Relationship Id="rId5" Type="http://schemas.openxmlformats.org/officeDocument/2006/relationships/hyperlink" Target="https://creativecommons.org/licenses/by-sa/4.0/?ref=openverse" TargetMode="External"/><Relationship Id="rId4" Type="http://schemas.openxmlformats.org/officeDocument/2006/relationships/hyperlink" Target="https://commons.wikimedia.org/w/index.php?title=User:Piknuz&amp;action=edit&amp;redlink=1"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latin typeface="+mn-lt"/>
            </a:endParaRPr>
          </a:p>
        </p:txBody>
      </p:sp>
    </p:spTree>
    <p:extLst>
      <p:ext uri="{BB962C8B-B14F-4D97-AF65-F5344CB8AC3E}">
        <p14:creationId xmlns:p14="http://schemas.microsoft.com/office/powerpoint/2010/main" val="349503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Domain-specific vocabulary refers to the specialized language that is used in a particular field or industry. This language might not be familiar to people who are outside of that field.</a:t>
            </a:r>
          </a:p>
          <a:p>
            <a:pPr algn="l"/>
            <a:endParaRPr lang="en-US" b="0" i="0" dirty="0">
              <a:effectLst/>
              <a:latin typeface="+mn-lt"/>
            </a:endParaRPr>
          </a:p>
          <a:p>
            <a:pPr algn="l"/>
            <a:r>
              <a:rPr lang="en-US" b="0" i="0" dirty="0">
                <a:effectLst/>
                <a:latin typeface="+mn-lt"/>
              </a:rPr>
              <a:t>Examples of domain-specific vocabulary in different domains include the following:</a:t>
            </a:r>
          </a:p>
          <a:p>
            <a:pPr marL="228600" indent="-228600" algn="l">
              <a:buFont typeface="Arial" panose="020B0604020202020204" pitchFamily="34" charset="0"/>
              <a:buChar char="•"/>
            </a:pPr>
            <a:r>
              <a:rPr lang="en-US" b="1" i="0" dirty="0">
                <a:effectLst/>
                <a:latin typeface="+mn-lt"/>
              </a:rPr>
              <a:t>Medical:</a:t>
            </a:r>
            <a:r>
              <a:rPr lang="en-US" b="0" i="0" dirty="0">
                <a:effectLst/>
                <a:latin typeface="+mn-lt"/>
              </a:rPr>
              <a:t> A large number of technical terms, acronyms, and abbreviations are specific to the field of medicine.</a:t>
            </a:r>
          </a:p>
          <a:p>
            <a:pPr marL="228600" indent="-228600" algn="l">
              <a:buFont typeface="Arial" panose="020B0604020202020204" pitchFamily="34" charset="0"/>
              <a:buChar char="•"/>
            </a:pPr>
            <a:r>
              <a:rPr lang="en-US" b="1" i="0" dirty="0">
                <a:effectLst/>
                <a:latin typeface="+mn-lt"/>
              </a:rPr>
              <a:t>Legal: </a:t>
            </a:r>
            <a:r>
              <a:rPr lang="en-US" b="0" i="0" dirty="0">
                <a:effectLst/>
                <a:latin typeface="+mn-lt"/>
              </a:rPr>
              <a:t>The legal domain has a unique vocabulary.</a:t>
            </a:r>
          </a:p>
          <a:p>
            <a:pPr marL="228600" indent="-228600" algn="l">
              <a:buFont typeface="Arial" panose="020B0604020202020204" pitchFamily="34" charset="0"/>
              <a:buChar char="•"/>
            </a:pPr>
            <a:r>
              <a:rPr lang="en-US" b="1" i="0" dirty="0">
                <a:effectLst/>
                <a:latin typeface="+mn-lt"/>
              </a:rPr>
              <a:t>Financial: </a:t>
            </a:r>
            <a:r>
              <a:rPr lang="en-US" b="0" i="0" dirty="0">
                <a:effectLst/>
                <a:latin typeface="+mn-lt"/>
              </a:rPr>
              <a:t>A large number of technical terms and acronyms are specific to the financial industry.</a:t>
            </a:r>
          </a:p>
          <a:p>
            <a:pPr marL="228600" indent="-228600" algn="l">
              <a:buFont typeface="Arial" panose="020B0604020202020204" pitchFamily="34" charset="0"/>
              <a:buChar char="•"/>
            </a:pPr>
            <a:r>
              <a:rPr lang="en-US" b="1" i="0" dirty="0">
                <a:effectLst/>
                <a:latin typeface="+mn-lt"/>
              </a:rPr>
              <a:t>Scientific: </a:t>
            </a:r>
            <a:r>
              <a:rPr lang="en-US" b="0" i="0" dirty="0">
                <a:effectLst/>
                <a:latin typeface="+mn-lt"/>
              </a:rPr>
              <a:t>A large number of technical terms and acronyms are specific to fields such as chemistry, biology, and physics.</a:t>
            </a:r>
          </a:p>
          <a:p>
            <a:pPr marL="0" indent="0" algn="l">
              <a:buFont typeface="Arial" panose="020B0604020202020204" pitchFamily="34" charset="0"/>
              <a:buNone/>
            </a:pPr>
            <a:endParaRPr lang="en-US" b="0" i="0" dirty="0">
              <a:effectLst/>
              <a:latin typeface="+mn-lt"/>
            </a:endParaRPr>
          </a:p>
          <a:p>
            <a:pPr marL="0" indent="0" algn="l">
              <a:buFont typeface="Arial" panose="020B0604020202020204" pitchFamily="34" charset="0"/>
              <a:buNone/>
            </a:pPr>
            <a:r>
              <a:rPr lang="en-US" dirty="0">
                <a:latin typeface="+mn-lt"/>
              </a:rPr>
              <a:t>NLP </a:t>
            </a:r>
            <a:r>
              <a:rPr lang="en-US" b="0" i="0" dirty="0">
                <a:effectLst/>
                <a:latin typeface="+mn-lt"/>
              </a:rPr>
              <a:t>techniques such as entity recognition, named entity recognition, and topic modeling can be used to identify and analyze domain-specific vocabulary in textual data.</a:t>
            </a:r>
            <a:endParaRPr lang="en-US" dirty="0">
              <a:latin typeface="+mn-lt"/>
            </a:endParaRPr>
          </a:p>
        </p:txBody>
      </p:sp>
    </p:spTree>
    <p:extLst>
      <p:ext uri="{BB962C8B-B14F-4D97-AF65-F5344CB8AC3E}">
        <p14:creationId xmlns:p14="http://schemas.microsoft.com/office/powerpoint/2010/main" val="2526271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Some of the common challenges in cleaning and preparing textual data for analysis include the following:</a:t>
            </a:r>
          </a:p>
          <a:p>
            <a:pPr marL="228600" indent="-228600" algn="l">
              <a:buFont typeface="Arial" panose="020B0604020202020204" pitchFamily="34" charset="0"/>
              <a:buChar char="•"/>
            </a:pPr>
            <a:r>
              <a:rPr lang="en-US" b="1" dirty="0"/>
              <a:t>Noisy data: </a:t>
            </a:r>
            <a:r>
              <a:rPr lang="en-US" dirty="0"/>
              <a:t>Noisy data is contains irrelevant or unwanted information that can obscure or mislead the analysis. Noisy data can include misspellings, typos, nonstandard abbreviations, and punctuation errors. For example, social media data might include emojis, hashtags, and misspellings that can make it difficult to accurately interpret the intended meaning.</a:t>
            </a:r>
          </a:p>
          <a:p>
            <a:pPr marL="228600" indent="-228600" algn="l">
              <a:buFont typeface="Arial" panose="020B0604020202020204" pitchFamily="34" charset="0"/>
              <a:buChar char="•"/>
            </a:pPr>
            <a:r>
              <a:rPr lang="en-US" b="1" dirty="0"/>
              <a:t>Incomplete data: </a:t>
            </a:r>
            <a:r>
              <a:rPr lang="en-US" dirty="0"/>
              <a:t>Incomplete data is missing information that is needed for analysis. Incomplete data can occur when the data source isn’t exhaustive or well structured. For example, in medical records, some of the patient's medical history might not be recorded, which makes it difficult to accurately analyze.</a:t>
            </a:r>
          </a:p>
          <a:p>
            <a:pPr marL="228600" indent="-228600" algn="l">
              <a:buFont typeface="Arial" panose="020B0604020202020204" pitchFamily="34" charset="0"/>
              <a:buChar char="•"/>
            </a:pPr>
            <a:r>
              <a:rPr lang="en-US" b="1" dirty="0"/>
              <a:t>Inconsistent data: </a:t>
            </a:r>
            <a:r>
              <a:rPr lang="en-US" dirty="0"/>
              <a:t>Inconsistent data contains conflicting or contradictory information. Inconsistent data can occur when data is collected from multiple sources or when data isn’t well organized. For example, in customer feedback surveys, some customers might provide feedback that contradicts the feedback of other customers, which makes it difficult to accurately identify patterns.</a:t>
            </a:r>
          </a:p>
        </p:txBody>
      </p:sp>
    </p:spTree>
    <p:extLst>
      <p:ext uri="{BB962C8B-B14F-4D97-AF65-F5344CB8AC3E}">
        <p14:creationId xmlns:p14="http://schemas.microsoft.com/office/powerpoint/2010/main" val="2550873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~Alt text: Arrows indicate that levels at the top of the table are shallower, and levels toward the bottom of the table are deeper.</a:t>
            </a:r>
          </a:p>
          <a:p>
            <a:pPr algn="l"/>
            <a:r>
              <a:rPr lang="en-US" dirty="0"/>
              <a:t>~</a:t>
            </a:r>
          </a:p>
          <a:p>
            <a:pPr algn="l"/>
            <a:r>
              <a:rPr lang="en-US" dirty="0"/>
              <a:t>The following are the levels of linguistic knowledge:</a:t>
            </a:r>
          </a:p>
          <a:p>
            <a:pPr marL="228600" indent="-228600" algn="l">
              <a:buFont typeface="Arial" panose="020B0604020202020204" pitchFamily="34" charset="0"/>
              <a:buChar char="•"/>
            </a:pPr>
            <a:r>
              <a:rPr lang="en-US" dirty="0"/>
              <a:t>Phonetics and phonology are the levels of linguistic knowledge that involve the study of the sounds of language. Phonetics is concerned with the physical properties of speech sounds, while phonology is concerned with the systematic organization of speech sounds in a particular language.</a:t>
            </a:r>
          </a:p>
          <a:p>
            <a:pPr marL="228600" indent="-228600" algn="l">
              <a:buFont typeface="Arial" panose="020B0604020202020204" pitchFamily="34" charset="0"/>
              <a:buChar char="•"/>
            </a:pPr>
            <a:r>
              <a:rPr lang="en-US" dirty="0"/>
              <a:t>Morphology is concerned with the rules that govern the formation of words and the way in which words are formed from smaller units that are called morphemes.</a:t>
            </a:r>
          </a:p>
          <a:p>
            <a:pPr marL="228600" indent="-228600" algn="l">
              <a:buFont typeface="Arial" panose="020B0604020202020204" pitchFamily="34" charset="0"/>
              <a:buChar char="•"/>
            </a:pPr>
            <a:r>
              <a:rPr lang="en-US" dirty="0"/>
              <a:t>Syntax is concerned with the rules that govern how words are combined to form phrases and sentences.</a:t>
            </a:r>
          </a:p>
          <a:p>
            <a:pPr marL="228600" indent="-228600" algn="l">
              <a:buFont typeface="Arial" panose="020B0604020202020204" pitchFamily="34" charset="0"/>
              <a:buChar char="•"/>
            </a:pPr>
            <a:r>
              <a:rPr lang="en-US" dirty="0"/>
              <a:t>Semantics is concerned with the way that words and sentences are used to convey meaning.</a:t>
            </a:r>
          </a:p>
          <a:p>
            <a:pPr marL="228600" indent="-228600" algn="l">
              <a:buFont typeface="Arial" panose="020B0604020202020204" pitchFamily="34" charset="0"/>
              <a:buChar char="•"/>
            </a:pPr>
            <a:r>
              <a:rPr lang="en-US" dirty="0"/>
              <a:t>Pragmatics is concerned with the way that speakers use language to achieve their goals in communication. This field is also concerned with how meaning is affected by context and social factors.</a:t>
            </a:r>
          </a:p>
        </p:txBody>
      </p:sp>
    </p:spTree>
    <p:extLst>
      <p:ext uri="{BB962C8B-B14F-4D97-AF65-F5344CB8AC3E}">
        <p14:creationId xmlns:p14="http://schemas.microsoft.com/office/powerpoint/2010/main" val="808405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4686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FFD70227-5ED7-4F61-8571-76E1D8D50211}"/>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Array of glyphs in the Klingon language.</a:t>
            </a:r>
          </a:p>
        </p:txBody>
      </p:sp>
    </p:spTree>
    <p:extLst>
      <p:ext uri="{BB962C8B-B14F-4D97-AF65-F5344CB8AC3E}">
        <p14:creationId xmlns:p14="http://schemas.microsoft.com/office/powerpoint/2010/main" val="237056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from AWS</a:t>
            </a:r>
          </a:p>
        </p:txBody>
      </p:sp>
    </p:spTree>
    <p:extLst>
      <p:ext uri="{BB962C8B-B14F-4D97-AF65-F5344CB8AC3E}">
        <p14:creationId xmlns:p14="http://schemas.microsoft.com/office/powerpoint/2010/main" val="2290941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Common applications of NLP include the following:</a:t>
            </a:r>
          </a:p>
          <a:p>
            <a:pPr marL="228600" indent="-228600" algn="l">
              <a:buFont typeface="Arial" panose="020B0604020202020204" pitchFamily="34" charset="0"/>
              <a:buChar char="•"/>
            </a:pPr>
            <a:r>
              <a:rPr lang="en-US" b="1" i="0" dirty="0">
                <a:effectLst/>
                <a:latin typeface="+mn-lt"/>
              </a:rPr>
              <a:t>Sentiment analysis: </a:t>
            </a:r>
            <a:r>
              <a:rPr lang="en-US" b="0" i="0" dirty="0">
                <a:effectLst/>
                <a:latin typeface="+mn-lt"/>
              </a:rPr>
              <a:t>NLP can be used to analyze large volumes of customer reviews, social media posts, and other text data to determine the overall sentiment or emotional tone of the content. This can help businesses understand customer feedback and improve their products or services accordingly.</a:t>
            </a:r>
          </a:p>
          <a:p>
            <a:pPr marL="228600" indent="-228600" algn="l">
              <a:buFont typeface="Arial" panose="020B0604020202020204" pitchFamily="34" charset="0"/>
              <a:buChar char="•"/>
            </a:pPr>
            <a:r>
              <a:rPr lang="en-US" b="1" i="0" dirty="0">
                <a:effectLst/>
                <a:latin typeface="+mn-lt"/>
              </a:rPr>
              <a:t>Machine translation: </a:t>
            </a:r>
            <a:r>
              <a:rPr lang="en-US" b="0" i="0" dirty="0">
                <a:effectLst/>
                <a:latin typeface="+mn-lt"/>
              </a:rPr>
              <a:t>NLP can be used to automatically translate text from one language to another. Machine translation is used in a variety of applications, including online language learning platforms, international business communication, and multilingual customer support.</a:t>
            </a:r>
          </a:p>
          <a:p>
            <a:pPr marL="228600" indent="-228600" algn="l">
              <a:buFont typeface="Arial" panose="020B0604020202020204" pitchFamily="34" charset="0"/>
              <a:buChar char="•"/>
            </a:pPr>
            <a:r>
              <a:rPr lang="en-US" b="1" i="0" dirty="0">
                <a:effectLst/>
                <a:latin typeface="+mn-lt"/>
              </a:rPr>
              <a:t>Chatbots and virtual assistants: </a:t>
            </a:r>
            <a:r>
              <a:rPr lang="en-US" b="0" i="0" dirty="0">
                <a:effectLst/>
                <a:latin typeface="+mn-lt"/>
              </a:rPr>
              <a:t>NLP can be used to build chatbots and virtual assistants that can understand and respond to user queries in natural language. These applications are used in a variety of domains, including customer service, healthcare, and ecommerce.</a:t>
            </a:r>
          </a:p>
          <a:p>
            <a:pPr marL="228600" indent="-228600" algn="l">
              <a:buFont typeface="Arial" panose="020B0604020202020204" pitchFamily="34" charset="0"/>
              <a:buChar char="•"/>
            </a:pPr>
            <a:r>
              <a:rPr lang="en-US" b="1" i="0" dirty="0">
                <a:effectLst/>
                <a:latin typeface="+mn-lt"/>
              </a:rPr>
              <a:t>Text summarization: </a:t>
            </a:r>
            <a:r>
              <a:rPr lang="en-US" b="0" i="0" dirty="0">
                <a:effectLst/>
                <a:latin typeface="+mn-lt"/>
              </a:rPr>
              <a:t>NLP can be used to automatically generate summaries of long text documents, such as news articles or academic papers. This can help users quickly understand the main points of a document without having to read the entire text.</a:t>
            </a:r>
          </a:p>
          <a:p>
            <a:pPr marL="228600" indent="-228600" algn="l">
              <a:buFont typeface="Arial" panose="020B0604020202020204" pitchFamily="34" charset="0"/>
              <a:buChar char="•"/>
            </a:pPr>
            <a:r>
              <a:rPr lang="en-US" b="1" i="0" dirty="0">
                <a:effectLst/>
                <a:latin typeface="+mn-lt"/>
              </a:rPr>
              <a:t>Named entity recognition: </a:t>
            </a:r>
            <a:r>
              <a:rPr lang="en-US" b="0" i="0" dirty="0">
                <a:effectLst/>
                <a:latin typeface="+mn-lt"/>
              </a:rPr>
              <a:t>NLP can be used to identify and extract named entities, such as people, organizations, and locations, from large volumes of text data. This can be useful in a variety of applications, including information retrieval and text mining.</a:t>
            </a:r>
          </a:p>
        </p:txBody>
      </p:sp>
    </p:spTree>
    <p:extLst>
      <p:ext uri="{BB962C8B-B14F-4D97-AF65-F5344CB8AC3E}">
        <p14:creationId xmlns:p14="http://schemas.microsoft.com/office/powerpoint/2010/main" val="1081662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Relationship between NLU and NLG. See detail in notes.</a:t>
            </a:r>
          </a:p>
          <a:p>
            <a:r>
              <a:rPr lang="en-US" b="0" dirty="0"/>
              <a:t>~</a:t>
            </a:r>
          </a:p>
          <a:p>
            <a:r>
              <a:rPr lang="en-US" b="1" dirty="0"/>
              <a:t>Image description: </a:t>
            </a:r>
            <a:r>
              <a:rPr lang="en-US" dirty="0"/>
              <a:t>NLU takes human-readable text and provides the meaning to an ML model. NLG uses that derived meaning to provide a human-readable response. </a:t>
            </a:r>
            <a:r>
              <a:rPr lang="en-US" b="1" dirty="0"/>
              <a:t>End description. </a:t>
            </a:r>
          </a:p>
          <a:p>
            <a:endParaRPr lang="en-US" b="1" dirty="0"/>
          </a:p>
          <a:p>
            <a:r>
              <a:rPr lang="en-US" dirty="0"/>
              <a:t>The key difference between NLP, natural language understanding (NLU), and natural language generation (NLG) is the specific focus of each field on different aspects of processing natural language:</a:t>
            </a:r>
          </a:p>
          <a:p>
            <a:pPr marL="171450" indent="-171450">
              <a:buFont typeface="Arial" panose="020B0604020202020204" pitchFamily="34" charset="0"/>
              <a:buChar char="•"/>
            </a:pPr>
            <a:r>
              <a:rPr lang="en-US" dirty="0"/>
              <a:t>Natural language processing (NLP) is a broad field that includes all aspects of processing human language by computers. NLP techniques can be used for a wide range of applications, such as sentiment analysis, speech recognition, and machine translation.</a:t>
            </a:r>
          </a:p>
          <a:p>
            <a:pPr marL="171450" indent="-171450">
              <a:buFont typeface="Arial" panose="020B0604020202020204" pitchFamily="34" charset="0"/>
              <a:buChar char="•"/>
            </a:pPr>
            <a:r>
              <a:rPr lang="en-US" dirty="0"/>
              <a:t>Natural language understanding (NLU) is a subfield of NLP that focuses on the ability of a machine to understand the meaning of human language. NLU techniques extract information from text or speech, understand the intent of a statement, and identify relevant entities or concepts.</a:t>
            </a:r>
          </a:p>
          <a:p>
            <a:pPr marL="171450" indent="-171450">
              <a:buFont typeface="Arial" panose="020B0604020202020204" pitchFamily="34" charset="0"/>
              <a:buChar char="•"/>
            </a:pPr>
            <a:r>
              <a:rPr lang="en-US" dirty="0"/>
              <a:t>Natural language generation (NLG) is another subfield of NLP and focuses on the ability of a machine to generate human-like language. NLG techniques create text or speech that is coherent, understandable, and fluent, often based on structured data or other forms of input.</a:t>
            </a:r>
          </a:p>
          <a:p>
            <a:pPr marL="171450" indent="-171450">
              <a:buFont typeface="Arial" panose="020B0604020202020204" pitchFamily="34" charset="0"/>
              <a:buChar char="•"/>
            </a:pPr>
            <a:r>
              <a:rPr lang="en-US" dirty="0"/>
              <a:t>In short, NLP is a general term that encompasses all aspects of processing natural language, while NLU and NLG are more specific subfields that focus on understanding and generating language, respectively.</a:t>
            </a:r>
          </a:p>
        </p:txBody>
      </p:sp>
    </p:spTree>
    <p:extLst>
      <p:ext uri="{BB962C8B-B14F-4D97-AF65-F5344CB8AC3E}">
        <p14:creationId xmlns:p14="http://schemas.microsoft.com/office/powerpoint/2010/main" val="3373837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mj-lt"/>
              <a:buNone/>
            </a:pPr>
            <a:r>
              <a:rPr lang="en-US" b="0" i="0" dirty="0">
                <a:effectLst/>
                <a:latin typeface="+mn-lt"/>
              </a:rPr>
              <a:t>Overall, NLP has a range of applications in various domains. It has the potential to significantly improve efficiency, accuracy, and customer satisfaction in many industries.</a:t>
            </a:r>
          </a:p>
        </p:txBody>
      </p:sp>
    </p:spTree>
    <p:extLst>
      <p:ext uri="{BB962C8B-B14F-4D97-AF65-F5344CB8AC3E}">
        <p14:creationId xmlns:p14="http://schemas.microsoft.com/office/powerpoint/2010/main" val="59468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5799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NLP is used for sentiment analysis by automatically identifying and extracting subjective information from text data, such as opinions, emotions, attitudes, and feelings.</a:t>
            </a:r>
          </a:p>
          <a:p>
            <a:pPr algn="l"/>
            <a:endParaRPr lang="en-US" dirty="0"/>
          </a:p>
          <a:p>
            <a:pPr algn="l"/>
            <a:r>
              <a:rPr lang="en-US" dirty="0"/>
              <a:t>Sentiment analysis applications are used in a variety of domains:</a:t>
            </a:r>
          </a:p>
          <a:p>
            <a:pPr marL="228600" indent="-228600" algn="l">
              <a:buFont typeface="Arial" panose="020B0604020202020204" pitchFamily="34" charset="0"/>
              <a:buChar char="•"/>
            </a:pPr>
            <a:r>
              <a:rPr lang="en-US" b="1" dirty="0"/>
              <a:t>Social media: </a:t>
            </a:r>
            <a:r>
              <a:rPr lang="en-US" dirty="0"/>
              <a:t>Monitor social media posts, such as tweets or Facebook updates, to track public sentiment toward a brand or event.</a:t>
            </a:r>
          </a:p>
          <a:p>
            <a:pPr marL="228600" indent="-228600" algn="l">
              <a:buFont typeface="Arial" panose="020B0604020202020204" pitchFamily="34" charset="0"/>
              <a:buChar char="•"/>
            </a:pPr>
            <a:r>
              <a:rPr lang="en-US" b="1" dirty="0"/>
              <a:t>Customer service: </a:t>
            </a:r>
            <a:r>
              <a:rPr lang="en-US" dirty="0"/>
              <a:t>Analyze customer feedback and reviews to understand the customer sentiment toward a product or service.</a:t>
            </a:r>
          </a:p>
          <a:p>
            <a:pPr marL="228600" indent="-228600" algn="l">
              <a:buFont typeface="Arial" panose="020B0604020202020204" pitchFamily="34" charset="0"/>
              <a:buChar char="•"/>
            </a:pPr>
            <a:r>
              <a:rPr lang="en-US" b="1" dirty="0"/>
              <a:t>Finance: </a:t>
            </a:r>
            <a:r>
              <a:rPr lang="en-US" dirty="0"/>
              <a:t>Analyze financial news articles or reports to understand the sentiment of investors toward a company, stock, or industry.</a:t>
            </a:r>
          </a:p>
          <a:p>
            <a:pPr marL="228600" indent="-228600" algn="l">
              <a:buFont typeface="Arial" panose="020B0604020202020204" pitchFamily="34" charset="0"/>
              <a:buChar char="•"/>
            </a:pPr>
            <a:r>
              <a:rPr lang="en-US" b="1" dirty="0"/>
              <a:t>Healthcare: </a:t>
            </a:r>
            <a:r>
              <a:rPr lang="en-US" dirty="0"/>
              <a:t>Analyze patient feedback and reviews to understand the sentiment of patients toward a healthcare provider or a medication.</a:t>
            </a:r>
          </a:p>
          <a:p>
            <a:pPr marL="228600" indent="-228600" algn="l">
              <a:buFont typeface="Arial" panose="020B0604020202020204" pitchFamily="34" charset="0"/>
              <a:buChar char="•"/>
            </a:pPr>
            <a:r>
              <a:rPr lang="en-US" b="1" dirty="0"/>
              <a:t>Politics: </a:t>
            </a:r>
            <a:r>
              <a:rPr lang="en-US" dirty="0"/>
              <a:t>Analyze public sentiment toward political candidates or issues.</a:t>
            </a:r>
          </a:p>
          <a:p>
            <a:pPr marL="228600" indent="-228600" algn="l">
              <a:buFont typeface="Arial" panose="020B0604020202020204" pitchFamily="34" charset="0"/>
              <a:buChar char="•"/>
            </a:pPr>
            <a:r>
              <a:rPr lang="en-US" b="1" dirty="0"/>
              <a:t>Marketing: </a:t>
            </a:r>
            <a:r>
              <a:rPr lang="en-US" dirty="0"/>
              <a:t>Analyze customer feedback and reviews to improve marketing strategies, such as product design or advertising.</a:t>
            </a:r>
          </a:p>
        </p:txBody>
      </p:sp>
    </p:spTree>
    <p:extLst>
      <p:ext uri="{BB962C8B-B14F-4D97-AF65-F5344CB8AC3E}">
        <p14:creationId xmlns:p14="http://schemas.microsoft.com/office/powerpoint/2010/main" val="3168320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1226824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NLP is used for machine translation by automatically translating text from one language to another, typically with the goal of preserving the meaning and intent of the original text.</a:t>
            </a:r>
          </a:p>
        </p:txBody>
      </p:sp>
    </p:spTree>
    <p:extLst>
      <p:ext uri="{BB962C8B-B14F-4D97-AF65-F5344CB8AC3E}">
        <p14:creationId xmlns:p14="http://schemas.microsoft.com/office/powerpoint/2010/main" val="2714643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~Alt text: Screenshot from the Amazon Translate console. A sentence is translated from German to English.</a:t>
            </a:r>
          </a:p>
        </p:txBody>
      </p:sp>
    </p:spTree>
    <p:extLst>
      <p:ext uri="{BB962C8B-B14F-4D97-AF65-F5344CB8AC3E}">
        <p14:creationId xmlns:p14="http://schemas.microsoft.com/office/powerpoint/2010/main" val="2114307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NLP is used for text classification by automatically categorizing text documents into predefined classes or categories, typically based on their content or topic</a:t>
            </a:r>
          </a:p>
        </p:txBody>
      </p:sp>
    </p:spTree>
    <p:extLst>
      <p:ext uri="{BB962C8B-B14F-4D97-AF65-F5344CB8AC3E}">
        <p14:creationId xmlns:p14="http://schemas.microsoft.com/office/powerpoint/2010/main" val="75159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Text summarization applications are used in a variety of domains: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Business: </a:t>
            </a:r>
            <a:r>
              <a:rPr lang="en-US" dirty="0"/>
              <a:t>Summarize business reports, such as market research or sales data, to enable improved decision-making and planning.</a:t>
            </a:r>
            <a:endParaRPr lang="en-US" b="1" dirty="0"/>
          </a:p>
          <a:p>
            <a:pPr marL="228600" indent="-228600" algn="l">
              <a:buFont typeface="Arial" panose="020B0604020202020204" pitchFamily="34" charset="0"/>
              <a:buChar char="•"/>
            </a:pPr>
            <a:r>
              <a:rPr lang="en-US" b="1" dirty="0"/>
              <a:t>News: </a:t>
            </a:r>
            <a:r>
              <a:rPr lang="en-US" dirty="0"/>
              <a:t>Summarize news articles to enable users to quickly understand the main points of a story.</a:t>
            </a:r>
          </a:p>
          <a:p>
            <a:pPr marL="228600" indent="-228600" algn="l">
              <a:buFont typeface="Arial" panose="020B0604020202020204" pitchFamily="34" charset="0"/>
              <a:buChar char="•"/>
            </a:pPr>
            <a:r>
              <a:rPr lang="en-US" b="1" dirty="0"/>
              <a:t>Social media: </a:t>
            </a:r>
            <a:r>
              <a:rPr lang="en-US" dirty="0"/>
              <a:t>Summarize social media posts to enable users to quickly understand the most important content.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Healthcare: </a:t>
            </a:r>
            <a:r>
              <a:rPr lang="en-US" dirty="0"/>
              <a:t>Summarize medical documents, such as patient records or research papers, to enable improved clinical decision-making and research.</a:t>
            </a:r>
          </a:p>
          <a:p>
            <a:pPr marL="228600" indent="-228600" algn="l">
              <a:buFont typeface="Arial" panose="020B0604020202020204" pitchFamily="34" charset="0"/>
              <a:buChar char="•"/>
            </a:pPr>
            <a:r>
              <a:rPr lang="en-US" b="1" dirty="0"/>
              <a:t>Legal: </a:t>
            </a:r>
            <a:r>
              <a:rPr lang="en-US" dirty="0"/>
              <a:t>Summarize legal documents to enable improved legal research and analysis.</a:t>
            </a:r>
          </a:p>
          <a:p>
            <a:pPr marL="228600" indent="-228600" algn="l">
              <a:buFont typeface="Arial" panose="020B0604020202020204" pitchFamily="34" charset="0"/>
              <a:buChar char="•"/>
            </a:pPr>
            <a:r>
              <a:rPr lang="en-US" b="1" dirty="0"/>
              <a:t>Finance: </a:t>
            </a:r>
            <a:r>
              <a:rPr lang="en-US" dirty="0"/>
              <a:t>Summarize financial reports and news articles to enable users to quickly understand the most important information and trends.</a:t>
            </a:r>
          </a:p>
        </p:txBody>
      </p:sp>
    </p:spTree>
    <p:extLst>
      <p:ext uri="{BB962C8B-B14F-4D97-AF65-F5344CB8AC3E}">
        <p14:creationId xmlns:p14="http://schemas.microsoft.com/office/powerpoint/2010/main" val="1106777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effectLst/>
              <a:latin typeface="+mn-lt"/>
            </a:endParaRPr>
          </a:p>
        </p:txBody>
      </p:sp>
    </p:spTree>
    <p:extLst>
      <p:ext uri="{BB962C8B-B14F-4D97-AF65-F5344CB8AC3E}">
        <p14:creationId xmlns:p14="http://schemas.microsoft.com/office/powerpoint/2010/main" val="590025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Natural language generation applications are used in a variety of domains:</a:t>
            </a:r>
          </a:p>
          <a:p>
            <a:pPr marL="228600" indent="-228600" algn="l">
              <a:buFont typeface="Arial" panose="020B0604020202020204" pitchFamily="34" charset="0"/>
              <a:buChar char="•"/>
            </a:pPr>
            <a:r>
              <a:rPr lang="en-US" b="1" i="0" dirty="0">
                <a:effectLst/>
                <a:latin typeface="+mn-lt"/>
              </a:rPr>
              <a:t>Ecommerce:</a:t>
            </a:r>
            <a:r>
              <a:rPr lang="en-US" b="0" i="0" dirty="0">
                <a:effectLst/>
                <a:latin typeface="+mn-lt"/>
              </a:rPr>
              <a:t> Generate product descriptions, reviews, and recommendations based on user data to provide personalized product recommendations and improve the customer experience.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mn-lt"/>
              </a:rPr>
              <a:t>Journalism: </a:t>
            </a:r>
            <a:r>
              <a:rPr lang="en-US" b="0" i="0" dirty="0">
                <a:effectLst/>
                <a:latin typeface="+mn-lt"/>
              </a:rPr>
              <a:t>Generate news articles and summaries based on data sources to provide personalized news content and improved journalism.</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mn-lt"/>
              </a:rPr>
              <a:t>Chatbots: </a:t>
            </a:r>
            <a:r>
              <a:rPr lang="en-US" b="0" i="0" dirty="0">
                <a:effectLst/>
                <a:latin typeface="+mn-lt"/>
              </a:rPr>
              <a:t>Generate responses for chatbots to provide better human-like interactions and improve customer service.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mn-lt"/>
              </a:rPr>
              <a:t>Customer service: </a:t>
            </a:r>
            <a:r>
              <a:rPr lang="en-US" b="0" i="0" dirty="0">
                <a:effectLst/>
                <a:latin typeface="+mn-lt"/>
              </a:rPr>
              <a:t>Generate personalized messages and responses to improve customer satisfaction and retention.</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mn-lt"/>
              </a:rPr>
              <a:t>Healthcare: </a:t>
            </a:r>
            <a:r>
              <a:rPr lang="en-US" b="0" i="0" dirty="0">
                <a:effectLst/>
                <a:latin typeface="+mn-lt"/>
              </a:rPr>
              <a:t>Generate patient reports, summaries, and recommendations based on medical data to improve clinical decision-making and patient outcomes.</a:t>
            </a:r>
            <a:endParaRPr lang="en-US" dirty="0"/>
          </a:p>
          <a:p>
            <a:pPr marL="228600" indent="-228600" algn="l">
              <a:buFont typeface="Arial" panose="020B0604020202020204" pitchFamily="34" charset="0"/>
              <a:buChar char="•"/>
            </a:pPr>
            <a:r>
              <a:rPr lang="en-US" b="1" i="0" dirty="0">
                <a:effectLst/>
                <a:latin typeface="+mn-lt"/>
              </a:rPr>
              <a:t>Finance: </a:t>
            </a:r>
            <a:r>
              <a:rPr lang="en-US" b="0" i="0" dirty="0">
                <a:effectLst/>
                <a:latin typeface="+mn-lt"/>
              </a:rPr>
              <a:t>Generate financial reports and summaries based on financial data to automate financial analysis and reporting.</a:t>
            </a:r>
          </a:p>
        </p:txBody>
      </p:sp>
    </p:spTree>
    <p:extLst>
      <p:ext uri="{BB962C8B-B14F-4D97-AF65-F5344CB8AC3E}">
        <p14:creationId xmlns:p14="http://schemas.microsoft.com/office/powerpoint/2010/main" val="4146978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Information extraction applications are used in a variety of domains:</a:t>
            </a:r>
          </a:p>
          <a:p>
            <a:pPr marL="228600" indent="-228600">
              <a:buFont typeface="Arial" panose="020B0604020202020204" pitchFamily="34" charset="0"/>
              <a:buChar char="•"/>
            </a:pPr>
            <a:r>
              <a:rPr lang="en-US" b="1" dirty="0">
                <a:effectLst/>
              </a:rPr>
              <a:t>Business intelligence: </a:t>
            </a:r>
            <a:r>
              <a:rPr lang="en-US" dirty="0">
                <a:effectLst/>
              </a:rPr>
              <a:t>Extract data from financial reports, news articles, and other business documents to automate data analysis and trend analysis.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Media monitoring: </a:t>
            </a:r>
            <a:r>
              <a:rPr lang="en-US" dirty="0">
                <a:effectLst/>
              </a:rPr>
              <a:t>Monitor news articles and social media posts to identify key topics, sentiment, and other relevant information.</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Customer service: </a:t>
            </a:r>
            <a:r>
              <a:rPr lang="en-US" dirty="0">
                <a:effectLst/>
              </a:rPr>
              <a:t>Extract customer feedback and sentiment from customer service calls to improve customer service and product development.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Academic research: </a:t>
            </a:r>
            <a:r>
              <a:rPr lang="en-US" dirty="0">
                <a:effectLst/>
              </a:rPr>
              <a:t>Automatically identify key topics and entities in academic literature to help researchers quickly identify relevant articles and research findings.</a:t>
            </a:r>
            <a:endParaRPr lang="en-US" dirty="0"/>
          </a:p>
          <a:p>
            <a:pPr marL="228600" indent="-228600">
              <a:buFont typeface="Arial" panose="020B0604020202020204" pitchFamily="34" charset="0"/>
              <a:buChar char="•"/>
            </a:pPr>
            <a:r>
              <a:rPr lang="en-US" b="1" dirty="0">
                <a:effectLst/>
              </a:rPr>
              <a:t>Healthcare: </a:t>
            </a:r>
            <a:r>
              <a:rPr lang="en-US" dirty="0">
                <a:effectLst/>
              </a:rPr>
              <a:t>Automatically extract patient data from electronic health records (EHRs) to improve clinical decision-making, population health management, and medical research.</a:t>
            </a:r>
          </a:p>
          <a:p>
            <a:pPr marL="228600" indent="-228600">
              <a:buFont typeface="Arial" panose="020B0604020202020204" pitchFamily="34" charset="0"/>
              <a:buChar char="•"/>
            </a:pPr>
            <a:r>
              <a:rPr lang="en-US" b="1" dirty="0">
                <a:effectLst/>
              </a:rPr>
              <a:t>Legal: </a:t>
            </a:r>
            <a:r>
              <a:rPr lang="en-US" dirty="0">
                <a:effectLst/>
              </a:rPr>
              <a:t>Automatically extract key information from legal documents, such as contracts or patents, to improve contract management and legal research.</a:t>
            </a:r>
          </a:p>
        </p:txBody>
      </p:sp>
    </p:spTree>
    <p:extLst>
      <p:ext uri="{BB962C8B-B14F-4D97-AF65-F5344CB8AC3E}">
        <p14:creationId xmlns:p14="http://schemas.microsoft.com/office/powerpoint/2010/main" val="1247850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700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5622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2B237F66-8552-4293-884F-95A07AD1E015}"/>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Mind map of the hierarchical relationship between the approaches of NLP and the associated subfields.</a:t>
            </a:r>
          </a:p>
          <a:p>
            <a:r>
              <a:rPr lang="en-US" b="0" dirty="0"/>
              <a:t>~</a:t>
            </a:r>
          </a:p>
          <a:p>
            <a:r>
              <a:rPr lang="en-US" b="1" dirty="0"/>
              <a:t>Rule-based NLP</a:t>
            </a:r>
          </a:p>
          <a:p>
            <a:r>
              <a:rPr lang="en-US" dirty="0"/>
              <a:t>Rule-based NLP involves creating a set of handcrafted rules that are applied to text to extract information or perform other tasks. For example, a rule-based NLP system might include rules to identify named entities, such as person names, company names, and locations, by searching for specific patterns of words and symbols in the text.</a:t>
            </a:r>
          </a:p>
          <a:p>
            <a:endParaRPr lang="en-US" dirty="0"/>
          </a:p>
          <a:p>
            <a:r>
              <a:rPr lang="en-US" b="1" dirty="0"/>
              <a:t>Statistical NLP</a:t>
            </a:r>
          </a:p>
          <a:p>
            <a:r>
              <a:rPr lang="en-US" dirty="0"/>
              <a:t>Statistical NLP involves using statistical models and ML algorithms to automatically learn patterns in text data. For example, a statistical NLP system might use an ML algorithm, such as a naive Bayes classifier, to classify text as positive or negative sentiment based on the frequency of certain words in the text.</a:t>
            </a:r>
          </a:p>
          <a:p>
            <a:endParaRPr lang="en-US" dirty="0"/>
          </a:p>
          <a:p>
            <a:r>
              <a:rPr lang="en-US" b="1" dirty="0"/>
              <a:t>Deep NLP</a:t>
            </a:r>
          </a:p>
          <a:p>
            <a:r>
              <a:rPr lang="en-US" dirty="0"/>
              <a:t>Deep NLP involves using deep neural networks, which are ML models that are composed of multiple layers of interconnected nodes, to analyze text data. Deep NLP models can be highly accurate for a range of tasks and can often learn to generalize to new language variations without requiring as much labeled training data as statistical models. However, deep NLP models can be complex to develop and train, and might require significant computing resources to run efficiently.</a:t>
            </a:r>
          </a:p>
          <a:p>
            <a:endParaRPr lang="en-US" dirty="0"/>
          </a:p>
          <a:p>
            <a:r>
              <a:rPr lang="en-US" dirty="0"/>
              <a:t>Each approach to NLP has advantages and disadvantages, and the choice of approach will depend on the specific task and the resources that are available.</a:t>
            </a:r>
          </a:p>
        </p:txBody>
      </p:sp>
    </p:spTree>
    <p:extLst>
      <p:ext uri="{BB962C8B-B14F-4D97-AF65-F5344CB8AC3E}">
        <p14:creationId xmlns:p14="http://schemas.microsoft.com/office/powerpoint/2010/main" val="1952265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Components of NLP in a deep learning context. See detail in notes.</a:t>
            </a:r>
          </a:p>
          <a:p>
            <a:r>
              <a:rPr lang="en-US" b="0" dirty="0"/>
              <a:t>~</a:t>
            </a:r>
            <a:br>
              <a:rPr lang="en-US" b="1" dirty="0"/>
            </a:br>
            <a:r>
              <a:rPr lang="en-US" b="1" dirty="0"/>
              <a:t>Image description: </a:t>
            </a:r>
            <a:r>
              <a:rPr lang="en-US" b="0" dirty="0"/>
              <a:t>NLP in the context of deep learning has three main components. </a:t>
            </a:r>
            <a:r>
              <a:rPr lang="en-US" dirty="0"/>
              <a:t>The first component is pretraining. Examples of pretraining include word2vec, GloVe, </a:t>
            </a:r>
            <a:r>
              <a:rPr lang="en-US" dirty="0" err="1"/>
              <a:t>subword</a:t>
            </a:r>
            <a:r>
              <a:rPr lang="en-US" dirty="0"/>
              <a:t> embedding, and Bidirectional Encoder Representations from Transformers (BERT). The second component is architecture. Types of architectures include multilayer perceptron (MLP), convolutional neural network (CNN), recurrent neural network (RNN), and attention. The third component is application. Examples of application include sentiment analysis (single text) and natural language inference (text pairs). </a:t>
            </a:r>
            <a:r>
              <a:rPr lang="en-US" b="1" dirty="0"/>
              <a:t>End description.</a:t>
            </a:r>
          </a:p>
          <a:p>
            <a:endParaRPr lang="en-US" dirty="0"/>
          </a:p>
          <a:p>
            <a:r>
              <a:rPr lang="en-US" dirty="0"/>
              <a:t>Most of these concepts will be covered in this class.</a:t>
            </a:r>
          </a:p>
        </p:txBody>
      </p:sp>
    </p:spTree>
    <p:extLst>
      <p:ext uri="{BB962C8B-B14F-4D97-AF65-F5344CB8AC3E}">
        <p14:creationId xmlns:p14="http://schemas.microsoft.com/office/powerpoint/2010/main" val="3816521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Natural Language Toolkit (NLTK) is a popular Python library to work with human language data. The toolkit provides various modules and algorithms for tasks such as tokenization, stemming, tagging, parsing, and classification.</a:t>
            </a:r>
          </a:p>
          <a:p>
            <a:pPr algn="l"/>
            <a:endParaRPr lang="en-US" b="0" i="0" dirty="0">
              <a:effectLst/>
              <a:latin typeface="+mn-lt"/>
            </a:endParaRPr>
          </a:p>
          <a:p>
            <a:pPr algn="l"/>
            <a:r>
              <a:rPr lang="en-US" b="0" i="0" dirty="0">
                <a:effectLst/>
                <a:latin typeface="+mn-lt"/>
              </a:rPr>
              <a:t>spaCy is another popular NLP library for Python, and the library provides fast and efficient processing for natural language. spaCy includes pretrained models for various languages and offers features such as part-of-speech tagging, named entity recognition, and dependency parsing.</a:t>
            </a:r>
          </a:p>
          <a:p>
            <a:pPr algn="l"/>
            <a:endParaRPr lang="en-US" b="0" i="0" dirty="0">
              <a:effectLst/>
              <a:latin typeface="+mn-lt"/>
            </a:endParaRPr>
          </a:p>
          <a:p>
            <a:pPr algn="l"/>
            <a:r>
              <a:rPr lang="en-US" b="0" i="0" dirty="0">
                <a:effectLst/>
                <a:latin typeface="+mn-lt"/>
              </a:rPr>
              <a:t>TensorFlow is an open source ML platform that Google developed. The platform can be used for a variety of tasks, including NLP. It provides a number of prebuilt models for text analysis, such as sentiment analysis and text classification, as well as tools to build custom models.</a:t>
            </a:r>
          </a:p>
          <a:p>
            <a:pPr algn="l"/>
            <a:endParaRPr lang="en-US" b="0" i="0" dirty="0">
              <a:effectLst/>
              <a:latin typeface="+mn-lt"/>
            </a:endParaRPr>
          </a:p>
          <a:p>
            <a:pPr algn="l"/>
            <a:r>
              <a:rPr lang="en-US" b="0" i="0" dirty="0">
                <a:effectLst/>
                <a:latin typeface="+mn-lt"/>
              </a:rPr>
              <a:t>Gensim is a Python library for topic modeling and semantic analysis of large-scale text collections. It includes algorithms for document similarity, topic modeling, and word embedding, among others.</a:t>
            </a:r>
          </a:p>
          <a:p>
            <a:pPr algn="l"/>
            <a:endParaRPr lang="en-US" b="0" i="0" dirty="0">
              <a:effectLst/>
              <a:latin typeface="+mn-lt"/>
            </a:endParaRPr>
          </a:p>
          <a:p>
            <a:pPr algn="l"/>
            <a:r>
              <a:rPr lang="en-US" b="0" i="0" dirty="0">
                <a:effectLst/>
                <a:latin typeface="+mn-lt"/>
              </a:rPr>
              <a:t>word2vec is a neural network-based approach to generate word embeddings, which are numerical representations of words that capture their meaning and context. It is often used in tasks such as text classification and sentiment analysis.</a:t>
            </a:r>
            <a:endParaRPr lang="en-US" dirty="0"/>
          </a:p>
        </p:txBody>
      </p:sp>
    </p:spTree>
    <p:extLst>
      <p:ext uri="{BB962C8B-B14F-4D97-AF65-F5344CB8AC3E}">
        <p14:creationId xmlns:p14="http://schemas.microsoft.com/office/powerpoint/2010/main" val="546092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FF930CB1-558E-4759-9485-6A36C55D16EB}"/>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NLP tools and technologies include the following:</a:t>
            </a:r>
          </a:p>
          <a:p>
            <a:pPr marL="171450" indent="-171450">
              <a:buFont typeface="Arial" panose="020B0604020202020204" pitchFamily="34" charset="0"/>
              <a:buChar char="•"/>
            </a:pPr>
            <a:r>
              <a:rPr lang="en-US" b="1" dirty="0"/>
              <a:t>Stanford NLP: </a:t>
            </a:r>
            <a:r>
              <a:rPr lang="en-US" dirty="0"/>
              <a:t>The Stanford NLP Group developed this suite of NLP tools.</a:t>
            </a:r>
          </a:p>
          <a:p>
            <a:pPr marL="171450" indent="-171450">
              <a:buFont typeface="Arial" panose="020B0604020202020204" pitchFamily="34" charset="0"/>
              <a:buChar char="•"/>
            </a:pPr>
            <a:r>
              <a:rPr lang="en-US" b="1" dirty="0"/>
              <a:t>GluonNLP: </a:t>
            </a:r>
            <a:r>
              <a:rPr lang="en-US" dirty="0"/>
              <a:t>This toolkit for NLP was built on top of the Gluon deep learning framework.</a:t>
            </a:r>
          </a:p>
          <a:p>
            <a:pPr marL="171450" indent="-171450">
              <a:buFont typeface="Arial" panose="020B0604020202020204" pitchFamily="34" charset="0"/>
              <a:buChar char="•"/>
            </a:pPr>
            <a:r>
              <a:rPr lang="en-US" b="1" dirty="0"/>
              <a:t>Hugging Face: </a:t>
            </a:r>
            <a:r>
              <a:rPr lang="en-US" dirty="0"/>
              <a:t>This company provides a range of NLP tools and services, including pretrained models for various tasks, such as text classification.</a:t>
            </a:r>
          </a:p>
          <a:p>
            <a:pPr marL="171450" indent="-171450">
              <a:buFont typeface="Arial" panose="020B0604020202020204" pitchFamily="34" charset="0"/>
              <a:buChar char="•"/>
            </a:pPr>
            <a:r>
              <a:rPr lang="en-US" b="1" dirty="0"/>
              <a:t>PyTorch-Transformers:</a:t>
            </a:r>
            <a:r>
              <a:rPr lang="en-US" dirty="0"/>
              <a:t> This is a Python library to work with pretrained transformer models, such as BERT and GPT-2.</a:t>
            </a:r>
          </a:p>
          <a:p>
            <a:pPr marL="171450" indent="-171450">
              <a:buFont typeface="Arial" panose="020B0604020202020204" pitchFamily="34" charset="0"/>
              <a:buChar char="•"/>
            </a:pPr>
            <a:r>
              <a:rPr lang="en-US" b="1" dirty="0"/>
              <a:t>Amazon Comprehend: </a:t>
            </a:r>
            <a:r>
              <a:rPr lang="en-US" dirty="0"/>
              <a:t>Amazon Web Services (AWS) provides this cloud-based NLP service.</a:t>
            </a:r>
          </a:p>
          <a:p>
            <a:pPr marL="171450" indent="-171450">
              <a:buFont typeface="Arial" panose="020B0604020202020204" pitchFamily="34" charset="0"/>
              <a:buChar char="•"/>
            </a:pPr>
            <a:r>
              <a:rPr lang="en-US" b="1" dirty="0"/>
              <a:t>TextBlob: </a:t>
            </a:r>
            <a:r>
              <a:rPr lang="en-US" dirty="0"/>
              <a:t>This Python library provides tools for tasks such as part-of-speech tagging, sentiment analysis, and noun phrase extraction. It also provides utilities to work with text data in various formats.</a:t>
            </a:r>
          </a:p>
          <a:p>
            <a:pPr marL="171450" indent="-171450">
              <a:buFont typeface="Arial" panose="020B0604020202020204" pitchFamily="34" charset="0"/>
              <a:buChar char="•"/>
            </a:pPr>
            <a:r>
              <a:rPr lang="en-US" b="1" dirty="0"/>
              <a:t>LexNLP: </a:t>
            </a:r>
            <a:r>
              <a:rPr lang="en-US" dirty="0"/>
              <a:t>This is a Python library to work with legal text data. It includes tools for tasks such as entity recognition, citation extraction, and document classification.</a:t>
            </a:r>
          </a:p>
          <a:p>
            <a:pPr marL="171450" indent="-171450">
              <a:buFont typeface="Arial" panose="020B0604020202020204" pitchFamily="34" charset="0"/>
              <a:buChar char="•"/>
            </a:pPr>
            <a:r>
              <a:rPr lang="en-US" b="1" dirty="0"/>
              <a:t>Holmes:</a:t>
            </a:r>
            <a:r>
              <a:rPr lang="en-US" dirty="0"/>
              <a:t> Holmes is an open source framework to build custom NLP pipelines. It provides tools for tasks such as tokenization and part-of-speech tagging.</a:t>
            </a:r>
          </a:p>
          <a:p>
            <a:pPr marL="171450" indent="-171450">
              <a:buFont typeface="Arial" panose="020B0604020202020204" pitchFamily="34" charset="0"/>
              <a:buChar char="•"/>
            </a:pPr>
            <a:r>
              <a:rPr lang="en-US" b="1" dirty="0"/>
              <a:t>Elasticsearch: </a:t>
            </a:r>
            <a:r>
              <a:rPr lang="en-US" dirty="0"/>
              <a:t>This open source search and analytics engine includes support for NLP tasks such as entity recognition and document classification.</a:t>
            </a:r>
          </a:p>
        </p:txBody>
      </p:sp>
    </p:spTree>
    <p:extLst>
      <p:ext uri="{BB962C8B-B14F-4D97-AF65-F5344CB8AC3E}">
        <p14:creationId xmlns:p14="http://schemas.microsoft.com/office/powerpoint/2010/main" val="1971250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13</a:t>
            </a:r>
          </a:p>
        </p:txBody>
      </p:sp>
    </p:spTree>
    <p:extLst>
      <p:ext uri="{BB962C8B-B14F-4D97-AF65-F5344CB8AC3E}">
        <p14:creationId xmlns:p14="http://schemas.microsoft.com/office/powerpoint/2010/main" val="12772149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16</a:t>
            </a:r>
          </a:p>
        </p:txBody>
      </p:sp>
    </p:spTree>
    <p:extLst>
      <p:ext uri="{BB962C8B-B14F-4D97-AF65-F5344CB8AC3E}">
        <p14:creationId xmlns:p14="http://schemas.microsoft.com/office/powerpoint/2010/main" val="2929687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18</a:t>
            </a:r>
          </a:p>
        </p:txBody>
      </p:sp>
    </p:spTree>
    <p:extLst>
      <p:ext uri="{BB962C8B-B14F-4D97-AF65-F5344CB8AC3E}">
        <p14:creationId xmlns:p14="http://schemas.microsoft.com/office/powerpoint/2010/main" val="306813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Textual data refers to any data in the form of written or spoken language. It can include emails, social media posts, news articles, product reviews, and more. Textual data is often unstructured, meaning that it isn’t organized in a predefined format. It can contain a variety of information, such as dates, names, locations, and opinions.</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Textual data is a critical component of natural language processing (NLP), but it poses several challenges that you must address to achieve accurate and useful results. Challenges include its unstructured nature, linguistic complexity, and data volume. However, with the correct tools and techniques, you can extract valuable insights and make informed decisions from this rich source of information.</a:t>
            </a:r>
          </a:p>
        </p:txBody>
      </p:sp>
    </p:spTree>
    <p:extLst>
      <p:ext uri="{BB962C8B-B14F-4D97-AF65-F5344CB8AC3E}">
        <p14:creationId xmlns:p14="http://schemas.microsoft.com/office/powerpoint/2010/main" val="627504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a:extLst>
              <a:ext uri="{FF2B5EF4-FFF2-40B4-BE49-F238E27FC236}">
                <a16:creationId xmlns:a16="http://schemas.microsoft.com/office/drawing/2014/main" id="{27F78D4D-A7CF-49E7-A92A-7EBF435FD80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35BED01D-EDB0-4CAF-9A27-893C8F8DF868}"/>
              </a:ext>
            </a:extLst>
          </p:cNvPr>
          <p:cNvSpPr>
            <a:spLocks noGrp="1"/>
          </p:cNvSpPr>
          <p:nvPr>
            <p:ph type="body" sz="quarter" idx="3"/>
          </p:nvPr>
        </p:nvSpPr>
        <p:spPr/>
        <p:txBody>
          <a:bodyPr/>
          <a:lstStyle/>
          <a:p>
            <a:r>
              <a:rPr lang="en-US" dirty="0"/>
              <a:t>~Source for slide 31</a:t>
            </a:r>
          </a:p>
        </p:txBody>
      </p:sp>
    </p:spTree>
    <p:extLst>
      <p:ext uri="{BB962C8B-B14F-4D97-AF65-F5344CB8AC3E}">
        <p14:creationId xmlns:p14="http://schemas.microsoft.com/office/powerpoint/2010/main" val="277717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The following are examples of linguistic complexity in textual data:</a:t>
            </a:r>
          </a:p>
          <a:p>
            <a:pPr marL="228600" indent="-228600" algn="l">
              <a:buFont typeface="Arial" panose="020B0604020202020204" pitchFamily="34" charset="0"/>
              <a:buChar char="•"/>
            </a:pPr>
            <a:r>
              <a:rPr lang="en-US" b="1" i="0" dirty="0">
                <a:effectLst/>
                <a:latin typeface="+mn-lt"/>
              </a:rPr>
              <a:t>Homophones:</a:t>
            </a:r>
            <a:r>
              <a:rPr lang="en-US" b="0" i="0" dirty="0">
                <a:effectLst/>
                <a:latin typeface="+mn-lt"/>
              </a:rPr>
              <a:t> Words that are pronounced the same but have different meanings, such as </a:t>
            </a:r>
            <a:r>
              <a:rPr lang="en-US" b="0" i="1" dirty="0">
                <a:effectLst/>
                <a:latin typeface="+mn-lt"/>
              </a:rPr>
              <a:t>there</a:t>
            </a:r>
            <a:r>
              <a:rPr lang="en-US" b="0" i="0" dirty="0">
                <a:effectLst/>
                <a:latin typeface="+mn-lt"/>
              </a:rPr>
              <a:t>, </a:t>
            </a:r>
            <a:r>
              <a:rPr lang="en-US" b="0" i="1" dirty="0">
                <a:effectLst/>
                <a:latin typeface="+mn-lt"/>
              </a:rPr>
              <a:t>their</a:t>
            </a:r>
            <a:r>
              <a:rPr lang="en-US" b="0" i="0" dirty="0">
                <a:effectLst/>
                <a:latin typeface="+mn-lt"/>
              </a:rPr>
              <a:t>, and </a:t>
            </a:r>
            <a:r>
              <a:rPr lang="en-US" b="0" i="1" dirty="0">
                <a:effectLst/>
                <a:latin typeface="+mn-lt"/>
              </a:rPr>
              <a:t>they're</a:t>
            </a:r>
            <a:r>
              <a:rPr lang="en-US" b="0" i="0" dirty="0">
                <a:effectLst/>
                <a:latin typeface="+mn-lt"/>
              </a:rPr>
              <a:t>. Machines might struggle to differentiate between these words in text.</a:t>
            </a:r>
          </a:p>
          <a:p>
            <a:pPr marL="228600" indent="-228600" algn="l">
              <a:buFont typeface="Arial" panose="020B0604020202020204" pitchFamily="34" charset="0"/>
              <a:buChar char="•"/>
            </a:pPr>
            <a:r>
              <a:rPr lang="en-US" b="1" i="0" dirty="0">
                <a:effectLst/>
                <a:latin typeface="+mn-lt"/>
              </a:rPr>
              <a:t>Polysemy: </a:t>
            </a:r>
            <a:r>
              <a:rPr lang="en-US" b="0" i="0" dirty="0">
                <a:effectLst/>
                <a:latin typeface="+mn-lt"/>
              </a:rPr>
              <a:t>Words with multiple meanings, such as </a:t>
            </a:r>
            <a:r>
              <a:rPr lang="en-US" b="0" i="1" dirty="0">
                <a:effectLst/>
                <a:latin typeface="+mn-lt"/>
              </a:rPr>
              <a:t>mouse</a:t>
            </a:r>
            <a:r>
              <a:rPr lang="en-US" b="0" i="0" dirty="0">
                <a:effectLst/>
                <a:latin typeface="+mn-lt"/>
              </a:rPr>
              <a:t> (which can refer to a computer input device or a small rodent). Machines might struggle to determine which meaning is intended in a particular context.</a:t>
            </a:r>
          </a:p>
          <a:p>
            <a:pPr marL="228600" indent="-228600" algn="l">
              <a:buFont typeface="Arial" panose="020B0604020202020204" pitchFamily="34" charset="0"/>
              <a:buChar char="•"/>
            </a:pPr>
            <a:r>
              <a:rPr lang="en-US" b="1" i="0" dirty="0">
                <a:effectLst/>
                <a:latin typeface="+mn-lt"/>
              </a:rPr>
              <a:t>Named entities: </a:t>
            </a:r>
            <a:r>
              <a:rPr lang="en-US" b="0" i="0" dirty="0">
                <a:effectLst/>
                <a:latin typeface="+mn-lt"/>
              </a:rPr>
              <a:t>Proper nouns and other named entities (such as places, organizations, and people) can be difficult for machines to identify and disambiguate. For example, the name </a:t>
            </a:r>
            <a:r>
              <a:rPr lang="en-US" b="0" i="1" dirty="0">
                <a:effectLst/>
                <a:latin typeface="+mn-lt"/>
              </a:rPr>
              <a:t>Washington</a:t>
            </a:r>
            <a:r>
              <a:rPr lang="en-US" b="0" i="0" dirty="0">
                <a:effectLst/>
                <a:latin typeface="+mn-lt"/>
              </a:rPr>
              <a:t> could refer to a person, a place, or a number of other entities.</a:t>
            </a:r>
          </a:p>
          <a:p>
            <a:pPr marL="228600" indent="-228600" algn="l">
              <a:buFont typeface="Arial" panose="020B0604020202020204" pitchFamily="34" charset="0"/>
              <a:buChar char="•"/>
            </a:pPr>
            <a:r>
              <a:rPr lang="en-US" b="1" i="0" dirty="0">
                <a:effectLst/>
                <a:latin typeface="+mn-lt"/>
              </a:rPr>
              <a:t>Colloquialisms: </a:t>
            </a:r>
            <a:r>
              <a:rPr lang="en-US" b="0" i="0" dirty="0">
                <a:effectLst/>
                <a:latin typeface="+mn-lt"/>
              </a:rPr>
              <a:t>Informal language and slang can be difficult for machines to understand. For example, the phrase "I'm gonna bounce" means "I'm going to leave," but this is not immediately obvious from the individual words.</a:t>
            </a:r>
          </a:p>
        </p:txBody>
      </p:sp>
    </p:spTree>
    <p:extLst>
      <p:ext uri="{BB962C8B-B14F-4D97-AF65-F5344CB8AC3E}">
        <p14:creationId xmlns:p14="http://schemas.microsoft.com/office/powerpoint/2010/main" val="165959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mj-lt"/>
              <a:buNone/>
            </a:pPr>
            <a:r>
              <a:rPr lang="en-US" b="0" i="0" dirty="0">
                <a:effectLst/>
                <a:latin typeface="+mn-lt"/>
              </a:rPr>
              <a:t>Key challenges in NLP include the following:</a:t>
            </a:r>
          </a:p>
          <a:p>
            <a:pPr marL="228600" indent="-228600" algn="l">
              <a:buFont typeface="Arial" panose="020B0604020202020204" pitchFamily="34" charset="0"/>
              <a:buChar char="•"/>
            </a:pPr>
            <a:r>
              <a:rPr lang="en-US" b="1" i="0" dirty="0">
                <a:effectLst/>
                <a:latin typeface="+mn-lt"/>
              </a:rPr>
              <a:t>Ambiguity: </a:t>
            </a:r>
            <a:r>
              <a:rPr lang="en-US" b="0" i="0" dirty="0">
                <a:effectLst/>
                <a:latin typeface="+mn-lt"/>
              </a:rPr>
              <a:t>Many words and phrases can have multiple meanings, depending on context. For example, the word </a:t>
            </a:r>
            <a:r>
              <a:rPr lang="en-US" b="0" i="1" dirty="0">
                <a:effectLst/>
                <a:latin typeface="+mn-lt"/>
              </a:rPr>
              <a:t>bank</a:t>
            </a:r>
            <a:r>
              <a:rPr lang="en-US" b="0" i="0" dirty="0">
                <a:effectLst/>
                <a:latin typeface="+mn-lt"/>
              </a:rPr>
              <a:t> can refer to a financial institution, a riverbank, or even a verb meaning to tilt to one side.</a:t>
            </a:r>
          </a:p>
          <a:p>
            <a:pPr marL="228600" indent="-228600" algn="l">
              <a:buFont typeface="Arial" panose="020B0604020202020204" pitchFamily="34" charset="0"/>
              <a:buChar char="•"/>
            </a:pPr>
            <a:r>
              <a:rPr lang="en-US" b="1" i="0" dirty="0">
                <a:effectLst/>
                <a:latin typeface="+mn-lt"/>
              </a:rPr>
              <a:t>Idiomatic expressions: </a:t>
            </a:r>
            <a:r>
              <a:rPr lang="en-US" b="0" i="0" dirty="0">
                <a:effectLst/>
                <a:latin typeface="+mn-lt"/>
              </a:rPr>
              <a:t>Many expressions in human language are </a:t>
            </a:r>
            <a:r>
              <a:rPr lang="en-US" b="0" i="1" dirty="0">
                <a:effectLst/>
                <a:latin typeface="+mn-lt"/>
              </a:rPr>
              <a:t>idiomatic</a:t>
            </a:r>
            <a:r>
              <a:rPr lang="en-US" b="0" i="0" dirty="0">
                <a:effectLst/>
                <a:latin typeface="+mn-lt"/>
              </a:rPr>
              <a:t>, which happens when their meaning cannot be inferred from the individual words. For example, the phrase "kick the bucket" means to die, but this isn’t immediately obvious from the literal meanings of the words.</a:t>
            </a:r>
          </a:p>
          <a:p>
            <a:pPr marL="228600" indent="-228600" algn="l">
              <a:buFont typeface="Arial" panose="020B0604020202020204" pitchFamily="34" charset="0"/>
              <a:buChar char="•"/>
            </a:pPr>
            <a:r>
              <a:rPr lang="en-US" b="1" i="0" dirty="0">
                <a:effectLst/>
                <a:latin typeface="+mn-lt"/>
              </a:rPr>
              <a:t>Sarcasm and irony: </a:t>
            </a:r>
            <a:r>
              <a:rPr lang="en-US" b="0" i="0" dirty="0">
                <a:effectLst/>
                <a:latin typeface="+mn-lt"/>
              </a:rPr>
              <a:t>Sarcasm and irony involve saying one thing while meaning the opposite. They are often conveyed through tone of voice and other nonverbal cues. These can be difficult for machines to interpret.</a:t>
            </a:r>
          </a:p>
          <a:p>
            <a:pPr marL="228600" indent="-228600" algn="l">
              <a:buFont typeface="Arial" panose="020B0604020202020204" pitchFamily="34" charset="0"/>
              <a:buChar char="•"/>
            </a:pPr>
            <a:r>
              <a:rPr lang="en-US" b="1" i="0" dirty="0">
                <a:effectLst/>
                <a:latin typeface="+mn-lt"/>
              </a:rPr>
              <a:t>Regional and cultural variations: </a:t>
            </a:r>
            <a:r>
              <a:rPr lang="en-US" b="0" i="0" dirty="0">
                <a:effectLst/>
                <a:latin typeface="+mn-lt"/>
              </a:rPr>
              <a:t>Language can vary significantly depending on where it’s spoken and who is speaking it. Slang, dialects, and regional idioms can all present challenges for machines that are trying to understand natural language.</a:t>
            </a:r>
            <a:endParaRPr lang="en-US" dirty="0"/>
          </a:p>
        </p:txBody>
      </p:sp>
    </p:spTree>
    <p:extLst>
      <p:ext uri="{BB962C8B-B14F-4D97-AF65-F5344CB8AC3E}">
        <p14:creationId xmlns:p14="http://schemas.microsoft.com/office/powerpoint/2010/main" val="543399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verb </a:t>
            </a:r>
            <a:r>
              <a:rPr lang="en-US" i="1" dirty="0"/>
              <a:t>draw</a:t>
            </a:r>
            <a:r>
              <a:rPr lang="en-US" dirty="0"/>
              <a:t> could mean to produce a picture of something or to pull something out of a receptacle. The noun </a:t>
            </a:r>
            <a:r>
              <a:rPr lang="en-US" i="1" dirty="0"/>
              <a:t>match</a:t>
            </a:r>
            <a:r>
              <a:rPr lang="en-US" dirty="0"/>
              <a:t> could refer to a short, thin piece of wood that’s used to light a fire or to two things that closely resemble one another.</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Upper left image attribution: "</a:t>
            </a:r>
            <a:r>
              <a:rPr lang="en-US" dirty="0">
                <a:hlinkClick r:id="rId3"/>
              </a:rPr>
              <a:t>Hand drawing on a graphic tablet</a:t>
            </a:r>
            <a:r>
              <a:rPr lang="en-US" dirty="0"/>
              <a:t>" by </a:t>
            </a:r>
            <a:r>
              <a:rPr lang="en-US" dirty="0">
                <a:hlinkClick r:id="rId4"/>
              </a:rPr>
              <a:t>Piknuz</a:t>
            </a:r>
            <a:r>
              <a:rPr lang="en-US" dirty="0"/>
              <a:t> is licensed under </a:t>
            </a:r>
            <a:r>
              <a:rPr lang="en-US" dirty="0">
                <a:hlinkClick r:id="rId5"/>
              </a:rPr>
              <a:t>CC BY-SA 4.0</a:t>
            </a:r>
            <a:r>
              <a:rPr lang="en-US" dirty="0"/>
              <a:t> </a:t>
            </a:r>
            <a:r>
              <a:rPr lang="en-US" b="0" i="0" u="none" strike="noStrike" dirty="0">
                <a:solidFill>
                  <a:srgbClr val="3366CC"/>
                </a:solidFill>
                <a:effectLst/>
                <a:latin typeface="Arial" panose="020B0604020202020204" pitchFamily="34" charset="0"/>
              </a:rPr>
              <a:t>(https://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a:t>
            </a:r>
            <a:r>
              <a:rPr lang="en-US" dirty="0"/>
              <a:t> https://</a:t>
            </a:r>
            <a:r>
              <a:rPr lang="en-US" dirty="0" err="1"/>
              <a:t>commons.wikimedia.org</a:t>
            </a:r>
            <a:r>
              <a:rPr lang="en-US" dirty="0"/>
              <a:t>/wiki/</a:t>
            </a:r>
            <a:r>
              <a:rPr lang="en-US" dirty="0" err="1"/>
              <a:t>File:Hand_drawing_on_a_graphic_tablet.jpg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Lower left image attribution: “</a:t>
            </a:r>
            <a:r>
              <a:rPr lang="en-US" b="0" i="0" dirty="0">
                <a:solidFill>
                  <a:srgbClr val="101418"/>
                </a:solidFill>
                <a:effectLst/>
                <a:latin typeface="Linux Libertine"/>
              </a:rPr>
              <a:t>Card Game 10</a:t>
            </a:r>
            <a:r>
              <a:rPr lang="en-US" dirty="0"/>
              <a:t>“ by </a:t>
            </a:r>
            <a:r>
              <a:rPr lang="en-US" b="0" i="0" u="none" strike="noStrike" dirty="0">
                <a:solidFill>
                  <a:srgbClr val="3366CC"/>
                </a:solidFill>
                <a:effectLst/>
                <a:latin typeface="Arial" panose="020B0604020202020204" pitchFamily="34" charset="0"/>
                <a:hlinkClick r:id="rId6" tooltip="User:Benebiankie"/>
              </a:rPr>
              <a:t>Benebiankie</a:t>
            </a:r>
            <a:r>
              <a:rPr lang="en-US" b="0" i="0" u="none" strike="noStrike" dirty="0">
                <a:solidFill>
                  <a:srgbClr val="3366CC"/>
                </a:solidFill>
                <a:effectLst/>
                <a:latin typeface="Arial" panose="020B0604020202020204" pitchFamily="34" charset="0"/>
              </a:rPr>
              <a:t> is licensed under </a:t>
            </a:r>
            <a:r>
              <a:rPr lang="en-US" dirty="0">
                <a:hlinkClick r:id="rId5"/>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https://</a:t>
            </a:r>
            <a:r>
              <a:rPr lang="en-US" b="0" i="0" u="none" strike="noStrike" dirty="0" err="1">
                <a:solidFill>
                  <a:srgbClr val="3366CC"/>
                </a:solidFill>
                <a:effectLst/>
                <a:latin typeface="Arial" panose="020B0604020202020204" pitchFamily="34" charset="0"/>
              </a:rPr>
              <a:t>commons.wikimedia.org</a:t>
            </a:r>
            <a:r>
              <a:rPr lang="en-US" b="0" i="0" u="none" strike="noStrike" dirty="0">
                <a:solidFill>
                  <a:srgbClr val="3366CC"/>
                </a:solidFill>
                <a:effectLst/>
                <a:latin typeface="Arial" panose="020B0604020202020204" pitchFamily="34" charset="0"/>
              </a:rPr>
              <a:t>/wiki/File:Card_Game_10.jpg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Upper right image attribution: “</a:t>
            </a:r>
            <a:r>
              <a:rPr lang="en-US" b="0" i="0" dirty="0">
                <a:solidFill>
                  <a:srgbClr val="101418"/>
                </a:solidFill>
                <a:effectLst/>
                <a:latin typeface="Linux Libertine"/>
              </a:rPr>
              <a:t>Closeup of match stick heads” by </a:t>
            </a:r>
            <a:r>
              <a:rPr lang="en-US" b="0" i="0" u="sng" dirty="0">
                <a:solidFill>
                  <a:srgbClr val="3056A9"/>
                </a:solidFill>
                <a:effectLst/>
                <a:latin typeface="Arial" panose="020B0604020202020204" pitchFamily="34" charset="0"/>
                <a:hlinkClick r:id="rId7" tooltip="User:Subhrajyoti07"/>
              </a:rPr>
              <a:t>Subhrajyoti07</a:t>
            </a:r>
            <a:r>
              <a:rPr lang="en-US" b="0" i="0" u="sng" dirty="0">
                <a:solidFill>
                  <a:srgbClr val="3056A9"/>
                </a:solidFill>
                <a:effectLst/>
                <a:latin typeface="Arial" panose="020B0604020202020204" pitchFamily="34" charset="0"/>
              </a:rPr>
              <a:t> </a:t>
            </a:r>
            <a:r>
              <a:rPr lang="en-US" dirty="0"/>
              <a:t>is licensed under </a:t>
            </a:r>
            <a:r>
              <a:rPr lang="en-US" dirty="0">
                <a:hlinkClick r:id="rId5"/>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a:t>
            </a:r>
            <a:r>
              <a:rPr lang="en-US" dirty="0"/>
              <a:t>https://</a:t>
            </a:r>
            <a:r>
              <a:rPr lang="en-US" dirty="0" err="1"/>
              <a:t>commons.wikimedia.org</a:t>
            </a:r>
            <a:r>
              <a:rPr lang="en-US" dirty="0"/>
              <a:t>/wiki/</a:t>
            </a:r>
            <a:r>
              <a:rPr lang="en-US" dirty="0" err="1"/>
              <a:t>File:Closeup_of_match_stick_heads.jpg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Lower right image attribution: “</a:t>
            </a:r>
            <a:r>
              <a:rPr lang="en-US" b="0" i="0" dirty="0">
                <a:solidFill>
                  <a:srgbClr val="101418"/>
                </a:solidFill>
                <a:effectLst/>
                <a:latin typeface="Linux Libertine"/>
              </a:rPr>
              <a:t>Four Aces in a poker hand by </a:t>
            </a:r>
            <a:r>
              <a:rPr lang="en-US" b="0" i="0" dirty="0" err="1">
                <a:solidFill>
                  <a:srgbClr val="101418"/>
                </a:solidFill>
                <a:effectLst/>
                <a:latin typeface="Linux Libertine"/>
              </a:rPr>
              <a:t>blickpixel</a:t>
            </a:r>
            <a:r>
              <a:rPr lang="en-US" dirty="0"/>
              <a:t>” is licensed under CC0 1.0 (https://</a:t>
            </a:r>
            <a:r>
              <a:rPr lang="en-US" dirty="0" err="1"/>
              <a:t>creativecommons.org</a:t>
            </a:r>
            <a:r>
              <a:rPr lang="en-US" dirty="0"/>
              <a:t>/</a:t>
            </a:r>
            <a:r>
              <a:rPr lang="en-US" dirty="0" err="1"/>
              <a:t>publicdomain</a:t>
            </a:r>
            <a:r>
              <a:rPr lang="en-US" dirty="0"/>
              <a:t>/zero/1.0/</a:t>
            </a:r>
            <a:r>
              <a:rPr lang="en-US" dirty="0" err="1"/>
              <a:t>deed.en</a:t>
            </a:r>
            <a:r>
              <a:rPr lang="en-US" dirty="0"/>
              <a:t>): https://</a:t>
            </a:r>
            <a:r>
              <a:rPr lang="en-US" dirty="0" err="1"/>
              <a:t>commons.wikimedia.org</a:t>
            </a:r>
            <a:r>
              <a:rPr lang="en-US" dirty="0"/>
              <a:t>/wiki/</a:t>
            </a:r>
            <a:r>
              <a:rPr lang="en-US" dirty="0" err="1"/>
              <a:t>File:Four_Aces_in_a_poker_hand_by_blickpixel.jpg</a:t>
            </a:r>
            <a:endParaRPr lang="en-US" dirty="0"/>
          </a:p>
        </p:txBody>
      </p:sp>
    </p:spTree>
    <p:extLst>
      <p:ext uri="{BB962C8B-B14F-4D97-AF65-F5344CB8AC3E}">
        <p14:creationId xmlns:p14="http://schemas.microsoft.com/office/powerpoint/2010/main" val="2975228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expression is often used to describe a task that is almost impossible to accomplish, much like managing the complexities of NLP. Similar to how Jell-O is slippery and difficult to handle, natural language is incredibly nuanced and complex. Its variety of nuances, idioms, and cultural references make it challenging to understand and analyze. Despite the many advances in NLP technology in recent years, it remains a difficult task that requires a great amount of expertise and resources to achieve accurate results.</a:t>
            </a:r>
          </a:p>
        </p:txBody>
      </p:sp>
    </p:spTree>
    <p:extLst>
      <p:ext uri="{BB962C8B-B14F-4D97-AF65-F5344CB8AC3E}">
        <p14:creationId xmlns:p14="http://schemas.microsoft.com/office/powerpoint/2010/main" val="3024972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54780"/>
          </a:xfrm>
        </p:spPr>
        <p:txBody>
          <a:bodyPr/>
          <a:lstStyle/>
          <a:p>
            <a:pPr lvl="0"/>
            <a:r>
              <a:rPr lang="en-US" dirty="0"/>
              <a:t>The same meaning can be expressed in many ways, and there are immeasurable meanings to express. In addition to the challenges on the previous slide, think of other ways in which you use language that might be difficult for a machine to understand.</a:t>
            </a:r>
          </a:p>
          <a:p>
            <a:pPr lvl="0"/>
            <a:endParaRPr lang="en-US" dirty="0"/>
          </a:p>
          <a:p>
            <a:pPr lvl="0"/>
            <a:r>
              <a:rPr lang="en-US" dirty="0"/>
              <a:t>Consider the following examples: </a:t>
            </a:r>
          </a:p>
          <a:p>
            <a:pPr marL="171450" lvl="0" indent="-171450">
              <a:buFont typeface="Arial" panose="020B0604020202020204" pitchFamily="34" charset="0"/>
              <a:buChar char="•"/>
            </a:pPr>
            <a:r>
              <a:rPr lang="en-US" b="1" dirty="0">
                <a:latin typeface="+mn-lt"/>
              </a:rPr>
              <a:t>Acronyms: </a:t>
            </a:r>
            <a:r>
              <a:rPr lang="en-US" dirty="0">
                <a:latin typeface="+mn-lt"/>
              </a:rPr>
              <a:t>Acronyms require context and aren't universally known. For example, IP could mean “intellectual property” or “internet protocol.”</a:t>
            </a:r>
          </a:p>
          <a:p>
            <a:pPr marL="171450" marR="0" lvl="0" indent="-171450" algn="l" defTabSz="914400" rtl="0" eaLnBrk="1" fontAlgn="auto" latinLnBrk="0" hangingPunct="1">
              <a:buClrTx/>
              <a:buSzTx/>
              <a:buFont typeface="Arial" panose="020B0604020202020204" pitchFamily="34" charset="0"/>
              <a:buChar char="•"/>
              <a:tabLst/>
              <a:defRPr/>
            </a:pPr>
            <a:r>
              <a:rPr lang="en-US" b="1" dirty="0">
                <a:latin typeface="+mn-lt"/>
              </a:rPr>
              <a:t>Tricky entity names: </a:t>
            </a:r>
            <a:r>
              <a:rPr lang="en-US" dirty="0">
                <a:latin typeface="+mn-lt"/>
              </a:rPr>
              <a:t>For example, to interpret the phrase "</a:t>
            </a:r>
            <a:r>
              <a:rPr lang="en-US" dirty="0"/>
              <a:t>Where is A Bug’s Life playing?", you need to understand that </a:t>
            </a:r>
            <a:r>
              <a:rPr lang="en-US" i="1" dirty="0"/>
              <a:t>A Bug's Life </a:t>
            </a:r>
            <a:r>
              <a:rPr lang="en-US" dirty="0"/>
              <a:t>is a movie title, and </a:t>
            </a:r>
            <a:r>
              <a:rPr lang="en-US" i="1" dirty="0"/>
              <a:t>playing</a:t>
            </a:r>
            <a:r>
              <a:rPr lang="en-US" dirty="0"/>
              <a:t> refers to being shown in a theatre.</a:t>
            </a:r>
            <a:endParaRPr lang="en-US" dirty="0">
              <a:latin typeface="+mn-lt"/>
            </a:endParaRPr>
          </a:p>
          <a:p>
            <a:pPr marL="171450" lvl="0" indent="-171450">
              <a:buFont typeface="Arial" panose="020B0604020202020204" pitchFamily="34" charset="0"/>
              <a:buChar char="•"/>
            </a:pPr>
            <a:r>
              <a:rPr lang="en-US" b="1" dirty="0">
                <a:solidFill>
                  <a:schemeClr val="tx1"/>
                </a:solidFill>
                <a:latin typeface="+mn-lt"/>
                <a:ea typeface="Amazon Ember Light" panose="020B0403020204020204" pitchFamily="34" charset="0"/>
                <a:cs typeface="Amazon Ember Light" panose="020B0403020204020204" pitchFamily="34" charset="0"/>
              </a:rPr>
              <a:t>Neologisms:</a:t>
            </a:r>
            <a:r>
              <a:rPr lang="en-US" b="0" dirty="0">
                <a:solidFill>
                  <a:schemeClr val="tx1"/>
                </a:solidFill>
                <a:latin typeface="+mn-lt"/>
                <a:ea typeface="Amazon Ember Light" panose="020B0403020204020204" pitchFamily="34" charset="0"/>
                <a:cs typeface="Amazon Ember Light" panose="020B0403020204020204" pitchFamily="34" charset="0"/>
              </a:rPr>
              <a:t> This includes newly invented terms, such as </a:t>
            </a:r>
            <a:r>
              <a:rPr lang="en-US" b="0" i="1" dirty="0">
                <a:solidFill>
                  <a:schemeClr val="tx1"/>
                </a:solidFill>
                <a:latin typeface="+mn-lt"/>
                <a:ea typeface="Amazon Ember Light" panose="020B0403020204020204" pitchFamily="34" charset="0"/>
                <a:cs typeface="Amazon Ember Light" panose="020B0403020204020204" pitchFamily="34" charset="0"/>
              </a:rPr>
              <a:t>unfriend</a:t>
            </a:r>
            <a:r>
              <a:rPr lang="en-US" b="0" dirty="0">
                <a:solidFill>
                  <a:schemeClr val="tx1"/>
                </a:solidFill>
                <a:latin typeface="+mn-lt"/>
                <a:ea typeface="Amazon Ember Light" panose="020B0403020204020204" pitchFamily="34" charset="0"/>
                <a:cs typeface="Amazon Ember Light" panose="020B0403020204020204" pitchFamily="34" charset="0"/>
              </a:rPr>
              <a:t>.</a:t>
            </a:r>
          </a:p>
          <a:p>
            <a:pPr marL="171450" lvl="0" indent="-171450">
              <a:buFont typeface="Arial" panose="020B0604020202020204" pitchFamily="34" charset="0"/>
              <a:buChar char="•"/>
            </a:pPr>
            <a:r>
              <a:rPr lang="en-US" b="1" dirty="0">
                <a:solidFill>
                  <a:schemeClr val="tx1"/>
                </a:solidFill>
                <a:latin typeface="+mn-lt"/>
                <a:ea typeface="Amazon Ember Light" panose="020B0403020204020204" pitchFamily="34" charset="0"/>
                <a:cs typeface="Amazon Ember Light" panose="020B0403020204020204" pitchFamily="34" charset="0"/>
              </a:rPr>
              <a:t>Nonstandard English: </a:t>
            </a:r>
            <a:r>
              <a:rPr lang="en-US" b="0" dirty="0">
                <a:solidFill>
                  <a:schemeClr val="tx1"/>
                </a:solidFill>
                <a:latin typeface="+mn-lt"/>
                <a:ea typeface="Amazon Ember Light" panose="020B0403020204020204" pitchFamily="34" charset="0"/>
                <a:cs typeface="Amazon Ember Light" panose="020B0403020204020204" pitchFamily="34" charset="0"/>
              </a:rPr>
              <a:t>For example, someone might write "sooooo loooong" for “so long.” </a:t>
            </a:r>
          </a:p>
          <a:p>
            <a:pPr marL="171450" lvl="0" indent="-171450">
              <a:buFont typeface="Arial" panose="020B0604020202020204" pitchFamily="34" charset="0"/>
              <a:buChar char="•"/>
            </a:pPr>
            <a:r>
              <a:rPr lang="en-US" b="1" dirty="0">
                <a:solidFill>
                  <a:schemeClr val="tx1"/>
                </a:solidFill>
                <a:latin typeface="+mn-lt"/>
                <a:ea typeface="Amazon Ember Light" panose="020B0403020204020204" pitchFamily="34" charset="0"/>
                <a:cs typeface="Amazon Ember Light" panose="020B0403020204020204" pitchFamily="34" charset="0"/>
              </a:rPr>
              <a:t>HTML and XML: </a:t>
            </a:r>
            <a:r>
              <a:rPr lang="en-US" b="0" dirty="0">
                <a:solidFill>
                  <a:schemeClr val="tx1"/>
                </a:solidFill>
                <a:latin typeface="+mn-lt"/>
                <a:ea typeface="Amazon Ember Light" panose="020B0403020204020204" pitchFamily="34" charset="0"/>
                <a:cs typeface="Amazon Ember Light" panose="020B0403020204020204" pitchFamily="34" charset="0"/>
              </a:rPr>
              <a:t>To interpret HTML or XML, you need to understand which parts are HTML or XML tags, recognize special characters, and handle URL formatting.</a:t>
            </a:r>
          </a:p>
          <a:p>
            <a:pPr marL="171450" lvl="0" indent="-171450">
              <a:buFont typeface="Arial" panose="020B0604020202020204" pitchFamily="34" charset="0"/>
              <a:buChar char="•"/>
            </a:pPr>
            <a:r>
              <a:rPr lang="en-US" b="1" dirty="0">
                <a:solidFill>
                  <a:schemeClr val="tx1"/>
                </a:solidFill>
                <a:latin typeface="+mn-lt"/>
                <a:ea typeface="Amazon Ember Light" panose="020B0403020204020204" pitchFamily="34" charset="0"/>
                <a:cs typeface="Amazon Ember Light" panose="020B0403020204020204" pitchFamily="34" charset="0"/>
              </a:rPr>
              <a:t>Phone numbers and dates: </a:t>
            </a:r>
            <a:r>
              <a:rPr lang="en-US" b="0" dirty="0">
                <a:solidFill>
                  <a:schemeClr val="tx1"/>
                </a:solidFill>
                <a:latin typeface="+mn-lt"/>
                <a:ea typeface="Amazon Ember Light" panose="020B0403020204020204" pitchFamily="34" charset="0"/>
                <a:cs typeface="Amazon Ember Light" panose="020B0403020204020204" pitchFamily="34" charset="0"/>
              </a:rPr>
              <a:t>These can be presented in different formats, and standards are different across the world.</a:t>
            </a:r>
          </a:p>
          <a:p>
            <a:pPr marL="171450" lvl="0" indent="-171450">
              <a:buFont typeface="Arial" panose="020B0604020202020204" pitchFamily="34" charset="0"/>
              <a:buChar char="•"/>
            </a:pPr>
            <a:r>
              <a:rPr lang="en-US" b="1" dirty="0">
                <a:solidFill>
                  <a:schemeClr val="tx1"/>
                </a:solidFill>
                <a:latin typeface="+mn-lt"/>
                <a:ea typeface="Amazon Ember Light" panose="020B0403020204020204" pitchFamily="34" charset="0"/>
                <a:cs typeface="Amazon Ember Light" panose="020B0403020204020204" pitchFamily="34" charset="0"/>
              </a:rPr>
              <a:t>Emojis:</a:t>
            </a:r>
            <a:r>
              <a:rPr lang="en-US" b="0" dirty="0">
                <a:solidFill>
                  <a:schemeClr val="tx1"/>
                </a:solidFill>
                <a:latin typeface="+mn-lt"/>
                <a:ea typeface="Amazon Ember Light" panose="020B0403020204020204" pitchFamily="34" charset="0"/>
                <a:cs typeface="Amazon Ember Light" panose="020B0403020204020204" pitchFamily="34" charset="0"/>
              </a:rPr>
              <a:t> Emojis can have different meanings based on context. </a:t>
            </a:r>
          </a:p>
          <a:p>
            <a:pPr marL="171450" lvl="0" indent="-171450">
              <a:buFont typeface="Arial" panose="020B0604020202020204" pitchFamily="34" charset="0"/>
              <a:buChar char="•"/>
            </a:pPr>
            <a:r>
              <a:rPr lang="en-US" b="1" dirty="0">
                <a:solidFill>
                  <a:schemeClr val="tx1"/>
                </a:solidFill>
                <a:latin typeface="+mn-lt"/>
                <a:ea typeface="Amazon Ember Light" panose="020B0403020204020204" pitchFamily="34" charset="0"/>
                <a:cs typeface="Amazon Ember Light" panose="020B0403020204020204" pitchFamily="34" charset="0"/>
              </a:rPr>
              <a:t>Clitics:</a:t>
            </a:r>
            <a:r>
              <a:rPr lang="en-US" b="0" dirty="0">
                <a:solidFill>
                  <a:schemeClr val="tx1"/>
                </a:solidFill>
                <a:latin typeface="+mn-lt"/>
                <a:ea typeface="Amazon Ember Light" panose="020B0403020204020204" pitchFamily="34" charset="0"/>
                <a:cs typeface="Amazon Ember Light" panose="020B0403020204020204" pitchFamily="34" charset="0"/>
              </a:rPr>
              <a:t> A clitic is an unstressed word that usually only appears with another word; for example, </a:t>
            </a:r>
            <a:r>
              <a:rPr lang="en-US" b="0" i="1" dirty="0">
                <a:solidFill>
                  <a:schemeClr val="tx1"/>
                </a:solidFill>
                <a:latin typeface="+mn-lt"/>
                <a:ea typeface="Amazon Ember Light" panose="020B0403020204020204" pitchFamily="34" charset="0"/>
                <a:cs typeface="Amazon Ember Light" panose="020B0403020204020204" pitchFamily="34" charset="0"/>
              </a:rPr>
              <a:t>I'm</a:t>
            </a:r>
            <a:r>
              <a:rPr lang="en-US" b="0" dirty="0">
                <a:solidFill>
                  <a:schemeClr val="tx1"/>
                </a:solidFill>
                <a:latin typeface="+mn-lt"/>
                <a:ea typeface="Amazon Ember Light" panose="020B0403020204020204" pitchFamily="34" charset="0"/>
                <a:cs typeface="Amazon Ember Light" panose="020B0403020204020204" pitchFamily="34" charset="0"/>
              </a:rPr>
              <a:t> or </a:t>
            </a:r>
            <a:r>
              <a:rPr lang="en-US" b="0" i="1" dirty="0">
                <a:solidFill>
                  <a:schemeClr val="tx1"/>
                </a:solidFill>
                <a:latin typeface="+mn-lt"/>
                <a:ea typeface="Amazon Ember Light" panose="020B0403020204020204" pitchFamily="34" charset="0"/>
                <a:cs typeface="Amazon Ember Light" panose="020B0403020204020204" pitchFamily="34" charset="0"/>
              </a:rPr>
              <a:t>we're</a:t>
            </a:r>
            <a:r>
              <a:rPr lang="en-US" b="0" dirty="0">
                <a:solidFill>
                  <a:schemeClr val="tx1"/>
                </a:solidFill>
                <a:latin typeface="+mn-lt"/>
                <a:ea typeface="Amazon Ember Light" panose="020B0403020204020204" pitchFamily="34" charset="0"/>
                <a:cs typeface="Amazon Ember Light" panose="020B0403020204020204" pitchFamily="34" charset="0"/>
              </a:rPr>
              <a:t>.</a:t>
            </a:r>
            <a:endParaRPr lang="en-US" dirty="0"/>
          </a:p>
        </p:txBody>
      </p:sp>
    </p:spTree>
    <p:extLst>
      <p:ext uri="{BB962C8B-B14F-4D97-AF65-F5344CB8AC3E}">
        <p14:creationId xmlns:p14="http://schemas.microsoft.com/office/powerpoint/2010/main" val="10817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6351549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94815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B868-09A1-D8BC-E1A2-BB4BF5FFE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614EFF-F32B-C041-01BE-3E439773616E}"/>
              </a:ext>
            </a:extLst>
          </p:cNvPr>
          <p:cNvSpPr>
            <a:spLocks noGrp="1"/>
          </p:cNvSpPr>
          <p:nvPr>
            <p:ph type="dt" sz="half" idx="10"/>
          </p:nvPr>
        </p:nvSpPr>
        <p:spPr/>
        <p:txBody>
          <a:bodyPr/>
          <a:lstStyle/>
          <a:p>
            <a:fld id="{130C3B39-CF9A-E642-8D71-9B2D79EA165E}" type="datetimeFigureOut">
              <a:rPr lang="en-US" smtClean="0"/>
              <a:t>5/9/25</a:t>
            </a:fld>
            <a:endParaRPr lang="en-US"/>
          </a:p>
        </p:txBody>
      </p:sp>
      <p:sp>
        <p:nvSpPr>
          <p:cNvPr id="4" name="Footer Placeholder 3">
            <a:extLst>
              <a:ext uri="{FF2B5EF4-FFF2-40B4-BE49-F238E27FC236}">
                <a16:creationId xmlns:a16="http://schemas.microsoft.com/office/drawing/2014/main" id="{B97875F3-18EB-A12C-FF28-13E5C0C481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55093-7099-15F4-0CE2-BEA732757776}"/>
              </a:ext>
            </a:extLst>
          </p:cNvPr>
          <p:cNvSpPr>
            <a:spLocks noGrp="1"/>
          </p:cNvSpPr>
          <p:nvPr>
            <p:ph type="sldNum" sz="quarter" idx="12"/>
          </p:nvPr>
        </p:nvSpPr>
        <p:spPr/>
        <p:txBody>
          <a:bodyPr/>
          <a:lstStyle/>
          <a:p>
            <a:fld id="{E497F069-4BA1-0D4A-BCAC-6FBB630FB280}" type="slidenum">
              <a:rPr lang="en-US" smtClean="0"/>
              <a:t>‹#›</a:t>
            </a:fld>
            <a:endParaRPr lang="en-US"/>
          </a:p>
        </p:txBody>
      </p:sp>
    </p:spTree>
    <p:extLst>
      <p:ext uri="{BB962C8B-B14F-4D97-AF65-F5344CB8AC3E}">
        <p14:creationId xmlns:p14="http://schemas.microsoft.com/office/powerpoint/2010/main" val="127782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66497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1640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7704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93896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36985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75979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69908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53727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6C36AE-6A95-7468-F3AC-8EB415B26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0CDE8F-E024-CA43-4FB7-CF30ACEA5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2D0A7-2E6F-99AA-16C3-BB8150704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C3B39-CF9A-E642-8D71-9B2D79EA165E}" type="datetimeFigureOut">
              <a:rPr lang="en-US" smtClean="0"/>
              <a:t>5/9/25</a:t>
            </a:fld>
            <a:endParaRPr lang="en-US"/>
          </a:p>
        </p:txBody>
      </p:sp>
      <p:sp>
        <p:nvSpPr>
          <p:cNvPr id="5" name="Footer Placeholder 4">
            <a:extLst>
              <a:ext uri="{FF2B5EF4-FFF2-40B4-BE49-F238E27FC236}">
                <a16:creationId xmlns:a16="http://schemas.microsoft.com/office/drawing/2014/main" id="{C275A528-FE33-70FB-B24D-ADE2912EC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5F674D-02CA-E564-656B-AC9CDEB37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7F069-4BA1-0D4A-BCAC-6FBB630FB280}" type="slidenum">
              <a:rPr lang="en-US" smtClean="0"/>
              <a:t>‹#›</a:t>
            </a:fld>
            <a:endParaRPr lang="en-US"/>
          </a:p>
        </p:txBody>
      </p:sp>
    </p:spTree>
    <p:extLst>
      <p:ext uri="{BB962C8B-B14F-4D97-AF65-F5344CB8AC3E}">
        <p14:creationId xmlns:p14="http://schemas.microsoft.com/office/powerpoint/2010/main" val="412425639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notesSlide" Target="../notesSlides/notesSlide19.xml"/><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5.svg"/><Relationship Id="rId3" Type="http://schemas.openxmlformats.org/officeDocument/2006/relationships/notesSlide" Target="../notesSlides/notesSlide20.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18.png"/><Relationship Id="rId11" Type="http://schemas.openxmlformats.org/officeDocument/2006/relationships/image" Target="../media/image11.svg"/><Relationship Id="rId5" Type="http://schemas.openxmlformats.org/officeDocument/2006/relationships/image" Target="../media/image23.svg"/><Relationship Id="rId15" Type="http://schemas.openxmlformats.org/officeDocument/2006/relationships/image" Target="../media/image21.svg"/><Relationship Id="rId10"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13.svg"/><Relationship Id="rId14"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7.svg"/><Relationship Id="rId3" Type="http://schemas.openxmlformats.org/officeDocument/2006/relationships/notesSlide" Target="../notesSlides/notesSlide21.xml"/><Relationship Id="rId7" Type="http://schemas.openxmlformats.org/officeDocument/2006/relationships/image" Target="../media/image23.svg"/><Relationship Id="rId12"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22.png"/><Relationship Id="rId11" Type="http://schemas.openxmlformats.org/officeDocument/2006/relationships/image" Target="../media/image11.svg"/><Relationship Id="rId5" Type="http://schemas.openxmlformats.org/officeDocument/2006/relationships/image" Target="../media/image27.svg"/><Relationship Id="rId1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26.png"/><Relationship Id="rId9" Type="http://schemas.openxmlformats.org/officeDocument/2006/relationships/image" Target="../media/image29.svg"/><Relationship Id="rId1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notesSlide" Target="../notesSlides/notesSlide22.xml"/><Relationship Id="rId7" Type="http://schemas.openxmlformats.org/officeDocument/2006/relationships/image" Target="../media/image33.svg"/><Relationship Id="rId12"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image" Target="../media/image32.png"/><Relationship Id="rId11" Type="http://schemas.openxmlformats.org/officeDocument/2006/relationships/image" Target="../media/image11.svg"/><Relationship Id="rId5" Type="http://schemas.openxmlformats.org/officeDocument/2006/relationships/image" Target="../media/image31.svg"/><Relationship Id="rId15" Type="http://schemas.openxmlformats.org/officeDocument/2006/relationships/image" Target="../media/image35.svg"/><Relationship Id="rId10" Type="http://schemas.openxmlformats.org/officeDocument/2006/relationships/image" Target="../media/image10.png"/><Relationship Id="rId4" Type="http://schemas.openxmlformats.org/officeDocument/2006/relationships/image" Target="../media/image30.png"/><Relationship Id="rId9" Type="http://schemas.openxmlformats.org/officeDocument/2006/relationships/image" Target="../media/image15.svg"/><Relationship Id="rId1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8.svg"/><Relationship Id="rId3" Type="http://schemas.openxmlformats.org/officeDocument/2006/relationships/notesSlide" Target="../notesSlides/notesSlide24.xml"/><Relationship Id="rId7" Type="http://schemas.openxmlformats.org/officeDocument/2006/relationships/image" Target="../media/image23.svg"/><Relationship Id="rId12" Type="http://schemas.openxmlformats.org/officeDocument/2006/relationships/image" Target="../media/image37.png"/><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22.png"/><Relationship Id="rId11" Type="http://schemas.openxmlformats.org/officeDocument/2006/relationships/image" Target="../media/image19.svg"/><Relationship Id="rId5" Type="http://schemas.openxmlformats.org/officeDocument/2006/relationships/image" Target="../media/image27.svg"/><Relationship Id="rId15" Type="http://schemas.openxmlformats.org/officeDocument/2006/relationships/image" Target="../media/image17.svg"/><Relationship Id="rId10" Type="http://schemas.openxmlformats.org/officeDocument/2006/relationships/image" Target="../media/image18.png"/><Relationship Id="rId4" Type="http://schemas.openxmlformats.org/officeDocument/2006/relationships/image" Target="../media/image26.png"/><Relationship Id="rId9" Type="http://schemas.openxmlformats.org/officeDocument/2006/relationships/image" Target="../media/image29.svg"/><Relationship Id="rId14" Type="http://schemas.openxmlformats.org/officeDocument/2006/relationships/image" Target="../media/image16.png"/></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7.svg"/><Relationship Id="rId3" Type="http://schemas.openxmlformats.org/officeDocument/2006/relationships/notesSlide" Target="../notesSlides/notesSlide25.xml"/><Relationship Id="rId7" Type="http://schemas.openxmlformats.org/officeDocument/2006/relationships/image" Target="../media/image27.svg"/><Relationship Id="rId12"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34.xml"/><Relationship Id="rId6" Type="http://schemas.openxmlformats.org/officeDocument/2006/relationships/image" Target="../media/image26.png"/><Relationship Id="rId11" Type="http://schemas.openxmlformats.org/officeDocument/2006/relationships/image" Target="../media/image11.svg"/><Relationship Id="rId5" Type="http://schemas.openxmlformats.org/officeDocument/2006/relationships/image" Target="../media/image31.svg"/><Relationship Id="rId1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30.png"/><Relationship Id="rId9" Type="http://schemas.openxmlformats.org/officeDocument/2006/relationships/image" Target="../media/image23.svg"/><Relationship Id="rId14"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notesSlide" Target="../notesSlides/notesSlide26.xml"/><Relationship Id="rId7" Type="http://schemas.openxmlformats.org/officeDocument/2006/relationships/image" Target="../media/image40.svg"/><Relationship Id="rId12"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35.xml"/><Relationship Id="rId6" Type="http://schemas.openxmlformats.org/officeDocument/2006/relationships/image" Target="../media/image39.png"/><Relationship Id="rId11" Type="http://schemas.openxmlformats.org/officeDocument/2006/relationships/image" Target="../media/image11.svg"/><Relationship Id="rId5" Type="http://schemas.openxmlformats.org/officeDocument/2006/relationships/image" Target="../media/image19.svg"/><Relationship Id="rId1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18.png"/><Relationship Id="rId9" Type="http://schemas.openxmlformats.org/officeDocument/2006/relationships/image" Target="../media/image15.svg"/><Relationship Id="rId14"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11.svg"/><Relationship Id="rId3" Type="http://schemas.openxmlformats.org/officeDocument/2006/relationships/notesSlide" Target="../notesSlides/notesSlide27.xml"/><Relationship Id="rId7" Type="http://schemas.openxmlformats.org/officeDocument/2006/relationships/image" Target="../media/image27.svg"/><Relationship Id="rId12"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36.xml"/><Relationship Id="rId6" Type="http://schemas.openxmlformats.org/officeDocument/2006/relationships/image" Target="../media/image26.png"/><Relationship Id="rId11" Type="http://schemas.openxmlformats.org/officeDocument/2006/relationships/image" Target="../media/image19.svg"/><Relationship Id="rId5" Type="http://schemas.openxmlformats.org/officeDocument/2006/relationships/image" Target="../media/image29.svg"/><Relationship Id="rId1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28.png"/><Relationship Id="rId9" Type="http://schemas.openxmlformats.org/officeDocument/2006/relationships/image" Target="../media/image42.svg"/><Relationship Id="rId14" Type="http://schemas.openxmlformats.org/officeDocument/2006/relationships/image" Target="../media/image12.png"/></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1.svg"/><Relationship Id="rId3" Type="http://schemas.openxmlformats.org/officeDocument/2006/relationships/notesSlide" Target="../notesSlides/notesSlide28.xml"/><Relationship Id="rId7" Type="http://schemas.openxmlformats.org/officeDocument/2006/relationships/image" Target="../media/image23.svg"/><Relationship Id="rId12"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37.xml"/><Relationship Id="rId6" Type="http://schemas.openxmlformats.org/officeDocument/2006/relationships/image" Target="../media/image22.png"/><Relationship Id="rId11" Type="http://schemas.openxmlformats.org/officeDocument/2006/relationships/image" Target="../media/image46.svg"/><Relationship Id="rId5" Type="http://schemas.openxmlformats.org/officeDocument/2006/relationships/image" Target="../media/image44.svg"/><Relationship Id="rId15" Type="http://schemas.openxmlformats.org/officeDocument/2006/relationships/image" Target="../media/image17.svg"/><Relationship Id="rId10" Type="http://schemas.openxmlformats.org/officeDocument/2006/relationships/image" Target="../media/image45.png"/><Relationship Id="rId4" Type="http://schemas.openxmlformats.org/officeDocument/2006/relationships/image" Target="../media/image43.png"/><Relationship Id="rId9" Type="http://schemas.openxmlformats.org/officeDocument/2006/relationships/image" Target="../media/image19.svg"/><Relationship Id="rId1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DFC9759-0C1C-47D1-B693-B32370ECC5BF}"/>
              </a:ext>
            </a:extLst>
          </p:cNvPr>
          <p:cNvSpPr>
            <a:spLocks noGrp="1"/>
          </p:cNvSpPr>
          <p:nvPr>
            <p:ph type="sldNum" idx="97"/>
          </p:nvPr>
        </p:nvSpPr>
        <p:spPr/>
        <p:txBody>
          <a:bodyPr/>
          <a:lstStyle/>
          <a:p>
            <a:fld id="{86A8BF56-6CB3-514C-9A64-F39D95C9E25B}" type="slidenum">
              <a:rPr lang="en-US" smtClean="0"/>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Challenges of Textual Data and Domains of NLP</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1</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6AFD65-8FD5-B674-69E7-10E6D01FAC8B}"/>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3" name="Title 2">
            <a:extLst>
              <a:ext uri="{FF2B5EF4-FFF2-40B4-BE49-F238E27FC236}">
                <a16:creationId xmlns:a16="http://schemas.microsoft.com/office/drawing/2014/main" id="{1128F048-54C5-795F-90FF-3B226AA22128}"/>
              </a:ext>
            </a:extLst>
          </p:cNvPr>
          <p:cNvSpPr>
            <a:spLocks noGrp="1"/>
          </p:cNvSpPr>
          <p:nvPr>
            <p:ph type="title" idx="1"/>
          </p:nvPr>
        </p:nvSpPr>
        <p:spPr/>
        <p:txBody>
          <a:bodyPr>
            <a:normAutofit fontScale="90000"/>
          </a:bodyPr>
          <a:lstStyle/>
          <a:p>
            <a:r>
              <a:rPr lang="en-US" dirty="0"/>
              <a:t>Data volume</a:t>
            </a:r>
          </a:p>
        </p:txBody>
      </p:sp>
      <p:sp>
        <p:nvSpPr>
          <p:cNvPr id="4" name="Content Placeholder 3">
            <a:extLst>
              <a:ext uri="{FF2B5EF4-FFF2-40B4-BE49-F238E27FC236}">
                <a16:creationId xmlns:a16="http://schemas.microsoft.com/office/drawing/2014/main" id="{2DFBFC5B-877D-60BA-B2E0-6E737E14FF33}"/>
              </a:ext>
            </a:extLst>
          </p:cNvPr>
          <p:cNvSpPr>
            <a:spLocks noGrp="1"/>
          </p:cNvSpPr>
          <p:nvPr>
            <p:ph idx="2"/>
          </p:nvPr>
        </p:nvSpPr>
        <p:spPr/>
        <p:txBody>
          <a:bodyPr/>
          <a:lstStyle/>
          <a:p>
            <a:r>
              <a:rPr lang="en-US" sz="2400" dirty="0"/>
              <a:t>Large datasets are required for training.</a:t>
            </a:r>
          </a:p>
          <a:p>
            <a:r>
              <a:rPr lang="en-US" sz="2400" dirty="0"/>
              <a:t>Manually annotating data is time-consuming and costly.</a:t>
            </a:r>
          </a:p>
          <a:p>
            <a:r>
              <a:rPr lang="en-US" sz="2400" dirty="0"/>
              <a:t>Billions of internet users worldwide generate vast amounts of textual data, including the following: </a:t>
            </a:r>
          </a:p>
          <a:p>
            <a:pPr lvl="1"/>
            <a:r>
              <a:rPr lang="en-US" sz="2000" dirty="0"/>
              <a:t>Social media posts</a:t>
            </a:r>
          </a:p>
          <a:p>
            <a:pPr lvl="1"/>
            <a:r>
              <a:rPr lang="en-US" sz="2000" dirty="0"/>
              <a:t>Email</a:t>
            </a:r>
          </a:p>
          <a:p>
            <a:pPr lvl="1"/>
            <a:r>
              <a:rPr lang="en-US" sz="2000" dirty="0"/>
              <a:t>Chats</a:t>
            </a:r>
          </a:p>
          <a:p>
            <a:pPr lvl="1"/>
            <a:r>
              <a:rPr lang="en-US" sz="2000" dirty="0"/>
              <a:t>Other forms of communication</a:t>
            </a:r>
          </a:p>
          <a:p>
            <a:r>
              <a:rPr lang="en-US" sz="2400" dirty="0"/>
              <a:t>The challenge of storing, processing, and analyzing this vast amount of textual data is significant.</a:t>
            </a:r>
          </a:p>
        </p:txBody>
      </p:sp>
    </p:spTree>
    <p:custDataLst>
      <p:tags r:id="rId1"/>
    </p:custDataLst>
    <p:extLst>
      <p:ext uri="{BB962C8B-B14F-4D97-AF65-F5344CB8AC3E}">
        <p14:creationId xmlns:p14="http://schemas.microsoft.com/office/powerpoint/2010/main" val="394660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5F5B36-9272-FA70-E69E-F4D884CED3FF}"/>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3" name="Title 2">
            <a:extLst>
              <a:ext uri="{FF2B5EF4-FFF2-40B4-BE49-F238E27FC236}">
                <a16:creationId xmlns:a16="http://schemas.microsoft.com/office/drawing/2014/main" id="{2F6025BA-F0C3-9A09-ABD6-E565509D3F32}"/>
              </a:ext>
            </a:extLst>
          </p:cNvPr>
          <p:cNvSpPr>
            <a:spLocks noGrp="1"/>
          </p:cNvSpPr>
          <p:nvPr>
            <p:ph type="title" idx="1"/>
          </p:nvPr>
        </p:nvSpPr>
        <p:spPr/>
        <p:txBody>
          <a:bodyPr>
            <a:normAutofit fontScale="90000"/>
          </a:bodyPr>
          <a:lstStyle/>
          <a:p>
            <a:r>
              <a:rPr lang="en-US" dirty="0"/>
              <a:t>Domain-specific vocabulary</a:t>
            </a:r>
          </a:p>
        </p:txBody>
      </p:sp>
      <p:sp>
        <p:nvSpPr>
          <p:cNvPr id="4" name="Content Placeholder 3">
            <a:extLst>
              <a:ext uri="{FF2B5EF4-FFF2-40B4-BE49-F238E27FC236}">
                <a16:creationId xmlns:a16="http://schemas.microsoft.com/office/drawing/2014/main" id="{AF2C84A2-21BF-1A88-5CED-01BCFDC8626D}"/>
              </a:ext>
            </a:extLst>
          </p:cNvPr>
          <p:cNvSpPr>
            <a:spLocks noGrp="1"/>
          </p:cNvSpPr>
          <p:nvPr>
            <p:ph idx="2"/>
          </p:nvPr>
        </p:nvSpPr>
        <p:spPr/>
        <p:txBody>
          <a:bodyPr/>
          <a:lstStyle/>
          <a:p>
            <a:r>
              <a:rPr lang="en-US" dirty="0"/>
              <a:t>Examples in different domains include the following:</a:t>
            </a:r>
          </a:p>
          <a:p>
            <a:pPr lvl="1"/>
            <a:r>
              <a:rPr lang="en-US" b="1" dirty="0">
                <a:solidFill>
                  <a:schemeClr val="accent6"/>
                </a:solidFill>
              </a:rPr>
              <a:t>Medical: </a:t>
            </a:r>
            <a:r>
              <a:rPr lang="en-US" dirty="0"/>
              <a:t>Terms such as </a:t>
            </a:r>
            <a:r>
              <a:rPr lang="en-US" i="1" dirty="0"/>
              <a:t>myocardial infarction </a:t>
            </a:r>
            <a:r>
              <a:rPr lang="en-US" dirty="0"/>
              <a:t>and </a:t>
            </a:r>
            <a:r>
              <a:rPr lang="en-US" i="1" dirty="0"/>
              <a:t>angioplasty</a:t>
            </a:r>
            <a:r>
              <a:rPr lang="en-US" dirty="0"/>
              <a:t> are specific to the field of cardiology.</a:t>
            </a:r>
          </a:p>
          <a:p>
            <a:pPr lvl="1"/>
            <a:r>
              <a:rPr lang="en-US" b="1" dirty="0">
                <a:solidFill>
                  <a:schemeClr val="accent6"/>
                </a:solidFill>
              </a:rPr>
              <a:t>Legal:</a:t>
            </a:r>
            <a:r>
              <a:rPr lang="en-US" dirty="0"/>
              <a:t> Legal terms such as </a:t>
            </a:r>
            <a:r>
              <a:rPr lang="en-US" i="1" dirty="0"/>
              <a:t>affidavit</a:t>
            </a:r>
            <a:r>
              <a:rPr lang="en-US" dirty="0"/>
              <a:t> and </a:t>
            </a:r>
            <a:r>
              <a:rPr lang="en-US" i="1" dirty="0"/>
              <a:t>amicus curiae </a:t>
            </a:r>
            <a:r>
              <a:rPr lang="en-US" dirty="0"/>
              <a:t>are not commonly used in everyday language.</a:t>
            </a:r>
          </a:p>
          <a:p>
            <a:pPr lvl="1"/>
            <a:r>
              <a:rPr lang="en-US" b="1" dirty="0">
                <a:solidFill>
                  <a:schemeClr val="accent6"/>
                </a:solidFill>
              </a:rPr>
              <a:t>Financial: </a:t>
            </a:r>
            <a:r>
              <a:rPr lang="en-US" dirty="0"/>
              <a:t>Terms such as </a:t>
            </a:r>
            <a:r>
              <a:rPr lang="en-US" i="1" dirty="0"/>
              <a:t>earnings per share </a:t>
            </a:r>
            <a:r>
              <a:rPr lang="en-US" dirty="0"/>
              <a:t>and </a:t>
            </a:r>
            <a:r>
              <a:rPr lang="en-US" i="1" dirty="0"/>
              <a:t>price-to-earnings ratio</a:t>
            </a:r>
            <a:r>
              <a:rPr lang="en-US" dirty="0"/>
              <a:t> might not be familiar to people who are outside of the financial industry.</a:t>
            </a:r>
          </a:p>
          <a:p>
            <a:pPr lvl="1"/>
            <a:r>
              <a:rPr lang="en-US" b="1" dirty="0">
                <a:solidFill>
                  <a:schemeClr val="accent6"/>
                </a:solidFill>
              </a:rPr>
              <a:t>Scientific: </a:t>
            </a:r>
            <a:r>
              <a:rPr lang="en-US" dirty="0"/>
              <a:t>Terms such as </a:t>
            </a:r>
            <a:r>
              <a:rPr lang="en-US" i="1" dirty="0"/>
              <a:t>deoxyribonucleic acid (DNA)</a:t>
            </a:r>
            <a:r>
              <a:rPr lang="en-US" dirty="0"/>
              <a:t> and </a:t>
            </a:r>
            <a:r>
              <a:rPr lang="en-US" i="1" dirty="0"/>
              <a:t>photosynthesis</a:t>
            </a:r>
            <a:r>
              <a:rPr lang="en-US" dirty="0"/>
              <a:t> are specific to the fields of genetics and biology.</a:t>
            </a:r>
          </a:p>
          <a:p>
            <a:r>
              <a:rPr lang="en-US" dirty="0"/>
              <a:t>These terms require domain-specific knowledge to understand and interpret the data accurately.</a:t>
            </a:r>
          </a:p>
        </p:txBody>
      </p:sp>
    </p:spTree>
    <p:custDataLst>
      <p:tags r:id="rId1"/>
    </p:custDataLst>
    <p:extLst>
      <p:ext uri="{BB962C8B-B14F-4D97-AF65-F5344CB8AC3E}">
        <p14:creationId xmlns:p14="http://schemas.microsoft.com/office/powerpoint/2010/main" val="62981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DC410E-2708-97D6-CA62-CF551A4BB1F5}"/>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3" name="Title 2">
            <a:extLst>
              <a:ext uri="{FF2B5EF4-FFF2-40B4-BE49-F238E27FC236}">
                <a16:creationId xmlns:a16="http://schemas.microsoft.com/office/drawing/2014/main" id="{C1ABAC61-0491-9D92-D5BB-F32784362223}"/>
              </a:ext>
            </a:extLst>
          </p:cNvPr>
          <p:cNvSpPr>
            <a:spLocks noGrp="1"/>
          </p:cNvSpPr>
          <p:nvPr>
            <p:ph type="title" idx="1"/>
          </p:nvPr>
        </p:nvSpPr>
        <p:spPr/>
        <p:txBody>
          <a:bodyPr>
            <a:normAutofit fontScale="90000"/>
          </a:bodyPr>
          <a:lstStyle/>
          <a:p>
            <a:r>
              <a:rPr lang="en-US" dirty="0"/>
              <a:t>Data quality</a:t>
            </a:r>
          </a:p>
        </p:txBody>
      </p:sp>
      <p:sp>
        <p:nvSpPr>
          <p:cNvPr id="4" name="Content Placeholder 3">
            <a:extLst>
              <a:ext uri="{FF2B5EF4-FFF2-40B4-BE49-F238E27FC236}">
                <a16:creationId xmlns:a16="http://schemas.microsoft.com/office/drawing/2014/main" id="{39981F83-5797-9A96-1F91-EA0B3F63F81A}"/>
              </a:ext>
            </a:extLst>
          </p:cNvPr>
          <p:cNvSpPr>
            <a:spLocks noGrp="1"/>
          </p:cNvSpPr>
          <p:nvPr>
            <p:ph idx="2"/>
          </p:nvPr>
        </p:nvSpPr>
        <p:spPr/>
        <p:txBody>
          <a:bodyPr/>
          <a:lstStyle/>
          <a:p>
            <a:r>
              <a:rPr lang="en-US" sz="2400" dirty="0"/>
              <a:t>Cleaning and preparing textual data for analysis can be a challenging task. Textual data is often noisy, incomplete, and inconsistent, which can make it difficult to analyze and draw meaningful insights from.</a:t>
            </a:r>
          </a:p>
          <a:p>
            <a:r>
              <a:rPr lang="en-US" sz="2400" dirty="0"/>
              <a:t>Some common challenges include the following:</a:t>
            </a:r>
          </a:p>
          <a:p>
            <a:pPr lvl="1"/>
            <a:r>
              <a:rPr lang="en-US" sz="2000" b="1" dirty="0">
                <a:solidFill>
                  <a:schemeClr val="accent6"/>
                </a:solidFill>
              </a:rPr>
              <a:t>Noisy data: </a:t>
            </a:r>
            <a:r>
              <a:rPr lang="en-US" sz="2000" dirty="0"/>
              <a:t>The data contains misspellings, typos, nonstandard abbreviations, punctuation errors, emojis, and hashtags.</a:t>
            </a:r>
          </a:p>
          <a:p>
            <a:pPr lvl="1"/>
            <a:r>
              <a:rPr lang="en-US" sz="2000" b="1" dirty="0">
                <a:solidFill>
                  <a:schemeClr val="accent6"/>
                </a:solidFill>
              </a:rPr>
              <a:t>Incomplete data: </a:t>
            </a:r>
            <a:r>
              <a:rPr lang="en-US" sz="2000" dirty="0"/>
              <a:t>The data source isn’t exhaustive or well structured.</a:t>
            </a:r>
          </a:p>
          <a:p>
            <a:pPr lvl="1"/>
            <a:r>
              <a:rPr lang="en-US" sz="2000" b="1" dirty="0">
                <a:solidFill>
                  <a:schemeClr val="accent6"/>
                </a:solidFill>
              </a:rPr>
              <a:t>Inconsistent data:</a:t>
            </a:r>
            <a:r>
              <a:rPr lang="en-US" sz="2000" dirty="0"/>
              <a:t> The data is collected from multiple sources or isn’t well organized.</a:t>
            </a:r>
          </a:p>
          <a:p>
            <a:r>
              <a:rPr lang="en-US" sz="2400" dirty="0"/>
              <a:t>Examples of noisy, incomplete, and inconsistent textual data include Twitter data, customer feedback, medical records, and legal documents.</a:t>
            </a:r>
          </a:p>
        </p:txBody>
      </p:sp>
    </p:spTree>
    <p:custDataLst>
      <p:tags r:id="rId1"/>
    </p:custDataLst>
    <p:extLst>
      <p:ext uri="{BB962C8B-B14F-4D97-AF65-F5344CB8AC3E}">
        <p14:creationId xmlns:p14="http://schemas.microsoft.com/office/powerpoint/2010/main" val="163889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AC7A72-2B54-A843-91C4-8317DF0A1F67}"/>
              </a:ext>
            </a:extLst>
          </p:cNvPr>
          <p:cNvSpPr>
            <a:spLocks noGrp="1"/>
          </p:cNvSpPr>
          <p:nvPr>
            <p:ph type="sldNum" idx="97"/>
          </p:nvPr>
        </p:nvSpPr>
        <p:spPr/>
        <p:txBody>
          <a:bodyPr/>
          <a:lstStyle/>
          <a:p>
            <a:fld id="{2613A35D-97EF-7A48-AACF-97D95E22C11E}" type="slidenum">
              <a:rPr lang="en-US" smtClean="0"/>
              <a:pPr/>
              <a:t>13</a:t>
            </a:fld>
            <a:endParaRPr lang="en-US" dirty="0"/>
          </a:p>
        </p:txBody>
      </p:sp>
      <p:sp>
        <p:nvSpPr>
          <p:cNvPr id="4" name="Title 3">
            <a:extLst>
              <a:ext uri="{FF2B5EF4-FFF2-40B4-BE49-F238E27FC236}">
                <a16:creationId xmlns:a16="http://schemas.microsoft.com/office/drawing/2014/main" id="{239B32D3-25EA-7446-9AB5-6AD85C779756}"/>
              </a:ext>
            </a:extLst>
          </p:cNvPr>
          <p:cNvSpPr>
            <a:spLocks noGrp="1"/>
          </p:cNvSpPr>
          <p:nvPr>
            <p:ph type="title" idx="1"/>
          </p:nvPr>
        </p:nvSpPr>
        <p:spPr/>
        <p:txBody>
          <a:bodyPr>
            <a:normAutofit fontScale="90000"/>
          </a:bodyPr>
          <a:lstStyle/>
          <a:p>
            <a:r>
              <a:rPr lang="en-US" dirty="0"/>
              <a:t>Levels of linguistic knowledge</a:t>
            </a:r>
          </a:p>
        </p:txBody>
      </p:sp>
      <p:graphicFrame>
        <p:nvGraphicFramePr>
          <p:cNvPr id="6" name="Table 6" descr="&#10;">
            <a:extLst>
              <a:ext uri="{FF2B5EF4-FFF2-40B4-BE49-F238E27FC236}">
                <a16:creationId xmlns:a16="http://schemas.microsoft.com/office/drawing/2014/main" id="{9CA7461E-DC9D-9B44-A5B8-A29ADE7427E2}"/>
              </a:ext>
            </a:extLst>
          </p:cNvPr>
          <p:cNvGraphicFramePr>
            <a:graphicFrameLocks noGrp="1"/>
          </p:cNvGraphicFramePr>
          <p:nvPr>
            <p:ph idx="2"/>
            <p:extLst>
              <p:ext uri="{D42A27DB-BD31-4B8C-83A1-F6EECF244321}">
                <p14:modId xmlns:p14="http://schemas.microsoft.com/office/powerpoint/2010/main" val="300018426"/>
              </p:ext>
            </p:extLst>
          </p:nvPr>
        </p:nvGraphicFramePr>
        <p:xfrm>
          <a:off x="365125" y="1165225"/>
          <a:ext cx="9730597" cy="4663440"/>
        </p:xfrm>
        <a:graphic>
          <a:graphicData uri="http://schemas.openxmlformats.org/drawingml/2006/table">
            <a:tbl>
              <a:tblPr firstRow="1" bandRow="1">
                <a:tableStyleId>{B301B821-A1FF-4177-AEE7-76D212191A09}</a:tableStyleId>
              </a:tblPr>
              <a:tblGrid>
                <a:gridCol w="1791615">
                  <a:extLst>
                    <a:ext uri="{9D8B030D-6E8A-4147-A177-3AD203B41FA5}">
                      <a16:colId xmlns:a16="http://schemas.microsoft.com/office/drawing/2014/main" val="3267394961"/>
                    </a:ext>
                  </a:extLst>
                </a:gridCol>
                <a:gridCol w="7938982">
                  <a:extLst>
                    <a:ext uri="{9D8B030D-6E8A-4147-A177-3AD203B41FA5}">
                      <a16:colId xmlns:a16="http://schemas.microsoft.com/office/drawing/2014/main" val="4081978216"/>
                    </a:ext>
                  </a:extLst>
                </a:gridCol>
              </a:tblGrid>
              <a:tr h="0">
                <a:tc>
                  <a:txBody>
                    <a:bodyPr/>
                    <a:lstStyle/>
                    <a:p>
                      <a:pPr algn="l"/>
                      <a:r>
                        <a:rPr lang="en-US" sz="2000" dirty="0">
                          <a:effectLst/>
                        </a:rPr>
                        <a:t>Level</a:t>
                      </a:r>
                      <a:endParaRPr lang="en-US" sz="2000" b="1" dirty="0">
                        <a:solidFill>
                          <a:schemeClr val="bg1"/>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effectLst/>
                        </a:rPr>
                        <a:t>Description</a:t>
                      </a:r>
                      <a:endParaRPr lang="en-US" sz="2000" b="1" dirty="0">
                        <a:solidFill>
                          <a:schemeClr val="bg1"/>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888982"/>
                  </a:ext>
                </a:extLst>
              </a:tr>
              <a:tr h="0">
                <a:tc>
                  <a:txBody>
                    <a:bodyPr/>
                    <a:lstStyle/>
                    <a:p>
                      <a:pPr algn="l"/>
                      <a:r>
                        <a:rPr lang="en-US" sz="2000" dirty="0">
                          <a:solidFill>
                            <a:schemeClr val="tx2"/>
                          </a:solidFill>
                          <a:effectLst/>
                        </a:rPr>
                        <a:t>Phonetics</a:t>
                      </a:r>
                      <a:endParaRPr lang="en-US" sz="2000" b="1"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solidFill>
                            <a:schemeClr val="tx2"/>
                          </a:solidFill>
                          <a:effectLst/>
                        </a:rPr>
                        <a:t>Study of the sounds of human language</a:t>
                      </a:r>
                      <a:endParaRPr lang="en-US" sz="2000" b="0"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957274"/>
                  </a:ext>
                </a:extLst>
              </a:tr>
              <a:tr h="0">
                <a:tc>
                  <a:txBody>
                    <a:bodyPr/>
                    <a:lstStyle/>
                    <a:p>
                      <a:pPr algn="l"/>
                      <a:r>
                        <a:rPr lang="en-US" sz="2000" dirty="0">
                          <a:solidFill>
                            <a:schemeClr val="tx2"/>
                          </a:solidFill>
                          <a:effectLst/>
                        </a:rPr>
                        <a:t>Phonology</a:t>
                      </a:r>
                      <a:endParaRPr lang="en-US" sz="2000" b="1"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2"/>
                          </a:solidFill>
                          <a:effectLst/>
                        </a:rPr>
                        <a:t>Study of sound systems in human language</a:t>
                      </a:r>
                      <a:endParaRPr lang="en-US" sz="2000"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1471252"/>
                  </a:ext>
                </a:extLst>
              </a:tr>
              <a:tr h="441734">
                <a:tc>
                  <a:txBody>
                    <a:bodyPr/>
                    <a:lstStyle/>
                    <a:p>
                      <a:pPr algn="l"/>
                      <a:r>
                        <a:rPr lang="en-US" sz="2000" dirty="0">
                          <a:solidFill>
                            <a:schemeClr val="tx2"/>
                          </a:solidFill>
                          <a:effectLst/>
                        </a:rPr>
                        <a:t>Morphology</a:t>
                      </a:r>
                      <a:endParaRPr lang="en-US" sz="2000" b="1"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solidFill>
                            <a:schemeClr val="tx2"/>
                          </a:solidFill>
                          <a:effectLst/>
                        </a:rPr>
                        <a:t>Study of the formation and internal structure of words</a:t>
                      </a:r>
                      <a:endParaRPr lang="en-US" sz="2000"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537506"/>
                  </a:ext>
                </a:extLst>
              </a:tr>
              <a:tr h="441734">
                <a:tc>
                  <a:txBody>
                    <a:bodyPr/>
                    <a:lstStyle/>
                    <a:p>
                      <a:pPr algn="l"/>
                      <a:r>
                        <a:rPr lang="en-US" sz="2000" dirty="0">
                          <a:solidFill>
                            <a:schemeClr val="tx2"/>
                          </a:solidFill>
                          <a:effectLst/>
                        </a:rPr>
                        <a:t>Syntax</a:t>
                      </a:r>
                      <a:endParaRPr lang="en-US" sz="2000" b="1"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solidFill>
                            <a:schemeClr val="tx2"/>
                          </a:solidFill>
                          <a:effectLst/>
                        </a:rPr>
                        <a:t>Study of the formation and internal structure of</a:t>
                      </a:r>
                    </a:p>
                    <a:p>
                      <a:pPr algn="l"/>
                      <a:r>
                        <a:rPr lang="en-US" sz="2000" dirty="0">
                          <a:solidFill>
                            <a:schemeClr val="tx2"/>
                          </a:solidFill>
                          <a:effectLst/>
                        </a:rPr>
                        <a:t>sentences</a:t>
                      </a:r>
                      <a:endParaRPr lang="en-US" sz="2000"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6777500"/>
                  </a:ext>
                </a:extLst>
              </a:tr>
              <a:tr h="0">
                <a:tc>
                  <a:txBody>
                    <a:bodyPr/>
                    <a:lstStyle/>
                    <a:p>
                      <a:pPr algn="l"/>
                      <a:r>
                        <a:rPr lang="en-US" sz="2000" dirty="0">
                          <a:solidFill>
                            <a:schemeClr val="tx2"/>
                          </a:solidFill>
                          <a:effectLst/>
                        </a:rPr>
                        <a:t>Semantics</a:t>
                      </a:r>
                      <a:endParaRPr lang="en-US" sz="2000" b="1"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solidFill>
                            <a:schemeClr val="tx2"/>
                          </a:solidFill>
                          <a:effectLst/>
                        </a:rPr>
                        <a:t>Study of the meaning of sentences</a:t>
                      </a:r>
                      <a:endParaRPr lang="en-US" sz="2000"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167545"/>
                  </a:ext>
                </a:extLst>
              </a:tr>
              <a:tr h="638060">
                <a:tc>
                  <a:txBody>
                    <a:bodyPr/>
                    <a:lstStyle/>
                    <a:p>
                      <a:pPr algn="l"/>
                      <a:r>
                        <a:rPr lang="en-US" sz="2000" dirty="0">
                          <a:solidFill>
                            <a:schemeClr val="tx2"/>
                          </a:solidFill>
                          <a:effectLst/>
                        </a:rPr>
                        <a:t>Pragmatics</a:t>
                      </a:r>
                      <a:endParaRPr lang="en-US" sz="2000" b="1"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solidFill>
                            <a:schemeClr val="tx2"/>
                          </a:solidFill>
                          <a:effectLst/>
                        </a:rPr>
                        <a:t>Study of the way that sentences, with their semantic meanings, are used for particular communicative goals</a:t>
                      </a:r>
                      <a:endParaRPr lang="en-US" sz="2000" dirty="0">
                        <a:solidFill>
                          <a:schemeClr val="tx2"/>
                        </a:solidFill>
                        <a:effectLst/>
                        <a:latin typeface="+mn-lt"/>
                      </a:endParaRPr>
                    </a:p>
                  </a:txBody>
                  <a:tcPr marL="13716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2068550"/>
                  </a:ext>
                </a:extLst>
              </a:tr>
            </a:tbl>
          </a:graphicData>
        </a:graphic>
      </p:graphicFrame>
      <p:pic>
        <p:nvPicPr>
          <p:cNvPr id="7" name="Picture 6" descr="Arrows indicate that levels at the top of the table are shallower, and levels toward the bottom of the table are deeper.">
            <a:extLst>
              <a:ext uri="{FF2B5EF4-FFF2-40B4-BE49-F238E27FC236}">
                <a16:creationId xmlns:a16="http://schemas.microsoft.com/office/drawing/2014/main" id="{0D692485-703A-4685-9EDC-C993F44A0AC6}"/>
              </a:ext>
            </a:extLst>
          </p:cNvPr>
          <p:cNvPicPr>
            <a:picLocks noChangeAspect="1"/>
          </p:cNvPicPr>
          <p:nvPr/>
        </p:nvPicPr>
        <p:blipFill>
          <a:blip r:embed="rId4"/>
          <a:stretch>
            <a:fillRect/>
          </a:stretch>
        </p:blipFill>
        <p:spPr>
          <a:xfrm>
            <a:off x="10284764" y="1097434"/>
            <a:ext cx="1548518" cy="4388966"/>
          </a:xfrm>
          <a:prstGeom prst="rect">
            <a:avLst/>
          </a:prstGeom>
        </p:spPr>
      </p:pic>
    </p:spTree>
    <p:custDataLst>
      <p:tags r:id="rId1"/>
    </p:custDataLst>
    <p:extLst>
      <p:ext uri="{BB962C8B-B14F-4D97-AF65-F5344CB8AC3E}">
        <p14:creationId xmlns:p14="http://schemas.microsoft.com/office/powerpoint/2010/main" val="300888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253842-D77E-2D91-7139-B7D7C5D3D375}"/>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3" name="Title 2">
            <a:extLst>
              <a:ext uri="{FF2B5EF4-FFF2-40B4-BE49-F238E27FC236}">
                <a16:creationId xmlns:a16="http://schemas.microsoft.com/office/drawing/2014/main" id="{BF1E8C6F-5E7B-4C43-B719-73A682B19F6E}"/>
              </a:ext>
            </a:extLst>
          </p:cNvPr>
          <p:cNvSpPr>
            <a:spLocks noGrp="1"/>
          </p:cNvSpPr>
          <p:nvPr>
            <p:ph type="title" idx="1"/>
          </p:nvPr>
        </p:nvSpPr>
        <p:spPr/>
        <p:txBody>
          <a:bodyPr/>
          <a:lstStyle/>
          <a:p>
            <a:r>
              <a:rPr lang="en-US" dirty="0"/>
              <a:t>Domains of NLP</a:t>
            </a:r>
          </a:p>
        </p:txBody>
      </p:sp>
      <p:sp>
        <p:nvSpPr>
          <p:cNvPr id="4" name="Text Placeholder 3">
            <a:extLst>
              <a:ext uri="{FF2B5EF4-FFF2-40B4-BE49-F238E27FC236}">
                <a16:creationId xmlns:a16="http://schemas.microsoft.com/office/drawing/2014/main" id="{39D3685A-8FD4-1038-8538-979D7DA4208A}"/>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641496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idx="97"/>
          </p:nvPr>
        </p:nvSpPr>
        <p:spPr/>
        <p:txBody>
          <a:bodyPr/>
          <a:lstStyle/>
          <a:p>
            <a:fld id="{86CB4B4D-7CA3-9044-876B-883B54F8677D}" type="slidenum">
              <a:rPr lang="en-US" smtClean="0"/>
              <a:pPr/>
              <a:t>15</a:t>
            </a:fld>
            <a:endParaRPr lang="en-US" dirty="0"/>
          </a:p>
        </p:txBody>
      </p:sp>
      <p:sp>
        <p:nvSpPr>
          <p:cNvPr id="232" name="Title"/>
          <p:cNvSpPr txBox="1">
            <a:spLocks noGrp="1"/>
          </p:cNvSpPr>
          <p:nvPr>
            <p:ph type="title" idx="1"/>
          </p:nvPr>
        </p:nvSpPr>
        <p:spPr/>
        <p:txBody>
          <a:bodyPr>
            <a:normAutofit fontScale="90000"/>
          </a:bodyPr>
          <a:lstStyle/>
          <a:p>
            <a:r>
              <a:rPr lang="en-US" dirty="0"/>
              <a:t>What is natural language?</a:t>
            </a:r>
          </a:p>
        </p:txBody>
      </p:sp>
      <p:sp>
        <p:nvSpPr>
          <p:cNvPr id="233" name="Main text"/>
          <p:cNvSpPr txBox="1">
            <a:spLocks noGrp="1"/>
          </p:cNvSpPr>
          <p:nvPr>
            <p:ph idx="2"/>
          </p:nvPr>
        </p:nvSpPr>
        <p:spPr>
          <a:xfrm>
            <a:off x="365760" y="1165536"/>
            <a:ext cx="6818811" cy="5262696"/>
          </a:xfrm>
        </p:spPr>
        <p:txBody>
          <a:bodyPr/>
          <a:lstStyle/>
          <a:p>
            <a:r>
              <a:rPr lang="en-US" dirty="0"/>
              <a:t>What is a natural language?</a:t>
            </a:r>
          </a:p>
          <a:p>
            <a:pPr lvl="1"/>
            <a:r>
              <a:rPr lang="en-US" dirty="0"/>
              <a:t>A human language that evolved naturally through human use over time</a:t>
            </a:r>
          </a:p>
          <a:p>
            <a:pPr lvl="1"/>
            <a:r>
              <a:rPr lang="en-US" dirty="0"/>
              <a:t>Examples include English, Arabic, Mandarin, Spanish, and Hindi</a:t>
            </a:r>
          </a:p>
          <a:p>
            <a:r>
              <a:rPr lang="en-US" dirty="0"/>
              <a:t>What </a:t>
            </a:r>
            <a:r>
              <a:rPr lang="en-US" i="1" dirty="0"/>
              <a:t>isn’t</a:t>
            </a:r>
            <a:r>
              <a:rPr lang="en-US" dirty="0"/>
              <a:t> a natural language?</a:t>
            </a:r>
          </a:p>
          <a:p>
            <a:pPr lvl="1"/>
            <a:r>
              <a:rPr lang="en-US" dirty="0"/>
              <a:t>Controlled or artificial languages, such as Klingon, Esperanto, and Interlingua</a:t>
            </a:r>
          </a:p>
          <a:p>
            <a:pPr lvl="1"/>
            <a:r>
              <a:rPr lang="en-US" dirty="0"/>
              <a:t>An animal language</a:t>
            </a:r>
          </a:p>
          <a:p>
            <a:pPr lvl="1"/>
            <a:r>
              <a:rPr lang="en-US" dirty="0"/>
              <a:t>Programming languages</a:t>
            </a:r>
          </a:p>
        </p:txBody>
      </p:sp>
      <p:pic>
        <p:nvPicPr>
          <p:cNvPr id="5" name="Picture 4" descr="Array of glyphs in the Klingon language.">
            <a:extLst>
              <a:ext uri="{FF2B5EF4-FFF2-40B4-BE49-F238E27FC236}">
                <a16:creationId xmlns:a16="http://schemas.microsoft.com/office/drawing/2014/main" id="{5AF31C34-CE0B-478D-9592-AA8A23DEBD59}"/>
              </a:ext>
            </a:extLst>
          </p:cNvPr>
          <p:cNvPicPr>
            <a:picLocks noChangeAspect="1"/>
          </p:cNvPicPr>
          <p:nvPr/>
        </p:nvPicPr>
        <p:blipFill>
          <a:blip r:embed="rId4"/>
          <a:stretch>
            <a:fillRect/>
          </a:stretch>
        </p:blipFill>
        <p:spPr>
          <a:xfrm>
            <a:off x="8137840" y="2623987"/>
            <a:ext cx="3688400" cy="3932261"/>
          </a:xfrm>
          <a:prstGeom prst="rect">
            <a:avLst/>
          </a:prstGeom>
        </p:spPr>
      </p:pic>
    </p:spTree>
    <p:custDataLst>
      <p:tags r:id="rId1"/>
    </p:custDataLst>
    <p:extLst>
      <p:ext uri="{BB962C8B-B14F-4D97-AF65-F5344CB8AC3E}">
        <p14:creationId xmlns:p14="http://schemas.microsoft.com/office/powerpoint/2010/main" val="262887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BB7E967-196A-4C02-8052-A5014B43CD7E}"/>
              </a:ext>
            </a:extLst>
          </p:cNvPr>
          <p:cNvSpPr>
            <a:spLocks noGrp="1"/>
          </p:cNvSpPr>
          <p:nvPr>
            <p:ph type="sldNum" idx="97"/>
          </p:nvPr>
        </p:nvSpPr>
        <p:spPr/>
        <p:txBody>
          <a:bodyPr/>
          <a:lstStyle/>
          <a:p>
            <a:fld id="{4037B1B0-0345-4E15-985A-6BECCDBE474F}" type="slidenum">
              <a:rPr lang="en-US" smtClean="0"/>
              <a:pPr/>
              <a:t>16</a:t>
            </a:fld>
            <a:endParaRPr lang="en-US" dirty="0"/>
          </a:p>
        </p:txBody>
      </p:sp>
      <p:sp>
        <p:nvSpPr>
          <p:cNvPr id="2" name="Title 1">
            <a:extLst>
              <a:ext uri="{FF2B5EF4-FFF2-40B4-BE49-F238E27FC236}">
                <a16:creationId xmlns:a16="http://schemas.microsoft.com/office/drawing/2014/main" id="{AD0B06B2-F1B5-32D6-047B-2F27F3DACFAB}"/>
              </a:ext>
            </a:extLst>
          </p:cNvPr>
          <p:cNvSpPr>
            <a:spLocks noGrp="1"/>
          </p:cNvSpPr>
          <p:nvPr>
            <p:ph type="title" idx="1"/>
          </p:nvPr>
        </p:nvSpPr>
        <p:spPr/>
        <p:txBody>
          <a:bodyPr>
            <a:normAutofit fontScale="90000"/>
          </a:bodyPr>
          <a:lstStyle/>
          <a:p>
            <a:r>
              <a:rPr lang="en-US" dirty="0">
                <a:latin typeface="+mj-lt"/>
              </a:rPr>
              <a:t>What is NLP?</a:t>
            </a:r>
          </a:p>
        </p:txBody>
      </p:sp>
      <p:sp>
        <p:nvSpPr>
          <p:cNvPr id="3" name="Content Placeholder 2">
            <a:extLst>
              <a:ext uri="{FF2B5EF4-FFF2-40B4-BE49-F238E27FC236}">
                <a16:creationId xmlns:a16="http://schemas.microsoft.com/office/drawing/2014/main" id="{A9FF1A9B-DC01-3E49-929E-35F8A59E6248}"/>
              </a:ext>
            </a:extLst>
          </p:cNvPr>
          <p:cNvSpPr>
            <a:spLocks noGrp="1"/>
          </p:cNvSpPr>
          <p:nvPr>
            <p:ph idx="2"/>
          </p:nvPr>
        </p:nvSpPr>
        <p:spPr>
          <a:xfrm>
            <a:off x="365760" y="1165536"/>
            <a:ext cx="5549848" cy="5262696"/>
          </a:xfrm>
        </p:spPr>
        <p:txBody>
          <a:bodyPr/>
          <a:lstStyle/>
          <a:p>
            <a:r>
              <a:rPr lang="en-US" dirty="0"/>
              <a:t>Natural language processing (NLP) is a branch of AI that focuses on enabling machines to understand, interpret, and generate human language.</a:t>
            </a:r>
          </a:p>
          <a:p>
            <a:r>
              <a:rPr lang="en-US" dirty="0"/>
              <a:t>NLP involves the use of various algorithms, statistical models, and linguistic rules to process and analyze large amounts of natural language data.</a:t>
            </a:r>
          </a:p>
        </p:txBody>
      </p:sp>
      <p:pic>
        <p:nvPicPr>
          <p:cNvPr id="6" name="Picture 5" descr="A figure that shows NLP is at the intersection of human language, artificial intelligence and computer engineering">
            <a:extLst>
              <a:ext uri="{FF2B5EF4-FFF2-40B4-BE49-F238E27FC236}">
                <a16:creationId xmlns:a16="http://schemas.microsoft.com/office/drawing/2014/main" id="{2BB2ED10-B3A6-470E-9350-B722FB96FE33}"/>
              </a:ext>
            </a:extLst>
          </p:cNvPr>
          <p:cNvPicPr>
            <a:picLocks noChangeAspect="1"/>
          </p:cNvPicPr>
          <p:nvPr/>
        </p:nvPicPr>
        <p:blipFill>
          <a:blip r:embed="rId4"/>
          <a:stretch>
            <a:fillRect/>
          </a:stretch>
        </p:blipFill>
        <p:spPr>
          <a:xfrm>
            <a:off x="6565530" y="1502484"/>
            <a:ext cx="4615072" cy="4157832"/>
          </a:xfrm>
          <a:prstGeom prst="rect">
            <a:avLst/>
          </a:prstGeom>
        </p:spPr>
      </p:pic>
    </p:spTree>
    <p:custDataLst>
      <p:tags r:id="rId1"/>
    </p:custDataLst>
    <p:extLst>
      <p:ext uri="{BB962C8B-B14F-4D97-AF65-F5344CB8AC3E}">
        <p14:creationId xmlns:p14="http://schemas.microsoft.com/office/powerpoint/2010/main" val="144909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BD555-D5DB-1AA5-CAC2-F5B1FAF1B0DE}"/>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3" name="Title 2">
            <a:extLst>
              <a:ext uri="{FF2B5EF4-FFF2-40B4-BE49-F238E27FC236}">
                <a16:creationId xmlns:a16="http://schemas.microsoft.com/office/drawing/2014/main" id="{7FCDF64D-CAD6-A228-FED6-4394635AAF90}"/>
              </a:ext>
            </a:extLst>
          </p:cNvPr>
          <p:cNvSpPr>
            <a:spLocks noGrp="1"/>
          </p:cNvSpPr>
          <p:nvPr>
            <p:ph type="title" idx="1"/>
          </p:nvPr>
        </p:nvSpPr>
        <p:spPr/>
        <p:txBody>
          <a:bodyPr>
            <a:normAutofit fontScale="90000"/>
          </a:bodyPr>
          <a:lstStyle/>
          <a:p>
            <a:r>
              <a:rPr lang="en-US" dirty="0"/>
              <a:t>Common applications of NLP</a:t>
            </a:r>
          </a:p>
        </p:txBody>
      </p:sp>
      <p:sp>
        <p:nvSpPr>
          <p:cNvPr id="4" name="Content Placeholder 3">
            <a:extLst>
              <a:ext uri="{FF2B5EF4-FFF2-40B4-BE49-F238E27FC236}">
                <a16:creationId xmlns:a16="http://schemas.microsoft.com/office/drawing/2014/main" id="{A3373543-7D28-5B8D-34B8-AB469D8AD4CF}"/>
              </a:ext>
            </a:extLst>
          </p:cNvPr>
          <p:cNvSpPr>
            <a:spLocks noGrp="1"/>
          </p:cNvSpPr>
          <p:nvPr>
            <p:ph idx="2"/>
          </p:nvPr>
        </p:nvSpPr>
        <p:spPr/>
        <p:txBody>
          <a:bodyPr/>
          <a:lstStyle/>
          <a:p>
            <a:r>
              <a:rPr lang="en-US" dirty="0"/>
              <a:t>Sentiment analysis</a:t>
            </a:r>
          </a:p>
          <a:p>
            <a:r>
              <a:rPr lang="en-US" dirty="0"/>
              <a:t>Machine translation</a:t>
            </a:r>
          </a:p>
          <a:p>
            <a:r>
              <a:rPr lang="en-US" dirty="0"/>
              <a:t>Chatbots and virtual assistants</a:t>
            </a:r>
          </a:p>
          <a:p>
            <a:r>
              <a:rPr lang="en-US" dirty="0"/>
              <a:t>Text summarization</a:t>
            </a:r>
          </a:p>
          <a:p>
            <a:r>
              <a:rPr lang="en-US" dirty="0"/>
              <a:t>Named entity recognition</a:t>
            </a:r>
          </a:p>
        </p:txBody>
      </p:sp>
    </p:spTree>
    <p:custDataLst>
      <p:tags r:id="rId1"/>
    </p:custDataLst>
    <p:extLst>
      <p:ext uri="{BB962C8B-B14F-4D97-AF65-F5344CB8AC3E}">
        <p14:creationId xmlns:p14="http://schemas.microsoft.com/office/powerpoint/2010/main" val="794851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CEC99A-C1F8-CCF0-9F05-401498D459AE}"/>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3" name="Title 2">
            <a:extLst>
              <a:ext uri="{FF2B5EF4-FFF2-40B4-BE49-F238E27FC236}">
                <a16:creationId xmlns:a16="http://schemas.microsoft.com/office/drawing/2014/main" id="{5EE59C5E-09A6-3A48-50B2-7F54792282E4}"/>
              </a:ext>
            </a:extLst>
          </p:cNvPr>
          <p:cNvSpPr>
            <a:spLocks noGrp="1"/>
          </p:cNvSpPr>
          <p:nvPr>
            <p:ph type="title" idx="1"/>
          </p:nvPr>
        </p:nvSpPr>
        <p:spPr/>
        <p:txBody>
          <a:bodyPr>
            <a:normAutofit fontScale="90000"/>
          </a:bodyPr>
          <a:lstStyle/>
          <a:p>
            <a:r>
              <a:rPr lang="en-US" dirty="0"/>
              <a:t>NLP, NLU, and NLG</a:t>
            </a:r>
          </a:p>
        </p:txBody>
      </p:sp>
      <p:sp>
        <p:nvSpPr>
          <p:cNvPr id="4" name="Content Placeholder 3">
            <a:extLst>
              <a:ext uri="{FF2B5EF4-FFF2-40B4-BE49-F238E27FC236}">
                <a16:creationId xmlns:a16="http://schemas.microsoft.com/office/drawing/2014/main" id="{BBAB3E79-D148-F3DD-7593-A4AD881EBF2C}"/>
              </a:ext>
            </a:extLst>
          </p:cNvPr>
          <p:cNvSpPr>
            <a:spLocks noGrp="1"/>
          </p:cNvSpPr>
          <p:nvPr>
            <p:ph idx="2"/>
          </p:nvPr>
        </p:nvSpPr>
        <p:spPr/>
        <p:txBody>
          <a:bodyPr/>
          <a:lstStyle/>
          <a:p>
            <a:r>
              <a:rPr lang="en-US" dirty="0"/>
              <a:t>Natural language understanding (NLU) is a subfield of NLP that focuses on the ability of a machine to understand the meaning of human language.</a:t>
            </a:r>
          </a:p>
        </p:txBody>
      </p:sp>
      <p:pic>
        <p:nvPicPr>
          <p:cNvPr id="5" name="Picture 4" descr="Relationship between NLU and NLG. See detail in notes.">
            <a:extLst>
              <a:ext uri="{FF2B5EF4-FFF2-40B4-BE49-F238E27FC236}">
                <a16:creationId xmlns:a16="http://schemas.microsoft.com/office/drawing/2014/main" id="{60F50DC5-0025-4673-8F05-F4E0FFBE0231}"/>
              </a:ext>
            </a:extLst>
          </p:cNvPr>
          <p:cNvPicPr>
            <a:picLocks noChangeAspect="1"/>
          </p:cNvPicPr>
          <p:nvPr/>
        </p:nvPicPr>
        <p:blipFill>
          <a:blip r:embed="rId4"/>
          <a:stretch>
            <a:fillRect/>
          </a:stretch>
        </p:blipFill>
        <p:spPr>
          <a:xfrm>
            <a:off x="3706161" y="2619075"/>
            <a:ext cx="4779678" cy="1938696"/>
          </a:xfrm>
          <a:prstGeom prst="rect">
            <a:avLst/>
          </a:prstGeom>
        </p:spPr>
      </p:pic>
      <p:sp>
        <p:nvSpPr>
          <p:cNvPr id="6" name="Content Placeholder 3">
            <a:extLst>
              <a:ext uri="{FF2B5EF4-FFF2-40B4-BE49-F238E27FC236}">
                <a16:creationId xmlns:a16="http://schemas.microsoft.com/office/drawing/2014/main" id="{90441C85-5BC9-44E7-88B9-654D479325B4}"/>
              </a:ext>
            </a:extLst>
          </p:cNvPr>
          <p:cNvSpPr txBox="1">
            <a:spLocks/>
          </p:cNvSpPr>
          <p:nvPr/>
        </p:nvSpPr>
        <p:spPr>
          <a:xfrm>
            <a:off x="359663" y="4571882"/>
            <a:ext cx="11548557" cy="12801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61963" indent="-228600" algn="l" defTabSz="914400" rtl="0" eaLnBrk="1" latinLnBrk="0" hangingPunct="1">
              <a:lnSpc>
                <a:spcPct val="100000"/>
              </a:lnSpc>
              <a:spcBef>
                <a:spcPts val="500"/>
              </a:spcBef>
              <a:spcAft>
                <a:spcPts val="600"/>
              </a:spcAft>
              <a:buClr>
                <a:schemeClr val="tx2"/>
              </a:buClr>
              <a:buFont typeface="Amazon Ember Display"/>
              <a:buChar char="•"/>
              <a:defRPr lang="en-US" sz="2400" kern="1200">
                <a:solidFill>
                  <a:srgbClr val="232F3E"/>
                </a:solidFill>
                <a:latin typeface="Amazon Ember Display"/>
              </a:defRPr>
            </a:lvl2pPr>
            <a:lvl3pPr marL="682625" indent="-228600" algn="l" defTabSz="914400" rtl="0" eaLnBrk="1" latinLnBrk="0" hangingPunct="1">
              <a:lnSpc>
                <a:spcPct val="100000"/>
              </a:lnSpc>
              <a:spcBef>
                <a:spcPts val="500"/>
              </a:spcBef>
              <a:spcAft>
                <a:spcPts val="600"/>
              </a:spcAft>
              <a:buClr>
                <a:schemeClr val="tx2"/>
              </a:buClr>
              <a:buFont typeface="Amazon Ember Display"/>
              <a:buChar char="•"/>
              <a:defRPr lang="en-US" sz="22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defRPr lang="en-US" sz="2000" kern="1200">
                <a:solidFill>
                  <a:srgbClr val="232F3E"/>
                </a:solidFill>
                <a:latin typeface="Amazon Ember Display"/>
              </a:defRPr>
            </a:lvl4pPr>
            <a:lvl5pPr marL="1146175" indent="-228600" algn="l" defTabSz="914400" rtl="0" eaLnBrk="1" latinLnBrk="0" hangingPunct="1">
              <a:lnSpc>
                <a:spcPct val="100000"/>
              </a:lnSpc>
              <a:spcBef>
                <a:spcPts val="500"/>
              </a:spcBef>
              <a:spcAft>
                <a:spcPts val="600"/>
              </a:spcAft>
              <a:buClr>
                <a:schemeClr val="tx2"/>
              </a:buClr>
              <a:buFont typeface="Amazon Ember Display"/>
              <a:buChar char="•"/>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solidFill>
                  <a:schemeClr val="tx2"/>
                </a:solidFill>
              </a:rPr>
              <a:t>Natural language generation (NLG) is a subfield of NLP that focuses on the ability of a machine to generate human-like language.</a:t>
            </a:r>
          </a:p>
        </p:txBody>
      </p:sp>
    </p:spTree>
    <p:custDataLst>
      <p:tags r:id="rId1"/>
    </p:custDataLst>
    <p:extLst>
      <p:ext uri="{BB962C8B-B14F-4D97-AF65-F5344CB8AC3E}">
        <p14:creationId xmlns:p14="http://schemas.microsoft.com/office/powerpoint/2010/main" val="527122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5D4A3-91DA-418A-C827-ABF340FBA3ED}"/>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3" name="Title 2">
            <a:extLst>
              <a:ext uri="{FF2B5EF4-FFF2-40B4-BE49-F238E27FC236}">
                <a16:creationId xmlns:a16="http://schemas.microsoft.com/office/drawing/2014/main" id="{8C50BD8C-6C97-8983-4C6B-C87705C3EBB0}"/>
              </a:ext>
            </a:extLst>
          </p:cNvPr>
          <p:cNvSpPr>
            <a:spLocks noGrp="1"/>
          </p:cNvSpPr>
          <p:nvPr>
            <p:ph type="title" idx="1"/>
          </p:nvPr>
        </p:nvSpPr>
        <p:spPr/>
        <p:txBody>
          <a:bodyPr>
            <a:noAutofit/>
          </a:bodyPr>
          <a:lstStyle/>
          <a:p>
            <a:r>
              <a:rPr lang="en-US" sz="3600" dirty="0"/>
              <a:t>Examples of NLP applications in different domains</a:t>
            </a:r>
          </a:p>
        </p:txBody>
      </p:sp>
      <p:sp>
        <p:nvSpPr>
          <p:cNvPr id="4" name="Content Placeholder 3">
            <a:extLst>
              <a:ext uri="{FF2B5EF4-FFF2-40B4-BE49-F238E27FC236}">
                <a16:creationId xmlns:a16="http://schemas.microsoft.com/office/drawing/2014/main" id="{4EEFE1E1-69E2-1FA8-270D-619E9345B370}"/>
              </a:ext>
            </a:extLst>
          </p:cNvPr>
          <p:cNvSpPr>
            <a:spLocks noGrp="1"/>
          </p:cNvSpPr>
          <p:nvPr>
            <p:ph idx="2"/>
          </p:nvPr>
        </p:nvSpPr>
        <p:spPr>
          <a:xfrm>
            <a:off x="365760" y="1165536"/>
            <a:ext cx="10383105" cy="5262696"/>
          </a:xfrm>
        </p:spPr>
        <p:txBody>
          <a:bodyPr/>
          <a:lstStyle/>
          <a:p>
            <a:r>
              <a:rPr lang="en-US" sz="2000" b="1" dirty="0">
                <a:solidFill>
                  <a:schemeClr val="accent6"/>
                </a:solidFill>
              </a:rPr>
              <a:t>Healthcare: </a:t>
            </a:r>
            <a:r>
              <a:rPr lang="en-US" sz="2000" dirty="0"/>
              <a:t>Analyze medical records and patient data, automate clinical documentation, and support medical decision-making.</a:t>
            </a:r>
          </a:p>
          <a:p>
            <a:r>
              <a:rPr lang="en-US" sz="2000" b="1" dirty="0">
                <a:solidFill>
                  <a:schemeClr val="accent6"/>
                </a:solidFill>
              </a:rPr>
              <a:t>Finance: </a:t>
            </a:r>
            <a:r>
              <a:rPr lang="en-US" sz="2000" dirty="0"/>
              <a:t>Analyze market trends, perform sentiment analysis, and support automated trading.</a:t>
            </a:r>
          </a:p>
          <a:p>
            <a:r>
              <a:rPr lang="en-US" sz="2000" b="1" dirty="0">
                <a:solidFill>
                  <a:schemeClr val="accent6"/>
                </a:solidFill>
              </a:rPr>
              <a:t>Education: </a:t>
            </a:r>
            <a:r>
              <a:rPr lang="en-US" sz="2000" dirty="0"/>
              <a:t>Support language learning, automated grading, and educational chatbots.</a:t>
            </a:r>
          </a:p>
          <a:p>
            <a:r>
              <a:rPr lang="en-US" sz="2000" b="1" dirty="0">
                <a:solidFill>
                  <a:schemeClr val="accent6"/>
                </a:solidFill>
              </a:rPr>
              <a:t>Law: </a:t>
            </a:r>
            <a:r>
              <a:rPr lang="en-US" sz="2000" dirty="0"/>
              <a:t>Automate analysis of legal documents, support electronic discovery, and analyze contracts.</a:t>
            </a:r>
          </a:p>
          <a:p>
            <a:r>
              <a:rPr lang="en-US" sz="2000" b="1" dirty="0">
                <a:solidFill>
                  <a:schemeClr val="accent6"/>
                </a:solidFill>
              </a:rPr>
              <a:t>Customer service: </a:t>
            </a:r>
            <a:r>
              <a:rPr lang="en-US" sz="2000" dirty="0"/>
              <a:t>Provide personalized recommendations, implement chatbots, and perform sentiment analysis of customer feedback.</a:t>
            </a:r>
          </a:p>
          <a:p>
            <a:r>
              <a:rPr lang="en-US" sz="2000" b="1" dirty="0">
                <a:solidFill>
                  <a:schemeClr val="accent6"/>
                </a:solidFill>
              </a:rPr>
              <a:t>Marketing: </a:t>
            </a:r>
            <a:r>
              <a:rPr lang="en-US" sz="2000" dirty="0"/>
              <a:t>Analyze customer feedback and social media data, and provide personalized recommendations.</a:t>
            </a:r>
          </a:p>
        </p:txBody>
      </p:sp>
      <p:grpSp>
        <p:nvGrpSpPr>
          <p:cNvPr id="5" name="Decorative graphics">
            <a:extLst>
              <a:ext uri="{FF2B5EF4-FFF2-40B4-BE49-F238E27FC236}">
                <a16:creationId xmlns:a16="http://schemas.microsoft.com/office/drawing/2014/main" id="{A48E62EA-6D6B-495F-93F5-BE491A28CA87}"/>
              </a:ext>
              <a:ext uri="{C183D7F6-B498-43B3-948B-1728B52AA6E4}">
                <adec:decorative xmlns:adec="http://schemas.microsoft.com/office/drawing/2017/decorative" val="1"/>
              </a:ext>
            </a:extLst>
          </p:cNvPr>
          <p:cNvGrpSpPr/>
          <p:nvPr/>
        </p:nvGrpSpPr>
        <p:grpSpPr>
          <a:xfrm>
            <a:off x="10968285" y="1143000"/>
            <a:ext cx="914400" cy="5257800"/>
            <a:chOff x="10579423" y="1058298"/>
            <a:chExt cx="914400" cy="5257800"/>
          </a:xfrm>
        </p:grpSpPr>
        <p:pic>
          <p:nvPicPr>
            <p:cNvPr id="6" name="Graphic 5">
              <a:extLst>
                <a:ext uri="{FF2B5EF4-FFF2-40B4-BE49-F238E27FC236}">
                  <a16:creationId xmlns:a16="http://schemas.microsoft.com/office/drawing/2014/main" id="{4C526693-B874-A983-2CBA-A456FFE22DC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423" y="1058298"/>
              <a:ext cx="914400" cy="914400"/>
            </a:xfrm>
            <a:prstGeom prst="rect">
              <a:avLst/>
            </a:prstGeom>
          </p:spPr>
        </p:pic>
        <p:pic>
          <p:nvPicPr>
            <p:cNvPr id="8" name="Graphic 7">
              <a:extLst>
                <a:ext uri="{FF2B5EF4-FFF2-40B4-BE49-F238E27FC236}">
                  <a16:creationId xmlns:a16="http://schemas.microsoft.com/office/drawing/2014/main" id="{F2ABAB79-0786-EAC4-FDE8-11040E4F8A97}"/>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79423" y="1926978"/>
              <a:ext cx="914400" cy="914400"/>
            </a:xfrm>
            <a:prstGeom prst="rect">
              <a:avLst/>
            </a:prstGeom>
          </p:spPr>
        </p:pic>
        <p:pic>
          <p:nvPicPr>
            <p:cNvPr id="10" name="Graphic 9">
              <a:extLst>
                <a:ext uri="{FF2B5EF4-FFF2-40B4-BE49-F238E27FC236}">
                  <a16:creationId xmlns:a16="http://schemas.microsoft.com/office/drawing/2014/main" id="{B9B06011-AB41-1880-C4BC-B958A10195BD}"/>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79423" y="2795658"/>
              <a:ext cx="914400" cy="914400"/>
            </a:xfrm>
            <a:prstGeom prst="rect">
              <a:avLst/>
            </a:prstGeom>
          </p:spPr>
        </p:pic>
        <p:pic>
          <p:nvPicPr>
            <p:cNvPr id="14" name="Graphic 13">
              <a:extLst>
                <a:ext uri="{FF2B5EF4-FFF2-40B4-BE49-F238E27FC236}">
                  <a16:creationId xmlns:a16="http://schemas.microsoft.com/office/drawing/2014/main" id="{157529CE-1968-B398-FAC9-819950260B0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79423" y="3664338"/>
              <a:ext cx="914400" cy="914400"/>
            </a:xfrm>
            <a:prstGeom prst="rect">
              <a:avLst/>
            </a:prstGeom>
          </p:spPr>
        </p:pic>
        <p:pic>
          <p:nvPicPr>
            <p:cNvPr id="16" name="Graphic 15">
              <a:extLst>
                <a:ext uri="{FF2B5EF4-FFF2-40B4-BE49-F238E27FC236}">
                  <a16:creationId xmlns:a16="http://schemas.microsoft.com/office/drawing/2014/main" id="{49361068-0CF9-E845-6A8E-0D3FB5028D31}"/>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579423" y="4533018"/>
              <a:ext cx="914400" cy="914400"/>
            </a:xfrm>
            <a:prstGeom prst="rect">
              <a:avLst/>
            </a:prstGeom>
          </p:spPr>
        </p:pic>
        <p:pic>
          <p:nvPicPr>
            <p:cNvPr id="18" name="Graphic 17">
              <a:extLst>
                <a:ext uri="{FF2B5EF4-FFF2-40B4-BE49-F238E27FC236}">
                  <a16:creationId xmlns:a16="http://schemas.microsoft.com/office/drawing/2014/main" id="{27A0CFF4-D2B4-DA16-AD86-291B1D01DBA2}"/>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579423" y="5401698"/>
              <a:ext cx="914400" cy="914400"/>
            </a:xfrm>
            <a:prstGeom prst="rect">
              <a:avLst/>
            </a:prstGeom>
          </p:spPr>
        </p:pic>
      </p:grpSp>
    </p:spTree>
    <p:custDataLst>
      <p:tags r:id="rId1"/>
    </p:custDataLst>
    <p:extLst>
      <p:ext uri="{BB962C8B-B14F-4D97-AF65-F5344CB8AC3E}">
        <p14:creationId xmlns:p14="http://schemas.microsoft.com/office/powerpoint/2010/main" val="70019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AA2EB-403B-D644-1009-10FCA5D3B5F9}"/>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3" name="Title 2">
            <a:extLst>
              <a:ext uri="{FF2B5EF4-FFF2-40B4-BE49-F238E27FC236}">
                <a16:creationId xmlns:a16="http://schemas.microsoft.com/office/drawing/2014/main" id="{D17D155A-E6DB-4A9A-57D5-2AEC1C4CE31C}"/>
              </a:ext>
            </a:extLst>
          </p:cNvPr>
          <p:cNvSpPr>
            <a:spLocks noGrp="1"/>
          </p:cNvSpPr>
          <p:nvPr>
            <p:ph type="title" idx="1"/>
          </p:nvPr>
        </p:nvSpPr>
        <p:spPr/>
        <p:txBody>
          <a:bodyPr/>
          <a:lstStyle/>
          <a:p>
            <a:r>
              <a:rPr lang="en-US" dirty="0"/>
              <a:t>Today’s activities</a:t>
            </a:r>
          </a:p>
        </p:txBody>
      </p:sp>
      <p:sp>
        <p:nvSpPr>
          <p:cNvPr id="4" name="Content Placeholder 3">
            <a:extLst>
              <a:ext uri="{FF2B5EF4-FFF2-40B4-BE49-F238E27FC236}">
                <a16:creationId xmlns:a16="http://schemas.microsoft.com/office/drawing/2014/main" id="{E5590079-A66A-6832-C26C-1D1CC54CEF1F}"/>
              </a:ext>
            </a:extLst>
          </p:cNvPr>
          <p:cNvSpPr>
            <a:spLocks noGrp="1"/>
          </p:cNvSpPr>
          <p:nvPr>
            <p:ph idx="2"/>
          </p:nvPr>
        </p:nvSpPr>
        <p:spPr/>
        <p:txBody>
          <a:bodyPr/>
          <a:lstStyle/>
          <a:p>
            <a:endParaRPr lang="en-US"/>
          </a:p>
        </p:txBody>
      </p:sp>
      <p:sp>
        <p:nvSpPr>
          <p:cNvPr id="5" name="Text Placeholder 4">
            <a:extLst>
              <a:ext uri="{FF2B5EF4-FFF2-40B4-BE49-F238E27FC236}">
                <a16:creationId xmlns:a16="http://schemas.microsoft.com/office/drawing/2014/main" id="{01691132-C1C5-7B7C-194B-9AAC64C5A21A}"/>
              </a:ext>
            </a:extLst>
          </p:cNvPr>
          <p:cNvSpPr>
            <a:spLocks noGrp="1"/>
          </p:cNvSpPr>
          <p:nvPr>
            <p:ph type="body" idx="3"/>
          </p:nvPr>
        </p:nvSpPr>
        <p:spPr/>
        <p:txBody>
          <a:bodyPr/>
          <a:lstStyle/>
          <a:p>
            <a:r>
              <a:rPr lang="en-US" dirty="0"/>
              <a:t>Challenges of textual data</a:t>
            </a:r>
          </a:p>
          <a:p>
            <a:r>
              <a:rPr lang="en-US" dirty="0"/>
              <a:t>Domains of natural language processing (NLP)</a:t>
            </a:r>
          </a:p>
          <a:p>
            <a:r>
              <a:rPr lang="en-US" dirty="0"/>
              <a:t>NLP approaches and tools</a:t>
            </a:r>
          </a:p>
        </p:txBody>
      </p:sp>
    </p:spTree>
    <p:custDataLst>
      <p:tags r:id="rId1"/>
    </p:custDataLst>
    <p:extLst>
      <p:ext uri="{BB962C8B-B14F-4D97-AF65-F5344CB8AC3E}">
        <p14:creationId xmlns:p14="http://schemas.microsoft.com/office/powerpoint/2010/main" val="864953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B61E59-7858-E062-DF7B-A8780C11F00B}"/>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3" name="Title 2">
            <a:extLst>
              <a:ext uri="{FF2B5EF4-FFF2-40B4-BE49-F238E27FC236}">
                <a16:creationId xmlns:a16="http://schemas.microsoft.com/office/drawing/2014/main" id="{EDFA5E4A-B6F9-AC64-8EB9-168BCC888CBC}"/>
              </a:ext>
            </a:extLst>
          </p:cNvPr>
          <p:cNvSpPr>
            <a:spLocks noGrp="1"/>
          </p:cNvSpPr>
          <p:nvPr>
            <p:ph type="title" idx="1"/>
          </p:nvPr>
        </p:nvSpPr>
        <p:spPr/>
        <p:txBody>
          <a:bodyPr>
            <a:normAutofit fontScale="90000"/>
          </a:bodyPr>
          <a:lstStyle/>
          <a:p>
            <a:r>
              <a:rPr lang="en-US" dirty="0"/>
              <a:t>Sentiment analysis in NLP</a:t>
            </a:r>
          </a:p>
        </p:txBody>
      </p:sp>
      <p:sp>
        <p:nvSpPr>
          <p:cNvPr id="4" name="Content Placeholder 3">
            <a:extLst>
              <a:ext uri="{FF2B5EF4-FFF2-40B4-BE49-F238E27FC236}">
                <a16:creationId xmlns:a16="http://schemas.microsoft.com/office/drawing/2014/main" id="{BD3B61A4-15A2-A3E4-EAF0-5BBF40B1AC2E}"/>
              </a:ext>
            </a:extLst>
          </p:cNvPr>
          <p:cNvSpPr>
            <a:spLocks noGrp="1"/>
          </p:cNvSpPr>
          <p:nvPr>
            <p:ph idx="2"/>
          </p:nvPr>
        </p:nvSpPr>
        <p:spPr>
          <a:xfrm>
            <a:off x="365760" y="1165536"/>
            <a:ext cx="10289799" cy="5262696"/>
          </a:xfrm>
        </p:spPr>
        <p:txBody>
          <a:bodyPr/>
          <a:lstStyle/>
          <a:p>
            <a:r>
              <a:rPr lang="en-US" sz="2400" dirty="0"/>
              <a:t>Identify and extract subjective information from text data, such as opinions, emotions, attitudes, and feelings.</a:t>
            </a:r>
          </a:p>
          <a:p>
            <a:r>
              <a:rPr lang="en-US" sz="2400" dirty="0"/>
              <a:t>Used in a variety of domains:</a:t>
            </a:r>
          </a:p>
          <a:p>
            <a:pPr lvl="1"/>
            <a:r>
              <a:rPr lang="en-US" sz="2000" b="1" dirty="0">
                <a:solidFill>
                  <a:schemeClr val="accent6"/>
                </a:solidFill>
              </a:rPr>
              <a:t>Social media: </a:t>
            </a:r>
            <a:r>
              <a:rPr lang="en-US" sz="2000" dirty="0"/>
              <a:t>Track public sentiment toward a brand or event.</a:t>
            </a:r>
          </a:p>
          <a:p>
            <a:pPr lvl="1"/>
            <a:r>
              <a:rPr lang="en-US" sz="2000" b="1" dirty="0">
                <a:solidFill>
                  <a:schemeClr val="accent6"/>
                </a:solidFill>
              </a:rPr>
              <a:t>Customer service: </a:t>
            </a:r>
            <a:r>
              <a:rPr lang="en-US" sz="2000" dirty="0"/>
              <a:t>Understand customer sentiment toward a product or service.</a:t>
            </a:r>
          </a:p>
          <a:p>
            <a:pPr lvl="1"/>
            <a:r>
              <a:rPr lang="en-US" sz="2000" b="1" dirty="0">
                <a:solidFill>
                  <a:schemeClr val="accent6"/>
                </a:solidFill>
              </a:rPr>
              <a:t>Finance: </a:t>
            </a:r>
            <a:r>
              <a:rPr lang="en-US" sz="2000" dirty="0"/>
              <a:t>Understand the sentiment of investors toward a company, stock, or industry.</a:t>
            </a:r>
          </a:p>
          <a:p>
            <a:pPr lvl="1"/>
            <a:r>
              <a:rPr lang="en-US" sz="2000" b="1" dirty="0">
                <a:solidFill>
                  <a:schemeClr val="accent6"/>
                </a:solidFill>
              </a:rPr>
              <a:t>Healthcare: </a:t>
            </a:r>
            <a:r>
              <a:rPr lang="en-US" sz="2000" dirty="0"/>
              <a:t>Understand the sentiment of patients toward a healthcare provider or medication.</a:t>
            </a:r>
          </a:p>
          <a:p>
            <a:pPr lvl="1"/>
            <a:r>
              <a:rPr lang="en-US" sz="2000" b="1" dirty="0">
                <a:solidFill>
                  <a:schemeClr val="accent6"/>
                </a:solidFill>
              </a:rPr>
              <a:t>Politics:</a:t>
            </a:r>
            <a:r>
              <a:rPr lang="en-US" sz="2000" dirty="0"/>
              <a:t> Analyze public sentiment toward political candidates or issues.</a:t>
            </a:r>
          </a:p>
          <a:p>
            <a:pPr lvl="1"/>
            <a:r>
              <a:rPr lang="en-US" sz="2000" b="1" dirty="0">
                <a:solidFill>
                  <a:schemeClr val="accent6"/>
                </a:solidFill>
              </a:rPr>
              <a:t>Marketing: </a:t>
            </a:r>
            <a:r>
              <a:rPr lang="en-US" sz="2000" dirty="0"/>
              <a:t>Analyze feedback and reviews to improve marketing strategies, such as product design or advertising.</a:t>
            </a:r>
          </a:p>
        </p:txBody>
      </p:sp>
      <p:grpSp>
        <p:nvGrpSpPr>
          <p:cNvPr id="5" name="Decorative graphics">
            <a:extLst>
              <a:ext uri="{FF2B5EF4-FFF2-40B4-BE49-F238E27FC236}">
                <a16:creationId xmlns:a16="http://schemas.microsoft.com/office/drawing/2014/main" id="{E34BE894-AF00-4CA0-849E-A9803F5C26B6}"/>
              </a:ext>
              <a:ext uri="{C183D7F6-B498-43B3-948B-1728B52AA6E4}">
                <adec:decorative xmlns:adec="http://schemas.microsoft.com/office/drawing/2017/decorative" val="1"/>
              </a:ext>
            </a:extLst>
          </p:cNvPr>
          <p:cNvGrpSpPr/>
          <p:nvPr/>
        </p:nvGrpSpPr>
        <p:grpSpPr>
          <a:xfrm>
            <a:off x="10972800" y="1143000"/>
            <a:ext cx="914400" cy="5257800"/>
            <a:chOff x="10922990" y="1071806"/>
            <a:chExt cx="914400" cy="5257800"/>
          </a:xfrm>
        </p:grpSpPr>
        <p:pic>
          <p:nvPicPr>
            <p:cNvPr id="23" name="Graphic 22">
              <a:extLst>
                <a:ext uri="{FF2B5EF4-FFF2-40B4-BE49-F238E27FC236}">
                  <a16:creationId xmlns:a16="http://schemas.microsoft.com/office/drawing/2014/main" id="{5E23EA36-FF09-D1A2-F89B-052036C8B786}"/>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22990" y="1071806"/>
              <a:ext cx="914400" cy="914400"/>
            </a:xfrm>
            <a:prstGeom prst="rect">
              <a:avLst/>
            </a:prstGeom>
          </p:spPr>
        </p:pic>
        <p:pic>
          <p:nvPicPr>
            <p:cNvPr id="16" name="Graphic 15">
              <a:extLst>
                <a:ext uri="{FF2B5EF4-FFF2-40B4-BE49-F238E27FC236}">
                  <a16:creationId xmlns:a16="http://schemas.microsoft.com/office/drawing/2014/main" id="{FE17D36D-112C-D459-B35E-A4D0138CAC8D}"/>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22990" y="1940486"/>
              <a:ext cx="914400" cy="914400"/>
            </a:xfrm>
            <a:prstGeom prst="rect">
              <a:avLst/>
            </a:prstGeom>
          </p:spPr>
        </p:pic>
        <p:pic>
          <p:nvPicPr>
            <p:cNvPr id="13" name="Graphic 12">
              <a:extLst>
                <a:ext uri="{FF2B5EF4-FFF2-40B4-BE49-F238E27FC236}">
                  <a16:creationId xmlns:a16="http://schemas.microsoft.com/office/drawing/2014/main" id="{8DB36866-F3BA-9B68-E788-99B4FDBC321E}"/>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22990" y="2809166"/>
              <a:ext cx="914400" cy="914400"/>
            </a:xfrm>
            <a:prstGeom prst="rect">
              <a:avLst/>
            </a:prstGeom>
          </p:spPr>
        </p:pic>
        <p:pic>
          <p:nvPicPr>
            <p:cNvPr id="12" name="Graphic 11">
              <a:extLst>
                <a:ext uri="{FF2B5EF4-FFF2-40B4-BE49-F238E27FC236}">
                  <a16:creationId xmlns:a16="http://schemas.microsoft.com/office/drawing/2014/main" id="{6A42ECCE-3874-A21E-BE91-77CFAC7C5AFF}"/>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22990" y="3677846"/>
              <a:ext cx="914400" cy="914400"/>
            </a:xfrm>
            <a:prstGeom prst="rect">
              <a:avLst/>
            </a:prstGeom>
          </p:spPr>
        </p:pic>
        <p:pic>
          <p:nvPicPr>
            <p:cNvPr id="21" name="Graphic 20">
              <a:extLst>
                <a:ext uri="{FF2B5EF4-FFF2-40B4-BE49-F238E27FC236}">
                  <a16:creationId xmlns:a16="http://schemas.microsoft.com/office/drawing/2014/main" id="{AC377812-06B6-96EC-27A6-2B471E49E0FA}"/>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22990" y="4546526"/>
              <a:ext cx="914400" cy="914400"/>
            </a:xfrm>
            <a:prstGeom prst="rect">
              <a:avLst/>
            </a:prstGeom>
          </p:spPr>
        </p:pic>
        <p:pic>
          <p:nvPicPr>
            <p:cNvPr id="17" name="Graphic 16">
              <a:extLst>
                <a:ext uri="{FF2B5EF4-FFF2-40B4-BE49-F238E27FC236}">
                  <a16:creationId xmlns:a16="http://schemas.microsoft.com/office/drawing/2014/main" id="{CD9FE203-C939-8B1B-84A0-95DAC9EDFFF7}"/>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22990" y="5415206"/>
              <a:ext cx="914400" cy="914400"/>
            </a:xfrm>
            <a:prstGeom prst="rect">
              <a:avLst/>
            </a:prstGeom>
          </p:spPr>
        </p:pic>
      </p:grpSp>
    </p:spTree>
    <p:custDataLst>
      <p:tags r:id="rId1"/>
    </p:custDataLst>
    <p:extLst>
      <p:ext uri="{BB962C8B-B14F-4D97-AF65-F5344CB8AC3E}">
        <p14:creationId xmlns:p14="http://schemas.microsoft.com/office/powerpoint/2010/main" val="2905859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A02156-FFDE-FD89-81CA-322424BE4FFF}"/>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3" name="Title 2">
            <a:extLst>
              <a:ext uri="{FF2B5EF4-FFF2-40B4-BE49-F238E27FC236}">
                <a16:creationId xmlns:a16="http://schemas.microsoft.com/office/drawing/2014/main" id="{2221A646-C93D-8A8A-D00F-764A63C4C2E8}"/>
              </a:ext>
            </a:extLst>
          </p:cNvPr>
          <p:cNvSpPr>
            <a:spLocks noGrp="1"/>
          </p:cNvSpPr>
          <p:nvPr>
            <p:ph type="title" idx="1"/>
          </p:nvPr>
        </p:nvSpPr>
        <p:spPr/>
        <p:txBody>
          <a:bodyPr>
            <a:normAutofit fontScale="90000"/>
          </a:bodyPr>
          <a:lstStyle/>
          <a:p>
            <a:r>
              <a:rPr lang="en-US" dirty="0"/>
              <a:t>Named entity recognition in NLP</a:t>
            </a:r>
          </a:p>
        </p:txBody>
      </p:sp>
      <p:sp>
        <p:nvSpPr>
          <p:cNvPr id="10" name="Content Placeholder 9">
            <a:extLst>
              <a:ext uri="{FF2B5EF4-FFF2-40B4-BE49-F238E27FC236}">
                <a16:creationId xmlns:a16="http://schemas.microsoft.com/office/drawing/2014/main" id="{F051F540-2702-4DB0-84BF-554CF26704AF}"/>
              </a:ext>
            </a:extLst>
          </p:cNvPr>
          <p:cNvSpPr>
            <a:spLocks noGrp="1"/>
          </p:cNvSpPr>
          <p:nvPr>
            <p:ph idx="2"/>
          </p:nvPr>
        </p:nvSpPr>
        <p:spPr>
          <a:xfrm>
            <a:off x="365760" y="1165536"/>
            <a:ext cx="10047203" cy="5262696"/>
          </a:xfrm>
        </p:spPr>
        <p:txBody>
          <a:bodyPr/>
          <a:lstStyle/>
          <a:p>
            <a:r>
              <a:rPr lang="en-US" sz="2400" dirty="0"/>
              <a:t>Identify and classify named entities, such as people, organizations, and locations.</a:t>
            </a:r>
          </a:p>
          <a:p>
            <a:r>
              <a:rPr lang="en-US" sz="2400" dirty="0"/>
              <a:t>Used in a variety of domains:</a:t>
            </a:r>
          </a:p>
          <a:p>
            <a:pPr lvl="1"/>
            <a:r>
              <a:rPr lang="en-US" sz="2000" b="1" dirty="0">
                <a:solidFill>
                  <a:schemeClr val="accent6"/>
                </a:solidFill>
              </a:rPr>
              <a:t>News: </a:t>
            </a:r>
            <a:r>
              <a:rPr lang="en-US" sz="2000" dirty="0"/>
              <a:t>Extract the names of people, organizations, or locations that are involved in an event.</a:t>
            </a:r>
          </a:p>
          <a:p>
            <a:pPr lvl="1"/>
            <a:r>
              <a:rPr lang="en-US" sz="2000" b="1" dirty="0">
                <a:solidFill>
                  <a:schemeClr val="accent6"/>
                </a:solidFill>
              </a:rPr>
              <a:t>Social media: </a:t>
            </a:r>
            <a:r>
              <a:rPr lang="en-US" sz="2000" dirty="0"/>
              <a:t>Extract the names of people, organizations, or locations from a post.</a:t>
            </a:r>
          </a:p>
          <a:p>
            <a:pPr lvl="1"/>
            <a:r>
              <a:rPr lang="en-US" sz="2000" b="1" dirty="0">
                <a:solidFill>
                  <a:schemeClr val="accent6"/>
                </a:solidFill>
              </a:rPr>
              <a:t>Ecommerce: </a:t>
            </a:r>
            <a:r>
              <a:rPr lang="en-US" sz="2000" dirty="0"/>
              <a:t>Extract product names or brands that are mentioned in customer reviews or product descriptions.</a:t>
            </a:r>
          </a:p>
          <a:p>
            <a:pPr lvl="1"/>
            <a:r>
              <a:rPr lang="en-US" sz="2000" b="1" dirty="0">
                <a:solidFill>
                  <a:schemeClr val="accent6"/>
                </a:solidFill>
              </a:rPr>
              <a:t>Healthcare:</a:t>
            </a:r>
            <a:r>
              <a:rPr lang="en-US" sz="2000" dirty="0"/>
              <a:t> Extract medical entities, such as drug names, dosages, and diseases, that are mentioned in clinical notes or medical reports.</a:t>
            </a:r>
          </a:p>
          <a:p>
            <a:pPr lvl="1"/>
            <a:r>
              <a:rPr lang="en-US" sz="2000" b="1" dirty="0">
                <a:solidFill>
                  <a:schemeClr val="accent6"/>
                </a:solidFill>
              </a:rPr>
              <a:t>Legal: </a:t>
            </a:r>
            <a:r>
              <a:rPr lang="en-US" sz="2000" dirty="0"/>
              <a:t>Extract laws, cases, and organizations from legal documents or case law.</a:t>
            </a:r>
          </a:p>
          <a:p>
            <a:pPr lvl="1"/>
            <a:r>
              <a:rPr lang="en-US" sz="2000" b="1" dirty="0">
                <a:solidFill>
                  <a:schemeClr val="accent6"/>
                </a:solidFill>
              </a:rPr>
              <a:t>Finance: </a:t>
            </a:r>
            <a:r>
              <a:rPr lang="en-US" sz="2000" dirty="0"/>
              <a:t>Extract companies, stocks, and currencies that are mentioned in financial news articles or reports.</a:t>
            </a:r>
          </a:p>
        </p:txBody>
      </p:sp>
      <p:grpSp>
        <p:nvGrpSpPr>
          <p:cNvPr id="4" name="Decorative graphics">
            <a:extLst>
              <a:ext uri="{FF2B5EF4-FFF2-40B4-BE49-F238E27FC236}">
                <a16:creationId xmlns:a16="http://schemas.microsoft.com/office/drawing/2014/main" id="{735C2F96-AE53-4447-8AB5-D24399AF85B4}"/>
              </a:ext>
              <a:ext uri="{C183D7F6-B498-43B3-948B-1728B52AA6E4}">
                <adec:decorative xmlns:adec="http://schemas.microsoft.com/office/drawing/2017/decorative" val="1"/>
              </a:ext>
            </a:extLst>
          </p:cNvPr>
          <p:cNvGrpSpPr/>
          <p:nvPr/>
        </p:nvGrpSpPr>
        <p:grpSpPr>
          <a:xfrm>
            <a:off x="10972800" y="1143000"/>
            <a:ext cx="914400" cy="5257800"/>
            <a:chOff x="10923201" y="1185833"/>
            <a:chExt cx="914400" cy="5257800"/>
          </a:xfrm>
        </p:grpSpPr>
        <p:pic>
          <p:nvPicPr>
            <p:cNvPr id="18" name="Graphic 17">
              <a:extLst>
                <a:ext uri="{FF2B5EF4-FFF2-40B4-BE49-F238E27FC236}">
                  <a16:creationId xmlns:a16="http://schemas.microsoft.com/office/drawing/2014/main" id="{DFAF7A0E-D46D-72D6-3CBC-47CAA6B94BE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23201" y="1185833"/>
              <a:ext cx="914400" cy="914400"/>
            </a:xfrm>
            <a:prstGeom prst="rect">
              <a:avLst/>
            </a:prstGeom>
          </p:spPr>
        </p:pic>
        <p:pic>
          <p:nvPicPr>
            <p:cNvPr id="12" name="Graphic 11">
              <a:extLst>
                <a:ext uri="{FF2B5EF4-FFF2-40B4-BE49-F238E27FC236}">
                  <a16:creationId xmlns:a16="http://schemas.microsoft.com/office/drawing/2014/main" id="{14F2D901-FDB2-ADBB-B1BD-9AEBC761E0AC}"/>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23201" y="2054513"/>
              <a:ext cx="914400" cy="914400"/>
            </a:xfrm>
            <a:prstGeom prst="rect">
              <a:avLst/>
            </a:prstGeom>
          </p:spPr>
        </p:pic>
        <p:pic>
          <p:nvPicPr>
            <p:cNvPr id="16" name="Graphic 15">
              <a:extLst>
                <a:ext uri="{FF2B5EF4-FFF2-40B4-BE49-F238E27FC236}">
                  <a16:creationId xmlns:a16="http://schemas.microsoft.com/office/drawing/2014/main" id="{2E7C0383-2E1E-08DF-D295-A866CF4AC967}"/>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23201" y="2923193"/>
              <a:ext cx="914400" cy="914400"/>
            </a:xfrm>
            <a:prstGeom prst="rect">
              <a:avLst/>
            </a:prstGeom>
          </p:spPr>
        </p:pic>
        <p:pic>
          <p:nvPicPr>
            <p:cNvPr id="8" name="Graphic 7">
              <a:extLst>
                <a:ext uri="{FF2B5EF4-FFF2-40B4-BE49-F238E27FC236}">
                  <a16:creationId xmlns:a16="http://schemas.microsoft.com/office/drawing/2014/main" id="{021E9724-B35C-D6A7-413B-FA15B13C7ACD}"/>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23201" y="3791873"/>
              <a:ext cx="914400" cy="914400"/>
            </a:xfrm>
            <a:prstGeom prst="rect">
              <a:avLst/>
            </a:prstGeom>
          </p:spPr>
        </p:pic>
        <p:pic>
          <p:nvPicPr>
            <p:cNvPr id="14" name="Graphic 13">
              <a:extLst>
                <a:ext uri="{FF2B5EF4-FFF2-40B4-BE49-F238E27FC236}">
                  <a16:creationId xmlns:a16="http://schemas.microsoft.com/office/drawing/2014/main" id="{4D28CAE9-0FFC-2142-092D-6C6D7F5FE600}"/>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23201" y="4660553"/>
              <a:ext cx="914400" cy="914400"/>
            </a:xfrm>
            <a:prstGeom prst="rect">
              <a:avLst/>
            </a:prstGeom>
          </p:spPr>
        </p:pic>
        <p:pic>
          <p:nvPicPr>
            <p:cNvPr id="9" name="Graphic 8">
              <a:extLst>
                <a:ext uri="{FF2B5EF4-FFF2-40B4-BE49-F238E27FC236}">
                  <a16:creationId xmlns:a16="http://schemas.microsoft.com/office/drawing/2014/main" id="{5C93CF81-B1E5-52DF-63ED-5E4A75F0DAD9}"/>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23201" y="5529233"/>
              <a:ext cx="914400" cy="914400"/>
            </a:xfrm>
            <a:prstGeom prst="rect">
              <a:avLst/>
            </a:prstGeom>
          </p:spPr>
        </p:pic>
      </p:grpSp>
    </p:spTree>
    <p:custDataLst>
      <p:tags r:id="rId1"/>
    </p:custDataLst>
    <p:extLst>
      <p:ext uri="{BB962C8B-B14F-4D97-AF65-F5344CB8AC3E}">
        <p14:creationId xmlns:p14="http://schemas.microsoft.com/office/powerpoint/2010/main" val="1533929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FD5139-8BD4-D9D2-7F38-2CB867D33FAE}"/>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3" name="Title 2">
            <a:extLst>
              <a:ext uri="{FF2B5EF4-FFF2-40B4-BE49-F238E27FC236}">
                <a16:creationId xmlns:a16="http://schemas.microsoft.com/office/drawing/2014/main" id="{1FBB10DC-FDED-AAD7-5A8B-38120A0AFBC5}"/>
              </a:ext>
            </a:extLst>
          </p:cNvPr>
          <p:cNvSpPr>
            <a:spLocks noGrp="1"/>
          </p:cNvSpPr>
          <p:nvPr>
            <p:ph type="title" idx="1"/>
          </p:nvPr>
        </p:nvSpPr>
        <p:spPr/>
        <p:txBody>
          <a:bodyPr>
            <a:normAutofit fontScale="90000"/>
          </a:bodyPr>
          <a:lstStyle/>
          <a:p>
            <a:r>
              <a:rPr lang="en-US" dirty="0"/>
              <a:t>Machine translation in NLP</a:t>
            </a:r>
          </a:p>
        </p:txBody>
      </p:sp>
      <p:sp>
        <p:nvSpPr>
          <p:cNvPr id="9" name="Content Placeholder 8">
            <a:extLst>
              <a:ext uri="{FF2B5EF4-FFF2-40B4-BE49-F238E27FC236}">
                <a16:creationId xmlns:a16="http://schemas.microsoft.com/office/drawing/2014/main" id="{FD507357-2DF5-4767-8AF9-71C61519E074}"/>
              </a:ext>
            </a:extLst>
          </p:cNvPr>
          <p:cNvSpPr>
            <a:spLocks noGrp="1"/>
          </p:cNvSpPr>
          <p:nvPr>
            <p:ph idx="2"/>
          </p:nvPr>
        </p:nvSpPr>
        <p:spPr>
          <a:xfrm>
            <a:off x="365760" y="1165536"/>
            <a:ext cx="10271138" cy="5262696"/>
          </a:xfrm>
        </p:spPr>
        <p:txBody>
          <a:bodyPr/>
          <a:lstStyle/>
          <a:p>
            <a:r>
              <a:rPr lang="en-US" sz="2400" dirty="0"/>
              <a:t>Translate text from one language to another, typically with the goal of preserving the meaning and intent of the original text.</a:t>
            </a:r>
          </a:p>
          <a:p>
            <a:r>
              <a:rPr lang="en-US" sz="2400" dirty="0"/>
              <a:t>Used in a variety of domains:</a:t>
            </a:r>
          </a:p>
          <a:p>
            <a:pPr lvl="1"/>
            <a:r>
              <a:rPr lang="en-US" sz="2000" b="1" dirty="0">
                <a:solidFill>
                  <a:schemeClr val="accent6"/>
                </a:solidFill>
              </a:rPr>
              <a:t>Business:</a:t>
            </a:r>
            <a:r>
              <a:rPr lang="en-US" sz="2000" dirty="0"/>
              <a:t> Translate emails or reports between international teams.</a:t>
            </a:r>
          </a:p>
          <a:p>
            <a:pPr lvl="1"/>
            <a:r>
              <a:rPr lang="en-US" sz="2000" b="1" dirty="0">
                <a:solidFill>
                  <a:schemeClr val="accent6"/>
                </a:solidFill>
              </a:rPr>
              <a:t>Travel: </a:t>
            </a:r>
            <a:r>
              <a:rPr lang="en-US" sz="2000" dirty="0"/>
              <a:t>Translate hotel or transportation information for travelers.</a:t>
            </a:r>
          </a:p>
          <a:p>
            <a:pPr lvl="1"/>
            <a:r>
              <a:rPr lang="en-US" sz="2000" b="1" dirty="0">
                <a:solidFill>
                  <a:schemeClr val="accent6"/>
                </a:solidFill>
              </a:rPr>
              <a:t>Education: </a:t>
            </a:r>
            <a:r>
              <a:rPr lang="en-US" sz="2000" dirty="0"/>
              <a:t>Translate textbooks or lectures for students.</a:t>
            </a:r>
          </a:p>
          <a:p>
            <a:pPr lvl="1"/>
            <a:r>
              <a:rPr lang="en-US" sz="2000" b="1" dirty="0">
                <a:solidFill>
                  <a:schemeClr val="accent6"/>
                </a:solidFill>
              </a:rPr>
              <a:t>Healthcare: </a:t>
            </a:r>
            <a:r>
              <a:rPr lang="en-US" sz="2000" dirty="0"/>
              <a:t>Translate patient records or research papers to enable international collaboration and research.</a:t>
            </a:r>
          </a:p>
          <a:p>
            <a:pPr lvl="1"/>
            <a:r>
              <a:rPr lang="en-US" sz="2000" b="1" dirty="0">
                <a:solidFill>
                  <a:schemeClr val="accent6"/>
                </a:solidFill>
              </a:rPr>
              <a:t>Legal: </a:t>
            </a:r>
            <a:r>
              <a:rPr lang="en-US" sz="2000" dirty="0"/>
              <a:t>Translate contracts or court cases for international legal cases or collaborations.</a:t>
            </a:r>
          </a:p>
          <a:p>
            <a:pPr lvl="1"/>
            <a:r>
              <a:rPr lang="en-US" sz="2000" b="1" dirty="0">
                <a:solidFill>
                  <a:schemeClr val="accent6"/>
                </a:solidFill>
              </a:rPr>
              <a:t>Government: </a:t>
            </a:r>
            <a:r>
              <a:rPr lang="en-US" sz="2000" dirty="0"/>
              <a:t>Translate treaties or policies for international cooperation or communication.</a:t>
            </a:r>
          </a:p>
        </p:txBody>
      </p:sp>
      <p:grpSp>
        <p:nvGrpSpPr>
          <p:cNvPr id="4" name="Decorative graphics">
            <a:extLst>
              <a:ext uri="{FF2B5EF4-FFF2-40B4-BE49-F238E27FC236}">
                <a16:creationId xmlns:a16="http://schemas.microsoft.com/office/drawing/2014/main" id="{82F06C55-CC1C-419D-A379-7AD38B0C3CD8}"/>
              </a:ext>
              <a:ext uri="{C183D7F6-B498-43B3-948B-1728B52AA6E4}">
                <adec:decorative xmlns:adec="http://schemas.microsoft.com/office/drawing/2017/decorative" val="1"/>
              </a:ext>
            </a:extLst>
          </p:cNvPr>
          <p:cNvGrpSpPr/>
          <p:nvPr/>
        </p:nvGrpSpPr>
        <p:grpSpPr>
          <a:xfrm>
            <a:off x="10972800" y="1143000"/>
            <a:ext cx="914400" cy="5257800"/>
            <a:chOff x="10972800" y="1143000"/>
            <a:chExt cx="914400" cy="5257800"/>
          </a:xfrm>
        </p:grpSpPr>
        <p:pic>
          <p:nvPicPr>
            <p:cNvPr id="15" name="Graphic 14">
              <a:extLst>
                <a:ext uri="{FF2B5EF4-FFF2-40B4-BE49-F238E27FC236}">
                  <a16:creationId xmlns:a16="http://schemas.microsoft.com/office/drawing/2014/main" id="{5AC9CC86-5DF1-4656-0B71-6FA29B9FF81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72800" y="1143000"/>
              <a:ext cx="914400" cy="914400"/>
            </a:xfrm>
            <a:prstGeom prst="rect">
              <a:avLst/>
            </a:prstGeom>
          </p:spPr>
        </p:pic>
        <p:pic>
          <p:nvPicPr>
            <p:cNvPr id="17" name="Graphic 16">
              <a:extLst>
                <a:ext uri="{FF2B5EF4-FFF2-40B4-BE49-F238E27FC236}">
                  <a16:creationId xmlns:a16="http://schemas.microsoft.com/office/drawing/2014/main" id="{BA3DDDD9-E354-D3C2-DD12-12B87801A3E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72800" y="2011680"/>
              <a:ext cx="914400" cy="914400"/>
            </a:xfrm>
            <a:prstGeom prst="rect">
              <a:avLst/>
            </a:prstGeom>
          </p:spPr>
        </p:pic>
        <p:pic>
          <p:nvPicPr>
            <p:cNvPr id="18" name="Graphic 17">
              <a:extLst>
                <a:ext uri="{FF2B5EF4-FFF2-40B4-BE49-F238E27FC236}">
                  <a16:creationId xmlns:a16="http://schemas.microsoft.com/office/drawing/2014/main" id="{EA596B9E-2045-EC73-B5FC-B9E74D5C05F5}"/>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72800" y="2880360"/>
              <a:ext cx="914400" cy="914400"/>
            </a:xfrm>
            <a:prstGeom prst="rect">
              <a:avLst/>
            </a:prstGeom>
          </p:spPr>
        </p:pic>
        <p:pic>
          <p:nvPicPr>
            <p:cNvPr id="8" name="Graphic 7">
              <a:extLst>
                <a:ext uri="{FF2B5EF4-FFF2-40B4-BE49-F238E27FC236}">
                  <a16:creationId xmlns:a16="http://schemas.microsoft.com/office/drawing/2014/main" id="{A4367655-5199-9C72-80DD-8EC791145133}"/>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72800" y="3749040"/>
              <a:ext cx="914400" cy="914400"/>
            </a:xfrm>
            <a:prstGeom prst="rect">
              <a:avLst/>
            </a:prstGeom>
          </p:spPr>
        </p:pic>
        <p:pic>
          <p:nvPicPr>
            <p:cNvPr id="11" name="Graphic 10">
              <a:extLst>
                <a:ext uri="{FF2B5EF4-FFF2-40B4-BE49-F238E27FC236}">
                  <a16:creationId xmlns:a16="http://schemas.microsoft.com/office/drawing/2014/main" id="{8B631D9A-EC99-5CF8-B45D-4FFA3C3E0006}"/>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72800" y="4617720"/>
              <a:ext cx="914400" cy="914400"/>
            </a:xfrm>
            <a:prstGeom prst="rect">
              <a:avLst/>
            </a:prstGeom>
          </p:spPr>
        </p:pic>
        <p:pic>
          <p:nvPicPr>
            <p:cNvPr id="20" name="Graphic 19">
              <a:extLst>
                <a:ext uri="{FF2B5EF4-FFF2-40B4-BE49-F238E27FC236}">
                  <a16:creationId xmlns:a16="http://schemas.microsoft.com/office/drawing/2014/main" id="{D4326B56-FF27-D9CC-5186-9538A632C969}"/>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72800" y="5486400"/>
              <a:ext cx="914400" cy="914400"/>
            </a:xfrm>
            <a:prstGeom prst="rect">
              <a:avLst/>
            </a:prstGeom>
          </p:spPr>
        </p:pic>
      </p:grpSp>
    </p:spTree>
    <p:custDataLst>
      <p:tags r:id="rId1"/>
    </p:custDataLst>
    <p:extLst>
      <p:ext uri="{BB962C8B-B14F-4D97-AF65-F5344CB8AC3E}">
        <p14:creationId xmlns:p14="http://schemas.microsoft.com/office/powerpoint/2010/main" val="320121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FD5139-8BD4-D9D2-7F38-2CB867D33FAE}"/>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3" name="Title 2">
            <a:extLst>
              <a:ext uri="{FF2B5EF4-FFF2-40B4-BE49-F238E27FC236}">
                <a16:creationId xmlns:a16="http://schemas.microsoft.com/office/drawing/2014/main" id="{1FBB10DC-FDED-AAD7-5A8B-38120A0AFBC5}"/>
              </a:ext>
            </a:extLst>
          </p:cNvPr>
          <p:cNvSpPr>
            <a:spLocks noGrp="1"/>
          </p:cNvSpPr>
          <p:nvPr>
            <p:ph type="title" idx="1"/>
          </p:nvPr>
        </p:nvSpPr>
        <p:spPr/>
        <p:txBody>
          <a:bodyPr>
            <a:normAutofit fontScale="90000"/>
          </a:bodyPr>
          <a:lstStyle/>
          <a:p>
            <a:r>
              <a:rPr lang="en-US" dirty="0"/>
              <a:t>Example of machine translation in NLP</a:t>
            </a:r>
          </a:p>
        </p:txBody>
      </p:sp>
      <p:sp>
        <p:nvSpPr>
          <p:cNvPr id="4" name="Content Placeholder 3">
            <a:extLst>
              <a:ext uri="{FF2B5EF4-FFF2-40B4-BE49-F238E27FC236}">
                <a16:creationId xmlns:a16="http://schemas.microsoft.com/office/drawing/2014/main" id="{168CA5A0-22CE-D2FC-53D8-33CAD5FA79D2}"/>
              </a:ext>
            </a:extLst>
          </p:cNvPr>
          <p:cNvSpPr>
            <a:spLocks noGrp="1"/>
          </p:cNvSpPr>
          <p:nvPr>
            <p:ph idx="2"/>
          </p:nvPr>
        </p:nvSpPr>
        <p:spPr/>
        <p:txBody>
          <a:bodyPr/>
          <a:lstStyle/>
          <a:p>
            <a:endParaRPr lang="en-US"/>
          </a:p>
        </p:txBody>
      </p:sp>
      <p:pic>
        <p:nvPicPr>
          <p:cNvPr id="7" name="Picture 2" descr="Screenshot from the Amazon Translate console. A sentence is translated from German to English.">
            <a:extLst>
              <a:ext uri="{FF2B5EF4-FFF2-40B4-BE49-F238E27FC236}">
                <a16:creationId xmlns:a16="http://schemas.microsoft.com/office/drawing/2014/main" id="{C0EE8086-F8F1-F5B5-FCA0-3E7C641CB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780" y="1461657"/>
            <a:ext cx="9034441" cy="421724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42942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46B66E-E543-7759-74BF-D90E27E91009}"/>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3" name="Title 2">
            <a:extLst>
              <a:ext uri="{FF2B5EF4-FFF2-40B4-BE49-F238E27FC236}">
                <a16:creationId xmlns:a16="http://schemas.microsoft.com/office/drawing/2014/main" id="{F356E9AB-2803-E6E0-8DEA-60293DE1CBA1}"/>
              </a:ext>
            </a:extLst>
          </p:cNvPr>
          <p:cNvSpPr>
            <a:spLocks noGrp="1"/>
          </p:cNvSpPr>
          <p:nvPr>
            <p:ph type="title" idx="1"/>
          </p:nvPr>
        </p:nvSpPr>
        <p:spPr/>
        <p:txBody>
          <a:bodyPr>
            <a:normAutofit fontScale="90000"/>
          </a:bodyPr>
          <a:lstStyle/>
          <a:p>
            <a:r>
              <a:rPr lang="en-US" dirty="0"/>
              <a:t>Text classification in NLP</a:t>
            </a:r>
          </a:p>
        </p:txBody>
      </p:sp>
      <p:sp>
        <p:nvSpPr>
          <p:cNvPr id="8" name="Content Placeholder 7">
            <a:extLst>
              <a:ext uri="{FF2B5EF4-FFF2-40B4-BE49-F238E27FC236}">
                <a16:creationId xmlns:a16="http://schemas.microsoft.com/office/drawing/2014/main" id="{3E9E8509-BD65-4066-B408-FD5FC7F6994A}"/>
              </a:ext>
            </a:extLst>
          </p:cNvPr>
          <p:cNvSpPr>
            <a:spLocks noGrp="1"/>
          </p:cNvSpPr>
          <p:nvPr>
            <p:ph idx="2"/>
          </p:nvPr>
        </p:nvSpPr>
        <p:spPr>
          <a:xfrm>
            <a:off x="365760" y="1165536"/>
            <a:ext cx="10289799" cy="5262696"/>
          </a:xfrm>
        </p:spPr>
        <p:txBody>
          <a:bodyPr/>
          <a:lstStyle/>
          <a:p>
            <a:r>
              <a:rPr lang="en-US" sz="2400" dirty="0"/>
              <a:t>Categorize text documents into predefined classes or categories, typically based on their content or topic.</a:t>
            </a:r>
          </a:p>
          <a:p>
            <a:r>
              <a:rPr lang="en-US" sz="2400" dirty="0"/>
              <a:t>Used in a variety of domains:</a:t>
            </a:r>
          </a:p>
          <a:p>
            <a:pPr lvl="1"/>
            <a:r>
              <a:rPr lang="en-US" sz="2000" b="1" dirty="0">
                <a:solidFill>
                  <a:schemeClr val="accent6"/>
                </a:solidFill>
              </a:rPr>
              <a:t>News: </a:t>
            </a:r>
            <a:r>
              <a:rPr lang="en-US" sz="2000" dirty="0"/>
              <a:t>Categorize news articles into topics, such as sports, politics, or entertainment.</a:t>
            </a:r>
          </a:p>
          <a:p>
            <a:pPr lvl="1"/>
            <a:r>
              <a:rPr lang="en-US" sz="2000" b="1" dirty="0">
                <a:solidFill>
                  <a:schemeClr val="accent6"/>
                </a:solidFill>
              </a:rPr>
              <a:t>Social media: </a:t>
            </a:r>
            <a:r>
              <a:rPr lang="en-US" sz="2000" dirty="0"/>
              <a:t>Categorize posts by sentiment (positive, negative, or neutral).</a:t>
            </a:r>
          </a:p>
          <a:p>
            <a:pPr lvl="1"/>
            <a:r>
              <a:rPr lang="en-US" sz="2000" b="1" dirty="0">
                <a:solidFill>
                  <a:schemeClr val="accent6"/>
                </a:solidFill>
              </a:rPr>
              <a:t>Ecommerce: </a:t>
            </a:r>
            <a:r>
              <a:rPr lang="en-US" sz="2000" dirty="0"/>
              <a:t>Categorize product reviews into topics, such as quality, price, or customer service.</a:t>
            </a:r>
          </a:p>
          <a:p>
            <a:pPr lvl="1"/>
            <a:r>
              <a:rPr lang="en-US" sz="2000" b="1" dirty="0">
                <a:solidFill>
                  <a:schemeClr val="accent6"/>
                </a:solidFill>
              </a:rPr>
              <a:t>Customer service: </a:t>
            </a:r>
            <a:r>
              <a:rPr lang="en-US" sz="2000" dirty="0"/>
              <a:t>Categorize customer feedback into topics, such as product issues or service quality.</a:t>
            </a:r>
          </a:p>
          <a:p>
            <a:pPr lvl="1"/>
            <a:r>
              <a:rPr lang="en-US" sz="2000" b="1" dirty="0">
                <a:solidFill>
                  <a:schemeClr val="accent6"/>
                </a:solidFill>
              </a:rPr>
              <a:t>Fraud detection:</a:t>
            </a:r>
            <a:r>
              <a:rPr lang="en-US" sz="2000" dirty="0"/>
              <a:t> Categorize financial documents, such as loan applications or insurance claims, to identify potential fraud or risk.</a:t>
            </a:r>
          </a:p>
          <a:p>
            <a:pPr lvl="1"/>
            <a:r>
              <a:rPr lang="en-US" sz="2000" b="1" dirty="0">
                <a:solidFill>
                  <a:schemeClr val="accent6"/>
                </a:solidFill>
              </a:rPr>
              <a:t>Legal: </a:t>
            </a:r>
            <a:r>
              <a:rPr lang="en-US" sz="2000" dirty="0"/>
              <a:t>Categorize legal documents, such as contracts or court cases, to identify relevant information and improve legal research and analysis.</a:t>
            </a:r>
          </a:p>
        </p:txBody>
      </p:sp>
      <p:grpSp>
        <p:nvGrpSpPr>
          <p:cNvPr id="4" name="Decorative graphics">
            <a:extLst>
              <a:ext uri="{FF2B5EF4-FFF2-40B4-BE49-F238E27FC236}">
                <a16:creationId xmlns:a16="http://schemas.microsoft.com/office/drawing/2014/main" id="{E5F31484-335B-40E0-A451-D0444600CF94}"/>
              </a:ext>
              <a:ext uri="{C183D7F6-B498-43B3-948B-1728B52AA6E4}">
                <adec:decorative xmlns:adec="http://schemas.microsoft.com/office/drawing/2017/decorative" val="1"/>
              </a:ext>
            </a:extLst>
          </p:cNvPr>
          <p:cNvGrpSpPr/>
          <p:nvPr/>
        </p:nvGrpSpPr>
        <p:grpSpPr>
          <a:xfrm>
            <a:off x="10972800" y="1143000"/>
            <a:ext cx="914400" cy="5257800"/>
            <a:chOff x="10972800" y="1143000"/>
            <a:chExt cx="914400" cy="5257800"/>
          </a:xfrm>
        </p:grpSpPr>
        <p:pic>
          <p:nvPicPr>
            <p:cNvPr id="15" name="Graphic 14">
              <a:extLst>
                <a:ext uri="{FF2B5EF4-FFF2-40B4-BE49-F238E27FC236}">
                  <a16:creationId xmlns:a16="http://schemas.microsoft.com/office/drawing/2014/main" id="{AC04B5B5-EED7-4914-0D40-750806DD99C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72800" y="1143000"/>
              <a:ext cx="914400" cy="914400"/>
            </a:xfrm>
            <a:prstGeom prst="rect">
              <a:avLst/>
            </a:prstGeom>
          </p:spPr>
        </p:pic>
        <p:pic>
          <p:nvPicPr>
            <p:cNvPr id="13" name="Graphic 12">
              <a:extLst>
                <a:ext uri="{FF2B5EF4-FFF2-40B4-BE49-F238E27FC236}">
                  <a16:creationId xmlns:a16="http://schemas.microsoft.com/office/drawing/2014/main" id="{CDB224DF-B8D2-248E-11D7-F5BF1D63D007}"/>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72800" y="2011680"/>
              <a:ext cx="914400" cy="914400"/>
            </a:xfrm>
            <a:prstGeom prst="rect">
              <a:avLst/>
            </a:prstGeom>
          </p:spPr>
        </p:pic>
        <p:pic>
          <p:nvPicPr>
            <p:cNvPr id="14" name="Graphic 13">
              <a:extLst>
                <a:ext uri="{FF2B5EF4-FFF2-40B4-BE49-F238E27FC236}">
                  <a16:creationId xmlns:a16="http://schemas.microsoft.com/office/drawing/2014/main" id="{34EE195B-6322-E1C9-46E6-BEBF3FC84BD5}"/>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72800" y="2880360"/>
              <a:ext cx="914400" cy="914400"/>
            </a:xfrm>
            <a:prstGeom prst="rect">
              <a:avLst/>
            </a:prstGeom>
          </p:spPr>
        </p:pic>
        <p:pic>
          <p:nvPicPr>
            <p:cNvPr id="16" name="Graphic 15">
              <a:extLst>
                <a:ext uri="{FF2B5EF4-FFF2-40B4-BE49-F238E27FC236}">
                  <a16:creationId xmlns:a16="http://schemas.microsoft.com/office/drawing/2014/main" id="{C45EF6F0-9C73-7843-4566-D299DA133F8B}"/>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72800" y="3749040"/>
              <a:ext cx="914400" cy="914400"/>
            </a:xfrm>
            <a:prstGeom prst="rect">
              <a:avLst/>
            </a:prstGeom>
          </p:spPr>
        </p:pic>
        <p:pic>
          <p:nvPicPr>
            <p:cNvPr id="18" name="Graphic 17">
              <a:extLst>
                <a:ext uri="{FF2B5EF4-FFF2-40B4-BE49-F238E27FC236}">
                  <a16:creationId xmlns:a16="http://schemas.microsoft.com/office/drawing/2014/main" id="{C3B88285-800B-8E3D-B18C-88D99A81C482}"/>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72800" y="4617720"/>
              <a:ext cx="914400" cy="914400"/>
            </a:xfrm>
            <a:prstGeom prst="rect">
              <a:avLst/>
            </a:prstGeom>
          </p:spPr>
        </p:pic>
        <p:pic>
          <p:nvPicPr>
            <p:cNvPr id="9" name="Graphic 8">
              <a:extLst>
                <a:ext uri="{FF2B5EF4-FFF2-40B4-BE49-F238E27FC236}">
                  <a16:creationId xmlns:a16="http://schemas.microsoft.com/office/drawing/2014/main" id="{060D36CB-2229-4B62-C8AB-1EB66E8EDF2B}"/>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72800" y="5486400"/>
              <a:ext cx="914400" cy="914400"/>
            </a:xfrm>
            <a:prstGeom prst="rect">
              <a:avLst/>
            </a:prstGeom>
          </p:spPr>
        </p:pic>
      </p:grpSp>
    </p:spTree>
    <p:custDataLst>
      <p:tags r:id="rId1"/>
    </p:custDataLst>
    <p:extLst>
      <p:ext uri="{BB962C8B-B14F-4D97-AF65-F5344CB8AC3E}">
        <p14:creationId xmlns:p14="http://schemas.microsoft.com/office/powerpoint/2010/main" val="20944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075332-257B-C3C9-4386-2B24FAC9EFF5}"/>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3" name="Title 2">
            <a:extLst>
              <a:ext uri="{FF2B5EF4-FFF2-40B4-BE49-F238E27FC236}">
                <a16:creationId xmlns:a16="http://schemas.microsoft.com/office/drawing/2014/main" id="{64ABA32E-479D-173F-DD61-1405DCFD4B55}"/>
              </a:ext>
            </a:extLst>
          </p:cNvPr>
          <p:cNvSpPr>
            <a:spLocks noGrp="1"/>
          </p:cNvSpPr>
          <p:nvPr>
            <p:ph type="title" idx="1"/>
          </p:nvPr>
        </p:nvSpPr>
        <p:spPr/>
        <p:txBody>
          <a:bodyPr>
            <a:normAutofit fontScale="90000"/>
          </a:bodyPr>
          <a:lstStyle/>
          <a:p>
            <a:r>
              <a:rPr lang="en-US" dirty="0"/>
              <a:t>Text summarization in NLP</a:t>
            </a:r>
          </a:p>
        </p:txBody>
      </p:sp>
      <p:sp>
        <p:nvSpPr>
          <p:cNvPr id="11" name="Content Placeholder 10">
            <a:extLst>
              <a:ext uri="{FF2B5EF4-FFF2-40B4-BE49-F238E27FC236}">
                <a16:creationId xmlns:a16="http://schemas.microsoft.com/office/drawing/2014/main" id="{C93D640A-2727-4BA8-AFD4-B831C337B38C}"/>
              </a:ext>
            </a:extLst>
          </p:cNvPr>
          <p:cNvSpPr>
            <a:spLocks noGrp="1"/>
          </p:cNvSpPr>
          <p:nvPr>
            <p:ph idx="2"/>
          </p:nvPr>
        </p:nvSpPr>
        <p:spPr/>
        <p:txBody>
          <a:bodyPr/>
          <a:lstStyle/>
          <a:p>
            <a:r>
              <a:rPr lang="en-US" sz="2400" dirty="0"/>
              <a:t>Generate a summary of a larger document or set of documents, typically with the goal of capturing the most important information in a condensed form.</a:t>
            </a:r>
          </a:p>
          <a:p>
            <a:r>
              <a:rPr lang="en-US" sz="2400" dirty="0"/>
              <a:t>Used in a variety of domains:</a:t>
            </a:r>
          </a:p>
          <a:p>
            <a:pPr lvl="1"/>
            <a:r>
              <a:rPr lang="en-US" sz="2000" b="1" dirty="0">
                <a:solidFill>
                  <a:schemeClr val="accent6"/>
                </a:solidFill>
              </a:rPr>
              <a:t>Business:</a:t>
            </a:r>
            <a:r>
              <a:rPr lang="en-US" sz="2000" dirty="0"/>
              <a:t> Summarize business reports, such as market research or sales data.</a:t>
            </a:r>
          </a:p>
          <a:p>
            <a:pPr lvl="1"/>
            <a:r>
              <a:rPr lang="en-US" sz="2000" b="1" dirty="0">
                <a:solidFill>
                  <a:schemeClr val="accent6"/>
                </a:solidFill>
              </a:rPr>
              <a:t>News: </a:t>
            </a:r>
            <a:r>
              <a:rPr lang="en-US" sz="2000" dirty="0"/>
              <a:t>Generate summaries of news articles.</a:t>
            </a:r>
          </a:p>
          <a:p>
            <a:pPr lvl="1"/>
            <a:r>
              <a:rPr lang="en-US" sz="2000" b="1" dirty="0">
                <a:solidFill>
                  <a:schemeClr val="accent6"/>
                </a:solidFill>
              </a:rPr>
              <a:t>Social media: </a:t>
            </a:r>
            <a:r>
              <a:rPr lang="en-US" sz="2000" dirty="0"/>
              <a:t>Summarize social media posts.</a:t>
            </a:r>
          </a:p>
          <a:p>
            <a:pPr lvl="1"/>
            <a:r>
              <a:rPr lang="en-US" sz="2000" b="1" dirty="0">
                <a:solidFill>
                  <a:schemeClr val="accent6"/>
                </a:solidFill>
              </a:rPr>
              <a:t>Healthcare: </a:t>
            </a:r>
            <a:r>
              <a:rPr lang="en-US" sz="2000" dirty="0"/>
              <a:t>Summarize medical documents, such as patient records.</a:t>
            </a:r>
          </a:p>
          <a:p>
            <a:pPr lvl="1"/>
            <a:r>
              <a:rPr lang="en-US" sz="2000" b="1" dirty="0">
                <a:solidFill>
                  <a:schemeClr val="accent6"/>
                </a:solidFill>
              </a:rPr>
              <a:t>Legal: </a:t>
            </a:r>
            <a:r>
              <a:rPr lang="en-US" sz="2000" dirty="0"/>
              <a:t>Summarize legal documents.</a:t>
            </a:r>
          </a:p>
          <a:p>
            <a:pPr lvl="1"/>
            <a:r>
              <a:rPr lang="en-US" sz="2000" b="1" dirty="0">
                <a:solidFill>
                  <a:schemeClr val="accent6"/>
                </a:solidFill>
              </a:rPr>
              <a:t>Finance: </a:t>
            </a:r>
            <a:r>
              <a:rPr lang="en-US" sz="2000" dirty="0"/>
              <a:t>Summarize financial reports and news articles.</a:t>
            </a:r>
          </a:p>
        </p:txBody>
      </p:sp>
      <p:grpSp>
        <p:nvGrpSpPr>
          <p:cNvPr id="4" name="Decorative graphics">
            <a:extLst>
              <a:ext uri="{FF2B5EF4-FFF2-40B4-BE49-F238E27FC236}">
                <a16:creationId xmlns:a16="http://schemas.microsoft.com/office/drawing/2014/main" id="{371D032A-DB47-461D-9235-3E73483192F0}"/>
              </a:ext>
              <a:ext uri="{C183D7F6-B498-43B3-948B-1728B52AA6E4}">
                <adec:decorative xmlns:adec="http://schemas.microsoft.com/office/drawing/2017/decorative" val="1"/>
              </a:ext>
            </a:extLst>
          </p:cNvPr>
          <p:cNvGrpSpPr/>
          <p:nvPr/>
        </p:nvGrpSpPr>
        <p:grpSpPr>
          <a:xfrm>
            <a:off x="10972800" y="1143000"/>
            <a:ext cx="914400" cy="5257800"/>
            <a:chOff x="10878433" y="1104333"/>
            <a:chExt cx="914400" cy="5257800"/>
          </a:xfrm>
        </p:grpSpPr>
        <p:pic>
          <p:nvPicPr>
            <p:cNvPr id="10" name="Graphic 9">
              <a:extLst>
                <a:ext uri="{FF2B5EF4-FFF2-40B4-BE49-F238E27FC236}">
                  <a16:creationId xmlns:a16="http://schemas.microsoft.com/office/drawing/2014/main" id="{97711F6F-145F-D729-70B9-659CE10BD31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8433" y="1104333"/>
              <a:ext cx="914400" cy="914400"/>
            </a:xfrm>
            <a:prstGeom prst="rect">
              <a:avLst/>
            </a:prstGeom>
          </p:spPr>
        </p:pic>
        <p:pic>
          <p:nvPicPr>
            <p:cNvPr id="14" name="Graphic 13">
              <a:extLst>
                <a:ext uri="{FF2B5EF4-FFF2-40B4-BE49-F238E27FC236}">
                  <a16:creationId xmlns:a16="http://schemas.microsoft.com/office/drawing/2014/main" id="{A665FF59-8EE2-1DDE-C61C-D688B1489E39}"/>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78433" y="1973013"/>
              <a:ext cx="914400" cy="914400"/>
            </a:xfrm>
            <a:prstGeom prst="rect">
              <a:avLst/>
            </a:prstGeom>
          </p:spPr>
        </p:pic>
        <p:pic>
          <p:nvPicPr>
            <p:cNvPr id="16" name="Graphic 15">
              <a:extLst>
                <a:ext uri="{FF2B5EF4-FFF2-40B4-BE49-F238E27FC236}">
                  <a16:creationId xmlns:a16="http://schemas.microsoft.com/office/drawing/2014/main" id="{54AC7B9D-6436-B20F-BC6E-5EEFCF0148B1}"/>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78433" y="2841693"/>
              <a:ext cx="914400" cy="914400"/>
            </a:xfrm>
            <a:prstGeom prst="rect">
              <a:avLst/>
            </a:prstGeom>
          </p:spPr>
        </p:pic>
        <p:pic>
          <p:nvPicPr>
            <p:cNvPr id="8" name="Graphic 7">
              <a:extLst>
                <a:ext uri="{FF2B5EF4-FFF2-40B4-BE49-F238E27FC236}">
                  <a16:creationId xmlns:a16="http://schemas.microsoft.com/office/drawing/2014/main" id="{73CFDCA2-5B5B-49D1-7804-E3539C63FB68}"/>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78433" y="3710373"/>
              <a:ext cx="914400" cy="914400"/>
            </a:xfrm>
            <a:prstGeom prst="rect">
              <a:avLst/>
            </a:prstGeom>
          </p:spPr>
        </p:pic>
        <p:pic>
          <p:nvPicPr>
            <p:cNvPr id="9" name="Graphic 8">
              <a:extLst>
                <a:ext uri="{FF2B5EF4-FFF2-40B4-BE49-F238E27FC236}">
                  <a16:creationId xmlns:a16="http://schemas.microsoft.com/office/drawing/2014/main" id="{891A262D-8D6F-2EEB-1989-8CA13838516F}"/>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78433" y="4579053"/>
              <a:ext cx="914400" cy="914400"/>
            </a:xfrm>
            <a:prstGeom prst="rect">
              <a:avLst/>
            </a:prstGeom>
          </p:spPr>
        </p:pic>
        <p:pic>
          <p:nvPicPr>
            <p:cNvPr id="18" name="Graphic 17">
              <a:extLst>
                <a:ext uri="{FF2B5EF4-FFF2-40B4-BE49-F238E27FC236}">
                  <a16:creationId xmlns:a16="http://schemas.microsoft.com/office/drawing/2014/main" id="{C1908B35-4C72-5818-0287-9B76FBB535B1}"/>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78433" y="5447733"/>
              <a:ext cx="914400" cy="914400"/>
            </a:xfrm>
            <a:prstGeom prst="rect">
              <a:avLst/>
            </a:prstGeom>
          </p:spPr>
        </p:pic>
      </p:grpSp>
    </p:spTree>
    <p:custDataLst>
      <p:tags r:id="rId1"/>
    </p:custDataLst>
    <p:extLst>
      <p:ext uri="{BB962C8B-B14F-4D97-AF65-F5344CB8AC3E}">
        <p14:creationId xmlns:p14="http://schemas.microsoft.com/office/powerpoint/2010/main" val="1431511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B9A2B4-C2D0-0FEC-D579-A6A15B0A8B23}"/>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3" name="Title 2">
            <a:extLst>
              <a:ext uri="{FF2B5EF4-FFF2-40B4-BE49-F238E27FC236}">
                <a16:creationId xmlns:a16="http://schemas.microsoft.com/office/drawing/2014/main" id="{0DEF7D03-E98E-280E-74D7-B5EBC464B461}"/>
              </a:ext>
            </a:extLst>
          </p:cNvPr>
          <p:cNvSpPr>
            <a:spLocks noGrp="1"/>
          </p:cNvSpPr>
          <p:nvPr>
            <p:ph type="title" idx="1"/>
          </p:nvPr>
        </p:nvSpPr>
        <p:spPr/>
        <p:txBody>
          <a:bodyPr>
            <a:normAutofit fontScale="90000"/>
          </a:bodyPr>
          <a:lstStyle/>
          <a:p>
            <a:r>
              <a:rPr lang="en-US" dirty="0"/>
              <a:t>Question answering in NLP</a:t>
            </a:r>
          </a:p>
        </p:txBody>
      </p:sp>
      <p:sp>
        <p:nvSpPr>
          <p:cNvPr id="7" name="Content Placeholder 6">
            <a:extLst>
              <a:ext uri="{FF2B5EF4-FFF2-40B4-BE49-F238E27FC236}">
                <a16:creationId xmlns:a16="http://schemas.microsoft.com/office/drawing/2014/main" id="{EBCACB0D-E3A3-4BF4-BFEB-7C6B84564BD1}"/>
              </a:ext>
            </a:extLst>
          </p:cNvPr>
          <p:cNvSpPr>
            <a:spLocks noGrp="1"/>
          </p:cNvSpPr>
          <p:nvPr>
            <p:ph idx="2"/>
          </p:nvPr>
        </p:nvSpPr>
        <p:spPr>
          <a:xfrm>
            <a:off x="365760" y="1165536"/>
            <a:ext cx="10271138" cy="5262696"/>
          </a:xfrm>
        </p:spPr>
        <p:txBody>
          <a:bodyPr/>
          <a:lstStyle/>
          <a:p>
            <a:r>
              <a:rPr lang="en-US" sz="2400" dirty="0"/>
              <a:t>Answer questions from users, typically by extracting the relevant information from structured or unstructured data sources.</a:t>
            </a:r>
          </a:p>
          <a:p>
            <a:r>
              <a:rPr lang="en-US" sz="2400" dirty="0"/>
              <a:t>Used in a variety of domains:</a:t>
            </a:r>
          </a:p>
          <a:p>
            <a:pPr lvl="1"/>
            <a:r>
              <a:rPr lang="en-US" sz="2000" b="1" dirty="0">
                <a:solidFill>
                  <a:schemeClr val="accent6"/>
                </a:solidFill>
              </a:rPr>
              <a:t>Customer service: </a:t>
            </a:r>
            <a:r>
              <a:rPr lang="en-US" sz="2000" dirty="0"/>
              <a:t>Answer frequently asked questions (FAQs) from customers to improve customer satisfaction.</a:t>
            </a:r>
          </a:p>
          <a:p>
            <a:pPr lvl="1"/>
            <a:r>
              <a:rPr lang="en-US" sz="2000" b="1" dirty="0">
                <a:solidFill>
                  <a:schemeClr val="accent6"/>
                </a:solidFill>
              </a:rPr>
              <a:t>Search engines: </a:t>
            </a:r>
            <a:r>
              <a:rPr lang="en-US" sz="2000" dirty="0"/>
              <a:t>Answer queries from users to improve search results and user satisfaction.</a:t>
            </a:r>
          </a:p>
          <a:p>
            <a:pPr lvl="1"/>
            <a:r>
              <a:rPr lang="en-US" sz="2000" b="1" dirty="0">
                <a:solidFill>
                  <a:schemeClr val="accent6"/>
                </a:solidFill>
              </a:rPr>
              <a:t>Education:</a:t>
            </a:r>
            <a:r>
              <a:rPr lang="en-US" sz="2000" dirty="0"/>
              <a:t> Answer questions from students.</a:t>
            </a:r>
          </a:p>
          <a:p>
            <a:pPr lvl="1"/>
            <a:r>
              <a:rPr lang="en-US" sz="2000" b="1" dirty="0">
                <a:solidFill>
                  <a:schemeClr val="accent6"/>
                </a:solidFill>
              </a:rPr>
              <a:t>Healthcare:</a:t>
            </a:r>
            <a:r>
              <a:rPr lang="en-US" sz="2000" dirty="0"/>
              <a:t> Answer questions about medical conditions, treatments, and medications.</a:t>
            </a:r>
          </a:p>
          <a:p>
            <a:pPr lvl="1"/>
            <a:r>
              <a:rPr lang="en-US" sz="2000" b="1" dirty="0">
                <a:solidFill>
                  <a:schemeClr val="accent6"/>
                </a:solidFill>
              </a:rPr>
              <a:t>Legal:</a:t>
            </a:r>
            <a:r>
              <a:rPr lang="en-US" sz="2000" dirty="0"/>
              <a:t> Answer legal questions about contracts, regulations, and court cases.</a:t>
            </a:r>
          </a:p>
          <a:p>
            <a:pPr lvl="1"/>
            <a:r>
              <a:rPr lang="en-US" sz="2000" b="1" dirty="0">
                <a:solidFill>
                  <a:schemeClr val="accent6"/>
                </a:solidFill>
              </a:rPr>
              <a:t>Financial services: </a:t>
            </a:r>
            <a:r>
              <a:rPr lang="en-US" sz="2000" dirty="0"/>
              <a:t>Answer questions about financial products, such as loans or credit cards.</a:t>
            </a:r>
            <a:endParaRPr lang="en-US" sz="2400" dirty="0"/>
          </a:p>
        </p:txBody>
      </p:sp>
      <p:grpSp>
        <p:nvGrpSpPr>
          <p:cNvPr id="4" name="decorative graphics">
            <a:extLst>
              <a:ext uri="{FF2B5EF4-FFF2-40B4-BE49-F238E27FC236}">
                <a16:creationId xmlns:a16="http://schemas.microsoft.com/office/drawing/2014/main" id="{4A6367DF-BB04-4CA2-A54B-96AABFAD2573}"/>
              </a:ext>
              <a:ext uri="{C183D7F6-B498-43B3-948B-1728B52AA6E4}">
                <adec:decorative xmlns:adec="http://schemas.microsoft.com/office/drawing/2017/decorative" val="1"/>
              </a:ext>
            </a:extLst>
          </p:cNvPr>
          <p:cNvGrpSpPr/>
          <p:nvPr/>
        </p:nvGrpSpPr>
        <p:grpSpPr>
          <a:xfrm>
            <a:off x="10972800" y="1143000"/>
            <a:ext cx="914400" cy="5257800"/>
            <a:chOff x="10972800" y="1143000"/>
            <a:chExt cx="914400" cy="5257800"/>
          </a:xfrm>
        </p:grpSpPr>
        <p:pic>
          <p:nvPicPr>
            <p:cNvPr id="25" name="Graphic 24">
              <a:extLst>
                <a:ext uri="{FF2B5EF4-FFF2-40B4-BE49-F238E27FC236}">
                  <a16:creationId xmlns:a16="http://schemas.microsoft.com/office/drawing/2014/main" id="{9FD49E89-A2DC-2F83-7C8C-A140969D895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72800" y="1143000"/>
              <a:ext cx="914400" cy="914400"/>
            </a:xfrm>
            <a:prstGeom prst="rect">
              <a:avLst/>
            </a:prstGeom>
          </p:spPr>
        </p:pic>
        <p:pic>
          <p:nvPicPr>
            <p:cNvPr id="27" name="Graphic 26">
              <a:extLst>
                <a:ext uri="{FF2B5EF4-FFF2-40B4-BE49-F238E27FC236}">
                  <a16:creationId xmlns:a16="http://schemas.microsoft.com/office/drawing/2014/main" id="{B1E82B7E-E80C-7C88-584B-81B4FA23CEF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72800" y="2011680"/>
              <a:ext cx="914400" cy="914400"/>
            </a:xfrm>
            <a:prstGeom prst="rect">
              <a:avLst/>
            </a:prstGeom>
          </p:spPr>
        </p:pic>
        <p:pic>
          <p:nvPicPr>
            <p:cNvPr id="15" name="Graphic 14">
              <a:extLst>
                <a:ext uri="{FF2B5EF4-FFF2-40B4-BE49-F238E27FC236}">
                  <a16:creationId xmlns:a16="http://schemas.microsoft.com/office/drawing/2014/main" id="{94729C92-D179-4B12-AF71-14224CE54C62}"/>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72800" y="2880360"/>
              <a:ext cx="914400" cy="914400"/>
            </a:xfrm>
            <a:prstGeom prst="rect">
              <a:avLst/>
            </a:prstGeom>
          </p:spPr>
        </p:pic>
        <p:pic>
          <p:nvPicPr>
            <p:cNvPr id="11" name="Graphic 10">
              <a:extLst>
                <a:ext uri="{FF2B5EF4-FFF2-40B4-BE49-F238E27FC236}">
                  <a16:creationId xmlns:a16="http://schemas.microsoft.com/office/drawing/2014/main" id="{C5B32619-BB5E-D882-D522-311FC338FE67}"/>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72800" y="3749040"/>
              <a:ext cx="914400" cy="914400"/>
            </a:xfrm>
            <a:prstGeom prst="rect">
              <a:avLst/>
            </a:prstGeom>
          </p:spPr>
        </p:pic>
        <p:pic>
          <p:nvPicPr>
            <p:cNvPr id="12" name="Graphic 11">
              <a:extLst>
                <a:ext uri="{FF2B5EF4-FFF2-40B4-BE49-F238E27FC236}">
                  <a16:creationId xmlns:a16="http://schemas.microsoft.com/office/drawing/2014/main" id="{346E1114-6B27-DAD3-D04D-29BEEC86E81F}"/>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72800" y="4617720"/>
              <a:ext cx="914400" cy="914400"/>
            </a:xfrm>
            <a:prstGeom prst="rect">
              <a:avLst/>
            </a:prstGeom>
          </p:spPr>
        </p:pic>
        <p:pic>
          <p:nvPicPr>
            <p:cNvPr id="23" name="Graphic 22">
              <a:extLst>
                <a:ext uri="{FF2B5EF4-FFF2-40B4-BE49-F238E27FC236}">
                  <a16:creationId xmlns:a16="http://schemas.microsoft.com/office/drawing/2014/main" id="{4F4EFDEF-089B-4E2D-7270-EC94901AEC12}"/>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72800" y="5486400"/>
              <a:ext cx="914400" cy="914400"/>
            </a:xfrm>
            <a:prstGeom prst="rect">
              <a:avLst/>
            </a:prstGeom>
          </p:spPr>
        </p:pic>
      </p:grpSp>
    </p:spTree>
    <p:custDataLst>
      <p:tags r:id="rId1"/>
    </p:custDataLst>
    <p:extLst>
      <p:ext uri="{BB962C8B-B14F-4D97-AF65-F5344CB8AC3E}">
        <p14:creationId xmlns:p14="http://schemas.microsoft.com/office/powerpoint/2010/main" val="3032728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A47B9D-F003-10CA-ECE5-17DED3292EA5}"/>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3" name="Title 2">
            <a:extLst>
              <a:ext uri="{FF2B5EF4-FFF2-40B4-BE49-F238E27FC236}">
                <a16:creationId xmlns:a16="http://schemas.microsoft.com/office/drawing/2014/main" id="{D9A87EAC-A4CD-0F77-8C7E-A3BBB6888C90}"/>
              </a:ext>
            </a:extLst>
          </p:cNvPr>
          <p:cNvSpPr>
            <a:spLocks noGrp="1"/>
          </p:cNvSpPr>
          <p:nvPr>
            <p:ph type="title" idx="1"/>
          </p:nvPr>
        </p:nvSpPr>
        <p:spPr/>
        <p:txBody>
          <a:bodyPr>
            <a:normAutofit fontScale="90000"/>
          </a:bodyPr>
          <a:lstStyle/>
          <a:p>
            <a:r>
              <a:rPr lang="en-US" dirty="0"/>
              <a:t>Generating natural language in NLP</a:t>
            </a:r>
          </a:p>
        </p:txBody>
      </p:sp>
      <p:sp>
        <p:nvSpPr>
          <p:cNvPr id="9" name="Content Placeholder 8">
            <a:extLst>
              <a:ext uri="{FF2B5EF4-FFF2-40B4-BE49-F238E27FC236}">
                <a16:creationId xmlns:a16="http://schemas.microsoft.com/office/drawing/2014/main" id="{0A0FE547-E2C3-469B-A31C-82BE51C32A87}"/>
              </a:ext>
            </a:extLst>
          </p:cNvPr>
          <p:cNvSpPr>
            <a:spLocks noGrp="1"/>
          </p:cNvSpPr>
          <p:nvPr>
            <p:ph idx="2"/>
          </p:nvPr>
        </p:nvSpPr>
        <p:spPr>
          <a:xfrm>
            <a:off x="365760" y="1165536"/>
            <a:ext cx="10308460" cy="5262696"/>
          </a:xfrm>
        </p:spPr>
        <p:txBody>
          <a:bodyPr/>
          <a:lstStyle/>
          <a:p>
            <a:r>
              <a:rPr lang="en-US" sz="2400" dirty="0"/>
              <a:t>Generate natural language text that conveys information from structured data or other sources.</a:t>
            </a:r>
          </a:p>
          <a:p>
            <a:r>
              <a:rPr lang="en-US" sz="2400" dirty="0"/>
              <a:t>Used in a variety of domains:</a:t>
            </a:r>
          </a:p>
          <a:p>
            <a:pPr lvl="1"/>
            <a:r>
              <a:rPr lang="en-US" sz="2000" b="1" dirty="0">
                <a:solidFill>
                  <a:schemeClr val="accent6"/>
                </a:solidFill>
              </a:rPr>
              <a:t>Ecommerce: </a:t>
            </a:r>
            <a:r>
              <a:rPr lang="en-US" sz="2000" dirty="0"/>
              <a:t>Generate product descriptions, reviews, and recommendations.</a:t>
            </a:r>
          </a:p>
          <a:p>
            <a:pPr lvl="1"/>
            <a:r>
              <a:rPr lang="en-US" sz="2000" b="1" dirty="0">
                <a:solidFill>
                  <a:schemeClr val="accent6"/>
                </a:solidFill>
              </a:rPr>
              <a:t>Journalism: </a:t>
            </a:r>
            <a:r>
              <a:rPr lang="en-US" sz="2000" dirty="0"/>
              <a:t>Generate news articles and summaries based on data sources.</a:t>
            </a:r>
          </a:p>
          <a:p>
            <a:pPr lvl="1"/>
            <a:r>
              <a:rPr lang="en-US" sz="2000" b="1" dirty="0">
                <a:solidFill>
                  <a:schemeClr val="accent6"/>
                </a:solidFill>
              </a:rPr>
              <a:t>Chatbots: </a:t>
            </a:r>
            <a:r>
              <a:rPr lang="en-US" sz="2000" dirty="0"/>
              <a:t>Generate responses for chatbots.</a:t>
            </a:r>
          </a:p>
          <a:p>
            <a:pPr lvl="1"/>
            <a:r>
              <a:rPr lang="en-US" sz="2000" b="1" dirty="0">
                <a:solidFill>
                  <a:schemeClr val="accent6"/>
                </a:solidFill>
              </a:rPr>
              <a:t>Customer service: </a:t>
            </a:r>
            <a:r>
              <a:rPr lang="en-US" sz="2000" dirty="0"/>
              <a:t>Generate personalized messages and responses in customer service interactions.</a:t>
            </a:r>
          </a:p>
          <a:p>
            <a:pPr lvl="1"/>
            <a:r>
              <a:rPr lang="en-US" sz="2000" b="1" dirty="0">
                <a:solidFill>
                  <a:schemeClr val="accent6"/>
                </a:solidFill>
              </a:rPr>
              <a:t>Healthcare: </a:t>
            </a:r>
            <a:r>
              <a:rPr lang="en-US" sz="2000" dirty="0"/>
              <a:t>Generate patient reports, summaries, and recommendations based on medical data.</a:t>
            </a:r>
          </a:p>
          <a:p>
            <a:pPr lvl="1"/>
            <a:r>
              <a:rPr lang="en-US" sz="2000" b="1" dirty="0">
                <a:solidFill>
                  <a:schemeClr val="accent6"/>
                </a:solidFill>
              </a:rPr>
              <a:t>Finance:</a:t>
            </a:r>
            <a:r>
              <a:rPr lang="en-US" sz="2000" dirty="0"/>
              <a:t> Generate financial reports and summaries based on financial data.</a:t>
            </a:r>
          </a:p>
        </p:txBody>
      </p:sp>
      <p:grpSp>
        <p:nvGrpSpPr>
          <p:cNvPr id="4" name="Group 3">
            <a:extLst>
              <a:ext uri="{FF2B5EF4-FFF2-40B4-BE49-F238E27FC236}">
                <a16:creationId xmlns:a16="http://schemas.microsoft.com/office/drawing/2014/main" id="{675374F1-3FDA-4CC4-8221-A60E33F331E8}"/>
              </a:ext>
              <a:ext uri="{C183D7F6-B498-43B3-948B-1728B52AA6E4}">
                <adec:decorative xmlns:adec="http://schemas.microsoft.com/office/drawing/2017/decorative" val="1"/>
              </a:ext>
            </a:extLst>
          </p:cNvPr>
          <p:cNvGrpSpPr/>
          <p:nvPr/>
        </p:nvGrpSpPr>
        <p:grpSpPr>
          <a:xfrm>
            <a:off x="10972800" y="1143000"/>
            <a:ext cx="914400" cy="5257800"/>
            <a:chOff x="10972800" y="1143000"/>
            <a:chExt cx="914400" cy="5257800"/>
          </a:xfrm>
        </p:grpSpPr>
        <p:pic>
          <p:nvPicPr>
            <p:cNvPr id="26" name="Graphic 25">
              <a:extLst>
                <a:ext uri="{FF2B5EF4-FFF2-40B4-BE49-F238E27FC236}">
                  <a16:creationId xmlns:a16="http://schemas.microsoft.com/office/drawing/2014/main" id="{D2F020DA-AE37-F4A8-9E44-8C44FF4720E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72800" y="1143000"/>
              <a:ext cx="914400" cy="914400"/>
            </a:xfrm>
            <a:prstGeom prst="rect">
              <a:avLst/>
            </a:prstGeom>
          </p:spPr>
        </p:pic>
        <p:pic>
          <p:nvPicPr>
            <p:cNvPr id="28" name="Graphic 27">
              <a:extLst>
                <a:ext uri="{FF2B5EF4-FFF2-40B4-BE49-F238E27FC236}">
                  <a16:creationId xmlns:a16="http://schemas.microsoft.com/office/drawing/2014/main" id="{FF6117FA-9EFC-4791-0374-64B0C8824AB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72800" y="2011680"/>
              <a:ext cx="914400" cy="914400"/>
            </a:xfrm>
            <a:prstGeom prst="rect">
              <a:avLst/>
            </a:prstGeom>
          </p:spPr>
        </p:pic>
        <p:pic>
          <p:nvPicPr>
            <p:cNvPr id="30" name="Graphic 29">
              <a:extLst>
                <a:ext uri="{FF2B5EF4-FFF2-40B4-BE49-F238E27FC236}">
                  <a16:creationId xmlns:a16="http://schemas.microsoft.com/office/drawing/2014/main" id="{3CA73CAE-7B7C-1DE7-105D-A1ECA106E379}"/>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72800" y="2880360"/>
              <a:ext cx="914400" cy="914400"/>
            </a:xfrm>
            <a:prstGeom prst="rect">
              <a:avLst/>
            </a:prstGeom>
          </p:spPr>
        </p:pic>
        <p:pic>
          <p:nvPicPr>
            <p:cNvPr id="24" name="Graphic 23">
              <a:extLst>
                <a:ext uri="{FF2B5EF4-FFF2-40B4-BE49-F238E27FC236}">
                  <a16:creationId xmlns:a16="http://schemas.microsoft.com/office/drawing/2014/main" id="{F55F7638-1471-81D6-BE42-BE673BDEAEE8}"/>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72800" y="3749040"/>
              <a:ext cx="914400" cy="914400"/>
            </a:xfrm>
            <a:prstGeom prst="rect">
              <a:avLst/>
            </a:prstGeom>
          </p:spPr>
        </p:pic>
        <p:pic>
          <p:nvPicPr>
            <p:cNvPr id="8" name="Graphic 7">
              <a:extLst>
                <a:ext uri="{FF2B5EF4-FFF2-40B4-BE49-F238E27FC236}">
                  <a16:creationId xmlns:a16="http://schemas.microsoft.com/office/drawing/2014/main" id="{D7605F56-DDD8-BBAC-3254-0E0044C0EAC8}"/>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72800" y="4617720"/>
              <a:ext cx="914400" cy="914400"/>
            </a:xfrm>
            <a:prstGeom prst="rect">
              <a:avLst/>
            </a:prstGeom>
          </p:spPr>
        </p:pic>
        <p:pic>
          <p:nvPicPr>
            <p:cNvPr id="22" name="Graphic 21">
              <a:extLst>
                <a:ext uri="{FF2B5EF4-FFF2-40B4-BE49-F238E27FC236}">
                  <a16:creationId xmlns:a16="http://schemas.microsoft.com/office/drawing/2014/main" id="{114D3B06-5921-E28A-4F92-DE2E9CAD931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72800" y="5486400"/>
              <a:ext cx="914400" cy="914400"/>
            </a:xfrm>
            <a:prstGeom prst="rect">
              <a:avLst/>
            </a:prstGeom>
          </p:spPr>
        </p:pic>
      </p:grpSp>
    </p:spTree>
    <p:custDataLst>
      <p:tags r:id="rId1"/>
    </p:custDataLst>
    <p:extLst>
      <p:ext uri="{BB962C8B-B14F-4D97-AF65-F5344CB8AC3E}">
        <p14:creationId xmlns:p14="http://schemas.microsoft.com/office/powerpoint/2010/main" val="3780048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051173-DC83-3BCD-CF50-048E88CCE162}"/>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3" name="Title 2">
            <a:extLst>
              <a:ext uri="{FF2B5EF4-FFF2-40B4-BE49-F238E27FC236}">
                <a16:creationId xmlns:a16="http://schemas.microsoft.com/office/drawing/2014/main" id="{538BB1A7-305A-2878-FA8E-521F8BFC667A}"/>
              </a:ext>
            </a:extLst>
          </p:cNvPr>
          <p:cNvSpPr>
            <a:spLocks noGrp="1"/>
          </p:cNvSpPr>
          <p:nvPr>
            <p:ph type="title" idx="1"/>
          </p:nvPr>
        </p:nvSpPr>
        <p:spPr/>
        <p:txBody>
          <a:bodyPr>
            <a:normAutofit fontScale="90000"/>
          </a:bodyPr>
          <a:lstStyle/>
          <a:p>
            <a:r>
              <a:rPr lang="en-US" dirty="0"/>
              <a:t>Information extraction in NLP</a:t>
            </a:r>
          </a:p>
        </p:txBody>
      </p:sp>
      <p:sp>
        <p:nvSpPr>
          <p:cNvPr id="10" name="Content Placeholder 9">
            <a:extLst>
              <a:ext uri="{FF2B5EF4-FFF2-40B4-BE49-F238E27FC236}">
                <a16:creationId xmlns:a16="http://schemas.microsoft.com/office/drawing/2014/main" id="{1DA26EED-F9E4-4B27-971D-F10FA0C937F0}"/>
              </a:ext>
            </a:extLst>
          </p:cNvPr>
          <p:cNvSpPr>
            <a:spLocks noGrp="1"/>
          </p:cNvSpPr>
          <p:nvPr>
            <p:ph idx="2"/>
          </p:nvPr>
        </p:nvSpPr>
        <p:spPr>
          <a:xfrm>
            <a:off x="365760" y="1165536"/>
            <a:ext cx="10196493" cy="5262696"/>
          </a:xfrm>
        </p:spPr>
        <p:txBody>
          <a:bodyPr/>
          <a:lstStyle/>
          <a:p>
            <a:r>
              <a:rPr lang="en-US" sz="2400" dirty="0"/>
              <a:t>Identify and extract specific types of information from unstructured or semistructured textual data.</a:t>
            </a:r>
          </a:p>
          <a:p>
            <a:r>
              <a:rPr lang="en-US" sz="2400" dirty="0"/>
              <a:t>Used in a variety of domains:</a:t>
            </a:r>
          </a:p>
          <a:p>
            <a:pPr lvl="1"/>
            <a:r>
              <a:rPr lang="en-US" sz="2000" b="1" dirty="0">
                <a:solidFill>
                  <a:schemeClr val="accent6"/>
                </a:solidFill>
              </a:rPr>
              <a:t>Business intelligence: </a:t>
            </a:r>
            <a:r>
              <a:rPr lang="en-US" sz="2000" dirty="0"/>
              <a:t>Extract data from financial reports and news articles.</a:t>
            </a:r>
          </a:p>
          <a:p>
            <a:pPr lvl="1"/>
            <a:r>
              <a:rPr lang="en-US" sz="2000" b="1" dirty="0">
                <a:solidFill>
                  <a:schemeClr val="accent6"/>
                </a:solidFill>
              </a:rPr>
              <a:t>Media monitoring: </a:t>
            </a:r>
            <a:r>
              <a:rPr lang="en-US" sz="2000" dirty="0"/>
              <a:t>Monitor news articles and social media posts to identify key topics, sentiment, and other relevant information.</a:t>
            </a:r>
          </a:p>
          <a:p>
            <a:pPr lvl="1"/>
            <a:r>
              <a:rPr lang="en-US" sz="2000" b="1" dirty="0">
                <a:solidFill>
                  <a:schemeClr val="accent6"/>
                </a:solidFill>
              </a:rPr>
              <a:t>Customer service: </a:t>
            </a:r>
            <a:r>
              <a:rPr lang="en-US" sz="2000" dirty="0"/>
              <a:t>Extract customer feedback and sentiment from customer service calls.</a:t>
            </a:r>
          </a:p>
          <a:p>
            <a:pPr lvl="1"/>
            <a:r>
              <a:rPr lang="en-US" sz="2000" b="1" dirty="0">
                <a:solidFill>
                  <a:schemeClr val="accent6"/>
                </a:solidFill>
              </a:rPr>
              <a:t>Academic research: </a:t>
            </a:r>
            <a:r>
              <a:rPr lang="en-US" sz="2000" dirty="0"/>
              <a:t>Identify key topics and entities in academic literature.</a:t>
            </a:r>
          </a:p>
          <a:p>
            <a:pPr lvl="1"/>
            <a:r>
              <a:rPr lang="en-US" sz="2000" b="1" dirty="0">
                <a:solidFill>
                  <a:schemeClr val="accent6"/>
                </a:solidFill>
              </a:rPr>
              <a:t>Healthcare: </a:t>
            </a:r>
            <a:r>
              <a:rPr lang="en-US" sz="2000" dirty="0"/>
              <a:t>Extract patient data from electronic health records (EHRs).</a:t>
            </a:r>
          </a:p>
          <a:p>
            <a:pPr lvl="1"/>
            <a:r>
              <a:rPr lang="en-US" sz="2000" b="1" dirty="0">
                <a:solidFill>
                  <a:schemeClr val="accent6"/>
                </a:solidFill>
              </a:rPr>
              <a:t>Legal: </a:t>
            </a:r>
            <a:r>
              <a:rPr lang="en-US" sz="2000" dirty="0"/>
              <a:t>Extract key information from legal documents, such as contracts and patents.</a:t>
            </a:r>
          </a:p>
        </p:txBody>
      </p:sp>
      <p:grpSp>
        <p:nvGrpSpPr>
          <p:cNvPr id="4" name="Group 3">
            <a:extLst>
              <a:ext uri="{FF2B5EF4-FFF2-40B4-BE49-F238E27FC236}">
                <a16:creationId xmlns:a16="http://schemas.microsoft.com/office/drawing/2014/main" id="{AFC928C5-B541-47B2-91CD-95EA0FD46BC7}"/>
              </a:ext>
              <a:ext uri="{C183D7F6-B498-43B3-948B-1728B52AA6E4}">
                <adec:decorative xmlns:adec="http://schemas.microsoft.com/office/drawing/2017/decorative" val="1"/>
              </a:ext>
            </a:extLst>
          </p:cNvPr>
          <p:cNvGrpSpPr/>
          <p:nvPr/>
        </p:nvGrpSpPr>
        <p:grpSpPr>
          <a:xfrm>
            <a:off x="10972800" y="1143000"/>
            <a:ext cx="914400" cy="5257800"/>
            <a:chOff x="10972800" y="1143000"/>
            <a:chExt cx="914400" cy="5257800"/>
          </a:xfrm>
        </p:grpSpPr>
        <p:pic>
          <p:nvPicPr>
            <p:cNvPr id="19" name="Graphic 18">
              <a:extLst>
                <a:ext uri="{FF2B5EF4-FFF2-40B4-BE49-F238E27FC236}">
                  <a16:creationId xmlns:a16="http://schemas.microsoft.com/office/drawing/2014/main" id="{233B5AAC-A607-C9A6-8501-50CBEE88A12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72800" y="1143000"/>
              <a:ext cx="914400" cy="914400"/>
            </a:xfrm>
            <a:prstGeom prst="rect">
              <a:avLst/>
            </a:prstGeom>
          </p:spPr>
        </p:pic>
        <p:pic>
          <p:nvPicPr>
            <p:cNvPr id="23" name="Graphic 22">
              <a:extLst>
                <a:ext uri="{FF2B5EF4-FFF2-40B4-BE49-F238E27FC236}">
                  <a16:creationId xmlns:a16="http://schemas.microsoft.com/office/drawing/2014/main" id="{19167B19-0539-EDB0-F599-B8423951E88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72800" y="2011680"/>
              <a:ext cx="914400" cy="914400"/>
            </a:xfrm>
            <a:prstGeom prst="rect">
              <a:avLst/>
            </a:prstGeom>
          </p:spPr>
        </p:pic>
        <p:pic>
          <p:nvPicPr>
            <p:cNvPr id="27" name="Graphic 26">
              <a:extLst>
                <a:ext uri="{FF2B5EF4-FFF2-40B4-BE49-F238E27FC236}">
                  <a16:creationId xmlns:a16="http://schemas.microsoft.com/office/drawing/2014/main" id="{E036CB87-B444-F172-E272-14CB8B9B11B9}"/>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72800" y="2880360"/>
              <a:ext cx="914400" cy="914400"/>
            </a:xfrm>
            <a:prstGeom prst="rect">
              <a:avLst/>
            </a:prstGeom>
          </p:spPr>
        </p:pic>
        <p:pic>
          <p:nvPicPr>
            <p:cNvPr id="17" name="Graphic 16">
              <a:extLst>
                <a:ext uri="{FF2B5EF4-FFF2-40B4-BE49-F238E27FC236}">
                  <a16:creationId xmlns:a16="http://schemas.microsoft.com/office/drawing/2014/main" id="{82BB2BF2-344D-764F-9DF5-9E8F3B6EA42F}"/>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72800" y="3749040"/>
              <a:ext cx="914400" cy="914400"/>
            </a:xfrm>
            <a:prstGeom prst="rect">
              <a:avLst/>
            </a:prstGeom>
          </p:spPr>
        </p:pic>
        <p:pic>
          <p:nvPicPr>
            <p:cNvPr id="8" name="Graphic 7">
              <a:extLst>
                <a:ext uri="{FF2B5EF4-FFF2-40B4-BE49-F238E27FC236}">
                  <a16:creationId xmlns:a16="http://schemas.microsoft.com/office/drawing/2014/main" id="{3019E0D6-C440-71F7-4EA2-0BF08D481C50}"/>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72800" y="4617720"/>
              <a:ext cx="914400" cy="914400"/>
            </a:xfrm>
            <a:prstGeom prst="rect">
              <a:avLst/>
            </a:prstGeom>
          </p:spPr>
        </p:pic>
        <p:pic>
          <p:nvPicPr>
            <p:cNvPr id="9" name="Graphic 8">
              <a:extLst>
                <a:ext uri="{FF2B5EF4-FFF2-40B4-BE49-F238E27FC236}">
                  <a16:creationId xmlns:a16="http://schemas.microsoft.com/office/drawing/2014/main" id="{BEB4FA38-5066-9A14-B8E5-EF6129CF6579}"/>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72800" y="5486400"/>
              <a:ext cx="914400" cy="914400"/>
            </a:xfrm>
            <a:prstGeom prst="rect">
              <a:avLst/>
            </a:prstGeom>
          </p:spPr>
        </p:pic>
      </p:grpSp>
    </p:spTree>
    <p:custDataLst>
      <p:tags r:id="rId1"/>
    </p:custDataLst>
    <p:extLst>
      <p:ext uri="{BB962C8B-B14F-4D97-AF65-F5344CB8AC3E}">
        <p14:creationId xmlns:p14="http://schemas.microsoft.com/office/powerpoint/2010/main" val="3083018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56F0F1-5BB4-D5E7-6D4C-6DD3D5F938AF}"/>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3" name="Title 2">
            <a:extLst>
              <a:ext uri="{FF2B5EF4-FFF2-40B4-BE49-F238E27FC236}">
                <a16:creationId xmlns:a16="http://schemas.microsoft.com/office/drawing/2014/main" id="{12D52B93-D40E-D293-CC4D-9FDE7336BF55}"/>
              </a:ext>
            </a:extLst>
          </p:cNvPr>
          <p:cNvSpPr>
            <a:spLocks noGrp="1"/>
          </p:cNvSpPr>
          <p:nvPr>
            <p:ph type="title" idx="1"/>
          </p:nvPr>
        </p:nvSpPr>
        <p:spPr/>
        <p:txBody>
          <a:bodyPr/>
          <a:lstStyle/>
          <a:p>
            <a:r>
              <a:rPr lang="en-US" dirty="0"/>
              <a:t>NLP approaches and tools</a:t>
            </a:r>
          </a:p>
        </p:txBody>
      </p:sp>
      <p:sp>
        <p:nvSpPr>
          <p:cNvPr id="4" name="Text Placeholder 3">
            <a:extLst>
              <a:ext uri="{FF2B5EF4-FFF2-40B4-BE49-F238E27FC236}">
                <a16:creationId xmlns:a16="http://schemas.microsoft.com/office/drawing/2014/main" id="{2FDE706B-62D3-FD02-169A-379AD8DC61CD}"/>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04037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6C5DCF-8BA3-71D2-CE92-DBC84DFD2825}"/>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3" name="Title 2">
            <a:extLst>
              <a:ext uri="{FF2B5EF4-FFF2-40B4-BE49-F238E27FC236}">
                <a16:creationId xmlns:a16="http://schemas.microsoft.com/office/drawing/2014/main" id="{05E6749D-0738-5C67-D0C3-5AC80A7BC994}"/>
              </a:ext>
            </a:extLst>
          </p:cNvPr>
          <p:cNvSpPr>
            <a:spLocks noGrp="1"/>
          </p:cNvSpPr>
          <p:nvPr>
            <p:ph type="title" idx="1"/>
          </p:nvPr>
        </p:nvSpPr>
        <p:spPr/>
        <p:txBody>
          <a:bodyPr/>
          <a:lstStyle/>
          <a:p>
            <a:r>
              <a:rPr lang="en-US" dirty="0"/>
              <a:t>Challenges of textual data</a:t>
            </a:r>
          </a:p>
        </p:txBody>
      </p:sp>
      <p:sp>
        <p:nvSpPr>
          <p:cNvPr id="4" name="Text Placeholder 3">
            <a:extLst>
              <a:ext uri="{FF2B5EF4-FFF2-40B4-BE49-F238E27FC236}">
                <a16:creationId xmlns:a16="http://schemas.microsoft.com/office/drawing/2014/main" id="{EE05D204-51A6-5F17-4AEE-05AD362F1907}"/>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412325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lide Number"/>
          <p:cNvSpPr txBox="1">
            <a:spLocks noGrp="1"/>
          </p:cNvSpPr>
          <p:nvPr>
            <p:ph type="sldNum" idx="97"/>
          </p:nvPr>
        </p:nvSpPr>
        <p:spPr/>
        <p:txBody>
          <a:bodyPr/>
          <a:lstStyle/>
          <a:p>
            <a:fld id="{86CB4B4D-7CA3-9044-876B-883B54F8677D}" type="slidenum">
              <a:rPr lang="en-US" smtClean="0"/>
              <a:pPr/>
              <a:t>30</a:t>
            </a:fld>
            <a:endParaRPr lang="en-US" dirty="0"/>
          </a:p>
        </p:txBody>
      </p:sp>
      <p:sp>
        <p:nvSpPr>
          <p:cNvPr id="462" name="Title"/>
          <p:cNvSpPr txBox="1">
            <a:spLocks noGrp="1"/>
          </p:cNvSpPr>
          <p:nvPr>
            <p:ph type="title" idx="1"/>
          </p:nvPr>
        </p:nvSpPr>
        <p:spPr/>
        <p:txBody>
          <a:bodyPr>
            <a:normAutofit fontScale="90000"/>
          </a:bodyPr>
          <a:lstStyle/>
          <a:p>
            <a:r>
              <a:rPr lang="en-US" dirty="0"/>
              <a:t>Approaches to NLP</a:t>
            </a:r>
          </a:p>
        </p:txBody>
      </p:sp>
      <p:sp>
        <p:nvSpPr>
          <p:cNvPr id="2" name="Content Placeholder 1">
            <a:extLst>
              <a:ext uri="{FF2B5EF4-FFF2-40B4-BE49-F238E27FC236}">
                <a16:creationId xmlns:a16="http://schemas.microsoft.com/office/drawing/2014/main" id="{3D40E4F4-D87F-E775-76D6-EB7FADAFC478}"/>
              </a:ext>
            </a:extLst>
          </p:cNvPr>
          <p:cNvSpPr>
            <a:spLocks noGrp="1"/>
          </p:cNvSpPr>
          <p:nvPr>
            <p:ph idx="2"/>
          </p:nvPr>
        </p:nvSpPr>
        <p:spPr/>
        <p:txBody>
          <a:bodyPr/>
          <a:lstStyle/>
          <a:p>
            <a:endParaRPr lang="en-US"/>
          </a:p>
        </p:txBody>
      </p:sp>
      <p:pic>
        <p:nvPicPr>
          <p:cNvPr id="7" name="Picture 6" descr="Mind map of the hierarchical relationship between the approaches of NLP and the associated subfields.The first level has rule-based, statistical and deep nlp. The next level is under statistical nlp with items Markov models, naive bases, n-gram language models, statistical parsing, inverted index, tf-idf">
            <a:extLst>
              <a:ext uri="{FF2B5EF4-FFF2-40B4-BE49-F238E27FC236}">
                <a16:creationId xmlns:a16="http://schemas.microsoft.com/office/drawing/2014/main" id="{BDED8DD7-952C-E44D-A6DE-D98710C5E5AD}"/>
              </a:ext>
            </a:extLst>
          </p:cNvPr>
          <p:cNvPicPr>
            <a:picLocks noChangeAspect="1"/>
          </p:cNvPicPr>
          <p:nvPr/>
        </p:nvPicPr>
        <p:blipFill>
          <a:blip r:embed="rId4"/>
          <a:stretch>
            <a:fillRect/>
          </a:stretch>
        </p:blipFill>
        <p:spPr>
          <a:xfrm>
            <a:off x="54039" y="2128520"/>
            <a:ext cx="12083923" cy="3333496"/>
          </a:xfrm>
          <a:prstGeom prst="rect">
            <a:avLst/>
          </a:prstGeom>
        </p:spPr>
      </p:pic>
    </p:spTree>
    <p:custDataLst>
      <p:tags r:id="rId1"/>
    </p:custDataLst>
    <p:extLst>
      <p:ext uri="{BB962C8B-B14F-4D97-AF65-F5344CB8AC3E}">
        <p14:creationId xmlns:p14="http://schemas.microsoft.com/office/powerpoint/2010/main" val="527954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EA54C8-68CA-467A-9B18-B5B1181502F8}"/>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2427E0E4-119A-A349-AF03-6E71BB4656CF}"/>
              </a:ext>
            </a:extLst>
          </p:cNvPr>
          <p:cNvSpPr>
            <a:spLocks noGrp="1"/>
          </p:cNvSpPr>
          <p:nvPr>
            <p:ph type="title" idx="1"/>
          </p:nvPr>
        </p:nvSpPr>
        <p:spPr/>
        <p:txBody>
          <a:bodyPr>
            <a:normAutofit fontScale="90000"/>
          </a:bodyPr>
          <a:lstStyle/>
          <a:p>
            <a:r>
              <a:rPr lang="en-US" dirty="0"/>
              <a:t>Deep NLP overview</a:t>
            </a:r>
          </a:p>
        </p:txBody>
      </p:sp>
      <p:sp>
        <p:nvSpPr>
          <p:cNvPr id="10" name="Content Placeholder 9">
            <a:extLst>
              <a:ext uri="{FF2B5EF4-FFF2-40B4-BE49-F238E27FC236}">
                <a16:creationId xmlns:a16="http://schemas.microsoft.com/office/drawing/2014/main" id="{1BDBADA6-225B-4996-86B4-306F233AF387}"/>
              </a:ext>
            </a:extLst>
          </p:cNvPr>
          <p:cNvSpPr>
            <a:spLocks noGrp="1"/>
          </p:cNvSpPr>
          <p:nvPr>
            <p:ph idx="2"/>
          </p:nvPr>
        </p:nvSpPr>
        <p:spPr/>
        <p:txBody>
          <a:bodyPr/>
          <a:lstStyle/>
          <a:p>
            <a:pPr marL="0" indent="0">
              <a:buNone/>
            </a:pPr>
            <a:r>
              <a:rPr lang="en-US" dirty="0"/>
              <a:t>Three main components:</a:t>
            </a:r>
          </a:p>
        </p:txBody>
      </p:sp>
      <p:pic>
        <p:nvPicPr>
          <p:cNvPr id="5" name="Picture 4" descr="Components of NLP in a deep learning context. See detail in notes.">
            <a:extLst>
              <a:ext uri="{FF2B5EF4-FFF2-40B4-BE49-F238E27FC236}">
                <a16:creationId xmlns:a16="http://schemas.microsoft.com/office/drawing/2014/main" id="{FE39C772-821C-46F2-AFFB-A19211D14C17}"/>
              </a:ext>
            </a:extLst>
          </p:cNvPr>
          <p:cNvPicPr>
            <a:picLocks noChangeAspect="1"/>
          </p:cNvPicPr>
          <p:nvPr/>
        </p:nvPicPr>
        <p:blipFill>
          <a:blip r:embed="rId4"/>
          <a:stretch>
            <a:fillRect/>
          </a:stretch>
        </p:blipFill>
        <p:spPr>
          <a:xfrm>
            <a:off x="383553" y="2029319"/>
            <a:ext cx="11424894" cy="3974937"/>
          </a:xfrm>
          <a:prstGeom prst="rect">
            <a:avLst/>
          </a:prstGeom>
        </p:spPr>
      </p:pic>
    </p:spTree>
    <p:custDataLst>
      <p:tags r:id="rId1"/>
    </p:custDataLst>
    <p:extLst>
      <p:ext uri="{BB962C8B-B14F-4D97-AF65-F5344CB8AC3E}">
        <p14:creationId xmlns:p14="http://schemas.microsoft.com/office/powerpoint/2010/main" val="3725376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41ABAA-1410-8EFE-F164-39121182E66F}"/>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3" name="Title 2">
            <a:extLst>
              <a:ext uri="{FF2B5EF4-FFF2-40B4-BE49-F238E27FC236}">
                <a16:creationId xmlns:a16="http://schemas.microsoft.com/office/drawing/2014/main" id="{BCE3FB58-DD19-F935-AB8E-C7FF1CD257F7}"/>
              </a:ext>
            </a:extLst>
          </p:cNvPr>
          <p:cNvSpPr>
            <a:spLocks noGrp="1"/>
          </p:cNvSpPr>
          <p:nvPr>
            <p:ph type="title" idx="1"/>
          </p:nvPr>
        </p:nvSpPr>
        <p:spPr/>
        <p:txBody>
          <a:bodyPr>
            <a:normAutofit fontScale="90000"/>
          </a:bodyPr>
          <a:lstStyle/>
          <a:p>
            <a:r>
              <a:rPr lang="en-US" dirty="0"/>
              <a:t>NLP tools and technologies</a:t>
            </a:r>
          </a:p>
        </p:txBody>
      </p:sp>
      <p:sp>
        <p:nvSpPr>
          <p:cNvPr id="4" name="Content Placeholder 3">
            <a:extLst>
              <a:ext uri="{FF2B5EF4-FFF2-40B4-BE49-F238E27FC236}">
                <a16:creationId xmlns:a16="http://schemas.microsoft.com/office/drawing/2014/main" id="{F7255250-AEDD-26D5-66C2-664B9C35BE2A}"/>
              </a:ext>
            </a:extLst>
          </p:cNvPr>
          <p:cNvSpPr>
            <a:spLocks noGrp="1"/>
          </p:cNvSpPr>
          <p:nvPr>
            <p:ph idx="2"/>
          </p:nvPr>
        </p:nvSpPr>
        <p:spPr/>
        <p:txBody>
          <a:bodyPr/>
          <a:lstStyle/>
          <a:p>
            <a:r>
              <a:rPr lang="en-US" sz="2400" b="1" dirty="0">
                <a:solidFill>
                  <a:schemeClr val="accent6"/>
                </a:solidFill>
              </a:rPr>
              <a:t>Natural Language Toolkit (NLTK): </a:t>
            </a:r>
            <a:r>
              <a:rPr lang="en-US" sz="2400" dirty="0"/>
              <a:t>Tokenization, stemming, tagging, parsing, and classification.</a:t>
            </a:r>
          </a:p>
          <a:p>
            <a:r>
              <a:rPr lang="en-US" sz="2400" b="1" dirty="0">
                <a:solidFill>
                  <a:schemeClr val="accent6"/>
                </a:solidFill>
              </a:rPr>
              <a:t>spaCy: </a:t>
            </a:r>
            <a:r>
              <a:rPr lang="en-US" sz="2400" dirty="0"/>
              <a:t>Pretrained models for various languages. Offers features such as part-of-speech tagging, named entity recognition, and dependency parsing.</a:t>
            </a:r>
          </a:p>
          <a:p>
            <a:r>
              <a:rPr lang="en-US" sz="2400" b="1" dirty="0">
                <a:solidFill>
                  <a:schemeClr val="accent6"/>
                </a:solidFill>
              </a:rPr>
              <a:t>TensorFlow: </a:t>
            </a:r>
            <a:r>
              <a:rPr lang="en-US" sz="2400" dirty="0"/>
              <a:t>Prebuilt models for text analysis, such as sentiment analysis and text classification, as well as tools to build custom models.</a:t>
            </a:r>
          </a:p>
          <a:p>
            <a:r>
              <a:rPr lang="en-US" sz="2400" b="1" dirty="0">
                <a:solidFill>
                  <a:schemeClr val="accent6"/>
                </a:solidFill>
              </a:rPr>
              <a:t>Gensim: </a:t>
            </a:r>
            <a:r>
              <a:rPr lang="en-US" sz="2400" dirty="0"/>
              <a:t>Topic modeling and semantic analysis of large-scale text collections.</a:t>
            </a:r>
          </a:p>
          <a:p>
            <a:r>
              <a:rPr lang="en-US" sz="2400" b="1" dirty="0">
                <a:solidFill>
                  <a:schemeClr val="accent6"/>
                </a:solidFill>
              </a:rPr>
              <a:t>word2vec: </a:t>
            </a:r>
            <a:r>
              <a:rPr lang="en-US" sz="2400" dirty="0"/>
              <a:t>A neural network-based approach to generate word embeddings, which are often used in tasks such as text classification and sentiment analysis.</a:t>
            </a:r>
          </a:p>
        </p:txBody>
      </p:sp>
    </p:spTree>
    <p:custDataLst>
      <p:tags r:id="rId1"/>
    </p:custDataLst>
    <p:extLst>
      <p:ext uri="{BB962C8B-B14F-4D97-AF65-F5344CB8AC3E}">
        <p14:creationId xmlns:p14="http://schemas.microsoft.com/office/powerpoint/2010/main" val="1999418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B4BA76-C9DE-4F03-B664-644E798B62A0}"/>
              </a:ext>
            </a:extLst>
          </p:cNvPr>
          <p:cNvSpPr>
            <a:spLocks noGrp="1"/>
          </p:cNvSpPr>
          <p:nvPr>
            <p:ph type="sldNum" idx="97"/>
          </p:nvPr>
        </p:nvSpPr>
        <p:spPr/>
        <p:txBody>
          <a:bodyPr/>
          <a:lstStyle/>
          <a:p>
            <a:fld id="{4037B1B0-0345-4E15-985A-6BECCDBE474F}" type="slidenum">
              <a:rPr lang="en-US" smtClean="0"/>
              <a:pPr/>
              <a:t>33</a:t>
            </a:fld>
            <a:endParaRPr lang="en-US" dirty="0"/>
          </a:p>
        </p:txBody>
      </p:sp>
      <p:sp>
        <p:nvSpPr>
          <p:cNvPr id="2" name="Title 1">
            <a:extLst>
              <a:ext uri="{FF2B5EF4-FFF2-40B4-BE49-F238E27FC236}">
                <a16:creationId xmlns:a16="http://schemas.microsoft.com/office/drawing/2014/main" id="{7EB84950-A653-A44C-8CD6-C30AE7E6E5E8}"/>
              </a:ext>
            </a:extLst>
          </p:cNvPr>
          <p:cNvSpPr>
            <a:spLocks noGrp="1"/>
          </p:cNvSpPr>
          <p:nvPr>
            <p:ph type="title" idx="1"/>
          </p:nvPr>
        </p:nvSpPr>
        <p:spPr/>
        <p:txBody>
          <a:bodyPr>
            <a:normAutofit fontScale="90000"/>
          </a:bodyPr>
          <a:lstStyle/>
          <a:p>
            <a:r>
              <a:rPr lang="en-US" dirty="0">
                <a:latin typeface="+mj-lt"/>
              </a:rPr>
              <a:t>Other NLP tools and technologies</a:t>
            </a:r>
          </a:p>
        </p:txBody>
      </p:sp>
      <p:sp>
        <p:nvSpPr>
          <p:cNvPr id="3" name="Text Placeholder 2">
            <a:extLst>
              <a:ext uri="{FF2B5EF4-FFF2-40B4-BE49-F238E27FC236}">
                <a16:creationId xmlns:a16="http://schemas.microsoft.com/office/drawing/2014/main" id="{CB22919E-6F8D-3542-AFC4-97CA784F84A2}"/>
              </a:ext>
            </a:extLst>
          </p:cNvPr>
          <p:cNvSpPr>
            <a:spLocks noGrp="1"/>
          </p:cNvSpPr>
          <p:nvPr>
            <p:ph idx="2"/>
          </p:nvPr>
        </p:nvSpPr>
        <p:spPr/>
        <p:txBody>
          <a:bodyPr/>
          <a:lstStyle/>
          <a:p>
            <a:r>
              <a:rPr lang="en-US" dirty="0"/>
              <a:t>Stanford NLP</a:t>
            </a:r>
          </a:p>
          <a:p>
            <a:r>
              <a:rPr lang="en-US" dirty="0"/>
              <a:t>GluonNLP</a:t>
            </a:r>
          </a:p>
          <a:p>
            <a:r>
              <a:rPr lang="en-US" dirty="0"/>
              <a:t>Hugging Face</a:t>
            </a:r>
          </a:p>
          <a:p>
            <a:r>
              <a:rPr lang="en-US" dirty="0"/>
              <a:t>PyTorch-Transformers</a:t>
            </a:r>
          </a:p>
          <a:p>
            <a:r>
              <a:rPr lang="en-US" dirty="0"/>
              <a:t>Amazon Comprehend</a:t>
            </a:r>
          </a:p>
        </p:txBody>
      </p:sp>
      <p:sp>
        <p:nvSpPr>
          <p:cNvPr id="4" name="Content Placeholder 3">
            <a:extLst>
              <a:ext uri="{FF2B5EF4-FFF2-40B4-BE49-F238E27FC236}">
                <a16:creationId xmlns:a16="http://schemas.microsoft.com/office/drawing/2014/main" id="{6CE05DAB-8537-6BE3-6AE2-4D10A3510E7A}"/>
              </a:ext>
            </a:extLst>
          </p:cNvPr>
          <p:cNvSpPr>
            <a:spLocks noGrp="1"/>
          </p:cNvSpPr>
          <p:nvPr>
            <p:ph idx="4294967295"/>
          </p:nvPr>
        </p:nvSpPr>
        <p:spPr>
          <a:xfrm>
            <a:off x="6523038" y="1096963"/>
            <a:ext cx="5668962" cy="5330825"/>
          </a:xfrm>
        </p:spPr>
        <p:txBody>
          <a:bodyPr/>
          <a:lstStyle/>
          <a:p>
            <a:r>
              <a:rPr lang="en-US" dirty="0"/>
              <a:t>TextBlob</a:t>
            </a:r>
          </a:p>
          <a:p>
            <a:r>
              <a:rPr lang="en-US" dirty="0"/>
              <a:t>LexNLP</a:t>
            </a:r>
          </a:p>
          <a:p>
            <a:r>
              <a:rPr lang="en-US" dirty="0"/>
              <a:t>Holmes</a:t>
            </a:r>
          </a:p>
          <a:p>
            <a:r>
              <a:rPr lang="en-US" dirty="0"/>
              <a:t>Elasticsearch</a:t>
            </a:r>
          </a:p>
        </p:txBody>
      </p:sp>
    </p:spTree>
    <p:custDataLst>
      <p:tags r:id="rId1"/>
    </p:custDataLst>
    <p:extLst>
      <p:ext uri="{BB962C8B-B14F-4D97-AF65-F5344CB8AC3E}">
        <p14:creationId xmlns:p14="http://schemas.microsoft.com/office/powerpoint/2010/main" val="4248625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34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You will explore preprocessing text and vectorization.</a:t>
            </a:r>
          </a:p>
        </p:txBody>
      </p:sp>
      <p:pic>
        <p:nvPicPr>
          <p:cNvPr id="23" name="Picture 22">
            <a:extLst>
              <a:ext uri="{FF2B5EF4-FFF2-40B4-BE49-F238E27FC236}">
                <a16:creationId xmlns:a16="http://schemas.microsoft.com/office/drawing/2014/main" id="{742CFA80-F1ED-4C2B-8915-3D0F6A38DC4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09839"/>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35</a:t>
            </a:fld>
            <a:endParaRPr lang="en-US" dirty="0"/>
          </a:p>
        </p:txBody>
      </p:sp>
    </p:spTree>
    <p:custDataLst>
      <p:tags r:id="rId1"/>
    </p:custDataLst>
    <p:extLst>
      <p:ext uri="{BB962C8B-B14F-4D97-AF65-F5344CB8AC3E}">
        <p14:creationId xmlns:p14="http://schemas.microsoft.com/office/powerpoint/2010/main" val="981083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36</a:t>
            </a:fld>
            <a:endParaRPr lang="en-US"/>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03AA1ABE-8392-2461-E16A-C8E80B64627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AC7A72-2B54-A843-91C4-8317DF0A1F67}"/>
              </a:ext>
            </a:extLst>
          </p:cNvPr>
          <p:cNvSpPr>
            <a:spLocks noGrp="1"/>
          </p:cNvSpPr>
          <p:nvPr>
            <p:ph type="sldNum" idx="97"/>
          </p:nvPr>
        </p:nvSpPr>
        <p:spPr/>
        <p:txBody>
          <a:bodyPr/>
          <a:lstStyle/>
          <a:p>
            <a:fld id="{2613A35D-97EF-7A48-AACF-97D95E22C11E}" type="slidenum">
              <a:rPr lang="en-US" smtClean="0"/>
              <a:pPr/>
              <a:t>37</a:t>
            </a:fld>
            <a:endParaRPr lang="en-US" dirty="0"/>
          </a:p>
        </p:txBody>
      </p:sp>
      <p:sp>
        <p:nvSpPr>
          <p:cNvPr id="4" name="Title 3">
            <a:extLst>
              <a:ext uri="{FF2B5EF4-FFF2-40B4-BE49-F238E27FC236}">
                <a16:creationId xmlns:a16="http://schemas.microsoft.com/office/drawing/2014/main" id="{239B32D3-25EA-7446-9AB5-6AD85C779756}"/>
              </a:ext>
            </a:extLst>
          </p:cNvPr>
          <p:cNvSpPr>
            <a:spLocks noGrp="1"/>
          </p:cNvSpPr>
          <p:nvPr>
            <p:ph type="title" idx="1"/>
          </p:nvPr>
        </p:nvSpPr>
        <p:spPr/>
        <p:txBody>
          <a:bodyPr>
            <a:normAutofit fontScale="90000"/>
          </a:bodyPr>
          <a:lstStyle/>
          <a:p>
            <a:r>
              <a:rPr lang="en-US" dirty="0"/>
              <a:t>Source graphic: Levels of linguistic knowledge</a:t>
            </a:r>
          </a:p>
        </p:txBody>
      </p:sp>
      <p:sp>
        <p:nvSpPr>
          <p:cNvPr id="6" name="Content Placeholder 5">
            <a:extLst>
              <a:ext uri="{FF2B5EF4-FFF2-40B4-BE49-F238E27FC236}">
                <a16:creationId xmlns:a16="http://schemas.microsoft.com/office/drawing/2014/main" id="{BAEE246A-CA05-D495-053B-099F4BD61311}"/>
              </a:ext>
            </a:extLst>
          </p:cNvPr>
          <p:cNvSpPr>
            <a:spLocks noGrp="1"/>
          </p:cNvSpPr>
          <p:nvPr>
            <p:ph idx="2"/>
          </p:nvPr>
        </p:nvSpPr>
        <p:spPr/>
        <p:txBody>
          <a:bodyPr/>
          <a:lstStyle/>
          <a:p>
            <a:endParaRPr lang="en-US"/>
          </a:p>
        </p:txBody>
      </p:sp>
      <p:grpSp>
        <p:nvGrpSpPr>
          <p:cNvPr id="2" name="Group 1">
            <a:extLst>
              <a:ext uri="{FF2B5EF4-FFF2-40B4-BE49-F238E27FC236}">
                <a16:creationId xmlns:a16="http://schemas.microsoft.com/office/drawing/2014/main" id="{9B7C0DE1-98C5-4B04-A745-F033EF825997}"/>
              </a:ext>
            </a:extLst>
          </p:cNvPr>
          <p:cNvGrpSpPr/>
          <p:nvPr/>
        </p:nvGrpSpPr>
        <p:grpSpPr>
          <a:xfrm>
            <a:off x="10653484" y="1752704"/>
            <a:ext cx="1346677" cy="4276423"/>
            <a:chOff x="10653484" y="1752704"/>
            <a:chExt cx="1346677" cy="4276423"/>
          </a:xfrm>
        </p:grpSpPr>
        <p:cxnSp>
          <p:nvCxnSpPr>
            <p:cNvPr id="5" name="Straight Arrow Connector 4">
              <a:extLst>
                <a:ext uri="{FF2B5EF4-FFF2-40B4-BE49-F238E27FC236}">
                  <a16:creationId xmlns:a16="http://schemas.microsoft.com/office/drawing/2014/main" id="{79929675-5818-B52F-AE46-914B06F50C97}"/>
                </a:ext>
              </a:extLst>
            </p:cNvPr>
            <p:cNvCxnSpPr/>
            <p:nvPr/>
          </p:nvCxnSpPr>
          <p:spPr>
            <a:xfrm flipV="1">
              <a:off x="10653484" y="1752704"/>
              <a:ext cx="0" cy="1589381"/>
            </a:xfrm>
            <a:prstGeom prst="straightConnector1">
              <a:avLst/>
            </a:prstGeom>
            <a:ln w="5715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E1D9306C-BAB6-EE6E-22C0-47901D0A8F6E}"/>
                </a:ext>
              </a:extLst>
            </p:cNvPr>
            <p:cNvCxnSpPr/>
            <p:nvPr/>
          </p:nvCxnSpPr>
          <p:spPr>
            <a:xfrm>
              <a:off x="10680033" y="4137033"/>
              <a:ext cx="0" cy="1892094"/>
            </a:xfrm>
            <a:prstGeom prst="straightConnector1">
              <a:avLst/>
            </a:prstGeom>
            <a:ln w="5715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5FD1712E-0B9B-A1D0-B123-A821BB98980E}"/>
                </a:ext>
              </a:extLst>
            </p:cNvPr>
            <p:cNvSpPr txBox="1"/>
            <p:nvPr/>
          </p:nvSpPr>
          <p:spPr>
            <a:xfrm>
              <a:off x="10680033" y="2320857"/>
              <a:ext cx="1320128" cy="400110"/>
            </a:xfrm>
            <a:prstGeom prst="rect">
              <a:avLst/>
            </a:prstGeom>
            <a:noFill/>
          </p:spPr>
          <p:txBody>
            <a:bodyPr wrap="square" rtlCol="0">
              <a:spAutoFit/>
            </a:bodyPr>
            <a:lstStyle/>
            <a:p>
              <a:r>
                <a:rPr lang="en-US" sz="2000" dirty="0">
                  <a:solidFill>
                    <a:schemeClr val="tx2"/>
                  </a:solidFill>
                </a:rPr>
                <a:t>shallower</a:t>
              </a:r>
            </a:p>
          </p:txBody>
        </p:sp>
        <p:sp>
          <p:nvSpPr>
            <p:cNvPr id="11" name="TextBox 10">
              <a:extLst>
                <a:ext uri="{FF2B5EF4-FFF2-40B4-BE49-F238E27FC236}">
                  <a16:creationId xmlns:a16="http://schemas.microsoft.com/office/drawing/2014/main" id="{0A596D79-72F9-E658-A30E-31CAE08FF6A3}"/>
                </a:ext>
              </a:extLst>
            </p:cNvPr>
            <p:cNvSpPr txBox="1"/>
            <p:nvPr/>
          </p:nvSpPr>
          <p:spPr>
            <a:xfrm>
              <a:off x="10744119" y="5011116"/>
              <a:ext cx="1207169" cy="400110"/>
            </a:xfrm>
            <a:prstGeom prst="rect">
              <a:avLst/>
            </a:prstGeom>
            <a:noFill/>
          </p:spPr>
          <p:txBody>
            <a:bodyPr wrap="square" rtlCol="0">
              <a:spAutoFit/>
            </a:bodyPr>
            <a:lstStyle/>
            <a:p>
              <a:r>
                <a:rPr lang="en-US" sz="2000" dirty="0">
                  <a:solidFill>
                    <a:schemeClr val="tx2"/>
                  </a:solidFill>
                </a:rPr>
                <a:t>deeper</a:t>
              </a:r>
            </a:p>
          </p:txBody>
        </p:sp>
      </p:grpSp>
    </p:spTree>
    <p:custDataLst>
      <p:tags r:id="rId1"/>
    </p:custDataLst>
    <p:extLst>
      <p:ext uri="{BB962C8B-B14F-4D97-AF65-F5344CB8AC3E}">
        <p14:creationId xmlns:p14="http://schemas.microsoft.com/office/powerpoint/2010/main" val="822290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1C4B32-85B0-456A-A25C-6583C8E18034}"/>
              </a:ext>
            </a:extLst>
          </p:cNvPr>
          <p:cNvSpPr>
            <a:spLocks noGrp="1"/>
          </p:cNvSpPr>
          <p:nvPr>
            <p:ph type="sldNum" idx="97"/>
          </p:nvPr>
        </p:nvSpPr>
        <p:spPr/>
        <p:txBody>
          <a:bodyPr/>
          <a:lstStyle/>
          <a:p>
            <a:fld id="{4037B1B0-0345-4E15-985A-6BECCDBE474F}" type="slidenum">
              <a:rPr lang="en-US" smtClean="0"/>
              <a:pPr/>
              <a:t>38</a:t>
            </a:fld>
            <a:endParaRPr lang="en-US" dirty="0"/>
          </a:p>
        </p:txBody>
      </p:sp>
      <p:sp>
        <p:nvSpPr>
          <p:cNvPr id="2" name="Title 1">
            <a:extLst>
              <a:ext uri="{FF2B5EF4-FFF2-40B4-BE49-F238E27FC236}">
                <a16:creationId xmlns:a16="http://schemas.microsoft.com/office/drawing/2014/main" id="{AD0B06B2-F1B5-32D6-047B-2F27F3DACFAB}"/>
              </a:ext>
            </a:extLst>
          </p:cNvPr>
          <p:cNvSpPr>
            <a:spLocks noGrp="1"/>
          </p:cNvSpPr>
          <p:nvPr>
            <p:ph type="title" idx="1"/>
          </p:nvPr>
        </p:nvSpPr>
        <p:spPr/>
        <p:txBody>
          <a:bodyPr>
            <a:normAutofit fontScale="90000"/>
          </a:bodyPr>
          <a:lstStyle/>
          <a:p>
            <a:r>
              <a:rPr lang="en-US" dirty="0"/>
              <a:t>Source graphic: What is NLP?</a:t>
            </a:r>
          </a:p>
        </p:txBody>
      </p:sp>
      <p:sp>
        <p:nvSpPr>
          <p:cNvPr id="5" name="Content Placeholder 4">
            <a:extLst>
              <a:ext uri="{FF2B5EF4-FFF2-40B4-BE49-F238E27FC236}">
                <a16:creationId xmlns:a16="http://schemas.microsoft.com/office/drawing/2014/main" id="{ABCF254A-C4EB-ED7F-7921-D31F03E817AB}"/>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2FC72E8D-F62B-44DF-B1AE-CEB7FCBF0C34}"/>
              </a:ext>
            </a:extLst>
          </p:cNvPr>
          <p:cNvGrpSpPr/>
          <p:nvPr/>
        </p:nvGrpSpPr>
        <p:grpSpPr>
          <a:xfrm>
            <a:off x="3566160" y="1352550"/>
            <a:ext cx="4572000" cy="4114800"/>
            <a:chOff x="3566160" y="1352550"/>
            <a:chExt cx="4572000" cy="4114800"/>
          </a:xfrm>
        </p:grpSpPr>
        <p:sp>
          <p:nvSpPr>
            <p:cNvPr id="6" name="Oval 5">
              <a:extLst>
                <a:ext uri="{FF2B5EF4-FFF2-40B4-BE49-F238E27FC236}">
                  <a16:creationId xmlns:a16="http://schemas.microsoft.com/office/drawing/2014/main" id="{C1F0D4C9-B929-4865-EAD5-4F83CF941140}"/>
                </a:ext>
              </a:extLst>
            </p:cNvPr>
            <p:cNvSpPr/>
            <p:nvPr/>
          </p:nvSpPr>
          <p:spPr>
            <a:xfrm>
              <a:off x="5394960" y="2724150"/>
              <a:ext cx="2743200" cy="2743200"/>
            </a:xfrm>
            <a:prstGeom prst="ellipse">
              <a:avLst/>
            </a:pr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lIns="457200" tIns="1280160" rIns="0" bIns="0" rtlCol="0" anchor="t"/>
            <a:lstStyle/>
            <a:p>
              <a:pPr algn="ctr"/>
              <a:r>
                <a:rPr lang="en-US" sz="2000" b="1" dirty="0">
                  <a:solidFill>
                    <a:schemeClr val="tx2"/>
                  </a:solidFill>
                </a:rPr>
                <a:t>Computer</a:t>
              </a:r>
              <a:br>
                <a:rPr lang="en-US" sz="2000" b="1" dirty="0">
                  <a:solidFill>
                    <a:schemeClr val="tx2"/>
                  </a:solidFill>
                </a:rPr>
              </a:br>
              <a:r>
                <a:rPr lang="en-US" sz="2000" b="1" dirty="0">
                  <a:solidFill>
                    <a:schemeClr val="tx2"/>
                  </a:solidFill>
                </a:rPr>
                <a:t>engineering</a:t>
              </a:r>
            </a:p>
          </p:txBody>
        </p:sp>
        <p:sp>
          <p:nvSpPr>
            <p:cNvPr id="10" name="Oval 9">
              <a:extLst>
                <a:ext uri="{FF2B5EF4-FFF2-40B4-BE49-F238E27FC236}">
                  <a16:creationId xmlns:a16="http://schemas.microsoft.com/office/drawing/2014/main" id="{1454A81B-1693-10D2-B2DD-37FCD9F75FB6}"/>
                </a:ext>
              </a:extLst>
            </p:cNvPr>
            <p:cNvSpPr/>
            <p:nvPr/>
          </p:nvSpPr>
          <p:spPr>
            <a:xfrm>
              <a:off x="4480560" y="1352550"/>
              <a:ext cx="2743200" cy="2743200"/>
            </a:xfrm>
            <a:prstGeom prst="ellipse">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tIns="182880" bIns="640080" rtlCol="0" anchor="t"/>
            <a:lstStyle/>
            <a:p>
              <a:pPr algn="ctr"/>
              <a:r>
                <a:rPr lang="en-US" sz="2000" b="1" dirty="0">
                  <a:solidFill>
                    <a:schemeClr val="tx2"/>
                  </a:solidFill>
                </a:rPr>
                <a:t>Human language</a:t>
              </a:r>
            </a:p>
          </p:txBody>
        </p:sp>
        <p:sp>
          <p:nvSpPr>
            <p:cNvPr id="12" name="Oval 11">
              <a:extLst>
                <a:ext uri="{FF2B5EF4-FFF2-40B4-BE49-F238E27FC236}">
                  <a16:creationId xmlns:a16="http://schemas.microsoft.com/office/drawing/2014/main" id="{D10F5056-CA5D-905A-B0E5-E2A62FBD097D}"/>
                </a:ext>
              </a:extLst>
            </p:cNvPr>
            <p:cNvSpPr/>
            <p:nvPr/>
          </p:nvSpPr>
          <p:spPr>
            <a:xfrm>
              <a:off x="3566160" y="2724150"/>
              <a:ext cx="2743200" cy="2743200"/>
            </a:xfrm>
            <a:prstGeom prst="ellipse">
              <a:avLst/>
            </a:prstGeom>
            <a:no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1280160" rIns="457200" rtlCol="0" anchor="t"/>
            <a:lstStyle/>
            <a:p>
              <a:pPr algn="ctr"/>
              <a:r>
                <a:rPr lang="en-US" sz="2000" b="1" dirty="0">
                  <a:solidFill>
                    <a:schemeClr val="tx2"/>
                  </a:solidFill>
                </a:rPr>
                <a:t>Artificial intelligence</a:t>
              </a:r>
            </a:p>
          </p:txBody>
        </p:sp>
        <p:sp>
          <p:nvSpPr>
            <p:cNvPr id="25" name="Freeform 24">
              <a:extLst>
                <a:ext uri="{FF2B5EF4-FFF2-40B4-BE49-F238E27FC236}">
                  <a16:creationId xmlns:a16="http://schemas.microsoft.com/office/drawing/2014/main" id="{345F2F86-4E92-688E-AF7D-BD6A38D0E7BB}"/>
                </a:ext>
              </a:extLst>
            </p:cNvPr>
            <p:cNvSpPr/>
            <p:nvPr/>
          </p:nvSpPr>
          <p:spPr>
            <a:xfrm>
              <a:off x="5402865" y="3075470"/>
              <a:ext cx="906495" cy="1020280"/>
            </a:xfrm>
            <a:custGeom>
              <a:avLst/>
              <a:gdLst>
                <a:gd name="connsiteX0" fmla="*/ 453247 w 906495"/>
                <a:gd name="connsiteY0" fmla="*/ 0 h 1020280"/>
                <a:gd name="connsiteX1" fmla="*/ 508715 w 906495"/>
                <a:gd name="connsiteY1" fmla="*/ 50412 h 1020280"/>
                <a:gd name="connsiteX2" fmla="*/ 903366 w 906495"/>
                <a:gd name="connsiteY2" fmla="*/ 880042 h 1020280"/>
                <a:gd name="connsiteX3" fmla="*/ 906495 w 906495"/>
                <a:gd name="connsiteY3" fmla="*/ 942008 h 1020280"/>
                <a:gd name="connsiteX4" fmla="*/ 861119 w 906495"/>
                <a:gd name="connsiteY4" fmla="*/ 958616 h 1020280"/>
                <a:gd name="connsiteX5" fmla="*/ 453247 w 906495"/>
                <a:gd name="connsiteY5" fmla="*/ 1020280 h 1020280"/>
                <a:gd name="connsiteX6" fmla="*/ 45375 w 906495"/>
                <a:gd name="connsiteY6" fmla="*/ 958616 h 1020280"/>
                <a:gd name="connsiteX7" fmla="*/ 0 w 906495"/>
                <a:gd name="connsiteY7" fmla="*/ 942008 h 1020280"/>
                <a:gd name="connsiteX8" fmla="*/ 3129 w 906495"/>
                <a:gd name="connsiteY8" fmla="*/ 880042 h 1020280"/>
                <a:gd name="connsiteX9" fmla="*/ 397780 w 906495"/>
                <a:gd name="connsiteY9" fmla="*/ 50412 h 102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495" h="1020280">
                  <a:moveTo>
                    <a:pt x="453247" y="0"/>
                  </a:moveTo>
                  <a:lnTo>
                    <a:pt x="508715" y="50412"/>
                  </a:lnTo>
                  <a:cubicBezTo>
                    <a:pt x="725899" y="267597"/>
                    <a:pt x="870587" y="557278"/>
                    <a:pt x="903366" y="880042"/>
                  </a:cubicBezTo>
                  <a:lnTo>
                    <a:pt x="906495" y="942008"/>
                  </a:lnTo>
                  <a:lnTo>
                    <a:pt x="861119" y="958616"/>
                  </a:lnTo>
                  <a:cubicBezTo>
                    <a:pt x="732272" y="998691"/>
                    <a:pt x="595281" y="1020280"/>
                    <a:pt x="453247" y="1020280"/>
                  </a:cubicBezTo>
                  <a:cubicBezTo>
                    <a:pt x="311213" y="1020280"/>
                    <a:pt x="174222" y="998691"/>
                    <a:pt x="45375" y="958616"/>
                  </a:cubicBezTo>
                  <a:lnTo>
                    <a:pt x="0" y="942008"/>
                  </a:lnTo>
                  <a:lnTo>
                    <a:pt x="3129" y="880042"/>
                  </a:lnTo>
                  <a:cubicBezTo>
                    <a:pt x="35907" y="557278"/>
                    <a:pt x="180595" y="267597"/>
                    <a:pt x="397780" y="50412"/>
                  </a:cubicBezTo>
                  <a:close/>
                </a:path>
              </a:pathLst>
            </a:cu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74320" rtlCol="0" anchor="ctr">
              <a:noAutofit/>
            </a:bodyPr>
            <a:lstStyle/>
            <a:p>
              <a:pPr algn="ctr"/>
              <a:r>
                <a:rPr lang="en-US" sz="2200" dirty="0"/>
                <a:t>NLP</a:t>
              </a:r>
            </a:p>
          </p:txBody>
        </p:sp>
      </p:grpSp>
    </p:spTree>
    <p:custDataLst>
      <p:tags r:id="rId1"/>
    </p:custDataLst>
    <p:extLst>
      <p:ext uri="{BB962C8B-B14F-4D97-AF65-F5344CB8AC3E}">
        <p14:creationId xmlns:p14="http://schemas.microsoft.com/office/powerpoint/2010/main" val="2163965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CEC99A-C1F8-CCF0-9F05-401498D459AE}"/>
              </a:ext>
            </a:extLst>
          </p:cNvPr>
          <p:cNvSpPr>
            <a:spLocks noGrp="1"/>
          </p:cNvSpPr>
          <p:nvPr>
            <p:ph type="sldNum" idx="97"/>
          </p:nvPr>
        </p:nvSpPr>
        <p:spPr/>
        <p:txBody>
          <a:bodyPr/>
          <a:lstStyle/>
          <a:p>
            <a:fld id="{86A8BF56-6CB3-514C-9A64-F39D95C9E25B}" type="slidenum">
              <a:rPr lang="en-US" smtClean="0"/>
              <a:pPr/>
              <a:t>39</a:t>
            </a:fld>
            <a:endParaRPr lang="en-US" dirty="0"/>
          </a:p>
        </p:txBody>
      </p:sp>
      <p:sp>
        <p:nvSpPr>
          <p:cNvPr id="3" name="Title 2">
            <a:extLst>
              <a:ext uri="{FF2B5EF4-FFF2-40B4-BE49-F238E27FC236}">
                <a16:creationId xmlns:a16="http://schemas.microsoft.com/office/drawing/2014/main" id="{5EE59C5E-09A6-3A48-50B2-7F54792282E4}"/>
              </a:ext>
            </a:extLst>
          </p:cNvPr>
          <p:cNvSpPr>
            <a:spLocks noGrp="1"/>
          </p:cNvSpPr>
          <p:nvPr>
            <p:ph type="title" idx="1"/>
          </p:nvPr>
        </p:nvSpPr>
        <p:spPr/>
        <p:txBody>
          <a:bodyPr>
            <a:normAutofit fontScale="90000"/>
          </a:bodyPr>
          <a:lstStyle/>
          <a:p>
            <a:r>
              <a:rPr lang="en-US" dirty="0"/>
              <a:t>Source graphic: NLP, NLU, and NLG</a:t>
            </a:r>
          </a:p>
        </p:txBody>
      </p:sp>
      <p:sp>
        <p:nvSpPr>
          <p:cNvPr id="4" name="Content Placeholder 3">
            <a:extLst>
              <a:ext uri="{FF2B5EF4-FFF2-40B4-BE49-F238E27FC236}">
                <a16:creationId xmlns:a16="http://schemas.microsoft.com/office/drawing/2014/main" id="{6261E1BD-BDE6-762E-721F-9F4CC6A549C6}"/>
              </a:ext>
            </a:extLst>
          </p:cNvPr>
          <p:cNvSpPr>
            <a:spLocks noGrp="1"/>
          </p:cNvSpPr>
          <p:nvPr>
            <p:ph idx="2"/>
          </p:nvPr>
        </p:nvSpPr>
        <p:spPr/>
        <p:txBody>
          <a:bodyPr/>
          <a:lstStyle/>
          <a:p>
            <a:endParaRPr lang="en-US"/>
          </a:p>
        </p:txBody>
      </p:sp>
      <p:grpSp>
        <p:nvGrpSpPr>
          <p:cNvPr id="11" name="Group 10">
            <a:extLst>
              <a:ext uri="{FF2B5EF4-FFF2-40B4-BE49-F238E27FC236}">
                <a16:creationId xmlns:a16="http://schemas.microsoft.com/office/drawing/2014/main" id="{C6BB4DA7-87DA-48D4-AEAA-157ADECE89B8}"/>
              </a:ext>
            </a:extLst>
          </p:cNvPr>
          <p:cNvGrpSpPr/>
          <p:nvPr/>
        </p:nvGrpSpPr>
        <p:grpSpPr>
          <a:xfrm>
            <a:off x="3650486" y="2616584"/>
            <a:ext cx="4766046" cy="1708709"/>
            <a:chOff x="3650486" y="2616584"/>
            <a:chExt cx="4766046" cy="1708709"/>
          </a:xfrm>
        </p:grpSpPr>
        <p:cxnSp>
          <p:nvCxnSpPr>
            <p:cNvPr id="18" name="Straight Arrow Connector 17">
              <a:extLst>
                <a:ext uri="{FF2B5EF4-FFF2-40B4-BE49-F238E27FC236}">
                  <a16:creationId xmlns:a16="http://schemas.microsoft.com/office/drawing/2014/main" id="{0D884489-7883-11B0-6520-1094B131C16B}"/>
                </a:ext>
              </a:extLst>
            </p:cNvPr>
            <p:cNvCxnSpPr>
              <a:cxnSpLocks/>
            </p:cNvCxnSpPr>
            <p:nvPr/>
          </p:nvCxnSpPr>
          <p:spPr>
            <a:xfrm>
              <a:off x="5022086" y="3308399"/>
              <a:ext cx="2022846"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D9B263-E15B-1FDA-B931-47E7C2FE362D}"/>
                </a:ext>
              </a:extLst>
            </p:cNvPr>
            <p:cNvCxnSpPr>
              <a:cxnSpLocks/>
            </p:cNvCxnSpPr>
            <p:nvPr/>
          </p:nvCxnSpPr>
          <p:spPr>
            <a:xfrm flipH="1">
              <a:off x="5022087" y="3590919"/>
              <a:ext cx="2022845"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C9CA98E8-34F3-4C08-8A67-AC3AE31ECF57}"/>
                </a:ext>
              </a:extLst>
            </p:cNvPr>
            <p:cNvGrpSpPr/>
            <p:nvPr/>
          </p:nvGrpSpPr>
          <p:grpSpPr>
            <a:xfrm>
              <a:off x="5499982" y="2616584"/>
              <a:ext cx="1067055" cy="1708709"/>
              <a:chOff x="5404732" y="2616584"/>
              <a:chExt cx="1067055" cy="1708709"/>
            </a:xfrm>
          </p:grpSpPr>
          <p:sp>
            <p:nvSpPr>
              <p:cNvPr id="20" name="TextBox 19">
                <a:extLst>
                  <a:ext uri="{FF2B5EF4-FFF2-40B4-BE49-F238E27FC236}">
                    <a16:creationId xmlns:a16="http://schemas.microsoft.com/office/drawing/2014/main" id="{E6CBCE8B-78CD-C817-BE02-A50A9E6B7486}"/>
                  </a:ext>
                </a:extLst>
              </p:cNvPr>
              <p:cNvSpPr txBox="1"/>
              <p:nvPr/>
            </p:nvSpPr>
            <p:spPr>
              <a:xfrm>
                <a:off x="5404732" y="2616584"/>
                <a:ext cx="1067055" cy="523220"/>
              </a:xfrm>
              <a:prstGeom prst="rect">
                <a:avLst/>
              </a:prstGeom>
              <a:noFill/>
            </p:spPr>
            <p:txBody>
              <a:bodyPr wrap="square" rtlCol="0">
                <a:spAutoFit/>
              </a:bodyPr>
              <a:lstStyle/>
              <a:p>
                <a:pPr algn="ctr"/>
                <a:r>
                  <a:rPr lang="en-US" sz="2800" dirty="0"/>
                  <a:t>NLU</a:t>
                </a:r>
              </a:p>
            </p:txBody>
          </p:sp>
          <p:sp>
            <p:nvSpPr>
              <p:cNvPr id="21" name="TextBox 20">
                <a:extLst>
                  <a:ext uri="{FF2B5EF4-FFF2-40B4-BE49-F238E27FC236}">
                    <a16:creationId xmlns:a16="http://schemas.microsoft.com/office/drawing/2014/main" id="{F8CAA761-79FD-4159-A81B-2FD5075D7076}"/>
                  </a:ext>
                </a:extLst>
              </p:cNvPr>
              <p:cNvSpPr txBox="1"/>
              <p:nvPr/>
            </p:nvSpPr>
            <p:spPr>
              <a:xfrm>
                <a:off x="5404732" y="3802073"/>
                <a:ext cx="1067055" cy="523220"/>
              </a:xfrm>
              <a:prstGeom prst="rect">
                <a:avLst/>
              </a:prstGeom>
              <a:noFill/>
            </p:spPr>
            <p:txBody>
              <a:bodyPr wrap="square" rtlCol="0">
                <a:spAutoFit/>
              </a:bodyPr>
              <a:lstStyle/>
              <a:p>
                <a:pPr algn="ctr"/>
                <a:r>
                  <a:rPr lang="en-US" sz="2800" dirty="0"/>
                  <a:t>NLG</a:t>
                </a:r>
              </a:p>
            </p:txBody>
          </p:sp>
        </p:grpSp>
        <p:sp>
          <p:nvSpPr>
            <p:cNvPr id="22" name="Rectangle 21">
              <a:extLst>
                <a:ext uri="{FF2B5EF4-FFF2-40B4-BE49-F238E27FC236}">
                  <a16:creationId xmlns:a16="http://schemas.microsoft.com/office/drawing/2014/main" id="{846E21C3-0813-F2E1-67E3-FB384B3BE117}"/>
                </a:ext>
              </a:extLst>
            </p:cNvPr>
            <p:cNvSpPr/>
            <p:nvPr/>
          </p:nvSpPr>
          <p:spPr>
            <a:xfrm>
              <a:off x="3650486" y="3196618"/>
              <a:ext cx="1371600" cy="5486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sp>
          <p:nvSpPr>
            <p:cNvPr id="23" name="Rectangle 22">
              <a:extLst>
                <a:ext uri="{FF2B5EF4-FFF2-40B4-BE49-F238E27FC236}">
                  <a16:creationId xmlns:a16="http://schemas.microsoft.com/office/drawing/2014/main" id="{70CEEEF5-407E-FC1B-68C0-54964EF71BBA}"/>
                </a:ext>
              </a:extLst>
            </p:cNvPr>
            <p:cNvSpPr/>
            <p:nvPr/>
          </p:nvSpPr>
          <p:spPr>
            <a:xfrm>
              <a:off x="7044932" y="3196618"/>
              <a:ext cx="1371600" cy="5486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Meaning</a:t>
              </a:r>
            </a:p>
          </p:txBody>
        </p:sp>
      </p:grpSp>
    </p:spTree>
    <p:custDataLst>
      <p:tags r:id="rId1"/>
    </p:custDataLst>
    <p:extLst>
      <p:ext uri="{BB962C8B-B14F-4D97-AF65-F5344CB8AC3E}">
        <p14:creationId xmlns:p14="http://schemas.microsoft.com/office/powerpoint/2010/main" val="255882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5DED4-F8FC-69D9-B0B6-9D43C9F1E3DC}"/>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3" name="Title 2">
            <a:extLst>
              <a:ext uri="{FF2B5EF4-FFF2-40B4-BE49-F238E27FC236}">
                <a16:creationId xmlns:a16="http://schemas.microsoft.com/office/drawing/2014/main" id="{8159E086-AED8-9A22-C276-5E72B48C3544}"/>
              </a:ext>
            </a:extLst>
          </p:cNvPr>
          <p:cNvSpPr>
            <a:spLocks noGrp="1"/>
          </p:cNvSpPr>
          <p:nvPr>
            <p:ph type="title" idx="1"/>
          </p:nvPr>
        </p:nvSpPr>
        <p:spPr/>
        <p:txBody>
          <a:bodyPr>
            <a:normAutofit fontScale="90000"/>
          </a:bodyPr>
          <a:lstStyle/>
          <a:p>
            <a:r>
              <a:rPr lang="en-US" dirty="0"/>
              <a:t>What is textual data?</a:t>
            </a:r>
          </a:p>
        </p:txBody>
      </p:sp>
      <p:sp>
        <p:nvSpPr>
          <p:cNvPr id="4" name="Content Placeholder 3">
            <a:extLst>
              <a:ext uri="{FF2B5EF4-FFF2-40B4-BE49-F238E27FC236}">
                <a16:creationId xmlns:a16="http://schemas.microsoft.com/office/drawing/2014/main" id="{8FA817A2-C3F0-AA4A-FAA2-3F95CC4BFA8A}"/>
              </a:ext>
            </a:extLst>
          </p:cNvPr>
          <p:cNvSpPr>
            <a:spLocks noGrp="1"/>
          </p:cNvSpPr>
          <p:nvPr>
            <p:ph idx="2"/>
          </p:nvPr>
        </p:nvSpPr>
        <p:spPr/>
        <p:txBody>
          <a:bodyPr/>
          <a:lstStyle/>
          <a:p>
            <a:r>
              <a:rPr lang="en-US" dirty="0"/>
              <a:t>Any data in the form of written or spoken language</a:t>
            </a:r>
          </a:p>
          <a:p>
            <a:r>
              <a:rPr lang="en-US" dirty="0"/>
              <a:t>Text data:</a:t>
            </a:r>
          </a:p>
          <a:p>
            <a:pPr lvl="1"/>
            <a:r>
              <a:rPr lang="en-US" dirty="0"/>
              <a:t>Is unstructured (not organized in a predefined format)</a:t>
            </a:r>
          </a:p>
          <a:p>
            <a:pPr lvl="1"/>
            <a:r>
              <a:rPr lang="en-US" dirty="0"/>
              <a:t>Can contain a wide variety of information, such as dates, names, locations, and opinions</a:t>
            </a:r>
          </a:p>
          <a:p>
            <a:pPr lvl="1"/>
            <a:r>
              <a:rPr lang="en-US" dirty="0"/>
              <a:t>Is a critical component of NLP</a:t>
            </a:r>
          </a:p>
        </p:txBody>
      </p:sp>
    </p:spTree>
    <p:custDataLst>
      <p:tags r:id="rId1"/>
    </p:custDataLst>
    <p:extLst>
      <p:ext uri="{BB962C8B-B14F-4D97-AF65-F5344CB8AC3E}">
        <p14:creationId xmlns:p14="http://schemas.microsoft.com/office/powerpoint/2010/main" val="2940090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305F23-24DD-4ED9-8040-B1AC2C12D18B}"/>
              </a:ext>
            </a:extLst>
          </p:cNvPr>
          <p:cNvSpPr>
            <a:spLocks noGrp="1"/>
          </p:cNvSpPr>
          <p:nvPr>
            <p:ph type="sldNum" idx="97"/>
          </p:nvPr>
        </p:nvSpPr>
        <p:spPr/>
        <p:txBody>
          <a:bodyPr/>
          <a:lstStyle/>
          <a:p>
            <a:fld id="{86A8BF56-6CB3-514C-9A64-F39D95C9E25B}" type="slidenum">
              <a:rPr lang="en-US" smtClean="0">
                <a:solidFill>
                  <a:schemeClr val="tx2"/>
                </a:solidFill>
              </a:rPr>
              <a:t>40</a:t>
            </a:fld>
            <a:endParaRPr lang="en-US" dirty="0">
              <a:solidFill>
                <a:schemeClr val="tx2"/>
              </a:solidFill>
            </a:endParaRPr>
          </a:p>
        </p:txBody>
      </p:sp>
      <p:sp>
        <p:nvSpPr>
          <p:cNvPr id="2" name="Title 1">
            <a:extLst>
              <a:ext uri="{FF2B5EF4-FFF2-40B4-BE49-F238E27FC236}">
                <a16:creationId xmlns:a16="http://schemas.microsoft.com/office/drawing/2014/main" id="{2427E0E4-119A-A349-AF03-6E71BB4656CF}"/>
              </a:ext>
            </a:extLst>
          </p:cNvPr>
          <p:cNvSpPr>
            <a:spLocks noGrp="1"/>
          </p:cNvSpPr>
          <p:nvPr>
            <p:ph type="title" idx="1"/>
          </p:nvPr>
        </p:nvSpPr>
        <p:spPr/>
        <p:txBody>
          <a:bodyPr>
            <a:normAutofit fontScale="90000"/>
          </a:bodyPr>
          <a:lstStyle/>
          <a:p>
            <a:r>
              <a:rPr lang="en-US" dirty="0">
                <a:solidFill>
                  <a:schemeClr val="tx2"/>
                </a:solidFill>
              </a:rPr>
              <a:t>Source graphic: Deep NLP overview</a:t>
            </a:r>
          </a:p>
        </p:txBody>
      </p:sp>
      <p:sp>
        <p:nvSpPr>
          <p:cNvPr id="10" name="Content Placeholder 9">
            <a:extLst>
              <a:ext uri="{FF2B5EF4-FFF2-40B4-BE49-F238E27FC236}">
                <a16:creationId xmlns:a16="http://schemas.microsoft.com/office/drawing/2014/main" id="{96E58E7B-A199-86D1-DA51-E7592A7C709A}"/>
              </a:ext>
            </a:extLst>
          </p:cNvPr>
          <p:cNvSpPr>
            <a:spLocks noGrp="1"/>
          </p:cNvSpPr>
          <p:nvPr>
            <p:ph idx="2"/>
          </p:nvPr>
        </p:nvSpPr>
        <p:spPr/>
        <p:txBody>
          <a:bodyPr/>
          <a:lstStyle/>
          <a:p>
            <a:endParaRPr lang="en-US"/>
          </a:p>
        </p:txBody>
      </p:sp>
      <p:grpSp>
        <p:nvGrpSpPr>
          <p:cNvPr id="9" name="Group 8">
            <a:extLst>
              <a:ext uri="{FF2B5EF4-FFF2-40B4-BE49-F238E27FC236}">
                <a16:creationId xmlns:a16="http://schemas.microsoft.com/office/drawing/2014/main" id="{FDF8DCDB-499F-4038-9BEC-F51512768019}"/>
              </a:ext>
            </a:extLst>
          </p:cNvPr>
          <p:cNvGrpSpPr/>
          <p:nvPr/>
        </p:nvGrpSpPr>
        <p:grpSpPr>
          <a:xfrm>
            <a:off x="438956" y="1765825"/>
            <a:ext cx="11314088" cy="3948141"/>
            <a:chOff x="381000" y="2254627"/>
            <a:chExt cx="11314088" cy="3948141"/>
          </a:xfrm>
        </p:grpSpPr>
        <p:grpSp>
          <p:nvGrpSpPr>
            <p:cNvPr id="8" name="Group 7">
              <a:extLst>
                <a:ext uri="{FF2B5EF4-FFF2-40B4-BE49-F238E27FC236}">
                  <a16:creationId xmlns:a16="http://schemas.microsoft.com/office/drawing/2014/main" id="{F7887B03-4AD6-4912-9346-357D63C518D6}"/>
                </a:ext>
              </a:extLst>
            </p:cNvPr>
            <p:cNvGrpSpPr/>
            <p:nvPr/>
          </p:nvGrpSpPr>
          <p:grpSpPr>
            <a:xfrm>
              <a:off x="381000" y="5048250"/>
              <a:ext cx="11314088" cy="1154518"/>
              <a:chOff x="381000" y="5048250"/>
              <a:chExt cx="11314088" cy="1154518"/>
            </a:xfrm>
          </p:grpSpPr>
          <p:sp>
            <p:nvSpPr>
              <p:cNvPr id="5" name="Rounded Rectangle 4">
                <a:extLst>
                  <a:ext uri="{C183D7F6-B498-43B3-948B-1728B52AA6E4}">
                    <adec:decorative xmlns:adec="http://schemas.microsoft.com/office/drawing/2017/decorative" val="1"/>
                  </a:ext>
                </a:extLst>
              </p:cNvPr>
              <p:cNvSpPr/>
              <p:nvPr/>
            </p:nvSpPr>
            <p:spPr>
              <a:xfrm>
                <a:off x="381000" y="5048250"/>
                <a:ext cx="11314088" cy="115451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 name="Rectangle 5"/>
              <p:cNvSpPr/>
              <p:nvPr/>
            </p:nvSpPr>
            <p:spPr>
              <a:xfrm>
                <a:off x="2739599" y="5170085"/>
                <a:ext cx="1621899" cy="910849"/>
              </a:xfrm>
              <a:prstGeom prst="rect">
                <a:avLst/>
              </a:prstGeom>
              <a:solidFill>
                <a:schemeClr val="accent2"/>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mazon Ember" panose="02000000000000000000" pitchFamily="2" charset="0"/>
                    <a:ea typeface="Amazon Ember" panose="02000000000000000000" pitchFamily="2" charset="0"/>
                  </a:rPr>
                  <a:t>word2vec</a:t>
                </a:r>
              </a:p>
            </p:txBody>
          </p:sp>
          <p:sp>
            <p:nvSpPr>
              <p:cNvPr id="13" name="Rectangle 12"/>
              <p:cNvSpPr/>
              <p:nvPr/>
            </p:nvSpPr>
            <p:spPr>
              <a:xfrm>
                <a:off x="4684039" y="5170085"/>
                <a:ext cx="1621899" cy="910849"/>
              </a:xfrm>
              <a:prstGeom prst="rect">
                <a:avLst/>
              </a:prstGeom>
              <a:solidFill>
                <a:schemeClr val="accent2"/>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mazon Ember" panose="02000000000000000000" pitchFamily="2" charset="0"/>
                    <a:ea typeface="Amazon Ember" panose="02000000000000000000" pitchFamily="2" charset="0"/>
                  </a:rPr>
                  <a:t>GloVe</a:t>
                </a:r>
              </a:p>
            </p:txBody>
          </p:sp>
          <p:sp>
            <p:nvSpPr>
              <p:cNvPr id="14" name="Rectangle 13"/>
              <p:cNvSpPr/>
              <p:nvPr/>
            </p:nvSpPr>
            <p:spPr>
              <a:xfrm>
                <a:off x="6628479" y="5174701"/>
                <a:ext cx="1621899" cy="901617"/>
              </a:xfrm>
              <a:prstGeom prst="rect">
                <a:avLst/>
              </a:prstGeom>
              <a:solidFill>
                <a:schemeClr val="accent2"/>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mazon Ember" panose="02000000000000000000" pitchFamily="2" charset="0"/>
                    <a:ea typeface="Amazon Ember" panose="02000000000000000000" pitchFamily="2" charset="0"/>
                  </a:rPr>
                  <a:t>Subword embedding</a:t>
                </a:r>
              </a:p>
            </p:txBody>
          </p:sp>
          <p:sp>
            <p:nvSpPr>
              <p:cNvPr id="15" name="Rectangle 14"/>
              <p:cNvSpPr/>
              <p:nvPr/>
            </p:nvSpPr>
            <p:spPr>
              <a:xfrm>
                <a:off x="8572918" y="5174701"/>
                <a:ext cx="2287615" cy="901617"/>
              </a:xfrm>
              <a:prstGeom prst="rect">
                <a:avLst/>
              </a:prstGeom>
              <a:solidFill>
                <a:schemeClr val="accent2"/>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mazon Ember" panose="02000000000000000000" pitchFamily="2" charset="0"/>
                    <a:ea typeface="Amazon Ember" panose="02000000000000000000" pitchFamily="2" charset="0"/>
                  </a:rPr>
                  <a:t>Bidirectional Encoder Representations from Transformers (BERT)</a:t>
                </a:r>
              </a:p>
            </p:txBody>
          </p:sp>
          <p:sp>
            <p:nvSpPr>
              <p:cNvPr id="16" name="TextBox 15"/>
              <p:cNvSpPr txBox="1"/>
              <p:nvPr/>
            </p:nvSpPr>
            <p:spPr>
              <a:xfrm>
                <a:off x="11012444" y="5394677"/>
                <a:ext cx="682644" cy="461665"/>
              </a:xfrm>
              <a:prstGeom prst="rect">
                <a:avLst/>
              </a:prstGeom>
              <a:noFill/>
            </p:spPr>
            <p:txBody>
              <a:bodyPr wrap="square" rtlCol="0">
                <a:spAutoFit/>
              </a:bodyPr>
              <a:lstStyle/>
              <a:p>
                <a:r>
                  <a:rPr lang="en-US" sz="2400" b="1" dirty="0">
                    <a:solidFill>
                      <a:schemeClr val="tx2"/>
                    </a:solidFill>
                  </a:rPr>
                  <a:t>. . . </a:t>
                </a:r>
              </a:p>
            </p:txBody>
          </p:sp>
          <p:sp>
            <p:nvSpPr>
              <p:cNvPr id="17" name="TextBox 16"/>
              <p:cNvSpPr txBox="1"/>
              <p:nvPr/>
            </p:nvSpPr>
            <p:spPr>
              <a:xfrm>
                <a:off x="496878" y="5425454"/>
                <a:ext cx="1812472" cy="400110"/>
              </a:xfrm>
              <a:prstGeom prst="rect">
                <a:avLst/>
              </a:prstGeom>
              <a:noFill/>
            </p:spPr>
            <p:txBody>
              <a:bodyPr wrap="square" rtlCol="0">
                <a:spAutoFit/>
              </a:bodyPr>
              <a:lstStyle/>
              <a:p>
                <a:r>
                  <a:rPr lang="en-US" sz="2000" dirty="0">
                    <a:solidFill>
                      <a:schemeClr val="tx2"/>
                    </a:solidFill>
                    <a:latin typeface="Amazon Ember" panose="02000000000000000000" pitchFamily="2" charset="0"/>
                    <a:ea typeface="Amazon Ember" panose="02000000000000000000" pitchFamily="2" charset="0"/>
                  </a:rPr>
                  <a:t>1. Pretraining</a:t>
                </a:r>
              </a:p>
            </p:txBody>
          </p:sp>
        </p:grpSp>
        <p:grpSp>
          <p:nvGrpSpPr>
            <p:cNvPr id="7" name="Group 6">
              <a:extLst>
                <a:ext uri="{FF2B5EF4-FFF2-40B4-BE49-F238E27FC236}">
                  <a16:creationId xmlns:a16="http://schemas.microsoft.com/office/drawing/2014/main" id="{25F79533-2FE6-47D2-8797-D46C09B5B9CE}"/>
                </a:ext>
              </a:extLst>
            </p:cNvPr>
            <p:cNvGrpSpPr/>
            <p:nvPr/>
          </p:nvGrpSpPr>
          <p:grpSpPr>
            <a:xfrm>
              <a:off x="381000" y="3496908"/>
              <a:ext cx="10672991" cy="1139737"/>
              <a:chOff x="381000" y="3505182"/>
              <a:chExt cx="10672991" cy="1139737"/>
            </a:xfrm>
          </p:grpSpPr>
          <p:sp>
            <p:nvSpPr>
              <p:cNvPr id="20" name="Rounded Rectangle 19">
                <a:extLst>
                  <a:ext uri="{C183D7F6-B498-43B3-948B-1728B52AA6E4}">
                    <adec:decorative xmlns:adec="http://schemas.microsoft.com/office/drawing/2017/decorative" val="1"/>
                  </a:ext>
                </a:extLst>
              </p:cNvPr>
              <p:cNvSpPr/>
              <p:nvPr/>
            </p:nvSpPr>
            <p:spPr>
              <a:xfrm>
                <a:off x="381000" y="3505182"/>
                <a:ext cx="10631444" cy="1139737"/>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21" name="Rectangle 20"/>
              <p:cNvSpPr/>
              <p:nvPr/>
            </p:nvSpPr>
            <p:spPr>
              <a:xfrm>
                <a:off x="2739599" y="3661137"/>
                <a:ext cx="1621899" cy="827827"/>
              </a:xfrm>
              <a:prstGeom prst="rect">
                <a:avLst/>
              </a:prstGeom>
              <a:solidFill>
                <a:schemeClr val="accent3"/>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mazon Ember" panose="02000000000000000000" pitchFamily="2" charset="0"/>
                    <a:ea typeface="Amazon Ember" panose="02000000000000000000" pitchFamily="2" charset="0"/>
                  </a:rPr>
                  <a:t>Multilayer perceptron (MLP)</a:t>
                </a:r>
              </a:p>
            </p:txBody>
          </p:sp>
          <p:sp>
            <p:nvSpPr>
              <p:cNvPr id="22" name="Rectangle 21"/>
              <p:cNvSpPr/>
              <p:nvPr/>
            </p:nvSpPr>
            <p:spPr>
              <a:xfrm>
                <a:off x="4684039" y="3661136"/>
                <a:ext cx="1621899" cy="827828"/>
              </a:xfrm>
              <a:prstGeom prst="rect">
                <a:avLst/>
              </a:prstGeom>
              <a:solidFill>
                <a:schemeClr val="accent3"/>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mazon Ember" panose="02000000000000000000" pitchFamily="2" charset="0"/>
                    <a:ea typeface="Amazon Ember" panose="02000000000000000000" pitchFamily="2" charset="0"/>
                  </a:rPr>
                  <a:t>Convolutional neural network (CNN)</a:t>
                </a:r>
              </a:p>
            </p:txBody>
          </p:sp>
          <p:sp>
            <p:nvSpPr>
              <p:cNvPr id="23" name="Rectangle 22"/>
              <p:cNvSpPr/>
              <p:nvPr/>
            </p:nvSpPr>
            <p:spPr>
              <a:xfrm>
                <a:off x="6628479" y="3661136"/>
                <a:ext cx="1621899" cy="827828"/>
              </a:xfrm>
              <a:prstGeom prst="rect">
                <a:avLst/>
              </a:prstGeom>
              <a:solidFill>
                <a:schemeClr val="accent3"/>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mazon Ember" panose="02000000000000000000" pitchFamily="2" charset="0"/>
                    <a:ea typeface="Amazon Ember" panose="02000000000000000000" pitchFamily="2" charset="0"/>
                  </a:rPr>
                  <a:t>Recurrent neural network (RNN)</a:t>
                </a:r>
              </a:p>
            </p:txBody>
          </p:sp>
          <p:sp>
            <p:nvSpPr>
              <p:cNvPr id="24" name="Rectangle 23"/>
              <p:cNvSpPr/>
              <p:nvPr/>
            </p:nvSpPr>
            <p:spPr>
              <a:xfrm>
                <a:off x="8573407" y="3661136"/>
                <a:ext cx="1651094" cy="827828"/>
              </a:xfrm>
              <a:prstGeom prst="rect">
                <a:avLst/>
              </a:prstGeom>
              <a:solidFill>
                <a:schemeClr val="accent3"/>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Amazon Ember" panose="02000000000000000000" pitchFamily="2" charset="0"/>
                    <a:ea typeface="Amazon Ember" panose="02000000000000000000" pitchFamily="2" charset="0"/>
                  </a:rPr>
                  <a:t>Attention</a:t>
                </a:r>
              </a:p>
            </p:txBody>
          </p:sp>
          <p:sp>
            <p:nvSpPr>
              <p:cNvPr id="25" name="TextBox 24"/>
              <p:cNvSpPr txBox="1"/>
              <p:nvPr/>
            </p:nvSpPr>
            <p:spPr>
              <a:xfrm>
                <a:off x="10371347" y="3844218"/>
                <a:ext cx="682644" cy="461665"/>
              </a:xfrm>
              <a:prstGeom prst="rect">
                <a:avLst/>
              </a:prstGeom>
              <a:noFill/>
            </p:spPr>
            <p:txBody>
              <a:bodyPr wrap="square" rtlCol="0">
                <a:spAutoFit/>
              </a:bodyPr>
              <a:lstStyle/>
              <a:p>
                <a:r>
                  <a:rPr lang="en-US" sz="2400" b="1" dirty="0">
                    <a:solidFill>
                      <a:schemeClr val="tx2"/>
                    </a:solidFill>
                  </a:rPr>
                  <a:t>. . . </a:t>
                </a:r>
              </a:p>
            </p:txBody>
          </p:sp>
          <p:sp>
            <p:nvSpPr>
              <p:cNvPr id="26" name="TextBox 25"/>
              <p:cNvSpPr txBox="1"/>
              <p:nvPr/>
            </p:nvSpPr>
            <p:spPr>
              <a:xfrm>
                <a:off x="496878" y="3874995"/>
                <a:ext cx="1971370" cy="400110"/>
              </a:xfrm>
              <a:prstGeom prst="rect">
                <a:avLst/>
              </a:prstGeom>
              <a:noFill/>
            </p:spPr>
            <p:txBody>
              <a:bodyPr wrap="square" rtlCol="0">
                <a:spAutoFit/>
              </a:bodyPr>
              <a:lstStyle/>
              <a:p>
                <a:r>
                  <a:rPr lang="en-US" sz="2000" dirty="0">
                    <a:solidFill>
                      <a:schemeClr val="tx2"/>
                    </a:solidFill>
                    <a:latin typeface="Amazon Ember" panose="02000000000000000000" pitchFamily="2" charset="0"/>
                    <a:ea typeface="Amazon Ember" panose="02000000000000000000" pitchFamily="2" charset="0"/>
                  </a:rPr>
                  <a:t>2. Architecture</a:t>
                </a:r>
              </a:p>
            </p:txBody>
          </p:sp>
        </p:grpSp>
        <p:cxnSp>
          <p:nvCxnSpPr>
            <p:cNvPr id="28" name="Straight Arrow Connector 27">
              <a:extLst>
                <a:ext uri="{C183D7F6-B498-43B3-948B-1728B52AA6E4}">
                  <adec:decorative xmlns:adec="http://schemas.microsoft.com/office/drawing/2017/decorative" val="1"/>
                </a:ext>
              </a:extLst>
            </p:cNvPr>
            <p:cNvCxnSpPr>
              <a:cxnSpLocks/>
            </p:cNvCxnSpPr>
            <p:nvPr/>
          </p:nvCxnSpPr>
          <p:spPr>
            <a:xfrm flipV="1">
              <a:off x="1546431" y="4655721"/>
              <a:ext cx="0" cy="4128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FDD524B-3AEC-4952-B1CC-39F5B6C739A3}"/>
                </a:ext>
              </a:extLst>
            </p:cNvPr>
            <p:cNvGrpSpPr/>
            <p:nvPr/>
          </p:nvGrpSpPr>
          <p:grpSpPr>
            <a:xfrm>
              <a:off x="381000" y="2254627"/>
              <a:ext cx="10672991" cy="830676"/>
              <a:chOff x="381000" y="2254627"/>
              <a:chExt cx="10672991" cy="830676"/>
            </a:xfrm>
          </p:grpSpPr>
          <p:sp>
            <p:nvSpPr>
              <p:cNvPr id="30" name="Rounded Rectangle 29">
                <a:extLst>
                  <a:ext uri="{C183D7F6-B498-43B3-948B-1728B52AA6E4}">
                    <adec:decorative xmlns:adec="http://schemas.microsoft.com/office/drawing/2017/decorative" val="1"/>
                  </a:ext>
                </a:extLst>
              </p:cNvPr>
              <p:cNvSpPr/>
              <p:nvPr/>
            </p:nvSpPr>
            <p:spPr>
              <a:xfrm>
                <a:off x="381000" y="2254627"/>
                <a:ext cx="10630956" cy="830676"/>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1" name="Rectangle 30"/>
              <p:cNvSpPr/>
              <p:nvPr/>
            </p:nvSpPr>
            <p:spPr>
              <a:xfrm>
                <a:off x="2739599" y="2414956"/>
                <a:ext cx="3235813" cy="510019"/>
              </a:xfrm>
              <a:prstGeom prst="rect">
                <a:avLst/>
              </a:prstGeom>
              <a:solidFill>
                <a:schemeClr val="accent5"/>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Sentiment analysis (single text)</a:t>
                </a:r>
              </a:p>
            </p:txBody>
          </p:sp>
          <p:sp>
            <p:nvSpPr>
              <p:cNvPr id="32" name="Rectangle 31"/>
              <p:cNvSpPr/>
              <p:nvPr/>
            </p:nvSpPr>
            <p:spPr>
              <a:xfrm>
                <a:off x="6393404" y="2414956"/>
                <a:ext cx="3831097" cy="510019"/>
              </a:xfrm>
              <a:prstGeom prst="rect">
                <a:avLst/>
              </a:prstGeom>
              <a:solidFill>
                <a:schemeClr val="accent5"/>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Natural language inference (text pairs)</a:t>
                </a:r>
              </a:p>
            </p:txBody>
          </p:sp>
          <p:sp>
            <p:nvSpPr>
              <p:cNvPr id="35" name="TextBox 34"/>
              <p:cNvSpPr txBox="1"/>
              <p:nvPr/>
            </p:nvSpPr>
            <p:spPr>
              <a:xfrm>
                <a:off x="10371347" y="2439133"/>
                <a:ext cx="682644" cy="461665"/>
              </a:xfrm>
              <a:prstGeom prst="rect">
                <a:avLst/>
              </a:prstGeom>
              <a:noFill/>
            </p:spPr>
            <p:txBody>
              <a:bodyPr wrap="square" rtlCol="0">
                <a:spAutoFit/>
              </a:bodyPr>
              <a:lstStyle/>
              <a:p>
                <a:r>
                  <a:rPr lang="en-US" sz="2400" b="1" dirty="0">
                    <a:solidFill>
                      <a:schemeClr val="tx2"/>
                    </a:solidFill>
                  </a:rPr>
                  <a:t>. . .</a:t>
                </a:r>
              </a:p>
            </p:txBody>
          </p:sp>
          <p:sp>
            <p:nvSpPr>
              <p:cNvPr id="36" name="TextBox 35"/>
              <p:cNvSpPr txBox="1"/>
              <p:nvPr/>
            </p:nvSpPr>
            <p:spPr>
              <a:xfrm>
                <a:off x="496878" y="2469910"/>
                <a:ext cx="1812472" cy="400110"/>
              </a:xfrm>
              <a:prstGeom prst="rect">
                <a:avLst/>
              </a:prstGeom>
              <a:noFill/>
            </p:spPr>
            <p:txBody>
              <a:bodyPr wrap="square" rtlCol="0">
                <a:spAutoFit/>
              </a:bodyPr>
              <a:lstStyle/>
              <a:p>
                <a:r>
                  <a:rPr lang="en-US" sz="2000" dirty="0">
                    <a:solidFill>
                      <a:schemeClr val="tx2"/>
                    </a:solidFill>
                    <a:latin typeface="Amazon Ember" panose="02000000000000000000" pitchFamily="2" charset="0"/>
                    <a:ea typeface="Amazon Ember" panose="02000000000000000000" pitchFamily="2" charset="0"/>
                  </a:rPr>
                  <a:t>3. Application</a:t>
                </a:r>
              </a:p>
            </p:txBody>
          </p:sp>
        </p:grpSp>
        <p:cxnSp>
          <p:nvCxnSpPr>
            <p:cNvPr id="37" name="Straight Arrow Connector 36">
              <a:extLst>
                <a:ext uri="{C183D7F6-B498-43B3-948B-1728B52AA6E4}">
                  <adec:decorative xmlns:adec="http://schemas.microsoft.com/office/drawing/2017/decorative" val="1"/>
                </a:ext>
              </a:extLst>
            </p:cNvPr>
            <p:cNvCxnSpPr>
              <a:cxnSpLocks/>
            </p:cNvCxnSpPr>
            <p:nvPr/>
          </p:nvCxnSpPr>
          <p:spPr>
            <a:xfrm flipV="1">
              <a:off x="1546431" y="3104257"/>
              <a:ext cx="0" cy="4128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C183D7F6-B498-43B3-948B-1728B52AA6E4}">
                  <adec:decorative xmlns:adec="http://schemas.microsoft.com/office/drawing/2017/decorative" val="1"/>
                </a:ext>
              </a:extLst>
            </p:cNvPr>
            <p:cNvCxnSpPr>
              <a:cxnSpLocks/>
            </p:cNvCxnSpPr>
            <p:nvPr/>
          </p:nvCxnSpPr>
          <p:spPr>
            <a:xfrm flipV="1">
              <a:off x="6401871" y="3104257"/>
              <a:ext cx="0" cy="4128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C183D7F6-B498-43B3-948B-1728B52AA6E4}">
                  <adec:decorative xmlns:adec="http://schemas.microsoft.com/office/drawing/2017/decorative" val="1"/>
                </a:ext>
              </a:extLst>
            </p:cNvPr>
            <p:cNvCxnSpPr>
              <a:cxnSpLocks/>
            </p:cNvCxnSpPr>
            <p:nvPr/>
          </p:nvCxnSpPr>
          <p:spPr>
            <a:xfrm flipV="1">
              <a:off x="6401871" y="4655721"/>
              <a:ext cx="0" cy="4128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6375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248D38-8A21-46E2-2B8F-EA17A82E2918}"/>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3" name="Title 2">
            <a:extLst>
              <a:ext uri="{FF2B5EF4-FFF2-40B4-BE49-F238E27FC236}">
                <a16:creationId xmlns:a16="http://schemas.microsoft.com/office/drawing/2014/main" id="{1BC919E9-D174-9E60-E423-8E018809A8A4}"/>
              </a:ext>
            </a:extLst>
          </p:cNvPr>
          <p:cNvSpPr>
            <a:spLocks noGrp="1"/>
          </p:cNvSpPr>
          <p:nvPr>
            <p:ph type="title" idx="1"/>
          </p:nvPr>
        </p:nvSpPr>
        <p:spPr/>
        <p:txBody>
          <a:bodyPr>
            <a:normAutofit fontScale="90000"/>
          </a:bodyPr>
          <a:lstStyle/>
          <a:p>
            <a:r>
              <a:rPr lang="en-US" dirty="0"/>
              <a:t>Linguistic complexity of textual data</a:t>
            </a:r>
          </a:p>
        </p:txBody>
      </p:sp>
      <p:sp>
        <p:nvSpPr>
          <p:cNvPr id="4" name="Content Placeholder 3">
            <a:extLst>
              <a:ext uri="{FF2B5EF4-FFF2-40B4-BE49-F238E27FC236}">
                <a16:creationId xmlns:a16="http://schemas.microsoft.com/office/drawing/2014/main" id="{6915C8A0-EE2B-FEDC-3C1C-297324DC68C9}"/>
              </a:ext>
            </a:extLst>
          </p:cNvPr>
          <p:cNvSpPr>
            <a:spLocks noGrp="1"/>
          </p:cNvSpPr>
          <p:nvPr>
            <p:ph idx="2"/>
          </p:nvPr>
        </p:nvSpPr>
        <p:spPr/>
        <p:txBody>
          <a:bodyPr/>
          <a:lstStyle/>
          <a:p>
            <a:r>
              <a:rPr lang="en-US" dirty="0"/>
              <a:t>Human language is incredibly complex and nuanced. Its many variations make it difficult for machines to fully understand and interpret.</a:t>
            </a:r>
          </a:p>
          <a:p>
            <a:r>
              <a:rPr lang="en-US" dirty="0"/>
              <a:t>The following are examples of linguistic complexity in textual data:</a:t>
            </a:r>
          </a:p>
          <a:p>
            <a:pPr lvl="1"/>
            <a:r>
              <a:rPr lang="en-US" dirty="0"/>
              <a:t>Homophones</a:t>
            </a:r>
          </a:p>
          <a:p>
            <a:pPr lvl="1"/>
            <a:r>
              <a:rPr lang="en-US" dirty="0"/>
              <a:t>Polysemy</a:t>
            </a:r>
          </a:p>
          <a:p>
            <a:pPr lvl="1"/>
            <a:r>
              <a:rPr lang="en-US" dirty="0"/>
              <a:t>Named entities</a:t>
            </a:r>
          </a:p>
          <a:p>
            <a:pPr lvl="1"/>
            <a:r>
              <a:rPr lang="en-US" dirty="0"/>
              <a:t>Colloquialisms</a:t>
            </a:r>
          </a:p>
        </p:txBody>
      </p:sp>
    </p:spTree>
    <p:custDataLst>
      <p:tags r:id="rId1"/>
    </p:custDataLst>
    <p:extLst>
      <p:ext uri="{BB962C8B-B14F-4D97-AF65-F5344CB8AC3E}">
        <p14:creationId xmlns:p14="http://schemas.microsoft.com/office/powerpoint/2010/main" val="207924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248D38-8A21-46E2-2B8F-EA17A82E2918}"/>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3" name="Title 2">
            <a:extLst>
              <a:ext uri="{FF2B5EF4-FFF2-40B4-BE49-F238E27FC236}">
                <a16:creationId xmlns:a16="http://schemas.microsoft.com/office/drawing/2014/main" id="{1BC919E9-D174-9E60-E423-8E018809A8A4}"/>
              </a:ext>
            </a:extLst>
          </p:cNvPr>
          <p:cNvSpPr>
            <a:spLocks noGrp="1"/>
          </p:cNvSpPr>
          <p:nvPr>
            <p:ph type="title" idx="1"/>
          </p:nvPr>
        </p:nvSpPr>
        <p:spPr/>
        <p:txBody>
          <a:bodyPr>
            <a:normAutofit fontScale="90000"/>
          </a:bodyPr>
          <a:lstStyle/>
          <a:p>
            <a:r>
              <a:rPr lang="en-US" dirty="0"/>
              <a:t>Key challenges in textual data</a:t>
            </a:r>
          </a:p>
        </p:txBody>
      </p:sp>
      <p:sp>
        <p:nvSpPr>
          <p:cNvPr id="4" name="Content Placeholder 3">
            <a:extLst>
              <a:ext uri="{FF2B5EF4-FFF2-40B4-BE49-F238E27FC236}">
                <a16:creationId xmlns:a16="http://schemas.microsoft.com/office/drawing/2014/main" id="{6915C8A0-EE2B-FEDC-3C1C-297324DC68C9}"/>
              </a:ext>
            </a:extLst>
          </p:cNvPr>
          <p:cNvSpPr>
            <a:spLocks noGrp="1"/>
          </p:cNvSpPr>
          <p:nvPr>
            <p:ph idx="2"/>
          </p:nvPr>
        </p:nvSpPr>
        <p:spPr/>
        <p:txBody>
          <a:bodyPr/>
          <a:lstStyle/>
          <a:p>
            <a:r>
              <a:rPr lang="en-US" dirty="0"/>
              <a:t>Key challenges include the following:</a:t>
            </a:r>
          </a:p>
          <a:p>
            <a:pPr lvl="1"/>
            <a:r>
              <a:rPr lang="en-US" dirty="0"/>
              <a:t>Ambiguity </a:t>
            </a:r>
          </a:p>
          <a:p>
            <a:pPr lvl="1"/>
            <a:r>
              <a:rPr lang="en-US" dirty="0"/>
              <a:t>Idiomatic expressions</a:t>
            </a:r>
          </a:p>
          <a:p>
            <a:pPr lvl="1"/>
            <a:r>
              <a:rPr lang="en-US" dirty="0"/>
              <a:t>Sarcasm and irony</a:t>
            </a:r>
          </a:p>
          <a:p>
            <a:pPr lvl="1"/>
            <a:r>
              <a:rPr lang="en-US" dirty="0"/>
              <a:t>Regional and cultural variations</a:t>
            </a:r>
          </a:p>
          <a:p>
            <a:r>
              <a:rPr lang="en-US" dirty="0"/>
              <a:t>Understanding natural language is a complex and ongoing challenge for machines. It requires sophisticated algorithms and a deep understanding of human language and culture.</a:t>
            </a:r>
          </a:p>
        </p:txBody>
      </p:sp>
    </p:spTree>
    <p:custDataLst>
      <p:tags r:id="rId1"/>
    </p:custDataLst>
    <p:extLst>
      <p:ext uri="{BB962C8B-B14F-4D97-AF65-F5344CB8AC3E}">
        <p14:creationId xmlns:p14="http://schemas.microsoft.com/office/powerpoint/2010/main" val="12110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F21437-C012-44DB-A435-DD5BCB0FC25E}"/>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3" name="Title 2">
            <a:extLst>
              <a:ext uri="{FF2B5EF4-FFF2-40B4-BE49-F238E27FC236}">
                <a16:creationId xmlns:a16="http://schemas.microsoft.com/office/drawing/2014/main" id="{EFA579D3-DD09-4DBE-BDB1-8D8B18280FF4}"/>
              </a:ext>
            </a:extLst>
          </p:cNvPr>
          <p:cNvSpPr>
            <a:spLocks noGrp="1"/>
          </p:cNvSpPr>
          <p:nvPr>
            <p:ph type="title" idx="1"/>
          </p:nvPr>
        </p:nvSpPr>
        <p:spPr/>
        <p:txBody>
          <a:bodyPr>
            <a:normAutofit fontScale="90000"/>
          </a:bodyPr>
          <a:lstStyle/>
          <a:p>
            <a:r>
              <a:rPr lang="en-US" dirty="0"/>
              <a:t>Example of ambiguity</a:t>
            </a:r>
          </a:p>
        </p:txBody>
      </p:sp>
      <p:sp>
        <p:nvSpPr>
          <p:cNvPr id="4" name="Text Placeholder 2">
            <a:extLst>
              <a:ext uri="{FF2B5EF4-FFF2-40B4-BE49-F238E27FC236}">
                <a16:creationId xmlns:a16="http://schemas.microsoft.com/office/drawing/2014/main" id="{53198A68-9319-4083-93E9-7C65AE68AB9B}"/>
              </a:ext>
            </a:extLst>
          </p:cNvPr>
          <p:cNvSpPr txBox="1">
            <a:spLocks/>
          </p:cNvSpPr>
          <p:nvPr/>
        </p:nvSpPr>
        <p:spPr>
          <a:xfrm>
            <a:off x="3983308" y="2652728"/>
            <a:ext cx="4215119" cy="776272"/>
          </a:xfrm>
          <a:prstGeom prst="rect">
            <a:avLst/>
          </a:prstGeom>
        </p:spPr>
        <p:txBody>
          <a:bodyPr/>
          <a:lstStyle>
            <a:lvl1pPr marL="47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1pPr>
            <a:lvl2pPr marL="111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2pPr>
            <a:lvl3pPr marL="174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3pPr>
            <a:lvl4pPr marL="238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4pPr>
            <a:lvl5pPr marL="301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5pPr>
            <a:lvl6pPr marL="365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6pPr>
            <a:lvl7pPr marL="428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7pPr>
            <a:lvl8pPr marL="492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8pPr>
            <a:lvl9pPr marL="555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9pPr>
          </a:lstStyle>
          <a:p>
            <a:pPr marL="0" indent="0">
              <a:buNone/>
            </a:pPr>
            <a:r>
              <a:rPr lang="en-US" sz="4400" b="1" dirty="0">
                <a:solidFill>
                  <a:schemeClr val="accent6"/>
                </a:solidFill>
              </a:rPr>
              <a:t>Draw  </a:t>
            </a:r>
            <a:r>
              <a:rPr lang="en-US" sz="4400" b="1" dirty="0">
                <a:solidFill>
                  <a:schemeClr val="tx1"/>
                </a:solidFill>
              </a:rPr>
              <a:t>a </a:t>
            </a:r>
            <a:r>
              <a:rPr lang="en-US" sz="4400" b="1" dirty="0">
                <a:solidFill>
                  <a:schemeClr val="accent5"/>
                </a:solidFill>
              </a:rPr>
              <a:t> match</a:t>
            </a:r>
            <a:endParaRPr lang="en-US" sz="4400" b="1" dirty="0">
              <a:solidFill>
                <a:schemeClr val="accent6"/>
              </a:solidFill>
            </a:endParaRPr>
          </a:p>
        </p:txBody>
      </p:sp>
      <p:sp>
        <p:nvSpPr>
          <p:cNvPr id="7" name="Rounded Rectangle 9" descr="Highlighting the word amazon.">
            <a:extLst>
              <a:ext uri="{FF2B5EF4-FFF2-40B4-BE49-F238E27FC236}">
                <a16:creationId xmlns:a16="http://schemas.microsoft.com/office/drawing/2014/main" id="{FD1202B9-70D4-4B34-9A5C-35F7EF42D787}"/>
              </a:ext>
              <a:ext uri="{C183D7F6-B498-43B3-948B-1728B52AA6E4}">
                <adec:decorative xmlns:adec="http://schemas.microsoft.com/office/drawing/2017/decorative" val="0"/>
              </a:ext>
            </a:extLst>
          </p:cNvPr>
          <p:cNvSpPr/>
          <p:nvPr/>
        </p:nvSpPr>
        <p:spPr>
          <a:xfrm>
            <a:off x="3983308" y="2666051"/>
            <a:ext cx="1535483" cy="776272"/>
          </a:xfrm>
          <a:prstGeom prst="roundRect">
            <a:avLst/>
          </a:prstGeom>
          <a:noFill/>
          <a:ln w="2857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0219"/>
            <a:endParaRPr lang="en-US" sz="1300" dirty="0">
              <a:solidFill>
                <a:srgbClr val="FFFFFF"/>
              </a:solidFill>
              <a:latin typeface="Amazon Ember Light"/>
            </a:endParaRPr>
          </a:p>
        </p:txBody>
      </p:sp>
      <p:cxnSp>
        <p:nvCxnSpPr>
          <p:cNvPr id="5" name="Straight Arrow Connector 7">
            <a:extLst>
              <a:ext uri="{FF2B5EF4-FFF2-40B4-BE49-F238E27FC236}">
                <a16:creationId xmlns:a16="http://schemas.microsoft.com/office/drawing/2014/main" id="{6AFFAC2F-2873-42A9-9184-3D5E51DADE0F}"/>
              </a:ext>
              <a:ext uri="{C183D7F6-B498-43B3-948B-1728B52AA6E4}">
                <adec:decorative xmlns:adec="http://schemas.microsoft.com/office/drawing/2017/decorative" val="1"/>
              </a:ext>
            </a:extLst>
          </p:cNvPr>
          <p:cNvCxnSpPr>
            <a:cxnSpLocks/>
            <a:stCxn id="7" idx="0"/>
          </p:cNvCxnSpPr>
          <p:nvPr/>
        </p:nvCxnSpPr>
        <p:spPr>
          <a:xfrm rot="16200000" flipV="1">
            <a:off x="3617901" y="1532902"/>
            <a:ext cx="565778" cy="1700520"/>
          </a:xfrm>
          <a:prstGeom prst="bent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8">
            <a:extLst>
              <a:ext uri="{FF2B5EF4-FFF2-40B4-BE49-F238E27FC236}">
                <a16:creationId xmlns:a16="http://schemas.microsoft.com/office/drawing/2014/main" id="{B8A249CA-6C37-41F0-BA33-B2AE36EE15F5}"/>
              </a:ext>
              <a:ext uri="{C183D7F6-B498-43B3-948B-1728B52AA6E4}">
                <adec:decorative xmlns:adec="http://schemas.microsoft.com/office/drawing/2017/decorative" val="1"/>
              </a:ext>
            </a:extLst>
          </p:cNvPr>
          <p:cNvCxnSpPr>
            <a:cxnSpLocks/>
            <a:stCxn id="7" idx="2"/>
          </p:cNvCxnSpPr>
          <p:nvPr/>
        </p:nvCxnSpPr>
        <p:spPr>
          <a:xfrm rot="5400000">
            <a:off x="3573653" y="2919200"/>
            <a:ext cx="654274" cy="1700520"/>
          </a:xfrm>
          <a:prstGeom prst="bent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10" descr="Highlighting the words on fire. ">
            <a:extLst>
              <a:ext uri="{FF2B5EF4-FFF2-40B4-BE49-F238E27FC236}">
                <a16:creationId xmlns:a16="http://schemas.microsoft.com/office/drawing/2014/main" id="{328107C0-FFD8-4F78-92D7-49593A83FBA6}"/>
              </a:ext>
              <a:ext uri="{C183D7F6-B498-43B3-948B-1728B52AA6E4}">
                <adec:decorative xmlns:adec="http://schemas.microsoft.com/office/drawing/2017/decorative" val="0"/>
              </a:ext>
            </a:extLst>
          </p:cNvPr>
          <p:cNvSpPr/>
          <p:nvPr/>
        </p:nvSpPr>
        <p:spPr>
          <a:xfrm>
            <a:off x="6284910" y="2666051"/>
            <a:ext cx="1815804" cy="776272"/>
          </a:xfrm>
          <a:prstGeom prst="roundRect">
            <a:avLst/>
          </a:prstGeom>
          <a:noFill/>
          <a:ln w="28575">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0219"/>
            <a:endParaRPr lang="en-US" sz="1300" dirty="0">
              <a:solidFill>
                <a:schemeClr val="accent5"/>
              </a:solidFill>
              <a:latin typeface="Amazon Ember Light"/>
            </a:endParaRPr>
          </a:p>
        </p:txBody>
      </p:sp>
      <p:cxnSp>
        <p:nvCxnSpPr>
          <p:cNvPr id="11" name="Straight Arrow Connector 13">
            <a:extLst>
              <a:ext uri="{FF2B5EF4-FFF2-40B4-BE49-F238E27FC236}">
                <a16:creationId xmlns:a16="http://schemas.microsoft.com/office/drawing/2014/main" id="{5DEF8FC3-E8F5-44C3-AB2A-7A4096765913}"/>
              </a:ext>
              <a:ext uri="{C183D7F6-B498-43B3-948B-1728B52AA6E4}">
                <adec:decorative xmlns:adec="http://schemas.microsoft.com/office/drawing/2017/decorative" val="1"/>
              </a:ext>
            </a:extLst>
          </p:cNvPr>
          <p:cNvCxnSpPr>
            <a:cxnSpLocks/>
            <a:stCxn id="10" idx="0"/>
          </p:cNvCxnSpPr>
          <p:nvPr/>
        </p:nvCxnSpPr>
        <p:spPr>
          <a:xfrm rot="5400000" flipH="1" flipV="1">
            <a:off x="7930567" y="1362520"/>
            <a:ext cx="565777" cy="2041286"/>
          </a:xfrm>
          <a:prstGeom prst="bentConnector2">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4">
            <a:extLst>
              <a:ext uri="{FF2B5EF4-FFF2-40B4-BE49-F238E27FC236}">
                <a16:creationId xmlns:a16="http://schemas.microsoft.com/office/drawing/2014/main" id="{F0FC80E2-DF12-4C5C-9F1A-F512F1121B7A}"/>
              </a:ext>
              <a:ext uri="{C183D7F6-B498-43B3-948B-1728B52AA6E4}">
                <adec:decorative xmlns:adec="http://schemas.microsoft.com/office/drawing/2017/decorative" val="1"/>
              </a:ext>
            </a:extLst>
          </p:cNvPr>
          <p:cNvCxnSpPr>
            <a:cxnSpLocks/>
            <a:stCxn id="10" idx="2"/>
          </p:cNvCxnSpPr>
          <p:nvPr/>
        </p:nvCxnSpPr>
        <p:spPr>
          <a:xfrm rot="16200000" flipH="1">
            <a:off x="7891412" y="2743722"/>
            <a:ext cx="654273" cy="2051473"/>
          </a:xfrm>
          <a:prstGeom prst="bentConnector2">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5" name="text box">
            <a:extLst>
              <a:ext uri="{FF2B5EF4-FFF2-40B4-BE49-F238E27FC236}">
                <a16:creationId xmlns:a16="http://schemas.microsoft.com/office/drawing/2014/main" id="{06D16625-81E1-418A-95AD-D44B9086907C}"/>
              </a:ext>
            </a:extLst>
          </p:cNvPr>
          <p:cNvSpPr txBox="1">
            <a:spLocks/>
          </p:cNvSpPr>
          <p:nvPr/>
        </p:nvSpPr>
        <p:spPr>
          <a:xfrm>
            <a:off x="362712" y="4944986"/>
            <a:ext cx="11466576" cy="1501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sz="2400" dirty="0">
                <a:solidFill>
                  <a:schemeClr val="tx2"/>
                </a:solidFill>
              </a:rPr>
              <a:t>Each string can have many interpretations at every level.</a:t>
            </a:r>
          </a:p>
          <a:p>
            <a:r>
              <a:rPr lang="en-US" sz="2400" dirty="0">
                <a:solidFill>
                  <a:schemeClr val="tx2"/>
                </a:solidFill>
              </a:rPr>
              <a:t>The correct resolution of the ambiguity depends on the intended meaning, which can often be inferred from context.</a:t>
            </a:r>
          </a:p>
        </p:txBody>
      </p:sp>
      <p:pic>
        <p:nvPicPr>
          <p:cNvPr id="18" name="Picture 17" descr="Hand drwaing on a tablet.">
            <a:extLst>
              <a:ext uri="{FF2B5EF4-FFF2-40B4-BE49-F238E27FC236}">
                <a16:creationId xmlns:a16="http://schemas.microsoft.com/office/drawing/2014/main" id="{5E2ECABE-EBCE-2ED8-2731-3838FA715C32}"/>
              </a:ext>
            </a:extLst>
          </p:cNvPr>
          <p:cNvPicPr>
            <a:picLocks noChangeAspect="1"/>
          </p:cNvPicPr>
          <p:nvPr/>
        </p:nvPicPr>
        <p:blipFill>
          <a:blip r:embed="rId4"/>
          <a:srcRect t="1425" b="18534"/>
          <a:stretch/>
        </p:blipFill>
        <p:spPr>
          <a:xfrm>
            <a:off x="935679" y="1513879"/>
            <a:ext cx="2286000" cy="1369530"/>
          </a:xfrm>
          <a:prstGeom prst="rect">
            <a:avLst/>
          </a:prstGeom>
          <a:ln w="25400">
            <a:solidFill>
              <a:schemeClr val="accent6"/>
            </a:solidFill>
          </a:ln>
          <a:effectLst>
            <a:outerShdw blurRad="50800" dist="38100" dir="2700000" algn="tl" rotWithShape="0">
              <a:prstClr val="black">
                <a:alpha val="40000"/>
              </a:prstClr>
            </a:outerShdw>
          </a:effectLst>
        </p:spPr>
      </p:pic>
      <p:pic>
        <p:nvPicPr>
          <p:cNvPr id="20" name="Picture 19" descr="Picture of matches used to start a fire.">
            <a:extLst>
              <a:ext uri="{FF2B5EF4-FFF2-40B4-BE49-F238E27FC236}">
                <a16:creationId xmlns:a16="http://schemas.microsoft.com/office/drawing/2014/main" id="{56859352-52B1-277A-5A4F-3970C8E1F3B2}"/>
              </a:ext>
            </a:extLst>
          </p:cNvPr>
          <p:cNvPicPr>
            <a:picLocks noChangeAspect="1"/>
          </p:cNvPicPr>
          <p:nvPr/>
        </p:nvPicPr>
        <p:blipFill>
          <a:blip r:embed="rId5"/>
          <a:srcRect b="9854"/>
          <a:stretch/>
        </p:blipFill>
        <p:spPr>
          <a:xfrm>
            <a:off x="9239192" y="1513879"/>
            <a:ext cx="2286000" cy="1369530"/>
          </a:xfrm>
          <a:prstGeom prst="rect">
            <a:avLst/>
          </a:prstGeom>
          <a:ln w="25400">
            <a:solidFill>
              <a:schemeClr val="accent1"/>
            </a:solidFill>
          </a:ln>
          <a:effectLst>
            <a:outerShdw blurRad="50800" dist="38100" dir="2700000" algn="tl" rotWithShape="0">
              <a:prstClr val="black">
                <a:alpha val="40000"/>
              </a:prstClr>
            </a:outerShdw>
          </a:effectLst>
        </p:spPr>
      </p:pic>
      <p:pic>
        <p:nvPicPr>
          <p:cNvPr id="22" name="Picture 21" descr="Picture of matched playing cards (all aces).">
            <a:extLst>
              <a:ext uri="{FF2B5EF4-FFF2-40B4-BE49-F238E27FC236}">
                <a16:creationId xmlns:a16="http://schemas.microsoft.com/office/drawing/2014/main" id="{52906C1F-68A0-9ECF-6119-C989570E4FAA}"/>
              </a:ext>
            </a:extLst>
          </p:cNvPr>
          <p:cNvPicPr>
            <a:picLocks noChangeAspect="1"/>
          </p:cNvPicPr>
          <p:nvPr/>
        </p:nvPicPr>
        <p:blipFill>
          <a:blip r:embed="rId6"/>
          <a:srcRect t="10095"/>
          <a:stretch/>
        </p:blipFill>
        <p:spPr>
          <a:xfrm>
            <a:off x="9239192" y="3352082"/>
            <a:ext cx="2286000" cy="1370164"/>
          </a:xfrm>
          <a:prstGeom prst="rect">
            <a:avLst/>
          </a:prstGeom>
          <a:ln w="25400">
            <a:solidFill>
              <a:schemeClr val="accent1"/>
            </a:solidFill>
          </a:ln>
          <a:effectLst>
            <a:outerShdw blurRad="50800" dist="38100" dir="2700000" algn="tl" rotWithShape="0">
              <a:prstClr val="black">
                <a:alpha val="40000"/>
              </a:prstClr>
            </a:outerShdw>
          </a:effectLst>
        </p:spPr>
      </p:pic>
      <p:pic>
        <p:nvPicPr>
          <p:cNvPr id="24" name="Picture 23" descr="Person drawling cards from a deck of playing cards.">
            <a:extLst>
              <a:ext uri="{FF2B5EF4-FFF2-40B4-BE49-F238E27FC236}">
                <a16:creationId xmlns:a16="http://schemas.microsoft.com/office/drawing/2014/main" id="{81A736BA-456A-8781-FDAC-B1D830D3EABA}"/>
              </a:ext>
            </a:extLst>
          </p:cNvPr>
          <p:cNvPicPr>
            <a:picLocks noChangeAspect="1"/>
          </p:cNvPicPr>
          <p:nvPr/>
        </p:nvPicPr>
        <p:blipFill>
          <a:blip r:embed="rId7"/>
          <a:srcRect l="27777" t="9564" b="25533"/>
          <a:stretch/>
        </p:blipFill>
        <p:spPr>
          <a:xfrm>
            <a:off x="935679" y="3352399"/>
            <a:ext cx="2286000" cy="1369530"/>
          </a:xfrm>
          <a:prstGeom prst="rect">
            <a:avLst/>
          </a:prstGeom>
          <a:ln w="25400">
            <a:solidFill>
              <a:schemeClr val="accent6"/>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258387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0E79A8-4F37-35FA-FDCD-D5641D58AA89}"/>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3" name="Title 2">
            <a:extLst>
              <a:ext uri="{FF2B5EF4-FFF2-40B4-BE49-F238E27FC236}">
                <a16:creationId xmlns:a16="http://schemas.microsoft.com/office/drawing/2014/main" id="{F01C65EA-5D9F-36C4-822C-F304888C395C}"/>
              </a:ext>
            </a:extLst>
          </p:cNvPr>
          <p:cNvSpPr>
            <a:spLocks noGrp="1"/>
          </p:cNvSpPr>
          <p:nvPr>
            <p:ph type="title" idx="1"/>
          </p:nvPr>
        </p:nvSpPr>
        <p:spPr/>
        <p:txBody>
          <a:bodyPr>
            <a:normAutofit fontScale="90000"/>
          </a:bodyPr>
          <a:lstStyle/>
          <a:p>
            <a:r>
              <a:rPr lang="en-US" dirty="0"/>
              <a:t>Example of an idiomatic expression</a:t>
            </a:r>
          </a:p>
        </p:txBody>
      </p:sp>
      <p:sp>
        <p:nvSpPr>
          <p:cNvPr id="4" name="Content Placeholder 3">
            <a:extLst>
              <a:ext uri="{FF2B5EF4-FFF2-40B4-BE49-F238E27FC236}">
                <a16:creationId xmlns:a16="http://schemas.microsoft.com/office/drawing/2014/main" id="{7AAB787B-8946-BE9E-E455-63BC0B715AF6}"/>
              </a:ext>
            </a:extLst>
          </p:cNvPr>
          <p:cNvSpPr>
            <a:spLocks noGrp="1"/>
          </p:cNvSpPr>
          <p:nvPr>
            <p:ph idx="2"/>
          </p:nvPr>
        </p:nvSpPr>
        <p:spPr/>
        <p:txBody>
          <a:bodyPr/>
          <a:lstStyle/>
          <a:p>
            <a:endParaRPr lang="en-US"/>
          </a:p>
        </p:txBody>
      </p:sp>
      <p:sp>
        <p:nvSpPr>
          <p:cNvPr id="6" name="Rounded Rectangle 4">
            <a:extLst>
              <a:ext uri="{FF2B5EF4-FFF2-40B4-BE49-F238E27FC236}">
                <a16:creationId xmlns:a16="http://schemas.microsoft.com/office/drawing/2014/main" id="{07A95A5C-DC63-4994-9C7F-0A7E55F7E309}"/>
              </a:ext>
            </a:extLst>
          </p:cNvPr>
          <p:cNvSpPr/>
          <p:nvPr/>
        </p:nvSpPr>
        <p:spPr>
          <a:xfrm>
            <a:off x="2923875" y="1414432"/>
            <a:ext cx="6344251" cy="1208451"/>
          </a:xfrm>
          <a:prstGeom prst="round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0117"/>
            <a:r>
              <a:rPr lang="en-US" sz="2800" dirty="0">
                <a:solidFill>
                  <a:schemeClr val="tx2"/>
                </a:solidFill>
                <a:ea typeface="Amazon Ember Light" panose="020B0403020204020204" pitchFamily="34" charset="0"/>
                <a:cs typeface="Amazon Ember Light" panose="020B0403020204020204" pitchFamily="34" charset="0"/>
              </a:rPr>
              <a:t>"It's like trying to nail Jell-O to a wall."</a:t>
            </a:r>
          </a:p>
        </p:txBody>
      </p:sp>
      <p:sp>
        <p:nvSpPr>
          <p:cNvPr id="13" name="Content Placeholder 3">
            <a:extLst>
              <a:ext uri="{FF2B5EF4-FFF2-40B4-BE49-F238E27FC236}">
                <a16:creationId xmlns:a16="http://schemas.microsoft.com/office/drawing/2014/main" id="{8A548896-A155-4E25-8A74-C6B49F5B0FF8}"/>
              </a:ext>
            </a:extLst>
          </p:cNvPr>
          <p:cNvSpPr txBox="1">
            <a:spLocks/>
          </p:cNvSpPr>
          <p:nvPr/>
        </p:nvSpPr>
        <p:spPr>
          <a:xfrm>
            <a:off x="362712" y="2909455"/>
            <a:ext cx="11466576" cy="1648414"/>
          </a:xfrm>
          <a:prstGeom prst="rect">
            <a:avLst/>
          </a:prstGeom>
        </p:spPr>
        <p:txBody>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buNone/>
            </a:pPr>
            <a:r>
              <a:rPr lang="en-US" dirty="0"/>
              <a:t>Textual data is incredibly nuanced and complex. It has a variety of nuances, idioms, and cultural references, which make it challenging to understand and analyze.</a:t>
            </a:r>
          </a:p>
        </p:txBody>
      </p:sp>
    </p:spTree>
    <p:custDataLst>
      <p:tags r:id="rId1"/>
    </p:custDataLst>
    <p:extLst>
      <p:ext uri="{BB962C8B-B14F-4D97-AF65-F5344CB8AC3E}">
        <p14:creationId xmlns:p14="http://schemas.microsoft.com/office/powerpoint/2010/main" val="249083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59C2E6-012B-4EFA-8A1F-0A4F2C4DC169}"/>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3" name="Title 2">
            <a:extLst>
              <a:ext uri="{FF2B5EF4-FFF2-40B4-BE49-F238E27FC236}">
                <a16:creationId xmlns:a16="http://schemas.microsoft.com/office/drawing/2014/main" id="{1C63F28D-64D7-4A1A-89FE-427BECD3CB11}"/>
              </a:ext>
            </a:extLst>
          </p:cNvPr>
          <p:cNvSpPr>
            <a:spLocks noGrp="1"/>
          </p:cNvSpPr>
          <p:nvPr>
            <p:ph type="title" idx="1"/>
          </p:nvPr>
        </p:nvSpPr>
        <p:spPr/>
        <p:txBody>
          <a:bodyPr>
            <a:normAutofit fontScale="90000"/>
          </a:bodyPr>
          <a:lstStyle/>
          <a:p>
            <a:r>
              <a:rPr lang="en-US" dirty="0"/>
              <a:t>Other challenges of textual data </a:t>
            </a:r>
          </a:p>
        </p:txBody>
      </p:sp>
      <p:sp>
        <p:nvSpPr>
          <p:cNvPr id="4" name="Content Placeholder 3">
            <a:extLst>
              <a:ext uri="{FF2B5EF4-FFF2-40B4-BE49-F238E27FC236}">
                <a16:creationId xmlns:a16="http://schemas.microsoft.com/office/drawing/2014/main" id="{D86F4744-A662-4BE7-9437-7754690D699C}"/>
              </a:ext>
            </a:extLst>
          </p:cNvPr>
          <p:cNvSpPr>
            <a:spLocks noGrp="1"/>
          </p:cNvSpPr>
          <p:nvPr>
            <p:ph idx="2"/>
          </p:nvPr>
        </p:nvSpPr>
        <p:spPr/>
        <p:txBody>
          <a:bodyPr/>
          <a:lstStyle/>
          <a:p>
            <a:r>
              <a:rPr lang="en-US" dirty="0"/>
              <a:t>Acronyms</a:t>
            </a:r>
          </a:p>
          <a:p>
            <a:r>
              <a:rPr lang="en-US" dirty="0"/>
              <a:t>Tricky entity names</a:t>
            </a:r>
          </a:p>
          <a:p>
            <a:r>
              <a:rPr lang="en-US" dirty="0"/>
              <a:t>Neologisms</a:t>
            </a:r>
          </a:p>
          <a:p>
            <a:r>
              <a:rPr lang="en-US" dirty="0"/>
              <a:t>Nonstandard English</a:t>
            </a:r>
          </a:p>
          <a:p>
            <a:r>
              <a:rPr lang="en-US" dirty="0"/>
              <a:t>HTML and XML</a:t>
            </a:r>
          </a:p>
          <a:p>
            <a:r>
              <a:rPr lang="en-US" dirty="0"/>
              <a:t>Phone numbers and dates</a:t>
            </a:r>
          </a:p>
          <a:p>
            <a:r>
              <a:rPr lang="en-US" dirty="0"/>
              <a:t>Emojis</a:t>
            </a:r>
          </a:p>
          <a:p>
            <a:r>
              <a:rPr lang="en-US" dirty="0"/>
              <a:t>Clitics</a:t>
            </a:r>
          </a:p>
        </p:txBody>
      </p:sp>
    </p:spTree>
    <p:custDataLst>
      <p:tags r:id="rId1"/>
    </p:custDataLst>
    <p:extLst>
      <p:ext uri="{BB962C8B-B14F-4D97-AF65-F5344CB8AC3E}">
        <p14:creationId xmlns:p14="http://schemas.microsoft.com/office/powerpoint/2010/main" val="2316445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jHMP4X0U"/>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35285</TotalTime>
  <Words>5761</Words>
  <Application>Microsoft Macintosh PowerPoint</Application>
  <PresentationFormat>Widescreen</PresentationFormat>
  <Paragraphs>424</Paragraphs>
  <Slides>40</Slides>
  <Notes>40</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Amazon Ember</vt:lpstr>
      <vt:lpstr>Amazon Ember Display</vt:lpstr>
      <vt:lpstr>Amazon Ember Display Heavy</vt:lpstr>
      <vt:lpstr>Amazon Ember Heavy</vt:lpstr>
      <vt:lpstr>Amazon Ember Light</vt:lpstr>
      <vt:lpstr>Arial</vt:lpstr>
      <vt:lpstr>Calibri</vt:lpstr>
      <vt:lpstr>Calibri Light</vt:lpstr>
      <vt:lpstr>Linux Libertine</vt:lpstr>
      <vt:lpstr>Lucida Console</vt:lpstr>
      <vt:lpstr>Custom Design</vt:lpstr>
      <vt:lpstr>Challenges of Textual Data and Domains of NLP</vt:lpstr>
      <vt:lpstr>Today’s activities</vt:lpstr>
      <vt:lpstr>Challenges of textual data</vt:lpstr>
      <vt:lpstr>What is textual data?</vt:lpstr>
      <vt:lpstr>Linguistic complexity of textual data</vt:lpstr>
      <vt:lpstr>Key challenges in textual data</vt:lpstr>
      <vt:lpstr>Example of ambiguity</vt:lpstr>
      <vt:lpstr>Example of an idiomatic expression</vt:lpstr>
      <vt:lpstr>Other challenges of textual data </vt:lpstr>
      <vt:lpstr>Data volume</vt:lpstr>
      <vt:lpstr>Domain-specific vocabulary</vt:lpstr>
      <vt:lpstr>Data quality</vt:lpstr>
      <vt:lpstr>Levels of linguistic knowledge</vt:lpstr>
      <vt:lpstr>Domains of NLP</vt:lpstr>
      <vt:lpstr>What is natural language?</vt:lpstr>
      <vt:lpstr>What is NLP?</vt:lpstr>
      <vt:lpstr>Common applications of NLP</vt:lpstr>
      <vt:lpstr>NLP, NLU, and NLG</vt:lpstr>
      <vt:lpstr>Examples of NLP applications in different domains</vt:lpstr>
      <vt:lpstr>Sentiment analysis in NLP</vt:lpstr>
      <vt:lpstr>Named entity recognition in NLP</vt:lpstr>
      <vt:lpstr>Machine translation in NLP</vt:lpstr>
      <vt:lpstr>Example of machine translation in NLP</vt:lpstr>
      <vt:lpstr>Text classification in NLP</vt:lpstr>
      <vt:lpstr>Text summarization in NLP</vt:lpstr>
      <vt:lpstr>Question answering in NLP</vt:lpstr>
      <vt:lpstr>Generating natural language in NLP</vt:lpstr>
      <vt:lpstr>Information extraction in NLP</vt:lpstr>
      <vt:lpstr>NLP approaches and tools</vt:lpstr>
      <vt:lpstr>Approaches to NLP</vt:lpstr>
      <vt:lpstr>Deep NLP overview</vt:lpstr>
      <vt:lpstr>NLP tools and technologies</vt:lpstr>
      <vt:lpstr>Other NLP tools and technologies</vt:lpstr>
      <vt:lpstr>Next lesson</vt:lpstr>
      <vt:lpstr>PowerPoint Presentation</vt:lpstr>
      <vt:lpstr>Image source slide (for curriculum development use only)</vt:lpstr>
      <vt:lpstr>Source graphic: Levels of linguistic knowledge</vt:lpstr>
      <vt:lpstr>Source graphic: What is NLP?</vt:lpstr>
      <vt:lpstr>Source graphic: NLP, NLU, and NLG</vt:lpstr>
      <vt:lpstr>Source graphic: Deep NLP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Blake, Daniel</cp:lastModifiedBy>
  <cp:revision>512</cp:revision>
  <dcterms:created xsi:type="dcterms:W3CDTF">2022-11-16T15:46:36Z</dcterms:created>
  <dcterms:modified xsi:type="dcterms:W3CDTF">2025-05-09T21:50:34Z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CD515948-0AD4-4D67-A7F1-41FFD254CF20</vt:lpwstr>
  </property>
  <property fmtid="{D5CDD505-2E9C-101B-9397-08002B2CF9AE}" pid="3" name="ArticulatePath">
    <vt:lpwstr>MLUDTI-EN-M2-L1</vt:lpwstr>
  </property>
</Properties>
</file>