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16"/>
  </p:notesMasterIdLst>
  <p:handoutMasterIdLst>
    <p:handoutMasterId r:id="rId17"/>
  </p:handoutMasterIdLst>
  <p:sldIdLst>
    <p:sldId id="2147477359" r:id="rId2"/>
    <p:sldId id="259" r:id="rId3"/>
    <p:sldId id="392" r:id="rId4"/>
    <p:sldId id="391" r:id="rId5"/>
    <p:sldId id="261" r:id="rId6"/>
    <p:sldId id="387" r:id="rId7"/>
    <p:sldId id="388" r:id="rId8"/>
    <p:sldId id="386" r:id="rId9"/>
    <p:sldId id="389" r:id="rId10"/>
    <p:sldId id="390" r:id="rId11"/>
    <p:sldId id="393" r:id="rId12"/>
    <p:sldId id="394" r:id="rId13"/>
    <p:sldId id="4171" r:id="rId14"/>
    <p:sldId id="2147477356"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ext uri="{19B8F6BF-5375-455C-9EA6-DF929625EA0E}">
        <p15:presenceInfo xmlns:p15="http://schemas.microsoft.com/office/powerpoint/2012/main" userId="S-1-5-21-1407069837-2091007605-538272213-15390607" providerId="AD"/>
      </p:ext>
    </p:extLst>
  </p:cmAuthor>
  <p:cmAuthor id="2" name="Raymond, Patty" initials="RP" lastIdx="8" clrIdx="1">
    <p:extLst>
      <p:ext uri="{19B8F6BF-5375-455C-9EA6-DF929625EA0E}">
        <p15:presenceInfo xmlns:p15="http://schemas.microsoft.com/office/powerpoint/2012/main" userId="S-1-5-21-1407069837-2091007605-538272213-29355854" providerId="AD"/>
      </p:ext>
    </p:extLst>
  </p:cmAuthor>
  <p:cmAuthor id="3" name="Stading, Katrina" initials="SK" lastIdx="13" clrIdx="2">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autoAdjust="0"/>
    <p:restoredTop sz="72517" autoAdjust="0"/>
  </p:normalViewPr>
  <p:slideViewPr>
    <p:cSldViewPr snapToGrid="0">
      <p:cViewPr varScale="1">
        <p:scale>
          <a:sx n="91" d="100"/>
          <a:sy n="91" d="100"/>
        </p:scale>
        <p:origin x="2104"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09964-DB1F-4339-87C7-71279ECE4E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1AFD77-CFF5-442A-995F-76B5DF15F9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ECB365-BFB2-4BD6-B3B8-F171F90213AE}" type="datetimeFigureOut">
              <a:rPr lang="en-US" smtClean="0"/>
              <a:t>5/5/25</a:t>
            </a:fld>
            <a:endParaRPr lang="en-US" dirty="0"/>
          </a:p>
        </p:txBody>
      </p:sp>
      <p:sp>
        <p:nvSpPr>
          <p:cNvPr id="4" name="Footer Placeholder 3">
            <a:extLst>
              <a:ext uri="{FF2B5EF4-FFF2-40B4-BE49-F238E27FC236}">
                <a16:creationId xmlns:a16="http://schemas.microsoft.com/office/drawing/2014/main" id="{A5C9C7D3-4FAE-4014-8623-288307F0D4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7E13505-DE18-4D02-A23E-E19FE42A0E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057658-078B-4169-ADF2-B2E48B3FD617}" type="slidenum">
              <a:rPr lang="en-US" smtClean="0"/>
              <a:t>‹#›</a:t>
            </a:fld>
            <a:endParaRPr lang="en-US" dirty="0"/>
          </a:p>
        </p:txBody>
      </p:sp>
    </p:spTree>
    <p:extLst>
      <p:ext uri="{BB962C8B-B14F-4D97-AF65-F5344CB8AC3E}">
        <p14:creationId xmlns:p14="http://schemas.microsoft.com/office/powerpoint/2010/main" val="6814025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2l.ai/chapter_recurrent-modern/gru.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2l.ai/chapter_recurrent-modern/lstm.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one to one: One to one architecture. A single input produces a single output.</a:t>
            </a:r>
          </a:p>
          <a:p>
            <a:r>
              <a:rPr lang="en-US" b="0" dirty="0"/>
              <a:t>~Alt text – one to many: One to many architecture. A single input produces more than one output.</a:t>
            </a:r>
          </a:p>
          <a:p>
            <a:r>
              <a:rPr lang="en-US" b="0" dirty="0"/>
              <a:t>~Alt text – many to one: Many to one architecture. See detail in notes.</a:t>
            </a:r>
          </a:p>
          <a:p>
            <a:r>
              <a:rPr lang="en-US" b="0" dirty="0"/>
              <a:t>~Alt text – many to many, question answering example: Many to many architecture for question answering. See detail in notes.</a:t>
            </a:r>
          </a:p>
          <a:p>
            <a:r>
              <a:rPr lang="en-US" b="0" dirty="0"/>
              <a:t>~Alt text – many to many, named entity recognition example: Many to many architecture for named entity recognition. Multiple inputs produce multiple outputs. </a:t>
            </a:r>
          </a:p>
          <a:p>
            <a:r>
              <a:rPr lang="en-US" b="0" dirty="0"/>
              <a:t>~</a:t>
            </a:r>
            <a:endParaRPr lang="en-US" dirty="0"/>
          </a:p>
          <a:p>
            <a:r>
              <a:rPr lang="en-US" dirty="0"/>
              <a:t>You can put the components of an RNN together in different ways to build different applications:</a:t>
            </a:r>
          </a:p>
          <a:p>
            <a:pPr marL="171450" indent="-171450">
              <a:buFont typeface="Arial" panose="020B0604020202020204" pitchFamily="34" charset="0"/>
              <a:buChar char="•"/>
            </a:pPr>
            <a:r>
              <a:rPr lang="en-US" b="1" dirty="0"/>
              <a:t>One to one: </a:t>
            </a:r>
            <a:r>
              <a:rPr lang="en-US" dirty="0"/>
              <a:t>Simple one input to one output prediction. This is the same as a regular neural network.</a:t>
            </a:r>
          </a:p>
          <a:p>
            <a:pPr marL="171450" indent="-171450">
              <a:buFont typeface="Arial" panose="020B0604020202020204" pitchFamily="34" charset="0"/>
              <a:buChar char="•"/>
            </a:pPr>
            <a:r>
              <a:rPr lang="en-US" b="1" dirty="0"/>
              <a:t>One to many: </a:t>
            </a:r>
            <a:r>
              <a:rPr lang="en-US" dirty="0"/>
              <a:t>Multiple outputs are produced from a single input. An example is generating a text description of an image. </a:t>
            </a:r>
          </a:p>
          <a:p>
            <a:pPr marL="171450" indent="-171450">
              <a:buFont typeface="Arial" panose="020B0604020202020204" pitchFamily="34" charset="0"/>
              <a:buChar char="•"/>
            </a:pPr>
            <a:r>
              <a:rPr lang="en-US" b="1" dirty="0"/>
              <a:t>Many to one:</a:t>
            </a:r>
            <a:r>
              <a:rPr lang="en-US" b="0" dirty="0"/>
              <a:t> This configuration can be used for simple </a:t>
            </a:r>
            <a:r>
              <a:rPr lang="en-US" dirty="0"/>
              <a:t>text classification. Multiple inputs are the words or tokens in the input sentence. The single output is the class of the sentence—for example, whether the sentence is positive or negative.</a:t>
            </a:r>
          </a:p>
          <a:p>
            <a:pPr marL="171450" indent="-171450">
              <a:buFont typeface="Arial" panose="020B0604020202020204" pitchFamily="34" charset="0"/>
              <a:buChar char="•"/>
            </a:pPr>
            <a:r>
              <a:rPr lang="en-US" b="1" dirty="0"/>
              <a:t>Many to many:</a:t>
            </a:r>
            <a:r>
              <a:rPr lang="en-US" dirty="0"/>
              <a:t> Consider two use cases: question answering and named entity recognition.</a:t>
            </a:r>
          </a:p>
          <a:p>
            <a:pPr marL="628650" lvl="1" indent="-171450">
              <a:buFont typeface="Arial" panose="020B0604020202020204" pitchFamily="34" charset="0"/>
              <a:buChar char="•"/>
            </a:pPr>
            <a:r>
              <a:rPr lang="en-US" dirty="0"/>
              <a:t>In the question answering example, a hidden state is built and then used to start producing the outputs. This is also called the encoder-decoder architecture, where the encoder part finishes processing the inputs and then produces the outputs with the decoder part. Example: language translation where there is an input sentence (sequence of words) in one language and an output sentence (sequence of words) produced in another language.</a:t>
            </a:r>
          </a:p>
          <a:p>
            <a:pPr marL="628650" lvl="1" indent="-171450">
              <a:buFont typeface="Arial" panose="020B0604020202020204" pitchFamily="34" charset="0"/>
              <a:buChar char="•"/>
            </a:pPr>
            <a:r>
              <a:rPr lang="en-US" dirty="0"/>
              <a:t>The second example is for named-entity recognition. </a:t>
            </a:r>
            <a:r>
              <a:rPr lang="en-US" sz="1200" dirty="0"/>
              <a:t>In this task, you identify information or entities in text. For example, the model determines what part of speech a word is, such as a noun or verb, or identifies known entities, such as company names.</a:t>
            </a:r>
          </a:p>
        </p:txBody>
      </p:sp>
    </p:spTree>
    <p:extLst>
      <p:ext uri="{BB962C8B-B14F-4D97-AF65-F5344CB8AC3E}">
        <p14:creationId xmlns:p14="http://schemas.microsoft.com/office/powerpoint/2010/main" val="2278354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Variations of RNNs include gated recurrent units (GRUs) and long short-term memory (LSTM) networks: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GRU: </a:t>
            </a:r>
            <a:r>
              <a:rPr lang="en-US" sz="1200" dirty="0"/>
              <a:t>The model uses two gates, update and reset, to manage the hidden states. For more information, see Gated Recurrent Units (GRU) in </a:t>
            </a:r>
            <a:r>
              <a:rPr lang="en-US" sz="1200" i="1" dirty="0"/>
              <a:t>Dive into Deep Learning</a:t>
            </a:r>
            <a:r>
              <a:rPr lang="en-US" sz="1200" i="0" dirty="0"/>
              <a:t> at </a:t>
            </a:r>
            <a:r>
              <a:rPr lang="en-US" sz="1200" dirty="0">
                <a:hlinkClick r:id="rId3"/>
              </a:rPr>
              <a:t>https://d2l.ai/chapter_recurrent-modern/gru.html</a:t>
            </a:r>
            <a:r>
              <a:rPr lang="en-US" sz="120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LSTM network: </a:t>
            </a:r>
            <a:r>
              <a:rPr lang="en-US" sz="1200" dirty="0"/>
              <a:t>This is a more advanced GRU model. Additionally, a memory concept acts like a memory of the sequence. For more information, see Long Short-Term Memory (LSTM) in </a:t>
            </a:r>
            <a:r>
              <a:rPr lang="en-US" sz="1200" i="1" dirty="0"/>
              <a:t>Dive into Deep Learning</a:t>
            </a:r>
            <a:r>
              <a:rPr lang="en-US" sz="1200" i="0" dirty="0"/>
              <a:t> at </a:t>
            </a:r>
            <a:r>
              <a:rPr lang="en-US" sz="1200" dirty="0">
                <a:hlinkClick r:id="rId4"/>
              </a:rPr>
              <a:t>https://d2l.ai/chapter_recurrent-modern/lstm.html</a:t>
            </a:r>
            <a:r>
              <a:rPr lang="en-US" sz="1200" dirty="0"/>
              <a:t>.</a:t>
            </a:r>
          </a:p>
        </p:txBody>
      </p:sp>
    </p:spTree>
    <p:extLst>
      <p:ext uri="{BB962C8B-B14F-4D97-AF65-F5344CB8AC3E}">
        <p14:creationId xmlns:p14="http://schemas.microsoft.com/office/powerpoint/2010/main" val="4152474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2033814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neural networks, information goes from one layer to the next in the following order: input to hidden to output. The connections help to pass the information.</a:t>
            </a:r>
          </a:p>
        </p:txBody>
      </p:sp>
    </p:spTree>
    <p:extLst>
      <p:ext uri="{BB962C8B-B14F-4D97-AF65-F5344CB8AC3E}">
        <p14:creationId xmlns:p14="http://schemas.microsoft.com/office/powerpoint/2010/main" val="204579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feed-forward network: Figure of a multilayer neural network. See detail in notes.</a:t>
            </a:r>
          </a:p>
          <a:p>
            <a:r>
              <a:rPr lang="en-US" b="0" dirty="0"/>
              <a:t>~Alt text – recurrent network: Recurrent network with three sequential units. Each unit corresponds to one input.</a:t>
            </a:r>
          </a:p>
          <a:p>
            <a:r>
              <a:rPr lang="en-US" b="0" dirty="0"/>
              <a:t>~</a:t>
            </a:r>
          </a:p>
          <a:p>
            <a:r>
              <a:rPr lang="en-US" b="1" dirty="0"/>
              <a:t>Image description – feed-forward network: </a:t>
            </a:r>
            <a:r>
              <a:rPr lang="en-US" dirty="0"/>
              <a:t>Figure of a multilayer neural network with three layers: input, hidden, and output. The input layer has four inputs, the hidden layer has five units, and the output layer has three units. </a:t>
            </a:r>
            <a:r>
              <a:rPr lang="en-US" b="1" dirty="0"/>
              <a:t>End description.</a:t>
            </a:r>
          </a:p>
          <a:p>
            <a:endParaRPr lang="en-US" dirty="0"/>
          </a:p>
          <a:p>
            <a:r>
              <a:rPr lang="en-US" dirty="0"/>
              <a:t>In the feed-forward architecture, neurons (which are named </a:t>
            </a:r>
            <a:r>
              <a:rPr lang="en-US" i="1" dirty="0"/>
              <a:t>h</a:t>
            </a:r>
            <a:r>
              <a:rPr lang="en-US" i="1" baseline="-25000" dirty="0"/>
              <a:t>1</a:t>
            </a:r>
            <a:r>
              <a:rPr lang="en-US" dirty="0"/>
              <a:t>, </a:t>
            </a:r>
            <a:r>
              <a:rPr lang="en-US" i="1" dirty="0"/>
              <a:t>h</a:t>
            </a:r>
            <a:r>
              <a:rPr lang="en-US" i="1" baseline="-25000" dirty="0"/>
              <a:t>2</a:t>
            </a:r>
            <a:r>
              <a:rPr lang="en-US" dirty="0"/>
              <a:t>, </a:t>
            </a:r>
            <a:r>
              <a:rPr lang="en-US" i="1" dirty="0"/>
              <a:t>h</a:t>
            </a:r>
            <a:r>
              <a:rPr lang="en-US" i="1" baseline="-25000" dirty="0"/>
              <a:t>3</a:t>
            </a:r>
            <a:r>
              <a:rPr lang="en-US" dirty="0"/>
              <a:t>, </a:t>
            </a:r>
            <a:r>
              <a:rPr lang="en-US" i="1" dirty="0"/>
              <a:t>h</a:t>
            </a:r>
            <a:r>
              <a:rPr lang="en-US" i="1" baseline="-25000" dirty="0"/>
              <a:t>4</a:t>
            </a:r>
            <a:r>
              <a:rPr lang="en-US" dirty="0"/>
              <a:t>, and </a:t>
            </a:r>
            <a:r>
              <a:rPr lang="en-US" i="1" dirty="0"/>
              <a:t>h</a:t>
            </a:r>
            <a:r>
              <a:rPr lang="en-US" i="1" baseline="-25000" dirty="0"/>
              <a:t>5</a:t>
            </a:r>
            <a:r>
              <a:rPr lang="en-US" baseline="-25000" dirty="0"/>
              <a:t> </a:t>
            </a:r>
            <a:r>
              <a:rPr lang="en-US" dirty="0"/>
              <a:t>in the diagram) in the hidden layer don’t directly communicate with each other. If you pass some sequential information, the relationship between the inputs might get lost. Can this architecture be improved and those relationships preserved?</a:t>
            </a:r>
          </a:p>
          <a:p>
            <a:endParaRPr lang="en-US" dirty="0"/>
          </a:p>
          <a:p>
            <a:r>
              <a:rPr lang="en-US" dirty="0"/>
              <a:t>You can design a better system by allowing these neurons to communicate with each other:</a:t>
            </a:r>
          </a:p>
          <a:p>
            <a:pPr marL="171450" indent="-171450">
              <a:buFont typeface="Arial" panose="020B0604020202020204" pitchFamily="34" charset="0"/>
              <a:buChar char="•"/>
            </a:pPr>
            <a:r>
              <a:rPr lang="en-US" dirty="0"/>
              <a:t>In the recurrent architecture, you assign time step information with subscript </a:t>
            </a:r>
            <a:r>
              <a:rPr lang="en-US" i="1" dirty="0"/>
              <a:t>t</a:t>
            </a:r>
            <a:r>
              <a:rPr lang="en-US" dirty="0"/>
              <a:t>.</a:t>
            </a:r>
          </a:p>
          <a:p>
            <a:pPr marL="171450" indent="-171450">
              <a:buFont typeface="Arial" panose="020B0604020202020204" pitchFamily="34" charset="0"/>
              <a:buChar char="•"/>
            </a:pPr>
            <a:r>
              <a:rPr lang="en-US" i="1" dirty="0"/>
              <a:t>X</a:t>
            </a:r>
            <a:r>
              <a:rPr lang="en-US" i="1" baseline="-25000" dirty="0"/>
              <a:t>t</a:t>
            </a:r>
            <a:r>
              <a:rPr lang="en-US" baseline="0" dirty="0"/>
              <a:t> is the current input, </a:t>
            </a:r>
            <a:r>
              <a:rPr lang="en-US" i="1" dirty="0"/>
              <a:t>X</a:t>
            </a:r>
            <a:r>
              <a:rPr lang="en-US" i="1" baseline="-25000" dirty="0"/>
              <a:t>t+1</a:t>
            </a:r>
            <a:r>
              <a:rPr lang="en-US" dirty="0"/>
              <a:t> is the next one, and so on.</a:t>
            </a:r>
          </a:p>
          <a:p>
            <a:pPr marL="171450" indent="-171450">
              <a:buFont typeface="Arial" panose="020B0604020202020204" pitchFamily="34" charset="0"/>
              <a:buChar char="•"/>
            </a:pPr>
            <a:r>
              <a:rPr lang="en-US" dirty="0"/>
              <a:t>Similarly, as you allow communication between the neurons, you use a concept called </a:t>
            </a:r>
            <a:r>
              <a:rPr lang="en-US" i="1" dirty="0"/>
              <a:t>hidden state</a:t>
            </a:r>
            <a:r>
              <a:rPr lang="en-US" dirty="0"/>
              <a:t>, which is shown as </a:t>
            </a:r>
            <a:r>
              <a:rPr lang="en-US" i="1" dirty="0"/>
              <a:t>H</a:t>
            </a:r>
            <a:r>
              <a:rPr lang="en-US" i="1" baseline="-25000" dirty="0"/>
              <a:t>t-1</a:t>
            </a:r>
            <a:r>
              <a:rPr lang="en-US" dirty="0"/>
              <a:t>, </a:t>
            </a:r>
            <a:r>
              <a:rPr lang="en-US" i="1" dirty="0"/>
              <a:t>H</a:t>
            </a:r>
            <a:r>
              <a:rPr lang="en-US" i="1" baseline="-25000" dirty="0"/>
              <a:t>t</a:t>
            </a:r>
            <a:r>
              <a:rPr lang="en-US" dirty="0"/>
              <a:t>, and </a:t>
            </a:r>
            <a:r>
              <a:rPr lang="en-US" i="1" dirty="0"/>
              <a:t>H</a:t>
            </a:r>
            <a:r>
              <a:rPr lang="en-US" i="1" baseline="-25000" dirty="0"/>
              <a:t>t+1 </a:t>
            </a:r>
            <a:r>
              <a:rPr lang="en-US" baseline="0" dirty="0"/>
              <a:t>in the diagram on the slide. Hidden states go from one unit to the next and help build and preserve the relationship information between the units.</a:t>
            </a:r>
          </a:p>
          <a:p>
            <a:pPr marL="171450" indent="-171450">
              <a:buFont typeface="Arial" panose="020B0604020202020204" pitchFamily="34" charset="0"/>
              <a:buChar char="•"/>
            </a:pPr>
            <a:r>
              <a:rPr lang="en-US" baseline="0" dirty="0"/>
              <a:t>Therefore, a unit at time </a:t>
            </a:r>
            <a:r>
              <a:rPr lang="en-US" i="1" baseline="0" dirty="0"/>
              <a:t>t</a:t>
            </a:r>
            <a:r>
              <a:rPr lang="en-US" baseline="0" dirty="0"/>
              <a:t> uses </a:t>
            </a:r>
            <a:r>
              <a:rPr lang="en-US" i="1" dirty="0"/>
              <a:t>X</a:t>
            </a:r>
            <a:r>
              <a:rPr lang="en-US" i="1" baseline="-25000" dirty="0"/>
              <a:t>t</a:t>
            </a:r>
            <a:r>
              <a:rPr lang="en-US" baseline="0" dirty="0"/>
              <a:t> and </a:t>
            </a:r>
            <a:r>
              <a:rPr lang="en-US" i="1" dirty="0"/>
              <a:t>H</a:t>
            </a:r>
            <a:r>
              <a:rPr lang="en-US" i="1" baseline="-25000" dirty="0"/>
              <a:t>t-1</a:t>
            </a:r>
            <a:r>
              <a:rPr lang="en-US" i="1" baseline="0" dirty="0"/>
              <a:t> </a:t>
            </a:r>
            <a:r>
              <a:rPr lang="en-US" baseline="0" dirty="0"/>
              <a:t>as inputs and produces the output </a:t>
            </a:r>
            <a:r>
              <a:rPr lang="en-US" i="1" baseline="0" dirty="0"/>
              <a:t>O</a:t>
            </a:r>
            <a:r>
              <a:rPr lang="en-US" i="1" baseline="-25000" dirty="0"/>
              <a:t>t</a:t>
            </a:r>
            <a:r>
              <a:rPr lang="en-US" baseline="0" dirty="0"/>
              <a:t> and the current hidden state </a:t>
            </a:r>
            <a:r>
              <a:rPr lang="en-US" i="1" baseline="0" dirty="0"/>
              <a:t>H</a:t>
            </a:r>
            <a:r>
              <a:rPr lang="en-US" i="1" baseline="-25000" dirty="0"/>
              <a:t>t</a:t>
            </a:r>
            <a:r>
              <a:rPr lang="en-US" baseline="0" dirty="0"/>
              <a:t>.</a:t>
            </a:r>
          </a:p>
          <a:p>
            <a:pPr marL="171450" indent="-171450">
              <a:buFont typeface="Arial" panose="020B0604020202020204" pitchFamily="34" charset="0"/>
              <a:buChar char="•"/>
            </a:pPr>
            <a:r>
              <a:rPr lang="en-US" baseline="0" dirty="0"/>
              <a:t>Time step </a:t>
            </a:r>
            <a:r>
              <a:rPr lang="en-US" i="1" baseline="0" dirty="0"/>
              <a:t>t</a:t>
            </a:r>
            <a:r>
              <a:rPr lang="en-US" baseline="0" dirty="0"/>
              <a:t> extends until the end of the time horizon that you use (in other words, the number of inputs).</a:t>
            </a:r>
          </a:p>
        </p:txBody>
      </p:sp>
    </p:spTree>
    <p:extLst>
      <p:ext uri="{BB962C8B-B14F-4D97-AF65-F5344CB8AC3E}">
        <p14:creationId xmlns:p14="http://schemas.microsoft.com/office/powerpoint/2010/main" val="3766746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Single RNN unit.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sz="1200" b="0" i="0" kern="1200" dirty="0">
                    <a:solidFill>
                      <a:schemeClr val="tx1"/>
                    </a:solidFill>
                    <a:effectLst/>
                    <a:latin typeface="+mn-lt"/>
                    <a:ea typeface="+mn-ea"/>
                    <a:cs typeface="+mn-cs"/>
                  </a:rPr>
                  <a:t>Single RNN unit with input, hidden, and output layers. Multiple weights are associated with the </a:t>
                </a:r>
                <a:r>
                  <a:rPr lang="en-US" sz="1200" i="0" kern="1200" dirty="0">
                    <a:solidFill>
                      <a:schemeClr val="tx1"/>
                    </a:solidFill>
                    <a:effectLst/>
                    <a:latin typeface="+mn-lt"/>
                    <a:ea typeface="+mn-ea"/>
                    <a:cs typeface="+mn-cs"/>
                  </a:rPr>
                  <a:t>input (𝑾</a:t>
                </a:r>
                <a:r>
                  <a:rPr lang="en-US" sz="1200" i="0" kern="1200" baseline="-25000" dirty="0">
                    <a:solidFill>
                      <a:schemeClr val="tx1"/>
                    </a:solidFill>
                    <a:effectLst/>
                    <a:latin typeface="+mn-lt"/>
                    <a:ea typeface="+mn-ea"/>
                    <a:cs typeface="+mn-cs"/>
                  </a:rPr>
                  <a:t>𝒙𝒉</a:t>
                </a:r>
                <a:r>
                  <a:rPr lang="en-US" sz="1200" i="0" kern="1200" dirty="0">
                    <a:solidFill>
                      <a:schemeClr val="tx1"/>
                    </a:solidFill>
                    <a:effectLst/>
                    <a:latin typeface="+mn-lt"/>
                    <a:ea typeface="+mn-ea"/>
                    <a:cs typeface="+mn-cs"/>
                  </a:rPr>
                  <a:t>), hidden state (𝑾</a:t>
                </a:r>
                <a:r>
                  <a:rPr lang="en-US" sz="1200" i="0" kern="1200" baseline="-25000" dirty="0">
                    <a:solidFill>
                      <a:schemeClr val="tx1"/>
                    </a:solidFill>
                    <a:effectLst/>
                    <a:latin typeface="+mn-lt"/>
                    <a:ea typeface="+mn-ea"/>
                    <a:cs typeface="+mn-cs"/>
                  </a:rPr>
                  <a:t>𝒉𝒉</a:t>
                </a:r>
                <a:r>
                  <a:rPr lang="en-US" sz="1200" i="0" kern="1200" dirty="0">
                    <a:solidFill>
                      <a:schemeClr val="tx1"/>
                    </a:solidFill>
                    <a:effectLst/>
                    <a:latin typeface="+mn-lt"/>
                    <a:ea typeface="+mn-ea"/>
                    <a:cs typeface="+mn-cs"/>
                  </a:rPr>
                  <a:t>), and output (𝑾</a:t>
                </a:r>
                <a:r>
                  <a:rPr lang="en-US" sz="1200" i="0" kern="1200" baseline="-25000" dirty="0">
                    <a:solidFill>
                      <a:schemeClr val="tx1"/>
                    </a:solidFill>
                    <a:effectLst/>
                    <a:latin typeface="+mn-lt"/>
                    <a:ea typeface="+mn-ea"/>
                    <a:cs typeface="+mn-cs"/>
                  </a:rPr>
                  <a:t>𝒉𝒒</a:t>
                </a:r>
                <a:r>
                  <a:rPr lang="en-US" sz="1200" i="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End description.</a:t>
                </a:r>
              </a:p>
              <a:p>
                <a:endParaRPr lang="en-US" b="0" dirty="0"/>
              </a:p>
              <a:p>
                <a:r>
                  <a:rPr lang="en-US" b="0" dirty="0"/>
                  <a:t>This slide looks at an individual unit and its details. Multiple weights are associated with the input, hidden state, and output:</a:t>
                </a:r>
              </a:p>
              <a:p>
                <a:pPr marL="171450" lvl="0" indent="-171450">
                  <a:buFont typeface="Arial" panose="020B0604020202020204" pitchFamily="34" charset="0"/>
                  <a:buChar char="•"/>
                </a:pP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𝑊</m:t>
                        </m:r>
                      </m:e>
                      <m:sub>
                        <m:r>
                          <a:rPr lang="en-US" sz="1200" b="0" i="1" smtClean="0">
                            <a:solidFill>
                              <a:schemeClr val="tx1"/>
                            </a:solidFill>
                            <a:latin typeface="Cambria Math" panose="02040503050406030204" pitchFamily="18" charset="0"/>
                          </a:rPr>
                          <m:t>𝑥h</m:t>
                        </m:r>
                      </m:sub>
                    </m:sSub>
                  </m:oMath>
                </a14:m>
                <a:r>
                  <a:rPr lang="en-US" sz="1200" b="0" dirty="0">
                    <a:solidFill>
                      <a:schemeClr val="tx1"/>
                    </a:solidFill>
                  </a:rPr>
                  <a:t>: Input weight matrix</a:t>
                </a:r>
              </a:p>
              <a:p>
                <a:pPr marL="171450" indent="-171450">
                  <a:buFont typeface="Arial" panose="020B0604020202020204" pitchFamily="34" charset="0"/>
                  <a:buChar char="•"/>
                </a:pP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𝑊</m:t>
                        </m:r>
                      </m:e>
                      <m:sub>
                        <m:r>
                          <a:rPr lang="en-US" sz="1200" b="0" i="1" smtClean="0">
                            <a:solidFill>
                              <a:schemeClr val="tx1"/>
                            </a:solidFill>
                            <a:latin typeface="Cambria Math" panose="02040503050406030204" pitchFamily="18" charset="0"/>
                          </a:rPr>
                          <m:t>hh</m:t>
                        </m:r>
                      </m:sub>
                    </m:sSub>
                  </m:oMath>
                </a14:m>
                <a:r>
                  <a:rPr lang="en-US" sz="1200" b="0" dirty="0">
                    <a:solidFill>
                      <a:schemeClr val="tx1"/>
                    </a:solidFill>
                  </a:rPr>
                  <a:t>: State weight matrix</a:t>
                </a:r>
              </a:p>
              <a:p>
                <a:pPr marL="171450" indent="-171450">
                  <a:buFont typeface="Arial" panose="020B0604020202020204" pitchFamily="34" charset="0"/>
                  <a:buChar char="•"/>
                </a:pP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𝑊</m:t>
                        </m:r>
                      </m:e>
                      <m:sub>
                        <m:r>
                          <a:rPr lang="en-US" sz="1200" b="0" i="1" smtClean="0">
                            <a:solidFill>
                              <a:schemeClr val="tx1"/>
                            </a:solidFill>
                            <a:latin typeface="Cambria Math" panose="02040503050406030204" pitchFamily="18" charset="0"/>
                          </a:rPr>
                          <m:t>h𝑞</m:t>
                        </m:r>
                      </m:sub>
                    </m:sSub>
                  </m:oMath>
                </a14:m>
                <a:r>
                  <a:rPr lang="en-US" sz="1200" b="0" dirty="0">
                    <a:solidFill>
                      <a:schemeClr val="tx1"/>
                    </a:solidFill>
                  </a:rPr>
                  <a:t>: Output weight matrix</a:t>
                </a:r>
              </a:p>
              <a:p>
                <a:pPr marL="0" indent="0">
                  <a:buFont typeface="Arial" panose="020B0604020202020204" pitchFamily="34" charset="0"/>
                  <a:buNone/>
                </a:pPr>
                <a:endParaRPr lang="en-US" sz="1200" b="0" dirty="0">
                  <a:solidFill>
                    <a:schemeClr val="tx1"/>
                  </a:solidFill>
                </a:endParaRPr>
              </a:p>
              <a:p>
                <a:pPr marL="0" indent="0">
                  <a:buFont typeface="Arial" panose="020B0604020202020204" pitchFamily="34" charset="0"/>
                  <a:buNone/>
                </a:pPr>
                <a:r>
                  <a:rPr lang="en-US" sz="1200" b="0" dirty="0">
                    <a:solidFill>
                      <a:schemeClr val="tx1"/>
                    </a:solidFill>
                  </a:rPr>
                  <a:t>The hidden state is updated by multiplying the previous hidden state </a:t>
                </a:r>
                <a14:m>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𝐻</m:t>
                        </m:r>
                      </m:e>
                      <m:sub>
                        <m:r>
                          <a:rPr lang="en-US" sz="1200" b="0" i="1" smtClean="0">
                            <a:solidFill>
                              <a:schemeClr val="tx1"/>
                            </a:solidFill>
                            <a:latin typeface="Cambria Math" panose="02040503050406030204" pitchFamily="18" charset="0"/>
                            <a:ea typeface="Cambria Math" panose="02040503050406030204" pitchFamily="18" charset="0"/>
                          </a:rPr>
                          <m:t>𝑡</m:t>
                        </m:r>
                        <m:r>
                          <a:rPr lang="en-US" sz="1200" b="0" i="1" smtClean="0">
                            <a:solidFill>
                              <a:schemeClr val="tx1"/>
                            </a:solidFill>
                            <a:latin typeface="Cambria Math" panose="02040503050406030204" pitchFamily="18" charset="0"/>
                            <a:ea typeface="Cambria Math" panose="02040503050406030204" pitchFamily="18" charset="0"/>
                          </a:rPr>
                          <m:t>−1</m:t>
                        </m:r>
                      </m:sub>
                    </m:sSub>
                  </m:oMath>
                </a14:m>
                <a:r>
                  <a:rPr lang="en-US" sz="1200" b="0" dirty="0">
                    <a:solidFill>
                      <a:schemeClr val="tx1"/>
                    </a:solidFill>
                  </a:rPr>
                  <a:t> with the corresponding weight matrix </a:t>
                </a: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𝑊</m:t>
                        </m:r>
                      </m:e>
                      <m:sub>
                        <m:r>
                          <a:rPr lang="en-US" sz="1200" b="0" i="1" smtClean="0">
                            <a:solidFill>
                              <a:schemeClr val="tx1"/>
                            </a:solidFill>
                            <a:latin typeface="Cambria Math" panose="02040503050406030204" pitchFamily="18" charset="0"/>
                          </a:rPr>
                          <m:t>hh</m:t>
                        </m:r>
                      </m:sub>
                    </m:sSub>
                  </m:oMath>
                </a14:m>
                <a:r>
                  <a:rPr lang="en-US" sz="1200" b="0" dirty="0">
                    <a:solidFill>
                      <a:schemeClr val="tx1"/>
                    </a:solidFill>
                  </a:rPr>
                  <a:t>, and then adding the multiplication between the current input</a:t>
                </a:r>
                <a:r>
                  <a:rPr lang="en-US" sz="1200" b="0" baseline="0" dirty="0">
                    <a:solidFill>
                      <a:schemeClr val="tx1"/>
                    </a:solidFill>
                  </a:rPr>
                  <a:t> </a:t>
                </a:r>
                <a14:m>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𝑋</m:t>
                        </m:r>
                      </m:e>
                      <m:sub>
                        <m:r>
                          <a:rPr lang="en-US" sz="1200" b="0" i="1" smtClean="0">
                            <a:solidFill>
                              <a:schemeClr val="tx1"/>
                            </a:solidFill>
                            <a:latin typeface="Cambria Math" panose="02040503050406030204" pitchFamily="18" charset="0"/>
                            <a:ea typeface="Cambria Math" panose="02040503050406030204" pitchFamily="18" charset="0"/>
                          </a:rPr>
                          <m:t>𝑡</m:t>
                        </m:r>
                      </m:sub>
                    </m:sSub>
                  </m:oMath>
                </a14:m>
                <a:r>
                  <a:rPr lang="en-US" sz="1200" b="0" dirty="0">
                    <a:solidFill>
                      <a:schemeClr val="tx1"/>
                    </a:solidFill>
                  </a:rPr>
                  <a:t> and the corresponding</a:t>
                </a:r>
                <a:r>
                  <a:rPr lang="en-US" sz="1200" b="0" baseline="0" dirty="0">
                    <a:solidFill>
                      <a:schemeClr val="tx1"/>
                    </a:solidFill>
                  </a:rPr>
                  <a:t> weight matrix </a:t>
                </a: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𝑊</m:t>
                        </m:r>
                      </m:e>
                      <m:sub>
                        <m:r>
                          <a:rPr lang="en-US" sz="1200" b="0" i="1" smtClean="0">
                            <a:solidFill>
                              <a:schemeClr val="tx1"/>
                            </a:solidFill>
                            <a:latin typeface="Cambria Math" panose="02040503050406030204" pitchFamily="18" charset="0"/>
                          </a:rPr>
                          <m:t>𝑥h</m:t>
                        </m:r>
                      </m:sub>
                    </m:sSub>
                  </m:oMath>
                </a14:m>
                <a:r>
                  <a:rPr lang="en-US" sz="1200" b="0" dirty="0">
                    <a:solidFill>
                      <a:schemeClr val="tx1"/>
                    </a:solidFill>
                  </a:rPr>
                  <a:t> and bias weight </a:t>
                </a:r>
                <a14:m>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𝑏</m:t>
                        </m:r>
                      </m:e>
                      <m:sub>
                        <m:r>
                          <a:rPr lang="en-US" sz="1200" b="0" i="1" smtClean="0">
                            <a:solidFill>
                              <a:schemeClr val="tx1"/>
                            </a:solidFill>
                            <a:latin typeface="Cambria Math" panose="02040503050406030204" pitchFamily="18" charset="0"/>
                            <a:ea typeface="Cambria Math" panose="02040503050406030204" pitchFamily="18" charset="0"/>
                          </a:rPr>
                          <m:t>h</m:t>
                        </m:r>
                      </m:sub>
                    </m:sSub>
                  </m:oMath>
                </a14:m>
                <a:r>
                  <a:rPr lang="en-US" sz="1200" b="0" dirty="0">
                    <a:solidFill>
                      <a:schemeClr val="tx1"/>
                    </a:solidFill>
                  </a:rPr>
                  <a:t>. This</a:t>
                </a:r>
                <a:r>
                  <a:rPr lang="en-US" sz="1200" b="0" baseline="0" dirty="0">
                    <a:solidFill>
                      <a:schemeClr val="tx1"/>
                    </a:solidFill>
                  </a:rPr>
                  <a:t> summation goes through the activation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m:t>
                    </m:r>
                  </m:oMath>
                </a14:m>
                <a:r>
                  <a:rPr lang="en-US" sz="1200" b="0" dirty="0">
                    <a:solidFill>
                      <a:schemeClr val="tx1"/>
                    </a:solidFill>
                  </a:rPr>
                  <a:t>.</a:t>
                </a:r>
              </a:p>
              <a:p>
                <a:pPr marL="0" indent="0">
                  <a:buFont typeface="Arial" panose="020B0604020202020204" pitchFamily="34" charset="0"/>
                  <a:buNone/>
                </a:pPr>
                <a:endParaRPr lang="en-US" sz="1200" b="0" dirty="0">
                  <a:solidFill>
                    <a:schemeClr val="tx1"/>
                  </a:solidFill>
                </a:endParaRPr>
              </a:p>
              <a:p>
                <a:pPr marL="0" indent="0">
                  <a:buFont typeface="Arial" panose="020B0604020202020204" pitchFamily="34" charset="0"/>
                  <a:buNone/>
                </a:pPr>
                <a:r>
                  <a:rPr lang="en-US" sz="1200" b="0" dirty="0">
                    <a:solidFill>
                      <a:schemeClr val="tx1"/>
                    </a:solidFill>
                  </a:rPr>
                  <a:t>Output (observation update) is calculated by multiplying the current hidden state </a:t>
                </a: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𝐻</m:t>
                        </m:r>
                      </m:e>
                      <m:sub>
                        <m:r>
                          <a:rPr lang="en-US" sz="1200" b="0" i="1" smtClean="0">
                            <a:solidFill>
                              <a:schemeClr val="tx1"/>
                            </a:solidFill>
                            <a:latin typeface="Cambria Math" panose="02040503050406030204" pitchFamily="18" charset="0"/>
                          </a:rPr>
                          <m:t>𝑡</m:t>
                        </m:r>
                      </m:sub>
                    </m:sSub>
                  </m:oMath>
                </a14:m>
                <a:r>
                  <a:rPr lang="en-US" sz="1200" b="0" dirty="0">
                    <a:solidFill>
                      <a:schemeClr val="tx1"/>
                    </a:solidFill>
                  </a:rPr>
                  <a:t> and output weight matrix</a:t>
                </a:r>
                <a:r>
                  <a:rPr lang="en-US" sz="1200" b="0" baseline="0" dirty="0">
                    <a:solidFill>
                      <a:schemeClr val="tx1"/>
                    </a:solidFill>
                  </a:rPr>
                  <a:t> </a:t>
                </a:r>
                <a14:m>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𝑊</m:t>
                        </m:r>
                      </m:e>
                      <m:sub>
                        <m:r>
                          <a:rPr lang="en-US" sz="1200" b="0" i="1" smtClean="0">
                            <a:solidFill>
                              <a:schemeClr val="tx1"/>
                            </a:solidFill>
                            <a:latin typeface="Cambria Math" panose="02040503050406030204" pitchFamily="18" charset="0"/>
                          </a:rPr>
                          <m:t>h𝑞</m:t>
                        </m:r>
                      </m:sub>
                    </m:sSub>
                  </m:oMath>
                </a14:m>
                <a:r>
                  <a:rPr lang="en-US" sz="1200" b="0" dirty="0">
                    <a:solidFill>
                      <a:schemeClr val="tx1"/>
                    </a:solidFill>
                  </a:rPr>
                  <a:t> and adding the bias </a:t>
                </a:r>
                <a14:m>
                  <m:oMath xmlns:m="http://schemas.openxmlformats.org/officeDocument/2006/math">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𝑏</m:t>
                        </m:r>
                      </m:e>
                      <m:sub>
                        <m:r>
                          <a:rPr lang="en-US" sz="1200" b="0" i="1" smtClean="0">
                            <a:solidFill>
                              <a:schemeClr val="tx1"/>
                            </a:solidFill>
                            <a:latin typeface="Cambria Math" panose="02040503050406030204" pitchFamily="18" charset="0"/>
                            <a:ea typeface="Cambria Math" panose="02040503050406030204" pitchFamily="18" charset="0"/>
                          </a:rPr>
                          <m:t>𝑞</m:t>
                        </m:r>
                      </m:sub>
                    </m:sSub>
                  </m:oMath>
                </a14:m>
                <a:r>
                  <a:rPr lang="en-US" sz="1200" b="0" dirty="0">
                    <a:solidFill>
                      <a:schemeClr val="tx1"/>
                    </a:solidFill>
                  </a:rPr>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Single RNN unit.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sz="1200" b="0" i="0" kern="1200" dirty="0">
                    <a:solidFill>
                      <a:schemeClr val="tx1"/>
                    </a:solidFill>
                    <a:effectLst/>
                    <a:latin typeface="+mn-lt"/>
                    <a:ea typeface="+mn-ea"/>
                    <a:cs typeface="+mn-cs"/>
                  </a:rPr>
                  <a:t>Single RNN unit with input, hidden, and output layers. Multiple weights are associated with the </a:t>
                </a:r>
                <a:r>
                  <a:rPr lang="en-US" sz="1200" i="0" kern="1200" dirty="0">
                    <a:solidFill>
                      <a:schemeClr val="tx1"/>
                    </a:solidFill>
                    <a:effectLst/>
                    <a:latin typeface="+mn-lt"/>
                    <a:ea typeface="+mn-ea"/>
                    <a:cs typeface="+mn-cs"/>
                  </a:rPr>
                  <a:t>input (𝑾</a:t>
                </a:r>
                <a:r>
                  <a:rPr lang="en-US" sz="1200" i="0" kern="1200" baseline="-25000" dirty="0">
                    <a:solidFill>
                      <a:schemeClr val="tx1"/>
                    </a:solidFill>
                    <a:effectLst/>
                    <a:latin typeface="+mn-lt"/>
                    <a:ea typeface="+mn-ea"/>
                    <a:cs typeface="+mn-cs"/>
                  </a:rPr>
                  <a:t>𝒙𝒉</a:t>
                </a:r>
                <a:r>
                  <a:rPr lang="en-US" sz="1200" i="0" kern="1200" dirty="0">
                    <a:solidFill>
                      <a:schemeClr val="tx1"/>
                    </a:solidFill>
                    <a:effectLst/>
                    <a:latin typeface="+mn-lt"/>
                    <a:ea typeface="+mn-ea"/>
                    <a:cs typeface="+mn-cs"/>
                  </a:rPr>
                  <a:t>), hidden state (𝑾</a:t>
                </a:r>
                <a:r>
                  <a:rPr lang="en-US" sz="1200" i="0" kern="1200" baseline="-25000" dirty="0">
                    <a:solidFill>
                      <a:schemeClr val="tx1"/>
                    </a:solidFill>
                    <a:effectLst/>
                    <a:latin typeface="+mn-lt"/>
                    <a:ea typeface="+mn-ea"/>
                    <a:cs typeface="+mn-cs"/>
                  </a:rPr>
                  <a:t>𝒉𝒉</a:t>
                </a:r>
                <a:r>
                  <a:rPr lang="en-US" sz="1200" i="0" kern="1200" dirty="0">
                    <a:solidFill>
                      <a:schemeClr val="tx1"/>
                    </a:solidFill>
                    <a:effectLst/>
                    <a:latin typeface="+mn-lt"/>
                    <a:ea typeface="+mn-ea"/>
                    <a:cs typeface="+mn-cs"/>
                  </a:rPr>
                  <a:t>), and output (𝑾</a:t>
                </a:r>
                <a:r>
                  <a:rPr lang="en-US" sz="1200" i="0" kern="1200" baseline="-25000" dirty="0">
                    <a:solidFill>
                      <a:schemeClr val="tx1"/>
                    </a:solidFill>
                    <a:effectLst/>
                    <a:latin typeface="+mn-lt"/>
                    <a:ea typeface="+mn-ea"/>
                    <a:cs typeface="+mn-cs"/>
                  </a:rPr>
                  <a:t>𝒉𝒒</a:t>
                </a:r>
                <a:r>
                  <a:rPr lang="en-US" sz="1200" i="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End description.</a:t>
                </a:r>
              </a:p>
              <a:p>
                <a:endParaRPr lang="en-US" b="0" dirty="0"/>
              </a:p>
              <a:p>
                <a:r>
                  <a:rPr lang="en-US" b="0" dirty="0"/>
                  <a:t>This slide looks at an individual unit and its details. Multiple weights are associated with the input, hidden state, and output:</a:t>
                </a:r>
              </a:p>
              <a:p>
                <a:pPr marL="171450" lvl="0" indent="-171450">
                  <a:buFont typeface="Arial" panose="020B0604020202020204" pitchFamily="34" charset="0"/>
                  <a:buChar char="•"/>
                </a:pPr>
                <a:r>
                  <a:rPr lang="en-US" sz="1200" b="0" i="0">
                    <a:solidFill>
                      <a:schemeClr val="tx1"/>
                    </a:solidFill>
                    <a:latin typeface="Cambria Math" panose="02040503050406030204" pitchFamily="18" charset="0"/>
                  </a:rPr>
                  <a:t>𝑊_𝑥ℎ</a:t>
                </a:r>
                <a:r>
                  <a:rPr lang="en-US" sz="1200" b="0" dirty="0">
                    <a:solidFill>
                      <a:schemeClr val="tx1"/>
                    </a:solidFill>
                  </a:rPr>
                  <a:t>: Input weight matrix</a:t>
                </a:r>
              </a:p>
              <a:p>
                <a:pPr marL="171450" indent="-171450">
                  <a:buFont typeface="Arial" panose="020B0604020202020204" pitchFamily="34" charset="0"/>
                  <a:buChar char="•"/>
                </a:pPr>
                <a:r>
                  <a:rPr lang="en-US" sz="1200" b="0" i="0">
                    <a:solidFill>
                      <a:schemeClr val="tx1"/>
                    </a:solidFill>
                    <a:latin typeface="Cambria Math" panose="02040503050406030204" pitchFamily="18" charset="0"/>
                  </a:rPr>
                  <a:t>𝑊_ℎℎ</a:t>
                </a:r>
                <a:r>
                  <a:rPr lang="en-US" sz="1200" b="0" dirty="0">
                    <a:solidFill>
                      <a:schemeClr val="tx1"/>
                    </a:solidFill>
                  </a:rPr>
                  <a:t>: State weight matrix</a:t>
                </a:r>
              </a:p>
              <a:p>
                <a:pPr marL="171450" indent="-171450">
                  <a:buFont typeface="Arial" panose="020B0604020202020204" pitchFamily="34" charset="0"/>
                  <a:buChar char="•"/>
                </a:pPr>
                <a:r>
                  <a:rPr lang="en-US" sz="1200" b="0" i="0">
                    <a:solidFill>
                      <a:schemeClr val="tx1"/>
                    </a:solidFill>
                    <a:latin typeface="Cambria Math" panose="02040503050406030204" pitchFamily="18" charset="0"/>
                  </a:rPr>
                  <a:t>𝑊_ℎ𝑞</a:t>
                </a:r>
                <a:r>
                  <a:rPr lang="en-US" sz="1200" b="0" dirty="0">
                    <a:solidFill>
                      <a:schemeClr val="tx1"/>
                    </a:solidFill>
                  </a:rPr>
                  <a:t>: Output weight matrix</a:t>
                </a:r>
              </a:p>
              <a:p>
                <a:pPr marL="0" indent="0">
                  <a:buFont typeface="Arial" panose="020B0604020202020204" pitchFamily="34" charset="0"/>
                  <a:buNone/>
                </a:pPr>
                <a:endParaRPr lang="en-US" sz="1200" b="0" dirty="0">
                  <a:solidFill>
                    <a:schemeClr val="tx1"/>
                  </a:solidFill>
                </a:endParaRPr>
              </a:p>
              <a:p>
                <a:pPr marL="0" indent="0">
                  <a:buFont typeface="Arial" panose="020B0604020202020204" pitchFamily="34" charset="0"/>
                  <a:buNone/>
                </a:pPr>
                <a:r>
                  <a:rPr lang="en-US" sz="1200" b="0" dirty="0">
                    <a:solidFill>
                      <a:schemeClr val="tx1"/>
                    </a:solidFill>
                  </a:rPr>
                  <a:t>The hidden state is updated by multiplying the previous hidden state </a:t>
                </a:r>
                <a:r>
                  <a:rPr lang="en-US" sz="1200" b="0" i="0">
                    <a:solidFill>
                      <a:schemeClr val="tx1"/>
                    </a:solidFill>
                    <a:latin typeface="Cambria Math" panose="02040503050406030204" pitchFamily="18" charset="0"/>
                    <a:ea typeface="Cambria Math" panose="02040503050406030204" pitchFamily="18" charset="0"/>
                  </a:rPr>
                  <a:t>𝐻_(𝑡−1)</a:t>
                </a:r>
                <a:r>
                  <a:rPr lang="en-US" sz="1200" b="0" dirty="0">
                    <a:solidFill>
                      <a:schemeClr val="tx1"/>
                    </a:solidFill>
                  </a:rPr>
                  <a:t> with the corresponding weight matrix </a:t>
                </a:r>
                <a:r>
                  <a:rPr lang="en-US" sz="1200" b="0" i="0">
                    <a:solidFill>
                      <a:schemeClr val="tx1"/>
                    </a:solidFill>
                    <a:latin typeface="Cambria Math" panose="02040503050406030204" pitchFamily="18" charset="0"/>
                  </a:rPr>
                  <a:t>𝑊_ℎℎ</a:t>
                </a:r>
                <a:r>
                  <a:rPr lang="en-US" sz="1200" b="0" dirty="0">
                    <a:solidFill>
                      <a:schemeClr val="tx1"/>
                    </a:solidFill>
                  </a:rPr>
                  <a:t>, and then adding the multiplication between the current input</a:t>
                </a:r>
                <a:r>
                  <a:rPr lang="en-US" sz="1200" b="0" baseline="0" dirty="0">
                    <a:solidFill>
                      <a:schemeClr val="tx1"/>
                    </a:solidFill>
                  </a:rPr>
                  <a:t> </a:t>
                </a:r>
                <a:r>
                  <a:rPr lang="en-US" sz="1200" b="0" i="0">
                    <a:solidFill>
                      <a:schemeClr val="tx1"/>
                    </a:solidFill>
                    <a:latin typeface="Cambria Math" panose="02040503050406030204" pitchFamily="18" charset="0"/>
                    <a:ea typeface="Cambria Math" panose="02040503050406030204" pitchFamily="18" charset="0"/>
                  </a:rPr>
                  <a:t>𝑋_𝑡</a:t>
                </a:r>
                <a:r>
                  <a:rPr lang="en-US" sz="1200" b="0" dirty="0">
                    <a:solidFill>
                      <a:schemeClr val="tx1"/>
                    </a:solidFill>
                  </a:rPr>
                  <a:t> and the corresponding</a:t>
                </a:r>
                <a:r>
                  <a:rPr lang="en-US" sz="1200" b="0" baseline="0" dirty="0">
                    <a:solidFill>
                      <a:schemeClr val="tx1"/>
                    </a:solidFill>
                  </a:rPr>
                  <a:t> weight matrix </a:t>
                </a:r>
                <a:r>
                  <a:rPr lang="en-US" sz="1200" b="0" i="0">
                    <a:solidFill>
                      <a:schemeClr val="tx1"/>
                    </a:solidFill>
                    <a:latin typeface="Cambria Math" panose="02040503050406030204" pitchFamily="18" charset="0"/>
                  </a:rPr>
                  <a:t>𝑊_𝑥ℎ</a:t>
                </a:r>
                <a:r>
                  <a:rPr lang="en-US" sz="1200" b="0" dirty="0">
                    <a:solidFill>
                      <a:schemeClr val="tx1"/>
                    </a:solidFill>
                  </a:rPr>
                  <a:t> and bias weight </a:t>
                </a:r>
                <a:r>
                  <a:rPr lang="en-US" sz="1200" b="0" i="0">
                    <a:solidFill>
                      <a:schemeClr val="tx1"/>
                    </a:solidFill>
                    <a:latin typeface="Cambria Math" panose="02040503050406030204" pitchFamily="18" charset="0"/>
                    <a:ea typeface="Cambria Math" panose="02040503050406030204" pitchFamily="18" charset="0"/>
                  </a:rPr>
                  <a:t>𝑏_ℎ</a:t>
                </a:r>
                <a:r>
                  <a:rPr lang="en-US" sz="1200" b="0" dirty="0">
                    <a:solidFill>
                      <a:schemeClr val="tx1"/>
                    </a:solidFill>
                  </a:rPr>
                  <a:t>. This</a:t>
                </a:r>
                <a:r>
                  <a:rPr lang="en-US" sz="1200" b="0" baseline="0" dirty="0">
                    <a:solidFill>
                      <a:schemeClr val="tx1"/>
                    </a:solidFill>
                  </a:rPr>
                  <a:t> summation goes through the activation function </a:t>
                </a:r>
                <a:r>
                  <a:rPr lang="en-US" sz="1200" b="0" i="0">
                    <a:solidFill>
                      <a:schemeClr val="tx1"/>
                    </a:solidFill>
                    <a:latin typeface="Cambria Math" panose="02040503050406030204" pitchFamily="18" charset="0"/>
                    <a:ea typeface="Cambria Math" panose="02040503050406030204" pitchFamily="18" charset="0"/>
                  </a:rPr>
                  <a:t>∅</a:t>
                </a:r>
                <a:r>
                  <a:rPr lang="en-US" sz="1200" b="0" dirty="0">
                    <a:solidFill>
                      <a:schemeClr val="tx1"/>
                    </a:solidFill>
                  </a:rPr>
                  <a:t>.</a:t>
                </a:r>
              </a:p>
              <a:p>
                <a:pPr marL="0" indent="0">
                  <a:buFont typeface="Arial" panose="020B0604020202020204" pitchFamily="34" charset="0"/>
                  <a:buNone/>
                </a:pPr>
                <a:endParaRPr lang="en-US" sz="1200" b="0" dirty="0">
                  <a:solidFill>
                    <a:schemeClr val="tx1"/>
                  </a:solidFill>
                </a:endParaRPr>
              </a:p>
              <a:p>
                <a:pPr marL="0" indent="0">
                  <a:buFont typeface="Arial" panose="020B0604020202020204" pitchFamily="34" charset="0"/>
                  <a:buNone/>
                </a:pPr>
                <a:r>
                  <a:rPr lang="en-US" sz="1200" b="0" dirty="0">
                    <a:solidFill>
                      <a:schemeClr val="tx1"/>
                    </a:solidFill>
                  </a:rPr>
                  <a:t>Output (observation update) is calculated by multiplying the current hidden state </a:t>
                </a:r>
                <a:r>
                  <a:rPr lang="en-US" sz="1200" b="0" i="0">
                    <a:solidFill>
                      <a:schemeClr val="tx1"/>
                    </a:solidFill>
                    <a:latin typeface="Cambria Math" panose="02040503050406030204" pitchFamily="18" charset="0"/>
                  </a:rPr>
                  <a:t>𝐻_𝑡</a:t>
                </a:r>
                <a:r>
                  <a:rPr lang="en-US" sz="1200" b="0" dirty="0">
                    <a:solidFill>
                      <a:schemeClr val="tx1"/>
                    </a:solidFill>
                  </a:rPr>
                  <a:t> and output weight matrix</a:t>
                </a:r>
                <a:r>
                  <a:rPr lang="en-US" sz="1200" b="0" baseline="0" dirty="0">
                    <a:solidFill>
                      <a:schemeClr val="tx1"/>
                    </a:solidFill>
                  </a:rPr>
                  <a:t> </a:t>
                </a:r>
                <a:r>
                  <a:rPr lang="en-US" sz="1200" b="0" i="0">
                    <a:solidFill>
                      <a:schemeClr val="tx1"/>
                    </a:solidFill>
                    <a:latin typeface="Cambria Math" panose="02040503050406030204" pitchFamily="18" charset="0"/>
                  </a:rPr>
                  <a:t>𝑊_ℎ𝑞</a:t>
                </a:r>
                <a:r>
                  <a:rPr lang="en-US" sz="1200" b="0" dirty="0">
                    <a:solidFill>
                      <a:schemeClr val="tx1"/>
                    </a:solidFill>
                  </a:rPr>
                  <a:t> and adding the bias </a:t>
                </a:r>
                <a:r>
                  <a:rPr lang="en-US" sz="1200" b="0" i="0">
                    <a:solidFill>
                      <a:schemeClr val="tx1"/>
                    </a:solidFill>
                    <a:latin typeface="Cambria Math" panose="02040503050406030204" pitchFamily="18" charset="0"/>
                    <a:ea typeface="Cambria Math" panose="02040503050406030204" pitchFamily="18" charset="0"/>
                  </a:rPr>
                  <a:t>𝑏_𝑞</a:t>
                </a:r>
                <a:r>
                  <a:rPr lang="en-US" sz="1200" b="0" dirty="0">
                    <a:solidFill>
                      <a:schemeClr val="tx1"/>
                    </a:solidFill>
                  </a:rPr>
                  <a:t>.</a:t>
                </a:r>
              </a:p>
            </p:txBody>
          </p:sp>
        </mc:Fallback>
      </mc:AlternateContent>
    </p:spTree>
    <p:extLst>
      <p:ext uri="{BB962C8B-B14F-4D97-AF65-F5344CB8AC3E}">
        <p14:creationId xmlns:p14="http://schemas.microsoft.com/office/powerpoint/2010/main" val="1775999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Multiple RNN units. Each unit is connected to the next unit.</a:t>
            </a:r>
          </a:p>
          <a:p>
            <a:r>
              <a:rPr lang="en-US" dirty="0"/>
              <a:t>~</a:t>
            </a:r>
          </a:p>
          <a:p>
            <a:r>
              <a:rPr lang="en-US" dirty="0"/>
              <a:t>In the diagram on the slide, the hidden states (shown with </a:t>
            </a:r>
            <a:r>
              <a:rPr lang="en-US" i="1" dirty="0"/>
              <a:t>H</a:t>
            </a:r>
            <a:r>
              <a:rPr lang="en-US" i="1" baseline="-25000" dirty="0"/>
              <a:t>t-1</a:t>
            </a:r>
            <a:r>
              <a:rPr lang="en-US" baseline="0" dirty="0"/>
              <a:t>,</a:t>
            </a:r>
            <a:r>
              <a:rPr lang="en-US" dirty="0"/>
              <a:t> </a:t>
            </a:r>
            <a:r>
              <a:rPr lang="en-US" i="1" dirty="0"/>
              <a:t>H</a:t>
            </a:r>
            <a:r>
              <a:rPr lang="en-US" i="1" baseline="-25000" dirty="0"/>
              <a:t>t</a:t>
            </a:r>
            <a:r>
              <a:rPr lang="en-US" baseline="0" dirty="0"/>
              <a:t>, and </a:t>
            </a:r>
            <a:r>
              <a:rPr lang="en-US" i="1" dirty="0"/>
              <a:t>H</a:t>
            </a:r>
            <a:r>
              <a:rPr lang="en-US" i="1" baseline="-25000" dirty="0"/>
              <a:t>t+1</a:t>
            </a:r>
            <a:r>
              <a:rPr lang="en-US" baseline="0" dirty="0"/>
              <a:t>) are emphasized. Hidden states are tools to model, update, and preserve the sequence information as you move from one unit (current time step) to another (the next time step).</a:t>
            </a:r>
            <a:endParaRPr lang="en-US" baseline="-25000" dirty="0"/>
          </a:p>
        </p:txBody>
      </p:sp>
    </p:spTree>
    <p:extLst>
      <p:ext uri="{BB962C8B-B14F-4D97-AF65-F5344CB8AC3E}">
        <p14:creationId xmlns:p14="http://schemas.microsoft.com/office/powerpoint/2010/main" val="135677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Stack of thee RNNs. See detail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sz="1200" kern="1200" dirty="0">
                <a:solidFill>
                  <a:schemeClr val="tx1"/>
                </a:solidFill>
                <a:effectLst/>
                <a:latin typeface="+mn-lt"/>
                <a:ea typeface="+mn-ea"/>
                <a:cs typeface="+mn-cs"/>
              </a:rPr>
              <a:t>Stack of three RNNs. Outputs from one layer are the inputs of the next layer. At the end, the output of the whole system comes from the output of the last layer. </a:t>
            </a:r>
            <a:r>
              <a:rPr lang="en-US" sz="1200" b="1" kern="1200" dirty="0">
                <a:solidFill>
                  <a:schemeClr val="tx1"/>
                </a:solidFill>
                <a:effectLst/>
                <a:latin typeface="+mn-lt"/>
                <a:ea typeface="+mn-ea"/>
                <a:cs typeface="+mn-cs"/>
              </a:rPr>
              <a:t>End description.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build multilayer neural networks by stacking multiple layers. You can also do this with RNNs. You simply connect the outputs from one layer to the inputs of the next layer. At the end, the output of the system comes from the output of the last layer.</a:t>
            </a:r>
          </a:p>
        </p:txBody>
      </p:sp>
    </p:spTree>
    <p:extLst>
      <p:ext uri="{BB962C8B-B14F-4D97-AF65-F5344CB8AC3E}">
        <p14:creationId xmlns:p14="http://schemas.microsoft.com/office/powerpoint/2010/main" val="4021816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solidFill>
                      <a:schemeClr val="tx1"/>
                    </a:solidFill>
                  </a:rPr>
                  <a:t>~Equations</a:t>
                </a:r>
              </a:p>
            </p:txBody>
          </p:sp>
        </mc:Choice>
        <mc:Fallback xmlns="">
          <p:sp>
            <p:nvSpPr>
              <p:cNvPr id="3" name="Notes Placeholder 2"/>
              <p:cNvSpPr>
                <a:spLocks noGrp="1"/>
              </p:cNvSpPr>
              <p:nvPr>
                <p:ph type="body" idx="1"/>
              </p:nvPr>
            </p:nvSpPr>
            <p:spPr/>
            <p:txBody>
              <a:bodyPr/>
              <a:lstStyle/>
              <a:p>
                <a:r>
                  <a:rPr lang="en-US" dirty="0"/>
                  <a:t>Advantages of RNNs</a:t>
                </a:r>
              </a:p>
              <a:p>
                <a:pPr marL="171450" indent="-171450">
                  <a:buFont typeface="Arial" panose="020B0604020202020204" pitchFamily="34" charset="0"/>
                  <a:buChar char="•"/>
                </a:pPr>
                <a:r>
                  <a:rPr lang="en-US" dirty="0"/>
                  <a:t>RNNs can have variable input sizes. The recurrent units can be extend until the whole sequence is used. This is possible by using the weights </a:t>
                </a:r>
                <a:r>
                  <a:rPr lang="en-US" sz="1200" b="1" i="0">
                    <a:solidFill>
                      <a:schemeClr val="accent6"/>
                    </a:solidFill>
                    <a:latin typeface="Cambria Math" panose="02040503050406030204" pitchFamily="18" charset="0"/>
                  </a:rPr>
                  <a:t>𝑾_𝒙𝒉</a:t>
                </a:r>
                <a:r>
                  <a:rPr lang="en-US" dirty="0"/>
                  <a:t>, </a:t>
                </a:r>
                <a:r>
                  <a:rPr lang="en-US" sz="1200" b="1" i="0">
                    <a:solidFill>
                      <a:schemeClr val="accent6"/>
                    </a:solidFill>
                    <a:latin typeface="Cambria Math" panose="02040503050406030204" pitchFamily="18" charset="0"/>
                  </a:rPr>
                  <a:t>𝑾_𝒉𝒉</a:t>
                </a:r>
                <a:r>
                  <a:rPr lang="en-US" dirty="0"/>
                  <a:t> and </a:t>
                </a:r>
                <a:r>
                  <a:rPr lang="en-US" sz="1200" b="1" i="0">
                    <a:solidFill>
                      <a:schemeClr val="accent6"/>
                    </a:solidFill>
                    <a:latin typeface="Cambria Math" panose="02040503050406030204" pitchFamily="18" charset="0"/>
                  </a:rPr>
                  <a:t>𝑾_𝒉𝒒</a:t>
                </a:r>
                <a:r>
                  <a:rPr lang="en-US" dirty="0"/>
                  <a:t> in each unit.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Using the same weights is similar to learning a new language representation. (i.e. same rules regardless of specific words, since weights are the same).</a:t>
                </a:r>
              </a:p>
              <a:p>
                <a:pPr marL="171450" indent="-171450">
                  <a:buFont typeface="Arial" panose="020B0604020202020204" pitchFamily="34" charset="0"/>
                  <a:buChar char="•"/>
                </a:pPr>
                <a:r>
                  <a:rPr lang="en-US" dirty="0"/>
                  <a:t>Relationship between the timesteps are modeled using the hidden states. </a:t>
                </a:r>
              </a:p>
            </p:txBody>
          </p:sp>
        </mc:Fallback>
      </mc:AlternateContent>
    </p:spTree>
    <p:extLst>
      <p:ext uri="{BB962C8B-B14F-4D97-AF65-F5344CB8AC3E}">
        <p14:creationId xmlns:p14="http://schemas.microsoft.com/office/powerpoint/2010/main" val="3003424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RNNs are inherently slow. All time steps in the data need to be processed. During the training and backpropagation, similarly, you would need to consider all time steps. During the training, the backpropagation process is applied as </a:t>
            </a:r>
            <a:r>
              <a:rPr lang="en-US" i="1" dirty="0"/>
              <a:t>backpropagation through time (BPTT)</a:t>
            </a:r>
            <a:r>
              <a:rPr lang="en-US" dirty="0"/>
              <a:t>, which uses all time steps of the input. This is an additional burden in terms of the time commitment for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Vanishing </a:t>
            </a:r>
            <a:r>
              <a:rPr lang="en-US" sz="1200" dirty="0"/>
              <a:t>(or exploding) gradients: During the backpropagation process, the math formula that gives the gradients involves many multiplicative terms because it has multiple steps. Due to the nature of the multiplication, if the multiplication operation has many small values, the whole value gets very small, which leads to vanishing gradients. Additionally, large values get even larger when multiplied, which leads to exploding gradients.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Long-term dependency problem: As the sequence length increases, it becomes more difficult to keep track of the overall relationship between the time steps and the early information. The information that passed using the hidden state can get corrupted. This is called the long-term dependency problem. RNNs work better with short sequences.</a:t>
            </a:r>
          </a:p>
        </p:txBody>
      </p:sp>
    </p:spTree>
    <p:extLst>
      <p:ext uri="{BB962C8B-B14F-4D97-AF65-F5344CB8AC3E}">
        <p14:creationId xmlns:p14="http://schemas.microsoft.com/office/powerpoint/2010/main" val="449584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35757814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59288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07938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576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01389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37887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68059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56431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99741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429140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A44759-6118-08D3-1E61-B91280483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9C74E8-B219-4CBF-DCF4-C5A018A92B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CFCCC-FF14-CC97-2EE4-BDD90A1A1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73F2DA-C05D-6943-8FCE-5D682207A9C5}" type="datetimeFigureOut">
              <a:rPr lang="en-US" smtClean="0"/>
              <a:t>5/5/25</a:t>
            </a:fld>
            <a:endParaRPr lang="en-US"/>
          </a:p>
        </p:txBody>
      </p:sp>
      <p:sp>
        <p:nvSpPr>
          <p:cNvPr id="5" name="Footer Placeholder 4">
            <a:extLst>
              <a:ext uri="{FF2B5EF4-FFF2-40B4-BE49-F238E27FC236}">
                <a16:creationId xmlns:a16="http://schemas.microsoft.com/office/drawing/2014/main" id="{DF4200C6-CB75-BA95-384A-F1C92E4BA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1405D1-B302-2B5A-851C-35E794899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2A46D-0A15-2242-AA03-618906148BB4}" type="slidenum">
              <a:rPr lang="en-US" smtClean="0"/>
              <a:t>‹#›</a:t>
            </a:fld>
            <a:endParaRPr lang="en-US"/>
          </a:p>
        </p:txBody>
      </p:sp>
    </p:spTree>
    <p:extLst>
      <p:ext uri="{BB962C8B-B14F-4D97-AF65-F5344CB8AC3E}">
        <p14:creationId xmlns:p14="http://schemas.microsoft.com/office/powerpoint/2010/main" val="289419372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0.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5.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CA40F7-D45F-4E94-8AAB-AC99561763E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Recurrent Neural Networks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4</a:t>
            </a:r>
          </a:p>
        </p:txBody>
      </p:sp>
    </p:spTree>
    <p:custDataLst>
      <p:tags r:id="rId1"/>
    </p:custDataLst>
    <p:extLst>
      <p:ext uri="{BB962C8B-B14F-4D97-AF65-F5344CB8AC3E}">
        <p14:creationId xmlns:p14="http://schemas.microsoft.com/office/powerpoint/2010/main" val="236066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BE7E076A-C22A-4713-980E-7B57B97AE853}"/>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4" name="Title 3">
            <a:extLst>
              <a:ext uri="{FF2B5EF4-FFF2-40B4-BE49-F238E27FC236}">
                <a16:creationId xmlns:a16="http://schemas.microsoft.com/office/drawing/2014/main" id="{30BBF3B9-D2C7-864C-D21E-6E6A16601865}"/>
              </a:ext>
            </a:extLst>
          </p:cNvPr>
          <p:cNvSpPr>
            <a:spLocks noGrp="1"/>
          </p:cNvSpPr>
          <p:nvPr>
            <p:ph type="title" idx="1"/>
          </p:nvPr>
        </p:nvSpPr>
        <p:spPr/>
        <p:txBody>
          <a:bodyPr>
            <a:normAutofit fontScale="90000"/>
          </a:bodyPr>
          <a:lstStyle/>
          <a:p>
            <a:r>
              <a:rPr lang="en-US" dirty="0"/>
              <a:t>RNNs with different applications</a:t>
            </a:r>
          </a:p>
        </p:txBody>
      </p:sp>
      <p:sp>
        <p:nvSpPr>
          <p:cNvPr id="2" name="Content Placeholder 1">
            <a:extLst>
              <a:ext uri="{FF2B5EF4-FFF2-40B4-BE49-F238E27FC236}">
                <a16:creationId xmlns:a16="http://schemas.microsoft.com/office/drawing/2014/main" id="{65AF27F7-F2EE-1C9C-99A1-C770B44BDD59}"/>
              </a:ext>
            </a:extLst>
          </p:cNvPr>
          <p:cNvSpPr>
            <a:spLocks noGrp="1"/>
          </p:cNvSpPr>
          <p:nvPr>
            <p:ph idx="2"/>
          </p:nvPr>
        </p:nvSpPr>
        <p:spPr/>
        <p:txBody>
          <a:bodyPr/>
          <a:lstStyle/>
          <a:p>
            <a:endParaRPr lang="en-US"/>
          </a:p>
        </p:txBody>
      </p:sp>
      <p:pic>
        <p:nvPicPr>
          <p:cNvPr id="6" name="Picture 5" descr="One to one architecture. A single input produces a single output.">
            <a:extLst>
              <a:ext uri="{FF2B5EF4-FFF2-40B4-BE49-F238E27FC236}">
                <a16:creationId xmlns:a16="http://schemas.microsoft.com/office/drawing/2014/main" id="{A112B503-D790-534D-3539-1C8E9F6545BA}"/>
              </a:ext>
            </a:extLst>
          </p:cNvPr>
          <p:cNvPicPr>
            <a:picLocks noChangeAspect="1"/>
          </p:cNvPicPr>
          <p:nvPr/>
        </p:nvPicPr>
        <p:blipFill>
          <a:blip r:embed="rId4"/>
          <a:stretch>
            <a:fillRect/>
          </a:stretch>
        </p:blipFill>
        <p:spPr>
          <a:xfrm>
            <a:off x="365760" y="1498636"/>
            <a:ext cx="1676400" cy="3721100"/>
          </a:xfrm>
          <a:prstGeom prst="rect">
            <a:avLst/>
          </a:prstGeom>
        </p:spPr>
      </p:pic>
      <p:pic>
        <p:nvPicPr>
          <p:cNvPr id="10" name="Picture 9" descr="One to many architecture. A single input produces more than one output.">
            <a:extLst>
              <a:ext uri="{FF2B5EF4-FFF2-40B4-BE49-F238E27FC236}">
                <a16:creationId xmlns:a16="http://schemas.microsoft.com/office/drawing/2014/main" id="{D4431659-E83E-5D3D-28A2-9C2AA06FCCD4}"/>
              </a:ext>
            </a:extLst>
          </p:cNvPr>
          <p:cNvPicPr>
            <a:picLocks noChangeAspect="1"/>
          </p:cNvPicPr>
          <p:nvPr/>
        </p:nvPicPr>
        <p:blipFill>
          <a:blip r:embed="rId5"/>
          <a:stretch>
            <a:fillRect/>
          </a:stretch>
        </p:blipFill>
        <p:spPr>
          <a:xfrm>
            <a:off x="2135505" y="1498636"/>
            <a:ext cx="2171700" cy="3733800"/>
          </a:xfrm>
          <a:prstGeom prst="rect">
            <a:avLst/>
          </a:prstGeom>
        </p:spPr>
      </p:pic>
      <p:pic>
        <p:nvPicPr>
          <p:cNvPr id="31" name="Picture 30" descr="Many to one architecture. See detail in notes. ">
            <a:extLst>
              <a:ext uri="{FF2B5EF4-FFF2-40B4-BE49-F238E27FC236}">
                <a16:creationId xmlns:a16="http://schemas.microsoft.com/office/drawing/2014/main" id="{42E7E542-7054-9AE1-2638-0ECAF951F165}"/>
              </a:ext>
            </a:extLst>
          </p:cNvPr>
          <p:cNvPicPr>
            <a:picLocks noChangeAspect="1"/>
          </p:cNvPicPr>
          <p:nvPr/>
        </p:nvPicPr>
        <p:blipFill>
          <a:blip r:embed="rId6"/>
          <a:stretch>
            <a:fillRect/>
          </a:stretch>
        </p:blipFill>
        <p:spPr>
          <a:xfrm>
            <a:off x="4400550" y="1498636"/>
            <a:ext cx="2514600" cy="4305300"/>
          </a:xfrm>
          <a:prstGeom prst="rect">
            <a:avLst/>
          </a:prstGeom>
        </p:spPr>
      </p:pic>
      <p:pic>
        <p:nvPicPr>
          <p:cNvPr id="35" name="Picture 34" descr="Many to many architecture for question answering. See detail in notes.">
            <a:extLst>
              <a:ext uri="{FF2B5EF4-FFF2-40B4-BE49-F238E27FC236}">
                <a16:creationId xmlns:a16="http://schemas.microsoft.com/office/drawing/2014/main" id="{D027DA6B-3F95-3271-8D29-7C2CC970E93F}"/>
              </a:ext>
            </a:extLst>
          </p:cNvPr>
          <p:cNvPicPr>
            <a:picLocks noChangeAspect="1"/>
          </p:cNvPicPr>
          <p:nvPr/>
        </p:nvPicPr>
        <p:blipFill>
          <a:blip r:embed="rId7"/>
          <a:stretch>
            <a:fillRect/>
          </a:stretch>
        </p:blipFill>
        <p:spPr>
          <a:xfrm>
            <a:off x="7008495" y="1498636"/>
            <a:ext cx="2654300" cy="4267200"/>
          </a:xfrm>
          <a:prstGeom prst="rect">
            <a:avLst/>
          </a:prstGeom>
        </p:spPr>
      </p:pic>
      <p:pic>
        <p:nvPicPr>
          <p:cNvPr id="37" name="Picture 36" descr="Many to many architecture for named entity recognition. Multiple inputs produce multiple outputs. ">
            <a:extLst>
              <a:ext uri="{FF2B5EF4-FFF2-40B4-BE49-F238E27FC236}">
                <a16:creationId xmlns:a16="http://schemas.microsoft.com/office/drawing/2014/main" id="{8B4CBA3B-6E3F-8D10-5FED-DAF9C89C11E8}"/>
              </a:ext>
            </a:extLst>
          </p:cNvPr>
          <p:cNvPicPr>
            <a:picLocks noChangeAspect="1"/>
          </p:cNvPicPr>
          <p:nvPr/>
        </p:nvPicPr>
        <p:blipFill>
          <a:blip r:embed="rId8"/>
          <a:stretch>
            <a:fillRect/>
          </a:stretch>
        </p:blipFill>
        <p:spPr>
          <a:xfrm>
            <a:off x="9756140" y="1498636"/>
            <a:ext cx="2070100" cy="4051300"/>
          </a:xfrm>
          <a:prstGeom prst="rect">
            <a:avLst/>
          </a:prstGeom>
        </p:spPr>
      </p:pic>
    </p:spTree>
    <p:custDataLst>
      <p:tags r:id="rId1"/>
    </p:custDataLst>
    <p:extLst>
      <p:ext uri="{BB962C8B-B14F-4D97-AF65-F5344CB8AC3E}">
        <p14:creationId xmlns:p14="http://schemas.microsoft.com/office/powerpoint/2010/main" val="2428401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4BD2C6-3DE3-436C-BA03-88F77BC172C1}"/>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Variations of RNNs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Variations of RNNs propose additional mechanisms to handle the long-term dependency problem.</a:t>
            </a:r>
          </a:p>
          <a:p>
            <a:r>
              <a:rPr lang="en-US" b="1" dirty="0">
                <a:solidFill>
                  <a:schemeClr val="accent6"/>
                </a:solidFill>
              </a:rPr>
              <a:t>Gated recurrent units (GRUs): </a:t>
            </a:r>
            <a:r>
              <a:rPr lang="en-US" dirty="0"/>
              <a:t>These models propose two gates, update and reset, to learn to write to and clear the hidden states.</a:t>
            </a:r>
          </a:p>
          <a:p>
            <a:r>
              <a:rPr lang="en-US" b="1" dirty="0">
                <a:solidFill>
                  <a:schemeClr val="accent6"/>
                </a:solidFill>
              </a:rPr>
              <a:t>Long short-term memory (LSTM) networks:</a:t>
            </a:r>
            <a:r>
              <a:rPr lang="en-US" dirty="0"/>
              <a:t> In addition to the hidden states, and update and reset gates, a separate memory mechanism acts like a memory for the whole sequence.</a:t>
            </a:r>
          </a:p>
        </p:txBody>
      </p:sp>
    </p:spTree>
    <p:custDataLst>
      <p:tags r:id="rId1"/>
    </p:custDataLst>
    <p:extLst>
      <p:ext uri="{BB962C8B-B14F-4D97-AF65-F5344CB8AC3E}">
        <p14:creationId xmlns:p14="http://schemas.microsoft.com/office/powerpoint/2010/main" val="28719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F0C83-394F-4AAD-8BEC-0E1E6D32620A}"/>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This lesson covered a new type of neural network that is effective for sequences.</a:t>
            </a:r>
          </a:p>
          <a:p>
            <a:r>
              <a:rPr lang="en-US" dirty="0"/>
              <a:t>By using hidden states, you can build and preserve the sequence information.</a:t>
            </a:r>
          </a:p>
          <a:p>
            <a:r>
              <a:rPr lang="en-US" dirty="0"/>
              <a:t>Although RNNs have hidden states, they tend to have trouble with long sequences. The early information can get lost or modified.</a:t>
            </a:r>
          </a:p>
          <a:p>
            <a:r>
              <a:rPr lang="en-US" dirty="0"/>
              <a:t>Variations of RNNs, such as GRUs and LSTM networks, try to preserve the long-term information through special gating mechanisms.</a:t>
            </a:r>
          </a:p>
        </p:txBody>
      </p:sp>
    </p:spTree>
    <p:custDataLst>
      <p:tags r:id="rId1"/>
    </p:custDataLst>
    <p:extLst>
      <p:ext uri="{BB962C8B-B14F-4D97-AF65-F5344CB8AC3E}">
        <p14:creationId xmlns:p14="http://schemas.microsoft.com/office/powerpoint/2010/main" val="35173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explore examples of neural networks.</a:t>
            </a:r>
          </a:p>
          <a:p>
            <a:pPr marL="0" indent="0">
              <a:buNone/>
            </a:pPr>
            <a:endParaRPr lang="en-US" dirty="0"/>
          </a:p>
        </p:txBody>
      </p:sp>
      <p:pic>
        <p:nvPicPr>
          <p:cNvPr id="3" name="Picture 2">
            <a:extLst>
              <a:ext uri="{FF2B5EF4-FFF2-40B4-BE49-F238E27FC236}">
                <a16:creationId xmlns:a16="http://schemas.microsoft.com/office/drawing/2014/main" id="{AE58D41C-C406-4A48-9B07-74CEC6D0BA3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7" y="2063377"/>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14</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39DA94-089B-408F-90DA-0917AE3FC093}"/>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E2261E3E-D0AE-0BDA-6A9E-2AE56D722192}"/>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Regular neural networks compared to recurrent neural networks (RNNs)</a:t>
            </a:r>
          </a:p>
          <a:p>
            <a:r>
              <a:rPr lang="en-US" dirty="0"/>
              <a:t>RNN architecture</a:t>
            </a:r>
          </a:p>
          <a:p>
            <a:r>
              <a:rPr lang="en-US" dirty="0"/>
              <a:t>Advantages and disadvantages of RNNs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B178AF-F4D6-45A2-A1BA-72CCCDA67417}"/>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4" name="Title 3">
            <a:extLst>
              <a:ext uri="{FF2B5EF4-FFF2-40B4-BE49-F238E27FC236}">
                <a16:creationId xmlns:a16="http://schemas.microsoft.com/office/drawing/2014/main" id="{30BBF3B9-D2C7-864C-D21E-6E6A16601865}"/>
              </a:ext>
            </a:extLst>
          </p:cNvPr>
          <p:cNvSpPr>
            <a:spLocks noGrp="1"/>
          </p:cNvSpPr>
          <p:nvPr>
            <p:ph type="title" idx="1"/>
          </p:nvPr>
        </p:nvSpPr>
        <p:spPr/>
        <p:txBody>
          <a:bodyPr>
            <a:normAutofit fontScale="90000"/>
          </a:bodyPr>
          <a:lstStyle/>
          <a:p>
            <a:r>
              <a:rPr lang="en-US" dirty="0"/>
              <a:t>Reminder: Neural networks</a:t>
            </a:r>
          </a:p>
        </p:txBody>
      </p:sp>
      <p:sp>
        <p:nvSpPr>
          <p:cNvPr id="5" name="Content Placeholder 4">
            <a:extLst>
              <a:ext uri="{FF2B5EF4-FFF2-40B4-BE49-F238E27FC236}">
                <a16:creationId xmlns:a16="http://schemas.microsoft.com/office/drawing/2014/main" id="{0F90BF16-945F-00A8-1808-AEAE0F3D553C}"/>
              </a:ext>
            </a:extLst>
          </p:cNvPr>
          <p:cNvSpPr>
            <a:spLocks noGrp="1"/>
          </p:cNvSpPr>
          <p:nvPr>
            <p:ph idx="2"/>
          </p:nvPr>
        </p:nvSpPr>
        <p:spPr/>
        <p:txBody>
          <a:bodyPr/>
          <a:lstStyle/>
          <a:p>
            <a:r>
              <a:rPr lang="en-US" dirty="0"/>
              <a:t>Neural networks: Information travels from one layer to the next, following the pathways in the network.</a:t>
            </a:r>
          </a:p>
          <a:p>
            <a:r>
              <a:rPr lang="en-US" dirty="0"/>
              <a:t>Information goes from the input layer to the hidden layer and then to the output layer. (Examples are available on the next slide.)</a:t>
            </a:r>
          </a:p>
        </p:txBody>
      </p:sp>
    </p:spTree>
    <p:custDataLst>
      <p:tags r:id="rId1"/>
    </p:custDataLst>
    <p:extLst>
      <p:ext uri="{BB962C8B-B14F-4D97-AF65-F5344CB8AC3E}">
        <p14:creationId xmlns:p14="http://schemas.microsoft.com/office/powerpoint/2010/main" val="394609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2AA853F-5F8D-4743-8F26-31E6F0E62B37}"/>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Recurrent networks: Modification</a:t>
            </a:r>
          </a:p>
        </p:txBody>
      </p:sp>
      <p:sp>
        <p:nvSpPr>
          <p:cNvPr id="3" name="Content Placeholder 2">
            <a:extLst>
              <a:ext uri="{FF2B5EF4-FFF2-40B4-BE49-F238E27FC236}">
                <a16:creationId xmlns:a16="http://schemas.microsoft.com/office/drawing/2014/main" id="{41ED592C-49F5-1AC6-EF93-511492DE14C8}"/>
              </a:ext>
            </a:extLst>
          </p:cNvPr>
          <p:cNvSpPr>
            <a:spLocks noGrp="1"/>
          </p:cNvSpPr>
          <p:nvPr>
            <p:ph idx="2"/>
          </p:nvPr>
        </p:nvSpPr>
        <p:spPr/>
        <p:txBody>
          <a:bodyPr/>
          <a:lstStyle/>
          <a:p>
            <a:endParaRPr lang="en-US"/>
          </a:p>
        </p:txBody>
      </p:sp>
      <p:sp>
        <p:nvSpPr>
          <p:cNvPr id="13" name="Content Placeholder 2">
            <a:extLst>
              <a:ext uri="{FF2B5EF4-FFF2-40B4-BE49-F238E27FC236}">
                <a16:creationId xmlns:a16="http://schemas.microsoft.com/office/drawing/2014/main" id="{AF0EB6E8-CBF3-4ACF-B228-20B978F11D4A}"/>
              </a:ext>
            </a:extLst>
          </p:cNvPr>
          <p:cNvSpPr txBox="1">
            <a:spLocks/>
          </p:cNvSpPr>
          <p:nvPr/>
        </p:nvSpPr>
        <p:spPr>
          <a:xfrm>
            <a:off x="365759" y="1143000"/>
            <a:ext cx="5486400" cy="9715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lnSpc>
                <a:spcPct val="100000"/>
              </a:lnSpc>
              <a:spcBef>
                <a:spcPts val="0"/>
              </a:spcBef>
              <a:buFont typeface="Amazon Ember Display"/>
              <a:buNone/>
            </a:pPr>
            <a:r>
              <a:rPr lang="en-US" sz="2400" b="1" dirty="0">
                <a:solidFill>
                  <a:schemeClr val="accent6"/>
                </a:solidFill>
                <a:latin typeface="+mn-lt"/>
              </a:rPr>
              <a:t>Feed-forward: </a:t>
            </a:r>
            <a:r>
              <a:rPr lang="en-US" sz="2400" dirty="0">
                <a:solidFill>
                  <a:schemeClr val="tx2"/>
                </a:solidFill>
                <a:latin typeface="+mn-lt"/>
              </a:rPr>
              <a:t>Information travels from one layer to the next.</a:t>
            </a:r>
          </a:p>
        </p:txBody>
      </p:sp>
      <p:pic>
        <p:nvPicPr>
          <p:cNvPr id="67" name="Picture 66" descr="Figure of a multilayer neural network. See detail in notes.">
            <a:extLst>
              <a:ext uri="{FF2B5EF4-FFF2-40B4-BE49-F238E27FC236}">
                <a16:creationId xmlns:a16="http://schemas.microsoft.com/office/drawing/2014/main" id="{FB964AC0-2545-227B-A6C5-6D703445CFC0}"/>
              </a:ext>
            </a:extLst>
          </p:cNvPr>
          <p:cNvPicPr>
            <a:picLocks noChangeAspect="1"/>
          </p:cNvPicPr>
          <p:nvPr/>
        </p:nvPicPr>
        <p:blipFill>
          <a:blip r:embed="rId4"/>
          <a:stretch>
            <a:fillRect/>
          </a:stretch>
        </p:blipFill>
        <p:spPr>
          <a:xfrm>
            <a:off x="211567" y="2883422"/>
            <a:ext cx="4800600" cy="2679700"/>
          </a:xfrm>
          <a:prstGeom prst="rect">
            <a:avLst/>
          </a:prstGeom>
        </p:spPr>
      </p:pic>
      <p:sp>
        <p:nvSpPr>
          <p:cNvPr id="7" name="Content Placeholder 2">
            <a:extLst>
              <a:ext uri="{FF2B5EF4-FFF2-40B4-BE49-F238E27FC236}">
                <a16:creationId xmlns:a16="http://schemas.microsoft.com/office/drawing/2014/main" id="{8A9A5557-700A-DCD9-27D7-894DE41445EC}"/>
              </a:ext>
            </a:extLst>
          </p:cNvPr>
          <p:cNvSpPr txBox="1">
            <a:spLocks/>
          </p:cNvSpPr>
          <p:nvPr/>
        </p:nvSpPr>
        <p:spPr>
          <a:xfrm>
            <a:off x="6339841" y="1143000"/>
            <a:ext cx="5486400" cy="125602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2400" b="1" dirty="0">
                <a:solidFill>
                  <a:schemeClr val="accent6"/>
                </a:solidFill>
                <a:latin typeface="+mn-lt"/>
              </a:rPr>
              <a:t>Recurrent: </a:t>
            </a:r>
            <a:r>
              <a:rPr lang="en-US" sz="2400" dirty="0">
                <a:solidFill>
                  <a:schemeClr val="tx2"/>
                </a:solidFill>
                <a:latin typeface="+mn-lt"/>
              </a:rPr>
              <a:t>Information can travel from one unit to another within the same layer.</a:t>
            </a:r>
            <a:endParaRPr lang="en-US" dirty="0">
              <a:solidFill>
                <a:schemeClr val="tx2"/>
              </a:solidFill>
            </a:endParaRPr>
          </a:p>
        </p:txBody>
      </p:sp>
      <p:pic>
        <p:nvPicPr>
          <p:cNvPr id="71" name="Picture 70" descr="Recurrent network with three sequential units. Each unit corresponds to one input.">
            <a:extLst>
              <a:ext uri="{FF2B5EF4-FFF2-40B4-BE49-F238E27FC236}">
                <a16:creationId xmlns:a16="http://schemas.microsoft.com/office/drawing/2014/main" id="{53AA6593-C0FE-9DE4-A57A-898F1DE3690C}"/>
              </a:ext>
            </a:extLst>
          </p:cNvPr>
          <p:cNvPicPr>
            <a:picLocks noChangeAspect="1"/>
          </p:cNvPicPr>
          <p:nvPr/>
        </p:nvPicPr>
        <p:blipFill>
          <a:blip r:embed="rId5"/>
          <a:stretch>
            <a:fillRect/>
          </a:stretch>
        </p:blipFill>
        <p:spPr>
          <a:xfrm>
            <a:off x="5388654" y="2399028"/>
            <a:ext cx="6604000" cy="4025900"/>
          </a:xfrm>
          <a:prstGeom prst="rect">
            <a:avLst/>
          </a:prstGeom>
        </p:spPr>
      </p:pic>
    </p:spTree>
    <p:custDataLst>
      <p:tags r:id="rId1"/>
    </p:custDataLst>
    <p:extLst>
      <p:ext uri="{BB962C8B-B14F-4D97-AF65-F5344CB8AC3E}">
        <p14:creationId xmlns:p14="http://schemas.microsoft.com/office/powerpoint/2010/main" val="145655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AF0665-4EA3-4C85-AA1B-8DA992F00EBA}"/>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 simple recurrent unit</a:t>
            </a:r>
          </a:p>
        </p:txBody>
      </p:sp>
      <p:sp>
        <p:nvSpPr>
          <p:cNvPr id="3" name="Content Placeholder 2">
            <a:extLst>
              <a:ext uri="{FF2B5EF4-FFF2-40B4-BE49-F238E27FC236}">
                <a16:creationId xmlns:a16="http://schemas.microsoft.com/office/drawing/2014/main" id="{E859D7B6-5BC6-EAAD-60D9-5D9D77AFDA5E}"/>
              </a:ext>
            </a:extLst>
          </p:cNvPr>
          <p:cNvSpPr>
            <a:spLocks noGrp="1"/>
          </p:cNvSpPr>
          <p:nvPr>
            <p:ph idx="2"/>
          </p:nvPr>
        </p:nvSpPr>
        <p:spPr/>
        <p:txBody>
          <a:bodyPr/>
          <a:lstStyle/>
          <a:p>
            <a:endParaRPr lang="en-US"/>
          </a:p>
        </p:txBody>
      </p:sp>
      <p:pic>
        <p:nvPicPr>
          <p:cNvPr id="25" name="Picture 24" descr="Single RNN unit. See details in notes.">
            <a:extLst>
              <a:ext uri="{FF2B5EF4-FFF2-40B4-BE49-F238E27FC236}">
                <a16:creationId xmlns:a16="http://schemas.microsoft.com/office/drawing/2014/main" id="{F94D4477-108E-E9F3-71A5-A4AB29BC7997}"/>
              </a:ext>
            </a:extLst>
          </p:cNvPr>
          <p:cNvPicPr>
            <a:picLocks noChangeAspect="1"/>
          </p:cNvPicPr>
          <p:nvPr/>
        </p:nvPicPr>
        <p:blipFill>
          <a:blip r:embed="rId4"/>
          <a:stretch>
            <a:fillRect/>
          </a:stretch>
        </p:blipFill>
        <p:spPr>
          <a:xfrm>
            <a:off x="348993" y="1208836"/>
            <a:ext cx="5880100" cy="4178300"/>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C0AF537-5E12-6BAC-E519-F08688323097}"/>
                  </a:ext>
                </a:extLst>
              </p:cNvPr>
              <p:cNvSpPr txBox="1"/>
              <p:nvPr/>
            </p:nvSpPr>
            <p:spPr>
              <a:xfrm>
                <a:off x="4116544" y="4734389"/>
                <a:ext cx="2510020" cy="1569660"/>
              </a:xfrm>
              <a:prstGeom prst="rect">
                <a:avLst/>
              </a:prstGeom>
              <a:noFill/>
            </p:spPr>
            <p:txBody>
              <a:bodyPr wrap="square" rtlCol="0">
                <a:spAutoFit/>
              </a:bodyPr>
              <a:lstStyle/>
              <a:p>
                <a14:m>
                  <m:oMath xmlns:m="http://schemas.openxmlformats.org/officeDocument/2006/math">
                    <m:r>
                      <a:rPr lang="en-US" sz="2400" b="1" i="0" smtClean="0">
                        <a:solidFill>
                          <a:schemeClr val="tx2"/>
                        </a:solidFill>
                        <a:latin typeface="Cambria Math" panose="02040503050406030204" pitchFamily="18" charset="0"/>
                      </a:rPr>
                      <m:t>𝐗</m:t>
                    </m:r>
                  </m:oMath>
                </a14:m>
                <a:r>
                  <a:rPr lang="en-US" sz="2400" dirty="0">
                    <a:solidFill>
                      <a:schemeClr val="tx2"/>
                    </a:solidFill>
                  </a:rPr>
                  <a:t>: Inputs</a:t>
                </a:r>
              </a:p>
              <a:p>
                <a14:m>
                  <m:oMath xmlns:m="http://schemas.openxmlformats.org/officeDocument/2006/math">
                    <m:r>
                      <a:rPr lang="en-US" sz="2400" b="1" i="0" smtClean="0">
                        <a:solidFill>
                          <a:schemeClr val="tx2"/>
                        </a:solidFill>
                        <a:latin typeface="Cambria Math" panose="02040503050406030204" pitchFamily="18" charset="0"/>
                      </a:rPr>
                      <m:t>𝐇</m:t>
                    </m:r>
                  </m:oMath>
                </a14:m>
                <a:r>
                  <a:rPr lang="en-US" sz="2400" dirty="0">
                    <a:solidFill>
                      <a:schemeClr val="tx2"/>
                    </a:solidFill>
                  </a:rPr>
                  <a:t>: Hidden states</a:t>
                </a:r>
              </a:p>
              <a:p>
                <a14:m>
                  <m:oMath xmlns:m="http://schemas.openxmlformats.org/officeDocument/2006/math">
                    <m:r>
                      <a:rPr lang="en-US" sz="2400" b="1" i="0" smtClean="0">
                        <a:solidFill>
                          <a:schemeClr val="tx2"/>
                        </a:solidFill>
                        <a:latin typeface="Cambria Math" panose="02040503050406030204" pitchFamily="18" charset="0"/>
                      </a:rPr>
                      <m:t>𝐎</m:t>
                    </m:r>
                  </m:oMath>
                </a14:m>
                <a:r>
                  <a:rPr lang="en-US" sz="2400" dirty="0">
                    <a:solidFill>
                      <a:schemeClr val="tx2"/>
                    </a:solidFill>
                  </a:rPr>
                  <a:t>: Outputs</a:t>
                </a:r>
              </a:p>
              <a:p>
                <a:r>
                  <a:rPr lang="en-US" sz="2400" dirty="0">
                    <a:solidFill>
                      <a:schemeClr val="tx2"/>
                    </a:solidFill>
                  </a:rPr>
                  <a:t> </a:t>
                </a:r>
                <a14:m>
                  <m:oMath xmlns:m="http://schemas.openxmlformats.org/officeDocument/2006/math">
                    <m:r>
                      <a:rPr lang="en-US" sz="2400" b="1" i="1" smtClean="0">
                        <a:solidFill>
                          <a:schemeClr val="tx2"/>
                        </a:solidFill>
                        <a:latin typeface="Cambria Math" panose="02040503050406030204" pitchFamily="18" charset="0"/>
                      </a:rPr>
                      <m:t>𝒕</m:t>
                    </m:r>
                  </m:oMath>
                </a14:m>
                <a:r>
                  <a:rPr lang="en-US" sz="2400" dirty="0">
                    <a:solidFill>
                      <a:schemeClr val="tx2"/>
                    </a:solidFill>
                  </a:rPr>
                  <a:t>: Timestamp</a:t>
                </a:r>
              </a:p>
            </p:txBody>
          </p:sp>
        </mc:Choice>
        <mc:Fallback xmlns="">
          <p:sp>
            <p:nvSpPr>
              <p:cNvPr id="30" name="TextBox 29">
                <a:extLst>
                  <a:ext uri="{FF2B5EF4-FFF2-40B4-BE49-F238E27FC236}">
                    <a16:creationId xmlns:a16="http://schemas.microsoft.com/office/drawing/2014/main" id="{1C0AF537-5E12-6BAC-E519-F08688323097}"/>
                  </a:ext>
                </a:extLst>
              </p:cNvPr>
              <p:cNvSpPr txBox="1">
                <a:spLocks noRot="1" noChangeAspect="1" noMove="1" noResize="1" noEditPoints="1" noAdjustHandles="1" noChangeArrowheads="1" noChangeShapeType="1" noTextEdit="1"/>
              </p:cNvSpPr>
              <p:nvPr/>
            </p:nvSpPr>
            <p:spPr>
              <a:xfrm>
                <a:off x="4116544" y="4734389"/>
                <a:ext cx="2510020" cy="1569660"/>
              </a:xfrm>
              <a:prstGeom prst="rect">
                <a:avLst/>
              </a:prstGeom>
              <a:blipFill>
                <a:blip r:embed="rId5"/>
                <a:stretch>
                  <a:fillRect l="-485" t="-3113" r="-1699" b="-8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FD05FE34-3022-A59C-C9C0-BB72BE0ADD5D}"/>
                  </a:ext>
                </a:extLst>
              </p:cNvPr>
              <p:cNvSpPr/>
              <p:nvPr/>
            </p:nvSpPr>
            <p:spPr>
              <a:xfrm>
                <a:off x="7024035" y="2073322"/>
                <a:ext cx="3972498" cy="1233543"/>
              </a:xfrm>
              <a:prstGeom prst="rect">
                <a:avLst/>
              </a:prstGeom>
            </p:spPr>
            <p:txBody>
              <a:bodyPr wrap="none">
                <a:spAutoFit/>
              </a:bodyPr>
              <a:lstStyle/>
              <a:p>
                <a:pPr lvl="0"/>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𝑊</m:t>
                        </m:r>
                      </m:e>
                      <m:sub>
                        <m:r>
                          <a:rPr lang="en-US" sz="2400" b="0" i="1">
                            <a:solidFill>
                              <a:schemeClr val="tx2"/>
                            </a:solidFill>
                            <a:latin typeface="Cambria Math" panose="02040503050406030204" pitchFamily="18" charset="0"/>
                          </a:rPr>
                          <m:t>𝑥h</m:t>
                        </m:r>
                      </m:sub>
                    </m:sSub>
                  </m:oMath>
                </a14:m>
                <a:r>
                  <a:rPr lang="en-US" sz="2400" dirty="0">
                    <a:solidFill>
                      <a:schemeClr val="tx2"/>
                    </a:solidFill>
                  </a:rPr>
                  <a:t>: Input weight matrix</a:t>
                </a:r>
              </a:p>
              <a:p>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𝑊</m:t>
                        </m:r>
                      </m:e>
                      <m:sub>
                        <m:r>
                          <a:rPr lang="en-US" sz="2400" b="0" i="1" smtClean="0">
                            <a:solidFill>
                              <a:schemeClr val="tx2"/>
                            </a:solidFill>
                            <a:latin typeface="Cambria Math" panose="02040503050406030204" pitchFamily="18" charset="0"/>
                          </a:rPr>
                          <m:t>h</m:t>
                        </m:r>
                        <m:r>
                          <a:rPr lang="en-US" sz="2400" b="0" i="1">
                            <a:solidFill>
                              <a:schemeClr val="tx2"/>
                            </a:solidFill>
                            <a:latin typeface="Cambria Math" panose="02040503050406030204" pitchFamily="18" charset="0"/>
                          </a:rPr>
                          <m:t>h</m:t>
                        </m:r>
                      </m:sub>
                    </m:sSub>
                  </m:oMath>
                </a14:m>
                <a:r>
                  <a:rPr lang="en-US" sz="2400" dirty="0">
                    <a:solidFill>
                      <a:schemeClr val="tx2"/>
                    </a:solidFill>
                  </a:rPr>
                  <a:t>: State weight matrix</a:t>
                </a:r>
              </a:p>
              <a:p>
                <a14:m>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𝑊</m:t>
                        </m:r>
                      </m:e>
                      <m:sub>
                        <m:r>
                          <a:rPr lang="en-US" sz="2400" b="0" i="1">
                            <a:solidFill>
                              <a:schemeClr val="tx2"/>
                            </a:solidFill>
                            <a:latin typeface="Cambria Math" panose="02040503050406030204" pitchFamily="18" charset="0"/>
                          </a:rPr>
                          <m:t>h</m:t>
                        </m:r>
                        <m:r>
                          <a:rPr lang="en-US" sz="2400" b="0" i="1" smtClean="0">
                            <a:solidFill>
                              <a:schemeClr val="tx2"/>
                            </a:solidFill>
                            <a:latin typeface="Cambria Math" panose="02040503050406030204" pitchFamily="18" charset="0"/>
                          </a:rPr>
                          <m:t>𝑞</m:t>
                        </m:r>
                      </m:sub>
                    </m:sSub>
                  </m:oMath>
                </a14:m>
                <a:r>
                  <a:rPr lang="en-US" sz="2400" dirty="0">
                    <a:solidFill>
                      <a:schemeClr val="tx2"/>
                    </a:solidFill>
                  </a:rPr>
                  <a:t>: Output weight matrix</a:t>
                </a:r>
              </a:p>
            </p:txBody>
          </p:sp>
        </mc:Choice>
        <mc:Fallback xmlns="">
          <p:sp>
            <p:nvSpPr>
              <p:cNvPr id="31" name="Rectangle 30">
                <a:extLst>
                  <a:ext uri="{FF2B5EF4-FFF2-40B4-BE49-F238E27FC236}">
                    <a16:creationId xmlns:a16="http://schemas.microsoft.com/office/drawing/2014/main" id="{FD05FE34-3022-A59C-C9C0-BB72BE0ADD5D}"/>
                  </a:ext>
                </a:extLst>
              </p:cNvPr>
              <p:cNvSpPr>
                <a:spLocks noRot="1" noChangeAspect="1" noMove="1" noResize="1" noEditPoints="1" noAdjustHandles="1" noChangeArrowheads="1" noChangeShapeType="1" noTextEdit="1"/>
              </p:cNvSpPr>
              <p:nvPr/>
            </p:nvSpPr>
            <p:spPr>
              <a:xfrm>
                <a:off x="7024035" y="2073322"/>
                <a:ext cx="3972498" cy="1233543"/>
              </a:xfrm>
              <a:prstGeom prst="rect">
                <a:avLst/>
              </a:prstGeom>
              <a:blipFill>
                <a:blip r:embed="rId6"/>
                <a:stretch>
                  <a:fillRect l="-307" t="-3960" b="-8416"/>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5CA75D05-59F0-8197-8012-B306ECFF0B4E}"/>
              </a:ext>
            </a:extLst>
          </p:cNvPr>
          <p:cNvSpPr txBox="1"/>
          <p:nvPr/>
        </p:nvSpPr>
        <p:spPr>
          <a:xfrm>
            <a:off x="7024035" y="3762132"/>
            <a:ext cx="3108543" cy="461665"/>
          </a:xfrm>
          <a:prstGeom prst="rect">
            <a:avLst/>
          </a:prstGeom>
          <a:noFill/>
        </p:spPr>
        <p:txBody>
          <a:bodyPr wrap="none" rtlCol="0">
            <a:spAutoFit/>
          </a:bodyPr>
          <a:lstStyle/>
          <a:p>
            <a:pPr>
              <a:spcBef>
                <a:spcPts val="600"/>
              </a:spcBef>
              <a:spcAft>
                <a:spcPts val="600"/>
              </a:spcAft>
            </a:pPr>
            <a:r>
              <a:rPr lang="en-US" sz="2400" dirty="0">
                <a:solidFill>
                  <a:schemeClr val="tx2"/>
                </a:solidFill>
              </a:rPr>
              <a:t>Hidden state update: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2FD7B16-9AE2-9833-A8DE-56F9CF334404}"/>
                  </a:ext>
                </a:extLst>
              </p:cNvPr>
              <p:cNvSpPr txBox="1"/>
              <p:nvPr/>
            </p:nvSpPr>
            <p:spPr>
              <a:xfrm>
                <a:off x="7524779" y="4223797"/>
                <a:ext cx="43026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𝐻</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𝐻</m:t>
                              </m:r>
                            </m:e>
                            <m:sub>
                              <m:r>
                                <a:rPr lang="en-US" sz="2400" i="1">
                                  <a:solidFill>
                                    <a:schemeClr val="tx2"/>
                                  </a:solidFill>
                                  <a:latin typeface="Cambria Math" panose="02040503050406030204" pitchFamily="18" charset="0"/>
                                  <a:ea typeface="Cambria Math" panose="02040503050406030204" pitchFamily="18" charset="0"/>
                                </a:rPr>
                                <m:t>𝑡</m:t>
                              </m:r>
                              <m:r>
                                <a:rPr lang="en-US" sz="2400" i="1">
                                  <a:solidFill>
                                    <a:schemeClr val="tx2"/>
                                  </a:solidFill>
                                  <a:latin typeface="Cambria Math" panose="02040503050406030204" pitchFamily="18" charset="0"/>
                                  <a:ea typeface="Cambria Math" panose="02040503050406030204" pitchFamily="18" charset="0"/>
                                </a:rPr>
                                <m:t>−1</m:t>
                              </m:r>
                            </m:sub>
                          </m:sSub>
                          <m:r>
                            <a:rPr lang="en-US" sz="2400" b="0" i="1" smtClean="0">
                              <a:solidFill>
                                <a:schemeClr val="tx2"/>
                              </a:solidFill>
                              <a:latin typeface="Cambria Math" panose="02040503050406030204" pitchFamily="18" charset="0"/>
                              <a:ea typeface="Cambria Math" panose="02040503050406030204" pitchFamily="18" charset="0"/>
                            </a:rPr>
                            <m:t>𝑊</m:t>
                          </m:r>
                        </m:e>
                        <m:sub>
                          <m:r>
                            <a:rPr lang="en-US" sz="2400" b="0" i="1" smtClean="0">
                              <a:solidFill>
                                <a:schemeClr val="tx2"/>
                              </a:solidFill>
                              <a:latin typeface="Cambria Math" panose="02040503050406030204" pitchFamily="18" charset="0"/>
                              <a:ea typeface="Cambria Math" panose="02040503050406030204" pitchFamily="18" charset="0"/>
                            </a:rPr>
                            <m:t>hh</m:t>
                          </m:r>
                        </m:sub>
                      </m:sSub>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𝑋</m:t>
                              </m:r>
                            </m:e>
                            <m:sub>
                              <m:r>
                                <a:rPr lang="en-US" sz="2400" i="1">
                                  <a:solidFill>
                                    <a:schemeClr val="tx2"/>
                                  </a:solidFill>
                                  <a:latin typeface="Cambria Math" panose="02040503050406030204" pitchFamily="18" charset="0"/>
                                  <a:ea typeface="Cambria Math" panose="02040503050406030204" pitchFamily="18" charset="0"/>
                                </a:rPr>
                                <m:t>𝑡</m:t>
                              </m:r>
                            </m:sub>
                          </m:sSub>
                          <m:r>
                            <a:rPr lang="en-US" sz="2400" b="0" i="1" smtClean="0">
                              <a:solidFill>
                                <a:schemeClr val="tx2"/>
                              </a:solidFill>
                              <a:latin typeface="Cambria Math" panose="02040503050406030204" pitchFamily="18" charset="0"/>
                              <a:ea typeface="Cambria Math" panose="02040503050406030204" pitchFamily="18" charset="0"/>
                            </a:rPr>
                            <m:t>𝑊</m:t>
                          </m:r>
                        </m:e>
                        <m:sub>
                          <m:r>
                            <a:rPr lang="en-US" sz="2400" b="0" i="1" smtClean="0">
                              <a:solidFill>
                                <a:schemeClr val="tx2"/>
                              </a:solidFill>
                              <a:latin typeface="Cambria Math" panose="02040503050406030204" pitchFamily="18" charset="0"/>
                              <a:ea typeface="Cambria Math" panose="02040503050406030204" pitchFamily="18" charset="0"/>
                            </a:rPr>
                            <m:t>𝑥h</m:t>
                          </m:r>
                        </m:sub>
                      </m:sSub>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𝑏</m:t>
                          </m:r>
                        </m:e>
                        <m:sub>
                          <m:r>
                            <a:rPr lang="en-US" sz="2400" b="0" i="1" smtClean="0">
                              <a:solidFill>
                                <a:schemeClr val="tx2"/>
                              </a:solidFill>
                              <a:latin typeface="Cambria Math" panose="02040503050406030204" pitchFamily="18" charset="0"/>
                              <a:ea typeface="Cambria Math" panose="02040503050406030204" pitchFamily="18" charset="0"/>
                            </a:rPr>
                            <m:t>h</m:t>
                          </m:r>
                        </m:sub>
                      </m:sSub>
                      <m:r>
                        <a:rPr lang="en-US" sz="2400" b="0" i="1" smtClean="0">
                          <a:solidFill>
                            <a:schemeClr val="tx2"/>
                          </a:solidFill>
                          <a:latin typeface="Cambria Math" panose="02040503050406030204" pitchFamily="18" charset="0"/>
                          <a:ea typeface="Cambria Math" panose="02040503050406030204" pitchFamily="18" charset="0"/>
                        </a:rPr>
                        <m:t>)</m:t>
                      </m:r>
                    </m:oMath>
                  </m:oMathPara>
                </a14:m>
                <a:endParaRPr lang="en-US" sz="2400" dirty="0">
                  <a:solidFill>
                    <a:schemeClr val="tx2"/>
                  </a:solidFill>
                </a:endParaRPr>
              </a:p>
            </p:txBody>
          </p:sp>
        </mc:Choice>
        <mc:Fallback xmlns="">
          <p:sp>
            <p:nvSpPr>
              <p:cNvPr id="28" name="TextBox 27">
                <a:extLst>
                  <a:ext uri="{FF2B5EF4-FFF2-40B4-BE49-F238E27FC236}">
                    <a16:creationId xmlns:a16="http://schemas.microsoft.com/office/drawing/2014/main" id="{62FD7B16-9AE2-9833-A8DE-56F9CF334404}"/>
                  </a:ext>
                </a:extLst>
              </p:cNvPr>
              <p:cNvSpPr txBox="1">
                <a:spLocks noRot="1" noChangeAspect="1" noMove="1" noResize="1" noEditPoints="1" noAdjustHandles="1" noChangeArrowheads="1" noChangeShapeType="1" noTextEdit="1"/>
              </p:cNvSpPr>
              <p:nvPr/>
            </p:nvSpPr>
            <p:spPr>
              <a:xfrm>
                <a:off x="7524779" y="4223797"/>
                <a:ext cx="4302653" cy="369332"/>
              </a:xfrm>
              <a:prstGeom prst="rect">
                <a:avLst/>
              </a:prstGeom>
              <a:blipFill>
                <a:blip r:embed="rId7"/>
                <a:stretch>
                  <a:fillRect l="-1133" r="-2125" b="-3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1E17F995-FE20-0226-47DA-2278319819A9}"/>
              </a:ext>
            </a:extLst>
          </p:cNvPr>
          <p:cNvSpPr txBox="1"/>
          <p:nvPr/>
        </p:nvSpPr>
        <p:spPr>
          <a:xfrm>
            <a:off x="7024035" y="4734389"/>
            <a:ext cx="4318811" cy="461665"/>
          </a:xfrm>
          <a:prstGeom prst="rect">
            <a:avLst/>
          </a:prstGeom>
          <a:noFill/>
        </p:spPr>
        <p:txBody>
          <a:bodyPr wrap="none" rtlCol="0">
            <a:spAutoFit/>
          </a:bodyPr>
          <a:lstStyle/>
          <a:p>
            <a:pPr>
              <a:spcBef>
                <a:spcPts val="600"/>
              </a:spcBef>
              <a:spcAft>
                <a:spcPts val="600"/>
              </a:spcAft>
            </a:pPr>
            <a:r>
              <a:rPr lang="en-US" sz="2400" dirty="0">
                <a:solidFill>
                  <a:schemeClr val="tx2"/>
                </a:solidFill>
              </a:rPr>
              <a:t>Observation update (output):</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39B525E-2C4B-D2A1-F07B-5EAC684D8B56}"/>
                  </a:ext>
                </a:extLst>
              </p:cNvPr>
              <p:cNvSpPr txBox="1"/>
              <p:nvPr/>
            </p:nvSpPr>
            <p:spPr>
              <a:xfrm>
                <a:off x="7524779" y="5188203"/>
                <a:ext cx="2287421"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𝑜</m:t>
                          </m:r>
                        </m:e>
                        <m:sub>
                          <m:r>
                            <a:rPr lang="en-US" sz="2400" b="0" i="1" smtClean="0">
                              <a:solidFill>
                                <a:schemeClr val="tx2"/>
                              </a:solidFill>
                              <a:latin typeface="Cambria Math" panose="02040503050406030204" pitchFamily="18" charset="0"/>
                            </a:rPr>
                            <m:t>𝑡</m:t>
                          </m:r>
                        </m:sub>
                      </m:sSub>
                      <m:r>
                        <a:rPr lang="en-US" sz="2400" b="0" i="1" smtClean="0">
                          <a:solidFill>
                            <a:schemeClr val="tx2"/>
                          </a:solidFill>
                          <a:latin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𝐻</m:t>
                          </m:r>
                        </m:e>
                        <m:sub>
                          <m:r>
                            <a:rPr lang="en-US" sz="2400" i="1">
                              <a:solidFill>
                                <a:schemeClr val="tx2"/>
                              </a:solidFill>
                              <a:latin typeface="Cambria Math" panose="02040503050406030204" pitchFamily="18" charset="0"/>
                            </a:rPr>
                            <m:t>𝑡</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𝑊</m:t>
                          </m:r>
                        </m:e>
                        <m:sub>
                          <m:r>
                            <a:rPr lang="en-US" sz="2400" b="0" i="1" smtClean="0">
                              <a:solidFill>
                                <a:schemeClr val="tx2"/>
                              </a:solidFill>
                              <a:latin typeface="Cambria Math" panose="02040503050406030204" pitchFamily="18" charset="0"/>
                            </a:rPr>
                            <m:t>h𝑞</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𝑏</m:t>
                          </m:r>
                        </m:e>
                        <m:sub>
                          <m:r>
                            <a:rPr lang="en-US" sz="2400" b="0" i="1" smtClean="0">
                              <a:solidFill>
                                <a:schemeClr val="tx2"/>
                              </a:solidFill>
                              <a:latin typeface="Cambria Math" panose="02040503050406030204" pitchFamily="18" charset="0"/>
                            </a:rPr>
                            <m:t>𝑞</m:t>
                          </m:r>
                        </m:sub>
                      </m:sSub>
                    </m:oMath>
                  </m:oMathPara>
                </a14:m>
                <a:endParaRPr lang="en-US" sz="2400" dirty="0">
                  <a:solidFill>
                    <a:schemeClr val="tx2"/>
                  </a:solidFill>
                </a:endParaRPr>
              </a:p>
            </p:txBody>
          </p:sp>
        </mc:Choice>
        <mc:Fallback xmlns="">
          <p:sp>
            <p:nvSpPr>
              <p:cNvPr id="29" name="TextBox 28">
                <a:extLst>
                  <a:ext uri="{FF2B5EF4-FFF2-40B4-BE49-F238E27FC236}">
                    <a16:creationId xmlns:a16="http://schemas.microsoft.com/office/drawing/2014/main" id="{A39B525E-2C4B-D2A1-F07B-5EAC684D8B56}"/>
                  </a:ext>
                </a:extLst>
              </p:cNvPr>
              <p:cNvSpPr txBox="1">
                <a:spLocks noRot="1" noChangeAspect="1" noMove="1" noResize="1" noEditPoints="1" noAdjustHandles="1" noChangeArrowheads="1" noChangeShapeType="1" noTextEdit="1"/>
              </p:cNvSpPr>
              <p:nvPr/>
            </p:nvSpPr>
            <p:spPr>
              <a:xfrm>
                <a:off x="7524779" y="5188203"/>
                <a:ext cx="2287421" cy="397866"/>
              </a:xfrm>
              <a:prstGeom prst="rect">
                <a:avLst/>
              </a:prstGeom>
              <a:blipFill>
                <a:blip r:embed="rId8"/>
                <a:stretch>
                  <a:fillRect l="-1330" r="-266" b="-2615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0212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B466187-BBE8-4BFC-826A-90764C74E0C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Hidden states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RNNs can use internal (hidden) state to preserve the sequential information between elements in the same sequences.</a:t>
            </a:r>
          </a:p>
        </p:txBody>
      </p:sp>
      <p:pic>
        <p:nvPicPr>
          <p:cNvPr id="41" name="Picture 40" descr="Multiple RNN units. Each unit is connected to the next unit">
            <a:extLst>
              <a:ext uri="{FF2B5EF4-FFF2-40B4-BE49-F238E27FC236}">
                <a16:creationId xmlns:a16="http://schemas.microsoft.com/office/drawing/2014/main" id="{4A8BC002-BDDC-E76D-A940-78F38E45E770}"/>
              </a:ext>
            </a:extLst>
          </p:cNvPr>
          <p:cNvPicPr>
            <a:picLocks noChangeAspect="1"/>
          </p:cNvPicPr>
          <p:nvPr/>
        </p:nvPicPr>
        <p:blipFill>
          <a:blip r:embed="rId4"/>
          <a:stretch>
            <a:fillRect/>
          </a:stretch>
        </p:blipFill>
        <p:spPr>
          <a:xfrm>
            <a:off x="1398442" y="2580504"/>
            <a:ext cx="9395116" cy="3200400"/>
          </a:xfrm>
          <a:prstGeom prst="rect">
            <a:avLst/>
          </a:prstGeom>
        </p:spPr>
      </p:pic>
    </p:spTree>
    <p:custDataLst>
      <p:tags r:id="rId1"/>
    </p:custDataLst>
    <p:extLst>
      <p:ext uri="{BB962C8B-B14F-4D97-AF65-F5344CB8AC3E}">
        <p14:creationId xmlns:p14="http://schemas.microsoft.com/office/powerpoint/2010/main" val="19097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E3F833-5948-4FF7-86AB-467FD50510D6}"/>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Stacking RNNs</a:t>
            </a:r>
          </a:p>
        </p:txBody>
      </p:sp>
      <p:sp>
        <p:nvSpPr>
          <p:cNvPr id="7" name="Content Placeholder 6">
            <a:extLst>
              <a:ext uri="{FF2B5EF4-FFF2-40B4-BE49-F238E27FC236}">
                <a16:creationId xmlns:a16="http://schemas.microsoft.com/office/drawing/2014/main" id="{B5482777-89DF-4E65-8B36-02F4C55C71AE}"/>
              </a:ext>
            </a:extLst>
          </p:cNvPr>
          <p:cNvSpPr>
            <a:spLocks noGrp="1"/>
          </p:cNvSpPr>
          <p:nvPr>
            <p:ph idx="2"/>
          </p:nvPr>
        </p:nvSpPr>
        <p:spPr/>
        <p:txBody>
          <a:bodyPr/>
          <a:lstStyle/>
          <a:p>
            <a:pPr marL="0" indent="0">
              <a:buNone/>
            </a:pPr>
            <a:r>
              <a:rPr lang="en-US" dirty="0"/>
              <a:t>The depth can be increased by stacking RNNs.</a:t>
            </a:r>
          </a:p>
        </p:txBody>
      </p:sp>
      <p:pic>
        <p:nvPicPr>
          <p:cNvPr id="6" name="Picture 5" descr="Stack of thee RNNs. See detail in notes.">
            <a:extLst>
              <a:ext uri="{FF2B5EF4-FFF2-40B4-BE49-F238E27FC236}">
                <a16:creationId xmlns:a16="http://schemas.microsoft.com/office/drawing/2014/main" id="{09F82E6B-99D2-5DC4-2877-3E83873CACD3}"/>
              </a:ext>
            </a:extLst>
          </p:cNvPr>
          <p:cNvPicPr>
            <a:picLocks noChangeAspect="1"/>
          </p:cNvPicPr>
          <p:nvPr/>
        </p:nvPicPr>
        <p:blipFill>
          <a:blip r:embed="rId4"/>
          <a:stretch>
            <a:fillRect/>
          </a:stretch>
        </p:blipFill>
        <p:spPr>
          <a:xfrm>
            <a:off x="2200875" y="1581334"/>
            <a:ext cx="9053384" cy="4317123"/>
          </a:xfrm>
          <a:prstGeom prst="rect">
            <a:avLst/>
          </a:prstGeom>
        </p:spPr>
      </p:pic>
    </p:spTree>
    <p:custDataLst>
      <p:tags r:id="rId1"/>
    </p:custDataLst>
    <p:extLst>
      <p:ext uri="{BB962C8B-B14F-4D97-AF65-F5344CB8AC3E}">
        <p14:creationId xmlns:p14="http://schemas.microsoft.com/office/powerpoint/2010/main" val="1244473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DAAA13-716E-441E-860B-F9EF1E1D9C48}"/>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Advantages of RNNs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RNNs can have variable input sizes. The recurrent units can be extended until the whole sequence is used.</a:t>
                </a:r>
              </a:p>
              <a:p>
                <a:pPr lvl="1"/>
                <a:r>
                  <a:rPr lang="en-US" dirty="0"/>
                  <a:t>This is possible by using the same weights </a:t>
                </a: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𝑊</m:t>
                        </m:r>
                      </m:e>
                      <m:sub>
                        <m:r>
                          <a:rPr lang="en-US">
                            <a:latin typeface="Cambria Math" panose="02040503050406030204" pitchFamily="18" charset="0"/>
                          </a:rPr>
                          <m:t>𝑥h</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𝑊</m:t>
                        </m:r>
                      </m:e>
                      <m:sub>
                        <m:r>
                          <a:rPr lang="en-US" smtClean="0">
                            <a:latin typeface="Cambria Math" panose="02040503050406030204" pitchFamily="18" charset="0"/>
                          </a:rPr>
                          <m:t>h</m:t>
                        </m:r>
                        <m:r>
                          <a:rPr lang="en-US">
                            <a:latin typeface="Cambria Math" panose="02040503050406030204" pitchFamily="18" charset="0"/>
                          </a:rPr>
                          <m:t>h</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𝑊</m:t>
                        </m:r>
                      </m:e>
                      <m:sub>
                        <m:r>
                          <a:rPr lang="en-US">
                            <a:latin typeface="Cambria Math" panose="02040503050406030204" pitchFamily="18" charset="0"/>
                          </a:rPr>
                          <m:t>h</m:t>
                        </m:r>
                        <m:r>
                          <a:rPr lang="en-US" smtClean="0">
                            <a:latin typeface="Cambria Math" panose="02040503050406030204" pitchFamily="18" charset="0"/>
                          </a:rPr>
                          <m:t>𝑞</m:t>
                        </m:r>
                      </m:sub>
                    </m:sSub>
                  </m:oMath>
                </a14:m>
                <a:r>
                  <a:rPr lang="en-US" dirty="0"/>
                  <a:t> in each unit.</a:t>
                </a:r>
              </a:p>
              <a:p>
                <a:pPr lvl="1"/>
                <a:r>
                  <a:rPr lang="en-US" dirty="0"/>
                  <a:t>Intuition: Similar to learning a language representation. For example, in a language, the same rules (weights) might apply regardless of the specific words (inputs).</a:t>
                </a:r>
              </a:p>
              <a:p>
                <a:r>
                  <a:rPr lang="en-US" dirty="0"/>
                  <a:t>The computation step at time step </a:t>
                </a:r>
                <a:r>
                  <a:rPr lang="en-US" i="1" dirty="0"/>
                  <a:t>t</a:t>
                </a:r>
                <a:r>
                  <a:rPr lang="en-US" dirty="0"/>
                  <a:t> uses all prior information (from all previous steps).</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r="-774"/>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93881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5D27F7-A668-49CC-A182-C3AFA0CCB44D}"/>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Problems with RNNs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Slow when training and making predictions</a:t>
            </a:r>
          </a:p>
          <a:p>
            <a:pPr lvl="1"/>
            <a:r>
              <a:rPr lang="en-US" dirty="0"/>
              <a:t>Data needs to be processed in sequence (not parallel)</a:t>
            </a:r>
          </a:p>
          <a:p>
            <a:pPr lvl="1"/>
            <a:r>
              <a:rPr lang="en-US" dirty="0"/>
              <a:t>Backpropagation through time (BPTT)</a:t>
            </a:r>
          </a:p>
          <a:p>
            <a:r>
              <a:rPr lang="en-US" dirty="0"/>
              <a:t>Vanishing (or exploding) gradients</a:t>
            </a:r>
          </a:p>
          <a:p>
            <a:r>
              <a:rPr lang="en-US" dirty="0"/>
              <a:t>Long-term dependency problem: Hidden states get corrupted with long sequences. RNNs can forget the initial parts of the sequence.</a:t>
            </a:r>
          </a:p>
        </p:txBody>
      </p:sp>
    </p:spTree>
    <p:custDataLst>
      <p:tags r:id="rId1"/>
    </p:custDataLst>
    <p:extLst>
      <p:ext uri="{BB962C8B-B14F-4D97-AF65-F5344CB8AC3E}">
        <p14:creationId xmlns:p14="http://schemas.microsoft.com/office/powerpoint/2010/main" val="6380276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soTYnWAF"/>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2718</TotalTime>
  <Words>1921</Words>
  <Application>Microsoft Macintosh PowerPoint</Application>
  <PresentationFormat>Widescreen</PresentationFormat>
  <Paragraphs>123</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Amazon Ember Display</vt:lpstr>
      <vt:lpstr>Amazon Ember Display Heavy</vt:lpstr>
      <vt:lpstr>Amazon Ember Heavy</vt:lpstr>
      <vt:lpstr>Arial</vt:lpstr>
      <vt:lpstr>Calibri</vt:lpstr>
      <vt:lpstr>Calibri Light</vt:lpstr>
      <vt:lpstr>Cambria Math</vt:lpstr>
      <vt:lpstr>Lucida Console</vt:lpstr>
      <vt:lpstr>Custom Design</vt:lpstr>
      <vt:lpstr>Recurrent Neural Networks</vt:lpstr>
      <vt:lpstr>Today’s activities</vt:lpstr>
      <vt:lpstr>Reminder: Neural networks</vt:lpstr>
      <vt:lpstr>Recurrent networks: Modification</vt:lpstr>
      <vt:lpstr>A simple recurrent unit</vt:lpstr>
      <vt:lpstr>Hidden states</vt:lpstr>
      <vt:lpstr>Stacking RNNs</vt:lpstr>
      <vt:lpstr>Advantages of RNNs</vt:lpstr>
      <vt:lpstr>Problems with RNNs</vt:lpstr>
      <vt:lpstr>RNNs with different applications</vt:lpstr>
      <vt:lpstr>Variations of RNNs</vt:lpstr>
      <vt:lpstr>Summary</vt:lpstr>
      <vt:lpstr>Next lesson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199</cp:revision>
  <dcterms:created xsi:type="dcterms:W3CDTF">2022-11-16T15:46:36Z</dcterms:created>
  <dcterms:modified xsi:type="dcterms:W3CDTF">2025-05-05T22:20:13Z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0EC45192-22CB-426B-8DA7-3E2B84964D17</vt:lpwstr>
  </property>
  <property fmtid="{D5CDD505-2E9C-101B-9397-08002B2CF9AE}" pid="3" name="ArticulatePath">
    <vt:lpwstr>MLUDTI-EN-M2-L4</vt:lpwstr>
  </property>
</Properties>
</file>