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tags/tag31.xml" ContentType="application/vnd.openxmlformats-officedocument.presentationml.tags+xml"/>
  <Override PartName="/ppt/notesSlides/notesSlide22.xml" ContentType="application/vnd.openxmlformats-officedocument.presentationml.notesSlide+xml"/>
  <Override PartName="/ppt/tags/tag32.xml" ContentType="application/vnd.openxmlformats-officedocument.presentationml.tags+xml"/>
  <Override PartName="/ppt/notesSlides/notesSlide23.xml" ContentType="application/vnd.openxmlformats-officedocument.presentationml.notesSlide+xml"/>
  <Override PartName="/ppt/tags/tag33.xml" ContentType="application/vnd.openxmlformats-officedocument.presentationml.tags+xml"/>
  <Override PartName="/ppt/notesSlides/notesSlide24.xml" ContentType="application/vnd.openxmlformats-officedocument.presentationml.notesSlide+xml"/>
  <Override PartName="/ppt/tags/tag34.xml" ContentType="application/vnd.openxmlformats-officedocument.presentationml.tags+xml"/>
  <Override PartName="/ppt/notesSlides/notesSlide25.xml" ContentType="application/vnd.openxmlformats-officedocument.presentationml.notesSlide+xml"/>
  <Override PartName="/ppt/tags/tag35.xml" ContentType="application/vnd.openxmlformats-officedocument.presentationml.tags+xml"/>
  <Override PartName="/ppt/notesSlides/notesSlide26.xml" ContentType="application/vnd.openxmlformats-officedocument.presentationml.notesSlide+xml"/>
  <Override PartName="/ppt/tags/tag36.xml" ContentType="application/vnd.openxmlformats-officedocument.presentationml.tags+xml"/>
  <Override PartName="/ppt/notesSlides/notesSlide27.xml" ContentType="application/vnd.openxmlformats-officedocument.presentationml.notesSlide+xml"/>
  <Override PartName="/ppt/tags/tag37.xml" ContentType="application/vnd.openxmlformats-officedocument.presentationml.tags+xml"/>
  <Override PartName="/ppt/notesSlides/notesSlide28.xml" ContentType="application/vnd.openxmlformats-officedocument.presentationml.notesSlide+xml"/>
  <Override PartName="/ppt/tags/tag38.xml" ContentType="application/vnd.openxmlformats-officedocument.presentationml.tags+xml"/>
  <Override PartName="/ppt/notesSlides/notesSlide29.xml" ContentType="application/vnd.openxmlformats-officedocument.presentationml.notesSlide+xml"/>
  <Override PartName="/ppt/tags/tag39.xml" ContentType="application/vnd.openxmlformats-officedocument.presentationml.tags+xml"/>
  <Override PartName="/ppt/notesSlides/notesSlide30.xml" ContentType="application/vnd.openxmlformats-officedocument.presentationml.notesSlide+xml"/>
  <Override PartName="/ppt/tags/tag40.xml" ContentType="application/vnd.openxmlformats-officedocument.presentationml.tags+xml"/>
  <Override PartName="/ppt/notesSlides/notesSlide31.xml" ContentType="application/vnd.openxmlformats-officedocument.presentationml.notesSlide+xml"/>
  <Override PartName="/ppt/tags/tag41.xml" ContentType="application/vnd.openxmlformats-officedocument.presentationml.tags+xml"/>
  <Override PartName="/ppt/notesSlides/notesSlide32.xml" ContentType="application/vnd.openxmlformats-officedocument.presentationml.notesSlide+xml"/>
  <Override PartName="/ppt/tags/tag42.xml" ContentType="application/vnd.openxmlformats-officedocument.presentationml.tags+xml"/>
  <Override PartName="/ppt/notesSlides/notesSlide33.xml" ContentType="application/vnd.openxmlformats-officedocument.presentationml.notesSlide+xml"/>
  <Override PartName="/ppt/tags/tag43.xml" ContentType="application/vnd.openxmlformats-officedocument.presentationml.tags+xml"/>
  <Override PartName="/ppt/notesSlides/notesSlide34.xml" ContentType="application/vnd.openxmlformats-officedocument.presentationml.notesSlide+xml"/>
  <Override PartName="/ppt/tags/tag44.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45.xml" ContentType="application/vnd.openxmlformats-officedocument.presentationml.tags+xml"/>
  <Override PartName="/ppt/notesSlides/notesSlide37.xml" ContentType="application/vnd.openxmlformats-officedocument.presentationml.notesSlide+xml"/>
  <Override PartName="/ppt/tags/tag46.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40"/>
  </p:notesMasterIdLst>
  <p:handoutMasterIdLst>
    <p:handoutMasterId r:id="rId41"/>
  </p:handoutMasterIdLst>
  <p:sldIdLst>
    <p:sldId id="2147477358" r:id="rId2"/>
    <p:sldId id="259" r:id="rId3"/>
    <p:sldId id="4173" r:id="rId4"/>
    <p:sldId id="4200" r:id="rId5"/>
    <p:sldId id="2147477365" r:id="rId6"/>
    <p:sldId id="4202" r:id="rId7"/>
    <p:sldId id="4203" r:id="rId8"/>
    <p:sldId id="4204" r:id="rId9"/>
    <p:sldId id="4205" r:id="rId10"/>
    <p:sldId id="4206" r:id="rId11"/>
    <p:sldId id="4208" r:id="rId12"/>
    <p:sldId id="2147477361" r:id="rId13"/>
    <p:sldId id="4210" r:id="rId14"/>
    <p:sldId id="2147477360" r:id="rId15"/>
    <p:sldId id="4212" r:id="rId16"/>
    <p:sldId id="4214" r:id="rId17"/>
    <p:sldId id="4216" r:id="rId18"/>
    <p:sldId id="4217" r:id="rId19"/>
    <p:sldId id="4219" r:id="rId20"/>
    <p:sldId id="4220" r:id="rId21"/>
    <p:sldId id="4221" r:id="rId22"/>
    <p:sldId id="2147477362" r:id="rId23"/>
    <p:sldId id="4267" r:id="rId24"/>
    <p:sldId id="4224" r:id="rId25"/>
    <p:sldId id="4225" r:id="rId26"/>
    <p:sldId id="2147477363" r:id="rId27"/>
    <p:sldId id="4229" r:id="rId28"/>
    <p:sldId id="4226" r:id="rId29"/>
    <p:sldId id="4227" r:id="rId30"/>
    <p:sldId id="4231" r:id="rId31"/>
    <p:sldId id="4232" r:id="rId32"/>
    <p:sldId id="4230" r:id="rId33"/>
    <p:sldId id="4233" r:id="rId34"/>
    <p:sldId id="4171" r:id="rId35"/>
    <p:sldId id="2147477356" r:id="rId36"/>
    <p:sldId id="2147477357" r:id="rId37"/>
    <p:sldId id="4293" r:id="rId38"/>
    <p:sldId id="4295" r:id="rId39"/>
  </p:sldIdLst>
  <p:sldSz cx="12192000" cy="6858000"/>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8DF085-0DC9-4D98-A470-52AE55792801}">
          <p14:sldIdLst>
            <p14:sldId id="2147477358"/>
            <p14:sldId id="259"/>
            <p14:sldId id="4173"/>
            <p14:sldId id="4200"/>
            <p14:sldId id="2147477365"/>
            <p14:sldId id="4202"/>
            <p14:sldId id="4203"/>
            <p14:sldId id="4204"/>
            <p14:sldId id="4205"/>
            <p14:sldId id="4206"/>
            <p14:sldId id="4208"/>
            <p14:sldId id="2147477361"/>
            <p14:sldId id="4210"/>
            <p14:sldId id="2147477360"/>
            <p14:sldId id="4212"/>
            <p14:sldId id="4214"/>
            <p14:sldId id="4216"/>
            <p14:sldId id="4217"/>
            <p14:sldId id="4219"/>
            <p14:sldId id="4220"/>
            <p14:sldId id="4221"/>
            <p14:sldId id="2147477362"/>
            <p14:sldId id="4267"/>
            <p14:sldId id="4224"/>
            <p14:sldId id="4225"/>
            <p14:sldId id="2147477363"/>
            <p14:sldId id="4229"/>
            <p14:sldId id="4226"/>
            <p14:sldId id="4227"/>
            <p14:sldId id="4231"/>
            <p14:sldId id="4232"/>
            <p14:sldId id="4230"/>
            <p14:sldId id="4233"/>
            <p14:sldId id="4171"/>
            <p14:sldId id="2147477356"/>
          </p14:sldIdLst>
        </p14:section>
        <p14:section name="Source graphics" id="{E2D0C93F-2106-4A2F-B8F0-0EFC4E611578}">
          <p14:sldIdLst>
            <p14:sldId id="2147477357"/>
            <p14:sldId id="4293"/>
            <p14:sldId id="42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87" clrIdx="0">
    <p:extLst>
      <p:ext uri="{19B8F6BF-5375-455C-9EA6-DF929625EA0E}">
        <p15:presenceInfo xmlns:p15="http://schemas.microsoft.com/office/powerpoint/2012/main" userId="S-1-5-21-1407069837-2091007605-538272213-15390607" providerId="AD"/>
      </p:ext>
    </p:extLst>
  </p:cmAuthor>
  <p:cmAuthor id="2" name="Microsoft Office User" initials="MOU" lastIdx="9" clrIdx="1">
    <p:extLst>
      <p:ext uri="{19B8F6BF-5375-455C-9EA6-DF929625EA0E}">
        <p15:presenceInfo xmlns:p15="http://schemas.microsoft.com/office/powerpoint/2012/main" userId="Microsoft Office User" providerId="None"/>
      </p:ext>
    </p:extLst>
  </p:cmAuthor>
  <p:cmAuthor id="3" name="Xin Gao" initials="XG" lastIdx="144" clrIdx="2">
    <p:extLst>
      <p:ext uri="{19B8F6BF-5375-455C-9EA6-DF929625EA0E}">
        <p15:presenceInfo xmlns:p15="http://schemas.microsoft.com/office/powerpoint/2012/main" userId="Xin Gao" providerId="None"/>
      </p:ext>
    </p:extLst>
  </p:cmAuthor>
  <p:cmAuthor id="4" name="Raymond, Patty" initials="RP" lastIdx="26" clrIdx="3">
    <p:extLst>
      <p:ext uri="{19B8F6BF-5375-455C-9EA6-DF929625EA0E}">
        <p15:presenceInfo xmlns:p15="http://schemas.microsoft.com/office/powerpoint/2012/main" userId="S-1-5-21-1407069837-2091007605-538272213-29355854" providerId="AD"/>
      </p:ext>
    </p:extLst>
  </p:cmAuthor>
  <p:cmAuthor id="5" name="Anand Kamat" initials="AK" lastIdx="1" clrIdx="4">
    <p:extLst>
      <p:ext uri="{19B8F6BF-5375-455C-9EA6-DF929625EA0E}">
        <p15:presenceInfo xmlns:p15="http://schemas.microsoft.com/office/powerpoint/2012/main" userId="Anand Kamat" providerId="None"/>
      </p:ext>
    </p:extLst>
  </p:cmAuthor>
  <p:cmAuthor id="6" name="Stading, Katrina" initials="SK" lastIdx="30" clrIdx="5">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3181"/>
    <a:srgbClr val="DF2A5D"/>
    <a:srgbClr val="CD1F50"/>
    <a:srgbClr val="81094E"/>
    <a:srgbClr val="AD2C7B"/>
    <a:srgbClr val="CBCDD8"/>
    <a:srgbClr val="E7E8EF"/>
    <a:srgbClr val="E7E8EE"/>
    <a:srgbClr val="B11B45"/>
    <a:srgbClr val="7411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96" autoAdjust="0"/>
    <p:restoredTop sz="76667" autoAdjust="0"/>
  </p:normalViewPr>
  <p:slideViewPr>
    <p:cSldViewPr snapToGrid="0">
      <p:cViewPr varScale="1">
        <p:scale>
          <a:sx n="96" d="100"/>
          <a:sy n="96" d="100"/>
        </p:scale>
        <p:origin x="1752"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01D949-19EE-422D-8040-E07735804D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5450087-9622-4F5E-815A-ABD45EA580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ADA6DE-A394-425A-B27B-18DAC4CFCF05}" type="datetimeFigureOut">
              <a:rPr lang="en-US" smtClean="0"/>
              <a:t>5/5/25</a:t>
            </a:fld>
            <a:endParaRPr lang="en-US" dirty="0"/>
          </a:p>
        </p:txBody>
      </p:sp>
      <p:sp>
        <p:nvSpPr>
          <p:cNvPr id="4" name="Footer Placeholder 3">
            <a:extLst>
              <a:ext uri="{FF2B5EF4-FFF2-40B4-BE49-F238E27FC236}">
                <a16:creationId xmlns:a16="http://schemas.microsoft.com/office/drawing/2014/main" id="{D076BB17-93A6-42C6-85DA-748F0E19DE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AFF869D-841A-4439-AC6B-3F2EE3DBAA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CEA9EA-8954-46B8-BB71-D277DCC5B12B}" type="slidenum">
              <a:rPr lang="en-US" smtClean="0"/>
              <a:t>‹#›</a:t>
            </a:fld>
            <a:endParaRPr lang="en-US" dirty="0"/>
          </a:p>
        </p:txBody>
      </p:sp>
    </p:spTree>
    <p:extLst>
      <p:ext uri="{BB962C8B-B14F-4D97-AF65-F5344CB8AC3E}">
        <p14:creationId xmlns:p14="http://schemas.microsoft.com/office/powerpoint/2010/main" val="397614966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nlp.stanford.edu/projects/glove"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catalog.ldc.upenn.edu/LDC2011T07"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ytorch.org/docs/stable/torch.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ytorch.org/text/stable/#torchtex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r>
              <a:rPr lang="en-US" dirty="0"/>
              <a:t>~Alt text: Screenshot of output from the example print commands: "home" outputs 211, "wash" outputs 10241, and "fhshbasdhb" outputs 0.</a:t>
            </a:r>
          </a:p>
          <a:p>
            <a:pPr marL="0" marR="0"/>
            <a:r>
              <a:rPr lang="en-US" dirty="0"/>
              <a:t>~</a:t>
            </a:r>
          </a:p>
          <a:p>
            <a:pPr marL="0" marR="0"/>
            <a:r>
              <a:rPr lang="en-US" dirty="0"/>
              <a:t>get_tokenizer requires a tokenizer function to generate tokens or requires the language to select a preselected tokenizer for the specified language.</a:t>
            </a:r>
          </a:p>
          <a:p>
            <a:pPr marL="0" marR="0"/>
            <a:endParaRPr lang="en-US" dirty="0"/>
          </a:p>
          <a:p>
            <a:r>
              <a:rPr lang="en-US" dirty="0"/>
              <a:t>vocab is used to generate a vocabulary based on the training data. The min_freq parameter is set to 2 to avoid any misspelled words to be added in the vocabulary. This parameter can also be used to control the size of the vocabulary and prevent rare words, such as proper nouns, which often don’t contribute as much to the meaning of the text.</a:t>
            </a:r>
          </a:p>
        </p:txBody>
      </p:sp>
    </p:spTree>
    <p:extLst>
      <p:ext uri="{BB962C8B-B14F-4D97-AF65-F5344CB8AC3E}">
        <p14:creationId xmlns:p14="http://schemas.microsoft.com/office/powerpoint/2010/main" val="1052618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7662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pad_features function allows all transformed text to have the same sequence length of 50. An example is shown on the next slide. The 1s represent the padding that is applied to maintain the sequence length.</a:t>
            </a:r>
          </a:p>
        </p:txBody>
      </p:sp>
    </p:spTree>
    <p:extLst>
      <p:ext uri="{BB962C8B-B14F-4D97-AF65-F5344CB8AC3E}">
        <p14:creationId xmlns:p14="http://schemas.microsoft.com/office/powerpoint/2010/main" val="333330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3183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3983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r>
              <a:rPr lang="en-US" dirty="0"/>
              <a:t>You can use the GloVe algorithm to obtain word embeddings by using unsupervised learning. In this example, a pretrained model is used to generate the word embeddings. The GloVe 6B model was trained on Wikipedia 2014 and Gigaword5, and it contains six billion unique tokens in its vocabulary. The dim parameter determines the dimension of the word embedding.</a:t>
            </a:r>
          </a:p>
          <a:p>
            <a:pPr marL="0" marR="0"/>
            <a:endParaRPr lang="en-US" dirty="0"/>
          </a:p>
          <a:p>
            <a:pPr marL="0" marR="0"/>
            <a:r>
              <a:rPr lang="en-US" dirty="0"/>
              <a:t>For more information about GloVe, see the GloVe: Global Vectors for Word Representation page at </a:t>
            </a:r>
            <a:r>
              <a:rPr lang="en-US" dirty="0">
                <a:hlinkClick r:id="rId3"/>
              </a:rPr>
              <a:t>https://nlp.stanford.edu/projects/glove</a:t>
            </a:r>
            <a:r>
              <a:rPr lang="en-US" dirty="0"/>
              <a:t>.</a:t>
            </a:r>
          </a:p>
          <a:p>
            <a:pPr marL="0" marR="0"/>
            <a:endParaRPr lang="en-US" dirty="0"/>
          </a:p>
          <a:p>
            <a:pPr marL="0" marR="0"/>
            <a:r>
              <a:rPr lang="en-US" dirty="0"/>
              <a:t>For more information about Gigaword5, see English Gigaword Fifth Edition on the Linguistic Data Consortium page at </a:t>
            </a:r>
            <a:r>
              <a:rPr lang="en-US" dirty="0">
                <a:hlinkClick r:id="rId4"/>
              </a:rPr>
              <a:t>https://catalog.ldc.upenn.edu/LDC2011T07</a:t>
            </a:r>
            <a:r>
              <a:rPr lang="en-US" dirty="0"/>
              <a:t>.</a:t>
            </a:r>
          </a:p>
        </p:txBody>
      </p:sp>
    </p:spTree>
    <p:extLst>
      <p:ext uri="{BB962C8B-B14F-4D97-AF65-F5344CB8AC3E}">
        <p14:creationId xmlns:p14="http://schemas.microsoft.com/office/powerpoint/2010/main" val="1673972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2698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7217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forward function is used for prediction or a forward pass. It starts by generating embeddings from the text input, followed by the RNN module to model this sequential data. Finally, a linear output layer processes the output of the RNN module and transforms it using the sigmoid activation for the binary classification task.</a:t>
            </a:r>
          </a:p>
        </p:txBody>
      </p:sp>
    </p:spTree>
    <p:extLst>
      <p:ext uri="{BB962C8B-B14F-4D97-AF65-F5344CB8AC3E}">
        <p14:creationId xmlns:p14="http://schemas.microsoft.com/office/powerpoint/2010/main" val="2701177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8918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4279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r>
              <a:rPr lang="en-US" dirty="0"/>
              <a:t>~Alt text: It highlights the input and output dimensions of each RNN layer and number of layers 2.</a:t>
            </a:r>
          </a:p>
          <a:p>
            <a:pPr marL="0" marR="0"/>
            <a:r>
              <a:rPr lang="en-US" dirty="0"/>
              <a:t>~</a:t>
            </a:r>
          </a:p>
        </p:txBody>
      </p:sp>
    </p:spTree>
    <p:extLst>
      <p:ext uri="{BB962C8B-B14F-4D97-AF65-F5344CB8AC3E}">
        <p14:creationId xmlns:p14="http://schemas.microsoft.com/office/powerpoint/2010/main" val="1968777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r>
              <a:rPr lang="en-US" dirty="0"/>
              <a:t>~Alt text: It highlights the input and output dimensions of each RNN layer and number of layers 2.</a:t>
            </a:r>
          </a:p>
          <a:p>
            <a:pPr marL="0" marR="0"/>
            <a:r>
              <a:rPr lang="en-US" dirty="0"/>
              <a:t>~</a:t>
            </a:r>
          </a:p>
        </p:txBody>
      </p:sp>
    </p:spTree>
    <p:extLst>
      <p:ext uri="{BB962C8B-B14F-4D97-AF65-F5344CB8AC3E}">
        <p14:creationId xmlns:p14="http://schemas.microsoft.com/office/powerpoint/2010/main" val="4098768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RNN architecture. See detail in notes.</a:t>
            </a:r>
          </a:p>
          <a:p>
            <a:r>
              <a:rPr lang="en-US" b="0" dirty="0"/>
              <a:t>~</a:t>
            </a:r>
          </a:p>
          <a:p>
            <a:r>
              <a:rPr lang="en-US" b="1" dirty="0"/>
              <a:t>Image description: </a:t>
            </a:r>
            <a:r>
              <a:rPr lang="en-US" dirty="0"/>
              <a:t>Typical RNN architecture with input layer x_i, output layer y_i, and one embedding layer of 26,300 neurons. The architecture also has two RNN layers with 300 neurons in each layer. </a:t>
            </a:r>
            <a:r>
              <a:rPr lang="en-US" b="1" dirty="0"/>
              <a:t>End description.</a:t>
            </a:r>
          </a:p>
        </p:txBody>
      </p:sp>
    </p:spTree>
    <p:extLst>
      <p:ext uri="{BB962C8B-B14F-4D97-AF65-F5344CB8AC3E}">
        <p14:creationId xmlns:p14="http://schemas.microsoft.com/office/powerpoint/2010/main" val="1138871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p:txBody>
      </p:sp>
    </p:spTree>
    <p:extLst>
      <p:ext uri="{BB962C8B-B14F-4D97-AF65-F5344CB8AC3E}">
        <p14:creationId xmlns:p14="http://schemas.microsoft.com/office/powerpoint/2010/main" val="8762074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1762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09067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58935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0495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Example of output per epoch for seven epochs. Results include Train_loss, Val_loss, and how many seconds were spent. It starts from epoch 0.</a:t>
            </a:r>
          </a:p>
        </p:txBody>
      </p:sp>
    </p:spTree>
    <p:extLst>
      <p:ext uri="{BB962C8B-B14F-4D97-AF65-F5344CB8AC3E}">
        <p14:creationId xmlns:p14="http://schemas.microsoft.com/office/powerpoint/2010/main" val="3690855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43949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~Alt text – output screenshot: Screenshot of output. See details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~Alt text – true positives value: Number of true positives is 1393.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~Alt text – true negatives value: Number of true negatives is 2991.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Image description: </a:t>
            </a:r>
            <a:r>
              <a:rPr lang="en-US" dirty="0"/>
              <a:t>Screenshot of the output of the code. Includes the accuracy based on the confusion matrix values, including true positives, true negatives, and the accuracy (total of true positives and true negatives divided by the total number). </a:t>
            </a:r>
            <a:r>
              <a:rPr lang="en-US" b="1" dirty="0"/>
              <a:t>End description.</a:t>
            </a:r>
          </a:p>
        </p:txBody>
      </p:sp>
    </p:spTree>
    <p:extLst>
      <p:ext uri="{BB962C8B-B14F-4D97-AF65-F5344CB8AC3E}">
        <p14:creationId xmlns:p14="http://schemas.microsoft.com/office/powerpoint/2010/main" val="23859191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32938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List of values: 1.0, 1.0, 1.0, 0.0, 1.0, 1.0, 1.0, 0.0, 1.0, 1.0.</a:t>
            </a:r>
          </a:p>
        </p:txBody>
      </p:sp>
    </p:spTree>
    <p:extLst>
      <p:ext uri="{BB962C8B-B14F-4D97-AF65-F5344CB8AC3E}">
        <p14:creationId xmlns:p14="http://schemas.microsoft.com/office/powerpoint/2010/main" val="52338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Example .csv output. See details in notes.</a:t>
            </a:r>
            <a:br>
              <a:rPr lang="en-US" b="0" dirty="0"/>
            </a:br>
            <a:r>
              <a:rPr lang="en-US" b="0" dirty="0"/>
              <a:t>~</a:t>
            </a:r>
          </a:p>
          <a:p>
            <a:r>
              <a:rPr lang="en-US" b="1" dirty="0"/>
              <a:t>Image description: </a:t>
            </a:r>
            <a:r>
              <a:rPr lang="en-US" dirty="0"/>
              <a:t>Example .csv output. The output contains two columns: ID and isPositive. The values for ID are four or five digits long, and the values for isPositive are 0 or 1. </a:t>
            </a:r>
            <a:r>
              <a:rPr lang="en-US" b="1" dirty="0"/>
              <a:t>End description.</a:t>
            </a:r>
          </a:p>
        </p:txBody>
      </p:sp>
    </p:spTree>
    <p:extLst>
      <p:ext uri="{BB962C8B-B14F-4D97-AF65-F5344CB8AC3E}">
        <p14:creationId xmlns:p14="http://schemas.microsoft.com/office/powerpoint/2010/main" val="41229738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24</a:t>
            </a:r>
          </a:p>
        </p:txBody>
      </p:sp>
    </p:spTree>
    <p:extLst>
      <p:ext uri="{BB962C8B-B14F-4D97-AF65-F5344CB8AC3E}">
        <p14:creationId xmlns:p14="http://schemas.microsoft.com/office/powerpoint/2010/main" val="9691976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the Epochs graphic that appears on slides 26–30</a:t>
            </a:r>
          </a:p>
        </p:txBody>
      </p:sp>
    </p:spTree>
    <p:extLst>
      <p:ext uri="{BB962C8B-B14F-4D97-AF65-F5344CB8AC3E}">
        <p14:creationId xmlns:p14="http://schemas.microsoft.com/office/powerpoint/2010/main" val="1271584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PyTorch is a popular deep learning framework that simplifies the processes of building, training, and evaluating deep neural networks. It uses automatic differentiation to compute gradients efficiently during backpropagation. PyTorch uses tensors (multidimensional arrays) for all data operations.</a:t>
            </a:r>
          </a:p>
        </p:txBody>
      </p:sp>
    </p:spTree>
    <p:extLst>
      <p:ext uri="{BB962C8B-B14F-4D97-AF65-F5344CB8AC3E}">
        <p14:creationId xmlns:p14="http://schemas.microsoft.com/office/powerpoint/2010/main" val="4183882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 code includes the following: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torch: </a:t>
            </a:r>
            <a:r>
              <a:rPr lang="en-US" dirty="0"/>
              <a:t>The main PyTorch package. It provides a range of functions to build and train neural networks. For more information, see torch in the PyTorch documentation at </a:t>
            </a:r>
            <a:r>
              <a:rPr lang="en-US" dirty="0">
                <a:hlinkClick r:id="rId3"/>
              </a:rPr>
              <a:t>https://pytorch.org/docs/stable/torch.html</a:t>
            </a:r>
            <a:r>
              <a:rPr lang="en-US" dirty="0"/>
              <a:t>.</a:t>
            </a:r>
          </a:p>
          <a:p>
            <a:pPr marL="171450" indent="-171450" algn="l">
              <a:buFont typeface="Arial" panose="020B0604020202020204" pitchFamily="34" charset="0"/>
              <a:buChar char="•"/>
            </a:pPr>
            <a:r>
              <a:rPr lang="en-US" b="1" dirty="0"/>
              <a:t>nn: </a:t>
            </a:r>
            <a:r>
              <a:rPr lang="en-US" dirty="0"/>
              <a:t>A submodule of PyTorch that contains various classes—such as Linear, Conv2d, and long short-term memory (LSTM)—to define neural network layers.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optim: </a:t>
            </a:r>
            <a:r>
              <a:rPr lang="en-US" dirty="0"/>
              <a:t>A submodule of PyTorch that contains optimization algorithms—such as stochastic gradient descent (SGD), Adam, and AdaGrad—to train neural networks.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BCEWithLogitsLoss: </a:t>
            </a:r>
            <a:r>
              <a:rPr lang="en-US" dirty="0"/>
              <a:t>A class from nn that computes the binary cross-entropy loss between a set of logits (that is, unnormalized predictions) and a set of binary labels.</a:t>
            </a:r>
          </a:p>
          <a:p>
            <a:pPr marL="171450" indent="-171450" algn="l">
              <a:buFont typeface="Arial" panose="020B0604020202020204" pitchFamily="34" charset="0"/>
              <a:buChar char="•"/>
            </a:pPr>
            <a:r>
              <a:rPr lang="en-US" b="1" dirty="0"/>
              <a:t>TensorDataset: </a:t>
            </a:r>
            <a:r>
              <a:rPr lang="en-US" dirty="0"/>
              <a:t>A class from torch.utils.data that represents a dataset of input/output pairs, where each input and output is a PyTorch tensor.</a:t>
            </a:r>
          </a:p>
          <a:p>
            <a:pPr marL="171450" indent="-171450" algn="l">
              <a:buFont typeface="Arial" panose="020B0604020202020204" pitchFamily="34" charset="0"/>
              <a:buChar char="•"/>
            </a:pPr>
            <a:r>
              <a:rPr lang="en-US" b="1" dirty="0"/>
              <a:t>DataLoader: </a:t>
            </a:r>
            <a:r>
              <a:rPr lang="en-US" dirty="0"/>
              <a:t>A class from torch.utils.data that wraps a TensorDataset and provides an iterator interface to efficiently load batches of data during training.</a:t>
            </a:r>
          </a:p>
        </p:txBody>
      </p:sp>
    </p:spTree>
    <p:extLst>
      <p:ext uri="{BB962C8B-B14F-4D97-AF65-F5344CB8AC3E}">
        <p14:creationId xmlns:p14="http://schemas.microsoft.com/office/powerpoint/2010/main" val="847758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information about the torchtext package, see the TorchText documentation at </a:t>
            </a:r>
            <a:r>
              <a:rPr lang="en-US" dirty="0">
                <a:hlinkClick r:id="rId3"/>
              </a:rPr>
              <a:t>https://pytorch.org/text/stable/#torchtext</a:t>
            </a:r>
            <a:r>
              <a:rPr lang="en-US" dirty="0"/>
              <a:t>.</a:t>
            </a:r>
          </a:p>
        </p:txBody>
      </p:sp>
    </p:spTree>
    <p:extLst>
      <p:ext uri="{BB962C8B-B14F-4D97-AF65-F5344CB8AC3E}">
        <p14:creationId xmlns:p14="http://schemas.microsoft.com/office/powerpoint/2010/main" val="735943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Screenshot of the first five rows of the DataFrame. See details in notes.</a:t>
            </a:r>
          </a:p>
          <a:p>
            <a:r>
              <a:rPr lang="en-US" dirty="0"/>
              <a:t>~</a:t>
            </a:r>
          </a:p>
          <a:p>
            <a:r>
              <a:rPr lang="en-US" b="1" dirty="0"/>
              <a:t>Image description: </a:t>
            </a:r>
            <a:r>
              <a:rPr lang="en-US" dirty="0"/>
              <a:t>Screenshot of the first five rows of the DataFrame and their column names: ID, reviewText, summary, verified, time, log_votes, and isPositive. </a:t>
            </a:r>
            <a:r>
              <a:rPr lang="en-US" b="1" dirty="0"/>
              <a:t>End description. </a:t>
            </a:r>
          </a:p>
          <a:p>
            <a:endParaRPr lang="en-US" dirty="0"/>
          </a:p>
          <a:p>
            <a:pPr algn="l"/>
            <a:r>
              <a:rPr lang="en-US" dirty="0"/>
              <a:t>The code snippet on this slide reads in a .csv file named NLP-REVIEW-DATA-CLASSIFICATION-TRAINING.csv and assigns it to a Pandas DataFrame object that is nameddf. The .head() method is then called on this DataFrame object to display the first five rows of the DataFrame and the column names.</a:t>
            </a:r>
          </a:p>
        </p:txBody>
      </p:sp>
    </p:spTree>
    <p:extLst>
      <p:ext uri="{BB962C8B-B14F-4D97-AF65-F5344CB8AC3E}">
        <p14:creationId xmlns:p14="http://schemas.microsoft.com/office/powerpoint/2010/main" val="2541745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image 1: First line: 1.0, 34954. Second line: 0.0, 21046.</a:t>
            </a:r>
          </a:p>
          <a:p>
            <a:r>
              <a:rPr lang="en-US" dirty="0"/>
              <a:t>~Alt text – image 2: Screenshot of output, which includes column names and the number of missing values for each column. Missing values for reviewText and summary columns are 10 and 12 respectively. Missing values are zero for the rest of the columns: ID, verified, time, log_votes, isPositive.</a:t>
            </a:r>
          </a:p>
          <a:p>
            <a:r>
              <a:rPr lang="en-US" dirty="0"/>
              <a:t>~</a:t>
            </a:r>
          </a:p>
          <a:p>
            <a:r>
              <a:rPr lang="en-US" dirty="0"/>
              <a:t>The Pandas DataFrame offers several useful functions and modules to perform exploratory data analysis (EDA), including the following:</a:t>
            </a:r>
          </a:p>
          <a:p>
            <a:pPr marL="171450" indent="-171450">
              <a:buFont typeface="Arial" panose="020B0604020202020204" pitchFamily="34" charset="0"/>
              <a:buChar char="•"/>
            </a:pPr>
            <a:r>
              <a:rPr lang="en-US" b="1" dirty="0"/>
              <a:t>value_counts(): </a:t>
            </a:r>
            <a:r>
              <a:rPr lang="en-US" dirty="0"/>
              <a:t>Returns the number of occurrences of each category. In the example on the slide, the function is used to count the number of occurrences of categories of the isPositive column.</a:t>
            </a:r>
          </a:p>
          <a:p>
            <a:pPr marL="171450" indent="-171450">
              <a:buFont typeface="Arial" panose="020B0604020202020204" pitchFamily="34" charset="0"/>
              <a:buChar char="•"/>
            </a:pPr>
            <a:r>
              <a:rPr lang="en-US" b="1" dirty="0"/>
              <a:t>isna(): </a:t>
            </a:r>
            <a:r>
              <a:rPr lang="en-US" dirty="0"/>
              <a:t>Returns the missing values in each column of a given DataFrame.</a:t>
            </a:r>
          </a:p>
          <a:p>
            <a:pPr marL="171450" indent="-171450">
              <a:buFont typeface="Arial" panose="020B0604020202020204" pitchFamily="34" charset="0"/>
              <a:buChar char="•"/>
            </a:pPr>
            <a:r>
              <a:rPr lang="en-US" b="1" dirty="0"/>
              <a:t>sum(): </a:t>
            </a:r>
            <a:r>
              <a:rPr lang="en-US" dirty="0"/>
              <a:t>Adds all the elements in a list (or a supporting data structure).</a:t>
            </a:r>
          </a:p>
          <a:p>
            <a:pPr marL="171450" indent="-171450">
              <a:buFont typeface="Arial" panose="020B0604020202020204" pitchFamily="34" charset="0"/>
              <a:buChar char="•"/>
            </a:pPr>
            <a:r>
              <a:rPr lang="en-US" b="1" dirty="0"/>
              <a:t>fillna(): </a:t>
            </a:r>
            <a:r>
              <a:rPr lang="en-US" dirty="0"/>
              <a:t>Replaces the missing values of a given data structure by using a defined strategy. In the example on the slide, the missing values are replaced with the string “missing.”</a:t>
            </a:r>
          </a:p>
        </p:txBody>
      </p:sp>
    </p:spTree>
    <p:extLst>
      <p:ext uri="{BB962C8B-B14F-4D97-AF65-F5344CB8AC3E}">
        <p14:creationId xmlns:p14="http://schemas.microsoft.com/office/powerpoint/2010/main" val="923723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r>
              <a:rPr lang="en-US" dirty="0"/>
              <a:t>Sklearn’s train_test_split function uses array-like structures. The allowed inputs are lists, NumPy arrays, SciPy-sparse matrices, and Pandas DataFrames. Tensors, which are the preferred data structures in PyTorch, aren’t compatible with sklearn’s modules.</a:t>
            </a:r>
          </a:p>
          <a:p>
            <a:pPr marL="0" marR="0"/>
            <a:endParaRPr lang="en-US" dirty="0"/>
          </a:p>
          <a:p>
            <a:pPr marL="0" marR="0"/>
            <a:r>
              <a:rPr lang="en-US" dirty="0"/>
              <a:t>The test_size parameter can either be a float that represents the portion of the dataset to include in the test split, or it can be an integer that represents the absolute number of test samples.</a:t>
            </a:r>
          </a:p>
          <a:p>
            <a:pPr marL="0" marR="0"/>
            <a:endParaRPr lang="en-US" dirty="0"/>
          </a:p>
          <a:p>
            <a:r>
              <a:rPr lang="en-US" dirty="0"/>
              <a:t>The random state controls the shuffling that is applied to the data before the split. The random state is often used to generate reproducible outputs across multiple function calls.</a:t>
            </a:r>
          </a:p>
        </p:txBody>
      </p:sp>
    </p:spTree>
    <p:extLst>
      <p:ext uri="{BB962C8B-B14F-4D97-AF65-F5344CB8AC3E}">
        <p14:creationId xmlns:p14="http://schemas.microsoft.com/office/powerpoint/2010/main" val="475503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264234588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151940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3542461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848592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42911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2887920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3635575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051311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147644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153472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B08DA8-7F8F-0621-541A-8DD7BD6535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D0955D-BD55-9C10-8A32-59690FC552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A7DD58-851C-5E49-66FE-A212AA3281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F1EC0D-523E-9F49-9508-846965061FA1}" type="datetimeFigureOut">
              <a:rPr lang="en-US" smtClean="0"/>
              <a:t>5/5/25</a:t>
            </a:fld>
            <a:endParaRPr lang="en-US"/>
          </a:p>
        </p:txBody>
      </p:sp>
      <p:sp>
        <p:nvSpPr>
          <p:cNvPr id="5" name="Footer Placeholder 4">
            <a:extLst>
              <a:ext uri="{FF2B5EF4-FFF2-40B4-BE49-F238E27FC236}">
                <a16:creationId xmlns:a16="http://schemas.microsoft.com/office/drawing/2014/main" id="{1F40E821-292B-50AD-905D-E3D62CE7F5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1BC79E-ACDA-4B0C-1D7A-C7B5FEF8B6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D8E49B-BECF-AE48-BDD8-EFC27B5B0226}" type="slidenum">
              <a:rPr lang="en-US" smtClean="0"/>
              <a:t>‹#›</a:t>
            </a:fld>
            <a:endParaRPr lang="en-US"/>
          </a:p>
        </p:txBody>
      </p:sp>
    </p:spTree>
    <p:extLst>
      <p:ext uri="{BB962C8B-B14F-4D97-AF65-F5344CB8AC3E}">
        <p14:creationId xmlns:p14="http://schemas.microsoft.com/office/powerpoint/2010/main" val="240552304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3.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4.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35.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37.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38.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39.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41.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42.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43.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0.xml"/><Relationship Id="rId1" Type="http://schemas.openxmlformats.org/officeDocument/2006/relationships/tags" Target="../tags/tag4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4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46.xml"/><Relationship Id="rId6" Type="http://schemas.openxmlformats.org/officeDocument/2006/relationships/hyperlink" Target="https://svgsilh.com/fr/03a9f4/image/147287.html" TargetMode="External"/><Relationship Id="rId5" Type="http://schemas.openxmlformats.org/officeDocument/2006/relationships/image" Target="../media/image19.sv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7.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98C1584-9133-4621-821E-1FEE1B6195DE}"/>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RNN Example with a Practical Dataset</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fontScale="92500"/>
          </a:bodyPr>
          <a:lstStyle/>
          <a:p>
            <a:r>
              <a:rPr lang="en-US" dirty="0"/>
              <a:t>Application of Deep Learning to Text and Image Data</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2 – Lesson 5</a:t>
            </a:r>
          </a:p>
        </p:txBody>
      </p:sp>
    </p:spTree>
    <p:custDataLst>
      <p:tags r:id="rId1"/>
    </p:custDataLst>
    <p:extLst>
      <p:ext uri="{BB962C8B-B14F-4D97-AF65-F5344CB8AC3E}">
        <p14:creationId xmlns:p14="http://schemas.microsoft.com/office/powerpoint/2010/main" val="2194651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9D96D2D-1238-4543-A260-287656CC8B08}"/>
              </a:ext>
            </a:extLst>
          </p:cNvPr>
          <p:cNvSpPr>
            <a:spLocks noGrp="1"/>
          </p:cNvSpPr>
          <p:nvPr>
            <p:ph type="sldNum" idx="97"/>
          </p:nvPr>
        </p:nvSpPr>
        <p:spPr/>
        <p:txBody>
          <a:bodyPr/>
          <a:lstStyle/>
          <a:p>
            <a:fld id="{86A8BF56-6CB3-514C-9A64-F39D95C9E25B}" type="slidenum">
              <a:rPr lang="en-US" smtClean="0"/>
              <a:pPr/>
              <a:t>10</a:t>
            </a:fld>
            <a:endParaRPr lang="en-US" dirty="0"/>
          </a:p>
        </p:txBody>
      </p:sp>
      <p:sp>
        <p:nvSpPr>
          <p:cNvPr id="3" name="Title 2">
            <a:extLst>
              <a:ext uri="{FF2B5EF4-FFF2-40B4-BE49-F238E27FC236}">
                <a16:creationId xmlns:a16="http://schemas.microsoft.com/office/drawing/2014/main" id="{C1938220-9704-9626-2B78-663CD87B1D02}"/>
              </a:ext>
            </a:extLst>
          </p:cNvPr>
          <p:cNvSpPr>
            <a:spLocks noGrp="1"/>
          </p:cNvSpPr>
          <p:nvPr>
            <p:ph type="title" idx="1"/>
          </p:nvPr>
        </p:nvSpPr>
        <p:spPr/>
        <p:txBody>
          <a:bodyPr>
            <a:normAutofit fontScale="90000"/>
          </a:bodyPr>
          <a:lstStyle/>
          <a:p>
            <a:r>
              <a:rPr lang="en-US" dirty="0"/>
              <a:t>Transforming the text</a:t>
            </a:r>
          </a:p>
        </p:txBody>
      </p:sp>
      <p:sp>
        <p:nvSpPr>
          <p:cNvPr id="2" name="Content Placeholder 1">
            <a:extLst>
              <a:ext uri="{FF2B5EF4-FFF2-40B4-BE49-F238E27FC236}">
                <a16:creationId xmlns:a16="http://schemas.microsoft.com/office/drawing/2014/main" id="{FD87785E-506E-3781-8EBC-44BEFB485983}"/>
              </a:ext>
            </a:extLst>
          </p:cNvPr>
          <p:cNvSpPr>
            <a:spLocks noGrp="1"/>
          </p:cNvSpPr>
          <p:nvPr>
            <p:ph idx="2"/>
          </p:nvPr>
        </p:nvSpPr>
        <p:spPr/>
        <p:txBody>
          <a:bodyPr/>
          <a:lstStyle/>
          <a:p>
            <a:endParaRPr lang="en-US"/>
          </a:p>
        </p:txBody>
      </p:sp>
      <p:sp>
        <p:nvSpPr>
          <p:cNvPr id="12" name="Text Placeholder 7">
            <a:extLst>
              <a:ext uri="{FF2B5EF4-FFF2-40B4-BE49-F238E27FC236}">
                <a16:creationId xmlns:a16="http://schemas.microsoft.com/office/drawing/2014/main" id="{CF043C53-FC9A-8DF2-EF04-7358A42A04F8}"/>
              </a:ext>
            </a:extLst>
          </p:cNvPr>
          <p:cNvSpPr txBox="1">
            <a:spLocks/>
          </p:cNvSpPr>
          <p:nvPr/>
        </p:nvSpPr>
        <p:spPr>
          <a:xfrm>
            <a:off x="365759" y="1360024"/>
            <a:ext cx="11466575" cy="2554545"/>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vert="horz" lIns="91440" tIns="45720" rIns="91440" bIns="45720" rtlCol="0">
            <a:spAutoFit/>
          </a:bodyPr>
          <a:lstStyle>
            <a:lvl1pPr marL="0" indent="0" algn="l" defTabSz="914400" rtl="0" eaLnBrk="1" latinLnBrk="0" hangingPunct="1">
              <a:lnSpc>
                <a:spcPct val="90000"/>
              </a:lnSpc>
              <a:spcBef>
                <a:spcPts val="0"/>
              </a:spcBef>
              <a:buFont typeface="Amazon Ember Display"/>
              <a:buNone/>
              <a:defRPr lang="en-US" sz="1600" kern="1200">
                <a:solidFill>
                  <a:srgbClr val="232F3E"/>
                </a:solidFill>
                <a:latin typeface="Lucida Console" panose="020B0609040504020204" pitchFamily="49" charset="0"/>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defTabSz="502920">
              <a:lnSpc>
                <a:spcPct val="100000"/>
              </a:lnSpc>
            </a:pPr>
            <a:r>
              <a:rPr lang="en-US" sz="2000" dirty="0">
                <a:solidFill>
                  <a:schemeClr val="tx1"/>
                </a:solidFill>
              </a:rPr>
              <a:t># Use </a:t>
            </a:r>
            <a:r>
              <a:rPr lang="en-US" sz="2000" dirty="0">
                <a:solidFill>
                  <a:schemeClr val="tx1"/>
                </a:solidFill>
                <a:ea typeface="Amazon Ember" panose="02000000000000000000" pitchFamily="2" charset="0"/>
                <a:cs typeface="Amazon Ember Light" panose="020B0403020204020204" pitchFamily="34" charset="0"/>
              </a:rPr>
              <a:t>get_tokenizer</a:t>
            </a:r>
            <a:r>
              <a:rPr lang="en-US" sz="2000" dirty="0">
                <a:solidFill>
                  <a:schemeClr val="tx1"/>
                </a:solidFill>
              </a:rPr>
              <a:t> to extract tokens from the text</a:t>
            </a:r>
          </a:p>
          <a:p>
            <a:pPr defTabSz="502920">
              <a:lnSpc>
                <a:spcPct val="100000"/>
              </a:lnSpc>
            </a:pPr>
            <a:r>
              <a:rPr lang="en-US" sz="2000" dirty="0">
                <a:solidFill>
                  <a:schemeClr val="tx1"/>
                </a:solidFill>
              </a:rPr>
              <a:t># Use </a:t>
            </a:r>
            <a:r>
              <a:rPr lang="en-US" sz="2000" dirty="0">
                <a:solidFill>
                  <a:schemeClr val="tx1"/>
                </a:solidFill>
                <a:ea typeface="Amazon Ember" panose="02000000000000000000" pitchFamily="2" charset="0"/>
                <a:cs typeface="Amazon Ember Light" panose="020B0403020204020204" pitchFamily="34" charset="0"/>
              </a:rPr>
              <a:t>Vocab</a:t>
            </a:r>
            <a:r>
              <a:rPr lang="en-US" sz="2000" dirty="0">
                <a:solidFill>
                  <a:schemeClr val="tx1"/>
                </a:solidFill>
              </a:rPr>
              <a:t> to create a vocabulary with the tokens</a:t>
            </a:r>
          </a:p>
          <a:p>
            <a:pPr defTabSz="502920">
              <a:lnSpc>
                <a:spcPct val="100000"/>
              </a:lnSpc>
            </a:pPr>
            <a:r>
              <a:rPr lang="en-US" sz="2000" dirty="0">
                <a:solidFill>
                  <a:srgbClr val="0070C0"/>
                </a:solidFill>
              </a:rPr>
              <a:t>tokenizer = get_tokenizer(“basic_english”)</a:t>
            </a:r>
          </a:p>
          <a:p>
            <a:pPr defTabSz="502920">
              <a:lnSpc>
                <a:spcPct val="100000"/>
              </a:lnSpc>
            </a:pPr>
            <a:r>
              <a:rPr lang="en-US" sz="2000" dirty="0">
                <a:solidFill>
                  <a:srgbClr val="0070C0"/>
                </a:solidFill>
              </a:rPr>
              <a:t>counter = Counter()</a:t>
            </a:r>
          </a:p>
          <a:p>
            <a:pPr defTabSz="502920">
              <a:lnSpc>
                <a:spcPct val="100000"/>
              </a:lnSpc>
            </a:pPr>
            <a:r>
              <a:rPr lang="en-US" sz="2000" dirty="0">
                <a:solidFill>
                  <a:srgbClr val="0070C0"/>
                </a:solidFill>
              </a:rPr>
              <a:t>for line in train_text:</a:t>
            </a:r>
          </a:p>
          <a:p>
            <a:pPr defTabSz="502920">
              <a:lnSpc>
                <a:spcPct val="100000"/>
              </a:lnSpc>
            </a:pPr>
            <a:r>
              <a:rPr lang="en-US" sz="2000" dirty="0">
                <a:solidFill>
                  <a:srgbClr val="0070C0"/>
                </a:solidFill>
              </a:rPr>
              <a:t>	counter.update(tokenizer(line))</a:t>
            </a:r>
          </a:p>
          <a:p>
            <a:pPr defTabSz="502920">
              <a:lnSpc>
                <a:spcPct val="100000"/>
              </a:lnSpc>
            </a:pPr>
            <a:r>
              <a:rPr lang="en-US" sz="2000" dirty="0">
                <a:solidFill>
                  <a:srgbClr val="0070C0"/>
                </a:solidFill>
              </a:rPr>
              <a:t>vocab = Vocab(counter, min_freq = 2) # min_freq&gt;1 for skipping misspelled words</a:t>
            </a:r>
          </a:p>
        </p:txBody>
      </p:sp>
      <p:sp>
        <p:nvSpPr>
          <p:cNvPr id="16" name="Text Placeholder 7">
            <a:extLst>
              <a:ext uri="{FF2B5EF4-FFF2-40B4-BE49-F238E27FC236}">
                <a16:creationId xmlns:a16="http://schemas.microsoft.com/office/drawing/2014/main" id="{4E606749-8C57-1DE0-E42D-D1BDA742EDC3}"/>
              </a:ext>
            </a:extLst>
          </p:cNvPr>
          <p:cNvSpPr txBox="1">
            <a:spLocks/>
          </p:cNvSpPr>
          <p:nvPr/>
        </p:nvSpPr>
        <p:spPr>
          <a:xfrm>
            <a:off x="365758" y="4220973"/>
            <a:ext cx="7406640" cy="1631216"/>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vert="horz" lIns="91440" tIns="45720" rIns="91440" bIns="45720" rtlCol="0">
            <a:spAutoFit/>
          </a:bodyPr>
          <a:lstStyle>
            <a:lvl1pPr marL="0" indent="0" algn="l" defTabSz="914400" rtl="0" eaLnBrk="1" latinLnBrk="0" hangingPunct="1">
              <a:lnSpc>
                <a:spcPct val="90000"/>
              </a:lnSpc>
              <a:spcBef>
                <a:spcPts val="0"/>
              </a:spcBef>
              <a:buFont typeface="Amazon Ember Display"/>
              <a:buNone/>
              <a:defRPr lang="en-US" sz="1600" kern="1200">
                <a:solidFill>
                  <a:srgbClr val="232F3E"/>
                </a:solidFill>
                <a:latin typeface="Lucida Console" panose="020B0609040504020204" pitchFamily="49" charset="0"/>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defTabSz="502920">
              <a:lnSpc>
                <a:spcPct val="100000"/>
              </a:lnSpc>
            </a:pPr>
            <a:r>
              <a:rPr lang="en-US" sz="2000" dirty="0">
                <a:solidFill>
                  <a:schemeClr val="tx1"/>
                </a:solidFill>
              </a:rPr>
              <a:t># Print examples</a:t>
            </a:r>
          </a:p>
          <a:p>
            <a:pPr defTabSz="502920">
              <a:lnSpc>
                <a:spcPct val="100000"/>
              </a:lnSpc>
            </a:pPr>
            <a:r>
              <a:rPr lang="en-US" sz="2000" dirty="0">
                <a:solidFill>
                  <a:srgbClr val="0070C0"/>
                </a:solidFill>
              </a:rPr>
              <a:t>print(f“‘home’ -&gt; {vocab[‘home’]}”)</a:t>
            </a:r>
          </a:p>
          <a:p>
            <a:pPr defTabSz="502920">
              <a:lnSpc>
                <a:spcPct val="100000"/>
              </a:lnSpc>
            </a:pPr>
            <a:r>
              <a:rPr lang="en-US" sz="2000" dirty="0">
                <a:solidFill>
                  <a:srgbClr val="0070C0"/>
                </a:solidFill>
              </a:rPr>
              <a:t>print(f“‘wash’ -&gt; {vocab[‘wash’]}”)</a:t>
            </a:r>
          </a:p>
          <a:p>
            <a:pPr defTabSz="502920">
              <a:lnSpc>
                <a:spcPct val="100000"/>
              </a:lnSpc>
            </a:pPr>
            <a:r>
              <a:rPr lang="en-US" sz="2000" dirty="0">
                <a:solidFill>
                  <a:schemeClr val="tx1"/>
                </a:solidFill>
              </a:rPr>
              <a:t># unknown word (assume from test set)</a:t>
            </a:r>
          </a:p>
          <a:p>
            <a:pPr defTabSz="502920">
              <a:lnSpc>
                <a:spcPct val="100000"/>
              </a:lnSpc>
            </a:pPr>
            <a:r>
              <a:rPr lang="en-US" sz="2000" dirty="0">
                <a:solidFill>
                  <a:srgbClr val="0070C0"/>
                </a:solidFill>
              </a:rPr>
              <a:t>print(f“‘fhshbasdhb’ -&gt; {vocab[‘fhshbasdhb’]}”)</a:t>
            </a:r>
          </a:p>
        </p:txBody>
      </p:sp>
      <p:cxnSp>
        <p:nvCxnSpPr>
          <p:cNvPr id="4" name="Straight Arrow Connector 3">
            <a:extLst>
              <a:ext uri="{FF2B5EF4-FFF2-40B4-BE49-F238E27FC236}">
                <a16:creationId xmlns:a16="http://schemas.microsoft.com/office/drawing/2014/main" id="{8AD3A72B-D4A5-4AA1-9B14-FCE1AA2FA44C}"/>
              </a:ext>
              <a:ext uri="{C183D7F6-B498-43B3-948B-1728B52AA6E4}">
                <adec:decorative xmlns:adec="http://schemas.microsoft.com/office/drawing/2017/decorative" val="1"/>
              </a:ext>
            </a:extLst>
          </p:cNvPr>
          <p:cNvCxnSpPr>
            <a:stCxn id="16" idx="3"/>
            <a:endCxn id="13" idx="1"/>
          </p:cNvCxnSpPr>
          <p:nvPr/>
        </p:nvCxnSpPr>
        <p:spPr>
          <a:xfrm>
            <a:off x="7772398" y="5036581"/>
            <a:ext cx="974439" cy="1349"/>
          </a:xfrm>
          <a:prstGeom prst="straightConnector1">
            <a:avLst/>
          </a:prstGeom>
          <a:ln w="44450">
            <a:solidFill>
              <a:schemeClr val="accent5"/>
            </a:solidFill>
            <a:tailEnd type="arrow" w="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pic>
        <p:nvPicPr>
          <p:cNvPr id="13" name="Picture 12" descr="Screenshot of output from the example print commands: &quot;home&quot; outputs 211, &quot;wash&quot; outputs 10241, and &quot;fhshbasdhb&quot; outputs 0.">
            <a:extLst>
              <a:ext uri="{FF2B5EF4-FFF2-40B4-BE49-F238E27FC236}">
                <a16:creationId xmlns:a16="http://schemas.microsoft.com/office/drawing/2014/main" id="{AB67A466-728C-21C5-D331-27AA34D5FEBB}"/>
              </a:ext>
            </a:extLst>
          </p:cNvPr>
          <p:cNvPicPr>
            <a:picLocks noChangeAspect="1"/>
          </p:cNvPicPr>
          <p:nvPr/>
        </p:nvPicPr>
        <p:blipFill>
          <a:blip r:embed="rId4"/>
          <a:stretch>
            <a:fillRect/>
          </a:stretch>
        </p:blipFill>
        <p:spPr>
          <a:xfrm>
            <a:off x="8746837" y="4571586"/>
            <a:ext cx="2418665" cy="932688"/>
          </a:xfrm>
          <a:prstGeom prst="rect">
            <a:avLst/>
          </a:prstGeom>
          <a:effectLst>
            <a:outerShdw blurRad="50800" dist="38100" dir="8100000" algn="tr" rotWithShape="0">
              <a:prstClr val="black">
                <a:alpha val="40000"/>
              </a:prstClr>
            </a:outerShdw>
          </a:effectLst>
        </p:spPr>
      </p:pic>
    </p:spTree>
    <p:custDataLst>
      <p:tags r:id="rId1"/>
    </p:custDataLst>
    <p:extLst>
      <p:ext uri="{BB962C8B-B14F-4D97-AF65-F5344CB8AC3E}">
        <p14:creationId xmlns:p14="http://schemas.microsoft.com/office/powerpoint/2010/main" val="584055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3549BB-FCF9-4AF4-94CE-6DB9C2FA2DBF}"/>
              </a:ext>
            </a:extLst>
          </p:cNvPr>
          <p:cNvSpPr>
            <a:spLocks noGrp="1"/>
          </p:cNvSpPr>
          <p:nvPr>
            <p:ph type="sldNum" idx="97"/>
          </p:nvPr>
        </p:nvSpPr>
        <p:spPr/>
        <p:txBody>
          <a:bodyPr/>
          <a:lstStyle/>
          <a:p>
            <a:fld id="{86A8BF56-6CB3-514C-9A64-F39D95C9E25B}" type="slidenum">
              <a:rPr lang="en-US" smtClean="0"/>
              <a:pPr/>
              <a:t>11</a:t>
            </a:fld>
            <a:endParaRPr lang="en-US" dirty="0"/>
          </a:p>
        </p:txBody>
      </p:sp>
      <p:sp>
        <p:nvSpPr>
          <p:cNvPr id="3" name="Title 2">
            <a:extLst>
              <a:ext uri="{FF2B5EF4-FFF2-40B4-BE49-F238E27FC236}">
                <a16:creationId xmlns:a16="http://schemas.microsoft.com/office/drawing/2014/main" id="{C1938220-9704-9626-2B78-663CD87B1D02}"/>
              </a:ext>
            </a:extLst>
          </p:cNvPr>
          <p:cNvSpPr>
            <a:spLocks noGrp="1"/>
          </p:cNvSpPr>
          <p:nvPr>
            <p:ph type="title" idx="1"/>
          </p:nvPr>
        </p:nvSpPr>
        <p:spPr/>
        <p:txBody>
          <a:bodyPr>
            <a:normAutofit fontScale="90000"/>
          </a:bodyPr>
          <a:lstStyle/>
          <a:p>
            <a:r>
              <a:rPr lang="en-US" dirty="0"/>
              <a:t>Transforming the text: Mapping tokens</a:t>
            </a:r>
          </a:p>
        </p:txBody>
      </p:sp>
      <p:sp>
        <p:nvSpPr>
          <p:cNvPr id="6" name="Content Placeholder 5">
            <a:extLst>
              <a:ext uri="{FF2B5EF4-FFF2-40B4-BE49-F238E27FC236}">
                <a16:creationId xmlns:a16="http://schemas.microsoft.com/office/drawing/2014/main" id="{803EB23F-97E0-4542-B23B-EBB6915C19E7}"/>
              </a:ext>
            </a:extLst>
          </p:cNvPr>
          <p:cNvSpPr>
            <a:spLocks noGrp="1"/>
          </p:cNvSpPr>
          <p:nvPr>
            <p:ph idx="2"/>
          </p:nvPr>
        </p:nvSpPr>
        <p:spPr/>
        <p:txBody>
          <a:bodyPr/>
          <a:lstStyle/>
          <a:p>
            <a:pPr marL="0" indent="0">
              <a:buNone/>
            </a:pPr>
            <a:r>
              <a:rPr lang="en-US" sz="2400" dirty="0"/>
              <a:t>Use the vocabulary to map tokens in the text and see what happens for one row of the training dataset.</a:t>
            </a:r>
          </a:p>
        </p:txBody>
      </p:sp>
      <p:sp>
        <p:nvSpPr>
          <p:cNvPr id="4" name="Rectangle 3">
            <a:extLst>
              <a:ext uri="{FF2B5EF4-FFF2-40B4-BE49-F238E27FC236}">
                <a16:creationId xmlns:a16="http://schemas.microsoft.com/office/drawing/2014/main" id="{BC1A3E1F-991A-41CC-9C86-D189D0E4D213}"/>
              </a:ext>
            </a:extLst>
          </p:cNvPr>
          <p:cNvSpPr/>
          <p:nvPr/>
        </p:nvSpPr>
        <p:spPr>
          <a:xfrm>
            <a:off x="362712" y="2343257"/>
            <a:ext cx="11466576" cy="1569660"/>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wrap="square">
            <a:spAutoFit/>
          </a:bodyPr>
          <a:lstStyle/>
          <a:p>
            <a:pPr lvl="0" defTabSz="502920">
              <a:defRPr/>
            </a:pPr>
            <a:r>
              <a:rPr lang="en-US" sz="1600" dirty="0">
                <a:latin typeface="Lucida Console" panose="020B0609040504020204" pitchFamily="49" charset="0"/>
                <a:cs typeface="Courier New" panose="02070309020205020404" pitchFamily="49" charset="0"/>
              </a:rPr>
              <a:t># Create a mapper to transform the text data</a:t>
            </a:r>
          </a:p>
          <a:p>
            <a:pPr lvl="0" defTabSz="502920">
              <a:defRPr/>
            </a:pPr>
            <a:r>
              <a:rPr lang="en-US" sz="1600" dirty="0">
                <a:solidFill>
                  <a:srgbClr val="0070C0"/>
                </a:solidFill>
                <a:latin typeface="Lucida Console" panose="020B0609040504020204" pitchFamily="49" charset="0"/>
                <a:cs typeface="Courier New" panose="02070309020205020404" pitchFamily="49" charset="0"/>
              </a:rPr>
              <a:t>text_transform_pipeline = lambda x: [vocab[token] for token in tokenizer(x)]</a:t>
            </a:r>
          </a:p>
          <a:p>
            <a:endParaRPr lang="en-US" sz="1600" dirty="0">
              <a:solidFill>
                <a:schemeClr val="accent5"/>
              </a:solidFill>
              <a:latin typeface="Lucida Console" panose="020B0609040504020204" pitchFamily="49" charset="0"/>
            </a:endParaRPr>
          </a:p>
          <a:p>
            <a:pPr lvl="0" defTabSz="502920">
              <a:defRPr/>
            </a:pPr>
            <a:r>
              <a:rPr lang="en-US" sz="1600" dirty="0">
                <a:latin typeface="Lucida Console" panose="020B0609040504020204" pitchFamily="49" charset="0"/>
              </a:rPr>
              <a:t># Display results</a:t>
            </a:r>
          </a:p>
          <a:p>
            <a:pPr lvl="0" defTabSz="502920">
              <a:defRPr/>
            </a:pPr>
            <a:r>
              <a:rPr lang="en-US" sz="1600" dirty="0">
                <a:solidFill>
                  <a:srgbClr val="0070C0"/>
                </a:solidFill>
                <a:latin typeface="Lucida Console" panose="020B0609040504020204" pitchFamily="49" charset="0"/>
              </a:rPr>
              <a:t>print(f“Before transform:\t{train_text[37]}”)</a:t>
            </a:r>
          </a:p>
          <a:p>
            <a:pPr lvl="0" defTabSz="502920">
              <a:defRPr/>
            </a:pPr>
            <a:r>
              <a:rPr lang="en-US" sz="1600" dirty="0">
                <a:solidFill>
                  <a:srgbClr val="0070C0"/>
                </a:solidFill>
                <a:latin typeface="Lucida Console" panose="020B0609040504020204" pitchFamily="49" charset="0"/>
              </a:rPr>
              <a:t>print(f“After transform:\t{text_transform_pipeline(train_text[37])}”)</a:t>
            </a:r>
          </a:p>
        </p:txBody>
      </p:sp>
      <p:sp>
        <p:nvSpPr>
          <p:cNvPr id="5" name="Rectangle 4">
            <a:extLst>
              <a:ext uri="{FF2B5EF4-FFF2-40B4-BE49-F238E27FC236}">
                <a16:creationId xmlns:a16="http://schemas.microsoft.com/office/drawing/2014/main" id="{C018061D-8590-4BEE-958C-DBA2703A1CC6}"/>
              </a:ext>
            </a:extLst>
          </p:cNvPr>
          <p:cNvSpPr/>
          <p:nvPr/>
        </p:nvSpPr>
        <p:spPr>
          <a:xfrm>
            <a:off x="482221" y="4651545"/>
            <a:ext cx="6096000" cy="1200329"/>
          </a:xfrm>
          <a:prstGeom prst="rect">
            <a:avLst/>
          </a:prstGeom>
        </p:spPr>
        <p:txBody>
          <a:bodyPr>
            <a:spAutoFit/>
          </a:bodyPr>
          <a:lstStyle/>
          <a:p>
            <a:pPr lvl="0" defTabSz="502920">
              <a:defRPr/>
            </a:pPr>
            <a:r>
              <a:rPr lang="en-US" sz="2400" dirty="0">
                <a:solidFill>
                  <a:schemeClr val="tx2"/>
                </a:solidFill>
                <a:latin typeface="Amazon Ember Display" panose="020F0603020204020204" pitchFamily="34" charset="0"/>
                <a:ea typeface="Amazon Ember Display" panose="020F0603020204020204" pitchFamily="34" charset="0"/>
                <a:cs typeface="Amazon Ember Display" panose="020F0603020204020204" pitchFamily="34" charset="0"/>
              </a:rPr>
              <a:t>Before transform: Happy to own it.</a:t>
            </a:r>
          </a:p>
          <a:p>
            <a:pPr lvl="0" defTabSz="502920">
              <a:defRPr/>
            </a:pPr>
            <a:endParaRPr lang="en-US" sz="2400" dirty="0">
              <a:solidFill>
                <a:schemeClr val="tx2"/>
              </a:solidFill>
              <a:latin typeface="Amazon Ember Display" panose="020F0603020204020204" pitchFamily="34" charset="0"/>
              <a:ea typeface="Amazon Ember Display" panose="020F0603020204020204" pitchFamily="34" charset="0"/>
              <a:cs typeface="Amazon Ember Display" panose="020F0603020204020204" pitchFamily="34" charset="0"/>
            </a:endParaRPr>
          </a:p>
          <a:p>
            <a:pPr lvl="0" defTabSz="502920">
              <a:defRPr/>
            </a:pPr>
            <a:r>
              <a:rPr lang="en-US" sz="2400" dirty="0">
                <a:solidFill>
                  <a:schemeClr val="tx2"/>
                </a:solidFill>
                <a:latin typeface="Amazon Ember Display" panose="020F0603020204020204" pitchFamily="34" charset="0"/>
                <a:ea typeface="Amazon Ember Display" panose="020F0603020204020204" pitchFamily="34" charset="0"/>
                <a:cs typeface="Amazon Ember Display" panose="020F0603020204020204" pitchFamily="34" charset="0"/>
              </a:rPr>
              <a:t>After transform: [321, 6, 237, 8, 2]</a:t>
            </a:r>
          </a:p>
        </p:txBody>
      </p:sp>
    </p:spTree>
    <p:custDataLst>
      <p:tags r:id="rId1"/>
    </p:custDataLst>
    <p:extLst>
      <p:ext uri="{BB962C8B-B14F-4D97-AF65-F5344CB8AC3E}">
        <p14:creationId xmlns:p14="http://schemas.microsoft.com/office/powerpoint/2010/main" val="1461674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7F7FDCC5-CE9E-4E9B-81E0-D7C290F1D7D9}"/>
              </a:ext>
            </a:extLst>
          </p:cNvPr>
          <p:cNvSpPr>
            <a:spLocks noGrp="1"/>
          </p:cNvSpPr>
          <p:nvPr>
            <p:ph type="sldNum" idx="97"/>
          </p:nvPr>
        </p:nvSpPr>
        <p:spPr/>
        <p:txBody>
          <a:bodyPr/>
          <a:lstStyle/>
          <a:p>
            <a:fld id="{86A8BF56-6CB3-514C-9A64-F39D95C9E25B}" type="slidenum">
              <a:rPr lang="en-US" smtClean="0"/>
              <a:pPr/>
              <a:t>12</a:t>
            </a:fld>
            <a:endParaRPr lang="en-US" dirty="0"/>
          </a:p>
        </p:txBody>
      </p:sp>
      <p:sp>
        <p:nvSpPr>
          <p:cNvPr id="3" name="Title 2">
            <a:extLst>
              <a:ext uri="{FF2B5EF4-FFF2-40B4-BE49-F238E27FC236}">
                <a16:creationId xmlns:a16="http://schemas.microsoft.com/office/drawing/2014/main" id="{C1938220-9704-9626-2B78-663CD87B1D02}"/>
              </a:ext>
            </a:extLst>
          </p:cNvPr>
          <p:cNvSpPr>
            <a:spLocks noGrp="1"/>
          </p:cNvSpPr>
          <p:nvPr>
            <p:ph type="title" idx="1"/>
          </p:nvPr>
        </p:nvSpPr>
        <p:spPr/>
        <p:txBody>
          <a:bodyPr>
            <a:normAutofit fontScale="90000"/>
          </a:bodyPr>
          <a:lstStyle/>
          <a:p>
            <a:r>
              <a:rPr lang="en-US" dirty="0"/>
              <a:t>Transforming the text: Creating a function</a:t>
            </a:r>
          </a:p>
        </p:txBody>
      </p:sp>
      <p:sp>
        <p:nvSpPr>
          <p:cNvPr id="5" name="Content Placeholder 4">
            <a:extLst>
              <a:ext uri="{FF2B5EF4-FFF2-40B4-BE49-F238E27FC236}">
                <a16:creationId xmlns:a16="http://schemas.microsoft.com/office/drawing/2014/main" id="{4C9E7A48-986D-43FC-9D48-C6E2F933BAD2}"/>
              </a:ext>
            </a:extLst>
          </p:cNvPr>
          <p:cNvSpPr>
            <a:spLocks noGrp="1"/>
          </p:cNvSpPr>
          <p:nvPr>
            <p:ph idx="2"/>
          </p:nvPr>
        </p:nvSpPr>
        <p:spPr/>
        <p:txBody>
          <a:bodyPr/>
          <a:lstStyle/>
          <a:p>
            <a:pPr marL="0" indent="0">
              <a:buNone/>
            </a:pPr>
            <a:r>
              <a:rPr lang="en-US" sz="2400" dirty="0"/>
              <a:t>Create a function to work on the full training dataset.</a:t>
            </a:r>
          </a:p>
          <a:p>
            <a:endParaRPr lang="en-US" sz="2400" dirty="0"/>
          </a:p>
        </p:txBody>
      </p:sp>
      <p:sp>
        <p:nvSpPr>
          <p:cNvPr id="14" name="Text Placeholder 5">
            <a:extLst>
              <a:ext uri="{FF2B5EF4-FFF2-40B4-BE49-F238E27FC236}">
                <a16:creationId xmlns:a16="http://schemas.microsoft.com/office/drawing/2014/main" id="{F7552BAA-E2C1-C990-7A7C-612BDD5F8AD0}"/>
              </a:ext>
            </a:extLst>
          </p:cNvPr>
          <p:cNvSpPr txBox="1">
            <a:spLocks/>
          </p:cNvSpPr>
          <p:nvPr/>
        </p:nvSpPr>
        <p:spPr>
          <a:xfrm>
            <a:off x="362712" y="1755977"/>
            <a:ext cx="11466576" cy="4278094"/>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vert="horz" lIns="91440" tIns="45720" rIns="91440" bIns="45720" rtlCol="0">
            <a:spAutoFit/>
          </a:bodyPr>
          <a:lstStyle>
            <a:lvl1pPr marL="0" indent="0" algn="l" defTabSz="914400" rtl="0" eaLnBrk="1" latinLnBrk="0" hangingPunct="1">
              <a:lnSpc>
                <a:spcPct val="90000"/>
              </a:lnSpc>
              <a:spcBef>
                <a:spcPts val="0"/>
              </a:spcBef>
              <a:buFont typeface="Amazon Ember Display"/>
              <a:buNone/>
              <a:defRPr lang="en-US" sz="1600" kern="1200">
                <a:solidFill>
                  <a:srgbClr val="232F3E"/>
                </a:solidFill>
                <a:latin typeface="Lucida Console" panose="020B0609040504020204" pitchFamily="49" charset="0"/>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a:lnSpc>
                <a:spcPct val="100000"/>
              </a:lnSpc>
            </a:pPr>
            <a:r>
              <a:rPr lang="en-US" dirty="0">
                <a:solidFill>
                  <a:schemeClr val="tx1"/>
                </a:solidFill>
              </a:rPr>
              <a:t># Use the dictionary to tokenize each review in </a:t>
            </a:r>
            <a:r>
              <a:rPr lang="en-US" dirty="0">
                <a:solidFill>
                  <a:schemeClr val="tx1"/>
                </a:solidFill>
                <a:ea typeface="Amazon Ember" panose="02000000000000000000" pitchFamily="2" charset="0"/>
                <a:cs typeface="Amazon Ember Light" panose="020B0403020204020204" pitchFamily="34" charset="0"/>
              </a:rPr>
              <a:t>reviews_split</a:t>
            </a:r>
          </a:p>
          <a:p>
            <a:pPr>
              <a:lnSpc>
                <a:spcPct val="100000"/>
              </a:lnSpc>
            </a:pPr>
            <a:r>
              <a:rPr lang="en-US" dirty="0">
                <a:solidFill>
                  <a:schemeClr val="tx1"/>
                </a:solidFill>
                <a:ea typeface="Amazon Ember" panose="02000000000000000000" pitchFamily="2" charset="0"/>
                <a:cs typeface="Amazon Ember Light" panose="020B0403020204020204" pitchFamily="34" charset="0"/>
              </a:rPr>
              <a:t># S</a:t>
            </a:r>
            <a:r>
              <a:rPr lang="en-US" dirty="0">
                <a:solidFill>
                  <a:schemeClr val="tx1"/>
                </a:solidFill>
              </a:rPr>
              <a:t>tore the tokenized reviews in </a:t>
            </a:r>
            <a:r>
              <a:rPr lang="en-US" dirty="0">
                <a:solidFill>
                  <a:schemeClr val="tx1"/>
                </a:solidFill>
                <a:ea typeface="Amazon Ember" panose="02000000000000000000" pitchFamily="2" charset="0"/>
                <a:cs typeface="Amazon Ember Light" panose="020B0403020204020204" pitchFamily="34" charset="0"/>
              </a:rPr>
              <a:t>reviews_ints</a:t>
            </a:r>
          </a:p>
          <a:p>
            <a:pPr>
              <a:lnSpc>
                <a:spcPct val="100000"/>
              </a:lnSpc>
            </a:pPr>
            <a:endParaRPr lang="en-US" dirty="0">
              <a:solidFill>
                <a:schemeClr val="accent5"/>
              </a:solidFill>
            </a:endParaRPr>
          </a:p>
          <a:p>
            <a:pPr>
              <a:lnSpc>
                <a:spcPct val="100000"/>
              </a:lnSpc>
            </a:pPr>
            <a:r>
              <a:rPr lang="en-US" dirty="0">
                <a:solidFill>
                  <a:srgbClr val="0070C0"/>
                </a:solidFill>
              </a:rPr>
              <a:t>def pad_features(reviews_split, seq_length):</a:t>
            </a:r>
          </a:p>
          <a:p>
            <a:pPr>
              <a:lnSpc>
                <a:spcPct val="100000"/>
              </a:lnSpc>
            </a:pPr>
            <a:endParaRPr lang="en-US" dirty="0">
              <a:solidFill>
                <a:srgbClr val="0070C0"/>
              </a:solidFill>
            </a:endParaRPr>
          </a:p>
          <a:p>
            <a:pPr defTabSz="502920">
              <a:lnSpc>
                <a:spcPct val="100000"/>
              </a:lnSpc>
            </a:pPr>
            <a:r>
              <a:rPr lang="en-US" dirty="0">
                <a:solidFill>
                  <a:srgbClr val="0070C0"/>
                </a:solidFill>
              </a:rPr>
              <a:t>  reviews_ints = []</a:t>
            </a:r>
          </a:p>
          <a:p>
            <a:pPr defTabSz="502920">
              <a:lnSpc>
                <a:spcPct val="100000"/>
              </a:lnSpc>
            </a:pPr>
            <a:r>
              <a:rPr lang="en-US" dirty="0">
                <a:solidFill>
                  <a:srgbClr val="0070C0"/>
                </a:solidFill>
              </a:rPr>
              <a:t>  for review in reviews_split:</a:t>
            </a:r>
          </a:p>
          <a:p>
            <a:pPr defTabSz="502920">
              <a:lnSpc>
                <a:spcPct val="100000"/>
              </a:lnSpc>
            </a:pPr>
            <a:r>
              <a:rPr lang="en-US" dirty="0">
                <a:solidFill>
                  <a:srgbClr val="0070C0"/>
                </a:solidFill>
              </a:rPr>
              <a:t>	reviews_ints.append(text_transform_pipeline(review))</a:t>
            </a:r>
            <a:br>
              <a:rPr lang="en-US" dirty="0">
                <a:solidFill>
                  <a:srgbClr val="0070C0"/>
                </a:solidFill>
              </a:rPr>
            </a:br>
            <a:endParaRPr lang="en-US" dirty="0">
              <a:solidFill>
                <a:srgbClr val="0070C0"/>
              </a:solidFill>
            </a:endParaRPr>
          </a:p>
          <a:p>
            <a:pPr defTabSz="502920">
              <a:lnSpc>
                <a:spcPct val="100000"/>
              </a:lnSpc>
            </a:pPr>
            <a:r>
              <a:rPr lang="en-US" dirty="0">
                <a:solidFill>
                  <a:schemeClr val="tx1"/>
                </a:solidFill>
              </a:rPr>
              <a:t>  # Get the correct rows x columns shape</a:t>
            </a:r>
          </a:p>
          <a:p>
            <a:pPr defTabSz="502920">
              <a:lnSpc>
                <a:spcPct val="100000"/>
              </a:lnSpc>
            </a:pPr>
            <a:r>
              <a:rPr lang="en-US" dirty="0">
                <a:solidFill>
                  <a:schemeClr val="accent5"/>
                </a:solidFill>
              </a:rPr>
              <a:t>  </a:t>
            </a:r>
            <a:r>
              <a:rPr lang="en-US" dirty="0">
                <a:solidFill>
                  <a:srgbClr val="0070C0"/>
                </a:solidFill>
              </a:rPr>
              <a:t>features = np.ones((len(reviews_ints), seq_length), dtype=int)</a:t>
            </a:r>
          </a:p>
          <a:p>
            <a:pPr defTabSz="502920">
              <a:lnSpc>
                <a:spcPct val="100000"/>
              </a:lnSpc>
            </a:pPr>
            <a:endParaRPr lang="en-US" dirty="0">
              <a:solidFill>
                <a:srgbClr val="0070C0"/>
              </a:solidFill>
            </a:endParaRPr>
          </a:p>
          <a:p>
            <a:pPr defTabSz="502920">
              <a:lnSpc>
                <a:spcPct val="100000"/>
              </a:lnSpc>
            </a:pPr>
            <a:r>
              <a:rPr lang="en-US" dirty="0">
                <a:solidFill>
                  <a:schemeClr val="tx1"/>
                </a:solidFill>
              </a:rPr>
              <a:t>  # For each review, grab that review</a:t>
            </a:r>
          </a:p>
          <a:p>
            <a:pPr defTabSz="502920">
              <a:lnSpc>
                <a:spcPct val="100000"/>
              </a:lnSpc>
            </a:pPr>
            <a:r>
              <a:rPr lang="en-US" dirty="0">
                <a:solidFill>
                  <a:schemeClr val="accent5"/>
                </a:solidFill>
              </a:rPr>
              <a:t>  </a:t>
            </a:r>
            <a:r>
              <a:rPr lang="en-US" dirty="0">
                <a:solidFill>
                  <a:srgbClr val="0070C0"/>
                </a:solidFill>
              </a:rPr>
              <a:t>for i, row in enumerate(reviews_ints):</a:t>
            </a:r>
          </a:p>
          <a:p>
            <a:pPr defTabSz="502920">
              <a:lnSpc>
                <a:spcPct val="100000"/>
              </a:lnSpc>
            </a:pPr>
            <a:r>
              <a:rPr lang="en-US" dirty="0">
                <a:solidFill>
                  <a:srgbClr val="0070C0"/>
                </a:solidFill>
              </a:rPr>
              <a:t>		features[i, -len(row):] = np.array(row)[:seq_length]</a:t>
            </a:r>
          </a:p>
          <a:p>
            <a:pPr defTabSz="502920">
              <a:lnSpc>
                <a:spcPct val="100000"/>
              </a:lnSpc>
            </a:pPr>
            <a:endParaRPr lang="en-US" dirty="0">
              <a:solidFill>
                <a:srgbClr val="0070C0"/>
              </a:solidFill>
            </a:endParaRPr>
          </a:p>
          <a:p>
            <a:pPr defTabSz="502920">
              <a:lnSpc>
                <a:spcPct val="100000"/>
              </a:lnSpc>
            </a:pPr>
            <a:r>
              <a:rPr lang="en-US" dirty="0">
                <a:solidFill>
                  <a:srgbClr val="0070C0"/>
                </a:solidFill>
              </a:rPr>
              <a:t>  return torch.tensor(features, dtype=torch.int64)</a:t>
            </a:r>
          </a:p>
        </p:txBody>
      </p:sp>
    </p:spTree>
    <p:custDataLst>
      <p:tags r:id="rId1"/>
    </p:custDataLst>
    <p:extLst>
      <p:ext uri="{BB962C8B-B14F-4D97-AF65-F5344CB8AC3E}">
        <p14:creationId xmlns:p14="http://schemas.microsoft.com/office/powerpoint/2010/main" val="1523889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C6D76D-A7ED-4FB2-A932-9580607F3BC6}"/>
              </a:ext>
            </a:extLst>
          </p:cNvPr>
          <p:cNvSpPr>
            <a:spLocks noGrp="1"/>
          </p:cNvSpPr>
          <p:nvPr>
            <p:ph type="sldNum" idx="97"/>
          </p:nvPr>
        </p:nvSpPr>
        <p:spPr/>
        <p:txBody>
          <a:bodyPr/>
          <a:lstStyle/>
          <a:p>
            <a:fld id="{86A8BF56-6CB3-514C-9A64-F39D95C9E25B}" type="slidenum">
              <a:rPr lang="en-US" smtClean="0"/>
              <a:pPr/>
              <a:t>13</a:t>
            </a:fld>
            <a:endParaRPr lang="en-US" dirty="0"/>
          </a:p>
        </p:txBody>
      </p:sp>
      <p:sp>
        <p:nvSpPr>
          <p:cNvPr id="3" name="Title 2">
            <a:extLst>
              <a:ext uri="{FF2B5EF4-FFF2-40B4-BE49-F238E27FC236}">
                <a16:creationId xmlns:a16="http://schemas.microsoft.com/office/drawing/2014/main" id="{C1938220-9704-9626-2B78-663CD87B1D02}"/>
              </a:ext>
            </a:extLst>
          </p:cNvPr>
          <p:cNvSpPr>
            <a:spLocks noGrp="1"/>
          </p:cNvSpPr>
          <p:nvPr>
            <p:ph type="title" idx="1"/>
          </p:nvPr>
        </p:nvSpPr>
        <p:spPr/>
        <p:txBody>
          <a:bodyPr>
            <a:normAutofit fontScale="90000"/>
          </a:bodyPr>
          <a:lstStyle/>
          <a:p>
            <a:r>
              <a:rPr lang="en-US" dirty="0"/>
              <a:t>Transforming the text: Example</a:t>
            </a:r>
          </a:p>
        </p:txBody>
      </p:sp>
      <p:sp>
        <p:nvSpPr>
          <p:cNvPr id="8" name="Content Placeholder 7">
            <a:extLst>
              <a:ext uri="{FF2B5EF4-FFF2-40B4-BE49-F238E27FC236}">
                <a16:creationId xmlns:a16="http://schemas.microsoft.com/office/drawing/2014/main" id="{5525FCA7-DA5C-4653-81A2-FC9FD971EF9E}"/>
              </a:ext>
            </a:extLst>
          </p:cNvPr>
          <p:cNvSpPr>
            <a:spLocks noGrp="1"/>
          </p:cNvSpPr>
          <p:nvPr>
            <p:ph idx="2"/>
          </p:nvPr>
        </p:nvSpPr>
        <p:spPr/>
        <p:txBody>
          <a:bodyPr/>
          <a:lstStyle/>
          <a:p>
            <a:pPr marL="0" indent="0">
              <a:buNone/>
            </a:pPr>
            <a:r>
              <a:rPr lang="en-US" sz="2000" dirty="0"/>
              <a:t>An example for one row of the training dataset:</a:t>
            </a:r>
          </a:p>
        </p:txBody>
      </p:sp>
      <p:sp>
        <p:nvSpPr>
          <p:cNvPr id="4" name="Text Placeholder 5">
            <a:extLst>
              <a:ext uri="{FF2B5EF4-FFF2-40B4-BE49-F238E27FC236}">
                <a16:creationId xmlns:a16="http://schemas.microsoft.com/office/drawing/2014/main" id="{4C0AE941-0FDE-2045-80B7-1B9F1A9003BB}"/>
              </a:ext>
            </a:extLst>
          </p:cNvPr>
          <p:cNvSpPr txBox="1">
            <a:spLocks/>
          </p:cNvSpPr>
          <p:nvPr/>
        </p:nvSpPr>
        <p:spPr>
          <a:xfrm>
            <a:off x="359663" y="1612473"/>
            <a:ext cx="7315200" cy="1421928"/>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vert="horz" wrap="square" lIns="91440" tIns="45720" rIns="91440" bIns="45720" rtlCol="0">
            <a:spAutoFit/>
          </a:bodyPr>
          <a:lstStyle>
            <a:lvl1pPr marL="0" indent="0" algn="l" defTabSz="914400" rtl="0" eaLnBrk="1" latinLnBrk="0" hangingPunct="1">
              <a:lnSpc>
                <a:spcPct val="90000"/>
              </a:lnSpc>
              <a:spcBef>
                <a:spcPts val="0"/>
              </a:spcBef>
              <a:buFont typeface="Amazon Ember Display"/>
              <a:buNone/>
              <a:defRPr lang="en-US" sz="1600" kern="1200">
                <a:solidFill>
                  <a:srgbClr val="232F3E"/>
                </a:solidFill>
                <a:latin typeface="Lucida Console" panose="020B0609040504020204" pitchFamily="49" charset="0"/>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r>
              <a:rPr lang="en-US" dirty="0">
                <a:solidFill>
                  <a:srgbClr val="0070C0"/>
                </a:solidFill>
              </a:rPr>
              <a:t>for text in train_text[9:10]:</a:t>
            </a:r>
          </a:p>
          <a:p>
            <a:pPr defTabSz="502920"/>
            <a:r>
              <a:rPr lang="en-US" dirty="0">
                <a:solidFill>
                  <a:srgbClr val="0070C0"/>
                </a:solidFill>
              </a:rPr>
              <a:t>	print(f“Text: {text}\n”)</a:t>
            </a:r>
          </a:p>
          <a:p>
            <a:pPr defTabSz="502920"/>
            <a:r>
              <a:rPr lang="en-US" dirty="0">
                <a:solidFill>
                  <a:srgbClr val="0070C0"/>
                </a:solidFill>
              </a:rPr>
              <a:t>	print(f“Original length of the text: {len(text)}\n”)</a:t>
            </a:r>
          </a:p>
          <a:p>
            <a:pPr defTabSz="502920"/>
            <a:r>
              <a:rPr lang="en-US" dirty="0">
                <a:solidFill>
                  <a:srgbClr val="0070C0"/>
                </a:solidFill>
              </a:rPr>
              <a:t>	tt = pad_features([text], seq_length = 50)</a:t>
            </a:r>
          </a:p>
          <a:p>
            <a:pPr defTabSz="502920"/>
            <a:r>
              <a:rPr lang="en-US" dirty="0">
                <a:solidFill>
                  <a:srgbClr val="0070C0"/>
                </a:solidFill>
              </a:rPr>
              <a:t>	print(f“Transformed text: \n{tt}\n”)</a:t>
            </a:r>
          </a:p>
          <a:p>
            <a:pPr defTabSz="502920"/>
            <a:r>
              <a:rPr lang="en-US" dirty="0">
                <a:solidFill>
                  <a:srgbClr val="0070C0"/>
                </a:solidFill>
              </a:rPr>
              <a:t>	print(f“Shape of transformed text: {tt.shape}\n”)</a:t>
            </a:r>
          </a:p>
        </p:txBody>
      </p:sp>
      <p:sp>
        <p:nvSpPr>
          <p:cNvPr id="5" name="TextBox 4">
            <a:extLst>
              <a:ext uri="{FF2B5EF4-FFF2-40B4-BE49-F238E27FC236}">
                <a16:creationId xmlns:a16="http://schemas.microsoft.com/office/drawing/2014/main" id="{D40F2B00-FC37-46C3-AA06-5F7EC4AE96B1}"/>
              </a:ext>
            </a:extLst>
          </p:cNvPr>
          <p:cNvSpPr txBox="1"/>
          <p:nvPr/>
        </p:nvSpPr>
        <p:spPr>
          <a:xfrm>
            <a:off x="359663" y="3229411"/>
            <a:ext cx="9875520" cy="3046988"/>
          </a:xfrm>
          <a:prstGeom prst="rect">
            <a:avLst/>
          </a:prstGeom>
          <a:noFill/>
          <a:ln>
            <a:solidFill>
              <a:schemeClr val="bg1">
                <a:lumMod val="50000"/>
              </a:schemeClr>
            </a:solidFill>
          </a:ln>
        </p:spPr>
        <p:txBody>
          <a:bodyPr wrap="square" rtlCol="0">
            <a:spAutoFit/>
          </a:bodyPr>
          <a:lstStyle/>
          <a:p>
            <a:r>
              <a:rPr lang="en-US" sz="1600" dirty="0">
                <a:latin typeface="Lucida Console" panose="020B0609040504020204" pitchFamily="49" charset="0"/>
              </a:rPr>
              <a:t>Text: Didnt give a 5 because I don’t know what I need. I like it great</a:t>
            </a:r>
          </a:p>
          <a:p>
            <a:endParaRPr lang="en-US" sz="1600" dirty="0">
              <a:latin typeface="Lucida Console" panose="020B0609040504020204" pitchFamily="49" charset="0"/>
            </a:endParaRPr>
          </a:p>
          <a:p>
            <a:r>
              <a:rPr lang="en-US" sz="1600" dirty="0">
                <a:latin typeface="Lucida Console" panose="020B0609040504020204" pitchFamily="49" charset="0"/>
              </a:rPr>
              <a:t>Original length of the text: 64</a:t>
            </a:r>
          </a:p>
          <a:p>
            <a:endParaRPr lang="en-US" sz="1600" dirty="0">
              <a:latin typeface="Lucida Console" panose="020B0609040504020204" pitchFamily="49" charset="0"/>
            </a:endParaRPr>
          </a:p>
          <a:p>
            <a:r>
              <a:rPr lang="en-US" sz="1600" dirty="0">
                <a:latin typeface="Lucida Console" panose="020B0609040504020204" pitchFamily="49" charset="0"/>
              </a:rPr>
              <a:t>Transformed text:</a:t>
            </a:r>
          </a:p>
          <a:p>
            <a:r>
              <a:rPr lang="en-US" sz="1600" dirty="0">
                <a:latin typeface="Lucida Console" panose="020B0609040504020204" pitchFamily="49" charset="0"/>
              </a:rPr>
              <a:t>Tensor([[  1,    1,    1,    1,    1,    1,    1,    1,    1,    1,    1,    1,</a:t>
            </a:r>
          </a:p>
          <a:p>
            <a:r>
              <a:rPr lang="en-US" sz="1600" dirty="0">
                <a:latin typeface="Lucida Console" panose="020B0609040504020204" pitchFamily="49" charset="0"/>
              </a:rPr>
              <a:t>           1,    1,    1,    1,    1,    1,    1,    1,    1,    1,    1,    1,</a:t>
            </a:r>
          </a:p>
          <a:p>
            <a:r>
              <a:rPr lang="en-US" sz="1600" dirty="0">
                <a:latin typeface="Lucida Console" panose="020B0609040504020204" pitchFamily="49" charset="0"/>
              </a:rPr>
              <a:t>           1,    1,    1,    1,    1,    1,    1,    1, 4934,  240,    9,  189,</a:t>
            </a:r>
          </a:p>
          <a:p>
            <a:r>
              <a:rPr lang="en-US" sz="1600" dirty="0">
                <a:latin typeface="Lucida Console" panose="020B0609040504020204" pitchFamily="49" charset="0"/>
              </a:rPr>
              <a:t>         100,    4,   85,   10,   25,  155,   67,    4,  109,    2,    4,   60,</a:t>
            </a:r>
          </a:p>
          <a:p>
            <a:r>
              <a:rPr lang="en-US" sz="1600" dirty="0">
                <a:latin typeface="Lucida Console" panose="020B0609040504020204" pitchFamily="49" charset="0"/>
              </a:rPr>
              <a:t>           8,   68]])</a:t>
            </a:r>
          </a:p>
          <a:p>
            <a:endParaRPr lang="en-US" sz="1600" dirty="0">
              <a:latin typeface="Lucida Console" panose="020B0609040504020204" pitchFamily="49" charset="0"/>
            </a:endParaRPr>
          </a:p>
          <a:p>
            <a:r>
              <a:rPr lang="en-US" sz="1600" dirty="0">
                <a:latin typeface="Lucida Console" panose="020B0609040504020204" pitchFamily="49" charset="0"/>
              </a:rPr>
              <a:t>Shape of transformed text: torch.Size([1,50])</a:t>
            </a:r>
          </a:p>
        </p:txBody>
      </p:sp>
    </p:spTree>
    <p:custDataLst>
      <p:tags r:id="rId1"/>
    </p:custDataLst>
    <p:extLst>
      <p:ext uri="{BB962C8B-B14F-4D97-AF65-F5344CB8AC3E}">
        <p14:creationId xmlns:p14="http://schemas.microsoft.com/office/powerpoint/2010/main" val="2497772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57DBB517-3C89-4467-9061-D5144D8911E4}"/>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3" name="Title 2">
            <a:extLst>
              <a:ext uri="{FF2B5EF4-FFF2-40B4-BE49-F238E27FC236}">
                <a16:creationId xmlns:a16="http://schemas.microsoft.com/office/drawing/2014/main" id="{C1938220-9704-9626-2B78-663CD87B1D02}"/>
              </a:ext>
            </a:extLst>
          </p:cNvPr>
          <p:cNvSpPr>
            <a:spLocks noGrp="1"/>
          </p:cNvSpPr>
          <p:nvPr>
            <p:ph type="title" idx="1"/>
          </p:nvPr>
        </p:nvSpPr>
        <p:spPr/>
        <p:txBody>
          <a:bodyPr>
            <a:normAutofit fontScale="90000"/>
          </a:bodyPr>
          <a:lstStyle/>
          <a:p>
            <a:r>
              <a:rPr lang="en-US" dirty="0"/>
              <a:t>Generating the data batch and iterator</a:t>
            </a:r>
          </a:p>
        </p:txBody>
      </p:sp>
      <p:sp>
        <p:nvSpPr>
          <p:cNvPr id="18" name="Content Placeholder 17">
            <a:extLst>
              <a:ext uri="{FF2B5EF4-FFF2-40B4-BE49-F238E27FC236}">
                <a16:creationId xmlns:a16="http://schemas.microsoft.com/office/drawing/2014/main" id="{E74319F4-DE27-4A76-A204-1A0BE632CBA1}"/>
              </a:ext>
            </a:extLst>
          </p:cNvPr>
          <p:cNvSpPr>
            <a:spLocks noGrp="1"/>
          </p:cNvSpPr>
          <p:nvPr>
            <p:ph idx="2"/>
          </p:nvPr>
        </p:nvSpPr>
        <p:spPr/>
        <p:txBody>
          <a:bodyPr/>
          <a:lstStyle/>
          <a:p>
            <a:pPr marL="0" indent="0">
              <a:buNone/>
            </a:pPr>
            <a:r>
              <a:rPr lang="en-US" sz="2400" dirty="0"/>
              <a:t>Generate the batch and iterator to offer the data to the model. </a:t>
            </a:r>
          </a:p>
          <a:p>
            <a:pPr marL="0" indent="0">
              <a:buNone/>
            </a:pPr>
            <a:endParaRPr lang="en-US" sz="2400" dirty="0"/>
          </a:p>
        </p:txBody>
      </p:sp>
      <p:sp>
        <p:nvSpPr>
          <p:cNvPr id="15" name="Text Placeholder 5">
            <a:extLst>
              <a:ext uri="{FF2B5EF4-FFF2-40B4-BE49-F238E27FC236}">
                <a16:creationId xmlns:a16="http://schemas.microsoft.com/office/drawing/2014/main" id="{9FB3485A-02EF-D4B8-C5FE-B604B633C818}"/>
              </a:ext>
            </a:extLst>
          </p:cNvPr>
          <p:cNvSpPr txBox="1">
            <a:spLocks/>
          </p:cNvSpPr>
          <p:nvPr/>
        </p:nvSpPr>
        <p:spPr>
          <a:xfrm>
            <a:off x="365760" y="1832946"/>
            <a:ext cx="11466576" cy="3859518"/>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vert="horz" lIns="91440" tIns="45720" rIns="91440" bIns="45720" rtlCol="0">
            <a:spAutoFit/>
          </a:bodyPr>
          <a:lstStyle>
            <a:lvl1pPr marL="0" indent="0" algn="l" defTabSz="914400" rtl="0" eaLnBrk="1" latinLnBrk="0" hangingPunct="1">
              <a:lnSpc>
                <a:spcPct val="90000"/>
              </a:lnSpc>
              <a:spcBef>
                <a:spcPts val="0"/>
              </a:spcBef>
              <a:buFont typeface="Amazon Ember Display"/>
              <a:buNone/>
              <a:defRPr lang="en-US" sz="1600" kern="1200">
                <a:solidFill>
                  <a:srgbClr val="232F3E"/>
                </a:solidFill>
                <a:latin typeface="Lucida Console" panose="020B0609040504020204" pitchFamily="49" charset="0"/>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r>
              <a:rPr lang="en-US" dirty="0">
                <a:solidFill>
                  <a:srgbClr val="0070C0"/>
                </a:solidFill>
              </a:rPr>
              <a:t>max_len = 50</a:t>
            </a:r>
            <a:r>
              <a:rPr lang="en-US" dirty="0">
                <a:solidFill>
                  <a:schemeClr val="accent5"/>
                </a:solidFill>
              </a:rPr>
              <a:t> </a:t>
            </a:r>
            <a:r>
              <a:rPr lang="en-US" dirty="0">
                <a:solidFill>
                  <a:schemeClr val="tx1"/>
                </a:solidFill>
              </a:rPr>
              <a:t># Consider only the first 50 words</a:t>
            </a:r>
          </a:p>
          <a:p>
            <a:r>
              <a:rPr lang="en-US" dirty="0">
                <a:solidFill>
                  <a:srgbClr val="0070C0"/>
                </a:solidFill>
              </a:rPr>
              <a:t>batch_size = 64 </a:t>
            </a:r>
            <a:r>
              <a:rPr lang="en-US" dirty="0">
                <a:solidFill>
                  <a:schemeClr val="tx1"/>
                </a:solidFill>
              </a:rPr>
              <a:t># Define the batch size</a:t>
            </a:r>
          </a:p>
          <a:p>
            <a:endParaRPr lang="en-US" dirty="0">
              <a:solidFill>
                <a:schemeClr val="tx1"/>
              </a:solidFill>
            </a:endParaRPr>
          </a:p>
          <a:p>
            <a:r>
              <a:rPr lang="en-US" dirty="0">
                <a:solidFill>
                  <a:schemeClr val="tx1"/>
                </a:solidFill>
              </a:rPr>
              <a:t># Dataset wrapping tensor, preparing the training data to feed the model</a:t>
            </a:r>
          </a:p>
          <a:p>
            <a:r>
              <a:rPr lang="en-US" dirty="0">
                <a:solidFill>
                  <a:schemeClr val="accent5"/>
                </a:solidFill>
              </a:rPr>
              <a:t> </a:t>
            </a:r>
            <a:r>
              <a:rPr lang="en-US" dirty="0">
                <a:solidFill>
                  <a:srgbClr val="0070C0"/>
                </a:solidFill>
              </a:rPr>
              <a:t>train_dataset = TensorDataset(</a:t>
            </a:r>
          </a:p>
          <a:p>
            <a:pPr defTabSz="502920"/>
            <a:r>
              <a:rPr lang="en-US" dirty="0">
                <a:solidFill>
                  <a:srgbClr val="0070C0"/>
                </a:solidFill>
              </a:rPr>
              <a:t>	pad_features(train_text, max_len),</a:t>
            </a:r>
          </a:p>
          <a:p>
            <a:pPr defTabSz="502920"/>
            <a:r>
              <a:rPr lang="en-US" dirty="0">
                <a:solidFill>
                  <a:srgbClr val="0070C0"/>
                </a:solidFill>
              </a:rPr>
              <a:t>	torch.tensor(train_label, dtype=torch.float32))</a:t>
            </a:r>
          </a:p>
          <a:p>
            <a:pPr defTabSz="502920"/>
            <a:endParaRPr lang="en-US" dirty="0">
              <a:solidFill>
                <a:schemeClr val="accent5"/>
              </a:solidFill>
            </a:endParaRPr>
          </a:p>
          <a:p>
            <a:pPr defTabSz="502920"/>
            <a:r>
              <a:rPr lang="en-US" dirty="0">
                <a:solidFill>
                  <a:schemeClr val="tx1"/>
                </a:solidFill>
              </a:rPr>
              <a:t># Combine a dataset and a sampler, and provide an iteration over the training dataset</a:t>
            </a:r>
          </a:p>
          <a:p>
            <a:pPr defTabSz="502920"/>
            <a:r>
              <a:rPr lang="en-US" dirty="0">
                <a:solidFill>
                  <a:srgbClr val="0070C0"/>
                </a:solidFill>
              </a:rPr>
              <a:t>train_loader = DataLoader(train_dataset, batch_size=batch_size)</a:t>
            </a:r>
          </a:p>
          <a:p>
            <a:pPr defTabSz="502920"/>
            <a:endParaRPr lang="en-US" dirty="0">
              <a:solidFill>
                <a:schemeClr val="accent5"/>
              </a:solidFill>
            </a:endParaRPr>
          </a:p>
          <a:p>
            <a:pPr defTabSz="502920"/>
            <a:r>
              <a:rPr lang="en-US" dirty="0">
                <a:solidFill>
                  <a:schemeClr val="tx1"/>
                </a:solidFill>
              </a:rPr>
              <a:t># Repeat for the validation dataset</a:t>
            </a:r>
          </a:p>
          <a:p>
            <a:r>
              <a:rPr lang="en-US" dirty="0">
                <a:solidFill>
                  <a:srgbClr val="0070C0"/>
                </a:solidFill>
              </a:rPr>
              <a:t>val_dataset = TensorDataset(</a:t>
            </a:r>
          </a:p>
          <a:p>
            <a:pPr defTabSz="502920"/>
            <a:r>
              <a:rPr lang="en-US" dirty="0">
                <a:solidFill>
                  <a:srgbClr val="0070C0"/>
                </a:solidFill>
              </a:rPr>
              <a:t>	pad_features(val_text, max_len),</a:t>
            </a:r>
          </a:p>
          <a:p>
            <a:pPr defTabSz="502920"/>
            <a:r>
              <a:rPr lang="en-US" dirty="0">
                <a:solidFill>
                  <a:srgbClr val="0070C0"/>
                </a:solidFill>
              </a:rPr>
              <a:t>	torch.tensor(val_label, dtype=torch.float32))</a:t>
            </a:r>
          </a:p>
          <a:p>
            <a:pPr defTabSz="502920"/>
            <a:endParaRPr lang="en-US" dirty="0">
              <a:solidFill>
                <a:srgbClr val="0070C0"/>
              </a:solidFill>
            </a:endParaRPr>
          </a:p>
          <a:p>
            <a:pPr defTabSz="502920"/>
            <a:r>
              <a:rPr lang="en-US" dirty="0">
                <a:solidFill>
                  <a:srgbClr val="0070C0"/>
                </a:solidFill>
              </a:rPr>
              <a:t>val_loader = DataLoader(val_dataset, batch_size=batch_size)</a:t>
            </a:r>
          </a:p>
        </p:txBody>
      </p:sp>
    </p:spTree>
    <p:custDataLst>
      <p:tags r:id="rId1"/>
    </p:custDataLst>
    <p:extLst>
      <p:ext uri="{BB962C8B-B14F-4D97-AF65-F5344CB8AC3E}">
        <p14:creationId xmlns:p14="http://schemas.microsoft.com/office/powerpoint/2010/main" val="1304373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539BFA-AFE8-4C90-86F1-5A4120723C93}"/>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3" name="Title 2">
            <a:extLst>
              <a:ext uri="{FF2B5EF4-FFF2-40B4-BE49-F238E27FC236}">
                <a16:creationId xmlns:a16="http://schemas.microsoft.com/office/drawing/2014/main" id="{C1938220-9704-9626-2B78-663CD87B1D02}"/>
              </a:ext>
            </a:extLst>
          </p:cNvPr>
          <p:cNvSpPr>
            <a:spLocks noGrp="1"/>
          </p:cNvSpPr>
          <p:nvPr>
            <p:ph type="title" idx="1"/>
          </p:nvPr>
        </p:nvSpPr>
        <p:spPr/>
        <p:txBody>
          <a:bodyPr>
            <a:normAutofit fontScale="90000"/>
          </a:bodyPr>
          <a:lstStyle/>
          <a:p>
            <a:r>
              <a:rPr lang="en-US" dirty="0"/>
              <a:t>Using pretrained GloVe word embeddings</a:t>
            </a:r>
          </a:p>
        </p:txBody>
      </p:sp>
      <p:sp>
        <p:nvSpPr>
          <p:cNvPr id="9" name="Content Placeholder 8">
            <a:extLst>
              <a:ext uri="{FF2B5EF4-FFF2-40B4-BE49-F238E27FC236}">
                <a16:creationId xmlns:a16="http://schemas.microsoft.com/office/drawing/2014/main" id="{EEB2A205-BDCC-40A6-8623-81B88F44B891}"/>
              </a:ext>
            </a:extLst>
          </p:cNvPr>
          <p:cNvSpPr>
            <a:spLocks noGrp="1"/>
          </p:cNvSpPr>
          <p:nvPr>
            <p:ph idx="2"/>
          </p:nvPr>
        </p:nvSpPr>
        <p:spPr/>
        <p:txBody>
          <a:bodyPr/>
          <a:lstStyle/>
          <a:p>
            <a:pPr marL="0" indent="0">
              <a:buNone/>
            </a:pPr>
            <a:r>
              <a:rPr lang="en-US" dirty="0"/>
              <a:t>In this example, use GloVe word vectors: </a:t>
            </a:r>
          </a:p>
          <a:p>
            <a:pPr lvl="1"/>
            <a:r>
              <a:rPr lang="en-US" dirty="0"/>
              <a:t>name='6B' dim=300 gives 6 billion word/phrase vectors </a:t>
            </a:r>
          </a:p>
          <a:p>
            <a:pPr lvl="1"/>
            <a:r>
              <a:rPr lang="en-US" dirty="0"/>
              <a:t>Each word vector has 300 numbers in it</a:t>
            </a:r>
          </a:p>
        </p:txBody>
      </p:sp>
      <p:sp>
        <p:nvSpPr>
          <p:cNvPr id="5" name="Text Placeholder 3">
            <a:extLst>
              <a:ext uri="{FF2B5EF4-FFF2-40B4-BE49-F238E27FC236}">
                <a16:creationId xmlns:a16="http://schemas.microsoft.com/office/drawing/2014/main" id="{0A0699EC-4AA1-A939-5299-FE6B6DB59C37}"/>
              </a:ext>
            </a:extLst>
          </p:cNvPr>
          <p:cNvSpPr txBox="1">
            <a:spLocks/>
          </p:cNvSpPr>
          <p:nvPr/>
        </p:nvSpPr>
        <p:spPr>
          <a:xfrm>
            <a:off x="365759" y="3660213"/>
            <a:ext cx="11466575" cy="646331"/>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vert="horz" lIns="91440" tIns="45720" rIns="91440" bIns="45720" rtlCol="0">
            <a:spAutoFit/>
          </a:bodyPr>
          <a:lstStyle>
            <a:lvl1pPr marL="0" indent="0" algn="l" defTabSz="914400" rtl="0" eaLnBrk="1" latinLnBrk="0" hangingPunct="1">
              <a:lnSpc>
                <a:spcPct val="90000"/>
              </a:lnSpc>
              <a:spcBef>
                <a:spcPts val="0"/>
              </a:spcBef>
              <a:buFont typeface="Amazon Ember Display"/>
              <a:buNone/>
              <a:defRPr lang="en-US" sz="1600" kern="1200">
                <a:solidFill>
                  <a:srgbClr val="232F3E"/>
                </a:solidFill>
                <a:latin typeface="Lucida Console" panose="020B0609040504020204" pitchFamily="49" charset="0"/>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r>
              <a:rPr lang="en-US" sz="2000" dirty="0">
                <a:solidFill>
                  <a:srgbClr val="0070C0"/>
                </a:solidFill>
              </a:rPr>
              <a:t>glove = Glove(name=“6B”, dim = 300)</a:t>
            </a:r>
          </a:p>
          <a:p>
            <a:r>
              <a:rPr lang="en-US" sz="2000" dirty="0">
                <a:solidFill>
                  <a:srgbClr val="0070C0"/>
                </a:solidFill>
              </a:rPr>
              <a:t>embedding_matrix = glove.get_vecs_by_tokens(vocab.itos)</a:t>
            </a:r>
          </a:p>
        </p:txBody>
      </p:sp>
    </p:spTree>
    <p:custDataLst>
      <p:tags r:id="rId1"/>
    </p:custDataLst>
    <p:extLst>
      <p:ext uri="{BB962C8B-B14F-4D97-AF65-F5344CB8AC3E}">
        <p14:creationId xmlns:p14="http://schemas.microsoft.com/office/powerpoint/2010/main" val="3768972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F0854E0D-3B8A-4050-9FA1-99D8D5C2B1C2}"/>
              </a:ext>
            </a:extLst>
          </p:cNvPr>
          <p:cNvSpPr>
            <a:spLocks noGrp="1"/>
          </p:cNvSpPr>
          <p:nvPr>
            <p:ph type="sldNum" idx="97"/>
          </p:nvPr>
        </p:nvSpPr>
        <p:spPr/>
        <p:txBody>
          <a:bodyPr/>
          <a:lstStyle/>
          <a:p>
            <a:fld id="{86A8BF56-6CB3-514C-9A64-F39D95C9E25B}" type="slidenum">
              <a:rPr lang="en-US" smtClean="0"/>
              <a:pPr/>
              <a:t>16</a:t>
            </a:fld>
            <a:endParaRPr lang="en-US" dirty="0"/>
          </a:p>
        </p:txBody>
      </p:sp>
      <p:sp>
        <p:nvSpPr>
          <p:cNvPr id="3" name="Title 2">
            <a:extLst>
              <a:ext uri="{FF2B5EF4-FFF2-40B4-BE49-F238E27FC236}">
                <a16:creationId xmlns:a16="http://schemas.microsoft.com/office/drawing/2014/main" id="{C1938220-9704-9626-2B78-663CD87B1D02}"/>
              </a:ext>
            </a:extLst>
          </p:cNvPr>
          <p:cNvSpPr>
            <a:spLocks noGrp="1"/>
          </p:cNvSpPr>
          <p:nvPr>
            <p:ph type="title" idx="1"/>
          </p:nvPr>
        </p:nvSpPr>
        <p:spPr>
          <a:xfrm>
            <a:off x="365760" y="315004"/>
            <a:ext cx="11466576" cy="731520"/>
          </a:xfrm>
        </p:spPr>
        <p:txBody>
          <a:bodyPr>
            <a:noAutofit/>
          </a:bodyPr>
          <a:lstStyle/>
          <a:p>
            <a:r>
              <a:rPr lang="en-US" sz="3200" dirty="0"/>
              <a:t>Setting hyperparameters and building the network</a:t>
            </a:r>
          </a:p>
        </p:txBody>
      </p:sp>
      <p:sp>
        <p:nvSpPr>
          <p:cNvPr id="2" name="Content Placeholder 1">
            <a:extLst>
              <a:ext uri="{FF2B5EF4-FFF2-40B4-BE49-F238E27FC236}">
                <a16:creationId xmlns:a16="http://schemas.microsoft.com/office/drawing/2014/main" id="{0A32D8B9-E852-9507-468F-AE213E236CBF}"/>
              </a:ext>
            </a:extLst>
          </p:cNvPr>
          <p:cNvSpPr>
            <a:spLocks noGrp="1"/>
          </p:cNvSpPr>
          <p:nvPr>
            <p:ph idx="2"/>
          </p:nvPr>
        </p:nvSpPr>
        <p:spPr/>
        <p:txBody>
          <a:bodyPr/>
          <a:lstStyle/>
          <a:p>
            <a:endParaRPr lang="en-US"/>
          </a:p>
        </p:txBody>
      </p:sp>
      <p:sp>
        <p:nvSpPr>
          <p:cNvPr id="15" name="Text Placeholder 5">
            <a:extLst>
              <a:ext uri="{FF2B5EF4-FFF2-40B4-BE49-F238E27FC236}">
                <a16:creationId xmlns:a16="http://schemas.microsoft.com/office/drawing/2014/main" id="{9EA5C6AC-A247-5EFC-A3C7-ABDB13CE145F}"/>
              </a:ext>
            </a:extLst>
          </p:cNvPr>
          <p:cNvSpPr txBox="1">
            <a:spLocks/>
          </p:cNvSpPr>
          <p:nvPr/>
        </p:nvSpPr>
        <p:spPr>
          <a:xfrm>
            <a:off x="365760" y="1410846"/>
            <a:ext cx="11466576" cy="2862322"/>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vert="horz" lIns="91440" tIns="45720" rIns="91440" bIns="45720" rtlCol="0">
            <a:spAutoFit/>
          </a:bodyPr>
          <a:lstStyle>
            <a:lvl1pPr marL="0" indent="0" algn="l" defTabSz="914400" rtl="0" eaLnBrk="1" latinLnBrk="0" hangingPunct="1">
              <a:lnSpc>
                <a:spcPct val="90000"/>
              </a:lnSpc>
              <a:spcBef>
                <a:spcPts val="0"/>
              </a:spcBef>
              <a:buFont typeface="Amazon Ember Display"/>
              <a:buNone/>
              <a:defRPr lang="en-US" sz="1600" kern="1200">
                <a:solidFill>
                  <a:srgbClr val="232F3E"/>
                </a:solidFill>
                <a:latin typeface="Lucida Console" panose="020B0609040504020204" pitchFamily="49" charset="0"/>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a:lnSpc>
                <a:spcPct val="100000"/>
              </a:lnSpc>
            </a:pPr>
            <a:r>
              <a:rPr lang="en-US" sz="1800" dirty="0">
                <a:solidFill>
                  <a:schemeClr val="tx1"/>
                </a:solidFill>
              </a:rPr>
              <a:t># Define RNN hyperparameters, size of the hidden state vectors</a:t>
            </a:r>
          </a:p>
          <a:p>
            <a:pPr>
              <a:lnSpc>
                <a:spcPct val="100000"/>
              </a:lnSpc>
            </a:pPr>
            <a:r>
              <a:rPr lang="en-US" sz="1800" dirty="0">
                <a:solidFill>
                  <a:srgbClr val="0070C0"/>
                </a:solidFill>
              </a:rPr>
              <a:t>hidden_size = 128</a:t>
            </a:r>
          </a:p>
          <a:p>
            <a:pPr>
              <a:lnSpc>
                <a:spcPct val="100000"/>
              </a:lnSpc>
            </a:pPr>
            <a:endParaRPr lang="en-US" sz="1800" dirty="0">
              <a:solidFill>
                <a:schemeClr val="accent5"/>
              </a:solidFill>
            </a:endParaRPr>
          </a:p>
          <a:p>
            <a:pPr>
              <a:lnSpc>
                <a:spcPct val="100000"/>
              </a:lnSpc>
            </a:pPr>
            <a:r>
              <a:rPr lang="en-US" sz="1800" dirty="0">
                <a:solidFill>
                  <a:schemeClr val="tx1"/>
                </a:solidFill>
              </a:rPr>
              <a:t># Define general neural network training hyperparameters</a:t>
            </a:r>
          </a:p>
          <a:p>
            <a:pPr>
              <a:lnSpc>
                <a:spcPct val="100000"/>
              </a:lnSpc>
            </a:pPr>
            <a:r>
              <a:rPr lang="en-US" sz="1800" dirty="0">
                <a:solidFill>
                  <a:srgbClr val="0070C0"/>
                </a:solidFill>
              </a:rPr>
              <a:t>learning_rate = 0.0001</a:t>
            </a:r>
          </a:p>
          <a:p>
            <a:pPr>
              <a:lnSpc>
                <a:spcPct val="100000"/>
              </a:lnSpc>
            </a:pPr>
            <a:r>
              <a:rPr lang="en-US" sz="1800" dirty="0">
                <a:solidFill>
                  <a:srgbClr val="0070C0"/>
                </a:solidFill>
              </a:rPr>
              <a:t>epochs = 15</a:t>
            </a:r>
          </a:p>
          <a:p>
            <a:pPr>
              <a:lnSpc>
                <a:spcPct val="100000"/>
              </a:lnSpc>
            </a:pPr>
            <a:endParaRPr lang="en-US" sz="1800" dirty="0">
              <a:solidFill>
                <a:schemeClr val="tx1"/>
              </a:solidFill>
            </a:endParaRPr>
          </a:p>
          <a:p>
            <a:pPr>
              <a:lnSpc>
                <a:spcPct val="100000"/>
              </a:lnSpc>
            </a:pPr>
            <a:r>
              <a:rPr lang="en-US" sz="1800" dirty="0">
                <a:solidFill>
                  <a:schemeClr val="tx1"/>
                </a:solidFill>
              </a:rPr>
              <a:t># Define embedding vector and vocabulary size hyperparameters</a:t>
            </a:r>
          </a:p>
          <a:p>
            <a:pPr>
              <a:lnSpc>
                <a:spcPct val="100000"/>
              </a:lnSpc>
            </a:pPr>
            <a:r>
              <a:rPr lang="en-US" sz="1800" dirty="0">
                <a:solidFill>
                  <a:srgbClr val="0070C0"/>
                </a:solidFill>
              </a:rPr>
              <a:t>embed_size = 300 # glove.6B.300d.txt</a:t>
            </a:r>
          </a:p>
          <a:p>
            <a:pPr>
              <a:lnSpc>
                <a:spcPct val="100000"/>
              </a:lnSpc>
            </a:pPr>
            <a:r>
              <a:rPr lang="en-US" sz="1800" dirty="0">
                <a:solidFill>
                  <a:srgbClr val="0070C0"/>
                </a:solidFill>
              </a:rPr>
              <a:t>vocab_size = len(vocab.itos)</a:t>
            </a:r>
          </a:p>
        </p:txBody>
      </p:sp>
    </p:spTree>
    <p:custDataLst>
      <p:tags r:id="rId1"/>
    </p:custDataLst>
    <p:extLst>
      <p:ext uri="{BB962C8B-B14F-4D97-AF65-F5344CB8AC3E}">
        <p14:creationId xmlns:p14="http://schemas.microsoft.com/office/powerpoint/2010/main" val="3249564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D23D7039-2233-403F-A1EB-B9D92C450855}"/>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3" name="Title 2">
            <a:extLst>
              <a:ext uri="{FF2B5EF4-FFF2-40B4-BE49-F238E27FC236}">
                <a16:creationId xmlns:a16="http://schemas.microsoft.com/office/drawing/2014/main" id="{C1938220-9704-9626-2B78-663CD87B1D02}"/>
              </a:ext>
            </a:extLst>
          </p:cNvPr>
          <p:cNvSpPr>
            <a:spLocks noGrp="1"/>
          </p:cNvSpPr>
          <p:nvPr>
            <p:ph type="title" idx="1"/>
          </p:nvPr>
        </p:nvSpPr>
        <p:spPr/>
        <p:txBody>
          <a:bodyPr>
            <a:normAutofit fontScale="90000"/>
          </a:bodyPr>
          <a:lstStyle/>
          <a:p>
            <a:r>
              <a:rPr lang="en-US" dirty="0"/>
              <a:t>Defining a neural network: init constructor</a:t>
            </a:r>
          </a:p>
        </p:txBody>
      </p:sp>
      <p:sp>
        <p:nvSpPr>
          <p:cNvPr id="2" name="Content Placeholder 1">
            <a:extLst>
              <a:ext uri="{FF2B5EF4-FFF2-40B4-BE49-F238E27FC236}">
                <a16:creationId xmlns:a16="http://schemas.microsoft.com/office/drawing/2014/main" id="{9DEE0BC8-F799-229E-D88B-DBD426D869DE}"/>
              </a:ext>
            </a:extLst>
          </p:cNvPr>
          <p:cNvSpPr>
            <a:spLocks noGrp="1"/>
          </p:cNvSpPr>
          <p:nvPr>
            <p:ph idx="2"/>
          </p:nvPr>
        </p:nvSpPr>
        <p:spPr/>
        <p:txBody>
          <a:bodyPr/>
          <a:lstStyle/>
          <a:p>
            <a:endParaRPr lang="en-US"/>
          </a:p>
        </p:txBody>
      </p:sp>
      <p:sp>
        <p:nvSpPr>
          <p:cNvPr id="6" name="TextBox 5">
            <a:extLst>
              <a:ext uri="{FF2B5EF4-FFF2-40B4-BE49-F238E27FC236}">
                <a16:creationId xmlns:a16="http://schemas.microsoft.com/office/drawing/2014/main" id="{64A57E10-B443-C911-DFDA-3BBAF34854BE}"/>
              </a:ext>
            </a:extLst>
          </p:cNvPr>
          <p:cNvSpPr txBox="1"/>
          <p:nvPr/>
        </p:nvSpPr>
        <p:spPr>
          <a:xfrm>
            <a:off x="362712" y="1187506"/>
            <a:ext cx="11466576" cy="461665"/>
          </a:xfrm>
          <a:prstGeom prst="rect">
            <a:avLst/>
          </a:prstGeom>
          <a:noFill/>
        </p:spPr>
        <p:txBody>
          <a:bodyPr wrap="square" rtlCol="0">
            <a:spAutoFit/>
          </a:bodyPr>
          <a:lstStyle/>
          <a:p>
            <a:r>
              <a:rPr lang="en-US" sz="2400" dirty="0">
                <a:solidFill>
                  <a:schemeClr val="tx2"/>
                </a:solidFill>
              </a:rPr>
              <a:t>This is the Net class from PyTorch</a:t>
            </a:r>
            <a:r>
              <a:rPr lang="en-US" sz="2400" dirty="0">
                <a:solidFill>
                  <a:schemeClr val="tx2"/>
                </a:solidFill>
                <a:ea typeface="Amazon Ember" panose="02000000000000000000" pitchFamily="2" charset="0"/>
                <a:cs typeface="Amazon Ember Light" panose="020B0403020204020204" pitchFamily="34" charset="0"/>
              </a:rPr>
              <a:t>:</a:t>
            </a:r>
            <a:endParaRPr lang="en-US" sz="2400" dirty="0">
              <a:solidFill>
                <a:schemeClr val="tx2"/>
              </a:solidFill>
            </a:endParaRPr>
          </a:p>
        </p:txBody>
      </p:sp>
      <p:sp>
        <p:nvSpPr>
          <p:cNvPr id="23" name="Text Placeholder 1">
            <a:extLst>
              <a:ext uri="{FF2B5EF4-FFF2-40B4-BE49-F238E27FC236}">
                <a16:creationId xmlns:a16="http://schemas.microsoft.com/office/drawing/2014/main" id="{52620A20-4BB0-E2F5-0935-B0F09CA747F5}"/>
              </a:ext>
            </a:extLst>
          </p:cNvPr>
          <p:cNvSpPr txBox="1">
            <a:spLocks/>
          </p:cNvSpPr>
          <p:nvPr/>
        </p:nvSpPr>
        <p:spPr>
          <a:xfrm>
            <a:off x="362712" y="1672354"/>
            <a:ext cx="11466576" cy="1077218"/>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vert="horz" lIns="91440" tIns="45720" rIns="91440" bIns="45720" rtlCol="0">
            <a:spAutoFit/>
          </a:bodyPr>
          <a:lstStyle>
            <a:lvl1pPr marL="0" indent="0" algn="l" defTabSz="914400" rtl="0" eaLnBrk="1" latinLnBrk="0" hangingPunct="1">
              <a:lnSpc>
                <a:spcPct val="90000"/>
              </a:lnSpc>
              <a:spcBef>
                <a:spcPts val="0"/>
              </a:spcBef>
              <a:buFont typeface="Amazon Ember Display"/>
              <a:buNone/>
              <a:defRPr lang="en-US" sz="1600" kern="1200">
                <a:solidFill>
                  <a:srgbClr val="232F3E"/>
                </a:solidFill>
                <a:latin typeface="Lucida Console" panose="020B0609040504020204" pitchFamily="49" charset="0"/>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a:lnSpc>
                <a:spcPct val="100000"/>
              </a:lnSpc>
            </a:pPr>
            <a:r>
              <a:rPr lang="en-US" dirty="0">
                <a:solidFill>
                  <a:srgbClr val="0070C0"/>
                </a:solidFill>
              </a:rPr>
              <a:t>Class Net(nn.Module):</a:t>
            </a:r>
          </a:p>
          <a:p>
            <a:pPr defTabSz="502920">
              <a:lnSpc>
                <a:spcPct val="100000"/>
              </a:lnSpc>
            </a:pPr>
            <a:r>
              <a:rPr lang="en-US" dirty="0">
                <a:solidFill>
                  <a:srgbClr val="0070C0"/>
                </a:solidFill>
              </a:rPr>
              <a:t>	def __init__(self, vocab_size, embed_size, hidden_size, num_layers=1):</a:t>
            </a:r>
          </a:p>
          <a:p>
            <a:pPr defTabSz="502920">
              <a:lnSpc>
                <a:spcPct val="100000"/>
              </a:lnSpc>
            </a:pPr>
            <a:endParaRPr lang="en-US" dirty="0">
              <a:solidFill>
                <a:srgbClr val="0070C0"/>
              </a:solidFill>
            </a:endParaRPr>
          </a:p>
          <a:p>
            <a:pPr defTabSz="502920">
              <a:lnSpc>
                <a:spcPct val="100000"/>
              </a:lnSpc>
            </a:pPr>
            <a:r>
              <a:rPr lang="en-US" dirty="0">
                <a:solidFill>
                  <a:srgbClr val="0070C0"/>
                </a:solidFill>
              </a:rPr>
              <a:t>	def forward(self, inputs):</a:t>
            </a:r>
          </a:p>
        </p:txBody>
      </p:sp>
      <p:sp>
        <p:nvSpPr>
          <p:cNvPr id="4" name="TextBox 3">
            <a:extLst>
              <a:ext uri="{FF2B5EF4-FFF2-40B4-BE49-F238E27FC236}">
                <a16:creationId xmlns:a16="http://schemas.microsoft.com/office/drawing/2014/main" id="{A9D20F7F-56AF-D6F1-7C23-A85739F9267A}"/>
              </a:ext>
            </a:extLst>
          </p:cNvPr>
          <p:cNvSpPr txBox="1"/>
          <p:nvPr/>
        </p:nvSpPr>
        <p:spPr>
          <a:xfrm>
            <a:off x="362712" y="2915631"/>
            <a:ext cx="11466576" cy="461665"/>
          </a:xfrm>
          <a:prstGeom prst="rect">
            <a:avLst/>
          </a:prstGeom>
          <a:noFill/>
        </p:spPr>
        <p:txBody>
          <a:bodyPr wrap="square" rtlCol="0">
            <a:spAutoFit/>
          </a:bodyPr>
          <a:lstStyle/>
          <a:p>
            <a:r>
              <a:rPr lang="en-US" sz="2400" dirty="0">
                <a:solidFill>
                  <a:schemeClr val="tx2"/>
                </a:solidFill>
              </a:rPr>
              <a:t>The </a:t>
            </a:r>
            <a:r>
              <a:rPr lang="en-US" sz="2400" dirty="0">
                <a:solidFill>
                  <a:schemeClr val="tx2"/>
                </a:solidFill>
                <a:ea typeface="Amazon Ember" panose="02000000000000000000" pitchFamily="2" charset="0"/>
                <a:cs typeface="Amazon Ember Light" panose="020B0403020204020204" pitchFamily="34" charset="0"/>
              </a:rPr>
              <a:t>init</a:t>
            </a:r>
            <a:r>
              <a:rPr lang="en-US" sz="2400" dirty="0">
                <a:solidFill>
                  <a:schemeClr val="tx2"/>
                </a:solidFill>
              </a:rPr>
              <a:t> constructor receives the hyperparameters and does the following:</a:t>
            </a:r>
          </a:p>
        </p:txBody>
      </p:sp>
      <p:sp>
        <p:nvSpPr>
          <p:cNvPr id="24" name="Text Placeholder 5">
            <a:extLst>
              <a:ext uri="{FF2B5EF4-FFF2-40B4-BE49-F238E27FC236}">
                <a16:creationId xmlns:a16="http://schemas.microsoft.com/office/drawing/2014/main" id="{7175C727-3EEC-EFA8-9157-6E0ADE037450}"/>
              </a:ext>
            </a:extLst>
          </p:cNvPr>
          <p:cNvSpPr txBox="1">
            <a:spLocks/>
          </p:cNvSpPr>
          <p:nvPr/>
        </p:nvSpPr>
        <p:spPr>
          <a:xfrm>
            <a:off x="362712" y="3492268"/>
            <a:ext cx="11466576" cy="2800767"/>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vert="horz" lIns="91440" tIns="45720" rIns="91440" bIns="45720" rtlCol="0">
            <a:spAutoFit/>
          </a:bodyPr>
          <a:lstStyle>
            <a:lvl1pPr marL="0" indent="0" algn="l" defTabSz="914400" rtl="0" eaLnBrk="1" latinLnBrk="0" hangingPunct="1">
              <a:lnSpc>
                <a:spcPct val="90000"/>
              </a:lnSpc>
              <a:spcBef>
                <a:spcPts val="0"/>
              </a:spcBef>
              <a:buFont typeface="Amazon Ember Display"/>
              <a:buNone/>
              <a:defRPr lang="en-US" sz="1600" kern="1200">
                <a:solidFill>
                  <a:srgbClr val="232F3E"/>
                </a:solidFill>
                <a:latin typeface="Lucida Console" panose="020B0609040504020204" pitchFamily="49" charset="0"/>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a:lnSpc>
                <a:spcPct val="100000"/>
              </a:lnSpc>
            </a:pPr>
            <a:r>
              <a:rPr lang="en-US" dirty="0">
                <a:solidFill>
                  <a:schemeClr val="tx1"/>
                </a:solidFill>
              </a:rPr>
              <a:t># Initiate embedding</a:t>
            </a:r>
          </a:p>
          <a:p>
            <a:pPr>
              <a:lnSpc>
                <a:spcPct val="100000"/>
              </a:lnSpc>
            </a:pPr>
            <a:r>
              <a:rPr lang="en-US" dirty="0">
                <a:solidFill>
                  <a:srgbClr val="0070C0"/>
                </a:solidFill>
              </a:rPr>
              <a:t>def __init__(self, vocab_size, embed_size, hidden_size, num_layers=1):</a:t>
            </a:r>
          </a:p>
          <a:p>
            <a:pPr defTabSz="502920">
              <a:lnSpc>
                <a:spcPct val="100000"/>
              </a:lnSpc>
            </a:pPr>
            <a:r>
              <a:rPr lang="en-US" dirty="0">
                <a:solidFill>
                  <a:srgbClr val="0070C0"/>
                </a:solidFill>
              </a:rPr>
              <a:t>	super().__init__()</a:t>
            </a:r>
          </a:p>
          <a:p>
            <a:pPr defTabSz="502920">
              <a:lnSpc>
                <a:spcPct val="100000"/>
              </a:lnSpc>
            </a:pPr>
            <a:r>
              <a:rPr lang="en-US" dirty="0">
                <a:solidFill>
                  <a:srgbClr val="0070C0"/>
                </a:solidFill>
              </a:rPr>
              <a:t>	self.embedding == nn.Embedding(vocab_size, embed_size, padding_idx = 1)</a:t>
            </a:r>
          </a:p>
          <a:p>
            <a:pPr defTabSz="502920">
              <a:lnSpc>
                <a:spcPct val="100000"/>
              </a:lnSpc>
            </a:pPr>
            <a:r>
              <a:rPr lang="en-US" dirty="0">
                <a:solidFill>
                  <a:schemeClr val="tx2"/>
                </a:solidFill>
              </a:rPr>
              <a:t>	</a:t>
            </a:r>
            <a:r>
              <a:rPr lang="en-US" dirty="0">
                <a:solidFill>
                  <a:schemeClr val="tx1"/>
                </a:solidFill>
              </a:rPr>
              <a:t># Instantiate the RNN layer</a:t>
            </a:r>
          </a:p>
          <a:p>
            <a:pPr defTabSz="502920">
              <a:lnSpc>
                <a:spcPct val="100000"/>
              </a:lnSpc>
            </a:pPr>
            <a:r>
              <a:rPr lang="en-US" dirty="0">
                <a:solidFill>
                  <a:schemeClr val="accent5"/>
                </a:solidFill>
              </a:rPr>
              <a:t>	</a:t>
            </a:r>
            <a:r>
              <a:rPr lang="en-US" dirty="0">
                <a:solidFill>
                  <a:srgbClr val="0070C0"/>
                </a:solidFill>
              </a:rPr>
              <a:t>self.rnn = nn.RNN(</a:t>
            </a:r>
          </a:p>
          <a:p>
            <a:pPr defTabSz="502920">
              <a:lnSpc>
                <a:spcPct val="100000"/>
              </a:lnSpc>
            </a:pPr>
            <a:r>
              <a:rPr lang="en-US" dirty="0">
                <a:solidFill>
                  <a:srgbClr val="0070C0"/>
                </a:solidFill>
              </a:rPr>
              <a:t>		embed_size, hidden_size, num_layers=num_layers, batch_first=True</a:t>
            </a:r>
          </a:p>
          <a:p>
            <a:pPr defTabSz="502920">
              <a:lnSpc>
                <a:spcPct val="100000"/>
              </a:lnSpc>
            </a:pPr>
            <a:r>
              <a:rPr lang="en-US" dirty="0">
                <a:solidFill>
                  <a:srgbClr val="0070C0"/>
                </a:solidFill>
              </a:rPr>
              <a:t>	)</a:t>
            </a:r>
          </a:p>
          <a:p>
            <a:pPr defTabSz="502920">
              <a:lnSpc>
                <a:spcPct val="100000"/>
              </a:lnSpc>
            </a:pPr>
            <a:r>
              <a:rPr lang="en-US" dirty="0">
                <a:solidFill>
                  <a:srgbClr val="0070C0"/>
                </a:solidFill>
              </a:rPr>
              <a:t>		</a:t>
            </a:r>
          </a:p>
          <a:p>
            <a:pPr defTabSz="502920">
              <a:lnSpc>
                <a:spcPct val="100000"/>
              </a:lnSpc>
            </a:pPr>
            <a:r>
              <a:rPr lang="en-US" dirty="0">
                <a:solidFill>
                  <a:srgbClr val="0070C0"/>
                </a:solidFill>
              </a:rPr>
              <a:t>	self.linear = nn.Linear(hidden-size, 1) </a:t>
            </a:r>
            <a:r>
              <a:rPr lang="en-US" dirty="0">
                <a:solidFill>
                  <a:schemeClr val="tx1"/>
                </a:solidFill>
              </a:rPr>
              <a:t># Instantiate the linear output layer</a:t>
            </a:r>
          </a:p>
          <a:p>
            <a:pPr defTabSz="502920">
              <a:lnSpc>
                <a:spcPct val="100000"/>
              </a:lnSpc>
            </a:pPr>
            <a:r>
              <a:rPr lang="en-US" dirty="0">
                <a:solidFill>
                  <a:schemeClr val="accent5"/>
                </a:solidFill>
              </a:rPr>
              <a:t>	</a:t>
            </a:r>
            <a:r>
              <a:rPr lang="en-US" dirty="0">
                <a:solidFill>
                  <a:srgbClr val="0070C0"/>
                </a:solidFill>
              </a:rPr>
              <a:t>self.act = nn.Sigmoid()</a:t>
            </a:r>
            <a:r>
              <a:rPr lang="en-US" dirty="0">
                <a:solidFill>
                  <a:schemeClr val="accent5"/>
                </a:solidFill>
              </a:rPr>
              <a:t> </a:t>
            </a:r>
            <a:r>
              <a:rPr lang="en-US" dirty="0">
                <a:solidFill>
                  <a:schemeClr val="tx1"/>
                </a:solidFill>
              </a:rPr>
              <a:t># Instantiate the sigmoid activation function</a:t>
            </a:r>
          </a:p>
        </p:txBody>
      </p:sp>
    </p:spTree>
    <p:custDataLst>
      <p:tags r:id="rId1"/>
    </p:custDataLst>
    <p:extLst>
      <p:ext uri="{BB962C8B-B14F-4D97-AF65-F5344CB8AC3E}">
        <p14:creationId xmlns:p14="http://schemas.microsoft.com/office/powerpoint/2010/main" val="4224720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5E398462-92D4-4C8A-92CD-E27E45A05656}"/>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3" name="Title 2">
            <a:extLst>
              <a:ext uri="{FF2B5EF4-FFF2-40B4-BE49-F238E27FC236}">
                <a16:creationId xmlns:a16="http://schemas.microsoft.com/office/drawing/2014/main" id="{C1938220-9704-9626-2B78-663CD87B1D02}"/>
              </a:ext>
            </a:extLst>
          </p:cNvPr>
          <p:cNvSpPr>
            <a:spLocks noGrp="1"/>
          </p:cNvSpPr>
          <p:nvPr>
            <p:ph type="title" idx="1"/>
          </p:nvPr>
        </p:nvSpPr>
        <p:spPr/>
        <p:txBody>
          <a:bodyPr>
            <a:normAutofit fontScale="90000"/>
          </a:bodyPr>
          <a:lstStyle/>
          <a:p>
            <a:r>
              <a:rPr lang="en-US" dirty="0"/>
              <a:t>Defining a neural network: forward function</a:t>
            </a:r>
          </a:p>
        </p:txBody>
      </p:sp>
      <p:sp>
        <p:nvSpPr>
          <p:cNvPr id="2" name="Content Placeholder 1">
            <a:extLst>
              <a:ext uri="{FF2B5EF4-FFF2-40B4-BE49-F238E27FC236}">
                <a16:creationId xmlns:a16="http://schemas.microsoft.com/office/drawing/2014/main" id="{0B769706-33E9-DC37-B63D-BD997B5AA5D9}"/>
              </a:ext>
            </a:extLst>
          </p:cNvPr>
          <p:cNvSpPr>
            <a:spLocks noGrp="1"/>
          </p:cNvSpPr>
          <p:nvPr>
            <p:ph idx="2"/>
          </p:nvPr>
        </p:nvSpPr>
        <p:spPr/>
        <p:txBody>
          <a:bodyPr/>
          <a:lstStyle/>
          <a:p>
            <a:endParaRPr lang="en-US"/>
          </a:p>
        </p:txBody>
      </p:sp>
      <p:sp>
        <p:nvSpPr>
          <p:cNvPr id="14" name="Text Placeholder 1">
            <a:extLst>
              <a:ext uri="{FF2B5EF4-FFF2-40B4-BE49-F238E27FC236}">
                <a16:creationId xmlns:a16="http://schemas.microsoft.com/office/drawing/2014/main" id="{EA23BE70-C520-4F2E-9862-124E2CBDEB29}"/>
              </a:ext>
            </a:extLst>
          </p:cNvPr>
          <p:cNvSpPr txBox="1">
            <a:spLocks/>
          </p:cNvSpPr>
          <p:nvPr/>
        </p:nvSpPr>
        <p:spPr>
          <a:xfrm>
            <a:off x="362712" y="1203642"/>
            <a:ext cx="11466576" cy="1077218"/>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vert="horz" lIns="91440" tIns="45720" rIns="91440" bIns="45720" rtlCol="0">
            <a:spAutoFit/>
          </a:bodyPr>
          <a:lstStyle>
            <a:lvl1pPr marL="0" indent="0" algn="l" defTabSz="914400" rtl="0" eaLnBrk="1" latinLnBrk="0" hangingPunct="1">
              <a:lnSpc>
                <a:spcPct val="90000"/>
              </a:lnSpc>
              <a:spcBef>
                <a:spcPts val="0"/>
              </a:spcBef>
              <a:buFont typeface="Amazon Ember Display"/>
              <a:buNone/>
              <a:defRPr lang="en-US" sz="1600" kern="1200">
                <a:solidFill>
                  <a:srgbClr val="232F3E"/>
                </a:solidFill>
                <a:latin typeface="Lucida Console" panose="020B0609040504020204" pitchFamily="49" charset="0"/>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a:lnSpc>
                <a:spcPct val="100000"/>
              </a:lnSpc>
            </a:pPr>
            <a:r>
              <a:rPr lang="en-US" dirty="0">
                <a:solidFill>
                  <a:srgbClr val="0070C0"/>
                </a:solidFill>
              </a:rPr>
              <a:t>Class Net(nn.Module):</a:t>
            </a:r>
          </a:p>
          <a:p>
            <a:pPr defTabSz="502920">
              <a:lnSpc>
                <a:spcPct val="100000"/>
              </a:lnSpc>
            </a:pPr>
            <a:r>
              <a:rPr lang="en-US" dirty="0">
                <a:solidFill>
                  <a:srgbClr val="0070C0"/>
                </a:solidFill>
              </a:rPr>
              <a:t>	def __init__(self, vocab_size, embed_size, hidden_size, num_layers=1):</a:t>
            </a:r>
          </a:p>
          <a:p>
            <a:pPr defTabSz="502920">
              <a:lnSpc>
                <a:spcPct val="100000"/>
              </a:lnSpc>
            </a:pPr>
            <a:endParaRPr lang="en-US" dirty="0">
              <a:solidFill>
                <a:srgbClr val="0070C0"/>
              </a:solidFill>
            </a:endParaRPr>
          </a:p>
          <a:p>
            <a:pPr defTabSz="502920">
              <a:lnSpc>
                <a:spcPct val="100000"/>
              </a:lnSpc>
            </a:pPr>
            <a:r>
              <a:rPr lang="en-US" dirty="0">
                <a:solidFill>
                  <a:srgbClr val="0070C0"/>
                </a:solidFill>
              </a:rPr>
              <a:t>	def forward(self, inputs):</a:t>
            </a:r>
          </a:p>
        </p:txBody>
      </p:sp>
      <p:sp>
        <p:nvSpPr>
          <p:cNvPr id="4" name="TextBox 3">
            <a:extLst>
              <a:ext uri="{FF2B5EF4-FFF2-40B4-BE49-F238E27FC236}">
                <a16:creationId xmlns:a16="http://schemas.microsoft.com/office/drawing/2014/main" id="{A9D20F7F-56AF-D6F1-7C23-A85739F9267A}"/>
              </a:ext>
            </a:extLst>
          </p:cNvPr>
          <p:cNvSpPr txBox="1"/>
          <p:nvPr/>
        </p:nvSpPr>
        <p:spPr>
          <a:xfrm>
            <a:off x="362712" y="2436421"/>
            <a:ext cx="11466576" cy="461665"/>
          </a:xfrm>
          <a:prstGeom prst="rect">
            <a:avLst/>
          </a:prstGeom>
          <a:noFill/>
        </p:spPr>
        <p:txBody>
          <a:bodyPr wrap="square" rtlCol="0">
            <a:spAutoFit/>
          </a:bodyPr>
          <a:lstStyle/>
          <a:p>
            <a:r>
              <a:rPr lang="en-US" sz="2400" dirty="0">
                <a:solidFill>
                  <a:schemeClr val="tx2"/>
                </a:solidFill>
                <a:latin typeface="Amazon Ember display"/>
              </a:rPr>
              <a:t>The </a:t>
            </a:r>
            <a:r>
              <a:rPr lang="en-US" sz="2400" dirty="0">
                <a:solidFill>
                  <a:schemeClr val="tx2"/>
                </a:solidFill>
                <a:latin typeface="Amazon Ember display"/>
                <a:ea typeface="Amazon Ember" panose="02000000000000000000" pitchFamily="2" charset="0"/>
                <a:cs typeface="Amazon Ember Light" panose="020B0403020204020204" pitchFamily="34" charset="0"/>
              </a:rPr>
              <a:t>forward</a:t>
            </a:r>
            <a:r>
              <a:rPr lang="en-US" sz="2400" dirty="0">
                <a:solidFill>
                  <a:schemeClr val="tx2"/>
                </a:solidFill>
                <a:latin typeface="Amazon Ember display"/>
              </a:rPr>
              <a:t> function performs the forward propagation:</a:t>
            </a:r>
          </a:p>
        </p:txBody>
      </p:sp>
      <p:sp>
        <p:nvSpPr>
          <p:cNvPr id="5" name="Text Placeholder 5">
            <a:extLst>
              <a:ext uri="{FF2B5EF4-FFF2-40B4-BE49-F238E27FC236}">
                <a16:creationId xmlns:a16="http://schemas.microsoft.com/office/drawing/2014/main" id="{8D0D7AC0-49BD-1A4F-B2B0-835214ABF466}"/>
              </a:ext>
            </a:extLst>
          </p:cNvPr>
          <p:cNvSpPr txBox="1">
            <a:spLocks/>
          </p:cNvSpPr>
          <p:nvPr/>
        </p:nvSpPr>
        <p:spPr>
          <a:xfrm>
            <a:off x="362712" y="3053647"/>
            <a:ext cx="11466576" cy="2800767"/>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vert="horz" lIns="91440" tIns="45720" rIns="91440" bIns="45720" rtlCol="0">
            <a:spAutoFit/>
          </a:bodyPr>
          <a:lstStyle>
            <a:lvl1pPr marL="0" indent="0" algn="l" defTabSz="914400" rtl="0" eaLnBrk="1" latinLnBrk="0" hangingPunct="1">
              <a:lnSpc>
                <a:spcPct val="90000"/>
              </a:lnSpc>
              <a:spcBef>
                <a:spcPts val="0"/>
              </a:spcBef>
              <a:buFont typeface="Amazon Ember Display"/>
              <a:buNone/>
              <a:defRPr lang="en-US" sz="1600" kern="1200">
                <a:solidFill>
                  <a:srgbClr val="232F3E"/>
                </a:solidFill>
                <a:latin typeface="Lucida Console" panose="020B0609040504020204" pitchFamily="49" charset="0"/>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a:lnSpc>
                <a:spcPct val="100000"/>
              </a:lnSpc>
            </a:pPr>
            <a:r>
              <a:rPr lang="en-US" dirty="0">
                <a:solidFill>
                  <a:schemeClr val="tx1"/>
                </a:solidFill>
              </a:rPr>
              <a:t># Receive input data and call the embedding layer</a:t>
            </a:r>
          </a:p>
          <a:p>
            <a:pPr>
              <a:lnSpc>
                <a:spcPct val="100000"/>
              </a:lnSpc>
            </a:pPr>
            <a:r>
              <a:rPr lang="en-US" dirty="0">
                <a:solidFill>
                  <a:srgbClr val="0070C0"/>
                </a:solidFill>
              </a:rPr>
              <a:t>def forward(self, inputs):</a:t>
            </a:r>
          </a:p>
          <a:p>
            <a:pPr defTabSz="502920">
              <a:lnSpc>
                <a:spcPct val="100000"/>
              </a:lnSpc>
            </a:pPr>
            <a:r>
              <a:rPr lang="en-US" dirty="0">
                <a:solidFill>
                  <a:srgbClr val="0070C0"/>
                </a:solidFill>
              </a:rPr>
              <a:t>	embeddings = self.embedding(inputs)</a:t>
            </a:r>
          </a:p>
          <a:p>
            <a:pPr defTabSz="502920">
              <a:lnSpc>
                <a:spcPct val="100000"/>
              </a:lnSpc>
            </a:pPr>
            <a:r>
              <a:rPr lang="en-US" dirty="0">
                <a:solidFill>
                  <a:srgbClr val="0070C0"/>
                </a:solidFill>
              </a:rPr>
              <a:t>		</a:t>
            </a:r>
          </a:p>
          <a:p>
            <a:pPr defTabSz="502920">
              <a:lnSpc>
                <a:spcPct val="100000"/>
              </a:lnSpc>
            </a:pPr>
            <a:r>
              <a:rPr lang="en-US" dirty="0">
                <a:solidFill>
                  <a:srgbClr val="0070C0"/>
                </a:solidFill>
              </a:rPr>
              <a:t>	# Receive the embedding layer output and call the RNN layer</a:t>
            </a:r>
          </a:p>
          <a:p>
            <a:pPr defTabSz="502920">
              <a:lnSpc>
                <a:spcPct val="100000"/>
              </a:lnSpc>
            </a:pPr>
            <a:r>
              <a:rPr lang="en-US" dirty="0">
                <a:solidFill>
                  <a:srgbClr val="0070C0"/>
                </a:solidFill>
              </a:rPr>
              <a:t>	outputs, _ = self.rnn(embeddings)</a:t>
            </a:r>
          </a:p>
          <a:p>
            <a:pPr defTabSz="502920">
              <a:lnSpc>
                <a:spcPct val="100000"/>
              </a:lnSpc>
            </a:pPr>
            <a:endParaRPr lang="en-US" dirty="0">
              <a:solidFill>
                <a:srgbClr val="0070C0"/>
              </a:solidFill>
            </a:endParaRPr>
          </a:p>
          <a:p>
            <a:pPr defTabSz="502920">
              <a:lnSpc>
                <a:spcPct val="100000"/>
              </a:lnSpc>
            </a:pPr>
            <a:r>
              <a:rPr lang="en-US" dirty="0">
                <a:solidFill>
                  <a:srgbClr val="0070C0"/>
                </a:solidFill>
              </a:rPr>
              <a:t>	# Receive the RNN layer output and call the linear layer</a:t>
            </a:r>
          </a:p>
          <a:p>
            <a:pPr defTabSz="502920">
              <a:lnSpc>
                <a:spcPct val="100000"/>
              </a:lnSpc>
            </a:pPr>
            <a:r>
              <a:rPr lang="en-US" dirty="0">
                <a:solidFill>
                  <a:srgbClr val="0070C0"/>
                </a:solidFill>
              </a:rPr>
              <a:t>	# Output shape after RNN</a:t>
            </a:r>
          </a:p>
          <a:p>
            <a:pPr defTabSz="502920">
              <a:lnSpc>
                <a:spcPct val="100000"/>
              </a:lnSpc>
            </a:pPr>
            <a:r>
              <a:rPr lang="en-US" dirty="0">
                <a:solidFill>
                  <a:srgbClr val="0070C0"/>
                </a:solidFill>
              </a:rPr>
              <a:t>	outs = self.linear(outputs[:, -1, :])</a:t>
            </a:r>
          </a:p>
          <a:p>
            <a:pPr defTabSz="502920">
              <a:lnSpc>
                <a:spcPct val="100000"/>
              </a:lnSpc>
            </a:pPr>
            <a:r>
              <a:rPr lang="en-US" dirty="0">
                <a:solidFill>
                  <a:srgbClr val="0070C0"/>
                </a:solidFill>
              </a:rPr>
              <a:t>	return self.act(outs)</a:t>
            </a:r>
          </a:p>
        </p:txBody>
      </p:sp>
    </p:spTree>
    <p:custDataLst>
      <p:tags r:id="rId1"/>
    </p:custDataLst>
    <p:extLst>
      <p:ext uri="{BB962C8B-B14F-4D97-AF65-F5344CB8AC3E}">
        <p14:creationId xmlns:p14="http://schemas.microsoft.com/office/powerpoint/2010/main" val="3123337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09D8564-5AC0-4E5B-A58E-FCD21929E24A}"/>
              </a:ext>
            </a:extLst>
          </p:cNvPr>
          <p:cNvSpPr>
            <a:spLocks noGrp="1"/>
          </p:cNvSpPr>
          <p:nvPr>
            <p:ph type="sldNum" idx="97"/>
          </p:nvPr>
        </p:nvSpPr>
        <p:spPr/>
        <p:txBody>
          <a:bodyPr/>
          <a:lstStyle/>
          <a:p>
            <a:fld id="{86A8BF56-6CB3-514C-9A64-F39D95C9E25B}" type="slidenum">
              <a:rPr lang="en-US" smtClean="0"/>
              <a:t>19</a:t>
            </a:fld>
            <a:endParaRPr lang="en-US" dirty="0"/>
          </a:p>
        </p:txBody>
      </p:sp>
      <p:sp>
        <p:nvSpPr>
          <p:cNvPr id="3" name="Title 2">
            <a:extLst>
              <a:ext uri="{FF2B5EF4-FFF2-40B4-BE49-F238E27FC236}">
                <a16:creationId xmlns:a16="http://schemas.microsoft.com/office/drawing/2014/main" id="{C1938220-9704-9626-2B78-663CD87B1D02}"/>
              </a:ext>
            </a:extLst>
          </p:cNvPr>
          <p:cNvSpPr>
            <a:spLocks noGrp="1"/>
          </p:cNvSpPr>
          <p:nvPr>
            <p:ph type="title" idx="1"/>
          </p:nvPr>
        </p:nvSpPr>
        <p:spPr/>
        <p:txBody>
          <a:bodyPr>
            <a:normAutofit fontScale="90000"/>
          </a:bodyPr>
          <a:lstStyle/>
          <a:p>
            <a:r>
              <a:rPr lang="en-US" b="1" dirty="0"/>
              <a:t>Defining a function to initialize the weights</a:t>
            </a:r>
          </a:p>
        </p:txBody>
      </p:sp>
      <p:sp>
        <p:nvSpPr>
          <p:cNvPr id="4" name="Content Placeholder 3">
            <a:extLst>
              <a:ext uri="{FF2B5EF4-FFF2-40B4-BE49-F238E27FC236}">
                <a16:creationId xmlns:a16="http://schemas.microsoft.com/office/drawing/2014/main" id="{C84BB6FC-BD18-4236-BCD7-992EB2FC717D}"/>
              </a:ext>
            </a:extLst>
          </p:cNvPr>
          <p:cNvSpPr>
            <a:spLocks noGrp="1"/>
          </p:cNvSpPr>
          <p:nvPr>
            <p:ph idx="2"/>
          </p:nvPr>
        </p:nvSpPr>
        <p:spPr/>
        <p:txBody>
          <a:bodyPr/>
          <a:lstStyle/>
          <a:p>
            <a:pPr marL="0" indent="0">
              <a:buNone/>
            </a:pPr>
            <a:r>
              <a:rPr lang="en-US" sz="2400" dirty="0"/>
              <a:t>Before initializing the neural network model, define the function that </a:t>
            </a:r>
            <a:r>
              <a:rPr lang="en-US" sz="2400" dirty="0">
                <a:solidFill>
                  <a:schemeClr val="tx2"/>
                </a:solidFill>
                <a:ea typeface="Amazon Ember" panose="02000000000000000000" pitchFamily="2" charset="0"/>
                <a:cs typeface="Amazon Ember Light" panose="020B0403020204020204" pitchFamily="34" charset="0"/>
              </a:rPr>
              <a:t>initializes the weights.</a:t>
            </a:r>
            <a:endParaRPr lang="en-US" sz="2000" dirty="0">
              <a:solidFill>
                <a:schemeClr val="tx2"/>
              </a:solidFill>
              <a:ea typeface="Amazon Ember" panose="02000000000000000000" pitchFamily="2" charset="0"/>
              <a:cs typeface="Amazon Ember Light" panose="020B0403020204020204" pitchFamily="34" charset="0"/>
            </a:endParaRPr>
          </a:p>
        </p:txBody>
      </p:sp>
      <p:sp>
        <p:nvSpPr>
          <p:cNvPr id="8" name="Text Placeholder 5">
            <a:extLst>
              <a:ext uri="{FF2B5EF4-FFF2-40B4-BE49-F238E27FC236}">
                <a16:creationId xmlns:a16="http://schemas.microsoft.com/office/drawing/2014/main" id="{66A290FA-B997-4E32-B082-4E2D4BEEC11A}"/>
              </a:ext>
            </a:extLst>
          </p:cNvPr>
          <p:cNvSpPr txBox="1">
            <a:spLocks/>
          </p:cNvSpPr>
          <p:nvPr/>
        </p:nvSpPr>
        <p:spPr>
          <a:xfrm>
            <a:off x="365760" y="2163083"/>
            <a:ext cx="11466576" cy="3046988"/>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vert="horz" lIns="91440" tIns="45720" rIns="91440" bIns="45720" rtlCol="0">
            <a:sp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600" dirty="0">
                <a:solidFill>
                  <a:schemeClr val="tx1"/>
                </a:solidFill>
                <a:latin typeface="Lucida Console" panose="020B0609040504020204" pitchFamily="49" charset="0"/>
              </a:rPr>
              <a:t># Initialize the weights</a:t>
            </a:r>
          </a:p>
          <a:p>
            <a:pPr marL="0" indent="0">
              <a:spcBef>
                <a:spcPts val="0"/>
              </a:spcBef>
              <a:spcAft>
                <a:spcPts val="0"/>
              </a:spcAft>
              <a:buNone/>
            </a:pPr>
            <a:r>
              <a:rPr lang="en-US" sz="1600" dirty="0">
                <a:solidFill>
                  <a:srgbClr val="0070C0"/>
                </a:solidFill>
                <a:latin typeface="Lucida Console" panose="020B0609040504020204" pitchFamily="49" charset="0"/>
              </a:rPr>
              <a:t>def init_weights(m):</a:t>
            </a:r>
          </a:p>
          <a:p>
            <a:pPr marL="0" indent="0" defTabSz="502920">
              <a:spcBef>
                <a:spcPts val="0"/>
              </a:spcBef>
              <a:spcAft>
                <a:spcPts val="0"/>
              </a:spcAft>
              <a:buNone/>
            </a:pPr>
            <a:r>
              <a:rPr lang="en-US" sz="1600" dirty="0">
                <a:solidFill>
                  <a:schemeClr val="tx1"/>
                </a:solidFill>
                <a:latin typeface="Lucida Console" panose="020B0609040504020204" pitchFamily="49" charset="0"/>
              </a:rPr>
              <a:t>	# Receive the model as input</a:t>
            </a:r>
          </a:p>
          <a:p>
            <a:pPr marL="0" indent="0" defTabSz="502920">
              <a:spcBef>
                <a:spcPts val="0"/>
              </a:spcBef>
              <a:spcAft>
                <a:spcPts val="0"/>
              </a:spcAft>
              <a:buNone/>
            </a:pPr>
            <a:r>
              <a:rPr lang="en-US" sz="1600" dirty="0">
                <a:solidFill>
                  <a:schemeClr val="accent5"/>
                </a:solidFill>
                <a:latin typeface="Lucida Console" panose="020B0609040504020204" pitchFamily="49" charset="0"/>
              </a:rPr>
              <a:t>	</a:t>
            </a:r>
            <a:r>
              <a:rPr lang="en-US" sz="1600" dirty="0">
                <a:solidFill>
                  <a:srgbClr val="0070C0"/>
                </a:solidFill>
                <a:latin typeface="Lucida Console" panose="020B0609040504020204" pitchFamily="49" charset="0"/>
              </a:rPr>
              <a:t>if type(m) == nn.Linear:</a:t>
            </a:r>
          </a:p>
          <a:p>
            <a:pPr marL="0" indent="0" defTabSz="502920">
              <a:spcBef>
                <a:spcPts val="0"/>
              </a:spcBef>
              <a:spcAft>
                <a:spcPts val="0"/>
              </a:spcAft>
              <a:buNone/>
            </a:pPr>
            <a:r>
              <a:rPr lang="en-US" sz="1600" dirty="0">
                <a:solidFill>
                  <a:schemeClr val="tx1"/>
                </a:solidFill>
                <a:latin typeface="Lucida Console" panose="020B0609040504020204" pitchFamily="49" charset="0"/>
              </a:rPr>
              <a:t>		# Use Xavier initialization for the weights in the linear layer</a:t>
            </a:r>
            <a:endParaRPr lang="en-US" sz="1600" dirty="0">
              <a:solidFill>
                <a:schemeClr val="accent5"/>
              </a:solidFill>
              <a:latin typeface="Lucida Console" panose="020B0609040504020204" pitchFamily="49" charset="0"/>
            </a:endParaRPr>
          </a:p>
          <a:p>
            <a:pPr marL="0" indent="0" defTabSz="502920">
              <a:spcBef>
                <a:spcPts val="0"/>
              </a:spcBef>
              <a:spcAft>
                <a:spcPts val="0"/>
              </a:spcAft>
              <a:buNone/>
            </a:pPr>
            <a:r>
              <a:rPr lang="en-US" sz="1600" dirty="0">
                <a:solidFill>
                  <a:schemeClr val="accent5"/>
                </a:solidFill>
                <a:latin typeface="Lucida Console" panose="020B0609040504020204" pitchFamily="49" charset="0"/>
              </a:rPr>
              <a:t>		</a:t>
            </a:r>
            <a:r>
              <a:rPr lang="en-US" sz="1600" dirty="0">
                <a:solidFill>
                  <a:srgbClr val="0070C0"/>
                </a:solidFill>
                <a:latin typeface="Lucida Console" panose="020B0609040504020204" pitchFamily="49" charset="0"/>
              </a:rPr>
              <a:t>nn.init.xavier_uniform_(m.weight) </a:t>
            </a:r>
            <a:r>
              <a:rPr lang="en-US" sz="1600" dirty="0">
                <a:solidFill>
                  <a:schemeClr val="accent5"/>
                </a:solidFill>
                <a:latin typeface="Lucida Console" panose="020B0609040504020204" pitchFamily="49" charset="0"/>
              </a:rPr>
              <a:t>	</a:t>
            </a:r>
          </a:p>
          <a:p>
            <a:pPr marL="0" indent="0" defTabSz="502920">
              <a:spcBef>
                <a:spcPts val="0"/>
              </a:spcBef>
              <a:spcAft>
                <a:spcPts val="0"/>
              </a:spcAft>
              <a:buNone/>
            </a:pPr>
            <a:endParaRPr lang="en-US" sz="1600" dirty="0">
              <a:solidFill>
                <a:schemeClr val="accent5"/>
              </a:solidFill>
              <a:latin typeface="Lucida Console" panose="020B0609040504020204" pitchFamily="49" charset="0"/>
            </a:endParaRPr>
          </a:p>
          <a:p>
            <a:pPr marL="0" indent="0" defTabSz="502920">
              <a:spcBef>
                <a:spcPts val="0"/>
              </a:spcBef>
              <a:spcAft>
                <a:spcPts val="0"/>
              </a:spcAft>
              <a:buNone/>
            </a:pPr>
            <a:r>
              <a:rPr lang="en-US" sz="1600" dirty="0">
                <a:solidFill>
                  <a:schemeClr val="accent5"/>
                </a:solidFill>
                <a:latin typeface="Lucida Console" panose="020B0609040504020204" pitchFamily="49" charset="0"/>
              </a:rPr>
              <a:t>	</a:t>
            </a:r>
            <a:r>
              <a:rPr lang="en-US" sz="1600" dirty="0">
                <a:solidFill>
                  <a:srgbClr val="0070C0"/>
                </a:solidFill>
                <a:latin typeface="Lucida Console" panose="020B0609040504020204" pitchFamily="49" charset="0"/>
              </a:rPr>
              <a:t>if type(m) == nn.RNN:</a:t>
            </a:r>
          </a:p>
          <a:p>
            <a:pPr marL="0" indent="0" defTabSz="502920">
              <a:spcBef>
                <a:spcPts val="0"/>
              </a:spcBef>
              <a:spcAft>
                <a:spcPts val="0"/>
              </a:spcAft>
              <a:buNone/>
            </a:pPr>
            <a:r>
              <a:rPr lang="en-US" sz="1600" dirty="0">
                <a:solidFill>
                  <a:srgbClr val="0070C0"/>
                </a:solidFill>
                <a:latin typeface="Lucida Console" panose="020B0609040504020204" pitchFamily="49" charset="0"/>
              </a:rPr>
              <a:t>		for param in m._flat_weights_names:</a:t>
            </a:r>
          </a:p>
          <a:p>
            <a:pPr marL="0" indent="0" defTabSz="502920">
              <a:spcBef>
                <a:spcPts val="0"/>
              </a:spcBef>
              <a:spcAft>
                <a:spcPts val="0"/>
              </a:spcAft>
              <a:buNone/>
            </a:pPr>
            <a:r>
              <a:rPr lang="en-US" sz="1600" dirty="0">
                <a:solidFill>
                  <a:srgbClr val="0070C0"/>
                </a:solidFill>
                <a:latin typeface="Lucida Console" panose="020B0609040504020204" pitchFamily="49" charset="0"/>
              </a:rPr>
              <a:t>			if “weight” in param:</a:t>
            </a:r>
          </a:p>
          <a:p>
            <a:pPr marL="0" indent="0" defTabSz="502920">
              <a:spcBef>
                <a:spcPts val="0"/>
              </a:spcBef>
              <a:spcAft>
                <a:spcPts val="0"/>
              </a:spcAft>
              <a:buNone/>
            </a:pPr>
            <a:r>
              <a:rPr lang="en-US" sz="1600" dirty="0">
                <a:solidFill>
                  <a:schemeClr val="tx1"/>
                </a:solidFill>
                <a:latin typeface="Lucida Console" panose="020B0609040504020204" pitchFamily="49" charset="0"/>
              </a:rPr>
              <a:t>				# Use Xavier initialization for the weights in the RNN layer</a:t>
            </a:r>
            <a:endParaRPr lang="en-US" sz="1600" dirty="0">
              <a:solidFill>
                <a:schemeClr val="accent5"/>
              </a:solidFill>
              <a:latin typeface="Lucida Console" panose="020B0609040504020204" pitchFamily="49" charset="0"/>
            </a:endParaRPr>
          </a:p>
          <a:p>
            <a:pPr marL="0" indent="0" defTabSz="502920">
              <a:spcBef>
                <a:spcPts val="0"/>
              </a:spcBef>
              <a:spcAft>
                <a:spcPts val="0"/>
              </a:spcAft>
              <a:buNone/>
            </a:pPr>
            <a:r>
              <a:rPr lang="en-US" sz="1600" dirty="0">
                <a:solidFill>
                  <a:schemeClr val="accent5"/>
                </a:solidFill>
                <a:latin typeface="Lucida Console" panose="020B0609040504020204" pitchFamily="49" charset="0"/>
              </a:rPr>
              <a:t>				</a:t>
            </a:r>
            <a:r>
              <a:rPr lang="en-US" sz="1600" dirty="0">
                <a:solidFill>
                  <a:srgbClr val="0070C0"/>
                </a:solidFill>
                <a:latin typeface="Lucida Console" panose="020B0609040504020204" pitchFamily="49" charset="0"/>
              </a:rPr>
              <a:t>nn.init.xavier_uniform_(m._parameters[param])</a:t>
            </a:r>
          </a:p>
        </p:txBody>
      </p:sp>
    </p:spTree>
    <p:custDataLst>
      <p:tags r:id="rId1"/>
    </p:custDataLst>
    <p:extLst>
      <p:ext uri="{BB962C8B-B14F-4D97-AF65-F5344CB8AC3E}">
        <p14:creationId xmlns:p14="http://schemas.microsoft.com/office/powerpoint/2010/main" val="50553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03B1ADB-02C9-4425-80D5-19B88CE32D9A}"/>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86EA2A4A-4192-36AC-5BC9-614D29015A0C}"/>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Using PyTorch to implement an RNN</a:t>
            </a:r>
          </a:p>
        </p:txBody>
      </p:sp>
    </p:spTree>
    <p:custDataLst>
      <p:tags r:id="rId1"/>
    </p:custDataLst>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1FD802-7A5D-4270-8584-ADCD8A3CA705}"/>
              </a:ext>
            </a:extLst>
          </p:cNvPr>
          <p:cNvSpPr>
            <a:spLocks noGrp="1"/>
          </p:cNvSpPr>
          <p:nvPr>
            <p:ph type="sldNum" idx="97"/>
          </p:nvPr>
        </p:nvSpPr>
        <p:spPr/>
        <p:txBody>
          <a:bodyPr/>
          <a:lstStyle/>
          <a:p>
            <a:fld id="{86A8BF56-6CB3-514C-9A64-F39D95C9E25B}" type="slidenum">
              <a:rPr lang="en-US" smtClean="0"/>
              <a:t>20</a:t>
            </a:fld>
            <a:endParaRPr lang="en-US" dirty="0"/>
          </a:p>
        </p:txBody>
      </p:sp>
      <p:sp>
        <p:nvSpPr>
          <p:cNvPr id="3" name="Title 2">
            <a:extLst>
              <a:ext uri="{FF2B5EF4-FFF2-40B4-BE49-F238E27FC236}">
                <a16:creationId xmlns:a16="http://schemas.microsoft.com/office/drawing/2014/main" id="{C1938220-9704-9626-2B78-663CD87B1D02}"/>
              </a:ext>
            </a:extLst>
          </p:cNvPr>
          <p:cNvSpPr>
            <a:spLocks noGrp="1"/>
          </p:cNvSpPr>
          <p:nvPr>
            <p:ph type="title" idx="1"/>
          </p:nvPr>
        </p:nvSpPr>
        <p:spPr/>
        <p:txBody>
          <a:bodyPr>
            <a:normAutofit fontScale="90000"/>
          </a:bodyPr>
          <a:lstStyle/>
          <a:p>
            <a:r>
              <a:rPr lang="en-US" b="1" dirty="0"/>
              <a:t>Initializing the neural network (1 of 3)</a:t>
            </a:r>
          </a:p>
        </p:txBody>
      </p:sp>
      <p:sp>
        <p:nvSpPr>
          <p:cNvPr id="5" name="Content Placeholder 4">
            <a:extLst>
              <a:ext uri="{FF2B5EF4-FFF2-40B4-BE49-F238E27FC236}">
                <a16:creationId xmlns:a16="http://schemas.microsoft.com/office/drawing/2014/main" id="{50678989-583F-469B-8640-9010A001B55E}"/>
              </a:ext>
            </a:extLst>
          </p:cNvPr>
          <p:cNvSpPr>
            <a:spLocks noGrp="1"/>
          </p:cNvSpPr>
          <p:nvPr>
            <p:ph idx="2"/>
          </p:nvPr>
        </p:nvSpPr>
        <p:spPr/>
        <p:txBody>
          <a:bodyPr/>
          <a:lstStyle/>
          <a:p>
            <a:pPr marL="0" indent="0">
              <a:buNone/>
            </a:pPr>
            <a:r>
              <a:rPr lang="en-US" sz="2400" dirty="0"/>
              <a:t>Now, initialize the </a:t>
            </a:r>
            <a:r>
              <a:rPr lang="en-US" sz="2400" dirty="0">
                <a:solidFill>
                  <a:schemeClr val="tx2"/>
                </a:solidFill>
                <a:ea typeface="Amazon Ember" panose="02000000000000000000" pitchFamily="2" charset="0"/>
                <a:cs typeface="Amazon Ember Light" panose="020B0403020204020204" pitchFamily="34" charset="0"/>
              </a:rPr>
              <a:t>neural</a:t>
            </a:r>
            <a:r>
              <a:rPr lang="en-US" sz="2400" dirty="0">
                <a:solidFill>
                  <a:schemeClr val="tx2"/>
                </a:solidFill>
              </a:rPr>
              <a:t> </a:t>
            </a:r>
            <a:r>
              <a:rPr lang="en-US" sz="2400" dirty="0">
                <a:solidFill>
                  <a:schemeClr val="tx2"/>
                </a:solidFill>
                <a:ea typeface="Amazon Ember" panose="02000000000000000000" pitchFamily="2" charset="0"/>
                <a:cs typeface="Amazon Ember Light" panose="020B0403020204020204" pitchFamily="34" charset="0"/>
              </a:rPr>
              <a:t>network.</a:t>
            </a:r>
          </a:p>
        </p:txBody>
      </p:sp>
      <p:sp>
        <p:nvSpPr>
          <p:cNvPr id="9" name="Text Placeholder 7">
            <a:extLst>
              <a:ext uri="{FF2B5EF4-FFF2-40B4-BE49-F238E27FC236}">
                <a16:creationId xmlns:a16="http://schemas.microsoft.com/office/drawing/2014/main" id="{C7693BE6-E642-4389-B2E8-9D2E733DDCBD}"/>
              </a:ext>
            </a:extLst>
          </p:cNvPr>
          <p:cNvSpPr txBox="1">
            <a:spLocks/>
          </p:cNvSpPr>
          <p:nvPr/>
        </p:nvSpPr>
        <p:spPr>
          <a:xfrm>
            <a:off x="362712" y="1816100"/>
            <a:ext cx="11466576" cy="3785652"/>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vert="horz" lIns="91440" tIns="45720" rIns="91440" bIns="45720" rtlCol="0">
            <a:sp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600" dirty="0">
                <a:solidFill>
                  <a:schemeClr val="tx1"/>
                </a:solidFill>
                <a:latin typeface="Lucida Console" panose="020B0609040504020204" pitchFamily="49" charset="0"/>
              </a:rPr>
              <a:t># Architecture with two RNN layers</a:t>
            </a:r>
          </a:p>
          <a:p>
            <a:pPr marL="0" indent="0">
              <a:spcBef>
                <a:spcPts val="0"/>
              </a:spcBef>
              <a:spcAft>
                <a:spcPts val="0"/>
              </a:spcAft>
              <a:buNone/>
            </a:pPr>
            <a:endParaRPr lang="en-US" sz="1600" dirty="0">
              <a:solidFill>
                <a:schemeClr val="tx1"/>
              </a:solidFill>
              <a:latin typeface="Lucida Console" panose="020B0609040504020204" pitchFamily="49" charset="0"/>
            </a:endParaRPr>
          </a:p>
          <a:p>
            <a:pPr marL="0" indent="0">
              <a:spcBef>
                <a:spcPts val="0"/>
              </a:spcBef>
              <a:spcAft>
                <a:spcPts val="0"/>
              </a:spcAft>
              <a:buNone/>
            </a:pPr>
            <a:r>
              <a:rPr lang="en-US" sz="1600" dirty="0">
                <a:solidFill>
                  <a:schemeClr val="tx1"/>
                </a:solidFill>
                <a:latin typeface="Lucida Console" panose="020B0609040504020204" pitchFamily="49" charset="0"/>
              </a:rPr>
              <a:t># Instantiate the model</a:t>
            </a:r>
          </a:p>
          <a:p>
            <a:pPr marL="0" indent="0">
              <a:spcBef>
                <a:spcPts val="0"/>
              </a:spcBef>
              <a:spcAft>
                <a:spcPts val="0"/>
              </a:spcAft>
              <a:buNone/>
            </a:pPr>
            <a:r>
              <a:rPr lang="en-US" sz="1600" dirty="0">
                <a:solidFill>
                  <a:srgbClr val="0070C0"/>
                </a:solidFill>
                <a:latin typeface="Lucida Console" panose="020B0609040504020204" pitchFamily="49" charset="0"/>
              </a:rPr>
              <a:t>model = Net(vocab_size, embed_size, hidden_size, num_layers=2)</a:t>
            </a:r>
          </a:p>
          <a:p>
            <a:pPr marL="0" indent="0">
              <a:spcBef>
                <a:spcPts val="0"/>
              </a:spcBef>
              <a:spcAft>
                <a:spcPts val="0"/>
              </a:spcAft>
              <a:buNone/>
            </a:pPr>
            <a:endParaRPr lang="en-US" sz="1600" dirty="0">
              <a:solidFill>
                <a:schemeClr val="tx2"/>
              </a:solidFill>
              <a:latin typeface="Lucida Console" panose="020B0609040504020204" pitchFamily="49" charset="0"/>
            </a:endParaRPr>
          </a:p>
          <a:p>
            <a:pPr marL="0" indent="0">
              <a:spcBef>
                <a:spcPts val="0"/>
              </a:spcBef>
              <a:spcAft>
                <a:spcPts val="0"/>
              </a:spcAft>
              <a:buNone/>
            </a:pPr>
            <a:r>
              <a:rPr lang="en-US" sz="1600" dirty="0">
                <a:solidFill>
                  <a:schemeClr val="tx1"/>
                </a:solidFill>
                <a:latin typeface="Lucida Console" panose="020B0609040504020204" pitchFamily="49" charset="0"/>
              </a:rPr>
              <a:t># Set the embedding layer’s parameters from GloVe by using the embedding matrix loaded before your code</a:t>
            </a:r>
          </a:p>
          <a:p>
            <a:pPr marL="0" indent="0">
              <a:spcBef>
                <a:spcPts val="0"/>
              </a:spcBef>
              <a:spcAft>
                <a:spcPts val="0"/>
              </a:spcAft>
              <a:buNone/>
            </a:pPr>
            <a:r>
              <a:rPr lang="en-US" sz="1600" dirty="0">
                <a:solidFill>
                  <a:srgbClr val="0070C0"/>
                </a:solidFill>
                <a:latin typeface="Lucida Console" panose="020B0609040504020204" pitchFamily="49" charset="0"/>
              </a:rPr>
              <a:t>model.embedding.weight.data.copy_(embedding_matrix)</a:t>
            </a:r>
          </a:p>
          <a:p>
            <a:pPr marL="0" indent="0">
              <a:spcBef>
                <a:spcPts val="0"/>
              </a:spcBef>
              <a:spcAft>
                <a:spcPts val="0"/>
              </a:spcAft>
              <a:buNone/>
            </a:pPr>
            <a:endParaRPr lang="en-US" sz="1600" dirty="0">
              <a:solidFill>
                <a:schemeClr val="tx2"/>
              </a:solidFill>
              <a:latin typeface="Lucida Console" panose="020B0609040504020204" pitchFamily="49" charset="0"/>
            </a:endParaRPr>
          </a:p>
          <a:p>
            <a:pPr marL="0" indent="0">
              <a:spcBef>
                <a:spcPts val="0"/>
              </a:spcBef>
              <a:spcAft>
                <a:spcPts val="0"/>
              </a:spcAft>
              <a:buNone/>
            </a:pPr>
            <a:r>
              <a:rPr lang="en-US" sz="1600" dirty="0">
                <a:solidFill>
                  <a:schemeClr val="tx1"/>
                </a:solidFill>
                <a:latin typeface="Lucida Console" panose="020B0609040504020204" pitchFamily="49" charset="0"/>
              </a:rPr>
              <a:t># Don’t change or train the embedding layer. You are using pretrained weights, </a:t>
            </a:r>
          </a:p>
          <a:p>
            <a:pPr marL="0" indent="0">
              <a:spcBef>
                <a:spcPts val="0"/>
              </a:spcBef>
              <a:spcAft>
                <a:spcPts val="0"/>
              </a:spcAft>
              <a:buNone/>
            </a:pPr>
            <a:r>
              <a:rPr lang="en-US" sz="1600" dirty="0">
                <a:solidFill>
                  <a:schemeClr val="tx1"/>
                </a:solidFill>
                <a:latin typeface="Lucida Console" panose="020B0609040504020204" pitchFamily="49" charset="0"/>
              </a:rPr>
              <a:t># so you don't want to change them with gradient descent.</a:t>
            </a:r>
          </a:p>
          <a:p>
            <a:pPr marL="0" indent="0">
              <a:spcBef>
                <a:spcPts val="0"/>
              </a:spcBef>
              <a:spcAft>
                <a:spcPts val="0"/>
              </a:spcAft>
              <a:buNone/>
            </a:pPr>
            <a:r>
              <a:rPr lang="en-US" sz="1600" dirty="0">
                <a:solidFill>
                  <a:srgbClr val="0070C0"/>
                </a:solidFill>
                <a:latin typeface="Lucida Console" panose="020B0609040504020204" pitchFamily="49" charset="0"/>
              </a:rPr>
              <a:t>model.embedding.weight.requires_grad = False</a:t>
            </a:r>
          </a:p>
          <a:p>
            <a:pPr marL="0" indent="0">
              <a:spcBef>
                <a:spcPts val="0"/>
              </a:spcBef>
              <a:spcAft>
                <a:spcPts val="0"/>
              </a:spcAft>
              <a:buNone/>
            </a:pPr>
            <a:endParaRPr lang="en-US" sz="1600" dirty="0">
              <a:solidFill>
                <a:schemeClr val="tx2"/>
              </a:solidFill>
              <a:latin typeface="Lucida Console" panose="020B0609040504020204" pitchFamily="49" charset="0"/>
            </a:endParaRPr>
          </a:p>
          <a:p>
            <a:pPr marL="0" indent="0">
              <a:spcBef>
                <a:spcPts val="0"/>
              </a:spcBef>
              <a:spcAft>
                <a:spcPts val="0"/>
              </a:spcAft>
              <a:buNone/>
            </a:pPr>
            <a:r>
              <a:rPr lang="en-US" sz="1600" dirty="0">
                <a:solidFill>
                  <a:schemeClr val="tx1"/>
                </a:solidFill>
                <a:latin typeface="Lucida Console" panose="020B0609040504020204" pitchFamily="49" charset="0"/>
              </a:rPr>
              <a:t># Initialize the weights by using the function that you defined previously</a:t>
            </a:r>
          </a:p>
          <a:p>
            <a:pPr marL="0" indent="0">
              <a:spcBef>
                <a:spcPts val="0"/>
              </a:spcBef>
              <a:spcAft>
                <a:spcPts val="0"/>
              </a:spcAft>
              <a:buNone/>
            </a:pPr>
            <a:r>
              <a:rPr lang="en-US" sz="1600" dirty="0">
                <a:solidFill>
                  <a:schemeClr val="accent5"/>
                </a:solidFill>
                <a:latin typeface="Lucida Console" panose="020B0609040504020204" pitchFamily="49" charset="0"/>
              </a:rPr>
              <a:t>model.apply(init_weights)</a:t>
            </a:r>
          </a:p>
        </p:txBody>
      </p:sp>
    </p:spTree>
    <p:custDataLst>
      <p:tags r:id="rId1"/>
    </p:custDataLst>
    <p:extLst>
      <p:ext uri="{BB962C8B-B14F-4D97-AF65-F5344CB8AC3E}">
        <p14:creationId xmlns:p14="http://schemas.microsoft.com/office/powerpoint/2010/main" val="4015903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7DE6F9C9-B759-4355-9F78-A9A4466B94DE}"/>
              </a:ext>
            </a:extLst>
          </p:cNvPr>
          <p:cNvSpPr>
            <a:spLocks noGrp="1"/>
          </p:cNvSpPr>
          <p:nvPr>
            <p:ph type="sldNum" idx="97"/>
          </p:nvPr>
        </p:nvSpPr>
        <p:spPr/>
        <p:txBody>
          <a:bodyPr/>
          <a:lstStyle/>
          <a:p>
            <a:fld id="{86A8BF56-6CB3-514C-9A64-F39D95C9E25B}" type="slidenum">
              <a:rPr lang="en-US" smtClean="0"/>
              <a:t>21</a:t>
            </a:fld>
            <a:endParaRPr lang="en-US" dirty="0"/>
          </a:p>
        </p:txBody>
      </p:sp>
      <p:sp>
        <p:nvSpPr>
          <p:cNvPr id="3" name="Title 2">
            <a:extLst>
              <a:ext uri="{FF2B5EF4-FFF2-40B4-BE49-F238E27FC236}">
                <a16:creationId xmlns:a16="http://schemas.microsoft.com/office/drawing/2014/main" id="{C1938220-9704-9626-2B78-663CD87B1D02}"/>
              </a:ext>
            </a:extLst>
          </p:cNvPr>
          <p:cNvSpPr>
            <a:spLocks noGrp="1"/>
          </p:cNvSpPr>
          <p:nvPr>
            <p:ph type="title" idx="1"/>
          </p:nvPr>
        </p:nvSpPr>
        <p:spPr/>
        <p:txBody>
          <a:bodyPr>
            <a:normAutofit fontScale="90000"/>
          </a:bodyPr>
          <a:lstStyle/>
          <a:p>
            <a:r>
              <a:rPr lang="en-US" b="1" dirty="0"/>
              <a:t>Initializing the neural network (2 of 3)</a:t>
            </a:r>
          </a:p>
        </p:txBody>
      </p:sp>
      <p:sp>
        <p:nvSpPr>
          <p:cNvPr id="2" name="Content Placeholder 1">
            <a:extLst>
              <a:ext uri="{FF2B5EF4-FFF2-40B4-BE49-F238E27FC236}">
                <a16:creationId xmlns:a16="http://schemas.microsoft.com/office/drawing/2014/main" id="{E741A437-E2AA-4947-B476-891E5E3ADA57}"/>
              </a:ext>
            </a:extLst>
          </p:cNvPr>
          <p:cNvSpPr>
            <a:spLocks noGrp="1"/>
          </p:cNvSpPr>
          <p:nvPr>
            <p:ph idx="2"/>
          </p:nvPr>
        </p:nvSpPr>
        <p:spPr/>
        <p:txBody>
          <a:bodyPr/>
          <a:lstStyle/>
          <a:p>
            <a:pPr marL="0" indent="0">
              <a:buNone/>
            </a:pPr>
            <a:r>
              <a:rPr lang="en-US" sz="2400" dirty="0"/>
              <a:t>After initialization, the output describes your </a:t>
            </a:r>
            <a:r>
              <a:rPr lang="en-US" sz="2400" dirty="0">
                <a:solidFill>
                  <a:schemeClr val="tx2"/>
                </a:solidFill>
                <a:ea typeface="Amazon Ember" panose="02000000000000000000" pitchFamily="2" charset="0"/>
                <a:cs typeface="Amazon Ember Light" panose="020B0403020204020204" pitchFamily="34" charset="0"/>
              </a:rPr>
              <a:t>neural</a:t>
            </a:r>
            <a:r>
              <a:rPr lang="en-US" sz="2400" dirty="0">
                <a:solidFill>
                  <a:schemeClr val="tx2"/>
                </a:solidFill>
              </a:rPr>
              <a:t> </a:t>
            </a:r>
            <a:r>
              <a:rPr lang="en-US" sz="2400" dirty="0">
                <a:solidFill>
                  <a:schemeClr val="tx2"/>
                </a:solidFill>
                <a:ea typeface="Amazon Ember" panose="02000000000000000000" pitchFamily="2" charset="0"/>
                <a:cs typeface="Amazon Ember Light" panose="020B0403020204020204" pitchFamily="34" charset="0"/>
              </a:rPr>
              <a:t>network architecture.</a:t>
            </a:r>
          </a:p>
        </p:txBody>
      </p:sp>
      <p:sp>
        <p:nvSpPr>
          <p:cNvPr id="10" name="Text Placeholder 12" descr="It highlights the input and output dimensions of each RNN layer and number of layers 2.&#10;">
            <a:extLst>
              <a:ext uri="{FF2B5EF4-FFF2-40B4-BE49-F238E27FC236}">
                <a16:creationId xmlns:a16="http://schemas.microsoft.com/office/drawing/2014/main" id="{8F19A84A-AB82-F0DA-FBDF-D88ED2917AE2}"/>
              </a:ext>
            </a:extLst>
          </p:cNvPr>
          <p:cNvSpPr txBox="1">
            <a:spLocks/>
          </p:cNvSpPr>
          <p:nvPr/>
        </p:nvSpPr>
        <p:spPr>
          <a:xfrm>
            <a:off x="2560320" y="1915820"/>
            <a:ext cx="9294439" cy="1754326"/>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vert="horz" lIns="91440" tIns="45720" rIns="91440" bIns="45720" rtlCol="0">
            <a:spAutoFit/>
          </a:bodyPr>
          <a:lstStyle>
            <a:lvl1pPr marL="0" indent="0" algn="l" defTabSz="914400" rtl="0" eaLnBrk="1" latinLnBrk="0" hangingPunct="1">
              <a:lnSpc>
                <a:spcPct val="90000"/>
              </a:lnSpc>
              <a:spcBef>
                <a:spcPts val="0"/>
              </a:spcBef>
              <a:buFont typeface="Amazon Ember Display"/>
              <a:buNone/>
              <a:defRPr lang="en-US" sz="1600" kern="1200">
                <a:solidFill>
                  <a:srgbClr val="232F3E"/>
                </a:solidFill>
                <a:latin typeface="Lucida Console" panose="020B0609040504020204" pitchFamily="49" charset="0"/>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a:lnSpc>
                <a:spcPct val="100000"/>
              </a:lnSpc>
            </a:pPr>
            <a:r>
              <a:rPr lang="en-US" sz="1800" dirty="0">
                <a:solidFill>
                  <a:srgbClr val="0070C0"/>
                </a:solidFill>
              </a:rPr>
              <a:t>Net(</a:t>
            </a:r>
          </a:p>
          <a:p>
            <a:pPr defTabSz="502920">
              <a:lnSpc>
                <a:spcPct val="100000"/>
              </a:lnSpc>
            </a:pPr>
            <a:r>
              <a:rPr lang="en-US" sz="1800" dirty="0">
                <a:solidFill>
                  <a:srgbClr val="0070C0"/>
                </a:solidFill>
              </a:rPr>
              <a:t>	(embedding): Embedding(26300, 300, padding_idx=1)</a:t>
            </a:r>
          </a:p>
          <a:p>
            <a:pPr defTabSz="502920">
              <a:lnSpc>
                <a:spcPct val="100000"/>
              </a:lnSpc>
            </a:pPr>
            <a:r>
              <a:rPr lang="en-US" sz="1800" dirty="0">
                <a:solidFill>
                  <a:srgbClr val="0070C0"/>
                </a:solidFill>
              </a:rPr>
              <a:t>	(rnn): RNN(300, 128, num_layers=2, batch_first=True)</a:t>
            </a:r>
          </a:p>
          <a:p>
            <a:pPr defTabSz="502920">
              <a:lnSpc>
                <a:spcPct val="100000"/>
              </a:lnSpc>
            </a:pPr>
            <a:r>
              <a:rPr lang="en-US" sz="1800" dirty="0">
                <a:solidFill>
                  <a:srgbClr val="0070C0"/>
                </a:solidFill>
              </a:rPr>
              <a:t>	(linear): Linear(in_features=128, out_features=1, bias=True)</a:t>
            </a:r>
          </a:p>
          <a:p>
            <a:pPr defTabSz="502920">
              <a:lnSpc>
                <a:spcPct val="100000"/>
              </a:lnSpc>
            </a:pPr>
            <a:r>
              <a:rPr lang="en-US" sz="1800" dirty="0">
                <a:solidFill>
                  <a:srgbClr val="0070C0"/>
                </a:solidFill>
              </a:rPr>
              <a:t>	(act): Sigmoid()</a:t>
            </a:r>
          </a:p>
          <a:p>
            <a:pPr>
              <a:lnSpc>
                <a:spcPct val="100000"/>
              </a:lnSpc>
            </a:pPr>
            <a:r>
              <a:rPr lang="en-US" sz="1800" dirty="0">
                <a:solidFill>
                  <a:srgbClr val="0070C0"/>
                </a:solidFill>
              </a:rPr>
              <a:t>)</a:t>
            </a:r>
          </a:p>
        </p:txBody>
      </p:sp>
      <p:sp>
        <p:nvSpPr>
          <p:cNvPr id="22" name="Callout: Colors menu">
            <a:extLst>
              <a:ext uri="{FF2B5EF4-FFF2-40B4-BE49-F238E27FC236}">
                <a16:creationId xmlns:a16="http://schemas.microsoft.com/office/drawing/2014/main" id="{CCE13580-C1E4-45AA-BB10-F62101595F97}"/>
              </a:ext>
              <a:ext uri="{C183D7F6-B498-43B3-948B-1728B52AA6E4}">
                <adec:decorative xmlns:adec="http://schemas.microsoft.com/office/drawing/2017/decorative" val="0"/>
              </a:ext>
            </a:extLst>
          </p:cNvPr>
          <p:cNvSpPr/>
          <p:nvPr/>
        </p:nvSpPr>
        <p:spPr>
          <a:xfrm>
            <a:off x="365760" y="1915819"/>
            <a:ext cx="1840992" cy="2308324"/>
          </a:xfrm>
          <a:prstGeom prst="borderCallout1">
            <a:avLst>
              <a:gd name="adj1" fmla="val 19425"/>
              <a:gd name="adj2" fmla="val 100020"/>
              <a:gd name="adj3" fmla="val 19400"/>
              <a:gd name="adj4" fmla="val 149911"/>
            </a:avLst>
          </a:prstGeom>
          <a:solidFill>
            <a:schemeClr val="accent5"/>
          </a:solidFill>
          <a:ln w="44450">
            <a:solidFill>
              <a:schemeClr val="accent5"/>
            </a:solidFill>
            <a:headEnd type="none" w="med" len="med"/>
            <a:tailEnd type="arrow" w="med" len="med"/>
          </a:ln>
          <a:effectLst>
            <a:outerShdw blurRad="63500" dist="53881" dir="2700016" rotWithShape="0">
              <a:scrgbClr r="0" g="0" b="0">
                <a:alpha val="25000"/>
              </a:scrgbClr>
            </a:outerShdw>
          </a:effectLst>
        </p:spPr>
        <p:style>
          <a:lnRef idx="3">
            <a:schemeClr val="lt1"/>
          </a:lnRef>
          <a:fillRef idx="1">
            <a:schemeClr val="accent6"/>
          </a:fillRef>
          <a:effectRef idx="1">
            <a:schemeClr val="accent6"/>
          </a:effectRef>
          <a:fontRef idx="minor">
            <a:schemeClr val="lt1"/>
          </a:fontRef>
        </p:style>
        <p:txBody>
          <a:bodyPr wrap="square" lIns="45720" rIns="45720" rtlCol="0" anchor="ctr">
            <a:spAutoFit/>
          </a:bodyPr>
          <a:lstStyle/>
          <a:p>
            <a:r>
              <a:rPr lang="en-US" sz="1600" dirty="0">
                <a:solidFill>
                  <a:schemeClr val="bg1"/>
                </a:solidFill>
                <a:latin typeface="Amazon Ember display"/>
              </a:rPr>
              <a:t>The embedding layer has: </a:t>
            </a:r>
          </a:p>
          <a:p>
            <a:pPr marL="285750" indent="-285750">
              <a:buFont typeface="Arial" panose="020B0604020202020204" pitchFamily="34" charset="0"/>
              <a:buChar char="•"/>
            </a:pPr>
            <a:r>
              <a:rPr lang="en-US" sz="1600" dirty="0">
                <a:solidFill>
                  <a:schemeClr val="bg1"/>
                </a:solidFill>
                <a:latin typeface="Amazon Ember display"/>
              </a:rPr>
              <a:t>Dictionary of size 26300 </a:t>
            </a:r>
          </a:p>
          <a:p>
            <a:pPr marL="285750" indent="-285750">
              <a:buFont typeface="Arial" panose="020B0604020202020204" pitchFamily="34" charset="0"/>
              <a:buChar char="•"/>
            </a:pPr>
            <a:r>
              <a:rPr lang="en-US" sz="1600" dirty="0">
                <a:solidFill>
                  <a:schemeClr val="bg1"/>
                </a:solidFill>
                <a:latin typeface="Amazon Ember display"/>
              </a:rPr>
              <a:t>Embedding vectors of size 300 (the embedding dimension)</a:t>
            </a:r>
          </a:p>
        </p:txBody>
      </p:sp>
      <p:sp>
        <p:nvSpPr>
          <p:cNvPr id="23" name="Callout: Colors menu">
            <a:extLst>
              <a:ext uri="{FF2B5EF4-FFF2-40B4-BE49-F238E27FC236}">
                <a16:creationId xmlns:a16="http://schemas.microsoft.com/office/drawing/2014/main" id="{E5C036B5-51BF-44B0-8789-6D1014BB9848}"/>
              </a:ext>
              <a:ext uri="{C183D7F6-B498-43B3-948B-1728B52AA6E4}">
                <adec:decorative xmlns:adec="http://schemas.microsoft.com/office/drawing/2017/decorative" val="0"/>
              </a:ext>
            </a:extLst>
          </p:cNvPr>
          <p:cNvSpPr/>
          <p:nvPr/>
        </p:nvSpPr>
        <p:spPr>
          <a:xfrm>
            <a:off x="1665023" y="4646620"/>
            <a:ext cx="2957021" cy="1569660"/>
          </a:xfrm>
          <a:prstGeom prst="borderCallout1">
            <a:avLst>
              <a:gd name="adj1" fmla="val -1615"/>
              <a:gd name="adj2" fmla="val 53152"/>
              <a:gd name="adj3" fmla="val -118907"/>
              <a:gd name="adj4" fmla="val 53433"/>
            </a:avLst>
          </a:prstGeom>
          <a:solidFill>
            <a:schemeClr val="accent5"/>
          </a:solidFill>
          <a:ln w="44450">
            <a:solidFill>
              <a:schemeClr val="accent5"/>
            </a:solidFill>
            <a:headEnd type="none" w="med" len="med"/>
            <a:tailEnd type="arrow" w="med" len="med"/>
          </a:ln>
          <a:effectLst>
            <a:outerShdw blurRad="63500" dist="53881" dir="2700016" rotWithShape="0">
              <a:scrgbClr r="0" g="0" b="0">
                <a:alpha val="25000"/>
              </a:scrgbClr>
            </a:outerShdw>
          </a:effectLst>
        </p:spPr>
        <p:style>
          <a:lnRef idx="3">
            <a:schemeClr val="lt1"/>
          </a:lnRef>
          <a:fillRef idx="1">
            <a:schemeClr val="accent6"/>
          </a:fillRef>
          <a:effectRef idx="1">
            <a:schemeClr val="accent6"/>
          </a:effectRef>
          <a:fontRef idx="minor">
            <a:schemeClr val="lt1"/>
          </a:fontRef>
        </p:style>
        <p:txBody>
          <a:bodyPr wrap="square" lIns="45720" rIns="45720" rtlCol="0" anchor="ctr">
            <a:spAutoFit/>
          </a:bodyPr>
          <a:lstStyle/>
          <a:p>
            <a:r>
              <a:rPr lang="en-US" sz="1600" dirty="0">
                <a:solidFill>
                  <a:schemeClr val="bg1"/>
                </a:solidFill>
                <a:latin typeface="Amazon Ember display"/>
              </a:rPr>
              <a:t>Each RNN layer has:</a:t>
            </a:r>
          </a:p>
          <a:p>
            <a:pPr marL="285750" indent="-285750">
              <a:buFont typeface="Arial" panose="020B0604020202020204" pitchFamily="34" charset="0"/>
              <a:buChar char="•"/>
            </a:pPr>
            <a:r>
              <a:rPr lang="en-US" sz="1600" dirty="0">
                <a:solidFill>
                  <a:schemeClr val="bg1"/>
                </a:solidFill>
                <a:latin typeface="Amazon Ember display"/>
              </a:rPr>
              <a:t>Input size 300 (same as the embedding dimension)</a:t>
            </a:r>
          </a:p>
          <a:p>
            <a:pPr marL="285750" indent="-285750">
              <a:buFont typeface="Arial" panose="020B0604020202020204" pitchFamily="34" charset="0"/>
              <a:buChar char="•"/>
            </a:pPr>
            <a:r>
              <a:rPr lang="en-US" sz="1600" dirty="0">
                <a:solidFill>
                  <a:schemeClr val="bg1"/>
                </a:solidFill>
                <a:latin typeface="Amazon Ember display"/>
              </a:rPr>
              <a:t>Hidden state vector of size 128</a:t>
            </a:r>
          </a:p>
          <a:p>
            <a:pPr marL="285750" indent="-285750">
              <a:buFont typeface="Arial" panose="020B0604020202020204" pitchFamily="34" charset="0"/>
              <a:buChar char="•"/>
            </a:pPr>
            <a:r>
              <a:rPr lang="en-US" sz="1600" dirty="0">
                <a:solidFill>
                  <a:schemeClr val="bg1"/>
                </a:solidFill>
                <a:latin typeface="Amazon Ember display"/>
              </a:rPr>
              <a:t>Two layers</a:t>
            </a:r>
            <a:endParaRPr lang="en-US" sz="1600" dirty="0">
              <a:solidFill>
                <a:prstClr val="white"/>
              </a:solidFill>
            </a:endParaRPr>
          </a:p>
        </p:txBody>
      </p:sp>
    </p:spTree>
    <p:custDataLst>
      <p:tags r:id="rId1"/>
    </p:custDataLst>
    <p:extLst>
      <p:ext uri="{BB962C8B-B14F-4D97-AF65-F5344CB8AC3E}">
        <p14:creationId xmlns:p14="http://schemas.microsoft.com/office/powerpoint/2010/main" val="3126673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7DE6F9C9-B759-4355-9F78-A9A4466B94DE}"/>
              </a:ext>
            </a:extLst>
          </p:cNvPr>
          <p:cNvSpPr>
            <a:spLocks noGrp="1"/>
          </p:cNvSpPr>
          <p:nvPr>
            <p:ph type="sldNum" idx="97"/>
          </p:nvPr>
        </p:nvSpPr>
        <p:spPr/>
        <p:txBody>
          <a:bodyPr/>
          <a:lstStyle/>
          <a:p>
            <a:fld id="{86A8BF56-6CB3-514C-9A64-F39D95C9E25B}" type="slidenum">
              <a:rPr lang="en-US" smtClean="0"/>
              <a:pPr/>
              <a:t>22</a:t>
            </a:fld>
            <a:endParaRPr lang="en-US" dirty="0"/>
          </a:p>
        </p:txBody>
      </p:sp>
      <p:sp>
        <p:nvSpPr>
          <p:cNvPr id="3" name="Title 2">
            <a:extLst>
              <a:ext uri="{FF2B5EF4-FFF2-40B4-BE49-F238E27FC236}">
                <a16:creationId xmlns:a16="http://schemas.microsoft.com/office/drawing/2014/main" id="{C1938220-9704-9626-2B78-663CD87B1D02}"/>
              </a:ext>
            </a:extLst>
          </p:cNvPr>
          <p:cNvSpPr>
            <a:spLocks noGrp="1"/>
          </p:cNvSpPr>
          <p:nvPr>
            <p:ph type="title" idx="1"/>
          </p:nvPr>
        </p:nvSpPr>
        <p:spPr/>
        <p:txBody>
          <a:bodyPr>
            <a:normAutofit fontScale="90000"/>
          </a:bodyPr>
          <a:lstStyle/>
          <a:p>
            <a:r>
              <a:rPr lang="en-US" dirty="0"/>
              <a:t>Initializing the neural network (3 of 3)</a:t>
            </a:r>
          </a:p>
        </p:txBody>
      </p:sp>
      <p:sp>
        <p:nvSpPr>
          <p:cNvPr id="6" name="Content Placeholder 5">
            <a:extLst>
              <a:ext uri="{FF2B5EF4-FFF2-40B4-BE49-F238E27FC236}">
                <a16:creationId xmlns:a16="http://schemas.microsoft.com/office/drawing/2014/main" id="{41000092-ED3D-437B-B69A-ADD4409ECA62}"/>
              </a:ext>
            </a:extLst>
          </p:cNvPr>
          <p:cNvSpPr>
            <a:spLocks noGrp="1"/>
          </p:cNvSpPr>
          <p:nvPr>
            <p:ph idx="2"/>
          </p:nvPr>
        </p:nvSpPr>
        <p:spPr/>
        <p:txBody>
          <a:bodyPr/>
          <a:lstStyle/>
          <a:p>
            <a:pPr marL="0" indent="0">
              <a:buNone/>
            </a:pPr>
            <a:r>
              <a:rPr lang="en-US" sz="2400" dirty="0"/>
              <a:t>After initialization, the output describes your </a:t>
            </a:r>
            <a:r>
              <a:rPr lang="en-US" sz="2400" dirty="0">
                <a:solidFill>
                  <a:schemeClr val="tx2"/>
                </a:solidFill>
                <a:ea typeface="Amazon Ember" panose="02000000000000000000" pitchFamily="2" charset="0"/>
                <a:cs typeface="Amazon Ember Light" panose="020B0403020204020204" pitchFamily="34" charset="0"/>
              </a:rPr>
              <a:t>neural</a:t>
            </a:r>
            <a:r>
              <a:rPr lang="en-US" sz="2400" dirty="0">
                <a:solidFill>
                  <a:schemeClr val="tx2"/>
                </a:solidFill>
              </a:rPr>
              <a:t> </a:t>
            </a:r>
            <a:r>
              <a:rPr lang="en-US" sz="2400" dirty="0">
                <a:solidFill>
                  <a:schemeClr val="tx2"/>
                </a:solidFill>
                <a:ea typeface="Amazon Ember" panose="02000000000000000000" pitchFamily="2" charset="0"/>
                <a:cs typeface="Amazon Ember Light" panose="020B0403020204020204" pitchFamily="34" charset="0"/>
              </a:rPr>
              <a:t>network architecture.</a:t>
            </a:r>
          </a:p>
        </p:txBody>
      </p:sp>
      <p:sp>
        <p:nvSpPr>
          <p:cNvPr id="10" name="Text Placeholder 12" descr="It highlights the input and output dimensions of each RNN layer and number of layers 2.&#10;">
            <a:extLst>
              <a:ext uri="{FF2B5EF4-FFF2-40B4-BE49-F238E27FC236}">
                <a16:creationId xmlns:a16="http://schemas.microsoft.com/office/drawing/2014/main" id="{8F19A84A-AB82-F0DA-FBDF-D88ED2917AE2}"/>
              </a:ext>
            </a:extLst>
          </p:cNvPr>
          <p:cNvSpPr txBox="1">
            <a:spLocks/>
          </p:cNvSpPr>
          <p:nvPr/>
        </p:nvSpPr>
        <p:spPr>
          <a:xfrm>
            <a:off x="2560320" y="1915820"/>
            <a:ext cx="9294439" cy="1754326"/>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vert="horz" lIns="91440" tIns="45720" rIns="91440" bIns="45720" rtlCol="0">
            <a:spAutoFit/>
          </a:bodyPr>
          <a:lstStyle>
            <a:lvl1pPr marL="0" indent="0" algn="l" defTabSz="914400" rtl="0" eaLnBrk="1" latinLnBrk="0" hangingPunct="1">
              <a:lnSpc>
                <a:spcPct val="90000"/>
              </a:lnSpc>
              <a:spcBef>
                <a:spcPts val="0"/>
              </a:spcBef>
              <a:buFont typeface="Amazon Ember Display"/>
              <a:buNone/>
              <a:defRPr lang="en-US" sz="1600" kern="1200">
                <a:solidFill>
                  <a:srgbClr val="232F3E"/>
                </a:solidFill>
                <a:latin typeface="Lucida Console" panose="020B0609040504020204" pitchFamily="49" charset="0"/>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a:lnSpc>
                <a:spcPct val="100000"/>
              </a:lnSpc>
            </a:pPr>
            <a:r>
              <a:rPr lang="en-US" sz="1800" dirty="0">
                <a:solidFill>
                  <a:srgbClr val="0070C0"/>
                </a:solidFill>
              </a:rPr>
              <a:t>Net(</a:t>
            </a:r>
          </a:p>
          <a:p>
            <a:pPr defTabSz="502920">
              <a:lnSpc>
                <a:spcPct val="100000"/>
              </a:lnSpc>
            </a:pPr>
            <a:r>
              <a:rPr lang="en-US" sz="1800" dirty="0">
                <a:solidFill>
                  <a:srgbClr val="0070C0"/>
                </a:solidFill>
              </a:rPr>
              <a:t>	(embedding): Embedding(26300, 300, padding_idx=1)</a:t>
            </a:r>
          </a:p>
          <a:p>
            <a:pPr defTabSz="502920">
              <a:lnSpc>
                <a:spcPct val="100000"/>
              </a:lnSpc>
            </a:pPr>
            <a:r>
              <a:rPr lang="en-US" sz="1800" dirty="0">
                <a:solidFill>
                  <a:srgbClr val="0070C0"/>
                </a:solidFill>
              </a:rPr>
              <a:t>	(rnn): RNN(300, 128, num_layers=2, batch_first=True)</a:t>
            </a:r>
          </a:p>
          <a:p>
            <a:pPr defTabSz="502920">
              <a:lnSpc>
                <a:spcPct val="100000"/>
              </a:lnSpc>
            </a:pPr>
            <a:r>
              <a:rPr lang="en-US" sz="1800" dirty="0">
                <a:solidFill>
                  <a:srgbClr val="0070C0"/>
                </a:solidFill>
              </a:rPr>
              <a:t>	(linear): Linear(in_features=128, out_features=1, bias=True)</a:t>
            </a:r>
          </a:p>
          <a:p>
            <a:pPr defTabSz="502920">
              <a:lnSpc>
                <a:spcPct val="100000"/>
              </a:lnSpc>
            </a:pPr>
            <a:r>
              <a:rPr lang="en-US" sz="1800" dirty="0">
                <a:solidFill>
                  <a:srgbClr val="0070C0"/>
                </a:solidFill>
              </a:rPr>
              <a:t>	(act): Sigmoid()</a:t>
            </a:r>
          </a:p>
          <a:p>
            <a:pPr>
              <a:lnSpc>
                <a:spcPct val="100000"/>
              </a:lnSpc>
            </a:pPr>
            <a:r>
              <a:rPr lang="en-US" sz="1800" dirty="0">
                <a:solidFill>
                  <a:srgbClr val="0070C0"/>
                </a:solidFill>
              </a:rPr>
              <a:t>)</a:t>
            </a:r>
          </a:p>
        </p:txBody>
      </p:sp>
      <p:sp>
        <p:nvSpPr>
          <p:cNvPr id="22" name="Callout: Colors menu">
            <a:extLst>
              <a:ext uri="{FF2B5EF4-FFF2-40B4-BE49-F238E27FC236}">
                <a16:creationId xmlns:a16="http://schemas.microsoft.com/office/drawing/2014/main" id="{CCE13580-C1E4-45AA-BB10-F62101595F97}"/>
              </a:ext>
              <a:ext uri="{C183D7F6-B498-43B3-948B-1728B52AA6E4}">
                <adec:decorative xmlns:adec="http://schemas.microsoft.com/office/drawing/2017/decorative" val="0"/>
              </a:ext>
            </a:extLst>
          </p:cNvPr>
          <p:cNvSpPr/>
          <p:nvPr/>
        </p:nvSpPr>
        <p:spPr>
          <a:xfrm>
            <a:off x="450821" y="2528890"/>
            <a:ext cx="1840992" cy="2062103"/>
          </a:xfrm>
          <a:prstGeom prst="borderCallout1">
            <a:avLst>
              <a:gd name="adj1" fmla="val 19425"/>
              <a:gd name="adj2" fmla="val 100020"/>
              <a:gd name="adj3" fmla="val 19400"/>
              <a:gd name="adj4" fmla="val 141825"/>
            </a:avLst>
          </a:prstGeom>
          <a:solidFill>
            <a:schemeClr val="accent5"/>
          </a:solidFill>
          <a:ln w="44450">
            <a:solidFill>
              <a:schemeClr val="accent5"/>
            </a:solidFill>
            <a:headEnd type="none" w="med" len="med"/>
            <a:tailEnd type="arrow" w="med" len="med"/>
          </a:ln>
          <a:effectLst>
            <a:outerShdw blurRad="63500" dist="53881" dir="2700016" rotWithShape="0">
              <a:scrgbClr r="0" g="0" b="0">
                <a:alpha val="25000"/>
              </a:scrgbClr>
            </a:outerShdw>
          </a:effectLst>
        </p:spPr>
        <p:style>
          <a:lnRef idx="3">
            <a:schemeClr val="lt1"/>
          </a:lnRef>
          <a:fillRef idx="1">
            <a:schemeClr val="accent6"/>
          </a:fillRef>
          <a:effectRef idx="1">
            <a:schemeClr val="accent6"/>
          </a:effectRef>
          <a:fontRef idx="minor">
            <a:schemeClr val="lt1"/>
          </a:fontRef>
        </p:style>
        <p:txBody>
          <a:bodyPr wrap="square" lIns="45720" rIns="45720" rtlCol="0" anchor="ctr">
            <a:spAutoFit/>
          </a:bodyPr>
          <a:lstStyle/>
          <a:p>
            <a:r>
              <a:rPr lang="en-US" sz="1600" dirty="0">
                <a:solidFill>
                  <a:schemeClr val="bg1"/>
                </a:solidFill>
                <a:latin typeface="Amazon Ember display"/>
              </a:rPr>
              <a:t>The linear (output) layer has:</a:t>
            </a:r>
          </a:p>
          <a:p>
            <a:pPr marL="285750" indent="-285750">
              <a:buFont typeface="Arial" panose="020B0604020202020204" pitchFamily="34" charset="0"/>
              <a:buChar char="•"/>
            </a:pPr>
            <a:r>
              <a:rPr lang="en-US" sz="1600" dirty="0">
                <a:solidFill>
                  <a:schemeClr val="bg1"/>
                </a:solidFill>
                <a:latin typeface="Amazon Ember display"/>
              </a:rPr>
              <a:t>Input vector of size 128</a:t>
            </a:r>
          </a:p>
          <a:p>
            <a:pPr marL="285750" indent="-285750">
              <a:buFont typeface="Arial" panose="020B0604020202020204" pitchFamily="34" charset="0"/>
              <a:buChar char="•"/>
            </a:pPr>
            <a:r>
              <a:rPr lang="en-US" sz="1600" dirty="0">
                <a:solidFill>
                  <a:schemeClr val="bg1"/>
                </a:solidFill>
                <a:latin typeface="Amazon Ember display"/>
              </a:rPr>
              <a:t>Output of size 1 (the prediction output)</a:t>
            </a:r>
          </a:p>
        </p:txBody>
      </p:sp>
      <p:sp>
        <p:nvSpPr>
          <p:cNvPr id="23" name="Callout: Colors menu">
            <a:extLst>
              <a:ext uri="{FF2B5EF4-FFF2-40B4-BE49-F238E27FC236}">
                <a16:creationId xmlns:a16="http://schemas.microsoft.com/office/drawing/2014/main" id="{E5C036B5-51BF-44B0-8789-6D1014BB9848}"/>
              </a:ext>
              <a:ext uri="{C183D7F6-B498-43B3-948B-1728B52AA6E4}">
                <adec:decorative xmlns:adec="http://schemas.microsoft.com/office/drawing/2017/decorative" val="0"/>
              </a:ext>
            </a:extLst>
          </p:cNvPr>
          <p:cNvSpPr/>
          <p:nvPr/>
        </p:nvSpPr>
        <p:spPr>
          <a:xfrm>
            <a:off x="3138979" y="4066772"/>
            <a:ext cx="2957021" cy="584775"/>
          </a:xfrm>
          <a:prstGeom prst="borderCallout1">
            <a:avLst>
              <a:gd name="adj1" fmla="val -1615"/>
              <a:gd name="adj2" fmla="val 53152"/>
              <a:gd name="adj3" fmla="val -118907"/>
              <a:gd name="adj4" fmla="val 53433"/>
            </a:avLst>
          </a:prstGeom>
          <a:solidFill>
            <a:schemeClr val="accent5"/>
          </a:solidFill>
          <a:ln w="44450">
            <a:solidFill>
              <a:schemeClr val="accent5"/>
            </a:solidFill>
            <a:headEnd type="none" w="med" len="med"/>
            <a:tailEnd type="arrow" w="med" len="med"/>
          </a:ln>
          <a:effectLst>
            <a:outerShdw blurRad="63500" dist="53881" dir="2700016" rotWithShape="0">
              <a:scrgbClr r="0" g="0" b="0">
                <a:alpha val="25000"/>
              </a:scrgbClr>
            </a:outerShdw>
          </a:effectLst>
        </p:spPr>
        <p:style>
          <a:lnRef idx="3">
            <a:schemeClr val="lt1"/>
          </a:lnRef>
          <a:fillRef idx="1">
            <a:schemeClr val="accent6"/>
          </a:fillRef>
          <a:effectRef idx="1">
            <a:schemeClr val="accent6"/>
          </a:effectRef>
          <a:fontRef idx="minor">
            <a:schemeClr val="lt1"/>
          </a:fontRef>
        </p:style>
        <p:txBody>
          <a:bodyPr wrap="square" lIns="45720" rIns="45720" rtlCol="0" anchor="ctr">
            <a:spAutoFit/>
          </a:bodyPr>
          <a:lstStyle/>
          <a:p>
            <a:r>
              <a:rPr lang="en-US" sz="1600" dirty="0">
                <a:solidFill>
                  <a:schemeClr val="bg1"/>
                </a:solidFill>
                <a:latin typeface="Amazon Ember display"/>
              </a:rPr>
              <a:t>The output activation function is a sigmoid function.</a:t>
            </a:r>
          </a:p>
        </p:txBody>
      </p:sp>
      <p:sp>
        <p:nvSpPr>
          <p:cNvPr id="11" name="TextBox 10">
            <a:extLst>
              <a:ext uri="{FF2B5EF4-FFF2-40B4-BE49-F238E27FC236}">
                <a16:creationId xmlns:a16="http://schemas.microsoft.com/office/drawing/2014/main" id="{A2FC1C44-B3DB-474F-9BF8-027354AE721A}"/>
              </a:ext>
            </a:extLst>
          </p:cNvPr>
          <p:cNvSpPr txBox="1"/>
          <p:nvPr/>
        </p:nvSpPr>
        <p:spPr>
          <a:xfrm>
            <a:off x="362712" y="5230799"/>
            <a:ext cx="11466576" cy="830997"/>
          </a:xfrm>
          <a:prstGeom prst="rect">
            <a:avLst/>
          </a:prstGeom>
          <a:noFill/>
        </p:spPr>
        <p:txBody>
          <a:bodyPr wrap="square" rtlCol="0">
            <a:spAutoFit/>
          </a:bodyPr>
          <a:lstStyle/>
          <a:p>
            <a:r>
              <a:rPr lang="en-US" sz="2400" dirty="0">
                <a:solidFill>
                  <a:schemeClr val="tx2"/>
                </a:solidFill>
              </a:rPr>
              <a:t>The linear output size of one associated with the sigmoid function gives the prediction for your classification problem (</a:t>
            </a:r>
            <a:r>
              <a:rPr lang="en-US" sz="2400" dirty="0">
                <a:solidFill>
                  <a:schemeClr val="tx2"/>
                </a:solidFill>
                <a:ea typeface="Amazon Ember" panose="02000000000000000000" pitchFamily="2" charset="0"/>
                <a:cs typeface="Amazon Ember Light" panose="020B0403020204020204" pitchFamily="34" charset="0"/>
              </a:rPr>
              <a:t>sentiment</a:t>
            </a:r>
            <a:r>
              <a:rPr lang="en-US" sz="2400" dirty="0">
                <a:solidFill>
                  <a:schemeClr val="tx2"/>
                </a:solidFill>
              </a:rPr>
              <a:t> </a:t>
            </a:r>
            <a:r>
              <a:rPr lang="en-US" sz="2400" dirty="0">
                <a:solidFill>
                  <a:schemeClr val="tx2"/>
                </a:solidFill>
                <a:ea typeface="Amazon Ember" panose="02000000000000000000" pitchFamily="2" charset="0"/>
                <a:cs typeface="Amazon Ember Light" panose="020B0403020204020204" pitchFamily="34" charset="0"/>
              </a:rPr>
              <a:t>analysis</a:t>
            </a:r>
            <a:r>
              <a:rPr lang="en-US" sz="2400" dirty="0">
                <a:solidFill>
                  <a:schemeClr val="tx2"/>
                </a:solidFill>
              </a:rPr>
              <a:t>).</a:t>
            </a:r>
          </a:p>
        </p:txBody>
      </p:sp>
    </p:spTree>
    <p:custDataLst>
      <p:tags r:id="rId1"/>
    </p:custDataLst>
    <p:extLst>
      <p:ext uri="{BB962C8B-B14F-4D97-AF65-F5344CB8AC3E}">
        <p14:creationId xmlns:p14="http://schemas.microsoft.com/office/powerpoint/2010/main" val="499590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3C6016-95BF-483A-BC30-8E94E4DB45CE}"/>
              </a:ext>
            </a:extLst>
          </p:cNvPr>
          <p:cNvSpPr>
            <a:spLocks noGrp="1"/>
          </p:cNvSpPr>
          <p:nvPr>
            <p:ph type="sldNum" idx="97"/>
          </p:nvPr>
        </p:nvSpPr>
        <p:spPr/>
        <p:txBody>
          <a:bodyPr/>
          <a:lstStyle/>
          <a:p>
            <a:fld id="{86A8BF56-6CB3-514C-9A64-F39D95C9E25B}" type="slidenum">
              <a:rPr lang="en-US" smtClean="0"/>
              <a:t>23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b="1" dirty="0"/>
              <a:t>The RNN architecture initialized</a:t>
            </a:r>
            <a:endParaRPr lang="en-US" dirty="0">
              <a:latin typeface="+mj-lt"/>
              <a:ea typeface="Amazon Ember" panose="020B0603020204020204" pitchFamily="34" charset="0"/>
              <a:cs typeface="Amazon Ember" panose="020B0603020204020204" pitchFamily="34" charset="0"/>
            </a:endParaRPr>
          </a:p>
        </p:txBody>
      </p:sp>
      <p:sp>
        <p:nvSpPr>
          <p:cNvPr id="4" name="Content Placeholder 3">
            <a:extLst>
              <a:ext uri="{FF2B5EF4-FFF2-40B4-BE49-F238E27FC236}">
                <a16:creationId xmlns:a16="http://schemas.microsoft.com/office/drawing/2014/main" id="{E278D215-EBFC-5D42-D0AA-8C18D73F86AB}"/>
              </a:ext>
            </a:extLst>
          </p:cNvPr>
          <p:cNvSpPr>
            <a:spLocks noGrp="1"/>
          </p:cNvSpPr>
          <p:nvPr>
            <p:ph idx="2"/>
          </p:nvPr>
        </p:nvSpPr>
        <p:spPr/>
        <p:txBody>
          <a:bodyPr/>
          <a:lstStyle/>
          <a:p>
            <a:endParaRPr lang="en-US"/>
          </a:p>
        </p:txBody>
      </p:sp>
      <p:pic>
        <p:nvPicPr>
          <p:cNvPr id="5" name="Picture 4" descr="RNN architecture. See detail in notes.">
            <a:extLst>
              <a:ext uri="{FF2B5EF4-FFF2-40B4-BE49-F238E27FC236}">
                <a16:creationId xmlns:a16="http://schemas.microsoft.com/office/drawing/2014/main" id="{1B8D7F7A-5DCB-4ED7-91F0-4F4059C0DD74}"/>
              </a:ext>
            </a:extLst>
          </p:cNvPr>
          <p:cNvPicPr>
            <a:picLocks noChangeAspect="1"/>
          </p:cNvPicPr>
          <p:nvPr/>
        </p:nvPicPr>
        <p:blipFill>
          <a:blip r:embed="rId4"/>
          <a:stretch>
            <a:fillRect/>
          </a:stretch>
        </p:blipFill>
        <p:spPr>
          <a:xfrm>
            <a:off x="984061" y="1252512"/>
            <a:ext cx="10223878" cy="4974767"/>
          </a:xfrm>
          <a:prstGeom prst="rect">
            <a:avLst/>
          </a:prstGeom>
        </p:spPr>
      </p:pic>
    </p:spTree>
    <p:custDataLst>
      <p:tags r:id="rId1"/>
    </p:custDataLst>
    <p:extLst>
      <p:ext uri="{BB962C8B-B14F-4D97-AF65-F5344CB8AC3E}">
        <p14:creationId xmlns:p14="http://schemas.microsoft.com/office/powerpoint/2010/main" val="1829903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BCAD7D-7C27-4703-8D5E-7C7D7A44E562}"/>
              </a:ext>
            </a:extLst>
          </p:cNvPr>
          <p:cNvSpPr>
            <a:spLocks noGrp="1"/>
          </p:cNvSpPr>
          <p:nvPr>
            <p:ph type="sldNum" idx="97"/>
          </p:nvPr>
        </p:nvSpPr>
        <p:spPr/>
        <p:txBody>
          <a:bodyPr/>
          <a:lstStyle/>
          <a:p>
            <a:fld id="{86A8BF56-6CB3-514C-9A64-F39D95C9E25B}" type="slidenum">
              <a:rPr lang="en-US" smtClean="0"/>
              <a:pPr/>
              <a:t>24</a:t>
            </a:fld>
            <a:endParaRPr lang="en-US" dirty="0"/>
          </a:p>
        </p:txBody>
      </p:sp>
      <p:sp>
        <p:nvSpPr>
          <p:cNvPr id="3" name="Title 2">
            <a:extLst>
              <a:ext uri="{FF2B5EF4-FFF2-40B4-BE49-F238E27FC236}">
                <a16:creationId xmlns:a16="http://schemas.microsoft.com/office/drawing/2014/main" id="{C1938220-9704-9626-2B78-663CD87B1D02}"/>
              </a:ext>
            </a:extLst>
          </p:cNvPr>
          <p:cNvSpPr>
            <a:spLocks noGrp="1"/>
          </p:cNvSpPr>
          <p:nvPr>
            <p:ph type="title" idx="1"/>
          </p:nvPr>
        </p:nvSpPr>
        <p:spPr/>
        <p:txBody>
          <a:bodyPr>
            <a:normAutofit fontScale="90000"/>
          </a:bodyPr>
          <a:lstStyle/>
          <a:p>
            <a:r>
              <a:rPr lang="en-US" dirty="0"/>
              <a:t>Training the neural network (1 of 3)</a:t>
            </a:r>
          </a:p>
        </p:txBody>
      </p:sp>
      <p:sp>
        <p:nvSpPr>
          <p:cNvPr id="11" name="Content Placeholder 10">
            <a:extLst>
              <a:ext uri="{FF2B5EF4-FFF2-40B4-BE49-F238E27FC236}">
                <a16:creationId xmlns:a16="http://schemas.microsoft.com/office/drawing/2014/main" id="{BD367543-6F9A-40EB-9A8C-69DC32D4A078}"/>
              </a:ext>
            </a:extLst>
          </p:cNvPr>
          <p:cNvSpPr>
            <a:spLocks noGrp="1"/>
          </p:cNvSpPr>
          <p:nvPr>
            <p:ph idx="2"/>
          </p:nvPr>
        </p:nvSpPr>
        <p:spPr/>
        <p:txBody>
          <a:bodyPr/>
          <a:lstStyle/>
          <a:p>
            <a:pPr marL="0" indent="0">
              <a:buNone/>
            </a:pPr>
            <a:r>
              <a:rPr lang="en-US" sz="2400" dirty="0"/>
              <a:t>First, define the loss function: binary cross-entropy for sentiment analysis problem.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91511AE-BADB-5246-AF56-2B1CAA732632}"/>
                  </a:ext>
                </a:extLst>
              </p:cNvPr>
              <p:cNvSpPr txBox="1"/>
              <p:nvPr/>
            </p:nvSpPr>
            <p:spPr>
              <a:xfrm>
                <a:off x="3875456" y="1834902"/>
                <a:ext cx="4441088" cy="702628"/>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b="0" i="1" smtClean="0">
                          <a:solidFill>
                            <a:schemeClr val="tx2"/>
                          </a:solidFill>
                          <a:latin typeface="Cambria Math" panose="02040503050406030204" pitchFamily="18" charset="0"/>
                        </a:rPr>
                        <m:t>𝐿</m:t>
                      </m:r>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1</m:t>
                          </m:r>
                        </m:num>
                        <m:den>
                          <m:r>
                            <a:rPr lang="en-US" b="0" i="1" smtClean="0">
                              <a:solidFill>
                                <a:schemeClr val="tx2"/>
                              </a:solidFill>
                              <a:latin typeface="Cambria Math" panose="02040503050406030204" pitchFamily="18" charset="0"/>
                            </a:rPr>
                            <m:t>𝑛</m:t>
                          </m:r>
                        </m:den>
                      </m:f>
                      <m:nary>
                        <m:naryPr>
                          <m:chr m:val="∑"/>
                          <m:supHide m:val="on"/>
                          <m:ctrlPr>
                            <a:rPr lang="en-US" b="0" i="1" smtClean="0">
                              <a:solidFill>
                                <a:schemeClr val="tx2"/>
                              </a:solidFill>
                              <a:latin typeface="Cambria Math" panose="02040503050406030204" pitchFamily="18" charset="0"/>
                            </a:rPr>
                          </m:ctrlPr>
                        </m:naryPr>
                        <m:sub>
                          <m:r>
                            <m:rPr>
                              <m:brk m:alnAt="7"/>
                            </m:rPr>
                            <a:rPr lang="en-US" b="0" i="1" smtClean="0">
                              <a:solidFill>
                                <a:schemeClr val="tx2"/>
                              </a:solidFill>
                              <a:latin typeface="Cambria Math" panose="02040503050406030204" pitchFamily="18" charset="0"/>
                            </a:rPr>
                            <m:t>𝑒</m:t>
                          </m:r>
                          <m:r>
                            <a:rPr lang="en-US" b="0" i="1" smtClean="0">
                              <a:solidFill>
                                <a:schemeClr val="tx2"/>
                              </a:solidFill>
                              <a:latin typeface="Cambria Math" panose="02040503050406030204" pitchFamily="18" charset="0"/>
                            </a:rPr>
                            <m:t>𝑥𝑎𝑚𝑝𝑙𝑒𝑠</m:t>
                          </m:r>
                        </m:sub>
                        <m:sup/>
                        <m:e>
                          <m:r>
                            <a:rPr lang="en-US" b="0" i="1" smtClean="0">
                              <a:solidFill>
                                <a:schemeClr val="tx2"/>
                              </a:solidFill>
                              <a:latin typeface="Cambria Math" panose="02040503050406030204" pitchFamily="18" charset="0"/>
                            </a:rPr>
                            <m:t>𝑦𝑙𝑛</m:t>
                          </m:r>
                          <m:d>
                            <m:dPr>
                              <m:ctrlPr>
                                <a:rPr lang="en-US" b="0" i="1" smtClean="0">
                                  <a:solidFill>
                                    <a:schemeClr val="tx2"/>
                                  </a:solidFill>
                                  <a:latin typeface="Cambria Math" panose="02040503050406030204" pitchFamily="18" charset="0"/>
                                </a:rPr>
                              </m:ctrlPr>
                            </m:dPr>
                            <m:e>
                              <m:r>
                                <a:rPr lang="en-US" b="0" i="1" smtClean="0">
                                  <a:solidFill>
                                    <a:schemeClr val="tx2"/>
                                  </a:solidFill>
                                  <a:latin typeface="Cambria Math" panose="02040503050406030204" pitchFamily="18" charset="0"/>
                                </a:rPr>
                                <m:t>𝑝</m:t>
                              </m:r>
                            </m:e>
                          </m:d>
                          <m:r>
                            <a:rPr lang="en-US" b="0" i="1" smtClean="0">
                              <a:solidFill>
                                <a:schemeClr val="tx2"/>
                              </a:solidFill>
                              <a:latin typeface="Cambria Math" panose="02040503050406030204" pitchFamily="18" charset="0"/>
                            </a:rPr>
                            <m:t>+</m:t>
                          </m:r>
                          <m:d>
                            <m:dPr>
                              <m:ctrlPr>
                                <a:rPr lang="en-US" b="0" i="1" smtClean="0">
                                  <a:solidFill>
                                    <a:schemeClr val="tx2"/>
                                  </a:solidFill>
                                  <a:latin typeface="Cambria Math" panose="02040503050406030204" pitchFamily="18" charset="0"/>
                                </a:rPr>
                              </m:ctrlPr>
                            </m:dPr>
                            <m:e>
                              <m:r>
                                <a:rPr lang="en-US" b="0" i="1" smtClean="0">
                                  <a:solidFill>
                                    <a:schemeClr val="tx2"/>
                                  </a:solidFill>
                                  <a:latin typeface="Cambria Math" panose="02040503050406030204" pitchFamily="18" charset="0"/>
                                </a:rPr>
                                <m:t>1−</m:t>
                              </m:r>
                              <m:r>
                                <a:rPr lang="en-US" b="0" i="1" smtClean="0">
                                  <a:solidFill>
                                    <a:schemeClr val="tx2"/>
                                  </a:solidFill>
                                  <a:latin typeface="Cambria Math" panose="02040503050406030204" pitchFamily="18" charset="0"/>
                                </a:rPr>
                                <m:t>𝑦</m:t>
                              </m:r>
                            </m:e>
                          </m:d>
                          <m:r>
                            <m:rPr>
                              <m:sty m:val="p"/>
                            </m:rPr>
                            <a:rPr lang="en-US" b="0" i="0" smtClean="0">
                              <a:solidFill>
                                <a:schemeClr val="tx2"/>
                              </a:solidFill>
                              <a:latin typeface="Cambria Math" panose="02040503050406030204" pitchFamily="18" charset="0"/>
                            </a:rPr>
                            <m:t>ln</m:t>
                          </m:r>
                          <m:r>
                            <a:rPr lang="en-US" b="0" i="1" smtClean="0">
                              <a:solidFill>
                                <a:schemeClr val="tx2"/>
                              </a:solidFill>
                              <a:latin typeface="Cambria Math" panose="02040503050406030204" pitchFamily="18" charset="0"/>
                            </a:rPr>
                            <m:t>⁡(1−</m:t>
                          </m:r>
                          <m:r>
                            <a:rPr lang="en-US" b="0" i="1" smtClean="0">
                              <a:solidFill>
                                <a:schemeClr val="tx2"/>
                              </a:solidFill>
                              <a:latin typeface="Cambria Math" panose="02040503050406030204" pitchFamily="18" charset="0"/>
                            </a:rPr>
                            <m:t>𝑝</m:t>
                          </m:r>
                          <m:r>
                            <a:rPr lang="en-US" b="0" i="1" smtClean="0">
                              <a:solidFill>
                                <a:schemeClr val="tx2"/>
                              </a:solidFill>
                              <a:latin typeface="Cambria Math" panose="02040503050406030204" pitchFamily="18" charset="0"/>
                            </a:rPr>
                            <m:t>)</m:t>
                          </m:r>
                        </m:e>
                      </m:nary>
                    </m:oMath>
                  </m:oMathPara>
                </a14:m>
                <a:endParaRPr lang="en-US" dirty="0">
                  <a:solidFill>
                    <a:schemeClr val="tx2"/>
                  </a:solidFill>
                </a:endParaRPr>
              </a:p>
            </p:txBody>
          </p:sp>
        </mc:Choice>
        <mc:Fallback xmlns="">
          <p:sp>
            <p:nvSpPr>
              <p:cNvPr id="2" name="TextBox 1">
                <a:extLst>
                  <a:ext uri="{FF2B5EF4-FFF2-40B4-BE49-F238E27FC236}">
                    <a16:creationId xmlns:a16="http://schemas.microsoft.com/office/drawing/2014/main" id="{E91511AE-BADB-5246-AF56-2B1CAA732632}"/>
                  </a:ext>
                </a:extLst>
              </p:cNvPr>
              <p:cNvSpPr txBox="1">
                <a:spLocks noRot="1" noChangeAspect="1" noMove="1" noResize="1" noEditPoints="1" noAdjustHandles="1" noChangeArrowheads="1" noChangeShapeType="1" noTextEdit="1"/>
              </p:cNvSpPr>
              <p:nvPr/>
            </p:nvSpPr>
            <p:spPr>
              <a:xfrm>
                <a:off x="3875456" y="1834902"/>
                <a:ext cx="4441088" cy="702628"/>
              </a:xfrm>
              <a:prstGeom prst="rect">
                <a:avLst/>
              </a:prstGeom>
              <a:blipFill>
                <a:blip r:embed="rId4"/>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5258A02-DFFD-C169-49D0-DA3CEBA55992}"/>
              </a:ext>
            </a:extLst>
          </p:cNvPr>
          <p:cNvSpPr txBox="1"/>
          <p:nvPr/>
        </p:nvSpPr>
        <p:spPr>
          <a:xfrm>
            <a:off x="362712" y="2818288"/>
            <a:ext cx="11466576" cy="830997"/>
          </a:xfrm>
          <a:prstGeom prst="rect">
            <a:avLst/>
          </a:prstGeom>
          <a:noFill/>
        </p:spPr>
        <p:txBody>
          <a:bodyPr wrap="square" rtlCol="0">
            <a:spAutoFit/>
          </a:bodyPr>
          <a:lstStyle/>
          <a:p>
            <a:r>
              <a:rPr lang="en-US" sz="2400" dirty="0">
                <a:solidFill>
                  <a:srgbClr val="232F3E"/>
                </a:solidFill>
                <a:latin typeface="Amazon Ember display"/>
              </a:rPr>
              <a:t>Set up the trainer object that will handle the </a:t>
            </a:r>
            <a:r>
              <a:rPr lang="en-US" sz="2400" dirty="0">
                <a:solidFill>
                  <a:schemeClr val="tx2"/>
                </a:solidFill>
                <a:latin typeface="Amazon Ember display"/>
                <a:ea typeface="Amazon Ember" panose="02000000000000000000" pitchFamily="2" charset="0"/>
                <a:cs typeface="Amazon Ember Light" panose="020B0403020204020204" pitchFamily="34" charset="0"/>
              </a:rPr>
              <a:t>optimization</a:t>
            </a:r>
            <a:r>
              <a:rPr lang="en-US" sz="2400" dirty="0">
                <a:solidFill>
                  <a:schemeClr val="tx2"/>
                </a:solidFill>
                <a:latin typeface="Amazon Ember display"/>
              </a:rPr>
              <a:t> process by using </a:t>
            </a:r>
            <a:r>
              <a:rPr lang="en-US" sz="2400" dirty="0">
                <a:solidFill>
                  <a:schemeClr val="tx2"/>
                </a:solidFill>
                <a:latin typeface="Amazon Ember display"/>
                <a:ea typeface="Amazon Ember" panose="02000000000000000000" pitchFamily="2" charset="0"/>
                <a:cs typeface="Amazon Ember Light" panose="020B0403020204020204" pitchFamily="34" charset="0"/>
              </a:rPr>
              <a:t>stochastic</a:t>
            </a:r>
            <a:r>
              <a:rPr lang="en-US" sz="2400" dirty="0">
                <a:solidFill>
                  <a:schemeClr val="tx2"/>
                </a:solidFill>
                <a:latin typeface="Amazon Ember display"/>
              </a:rPr>
              <a:t> </a:t>
            </a:r>
            <a:r>
              <a:rPr lang="en-US" sz="2400" dirty="0">
                <a:solidFill>
                  <a:schemeClr val="tx2"/>
                </a:solidFill>
                <a:latin typeface="Amazon Ember display"/>
                <a:ea typeface="Amazon Ember" panose="02000000000000000000" pitchFamily="2" charset="0"/>
                <a:cs typeface="Amazon Ember Light" panose="020B0403020204020204" pitchFamily="34" charset="0"/>
              </a:rPr>
              <a:t>gradient</a:t>
            </a:r>
            <a:r>
              <a:rPr lang="en-US" sz="2400" dirty="0">
                <a:solidFill>
                  <a:schemeClr val="tx2"/>
                </a:solidFill>
                <a:latin typeface="Amazon Ember display"/>
              </a:rPr>
              <a:t> </a:t>
            </a:r>
            <a:r>
              <a:rPr lang="en-US" sz="2400" dirty="0">
                <a:solidFill>
                  <a:schemeClr val="tx2"/>
                </a:solidFill>
                <a:latin typeface="Amazon Ember display"/>
                <a:ea typeface="Amazon Ember" panose="02000000000000000000" pitchFamily="2" charset="0"/>
                <a:cs typeface="Amazon Ember Light" panose="020B0403020204020204" pitchFamily="34" charset="0"/>
              </a:rPr>
              <a:t>descent (SGD).</a:t>
            </a:r>
          </a:p>
        </p:txBody>
      </p:sp>
      <p:sp>
        <p:nvSpPr>
          <p:cNvPr id="13" name="Text Placeholder 5">
            <a:extLst>
              <a:ext uri="{FF2B5EF4-FFF2-40B4-BE49-F238E27FC236}">
                <a16:creationId xmlns:a16="http://schemas.microsoft.com/office/drawing/2014/main" id="{923212DC-E326-4553-8810-18859BAA3C9C}"/>
              </a:ext>
            </a:extLst>
          </p:cNvPr>
          <p:cNvSpPr txBox="1">
            <a:spLocks/>
          </p:cNvSpPr>
          <p:nvPr/>
        </p:nvSpPr>
        <p:spPr>
          <a:xfrm>
            <a:off x="362712" y="3923391"/>
            <a:ext cx="11466576" cy="1569660"/>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vert="horz" lIns="91440" tIns="45720" rIns="91440" bIns="45720" rtlCol="0">
            <a:sp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600" dirty="0">
                <a:solidFill>
                  <a:schemeClr val="tx1"/>
                </a:solidFill>
                <a:latin typeface="Lucida Console" panose="020B0609040504020204" pitchFamily="49" charset="0"/>
              </a:rPr>
              <a:t># Set the trainer</a:t>
            </a:r>
          </a:p>
          <a:p>
            <a:pPr marL="0" indent="0">
              <a:spcBef>
                <a:spcPts val="0"/>
              </a:spcBef>
              <a:spcAft>
                <a:spcPts val="0"/>
              </a:spcAft>
              <a:buNone/>
            </a:pPr>
            <a:r>
              <a:rPr lang="en-US" sz="1600" dirty="0">
                <a:solidFill>
                  <a:srgbClr val="0070C0"/>
                </a:solidFill>
                <a:latin typeface="Lucida Console" panose="020B0609040504020204" pitchFamily="49" charset="0"/>
              </a:rPr>
              <a:t>trainer = torch.optim.SGD(model.parameters(), lr = learning_rate)</a:t>
            </a:r>
          </a:p>
          <a:p>
            <a:pPr marL="0" indent="0">
              <a:spcBef>
                <a:spcPts val="0"/>
              </a:spcBef>
              <a:spcAft>
                <a:spcPts val="0"/>
              </a:spcAft>
              <a:buNone/>
            </a:pPr>
            <a:endParaRPr lang="en-US" sz="1600" dirty="0">
              <a:solidFill>
                <a:srgbClr val="0070C0"/>
              </a:solidFill>
              <a:latin typeface="Lucida Console" panose="020B0609040504020204" pitchFamily="49" charset="0"/>
            </a:endParaRPr>
          </a:p>
          <a:p>
            <a:pPr marL="0" indent="0">
              <a:spcBef>
                <a:spcPts val="0"/>
              </a:spcBef>
              <a:spcAft>
                <a:spcPts val="0"/>
              </a:spcAft>
              <a:buNone/>
            </a:pPr>
            <a:r>
              <a:rPr lang="en-US" sz="1600" dirty="0">
                <a:solidFill>
                  <a:schemeClr val="tx1"/>
                </a:solidFill>
                <a:latin typeface="Lucida Console" panose="020B0609040504020204" pitchFamily="49" charset="0"/>
              </a:rPr>
              <a:t># Use binary cross-entropy loss</a:t>
            </a:r>
          </a:p>
          <a:p>
            <a:pPr marL="0" indent="0">
              <a:spcBef>
                <a:spcPts val="0"/>
              </a:spcBef>
              <a:spcAft>
                <a:spcPts val="0"/>
              </a:spcAft>
              <a:buNone/>
            </a:pPr>
            <a:r>
              <a:rPr lang="en-US" sz="1600" dirty="0">
                <a:solidFill>
                  <a:schemeClr val="tx1"/>
                </a:solidFill>
                <a:latin typeface="Lucida Console" panose="020B0609040504020204" pitchFamily="49" charset="0"/>
              </a:rPr>
              <a:t># Reduction = “sum” sums the losses for the given output and target</a:t>
            </a:r>
          </a:p>
          <a:p>
            <a:pPr marL="0" indent="0">
              <a:spcBef>
                <a:spcPts val="0"/>
              </a:spcBef>
              <a:spcAft>
                <a:spcPts val="0"/>
              </a:spcAft>
              <a:buNone/>
            </a:pPr>
            <a:r>
              <a:rPr lang="en-US" sz="1600" dirty="0">
                <a:solidFill>
                  <a:srgbClr val="0070C0"/>
                </a:solidFill>
                <a:latin typeface="Lucida Console" panose="020B0609040504020204" pitchFamily="49" charset="0"/>
              </a:rPr>
              <a:t>cross_ent_loss = nn.BCELoss(reduction = “sum”)</a:t>
            </a:r>
          </a:p>
        </p:txBody>
      </p:sp>
    </p:spTree>
    <p:custDataLst>
      <p:tags r:id="rId1"/>
    </p:custDataLst>
    <p:extLst>
      <p:ext uri="{BB962C8B-B14F-4D97-AF65-F5344CB8AC3E}">
        <p14:creationId xmlns:p14="http://schemas.microsoft.com/office/powerpoint/2010/main" val="516915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4E5550E-EB44-48A9-87AF-7D04555CC7A7}"/>
              </a:ext>
            </a:extLst>
          </p:cNvPr>
          <p:cNvSpPr>
            <a:spLocks noGrp="1"/>
          </p:cNvSpPr>
          <p:nvPr>
            <p:ph type="sldNum" idx="97"/>
          </p:nvPr>
        </p:nvSpPr>
        <p:spPr/>
        <p:txBody>
          <a:bodyPr/>
          <a:lstStyle/>
          <a:p>
            <a:fld id="{86A8BF56-6CB3-514C-9A64-F39D95C9E25B}" type="slidenum">
              <a:rPr lang="en-US" smtClean="0"/>
              <a:pPr/>
              <a:t>25</a:t>
            </a:fld>
            <a:endParaRPr lang="en-US" dirty="0"/>
          </a:p>
        </p:txBody>
      </p:sp>
      <p:sp>
        <p:nvSpPr>
          <p:cNvPr id="3" name="Title 2">
            <a:extLst>
              <a:ext uri="{FF2B5EF4-FFF2-40B4-BE49-F238E27FC236}">
                <a16:creationId xmlns:a16="http://schemas.microsoft.com/office/drawing/2014/main" id="{C1938220-9704-9626-2B78-663CD87B1D02}"/>
              </a:ext>
            </a:extLst>
          </p:cNvPr>
          <p:cNvSpPr>
            <a:spLocks noGrp="1"/>
          </p:cNvSpPr>
          <p:nvPr>
            <p:ph type="title" idx="1"/>
          </p:nvPr>
        </p:nvSpPr>
        <p:spPr/>
        <p:txBody>
          <a:bodyPr>
            <a:normAutofit fontScale="90000"/>
          </a:bodyPr>
          <a:lstStyle/>
          <a:p>
            <a:r>
              <a:rPr lang="en-US" dirty="0"/>
              <a:t>Training the neural network (2 of 3)</a:t>
            </a:r>
          </a:p>
        </p:txBody>
      </p:sp>
      <p:sp>
        <p:nvSpPr>
          <p:cNvPr id="7" name="Content Placeholder 6">
            <a:extLst>
              <a:ext uri="{FF2B5EF4-FFF2-40B4-BE49-F238E27FC236}">
                <a16:creationId xmlns:a16="http://schemas.microsoft.com/office/drawing/2014/main" id="{4DD5A524-BD8B-4F1A-9E36-47BD567655BD}"/>
              </a:ext>
            </a:extLst>
          </p:cNvPr>
          <p:cNvSpPr>
            <a:spLocks noGrp="1"/>
          </p:cNvSpPr>
          <p:nvPr>
            <p:ph idx="2"/>
          </p:nvPr>
        </p:nvSpPr>
        <p:spPr/>
        <p:txBody>
          <a:bodyPr/>
          <a:lstStyle/>
          <a:p>
            <a:pPr marL="0" indent="0">
              <a:buNone/>
            </a:pPr>
            <a:r>
              <a:rPr lang="en-US" dirty="0"/>
              <a:t>This is a classical approach to train a model.</a:t>
            </a:r>
          </a:p>
        </p:txBody>
      </p:sp>
      <p:sp>
        <p:nvSpPr>
          <p:cNvPr id="12" name="Text Placeholder 14">
            <a:extLst>
              <a:ext uri="{FF2B5EF4-FFF2-40B4-BE49-F238E27FC236}">
                <a16:creationId xmlns:a16="http://schemas.microsoft.com/office/drawing/2014/main" id="{A594D61D-9279-4DC0-B16D-431FFA5FE9B0}"/>
              </a:ext>
            </a:extLst>
          </p:cNvPr>
          <p:cNvSpPr txBox="1">
            <a:spLocks/>
          </p:cNvSpPr>
          <p:nvPr/>
        </p:nvSpPr>
        <p:spPr>
          <a:xfrm>
            <a:off x="365760" y="2116273"/>
            <a:ext cx="11466576" cy="3637919"/>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vert="horz" lIns="91440" tIns="45720" rIns="91440" bIns="45720" rtlCol="0">
            <a:sp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defTabSz="502920">
              <a:lnSpc>
                <a:spcPct val="90000"/>
              </a:lnSpc>
              <a:spcBef>
                <a:spcPts val="0"/>
              </a:spcBef>
              <a:spcAft>
                <a:spcPts val="0"/>
              </a:spcAft>
              <a:buNone/>
            </a:pPr>
            <a:r>
              <a:rPr lang="en-US" sz="1600" dirty="0">
                <a:solidFill>
                  <a:schemeClr val="tx1"/>
                </a:solidFill>
                <a:latin typeface="Lucida Console" panose="020B0609040504020204" pitchFamily="49" charset="0"/>
              </a:rPr>
              <a:t># Get the compute device</a:t>
            </a:r>
          </a:p>
          <a:p>
            <a:pPr marL="0" indent="0" defTabSz="502920">
              <a:lnSpc>
                <a:spcPct val="90000"/>
              </a:lnSpc>
              <a:spcBef>
                <a:spcPts val="0"/>
              </a:spcBef>
              <a:spcAft>
                <a:spcPts val="0"/>
              </a:spcAft>
              <a:buNone/>
            </a:pPr>
            <a:r>
              <a:rPr lang="en-US" sz="1600" dirty="0">
                <a:solidFill>
                  <a:srgbClr val="0070C0"/>
                </a:solidFill>
                <a:latin typeface="Lucida Console" panose="020B0609040504020204" pitchFamily="49" charset="0"/>
              </a:rPr>
              <a:t>model.to(device)</a:t>
            </a:r>
          </a:p>
          <a:p>
            <a:pPr marL="0" indent="0" defTabSz="502920">
              <a:lnSpc>
                <a:spcPct val="90000"/>
              </a:lnSpc>
              <a:spcBef>
                <a:spcPts val="0"/>
              </a:spcBef>
              <a:spcAft>
                <a:spcPts val="0"/>
              </a:spcAft>
              <a:buNone/>
            </a:pPr>
            <a:endParaRPr lang="en-US" sz="1600" dirty="0">
              <a:solidFill>
                <a:schemeClr val="accent5"/>
              </a:solidFill>
              <a:latin typeface="Lucida Console" panose="020B0609040504020204" pitchFamily="49" charset="0"/>
            </a:endParaRPr>
          </a:p>
          <a:p>
            <a:pPr marL="0" indent="0" defTabSz="502920">
              <a:lnSpc>
                <a:spcPct val="90000"/>
              </a:lnSpc>
              <a:spcBef>
                <a:spcPts val="0"/>
              </a:spcBef>
              <a:spcAft>
                <a:spcPts val="0"/>
              </a:spcAft>
              <a:buNone/>
            </a:pPr>
            <a:r>
              <a:rPr lang="en-US" sz="1600" dirty="0">
                <a:solidFill>
                  <a:schemeClr val="tx1"/>
                </a:solidFill>
                <a:latin typeface="Lucida Console" panose="020B0609040504020204" pitchFamily="49" charset="0"/>
              </a:rPr>
              <a:t># Epoch loop</a:t>
            </a:r>
          </a:p>
          <a:p>
            <a:pPr marL="0" indent="0" defTabSz="502920">
              <a:lnSpc>
                <a:spcPct val="90000"/>
              </a:lnSpc>
              <a:spcBef>
                <a:spcPts val="0"/>
              </a:spcBef>
              <a:spcAft>
                <a:spcPts val="0"/>
              </a:spcAft>
              <a:buNone/>
            </a:pPr>
            <a:r>
              <a:rPr lang="en-US" sz="1600" dirty="0">
                <a:solidFill>
                  <a:schemeClr val="tx1"/>
                </a:solidFill>
                <a:latin typeface="Lucida Console" panose="020B0609040504020204" pitchFamily="49" charset="0"/>
              </a:rPr>
              <a:t># For each epoch, run the training and validation iterations on the full datasets: </a:t>
            </a:r>
          </a:p>
          <a:p>
            <a:pPr marL="0" indent="0" defTabSz="502920">
              <a:lnSpc>
                <a:spcPct val="90000"/>
              </a:lnSpc>
              <a:spcBef>
                <a:spcPts val="0"/>
              </a:spcBef>
              <a:spcAft>
                <a:spcPts val="0"/>
              </a:spcAft>
              <a:buNone/>
            </a:pPr>
            <a:r>
              <a:rPr lang="en-US" sz="1600" dirty="0">
                <a:solidFill>
                  <a:schemeClr val="tx1"/>
                </a:solidFill>
                <a:latin typeface="Lucida Console" panose="020B0609040504020204" pitchFamily="49" charset="0"/>
              </a:rPr>
              <a:t># Training and validation</a:t>
            </a:r>
          </a:p>
          <a:p>
            <a:pPr marL="0" indent="0" defTabSz="502920">
              <a:lnSpc>
                <a:spcPct val="90000"/>
              </a:lnSpc>
              <a:spcBef>
                <a:spcPts val="0"/>
              </a:spcBef>
              <a:spcAft>
                <a:spcPts val="0"/>
              </a:spcAft>
              <a:buNone/>
            </a:pPr>
            <a:r>
              <a:rPr lang="en-US" sz="1600" dirty="0">
                <a:solidFill>
                  <a:srgbClr val="0070C0"/>
                </a:solidFill>
                <a:latin typeface="Lucida Console" panose="020B0609040504020204" pitchFamily="49" charset="0"/>
              </a:rPr>
              <a:t>for epoch in range(epochs):</a:t>
            </a:r>
          </a:p>
          <a:p>
            <a:pPr marL="0" indent="0" defTabSz="502920">
              <a:lnSpc>
                <a:spcPct val="90000"/>
              </a:lnSpc>
              <a:spcBef>
                <a:spcPts val="0"/>
              </a:spcBef>
              <a:spcAft>
                <a:spcPts val="0"/>
              </a:spcAft>
              <a:buNone/>
            </a:pPr>
            <a:r>
              <a:rPr lang="en-US" sz="1600" dirty="0">
                <a:solidFill>
                  <a:schemeClr val="accent5"/>
                </a:solidFill>
                <a:latin typeface="Lucida Console" panose="020B0609040504020204" pitchFamily="49" charset="0"/>
              </a:rPr>
              <a:t>	</a:t>
            </a:r>
          </a:p>
          <a:p>
            <a:pPr marL="0" indent="0" defTabSz="502920">
              <a:lnSpc>
                <a:spcPct val="90000"/>
              </a:lnSpc>
              <a:spcBef>
                <a:spcPts val="0"/>
              </a:spcBef>
              <a:spcAft>
                <a:spcPts val="0"/>
              </a:spcAft>
              <a:buNone/>
            </a:pPr>
            <a:r>
              <a:rPr lang="en-US" sz="1600" dirty="0">
                <a:solidFill>
                  <a:schemeClr val="tx1"/>
                </a:solidFill>
                <a:latin typeface="Lucida Console" panose="020B0609040504020204" pitchFamily="49" charset="0"/>
              </a:rPr>
              <a:t>	# Training loop, train the network</a:t>
            </a:r>
          </a:p>
          <a:p>
            <a:pPr marL="0" indent="0" defTabSz="502920">
              <a:lnSpc>
                <a:spcPct val="90000"/>
              </a:lnSpc>
              <a:spcBef>
                <a:spcPts val="0"/>
              </a:spcBef>
              <a:spcAft>
                <a:spcPts val="0"/>
              </a:spcAft>
              <a:buNone/>
            </a:pPr>
            <a:r>
              <a:rPr lang="en-US" sz="1600" dirty="0">
                <a:solidFill>
                  <a:schemeClr val="tx1"/>
                </a:solidFill>
                <a:latin typeface="Lucida Console" panose="020B0609040504020204" pitchFamily="49" charset="0"/>
              </a:rPr>
              <a:t>	# Training iteration runs on full training dataset, optimizing the model</a:t>
            </a:r>
          </a:p>
          <a:p>
            <a:pPr marL="0" indent="0" defTabSz="502920">
              <a:lnSpc>
                <a:spcPct val="90000"/>
              </a:lnSpc>
              <a:spcBef>
                <a:spcPts val="0"/>
              </a:spcBef>
              <a:spcAft>
                <a:spcPts val="0"/>
              </a:spcAft>
              <a:buNone/>
            </a:pPr>
            <a:r>
              <a:rPr lang="en-US" sz="1600" dirty="0">
                <a:solidFill>
                  <a:schemeClr val="accent5"/>
                </a:solidFill>
                <a:latin typeface="Lucida Console" panose="020B0609040504020204" pitchFamily="49" charset="0"/>
              </a:rPr>
              <a:t>	</a:t>
            </a:r>
            <a:r>
              <a:rPr lang="en-US" sz="1600" dirty="0">
                <a:solidFill>
                  <a:srgbClr val="0070C0"/>
                </a:solidFill>
                <a:latin typeface="Lucida Console" panose="020B0609040504020204" pitchFamily="49" charset="0"/>
              </a:rPr>
              <a:t>for data, target in train_loader:</a:t>
            </a:r>
          </a:p>
          <a:p>
            <a:pPr marL="0" indent="0" defTabSz="502920">
              <a:lnSpc>
                <a:spcPct val="90000"/>
              </a:lnSpc>
              <a:spcBef>
                <a:spcPts val="0"/>
              </a:spcBef>
              <a:spcAft>
                <a:spcPts val="0"/>
              </a:spcAft>
              <a:buNone/>
            </a:pPr>
            <a:r>
              <a:rPr lang="en-US" sz="1600" dirty="0">
                <a:solidFill>
                  <a:schemeClr val="tx1"/>
                </a:solidFill>
                <a:latin typeface="Lucida Console" panose="020B0609040504020204" pitchFamily="49" charset="0"/>
              </a:rPr>
              <a:t>		# Here comes the code to run for each training batch</a:t>
            </a:r>
          </a:p>
          <a:p>
            <a:pPr marL="0" indent="0" defTabSz="502920">
              <a:lnSpc>
                <a:spcPct val="90000"/>
              </a:lnSpc>
              <a:spcBef>
                <a:spcPts val="0"/>
              </a:spcBef>
              <a:spcAft>
                <a:spcPts val="0"/>
              </a:spcAft>
              <a:buNone/>
            </a:pPr>
            <a:endParaRPr lang="en-US" sz="1600" dirty="0">
              <a:solidFill>
                <a:schemeClr val="tx1"/>
              </a:solidFill>
              <a:latin typeface="Lucida Console" panose="020B0609040504020204" pitchFamily="49" charset="0"/>
            </a:endParaRPr>
          </a:p>
          <a:p>
            <a:pPr marL="0" indent="0" defTabSz="502920">
              <a:lnSpc>
                <a:spcPct val="90000"/>
              </a:lnSpc>
              <a:spcBef>
                <a:spcPts val="0"/>
              </a:spcBef>
              <a:spcAft>
                <a:spcPts val="0"/>
              </a:spcAft>
              <a:buNone/>
            </a:pPr>
            <a:r>
              <a:rPr lang="en-US" sz="1600" dirty="0">
                <a:solidFill>
                  <a:schemeClr val="accent5"/>
                </a:solidFill>
                <a:latin typeface="Lucida Console" panose="020B0609040504020204" pitchFamily="49" charset="0"/>
              </a:rPr>
              <a:t>	</a:t>
            </a:r>
            <a:r>
              <a:rPr lang="en-US" sz="1600" dirty="0">
                <a:solidFill>
                  <a:srgbClr val="0070C0"/>
                </a:solidFill>
                <a:latin typeface="Lucida Console" panose="020B0609040504020204" pitchFamily="49" charset="0"/>
              </a:rPr>
              <a:t>for data, target in val_loader:</a:t>
            </a:r>
          </a:p>
          <a:p>
            <a:pPr marL="0" indent="0" defTabSz="502920">
              <a:lnSpc>
                <a:spcPct val="90000"/>
              </a:lnSpc>
              <a:spcBef>
                <a:spcPts val="0"/>
              </a:spcBef>
              <a:spcAft>
                <a:spcPts val="0"/>
              </a:spcAft>
              <a:buNone/>
            </a:pPr>
            <a:r>
              <a:rPr lang="en-US" sz="1600" dirty="0">
                <a:solidFill>
                  <a:schemeClr val="tx1"/>
                </a:solidFill>
                <a:latin typeface="Lucida Console" panose="020B0609040504020204" pitchFamily="49" charset="0"/>
              </a:rPr>
              <a:t>		# Here is the code to run for each validation batch</a:t>
            </a:r>
            <a:endParaRPr lang="en-US" sz="1600" dirty="0">
              <a:solidFill>
                <a:schemeClr val="accent5"/>
              </a:solidFill>
              <a:latin typeface="Lucida Console" panose="020B0609040504020204" pitchFamily="49" charset="0"/>
            </a:endParaRPr>
          </a:p>
          <a:p>
            <a:pPr marL="0" indent="0" defTabSz="502920">
              <a:lnSpc>
                <a:spcPct val="90000"/>
              </a:lnSpc>
              <a:spcBef>
                <a:spcPts val="0"/>
              </a:spcBef>
              <a:spcAft>
                <a:spcPts val="0"/>
              </a:spcAft>
              <a:buNone/>
            </a:pPr>
            <a:endParaRPr lang="en-US" sz="1600" dirty="0">
              <a:solidFill>
                <a:schemeClr val="accent5"/>
              </a:solidFill>
              <a:latin typeface="Lucida Console" panose="020B0609040504020204" pitchFamily="49" charset="0"/>
            </a:endParaRPr>
          </a:p>
        </p:txBody>
      </p:sp>
      <p:pic>
        <p:nvPicPr>
          <p:cNvPr id="17" name="Picture 16">
            <a:extLst>
              <a:ext uri="{FF2B5EF4-FFF2-40B4-BE49-F238E27FC236}">
                <a16:creationId xmlns:a16="http://schemas.microsoft.com/office/drawing/2014/main" id="{4AD41040-A5D7-2798-DE1D-48376A5FA6C2}"/>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614612" y="1146689"/>
            <a:ext cx="3297381" cy="1554480"/>
          </a:xfrm>
          <a:prstGeom prst="rect">
            <a:avLst/>
          </a:prstGeom>
        </p:spPr>
      </p:pic>
    </p:spTree>
    <p:custDataLst>
      <p:tags r:id="rId1"/>
    </p:custDataLst>
    <p:extLst>
      <p:ext uri="{BB962C8B-B14F-4D97-AF65-F5344CB8AC3E}">
        <p14:creationId xmlns:p14="http://schemas.microsoft.com/office/powerpoint/2010/main" val="4294062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4E5550E-EB44-48A9-87AF-7D04555CC7A7}"/>
              </a:ext>
            </a:extLst>
          </p:cNvPr>
          <p:cNvSpPr>
            <a:spLocks noGrp="1"/>
          </p:cNvSpPr>
          <p:nvPr>
            <p:ph type="sldNum" idx="97"/>
          </p:nvPr>
        </p:nvSpPr>
        <p:spPr/>
        <p:txBody>
          <a:bodyPr/>
          <a:lstStyle/>
          <a:p>
            <a:fld id="{86A8BF56-6CB3-514C-9A64-F39D95C9E25B}" type="slidenum">
              <a:rPr lang="en-US" smtClean="0"/>
              <a:pPr/>
              <a:t>26</a:t>
            </a:fld>
            <a:endParaRPr lang="en-US" dirty="0"/>
          </a:p>
        </p:txBody>
      </p:sp>
      <p:sp>
        <p:nvSpPr>
          <p:cNvPr id="3" name="Title 2">
            <a:extLst>
              <a:ext uri="{FF2B5EF4-FFF2-40B4-BE49-F238E27FC236}">
                <a16:creationId xmlns:a16="http://schemas.microsoft.com/office/drawing/2014/main" id="{C1938220-9704-9626-2B78-663CD87B1D02}"/>
              </a:ext>
            </a:extLst>
          </p:cNvPr>
          <p:cNvSpPr>
            <a:spLocks noGrp="1"/>
          </p:cNvSpPr>
          <p:nvPr>
            <p:ph type="title" idx="1"/>
          </p:nvPr>
        </p:nvSpPr>
        <p:spPr/>
        <p:txBody>
          <a:bodyPr>
            <a:normAutofit fontScale="90000"/>
          </a:bodyPr>
          <a:lstStyle/>
          <a:p>
            <a:r>
              <a:rPr lang="en-US" dirty="0"/>
              <a:t>Training the neural network (3 of 3)</a:t>
            </a:r>
          </a:p>
        </p:txBody>
      </p:sp>
      <p:sp>
        <p:nvSpPr>
          <p:cNvPr id="6" name="Content Placeholder 5">
            <a:extLst>
              <a:ext uri="{FF2B5EF4-FFF2-40B4-BE49-F238E27FC236}">
                <a16:creationId xmlns:a16="http://schemas.microsoft.com/office/drawing/2014/main" id="{61F218B9-982F-46F4-A1FF-F3679064D833}"/>
              </a:ext>
            </a:extLst>
          </p:cNvPr>
          <p:cNvSpPr>
            <a:spLocks noGrp="1"/>
          </p:cNvSpPr>
          <p:nvPr>
            <p:ph idx="2"/>
          </p:nvPr>
        </p:nvSpPr>
        <p:spPr/>
        <p:txBody>
          <a:bodyPr/>
          <a:lstStyle/>
          <a:p>
            <a:pPr>
              <a:spcBef>
                <a:spcPts val="600"/>
              </a:spcBef>
            </a:pPr>
            <a:r>
              <a:rPr lang="en-US" sz="2000" dirty="0"/>
              <a:t>Details of the training iteration are described in the following code.</a:t>
            </a:r>
          </a:p>
          <a:p>
            <a:pPr>
              <a:spcBef>
                <a:spcPts val="600"/>
              </a:spcBef>
            </a:pPr>
            <a:r>
              <a:rPr lang="en-US" sz="2000" dirty="0"/>
              <a:t>Optimization steps include the forward pass, loss function calculation, and backpropagation.</a:t>
            </a:r>
          </a:p>
        </p:txBody>
      </p:sp>
      <p:sp>
        <p:nvSpPr>
          <p:cNvPr id="9" name="Text Placeholder 14">
            <a:extLst>
              <a:ext uri="{FF2B5EF4-FFF2-40B4-BE49-F238E27FC236}">
                <a16:creationId xmlns:a16="http://schemas.microsoft.com/office/drawing/2014/main" id="{E59BEC02-792C-44D9-8B29-3DC24ECA5185}"/>
              </a:ext>
            </a:extLst>
          </p:cNvPr>
          <p:cNvSpPr txBox="1">
            <a:spLocks/>
          </p:cNvSpPr>
          <p:nvPr/>
        </p:nvSpPr>
        <p:spPr>
          <a:xfrm>
            <a:off x="365760" y="2499728"/>
            <a:ext cx="11466576" cy="3637919"/>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vert="horz" lIns="91440" tIns="45720" rIns="91440" bIns="45720" rtlCol="0">
            <a:sp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defTabSz="502920">
              <a:lnSpc>
                <a:spcPct val="90000"/>
              </a:lnSpc>
              <a:spcBef>
                <a:spcPts val="0"/>
              </a:spcBef>
              <a:spcAft>
                <a:spcPts val="0"/>
              </a:spcAft>
              <a:buNone/>
            </a:pPr>
            <a:r>
              <a:rPr lang="en-US" sz="1600" dirty="0">
                <a:solidFill>
                  <a:schemeClr val="tx1"/>
                </a:solidFill>
                <a:latin typeface="Lucida Console" panose="020B0609040504020204" pitchFamily="49" charset="0"/>
              </a:rPr>
              <a:t># Training loop, train the network</a:t>
            </a:r>
          </a:p>
          <a:p>
            <a:pPr marL="0" indent="0" defTabSz="502920">
              <a:lnSpc>
                <a:spcPct val="90000"/>
              </a:lnSpc>
              <a:spcBef>
                <a:spcPts val="0"/>
              </a:spcBef>
              <a:spcAft>
                <a:spcPts val="0"/>
              </a:spcAft>
              <a:buNone/>
            </a:pPr>
            <a:r>
              <a:rPr lang="en-US" sz="1600" dirty="0">
                <a:solidFill>
                  <a:srgbClr val="0070C0"/>
                </a:solidFill>
                <a:latin typeface="Lucida Console" panose="020B0609040504020204" pitchFamily="49" charset="0"/>
              </a:rPr>
              <a:t>for data, target in train_loader:</a:t>
            </a:r>
          </a:p>
          <a:p>
            <a:pPr marL="0" indent="0" defTabSz="502920">
              <a:lnSpc>
                <a:spcPct val="90000"/>
              </a:lnSpc>
              <a:spcBef>
                <a:spcPts val="0"/>
              </a:spcBef>
              <a:spcAft>
                <a:spcPts val="0"/>
              </a:spcAft>
              <a:buNone/>
            </a:pPr>
            <a:r>
              <a:rPr lang="en-US" sz="1600" dirty="0">
                <a:solidFill>
                  <a:srgbClr val="0070C0"/>
                </a:solidFill>
                <a:latin typeface="Lucida Console" panose="020B0609040504020204" pitchFamily="49" charset="0"/>
              </a:rPr>
              <a:t>	trainer.zero_grad() </a:t>
            </a:r>
            <a:r>
              <a:rPr lang="en-US" sz="1600" dirty="0">
                <a:solidFill>
                  <a:schemeClr val="tx1"/>
                </a:solidFill>
                <a:latin typeface="Lucida Console" panose="020B0609040504020204" pitchFamily="49" charset="0"/>
              </a:rPr>
              <a:t># 1. Set the gradients of all optimized tensors to zero</a:t>
            </a:r>
          </a:p>
          <a:p>
            <a:pPr marL="0" indent="0" defTabSz="502920">
              <a:lnSpc>
                <a:spcPct val="90000"/>
              </a:lnSpc>
              <a:spcBef>
                <a:spcPts val="0"/>
              </a:spcBef>
              <a:spcAft>
                <a:spcPts val="0"/>
              </a:spcAft>
              <a:buNone/>
            </a:pPr>
            <a:endParaRPr lang="en-US" sz="1600" dirty="0">
              <a:solidFill>
                <a:schemeClr val="tx1"/>
              </a:solidFill>
              <a:latin typeface="Lucida Console" panose="020B0609040504020204" pitchFamily="49" charset="0"/>
            </a:endParaRPr>
          </a:p>
          <a:p>
            <a:pPr marL="0" indent="0" defTabSz="502920">
              <a:lnSpc>
                <a:spcPct val="90000"/>
              </a:lnSpc>
              <a:spcBef>
                <a:spcPts val="0"/>
              </a:spcBef>
              <a:spcAft>
                <a:spcPts val="0"/>
              </a:spcAft>
              <a:buNone/>
            </a:pPr>
            <a:r>
              <a:rPr lang="en-US" sz="1600" dirty="0">
                <a:solidFill>
                  <a:schemeClr val="accent5"/>
                </a:solidFill>
                <a:latin typeface="Lucida Console" panose="020B0609040504020204" pitchFamily="49" charset="0"/>
              </a:rPr>
              <a:t>	</a:t>
            </a:r>
            <a:r>
              <a:rPr lang="en-US" sz="1600" dirty="0">
                <a:solidFill>
                  <a:srgbClr val="0070C0"/>
                </a:solidFill>
                <a:latin typeface="Lucida Console" panose="020B0609040504020204" pitchFamily="49" charset="0"/>
              </a:rPr>
              <a:t>data = data.to(device) </a:t>
            </a:r>
            <a:r>
              <a:rPr lang="en-US" sz="1600" dirty="0">
                <a:solidFill>
                  <a:schemeClr val="tx1"/>
                </a:solidFill>
                <a:latin typeface="Lucida Console" panose="020B0609040504020204" pitchFamily="49" charset="0"/>
              </a:rPr>
              <a:t># 2. Instantiate GPU device for training</a:t>
            </a:r>
            <a:endParaRPr lang="en-US" sz="1600" dirty="0">
              <a:solidFill>
                <a:schemeClr val="accent5"/>
              </a:solidFill>
              <a:latin typeface="Lucida Console" panose="020B0609040504020204" pitchFamily="49" charset="0"/>
            </a:endParaRPr>
          </a:p>
          <a:p>
            <a:pPr marL="0" indent="0" defTabSz="502920">
              <a:lnSpc>
                <a:spcPct val="90000"/>
              </a:lnSpc>
              <a:spcBef>
                <a:spcPts val="0"/>
              </a:spcBef>
              <a:spcAft>
                <a:spcPts val="0"/>
              </a:spcAft>
              <a:buNone/>
            </a:pPr>
            <a:r>
              <a:rPr lang="en-US" sz="1600" dirty="0">
                <a:solidFill>
                  <a:schemeClr val="accent5"/>
                </a:solidFill>
                <a:latin typeface="Lucida Console" panose="020B0609040504020204" pitchFamily="49" charset="0"/>
              </a:rPr>
              <a:t>	</a:t>
            </a:r>
            <a:r>
              <a:rPr lang="en-US" sz="1600" dirty="0">
                <a:solidFill>
                  <a:srgbClr val="0070C0"/>
                </a:solidFill>
                <a:latin typeface="Lucida Console" panose="020B0609040504020204" pitchFamily="49" charset="0"/>
              </a:rPr>
              <a:t>target = target.to(device)</a:t>
            </a:r>
          </a:p>
          <a:p>
            <a:pPr marL="0" indent="0" defTabSz="502920">
              <a:lnSpc>
                <a:spcPct val="90000"/>
              </a:lnSpc>
              <a:spcBef>
                <a:spcPts val="0"/>
              </a:spcBef>
              <a:spcAft>
                <a:spcPts val="0"/>
              </a:spcAft>
              <a:buNone/>
            </a:pPr>
            <a:endParaRPr lang="en-US" sz="1600" dirty="0">
              <a:solidFill>
                <a:schemeClr val="accent5"/>
              </a:solidFill>
              <a:latin typeface="Lucida Console" panose="020B0609040504020204" pitchFamily="49" charset="0"/>
            </a:endParaRPr>
          </a:p>
          <a:p>
            <a:pPr marL="0" indent="0" defTabSz="502920">
              <a:lnSpc>
                <a:spcPct val="90000"/>
              </a:lnSpc>
              <a:spcBef>
                <a:spcPts val="0"/>
              </a:spcBef>
              <a:spcAft>
                <a:spcPts val="0"/>
              </a:spcAft>
              <a:buNone/>
            </a:pPr>
            <a:r>
              <a:rPr lang="en-US" sz="1600" dirty="0">
                <a:solidFill>
                  <a:schemeClr val="tx1"/>
                </a:solidFill>
                <a:latin typeface="Lucida Console" panose="020B0609040504020204" pitchFamily="49" charset="0"/>
              </a:rPr>
              <a:t>	# 3. Input the training data; output the predictions and perform forward pass</a:t>
            </a:r>
            <a:endParaRPr lang="en-US" sz="1600" dirty="0">
              <a:solidFill>
                <a:schemeClr val="accent5"/>
              </a:solidFill>
              <a:latin typeface="Lucida Console" panose="020B0609040504020204" pitchFamily="49" charset="0"/>
            </a:endParaRPr>
          </a:p>
          <a:p>
            <a:pPr marL="0" indent="0" defTabSz="502920">
              <a:lnSpc>
                <a:spcPct val="90000"/>
              </a:lnSpc>
              <a:spcBef>
                <a:spcPts val="0"/>
              </a:spcBef>
              <a:spcAft>
                <a:spcPts val="0"/>
              </a:spcAft>
              <a:buNone/>
            </a:pPr>
            <a:r>
              <a:rPr lang="en-US" sz="1600" dirty="0">
                <a:solidFill>
                  <a:schemeClr val="accent5"/>
                </a:solidFill>
                <a:latin typeface="Lucida Console" panose="020B0609040504020204" pitchFamily="49" charset="0"/>
              </a:rPr>
              <a:t>	</a:t>
            </a:r>
            <a:r>
              <a:rPr lang="en-US" sz="1600" dirty="0">
                <a:solidFill>
                  <a:srgbClr val="0070C0"/>
                </a:solidFill>
                <a:latin typeface="Lucida Console" panose="020B0609040504020204" pitchFamily="49" charset="0"/>
              </a:rPr>
              <a:t>output = model(data)</a:t>
            </a:r>
          </a:p>
          <a:p>
            <a:pPr marL="0" indent="0" defTabSz="502920">
              <a:lnSpc>
                <a:spcPct val="90000"/>
              </a:lnSpc>
              <a:spcBef>
                <a:spcPts val="0"/>
              </a:spcBef>
              <a:spcAft>
                <a:spcPts val="0"/>
              </a:spcAft>
              <a:buNone/>
            </a:pPr>
            <a:endParaRPr lang="en-US" sz="1600" dirty="0">
              <a:solidFill>
                <a:schemeClr val="accent5"/>
              </a:solidFill>
              <a:latin typeface="Lucida Console" panose="020B0609040504020204" pitchFamily="49" charset="0"/>
            </a:endParaRPr>
          </a:p>
          <a:p>
            <a:pPr marL="0" indent="0" defTabSz="502920">
              <a:lnSpc>
                <a:spcPct val="90000"/>
              </a:lnSpc>
              <a:spcBef>
                <a:spcPts val="0"/>
              </a:spcBef>
              <a:spcAft>
                <a:spcPts val="0"/>
              </a:spcAft>
              <a:buNone/>
            </a:pPr>
            <a:r>
              <a:rPr lang="en-US" sz="1600" dirty="0">
                <a:solidFill>
                  <a:schemeClr val="tx1"/>
                </a:solidFill>
                <a:latin typeface="Lucida Console" panose="020B0609040504020204" pitchFamily="49" charset="0"/>
              </a:rPr>
              <a:t>	# 4. Apply the loss function, comparing prediction and label</a:t>
            </a:r>
            <a:endParaRPr lang="en-US" sz="1600" dirty="0">
              <a:solidFill>
                <a:schemeClr val="accent5"/>
              </a:solidFill>
              <a:latin typeface="Lucida Console" panose="020B0609040504020204" pitchFamily="49" charset="0"/>
            </a:endParaRPr>
          </a:p>
          <a:p>
            <a:pPr marL="0" indent="0" defTabSz="502920">
              <a:lnSpc>
                <a:spcPct val="90000"/>
              </a:lnSpc>
              <a:spcBef>
                <a:spcPts val="0"/>
              </a:spcBef>
              <a:spcAft>
                <a:spcPts val="0"/>
              </a:spcAft>
              <a:buNone/>
            </a:pPr>
            <a:r>
              <a:rPr lang="en-US" sz="1600" dirty="0">
                <a:solidFill>
                  <a:schemeClr val="accent5"/>
                </a:solidFill>
                <a:latin typeface="Lucida Console" panose="020B0609040504020204" pitchFamily="49" charset="0"/>
              </a:rPr>
              <a:t>	</a:t>
            </a:r>
            <a:r>
              <a:rPr lang="en-US" sz="1600" dirty="0">
                <a:solidFill>
                  <a:srgbClr val="0070C0"/>
                </a:solidFill>
                <a:latin typeface="Lucida Console" panose="020B0609040504020204" pitchFamily="49" charset="0"/>
              </a:rPr>
              <a:t>L = cross_ent_loss(output, target.unsqueeze(1))</a:t>
            </a:r>
          </a:p>
          <a:p>
            <a:pPr marL="0" indent="0" defTabSz="502920">
              <a:lnSpc>
                <a:spcPct val="90000"/>
              </a:lnSpc>
              <a:spcBef>
                <a:spcPts val="0"/>
              </a:spcBef>
              <a:spcAft>
                <a:spcPts val="0"/>
              </a:spcAft>
              <a:buNone/>
            </a:pPr>
            <a:endParaRPr lang="en-US" sz="1600" dirty="0">
              <a:solidFill>
                <a:srgbClr val="0070C0"/>
              </a:solidFill>
              <a:latin typeface="Lucida Console" panose="020B0609040504020204" pitchFamily="49" charset="0"/>
            </a:endParaRPr>
          </a:p>
          <a:p>
            <a:pPr marL="0" indent="0" defTabSz="502920">
              <a:lnSpc>
                <a:spcPct val="90000"/>
              </a:lnSpc>
              <a:spcBef>
                <a:spcPts val="0"/>
              </a:spcBef>
              <a:spcAft>
                <a:spcPts val="0"/>
              </a:spcAft>
              <a:buNone/>
            </a:pPr>
            <a:r>
              <a:rPr lang="en-US" sz="1600" dirty="0">
                <a:solidFill>
                  <a:srgbClr val="0070C0"/>
                </a:solidFill>
                <a:latin typeface="Lucida Console" panose="020B0609040504020204" pitchFamily="49" charset="0"/>
              </a:rPr>
              <a:t>	training_loss += L.item()</a:t>
            </a:r>
            <a:r>
              <a:rPr lang="en-US" sz="1600" dirty="0">
                <a:solidFill>
                  <a:schemeClr val="accent5"/>
                </a:solidFill>
                <a:latin typeface="Lucida Console" panose="020B0609040504020204" pitchFamily="49" charset="0"/>
              </a:rPr>
              <a:t> </a:t>
            </a:r>
            <a:r>
              <a:rPr lang="en-US" sz="1600" dirty="0">
                <a:solidFill>
                  <a:schemeClr val="tx1"/>
                </a:solidFill>
                <a:latin typeface="Lucida Console" panose="020B0609040504020204" pitchFamily="49" charset="0"/>
              </a:rPr>
              <a:t>#</a:t>
            </a:r>
            <a:r>
              <a:rPr lang="en-US" sz="1600" dirty="0">
                <a:solidFill>
                  <a:schemeClr val="accent5"/>
                </a:solidFill>
                <a:latin typeface="Lucida Console" panose="020B0609040504020204" pitchFamily="49" charset="0"/>
              </a:rPr>
              <a:t> </a:t>
            </a:r>
            <a:r>
              <a:rPr lang="en-US" sz="1600" dirty="0">
                <a:solidFill>
                  <a:schemeClr val="tx1"/>
                </a:solidFill>
                <a:latin typeface="Lucida Console" panose="020B0609040504020204" pitchFamily="49" charset="0"/>
              </a:rPr>
              <a:t>5. Summarize the loss per epoch for further plotting</a:t>
            </a:r>
            <a:endParaRPr lang="en-US" sz="1600" dirty="0">
              <a:solidFill>
                <a:schemeClr val="accent5"/>
              </a:solidFill>
              <a:latin typeface="Lucida Console" panose="020B0609040504020204" pitchFamily="49" charset="0"/>
            </a:endParaRPr>
          </a:p>
          <a:p>
            <a:pPr marL="0" indent="0" defTabSz="502920">
              <a:lnSpc>
                <a:spcPct val="90000"/>
              </a:lnSpc>
              <a:spcBef>
                <a:spcPts val="0"/>
              </a:spcBef>
              <a:spcAft>
                <a:spcPts val="0"/>
              </a:spcAft>
              <a:buNone/>
            </a:pPr>
            <a:r>
              <a:rPr lang="en-US" sz="1600" dirty="0">
                <a:solidFill>
                  <a:schemeClr val="accent5"/>
                </a:solidFill>
                <a:latin typeface="Lucida Console" panose="020B0609040504020204" pitchFamily="49" charset="0"/>
              </a:rPr>
              <a:t>	</a:t>
            </a:r>
            <a:r>
              <a:rPr lang="en-US" sz="1600" dirty="0">
                <a:solidFill>
                  <a:srgbClr val="0070C0"/>
                </a:solidFill>
                <a:latin typeface="Lucida Console" panose="020B0609040504020204" pitchFamily="49" charset="0"/>
              </a:rPr>
              <a:t>L.backward() </a:t>
            </a:r>
            <a:r>
              <a:rPr lang="en-US" sz="1600" dirty="0">
                <a:solidFill>
                  <a:schemeClr val="tx1"/>
                </a:solidFill>
                <a:latin typeface="Lucida Console" panose="020B0609040504020204" pitchFamily="49" charset="0"/>
              </a:rPr>
              <a:t># 6. Apply backpropagation, calculating gradient descent</a:t>
            </a:r>
            <a:endParaRPr lang="en-US" sz="1600" dirty="0">
              <a:solidFill>
                <a:schemeClr val="accent5"/>
              </a:solidFill>
              <a:latin typeface="Lucida Console" panose="020B0609040504020204" pitchFamily="49" charset="0"/>
            </a:endParaRPr>
          </a:p>
          <a:p>
            <a:pPr marL="0" indent="0" defTabSz="502920">
              <a:lnSpc>
                <a:spcPct val="90000"/>
              </a:lnSpc>
              <a:spcBef>
                <a:spcPts val="0"/>
              </a:spcBef>
              <a:spcAft>
                <a:spcPts val="0"/>
              </a:spcAft>
              <a:buNone/>
            </a:pPr>
            <a:r>
              <a:rPr lang="en-US" sz="1600" dirty="0">
                <a:solidFill>
                  <a:schemeClr val="accent5"/>
                </a:solidFill>
                <a:latin typeface="Lucida Console" panose="020B0609040504020204" pitchFamily="49" charset="0"/>
              </a:rPr>
              <a:t>	</a:t>
            </a:r>
            <a:r>
              <a:rPr lang="en-US" sz="1600" dirty="0">
                <a:solidFill>
                  <a:srgbClr val="0070C0"/>
                </a:solidFill>
                <a:latin typeface="Lucida Console" panose="020B0609040504020204" pitchFamily="49" charset="0"/>
              </a:rPr>
              <a:t>trainer.step() </a:t>
            </a:r>
            <a:r>
              <a:rPr lang="en-US" sz="1600" dirty="0">
                <a:solidFill>
                  <a:schemeClr val="tx1"/>
                </a:solidFill>
                <a:latin typeface="Lucida Console" panose="020B0609040504020204" pitchFamily="49" charset="0"/>
              </a:rPr>
              <a:t># 7. Get the next data sample for next iteration</a:t>
            </a:r>
          </a:p>
        </p:txBody>
      </p:sp>
      <p:pic>
        <p:nvPicPr>
          <p:cNvPr id="4" name="Picture 3">
            <a:extLst>
              <a:ext uri="{FF2B5EF4-FFF2-40B4-BE49-F238E27FC236}">
                <a16:creationId xmlns:a16="http://schemas.microsoft.com/office/drawing/2014/main" id="{C4D51FF8-330E-411B-8CDF-4D5AB0180DCD}"/>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628940" y="1165536"/>
            <a:ext cx="3300984" cy="1554480"/>
          </a:xfrm>
          <a:prstGeom prst="rect">
            <a:avLst/>
          </a:prstGeom>
        </p:spPr>
      </p:pic>
    </p:spTree>
    <p:custDataLst>
      <p:tags r:id="rId1"/>
    </p:custDataLst>
    <p:extLst>
      <p:ext uri="{BB962C8B-B14F-4D97-AF65-F5344CB8AC3E}">
        <p14:creationId xmlns:p14="http://schemas.microsoft.com/office/powerpoint/2010/main" val="585362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a:extLst>
              <a:ext uri="{FF2B5EF4-FFF2-40B4-BE49-F238E27FC236}">
                <a16:creationId xmlns:a16="http://schemas.microsoft.com/office/drawing/2014/main" id="{E15E6D64-8DE3-41CB-A393-E6EE1BB3F42B}"/>
              </a:ext>
            </a:extLst>
          </p:cNvPr>
          <p:cNvSpPr>
            <a:spLocks noGrp="1"/>
          </p:cNvSpPr>
          <p:nvPr>
            <p:ph type="sldNum" idx="97"/>
          </p:nvPr>
        </p:nvSpPr>
        <p:spPr/>
        <p:txBody>
          <a:bodyPr/>
          <a:lstStyle/>
          <a:p>
            <a:fld id="{86A8BF56-6CB3-514C-9A64-F39D95C9E25B}" type="slidenum">
              <a:rPr lang="en-US" smtClean="0"/>
              <a:pPr/>
              <a:t>27</a:t>
            </a:fld>
            <a:endParaRPr lang="en-US" dirty="0"/>
          </a:p>
        </p:txBody>
      </p:sp>
      <p:sp>
        <p:nvSpPr>
          <p:cNvPr id="3" name="Title 2">
            <a:extLst>
              <a:ext uri="{FF2B5EF4-FFF2-40B4-BE49-F238E27FC236}">
                <a16:creationId xmlns:a16="http://schemas.microsoft.com/office/drawing/2014/main" id="{C1938220-9704-9626-2B78-663CD87B1D02}"/>
              </a:ext>
            </a:extLst>
          </p:cNvPr>
          <p:cNvSpPr>
            <a:spLocks noGrp="1"/>
          </p:cNvSpPr>
          <p:nvPr>
            <p:ph type="title" idx="1"/>
          </p:nvPr>
        </p:nvSpPr>
        <p:spPr/>
        <p:txBody>
          <a:bodyPr>
            <a:noAutofit/>
          </a:bodyPr>
          <a:lstStyle/>
          <a:p>
            <a:r>
              <a:rPr lang="en-US" sz="3600" dirty="0"/>
              <a:t>Training the neural network: Validation iteration</a:t>
            </a:r>
          </a:p>
        </p:txBody>
      </p:sp>
      <p:sp>
        <p:nvSpPr>
          <p:cNvPr id="4" name="Content Placeholder 3">
            <a:extLst>
              <a:ext uri="{FF2B5EF4-FFF2-40B4-BE49-F238E27FC236}">
                <a16:creationId xmlns:a16="http://schemas.microsoft.com/office/drawing/2014/main" id="{D4012BCD-3033-4ECD-8BB1-44C5AB328CD3}"/>
              </a:ext>
            </a:extLst>
          </p:cNvPr>
          <p:cNvSpPr>
            <a:spLocks noGrp="1"/>
          </p:cNvSpPr>
          <p:nvPr>
            <p:ph idx="2"/>
          </p:nvPr>
        </p:nvSpPr>
        <p:spPr/>
        <p:txBody>
          <a:bodyPr/>
          <a:lstStyle/>
          <a:p>
            <a:pPr>
              <a:spcBef>
                <a:spcPts val="600"/>
              </a:spcBef>
            </a:pPr>
            <a:r>
              <a:rPr lang="en-US" sz="2000" dirty="0"/>
              <a:t>Details of the validation iteration are described in the following code.</a:t>
            </a:r>
          </a:p>
          <a:p>
            <a:pPr>
              <a:spcBef>
                <a:spcPts val="600"/>
              </a:spcBef>
            </a:pPr>
            <a:r>
              <a:rPr lang="en-US" sz="2000" dirty="0"/>
              <a:t>Notice that no training occurs, so optimization steps aren’t included.</a:t>
            </a:r>
          </a:p>
        </p:txBody>
      </p:sp>
      <p:sp>
        <p:nvSpPr>
          <p:cNvPr id="9" name="Text Placeholder 15">
            <a:extLst>
              <a:ext uri="{FF2B5EF4-FFF2-40B4-BE49-F238E27FC236}">
                <a16:creationId xmlns:a16="http://schemas.microsoft.com/office/drawing/2014/main" id="{1F9C3703-8861-4F6D-8CBD-7AD8A7E33444}"/>
              </a:ext>
            </a:extLst>
          </p:cNvPr>
          <p:cNvSpPr txBox="1">
            <a:spLocks/>
          </p:cNvSpPr>
          <p:nvPr/>
        </p:nvSpPr>
        <p:spPr>
          <a:xfrm>
            <a:off x="362712" y="2831956"/>
            <a:ext cx="11466576" cy="2529923"/>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vert="horz" lIns="91440" tIns="45720" rIns="91440" bIns="45720" rtlCol="0">
            <a:sp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lnSpc>
                <a:spcPct val="90000"/>
              </a:lnSpc>
              <a:spcBef>
                <a:spcPts val="0"/>
              </a:spcBef>
              <a:spcAft>
                <a:spcPts val="0"/>
              </a:spcAft>
              <a:buNone/>
            </a:pPr>
            <a:r>
              <a:rPr lang="en-US" sz="1600" dirty="0">
                <a:solidFill>
                  <a:schemeClr val="tx1"/>
                </a:solidFill>
                <a:latin typeface="Lucida Console" panose="020B0609040504020204" pitchFamily="49" charset="0"/>
              </a:rPr>
              <a:t># Validate the network, no training (no weight update)</a:t>
            </a:r>
          </a:p>
          <a:p>
            <a:pPr marL="0" indent="0">
              <a:lnSpc>
                <a:spcPct val="90000"/>
              </a:lnSpc>
              <a:spcBef>
                <a:spcPts val="0"/>
              </a:spcBef>
              <a:spcAft>
                <a:spcPts val="0"/>
              </a:spcAft>
              <a:buNone/>
            </a:pPr>
            <a:r>
              <a:rPr lang="en-US" sz="1600" dirty="0">
                <a:solidFill>
                  <a:srgbClr val="0070C0"/>
                </a:solidFill>
                <a:latin typeface="Lucida Console" panose="020B0609040504020204" pitchFamily="49" charset="0"/>
              </a:rPr>
              <a:t>for data, target in val_loader:</a:t>
            </a:r>
          </a:p>
          <a:p>
            <a:pPr marL="0" indent="0" defTabSz="502920">
              <a:lnSpc>
                <a:spcPct val="90000"/>
              </a:lnSpc>
              <a:spcBef>
                <a:spcPts val="0"/>
              </a:spcBef>
              <a:spcAft>
                <a:spcPts val="0"/>
              </a:spcAft>
              <a:buNone/>
            </a:pPr>
            <a:r>
              <a:rPr lang="en-US" sz="1600" dirty="0">
                <a:solidFill>
                  <a:schemeClr val="accent5"/>
                </a:solidFill>
                <a:latin typeface="Lucida Console" panose="020B0609040504020204" pitchFamily="49" charset="0"/>
              </a:rPr>
              <a:t>	</a:t>
            </a:r>
          </a:p>
          <a:p>
            <a:pPr marL="0" indent="0" defTabSz="502920">
              <a:lnSpc>
                <a:spcPct val="90000"/>
              </a:lnSpc>
              <a:spcBef>
                <a:spcPts val="0"/>
              </a:spcBef>
              <a:spcAft>
                <a:spcPts val="0"/>
              </a:spcAft>
              <a:buNone/>
            </a:pPr>
            <a:r>
              <a:rPr lang="en-US" sz="1600" dirty="0">
                <a:solidFill>
                  <a:schemeClr val="accent5"/>
                </a:solidFill>
                <a:latin typeface="Lucida Console" panose="020B0609040504020204" pitchFamily="49" charset="0"/>
              </a:rPr>
              <a:t>	</a:t>
            </a:r>
            <a:r>
              <a:rPr lang="en-US" sz="1600" dirty="0">
                <a:solidFill>
                  <a:schemeClr val="tx1"/>
                </a:solidFill>
                <a:latin typeface="Lucida Console" panose="020B0609040504020204" pitchFamily="49" charset="0"/>
              </a:rPr>
              <a:t># Input the validation data into the trained model</a:t>
            </a:r>
            <a:endParaRPr lang="en-US" sz="1600" dirty="0">
              <a:solidFill>
                <a:schemeClr val="accent5"/>
              </a:solidFill>
              <a:latin typeface="Lucida Console" panose="020B0609040504020204" pitchFamily="49" charset="0"/>
            </a:endParaRPr>
          </a:p>
          <a:p>
            <a:pPr marL="0" indent="0" defTabSz="502920">
              <a:lnSpc>
                <a:spcPct val="90000"/>
              </a:lnSpc>
              <a:spcBef>
                <a:spcPts val="0"/>
              </a:spcBef>
              <a:spcAft>
                <a:spcPts val="0"/>
              </a:spcAft>
              <a:buNone/>
            </a:pPr>
            <a:r>
              <a:rPr lang="en-US" sz="1600" dirty="0">
                <a:solidFill>
                  <a:schemeClr val="accent5"/>
                </a:solidFill>
                <a:latin typeface="Lucida Console" panose="020B0609040504020204" pitchFamily="49" charset="0"/>
              </a:rPr>
              <a:t>	</a:t>
            </a:r>
            <a:r>
              <a:rPr lang="en-US" sz="1600" dirty="0">
                <a:solidFill>
                  <a:srgbClr val="0070C0"/>
                </a:solidFill>
                <a:latin typeface="Lucida Console" panose="020B0609040504020204" pitchFamily="49" charset="0"/>
              </a:rPr>
              <a:t>val_predictions = model(data.to(device))</a:t>
            </a:r>
          </a:p>
          <a:p>
            <a:pPr marL="0" indent="0" defTabSz="502920">
              <a:lnSpc>
                <a:spcPct val="90000"/>
              </a:lnSpc>
              <a:spcBef>
                <a:spcPts val="0"/>
              </a:spcBef>
              <a:spcAft>
                <a:spcPts val="0"/>
              </a:spcAft>
              <a:buNone/>
            </a:pPr>
            <a:endParaRPr lang="en-US" sz="1600" dirty="0">
              <a:solidFill>
                <a:schemeClr val="accent5"/>
              </a:solidFill>
              <a:latin typeface="Lucida Console" panose="020B0609040504020204" pitchFamily="49" charset="0"/>
            </a:endParaRPr>
          </a:p>
          <a:p>
            <a:pPr marL="0" indent="0" defTabSz="502920">
              <a:lnSpc>
                <a:spcPct val="90000"/>
              </a:lnSpc>
              <a:spcBef>
                <a:spcPts val="0"/>
              </a:spcBef>
              <a:spcAft>
                <a:spcPts val="0"/>
              </a:spcAft>
              <a:buNone/>
            </a:pPr>
            <a:r>
              <a:rPr lang="en-US" sz="1600" dirty="0">
                <a:solidFill>
                  <a:schemeClr val="tx1"/>
                </a:solidFill>
                <a:latin typeface="Lucida Console" panose="020B0609040504020204" pitchFamily="49" charset="0"/>
              </a:rPr>
              <a:t>	# Apply the loss function, comparing prediction and label</a:t>
            </a:r>
            <a:endParaRPr lang="en-US" sz="1600" dirty="0">
              <a:solidFill>
                <a:schemeClr val="accent5"/>
              </a:solidFill>
              <a:latin typeface="Lucida Console" panose="020B0609040504020204" pitchFamily="49" charset="0"/>
            </a:endParaRPr>
          </a:p>
          <a:p>
            <a:pPr marL="0" indent="0" defTabSz="502920">
              <a:lnSpc>
                <a:spcPct val="90000"/>
              </a:lnSpc>
              <a:spcBef>
                <a:spcPts val="0"/>
              </a:spcBef>
              <a:spcAft>
                <a:spcPts val="0"/>
              </a:spcAft>
              <a:buNone/>
            </a:pPr>
            <a:r>
              <a:rPr lang="en-US" sz="1600" dirty="0">
                <a:solidFill>
                  <a:schemeClr val="accent5"/>
                </a:solidFill>
                <a:latin typeface="Lucida Console" panose="020B0609040504020204" pitchFamily="49" charset="0"/>
              </a:rPr>
              <a:t>	</a:t>
            </a:r>
            <a:r>
              <a:rPr lang="en-US" sz="1600" dirty="0">
                <a:solidFill>
                  <a:srgbClr val="0070C0"/>
                </a:solidFill>
                <a:latin typeface="Lucida Console" panose="020B0609040504020204" pitchFamily="49" charset="0"/>
              </a:rPr>
              <a:t>L = cross_ent_loss(val_predictions, target.to(device).unsqueeze(1))</a:t>
            </a:r>
          </a:p>
          <a:p>
            <a:pPr marL="0" indent="0" defTabSz="502920">
              <a:lnSpc>
                <a:spcPct val="90000"/>
              </a:lnSpc>
              <a:spcBef>
                <a:spcPts val="0"/>
              </a:spcBef>
              <a:spcAft>
                <a:spcPts val="0"/>
              </a:spcAft>
              <a:buNone/>
            </a:pPr>
            <a:endParaRPr lang="en-US" sz="1600" dirty="0">
              <a:solidFill>
                <a:schemeClr val="accent5"/>
              </a:solidFill>
              <a:latin typeface="Lucida Console" panose="020B0609040504020204" pitchFamily="49" charset="0"/>
            </a:endParaRPr>
          </a:p>
          <a:p>
            <a:pPr marL="0" indent="0" defTabSz="502920">
              <a:lnSpc>
                <a:spcPct val="90000"/>
              </a:lnSpc>
              <a:spcBef>
                <a:spcPts val="0"/>
              </a:spcBef>
              <a:spcAft>
                <a:spcPts val="0"/>
              </a:spcAft>
              <a:buNone/>
            </a:pPr>
            <a:r>
              <a:rPr lang="en-US" sz="1600" dirty="0">
                <a:solidFill>
                  <a:schemeClr val="tx1"/>
                </a:solidFill>
                <a:latin typeface="Lucida Console" panose="020B0609040504020204" pitchFamily="49" charset="0"/>
              </a:rPr>
              <a:t>	# Summarize the validation loss per epoch for further plotting</a:t>
            </a:r>
            <a:endParaRPr lang="en-US" sz="1600" dirty="0">
              <a:solidFill>
                <a:schemeClr val="accent5"/>
              </a:solidFill>
              <a:latin typeface="Lucida Console" panose="020B0609040504020204" pitchFamily="49" charset="0"/>
            </a:endParaRPr>
          </a:p>
          <a:p>
            <a:pPr marL="0" indent="0" defTabSz="502920">
              <a:lnSpc>
                <a:spcPct val="90000"/>
              </a:lnSpc>
              <a:spcBef>
                <a:spcPts val="0"/>
              </a:spcBef>
              <a:spcAft>
                <a:spcPts val="0"/>
              </a:spcAft>
              <a:buNone/>
            </a:pPr>
            <a:r>
              <a:rPr lang="en-US" sz="1600" dirty="0">
                <a:solidFill>
                  <a:schemeClr val="accent5"/>
                </a:solidFill>
                <a:latin typeface="Lucida Console" panose="020B0609040504020204" pitchFamily="49" charset="0"/>
              </a:rPr>
              <a:t>	</a:t>
            </a:r>
            <a:r>
              <a:rPr lang="en-US" sz="1600" dirty="0">
                <a:solidFill>
                  <a:srgbClr val="0070C0"/>
                </a:solidFill>
                <a:latin typeface="Lucida Console" panose="020B0609040504020204" pitchFamily="49" charset="0"/>
              </a:rPr>
              <a:t>val_loss += L.item()</a:t>
            </a:r>
            <a:endParaRPr lang="en-US" sz="1600" b="1" dirty="0">
              <a:solidFill>
                <a:srgbClr val="0070C0"/>
              </a:solidFill>
              <a:latin typeface="Lucida Console" panose="020B0609040504020204" pitchFamily="49" charset="0"/>
            </a:endParaRPr>
          </a:p>
        </p:txBody>
      </p:sp>
      <p:pic>
        <p:nvPicPr>
          <p:cNvPr id="19" name="Picture 18">
            <a:extLst>
              <a:ext uri="{FF2B5EF4-FFF2-40B4-BE49-F238E27FC236}">
                <a16:creationId xmlns:a16="http://schemas.microsoft.com/office/drawing/2014/main" id="{B3BF7523-BF36-1F25-D2F7-8728C7100180}"/>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628819" y="1172123"/>
            <a:ext cx="3297381" cy="1554480"/>
          </a:xfrm>
          <a:prstGeom prst="rect">
            <a:avLst/>
          </a:prstGeom>
        </p:spPr>
      </p:pic>
    </p:spTree>
    <p:custDataLst>
      <p:tags r:id="rId1"/>
    </p:custDataLst>
    <p:extLst>
      <p:ext uri="{BB962C8B-B14F-4D97-AF65-F5344CB8AC3E}">
        <p14:creationId xmlns:p14="http://schemas.microsoft.com/office/powerpoint/2010/main" val="3205479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758E7A0-0C3B-437D-849F-94D33FCF2438}"/>
              </a:ext>
            </a:extLst>
          </p:cNvPr>
          <p:cNvSpPr>
            <a:spLocks noGrp="1"/>
          </p:cNvSpPr>
          <p:nvPr>
            <p:ph type="sldNum" idx="97"/>
          </p:nvPr>
        </p:nvSpPr>
        <p:spPr/>
        <p:txBody>
          <a:bodyPr/>
          <a:lstStyle/>
          <a:p>
            <a:fld id="{86A8BF56-6CB3-514C-9A64-F39D95C9E25B}" type="slidenum">
              <a:rPr lang="en-US" smtClean="0"/>
              <a:t>28</a:t>
            </a:fld>
            <a:endParaRPr lang="en-US" dirty="0"/>
          </a:p>
        </p:txBody>
      </p:sp>
      <p:sp>
        <p:nvSpPr>
          <p:cNvPr id="3" name="Title 2">
            <a:extLst>
              <a:ext uri="{FF2B5EF4-FFF2-40B4-BE49-F238E27FC236}">
                <a16:creationId xmlns:a16="http://schemas.microsoft.com/office/drawing/2014/main" id="{C1938220-9704-9626-2B78-663CD87B1D02}"/>
              </a:ext>
            </a:extLst>
          </p:cNvPr>
          <p:cNvSpPr>
            <a:spLocks noGrp="1"/>
          </p:cNvSpPr>
          <p:nvPr>
            <p:ph type="title" idx="1"/>
          </p:nvPr>
        </p:nvSpPr>
        <p:spPr/>
        <p:txBody>
          <a:bodyPr>
            <a:normAutofit fontScale="90000"/>
          </a:bodyPr>
          <a:lstStyle/>
          <a:p>
            <a:r>
              <a:rPr lang="en-US" b="1" dirty="0"/>
              <a:t>Training the neural network: Epoch iteration</a:t>
            </a:r>
          </a:p>
        </p:txBody>
      </p:sp>
      <p:sp>
        <p:nvSpPr>
          <p:cNvPr id="10" name="Text Placeholder 9">
            <a:extLst>
              <a:ext uri="{FF2B5EF4-FFF2-40B4-BE49-F238E27FC236}">
                <a16:creationId xmlns:a16="http://schemas.microsoft.com/office/drawing/2014/main" id="{E06ED68F-6D23-142E-C08D-407FBB6FB8AE}"/>
              </a:ext>
            </a:extLst>
          </p:cNvPr>
          <p:cNvSpPr>
            <a:spLocks noGrp="1"/>
          </p:cNvSpPr>
          <p:nvPr>
            <p:ph idx="2"/>
          </p:nvPr>
        </p:nvSpPr>
        <p:spPr>
          <a:xfrm>
            <a:off x="1683026" y="1165536"/>
            <a:ext cx="10149310" cy="4652168"/>
          </a:xfrm>
          <a:solidFill>
            <a:schemeClr val="bg2"/>
          </a:solidFill>
          <a:ln w="12700">
            <a:solidFill>
              <a:srgbClr val="232F3E"/>
            </a:solidFill>
          </a:ln>
          <a:effectLst>
            <a:outerShdw blurRad="63500" dist="53881" dir="2700016" rotWithShape="0">
              <a:scrgbClr r="0" g="0" b="0">
                <a:alpha val="25000"/>
              </a:scrgbClr>
            </a:outerShdw>
          </a:effectLst>
        </p:spPr>
        <p:txBody>
          <a:bodyPr/>
          <a:lstStyle/>
          <a:p>
            <a:pPr marL="0" indent="0" defTabSz="502920">
              <a:spcBef>
                <a:spcPts val="0"/>
              </a:spcBef>
              <a:spcAft>
                <a:spcPts val="0"/>
              </a:spcAft>
              <a:buNone/>
            </a:pPr>
            <a:r>
              <a:rPr lang="en-US" sz="1600" dirty="0">
                <a:solidFill>
                  <a:schemeClr val="tx1"/>
                </a:solidFill>
              </a:rPr>
              <a:t># Initialize loss function summary variable per epoch</a:t>
            </a:r>
          </a:p>
          <a:p>
            <a:pPr marL="0" indent="0" defTabSz="502920">
              <a:spcBef>
                <a:spcPts val="0"/>
              </a:spcBef>
              <a:spcAft>
                <a:spcPts val="0"/>
              </a:spcAft>
              <a:buNone/>
            </a:pPr>
            <a:r>
              <a:rPr lang="en-US" sz="1600" dirty="0">
                <a:solidFill>
                  <a:srgbClr val="0070C0"/>
                </a:solidFill>
              </a:rPr>
              <a:t>for epoch in range(epochs):</a:t>
            </a:r>
          </a:p>
          <a:p>
            <a:pPr marL="0" indent="0" defTabSz="502920">
              <a:spcBef>
                <a:spcPts val="0"/>
              </a:spcBef>
              <a:spcAft>
                <a:spcPts val="0"/>
              </a:spcAft>
              <a:buNone/>
            </a:pPr>
            <a:r>
              <a:rPr lang="en-US" sz="1600" dirty="0">
                <a:solidFill>
                  <a:srgbClr val="0070C0"/>
                </a:solidFill>
              </a:rPr>
              <a:t>	start = </a:t>
            </a:r>
            <a:r>
              <a:rPr lang="en-US" sz="1600" dirty="0" err="1">
                <a:solidFill>
                  <a:srgbClr val="0070C0"/>
                </a:solidFill>
              </a:rPr>
              <a:t>time.time</a:t>
            </a:r>
            <a:r>
              <a:rPr lang="en-US" sz="1600" dirty="0">
                <a:solidFill>
                  <a:srgbClr val="0070C0"/>
                </a:solidFill>
              </a:rPr>
              <a:t>()</a:t>
            </a:r>
          </a:p>
          <a:p>
            <a:pPr marL="0" indent="0" defTabSz="502920">
              <a:spcBef>
                <a:spcPts val="0"/>
              </a:spcBef>
              <a:spcAft>
                <a:spcPts val="0"/>
              </a:spcAft>
              <a:buNone/>
            </a:pPr>
            <a:r>
              <a:rPr lang="en-US" sz="1600" dirty="0">
                <a:solidFill>
                  <a:srgbClr val="0070C0"/>
                </a:solidFill>
              </a:rPr>
              <a:t>	</a:t>
            </a:r>
            <a:r>
              <a:rPr lang="en-US" sz="1600" dirty="0" err="1">
                <a:solidFill>
                  <a:srgbClr val="0070C0"/>
                </a:solidFill>
              </a:rPr>
              <a:t>training_loss</a:t>
            </a:r>
            <a:r>
              <a:rPr lang="en-US" sz="1600" dirty="0">
                <a:solidFill>
                  <a:srgbClr val="0070C0"/>
                </a:solidFill>
              </a:rPr>
              <a:t> = 0</a:t>
            </a:r>
          </a:p>
          <a:p>
            <a:pPr marL="0" indent="0" defTabSz="502920">
              <a:spcBef>
                <a:spcPts val="0"/>
              </a:spcBef>
              <a:spcAft>
                <a:spcPts val="0"/>
              </a:spcAft>
              <a:buNone/>
            </a:pPr>
            <a:r>
              <a:rPr lang="en-US" sz="1600" dirty="0">
                <a:solidFill>
                  <a:srgbClr val="0070C0"/>
                </a:solidFill>
              </a:rPr>
              <a:t>	</a:t>
            </a:r>
            <a:r>
              <a:rPr lang="en-US" sz="1600" dirty="0" err="1">
                <a:solidFill>
                  <a:srgbClr val="0070C0"/>
                </a:solidFill>
              </a:rPr>
              <a:t>val_loss</a:t>
            </a:r>
            <a:r>
              <a:rPr lang="en-US" sz="1600" dirty="0">
                <a:solidFill>
                  <a:srgbClr val="0070C0"/>
                </a:solidFill>
              </a:rPr>
              <a:t> = 0</a:t>
            </a:r>
          </a:p>
          <a:p>
            <a:pPr marL="0" indent="0" defTabSz="502920">
              <a:spcBef>
                <a:spcPts val="0"/>
              </a:spcBef>
              <a:spcAft>
                <a:spcPts val="0"/>
              </a:spcAft>
              <a:buNone/>
            </a:pPr>
            <a:r>
              <a:rPr lang="en-US" sz="1600" dirty="0">
                <a:solidFill>
                  <a:schemeClr val="tx1"/>
                </a:solidFill>
              </a:rPr>
              <a:t>	# Training loop, train the network</a:t>
            </a:r>
          </a:p>
          <a:p>
            <a:pPr marL="0" indent="0" defTabSz="502920">
              <a:spcBef>
                <a:spcPts val="0"/>
              </a:spcBef>
              <a:spcAft>
                <a:spcPts val="0"/>
              </a:spcAft>
              <a:buNone/>
            </a:pPr>
            <a:r>
              <a:rPr lang="en-US" sz="1600" dirty="0">
                <a:solidFill>
                  <a:schemeClr val="accent5"/>
                </a:solidFill>
              </a:rPr>
              <a:t>	</a:t>
            </a:r>
            <a:r>
              <a:rPr lang="en-US" sz="1600" dirty="0">
                <a:solidFill>
                  <a:srgbClr val="0070C0"/>
                </a:solidFill>
              </a:rPr>
              <a:t>for data, target in </a:t>
            </a:r>
            <a:r>
              <a:rPr lang="en-US" sz="1600" dirty="0" err="1">
                <a:solidFill>
                  <a:srgbClr val="0070C0"/>
                </a:solidFill>
              </a:rPr>
              <a:t>train_loader</a:t>
            </a:r>
            <a:r>
              <a:rPr lang="en-US" sz="1600" dirty="0">
                <a:solidFill>
                  <a:srgbClr val="0070C0"/>
                </a:solidFill>
              </a:rPr>
              <a:t>:</a:t>
            </a:r>
          </a:p>
          <a:p>
            <a:pPr marL="0" indent="0" defTabSz="502920">
              <a:spcBef>
                <a:spcPts val="0"/>
              </a:spcBef>
              <a:spcAft>
                <a:spcPts val="0"/>
              </a:spcAft>
              <a:buNone/>
            </a:pPr>
            <a:r>
              <a:rPr lang="en-US" sz="1600" dirty="0">
                <a:solidFill>
                  <a:schemeClr val="accent5"/>
                </a:solidFill>
              </a:rPr>
              <a:t>		</a:t>
            </a:r>
            <a:r>
              <a:rPr lang="en-US" sz="1600" dirty="0">
                <a:solidFill>
                  <a:schemeClr val="tx1"/>
                </a:solidFill>
              </a:rPr>
              <a:t># code to run for each training batch</a:t>
            </a:r>
            <a:endParaRPr lang="en-US" sz="1600" dirty="0">
              <a:solidFill>
                <a:schemeClr val="accent5"/>
              </a:solidFill>
            </a:endParaRPr>
          </a:p>
          <a:p>
            <a:pPr marL="0" indent="0" defTabSz="502920">
              <a:spcBef>
                <a:spcPts val="0"/>
              </a:spcBef>
              <a:spcAft>
                <a:spcPts val="0"/>
              </a:spcAft>
              <a:buNone/>
            </a:pPr>
            <a:r>
              <a:rPr lang="en-US" sz="1600" dirty="0">
                <a:solidFill>
                  <a:schemeClr val="tx1"/>
                </a:solidFill>
              </a:rPr>
              <a:t>	# Validate the network</a:t>
            </a:r>
          </a:p>
          <a:p>
            <a:pPr marL="0" indent="0" defTabSz="502920">
              <a:spcBef>
                <a:spcPts val="0"/>
              </a:spcBef>
              <a:spcAft>
                <a:spcPts val="0"/>
              </a:spcAft>
              <a:buNone/>
            </a:pPr>
            <a:r>
              <a:rPr lang="en-US" sz="1600" dirty="0">
                <a:solidFill>
                  <a:schemeClr val="accent5"/>
                </a:solidFill>
              </a:rPr>
              <a:t>	</a:t>
            </a:r>
            <a:r>
              <a:rPr lang="en-US" sz="1600" dirty="0">
                <a:solidFill>
                  <a:srgbClr val="0070C0"/>
                </a:solidFill>
              </a:rPr>
              <a:t>for data, target in </a:t>
            </a:r>
            <a:r>
              <a:rPr lang="en-US" sz="1600" dirty="0" err="1">
                <a:solidFill>
                  <a:srgbClr val="0070C0"/>
                </a:solidFill>
              </a:rPr>
              <a:t>val_loader</a:t>
            </a:r>
            <a:r>
              <a:rPr lang="en-US" sz="1600" dirty="0">
                <a:solidFill>
                  <a:srgbClr val="0070C0"/>
                </a:solidFill>
              </a:rPr>
              <a:t>:</a:t>
            </a:r>
          </a:p>
          <a:p>
            <a:pPr marL="0" indent="0" defTabSz="502920">
              <a:spcBef>
                <a:spcPts val="0"/>
              </a:spcBef>
              <a:spcAft>
                <a:spcPts val="0"/>
              </a:spcAft>
              <a:buNone/>
            </a:pPr>
            <a:r>
              <a:rPr lang="en-US" sz="1600" dirty="0">
                <a:solidFill>
                  <a:schemeClr val="accent5"/>
                </a:solidFill>
              </a:rPr>
              <a:t>		</a:t>
            </a:r>
            <a:r>
              <a:rPr lang="en-US" sz="1600" dirty="0">
                <a:solidFill>
                  <a:schemeClr val="tx1"/>
                </a:solidFill>
              </a:rPr>
              <a:t># code to run for each validation batch</a:t>
            </a:r>
            <a:endParaRPr lang="en-US" sz="1600" dirty="0">
              <a:solidFill>
                <a:schemeClr val="accent5"/>
              </a:solidFill>
            </a:endParaRPr>
          </a:p>
          <a:p>
            <a:pPr marL="0" indent="0" defTabSz="502920">
              <a:spcBef>
                <a:spcPts val="0"/>
              </a:spcBef>
              <a:spcAft>
                <a:spcPts val="0"/>
              </a:spcAft>
              <a:buNone/>
            </a:pPr>
            <a:r>
              <a:rPr lang="en-US" sz="1600" dirty="0">
                <a:solidFill>
                  <a:schemeClr val="tx1"/>
                </a:solidFill>
              </a:rPr>
              <a:t>	# Take the average losses per epoch and print the results</a:t>
            </a:r>
          </a:p>
          <a:p>
            <a:pPr marL="0" indent="0" defTabSz="502920">
              <a:spcBef>
                <a:spcPts val="0"/>
              </a:spcBef>
              <a:spcAft>
                <a:spcPts val="0"/>
              </a:spcAft>
              <a:buNone/>
            </a:pPr>
            <a:r>
              <a:rPr lang="en-US" sz="1600" dirty="0">
                <a:solidFill>
                  <a:schemeClr val="accent5"/>
                </a:solidFill>
              </a:rPr>
              <a:t>	</a:t>
            </a:r>
            <a:r>
              <a:rPr lang="en-US" sz="1600" dirty="0" err="1">
                <a:solidFill>
                  <a:srgbClr val="0070C0"/>
                </a:solidFill>
              </a:rPr>
              <a:t>training_loss</a:t>
            </a:r>
            <a:r>
              <a:rPr lang="en-US" sz="1600" dirty="0">
                <a:solidFill>
                  <a:srgbClr val="0070C0"/>
                </a:solidFill>
              </a:rPr>
              <a:t> = </a:t>
            </a:r>
            <a:r>
              <a:rPr lang="en-US" sz="1600" dirty="0" err="1">
                <a:solidFill>
                  <a:srgbClr val="0070C0"/>
                </a:solidFill>
              </a:rPr>
              <a:t>training_loss</a:t>
            </a:r>
            <a:r>
              <a:rPr lang="en-US" sz="1600" dirty="0">
                <a:solidFill>
                  <a:srgbClr val="0070C0"/>
                </a:solidFill>
              </a:rPr>
              <a:t> / </a:t>
            </a:r>
            <a:r>
              <a:rPr lang="en-US" sz="1600" dirty="0" err="1">
                <a:solidFill>
                  <a:srgbClr val="0070C0"/>
                </a:solidFill>
              </a:rPr>
              <a:t>len</a:t>
            </a:r>
            <a:r>
              <a:rPr lang="en-US" sz="1600" dirty="0">
                <a:solidFill>
                  <a:srgbClr val="0070C0"/>
                </a:solidFill>
              </a:rPr>
              <a:t>(</a:t>
            </a:r>
            <a:r>
              <a:rPr lang="en-US" sz="1600" dirty="0" err="1">
                <a:solidFill>
                  <a:srgbClr val="0070C0"/>
                </a:solidFill>
              </a:rPr>
              <a:t>train_label</a:t>
            </a:r>
            <a:r>
              <a:rPr lang="en-US" sz="1600" dirty="0">
                <a:solidFill>
                  <a:srgbClr val="0070C0"/>
                </a:solidFill>
              </a:rPr>
              <a:t>)</a:t>
            </a:r>
          </a:p>
          <a:p>
            <a:pPr marL="0" indent="0" defTabSz="502920">
              <a:spcBef>
                <a:spcPts val="0"/>
              </a:spcBef>
              <a:spcAft>
                <a:spcPts val="0"/>
              </a:spcAft>
              <a:buNone/>
            </a:pPr>
            <a:r>
              <a:rPr lang="en-US" sz="1600" dirty="0">
                <a:solidFill>
                  <a:srgbClr val="0070C0"/>
                </a:solidFill>
              </a:rPr>
              <a:t>	</a:t>
            </a:r>
            <a:r>
              <a:rPr lang="en-US" sz="1600" dirty="0" err="1">
                <a:solidFill>
                  <a:srgbClr val="0070C0"/>
                </a:solidFill>
              </a:rPr>
              <a:t>val_loss</a:t>
            </a:r>
            <a:r>
              <a:rPr lang="en-US" sz="1600" dirty="0">
                <a:solidFill>
                  <a:srgbClr val="0070C0"/>
                </a:solidFill>
              </a:rPr>
              <a:t> = </a:t>
            </a:r>
            <a:r>
              <a:rPr lang="en-US" sz="1600" dirty="0" err="1">
                <a:solidFill>
                  <a:srgbClr val="0070C0"/>
                </a:solidFill>
              </a:rPr>
              <a:t>val_loss</a:t>
            </a:r>
            <a:r>
              <a:rPr lang="en-US" sz="1600" dirty="0">
                <a:solidFill>
                  <a:srgbClr val="0070C0"/>
                </a:solidFill>
              </a:rPr>
              <a:t> / </a:t>
            </a:r>
            <a:r>
              <a:rPr lang="en-US" sz="1600" dirty="0" err="1">
                <a:solidFill>
                  <a:srgbClr val="0070C0"/>
                </a:solidFill>
              </a:rPr>
              <a:t>len</a:t>
            </a:r>
            <a:r>
              <a:rPr lang="en-US" sz="1600" dirty="0">
                <a:solidFill>
                  <a:srgbClr val="0070C0"/>
                </a:solidFill>
              </a:rPr>
              <a:t>(</a:t>
            </a:r>
            <a:r>
              <a:rPr lang="en-US" sz="1600" dirty="0" err="1">
                <a:solidFill>
                  <a:srgbClr val="0070C0"/>
                </a:solidFill>
              </a:rPr>
              <a:t>val_label</a:t>
            </a:r>
            <a:r>
              <a:rPr lang="en-US" sz="1600" dirty="0">
                <a:solidFill>
                  <a:srgbClr val="0070C0"/>
                </a:solidFill>
              </a:rPr>
              <a:t>)</a:t>
            </a:r>
          </a:p>
          <a:p>
            <a:pPr marL="0" indent="0" defTabSz="502920">
              <a:spcBef>
                <a:spcPts val="0"/>
              </a:spcBef>
              <a:spcAft>
                <a:spcPts val="0"/>
              </a:spcAft>
              <a:buNone/>
            </a:pPr>
            <a:r>
              <a:rPr lang="en-US" sz="1600" dirty="0">
                <a:solidFill>
                  <a:srgbClr val="0070C0"/>
                </a:solidFill>
              </a:rPr>
              <a:t>	end = </a:t>
            </a:r>
            <a:r>
              <a:rPr lang="en-US" sz="1600" dirty="0" err="1">
                <a:solidFill>
                  <a:srgbClr val="0070C0"/>
                </a:solidFill>
              </a:rPr>
              <a:t>time.time</a:t>
            </a:r>
            <a:r>
              <a:rPr lang="en-US" sz="1600" dirty="0">
                <a:solidFill>
                  <a:srgbClr val="0070C0"/>
                </a:solidFill>
              </a:rPr>
              <a:t>()</a:t>
            </a:r>
          </a:p>
          <a:p>
            <a:pPr marL="0" indent="0" defTabSz="502920">
              <a:spcBef>
                <a:spcPts val="0"/>
              </a:spcBef>
              <a:spcAft>
                <a:spcPts val="0"/>
              </a:spcAft>
              <a:buNone/>
            </a:pPr>
            <a:r>
              <a:rPr lang="en-US" sz="1600" dirty="0">
                <a:solidFill>
                  <a:srgbClr val="0070C0"/>
                </a:solidFill>
              </a:rPr>
              <a:t>	print(</a:t>
            </a:r>
          </a:p>
          <a:p>
            <a:pPr marL="0" indent="0" defTabSz="502920">
              <a:spcBef>
                <a:spcPts val="0"/>
              </a:spcBef>
              <a:spcAft>
                <a:spcPts val="0"/>
              </a:spcAft>
              <a:buNone/>
            </a:pPr>
            <a:r>
              <a:rPr lang="en-US" sz="1600" dirty="0">
                <a:solidFill>
                  <a:srgbClr val="0070C0"/>
                </a:solidFill>
              </a:rPr>
              <a:t>		</a:t>
            </a:r>
            <a:r>
              <a:rPr lang="en-US" sz="1600" dirty="0" err="1">
                <a:solidFill>
                  <a:srgbClr val="0070C0"/>
                </a:solidFill>
              </a:rPr>
              <a:t>f“Epoch</a:t>
            </a:r>
            <a:r>
              <a:rPr lang="en-US" sz="1600" dirty="0">
                <a:solidFill>
                  <a:srgbClr val="0070C0"/>
                </a:solidFill>
              </a:rPr>
              <a:t> {epoch}. </a:t>
            </a:r>
            <a:r>
              <a:rPr lang="en-US" sz="1600" dirty="0" err="1">
                <a:solidFill>
                  <a:srgbClr val="0070C0"/>
                </a:solidFill>
              </a:rPr>
              <a:t>Train_loss</a:t>
            </a:r>
            <a:r>
              <a:rPr lang="en-US" sz="1600" dirty="0">
                <a:solidFill>
                  <a:srgbClr val="0070C0"/>
                </a:solidFill>
              </a:rPr>
              <a:t> {</a:t>
            </a:r>
            <a:r>
              <a:rPr lang="en-US" sz="1600" dirty="0" err="1">
                <a:solidFill>
                  <a:srgbClr val="0070C0"/>
                </a:solidFill>
              </a:rPr>
              <a:t>training_loss</a:t>
            </a:r>
            <a:r>
              <a:rPr lang="en-US" sz="1600" dirty="0">
                <a:solidFill>
                  <a:srgbClr val="0070C0"/>
                </a:solidFill>
              </a:rPr>
              <a:t>}. </a:t>
            </a:r>
            <a:r>
              <a:rPr lang="en-US" sz="1600" dirty="0" err="1">
                <a:solidFill>
                  <a:srgbClr val="0070C0"/>
                </a:solidFill>
              </a:rPr>
              <a:t>Val_loss</a:t>
            </a:r>
            <a:r>
              <a:rPr lang="en-US" sz="1600" dirty="0">
                <a:solidFill>
                  <a:srgbClr val="0070C0"/>
                </a:solidFill>
              </a:rPr>
              <a:t> {</a:t>
            </a:r>
            <a:r>
              <a:rPr lang="en-US" sz="1600" dirty="0" err="1">
                <a:solidFill>
                  <a:srgbClr val="0070C0"/>
                </a:solidFill>
              </a:rPr>
              <a:t>val_loss</a:t>
            </a:r>
            <a:r>
              <a:rPr lang="en-US" sz="1600" dirty="0">
                <a:solidFill>
                  <a:srgbClr val="0070C0"/>
                </a:solidFill>
              </a:rPr>
              <a:t>}. Seconds {end-start}”</a:t>
            </a:r>
          </a:p>
          <a:p>
            <a:pPr marL="0" indent="0" defTabSz="502920">
              <a:spcBef>
                <a:spcPts val="0"/>
              </a:spcBef>
              <a:spcAft>
                <a:spcPts val="0"/>
              </a:spcAft>
              <a:buNone/>
            </a:pPr>
            <a:r>
              <a:rPr lang="en-US" sz="1600" dirty="0">
                <a:solidFill>
                  <a:srgbClr val="0070C0"/>
                </a:solidFill>
              </a:rPr>
              <a:t>	)</a:t>
            </a:r>
          </a:p>
          <a:p>
            <a:pPr marL="0" indent="0" defTabSz="502920">
              <a:buNone/>
            </a:pPr>
            <a:endParaRPr lang="en-US" dirty="0">
              <a:solidFill>
                <a:schemeClr val="accent5"/>
              </a:solidFill>
            </a:endParaRPr>
          </a:p>
        </p:txBody>
      </p:sp>
      <p:sp>
        <p:nvSpPr>
          <p:cNvPr id="14" name="TextBox 13">
            <a:extLst>
              <a:ext uri="{FF2B5EF4-FFF2-40B4-BE49-F238E27FC236}">
                <a16:creationId xmlns:a16="http://schemas.microsoft.com/office/drawing/2014/main" id="{35A0E2B4-0EF7-9B57-B988-EFAEED9B6573}"/>
              </a:ext>
            </a:extLst>
          </p:cNvPr>
          <p:cNvSpPr txBox="1"/>
          <p:nvPr/>
        </p:nvSpPr>
        <p:spPr>
          <a:xfrm>
            <a:off x="158579" y="1331666"/>
            <a:ext cx="1427806" cy="1323439"/>
          </a:xfrm>
          <a:prstGeom prst="rect">
            <a:avLst/>
          </a:prstGeom>
          <a:noFill/>
        </p:spPr>
        <p:txBody>
          <a:bodyPr wrap="square" rtlCol="0">
            <a:spAutoFit/>
          </a:bodyPr>
          <a:lstStyle/>
          <a:p>
            <a:r>
              <a:rPr lang="en-US" sz="2000" dirty="0">
                <a:solidFill>
                  <a:srgbClr val="232F3E"/>
                </a:solidFill>
              </a:rPr>
              <a:t>This code </a:t>
            </a:r>
          </a:p>
          <a:p>
            <a:r>
              <a:rPr lang="en-US" sz="2000" dirty="0">
                <a:solidFill>
                  <a:srgbClr val="232F3E"/>
                </a:solidFill>
              </a:rPr>
              <a:t>shows </a:t>
            </a:r>
          </a:p>
          <a:p>
            <a:r>
              <a:rPr lang="en-US" sz="2000" dirty="0">
                <a:solidFill>
                  <a:srgbClr val="232F3E"/>
                </a:solidFill>
              </a:rPr>
              <a:t>the </a:t>
            </a:r>
            <a:r>
              <a:rPr lang="en-US" sz="2000" dirty="0">
                <a:solidFill>
                  <a:schemeClr val="tx2"/>
                </a:solidFill>
                <a:ea typeface="Amazon Ember" panose="02000000000000000000" pitchFamily="2" charset="0"/>
                <a:cs typeface="Amazon Ember Light" panose="020B0403020204020204" pitchFamily="34" charset="0"/>
              </a:rPr>
              <a:t>epoch iteration.</a:t>
            </a:r>
            <a:endParaRPr lang="en-US" sz="2000" dirty="0">
              <a:solidFill>
                <a:schemeClr val="tx2"/>
              </a:solidFill>
            </a:endParaRPr>
          </a:p>
        </p:txBody>
      </p:sp>
      <p:pic>
        <p:nvPicPr>
          <p:cNvPr id="23" name="Picture 22">
            <a:extLst>
              <a:ext uri="{FF2B5EF4-FFF2-40B4-BE49-F238E27FC236}">
                <a16:creationId xmlns:a16="http://schemas.microsoft.com/office/drawing/2014/main" id="{9EC3940A-CD34-6360-8AFA-31F212EEBAA9}"/>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618186" y="1148601"/>
            <a:ext cx="3297381" cy="1554480"/>
          </a:xfrm>
          <a:prstGeom prst="rect">
            <a:avLst/>
          </a:prstGeom>
        </p:spPr>
      </p:pic>
    </p:spTree>
    <p:custDataLst>
      <p:tags r:id="rId1"/>
    </p:custDataLst>
    <p:extLst>
      <p:ext uri="{BB962C8B-B14F-4D97-AF65-F5344CB8AC3E}">
        <p14:creationId xmlns:p14="http://schemas.microsoft.com/office/powerpoint/2010/main" val="2118841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8149B9-030F-4C52-94B4-41C84F681C0C}"/>
              </a:ext>
            </a:extLst>
          </p:cNvPr>
          <p:cNvSpPr>
            <a:spLocks noGrp="1"/>
          </p:cNvSpPr>
          <p:nvPr>
            <p:ph type="sldNum" idx="97"/>
          </p:nvPr>
        </p:nvSpPr>
        <p:spPr/>
        <p:txBody>
          <a:bodyPr/>
          <a:lstStyle/>
          <a:p>
            <a:fld id="{86A8BF56-6CB3-514C-9A64-F39D95C9E25B}" type="slidenum">
              <a:rPr lang="en-US" smtClean="0"/>
              <a:pPr/>
              <a:t>29</a:t>
            </a:fld>
            <a:endParaRPr lang="en-US" dirty="0"/>
          </a:p>
        </p:txBody>
      </p:sp>
      <p:sp>
        <p:nvSpPr>
          <p:cNvPr id="3" name="Title 2">
            <a:extLst>
              <a:ext uri="{FF2B5EF4-FFF2-40B4-BE49-F238E27FC236}">
                <a16:creationId xmlns:a16="http://schemas.microsoft.com/office/drawing/2014/main" id="{C1938220-9704-9626-2B78-663CD87B1D02}"/>
              </a:ext>
            </a:extLst>
          </p:cNvPr>
          <p:cNvSpPr>
            <a:spLocks noGrp="1"/>
          </p:cNvSpPr>
          <p:nvPr>
            <p:ph type="title" idx="1"/>
          </p:nvPr>
        </p:nvSpPr>
        <p:spPr/>
        <p:txBody>
          <a:bodyPr>
            <a:noAutofit/>
          </a:bodyPr>
          <a:lstStyle/>
          <a:p>
            <a:r>
              <a:rPr lang="en-US" sz="3200" dirty="0"/>
              <a:t>Training the neural network: Epoch iteration output</a:t>
            </a:r>
          </a:p>
        </p:txBody>
      </p:sp>
      <p:sp>
        <p:nvSpPr>
          <p:cNvPr id="7" name="Content Placeholder 6">
            <a:extLst>
              <a:ext uri="{FF2B5EF4-FFF2-40B4-BE49-F238E27FC236}">
                <a16:creationId xmlns:a16="http://schemas.microsoft.com/office/drawing/2014/main" id="{D4DD2778-8186-4D0E-B152-F57F4DD7975F}"/>
              </a:ext>
            </a:extLst>
          </p:cNvPr>
          <p:cNvSpPr>
            <a:spLocks noGrp="1"/>
          </p:cNvSpPr>
          <p:nvPr>
            <p:ph idx="2"/>
          </p:nvPr>
        </p:nvSpPr>
        <p:spPr/>
        <p:txBody>
          <a:bodyPr/>
          <a:lstStyle/>
          <a:p>
            <a:pPr marL="0" indent="0">
              <a:buNone/>
            </a:pPr>
            <a:r>
              <a:rPr lang="en-US" dirty="0"/>
              <a:t>This slide displays the output per epoch for seven epochs.</a:t>
            </a:r>
          </a:p>
        </p:txBody>
      </p:sp>
      <p:pic>
        <p:nvPicPr>
          <p:cNvPr id="5" name="Picture 4">
            <a:extLst>
              <a:ext uri="{FF2B5EF4-FFF2-40B4-BE49-F238E27FC236}">
                <a16:creationId xmlns:a16="http://schemas.microsoft.com/office/drawing/2014/main" id="{12F47CFA-31A5-B534-7CDD-EE66BA658120}"/>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453198" y="1866099"/>
            <a:ext cx="3285605" cy="1554480"/>
          </a:xfrm>
          <a:prstGeom prst="rect">
            <a:avLst/>
          </a:prstGeom>
        </p:spPr>
      </p:pic>
      <p:pic>
        <p:nvPicPr>
          <p:cNvPr id="8" name="Picture 7" descr="Example of output per epoch for seven epochs. Results include Train_loss, Val_loss, and how many seconds were spent. It starts from epoch 0.">
            <a:extLst>
              <a:ext uri="{FF2B5EF4-FFF2-40B4-BE49-F238E27FC236}">
                <a16:creationId xmlns:a16="http://schemas.microsoft.com/office/drawing/2014/main" id="{A38AB14E-B3FA-D021-278F-81A6F281E339}"/>
              </a:ext>
            </a:extLst>
          </p:cNvPr>
          <p:cNvPicPr>
            <a:picLocks noChangeAspect="1"/>
          </p:cNvPicPr>
          <p:nvPr/>
        </p:nvPicPr>
        <p:blipFill>
          <a:blip r:embed="rId5"/>
          <a:stretch>
            <a:fillRect/>
          </a:stretch>
        </p:blipFill>
        <p:spPr>
          <a:xfrm>
            <a:off x="728269" y="4075519"/>
            <a:ext cx="10735462" cy="1616945"/>
          </a:xfrm>
          <a:prstGeom prst="rect">
            <a:avLst/>
          </a:prstGeom>
          <a:effectLst>
            <a:outerShdw blurRad="50800" dist="38100" dir="8100000" algn="tr" rotWithShape="0">
              <a:prstClr val="black">
                <a:alpha val="40000"/>
              </a:prstClr>
            </a:outerShdw>
          </a:effectLst>
        </p:spPr>
      </p:pic>
    </p:spTree>
    <p:custDataLst>
      <p:tags r:id="rId1"/>
    </p:custDataLst>
    <p:extLst>
      <p:ext uri="{BB962C8B-B14F-4D97-AF65-F5344CB8AC3E}">
        <p14:creationId xmlns:p14="http://schemas.microsoft.com/office/powerpoint/2010/main" val="136019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pPr/>
              <a:t>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The ML problem</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solidFill>
                  <a:schemeClr val="tx2"/>
                </a:solidFill>
              </a:rPr>
              <a:t>Real-world problem</a:t>
            </a:r>
          </a:p>
          <a:p>
            <a:pPr lvl="1"/>
            <a:r>
              <a:rPr lang="en-US" dirty="0">
                <a:solidFill>
                  <a:schemeClr val="tx2"/>
                </a:solidFill>
              </a:rPr>
              <a:t>It’s important for an online store to offer only the best products to its customers.</a:t>
            </a:r>
          </a:p>
          <a:p>
            <a:pPr lvl="1"/>
            <a:r>
              <a:rPr lang="en-US" dirty="0">
                <a:solidFill>
                  <a:schemeClr val="tx2"/>
                </a:solidFill>
              </a:rPr>
              <a:t>To do that, the company needs to identify whether customers are happy with the products that they offer.</a:t>
            </a:r>
          </a:p>
          <a:p>
            <a:r>
              <a:rPr lang="en-US" dirty="0">
                <a:solidFill>
                  <a:schemeClr val="tx2"/>
                </a:solidFill>
              </a:rPr>
              <a:t>ML solution: Create a model that implements sentiment analysis based on customer reviews.</a:t>
            </a:r>
          </a:p>
        </p:txBody>
      </p:sp>
    </p:spTree>
    <p:custDataLst>
      <p:tags r:id="rId1"/>
    </p:custDataLst>
    <p:extLst>
      <p:ext uri="{BB962C8B-B14F-4D97-AF65-F5344CB8AC3E}">
        <p14:creationId xmlns:p14="http://schemas.microsoft.com/office/powerpoint/2010/main" val="1249660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461E46-C176-4947-9516-635BDFB6685A}"/>
              </a:ext>
            </a:extLst>
          </p:cNvPr>
          <p:cNvSpPr>
            <a:spLocks noGrp="1"/>
          </p:cNvSpPr>
          <p:nvPr>
            <p:ph type="sldNum" idx="97"/>
          </p:nvPr>
        </p:nvSpPr>
        <p:spPr/>
        <p:txBody>
          <a:bodyPr/>
          <a:lstStyle/>
          <a:p>
            <a:fld id="{86A8BF56-6CB3-514C-9A64-F39D95C9E25B}" type="slidenum">
              <a:rPr lang="en-US" smtClean="0"/>
              <a:pPr/>
              <a:t>30</a:t>
            </a:fld>
            <a:endParaRPr lang="en-US" dirty="0"/>
          </a:p>
        </p:txBody>
      </p:sp>
      <p:sp>
        <p:nvSpPr>
          <p:cNvPr id="3" name="Title 2">
            <a:extLst>
              <a:ext uri="{FF2B5EF4-FFF2-40B4-BE49-F238E27FC236}">
                <a16:creationId xmlns:a16="http://schemas.microsoft.com/office/drawing/2014/main" id="{C1938220-9704-9626-2B78-663CD87B1D02}"/>
              </a:ext>
            </a:extLst>
          </p:cNvPr>
          <p:cNvSpPr>
            <a:spLocks noGrp="1"/>
          </p:cNvSpPr>
          <p:nvPr>
            <p:ph type="title" idx="1"/>
          </p:nvPr>
        </p:nvSpPr>
        <p:spPr/>
        <p:txBody>
          <a:bodyPr>
            <a:normAutofit fontScale="90000"/>
          </a:bodyPr>
          <a:lstStyle/>
          <a:p>
            <a:r>
              <a:rPr lang="en-US" dirty="0"/>
              <a:t>Metrics for classification</a:t>
            </a:r>
          </a:p>
        </p:txBody>
      </p:sp>
      <p:sp>
        <p:nvSpPr>
          <p:cNvPr id="6" name="Content Placeholder 5">
            <a:extLst>
              <a:ext uri="{FF2B5EF4-FFF2-40B4-BE49-F238E27FC236}">
                <a16:creationId xmlns:a16="http://schemas.microsoft.com/office/drawing/2014/main" id="{6479CE50-8F69-45CC-830F-1ADA93517438}"/>
              </a:ext>
            </a:extLst>
          </p:cNvPr>
          <p:cNvSpPr>
            <a:spLocks noGrp="1"/>
          </p:cNvSpPr>
          <p:nvPr>
            <p:ph idx="2"/>
          </p:nvPr>
        </p:nvSpPr>
        <p:spPr/>
        <p:txBody>
          <a:bodyPr/>
          <a:lstStyle/>
          <a:p>
            <a:pPr marL="0" indent="0">
              <a:buNone/>
            </a:pPr>
            <a:r>
              <a:rPr lang="en-US" sz="2400" dirty="0"/>
              <a:t>Print the confusion matrix and accuracy score.</a:t>
            </a:r>
          </a:p>
        </p:txBody>
      </p:sp>
      <p:sp>
        <p:nvSpPr>
          <p:cNvPr id="15" name="Text Placeholder 3">
            <a:extLst>
              <a:ext uri="{FF2B5EF4-FFF2-40B4-BE49-F238E27FC236}">
                <a16:creationId xmlns:a16="http://schemas.microsoft.com/office/drawing/2014/main" id="{EDA2D4F8-C1AC-4128-9BAB-0EB00553C883}"/>
              </a:ext>
            </a:extLst>
          </p:cNvPr>
          <p:cNvSpPr txBox="1">
            <a:spLocks/>
          </p:cNvSpPr>
          <p:nvPr/>
        </p:nvSpPr>
        <p:spPr>
          <a:xfrm>
            <a:off x="362712" y="1821021"/>
            <a:ext cx="11466576" cy="830997"/>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vert="horz" lIns="91440" tIns="45720" rIns="91440" bIns="45720" rtlCol="0">
            <a:sp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600" dirty="0">
                <a:solidFill>
                  <a:srgbClr val="0070C0"/>
                </a:solidFill>
                <a:latin typeface="Lucida Console" panose="020B0609040504020204" pitchFamily="49" charset="0"/>
              </a:rPr>
              <a:t>print(confusion_matrix(val_label, val_predictions))</a:t>
            </a:r>
          </a:p>
          <a:p>
            <a:pPr marL="0" indent="0">
              <a:spcBef>
                <a:spcPts val="0"/>
              </a:spcBef>
              <a:spcAft>
                <a:spcPts val="0"/>
              </a:spcAft>
              <a:buNone/>
            </a:pPr>
            <a:r>
              <a:rPr lang="en-US" sz="1600" dirty="0">
                <a:solidFill>
                  <a:srgbClr val="0070C0"/>
                </a:solidFill>
                <a:latin typeface="Lucida Console" panose="020B0609040504020204" pitchFamily="49" charset="0"/>
              </a:rPr>
              <a:t>print(classification_report(val_label, val_predictions))</a:t>
            </a:r>
          </a:p>
          <a:p>
            <a:pPr marL="0" indent="0">
              <a:spcBef>
                <a:spcPts val="0"/>
              </a:spcBef>
              <a:spcAft>
                <a:spcPts val="0"/>
              </a:spcAft>
              <a:buNone/>
            </a:pPr>
            <a:r>
              <a:rPr lang="en-US" sz="1600" dirty="0">
                <a:solidFill>
                  <a:srgbClr val="0070C0"/>
                </a:solidFill>
                <a:latin typeface="Lucida Console" panose="020B0609040504020204" pitchFamily="49" charset="0"/>
              </a:rPr>
              <a:t>print(“Accuracy (validation):”, accuracy_score(val_label, val_predictions))</a:t>
            </a:r>
          </a:p>
        </p:txBody>
      </p:sp>
      <p:sp>
        <p:nvSpPr>
          <p:cNvPr id="17" name="TextBox 16">
            <a:extLst>
              <a:ext uri="{FF2B5EF4-FFF2-40B4-BE49-F238E27FC236}">
                <a16:creationId xmlns:a16="http://schemas.microsoft.com/office/drawing/2014/main" id="{66B065E4-EE68-4606-90BD-708BBCDBE775}"/>
              </a:ext>
            </a:extLst>
          </p:cNvPr>
          <p:cNvSpPr txBox="1"/>
          <p:nvPr/>
        </p:nvSpPr>
        <p:spPr>
          <a:xfrm>
            <a:off x="3744468" y="2957574"/>
            <a:ext cx="8084820" cy="1200329"/>
          </a:xfrm>
          <a:prstGeom prst="rect">
            <a:avLst/>
          </a:prstGeom>
          <a:noFill/>
        </p:spPr>
        <p:txBody>
          <a:bodyPr wrap="square" rtlCol="0">
            <a:spAutoFit/>
          </a:bodyPr>
          <a:lstStyle/>
          <a:p>
            <a:r>
              <a:rPr lang="en-US" sz="2400" dirty="0">
                <a:solidFill>
                  <a:srgbClr val="232F3E"/>
                </a:solidFill>
                <a:latin typeface="Amazon Ember display"/>
              </a:rPr>
              <a:t>Remember that a good qualitative shape for a confusion matrix has higher numbers for both values in this diagonal (true positives and true negatives).</a:t>
            </a:r>
          </a:p>
        </p:txBody>
      </p:sp>
      <p:pic>
        <p:nvPicPr>
          <p:cNvPr id="20" name="Picture 19" descr="Screenshot of output. See details in notes.">
            <a:extLst>
              <a:ext uri="{FF2B5EF4-FFF2-40B4-BE49-F238E27FC236}">
                <a16:creationId xmlns:a16="http://schemas.microsoft.com/office/drawing/2014/main" id="{0299FEFD-8939-42C2-AB13-C6D583ED28D9}"/>
              </a:ext>
            </a:extLst>
          </p:cNvPr>
          <p:cNvPicPr>
            <a:picLocks noChangeAspect="1"/>
          </p:cNvPicPr>
          <p:nvPr/>
        </p:nvPicPr>
        <p:blipFill>
          <a:blip r:embed="rId4"/>
          <a:srcRect/>
          <a:stretch/>
        </p:blipFill>
        <p:spPr>
          <a:xfrm>
            <a:off x="5470654" y="4650526"/>
            <a:ext cx="5854700" cy="1041938"/>
          </a:xfrm>
          <a:prstGeom prst="rect">
            <a:avLst/>
          </a:prstGeom>
          <a:effectLst>
            <a:outerShdw blurRad="50800" dist="38100" dir="8100000" algn="tr" rotWithShape="0">
              <a:prstClr val="black">
                <a:alpha val="40000"/>
              </a:prstClr>
            </a:outerShdw>
          </a:effectLst>
        </p:spPr>
      </p:pic>
      <p:cxnSp>
        <p:nvCxnSpPr>
          <p:cNvPr id="21" name="Straight Arrow Connector 20" descr="Number of true positives is 1393.">
            <a:extLst>
              <a:ext uri="{FF2B5EF4-FFF2-40B4-BE49-F238E27FC236}">
                <a16:creationId xmlns:a16="http://schemas.microsoft.com/office/drawing/2014/main" id="{65F21C17-4F17-49D0-8CE2-7E786C3DEAA5}"/>
              </a:ext>
            </a:extLst>
          </p:cNvPr>
          <p:cNvCxnSpPr>
            <a:cxnSpLocks/>
          </p:cNvCxnSpPr>
          <p:nvPr/>
        </p:nvCxnSpPr>
        <p:spPr>
          <a:xfrm>
            <a:off x="6026146" y="4145408"/>
            <a:ext cx="0" cy="5991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E97B6B0-2B5C-4EFD-9709-ABDBAB38855C}"/>
              </a:ext>
              <a:ext uri="{C183D7F6-B498-43B3-948B-1728B52AA6E4}">
                <adec:decorative xmlns:adec="http://schemas.microsoft.com/office/drawing/2017/decorative" val="1"/>
              </a:ext>
            </a:extLst>
          </p:cNvPr>
          <p:cNvSpPr/>
          <p:nvPr/>
        </p:nvSpPr>
        <p:spPr>
          <a:xfrm>
            <a:off x="5637568" y="4759111"/>
            <a:ext cx="740229" cy="289509"/>
          </a:xfrm>
          <a:prstGeom prst="rect">
            <a:avLst/>
          </a:prstGeom>
          <a:noFill/>
          <a:ln w="22225">
            <a:solidFill>
              <a:srgbClr val="DF2A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Arrow Connector 22" descr="Number of true negatives is 2991.">
            <a:extLst>
              <a:ext uri="{FF2B5EF4-FFF2-40B4-BE49-F238E27FC236}">
                <a16:creationId xmlns:a16="http://schemas.microsoft.com/office/drawing/2014/main" id="{11328EDF-9185-4EA4-867F-EABD7C698EBD}"/>
              </a:ext>
            </a:extLst>
          </p:cNvPr>
          <p:cNvCxnSpPr>
            <a:cxnSpLocks/>
          </p:cNvCxnSpPr>
          <p:nvPr/>
        </p:nvCxnSpPr>
        <p:spPr>
          <a:xfrm flipH="1">
            <a:off x="7118026" y="4145408"/>
            <a:ext cx="1663946" cy="8822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63174BE4-FCBE-4631-9CB2-10A3A152E028}"/>
              </a:ext>
              <a:ext uri="{C183D7F6-B498-43B3-948B-1728B52AA6E4}">
                <adec:decorative xmlns:adec="http://schemas.microsoft.com/office/drawing/2017/decorative" val="1"/>
              </a:ext>
            </a:extLst>
          </p:cNvPr>
          <p:cNvSpPr/>
          <p:nvPr/>
        </p:nvSpPr>
        <p:spPr>
          <a:xfrm>
            <a:off x="6377797" y="5027625"/>
            <a:ext cx="740229" cy="289509"/>
          </a:xfrm>
          <a:prstGeom prst="rect">
            <a:avLst/>
          </a:prstGeom>
          <a:noFill/>
          <a:ln w="22225">
            <a:solidFill>
              <a:srgbClr val="DF2A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4260518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63AA554F-A5B6-4EF5-9816-53562A1D352A}"/>
              </a:ext>
            </a:extLst>
          </p:cNvPr>
          <p:cNvSpPr>
            <a:spLocks noGrp="1"/>
          </p:cNvSpPr>
          <p:nvPr>
            <p:ph type="sldNum" idx="97"/>
          </p:nvPr>
        </p:nvSpPr>
        <p:spPr/>
        <p:txBody>
          <a:bodyPr/>
          <a:lstStyle/>
          <a:p>
            <a:fld id="{86A8BF56-6CB3-514C-9A64-F39D95C9E25B}" type="slidenum">
              <a:rPr lang="en-US" smtClean="0"/>
              <a:pPr/>
              <a:t>31</a:t>
            </a:fld>
            <a:endParaRPr lang="en-US" dirty="0"/>
          </a:p>
        </p:txBody>
      </p:sp>
      <p:sp>
        <p:nvSpPr>
          <p:cNvPr id="3" name="Title 2">
            <a:extLst>
              <a:ext uri="{FF2B5EF4-FFF2-40B4-BE49-F238E27FC236}">
                <a16:creationId xmlns:a16="http://schemas.microsoft.com/office/drawing/2014/main" id="{C1938220-9704-9626-2B78-663CD87B1D02}"/>
              </a:ext>
            </a:extLst>
          </p:cNvPr>
          <p:cNvSpPr>
            <a:spLocks noGrp="1"/>
          </p:cNvSpPr>
          <p:nvPr>
            <p:ph type="title" idx="1"/>
          </p:nvPr>
        </p:nvSpPr>
        <p:spPr/>
        <p:txBody>
          <a:bodyPr>
            <a:noAutofit/>
          </a:bodyPr>
          <a:lstStyle/>
          <a:p>
            <a:r>
              <a:rPr lang="en-US" sz="3600" dirty="0"/>
              <a:t>Test the classifier on the unseen test data (1 of 2)</a:t>
            </a:r>
          </a:p>
        </p:txBody>
      </p:sp>
      <p:sp>
        <p:nvSpPr>
          <p:cNvPr id="4" name="Content Placeholder 3">
            <a:extLst>
              <a:ext uri="{FF2B5EF4-FFF2-40B4-BE49-F238E27FC236}">
                <a16:creationId xmlns:a16="http://schemas.microsoft.com/office/drawing/2014/main" id="{FAF86FCC-FB47-443E-A33E-1D905D340FC0}"/>
              </a:ext>
            </a:extLst>
          </p:cNvPr>
          <p:cNvSpPr>
            <a:spLocks noGrp="1"/>
          </p:cNvSpPr>
          <p:nvPr>
            <p:ph idx="2"/>
          </p:nvPr>
        </p:nvSpPr>
        <p:spPr/>
        <p:txBody>
          <a:bodyPr/>
          <a:lstStyle/>
          <a:p>
            <a:pPr marL="0" indent="0">
              <a:buNone/>
            </a:pPr>
            <a:r>
              <a:rPr lang="en-US" sz="2400" dirty="0"/>
              <a:t>Next, read and process unseen data to make predictions.</a:t>
            </a:r>
          </a:p>
        </p:txBody>
      </p:sp>
      <p:sp>
        <p:nvSpPr>
          <p:cNvPr id="8" name="Text Placeholder 11">
            <a:extLst>
              <a:ext uri="{FF2B5EF4-FFF2-40B4-BE49-F238E27FC236}">
                <a16:creationId xmlns:a16="http://schemas.microsoft.com/office/drawing/2014/main" id="{419F326D-C4A4-4F78-B3D1-60518D244D00}"/>
              </a:ext>
            </a:extLst>
          </p:cNvPr>
          <p:cNvSpPr txBox="1">
            <a:spLocks/>
          </p:cNvSpPr>
          <p:nvPr/>
        </p:nvSpPr>
        <p:spPr>
          <a:xfrm>
            <a:off x="365760" y="1897056"/>
            <a:ext cx="11466576" cy="2308324"/>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vert="horz" lIns="91440" tIns="45720" rIns="91440" bIns="45720" rtlCol="0">
            <a:sp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600" dirty="0">
                <a:solidFill>
                  <a:schemeClr val="tx1"/>
                </a:solidFill>
                <a:latin typeface="Lucida Console" panose="020B0609040504020204" pitchFamily="49" charset="0"/>
              </a:rPr>
              <a:t># Read test data</a:t>
            </a:r>
          </a:p>
          <a:p>
            <a:pPr marL="0" indent="0">
              <a:spcBef>
                <a:spcPts val="0"/>
              </a:spcBef>
              <a:spcAft>
                <a:spcPts val="0"/>
              </a:spcAft>
              <a:buNone/>
            </a:pPr>
            <a:r>
              <a:rPr lang="en-US" sz="1600" dirty="0">
                <a:solidFill>
                  <a:srgbClr val="0070C0"/>
                </a:solidFill>
                <a:latin typeface="Lucida Console" panose="020B0609040504020204" pitchFamily="49" charset="0"/>
              </a:rPr>
              <a:t>df_test = pd.read_csv(“data/examples/NLP-REVIEW-DATA-CLASSIFICATION-TEST.csv”)</a:t>
            </a:r>
          </a:p>
          <a:p>
            <a:pPr marL="0" indent="0">
              <a:spcBef>
                <a:spcPts val="0"/>
              </a:spcBef>
              <a:spcAft>
                <a:spcPts val="0"/>
              </a:spcAft>
              <a:buNone/>
            </a:pPr>
            <a:endParaRPr lang="en-US" sz="1600" dirty="0">
              <a:solidFill>
                <a:srgbClr val="0070C0"/>
              </a:solidFill>
              <a:latin typeface="Lucida Console" panose="020B0609040504020204" pitchFamily="49" charset="0"/>
            </a:endParaRPr>
          </a:p>
          <a:p>
            <a:pPr marL="0" indent="0">
              <a:spcBef>
                <a:spcPts val="0"/>
              </a:spcBef>
              <a:spcAft>
                <a:spcPts val="0"/>
              </a:spcAft>
              <a:buNone/>
            </a:pPr>
            <a:r>
              <a:rPr lang="en-US" sz="1600" dirty="0">
                <a:solidFill>
                  <a:schemeClr val="tx1"/>
                </a:solidFill>
                <a:latin typeface="Lucida Console" panose="020B0609040504020204" pitchFamily="49" charset="0"/>
              </a:rPr>
              <a:t># Fill in missing values</a:t>
            </a:r>
          </a:p>
          <a:p>
            <a:pPr marL="0" indent="0">
              <a:spcBef>
                <a:spcPts val="0"/>
              </a:spcBef>
              <a:spcAft>
                <a:spcPts val="0"/>
              </a:spcAft>
              <a:buNone/>
            </a:pPr>
            <a:r>
              <a:rPr lang="en-US" sz="1600" dirty="0">
                <a:solidFill>
                  <a:srgbClr val="0070C0"/>
                </a:solidFill>
                <a:latin typeface="Lucida Console" panose="020B0609040504020204" pitchFamily="49" charset="0"/>
              </a:rPr>
              <a:t>test_text = df_test[“reviewText”].fillna(value=“missing”).tolist()</a:t>
            </a:r>
          </a:p>
          <a:p>
            <a:pPr marL="0" indent="0">
              <a:spcBef>
                <a:spcPts val="0"/>
              </a:spcBef>
              <a:spcAft>
                <a:spcPts val="0"/>
              </a:spcAft>
              <a:buNone/>
            </a:pPr>
            <a:endParaRPr lang="en-US" sz="1600" dirty="0">
              <a:solidFill>
                <a:schemeClr val="accent5"/>
              </a:solidFill>
              <a:latin typeface="Lucida Console" panose="020B0609040504020204" pitchFamily="49" charset="0"/>
            </a:endParaRPr>
          </a:p>
          <a:p>
            <a:pPr marL="0" indent="0">
              <a:spcBef>
                <a:spcPts val="0"/>
              </a:spcBef>
              <a:spcAft>
                <a:spcPts val="0"/>
              </a:spcAft>
              <a:buNone/>
            </a:pPr>
            <a:r>
              <a:rPr lang="en-US" sz="1600" dirty="0">
                <a:solidFill>
                  <a:schemeClr val="tx1"/>
                </a:solidFill>
                <a:latin typeface="Lucida Console" panose="020B0609040504020204" pitchFamily="49" charset="0"/>
              </a:rPr>
              <a:t># Prepare data for PyTorch</a:t>
            </a:r>
          </a:p>
          <a:p>
            <a:pPr marL="0" indent="0">
              <a:spcBef>
                <a:spcPts val="0"/>
              </a:spcBef>
              <a:spcAft>
                <a:spcPts val="0"/>
              </a:spcAft>
              <a:buNone/>
            </a:pPr>
            <a:r>
              <a:rPr lang="en-US" sz="1600" dirty="0">
                <a:solidFill>
                  <a:srgbClr val="0070C0"/>
                </a:solidFill>
                <a:latin typeface="Lucida Console" panose="020B0609040504020204" pitchFamily="49" charset="0"/>
              </a:rPr>
              <a:t>test_dataset = TensorDataset(pad_features(test_text, max_len))</a:t>
            </a:r>
          </a:p>
          <a:p>
            <a:pPr marL="0" indent="0">
              <a:spcBef>
                <a:spcPts val="0"/>
              </a:spcBef>
              <a:spcAft>
                <a:spcPts val="0"/>
              </a:spcAft>
              <a:buNone/>
            </a:pPr>
            <a:r>
              <a:rPr lang="en-US" sz="1600" dirty="0">
                <a:solidFill>
                  <a:srgbClr val="0070C0"/>
                </a:solidFill>
                <a:latin typeface="Lucida Console" panose="020B0609040504020204" pitchFamily="49" charset="0"/>
              </a:rPr>
              <a:t>test_loader = DataLoader(test_dataset, batch_size=batch_size)</a:t>
            </a:r>
          </a:p>
        </p:txBody>
      </p:sp>
    </p:spTree>
    <p:custDataLst>
      <p:tags r:id="rId1"/>
    </p:custDataLst>
    <p:extLst>
      <p:ext uri="{BB962C8B-B14F-4D97-AF65-F5344CB8AC3E}">
        <p14:creationId xmlns:p14="http://schemas.microsoft.com/office/powerpoint/2010/main" val="26545953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C503E3-9910-42EB-B141-B7B6F5FD47CA}"/>
              </a:ext>
            </a:extLst>
          </p:cNvPr>
          <p:cNvSpPr>
            <a:spLocks noGrp="1"/>
          </p:cNvSpPr>
          <p:nvPr>
            <p:ph type="sldNum" idx="97"/>
          </p:nvPr>
        </p:nvSpPr>
        <p:spPr/>
        <p:txBody>
          <a:bodyPr/>
          <a:lstStyle/>
          <a:p>
            <a:fld id="{86A8BF56-6CB3-514C-9A64-F39D95C9E25B}" type="slidenum">
              <a:rPr lang="en-US" smtClean="0"/>
              <a:pPr/>
              <a:t>32</a:t>
            </a:fld>
            <a:endParaRPr lang="en-US" dirty="0"/>
          </a:p>
        </p:txBody>
      </p:sp>
      <p:sp>
        <p:nvSpPr>
          <p:cNvPr id="3" name="Title 2">
            <a:extLst>
              <a:ext uri="{FF2B5EF4-FFF2-40B4-BE49-F238E27FC236}">
                <a16:creationId xmlns:a16="http://schemas.microsoft.com/office/drawing/2014/main" id="{C1938220-9704-9626-2B78-663CD87B1D02}"/>
              </a:ext>
            </a:extLst>
          </p:cNvPr>
          <p:cNvSpPr>
            <a:spLocks noGrp="1"/>
          </p:cNvSpPr>
          <p:nvPr>
            <p:ph type="title" idx="1"/>
          </p:nvPr>
        </p:nvSpPr>
        <p:spPr/>
        <p:txBody>
          <a:bodyPr>
            <a:noAutofit/>
          </a:bodyPr>
          <a:lstStyle/>
          <a:p>
            <a:r>
              <a:rPr lang="en-US" sz="3600" dirty="0"/>
              <a:t>Test the classifier on the unseen test data (2 of 2)</a:t>
            </a:r>
          </a:p>
        </p:txBody>
      </p:sp>
      <p:sp>
        <p:nvSpPr>
          <p:cNvPr id="11" name="Content Placeholder 10">
            <a:extLst>
              <a:ext uri="{FF2B5EF4-FFF2-40B4-BE49-F238E27FC236}">
                <a16:creationId xmlns:a16="http://schemas.microsoft.com/office/drawing/2014/main" id="{2B8A6098-B389-4A79-A09E-76579844C15E}"/>
              </a:ext>
            </a:extLst>
          </p:cNvPr>
          <p:cNvSpPr>
            <a:spLocks noGrp="1"/>
          </p:cNvSpPr>
          <p:nvPr>
            <p:ph idx="2"/>
          </p:nvPr>
        </p:nvSpPr>
        <p:spPr/>
        <p:txBody>
          <a:bodyPr/>
          <a:lstStyle/>
          <a:p>
            <a:pPr marL="0" indent="0">
              <a:buNone/>
            </a:pPr>
            <a:r>
              <a:rPr lang="en-US" sz="2400" dirty="0"/>
              <a:t>Get the predictions for the 10 first data samples.</a:t>
            </a:r>
          </a:p>
        </p:txBody>
      </p:sp>
      <p:sp>
        <p:nvSpPr>
          <p:cNvPr id="13" name="Text Placeholder 4">
            <a:extLst>
              <a:ext uri="{FF2B5EF4-FFF2-40B4-BE49-F238E27FC236}">
                <a16:creationId xmlns:a16="http://schemas.microsoft.com/office/drawing/2014/main" id="{A79FCC61-7E90-4551-ABF1-DBFC377D77B6}"/>
              </a:ext>
            </a:extLst>
          </p:cNvPr>
          <p:cNvSpPr txBox="1">
            <a:spLocks/>
          </p:cNvSpPr>
          <p:nvPr/>
        </p:nvSpPr>
        <p:spPr>
          <a:xfrm>
            <a:off x="362712" y="1821020"/>
            <a:ext cx="11466576" cy="1815882"/>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vert="horz" lIns="91440" tIns="45720" rIns="91440" bIns="45720" rtlCol="0">
            <a:sp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600" dirty="0">
                <a:solidFill>
                  <a:srgbClr val="0070C0"/>
                </a:solidFill>
                <a:latin typeface="Lucida Console" panose="020B0609040504020204" pitchFamily="49" charset="0"/>
              </a:rPr>
              <a:t>val_predictions = []</a:t>
            </a:r>
          </a:p>
          <a:p>
            <a:pPr marL="0" indent="0">
              <a:spcBef>
                <a:spcPts val="0"/>
              </a:spcBef>
              <a:spcAft>
                <a:spcPts val="0"/>
              </a:spcAft>
              <a:buNone/>
            </a:pPr>
            <a:r>
              <a:rPr lang="en-US" sz="1600" dirty="0">
                <a:solidFill>
                  <a:srgbClr val="0070C0"/>
                </a:solidFill>
                <a:latin typeface="Lucida Console" panose="020B0609040504020204" pitchFamily="49" charset="0"/>
              </a:rPr>
              <a:t>for data, target in val_loader:</a:t>
            </a:r>
          </a:p>
          <a:p>
            <a:pPr marL="0" indent="0" defTabSz="502920">
              <a:spcBef>
                <a:spcPts val="0"/>
              </a:spcBef>
              <a:spcAft>
                <a:spcPts val="0"/>
              </a:spcAft>
              <a:buNone/>
            </a:pPr>
            <a:r>
              <a:rPr lang="en-US" sz="1600" dirty="0">
                <a:solidFill>
                  <a:srgbClr val="0070C0"/>
                </a:solidFill>
                <a:latin typeface="Lucida Console" panose="020B0609040504020204" pitchFamily="49" charset="0"/>
              </a:rPr>
              <a:t>	val_preds = model(data.to(device))</a:t>
            </a:r>
          </a:p>
          <a:p>
            <a:pPr marL="0" indent="0" defTabSz="502920">
              <a:spcBef>
                <a:spcPts val="0"/>
              </a:spcBef>
              <a:spcAft>
                <a:spcPts val="0"/>
              </a:spcAft>
              <a:buNone/>
            </a:pPr>
            <a:r>
              <a:rPr lang="en-US" sz="1600" dirty="0">
                <a:solidFill>
                  <a:srgbClr val="0070C0"/>
                </a:solidFill>
                <a:latin typeface="Lucida Console" panose="020B0609040504020204" pitchFamily="49" charset="0"/>
              </a:rPr>
              <a:t>	val_predictions.extend(</a:t>
            </a:r>
          </a:p>
          <a:p>
            <a:pPr marL="0" indent="0" defTabSz="502920">
              <a:spcBef>
                <a:spcPts val="0"/>
              </a:spcBef>
              <a:spcAft>
                <a:spcPts val="0"/>
              </a:spcAft>
              <a:buNone/>
            </a:pPr>
            <a:r>
              <a:rPr lang="en-US" sz="1600" dirty="0">
                <a:solidFill>
                  <a:srgbClr val="0070C0"/>
                </a:solidFill>
                <a:latin typeface="Lucida Console" panose="020B0609040504020204" pitchFamily="49" charset="0"/>
              </a:rPr>
              <a:t>		[np.rint(val_pred)[0] for val_pred in val_preds.detach().cpu().numpy()]</a:t>
            </a:r>
          </a:p>
          <a:p>
            <a:pPr marL="0" indent="0" defTabSz="502920">
              <a:spcBef>
                <a:spcPts val="0"/>
              </a:spcBef>
              <a:spcAft>
                <a:spcPts val="0"/>
              </a:spcAft>
              <a:buNone/>
            </a:pPr>
            <a:r>
              <a:rPr lang="en-US" sz="1600" dirty="0">
                <a:solidFill>
                  <a:srgbClr val="0070C0"/>
                </a:solidFill>
                <a:latin typeface="Lucida Console" panose="020B0609040504020204" pitchFamily="49" charset="0"/>
              </a:rPr>
              <a:t>	)</a:t>
            </a:r>
          </a:p>
          <a:p>
            <a:pPr marL="0" indent="0" defTabSz="502920">
              <a:spcBef>
                <a:spcPts val="0"/>
              </a:spcBef>
              <a:spcAft>
                <a:spcPts val="0"/>
              </a:spcAft>
              <a:buNone/>
            </a:pPr>
            <a:r>
              <a:rPr lang="en-US" sz="1600" dirty="0">
                <a:solidFill>
                  <a:srgbClr val="0070C0"/>
                </a:solidFill>
                <a:latin typeface="Lucida Console" panose="020B0609040504020204" pitchFamily="49" charset="0"/>
              </a:rPr>
              <a:t>print(val_predictions[:10])</a:t>
            </a:r>
          </a:p>
        </p:txBody>
      </p:sp>
      <p:pic>
        <p:nvPicPr>
          <p:cNvPr id="6" name="Picture 5" descr="List of values: 1.0, 1.0, 1.0, 0.0, 1.0, 1.0, 1.0, 0.0, 1.0, 1.0.">
            <a:extLst>
              <a:ext uri="{FF2B5EF4-FFF2-40B4-BE49-F238E27FC236}">
                <a16:creationId xmlns:a16="http://schemas.microsoft.com/office/drawing/2014/main" id="{29F9E883-BD60-D28E-AB76-245AB9B371B1}"/>
              </a:ext>
            </a:extLst>
          </p:cNvPr>
          <p:cNvPicPr>
            <a:picLocks noChangeAspect="1"/>
          </p:cNvPicPr>
          <p:nvPr/>
        </p:nvPicPr>
        <p:blipFill>
          <a:blip r:embed="rId4"/>
          <a:stretch>
            <a:fillRect/>
          </a:stretch>
        </p:blipFill>
        <p:spPr>
          <a:xfrm>
            <a:off x="362712" y="4254736"/>
            <a:ext cx="7221587" cy="506186"/>
          </a:xfrm>
          <a:prstGeom prst="rect">
            <a:avLst/>
          </a:prstGeom>
          <a:effectLst>
            <a:outerShdw blurRad="50800" dist="38100" dir="8100000" algn="tr" rotWithShape="0">
              <a:prstClr val="black">
                <a:alpha val="40000"/>
              </a:prstClr>
            </a:outerShdw>
          </a:effectLst>
        </p:spPr>
      </p:pic>
      <p:sp>
        <p:nvSpPr>
          <p:cNvPr id="7" name="TextBox 6">
            <a:extLst>
              <a:ext uri="{FF2B5EF4-FFF2-40B4-BE49-F238E27FC236}">
                <a16:creationId xmlns:a16="http://schemas.microsoft.com/office/drawing/2014/main" id="{B4DAB28F-BAFA-52D5-F894-BE857B9FACA3}"/>
              </a:ext>
            </a:extLst>
          </p:cNvPr>
          <p:cNvSpPr txBox="1"/>
          <p:nvPr/>
        </p:nvSpPr>
        <p:spPr>
          <a:xfrm>
            <a:off x="362712" y="5031984"/>
            <a:ext cx="9047670" cy="1015663"/>
          </a:xfrm>
          <a:prstGeom prst="rect">
            <a:avLst/>
          </a:prstGeom>
          <a:noFill/>
        </p:spPr>
        <p:txBody>
          <a:bodyPr wrap="none" rtlCol="0">
            <a:spAutoFit/>
          </a:bodyPr>
          <a:lstStyle/>
          <a:p>
            <a:r>
              <a:rPr lang="en-US" sz="2000" dirty="0">
                <a:solidFill>
                  <a:schemeClr val="tx2"/>
                </a:solidFill>
              </a:rPr>
              <a:t>Remember your business problem: sentiment analysis on customer reviews:</a:t>
            </a:r>
          </a:p>
          <a:p>
            <a:pPr marL="285750" indent="-285750">
              <a:buFont typeface="Arial" panose="020B0604020202020204" pitchFamily="34" charset="0"/>
              <a:buChar char="•"/>
            </a:pPr>
            <a:r>
              <a:rPr lang="en-US" sz="2000" dirty="0">
                <a:solidFill>
                  <a:schemeClr val="tx2"/>
                </a:solidFill>
              </a:rPr>
              <a:t>1 means positive sentiment</a:t>
            </a:r>
          </a:p>
          <a:p>
            <a:pPr marL="285750" indent="-285750">
              <a:buFont typeface="Arial" panose="020B0604020202020204" pitchFamily="34" charset="0"/>
              <a:buChar char="•"/>
            </a:pPr>
            <a:r>
              <a:rPr lang="en-US" sz="2000" dirty="0">
                <a:solidFill>
                  <a:schemeClr val="tx2"/>
                </a:solidFill>
              </a:rPr>
              <a:t>0 means negative sentiment</a:t>
            </a:r>
          </a:p>
        </p:txBody>
      </p:sp>
    </p:spTree>
    <p:custDataLst>
      <p:tags r:id="rId1"/>
    </p:custDataLst>
    <p:extLst>
      <p:ext uri="{BB962C8B-B14F-4D97-AF65-F5344CB8AC3E}">
        <p14:creationId xmlns:p14="http://schemas.microsoft.com/office/powerpoint/2010/main" val="1010636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01F996-9B44-4743-88CB-6B4932C5EAAA}"/>
              </a:ext>
            </a:extLst>
          </p:cNvPr>
          <p:cNvSpPr>
            <a:spLocks noGrp="1"/>
          </p:cNvSpPr>
          <p:nvPr>
            <p:ph type="sldNum" idx="97"/>
          </p:nvPr>
        </p:nvSpPr>
        <p:spPr/>
        <p:txBody>
          <a:bodyPr/>
          <a:lstStyle/>
          <a:p>
            <a:fld id="{86A8BF56-6CB3-514C-9A64-F39D95C9E25B}" type="slidenum">
              <a:rPr lang="en-US" smtClean="0"/>
              <a:pPr/>
              <a:t>33</a:t>
            </a:fld>
            <a:endParaRPr lang="en-US" dirty="0"/>
          </a:p>
        </p:txBody>
      </p:sp>
      <p:sp>
        <p:nvSpPr>
          <p:cNvPr id="3" name="Title 2">
            <a:extLst>
              <a:ext uri="{FF2B5EF4-FFF2-40B4-BE49-F238E27FC236}">
                <a16:creationId xmlns:a16="http://schemas.microsoft.com/office/drawing/2014/main" id="{C1938220-9704-9626-2B78-663CD87B1D02}"/>
              </a:ext>
            </a:extLst>
          </p:cNvPr>
          <p:cNvSpPr>
            <a:spLocks noGrp="1"/>
          </p:cNvSpPr>
          <p:nvPr>
            <p:ph type="title" idx="1"/>
          </p:nvPr>
        </p:nvSpPr>
        <p:spPr/>
        <p:txBody>
          <a:bodyPr>
            <a:normAutofit fontScale="90000"/>
          </a:bodyPr>
          <a:lstStyle/>
          <a:p>
            <a:r>
              <a:rPr lang="en-US" dirty="0"/>
              <a:t>Saving the predictions</a:t>
            </a:r>
          </a:p>
        </p:txBody>
      </p:sp>
      <p:sp>
        <p:nvSpPr>
          <p:cNvPr id="12" name="Content Placeholder 11">
            <a:extLst>
              <a:ext uri="{FF2B5EF4-FFF2-40B4-BE49-F238E27FC236}">
                <a16:creationId xmlns:a16="http://schemas.microsoft.com/office/drawing/2014/main" id="{C4093687-B8CC-4CC1-8B6B-A83680E8C4C3}"/>
              </a:ext>
            </a:extLst>
          </p:cNvPr>
          <p:cNvSpPr>
            <a:spLocks noGrp="1"/>
          </p:cNvSpPr>
          <p:nvPr>
            <p:ph idx="2"/>
          </p:nvPr>
        </p:nvSpPr>
        <p:spPr/>
        <p:txBody>
          <a:bodyPr/>
          <a:lstStyle/>
          <a:p>
            <a:r>
              <a:rPr lang="en-US" sz="2400" dirty="0"/>
              <a:t>Save the predictions in a simple .csv format file.</a:t>
            </a:r>
          </a:p>
          <a:p>
            <a:r>
              <a:rPr lang="en-US" sz="2400" dirty="0"/>
              <a:t>These files usually contain only the prediction value and the associated ID for each row.</a:t>
            </a:r>
          </a:p>
        </p:txBody>
      </p:sp>
      <p:sp>
        <p:nvSpPr>
          <p:cNvPr id="15" name="Text Placeholder 3">
            <a:extLst>
              <a:ext uri="{FF2B5EF4-FFF2-40B4-BE49-F238E27FC236}">
                <a16:creationId xmlns:a16="http://schemas.microsoft.com/office/drawing/2014/main" id="{F5FB68DF-35BE-4BFF-9180-7FA561865462}"/>
              </a:ext>
            </a:extLst>
          </p:cNvPr>
          <p:cNvSpPr txBox="1">
            <a:spLocks/>
          </p:cNvSpPr>
          <p:nvPr/>
        </p:nvSpPr>
        <p:spPr>
          <a:xfrm>
            <a:off x="365760" y="2804200"/>
            <a:ext cx="9236235" cy="1815882"/>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vert="horz" wrap="square" lIns="91440" tIns="45720" rIns="91440" bIns="45720" rtlCol="0">
            <a:sp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600" dirty="0">
                <a:solidFill>
                  <a:srgbClr val="0070C0"/>
                </a:solidFill>
                <a:latin typeface="Lucida Console" panose="020B0609040504020204" pitchFamily="49" charset="0"/>
              </a:rPr>
              <a:t>import pandas as pd</a:t>
            </a:r>
          </a:p>
          <a:p>
            <a:pPr marL="0" indent="0">
              <a:spcBef>
                <a:spcPts val="0"/>
              </a:spcBef>
              <a:spcAft>
                <a:spcPts val="0"/>
              </a:spcAft>
              <a:buNone/>
            </a:pPr>
            <a:endParaRPr lang="en-US" sz="1600" dirty="0">
              <a:solidFill>
                <a:srgbClr val="0070C0"/>
              </a:solidFill>
              <a:latin typeface="Lucida Console" panose="020B0609040504020204" pitchFamily="49" charset="0"/>
            </a:endParaRPr>
          </a:p>
          <a:p>
            <a:pPr marL="0" indent="0">
              <a:spcBef>
                <a:spcPts val="0"/>
              </a:spcBef>
              <a:spcAft>
                <a:spcPts val="0"/>
              </a:spcAft>
              <a:buNone/>
            </a:pPr>
            <a:r>
              <a:rPr lang="en-US" sz="1600" dirty="0">
                <a:solidFill>
                  <a:srgbClr val="0070C0"/>
                </a:solidFill>
                <a:latin typeface="Lucida Console" panose="020B0609040504020204" pitchFamily="49" charset="0"/>
              </a:rPr>
              <a:t>result_df = pd.DataFrame()</a:t>
            </a:r>
          </a:p>
          <a:p>
            <a:pPr marL="0" indent="0">
              <a:spcBef>
                <a:spcPts val="0"/>
              </a:spcBef>
              <a:spcAft>
                <a:spcPts val="0"/>
              </a:spcAft>
              <a:buNone/>
            </a:pPr>
            <a:r>
              <a:rPr lang="en-US" sz="1600" dirty="0">
                <a:solidFill>
                  <a:srgbClr val="0070C0"/>
                </a:solidFill>
                <a:latin typeface="Lucida Console" panose="020B0609040504020204" pitchFamily="49" charset="0"/>
              </a:rPr>
              <a:t>result_df[“ID”] = df_test[“ID”]</a:t>
            </a:r>
          </a:p>
          <a:p>
            <a:pPr marL="0" indent="0">
              <a:spcBef>
                <a:spcPts val="0"/>
              </a:spcBef>
              <a:spcAft>
                <a:spcPts val="0"/>
              </a:spcAft>
              <a:buNone/>
            </a:pPr>
            <a:r>
              <a:rPr lang="en-US" sz="1600" dirty="0">
                <a:solidFill>
                  <a:srgbClr val="0070C0"/>
                </a:solidFill>
                <a:latin typeface="Lucida Console" panose="020B0609040504020204" pitchFamily="49" charset="0"/>
              </a:rPr>
              <a:t>result_df[“isPositive”] = test_predictions</a:t>
            </a:r>
          </a:p>
          <a:p>
            <a:pPr marL="0" indent="0">
              <a:spcBef>
                <a:spcPts val="0"/>
              </a:spcBef>
              <a:spcAft>
                <a:spcPts val="0"/>
              </a:spcAft>
              <a:buNone/>
            </a:pPr>
            <a:endParaRPr lang="en-US" sz="1600" dirty="0">
              <a:solidFill>
                <a:srgbClr val="0070C0"/>
              </a:solidFill>
              <a:latin typeface="Lucida Console" panose="020B0609040504020204" pitchFamily="49" charset="0"/>
            </a:endParaRPr>
          </a:p>
          <a:p>
            <a:pPr marL="0" indent="0">
              <a:spcBef>
                <a:spcPts val="0"/>
              </a:spcBef>
              <a:spcAft>
                <a:spcPts val="0"/>
              </a:spcAft>
              <a:buNone/>
            </a:pPr>
            <a:r>
              <a:rPr lang="en-US" sz="1600" dirty="0">
                <a:solidFill>
                  <a:srgbClr val="0070C0"/>
                </a:solidFill>
                <a:latin typeface="Lucida Console" panose="020B0609040504020204" pitchFamily="49" charset="0"/>
              </a:rPr>
              <a:t>result_df.to_csv(“result_rnn.csv”, encoding=“utf-8”, index=False)</a:t>
            </a:r>
          </a:p>
        </p:txBody>
      </p:sp>
      <p:cxnSp>
        <p:nvCxnSpPr>
          <p:cNvPr id="7" name="Connector: Elbow 6">
            <a:extLst>
              <a:ext uri="{FF2B5EF4-FFF2-40B4-BE49-F238E27FC236}">
                <a16:creationId xmlns:a16="http://schemas.microsoft.com/office/drawing/2014/main" id="{3B183AF0-7F3A-4C32-AD0A-8ACDB580F622}"/>
              </a:ext>
              <a:ext uri="{C183D7F6-B498-43B3-948B-1728B52AA6E4}">
                <adec:decorative xmlns:adec="http://schemas.microsoft.com/office/drawing/2017/decorative" val="1"/>
              </a:ext>
            </a:extLst>
          </p:cNvPr>
          <p:cNvCxnSpPr>
            <a:cxnSpLocks/>
            <a:endCxn id="5" idx="1"/>
          </p:cNvCxnSpPr>
          <p:nvPr/>
        </p:nvCxnSpPr>
        <p:spPr>
          <a:xfrm>
            <a:off x="8483600" y="4419601"/>
            <a:ext cx="1502227" cy="619499"/>
          </a:xfrm>
          <a:prstGeom prst="bentConnector3">
            <a:avLst>
              <a:gd name="adj1" fmla="val 50000"/>
            </a:avLst>
          </a:prstGeom>
          <a:ln w="44450">
            <a:solidFill>
              <a:schemeClr val="accent5"/>
            </a:solidFill>
            <a:tailEnd type="arrow" w="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pic>
        <p:nvPicPr>
          <p:cNvPr id="5" name="Picture 4" descr="Example .csv output. See details in notes.&#10;">
            <a:extLst>
              <a:ext uri="{FF2B5EF4-FFF2-40B4-BE49-F238E27FC236}">
                <a16:creationId xmlns:a16="http://schemas.microsoft.com/office/drawing/2014/main" id="{C5984DDB-6FC7-FAE5-1570-2A927659871D}"/>
              </a:ext>
            </a:extLst>
          </p:cNvPr>
          <p:cNvPicPr>
            <a:picLocks noChangeAspect="1"/>
          </p:cNvPicPr>
          <p:nvPr/>
        </p:nvPicPr>
        <p:blipFill>
          <a:blip r:embed="rId4"/>
          <a:stretch>
            <a:fillRect/>
          </a:stretch>
        </p:blipFill>
        <p:spPr>
          <a:xfrm>
            <a:off x="9985827" y="3796883"/>
            <a:ext cx="1559379" cy="2484434"/>
          </a:xfrm>
          <a:prstGeom prst="rect">
            <a:avLst/>
          </a:prstGeom>
          <a:effectLst>
            <a:outerShdw blurRad="50800" dist="38100" dir="8100000" algn="tr" rotWithShape="0">
              <a:prstClr val="black">
                <a:alpha val="40000"/>
              </a:prstClr>
            </a:outerShdw>
          </a:effectLst>
        </p:spPr>
      </p:pic>
      <p:sp>
        <p:nvSpPr>
          <p:cNvPr id="10" name="TextBox 9">
            <a:extLst>
              <a:ext uri="{FF2B5EF4-FFF2-40B4-BE49-F238E27FC236}">
                <a16:creationId xmlns:a16="http://schemas.microsoft.com/office/drawing/2014/main" id="{A2AD06CF-7833-3A3C-67E3-7F21BC9C8E40}"/>
              </a:ext>
            </a:extLst>
          </p:cNvPr>
          <p:cNvSpPr txBox="1"/>
          <p:nvPr/>
        </p:nvSpPr>
        <p:spPr>
          <a:xfrm>
            <a:off x="365760" y="5094463"/>
            <a:ext cx="7086874" cy="830997"/>
          </a:xfrm>
          <a:prstGeom prst="rect">
            <a:avLst/>
          </a:prstGeom>
          <a:noFill/>
        </p:spPr>
        <p:txBody>
          <a:bodyPr wrap="square" rtlCol="0">
            <a:spAutoFit/>
          </a:bodyPr>
          <a:lstStyle/>
          <a:p>
            <a:r>
              <a:rPr lang="en-US" sz="2400" dirty="0">
                <a:solidFill>
                  <a:schemeClr val="tx2"/>
                </a:solidFill>
              </a:rPr>
              <a:t>This file can be offered, for example, to the client application that will handle the predictions.</a:t>
            </a:r>
          </a:p>
        </p:txBody>
      </p:sp>
    </p:spTree>
    <p:custDataLst>
      <p:tags r:id="rId1"/>
    </p:custDataLst>
    <p:extLst>
      <p:ext uri="{BB962C8B-B14F-4D97-AF65-F5344CB8AC3E}">
        <p14:creationId xmlns:p14="http://schemas.microsoft.com/office/powerpoint/2010/main" val="2727133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14B4946-A8A8-45BB-9EEF-2B3A5FC88FDB}"/>
              </a:ext>
            </a:extLst>
          </p:cNvPr>
          <p:cNvSpPr>
            <a:spLocks noGrp="1"/>
          </p:cNvSpPr>
          <p:nvPr>
            <p:ph type="sldNum" idx="97"/>
          </p:nvPr>
        </p:nvSpPr>
        <p:spPr/>
        <p:txBody>
          <a:bodyPr/>
          <a:lstStyle/>
          <a:p>
            <a:fld id="{86A8BF56-6CB3-514C-9A64-F39D95C9E25B}" type="slidenum">
              <a:rPr lang="en-US" smtClean="0"/>
              <a:pPr/>
              <a:t>34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dirty="0"/>
              <a:t>The next lesson will explore computer vision (CV).</a:t>
            </a:r>
          </a:p>
        </p:txBody>
      </p:sp>
      <p:pic>
        <p:nvPicPr>
          <p:cNvPr id="13" name="Picture 12">
            <a:extLst>
              <a:ext uri="{FF2B5EF4-FFF2-40B4-BE49-F238E27FC236}">
                <a16:creationId xmlns:a16="http://schemas.microsoft.com/office/drawing/2014/main" id="{C925B59D-67B4-C7D6-909F-730EB1FACB5F}"/>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91050" y="2624697"/>
            <a:ext cx="3009900" cy="2730500"/>
          </a:xfrm>
          <a:prstGeom prst="rect">
            <a:avLst/>
          </a:prstGeom>
        </p:spPr>
      </p:pic>
    </p:spTree>
    <p:custDataLst>
      <p:tags r:id="rId1"/>
    </p:custDataLst>
    <p:extLst>
      <p:ext uri="{BB962C8B-B14F-4D97-AF65-F5344CB8AC3E}">
        <p14:creationId xmlns:p14="http://schemas.microsoft.com/office/powerpoint/2010/main" val="4042866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35</a:t>
            </a:fld>
            <a:endParaRPr lang="en-US" dirty="0"/>
          </a:p>
        </p:txBody>
      </p:sp>
    </p:spTree>
    <p:custDataLst>
      <p:tags r:id="rId1"/>
    </p:custDataLst>
    <p:extLst>
      <p:ext uri="{BB962C8B-B14F-4D97-AF65-F5344CB8AC3E}">
        <p14:creationId xmlns:p14="http://schemas.microsoft.com/office/powerpoint/2010/main" val="1980853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890D37-2D2B-4FB4-9F93-8257617023CD}"/>
              </a:ext>
            </a:extLst>
          </p:cNvPr>
          <p:cNvSpPr>
            <a:spLocks noGrp="1"/>
          </p:cNvSpPr>
          <p:nvPr>
            <p:ph type="sldNum" idx="97"/>
          </p:nvPr>
        </p:nvSpPr>
        <p:spPr/>
        <p:txBody>
          <a:bodyPr/>
          <a:lstStyle/>
          <a:p>
            <a:fld id="{86A8BF56-6CB3-514C-9A64-F39D95C9E25B}" type="slidenum">
              <a:rPr lang="en-US" smtClean="0"/>
              <a:t>36</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3" name="Text Placeholder 2">
            <a:extLst>
              <a:ext uri="{FF2B5EF4-FFF2-40B4-BE49-F238E27FC236}">
                <a16:creationId xmlns:a16="http://schemas.microsoft.com/office/drawing/2014/main" id="{7D2D7EDA-FBA1-B74F-45D2-52D450271365}"/>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5712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3C6016-95BF-483A-BC30-8E94E4DB45CE}"/>
              </a:ext>
            </a:extLst>
          </p:cNvPr>
          <p:cNvSpPr>
            <a:spLocks noGrp="1"/>
          </p:cNvSpPr>
          <p:nvPr>
            <p:ph type="sldNum" idx="97"/>
          </p:nvPr>
        </p:nvSpPr>
        <p:spPr/>
        <p:txBody>
          <a:bodyPr/>
          <a:lstStyle/>
          <a:p>
            <a:fld id="{86A8BF56-6CB3-514C-9A64-F39D95C9E25B}" type="slidenum">
              <a:rPr lang="en-US" smtClean="0"/>
              <a:t>37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600" dirty="0"/>
              <a:t>Source graphic: </a:t>
            </a:r>
            <a:r>
              <a:rPr lang="en-US" sz="3600" b="1" dirty="0"/>
              <a:t>The RNN architecture initialized</a:t>
            </a:r>
            <a:endParaRPr lang="en-US" sz="3600" dirty="0">
              <a:latin typeface="+mj-lt"/>
              <a:ea typeface="Amazon Ember" panose="020B0603020204020204" pitchFamily="34" charset="0"/>
              <a:cs typeface="Amazon Ember" panose="020B0603020204020204" pitchFamily="34" charset="0"/>
            </a:endParaRPr>
          </a:p>
        </p:txBody>
      </p:sp>
      <p:sp>
        <p:nvSpPr>
          <p:cNvPr id="7" name="Content Placeholder 6">
            <a:extLst>
              <a:ext uri="{FF2B5EF4-FFF2-40B4-BE49-F238E27FC236}">
                <a16:creationId xmlns:a16="http://schemas.microsoft.com/office/drawing/2014/main" id="{13B0D8D8-6775-E47A-3EBF-A29D2FD93AB2}"/>
              </a:ext>
            </a:extLst>
          </p:cNvPr>
          <p:cNvSpPr>
            <a:spLocks noGrp="1"/>
          </p:cNvSpPr>
          <p:nvPr>
            <p:ph idx="2"/>
          </p:nvPr>
        </p:nvSpPr>
        <p:spPr/>
        <p:txBody>
          <a:bodyPr/>
          <a:lstStyle/>
          <a:p>
            <a:endParaRPr lang="en-US"/>
          </a:p>
        </p:txBody>
      </p:sp>
      <p:grpSp>
        <p:nvGrpSpPr>
          <p:cNvPr id="4" name="Group 3">
            <a:extLst>
              <a:ext uri="{FF2B5EF4-FFF2-40B4-BE49-F238E27FC236}">
                <a16:creationId xmlns:a16="http://schemas.microsoft.com/office/drawing/2014/main" id="{85E4755F-8DD4-4900-8D69-D14A538D5413}"/>
              </a:ext>
            </a:extLst>
          </p:cNvPr>
          <p:cNvGrpSpPr/>
          <p:nvPr/>
        </p:nvGrpSpPr>
        <p:grpSpPr>
          <a:xfrm>
            <a:off x="1337814" y="1167032"/>
            <a:ext cx="10222182" cy="4856397"/>
            <a:chOff x="1337814" y="1167032"/>
            <a:chExt cx="10222182" cy="4856397"/>
          </a:xfrm>
        </p:grpSpPr>
        <p:sp>
          <p:nvSpPr>
            <p:cNvPr id="22" name="Rectangle 21">
              <a:extLst>
                <a:ext uri="{FF2B5EF4-FFF2-40B4-BE49-F238E27FC236}">
                  <a16:creationId xmlns:a16="http://schemas.microsoft.com/office/drawing/2014/main" id="{0DBC1E1D-B015-4E7E-879C-9E3103022B20}"/>
                </a:ext>
              </a:extLst>
            </p:cNvPr>
            <p:cNvSpPr/>
            <p:nvPr/>
          </p:nvSpPr>
          <p:spPr>
            <a:xfrm>
              <a:off x="4554081" y="1167033"/>
              <a:ext cx="3083838" cy="4856396"/>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endParaRPr>
            </a:p>
          </p:txBody>
        </p:sp>
        <p:grpSp>
          <p:nvGrpSpPr>
            <p:cNvPr id="5" name="Group 4">
              <a:extLst>
                <a:ext uri="{FF2B5EF4-FFF2-40B4-BE49-F238E27FC236}">
                  <a16:creationId xmlns:a16="http://schemas.microsoft.com/office/drawing/2014/main" id="{E15DE754-23D7-281A-2CAA-03A34AFF96ED}"/>
                </a:ext>
              </a:extLst>
            </p:cNvPr>
            <p:cNvGrpSpPr/>
            <p:nvPr/>
          </p:nvGrpSpPr>
          <p:grpSpPr>
            <a:xfrm>
              <a:off x="5445614" y="5414439"/>
              <a:ext cx="446737" cy="428873"/>
              <a:chOff x="828876" y="5854230"/>
              <a:chExt cx="446737" cy="428873"/>
            </a:xfrm>
          </p:grpSpPr>
          <p:sp>
            <p:nvSpPr>
              <p:cNvPr id="18" name="Oval 17">
                <a:extLst>
                  <a:ext uri="{FF2B5EF4-FFF2-40B4-BE49-F238E27FC236}">
                    <a16:creationId xmlns:a16="http://schemas.microsoft.com/office/drawing/2014/main" id="{E2A1F72E-2458-B0D7-A85C-ECC0608C35B3}"/>
                  </a:ext>
                </a:extLst>
              </p:cNvPr>
              <p:cNvSpPr/>
              <p:nvPr/>
            </p:nvSpPr>
            <p:spPr>
              <a:xfrm>
                <a:off x="828876" y="5854230"/>
                <a:ext cx="446737" cy="428873"/>
              </a:xfrm>
              <a:prstGeom prst="ellipse">
                <a:avLst/>
              </a:prstGeom>
              <a:solidFill>
                <a:srgbClr val="B2DA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7008452-AE43-7A9B-5DDF-C5941B3B26B2}"/>
                  </a:ext>
                </a:extLst>
              </p:cNvPr>
              <p:cNvSpPr txBox="1"/>
              <p:nvPr/>
            </p:nvSpPr>
            <p:spPr>
              <a:xfrm>
                <a:off x="874645" y="5877124"/>
                <a:ext cx="333746" cy="369332"/>
              </a:xfrm>
              <a:prstGeom prst="rect">
                <a:avLst/>
              </a:prstGeom>
              <a:noFill/>
            </p:spPr>
            <p:txBody>
              <a:bodyPr wrap="none" rtlCol="0">
                <a:spAutoFit/>
              </a:bodyPr>
              <a:lstStyle/>
              <a:p>
                <a:r>
                  <a:rPr lang="en-US" dirty="0"/>
                  <a:t>x</a:t>
                </a:r>
                <a:r>
                  <a:rPr lang="en-US" baseline="-25000" dirty="0"/>
                  <a:t>i</a:t>
                </a:r>
              </a:p>
            </p:txBody>
          </p:sp>
        </p:grpSp>
        <p:grpSp>
          <p:nvGrpSpPr>
            <p:cNvPr id="6" name="Group 5">
              <a:extLst>
                <a:ext uri="{FF2B5EF4-FFF2-40B4-BE49-F238E27FC236}">
                  <a16:creationId xmlns:a16="http://schemas.microsoft.com/office/drawing/2014/main" id="{C2409C63-0311-1276-5946-5A5120DA5603}"/>
                </a:ext>
              </a:extLst>
            </p:cNvPr>
            <p:cNvGrpSpPr/>
            <p:nvPr/>
          </p:nvGrpSpPr>
          <p:grpSpPr>
            <a:xfrm>
              <a:off x="5445614" y="1491203"/>
              <a:ext cx="446737" cy="428873"/>
              <a:chOff x="818150" y="5847354"/>
              <a:chExt cx="446737" cy="428873"/>
            </a:xfrm>
          </p:grpSpPr>
          <p:sp>
            <p:nvSpPr>
              <p:cNvPr id="16" name="Oval 15">
                <a:extLst>
                  <a:ext uri="{FF2B5EF4-FFF2-40B4-BE49-F238E27FC236}">
                    <a16:creationId xmlns:a16="http://schemas.microsoft.com/office/drawing/2014/main" id="{DF624DD7-CBE0-D5A1-FB24-DA0E237F11A4}"/>
                  </a:ext>
                </a:extLst>
              </p:cNvPr>
              <p:cNvSpPr/>
              <p:nvPr/>
            </p:nvSpPr>
            <p:spPr>
              <a:xfrm>
                <a:off x="818150" y="5847354"/>
                <a:ext cx="446737" cy="428873"/>
              </a:xfrm>
              <a:prstGeom prst="ellipse">
                <a:avLst/>
              </a:prstGeom>
              <a:solidFill>
                <a:srgbClr val="B2DA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EBA5061C-285C-51B3-7BD9-8CCAB6F40A42}"/>
                  </a:ext>
                </a:extLst>
              </p:cNvPr>
              <p:cNvSpPr txBox="1"/>
              <p:nvPr/>
            </p:nvSpPr>
            <p:spPr>
              <a:xfrm>
                <a:off x="874645" y="5877124"/>
                <a:ext cx="340158" cy="369332"/>
              </a:xfrm>
              <a:prstGeom prst="rect">
                <a:avLst/>
              </a:prstGeom>
              <a:noFill/>
            </p:spPr>
            <p:txBody>
              <a:bodyPr wrap="none" rtlCol="0">
                <a:spAutoFit/>
              </a:bodyPr>
              <a:lstStyle/>
              <a:p>
                <a:r>
                  <a:rPr lang="en-US" dirty="0"/>
                  <a:t>y</a:t>
                </a:r>
                <a:r>
                  <a:rPr lang="en-US" baseline="-25000" dirty="0"/>
                  <a:t>i</a:t>
                </a:r>
              </a:p>
            </p:txBody>
          </p:sp>
        </p:grpSp>
        <p:grpSp>
          <p:nvGrpSpPr>
            <p:cNvPr id="8" name="Group 7">
              <a:extLst>
                <a:ext uri="{FF2B5EF4-FFF2-40B4-BE49-F238E27FC236}">
                  <a16:creationId xmlns:a16="http://schemas.microsoft.com/office/drawing/2014/main" id="{CAE1B151-DFEA-5F40-C110-DEEA43239458}"/>
                </a:ext>
              </a:extLst>
            </p:cNvPr>
            <p:cNvGrpSpPr/>
            <p:nvPr/>
          </p:nvGrpSpPr>
          <p:grpSpPr>
            <a:xfrm>
              <a:off x="4640284" y="1920076"/>
              <a:ext cx="2057398" cy="1100731"/>
              <a:chOff x="818149" y="4385669"/>
              <a:chExt cx="2057398" cy="1100731"/>
            </a:xfrm>
          </p:grpSpPr>
          <p:sp>
            <p:nvSpPr>
              <p:cNvPr id="10" name="Rounded Rectangle 9">
                <a:extLst>
                  <a:ext uri="{FF2B5EF4-FFF2-40B4-BE49-F238E27FC236}">
                    <a16:creationId xmlns:a16="http://schemas.microsoft.com/office/drawing/2014/main" id="{3CBAD40D-DDAB-99C9-CE06-0AA13D89C498}"/>
                  </a:ext>
                </a:extLst>
              </p:cNvPr>
              <p:cNvSpPr/>
              <p:nvPr/>
            </p:nvSpPr>
            <p:spPr>
              <a:xfrm>
                <a:off x="818149" y="4716379"/>
                <a:ext cx="2057398" cy="7700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F4EDD18-D8F1-1811-0346-AF29C5A572D7}"/>
                  </a:ext>
                </a:extLst>
              </p:cNvPr>
              <p:cNvSpPr/>
              <p:nvPr/>
            </p:nvSpPr>
            <p:spPr>
              <a:xfrm>
                <a:off x="956510" y="4886952"/>
                <a:ext cx="446737" cy="428873"/>
              </a:xfrm>
              <a:prstGeom prst="ellipse">
                <a:avLst/>
              </a:prstGeom>
              <a:solidFill>
                <a:srgbClr val="66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EB59782-1C1A-0BCB-6B61-28A7C80271E0}"/>
                  </a:ext>
                </a:extLst>
              </p:cNvPr>
              <p:cNvSpPr/>
              <p:nvPr/>
            </p:nvSpPr>
            <p:spPr>
              <a:xfrm>
                <a:off x="1513624" y="4886951"/>
                <a:ext cx="446737" cy="428873"/>
              </a:xfrm>
              <a:prstGeom prst="ellipse">
                <a:avLst/>
              </a:prstGeom>
              <a:solidFill>
                <a:srgbClr val="66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75F6B86A-3168-A60A-CF65-68128639CB18}"/>
                  </a:ext>
                </a:extLst>
              </p:cNvPr>
              <p:cNvSpPr/>
              <p:nvPr/>
            </p:nvSpPr>
            <p:spPr>
              <a:xfrm>
                <a:off x="2263550" y="4886950"/>
                <a:ext cx="446737" cy="428873"/>
              </a:xfrm>
              <a:prstGeom prst="ellipse">
                <a:avLst/>
              </a:prstGeom>
              <a:solidFill>
                <a:srgbClr val="66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CA7A4770-01CB-B6AE-669F-FC37ABC0773E}"/>
                  </a:ext>
                </a:extLst>
              </p:cNvPr>
              <p:cNvSpPr txBox="1"/>
              <p:nvPr/>
            </p:nvSpPr>
            <p:spPr>
              <a:xfrm>
                <a:off x="1923149" y="4857180"/>
                <a:ext cx="415498" cy="369332"/>
              </a:xfrm>
              <a:prstGeom prst="rect">
                <a:avLst/>
              </a:prstGeom>
              <a:noFill/>
            </p:spPr>
            <p:txBody>
              <a:bodyPr wrap="none" rtlCol="0">
                <a:spAutoFit/>
              </a:bodyPr>
              <a:lstStyle/>
              <a:p>
                <a:r>
                  <a:rPr lang="en-US" dirty="0"/>
                  <a:t>…</a:t>
                </a:r>
              </a:p>
            </p:txBody>
          </p:sp>
          <p:cxnSp>
            <p:nvCxnSpPr>
              <p:cNvPr id="15" name="Straight Arrow Connector 14">
                <a:extLst>
                  <a:ext uri="{FF2B5EF4-FFF2-40B4-BE49-F238E27FC236}">
                    <a16:creationId xmlns:a16="http://schemas.microsoft.com/office/drawing/2014/main" id="{BB23413D-B3E7-15C4-47E1-121A1ACFA385}"/>
                  </a:ext>
                </a:extLst>
              </p:cNvPr>
              <p:cNvCxnSpPr>
                <a:stCxn id="10" idx="0"/>
                <a:endCxn id="16" idx="4"/>
              </p:cNvCxnSpPr>
              <p:nvPr/>
            </p:nvCxnSpPr>
            <p:spPr>
              <a:xfrm flipV="1">
                <a:off x="1846848" y="4385669"/>
                <a:ext cx="0" cy="330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9" name="Straight Arrow Connector 8">
              <a:extLst>
                <a:ext uri="{FF2B5EF4-FFF2-40B4-BE49-F238E27FC236}">
                  <a16:creationId xmlns:a16="http://schemas.microsoft.com/office/drawing/2014/main" id="{ED0A3DA4-1840-F8EC-3791-BBF39AE8716E}"/>
                </a:ext>
              </a:extLst>
            </p:cNvPr>
            <p:cNvCxnSpPr>
              <a:cxnSpLocks/>
              <a:stCxn id="18" idx="0"/>
            </p:cNvCxnSpPr>
            <p:nvPr/>
          </p:nvCxnSpPr>
          <p:spPr>
            <a:xfrm flipV="1">
              <a:off x="5668983" y="5168916"/>
              <a:ext cx="0" cy="245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B9D7E18-3928-73E7-077C-6B1D7EE0B199}"/>
                </a:ext>
              </a:extLst>
            </p:cNvPr>
            <p:cNvSpPr txBox="1"/>
            <p:nvPr/>
          </p:nvSpPr>
          <p:spPr>
            <a:xfrm>
              <a:off x="5898762" y="1520973"/>
              <a:ext cx="1684789" cy="369332"/>
            </a:xfrm>
            <a:prstGeom prst="rect">
              <a:avLst/>
            </a:prstGeom>
            <a:noFill/>
          </p:spPr>
          <p:txBody>
            <a:bodyPr wrap="square" rtlCol="0">
              <a:spAutoFit/>
            </a:bodyPr>
            <a:lstStyle/>
            <a:p>
              <a:r>
                <a:rPr lang="en-US" dirty="0">
                  <a:solidFill>
                    <a:schemeClr val="accent4"/>
                  </a:solidFill>
                  <a:ea typeface="Amazon Ember Light" panose="020B0403020204020204" pitchFamily="34" charset="0"/>
                  <a:cs typeface="Amazon Ember Light" panose="020B0403020204020204" pitchFamily="34" charset="0"/>
                </a:rPr>
                <a:t>Output layer</a:t>
              </a:r>
            </a:p>
          </p:txBody>
        </p:sp>
        <p:sp>
          <p:nvSpPr>
            <p:cNvPr id="21" name="TextBox 20">
              <a:extLst>
                <a:ext uri="{FF2B5EF4-FFF2-40B4-BE49-F238E27FC236}">
                  <a16:creationId xmlns:a16="http://schemas.microsoft.com/office/drawing/2014/main" id="{60F9C028-CBC5-17C8-684E-644582E56CA0}"/>
                </a:ext>
              </a:extLst>
            </p:cNvPr>
            <p:cNvSpPr txBox="1"/>
            <p:nvPr/>
          </p:nvSpPr>
          <p:spPr>
            <a:xfrm>
              <a:off x="5906157" y="5476120"/>
              <a:ext cx="1558626" cy="369332"/>
            </a:xfrm>
            <a:prstGeom prst="rect">
              <a:avLst/>
            </a:prstGeom>
            <a:noFill/>
          </p:spPr>
          <p:txBody>
            <a:bodyPr wrap="square" rtlCol="0">
              <a:spAutoFit/>
            </a:bodyPr>
            <a:lstStyle/>
            <a:p>
              <a:r>
                <a:rPr lang="en-US" dirty="0">
                  <a:solidFill>
                    <a:schemeClr val="accent4"/>
                  </a:solidFill>
                  <a:ea typeface="Amazon Ember Light" panose="020B0403020204020204" pitchFamily="34" charset="0"/>
                  <a:cs typeface="Amazon Ember Light" panose="020B0403020204020204" pitchFamily="34" charset="0"/>
                </a:rPr>
                <a:t>Input layer</a:t>
              </a:r>
            </a:p>
          </p:txBody>
        </p:sp>
        <p:sp>
          <p:nvSpPr>
            <p:cNvPr id="23" name="TextBox 22">
              <a:extLst>
                <a:ext uri="{FF2B5EF4-FFF2-40B4-BE49-F238E27FC236}">
                  <a16:creationId xmlns:a16="http://schemas.microsoft.com/office/drawing/2014/main" id="{98A511F7-62F4-8848-F52C-0F7F3ABAECA9}"/>
                </a:ext>
              </a:extLst>
            </p:cNvPr>
            <p:cNvSpPr txBox="1"/>
            <p:nvPr/>
          </p:nvSpPr>
          <p:spPr>
            <a:xfrm>
              <a:off x="4534028" y="1167032"/>
              <a:ext cx="1972015" cy="369332"/>
            </a:xfrm>
            <a:prstGeom prst="rect">
              <a:avLst/>
            </a:prstGeom>
            <a:noFill/>
          </p:spPr>
          <p:txBody>
            <a:bodyPr wrap="none" rtlCol="0">
              <a:spAutoFit/>
            </a:bodyPr>
            <a:lstStyle/>
            <a:p>
              <a:r>
                <a:rPr lang="en-US" dirty="0">
                  <a:solidFill>
                    <a:schemeClr val="tx2"/>
                  </a:solidFill>
                </a:rPr>
                <a:t>RNN architecture</a:t>
              </a:r>
            </a:p>
          </p:txBody>
        </p:sp>
        <p:grpSp>
          <p:nvGrpSpPr>
            <p:cNvPr id="24" name="Group 23">
              <a:extLst>
                <a:ext uri="{FF2B5EF4-FFF2-40B4-BE49-F238E27FC236}">
                  <a16:creationId xmlns:a16="http://schemas.microsoft.com/office/drawing/2014/main" id="{810D18DC-87E9-D1D6-AC66-DB09ABF8F7C5}"/>
                </a:ext>
              </a:extLst>
            </p:cNvPr>
            <p:cNvGrpSpPr/>
            <p:nvPr/>
          </p:nvGrpSpPr>
          <p:grpSpPr>
            <a:xfrm>
              <a:off x="4647541" y="3015904"/>
              <a:ext cx="2057398" cy="1100731"/>
              <a:chOff x="818149" y="4385669"/>
              <a:chExt cx="2057398" cy="1100731"/>
            </a:xfrm>
          </p:grpSpPr>
          <p:sp>
            <p:nvSpPr>
              <p:cNvPr id="25" name="Rounded Rectangle 24">
                <a:extLst>
                  <a:ext uri="{FF2B5EF4-FFF2-40B4-BE49-F238E27FC236}">
                    <a16:creationId xmlns:a16="http://schemas.microsoft.com/office/drawing/2014/main" id="{7444456C-662D-1F2F-71A4-97C1D5847117}"/>
                  </a:ext>
                </a:extLst>
              </p:cNvPr>
              <p:cNvSpPr/>
              <p:nvPr/>
            </p:nvSpPr>
            <p:spPr>
              <a:xfrm>
                <a:off x="818149" y="4716379"/>
                <a:ext cx="2057398" cy="7700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AF40958B-9A10-0B6E-0DEF-DEB925FBC492}"/>
                  </a:ext>
                </a:extLst>
              </p:cNvPr>
              <p:cNvSpPr/>
              <p:nvPr/>
            </p:nvSpPr>
            <p:spPr>
              <a:xfrm>
                <a:off x="956510" y="4886952"/>
                <a:ext cx="446737" cy="428873"/>
              </a:xfrm>
              <a:prstGeom prst="ellipse">
                <a:avLst/>
              </a:prstGeom>
              <a:solidFill>
                <a:srgbClr val="66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CBCDC495-3002-6BF1-0341-26FAE0BED28A}"/>
                  </a:ext>
                </a:extLst>
              </p:cNvPr>
              <p:cNvSpPr/>
              <p:nvPr/>
            </p:nvSpPr>
            <p:spPr>
              <a:xfrm>
                <a:off x="1513624" y="4886951"/>
                <a:ext cx="446737" cy="428873"/>
              </a:xfrm>
              <a:prstGeom prst="ellipse">
                <a:avLst/>
              </a:prstGeom>
              <a:solidFill>
                <a:srgbClr val="66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51ABD913-C6F8-507A-2F39-435F09FF4635}"/>
                  </a:ext>
                </a:extLst>
              </p:cNvPr>
              <p:cNvSpPr/>
              <p:nvPr/>
            </p:nvSpPr>
            <p:spPr>
              <a:xfrm>
                <a:off x="2263550" y="4886950"/>
                <a:ext cx="446737" cy="428873"/>
              </a:xfrm>
              <a:prstGeom prst="ellipse">
                <a:avLst/>
              </a:prstGeom>
              <a:solidFill>
                <a:srgbClr val="66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0349CEAB-EC36-75B6-B566-94E6C25DBE6F}"/>
                  </a:ext>
                </a:extLst>
              </p:cNvPr>
              <p:cNvSpPr txBox="1"/>
              <p:nvPr/>
            </p:nvSpPr>
            <p:spPr>
              <a:xfrm>
                <a:off x="1923149" y="4857180"/>
                <a:ext cx="415498" cy="369332"/>
              </a:xfrm>
              <a:prstGeom prst="rect">
                <a:avLst/>
              </a:prstGeom>
              <a:noFill/>
            </p:spPr>
            <p:txBody>
              <a:bodyPr wrap="none" rtlCol="0">
                <a:spAutoFit/>
              </a:bodyPr>
              <a:lstStyle/>
              <a:p>
                <a:r>
                  <a:rPr lang="en-US" dirty="0"/>
                  <a:t>…</a:t>
                </a:r>
              </a:p>
            </p:txBody>
          </p:sp>
          <p:cxnSp>
            <p:nvCxnSpPr>
              <p:cNvPr id="30" name="Straight Arrow Connector 29">
                <a:extLst>
                  <a:ext uri="{FF2B5EF4-FFF2-40B4-BE49-F238E27FC236}">
                    <a16:creationId xmlns:a16="http://schemas.microsoft.com/office/drawing/2014/main" id="{28F38C2E-4EF4-42AE-31FD-ABE3A59FFD19}"/>
                  </a:ext>
                </a:extLst>
              </p:cNvPr>
              <p:cNvCxnSpPr>
                <a:stCxn id="25" idx="0"/>
              </p:cNvCxnSpPr>
              <p:nvPr/>
            </p:nvCxnSpPr>
            <p:spPr>
              <a:xfrm flipV="1">
                <a:off x="1846848" y="4385669"/>
                <a:ext cx="0" cy="330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1" name="Left Brace 30">
              <a:extLst>
                <a:ext uri="{FF2B5EF4-FFF2-40B4-BE49-F238E27FC236}">
                  <a16:creationId xmlns:a16="http://schemas.microsoft.com/office/drawing/2014/main" id="{1E44FC2B-B74C-5733-C6B9-986072925FE0}"/>
                </a:ext>
              </a:extLst>
            </p:cNvPr>
            <p:cNvSpPr/>
            <p:nvPr/>
          </p:nvSpPr>
          <p:spPr>
            <a:xfrm>
              <a:off x="4292629" y="2250786"/>
              <a:ext cx="189651" cy="1878755"/>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 name="TextBox 31">
              <a:extLst>
                <a:ext uri="{FF2B5EF4-FFF2-40B4-BE49-F238E27FC236}">
                  <a16:creationId xmlns:a16="http://schemas.microsoft.com/office/drawing/2014/main" id="{B800A183-D052-BA42-4206-14367B73BBF7}"/>
                </a:ext>
              </a:extLst>
            </p:cNvPr>
            <p:cNvSpPr txBox="1"/>
            <p:nvPr/>
          </p:nvSpPr>
          <p:spPr>
            <a:xfrm>
              <a:off x="1337814" y="2935163"/>
              <a:ext cx="2868530" cy="646331"/>
            </a:xfrm>
            <a:prstGeom prst="rect">
              <a:avLst/>
            </a:prstGeom>
            <a:noFill/>
          </p:spPr>
          <p:txBody>
            <a:bodyPr wrap="square" rtlCol="0">
              <a:spAutoFit/>
            </a:bodyPr>
            <a:lstStyle/>
            <a:p>
              <a:pPr algn="r"/>
              <a:r>
                <a:rPr lang="en-US" dirty="0">
                  <a:solidFill>
                    <a:schemeClr val="tx2"/>
                  </a:solidFill>
                </a:rPr>
                <a:t>2 RNN layers with </a:t>
              </a:r>
              <a:r>
                <a:rPr lang="en-US" dirty="0">
                  <a:solidFill>
                    <a:schemeClr val="tx2"/>
                  </a:solidFill>
                  <a:latin typeface="Amazon Ember display"/>
                </a:rPr>
                <a:t>300 neurons per layer</a:t>
              </a:r>
            </a:p>
          </p:txBody>
        </p:sp>
        <p:sp>
          <p:nvSpPr>
            <p:cNvPr id="40" name="Rounded Rectangle 39">
              <a:extLst>
                <a:ext uri="{FF2B5EF4-FFF2-40B4-BE49-F238E27FC236}">
                  <a16:creationId xmlns:a16="http://schemas.microsoft.com/office/drawing/2014/main" id="{4FDB9E9E-C80E-F1B6-950D-B84CF9E1CC2A}"/>
                </a:ext>
              </a:extLst>
            </p:cNvPr>
            <p:cNvSpPr/>
            <p:nvPr/>
          </p:nvSpPr>
          <p:spPr>
            <a:xfrm>
              <a:off x="4647541" y="4365326"/>
              <a:ext cx="2057398" cy="7700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C164BCF3-9800-74FE-E6C5-D9567DEA4681}"/>
                </a:ext>
              </a:extLst>
            </p:cNvPr>
            <p:cNvSpPr/>
            <p:nvPr/>
          </p:nvSpPr>
          <p:spPr>
            <a:xfrm>
              <a:off x="4785902" y="4535899"/>
              <a:ext cx="446737" cy="428873"/>
            </a:xfrm>
            <a:prstGeom prst="ellipse">
              <a:avLst/>
            </a:prstGeom>
            <a:solidFill>
              <a:srgbClr val="66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4B569053-4111-DC45-BF73-8185B9771CC3}"/>
                </a:ext>
              </a:extLst>
            </p:cNvPr>
            <p:cNvSpPr/>
            <p:nvPr/>
          </p:nvSpPr>
          <p:spPr>
            <a:xfrm>
              <a:off x="5343016" y="4535898"/>
              <a:ext cx="446737" cy="428873"/>
            </a:xfrm>
            <a:prstGeom prst="ellipse">
              <a:avLst/>
            </a:prstGeom>
            <a:solidFill>
              <a:srgbClr val="66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603E7612-7337-8A44-8307-739320B5ADCB}"/>
                </a:ext>
              </a:extLst>
            </p:cNvPr>
            <p:cNvSpPr/>
            <p:nvPr/>
          </p:nvSpPr>
          <p:spPr>
            <a:xfrm>
              <a:off x="6092942" y="4535897"/>
              <a:ext cx="446737" cy="428873"/>
            </a:xfrm>
            <a:prstGeom prst="ellipse">
              <a:avLst/>
            </a:prstGeom>
            <a:solidFill>
              <a:srgbClr val="66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A65C02A4-583D-FAC4-0CDC-7A2BFBBC4D88}"/>
                </a:ext>
              </a:extLst>
            </p:cNvPr>
            <p:cNvSpPr txBox="1"/>
            <p:nvPr/>
          </p:nvSpPr>
          <p:spPr>
            <a:xfrm>
              <a:off x="5752541" y="4506127"/>
              <a:ext cx="415498" cy="369332"/>
            </a:xfrm>
            <a:prstGeom prst="rect">
              <a:avLst/>
            </a:prstGeom>
            <a:noFill/>
          </p:spPr>
          <p:txBody>
            <a:bodyPr wrap="none" rtlCol="0">
              <a:spAutoFit/>
            </a:bodyPr>
            <a:lstStyle/>
            <a:p>
              <a:r>
                <a:rPr lang="en-US" dirty="0"/>
                <a:t>…</a:t>
              </a:r>
            </a:p>
          </p:txBody>
        </p:sp>
        <p:sp>
          <p:nvSpPr>
            <p:cNvPr id="46" name="TextBox 45">
              <a:extLst>
                <a:ext uri="{FF2B5EF4-FFF2-40B4-BE49-F238E27FC236}">
                  <a16:creationId xmlns:a16="http://schemas.microsoft.com/office/drawing/2014/main" id="{5012F906-970A-8F17-ED85-CE81EE39FBF9}"/>
                </a:ext>
              </a:extLst>
            </p:cNvPr>
            <p:cNvSpPr txBox="1"/>
            <p:nvPr/>
          </p:nvSpPr>
          <p:spPr>
            <a:xfrm>
              <a:off x="1549278" y="4388716"/>
              <a:ext cx="2206053" cy="646331"/>
            </a:xfrm>
            <a:prstGeom prst="rect">
              <a:avLst/>
            </a:prstGeom>
            <a:noFill/>
          </p:spPr>
          <p:txBody>
            <a:bodyPr wrap="none" rtlCol="0">
              <a:spAutoFit/>
            </a:bodyPr>
            <a:lstStyle/>
            <a:p>
              <a:r>
                <a:rPr lang="en-US" dirty="0">
                  <a:solidFill>
                    <a:schemeClr val="tx2"/>
                  </a:solidFill>
                </a:rPr>
                <a:t>1 embedding layer</a:t>
              </a:r>
            </a:p>
            <a:p>
              <a:pPr algn="r"/>
              <a:r>
                <a:rPr lang="en-US" dirty="0">
                  <a:solidFill>
                    <a:schemeClr val="tx2"/>
                  </a:solidFill>
                </a:rPr>
                <a:t>26,300 neurons</a:t>
              </a:r>
            </a:p>
          </p:txBody>
        </p:sp>
        <p:cxnSp>
          <p:nvCxnSpPr>
            <p:cNvPr id="48" name="Straight Arrow Connector 47">
              <a:extLst>
                <a:ext uri="{FF2B5EF4-FFF2-40B4-BE49-F238E27FC236}">
                  <a16:creationId xmlns:a16="http://schemas.microsoft.com/office/drawing/2014/main" id="{9A418C8E-434C-6CE9-2D93-7E41CFDB54C6}"/>
                </a:ext>
              </a:extLst>
            </p:cNvPr>
            <p:cNvCxnSpPr>
              <a:cxnSpLocks/>
            </p:cNvCxnSpPr>
            <p:nvPr/>
          </p:nvCxnSpPr>
          <p:spPr>
            <a:xfrm flipV="1">
              <a:off x="5676243" y="4116630"/>
              <a:ext cx="0" cy="245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ight Arrow 48">
              <a:extLst>
                <a:ext uri="{FF2B5EF4-FFF2-40B4-BE49-F238E27FC236}">
                  <a16:creationId xmlns:a16="http://schemas.microsoft.com/office/drawing/2014/main" id="{DC9B8322-76A3-B0A9-B384-18DC0B5B2FA8}"/>
                </a:ext>
              </a:extLst>
            </p:cNvPr>
            <p:cNvSpPr/>
            <p:nvPr/>
          </p:nvSpPr>
          <p:spPr>
            <a:xfrm>
              <a:off x="3730058" y="4655990"/>
              <a:ext cx="683108" cy="188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ight Arrow 49">
              <a:extLst>
                <a:ext uri="{FF2B5EF4-FFF2-40B4-BE49-F238E27FC236}">
                  <a16:creationId xmlns:a16="http://schemas.microsoft.com/office/drawing/2014/main" id="{AFCE435A-74C5-A828-E7F8-01FBFBC75645}"/>
                </a:ext>
              </a:extLst>
            </p:cNvPr>
            <p:cNvSpPr/>
            <p:nvPr/>
          </p:nvSpPr>
          <p:spPr>
            <a:xfrm rot="10800000">
              <a:off x="6805817" y="4893532"/>
              <a:ext cx="683108" cy="188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F1096EA1-D0B2-C505-41E9-C02545F4A675}"/>
                </a:ext>
              </a:extLst>
            </p:cNvPr>
            <p:cNvSpPr txBox="1"/>
            <p:nvPr/>
          </p:nvSpPr>
          <p:spPr>
            <a:xfrm>
              <a:off x="7645967" y="4803209"/>
              <a:ext cx="3914029" cy="369332"/>
            </a:xfrm>
            <a:prstGeom prst="rect">
              <a:avLst/>
            </a:prstGeom>
            <a:noFill/>
          </p:spPr>
          <p:txBody>
            <a:bodyPr wrap="square" rtlCol="0">
              <a:spAutoFit/>
            </a:bodyPr>
            <a:lstStyle/>
            <a:p>
              <a:r>
                <a:rPr lang="en-US" dirty="0">
                  <a:solidFill>
                    <a:schemeClr val="tx2"/>
                  </a:solidFill>
                  <a:latin typeface="Amazon Ember display"/>
                </a:rPr>
                <a:t>Input: 26,300 vocabulary words</a:t>
              </a:r>
            </a:p>
          </p:txBody>
        </p:sp>
        <p:sp>
          <p:nvSpPr>
            <p:cNvPr id="56" name="Right Arrow 55">
              <a:extLst>
                <a:ext uri="{FF2B5EF4-FFF2-40B4-BE49-F238E27FC236}">
                  <a16:creationId xmlns:a16="http://schemas.microsoft.com/office/drawing/2014/main" id="{EE089768-1011-EDE2-848A-C53F6F9A10B9}"/>
                </a:ext>
              </a:extLst>
            </p:cNvPr>
            <p:cNvSpPr/>
            <p:nvPr/>
          </p:nvSpPr>
          <p:spPr>
            <a:xfrm>
              <a:off x="6820453" y="4466213"/>
              <a:ext cx="683108" cy="188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8D6EA033-4ADF-A0D1-7E67-6BFA2816A7DB}"/>
                </a:ext>
              </a:extLst>
            </p:cNvPr>
            <p:cNvSpPr txBox="1"/>
            <p:nvPr/>
          </p:nvSpPr>
          <p:spPr>
            <a:xfrm>
              <a:off x="7645967" y="4388716"/>
              <a:ext cx="3914029" cy="369332"/>
            </a:xfrm>
            <a:prstGeom prst="rect">
              <a:avLst/>
            </a:prstGeom>
            <a:noFill/>
          </p:spPr>
          <p:txBody>
            <a:bodyPr wrap="square" rtlCol="0">
              <a:spAutoFit/>
            </a:bodyPr>
            <a:lstStyle/>
            <a:p>
              <a:r>
                <a:rPr lang="en-US" dirty="0">
                  <a:solidFill>
                    <a:schemeClr val="tx2"/>
                  </a:solidFill>
                  <a:latin typeface="Amazon Ember display"/>
                </a:rPr>
                <a:t>Output: 300-dimension vector</a:t>
              </a:r>
            </a:p>
          </p:txBody>
        </p:sp>
        <p:sp>
          <p:nvSpPr>
            <p:cNvPr id="59" name="Right Arrow 58">
              <a:extLst>
                <a:ext uri="{FF2B5EF4-FFF2-40B4-BE49-F238E27FC236}">
                  <a16:creationId xmlns:a16="http://schemas.microsoft.com/office/drawing/2014/main" id="{B96646A5-BBF7-620D-A169-4AF2BA388A74}"/>
                </a:ext>
              </a:extLst>
            </p:cNvPr>
            <p:cNvSpPr/>
            <p:nvPr/>
          </p:nvSpPr>
          <p:spPr>
            <a:xfrm rot="10800000">
              <a:off x="6811138" y="3855967"/>
              <a:ext cx="683108" cy="188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B72F196A-B907-2D3C-5C2A-874068B2E955}"/>
                </a:ext>
              </a:extLst>
            </p:cNvPr>
            <p:cNvSpPr txBox="1"/>
            <p:nvPr/>
          </p:nvSpPr>
          <p:spPr>
            <a:xfrm>
              <a:off x="7645967" y="3765644"/>
              <a:ext cx="3349007" cy="369332"/>
            </a:xfrm>
            <a:prstGeom prst="rect">
              <a:avLst/>
            </a:prstGeom>
            <a:noFill/>
          </p:spPr>
          <p:txBody>
            <a:bodyPr wrap="square" rtlCol="0">
              <a:spAutoFit/>
            </a:bodyPr>
            <a:lstStyle/>
            <a:p>
              <a:r>
                <a:rPr lang="en-US" dirty="0">
                  <a:solidFill>
                    <a:schemeClr val="tx2"/>
                  </a:solidFill>
                  <a:latin typeface="Amazon Ember display"/>
                </a:rPr>
                <a:t>Input: 300-dimension vector</a:t>
              </a:r>
            </a:p>
          </p:txBody>
        </p:sp>
        <p:sp>
          <p:nvSpPr>
            <p:cNvPr id="61" name="Right Arrow 60">
              <a:extLst>
                <a:ext uri="{FF2B5EF4-FFF2-40B4-BE49-F238E27FC236}">
                  <a16:creationId xmlns:a16="http://schemas.microsoft.com/office/drawing/2014/main" id="{DC850D89-99FD-402A-C192-7C9A3CB54D7B}"/>
                </a:ext>
              </a:extLst>
            </p:cNvPr>
            <p:cNvSpPr/>
            <p:nvPr/>
          </p:nvSpPr>
          <p:spPr>
            <a:xfrm>
              <a:off x="6825774" y="3428648"/>
              <a:ext cx="683108" cy="188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6E102A6F-E198-072B-2275-CEB871520563}"/>
                </a:ext>
              </a:extLst>
            </p:cNvPr>
            <p:cNvSpPr txBox="1"/>
            <p:nvPr/>
          </p:nvSpPr>
          <p:spPr>
            <a:xfrm>
              <a:off x="7645967" y="3351151"/>
              <a:ext cx="3914029" cy="369332"/>
            </a:xfrm>
            <a:prstGeom prst="rect">
              <a:avLst/>
            </a:prstGeom>
            <a:noFill/>
          </p:spPr>
          <p:txBody>
            <a:bodyPr wrap="square" rtlCol="0">
              <a:spAutoFit/>
            </a:bodyPr>
            <a:lstStyle/>
            <a:p>
              <a:r>
                <a:rPr lang="en-US" dirty="0">
                  <a:solidFill>
                    <a:schemeClr val="tx2"/>
                  </a:solidFill>
                  <a:latin typeface="Amazon Ember display"/>
                </a:rPr>
                <a:t>Output: 300-dimension vector</a:t>
              </a:r>
            </a:p>
          </p:txBody>
        </p:sp>
        <p:sp>
          <p:nvSpPr>
            <p:cNvPr id="63" name="Right Arrow 62">
              <a:extLst>
                <a:ext uri="{FF2B5EF4-FFF2-40B4-BE49-F238E27FC236}">
                  <a16:creationId xmlns:a16="http://schemas.microsoft.com/office/drawing/2014/main" id="{31EF0604-F930-544A-4020-3E50BB7255EA}"/>
                </a:ext>
              </a:extLst>
            </p:cNvPr>
            <p:cNvSpPr/>
            <p:nvPr/>
          </p:nvSpPr>
          <p:spPr>
            <a:xfrm rot="10800000">
              <a:off x="6774852" y="2803683"/>
              <a:ext cx="683108" cy="188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8FBA08C1-ACAC-01EC-E8D3-852E7FAA7622}"/>
                </a:ext>
              </a:extLst>
            </p:cNvPr>
            <p:cNvSpPr txBox="1"/>
            <p:nvPr/>
          </p:nvSpPr>
          <p:spPr>
            <a:xfrm>
              <a:off x="7645967" y="2713360"/>
              <a:ext cx="3349007" cy="369332"/>
            </a:xfrm>
            <a:prstGeom prst="rect">
              <a:avLst/>
            </a:prstGeom>
            <a:noFill/>
          </p:spPr>
          <p:txBody>
            <a:bodyPr wrap="square" rtlCol="0">
              <a:spAutoFit/>
            </a:bodyPr>
            <a:lstStyle/>
            <a:p>
              <a:r>
                <a:rPr lang="en-US" dirty="0">
                  <a:solidFill>
                    <a:schemeClr val="tx2"/>
                  </a:solidFill>
                  <a:latin typeface="Amazon Ember display"/>
                </a:rPr>
                <a:t>Input: 300-dimension vector</a:t>
              </a:r>
            </a:p>
          </p:txBody>
        </p:sp>
        <p:sp>
          <p:nvSpPr>
            <p:cNvPr id="65" name="Right Arrow 64">
              <a:extLst>
                <a:ext uri="{FF2B5EF4-FFF2-40B4-BE49-F238E27FC236}">
                  <a16:creationId xmlns:a16="http://schemas.microsoft.com/office/drawing/2014/main" id="{256A1016-3CC9-E818-DC23-BEB1163DE970}"/>
                </a:ext>
              </a:extLst>
            </p:cNvPr>
            <p:cNvSpPr/>
            <p:nvPr/>
          </p:nvSpPr>
          <p:spPr>
            <a:xfrm>
              <a:off x="6789488" y="2376364"/>
              <a:ext cx="683108" cy="188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01EDEA94-CBA2-85D5-D28C-E42DB50A144D}"/>
                </a:ext>
              </a:extLst>
            </p:cNvPr>
            <p:cNvSpPr txBox="1"/>
            <p:nvPr/>
          </p:nvSpPr>
          <p:spPr>
            <a:xfrm>
              <a:off x="7645967" y="2298867"/>
              <a:ext cx="3914029" cy="369332"/>
            </a:xfrm>
            <a:prstGeom prst="rect">
              <a:avLst/>
            </a:prstGeom>
            <a:noFill/>
          </p:spPr>
          <p:txBody>
            <a:bodyPr wrap="square" rtlCol="0">
              <a:spAutoFit/>
            </a:bodyPr>
            <a:lstStyle/>
            <a:p>
              <a:r>
                <a:rPr lang="en-US" dirty="0">
                  <a:solidFill>
                    <a:schemeClr val="tx2"/>
                  </a:solidFill>
                  <a:latin typeface="Amazon Ember display"/>
                </a:rPr>
                <a:t>Output: 128-dimension vector</a:t>
              </a:r>
            </a:p>
          </p:txBody>
        </p:sp>
        <p:sp>
          <p:nvSpPr>
            <p:cNvPr id="67" name="Right Arrow 66">
              <a:extLst>
                <a:ext uri="{FF2B5EF4-FFF2-40B4-BE49-F238E27FC236}">
                  <a16:creationId xmlns:a16="http://schemas.microsoft.com/office/drawing/2014/main" id="{98A32F96-4B4D-FA95-9456-A27BF7979093}"/>
                </a:ext>
              </a:extLst>
            </p:cNvPr>
            <p:cNvSpPr/>
            <p:nvPr/>
          </p:nvSpPr>
          <p:spPr>
            <a:xfrm rot="10800000">
              <a:off x="7478794" y="1809456"/>
              <a:ext cx="683108" cy="188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03A19E77-B4F7-D0D4-2FFC-406B0AE992E3}"/>
                </a:ext>
              </a:extLst>
            </p:cNvPr>
            <p:cNvSpPr txBox="1"/>
            <p:nvPr/>
          </p:nvSpPr>
          <p:spPr>
            <a:xfrm>
              <a:off x="8209245" y="1719133"/>
              <a:ext cx="3349007" cy="369332"/>
            </a:xfrm>
            <a:prstGeom prst="rect">
              <a:avLst/>
            </a:prstGeom>
            <a:noFill/>
          </p:spPr>
          <p:txBody>
            <a:bodyPr wrap="square" rtlCol="0">
              <a:spAutoFit/>
            </a:bodyPr>
            <a:lstStyle/>
            <a:p>
              <a:r>
                <a:rPr lang="en-US" dirty="0">
                  <a:solidFill>
                    <a:schemeClr val="tx2"/>
                  </a:solidFill>
                  <a:latin typeface="Amazon Ember display"/>
                </a:rPr>
                <a:t>Input: 128-dimension vector</a:t>
              </a:r>
            </a:p>
          </p:txBody>
        </p:sp>
        <p:sp>
          <p:nvSpPr>
            <p:cNvPr id="69" name="Right Arrow 68">
              <a:extLst>
                <a:ext uri="{FF2B5EF4-FFF2-40B4-BE49-F238E27FC236}">
                  <a16:creationId xmlns:a16="http://schemas.microsoft.com/office/drawing/2014/main" id="{C33A3E5A-96E7-AD1C-32CC-A5F4FB9735D1}"/>
                </a:ext>
              </a:extLst>
            </p:cNvPr>
            <p:cNvSpPr/>
            <p:nvPr/>
          </p:nvSpPr>
          <p:spPr>
            <a:xfrm>
              <a:off x="7493430" y="1382137"/>
              <a:ext cx="683108" cy="188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a:extLst>
                <a:ext uri="{FF2B5EF4-FFF2-40B4-BE49-F238E27FC236}">
                  <a16:creationId xmlns:a16="http://schemas.microsoft.com/office/drawing/2014/main" id="{E5791140-CA00-C57D-D89A-9B25EABF8D06}"/>
                </a:ext>
              </a:extLst>
            </p:cNvPr>
            <p:cNvSpPr txBox="1"/>
            <p:nvPr/>
          </p:nvSpPr>
          <p:spPr>
            <a:xfrm>
              <a:off x="8209245" y="1304640"/>
              <a:ext cx="1993448" cy="369332"/>
            </a:xfrm>
            <a:prstGeom prst="rect">
              <a:avLst/>
            </a:prstGeom>
            <a:noFill/>
          </p:spPr>
          <p:txBody>
            <a:bodyPr wrap="square" rtlCol="0">
              <a:spAutoFit/>
            </a:bodyPr>
            <a:lstStyle/>
            <a:p>
              <a:r>
                <a:rPr lang="en-US" dirty="0">
                  <a:solidFill>
                    <a:schemeClr val="tx2"/>
                  </a:solidFill>
                  <a:latin typeface="Amazon Ember display"/>
                </a:rPr>
                <a:t>Output: 1 value</a:t>
              </a:r>
            </a:p>
          </p:txBody>
        </p:sp>
        <p:sp>
          <p:nvSpPr>
            <p:cNvPr id="71" name="Right Arrow 70">
              <a:extLst>
                <a:ext uri="{FF2B5EF4-FFF2-40B4-BE49-F238E27FC236}">
                  <a16:creationId xmlns:a16="http://schemas.microsoft.com/office/drawing/2014/main" id="{8A07A31E-1D8C-D457-DD24-61964077FB4B}"/>
                </a:ext>
              </a:extLst>
            </p:cNvPr>
            <p:cNvSpPr/>
            <p:nvPr/>
          </p:nvSpPr>
          <p:spPr>
            <a:xfrm>
              <a:off x="4240521" y="1673485"/>
              <a:ext cx="683108" cy="188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FCCE668C-100F-4D48-D486-83A56DB12A09}"/>
                </a:ext>
              </a:extLst>
            </p:cNvPr>
            <p:cNvSpPr txBox="1"/>
            <p:nvPr/>
          </p:nvSpPr>
          <p:spPr>
            <a:xfrm>
              <a:off x="2566666" y="1385417"/>
              <a:ext cx="1667444" cy="646331"/>
            </a:xfrm>
            <a:prstGeom prst="rect">
              <a:avLst/>
            </a:prstGeom>
            <a:noFill/>
          </p:spPr>
          <p:txBody>
            <a:bodyPr wrap="none" rtlCol="0">
              <a:spAutoFit/>
            </a:bodyPr>
            <a:lstStyle/>
            <a:p>
              <a:pPr algn="r"/>
              <a:r>
                <a:rPr lang="en-US" dirty="0">
                  <a:solidFill>
                    <a:schemeClr val="tx2"/>
                  </a:solidFill>
                </a:rPr>
                <a:t>1 output layer</a:t>
              </a:r>
            </a:p>
            <a:p>
              <a:pPr algn="r"/>
              <a:r>
                <a:rPr lang="en-US" dirty="0">
                  <a:solidFill>
                    <a:schemeClr val="tx2"/>
                  </a:solidFill>
                </a:rPr>
                <a:t>1 neuron</a:t>
              </a:r>
            </a:p>
          </p:txBody>
        </p:sp>
      </p:grpSp>
    </p:spTree>
    <p:custDataLst>
      <p:tags r:id="rId1"/>
    </p:custDataLst>
    <p:extLst>
      <p:ext uri="{BB962C8B-B14F-4D97-AF65-F5344CB8AC3E}">
        <p14:creationId xmlns:p14="http://schemas.microsoft.com/office/powerpoint/2010/main" val="1137688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4E5550E-EB44-48A9-87AF-7D04555CC7A7}"/>
              </a:ext>
            </a:extLst>
          </p:cNvPr>
          <p:cNvSpPr>
            <a:spLocks noGrp="1"/>
          </p:cNvSpPr>
          <p:nvPr>
            <p:ph type="sldNum" idx="97"/>
          </p:nvPr>
        </p:nvSpPr>
        <p:spPr/>
        <p:txBody>
          <a:bodyPr/>
          <a:lstStyle/>
          <a:p>
            <a:fld id="{86A8BF56-6CB3-514C-9A64-F39D95C9E25B}" type="slidenum">
              <a:rPr lang="en-US" smtClean="0"/>
              <a:t>38</a:t>
            </a:fld>
            <a:endParaRPr lang="en-US" dirty="0"/>
          </a:p>
        </p:txBody>
      </p:sp>
      <p:sp>
        <p:nvSpPr>
          <p:cNvPr id="3" name="Title 2">
            <a:extLst>
              <a:ext uri="{FF2B5EF4-FFF2-40B4-BE49-F238E27FC236}">
                <a16:creationId xmlns:a16="http://schemas.microsoft.com/office/drawing/2014/main" id="{C1938220-9704-9626-2B78-663CD87B1D02}"/>
              </a:ext>
            </a:extLst>
          </p:cNvPr>
          <p:cNvSpPr>
            <a:spLocks noGrp="1"/>
          </p:cNvSpPr>
          <p:nvPr>
            <p:ph type="title" idx="1"/>
          </p:nvPr>
        </p:nvSpPr>
        <p:spPr/>
        <p:txBody>
          <a:bodyPr>
            <a:normAutofit fontScale="90000"/>
          </a:bodyPr>
          <a:lstStyle/>
          <a:p>
            <a:r>
              <a:rPr lang="en-US" dirty="0"/>
              <a:t>Source graphic</a:t>
            </a:r>
            <a:endParaRPr lang="en-US" b="1" dirty="0"/>
          </a:p>
        </p:txBody>
      </p:sp>
      <p:sp>
        <p:nvSpPr>
          <p:cNvPr id="2" name="Content Placeholder 1">
            <a:extLst>
              <a:ext uri="{FF2B5EF4-FFF2-40B4-BE49-F238E27FC236}">
                <a16:creationId xmlns:a16="http://schemas.microsoft.com/office/drawing/2014/main" id="{49D065A4-E0BB-F09A-D2DA-13C40315405B}"/>
              </a:ext>
            </a:extLst>
          </p:cNvPr>
          <p:cNvSpPr>
            <a:spLocks noGrp="1"/>
          </p:cNvSpPr>
          <p:nvPr>
            <p:ph idx="2"/>
          </p:nvPr>
        </p:nvSpPr>
        <p:spPr/>
        <p:txBody>
          <a:bodyPr/>
          <a:lstStyle/>
          <a:p>
            <a:endParaRPr lang="en-US"/>
          </a:p>
        </p:txBody>
      </p:sp>
      <p:grpSp>
        <p:nvGrpSpPr>
          <p:cNvPr id="33" name="Group 32">
            <a:extLst>
              <a:ext uri="{FF2B5EF4-FFF2-40B4-BE49-F238E27FC236}">
                <a16:creationId xmlns:a16="http://schemas.microsoft.com/office/drawing/2014/main" id="{D38407E6-E953-EDC5-175F-6ACF0F9283B3}"/>
              </a:ext>
            </a:extLst>
          </p:cNvPr>
          <p:cNvGrpSpPr/>
          <p:nvPr/>
        </p:nvGrpSpPr>
        <p:grpSpPr>
          <a:xfrm>
            <a:off x="914596" y="1622005"/>
            <a:ext cx="3396188" cy="1504277"/>
            <a:chOff x="863756" y="1221360"/>
            <a:chExt cx="3396188" cy="1504277"/>
          </a:xfrm>
        </p:grpSpPr>
        <p:sp>
          <p:nvSpPr>
            <p:cNvPr id="34" name="Rectangle 33">
              <a:extLst>
                <a:ext uri="{FF2B5EF4-FFF2-40B4-BE49-F238E27FC236}">
                  <a16:creationId xmlns:a16="http://schemas.microsoft.com/office/drawing/2014/main" id="{09024336-82A2-CC6A-3937-85132547352F}"/>
                </a:ext>
              </a:extLst>
            </p:cNvPr>
            <p:cNvSpPr/>
            <p:nvPr/>
          </p:nvSpPr>
          <p:spPr>
            <a:xfrm>
              <a:off x="863756" y="1221360"/>
              <a:ext cx="3396188" cy="1504277"/>
            </a:xfrm>
            <a:prstGeom prst="rect">
              <a:avLst/>
            </a:prstGeom>
            <a:solidFill>
              <a:schemeClr val="bg1"/>
            </a:solidFill>
            <a:ln w="53975">
              <a:solidFill>
                <a:srgbClr val="0B3181">
                  <a:alpha val="94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7B3E04AA-9D73-D965-9658-2EC0B22DB369}"/>
                </a:ext>
              </a:extLst>
            </p:cNvPr>
            <p:cNvSpPr/>
            <p:nvPr/>
          </p:nvSpPr>
          <p:spPr>
            <a:xfrm>
              <a:off x="1536945" y="1668937"/>
              <a:ext cx="2563341" cy="431867"/>
            </a:xfrm>
            <a:prstGeom prst="rect">
              <a:avLst/>
            </a:prstGeom>
            <a:solidFill>
              <a:schemeClr val="bg1"/>
            </a:solidFill>
            <a:ln w="38100">
              <a:solidFill>
                <a:srgbClr val="0B318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descr="SVG &gt; flèches environnement recyclage rotation - Image et icône SVG gratuite. | SVG Silh">
              <a:extLst>
                <a:ext uri="{FF2B5EF4-FFF2-40B4-BE49-F238E27FC236}">
                  <a16:creationId xmlns:a16="http://schemas.microsoft.com/office/drawing/2014/main" id="{6BAE30EE-2EAE-BD39-A3AB-90AF696CBCB8}"/>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1688792" y="1693280"/>
              <a:ext cx="348846" cy="369332"/>
            </a:xfrm>
            <a:prstGeom prst="rect">
              <a:avLst/>
            </a:prstGeom>
          </p:spPr>
        </p:pic>
        <p:sp>
          <p:nvSpPr>
            <p:cNvPr id="37" name="TextBox 36">
              <a:extLst>
                <a:ext uri="{FF2B5EF4-FFF2-40B4-BE49-F238E27FC236}">
                  <a16:creationId xmlns:a16="http://schemas.microsoft.com/office/drawing/2014/main" id="{65101D9A-D000-4FA7-F954-0C7C10379D48}"/>
                </a:ext>
              </a:extLst>
            </p:cNvPr>
            <p:cNvSpPr txBox="1"/>
            <p:nvPr/>
          </p:nvSpPr>
          <p:spPr>
            <a:xfrm>
              <a:off x="1349243" y="1321383"/>
              <a:ext cx="926857" cy="369332"/>
            </a:xfrm>
            <a:prstGeom prst="rect">
              <a:avLst/>
            </a:prstGeom>
            <a:noFill/>
          </p:spPr>
          <p:txBody>
            <a:bodyPr wrap="none" rtlCol="0">
              <a:spAutoFit/>
            </a:bodyPr>
            <a:lstStyle/>
            <a:p>
              <a:r>
                <a:rPr lang="en-US" dirty="0"/>
                <a:t>Epochs</a:t>
              </a:r>
            </a:p>
          </p:txBody>
        </p:sp>
        <p:sp>
          <p:nvSpPr>
            <p:cNvPr id="38" name="TextBox 37">
              <a:extLst>
                <a:ext uri="{FF2B5EF4-FFF2-40B4-BE49-F238E27FC236}">
                  <a16:creationId xmlns:a16="http://schemas.microsoft.com/office/drawing/2014/main" id="{C8196FCE-A881-2CBD-1D8A-67E0517EAD0F}"/>
                </a:ext>
              </a:extLst>
            </p:cNvPr>
            <p:cNvSpPr txBox="1"/>
            <p:nvPr/>
          </p:nvSpPr>
          <p:spPr>
            <a:xfrm>
              <a:off x="2292669" y="1707575"/>
              <a:ext cx="1051891" cy="369332"/>
            </a:xfrm>
            <a:prstGeom prst="rect">
              <a:avLst/>
            </a:prstGeom>
            <a:noFill/>
          </p:spPr>
          <p:txBody>
            <a:bodyPr wrap="none" rtlCol="0">
              <a:spAutoFit/>
            </a:bodyPr>
            <a:lstStyle/>
            <a:p>
              <a:r>
                <a:rPr lang="en-US" dirty="0"/>
                <a:t>Training</a:t>
              </a:r>
            </a:p>
          </p:txBody>
        </p:sp>
        <p:pic>
          <p:nvPicPr>
            <p:cNvPr id="39" name="Graphic 38" descr="SVG &gt; flèches environnement recyclage rotation - Image et icône SVG gratuite. | SVG Silh">
              <a:extLst>
                <a:ext uri="{FF2B5EF4-FFF2-40B4-BE49-F238E27FC236}">
                  <a16:creationId xmlns:a16="http://schemas.microsoft.com/office/drawing/2014/main" id="{96E8BAF4-2D21-9197-D760-9D7882D4E3EC}"/>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1051016" y="1306911"/>
              <a:ext cx="348846" cy="369332"/>
            </a:xfrm>
            <a:prstGeom prst="rect">
              <a:avLst/>
            </a:prstGeom>
          </p:spPr>
        </p:pic>
        <p:sp>
          <p:nvSpPr>
            <p:cNvPr id="40" name="Rectangle 39">
              <a:extLst>
                <a:ext uri="{FF2B5EF4-FFF2-40B4-BE49-F238E27FC236}">
                  <a16:creationId xmlns:a16="http://schemas.microsoft.com/office/drawing/2014/main" id="{F6B4A346-9878-2CA1-A9DF-F9636EC0249C}"/>
                </a:ext>
              </a:extLst>
            </p:cNvPr>
            <p:cNvSpPr/>
            <p:nvPr/>
          </p:nvSpPr>
          <p:spPr>
            <a:xfrm>
              <a:off x="1544199" y="2184193"/>
              <a:ext cx="2563341" cy="431867"/>
            </a:xfrm>
            <a:prstGeom prst="rect">
              <a:avLst/>
            </a:prstGeom>
            <a:solidFill>
              <a:schemeClr val="bg1"/>
            </a:solidFill>
            <a:ln w="41275">
              <a:solidFill>
                <a:srgbClr val="0B318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 name="Graphic 40" descr="SVG &gt; flèches environnement recyclage rotation - Image et icône SVG gratuite. | SVG Silh">
              <a:extLst>
                <a:ext uri="{FF2B5EF4-FFF2-40B4-BE49-F238E27FC236}">
                  <a16:creationId xmlns:a16="http://schemas.microsoft.com/office/drawing/2014/main" id="{0F2EABED-9887-1250-F2E7-F85A6935CD3F}"/>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1681532" y="2208536"/>
              <a:ext cx="348846" cy="369332"/>
            </a:xfrm>
            <a:prstGeom prst="rect">
              <a:avLst/>
            </a:prstGeom>
          </p:spPr>
        </p:pic>
        <p:sp>
          <p:nvSpPr>
            <p:cNvPr id="42" name="TextBox 41">
              <a:extLst>
                <a:ext uri="{FF2B5EF4-FFF2-40B4-BE49-F238E27FC236}">
                  <a16:creationId xmlns:a16="http://schemas.microsoft.com/office/drawing/2014/main" id="{A9B8C0D6-CA98-ECB3-3B04-F544DCA19F85}"/>
                </a:ext>
              </a:extLst>
            </p:cNvPr>
            <p:cNvSpPr txBox="1"/>
            <p:nvPr/>
          </p:nvSpPr>
          <p:spPr>
            <a:xfrm>
              <a:off x="2285409" y="2222831"/>
              <a:ext cx="1255472" cy="369332"/>
            </a:xfrm>
            <a:prstGeom prst="rect">
              <a:avLst/>
            </a:prstGeom>
            <a:noFill/>
          </p:spPr>
          <p:txBody>
            <a:bodyPr wrap="none" rtlCol="0">
              <a:spAutoFit/>
            </a:bodyPr>
            <a:lstStyle/>
            <a:p>
              <a:r>
                <a:rPr lang="en-US" dirty="0"/>
                <a:t>Validation</a:t>
              </a:r>
            </a:p>
          </p:txBody>
        </p:sp>
      </p:grpSp>
      <p:grpSp>
        <p:nvGrpSpPr>
          <p:cNvPr id="27" name="Group 26">
            <a:extLst>
              <a:ext uri="{FF2B5EF4-FFF2-40B4-BE49-F238E27FC236}">
                <a16:creationId xmlns:a16="http://schemas.microsoft.com/office/drawing/2014/main" id="{1B0AC538-B56D-494B-AF43-9085D2244C3C}"/>
              </a:ext>
            </a:extLst>
          </p:cNvPr>
          <p:cNvGrpSpPr/>
          <p:nvPr/>
        </p:nvGrpSpPr>
        <p:grpSpPr>
          <a:xfrm>
            <a:off x="911856" y="3889456"/>
            <a:ext cx="3396188" cy="1504277"/>
            <a:chOff x="863756" y="1221360"/>
            <a:chExt cx="3396188" cy="1504277"/>
          </a:xfrm>
        </p:grpSpPr>
        <p:sp>
          <p:nvSpPr>
            <p:cNvPr id="28" name="Rectangle 27">
              <a:extLst>
                <a:ext uri="{FF2B5EF4-FFF2-40B4-BE49-F238E27FC236}">
                  <a16:creationId xmlns:a16="http://schemas.microsoft.com/office/drawing/2014/main" id="{3D401C8A-8C4D-4170-8BEA-7708655AE9A0}"/>
                </a:ext>
              </a:extLst>
            </p:cNvPr>
            <p:cNvSpPr/>
            <p:nvPr/>
          </p:nvSpPr>
          <p:spPr>
            <a:xfrm>
              <a:off x="863756" y="1221360"/>
              <a:ext cx="3396188" cy="1504277"/>
            </a:xfrm>
            <a:prstGeom prst="rect">
              <a:avLst/>
            </a:prstGeom>
            <a:solidFill>
              <a:schemeClr val="bg1"/>
            </a:solidFill>
            <a:ln w="53975">
              <a:solidFill>
                <a:srgbClr val="0B3181">
                  <a:alpha val="94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BACB1F83-097E-436F-8DFB-2D26ED55C96D}"/>
                </a:ext>
              </a:extLst>
            </p:cNvPr>
            <p:cNvSpPr/>
            <p:nvPr/>
          </p:nvSpPr>
          <p:spPr>
            <a:xfrm>
              <a:off x="1536945" y="1668937"/>
              <a:ext cx="2563341" cy="431867"/>
            </a:xfrm>
            <a:prstGeom prst="rect">
              <a:avLst/>
            </a:prstGeom>
            <a:solidFill>
              <a:schemeClr val="bg1"/>
            </a:solidFill>
            <a:ln w="38100">
              <a:solidFill>
                <a:srgbClr val="0B318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Graphic 29" descr="SVG &gt; flèches environnement recyclage rotation - Image et icône SVG gratuite. | SVG Silh">
              <a:extLst>
                <a:ext uri="{FF2B5EF4-FFF2-40B4-BE49-F238E27FC236}">
                  <a16:creationId xmlns:a16="http://schemas.microsoft.com/office/drawing/2014/main" id="{91F81F03-5A69-49FA-A840-408532DFE924}"/>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1688792" y="1693280"/>
              <a:ext cx="348846" cy="369332"/>
            </a:xfrm>
            <a:prstGeom prst="rect">
              <a:avLst/>
            </a:prstGeom>
          </p:spPr>
        </p:pic>
        <p:sp>
          <p:nvSpPr>
            <p:cNvPr id="31" name="TextBox 30">
              <a:extLst>
                <a:ext uri="{FF2B5EF4-FFF2-40B4-BE49-F238E27FC236}">
                  <a16:creationId xmlns:a16="http://schemas.microsoft.com/office/drawing/2014/main" id="{7DFBB67B-802F-4BEB-874A-2DF8023EB001}"/>
                </a:ext>
              </a:extLst>
            </p:cNvPr>
            <p:cNvSpPr txBox="1"/>
            <p:nvPr/>
          </p:nvSpPr>
          <p:spPr>
            <a:xfrm>
              <a:off x="1349243" y="1321383"/>
              <a:ext cx="926857" cy="369332"/>
            </a:xfrm>
            <a:prstGeom prst="rect">
              <a:avLst/>
            </a:prstGeom>
            <a:noFill/>
          </p:spPr>
          <p:txBody>
            <a:bodyPr wrap="none" rtlCol="0">
              <a:spAutoFit/>
            </a:bodyPr>
            <a:lstStyle/>
            <a:p>
              <a:r>
                <a:rPr lang="en-US" dirty="0"/>
                <a:t>Epochs</a:t>
              </a:r>
            </a:p>
          </p:txBody>
        </p:sp>
        <p:sp>
          <p:nvSpPr>
            <p:cNvPr id="32" name="TextBox 31">
              <a:extLst>
                <a:ext uri="{FF2B5EF4-FFF2-40B4-BE49-F238E27FC236}">
                  <a16:creationId xmlns:a16="http://schemas.microsoft.com/office/drawing/2014/main" id="{A34D2C48-E9C6-4DB7-A66E-D96300FC29E0}"/>
                </a:ext>
              </a:extLst>
            </p:cNvPr>
            <p:cNvSpPr txBox="1"/>
            <p:nvPr/>
          </p:nvSpPr>
          <p:spPr>
            <a:xfrm>
              <a:off x="2292669" y="1707575"/>
              <a:ext cx="1051891" cy="369332"/>
            </a:xfrm>
            <a:prstGeom prst="rect">
              <a:avLst/>
            </a:prstGeom>
            <a:noFill/>
          </p:spPr>
          <p:txBody>
            <a:bodyPr wrap="none" rtlCol="0">
              <a:spAutoFit/>
            </a:bodyPr>
            <a:lstStyle/>
            <a:p>
              <a:r>
                <a:rPr lang="en-US" dirty="0"/>
                <a:t>Training</a:t>
              </a:r>
            </a:p>
          </p:txBody>
        </p:sp>
        <p:pic>
          <p:nvPicPr>
            <p:cNvPr id="43" name="Graphic 42" descr="SVG &gt; flèches environnement recyclage rotation - Image et icône SVG gratuite. | SVG Silh">
              <a:extLst>
                <a:ext uri="{FF2B5EF4-FFF2-40B4-BE49-F238E27FC236}">
                  <a16:creationId xmlns:a16="http://schemas.microsoft.com/office/drawing/2014/main" id="{B1F955B9-5963-4BE3-A83B-EACEDAC121F4}"/>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1051016" y="1306911"/>
              <a:ext cx="348846" cy="369332"/>
            </a:xfrm>
            <a:prstGeom prst="rect">
              <a:avLst/>
            </a:prstGeom>
          </p:spPr>
        </p:pic>
        <p:sp>
          <p:nvSpPr>
            <p:cNvPr id="44" name="Rectangle 43">
              <a:extLst>
                <a:ext uri="{FF2B5EF4-FFF2-40B4-BE49-F238E27FC236}">
                  <a16:creationId xmlns:a16="http://schemas.microsoft.com/office/drawing/2014/main" id="{65CC9F20-A8CB-486C-982B-933336E8931C}"/>
                </a:ext>
              </a:extLst>
            </p:cNvPr>
            <p:cNvSpPr/>
            <p:nvPr/>
          </p:nvSpPr>
          <p:spPr>
            <a:xfrm>
              <a:off x="1544199" y="2184193"/>
              <a:ext cx="2563341" cy="431867"/>
            </a:xfrm>
            <a:prstGeom prst="rect">
              <a:avLst/>
            </a:prstGeom>
            <a:solidFill>
              <a:schemeClr val="accent6">
                <a:lumMod val="20000"/>
                <a:lumOff val="80000"/>
              </a:schemeClr>
            </a:solidFill>
            <a:ln w="41275">
              <a:solidFill>
                <a:srgbClr val="0B318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 name="Graphic 44" descr="SVG &gt; flèches environnement recyclage rotation - Image et icône SVG gratuite. | SVG Silh">
              <a:extLst>
                <a:ext uri="{FF2B5EF4-FFF2-40B4-BE49-F238E27FC236}">
                  <a16:creationId xmlns:a16="http://schemas.microsoft.com/office/drawing/2014/main" id="{9F750AF1-7EDD-403D-87DC-D59D8D9A5365}"/>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1681532" y="2208536"/>
              <a:ext cx="348846" cy="369332"/>
            </a:xfrm>
            <a:prstGeom prst="rect">
              <a:avLst/>
            </a:prstGeom>
          </p:spPr>
        </p:pic>
        <p:sp>
          <p:nvSpPr>
            <p:cNvPr id="46" name="TextBox 45">
              <a:extLst>
                <a:ext uri="{FF2B5EF4-FFF2-40B4-BE49-F238E27FC236}">
                  <a16:creationId xmlns:a16="http://schemas.microsoft.com/office/drawing/2014/main" id="{C7211597-7F0E-41B9-9A73-1215A85654E1}"/>
                </a:ext>
              </a:extLst>
            </p:cNvPr>
            <p:cNvSpPr txBox="1"/>
            <p:nvPr/>
          </p:nvSpPr>
          <p:spPr>
            <a:xfrm>
              <a:off x="2285409" y="2222831"/>
              <a:ext cx="1255472" cy="369332"/>
            </a:xfrm>
            <a:prstGeom prst="rect">
              <a:avLst/>
            </a:prstGeom>
            <a:noFill/>
          </p:spPr>
          <p:txBody>
            <a:bodyPr wrap="none" rtlCol="0">
              <a:spAutoFit/>
            </a:bodyPr>
            <a:lstStyle/>
            <a:p>
              <a:r>
                <a:rPr lang="en-US" dirty="0"/>
                <a:t>Validation</a:t>
              </a:r>
            </a:p>
          </p:txBody>
        </p:sp>
      </p:grpSp>
      <p:grpSp>
        <p:nvGrpSpPr>
          <p:cNvPr id="47" name="Group 46">
            <a:extLst>
              <a:ext uri="{FF2B5EF4-FFF2-40B4-BE49-F238E27FC236}">
                <a16:creationId xmlns:a16="http://schemas.microsoft.com/office/drawing/2014/main" id="{B786623A-E35E-4E78-89A0-C8A514155A9C}"/>
              </a:ext>
            </a:extLst>
          </p:cNvPr>
          <p:cNvGrpSpPr/>
          <p:nvPr/>
        </p:nvGrpSpPr>
        <p:grpSpPr>
          <a:xfrm>
            <a:off x="5807527" y="3889456"/>
            <a:ext cx="3396188" cy="1504277"/>
            <a:chOff x="863756" y="1221360"/>
            <a:chExt cx="3396188" cy="1504277"/>
          </a:xfrm>
        </p:grpSpPr>
        <p:sp>
          <p:nvSpPr>
            <p:cNvPr id="48" name="Rectangle 47">
              <a:extLst>
                <a:ext uri="{FF2B5EF4-FFF2-40B4-BE49-F238E27FC236}">
                  <a16:creationId xmlns:a16="http://schemas.microsoft.com/office/drawing/2014/main" id="{3C9604A8-9C47-4B97-90FC-EF7E32F45B57}"/>
                </a:ext>
              </a:extLst>
            </p:cNvPr>
            <p:cNvSpPr/>
            <p:nvPr/>
          </p:nvSpPr>
          <p:spPr>
            <a:xfrm>
              <a:off x="863756" y="1221360"/>
              <a:ext cx="3396188" cy="1504277"/>
            </a:xfrm>
            <a:prstGeom prst="rect">
              <a:avLst/>
            </a:prstGeom>
            <a:solidFill>
              <a:schemeClr val="accent6">
                <a:lumMod val="20000"/>
                <a:lumOff val="80000"/>
              </a:schemeClr>
            </a:solidFill>
            <a:ln w="53975">
              <a:solidFill>
                <a:srgbClr val="0B3181">
                  <a:alpha val="94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DB70CD55-29F2-40DD-A4BC-2EC8B76E4CCF}"/>
                </a:ext>
              </a:extLst>
            </p:cNvPr>
            <p:cNvSpPr/>
            <p:nvPr/>
          </p:nvSpPr>
          <p:spPr>
            <a:xfrm>
              <a:off x="1536945" y="1668937"/>
              <a:ext cx="2563341" cy="431867"/>
            </a:xfrm>
            <a:prstGeom prst="rect">
              <a:avLst/>
            </a:prstGeom>
            <a:solidFill>
              <a:schemeClr val="bg1"/>
            </a:solidFill>
            <a:ln w="38100">
              <a:solidFill>
                <a:srgbClr val="0B318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0" name="Graphic 49" descr="SVG &gt; flèches environnement recyclage rotation - Image et icône SVG gratuite. | SVG Silh">
              <a:extLst>
                <a:ext uri="{FF2B5EF4-FFF2-40B4-BE49-F238E27FC236}">
                  <a16:creationId xmlns:a16="http://schemas.microsoft.com/office/drawing/2014/main" id="{D24A6B6F-D8E3-4498-95D1-9F8AB33BDFF5}"/>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1688792" y="1693280"/>
              <a:ext cx="348846" cy="369332"/>
            </a:xfrm>
            <a:prstGeom prst="rect">
              <a:avLst/>
            </a:prstGeom>
          </p:spPr>
        </p:pic>
        <p:sp>
          <p:nvSpPr>
            <p:cNvPr id="51" name="TextBox 50">
              <a:extLst>
                <a:ext uri="{FF2B5EF4-FFF2-40B4-BE49-F238E27FC236}">
                  <a16:creationId xmlns:a16="http://schemas.microsoft.com/office/drawing/2014/main" id="{F297B142-5FF3-404E-B4BC-18AC26BBA67F}"/>
                </a:ext>
              </a:extLst>
            </p:cNvPr>
            <p:cNvSpPr txBox="1"/>
            <p:nvPr/>
          </p:nvSpPr>
          <p:spPr>
            <a:xfrm>
              <a:off x="1349243" y="1321383"/>
              <a:ext cx="926857" cy="369332"/>
            </a:xfrm>
            <a:prstGeom prst="rect">
              <a:avLst/>
            </a:prstGeom>
            <a:noFill/>
          </p:spPr>
          <p:txBody>
            <a:bodyPr wrap="none" rtlCol="0">
              <a:spAutoFit/>
            </a:bodyPr>
            <a:lstStyle/>
            <a:p>
              <a:r>
                <a:rPr lang="en-US" dirty="0"/>
                <a:t>Epochs</a:t>
              </a:r>
            </a:p>
          </p:txBody>
        </p:sp>
        <p:sp>
          <p:nvSpPr>
            <p:cNvPr id="52" name="TextBox 51">
              <a:extLst>
                <a:ext uri="{FF2B5EF4-FFF2-40B4-BE49-F238E27FC236}">
                  <a16:creationId xmlns:a16="http://schemas.microsoft.com/office/drawing/2014/main" id="{6D37086A-FF32-4619-A8B6-DD1BE11A440F}"/>
                </a:ext>
              </a:extLst>
            </p:cNvPr>
            <p:cNvSpPr txBox="1"/>
            <p:nvPr/>
          </p:nvSpPr>
          <p:spPr>
            <a:xfrm>
              <a:off x="2292669" y="1707575"/>
              <a:ext cx="1051891" cy="369332"/>
            </a:xfrm>
            <a:prstGeom prst="rect">
              <a:avLst/>
            </a:prstGeom>
            <a:noFill/>
          </p:spPr>
          <p:txBody>
            <a:bodyPr wrap="none" rtlCol="0">
              <a:spAutoFit/>
            </a:bodyPr>
            <a:lstStyle/>
            <a:p>
              <a:r>
                <a:rPr lang="en-US" dirty="0"/>
                <a:t>Training</a:t>
              </a:r>
            </a:p>
          </p:txBody>
        </p:sp>
        <p:pic>
          <p:nvPicPr>
            <p:cNvPr id="53" name="Graphic 52" descr="SVG &gt; flèches environnement recyclage rotation - Image et icône SVG gratuite. | SVG Silh">
              <a:extLst>
                <a:ext uri="{FF2B5EF4-FFF2-40B4-BE49-F238E27FC236}">
                  <a16:creationId xmlns:a16="http://schemas.microsoft.com/office/drawing/2014/main" id="{C42A7700-35A7-4904-8535-FB0AECEA85B5}"/>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1051016" y="1306911"/>
              <a:ext cx="348846" cy="369332"/>
            </a:xfrm>
            <a:prstGeom prst="rect">
              <a:avLst/>
            </a:prstGeom>
          </p:spPr>
        </p:pic>
        <p:sp>
          <p:nvSpPr>
            <p:cNvPr id="54" name="Rectangle 53">
              <a:extLst>
                <a:ext uri="{FF2B5EF4-FFF2-40B4-BE49-F238E27FC236}">
                  <a16:creationId xmlns:a16="http://schemas.microsoft.com/office/drawing/2014/main" id="{E89BB777-2155-453D-BBA7-C3CE33F095D0}"/>
                </a:ext>
              </a:extLst>
            </p:cNvPr>
            <p:cNvSpPr/>
            <p:nvPr/>
          </p:nvSpPr>
          <p:spPr>
            <a:xfrm>
              <a:off x="1544199" y="2184193"/>
              <a:ext cx="2563341" cy="431867"/>
            </a:xfrm>
            <a:prstGeom prst="rect">
              <a:avLst/>
            </a:prstGeom>
            <a:solidFill>
              <a:schemeClr val="bg1"/>
            </a:solidFill>
            <a:ln w="41275">
              <a:solidFill>
                <a:srgbClr val="0B318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5" name="Graphic 54" descr="SVG &gt; flèches environnement recyclage rotation - Image et icône SVG gratuite. | SVG Silh">
              <a:extLst>
                <a:ext uri="{FF2B5EF4-FFF2-40B4-BE49-F238E27FC236}">
                  <a16:creationId xmlns:a16="http://schemas.microsoft.com/office/drawing/2014/main" id="{84F3C796-9F30-4F6E-987B-32483579F44E}"/>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1681532" y="2208536"/>
              <a:ext cx="348846" cy="369332"/>
            </a:xfrm>
            <a:prstGeom prst="rect">
              <a:avLst/>
            </a:prstGeom>
          </p:spPr>
        </p:pic>
        <p:sp>
          <p:nvSpPr>
            <p:cNvPr id="56" name="TextBox 55">
              <a:extLst>
                <a:ext uri="{FF2B5EF4-FFF2-40B4-BE49-F238E27FC236}">
                  <a16:creationId xmlns:a16="http://schemas.microsoft.com/office/drawing/2014/main" id="{EA143846-760E-4FBF-9706-BADFF857F0E2}"/>
                </a:ext>
              </a:extLst>
            </p:cNvPr>
            <p:cNvSpPr txBox="1"/>
            <p:nvPr/>
          </p:nvSpPr>
          <p:spPr>
            <a:xfrm>
              <a:off x="2285409" y="2222831"/>
              <a:ext cx="1255472" cy="369332"/>
            </a:xfrm>
            <a:prstGeom prst="rect">
              <a:avLst/>
            </a:prstGeom>
            <a:noFill/>
          </p:spPr>
          <p:txBody>
            <a:bodyPr wrap="none" rtlCol="0">
              <a:spAutoFit/>
            </a:bodyPr>
            <a:lstStyle/>
            <a:p>
              <a:r>
                <a:rPr lang="en-US" dirty="0"/>
                <a:t>Validation</a:t>
              </a:r>
            </a:p>
          </p:txBody>
        </p:sp>
      </p:grpSp>
      <p:grpSp>
        <p:nvGrpSpPr>
          <p:cNvPr id="57" name="Group 56">
            <a:extLst>
              <a:ext uri="{FF2B5EF4-FFF2-40B4-BE49-F238E27FC236}">
                <a16:creationId xmlns:a16="http://schemas.microsoft.com/office/drawing/2014/main" id="{822B7710-0A9E-469C-BDAD-4528F6A193D9}"/>
              </a:ext>
            </a:extLst>
          </p:cNvPr>
          <p:cNvGrpSpPr/>
          <p:nvPr/>
        </p:nvGrpSpPr>
        <p:grpSpPr>
          <a:xfrm>
            <a:off x="5807527" y="1622005"/>
            <a:ext cx="3396188" cy="1504277"/>
            <a:chOff x="863756" y="1221360"/>
            <a:chExt cx="3396188" cy="1504277"/>
          </a:xfrm>
        </p:grpSpPr>
        <p:sp>
          <p:nvSpPr>
            <p:cNvPr id="58" name="Rectangle 57">
              <a:extLst>
                <a:ext uri="{FF2B5EF4-FFF2-40B4-BE49-F238E27FC236}">
                  <a16:creationId xmlns:a16="http://schemas.microsoft.com/office/drawing/2014/main" id="{6C1B77AB-092F-4231-8ABD-10729B3C5772}"/>
                </a:ext>
              </a:extLst>
            </p:cNvPr>
            <p:cNvSpPr/>
            <p:nvPr/>
          </p:nvSpPr>
          <p:spPr>
            <a:xfrm>
              <a:off x="863756" y="1221360"/>
              <a:ext cx="3396188" cy="1504277"/>
            </a:xfrm>
            <a:prstGeom prst="rect">
              <a:avLst/>
            </a:prstGeom>
            <a:solidFill>
              <a:schemeClr val="bg1"/>
            </a:solidFill>
            <a:ln w="53975">
              <a:solidFill>
                <a:srgbClr val="0B3181">
                  <a:alpha val="94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4CCCC2CC-2C1A-4CBA-817F-355546DDE016}"/>
                </a:ext>
              </a:extLst>
            </p:cNvPr>
            <p:cNvSpPr/>
            <p:nvPr/>
          </p:nvSpPr>
          <p:spPr>
            <a:xfrm>
              <a:off x="1536945" y="1668937"/>
              <a:ext cx="2563341" cy="431867"/>
            </a:xfrm>
            <a:prstGeom prst="rect">
              <a:avLst/>
            </a:prstGeom>
            <a:solidFill>
              <a:schemeClr val="accent6">
                <a:lumMod val="20000"/>
                <a:lumOff val="80000"/>
              </a:schemeClr>
            </a:solidFill>
            <a:ln w="38100">
              <a:solidFill>
                <a:srgbClr val="0B318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0" name="Graphic 59" descr="SVG &gt; flèches environnement recyclage rotation - Image et icône SVG gratuite. | SVG Silh">
              <a:extLst>
                <a:ext uri="{FF2B5EF4-FFF2-40B4-BE49-F238E27FC236}">
                  <a16:creationId xmlns:a16="http://schemas.microsoft.com/office/drawing/2014/main" id="{A715BF0C-89CC-47DF-8BC2-5B1BE86EE15C}"/>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1688792" y="1693280"/>
              <a:ext cx="348846" cy="369332"/>
            </a:xfrm>
            <a:prstGeom prst="rect">
              <a:avLst/>
            </a:prstGeom>
          </p:spPr>
        </p:pic>
        <p:sp>
          <p:nvSpPr>
            <p:cNvPr id="61" name="TextBox 60">
              <a:extLst>
                <a:ext uri="{FF2B5EF4-FFF2-40B4-BE49-F238E27FC236}">
                  <a16:creationId xmlns:a16="http://schemas.microsoft.com/office/drawing/2014/main" id="{EE7BBCD8-E0D3-42B7-A5C4-A83228374C46}"/>
                </a:ext>
              </a:extLst>
            </p:cNvPr>
            <p:cNvSpPr txBox="1"/>
            <p:nvPr/>
          </p:nvSpPr>
          <p:spPr>
            <a:xfrm>
              <a:off x="1349243" y="1321383"/>
              <a:ext cx="926857" cy="369332"/>
            </a:xfrm>
            <a:prstGeom prst="rect">
              <a:avLst/>
            </a:prstGeom>
            <a:noFill/>
          </p:spPr>
          <p:txBody>
            <a:bodyPr wrap="none" rtlCol="0">
              <a:spAutoFit/>
            </a:bodyPr>
            <a:lstStyle/>
            <a:p>
              <a:r>
                <a:rPr lang="en-US" dirty="0"/>
                <a:t>Epochs</a:t>
              </a:r>
            </a:p>
          </p:txBody>
        </p:sp>
        <p:sp>
          <p:nvSpPr>
            <p:cNvPr id="62" name="TextBox 61">
              <a:extLst>
                <a:ext uri="{FF2B5EF4-FFF2-40B4-BE49-F238E27FC236}">
                  <a16:creationId xmlns:a16="http://schemas.microsoft.com/office/drawing/2014/main" id="{7D7607A8-2FEE-4EB4-AF2A-FE05C64C6042}"/>
                </a:ext>
              </a:extLst>
            </p:cNvPr>
            <p:cNvSpPr txBox="1"/>
            <p:nvPr/>
          </p:nvSpPr>
          <p:spPr>
            <a:xfrm>
              <a:off x="2292669" y="1707575"/>
              <a:ext cx="1051891" cy="369332"/>
            </a:xfrm>
            <a:prstGeom prst="rect">
              <a:avLst/>
            </a:prstGeom>
            <a:noFill/>
          </p:spPr>
          <p:txBody>
            <a:bodyPr wrap="none" rtlCol="0">
              <a:spAutoFit/>
            </a:bodyPr>
            <a:lstStyle/>
            <a:p>
              <a:r>
                <a:rPr lang="en-US" dirty="0"/>
                <a:t>Training</a:t>
              </a:r>
            </a:p>
          </p:txBody>
        </p:sp>
        <p:pic>
          <p:nvPicPr>
            <p:cNvPr id="63" name="Graphic 62" descr="SVG &gt; flèches environnement recyclage rotation - Image et icône SVG gratuite. | SVG Silh">
              <a:extLst>
                <a:ext uri="{FF2B5EF4-FFF2-40B4-BE49-F238E27FC236}">
                  <a16:creationId xmlns:a16="http://schemas.microsoft.com/office/drawing/2014/main" id="{C78CF0DA-F4F7-4DF3-82DA-4CB40B568087}"/>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1051016" y="1306911"/>
              <a:ext cx="348846" cy="369332"/>
            </a:xfrm>
            <a:prstGeom prst="rect">
              <a:avLst/>
            </a:prstGeom>
          </p:spPr>
        </p:pic>
        <p:sp>
          <p:nvSpPr>
            <p:cNvPr id="64" name="Rectangle 63">
              <a:extLst>
                <a:ext uri="{FF2B5EF4-FFF2-40B4-BE49-F238E27FC236}">
                  <a16:creationId xmlns:a16="http://schemas.microsoft.com/office/drawing/2014/main" id="{BF8ECE3C-B124-4FF8-A2C6-037A675EAC0C}"/>
                </a:ext>
              </a:extLst>
            </p:cNvPr>
            <p:cNvSpPr/>
            <p:nvPr/>
          </p:nvSpPr>
          <p:spPr>
            <a:xfrm>
              <a:off x="1544199" y="2184193"/>
              <a:ext cx="2563341" cy="431867"/>
            </a:xfrm>
            <a:prstGeom prst="rect">
              <a:avLst/>
            </a:prstGeom>
            <a:solidFill>
              <a:schemeClr val="bg1"/>
            </a:solidFill>
            <a:ln w="41275">
              <a:solidFill>
                <a:srgbClr val="0B318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5" name="Graphic 64" descr="SVG &gt; flèches environnement recyclage rotation - Image et icône SVG gratuite. | SVG Silh">
              <a:extLst>
                <a:ext uri="{FF2B5EF4-FFF2-40B4-BE49-F238E27FC236}">
                  <a16:creationId xmlns:a16="http://schemas.microsoft.com/office/drawing/2014/main" id="{9B028774-BB5D-49FA-9A10-5E05885C6E8E}"/>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1681532" y="2208536"/>
              <a:ext cx="348846" cy="369332"/>
            </a:xfrm>
            <a:prstGeom prst="rect">
              <a:avLst/>
            </a:prstGeom>
          </p:spPr>
        </p:pic>
        <p:sp>
          <p:nvSpPr>
            <p:cNvPr id="66" name="TextBox 65">
              <a:extLst>
                <a:ext uri="{FF2B5EF4-FFF2-40B4-BE49-F238E27FC236}">
                  <a16:creationId xmlns:a16="http://schemas.microsoft.com/office/drawing/2014/main" id="{F8E49C15-5517-4056-9D7D-928B6F0DBF1A}"/>
                </a:ext>
              </a:extLst>
            </p:cNvPr>
            <p:cNvSpPr txBox="1"/>
            <p:nvPr/>
          </p:nvSpPr>
          <p:spPr>
            <a:xfrm>
              <a:off x="2285409" y="2222831"/>
              <a:ext cx="1255472" cy="369332"/>
            </a:xfrm>
            <a:prstGeom prst="rect">
              <a:avLst/>
            </a:prstGeom>
            <a:noFill/>
          </p:spPr>
          <p:txBody>
            <a:bodyPr wrap="none" rtlCol="0">
              <a:spAutoFit/>
            </a:bodyPr>
            <a:lstStyle/>
            <a:p>
              <a:r>
                <a:rPr lang="en-US" dirty="0"/>
                <a:t>Validation</a:t>
              </a:r>
            </a:p>
          </p:txBody>
        </p:sp>
      </p:grpSp>
    </p:spTree>
    <p:custDataLst>
      <p:tags r:id="rId1"/>
    </p:custDataLst>
    <p:extLst>
      <p:ext uri="{BB962C8B-B14F-4D97-AF65-F5344CB8AC3E}">
        <p14:creationId xmlns:p14="http://schemas.microsoft.com/office/powerpoint/2010/main" val="803645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EF903E-60B3-EBB0-3278-13441E6A5276}"/>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3" name="Title 2">
            <a:extLst>
              <a:ext uri="{FF2B5EF4-FFF2-40B4-BE49-F238E27FC236}">
                <a16:creationId xmlns:a16="http://schemas.microsoft.com/office/drawing/2014/main" id="{6E69858A-00BC-2380-8920-49FA5A449FB3}"/>
              </a:ext>
            </a:extLst>
          </p:cNvPr>
          <p:cNvSpPr>
            <a:spLocks noGrp="1"/>
          </p:cNvSpPr>
          <p:nvPr>
            <p:ph type="title" idx="1"/>
          </p:nvPr>
        </p:nvSpPr>
        <p:spPr/>
        <p:txBody>
          <a:bodyPr>
            <a:normAutofit fontScale="90000"/>
          </a:bodyPr>
          <a:lstStyle/>
          <a:p>
            <a:r>
              <a:rPr lang="en-US" dirty="0"/>
              <a:t>The model</a:t>
            </a:r>
          </a:p>
        </p:txBody>
      </p:sp>
      <p:sp>
        <p:nvSpPr>
          <p:cNvPr id="4" name="Content Placeholder 3">
            <a:extLst>
              <a:ext uri="{FF2B5EF4-FFF2-40B4-BE49-F238E27FC236}">
                <a16:creationId xmlns:a16="http://schemas.microsoft.com/office/drawing/2014/main" id="{3201396E-32D8-2C64-6AE8-090A4A003C54}"/>
              </a:ext>
            </a:extLst>
          </p:cNvPr>
          <p:cNvSpPr>
            <a:spLocks noGrp="1"/>
          </p:cNvSpPr>
          <p:nvPr>
            <p:ph idx="2"/>
          </p:nvPr>
        </p:nvSpPr>
        <p:spPr/>
        <p:txBody>
          <a:bodyPr/>
          <a:lstStyle/>
          <a:p>
            <a:pPr marL="0" indent="0">
              <a:buNone/>
            </a:pPr>
            <a:r>
              <a:rPr lang="en-US" dirty="0"/>
              <a:t>This lesson will examine one possible solution, step by step:</a:t>
            </a:r>
          </a:p>
          <a:p>
            <a:pPr marL="690562" lvl="1" indent="-457200">
              <a:buFont typeface="+mj-lt"/>
              <a:buAutoNum type="arabicPeriod"/>
            </a:pPr>
            <a:r>
              <a:rPr lang="en-US" dirty="0"/>
              <a:t>Implement a recurrent neural network (RNN) </a:t>
            </a:r>
          </a:p>
          <a:p>
            <a:pPr marL="690562" lvl="1" indent="-457200">
              <a:buFont typeface="+mj-lt"/>
              <a:buAutoNum type="arabicPeriod"/>
            </a:pPr>
            <a:r>
              <a:rPr lang="en-US" dirty="0"/>
              <a:t>Use the PyTorch deep learning framework</a:t>
            </a:r>
          </a:p>
          <a:p>
            <a:pPr marL="690562" lvl="1" indent="-457200">
              <a:buFont typeface="+mj-lt"/>
              <a:buAutoNum type="arabicPeriod"/>
            </a:pPr>
            <a:r>
              <a:rPr lang="en-US" dirty="0"/>
              <a:t>Use a practical dataset</a:t>
            </a:r>
          </a:p>
        </p:txBody>
      </p:sp>
    </p:spTree>
    <p:custDataLst>
      <p:tags r:id="rId1"/>
    </p:custDataLst>
    <p:extLst>
      <p:ext uri="{BB962C8B-B14F-4D97-AF65-F5344CB8AC3E}">
        <p14:creationId xmlns:p14="http://schemas.microsoft.com/office/powerpoint/2010/main" val="119391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C99DCF-7EC7-D781-8158-414CA3AA8D7D}"/>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3" name="Title 2">
            <a:extLst>
              <a:ext uri="{FF2B5EF4-FFF2-40B4-BE49-F238E27FC236}">
                <a16:creationId xmlns:a16="http://schemas.microsoft.com/office/drawing/2014/main" id="{C1938220-9704-9626-2B78-663CD87B1D02}"/>
              </a:ext>
            </a:extLst>
          </p:cNvPr>
          <p:cNvSpPr>
            <a:spLocks noGrp="1"/>
          </p:cNvSpPr>
          <p:nvPr>
            <p:ph type="title" idx="1"/>
          </p:nvPr>
        </p:nvSpPr>
        <p:spPr/>
        <p:txBody>
          <a:bodyPr>
            <a:normAutofit fontScale="90000"/>
          </a:bodyPr>
          <a:lstStyle/>
          <a:p>
            <a:r>
              <a:rPr lang="en-US" dirty="0"/>
              <a:t>Importing PyTorch libraries</a:t>
            </a:r>
          </a:p>
        </p:txBody>
      </p:sp>
      <p:sp>
        <p:nvSpPr>
          <p:cNvPr id="4" name="Content Placeholder 3">
            <a:extLst>
              <a:ext uri="{FF2B5EF4-FFF2-40B4-BE49-F238E27FC236}">
                <a16:creationId xmlns:a16="http://schemas.microsoft.com/office/drawing/2014/main" id="{7C1C388F-E1AA-6B6C-B4A4-47F4390ED44E}"/>
              </a:ext>
            </a:extLst>
          </p:cNvPr>
          <p:cNvSpPr>
            <a:spLocks noGrp="1"/>
          </p:cNvSpPr>
          <p:nvPr>
            <p:ph idx="2"/>
          </p:nvPr>
        </p:nvSpPr>
        <p:spPr/>
        <p:txBody>
          <a:bodyPr/>
          <a:lstStyle/>
          <a:p>
            <a:endParaRPr lang="en-US"/>
          </a:p>
        </p:txBody>
      </p:sp>
      <p:sp>
        <p:nvSpPr>
          <p:cNvPr id="20" name="Text Placeholder 7">
            <a:extLst>
              <a:ext uri="{FF2B5EF4-FFF2-40B4-BE49-F238E27FC236}">
                <a16:creationId xmlns:a16="http://schemas.microsoft.com/office/drawing/2014/main" id="{17951932-E8C6-4F26-8343-37C9116FE0AD}"/>
              </a:ext>
            </a:extLst>
          </p:cNvPr>
          <p:cNvSpPr txBox="1">
            <a:spLocks/>
          </p:cNvSpPr>
          <p:nvPr/>
        </p:nvSpPr>
        <p:spPr>
          <a:xfrm>
            <a:off x="365760" y="1490731"/>
            <a:ext cx="11466576" cy="2862322"/>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mazon Ember Display"/>
              <a:buChar char="•"/>
              <a:defRPr lang="en-US" sz="2800" kern="1200" dirty="0">
                <a:solidFill>
                  <a:srgbClr val="232F3E"/>
                </a:solidFill>
                <a:latin typeface="Amazon Ember display"/>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lnSpc>
                <a:spcPct val="100000"/>
              </a:lnSpc>
              <a:spcBef>
                <a:spcPts val="0"/>
              </a:spcBef>
              <a:buFont typeface="Amazon Ember Display"/>
              <a:buNone/>
            </a:pPr>
            <a:r>
              <a:rPr lang="en-US" sz="2000" dirty="0">
                <a:solidFill>
                  <a:schemeClr val="tx1"/>
                </a:solidFill>
                <a:latin typeface="Lucida Console" panose="020B0609040504020204" pitchFamily="49" charset="0"/>
              </a:rPr>
              <a:t># Import the main PyTorch package</a:t>
            </a:r>
          </a:p>
          <a:p>
            <a:pPr marL="0" indent="0">
              <a:lnSpc>
                <a:spcPct val="100000"/>
              </a:lnSpc>
              <a:spcBef>
                <a:spcPts val="0"/>
              </a:spcBef>
              <a:buFont typeface="Amazon Ember Display"/>
              <a:buNone/>
            </a:pPr>
            <a:r>
              <a:rPr lang="en-US" sz="2000" dirty="0">
                <a:solidFill>
                  <a:srgbClr val="0070C0"/>
                </a:solidFill>
                <a:latin typeface="Lucida Console" panose="020B0609040504020204" pitchFamily="49" charset="0"/>
              </a:rPr>
              <a:t>import torch</a:t>
            </a:r>
          </a:p>
          <a:p>
            <a:pPr marL="0" indent="0">
              <a:lnSpc>
                <a:spcPct val="100000"/>
              </a:lnSpc>
              <a:spcBef>
                <a:spcPts val="0"/>
              </a:spcBef>
              <a:buFont typeface="Amazon Ember Display"/>
              <a:buNone/>
            </a:pPr>
            <a:endParaRPr lang="en-US" sz="2000" dirty="0">
              <a:solidFill>
                <a:schemeClr val="accent5"/>
              </a:solidFill>
              <a:latin typeface="Lucida Console" panose="020B0609040504020204" pitchFamily="49" charset="0"/>
            </a:endParaRPr>
          </a:p>
          <a:p>
            <a:pPr marL="0" indent="0">
              <a:lnSpc>
                <a:spcPct val="100000"/>
              </a:lnSpc>
              <a:spcBef>
                <a:spcPts val="0"/>
              </a:spcBef>
              <a:buFont typeface="Amazon Ember Display"/>
              <a:buNone/>
            </a:pPr>
            <a:r>
              <a:rPr lang="en-US" sz="2000" dirty="0">
                <a:solidFill>
                  <a:schemeClr val="tx1"/>
                </a:solidFill>
                <a:latin typeface="Lucida Console" panose="020B0609040504020204" pitchFamily="49" charset="0"/>
              </a:rPr>
              <a:t># Import submodules: nn: neural network, optim: optimization algorithms</a:t>
            </a:r>
          </a:p>
          <a:p>
            <a:pPr marL="0" indent="0">
              <a:lnSpc>
                <a:spcPct val="100000"/>
              </a:lnSpc>
              <a:spcBef>
                <a:spcPts val="0"/>
              </a:spcBef>
              <a:buFont typeface="Amazon Ember Display"/>
              <a:buNone/>
            </a:pPr>
            <a:r>
              <a:rPr lang="en-US" sz="2000" dirty="0">
                <a:solidFill>
                  <a:srgbClr val="0070C0"/>
                </a:solidFill>
                <a:latin typeface="Lucida Console" panose="020B0609040504020204" pitchFamily="49" charset="0"/>
              </a:rPr>
              <a:t>from torch import nn, optim</a:t>
            </a:r>
          </a:p>
          <a:p>
            <a:pPr marL="0" indent="0">
              <a:lnSpc>
                <a:spcPct val="100000"/>
              </a:lnSpc>
              <a:spcBef>
                <a:spcPts val="0"/>
              </a:spcBef>
              <a:buFont typeface="Amazon Ember Display"/>
              <a:buNone/>
            </a:pPr>
            <a:endParaRPr lang="en-US" sz="2000" dirty="0">
              <a:solidFill>
                <a:schemeClr val="accent5"/>
              </a:solidFill>
              <a:latin typeface="Lucida Console" panose="020B0609040504020204" pitchFamily="49" charset="0"/>
            </a:endParaRPr>
          </a:p>
          <a:p>
            <a:pPr marL="0" indent="0">
              <a:lnSpc>
                <a:spcPct val="100000"/>
              </a:lnSpc>
              <a:spcBef>
                <a:spcPts val="0"/>
              </a:spcBef>
              <a:buFont typeface="Amazon Ember Display"/>
              <a:buNone/>
            </a:pPr>
            <a:r>
              <a:rPr lang="en-US" sz="2000" dirty="0">
                <a:solidFill>
                  <a:schemeClr val="tx1"/>
                </a:solidFill>
                <a:latin typeface="Lucida Console" panose="020B0609040504020204" pitchFamily="49" charset="0"/>
              </a:rPr>
              <a:t># Import classes to manipulate datasets and tensors</a:t>
            </a:r>
          </a:p>
          <a:p>
            <a:pPr marL="0" indent="0">
              <a:lnSpc>
                <a:spcPct val="100000"/>
              </a:lnSpc>
              <a:spcBef>
                <a:spcPts val="0"/>
              </a:spcBef>
              <a:buFont typeface="Amazon Ember Display"/>
              <a:buNone/>
            </a:pPr>
            <a:r>
              <a:rPr lang="en-US" sz="2000" dirty="0">
                <a:solidFill>
                  <a:srgbClr val="0070C0"/>
                </a:solidFill>
                <a:latin typeface="Lucida Console" panose="020B0609040504020204" pitchFamily="49" charset="0"/>
              </a:rPr>
              <a:t>from torch.nn import BCEWithLogitsLoss</a:t>
            </a:r>
          </a:p>
          <a:p>
            <a:pPr marL="0" indent="0">
              <a:lnSpc>
                <a:spcPct val="100000"/>
              </a:lnSpc>
              <a:spcBef>
                <a:spcPts val="0"/>
              </a:spcBef>
              <a:buFont typeface="Amazon Ember Display"/>
              <a:buNone/>
            </a:pPr>
            <a:r>
              <a:rPr lang="en-US" sz="2000" dirty="0">
                <a:solidFill>
                  <a:srgbClr val="0070C0"/>
                </a:solidFill>
                <a:latin typeface="Lucida Console" panose="020B0609040504020204" pitchFamily="49" charset="0"/>
              </a:rPr>
              <a:t>from torch.utils.data import TensorDataset, DataLoader</a:t>
            </a:r>
          </a:p>
        </p:txBody>
      </p:sp>
    </p:spTree>
    <p:custDataLst>
      <p:tags r:id="rId1"/>
    </p:custDataLst>
    <p:extLst>
      <p:ext uri="{BB962C8B-B14F-4D97-AF65-F5344CB8AC3E}">
        <p14:creationId xmlns:p14="http://schemas.microsoft.com/office/powerpoint/2010/main" val="1661274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C99DCF-7EC7-D781-8158-414CA3AA8D7D}"/>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3" name="Title 2">
            <a:extLst>
              <a:ext uri="{FF2B5EF4-FFF2-40B4-BE49-F238E27FC236}">
                <a16:creationId xmlns:a16="http://schemas.microsoft.com/office/drawing/2014/main" id="{C1938220-9704-9626-2B78-663CD87B1D02}"/>
              </a:ext>
            </a:extLst>
          </p:cNvPr>
          <p:cNvSpPr>
            <a:spLocks noGrp="1"/>
          </p:cNvSpPr>
          <p:nvPr>
            <p:ph type="title" idx="1"/>
          </p:nvPr>
        </p:nvSpPr>
        <p:spPr/>
        <p:txBody>
          <a:bodyPr>
            <a:normAutofit fontScale="90000"/>
          </a:bodyPr>
          <a:lstStyle/>
          <a:p>
            <a:r>
              <a:rPr lang="en-US" dirty="0"/>
              <a:t>Importing text-related PyTorch libraries</a:t>
            </a:r>
          </a:p>
        </p:txBody>
      </p:sp>
      <p:sp>
        <p:nvSpPr>
          <p:cNvPr id="4" name="Content Placeholder 3">
            <a:extLst>
              <a:ext uri="{FF2B5EF4-FFF2-40B4-BE49-F238E27FC236}">
                <a16:creationId xmlns:a16="http://schemas.microsoft.com/office/drawing/2014/main" id="{6BDA7783-495D-D745-1C41-1D46A51D7479}"/>
              </a:ext>
            </a:extLst>
          </p:cNvPr>
          <p:cNvSpPr>
            <a:spLocks noGrp="1"/>
          </p:cNvSpPr>
          <p:nvPr>
            <p:ph idx="2"/>
          </p:nvPr>
        </p:nvSpPr>
        <p:spPr/>
        <p:txBody>
          <a:bodyPr/>
          <a:lstStyle/>
          <a:p>
            <a:endParaRPr lang="en-US"/>
          </a:p>
        </p:txBody>
      </p:sp>
      <p:sp>
        <p:nvSpPr>
          <p:cNvPr id="23" name="Text Placeholder 7">
            <a:extLst>
              <a:ext uri="{FF2B5EF4-FFF2-40B4-BE49-F238E27FC236}">
                <a16:creationId xmlns:a16="http://schemas.microsoft.com/office/drawing/2014/main" id="{E42D7657-A723-468D-9680-DEF9BA326CFA}"/>
              </a:ext>
            </a:extLst>
          </p:cNvPr>
          <p:cNvSpPr txBox="1">
            <a:spLocks/>
          </p:cNvSpPr>
          <p:nvPr/>
        </p:nvSpPr>
        <p:spPr>
          <a:xfrm>
            <a:off x="5096164" y="2009538"/>
            <a:ext cx="6705598" cy="3477875"/>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wrap="square">
            <a:spAutoFit/>
          </a:bodyPr>
          <a:lstStyle>
            <a:lvl1pPr marL="228600" indent="-228600" algn="l" defTabSz="914400" rtl="0" eaLnBrk="1" latinLnBrk="0" hangingPunct="1">
              <a:lnSpc>
                <a:spcPct val="90000"/>
              </a:lnSpc>
              <a:spcBef>
                <a:spcPts val="1000"/>
              </a:spcBef>
              <a:buFont typeface="Amazon Ember Display"/>
              <a:buChar char="•"/>
              <a:defRPr lang="en-US" sz="2800" kern="1200" dirty="0">
                <a:solidFill>
                  <a:srgbClr val="232F3E"/>
                </a:solidFill>
                <a:latin typeface="Amazon Ember display"/>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lnSpc>
                <a:spcPct val="100000"/>
              </a:lnSpc>
              <a:spcBef>
                <a:spcPts val="0"/>
              </a:spcBef>
              <a:spcAft>
                <a:spcPts val="1200"/>
              </a:spcAft>
              <a:buNone/>
            </a:pPr>
            <a:r>
              <a:rPr lang="en-US" sz="2000" dirty="0">
                <a:solidFill>
                  <a:srgbClr val="0070C0"/>
                </a:solidFill>
                <a:latin typeface="Lucida Console" panose="020B0609040504020204" pitchFamily="49" charset="0"/>
              </a:rPr>
              <a:t>import torchtext</a:t>
            </a:r>
          </a:p>
          <a:p>
            <a:pPr marL="0" indent="0">
              <a:lnSpc>
                <a:spcPct val="100000"/>
              </a:lnSpc>
              <a:spcBef>
                <a:spcPts val="0"/>
              </a:spcBef>
              <a:spcAft>
                <a:spcPts val="1200"/>
              </a:spcAft>
              <a:buNone/>
            </a:pPr>
            <a:endParaRPr lang="en-US" sz="2000" dirty="0">
              <a:solidFill>
                <a:srgbClr val="0070C0"/>
              </a:solidFill>
              <a:latin typeface="Lucida Console" panose="020B0609040504020204" pitchFamily="49" charset="0"/>
            </a:endParaRPr>
          </a:p>
          <a:p>
            <a:pPr marL="0" indent="0">
              <a:lnSpc>
                <a:spcPct val="100000"/>
              </a:lnSpc>
              <a:spcBef>
                <a:spcPts val="0"/>
              </a:spcBef>
              <a:spcAft>
                <a:spcPts val="1200"/>
              </a:spcAft>
              <a:buNone/>
            </a:pPr>
            <a:r>
              <a:rPr lang="en-US" sz="2000" dirty="0">
                <a:solidFill>
                  <a:srgbClr val="0070C0"/>
                </a:solidFill>
                <a:latin typeface="Lucida Console" panose="020B0609040504020204" pitchFamily="49" charset="0"/>
              </a:rPr>
              <a:t>from torchtext.vocab import Vocab</a:t>
            </a:r>
          </a:p>
          <a:p>
            <a:pPr marL="0" indent="0">
              <a:lnSpc>
                <a:spcPct val="100000"/>
              </a:lnSpc>
              <a:spcBef>
                <a:spcPts val="0"/>
              </a:spcBef>
              <a:spcAft>
                <a:spcPts val="1200"/>
              </a:spcAft>
              <a:buNone/>
            </a:pPr>
            <a:endParaRPr lang="en-US" sz="2000" dirty="0">
              <a:solidFill>
                <a:srgbClr val="0070C0"/>
              </a:solidFill>
              <a:latin typeface="Lucida Console" panose="020B0609040504020204" pitchFamily="49" charset="0"/>
            </a:endParaRPr>
          </a:p>
          <a:p>
            <a:pPr marL="0" indent="0">
              <a:lnSpc>
                <a:spcPct val="100000"/>
              </a:lnSpc>
              <a:spcBef>
                <a:spcPts val="0"/>
              </a:spcBef>
              <a:spcAft>
                <a:spcPts val="1200"/>
              </a:spcAft>
              <a:buNone/>
            </a:pPr>
            <a:r>
              <a:rPr lang="en-US" sz="2000" dirty="0">
                <a:solidFill>
                  <a:srgbClr val="0070C0"/>
                </a:solidFill>
                <a:latin typeface="Lucida Console" panose="020B0609040504020204" pitchFamily="49" charset="0"/>
              </a:rPr>
              <a:t>from torchtext.data.utils import get_tokenizer</a:t>
            </a:r>
          </a:p>
          <a:p>
            <a:pPr marL="0" indent="0">
              <a:lnSpc>
                <a:spcPct val="100000"/>
              </a:lnSpc>
              <a:spcBef>
                <a:spcPts val="0"/>
              </a:spcBef>
              <a:spcAft>
                <a:spcPts val="1200"/>
              </a:spcAft>
              <a:buNone/>
            </a:pPr>
            <a:endParaRPr lang="en-US" sz="2000" dirty="0">
              <a:solidFill>
                <a:srgbClr val="0070C0"/>
              </a:solidFill>
              <a:latin typeface="Lucida Console" panose="020B0609040504020204" pitchFamily="49" charset="0"/>
            </a:endParaRPr>
          </a:p>
          <a:p>
            <a:pPr marL="0" indent="0">
              <a:lnSpc>
                <a:spcPct val="100000"/>
              </a:lnSpc>
              <a:spcBef>
                <a:spcPts val="0"/>
              </a:spcBef>
              <a:spcAft>
                <a:spcPts val="1200"/>
              </a:spcAft>
              <a:buNone/>
            </a:pPr>
            <a:r>
              <a:rPr lang="en-US" sz="2000" dirty="0">
                <a:solidFill>
                  <a:srgbClr val="0070C0"/>
                </a:solidFill>
                <a:latin typeface="Lucida Console" panose="020B0609040504020204" pitchFamily="49" charset="0"/>
              </a:rPr>
              <a:t>from torchtext.vocab import Glove</a:t>
            </a:r>
          </a:p>
        </p:txBody>
      </p:sp>
      <p:grpSp>
        <p:nvGrpSpPr>
          <p:cNvPr id="9" name="Callout with bracket">
            <a:extLst>
              <a:ext uri="{FF2B5EF4-FFF2-40B4-BE49-F238E27FC236}">
                <a16:creationId xmlns:a16="http://schemas.microsoft.com/office/drawing/2014/main" id="{1D049E60-BE7D-4899-9B3A-6FD98FDEDF80}"/>
              </a:ext>
            </a:extLst>
          </p:cNvPr>
          <p:cNvGrpSpPr/>
          <p:nvPr/>
        </p:nvGrpSpPr>
        <p:grpSpPr>
          <a:xfrm flipH="1">
            <a:off x="365760" y="1799008"/>
            <a:ext cx="4651978" cy="830997"/>
            <a:chOff x="6313733" y="1839738"/>
            <a:chExt cx="2421507" cy="830997"/>
          </a:xfrm>
        </p:grpSpPr>
        <p:cxnSp>
          <p:nvCxnSpPr>
            <p:cNvPr id="10" name="Straight Connector 20">
              <a:extLst>
                <a:ext uri="{FF2B5EF4-FFF2-40B4-BE49-F238E27FC236}">
                  <a16:creationId xmlns:a16="http://schemas.microsoft.com/office/drawing/2014/main" id="{956EB3EB-661A-4E95-AB53-16CADE2CB535}"/>
                </a:ext>
                <a:ext uri="{C183D7F6-B498-43B3-948B-1728B52AA6E4}">
                  <adec:decorative xmlns:adec="http://schemas.microsoft.com/office/drawing/2017/decorative" val="1"/>
                </a:ext>
              </a:extLst>
            </p:cNvPr>
            <p:cNvCxnSpPr>
              <a:cxnSpLocks/>
            </p:cNvCxnSpPr>
            <p:nvPr/>
          </p:nvCxnSpPr>
          <p:spPr>
            <a:xfrm rot="5400000">
              <a:off x="6182923" y="2248887"/>
              <a:ext cx="274320" cy="12700"/>
            </a:xfrm>
            <a:prstGeom prst="bentConnector5">
              <a:avLst>
                <a:gd name="adj1" fmla="val 0"/>
                <a:gd name="adj2" fmla="val -892385"/>
                <a:gd name="adj3" fmla="val 97382"/>
              </a:avLst>
            </a:prstGeom>
            <a:ln w="44450">
              <a:solidFill>
                <a:schemeClr val="accent5"/>
              </a:solidFill>
            </a:ln>
          </p:spPr>
          <p:style>
            <a:lnRef idx="2">
              <a:schemeClr val="accent5">
                <a:shade val="50000"/>
              </a:schemeClr>
            </a:lnRef>
            <a:fillRef idx="1">
              <a:schemeClr val="accent5"/>
            </a:fillRef>
            <a:effectRef idx="0">
              <a:schemeClr val="accent5"/>
            </a:effectRef>
            <a:fontRef idx="minor">
              <a:schemeClr val="lt1"/>
            </a:fontRef>
          </p:style>
        </p:cxnSp>
        <p:sp>
          <p:nvSpPr>
            <p:cNvPr id="12" name="Callout: Create resources">
              <a:extLst>
                <a:ext uri="{FF2B5EF4-FFF2-40B4-BE49-F238E27FC236}">
                  <a16:creationId xmlns:a16="http://schemas.microsoft.com/office/drawing/2014/main" id="{942FFD1A-C565-4827-BDED-F002613E77C4}"/>
                </a:ext>
                <a:ext uri="{C183D7F6-B498-43B3-948B-1728B52AA6E4}">
                  <adec:decorative xmlns:adec="http://schemas.microsoft.com/office/drawing/2017/decorative" val="0"/>
                </a:ext>
              </a:extLst>
            </p:cNvPr>
            <p:cNvSpPr/>
            <p:nvPr/>
          </p:nvSpPr>
          <p:spPr>
            <a:xfrm>
              <a:off x="6659577" y="1839738"/>
              <a:ext cx="2075663" cy="830997"/>
            </a:xfrm>
            <a:prstGeom prst="borderCallout1">
              <a:avLst>
                <a:gd name="adj1" fmla="val 52538"/>
                <a:gd name="adj2" fmla="val 227"/>
                <a:gd name="adj3" fmla="val 53076"/>
                <a:gd name="adj4" fmla="val -10509"/>
              </a:avLst>
            </a:prstGeom>
            <a:ln w="4445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600" dirty="0">
                  <a:solidFill>
                    <a:prstClr val="white"/>
                  </a:solidFill>
                  <a:latin typeface="Amazon Ember Display"/>
                </a:rPr>
                <a:t>The torchtext package contains data processing utilities and popular datasets for NLP.</a:t>
              </a:r>
              <a:endParaRPr kumimoji="0" lang="en-US" sz="1600" b="0" i="0" u="none" strike="noStrike" kern="1200" cap="none" spc="0" normalizeH="0" baseline="0" noProof="0" dirty="0">
                <a:ln>
                  <a:noFill/>
                </a:ln>
                <a:solidFill>
                  <a:prstClr val="white"/>
                </a:solidFill>
                <a:effectLst/>
                <a:uLnTx/>
                <a:uFillTx/>
                <a:latin typeface="Amazon Ember Display"/>
                <a:ea typeface="+mn-ea"/>
                <a:cs typeface="+mn-cs"/>
              </a:endParaRPr>
            </a:p>
          </p:txBody>
        </p:sp>
      </p:grpSp>
      <p:grpSp>
        <p:nvGrpSpPr>
          <p:cNvPr id="14" name="Callout with bracket">
            <a:extLst>
              <a:ext uri="{FF2B5EF4-FFF2-40B4-BE49-F238E27FC236}">
                <a16:creationId xmlns:a16="http://schemas.microsoft.com/office/drawing/2014/main" id="{9EB14BBD-7426-4A3A-9A92-090B88AF0128}"/>
              </a:ext>
            </a:extLst>
          </p:cNvPr>
          <p:cNvGrpSpPr/>
          <p:nvPr/>
        </p:nvGrpSpPr>
        <p:grpSpPr>
          <a:xfrm flipH="1">
            <a:off x="365760" y="2972647"/>
            <a:ext cx="4691192" cy="584775"/>
            <a:chOff x="6293321" y="1962849"/>
            <a:chExt cx="2441919" cy="584775"/>
          </a:xfrm>
        </p:grpSpPr>
        <p:cxnSp>
          <p:nvCxnSpPr>
            <p:cNvPr id="15" name="Straight Connector 20">
              <a:extLst>
                <a:ext uri="{FF2B5EF4-FFF2-40B4-BE49-F238E27FC236}">
                  <a16:creationId xmlns:a16="http://schemas.microsoft.com/office/drawing/2014/main" id="{F281411E-C18A-443E-AD17-F3EF18A26FC6}"/>
                </a:ext>
                <a:ext uri="{C183D7F6-B498-43B3-948B-1728B52AA6E4}">
                  <adec:decorative xmlns:adec="http://schemas.microsoft.com/office/drawing/2017/decorative" val="1"/>
                </a:ext>
              </a:extLst>
            </p:cNvPr>
            <p:cNvCxnSpPr>
              <a:cxnSpLocks/>
            </p:cNvCxnSpPr>
            <p:nvPr/>
          </p:nvCxnSpPr>
          <p:spPr>
            <a:xfrm rot="5400000">
              <a:off x="6162511" y="2127371"/>
              <a:ext cx="274320" cy="12700"/>
            </a:xfrm>
            <a:prstGeom prst="bentConnector5">
              <a:avLst>
                <a:gd name="adj1" fmla="val 0"/>
                <a:gd name="adj2" fmla="val -892385"/>
                <a:gd name="adj3" fmla="val 97382"/>
              </a:avLst>
            </a:prstGeom>
            <a:ln w="44450">
              <a:solidFill>
                <a:schemeClr val="accent5"/>
              </a:solidFill>
            </a:ln>
          </p:spPr>
          <p:style>
            <a:lnRef idx="2">
              <a:schemeClr val="accent5">
                <a:shade val="50000"/>
              </a:schemeClr>
            </a:lnRef>
            <a:fillRef idx="1">
              <a:schemeClr val="accent5"/>
            </a:fillRef>
            <a:effectRef idx="0">
              <a:schemeClr val="accent5"/>
            </a:effectRef>
            <a:fontRef idx="minor">
              <a:schemeClr val="lt1"/>
            </a:fontRef>
          </p:style>
        </p:cxnSp>
        <p:sp>
          <p:nvSpPr>
            <p:cNvPr id="16" name="Callout: Create resources">
              <a:extLst>
                <a:ext uri="{FF2B5EF4-FFF2-40B4-BE49-F238E27FC236}">
                  <a16:creationId xmlns:a16="http://schemas.microsoft.com/office/drawing/2014/main" id="{84F2019E-029C-4A28-B407-DD28EF21D89C}"/>
                </a:ext>
                <a:ext uri="{C183D7F6-B498-43B3-948B-1728B52AA6E4}">
                  <adec:decorative xmlns:adec="http://schemas.microsoft.com/office/drawing/2017/decorative" val="0"/>
                </a:ext>
              </a:extLst>
            </p:cNvPr>
            <p:cNvSpPr/>
            <p:nvPr/>
          </p:nvSpPr>
          <p:spPr>
            <a:xfrm>
              <a:off x="6659577" y="1962849"/>
              <a:ext cx="2075663" cy="584775"/>
            </a:xfrm>
            <a:prstGeom prst="borderCallout1">
              <a:avLst>
                <a:gd name="adj1" fmla="val 34156"/>
                <a:gd name="adj2" fmla="val -223"/>
                <a:gd name="adj3" fmla="val 34694"/>
                <a:gd name="adj4" fmla="val -11858"/>
              </a:avLst>
            </a:prstGeom>
            <a:ln w="4445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600" dirty="0">
                  <a:solidFill>
                    <a:prstClr val="white"/>
                  </a:solidFill>
                  <a:latin typeface="Amazon Ember Display"/>
                </a:rPr>
                <a:t>The vocab class defines a vocabulary object.</a:t>
              </a:r>
              <a:endParaRPr kumimoji="0" lang="en-US" sz="1600" b="0" i="0" u="none" strike="noStrike" kern="1200" cap="none" spc="0" normalizeH="0" baseline="0" noProof="0" dirty="0">
                <a:ln>
                  <a:noFill/>
                </a:ln>
                <a:solidFill>
                  <a:prstClr val="white"/>
                </a:solidFill>
                <a:effectLst/>
                <a:uLnTx/>
                <a:uFillTx/>
                <a:latin typeface="Amazon Ember Display"/>
                <a:ea typeface="+mn-ea"/>
                <a:cs typeface="+mn-cs"/>
              </a:endParaRPr>
            </a:p>
          </p:txBody>
        </p:sp>
      </p:grpSp>
      <p:grpSp>
        <p:nvGrpSpPr>
          <p:cNvPr id="17" name="Callout with bracket">
            <a:extLst>
              <a:ext uri="{FF2B5EF4-FFF2-40B4-BE49-F238E27FC236}">
                <a16:creationId xmlns:a16="http://schemas.microsoft.com/office/drawing/2014/main" id="{AF903674-BA9B-4F50-B888-988BD9395D2B}"/>
              </a:ext>
            </a:extLst>
          </p:cNvPr>
          <p:cNvGrpSpPr/>
          <p:nvPr/>
        </p:nvGrpSpPr>
        <p:grpSpPr>
          <a:xfrm flipH="1">
            <a:off x="365760" y="3962547"/>
            <a:ext cx="4691192" cy="586481"/>
            <a:chOff x="6293321" y="2038531"/>
            <a:chExt cx="2441919" cy="586481"/>
          </a:xfrm>
        </p:grpSpPr>
        <p:cxnSp>
          <p:nvCxnSpPr>
            <p:cNvPr id="18" name="Straight Connector 20">
              <a:extLst>
                <a:ext uri="{FF2B5EF4-FFF2-40B4-BE49-F238E27FC236}">
                  <a16:creationId xmlns:a16="http://schemas.microsoft.com/office/drawing/2014/main" id="{4F8A871E-C29A-4512-BAEF-660E846B8C66}"/>
                </a:ext>
                <a:ext uri="{C183D7F6-B498-43B3-948B-1728B52AA6E4}">
                  <adec:decorative xmlns:adec="http://schemas.microsoft.com/office/drawing/2017/decorative" val="1"/>
                </a:ext>
              </a:extLst>
            </p:cNvPr>
            <p:cNvCxnSpPr>
              <a:cxnSpLocks/>
            </p:cNvCxnSpPr>
            <p:nvPr/>
          </p:nvCxnSpPr>
          <p:spPr>
            <a:xfrm rot="5400000">
              <a:off x="6071071" y="2260781"/>
              <a:ext cx="457200" cy="12700"/>
            </a:xfrm>
            <a:prstGeom prst="bentConnector5">
              <a:avLst>
                <a:gd name="adj1" fmla="val 0"/>
                <a:gd name="adj2" fmla="val -892385"/>
                <a:gd name="adj3" fmla="val 97382"/>
              </a:avLst>
            </a:prstGeom>
            <a:ln w="44450">
              <a:solidFill>
                <a:schemeClr val="accent5"/>
              </a:solidFill>
            </a:ln>
          </p:spPr>
          <p:style>
            <a:lnRef idx="2">
              <a:schemeClr val="accent5">
                <a:shade val="50000"/>
              </a:schemeClr>
            </a:lnRef>
            <a:fillRef idx="1">
              <a:schemeClr val="accent5"/>
            </a:fillRef>
            <a:effectRef idx="0">
              <a:schemeClr val="accent5"/>
            </a:effectRef>
            <a:fontRef idx="minor">
              <a:schemeClr val="lt1"/>
            </a:fontRef>
          </p:style>
        </p:cxnSp>
        <p:sp>
          <p:nvSpPr>
            <p:cNvPr id="19" name="Callout: Create resources">
              <a:extLst>
                <a:ext uri="{FF2B5EF4-FFF2-40B4-BE49-F238E27FC236}">
                  <a16:creationId xmlns:a16="http://schemas.microsoft.com/office/drawing/2014/main" id="{B43CDBC9-F020-47FB-B494-8BA41072CC28}"/>
                </a:ext>
                <a:ext uri="{C183D7F6-B498-43B3-948B-1728B52AA6E4}">
                  <adec:decorative xmlns:adec="http://schemas.microsoft.com/office/drawing/2017/decorative" val="0"/>
                </a:ext>
              </a:extLst>
            </p:cNvPr>
            <p:cNvSpPr/>
            <p:nvPr/>
          </p:nvSpPr>
          <p:spPr>
            <a:xfrm>
              <a:off x="6659577" y="2040237"/>
              <a:ext cx="2075663" cy="584775"/>
            </a:xfrm>
            <a:prstGeom prst="borderCallout1">
              <a:avLst>
                <a:gd name="adj1" fmla="val 34156"/>
                <a:gd name="adj2" fmla="val -223"/>
                <a:gd name="adj3" fmla="val 34694"/>
                <a:gd name="adj4" fmla="val -11858"/>
              </a:avLst>
            </a:prstGeom>
            <a:ln w="4445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600" dirty="0">
                  <a:solidFill>
                    <a:prstClr val="white"/>
                  </a:solidFill>
                  <a:latin typeface="Amazon Ember Display"/>
                </a:rPr>
                <a:t>The get-tokenizer function generates tokenizers for a string sentence.</a:t>
              </a:r>
              <a:endParaRPr kumimoji="0" lang="en-US" sz="1600" b="0" i="0" u="none" strike="noStrike" kern="1200" cap="none" spc="0" normalizeH="0" baseline="0" noProof="0" dirty="0">
                <a:ln>
                  <a:noFill/>
                </a:ln>
                <a:solidFill>
                  <a:prstClr val="white"/>
                </a:solidFill>
                <a:effectLst/>
                <a:uLnTx/>
                <a:uFillTx/>
                <a:latin typeface="Amazon Ember Display"/>
                <a:ea typeface="+mn-ea"/>
                <a:cs typeface="+mn-cs"/>
              </a:endParaRPr>
            </a:p>
          </p:txBody>
        </p:sp>
      </p:grpSp>
      <p:grpSp>
        <p:nvGrpSpPr>
          <p:cNvPr id="20" name="Callout with bracket">
            <a:extLst>
              <a:ext uri="{FF2B5EF4-FFF2-40B4-BE49-F238E27FC236}">
                <a16:creationId xmlns:a16="http://schemas.microsoft.com/office/drawing/2014/main" id="{E868D2EC-F685-4E8C-AC30-3352949E3A43}"/>
              </a:ext>
            </a:extLst>
          </p:cNvPr>
          <p:cNvGrpSpPr/>
          <p:nvPr/>
        </p:nvGrpSpPr>
        <p:grpSpPr>
          <a:xfrm flipH="1">
            <a:off x="365760" y="5096008"/>
            <a:ext cx="4691192" cy="584775"/>
            <a:chOff x="6293321" y="1962849"/>
            <a:chExt cx="2441919" cy="584775"/>
          </a:xfrm>
        </p:grpSpPr>
        <p:cxnSp>
          <p:nvCxnSpPr>
            <p:cNvPr id="21" name="Straight Connector 20">
              <a:extLst>
                <a:ext uri="{FF2B5EF4-FFF2-40B4-BE49-F238E27FC236}">
                  <a16:creationId xmlns:a16="http://schemas.microsoft.com/office/drawing/2014/main" id="{8F2A5553-AC5E-4E88-96B5-8A1D4D20595F}"/>
                </a:ext>
                <a:ext uri="{C183D7F6-B498-43B3-948B-1728B52AA6E4}">
                  <adec:decorative xmlns:adec="http://schemas.microsoft.com/office/drawing/2017/decorative" val="1"/>
                </a:ext>
              </a:extLst>
            </p:cNvPr>
            <p:cNvCxnSpPr>
              <a:cxnSpLocks/>
            </p:cNvCxnSpPr>
            <p:nvPr/>
          </p:nvCxnSpPr>
          <p:spPr>
            <a:xfrm rot="5400000">
              <a:off x="6162511" y="2127371"/>
              <a:ext cx="274320" cy="12700"/>
            </a:xfrm>
            <a:prstGeom prst="bentConnector5">
              <a:avLst>
                <a:gd name="adj1" fmla="val 0"/>
                <a:gd name="adj2" fmla="val -892385"/>
                <a:gd name="adj3" fmla="val 97382"/>
              </a:avLst>
            </a:prstGeom>
            <a:ln w="44450">
              <a:solidFill>
                <a:schemeClr val="accent5"/>
              </a:solidFill>
            </a:ln>
          </p:spPr>
          <p:style>
            <a:lnRef idx="2">
              <a:schemeClr val="accent5">
                <a:shade val="50000"/>
              </a:schemeClr>
            </a:lnRef>
            <a:fillRef idx="1">
              <a:schemeClr val="accent5"/>
            </a:fillRef>
            <a:effectRef idx="0">
              <a:schemeClr val="accent5"/>
            </a:effectRef>
            <a:fontRef idx="minor">
              <a:schemeClr val="lt1"/>
            </a:fontRef>
          </p:style>
        </p:cxnSp>
        <p:sp>
          <p:nvSpPr>
            <p:cNvPr id="22" name="Callout: Create resources">
              <a:extLst>
                <a:ext uri="{FF2B5EF4-FFF2-40B4-BE49-F238E27FC236}">
                  <a16:creationId xmlns:a16="http://schemas.microsoft.com/office/drawing/2014/main" id="{6D3EA3D7-AB44-4411-B1A2-7D65334B5F1E}"/>
                </a:ext>
                <a:ext uri="{C183D7F6-B498-43B3-948B-1728B52AA6E4}">
                  <adec:decorative xmlns:adec="http://schemas.microsoft.com/office/drawing/2017/decorative" val="0"/>
                </a:ext>
              </a:extLst>
            </p:cNvPr>
            <p:cNvSpPr/>
            <p:nvPr/>
          </p:nvSpPr>
          <p:spPr>
            <a:xfrm>
              <a:off x="6659577" y="1962849"/>
              <a:ext cx="2075663" cy="584775"/>
            </a:xfrm>
            <a:prstGeom prst="borderCallout1">
              <a:avLst>
                <a:gd name="adj1" fmla="val 34156"/>
                <a:gd name="adj2" fmla="val -223"/>
                <a:gd name="adj3" fmla="val 34694"/>
                <a:gd name="adj4" fmla="val -11858"/>
              </a:avLst>
            </a:prstGeom>
            <a:ln w="4445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lIns="45720" rIns="45720" rtlCol="0" anchor="ctr">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600" dirty="0">
                  <a:solidFill>
                    <a:prstClr val="white"/>
                  </a:solidFill>
                  <a:latin typeface="Amazon Ember Display"/>
                </a:rPr>
                <a:t>GloVe provides vector representations from pretrained word embeddings.</a:t>
              </a:r>
              <a:endParaRPr kumimoji="0" lang="en-US" sz="1600" b="0" i="0" u="none" strike="noStrike" kern="1200" cap="none" spc="0" normalizeH="0" baseline="0" noProof="0" dirty="0">
                <a:ln>
                  <a:noFill/>
                </a:ln>
                <a:solidFill>
                  <a:prstClr val="white"/>
                </a:solidFill>
                <a:effectLst/>
                <a:uLnTx/>
                <a:uFillTx/>
                <a:latin typeface="Amazon Ember Display"/>
                <a:ea typeface="+mn-ea"/>
                <a:cs typeface="+mn-cs"/>
              </a:endParaRPr>
            </a:p>
          </p:txBody>
        </p:sp>
      </p:grpSp>
    </p:spTree>
    <p:custDataLst>
      <p:tags r:id="rId1"/>
    </p:custDataLst>
    <p:extLst>
      <p:ext uri="{BB962C8B-B14F-4D97-AF65-F5344CB8AC3E}">
        <p14:creationId xmlns:p14="http://schemas.microsoft.com/office/powerpoint/2010/main" val="37114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C99DCF-7EC7-D781-8158-414CA3AA8D7D}"/>
              </a:ext>
            </a:extLst>
          </p:cNvPr>
          <p:cNvSpPr>
            <a:spLocks noGrp="1"/>
          </p:cNvSpPr>
          <p:nvPr>
            <p:ph type="sldNum" idx="97"/>
          </p:nvPr>
        </p:nvSpPr>
        <p:spPr/>
        <p:txBody>
          <a:bodyPr/>
          <a:lstStyle/>
          <a:p>
            <a:fld id="{86A8BF56-6CB3-514C-9A64-F39D95C9E25B}" type="slidenum">
              <a:rPr lang="en-US" smtClean="0"/>
              <a:pPr/>
              <a:t>7</a:t>
            </a:fld>
            <a:endParaRPr lang="en-US" dirty="0"/>
          </a:p>
        </p:txBody>
      </p:sp>
      <p:sp>
        <p:nvSpPr>
          <p:cNvPr id="3" name="Title 2">
            <a:extLst>
              <a:ext uri="{FF2B5EF4-FFF2-40B4-BE49-F238E27FC236}">
                <a16:creationId xmlns:a16="http://schemas.microsoft.com/office/drawing/2014/main" id="{C1938220-9704-9626-2B78-663CD87B1D02}"/>
              </a:ext>
            </a:extLst>
          </p:cNvPr>
          <p:cNvSpPr>
            <a:spLocks noGrp="1"/>
          </p:cNvSpPr>
          <p:nvPr>
            <p:ph type="title" idx="1"/>
          </p:nvPr>
        </p:nvSpPr>
        <p:spPr/>
        <p:txBody>
          <a:bodyPr>
            <a:normAutofit fontScale="90000"/>
          </a:bodyPr>
          <a:lstStyle/>
          <a:p>
            <a:r>
              <a:rPr lang="en-US" dirty="0"/>
              <a:t>Reading the dataset</a:t>
            </a:r>
          </a:p>
        </p:txBody>
      </p:sp>
      <p:sp>
        <p:nvSpPr>
          <p:cNvPr id="4" name="Content Placeholder 3">
            <a:extLst>
              <a:ext uri="{FF2B5EF4-FFF2-40B4-BE49-F238E27FC236}">
                <a16:creationId xmlns:a16="http://schemas.microsoft.com/office/drawing/2014/main" id="{30E5CF39-A5F8-576D-860F-0932B6B71354}"/>
              </a:ext>
            </a:extLst>
          </p:cNvPr>
          <p:cNvSpPr>
            <a:spLocks noGrp="1"/>
          </p:cNvSpPr>
          <p:nvPr>
            <p:ph idx="2"/>
          </p:nvPr>
        </p:nvSpPr>
        <p:spPr/>
        <p:txBody>
          <a:bodyPr/>
          <a:lstStyle/>
          <a:p>
            <a:endParaRPr lang="en-US"/>
          </a:p>
        </p:txBody>
      </p:sp>
      <p:sp>
        <p:nvSpPr>
          <p:cNvPr id="7" name="Text Placeholder 7">
            <a:extLst>
              <a:ext uri="{FF2B5EF4-FFF2-40B4-BE49-F238E27FC236}">
                <a16:creationId xmlns:a16="http://schemas.microsoft.com/office/drawing/2014/main" id="{7AF2456B-AB27-404E-A310-129662FAB37B}"/>
              </a:ext>
            </a:extLst>
          </p:cNvPr>
          <p:cNvSpPr txBox="1">
            <a:spLocks/>
          </p:cNvSpPr>
          <p:nvPr/>
        </p:nvSpPr>
        <p:spPr>
          <a:xfrm>
            <a:off x="362712" y="1336809"/>
            <a:ext cx="11466576" cy="1323439"/>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a:spAutoFit/>
          </a:bodyPr>
          <a:lstStyle>
            <a:lvl1pPr marL="228600" indent="-228600" algn="l" defTabSz="914400" rtl="0" eaLnBrk="1" latinLnBrk="0" hangingPunct="1">
              <a:lnSpc>
                <a:spcPct val="90000"/>
              </a:lnSpc>
              <a:spcBef>
                <a:spcPts val="1000"/>
              </a:spcBef>
              <a:buFont typeface="Amazon Ember Display"/>
              <a:buChar char="•"/>
              <a:defRPr lang="en-US" sz="2800" kern="1200" dirty="0">
                <a:solidFill>
                  <a:srgbClr val="232F3E"/>
                </a:solidFill>
                <a:latin typeface="Amazon Ember display"/>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lnSpc>
                <a:spcPct val="100000"/>
              </a:lnSpc>
              <a:spcBef>
                <a:spcPts val="0"/>
              </a:spcBef>
              <a:buNone/>
            </a:pPr>
            <a:r>
              <a:rPr lang="en-US" sz="2000" dirty="0">
                <a:solidFill>
                  <a:schemeClr val="tx1"/>
                </a:solidFill>
                <a:latin typeface="Lucida Console" panose="020B0609040504020204" pitchFamily="49" charset="0"/>
              </a:rPr>
              <a:t># Read the review dataset and output the first five rows</a:t>
            </a:r>
          </a:p>
          <a:p>
            <a:pPr marL="0" indent="0">
              <a:lnSpc>
                <a:spcPct val="100000"/>
              </a:lnSpc>
              <a:spcBef>
                <a:spcPts val="0"/>
              </a:spcBef>
              <a:buNone/>
            </a:pPr>
            <a:endParaRPr lang="en-US" sz="2000" dirty="0">
              <a:solidFill>
                <a:schemeClr val="tx2"/>
              </a:solidFill>
              <a:latin typeface="Lucida Console" panose="020B0609040504020204" pitchFamily="49" charset="0"/>
            </a:endParaRPr>
          </a:p>
          <a:p>
            <a:pPr marL="0" indent="0">
              <a:lnSpc>
                <a:spcPct val="100000"/>
              </a:lnSpc>
              <a:spcBef>
                <a:spcPts val="0"/>
              </a:spcBef>
              <a:buNone/>
            </a:pPr>
            <a:r>
              <a:rPr lang="en-US" sz="2000" dirty="0">
                <a:solidFill>
                  <a:srgbClr val="0070C0"/>
                </a:solidFill>
                <a:latin typeface="Lucida Console" panose="020B0609040504020204" pitchFamily="49" charset="0"/>
              </a:rPr>
              <a:t>df = pd.read_c</a:t>
            </a:r>
            <a:r>
              <a:rPr lang="en-US" sz="2000" dirty="0">
                <a:solidFill>
                  <a:schemeClr val="accent5"/>
                </a:solidFill>
                <a:latin typeface="Lucida Console" panose="020B0609040504020204" pitchFamily="49" charset="0"/>
              </a:rPr>
              <a:t>sv( “NLP-REVIEW-DATA-CLASSIFICATION-TRAINING.csv” )</a:t>
            </a:r>
          </a:p>
          <a:p>
            <a:pPr marL="0" indent="0">
              <a:lnSpc>
                <a:spcPct val="100000"/>
              </a:lnSpc>
              <a:spcBef>
                <a:spcPts val="0"/>
              </a:spcBef>
              <a:buNone/>
            </a:pPr>
            <a:r>
              <a:rPr lang="en-US" sz="2000" dirty="0">
                <a:solidFill>
                  <a:schemeClr val="accent5"/>
                </a:solidFill>
                <a:latin typeface="Lucida Console" panose="020B0609040504020204" pitchFamily="49" charset="0"/>
              </a:rPr>
              <a:t>df.head()</a:t>
            </a:r>
          </a:p>
        </p:txBody>
      </p:sp>
      <p:pic>
        <p:nvPicPr>
          <p:cNvPr id="14" name="Picture 13" descr="Screenshot of the first five rows of the DataFrame. See details in notes.">
            <a:extLst>
              <a:ext uri="{FF2B5EF4-FFF2-40B4-BE49-F238E27FC236}">
                <a16:creationId xmlns:a16="http://schemas.microsoft.com/office/drawing/2014/main" id="{A0F81A96-E9A1-9E2C-824D-CB1949351945}"/>
              </a:ext>
            </a:extLst>
          </p:cNvPr>
          <p:cNvPicPr>
            <a:picLocks noChangeAspect="1"/>
          </p:cNvPicPr>
          <p:nvPr/>
        </p:nvPicPr>
        <p:blipFill>
          <a:blip r:embed="rId4"/>
          <a:stretch>
            <a:fillRect/>
          </a:stretch>
        </p:blipFill>
        <p:spPr>
          <a:xfrm>
            <a:off x="851082" y="3295286"/>
            <a:ext cx="10496622" cy="2092191"/>
          </a:xfrm>
          <a:prstGeom prst="rect">
            <a:avLst/>
          </a:prstGeom>
          <a:effectLst>
            <a:outerShdw blurRad="50800" dist="38100" dir="8100000" algn="tr" rotWithShape="0">
              <a:prstClr val="black">
                <a:alpha val="40000"/>
              </a:prstClr>
            </a:outerShdw>
          </a:effectLst>
        </p:spPr>
      </p:pic>
    </p:spTree>
    <p:custDataLst>
      <p:tags r:id="rId1"/>
    </p:custDataLst>
    <p:extLst>
      <p:ext uri="{BB962C8B-B14F-4D97-AF65-F5344CB8AC3E}">
        <p14:creationId xmlns:p14="http://schemas.microsoft.com/office/powerpoint/2010/main" val="1333265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C99DCF-7EC7-D781-8158-414CA3AA8D7D}"/>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3" name="Title 2">
            <a:extLst>
              <a:ext uri="{FF2B5EF4-FFF2-40B4-BE49-F238E27FC236}">
                <a16:creationId xmlns:a16="http://schemas.microsoft.com/office/drawing/2014/main" id="{C1938220-9704-9626-2B78-663CD87B1D02}"/>
              </a:ext>
            </a:extLst>
          </p:cNvPr>
          <p:cNvSpPr>
            <a:spLocks noGrp="1"/>
          </p:cNvSpPr>
          <p:nvPr>
            <p:ph type="title" idx="1"/>
          </p:nvPr>
        </p:nvSpPr>
        <p:spPr/>
        <p:txBody>
          <a:bodyPr>
            <a:normAutofit fontScale="90000"/>
          </a:bodyPr>
          <a:lstStyle/>
          <a:p>
            <a:r>
              <a:rPr lang="en-US" dirty="0"/>
              <a:t>Performing basic EDA</a:t>
            </a:r>
          </a:p>
        </p:txBody>
      </p:sp>
      <p:sp>
        <p:nvSpPr>
          <p:cNvPr id="4" name="Content Placeholder 3">
            <a:extLst>
              <a:ext uri="{FF2B5EF4-FFF2-40B4-BE49-F238E27FC236}">
                <a16:creationId xmlns:a16="http://schemas.microsoft.com/office/drawing/2014/main" id="{6875B395-62FF-8B0E-BD34-6025C0546B88}"/>
              </a:ext>
            </a:extLst>
          </p:cNvPr>
          <p:cNvSpPr>
            <a:spLocks noGrp="1"/>
          </p:cNvSpPr>
          <p:nvPr>
            <p:ph idx="2"/>
          </p:nvPr>
        </p:nvSpPr>
        <p:spPr/>
        <p:txBody>
          <a:bodyPr/>
          <a:lstStyle/>
          <a:p>
            <a:endParaRPr lang="en-US"/>
          </a:p>
        </p:txBody>
      </p:sp>
      <p:sp>
        <p:nvSpPr>
          <p:cNvPr id="18" name="Right Arrow 17">
            <a:extLst>
              <a:ext uri="{FF2B5EF4-FFF2-40B4-BE49-F238E27FC236}">
                <a16:creationId xmlns:a16="http://schemas.microsoft.com/office/drawing/2014/main" id="{BA6CD9CA-879F-5E3D-DFBC-0182DB423DBF}"/>
              </a:ext>
              <a:ext uri="{C183D7F6-B498-43B3-948B-1728B52AA6E4}">
                <adec:decorative xmlns:adec="http://schemas.microsoft.com/office/drawing/2017/decorative" val="1"/>
              </a:ext>
            </a:extLst>
          </p:cNvPr>
          <p:cNvSpPr/>
          <p:nvPr/>
        </p:nvSpPr>
        <p:spPr>
          <a:xfrm>
            <a:off x="6485776" y="2089177"/>
            <a:ext cx="391885" cy="174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First line: 1.0, 34954. Second line: 0.0, 21046.">
            <a:extLst>
              <a:ext uri="{FF2B5EF4-FFF2-40B4-BE49-F238E27FC236}">
                <a16:creationId xmlns:a16="http://schemas.microsoft.com/office/drawing/2014/main" id="{8E221FB6-B3C3-1802-1C1E-FDEE8E00BD03}"/>
              </a:ext>
            </a:extLst>
          </p:cNvPr>
          <p:cNvPicPr>
            <a:picLocks noChangeAspect="1"/>
          </p:cNvPicPr>
          <p:nvPr/>
        </p:nvPicPr>
        <p:blipFill>
          <a:blip r:embed="rId4"/>
          <a:stretch>
            <a:fillRect/>
          </a:stretch>
        </p:blipFill>
        <p:spPr>
          <a:xfrm>
            <a:off x="7086335" y="1778166"/>
            <a:ext cx="3378200" cy="749300"/>
          </a:xfrm>
          <a:prstGeom prst="rect">
            <a:avLst/>
          </a:prstGeom>
          <a:effectLst>
            <a:outerShdw blurRad="50800" dist="38100" dir="8100000" algn="tr" rotWithShape="0">
              <a:prstClr val="black">
                <a:alpha val="40000"/>
              </a:prstClr>
            </a:outerShdw>
          </a:effectLst>
        </p:spPr>
      </p:pic>
      <p:sp>
        <p:nvSpPr>
          <p:cNvPr id="19" name="Right Arrow 18">
            <a:extLst>
              <a:ext uri="{FF2B5EF4-FFF2-40B4-BE49-F238E27FC236}">
                <a16:creationId xmlns:a16="http://schemas.microsoft.com/office/drawing/2014/main" id="{70B92943-174D-3338-7E93-2E48036ED016}"/>
              </a:ext>
              <a:ext uri="{C183D7F6-B498-43B3-948B-1728B52AA6E4}">
                <adec:decorative xmlns:adec="http://schemas.microsoft.com/office/drawing/2017/decorative" val="1"/>
              </a:ext>
            </a:extLst>
          </p:cNvPr>
          <p:cNvSpPr/>
          <p:nvPr/>
        </p:nvSpPr>
        <p:spPr>
          <a:xfrm>
            <a:off x="6485776" y="3621539"/>
            <a:ext cx="391885" cy="174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7">
            <a:extLst>
              <a:ext uri="{FF2B5EF4-FFF2-40B4-BE49-F238E27FC236}">
                <a16:creationId xmlns:a16="http://schemas.microsoft.com/office/drawing/2014/main" id="{1E2ADB33-D9C1-132E-5353-8C919B552C69}"/>
              </a:ext>
            </a:extLst>
          </p:cNvPr>
          <p:cNvSpPr txBox="1">
            <a:spLocks/>
          </p:cNvSpPr>
          <p:nvPr/>
        </p:nvSpPr>
        <p:spPr>
          <a:xfrm>
            <a:off x="365760" y="1811851"/>
            <a:ext cx="5965982" cy="646331"/>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vert="horz" lIns="91440" tIns="45720" rIns="91440" bIns="45720" rtlCol="0">
            <a:spAutoFit/>
          </a:bodyPr>
          <a:lstStyle>
            <a:lvl1pPr marL="0" indent="0" algn="l" defTabSz="914400" rtl="0" eaLnBrk="1" latinLnBrk="0" hangingPunct="1">
              <a:lnSpc>
                <a:spcPct val="90000"/>
              </a:lnSpc>
              <a:spcBef>
                <a:spcPts val="0"/>
              </a:spcBef>
              <a:buFont typeface="Amazon Ember Display"/>
              <a:buNone/>
              <a:defRPr lang="en-US" sz="1600" kern="1200">
                <a:solidFill>
                  <a:srgbClr val="232F3E"/>
                </a:solidFill>
                <a:latin typeface="Lucida Console" panose="020B0609040504020204" pitchFamily="49" charset="0"/>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r>
              <a:rPr lang="en-US" sz="2000" dirty="0">
                <a:solidFill>
                  <a:schemeClr val="tx1"/>
                </a:solidFill>
              </a:rPr>
              <a:t># Check for imbalanced labels</a:t>
            </a:r>
          </a:p>
          <a:p>
            <a:r>
              <a:rPr lang="en-US" sz="2000" dirty="0">
                <a:solidFill>
                  <a:srgbClr val="0070C0"/>
                </a:solidFill>
              </a:rPr>
              <a:t>df[“isPositive”].value_counts()</a:t>
            </a:r>
          </a:p>
        </p:txBody>
      </p:sp>
      <p:sp>
        <p:nvSpPr>
          <p:cNvPr id="8" name="Text Placeholder 7">
            <a:extLst>
              <a:ext uri="{FF2B5EF4-FFF2-40B4-BE49-F238E27FC236}">
                <a16:creationId xmlns:a16="http://schemas.microsoft.com/office/drawing/2014/main" id="{DBB4DC75-AC82-7C9E-C945-FCD0631E3FC6}"/>
              </a:ext>
            </a:extLst>
          </p:cNvPr>
          <p:cNvSpPr txBox="1">
            <a:spLocks/>
          </p:cNvSpPr>
          <p:nvPr/>
        </p:nvSpPr>
        <p:spPr>
          <a:xfrm>
            <a:off x="365760" y="3339423"/>
            <a:ext cx="5965982" cy="646331"/>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vert="horz" lIns="91440" tIns="45720" rIns="91440" bIns="45720" rtlCol="0">
            <a:spAutoFit/>
          </a:bodyPr>
          <a:lstStyle>
            <a:lvl1pPr marL="0" indent="0" algn="l" defTabSz="914400" rtl="0" eaLnBrk="1" latinLnBrk="0" hangingPunct="1">
              <a:lnSpc>
                <a:spcPct val="90000"/>
              </a:lnSpc>
              <a:spcBef>
                <a:spcPts val="0"/>
              </a:spcBef>
              <a:buFont typeface="Amazon Ember Display"/>
              <a:buNone/>
              <a:defRPr lang="en-US" sz="1600" kern="1200">
                <a:solidFill>
                  <a:srgbClr val="232F3E"/>
                </a:solidFill>
                <a:latin typeface="Lucida Console" panose="020B0609040504020204" pitchFamily="49" charset="0"/>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r>
              <a:rPr lang="en-US" sz="2000" dirty="0">
                <a:solidFill>
                  <a:schemeClr val="tx1"/>
                </a:solidFill>
              </a:rPr>
              <a:t># Identify missing values</a:t>
            </a:r>
          </a:p>
          <a:p>
            <a:r>
              <a:rPr lang="en-US" sz="2000" dirty="0">
                <a:solidFill>
                  <a:srgbClr val="0070C0"/>
                </a:solidFill>
              </a:rPr>
              <a:t>print(df.isna().sum())</a:t>
            </a:r>
          </a:p>
        </p:txBody>
      </p:sp>
      <p:sp>
        <p:nvSpPr>
          <p:cNvPr id="10" name="Text Placeholder 7">
            <a:extLst>
              <a:ext uri="{FF2B5EF4-FFF2-40B4-BE49-F238E27FC236}">
                <a16:creationId xmlns:a16="http://schemas.microsoft.com/office/drawing/2014/main" id="{A193FAA3-D3F7-D5C2-5F10-818E2361E2C2}"/>
              </a:ext>
            </a:extLst>
          </p:cNvPr>
          <p:cNvSpPr txBox="1">
            <a:spLocks/>
          </p:cNvSpPr>
          <p:nvPr/>
        </p:nvSpPr>
        <p:spPr>
          <a:xfrm>
            <a:off x="365760" y="5211238"/>
            <a:ext cx="10269262" cy="646331"/>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vert="horz" lIns="91440" tIns="45720" rIns="91440" bIns="45720" rtlCol="0">
            <a:spAutoFit/>
          </a:bodyPr>
          <a:lstStyle>
            <a:lvl1pPr marL="0" indent="0" algn="l" defTabSz="914400" rtl="0" eaLnBrk="1" latinLnBrk="0" hangingPunct="1">
              <a:lnSpc>
                <a:spcPct val="90000"/>
              </a:lnSpc>
              <a:spcBef>
                <a:spcPts val="0"/>
              </a:spcBef>
              <a:buFont typeface="Amazon Ember Display"/>
              <a:buNone/>
              <a:defRPr lang="en-US" sz="1600" kern="1200">
                <a:solidFill>
                  <a:srgbClr val="232F3E"/>
                </a:solidFill>
                <a:latin typeface="Lucida Console" panose="020B0609040504020204" pitchFamily="49" charset="0"/>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r>
              <a:rPr lang="en-US" sz="2000" dirty="0">
                <a:solidFill>
                  <a:schemeClr val="tx1"/>
                </a:solidFill>
              </a:rPr>
              <a:t># Fill in missing values</a:t>
            </a:r>
          </a:p>
          <a:p>
            <a:r>
              <a:rPr lang="en-US" sz="2000" dirty="0">
                <a:solidFill>
                  <a:srgbClr val="0070C0"/>
                </a:solidFill>
              </a:rPr>
              <a:t>df[“reviewText”] = df[“reviewText”].fillna(“missing”)</a:t>
            </a:r>
          </a:p>
        </p:txBody>
      </p:sp>
      <p:pic>
        <p:nvPicPr>
          <p:cNvPr id="16" name="Picture 15" descr="Screenshot of output, which includes column names and the number of missing values for each column. Missing values for reviewText and summary columns are 10 and 12 respectively. Missing values are zero for the rest of the columns: ID, verified, time, log_votes, isPositive&#10;">
            <a:extLst>
              <a:ext uri="{FF2B5EF4-FFF2-40B4-BE49-F238E27FC236}">
                <a16:creationId xmlns:a16="http://schemas.microsoft.com/office/drawing/2014/main" id="{BCCDB1F1-20BA-9730-652E-E87946E423CD}"/>
              </a:ext>
            </a:extLst>
          </p:cNvPr>
          <p:cNvPicPr>
            <a:picLocks noChangeAspect="1"/>
          </p:cNvPicPr>
          <p:nvPr/>
        </p:nvPicPr>
        <p:blipFill>
          <a:blip r:embed="rId5"/>
          <a:stretch>
            <a:fillRect/>
          </a:stretch>
        </p:blipFill>
        <p:spPr>
          <a:xfrm>
            <a:off x="7001271" y="2891452"/>
            <a:ext cx="2032000" cy="1955800"/>
          </a:xfrm>
          <a:prstGeom prst="rect">
            <a:avLst/>
          </a:prstGeom>
        </p:spPr>
      </p:pic>
    </p:spTree>
    <p:custDataLst>
      <p:tags r:id="rId1"/>
    </p:custDataLst>
    <p:extLst>
      <p:ext uri="{BB962C8B-B14F-4D97-AF65-F5344CB8AC3E}">
        <p14:creationId xmlns:p14="http://schemas.microsoft.com/office/powerpoint/2010/main" val="2105936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8FD1F0-B87B-42EC-A073-3E29EE86D08F}"/>
              </a:ext>
            </a:extLst>
          </p:cNvPr>
          <p:cNvSpPr>
            <a:spLocks noGrp="1"/>
          </p:cNvSpPr>
          <p:nvPr>
            <p:ph type="sldNum" idx="97"/>
          </p:nvPr>
        </p:nvSpPr>
        <p:spPr/>
        <p:txBody>
          <a:bodyPr/>
          <a:lstStyle/>
          <a:p>
            <a:fld id="{86A8BF56-6CB3-514C-9A64-F39D95C9E25B}" type="slidenum">
              <a:rPr lang="en-US" smtClean="0"/>
              <a:pPr/>
              <a:t>9</a:t>
            </a:fld>
            <a:endParaRPr lang="en-US" dirty="0"/>
          </a:p>
        </p:txBody>
      </p:sp>
      <p:sp>
        <p:nvSpPr>
          <p:cNvPr id="3" name="Title 2">
            <a:extLst>
              <a:ext uri="{FF2B5EF4-FFF2-40B4-BE49-F238E27FC236}">
                <a16:creationId xmlns:a16="http://schemas.microsoft.com/office/drawing/2014/main" id="{C1938220-9704-9626-2B78-663CD87B1D02}"/>
              </a:ext>
            </a:extLst>
          </p:cNvPr>
          <p:cNvSpPr>
            <a:spLocks noGrp="1"/>
          </p:cNvSpPr>
          <p:nvPr>
            <p:ph type="title" idx="1"/>
          </p:nvPr>
        </p:nvSpPr>
        <p:spPr/>
        <p:txBody>
          <a:bodyPr>
            <a:normAutofit fontScale="90000"/>
          </a:bodyPr>
          <a:lstStyle/>
          <a:p>
            <a:r>
              <a:rPr lang="en-US" dirty="0"/>
              <a:t>Splitting the training and validation datasets</a:t>
            </a:r>
          </a:p>
        </p:txBody>
      </p:sp>
      <p:sp>
        <p:nvSpPr>
          <p:cNvPr id="4" name="Content Placeholder 3">
            <a:extLst>
              <a:ext uri="{FF2B5EF4-FFF2-40B4-BE49-F238E27FC236}">
                <a16:creationId xmlns:a16="http://schemas.microsoft.com/office/drawing/2014/main" id="{8AD4154B-4CBD-6464-D036-36575FD9F1D0}"/>
              </a:ext>
            </a:extLst>
          </p:cNvPr>
          <p:cNvSpPr>
            <a:spLocks noGrp="1"/>
          </p:cNvSpPr>
          <p:nvPr>
            <p:ph idx="2"/>
          </p:nvPr>
        </p:nvSpPr>
        <p:spPr/>
        <p:txBody>
          <a:bodyPr/>
          <a:lstStyle/>
          <a:p>
            <a:endParaRPr lang="en-US"/>
          </a:p>
        </p:txBody>
      </p:sp>
      <p:sp>
        <p:nvSpPr>
          <p:cNvPr id="5" name="Text Placeholder 7">
            <a:extLst>
              <a:ext uri="{FF2B5EF4-FFF2-40B4-BE49-F238E27FC236}">
                <a16:creationId xmlns:a16="http://schemas.microsoft.com/office/drawing/2014/main" id="{BF50D6D2-7E96-8EB4-5E16-B4A9DED56448}"/>
              </a:ext>
            </a:extLst>
          </p:cNvPr>
          <p:cNvSpPr txBox="1">
            <a:spLocks/>
          </p:cNvSpPr>
          <p:nvPr/>
        </p:nvSpPr>
        <p:spPr>
          <a:xfrm>
            <a:off x="365759" y="1409615"/>
            <a:ext cx="11466575" cy="2554545"/>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vert="horz" lIns="91440" tIns="45720" rIns="91440" bIns="45720" rtlCol="0">
            <a:spAutoFit/>
          </a:bodyPr>
          <a:lstStyle>
            <a:lvl1pPr marL="0" indent="0" algn="l" defTabSz="914400" rtl="0" eaLnBrk="1" latinLnBrk="0" hangingPunct="1">
              <a:lnSpc>
                <a:spcPct val="90000"/>
              </a:lnSpc>
              <a:spcBef>
                <a:spcPts val="0"/>
              </a:spcBef>
              <a:buFont typeface="Amazon Ember Display"/>
              <a:buNone/>
              <a:defRPr lang="en-US" sz="1600" kern="1200">
                <a:solidFill>
                  <a:srgbClr val="232F3E"/>
                </a:solidFill>
                <a:latin typeface="Lucida Console" panose="020B0609040504020204" pitchFamily="49" charset="0"/>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defTabSz="502920">
              <a:lnSpc>
                <a:spcPct val="100000"/>
              </a:lnSpc>
            </a:pPr>
            <a:r>
              <a:rPr lang="en-US" sz="2000" dirty="0">
                <a:solidFill>
                  <a:schemeClr val="tx1"/>
                </a:solidFill>
              </a:rPr>
              <a:t># Separate 10% for the validation dataset</a:t>
            </a:r>
          </a:p>
          <a:p>
            <a:pPr defTabSz="502920">
              <a:lnSpc>
                <a:spcPct val="100000"/>
              </a:lnSpc>
            </a:pPr>
            <a:r>
              <a:rPr lang="en-US" sz="2000" dirty="0">
                <a:solidFill>
                  <a:srgbClr val="0070C0"/>
                </a:solidFill>
              </a:rPr>
              <a:t>train_text, val_text, train_label, val_label = train_test_split(</a:t>
            </a:r>
          </a:p>
          <a:p>
            <a:pPr defTabSz="502920">
              <a:lnSpc>
                <a:spcPct val="100000"/>
              </a:lnSpc>
            </a:pPr>
            <a:r>
              <a:rPr lang="en-US" sz="2000" dirty="0">
                <a:solidFill>
                  <a:srgbClr val="0070C0"/>
                </a:solidFill>
              </a:rPr>
              <a:t>	df[“reviewText”].tolist(),</a:t>
            </a:r>
          </a:p>
          <a:p>
            <a:pPr defTabSz="502920">
              <a:lnSpc>
                <a:spcPct val="100000"/>
              </a:lnSpc>
            </a:pPr>
            <a:r>
              <a:rPr lang="en-US" sz="2000" dirty="0">
                <a:solidFill>
                  <a:srgbClr val="0070C0"/>
                </a:solidFill>
              </a:rPr>
              <a:t>	df[“isPositive”].tolist(),</a:t>
            </a:r>
          </a:p>
          <a:p>
            <a:pPr defTabSz="502920">
              <a:lnSpc>
                <a:spcPct val="100000"/>
              </a:lnSpc>
            </a:pPr>
            <a:r>
              <a:rPr lang="en-US" sz="2000" dirty="0">
                <a:solidFill>
                  <a:srgbClr val="0070C0"/>
                </a:solidFill>
              </a:rPr>
              <a:t>	test_size = 0.10,</a:t>
            </a:r>
          </a:p>
          <a:p>
            <a:pPr defTabSz="502920">
              <a:lnSpc>
                <a:spcPct val="100000"/>
              </a:lnSpc>
            </a:pPr>
            <a:r>
              <a:rPr lang="en-US" sz="2000" dirty="0">
                <a:solidFill>
                  <a:srgbClr val="0070C0"/>
                </a:solidFill>
              </a:rPr>
              <a:t>	shuffle = True,</a:t>
            </a:r>
          </a:p>
          <a:p>
            <a:pPr defTabSz="502920">
              <a:lnSpc>
                <a:spcPct val="100000"/>
              </a:lnSpc>
            </a:pPr>
            <a:r>
              <a:rPr lang="en-US" sz="2000" dirty="0">
                <a:solidFill>
                  <a:srgbClr val="0070C0"/>
                </a:solidFill>
              </a:rPr>
              <a:t>	random_state = 324</a:t>
            </a:r>
          </a:p>
          <a:p>
            <a:pPr defTabSz="502920">
              <a:lnSpc>
                <a:spcPct val="100000"/>
              </a:lnSpc>
            </a:pPr>
            <a:r>
              <a:rPr lang="en-US" sz="2000" dirty="0">
                <a:solidFill>
                  <a:srgbClr val="0070C0"/>
                </a:solidFill>
              </a:rPr>
              <a:t>)</a:t>
            </a:r>
          </a:p>
        </p:txBody>
      </p:sp>
      <p:sp>
        <p:nvSpPr>
          <p:cNvPr id="10" name="TextBox 9">
            <a:extLst>
              <a:ext uri="{FF2B5EF4-FFF2-40B4-BE49-F238E27FC236}">
                <a16:creationId xmlns:a16="http://schemas.microsoft.com/office/drawing/2014/main" id="{2D02F94F-88EF-54AD-B391-F00FB6A217F6}"/>
              </a:ext>
            </a:extLst>
          </p:cNvPr>
          <p:cNvSpPr txBox="1"/>
          <p:nvPr/>
        </p:nvSpPr>
        <p:spPr>
          <a:xfrm>
            <a:off x="365759" y="4512842"/>
            <a:ext cx="6458858" cy="461665"/>
          </a:xfrm>
          <a:prstGeom prst="rect">
            <a:avLst/>
          </a:prstGeom>
          <a:noFill/>
        </p:spPr>
        <p:txBody>
          <a:bodyPr wrap="square" rtlCol="0">
            <a:spAutoFit/>
          </a:bodyPr>
          <a:lstStyle/>
          <a:p>
            <a:r>
              <a:rPr lang="en-US" sz="2400" dirty="0">
                <a:solidFill>
                  <a:schemeClr val="tx2"/>
                </a:solidFill>
              </a:rPr>
              <a:t>Remember: Always shuffle before splitting!</a:t>
            </a:r>
          </a:p>
        </p:txBody>
      </p:sp>
    </p:spTree>
    <p:custDataLst>
      <p:tags r:id="rId1"/>
    </p:custDataLst>
    <p:extLst>
      <p:ext uri="{BB962C8B-B14F-4D97-AF65-F5344CB8AC3E}">
        <p14:creationId xmlns:p14="http://schemas.microsoft.com/office/powerpoint/2010/main" val="28490774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MLU-ACADEMY-V5" val="xBxjoIra"/>
  <p:tag name="ARTICULATE_SLIDE_COUNT" val="5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17695</TotalTime>
  <Words>4970</Words>
  <Application>Microsoft Macintosh PowerPoint</Application>
  <PresentationFormat>Widescreen</PresentationFormat>
  <Paragraphs>509</Paragraphs>
  <Slides>38</Slides>
  <Notes>38</Notes>
  <HiddenSlides>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Amazon Ember</vt:lpstr>
      <vt:lpstr>Amazon Ember Display</vt:lpstr>
      <vt:lpstr>Amazon Ember Display</vt:lpstr>
      <vt:lpstr>Amazon Ember Display Heavy</vt:lpstr>
      <vt:lpstr>Amazon Ember Heavy</vt:lpstr>
      <vt:lpstr>Amazon Ember Light</vt:lpstr>
      <vt:lpstr>Arial</vt:lpstr>
      <vt:lpstr>Calibri</vt:lpstr>
      <vt:lpstr>Calibri Light</vt:lpstr>
      <vt:lpstr>Cambria Math</vt:lpstr>
      <vt:lpstr>Lucida Console</vt:lpstr>
      <vt:lpstr>Custom Design</vt:lpstr>
      <vt:lpstr>RNN Example with a Practical Dataset</vt:lpstr>
      <vt:lpstr>Today’s activities</vt:lpstr>
      <vt:lpstr>The ML problem</vt:lpstr>
      <vt:lpstr>The model</vt:lpstr>
      <vt:lpstr>Importing PyTorch libraries</vt:lpstr>
      <vt:lpstr>Importing text-related PyTorch libraries</vt:lpstr>
      <vt:lpstr>Reading the dataset</vt:lpstr>
      <vt:lpstr>Performing basic EDA</vt:lpstr>
      <vt:lpstr>Splitting the training and validation datasets</vt:lpstr>
      <vt:lpstr>Transforming the text</vt:lpstr>
      <vt:lpstr>Transforming the text: Mapping tokens</vt:lpstr>
      <vt:lpstr>Transforming the text: Creating a function</vt:lpstr>
      <vt:lpstr>Transforming the text: Example</vt:lpstr>
      <vt:lpstr>Generating the data batch and iterator</vt:lpstr>
      <vt:lpstr>Using pretrained GloVe word embeddings</vt:lpstr>
      <vt:lpstr>Setting hyperparameters and building the network</vt:lpstr>
      <vt:lpstr>Defining a neural network: init constructor</vt:lpstr>
      <vt:lpstr>Defining a neural network: forward function</vt:lpstr>
      <vt:lpstr>Defining a function to initialize the weights</vt:lpstr>
      <vt:lpstr>Initializing the neural network (1 of 3)</vt:lpstr>
      <vt:lpstr>Initializing the neural network (2 of 3)</vt:lpstr>
      <vt:lpstr>Initializing the neural network (3 of 3)</vt:lpstr>
      <vt:lpstr>The RNN architecture initialized</vt:lpstr>
      <vt:lpstr>Training the neural network (1 of 3)</vt:lpstr>
      <vt:lpstr>Training the neural network (2 of 3)</vt:lpstr>
      <vt:lpstr>Training the neural network (3 of 3)</vt:lpstr>
      <vt:lpstr>Training the neural network: Validation iteration</vt:lpstr>
      <vt:lpstr>Training the neural network: Epoch iteration</vt:lpstr>
      <vt:lpstr>Training the neural network: Epoch iteration output</vt:lpstr>
      <vt:lpstr>Metrics for classification</vt:lpstr>
      <vt:lpstr>Test the classifier on the unseen test data (1 of 2)</vt:lpstr>
      <vt:lpstr>Test the classifier on the unseen test data (2 of 2)</vt:lpstr>
      <vt:lpstr>Saving the predictions</vt:lpstr>
      <vt:lpstr>Next lesson</vt:lpstr>
      <vt:lpstr>PowerPoint Presentation</vt:lpstr>
      <vt:lpstr>Image source slide (for curriculum development use only)</vt:lpstr>
      <vt:lpstr>Source graphic: The RNN architecture initialized</vt:lpstr>
      <vt:lpstr>Source graphic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dos Santos Junior, Jose Cassio</cp:lastModifiedBy>
  <cp:revision>496</cp:revision>
  <dcterms:created xsi:type="dcterms:W3CDTF">2022-11-16T15:46:36Z</dcterms:created>
  <dcterms:modified xsi:type="dcterms:W3CDTF">2025-05-05T22:39:58Z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0B745A53-6AE6-439A-9F9E-BB3233C8A799</vt:lpwstr>
  </property>
  <property fmtid="{D5CDD505-2E9C-101B-9397-08002B2CF9AE}" pid="3" name="ArticulatePath">
    <vt:lpwstr>MLUDTI-EN-M2-L5</vt:lpwstr>
  </property>
</Properties>
</file>