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1"/>
  </p:sldMasterIdLst>
  <p:notesMasterIdLst>
    <p:notesMasterId r:id="rId20"/>
  </p:notesMasterIdLst>
  <p:handoutMasterIdLst>
    <p:handoutMasterId r:id="rId21"/>
  </p:handoutMasterIdLst>
  <p:sldIdLst>
    <p:sldId id="4050" r:id="rId2"/>
    <p:sldId id="259" r:id="rId3"/>
    <p:sldId id="384" r:id="rId4"/>
    <p:sldId id="269" r:id="rId5"/>
    <p:sldId id="4044" r:id="rId6"/>
    <p:sldId id="4045" r:id="rId7"/>
    <p:sldId id="4046" r:id="rId8"/>
    <p:sldId id="277" r:id="rId9"/>
    <p:sldId id="286" r:id="rId10"/>
    <p:sldId id="284" r:id="rId11"/>
    <p:sldId id="285" r:id="rId12"/>
    <p:sldId id="278" r:id="rId13"/>
    <p:sldId id="385" r:id="rId14"/>
    <p:sldId id="386" r:id="rId15"/>
    <p:sldId id="4042" r:id="rId16"/>
    <p:sldId id="2147477356" r:id="rId17"/>
    <p:sldId id="2147477357" r:id="rId18"/>
    <p:sldId id="4047"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D77E3E-574D-402A-A99F-81DF785103C6}">
          <p14:sldIdLst>
            <p14:sldId id="4050"/>
            <p14:sldId id="259"/>
            <p14:sldId id="384"/>
            <p14:sldId id="269"/>
            <p14:sldId id="4044"/>
            <p14:sldId id="4045"/>
            <p14:sldId id="4046"/>
            <p14:sldId id="277"/>
            <p14:sldId id="286"/>
            <p14:sldId id="284"/>
            <p14:sldId id="285"/>
            <p14:sldId id="278"/>
            <p14:sldId id="385"/>
            <p14:sldId id="386"/>
            <p14:sldId id="4042"/>
            <p14:sldId id="2147477356"/>
          </p14:sldIdLst>
        </p14:section>
        <p14:section name="Source graphics" id="{73A215A6-83AC-4240-8888-D93D2BDDA9A6}">
          <p14:sldIdLst>
            <p14:sldId id="2147477357"/>
            <p14:sldId id="40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7" clrIdx="0">
    <p:extLst>
      <p:ext uri="{19B8F6BF-5375-455C-9EA6-DF929625EA0E}">
        <p15:presenceInfo xmlns:p15="http://schemas.microsoft.com/office/powerpoint/2012/main" userId="S-1-5-21-1407069837-2091007605-538272213-15390607" providerId="AD"/>
      </p:ext>
    </p:extLst>
  </p:cmAuthor>
  <p:cmAuthor id="2" name="Anand Kamat" initials="AK" lastIdx="10" clrIdx="1">
    <p:extLst>
      <p:ext uri="{19B8F6BF-5375-455C-9EA6-DF929625EA0E}">
        <p15:presenceInfo xmlns:p15="http://schemas.microsoft.com/office/powerpoint/2012/main" userId="Anand Kamat" providerId="None"/>
      </p:ext>
    </p:extLst>
  </p:cmAuthor>
  <p:cmAuthor id="3" name="Microsoft Office User" initials="MOU" lastIdx="10" clrIdx="2">
    <p:extLst>
      <p:ext uri="{19B8F6BF-5375-455C-9EA6-DF929625EA0E}">
        <p15:presenceInfo xmlns:p15="http://schemas.microsoft.com/office/powerpoint/2012/main" userId="Microsoft Office User" providerId="None"/>
      </p:ext>
    </p:extLst>
  </p:cmAuthor>
  <p:cmAuthor id="4" name="Raymond, Patty" initials="RP" lastIdx="6" clrIdx="3">
    <p:extLst>
      <p:ext uri="{19B8F6BF-5375-455C-9EA6-DF929625EA0E}">
        <p15:presenceInfo xmlns:p15="http://schemas.microsoft.com/office/powerpoint/2012/main" userId="S-1-5-21-1407069837-2091007605-538272213-29355854" providerId="AD"/>
      </p:ext>
    </p:extLst>
  </p:cmAuthor>
  <p:cmAuthor id="5" name="Daniel Blake" initials="DJB" lastIdx="3" clrIdx="4">
    <p:extLst>
      <p:ext uri="{19B8F6BF-5375-455C-9EA6-DF929625EA0E}">
        <p15:presenceInfo xmlns:p15="http://schemas.microsoft.com/office/powerpoint/2012/main" userId="Daniel Blake" providerId="None"/>
      </p:ext>
    </p:extLst>
  </p:cmAuthor>
  <p:cmAuthor id="6" name="Stading, Katrina" initials="SK" lastIdx="10"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4" autoAdjust="0"/>
    <p:restoredTop sz="68435" autoAdjust="0"/>
  </p:normalViewPr>
  <p:slideViewPr>
    <p:cSldViewPr snapToGrid="0">
      <p:cViewPr varScale="1">
        <p:scale>
          <a:sx n="85" d="100"/>
          <a:sy n="85" d="100"/>
        </p:scale>
        <p:origin x="111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6" dt="2023-07-28T11:30:43.987" idx="10">
    <p:pos x="4302" y="1556"/>
    <p:text>Numbers in this shape for the source graphic should be editable for localization purposes. But this is a flat image.</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9B0B2E-E391-434D-BDBA-BAC1B77CFD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1CB966D-E0F2-4EF8-8B94-F56B58EF68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6A0BEC-A96C-452A-8526-BFE3B559D05A}" type="datetimeFigureOut">
              <a:rPr lang="en-US" smtClean="0"/>
              <a:t>5/5/25</a:t>
            </a:fld>
            <a:endParaRPr lang="en-US" dirty="0"/>
          </a:p>
        </p:txBody>
      </p:sp>
      <p:sp>
        <p:nvSpPr>
          <p:cNvPr id="4" name="Footer Placeholder 3">
            <a:extLst>
              <a:ext uri="{FF2B5EF4-FFF2-40B4-BE49-F238E27FC236}">
                <a16:creationId xmlns:a16="http://schemas.microsoft.com/office/drawing/2014/main" id="{098C7538-E9D4-4926-B663-3683648498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E7643D4-F6DA-4064-A3B3-6856C255F6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B1C1BA-65E1-4B27-9DF8-16118FBEBC6B}" type="slidenum">
              <a:rPr lang="en-US" smtClean="0"/>
              <a:t>‹#›</a:t>
            </a:fld>
            <a:endParaRPr lang="en-US" dirty="0"/>
          </a:p>
        </p:txBody>
      </p:sp>
    </p:spTree>
    <p:extLst>
      <p:ext uri="{BB962C8B-B14F-4D97-AF65-F5344CB8AC3E}">
        <p14:creationId xmlns:p14="http://schemas.microsoft.com/office/powerpoint/2010/main" val="28944114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vdumoulin/conv_arithmetic/blob/master/gif/padding_strides.gi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~Alt text: Example of padding. See details in notes.</a:t>
            </a:r>
          </a:p>
          <a:p>
            <a:pPr algn="l"/>
            <a:r>
              <a:rPr lang="en-US" dirty="0"/>
              <a:t>~</a:t>
            </a:r>
          </a:p>
          <a:p>
            <a:pPr algn="l"/>
            <a:r>
              <a:rPr lang="en-US" b="1" dirty="0"/>
              <a:t>Image description: </a:t>
            </a:r>
            <a:r>
              <a:rPr lang="en-US" dirty="0"/>
              <a:t>Graphic of a grayscale input image with certain pixel values highlighted and an additional border of pixels with value 0. The input is multiplied with a kernel. The result of the multiplication shows an output that has preserved the size of the original input. </a:t>
            </a:r>
            <a:r>
              <a:rPr lang="en-US" b="1" dirty="0"/>
              <a:t>End description.</a:t>
            </a:r>
          </a:p>
          <a:p>
            <a:pPr algn="l"/>
            <a:endParaRPr lang="en-US" dirty="0"/>
          </a:p>
          <a:p>
            <a:pPr algn="l"/>
            <a:r>
              <a:rPr lang="en-US" dirty="0"/>
              <a:t>In image processing, </a:t>
            </a:r>
            <a:r>
              <a:rPr lang="en-US" i="1" dirty="0"/>
              <a:t>padding</a:t>
            </a:r>
            <a:r>
              <a:rPr lang="en-US" dirty="0"/>
              <a:t> refers to the process of adding extra pixels to the edges of an image before applying a convolutional operation to it. Padding is used to preserve the spatial dimensions of the input image after the convolutional operation, and it’s an important technique in deep learning and AI.</a:t>
            </a:r>
          </a:p>
          <a:p>
            <a:pPr algn="l"/>
            <a:endParaRPr lang="en-US" dirty="0"/>
          </a:p>
          <a:p>
            <a:pPr algn="l"/>
            <a:r>
              <a:rPr lang="en-US" dirty="0"/>
              <a:t>When a convolutional filter is applied to an image, the edges of the image are not processed in the same way as the central pixels. This can lead to a reduction in the size of the output image after the convolution, which can be problematic when trying to build deep networks with multiple layers of convolutions. Padding addresses this issue by adding extra pixels to the edges of the image, which ensures that the edge pixels are processed in the same way as the central pixels.</a:t>
            </a:r>
          </a:p>
          <a:p>
            <a:pPr algn="l"/>
            <a:endParaRPr lang="en-US" dirty="0"/>
          </a:p>
          <a:p>
            <a:pPr algn="l"/>
            <a:r>
              <a:rPr lang="en-US" dirty="0"/>
              <a:t>Padding can be done in different ways, such as adding zeros or replicating the edge pixels, and the amount of padding can vary depending on the size of the filter and the desired output dimensions.</a:t>
            </a:r>
          </a:p>
          <a:p>
            <a:pPr algn="l"/>
            <a:endParaRPr lang="en-US" dirty="0"/>
          </a:p>
          <a:p>
            <a:pPr algn="l"/>
            <a:r>
              <a:rPr lang="en-US" dirty="0"/>
              <a:t>By using padding, it’s possible to preserve the spatial dimensions of the input image, which can lead to better performance in image classification, object detection, and other computer vision (CV) tasks.</a:t>
            </a:r>
          </a:p>
        </p:txBody>
      </p:sp>
    </p:spTree>
    <p:extLst>
      <p:ext uri="{BB962C8B-B14F-4D97-AF65-F5344CB8AC3E}">
        <p14:creationId xmlns:p14="http://schemas.microsoft.com/office/powerpoint/2010/main" val="2928968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Note that the padding specified here is the total padding per dimension. However, PyTorch requires padding to be specified as the amount added to a single side for each dimension.</a:t>
            </a:r>
          </a:p>
        </p:txBody>
      </p:sp>
    </p:spTree>
    <p:extLst>
      <p:ext uri="{BB962C8B-B14F-4D97-AF65-F5344CB8AC3E}">
        <p14:creationId xmlns:p14="http://schemas.microsoft.com/office/powerpoint/2010/main" val="121609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~Equations</a:t>
            </a:r>
          </a:p>
          <a:p>
            <a:pPr algn="l"/>
            <a:r>
              <a:rPr lang="en-US" dirty="0"/>
              <a:t>~Alt text: Graphic showing a three-layer input image being multiplied by a special 1x1 kernel. The result is a two-layer output.</a:t>
            </a:r>
          </a:p>
          <a:p>
            <a:pPr algn="l"/>
            <a:r>
              <a:rPr lang="en-US" dirty="0"/>
              <a:t>~</a:t>
            </a:r>
          </a:p>
          <a:p>
            <a:pPr algn="l"/>
            <a:r>
              <a:rPr lang="en-US" dirty="0"/>
              <a:t>A 1x1 convolutional layer, also known as a </a:t>
            </a:r>
            <a:r>
              <a:rPr lang="en-US" i="1" dirty="0"/>
              <a:t>pointwise convolution</a:t>
            </a:r>
            <a:r>
              <a:rPr lang="en-US" dirty="0"/>
              <a:t>, is a type of convolutional layer that is used in deep learning models for image processing and other applications.</a:t>
            </a:r>
          </a:p>
          <a:p>
            <a:pPr algn="l"/>
            <a:endParaRPr lang="en-US" dirty="0"/>
          </a:p>
          <a:p>
            <a:pPr algn="l"/>
            <a:r>
              <a:rPr lang="en-US" dirty="0"/>
              <a:t>Unlike traditional convolutional layers, which use square or rectangular filters to scan the input image, a 1x1 convolutional layer uses a 1x1 filter, which only considers individual pixels in the image. Specifically, the filter is applied to each pixel in the input tensor independently. This results in a new tensor with the same spatial dimensions as the input but a different number of channels. The reduction in number of channels is a consequence of the dot product between the image matrices and the kernel over multiple channels.</a:t>
            </a:r>
          </a:p>
          <a:p>
            <a:pPr algn="l"/>
            <a:endParaRPr lang="en-US" dirty="0"/>
          </a:p>
          <a:p>
            <a:pPr algn="l"/>
            <a:r>
              <a:rPr lang="en-US" dirty="0"/>
              <a:t>One common application of 1x1 convolutional layers is in the design of network architectures, where they are used to reduce the number of channels and reduce computational complexity. For example, a 1x1 convolutional layer can be inserted between two larger convolutional layers to reduce the number of channels before the next convolution, without changing the spatial dimensions of the data.</a:t>
            </a:r>
          </a:p>
        </p:txBody>
      </p:sp>
    </p:spTree>
    <p:extLst>
      <p:ext uri="{BB962C8B-B14F-4D97-AF65-F5344CB8AC3E}">
        <p14:creationId xmlns:p14="http://schemas.microsoft.com/office/powerpoint/2010/main" val="344279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Example of calculating convolution on a two-layer input. See details in notes.</a:t>
            </a:r>
          </a:p>
          <a:p>
            <a:r>
              <a:rPr lang="en-US" dirty="0"/>
              <a:t>~Equations</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Graphic of a two-layer input image where each layer is multiplied by a kernel. The result is a one-layer output (the additive result of the layer-wise kernel multiplication). </a:t>
            </a:r>
            <a:r>
              <a:rPr lang="en-US" b="1" dirty="0"/>
              <a:t>End description. </a:t>
            </a:r>
          </a:p>
          <a:p>
            <a:endParaRPr lang="en-US" dirty="0"/>
          </a:p>
          <a:p>
            <a:r>
              <a:rPr lang="en-US" dirty="0"/>
              <a:t>You can also apply convolution to color images. In that case, you can use different kernels for each color channel of the image.</a:t>
            </a:r>
          </a:p>
        </p:txBody>
      </p:sp>
    </p:spTree>
    <p:extLst>
      <p:ext uri="{BB962C8B-B14F-4D97-AF65-F5344CB8AC3E}">
        <p14:creationId xmlns:p14="http://schemas.microsoft.com/office/powerpoint/2010/main" val="3633877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convolutional neural network (CNN) is a combination of the convolution technique and some additional methods that help identify patterns. More details will be covered in the next lesson.</a:t>
            </a:r>
          </a:p>
        </p:txBody>
      </p:sp>
    </p:spTree>
    <p:extLst>
      <p:ext uri="{BB962C8B-B14F-4D97-AF65-F5344CB8AC3E}">
        <p14:creationId xmlns:p14="http://schemas.microsoft.com/office/powerpoint/2010/main" val="2937583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~Source graphic for slides 4–7</a:t>
            </a:r>
          </a:p>
        </p:txBody>
      </p:sp>
    </p:spTree>
    <p:extLst>
      <p:ext uri="{BB962C8B-B14F-4D97-AF65-F5344CB8AC3E}">
        <p14:creationId xmlns:p14="http://schemas.microsoft.com/office/powerpoint/2010/main" val="83812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resulting output matrix, which is also 2D, represents the spatial relationship between the input elements and the filter weights. The output value at each position is a function of the values in the input matrix and the filter weights.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important consideration when using 2D convolution is the choice of kernel or filter. Different filters can emphasize different aspects of the input data, such as high-frequency features, edges, or smooth areas. The size and shape of the kernel also affect the output, with larger kernels generally providing more global information and smaller kernels focusing on local details.</a:t>
            </a:r>
          </a:p>
        </p:txBody>
      </p:sp>
    </p:spTree>
    <p:extLst>
      <p:ext uri="{BB962C8B-B14F-4D97-AF65-F5344CB8AC3E}">
        <p14:creationId xmlns:p14="http://schemas.microsoft.com/office/powerpoint/2010/main" val="156878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 input matrix: 3x3 matrix with the 2x2 area in the top left highlighted. Those values are 0, 1, 3, and 4.</a:t>
            </a:r>
          </a:p>
          <a:p>
            <a:r>
              <a:rPr lang="en-US" dirty="0"/>
              <a:t>~Alt text – kernel matrix: 2x2 matrix with all four values highlighted. Those values are 0, 1, 2, and 3.</a:t>
            </a:r>
          </a:p>
          <a:p>
            <a:r>
              <a:rPr lang="en-US" dirty="0"/>
              <a:t>~Alt text – output matrix: 2x2 matrix with the top-left value highlighted. The value is 19.</a:t>
            </a:r>
          </a:p>
          <a:p>
            <a:r>
              <a:rPr lang="en-US" dirty="0"/>
              <a:t>~</a:t>
            </a:r>
          </a:p>
          <a:p>
            <a:r>
              <a:rPr lang="en-US" dirty="0"/>
              <a:t>To calculate the 2D convolution, use the kernel and slide it over the input image. Multiply each element in the input with the corresponding position in the kernel. This is called a dot product operation.</a:t>
            </a:r>
          </a:p>
        </p:txBody>
      </p:sp>
    </p:spTree>
    <p:extLst>
      <p:ext uri="{BB962C8B-B14F-4D97-AF65-F5344CB8AC3E}">
        <p14:creationId xmlns:p14="http://schemas.microsoft.com/office/powerpoint/2010/main" val="5327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 input matrix: 3x3 matrix with the 2x2 area in the top right highlighted. Those values are 1, 2, 4, and 5.</a:t>
            </a:r>
          </a:p>
          <a:p>
            <a:r>
              <a:rPr lang="en-US" dirty="0"/>
              <a:t>~Alt text – kernel matrix: Same kernel matrix as in previous slide, with the values 0, 1, 2, and 3.</a:t>
            </a:r>
          </a:p>
          <a:p>
            <a:r>
              <a:rPr lang="en-US" dirty="0"/>
              <a:t>~Alt text – output matrix: Same 2x2 matrix from previous slide with a highlighted value added at the top right. The value is 25.</a:t>
            </a:r>
          </a:p>
          <a:p>
            <a:r>
              <a:rPr lang="en-US" dirty="0"/>
              <a:t>~</a:t>
            </a:r>
          </a:p>
          <a:p>
            <a:r>
              <a:rPr lang="en-US" dirty="0"/>
              <a:t>The kernel moves to the second position. Now multiply the inputs with the corresponding position in the kernel to create the second output value.</a:t>
            </a:r>
          </a:p>
        </p:txBody>
      </p:sp>
    </p:spTree>
    <p:extLst>
      <p:ext uri="{BB962C8B-B14F-4D97-AF65-F5344CB8AC3E}">
        <p14:creationId xmlns:p14="http://schemas.microsoft.com/office/powerpoint/2010/main" val="362184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input matrix: 3x3 matrix with the 2x2 area in the bottom left highlighted. Those values are 3, 4, 6, and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kernel matrix: Same kernel matrix from previous two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output matrix: Same 2x2 matrix from previous slide with a highlighted value added at the bottom left. The value is 37.</a:t>
            </a:r>
          </a:p>
          <a:p>
            <a:r>
              <a:rPr lang="en-US" dirty="0"/>
              <a:t>~</a:t>
            </a:r>
          </a:p>
          <a:p>
            <a:r>
              <a:rPr lang="en-US" dirty="0"/>
              <a:t>The kernel moves down to calculate the third output value.</a:t>
            </a:r>
          </a:p>
        </p:txBody>
      </p:sp>
    </p:spTree>
    <p:extLst>
      <p:ext uri="{BB962C8B-B14F-4D97-AF65-F5344CB8AC3E}">
        <p14:creationId xmlns:p14="http://schemas.microsoft.com/office/powerpoint/2010/main" val="4195822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 input matrix: 3x3 matrix with the 2x2 area in the bottom right highlighted. Those values are 4, 5, 7, and 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kernel matrix: Same kernel matrix from previous three slides.</a:t>
            </a:r>
          </a:p>
          <a:p>
            <a:r>
              <a:rPr lang="en-US" dirty="0"/>
              <a:t>~Alt text – output matrix: Same 2x2 matrix from previous slides with a highlighted value added at the bottom right. The value is 43.</a:t>
            </a:r>
          </a:p>
          <a:p>
            <a:r>
              <a:rPr lang="en-US" dirty="0"/>
              <a:t>~</a:t>
            </a:r>
          </a:p>
          <a:p>
            <a:r>
              <a:rPr lang="en-US" dirty="0"/>
              <a:t>Finally, the last element is computed from the final position of the kernel.</a:t>
            </a:r>
          </a:p>
        </p:txBody>
      </p:sp>
    </p:spTree>
    <p:extLst>
      <p:ext uri="{BB962C8B-B14F-4D97-AF65-F5344CB8AC3E}">
        <p14:creationId xmlns:p14="http://schemas.microsoft.com/office/powerpoint/2010/main" val="341211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image processing, </a:t>
            </a:r>
            <a:r>
              <a:rPr lang="en-US" i="1" dirty="0"/>
              <a:t>stride</a:t>
            </a:r>
            <a:r>
              <a:rPr lang="en-US" dirty="0"/>
              <a:t> refers to the step size that is used when applying a convolutional filter to an input image. Specifically, stride is the number of pixels that the filter is moved horizontally and vertically across the image when performing the convolution.</a:t>
            </a:r>
          </a:p>
          <a:p>
            <a:pPr algn="l"/>
            <a:endParaRPr lang="en-US" dirty="0"/>
          </a:p>
          <a:p>
            <a:pPr algn="l"/>
            <a:r>
              <a:rPr lang="en-US" dirty="0"/>
              <a:t>A larger stride value means that the filter skips more pixels when moving across the image, which results in a smaller output size. Conversely, a smaller stride value means that the filter moves more slowly across the image, which results in a larger output size.</a:t>
            </a:r>
          </a:p>
          <a:p>
            <a:pPr algn="l"/>
            <a:endParaRPr lang="en-US" dirty="0"/>
          </a:p>
          <a:p>
            <a:pPr algn="l"/>
            <a:r>
              <a:rPr lang="en-US" dirty="0"/>
              <a:t>Stride is an important parameter to consider when building deep learning models for image processing. Increasing the stride can reduce the computational complexity of the network and speed up the training process, but it can lead to a loss of information if important features are skipped. Decreasing the stride can improve the accuracy of the model by allowing it to capture more fine-grained details, but it also increases the computational cost and might lead to overfitting.</a:t>
            </a:r>
          </a:p>
          <a:p>
            <a:pPr algn="l"/>
            <a:endParaRPr lang="en-US" dirty="0"/>
          </a:p>
          <a:p>
            <a:pPr algn="l"/>
            <a:r>
              <a:rPr lang="en-US" dirty="0"/>
              <a:t>Overall, choose the stride value based on the specific requirements of the problem and the available computational resources. In general, a smaller stride value is better for tasks that require high accuracy and fine-grained feature detection, while a larger stride value is better for tasks that require fast computation and coarse feature detection.</a:t>
            </a:r>
          </a:p>
          <a:p>
            <a:pPr algn="l"/>
            <a:endParaRPr lang="en-US" dirty="0"/>
          </a:p>
          <a:p>
            <a:pPr algn="l"/>
            <a:r>
              <a:rPr lang="en-US" dirty="0"/>
              <a:t>An animation of stride is available at </a:t>
            </a:r>
            <a:r>
              <a:rPr lang="en-US" dirty="0">
                <a:hlinkClick r:id="rId3"/>
              </a:rPr>
              <a:t>https://github.com/vdumoulin/conv_arithmetic/blob/master/gif/padding_strides.gif</a:t>
            </a:r>
            <a:r>
              <a:rPr lang="en-US" dirty="0"/>
              <a:t>.</a:t>
            </a:r>
          </a:p>
        </p:txBody>
      </p:sp>
    </p:spTree>
    <p:extLst>
      <p:ext uri="{BB962C8B-B14F-4D97-AF65-F5344CB8AC3E}">
        <p14:creationId xmlns:p14="http://schemas.microsoft.com/office/powerpoint/2010/main" val="1583762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p:txBody>
      </p:sp>
    </p:spTree>
    <p:extLst>
      <p:ext uri="{BB962C8B-B14F-4D97-AF65-F5344CB8AC3E}">
        <p14:creationId xmlns:p14="http://schemas.microsoft.com/office/powerpoint/2010/main" val="179036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8655438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51135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0837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19611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1504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16350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651835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06275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752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74701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6B51E0-49BE-8808-3DE5-D7833FD5B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15AAEE-B180-435A-5721-22FDD5B0C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E3ABD4-123B-2F82-8450-FC619E534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DB1E4-9D00-E947-8C29-222BE19CF4E4}" type="datetimeFigureOut">
              <a:rPr lang="en-US" smtClean="0"/>
              <a:t>5/5/25</a:t>
            </a:fld>
            <a:endParaRPr lang="en-US"/>
          </a:p>
        </p:txBody>
      </p:sp>
      <p:sp>
        <p:nvSpPr>
          <p:cNvPr id="5" name="Footer Placeholder 4">
            <a:extLst>
              <a:ext uri="{FF2B5EF4-FFF2-40B4-BE49-F238E27FC236}">
                <a16:creationId xmlns:a16="http://schemas.microsoft.com/office/drawing/2014/main" id="{250B84A4-A190-9353-8C85-0F86CA60E6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57A0AC-49B3-35E6-4884-AD6C97FD0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11D28-91FD-A146-A867-06F0F8744264}" type="slidenum">
              <a:rPr lang="en-US" smtClean="0"/>
              <a:t>‹#›</a:t>
            </a:fld>
            <a:endParaRPr lang="en-US"/>
          </a:p>
        </p:txBody>
      </p:sp>
    </p:spTree>
    <p:extLst>
      <p:ext uri="{BB962C8B-B14F-4D97-AF65-F5344CB8AC3E}">
        <p14:creationId xmlns:p14="http://schemas.microsoft.com/office/powerpoint/2010/main" val="25517570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28.png"/><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31.png"/><Relationship Id="rId5" Type="http://schemas.openxmlformats.org/officeDocument/2006/relationships/image" Target="../media/image20.sv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comments" Target="../comments/comment1.xml"/><Relationship Id="rId5" Type="http://schemas.openxmlformats.org/officeDocument/2006/relationships/image" Target="../media/image23.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5.png"/><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The Concept of Convolution</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2</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73B0A3-FC6A-401D-A615-EB8180E50D8F}"/>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DBE2EEC7-C30B-514D-A4E7-D7206621664A}"/>
              </a:ext>
            </a:extLst>
          </p:cNvPr>
          <p:cNvSpPr>
            <a:spLocks noGrp="1"/>
          </p:cNvSpPr>
          <p:nvPr>
            <p:ph type="title" idx="1"/>
          </p:nvPr>
        </p:nvSpPr>
        <p:spPr/>
        <p:txBody>
          <a:bodyPr>
            <a:normAutofit fontScale="90000"/>
          </a:bodyPr>
          <a:lstStyle/>
          <a:p>
            <a:r>
              <a:rPr lang="en-US" dirty="0"/>
              <a:t>Padding: Motivation </a:t>
            </a:r>
          </a:p>
        </p:txBody>
      </p:sp>
      <p:sp>
        <p:nvSpPr>
          <p:cNvPr id="3" name="Text Placeholder 2">
            <a:extLst>
              <a:ext uri="{FF2B5EF4-FFF2-40B4-BE49-F238E27FC236}">
                <a16:creationId xmlns:a16="http://schemas.microsoft.com/office/drawing/2014/main" id="{A936DD24-80AD-D74F-92D8-B987C1FE13B7}"/>
              </a:ext>
            </a:extLst>
          </p:cNvPr>
          <p:cNvSpPr>
            <a:spLocks noGrp="1"/>
          </p:cNvSpPr>
          <p:nvPr>
            <p:ph idx="2"/>
          </p:nvPr>
        </p:nvSpPr>
        <p:spPr/>
        <p:txBody>
          <a:bodyPr/>
          <a:lstStyle/>
          <a:p>
            <a:r>
              <a:rPr lang="en-US" dirty="0"/>
              <a:t>To avoid reducing the size of image, add extra pixels to the edge.</a:t>
            </a:r>
          </a:p>
          <a:p>
            <a:r>
              <a:rPr lang="en-US" dirty="0"/>
              <a:t>Pad input with zeroes, the same value, or the average.</a:t>
            </a:r>
          </a:p>
        </p:txBody>
      </p:sp>
      <p:pic>
        <p:nvPicPr>
          <p:cNvPr id="7" name="Graphic 6" descr="Example of padding. See details in notes.">
            <a:extLst>
              <a:ext uri="{FF2B5EF4-FFF2-40B4-BE49-F238E27FC236}">
                <a16:creationId xmlns:a16="http://schemas.microsoft.com/office/drawing/2014/main" id="{F6A8383D-67F9-DB4A-B10C-FFBD8D9BC5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4544" y="2924845"/>
            <a:ext cx="6822912" cy="2891065"/>
          </a:xfrm>
          <a:prstGeom prst="rect">
            <a:avLst/>
          </a:prstGeom>
        </p:spPr>
      </p:pic>
    </p:spTree>
    <p:custDataLst>
      <p:tags r:id="rId1"/>
    </p:custDataLst>
    <p:extLst>
      <p:ext uri="{BB962C8B-B14F-4D97-AF65-F5344CB8AC3E}">
        <p14:creationId xmlns:p14="http://schemas.microsoft.com/office/powerpoint/2010/main" val="231267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2D85CA6-9F67-4A55-AA13-4135E5D6731C}"/>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D8603655-2D8C-A44E-AE5A-11993A651C4E}"/>
              </a:ext>
            </a:extLst>
          </p:cNvPr>
          <p:cNvSpPr>
            <a:spLocks noGrp="1"/>
          </p:cNvSpPr>
          <p:nvPr>
            <p:ph type="title" idx="1"/>
          </p:nvPr>
        </p:nvSpPr>
        <p:spPr/>
        <p:txBody>
          <a:bodyPr>
            <a:normAutofit fontScale="90000"/>
          </a:bodyPr>
          <a:lstStyle/>
          <a:p>
            <a:r>
              <a:rPr lang="en-US" dirty="0"/>
              <a:t>Padding output shape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AD6F6CF-A473-6E47-8BD5-2F1C84F8839D}"/>
                  </a:ext>
                </a:extLst>
              </p:cNvPr>
              <p:cNvSpPr>
                <a:spLocks noGrp="1"/>
              </p:cNvSpPr>
              <p:nvPr>
                <p:ph idx="2"/>
              </p:nvPr>
            </p:nvSpPr>
            <p:spPr/>
            <p:txBody>
              <a:bodyPr/>
              <a:lstStyle/>
              <a:p>
                <a:pPr marL="0" indent="0">
                  <a:buNone/>
                </a:pPr>
                <a:r>
                  <a:rPr lang="en-US" dirty="0"/>
                  <a:t>If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h</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𝑤</m:t>
                        </m:r>
                      </m:sub>
                    </m:sSub>
                  </m:oMath>
                </a14:m>
                <a:r>
                  <a:rPr lang="en-US" dirty="0"/>
                  <a:t> are the total amounts of padding in the height and width dimensions, the size of the output becomes: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m:t>
                          </m:r>
                          <m:r>
                            <a:rPr lang="en-US" smtClean="0">
                              <a:latin typeface="Cambria Math" panose="02040503050406030204" pitchFamily="18" charset="0"/>
                            </a:rPr>
                            <m:t>𝑛</m:t>
                          </m:r>
                        </m:e>
                        <m:sub>
                          <m:r>
                            <a:rPr lang="en-US" smtClean="0">
                              <a:latin typeface="Cambria Math" panose="02040503050406030204" pitchFamily="18" charset="0"/>
                            </a:rPr>
                            <m:t>h</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𝑘</m:t>
                          </m:r>
                        </m:e>
                        <m:sub>
                          <m:r>
                            <a:rPr lang="en-US" smtClean="0">
                              <a:latin typeface="Cambria Math" panose="02040503050406030204" pitchFamily="18" charset="0"/>
                            </a:rPr>
                            <m:t>h</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h</m:t>
                          </m:r>
                        </m:sub>
                      </m:sSub>
                      <m:r>
                        <a:rPr lang="en-US" smtClean="0">
                          <a:latin typeface="Cambria Math" panose="02040503050406030204" pitchFamily="18" charset="0"/>
                        </a:rPr>
                        <m:t>+1) × (</m:t>
                      </m:r>
                      <m:sSub>
                        <m:sSubPr>
                          <m:ctrlPr>
                            <a:rPr lang="en-US" i="1" smtClean="0">
                              <a:latin typeface="Cambria Math" panose="02040503050406030204" pitchFamily="18" charset="0"/>
                            </a:rPr>
                          </m:ctrlPr>
                        </m:sSubPr>
                        <m:e>
                          <m:r>
                            <a:rPr lang="en-US" smtClean="0">
                              <a:latin typeface="Cambria Math" panose="02040503050406030204" pitchFamily="18" charset="0"/>
                            </a:rPr>
                            <m:t>𝑛</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𝑘</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𝑤</m:t>
                          </m:r>
                        </m:sub>
                      </m:sSub>
                      <m:r>
                        <a:rPr lang="en-US" smtClean="0">
                          <a:latin typeface="Cambria Math" panose="02040503050406030204" pitchFamily="18" charset="0"/>
                        </a:rPr>
                        <m:t>+1) </m:t>
                      </m:r>
                    </m:oMath>
                  </m:oMathPara>
                </a14:m>
                <a:endParaRPr lang="en-US" dirty="0"/>
              </a:p>
              <a:p>
                <a:pPr marL="0" indent="0">
                  <a:buNone/>
                </a:pPr>
                <a:r>
                  <a:rPr lang="en-US" sz="2000" dirty="0"/>
                  <a:t>(</a:t>
                </a:r>
                <a14:m>
                  <m:oMath xmlns:m="http://schemas.openxmlformats.org/officeDocument/2006/math">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𝑛</m:t>
                        </m:r>
                      </m:e>
                      <m:sub>
                        <m:r>
                          <a:rPr lang="en-US" sz="2000" smtClean="0">
                            <a:latin typeface="Cambria Math" panose="02040503050406030204" pitchFamily="18" charset="0"/>
                          </a:rPr>
                          <m:t>h</m:t>
                        </m:r>
                      </m:sub>
                    </m:sSub>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smtClean="0">
                            <a:latin typeface="Cambria Math" panose="02040503050406030204" pitchFamily="18" charset="0"/>
                          </a:rPr>
                          <m:t>𝑛</m:t>
                        </m:r>
                      </m:e>
                      <m:sub>
                        <m:r>
                          <a:rPr lang="en-US" sz="2000" smtClean="0">
                            <a:latin typeface="Cambria Math" panose="02040503050406030204" pitchFamily="18" charset="0"/>
                          </a:rPr>
                          <m:t>𝑤</m:t>
                        </m:r>
                      </m:sub>
                    </m:sSub>
                  </m:oMath>
                </a14:m>
                <a:r>
                  <a:rPr lang="en-US" sz="2000" dirty="0"/>
                  <a:t> are the height and width of the image, and </a:t>
                </a:r>
                <a14:m>
                  <m:oMath xmlns:m="http://schemas.openxmlformats.org/officeDocument/2006/math">
                    <m:sSub>
                      <m:sSubPr>
                        <m:ctrlPr>
                          <a:rPr lang="en-US" sz="2000" i="1">
                            <a:latin typeface="Cambria Math" panose="02040503050406030204" pitchFamily="18" charset="0"/>
                          </a:rPr>
                        </m:ctrlPr>
                      </m:sSubPr>
                      <m:e>
                        <m:r>
                          <a:rPr lang="en-US" sz="2000" smtClean="0">
                            <a:latin typeface="Cambria Math" panose="02040503050406030204" pitchFamily="18" charset="0"/>
                          </a:rPr>
                          <m:t>𝑘</m:t>
                        </m:r>
                      </m:e>
                      <m:sub>
                        <m:r>
                          <a:rPr lang="en-US" sz="2000">
                            <a:latin typeface="Cambria Math" panose="02040503050406030204" pitchFamily="18" charset="0"/>
                          </a:rPr>
                          <m:t>h</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smtClean="0">
                            <a:latin typeface="Cambria Math" panose="02040503050406030204" pitchFamily="18" charset="0"/>
                          </a:rPr>
                          <m:t>𝑘</m:t>
                        </m:r>
                      </m:e>
                      <m:sub>
                        <m:r>
                          <a:rPr lang="en-US" sz="2000">
                            <a:latin typeface="Cambria Math" panose="02040503050406030204" pitchFamily="18" charset="0"/>
                          </a:rPr>
                          <m:t>𝑤</m:t>
                        </m:r>
                      </m:sub>
                    </m:sSub>
                  </m:oMath>
                </a14:m>
                <a:r>
                  <a:rPr lang="en-US" sz="2000" dirty="0"/>
                  <a:t> are the kernel height and width.)</a:t>
                </a:r>
              </a:p>
              <a:p>
                <a:pPr marL="0" indent="0">
                  <a:buNone/>
                </a:pPr>
                <a:r>
                  <a:rPr lang="en-US" dirty="0"/>
                  <a:t>Standard sizes for padding:</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h</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𝑘</m:t>
                          </m:r>
                        </m:e>
                        <m:sub>
                          <m:r>
                            <a:rPr lang="en-US" smtClean="0">
                              <a:latin typeface="Cambria Math" panose="02040503050406030204" pitchFamily="18" charset="0"/>
                            </a:rPr>
                            <m:t>h</m:t>
                          </m:r>
                        </m:sub>
                      </m:sSub>
                      <m:r>
                        <a:rPr lang="en-US" smtClean="0">
                          <a:latin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𝑝</m:t>
                          </m:r>
                        </m:e>
                        <m:sub>
                          <m:r>
                            <a:rPr lang="en-US" smtClean="0">
                              <a:latin typeface="Cambria Math" panose="02040503050406030204" pitchFamily="18" charset="0"/>
                            </a:rPr>
                            <m:t>𝑤</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𝑘</m:t>
                          </m:r>
                        </m:e>
                        <m:sub>
                          <m:r>
                            <a:rPr lang="en-US" smtClean="0">
                              <a:latin typeface="Cambria Math" panose="02040503050406030204" pitchFamily="18" charset="0"/>
                            </a:rPr>
                            <m:t>𝑤</m:t>
                          </m:r>
                        </m:sub>
                      </m:sSub>
                      <m:r>
                        <a:rPr lang="en-US">
                          <a:latin typeface="Cambria Math" panose="02040503050406030204" pitchFamily="18" charset="0"/>
                        </a:rPr>
                        <m:t>−</m:t>
                      </m:r>
                      <m:r>
                        <a:rPr lang="en-US" smtClean="0">
                          <a:latin typeface="Cambria Math" panose="02040503050406030204" pitchFamily="18" charset="0"/>
                        </a:rPr>
                        <m:t>1</m:t>
                      </m:r>
                    </m:oMath>
                  </m:oMathPara>
                </a14:m>
                <a:endParaRPr lang="en-US" dirty="0"/>
              </a:p>
              <a:p>
                <a:pPr marL="0" indent="0">
                  <a:buNone/>
                </a:pPr>
                <a:r>
                  <a:rPr lang="en-US" dirty="0"/>
                  <a:t>These standard values give an output feature map with the same spatial dimensions as the input.</a:t>
                </a:r>
              </a:p>
            </p:txBody>
          </p:sp>
        </mc:Choice>
        <mc:Fallback>
          <p:sp>
            <p:nvSpPr>
              <p:cNvPr id="3" name="Text Placeholder 2">
                <a:extLst>
                  <a:ext uri="{FF2B5EF4-FFF2-40B4-BE49-F238E27FC236}">
                    <a16:creationId xmlns:a16="http://schemas.microsoft.com/office/drawing/2014/main" id="{1AD6F6CF-A473-6E47-8BD5-2F1C84F8839D}"/>
                  </a:ext>
                </a:extLst>
              </p:cNvPr>
              <p:cNvSpPr>
                <a:spLocks noGrp="1" noRot="1" noChangeAspect="1" noMove="1" noResize="1" noEditPoints="1" noAdjustHandles="1" noChangeArrowheads="1" noChangeShapeType="1" noTextEdit="1"/>
              </p:cNvSpPr>
              <p:nvPr>
                <p:ph idx="2"/>
              </p:nvPr>
            </p:nvSpPr>
            <p:spPr>
              <a:blipFill>
                <a:blip r:embed="rId4"/>
                <a:stretch>
                  <a:fillRect l="-1106" t="-120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1251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0826E5-6597-4D57-92DC-72283F699325}"/>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323D0686-A206-7044-8AF1-A6EE674F6BA1}"/>
              </a:ext>
            </a:extLst>
          </p:cNvPr>
          <p:cNvSpPr>
            <a:spLocks noGrp="1"/>
          </p:cNvSpPr>
          <p:nvPr>
            <p:ph type="title" idx="1"/>
          </p:nvPr>
        </p:nvSpPr>
        <p:spPr/>
        <p:txBody>
          <a:bodyPr>
            <a:normAutofit fontScale="90000"/>
          </a:bodyPr>
          <a:lstStyle/>
          <a:p>
            <a:r>
              <a:rPr lang="en-US" dirty="0"/>
              <a:t>1x1 convolutional layers</a:t>
            </a:r>
          </a:p>
        </p:txBody>
      </p:sp>
      <p:sp>
        <p:nvSpPr>
          <p:cNvPr id="3" name="Text Placeholder 2">
            <a:extLst>
              <a:ext uri="{FF2B5EF4-FFF2-40B4-BE49-F238E27FC236}">
                <a16:creationId xmlns:a16="http://schemas.microsoft.com/office/drawing/2014/main" id="{3A851501-82E5-1A46-B708-3A06E2EBE474}"/>
              </a:ext>
            </a:extLst>
          </p:cNvPr>
          <p:cNvSpPr>
            <a:spLocks noGrp="1"/>
          </p:cNvSpPr>
          <p:nvPr>
            <p:ph idx="2"/>
          </p:nvPr>
        </p:nvSpPr>
        <p:spPr/>
        <p:txBody>
          <a:bodyPr/>
          <a:lstStyle/>
          <a:p>
            <a:r>
              <a:rPr lang="en-US" dirty="0"/>
              <a:t>Convolutions with kernel size 1x1 don’t recognize patterns but fuse channels.</a:t>
            </a:r>
          </a:p>
        </p:txBody>
      </p:sp>
      <p:pic>
        <p:nvPicPr>
          <p:cNvPr id="6" name="Graphic 5" descr="Graphic showing a three-layer input image being multiplied by a special 1x1 kernel. The result is a two-layer output.">
            <a:extLst>
              <a:ext uri="{FF2B5EF4-FFF2-40B4-BE49-F238E27FC236}">
                <a16:creationId xmlns:a16="http://schemas.microsoft.com/office/drawing/2014/main" id="{08541678-FA67-4C44-8BE7-180B75BAB2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85331" y="1971675"/>
            <a:ext cx="5621338" cy="209552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8C5AEE-7C87-410D-A650-3528DBA8888E}"/>
                  </a:ext>
                </a:extLst>
              </p:cNvPr>
              <p:cNvSpPr txBox="1"/>
              <p:nvPr/>
            </p:nvSpPr>
            <p:spPr>
              <a:xfrm>
                <a:off x="365761" y="4481680"/>
                <a:ext cx="11466575" cy="1384995"/>
              </a:xfrm>
              <a:prstGeom prst="rect">
                <a:avLst/>
              </a:prstGeom>
              <a:noFill/>
            </p:spPr>
            <p:txBody>
              <a:bodyPr wrap="square">
                <a:spAutoFit/>
              </a:bodyPr>
              <a:lstStyle/>
              <a:p>
                <a:pPr marL="228600" marR="0" lvl="0" indent="-228600" algn="l" defTabSz="914400" rtl="0" eaLnBrk="1" fontAlgn="auto" latinLnBrk="0" hangingPunct="1">
                  <a:lnSpc>
                    <a:spcPct val="100000"/>
                  </a:lnSpc>
                  <a:spcBef>
                    <a:spcPts val="1000"/>
                  </a:spcBef>
                  <a:spcAft>
                    <a:spcPts val="600"/>
                  </a:spcAft>
                  <a:buClr>
                    <a:srgbClr val="232F3E"/>
                  </a:buClr>
                  <a:buSzTx/>
                  <a:buFont typeface="Amazon Ember Display"/>
                  <a:buChar char="•"/>
                  <a:tabLst/>
                  <a:defRPr/>
                </a:pPr>
                <a:r>
                  <a:rPr kumimoji="0" lang="en-US" sz="2800" b="0" i="0" u="none" strike="noStrike" kern="1200" cap="none" spc="0" normalizeH="0" baseline="0" noProof="0" dirty="0">
                    <a:ln>
                      <a:noFill/>
                    </a:ln>
                    <a:solidFill>
                      <a:schemeClr val="tx2"/>
                    </a:solidFill>
                    <a:effectLst/>
                    <a:uLnTx/>
                    <a:uFillTx/>
                    <a:latin typeface="Amazon Ember display"/>
                  </a:rPr>
                  <a:t>A 1x1 convolution is equivalent to a dense layer at each spatial location with </a:t>
                </a:r>
                <a14:m>
                  <m:oMath xmlns:m="http://schemas.openxmlformats.org/officeDocument/2006/math">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rPr>
                        </m:ctrlPr>
                      </m:sSub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rPr>
                          <m:t>𝑐</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rPr>
                          <m:t>𝑖</m:t>
                        </m:r>
                      </m:sub>
                    </m:sSub>
                  </m:oMath>
                </a14:m>
                <a:r>
                  <a:rPr kumimoji="0" lang="en-US" sz="2800" b="0" i="0" u="none" strike="noStrike" kern="1200" cap="none" spc="0" normalizeH="0" baseline="0" noProof="0" dirty="0">
                    <a:ln>
                      <a:noFill/>
                    </a:ln>
                    <a:solidFill>
                      <a:schemeClr val="tx2"/>
                    </a:solidFill>
                    <a:effectLst/>
                    <a:uLnTx/>
                    <a:uFillTx/>
                    <a:latin typeface="Amazon Ember display"/>
                  </a:rPr>
                  <a:t> input size and weight matrix of size </a:t>
                </a:r>
                <a14:m>
                  <m:oMath xmlns:m="http://schemas.openxmlformats.org/officeDocument/2006/math">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rPr>
                        </m:ctrlPr>
                      </m:sSub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rPr>
                          <m:t>𝑐</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rPr>
                          <m:t>𝑜</m:t>
                        </m:r>
                      </m:sub>
                    </m:s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Cambria Math" panose="02040503050406030204" pitchFamily="18" charset="0"/>
                      </a:rPr>
                      <m:t>×</m:t>
                    </m:r>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Cambria Math" panose="02040503050406030204" pitchFamily="18" charset="0"/>
                          </a:rPr>
                          <m:t>𝑐</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Cambria Math" panose="02040503050406030204" pitchFamily="18" charset="0"/>
                          </a:rPr>
                          <m:t>𝑖</m:t>
                        </m:r>
                      </m:sub>
                    </m:sSub>
                  </m:oMath>
                </a14:m>
                <a:r>
                  <a:rPr kumimoji="0" lang="en-US" sz="2800" b="0" i="0" u="none" strike="noStrike" kern="1200" cap="none" spc="0" normalizeH="0" baseline="0" noProof="0" dirty="0">
                    <a:ln>
                      <a:noFill/>
                    </a:ln>
                    <a:solidFill>
                      <a:schemeClr val="tx2"/>
                    </a:solidFill>
                    <a:effectLst/>
                    <a:uLnTx/>
                    <a:uFillTx/>
                    <a:latin typeface="Amazon Ember display"/>
                  </a:rPr>
                  <a:t> (where </a:t>
                </a:r>
                <a14:m>
                  <m:oMath xmlns:m="http://schemas.openxmlformats.org/officeDocument/2006/math">
                    <m:sSub>
                      <m:sSubPr>
                        <m:ctrlPr>
                          <a:rPr kumimoji="0" lang="en-US" sz="2800" b="0" i="1" u="none" strike="noStrike" kern="1200" cap="none" spc="0" normalizeH="0" baseline="0" noProof="0">
                            <a:ln>
                              <a:noFill/>
                            </a:ln>
                            <a:solidFill>
                              <a:schemeClr val="tx2"/>
                            </a:solidFill>
                            <a:effectLst/>
                            <a:uLnTx/>
                            <a:uFillTx/>
                            <a:latin typeface="Cambria Math" panose="02040503050406030204" pitchFamily="18" charset="0"/>
                            <a:ea typeface="Cambria Math" panose="02040503050406030204" pitchFamily="18" charset="0"/>
                          </a:rPr>
                        </m:ctrlPr>
                      </m:sSubPr>
                      <m:e>
                        <m:r>
                          <a:rPr kumimoji="0" lang="en-US" sz="2800" b="0" i="1" u="none" strike="noStrike" kern="1200" cap="none" spc="0" normalizeH="0" baseline="0" noProof="0">
                            <a:ln>
                              <a:noFill/>
                            </a:ln>
                            <a:solidFill>
                              <a:schemeClr val="tx2"/>
                            </a:solidFill>
                            <a:effectLst/>
                            <a:uLnTx/>
                            <a:uFillTx/>
                            <a:latin typeface="Cambria Math" panose="02040503050406030204" pitchFamily="18" charset="0"/>
                            <a:ea typeface="Cambria Math" panose="02040503050406030204" pitchFamily="18" charset="0"/>
                          </a:rPr>
                          <m:t>𝑐</m:t>
                        </m:r>
                      </m:e>
                      <m:sub>
                        <m:r>
                          <a:rPr kumimoji="0" lang="en-US" sz="2800" b="0" i="1" u="none" strike="noStrike" kern="1200" cap="none" spc="0" normalizeH="0" baseline="0" noProof="0">
                            <a:ln>
                              <a:noFill/>
                            </a:ln>
                            <a:solidFill>
                              <a:schemeClr val="tx2"/>
                            </a:solidFill>
                            <a:effectLst/>
                            <a:uLnTx/>
                            <a:uFillTx/>
                            <a:latin typeface="Cambria Math" panose="02040503050406030204" pitchFamily="18" charset="0"/>
                            <a:ea typeface="Cambria Math" panose="02040503050406030204" pitchFamily="18" charset="0"/>
                          </a:rPr>
                          <m:t>𝑖</m:t>
                        </m:r>
                      </m:sub>
                    </m:sSub>
                  </m:oMath>
                </a14:m>
                <a:r>
                  <a:rPr kumimoji="0" lang="en-US" sz="2800" b="0" i="0" u="none" strike="noStrike" kern="1200" cap="none" spc="0" normalizeH="0" baseline="0" noProof="0" dirty="0">
                    <a:ln>
                      <a:noFill/>
                    </a:ln>
                    <a:solidFill>
                      <a:schemeClr val="tx2"/>
                    </a:solidFill>
                    <a:effectLst/>
                    <a:uLnTx/>
                    <a:uFillTx/>
                    <a:latin typeface="Amazon Ember display"/>
                  </a:rPr>
                  <a:t> and </a:t>
                </a:r>
                <a14:m>
                  <m:oMath xmlns:m="http://schemas.openxmlformats.org/officeDocument/2006/math">
                    <m:sSub>
                      <m:sSubPr>
                        <m:ctrlPr>
                          <a:rPr kumimoji="0" lang="en-US" sz="2800" b="0" i="1" u="none" strike="noStrike" kern="1200" cap="none" spc="0" normalizeH="0" baseline="0" noProof="0">
                            <a:ln>
                              <a:noFill/>
                            </a:ln>
                            <a:solidFill>
                              <a:schemeClr val="tx2"/>
                            </a:solidFill>
                            <a:effectLst/>
                            <a:uLnTx/>
                            <a:uFillTx/>
                            <a:latin typeface="Cambria Math" panose="02040503050406030204" pitchFamily="18" charset="0"/>
                          </a:rPr>
                        </m:ctrlPr>
                      </m:sSubPr>
                      <m:e>
                        <m:r>
                          <a:rPr kumimoji="0" lang="en-US" sz="2800" b="0" i="1" u="none" strike="noStrike" kern="1200" cap="none" spc="0" normalizeH="0" baseline="0" noProof="0">
                            <a:ln>
                              <a:noFill/>
                            </a:ln>
                            <a:solidFill>
                              <a:schemeClr val="tx2"/>
                            </a:solidFill>
                            <a:effectLst/>
                            <a:uLnTx/>
                            <a:uFillTx/>
                            <a:latin typeface="Cambria Math" panose="02040503050406030204" pitchFamily="18" charset="0"/>
                          </a:rPr>
                          <m:t>𝑐</m:t>
                        </m:r>
                      </m:e>
                      <m:sub>
                        <m:r>
                          <a:rPr kumimoji="0" lang="en-US" sz="2800" b="0" i="1" u="none" strike="noStrike" kern="1200" cap="none" spc="0" normalizeH="0" baseline="0" noProof="0">
                            <a:ln>
                              <a:noFill/>
                            </a:ln>
                            <a:solidFill>
                              <a:schemeClr val="tx2"/>
                            </a:solidFill>
                            <a:effectLst/>
                            <a:uLnTx/>
                            <a:uFillTx/>
                            <a:latin typeface="Cambria Math" panose="02040503050406030204" pitchFamily="18" charset="0"/>
                          </a:rPr>
                          <m:t>𝑜</m:t>
                        </m:r>
                      </m:sub>
                    </m:sSub>
                  </m:oMath>
                </a14:m>
                <a:r>
                  <a:rPr kumimoji="0" lang="en-US" sz="2800" b="0" i="0" u="none" strike="noStrike" kern="1200" cap="none" spc="0" normalizeH="0" baseline="0" noProof="0" dirty="0">
                    <a:ln>
                      <a:noFill/>
                    </a:ln>
                    <a:solidFill>
                      <a:schemeClr val="tx2"/>
                    </a:solidFill>
                    <a:effectLst/>
                    <a:uLnTx/>
                    <a:uFillTx/>
                    <a:latin typeface="Amazon Ember display"/>
                  </a:rPr>
                  <a:t> denote the number of input and output channels).</a:t>
                </a:r>
              </a:p>
            </p:txBody>
          </p:sp>
        </mc:Choice>
        <mc:Fallback xmlns="">
          <p:sp>
            <p:nvSpPr>
              <p:cNvPr id="9" name="TextBox 8">
                <a:extLst>
                  <a:ext uri="{FF2B5EF4-FFF2-40B4-BE49-F238E27FC236}">
                    <a16:creationId xmlns:a16="http://schemas.microsoft.com/office/drawing/2014/main" id="{BA8C5AEE-7C87-410D-A650-3528DBA8888E}"/>
                  </a:ext>
                </a:extLst>
              </p:cNvPr>
              <p:cNvSpPr txBox="1">
                <a:spLocks noRot="1" noChangeAspect="1" noMove="1" noResize="1" noEditPoints="1" noAdjustHandles="1" noChangeArrowheads="1" noChangeShapeType="1" noTextEdit="1"/>
              </p:cNvSpPr>
              <p:nvPr/>
            </p:nvSpPr>
            <p:spPr>
              <a:xfrm>
                <a:off x="365761" y="4481680"/>
                <a:ext cx="11466575" cy="1384995"/>
              </a:xfrm>
              <a:prstGeom prst="rect">
                <a:avLst/>
              </a:prstGeom>
              <a:blipFill>
                <a:blip r:embed="rId6"/>
                <a:stretch>
                  <a:fillRect l="-1116" t="-5727" b="-1189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4730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74B748-3627-4895-A3C8-8E42E1A93B00}"/>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B7D6C3C2-A3FD-F54A-BC11-36492658F00D}"/>
              </a:ext>
            </a:extLst>
          </p:cNvPr>
          <p:cNvSpPr>
            <a:spLocks noGrp="1"/>
          </p:cNvSpPr>
          <p:nvPr>
            <p:ph type="title" idx="1"/>
          </p:nvPr>
        </p:nvSpPr>
        <p:spPr/>
        <p:txBody>
          <a:bodyPr>
            <a:noAutofit/>
          </a:bodyPr>
          <a:lstStyle/>
          <a:p>
            <a:r>
              <a:rPr lang="en-US" sz="3600" dirty="0"/>
              <a:t>Convolution on multiple input channels (1 of 2)</a:t>
            </a:r>
          </a:p>
        </p:txBody>
      </p:sp>
      <p:sp>
        <p:nvSpPr>
          <p:cNvPr id="3" name="Text Placeholder 2">
            <a:extLst>
              <a:ext uri="{FF2B5EF4-FFF2-40B4-BE49-F238E27FC236}">
                <a16:creationId xmlns:a16="http://schemas.microsoft.com/office/drawing/2014/main" id="{F47BCB4B-B30C-CB45-9250-5045F9BE2003}"/>
              </a:ext>
            </a:extLst>
          </p:cNvPr>
          <p:cNvSpPr>
            <a:spLocks noGrp="1"/>
          </p:cNvSpPr>
          <p:nvPr>
            <p:ph idx="2"/>
          </p:nvPr>
        </p:nvSpPr>
        <p:spPr/>
        <p:txBody>
          <a:bodyPr/>
          <a:lstStyle/>
          <a:p>
            <a:r>
              <a:rPr lang="en-US" dirty="0"/>
              <a:t>Most images will be RGB and not grayscale.</a:t>
            </a:r>
          </a:p>
          <a:p>
            <a:r>
              <a:rPr lang="en-US" dirty="0"/>
              <a:t>Think of the kernel having the same number of channels as the input but still outputting one value.</a:t>
            </a:r>
          </a:p>
        </p:txBody>
      </p:sp>
      <p:pic>
        <p:nvPicPr>
          <p:cNvPr id="7" name="Graphic 6" descr="Example of calculating convolution on a two-layer input. See details in notes.">
            <a:extLst>
              <a:ext uri="{FF2B5EF4-FFF2-40B4-BE49-F238E27FC236}">
                <a16:creationId xmlns:a16="http://schemas.microsoft.com/office/drawing/2014/main" id="{29438E76-0A1D-1243-B56B-1DAA7FFF3E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0870" y="3080870"/>
            <a:ext cx="7057468" cy="305323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D61B84-B9E7-EC43-5E9B-4AA89B343480}"/>
                  </a:ext>
                </a:extLst>
              </p:cNvPr>
              <p:cNvSpPr txBox="1"/>
              <p:nvPr/>
            </p:nvSpPr>
            <p:spPr>
              <a:xfrm>
                <a:off x="7592902" y="3561264"/>
                <a:ext cx="4599098"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b="0" i="1" dirty="0" smtClean="0">
                              <a:solidFill>
                                <a:schemeClr val="tx2"/>
                              </a:solidFill>
                              <a:latin typeface="Cambria Math" panose="02040503050406030204" pitchFamily="18" charset="0"/>
                            </a:rPr>
                          </m:ctrlPr>
                        </m:dPr>
                        <m:e>
                          <m:r>
                            <a:rPr lang="en-US" sz="2400" b="0" i="1" dirty="0" smtClean="0">
                              <a:solidFill>
                                <a:schemeClr val="tx2"/>
                              </a:solidFill>
                              <a:latin typeface="Cambria Math" panose="02040503050406030204" pitchFamily="18" charset="0"/>
                            </a:rPr>
                            <m:t>1</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1</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2</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2</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4</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3</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5</m:t>
                          </m:r>
                          <m:r>
                            <a:rPr lang="en-US" sz="2400" i="1" dirty="0" smtClean="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4</m:t>
                          </m:r>
                        </m:e>
                      </m:d>
                      <m:r>
                        <a:rPr lang="en-US" sz="2400" b="0" i="1" dirty="0" smtClean="0">
                          <a:solidFill>
                            <a:schemeClr val="tx2"/>
                          </a:solidFill>
                          <a:latin typeface="Cambria Math" panose="02040503050406030204" pitchFamily="18" charset="0"/>
                        </a:rPr>
                        <m:t>+</m:t>
                      </m:r>
                    </m:oMath>
                  </m:oMathPara>
                </a14:m>
                <a:endParaRPr lang="en-US" sz="2400" b="0"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sz="2400" i="1" dirty="0">
                              <a:solidFill>
                                <a:schemeClr val="tx2"/>
                              </a:solidFill>
                              <a:latin typeface="Cambria Math" panose="02040503050406030204" pitchFamily="18" charset="0"/>
                            </a:rPr>
                          </m:ctrlPr>
                        </m:dPr>
                        <m:e>
                          <m:r>
                            <a:rPr lang="en-US" sz="2400" b="0" i="1" dirty="0" smtClean="0">
                              <a:solidFill>
                                <a:schemeClr val="tx2"/>
                              </a:solidFill>
                              <a:latin typeface="Cambria Math" panose="02040503050406030204" pitchFamily="18" charset="0"/>
                            </a:rPr>
                            <m:t>0</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0</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1</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1</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3</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2</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4</m:t>
                          </m:r>
                          <m:r>
                            <a:rPr lang="en-US" sz="2400" i="1" dirty="0">
                              <a:solidFill>
                                <a:schemeClr val="tx2"/>
                              </a:solidFill>
                              <a:latin typeface="Cambria Math" panose="02040503050406030204" pitchFamily="18" charset="0"/>
                            </a:rPr>
                            <m:t>×</m:t>
                          </m:r>
                          <m:r>
                            <a:rPr lang="en-US" sz="2400" b="0" i="1" dirty="0" smtClean="0">
                              <a:solidFill>
                                <a:schemeClr val="tx2"/>
                              </a:solidFill>
                              <a:latin typeface="Cambria Math" panose="02040503050406030204" pitchFamily="18" charset="0"/>
                            </a:rPr>
                            <m:t>3</m:t>
                          </m:r>
                        </m:e>
                      </m:d>
                      <m:r>
                        <a:rPr lang="en-US" sz="2400" i="1" dirty="0" smtClean="0">
                          <a:solidFill>
                            <a:schemeClr val="tx2"/>
                          </a:solidFill>
                          <a:latin typeface="Cambria Math" panose="02040503050406030204" pitchFamily="18" charset="0"/>
                        </a:rPr>
                        <m:t>=</m:t>
                      </m:r>
                    </m:oMath>
                  </m:oMathPara>
                </a14:m>
                <a:endParaRPr lang="en-US" sz="2400" i="1" dirty="0">
                  <a:solidFill>
                    <a:schemeClr val="tx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dirty="0" smtClean="0">
                          <a:solidFill>
                            <a:schemeClr val="tx2"/>
                          </a:solidFill>
                          <a:latin typeface="Cambria Math" panose="02040503050406030204" pitchFamily="18" charset="0"/>
                        </a:rPr>
                        <m:t>37+19=56</m:t>
                      </m:r>
                    </m:oMath>
                  </m:oMathPara>
                </a14:m>
                <a:endParaRPr lang="en-US" sz="2400" dirty="0">
                  <a:solidFill>
                    <a:schemeClr val="tx2"/>
                  </a:solidFill>
                </a:endParaRPr>
              </a:p>
            </p:txBody>
          </p:sp>
        </mc:Choice>
        <mc:Fallback xmlns="">
          <p:sp>
            <p:nvSpPr>
              <p:cNvPr id="12" name="TextBox 11">
                <a:extLst>
                  <a:ext uri="{FF2B5EF4-FFF2-40B4-BE49-F238E27FC236}">
                    <a16:creationId xmlns:a16="http://schemas.microsoft.com/office/drawing/2014/main" id="{67D61B84-B9E7-EC43-5E9B-4AA89B343480}"/>
                  </a:ext>
                </a:extLst>
              </p:cNvPr>
              <p:cNvSpPr txBox="1">
                <a:spLocks noRot="1" noChangeAspect="1" noMove="1" noResize="1" noEditPoints="1" noAdjustHandles="1" noChangeArrowheads="1" noChangeShapeType="1" noTextEdit="1"/>
              </p:cNvSpPr>
              <p:nvPr/>
            </p:nvSpPr>
            <p:spPr>
              <a:xfrm>
                <a:off x="7592902" y="3561264"/>
                <a:ext cx="4599098" cy="1200329"/>
              </a:xfrm>
              <a:prstGeom prst="rect">
                <a:avLst/>
              </a:prstGeom>
              <a:blipFill>
                <a:blip r:embed="rId6"/>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3802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42E2AC-656F-4C5E-A6A6-DC8761BB607D}"/>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4F458CB5-B253-EA44-8D9B-4AFCADC35F81}"/>
              </a:ext>
            </a:extLst>
          </p:cNvPr>
          <p:cNvSpPr>
            <a:spLocks noGrp="1"/>
          </p:cNvSpPr>
          <p:nvPr>
            <p:ph type="title" idx="1"/>
          </p:nvPr>
        </p:nvSpPr>
        <p:spPr/>
        <p:txBody>
          <a:bodyPr>
            <a:noAutofit/>
          </a:bodyPr>
          <a:lstStyle/>
          <a:p>
            <a:r>
              <a:rPr lang="en-US" sz="3600" dirty="0"/>
              <a:t>Convolution on multiple input channels (2 of 2)</a:t>
            </a:r>
          </a:p>
        </p:txBody>
      </p:sp>
      <p:sp>
        <p:nvSpPr>
          <p:cNvPr id="3" name="Text Placeholder 2">
            <a:extLst>
              <a:ext uri="{FF2B5EF4-FFF2-40B4-BE49-F238E27FC236}">
                <a16:creationId xmlns:a16="http://schemas.microsoft.com/office/drawing/2014/main" id="{865832BB-5E19-CE42-AD5A-A73096EF0C53}"/>
              </a:ext>
            </a:extLst>
          </p:cNvPr>
          <p:cNvSpPr>
            <a:spLocks noGrp="1"/>
          </p:cNvSpPr>
          <p:nvPr>
            <p:ph idx="2"/>
          </p:nvPr>
        </p:nvSpPr>
        <p:spPr/>
        <p:txBody>
          <a:bodyPr/>
          <a:lstStyle/>
          <a:p>
            <a:r>
              <a:rPr lang="en-US" dirty="0"/>
              <a:t>Each kernel produces a single 2D output channel regardless of the number of input channels.</a:t>
            </a:r>
          </a:p>
          <a:p>
            <a:r>
              <a:rPr lang="en-US" dirty="0"/>
              <a:t>Apply multiple kernels in a single layer to create an output with multiple channels.</a:t>
            </a:r>
          </a:p>
          <a:p>
            <a:r>
              <a:rPr lang="en-US" dirty="0"/>
              <a:t>Apply convolutions to layers with multiple channels and output multiple channels to create a network.</a:t>
            </a:r>
          </a:p>
        </p:txBody>
      </p:sp>
    </p:spTree>
    <p:custDataLst>
      <p:tags r:id="rId1"/>
    </p:custDataLst>
    <p:extLst>
      <p:ext uri="{BB962C8B-B14F-4D97-AF65-F5344CB8AC3E}">
        <p14:creationId xmlns:p14="http://schemas.microsoft.com/office/powerpoint/2010/main" val="377771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C09BBF-A1A9-46F6-B3FA-8E9AAF8698DA}"/>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Convolutional neural networks (CNNs)</a:t>
            </a:r>
          </a:p>
          <a:p>
            <a:r>
              <a:rPr lang="en-US" dirty="0"/>
              <a:t>Using PyTorch to build a CNN</a:t>
            </a:r>
          </a:p>
        </p:txBody>
      </p:sp>
      <p:pic>
        <p:nvPicPr>
          <p:cNvPr id="5" name="Picture 4">
            <a:extLst>
              <a:ext uri="{FF2B5EF4-FFF2-40B4-BE49-F238E27FC236}">
                <a16:creationId xmlns:a16="http://schemas.microsoft.com/office/drawing/2014/main" id="{C131C749-D38D-8CF7-28C3-577649833FD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1050" y="2864445"/>
            <a:ext cx="3009900" cy="2730500"/>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16</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6" name="Text Placeholder 5">
            <a:extLst>
              <a:ext uri="{FF2B5EF4-FFF2-40B4-BE49-F238E27FC236}">
                <a16:creationId xmlns:a16="http://schemas.microsoft.com/office/drawing/2014/main" id="{BAE7D112-FBBD-DDD9-6F70-DB4EB4E50343}"/>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5DA6A8-C6CF-4D34-A16A-A5A8F0FBF23E}"/>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EFB9489C-8E01-6A44-94C5-1D82AB004C24}"/>
              </a:ext>
            </a:extLst>
          </p:cNvPr>
          <p:cNvSpPr>
            <a:spLocks noGrp="1"/>
          </p:cNvSpPr>
          <p:nvPr>
            <p:ph type="title" idx="1"/>
          </p:nvPr>
        </p:nvSpPr>
        <p:spPr/>
        <p:txBody>
          <a:bodyPr>
            <a:normAutofit fontScale="90000"/>
          </a:bodyPr>
          <a:lstStyle/>
          <a:p>
            <a:r>
              <a:rPr lang="en-US" dirty="0"/>
              <a:t>Source graphic</a:t>
            </a:r>
          </a:p>
        </p:txBody>
      </p:sp>
      <p:sp>
        <p:nvSpPr>
          <p:cNvPr id="4" name="Content Placeholder 3">
            <a:extLst>
              <a:ext uri="{FF2B5EF4-FFF2-40B4-BE49-F238E27FC236}">
                <a16:creationId xmlns:a16="http://schemas.microsoft.com/office/drawing/2014/main" id="{EEE47924-B229-4480-ED18-909CB1877C2F}"/>
              </a:ext>
            </a:extLst>
          </p:cNvPr>
          <p:cNvSpPr>
            <a:spLocks noGrp="1"/>
          </p:cNvSpPr>
          <p:nvPr>
            <p:ph idx="2"/>
          </p:nvPr>
        </p:nvSpPr>
        <p:spPr/>
        <p:txBody>
          <a:bodyPr/>
          <a:lstStyle/>
          <a:p>
            <a:endParaRPr lang="en-US"/>
          </a:p>
        </p:txBody>
      </p:sp>
      <p:graphicFrame>
        <p:nvGraphicFramePr>
          <p:cNvPr id="5" name="Table 6">
            <a:extLst>
              <a:ext uri="{FF2B5EF4-FFF2-40B4-BE49-F238E27FC236}">
                <a16:creationId xmlns:a16="http://schemas.microsoft.com/office/drawing/2014/main" id="{88ADE795-14FB-422C-AC69-00ED0AAE4EF3}"/>
              </a:ext>
            </a:extLst>
          </p:cNvPr>
          <p:cNvGraphicFramePr>
            <a:graphicFrameLocks noGrp="1"/>
          </p:cNvGraphicFramePr>
          <p:nvPr>
            <p:extLst>
              <p:ext uri="{D42A27DB-BD31-4B8C-83A1-F6EECF244321}">
                <p14:modId xmlns:p14="http://schemas.microsoft.com/office/powerpoint/2010/main" val="3248914752"/>
              </p:ext>
            </p:extLst>
          </p:nvPr>
        </p:nvGraphicFramePr>
        <p:xfrm>
          <a:off x="2716935" y="2196670"/>
          <a:ext cx="1684395" cy="1640706"/>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61465">
                  <a:extLst>
                    <a:ext uri="{9D8B030D-6E8A-4147-A177-3AD203B41FA5}">
                      <a16:colId xmlns:a16="http://schemas.microsoft.com/office/drawing/2014/main" val="4234819332"/>
                    </a:ext>
                  </a:extLst>
                </a:gridCol>
                <a:gridCol w="561465">
                  <a:extLst>
                    <a:ext uri="{9D8B030D-6E8A-4147-A177-3AD203B41FA5}">
                      <a16:colId xmlns:a16="http://schemas.microsoft.com/office/drawing/2014/main" val="1020597233"/>
                    </a:ext>
                  </a:extLst>
                </a:gridCol>
                <a:gridCol w="561465">
                  <a:extLst>
                    <a:ext uri="{9D8B030D-6E8A-4147-A177-3AD203B41FA5}">
                      <a16:colId xmlns:a16="http://schemas.microsoft.com/office/drawing/2014/main" val="668846073"/>
                    </a:ext>
                  </a:extLst>
                </a:gridCol>
              </a:tblGrid>
              <a:tr h="546902">
                <a:tc>
                  <a:txBody>
                    <a:bodyPr/>
                    <a:lstStyle/>
                    <a:p>
                      <a:pPr algn="ctr"/>
                      <a:r>
                        <a:rPr lang="en-US" sz="2400" dirty="0">
                          <a:latin typeface="Cambria Math" panose="02040503050406030204" pitchFamily="18" charset="0"/>
                          <a:ea typeface="Cambria Math" panose="02040503050406030204" pitchFamily="18" charset="0"/>
                        </a:rPr>
                        <a:t>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400" dirty="0">
                          <a:latin typeface="Cambria Math" panose="02040503050406030204" pitchFamily="18" charset="0"/>
                          <a:ea typeface="Cambria Math" panose="02040503050406030204" pitchFamily="18" charset="0"/>
                        </a:rPr>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400" dirty="0">
                          <a:latin typeface="Cambria Math" panose="02040503050406030204" pitchFamily="18" charset="0"/>
                          <a:ea typeface="Cambria Math" panose="02040503050406030204" pitchFamily="18" charset="0"/>
                        </a:rPr>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6865314"/>
                  </a:ext>
                </a:extLst>
              </a:tr>
              <a:tr h="546902">
                <a:tc>
                  <a:txBody>
                    <a:bodyPr/>
                    <a:lstStyle/>
                    <a:p>
                      <a:pPr algn="ctr"/>
                      <a:r>
                        <a:rPr lang="en-US" sz="2400" dirty="0">
                          <a:latin typeface="Cambria Math" panose="02040503050406030204" pitchFamily="18" charset="0"/>
                          <a:ea typeface="Cambria Math" panose="02040503050406030204" pitchFamily="18" charset="0"/>
                        </a:rPr>
                        <a:t>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400" dirty="0">
                          <a:latin typeface="Cambria Math" panose="02040503050406030204" pitchFamily="18" charset="0"/>
                          <a:ea typeface="Cambria Math" panose="02040503050406030204" pitchFamily="18" charset="0"/>
                        </a:rPr>
                        <a:t>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400" dirty="0">
                          <a:latin typeface="Cambria Math" panose="02040503050406030204" pitchFamily="18" charset="0"/>
                          <a:ea typeface="Cambria Math" panose="02040503050406030204" pitchFamily="18" charset="0"/>
                        </a:rPr>
                        <a:t>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2876075"/>
                  </a:ext>
                </a:extLst>
              </a:tr>
              <a:tr h="546902">
                <a:tc>
                  <a:txBody>
                    <a:bodyPr/>
                    <a:lstStyle/>
                    <a:p>
                      <a:pPr algn="ctr"/>
                      <a:r>
                        <a:rPr lang="en-US" sz="2400" dirty="0">
                          <a:latin typeface="Cambria Math" panose="02040503050406030204" pitchFamily="18" charset="0"/>
                          <a:ea typeface="Cambria Math" panose="02040503050406030204" pitchFamily="18" charset="0"/>
                        </a:rPr>
                        <a:t>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latin typeface="Cambria Math" panose="02040503050406030204" pitchFamily="18" charset="0"/>
                          <a:ea typeface="Cambria Math" panose="02040503050406030204" pitchFamily="18" charset="0"/>
                        </a:rPr>
                        <a:t>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latin typeface="Cambria Math" panose="02040503050406030204" pitchFamily="18" charset="0"/>
                          <a:ea typeface="Cambria Math" panose="02040503050406030204" pitchFamily="18" charset="0"/>
                        </a:rPr>
                        <a:t>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478439"/>
                  </a:ext>
                </a:extLst>
              </a:tr>
            </a:tbl>
          </a:graphicData>
        </a:graphic>
      </p:graphicFrame>
      <p:sp>
        <p:nvSpPr>
          <p:cNvPr id="7" name="TextBox 6">
            <a:extLst>
              <a:ext uri="{FF2B5EF4-FFF2-40B4-BE49-F238E27FC236}">
                <a16:creationId xmlns:a16="http://schemas.microsoft.com/office/drawing/2014/main" id="{1B791200-A38D-4631-A35D-C38702BA1121}"/>
              </a:ext>
            </a:extLst>
          </p:cNvPr>
          <p:cNvSpPr txBox="1"/>
          <p:nvPr/>
        </p:nvSpPr>
        <p:spPr>
          <a:xfrm>
            <a:off x="4822943" y="2672093"/>
            <a:ext cx="458320"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x</a:t>
            </a:r>
          </a:p>
        </p:txBody>
      </p:sp>
      <p:sp>
        <p:nvSpPr>
          <p:cNvPr id="10" name="TextBox 9">
            <a:extLst>
              <a:ext uri="{FF2B5EF4-FFF2-40B4-BE49-F238E27FC236}">
                <a16:creationId xmlns:a16="http://schemas.microsoft.com/office/drawing/2014/main" id="{55A7607E-BAF7-4869-9D67-FB0DE41BA625}"/>
              </a:ext>
            </a:extLst>
          </p:cNvPr>
          <p:cNvSpPr txBox="1"/>
          <p:nvPr/>
        </p:nvSpPr>
        <p:spPr>
          <a:xfrm>
            <a:off x="7105090" y="2672093"/>
            <a:ext cx="586697"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graphicFrame>
        <p:nvGraphicFramePr>
          <p:cNvPr id="11" name="Table 6">
            <a:extLst>
              <a:ext uri="{FF2B5EF4-FFF2-40B4-BE49-F238E27FC236}">
                <a16:creationId xmlns:a16="http://schemas.microsoft.com/office/drawing/2014/main" id="{28215885-0EFF-46F8-91B2-3EC6D2CDC0FF}"/>
              </a:ext>
            </a:extLst>
          </p:cNvPr>
          <p:cNvGraphicFramePr>
            <a:graphicFrameLocks noGrp="1"/>
          </p:cNvGraphicFramePr>
          <p:nvPr>
            <p:extLst>
              <p:ext uri="{D42A27DB-BD31-4B8C-83A1-F6EECF244321}">
                <p14:modId xmlns:p14="http://schemas.microsoft.com/office/powerpoint/2010/main" val="1422797884"/>
              </p:ext>
            </p:extLst>
          </p:nvPr>
        </p:nvGraphicFramePr>
        <p:xfrm>
          <a:off x="8003253" y="2510456"/>
          <a:ext cx="1122930" cy="1093804"/>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561465">
                  <a:extLst>
                    <a:ext uri="{9D8B030D-6E8A-4147-A177-3AD203B41FA5}">
                      <a16:colId xmlns:a16="http://schemas.microsoft.com/office/drawing/2014/main" val="4234819332"/>
                    </a:ext>
                  </a:extLst>
                </a:gridCol>
                <a:gridCol w="561465">
                  <a:extLst>
                    <a:ext uri="{9D8B030D-6E8A-4147-A177-3AD203B41FA5}">
                      <a16:colId xmlns:a16="http://schemas.microsoft.com/office/drawing/2014/main" val="1020597233"/>
                    </a:ext>
                  </a:extLst>
                </a:gridCol>
              </a:tblGrid>
              <a:tr h="546902">
                <a:tc>
                  <a:txBody>
                    <a:bodyPr/>
                    <a:lstStyle/>
                    <a:p>
                      <a:pPr algn="ctr"/>
                      <a:r>
                        <a:rPr lang="en-US" sz="2400" dirty="0">
                          <a:latin typeface="Cambria Math" panose="02040503050406030204" pitchFamily="18" charset="0"/>
                          <a:ea typeface="Cambria Math" panose="02040503050406030204" pitchFamily="18" charset="0"/>
                        </a:rPr>
                        <a:t>19</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endParaRPr lang="en-US" sz="2400" dirty="0">
                        <a:latin typeface="Cambria Math" panose="02040503050406030204" pitchFamily="18" charset="0"/>
                        <a:ea typeface="Cambria Math" panose="020405030504060302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6865314"/>
                  </a:ext>
                </a:extLst>
              </a:tr>
              <a:tr h="546902">
                <a:tc>
                  <a:txBody>
                    <a:bodyPr/>
                    <a:lstStyle/>
                    <a:p>
                      <a:pPr algn="ctr"/>
                      <a:endParaRPr lang="en-US" sz="2400" dirty="0">
                        <a:latin typeface="Cambria Math" panose="02040503050406030204" pitchFamily="18" charset="0"/>
                        <a:ea typeface="Cambria Math" panose="020405030504060302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2400" dirty="0">
                        <a:latin typeface="Cambria Math" panose="02040503050406030204" pitchFamily="18" charset="0"/>
                        <a:ea typeface="Cambria Math" panose="020405030504060302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92876075"/>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129052-F447-43E3-8C7A-2E739ECB81E6}"/>
                  </a:ext>
                </a:extLst>
              </p:cNvPr>
              <p:cNvSpPr txBox="1"/>
              <p:nvPr/>
            </p:nvSpPr>
            <p:spPr>
              <a:xfrm>
                <a:off x="2708176" y="4134034"/>
                <a:ext cx="6775648" cy="58477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3200" i="1" dirty="0" smtClean="0">
                          <a:solidFill>
                            <a:schemeClr val="tx2"/>
                          </a:solidFill>
                          <a:latin typeface="Cambria Math" panose="02040503050406030204" pitchFamily="18" charset="0"/>
                        </a:rPr>
                        <m:t>0×0+1×1+3×2+4×3=19</m:t>
                      </m:r>
                    </m:oMath>
                  </m:oMathPara>
                </a14:m>
                <a:endParaRPr lang="en-US" sz="3200" dirty="0">
                  <a:solidFill>
                    <a:schemeClr val="tx2"/>
                  </a:solidFill>
                </a:endParaRPr>
              </a:p>
            </p:txBody>
          </p:sp>
        </mc:Choice>
        <mc:Fallback xmlns="">
          <p:sp>
            <p:nvSpPr>
              <p:cNvPr id="13" name="TextBox 12">
                <a:extLst>
                  <a:ext uri="{FF2B5EF4-FFF2-40B4-BE49-F238E27FC236}">
                    <a16:creationId xmlns:a16="http://schemas.microsoft.com/office/drawing/2014/main" id="{88129052-F447-43E3-8C7A-2E739ECB81E6}"/>
                  </a:ext>
                </a:extLst>
              </p:cNvPr>
              <p:cNvSpPr txBox="1">
                <a:spLocks noRot="1" noChangeAspect="1" noMove="1" noResize="1" noEditPoints="1" noAdjustHandles="1" noChangeArrowheads="1" noChangeShapeType="1" noTextEdit="1"/>
              </p:cNvSpPr>
              <p:nvPr/>
            </p:nvSpPr>
            <p:spPr>
              <a:xfrm>
                <a:off x="2708176" y="4134034"/>
                <a:ext cx="6775648" cy="58477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2AF2559-5408-4A50-AC5D-18EBBCE8810F}"/>
              </a:ext>
            </a:extLst>
          </p:cNvPr>
          <p:cNvSpPr txBox="1"/>
          <p:nvPr/>
        </p:nvSpPr>
        <p:spPr>
          <a:xfrm>
            <a:off x="2929515" y="1586676"/>
            <a:ext cx="1259233" cy="461665"/>
          </a:xfrm>
          <a:prstGeom prst="rect">
            <a:avLst/>
          </a:prstGeom>
          <a:noFill/>
        </p:spPr>
        <p:txBody>
          <a:bodyPr wrap="square" rtlCol="0">
            <a:spAutoFit/>
          </a:bodyPr>
          <a:lstStyle/>
          <a:p>
            <a:pPr algn="ctr"/>
            <a:r>
              <a:rPr lang="en-US" sz="2400" dirty="0">
                <a:solidFill>
                  <a:schemeClr val="tx2"/>
                </a:solidFill>
              </a:rPr>
              <a:t>Input</a:t>
            </a:r>
          </a:p>
        </p:txBody>
      </p:sp>
      <p:sp>
        <p:nvSpPr>
          <p:cNvPr id="15" name="TextBox 14">
            <a:extLst>
              <a:ext uri="{FF2B5EF4-FFF2-40B4-BE49-F238E27FC236}">
                <a16:creationId xmlns:a16="http://schemas.microsoft.com/office/drawing/2014/main" id="{1959BFEE-772B-468C-ABE1-4A34DBD8171D}"/>
              </a:ext>
            </a:extLst>
          </p:cNvPr>
          <p:cNvSpPr txBox="1"/>
          <p:nvPr/>
        </p:nvSpPr>
        <p:spPr>
          <a:xfrm>
            <a:off x="5495244" y="1586676"/>
            <a:ext cx="1473831" cy="461665"/>
          </a:xfrm>
          <a:prstGeom prst="rect">
            <a:avLst/>
          </a:prstGeom>
          <a:noFill/>
        </p:spPr>
        <p:txBody>
          <a:bodyPr wrap="square" rtlCol="0">
            <a:spAutoFit/>
          </a:bodyPr>
          <a:lstStyle/>
          <a:p>
            <a:pPr algn="ctr"/>
            <a:r>
              <a:rPr lang="en-US" sz="2400" dirty="0">
                <a:solidFill>
                  <a:schemeClr val="tx2"/>
                </a:solidFill>
              </a:rPr>
              <a:t>Kernel</a:t>
            </a:r>
          </a:p>
        </p:txBody>
      </p:sp>
      <p:sp>
        <p:nvSpPr>
          <p:cNvPr id="16" name="TextBox 15">
            <a:extLst>
              <a:ext uri="{FF2B5EF4-FFF2-40B4-BE49-F238E27FC236}">
                <a16:creationId xmlns:a16="http://schemas.microsoft.com/office/drawing/2014/main" id="{4393A8DB-F9D0-4FC3-AF25-C984E206A9E0}"/>
              </a:ext>
            </a:extLst>
          </p:cNvPr>
          <p:cNvSpPr txBox="1"/>
          <p:nvPr/>
        </p:nvSpPr>
        <p:spPr>
          <a:xfrm>
            <a:off x="7748285" y="1586676"/>
            <a:ext cx="1632865" cy="461665"/>
          </a:xfrm>
          <a:prstGeom prst="rect">
            <a:avLst/>
          </a:prstGeom>
          <a:noFill/>
        </p:spPr>
        <p:txBody>
          <a:bodyPr wrap="square" rtlCol="0">
            <a:spAutoFit/>
          </a:bodyPr>
          <a:lstStyle/>
          <a:p>
            <a:pPr algn="ctr"/>
            <a:r>
              <a:rPr lang="en-US" sz="2400" dirty="0">
                <a:solidFill>
                  <a:schemeClr val="tx2"/>
                </a:solidFill>
              </a:rPr>
              <a:t>Output</a:t>
            </a:r>
          </a:p>
        </p:txBody>
      </p:sp>
      <p:pic>
        <p:nvPicPr>
          <p:cNvPr id="12" name="Picture 11" descr="2x2 matrix with all four values highlighted: 0, 1, 2, and 3.">
            <a:extLst>
              <a:ext uri="{FF2B5EF4-FFF2-40B4-BE49-F238E27FC236}">
                <a16:creationId xmlns:a16="http://schemas.microsoft.com/office/drawing/2014/main" id="{F936BE01-FAC7-4914-BD20-1DB84361A4F4}"/>
              </a:ext>
            </a:extLst>
          </p:cNvPr>
          <p:cNvPicPr>
            <a:picLocks noChangeAspect="1"/>
          </p:cNvPicPr>
          <p:nvPr/>
        </p:nvPicPr>
        <p:blipFill>
          <a:blip r:embed="rId5"/>
          <a:stretch>
            <a:fillRect/>
          </a:stretch>
        </p:blipFill>
        <p:spPr>
          <a:xfrm>
            <a:off x="5557253" y="2470503"/>
            <a:ext cx="1271847" cy="1241367"/>
          </a:xfrm>
          <a:prstGeom prst="rect">
            <a:avLst/>
          </a:prstGeom>
        </p:spPr>
      </p:pic>
    </p:spTree>
    <p:custDataLst>
      <p:tags r:id="rId1"/>
    </p:custDataLst>
    <p:extLst>
      <p:ext uri="{BB962C8B-B14F-4D97-AF65-F5344CB8AC3E}">
        <p14:creationId xmlns:p14="http://schemas.microsoft.com/office/powerpoint/2010/main" val="154616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7AF7DB-069D-4ED3-990B-CECBC765ED6C}"/>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D2843D3A-ACE2-DF73-4E1B-CC917F75178D}"/>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How convolution works</a:t>
            </a:r>
          </a:p>
          <a:p>
            <a:r>
              <a:rPr lang="en-US" dirty="0"/>
              <a:t>Stride and padding</a:t>
            </a:r>
          </a:p>
          <a:p>
            <a:r>
              <a:rPr lang="en-US" dirty="0"/>
              <a:t>Convolution examples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A21E07-1A35-457D-A0D5-D0DD572F80E7}"/>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31979898-B256-214D-6A4A-30E62F0FC642}"/>
              </a:ext>
            </a:extLst>
          </p:cNvPr>
          <p:cNvSpPr>
            <a:spLocks noGrp="1"/>
          </p:cNvSpPr>
          <p:nvPr>
            <p:ph type="title" idx="1"/>
          </p:nvPr>
        </p:nvSpPr>
        <p:spPr/>
        <p:txBody>
          <a:bodyPr>
            <a:normAutofit fontScale="90000"/>
          </a:bodyPr>
          <a:lstStyle/>
          <a:p>
            <a:r>
              <a:rPr lang="en-US" dirty="0"/>
              <a:t>Convolution</a:t>
            </a:r>
          </a:p>
        </p:txBody>
      </p:sp>
      <p:sp>
        <p:nvSpPr>
          <p:cNvPr id="3" name="Content Placeholder 2">
            <a:extLst>
              <a:ext uri="{FF2B5EF4-FFF2-40B4-BE49-F238E27FC236}">
                <a16:creationId xmlns:a16="http://schemas.microsoft.com/office/drawing/2014/main" id="{E0375D8E-37AF-8C8C-8EDA-C6F76D87864B}"/>
              </a:ext>
            </a:extLst>
          </p:cNvPr>
          <p:cNvSpPr>
            <a:spLocks noGrp="1"/>
          </p:cNvSpPr>
          <p:nvPr>
            <p:ph idx="2"/>
          </p:nvPr>
        </p:nvSpPr>
        <p:spPr/>
        <p:txBody>
          <a:bodyPr/>
          <a:lstStyle/>
          <a:p>
            <a:r>
              <a:rPr lang="en-US" i="1" dirty="0"/>
              <a:t>Convolution</a:t>
            </a:r>
            <a:r>
              <a:rPr lang="en-US" dirty="0"/>
              <a:t> is a mathematical operation that involves sliding a small matrix, called a kernel or filter, over a larger input matrix and computing a dot product at each position.</a:t>
            </a:r>
          </a:p>
          <a:p>
            <a:r>
              <a:rPr lang="en-US" dirty="0"/>
              <a:t>Convolution is used in image and signal processing for operations such as feature detection, edge detection, and blurring. It’s great to detect structures.</a:t>
            </a:r>
          </a:p>
          <a:p>
            <a:r>
              <a:rPr lang="en-US" dirty="0"/>
              <a:t>The size and shape of the kernel or filter matters:</a:t>
            </a:r>
          </a:p>
          <a:p>
            <a:pPr lvl="1"/>
            <a:r>
              <a:rPr lang="en-US" dirty="0"/>
              <a:t>Different filters can emphasize different aspects of the input data.</a:t>
            </a:r>
          </a:p>
          <a:p>
            <a:pPr lvl="1"/>
            <a:r>
              <a:rPr lang="en-US" dirty="0"/>
              <a:t>Larger kernels generally provide more global information while smaller kernels focus on local details.</a:t>
            </a:r>
          </a:p>
        </p:txBody>
      </p:sp>
    </p:spTree>
    <p:custDataLst>
      <p:tags r:id="rId1"/>
    </p:custDataLst>
    <p:extLst>
      <p:ext uri="{BB962C8B-B14F-4D97-AF65-F5344CB8AC3E}">
        <p14:creationId xmlns:p14="http://schemas.microsoft.com/office/powerpoint/2010/main" val="383631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5">
            <a:extLst>
              <a:ext uri="{FF2B5EF4-FFF2-40B4-BE49-F238E27FC236}">
                <a16:creationId xmlns:a16="http://schemas.microsoft.com/office/drawing/2014/main" id="{2317AF72-4617-4088-8941-5DECD8DC19C8}"/>
              </a:ext>
            </a:extLst>
          </p:cNvPr>
          <p:cNvSpPr>
            <a:spLocks noGrp="1"/>
          </p:cNvSpPr>
          <p:nvPr>
            <p:ph type="sldNum" idx="97"/>
          </p:nvPr>
        </p:nvSpPr>
        <p:spPr/>
        <p:txBody>
          <a:bodyPr/>
          <a:lstStyle/>
          <a:p>
            <a:fld id="{86A8BF56-6CB3-514C-9A64-F39D95C9E25B}" type="slidenum">
              <a:rPr lang="en-US" smtClean="0"/>
              <a:t>4</a:t>
            </a:fld>
            <a:endParaRPr lang="en-US" dirty="0"/>
          </a:p>
        </p:txBody>
      </p:sp>
      <p:sp>
        <p:nvSpPr>
          <p:cNvPr id="2" name="Title 1">
            <a:extLst>
              <a:ext uri="{FF2B5EF4-FFF2-40B4-BE49-F238E27FC236}">
                <a16:creationId xmlns:a16="http://schemas.microsoft.com/office/drawing/2014/main" id="{EFB9489C-8E01-6A44-94C5-1D82AB004C24}"/>
              </a:ext>
            </a:extLst>
          </p:cNvPr>
          <p:cNvSpPr>
            <a:spLocks noGrp="1"/>
          </p:cNvSpPr>
          <p:nvPr>
            <p:ph type="title" idx="1"/>
          </p:nvPr>
        </p:nvSpPr>
        <p:spPr/>
        <p:txBody>
          <a:bodyPr>
            <a:noAutofit/>
          </a:bodyPr>
          <a:lstStyle/>
          <a:p>
            <a:r>
              <a:rPr lang="en-US" sz="3600" dirty="0"/>
              <a:t>2D convolution example: Dot product operation</a:t>
            </a:r>
          </a:p>
        </p:txBody>
      </p:sp>
      <p:sp>
        <p:nvSpPr>
          <p:cNvPr id="4" name="Content Placeholder 3">
            <a:extLst>
              <a:ext uri="{FF2B5EF4-FFF2-40B4-BE49-F238E27FC236}">
                <a16:creationId xmlns:a16="http://schemas.microsoft.com/office/drawing/2014/main" id="{DD145D77-4934-D999-8CD2-976075FF2896}"/>
              </a:ext>
            </a:extLst>
          </p:cNvPr>
          <p:cNvSpPr>
            <a:spLocks noGrp="1"/>
          </p:cNvSpPr>
          <p:nvPr>
            <p:ph idx="2"/>
          </p:nvPr>
        </p:nvSpPr>
        <p:spPr/>
        <p:txBody>
          <a:bodyPr/>
          <a:lstStyle/>
          <a:p>
            <a:endParaRPr lang="en-US"/>
          </a:p>
        </p:txBody>
      </p:sp>
      <p:sp>
        <p:nvSpPr>
          <p:cNvPr id="26" name="TextBox 25">
            <a:extLst>
              <a:ext uri="{FF2B5EF4-FFF2-40B4-BE49-F238E27FC236}">
                <a16:creationId xmlns:a16="http://schemas.microsoft.com/office/drawing/2014/main" id="{BCF5FE33-4FBF-4427-B02D-4153E73C2638}"/>
              </a:ext>
            </a:extLst>
          </p:cNvPr>
          <p:cNvSpPr txBox="1"/>
          <p:nvPr/>
        </p:nvSpPr>
        <p:spPr>
          <a:xfrm>
            <a:off x="2995239" y="1586676"/>
            <a:ext cx="1259233" cy="461665"/>
          </a:xfrm>
          <a:prstGeom prst="rect">
            <a:avLst/>
          </a:prstGeom>
          <a:noFill/>
        </p:spPr>
        <p:txBody>
          <a:bodyPr wrap="square" rtlCol="0">
            <a:spAutoFit/>
          </a:bodyPr>
          <a:lstStyle/>
          <a:p>
            <a:pPr algn="ctr"/>
            <a:r>
              <a:rPr lang="en-US" sz="2400" dirty="0">
                <a:solidFill>
                  <a:schemeClr val="tx2"/>
                </a:solidFill>
              </a:rPr>
              <a:t>Input</a:t>
            </a:r>
          </a:p>
        </p:txBody>
      </p:sp>
      <p:pic>
        <p:nvPicPr>
          <p:cNvPr id="30" name="Picture 29" descr="3x3 matrix with the 2x2 area in the top left highlighted. Those values are 0, 1, 3, and 4.">
            <a:extLst>
              <a:ext uri="{FF2B5EF4-FFF2-40B4-BE49-F238E27FC236}">
                <a16:creationId xmlns:a16="http://schemas.microsoft.com/office/drawing/2014/main" id="{E8BCBFE5-E303-4655-A255-926113A0A967}"/>
              </a:ext>
            </a:extLst>
          </p:cNvPr>
          <p:cNvPicPr>
            <a:picLocks noChangeAspect="1"/>
          </p:cNvPicPr>
          <p:nvPr/>
        </p:nvPicPr>
        <p:blipFill>
          <a:blip r:embed="rId4"/>
          <a:stretch>
            <a:fillRect/>
          </a:stretch>
        </p:blipFill>
        <p:spPr>
          <a:xfrm>
            <a:off x="2745127" y="2161503"/>
            <a:ext cx="1831589" cy="1790025"/>
          </a:xfrm>
          <a:prstGeom prst="rect">
            <a:avLst/>
          </a:prstGeom>
        </p:spPr>
      </p:pic>
      <p:sp>
        <p:nvSpPr>
          <p:cNvPr id="3" name="TextBox 2">
            <a:extLst>
              <a:ext uri="{FF2B5EF4-FFF2-40B4-BE49-F238E27FC236}">
                <a16:creationId xmlns:a16="http://schemas.microsoft.com/office/drawing/2014/main" id="{5BCCBB5F-402C-4706-CCC7-3862F12DC05D}"/>
              </a:ext>
            </a:extLst>
          </p:cNvPr>
          <p:cNvSpPr txBox="1"/>
          <p:nvPr/>
        </p:nvSpPr>
        <p:spPr>
          <a:xfrm>
            <a:off x="4908566" y="2860321"/>
            <a:ext cx="458320"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5" name="TextBox 14">
            <a:extLst>
              <a:ext uri="{FF2B5EF4-FFF2-40B4-BE49-F238E27FC236}">
                <a16:creationId xmlns:a16="http://schemas.microsoft.com/office/drawing/2014/main" id="{1959BFEE-772B-468C-ABE1-4A34DBD8171D}"/>
              </a:ext>
            </a:extLst>
          </p:cNvPr>
          <p:cNvSpPr txBox="1"/>
          <p:nvPr/>
        </p:nvSpPr>
        <p:spPr>
          <a:xfrm>
            <a:off x="5560968" y="1586676"/>
            <a:ext cx="1473831" cy="461665"/>
          </a:xfrm>
          <a:prstGeom prst="rect">
            <a:avLst/>
          </a:prstGeom>
          <a:noFill/>
        </p:spPr>
        <p:txBody>
          <a:bodyPr wrap="square" rtlCol="0">
            <a:spAutoFit/>
          </a:bodyPr>
          <a:lstStyle/>
          <a:p>
            <a:pPr algn="ctr"/>
            <a:r>
              <a:rPr lang="en-US" sz="2400" dirty="0">
                <a:solidFill>
                  <a:schemeClr val="tx2"/>
                </a:solidFill>
              </a:rPr>
              <a:t>Kernel</a:t>
            </a:r>
          </a:p>
        </p:txBody>
      </p:sp>
      <p:pic>
        <p:nvPicPr>
          <p:cNvPr id="35" name="Picture 34" descr="2x2 matrix with all four values highlighted. Those values are 0, 1, 2, and 3.">
            <a:extLst>
              <a:ext uri="{FF2B5EF4-FFF2-40B4-BE49-F238E27FC236}">
                <a16:creationId xmlns:a16="http://schemas.microsoft.com/office/drawing/2014/main" id="{8F34292C-40FA-4431-892B-0718044C1BE2}"/>
              </a:ext>
            </a:extLst>
          </p:cNvPr>
          <p:cNvPicPr>
            <a:picLocks noChangeAspect="1"/>
          </p:cNvPicPr>
          <p:nvPr/>
        </p:nvPicPr>
        <p:blipFill>
          <a:blip r:embed="rId5"/>
          <a:stretch>
            <a:fillRect/>
          </a:stretch>
        </p:blipFill>
        <p:spPr>
          <a:xfrm>
            <a:off x="5698252" y="2468886"/>
            <a:ext cx="1271860" cy="1241379"/>
          </a:xfrm>
          <a:prstGeom prst="rect">
            <a:avLst/>
          </a:prstGeom>
        </p:spPr>
      </p:pic>
      <p:sp>
        <p:nvSpPr>
          <p:cNvPr id="10" name="TextBox 9">
            <a:extLst>
              <a:ext uri="{FF2B5EF4-FFF2-40B4-BE49-F238E27FC236}">
                <a16:creationId xmlns:a16="http://schemas.microsoft.com/office/drawing/2014/main" id="{55A7607E-BAF7-4869-9D67-FB0DE41BA625}"/>
              </a:ext>
            </a:extLst>
          </p:cNvPr>
          <p:cNvSpPr txBox="1"/>
          <p:nvPr/>
        </p:nvSpPr>
        <p:spPr>
          <a:xfrm>
            <a:off x="7170814" y="2672093"/>
            <a:ext cx="586697"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6" name="TextBox 15">
            <a:extLst>
              <a:ext uri="{FF2B5EF4-FFF2-40B4-BE49-F238E27FC236}">
                <a16:creationId xmlns:a16="http://schemas.microsoft.com/office/drawing/2014/main" id="{4393A8DB-F9D0-4FC3-AF25-C984E206A9E0}"/>
              </a:ext>
            </a:extLst>
          </p:cNvPr>
          <p:cNvSpPr txBox="1"/>
          <p:nvPr/>
        </p:nvSpPr>
        <p:spPr>
          <a:xfrm>
            <a:off x="7814009" y="1586676"/>
            <a:ext cx="1632865" cy="461665"/>
          </a:xfrm>
          <a:prstGeom prst="rect">
            <a:avLst/>
          </a:prstGeom>
          <a:noFill/>
        </p:spPr>
        <p:txBody>
          <a:bodyPr wrap="square" rtlCol="0">
            <a:spAutoFit/>
          </a:bodyPr>
          <a:lstStyle/>
          <a:p>
            <a:pPr algn="ctr"/>
            <a:r>
              <a:rPr lang="en-US" sz="2400" dirty="0">
                <a:solidFill>
                  <a:schemeClr val="tx2"/>
                </a:solidFill>
              </a:rPr>
              <a:t>Output</a:t>
            </a:r>
          </a:p>
        </p:txBody>
      </p:sp>
      <p:pic>
        <p:nvPicPr>
          <p:cNvPr id="24" name="Picture 23" descr="2x2 matrix with the top-left value highlighted. The value is 19.">
            <a:extLst>
              <a:ext uri="{FF2B5EF4-FFF2-40B4-BE49-F238E27FC236}">
                <a16:creationId xmlns:a16="http://schemas.microsoft.com/office/drawing/2014/main" id="{CDB0195A-CBFE-4C2A-8D14-768CE6E12FD9}"/>
              </a:ext>
            </a:extLst>
          </p:cNvPr>
          <p:cNvPicPr>
            <a:picLocks noChangeAspect="1"/>
          </p:cNvPicPr>
          <p:nvPr/>
        </p:nvPicPr>
        <p:blipFill>
          <a:blip r:embed="rId6"/>
          <a:stretch>
            <a:fillRect/>
          </a:stretch>
        </p:blipFill>
        <p:spPr>
          <a:xfrm>
            <a:off x="8020674" y="2470504"/>
            <a:ext cx="1269076" cy="124136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129052-F447-43E3-8C7A-2E739ECB81E6}"/>
                  </a:ext>
                </a:extLst>
              </p:cNvPr>
              <p:cNvSpPr txBox="1"/>
              <p:nvPr/>
            </p:nvSpPr>
            <p:spPr>
              <a:xfrm>
                <a:off x="2708176" y="4134034"/>
                <a:ext cx="6775648" cy="58477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3200" i="1" dirty="0" smtClean="0">
                          <a:solidFill>
                            <a:schemeClr val="tx2"/>
                          </a:solidFill>
                          <a:latin typeface="Cambria Math" panose="02040503050406030204" pitchFamily="18" charset="0"/>
                        </a:rPr>
                        <m:t>0×0+1×1+3×2+4×3=19</m:t>
                      </m:r>
                    </m:oMath>
                  </m:oMathPara>
                </a14:m>
                <a:endParaRPr lang="en-US" sz="3200" dirty="0">
                  <a:solidFill>
                    <a:schemeClr val="tx2"/>
                  </a:solidFill>
                </a:endParaRPr>
              </a:p>
            </p:txBody>
          </p:sp>
        </mc:Choice>
        <mc:Fallback xmlns="">
          <p:sp>
            <p:nvSpPr>
              <p:cNvPr id="13" name="TextBox 12">
                <a:extLst>
                  <a:ext uri="{FF2B5EF4-FFF2-40B4-BE49-F238E27FC236}">
                    <a16:creationId xmlns:a16="http://schemas.microsoft.com/office/drawing/2014/main" id="{88129052-F447-43E3-8C7A-2E739ECB81E6}"/>
                  </a:ext>
                </a:extLst>
              </p:cNvPr>
              <p:cNvSpPr txBox="1">
                <a:spLocks noRot="1" noChangeAspect="1" noMove="1" noResize="1" noEditPoints="1" noAdjustHandles="1" noChangeArrowheads="1" noChangeShapeType="1" noTextEdit="1"/>
              </p:cNvSpPr>
              <p:nvPr/>
            </p:nvSpPr>
            <p:spPr>
              <a:xfrm>
                <a:off x="2708176" y="4134034"/>
                <a:ext cx="6775648" cy="584775"/>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84805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25">
            <a:extLst>
              <a:ext uri="{FF2B5EF4-FFF2-40B4-BE49-F238E27FC236}">
                <a16:creationId xmlns:a16="http://schemas.microsoft.com/office/drawing/2014/main" id="{00347C58-3BC8-4F16-9A2C-1EDBDFE64369}"/>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EFB9489C-8E01-6A44-94C5-1D82AB004C24}"/>
              </a:ext>
            </a:extLst>
          </p:cNvPr>
          <p:cNvSpPr>
            <a:spLocks noGrp="1"/>
          </p:cNvSpPr>
          <p:nvPr>
            <p:ph type="title" idx="1"/>
          </p:nvPr>
        </p:nvSpPr>
        <p:spPr/>
        <p:txBody>
          <a:bodyPr>
            <a:normAutofit fontScale="90000"/>
          </a:bodyPr>
          <a:lstStyle/>
          <a:p>
            <a:r>
              <a:rPr lang="en-US" dirty="0"/>
              <a:t>2D convolution example: Second position</a:t>
            </a:r>
          </a:p>
        </p:txBody>
      </p:sp>
      <p:sp>
        <p:nvSpPr>
          <p:cNvPr id="3" name="Content Placeholder 2">
            <a:extLst>
              <a:ext uri="{FF2B5EF4-FFF2-40B4-BE49-F238E27FC236}">
                <a16:creationId xmlns:a16="http://schemas.microsoft.com/office/drawing/2014/main" id="{4680BA01-3A9B-C307-325C-EC1706EC3507}"/>
              </a:ext>
            </a:extLst>
          </p:cNvPr>
          <p:cNvSpPr>
            <a:spLocks noGrp="1"/>
          </p:cNvSpPr>
          <p:nvPr>
            <p:ph idx="2"/>
          </p:nvPr>
        </p:nvSpPr>
        <p:spPr/>
        <p:txBody>
          <a:bodyPr/>
          <a:lstStyle/>
          <a:p>
            <a:endParaRPr lang="en-US"/>
          </a:p>
        </p:txBody>
      </p:sp>
      <p:sp>
        <p:nvSpPr>
          <p:cNvPr id="14" name="TextBox 13">
            <a:extLst>
              <a:ext uri="{FF2B5EF4-FFF2-40B4-BE49-F238E27FC236}">
                <a16:creationId xmlns:a16="http://schemas.microsoft.com/office/drawing/2014/main" id="{E2AF2559-5408-4A50-AC5D-18EBBCE8810F}"/>
              </a:ext>
            </a:extLst>
          </p:cNvPr>
          <p:cNvSpPr txBox="1"/>
          <p:nvPr/>
        </p:nvSpPr>
        <p:spPr>
          <a:xfrm>
            <a:off x="2994996" y="1586676"/>
            <a:ext cx="1259233" cy="461665"/>
          </a:xfrm>
          <a:prstGeom prst="rect">
            <a:avLst/>
          </a:prstGeom>
          <a:noFill/>
        </p:spPr>
        <p:txBody>
          <a:bodyPr wrap="square" rtlCol="0">
            <a:spAutoFit/>
          </a:bodyPr>
          <a:lstStyle/>
          <a:p>
            <a:pPr algn="ctr"/>
            <a:r>
              <a:rPr lang="en-US" sz="2400" dirty="0">
                <a:solidFill>
                  <a:schemeClr val="tx2"/>
                </a:solidFill>
              </a:rPr>
              <a:t>Input</a:t>
            </a:r>
          </a:p>
        </p:txBody>
      </p:sp>
      <p:pic>
        <p:nvPicPr>
          <p:cNvPr id="17" name="Picture 16" descr="3x3 matrix with the 2x2 area in the top right highlighted. Those values are 1, 2, 4, and 5.">
            <a:extLst>
              <a:ext uri="{FF2B5EF4-FFF2-40B4-BE49-F238E27FC236}">
                <a16:creationId xmlns:a16="http://schemas.microsoft.com/office/drawing/2014/main" id="{F589F148-BE64-4A57-AE45-E8253BEF9591}"/>
              </a:ext>
            </a:extLst>
          </p:cNvPr>
          <p:cNvPicPr>
            <a:picLocks noChangeAspect="1"/>
          </p:cNvPicPr>
          <p:nvPr/>
        </p:nvPicPr>
        <p:blipFill>
          <a:blip r:embed="rId4"/>
          <a:stretch>
            <a:fillRect/>
          </a:stretch>
        </p:blipFill>
        <p:spPr>
          <a:xfrm>
            <a:off x="2745369" y="2162345"/>
            <a:ext cx="1831589" cy="1790025"/>
          </a:xfrm>
          <a:prstGeom prst="rect">
            <a:avLst/>
          </a:prstGeom>
        </p:spPr>
      </p:pic>
      <p:sp>
        <p:nvSpPr>
          <p:cNvPr id="7" name="TextBox 6">
            <a:extLst>
              <a:ext uri="{FF2B5EF4-FFF2-40B4-BE49-F238E27FC236}">
                <a16:creationId xmlns:a16="http://schemas.microsoft.com/office/drawing/2014/main" id="{1B791200-A38D-4631-A35D-C38702BA1121}"/>
              </a:ext>
            </a:extLst>
          </p:cNvPr>
          <p:cNvSpPr txBox="1"/>
          <p:nvPr/>
        </p:nvSpPr>
        <p:spPr>
          <a:xfrm>
            <a:off x="4908323" y="2860321"/>
            <a:ext cx="458320"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5" name="TextBox 14">
            <a:extLst>
              <a:ext uri="{FF2B5EF4-FFF2-40B4-BE49-F238E27FC236}">
                <a16:creationId xmlns:a16="http://schemas.microsoft.com/office/drawing/2014/main" id="{1959BFEE-772B-468C-ABE1-4A34DBD8171D}"/>
              </a:ext>
            </a:extLst>
          </p:cNvPr>
          <p:cNvSpPr txBox="1"/>
          <p:nvPr/>
        </p:nvSpPr>
        <p:spPr>
          <a:xfrm>
            <a:off x="5560725" y="1586676"/>
            <a:ext cx="1473831" cy="461665"/>
          </a:xfrm>
          <a:prstGeom prst="rect">
            <a:avLst/>
          </a:prstGeom>
          <a:noFill/>
        </p:spPr>
        <p:txBody>
          <a:bodyPr wrap="square" rtlCol="0">
            <a:spAutoFit/>
          </a:bodyPr>
          <a:lstStyle/>
          <a:p>
            <a:pPr algn="ctr"/>
            <a:r>
              <a:rPr lang="en-US" sz="2400" dirty="0">
                <a:solidFill>
                  <a:schemeClr val="tx2"/>
                </a:solidFill>
              </a:rPr>
              <a:t>Kernel</a:t>
            </a:r>
          </a:p>
        </p:txBody>
      </p:sp>
      <p:pic>
        <p:nvPicPr>
          <p:cNvPr id="25" name="Picture 24" descr="Same kernel matrix as in previous slide, with the values 0, 1, 2, and 3.">
            <a:extLst>
              <a:ext uri="{FF2B5EF4-FFF2-40B4-BE49-F238E27FC236}">
                <a16:creationId xmlns:a16="http://schemas.microsoft.com/office/drawing/2014/main" id="{F6460C42-B279-4610-A121-47B163F381CC}"/>
              </a:ext>
            </a:extLst>
          </p:cNvPr>
          <p:cNvPicPr>
            <a:picLocks noChangeAspect="1"/>
          </p:cNvPicPr>
          <p:nvPr/>
        </p:nvPicPr>
        <p:blipFill>
          <a:blip r:embed="rId5"/>
          <a:stretch>
            <a:fillRect/>
          </a:stretch>
        </p:blipFill>
        <p:spPr>
          <a:xfrm>
            <a:off x="5698009" y="2468886"/>
            <a:ext cx="1271860" cy="1241379"/>
          </a:xfrm>
          <a:prstGeom prst="rect">
            <a:avLst/>
          </a:prstGeom>
        </p:spPr>
      </p:pic>
      <p:sp>
        <p:nvSpPr>
          <p:cNvPr id="10" name="TextBox 9">
            <a:extLst>
              <a:ext uri="{FF2B5EF4-FFF2-40B4-BE49-F238E27FC236}">
                <a16:creationId xmlns:a16="http://schemas.microsoft.com/office/drawing/2014/main" id="{55A7607E-BAF7-4869-9D67-FB0DE41BA625}"/>
              </a:ext>
            </a:extLst>
          </p:cNvPr>
          <p:cNvSpPr txBox="1"/>
          <p:nvPr/>
        </p:nvSpPr>
        <p:spPr>
          <a:xfrm>
            <a:off x="7170571" y="2672093"/>
            <a:ext cx="586697"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6" name="TextBox 15">
            <a:extLst>
              <a:ext uri="{FF2B5EF4-FFF2-40B4-BE49-F238E27FC236}">
                <a16:creationId xmlns:a16="http://schemas.microsoft.com/office/drawing/2014/main" id="{4393A8DB-F9D0-4FC3-AF25-C984E206A9E0}"/>
              </a:ext>
            </a:extLst>
          </p:cNvPr>
          <p:cNvSpPr txBox="1"/>
          <p:nvPr/>
        </p:nvSpPr>
        <p:spPr>
          <a:xfrm>
            <a:off x="7813766" y="1586676"/>
            <a:ext cx="1632865" cy="461665"/>
          </a:xfrm>
          <a:prstGeom prst="rect">
            <a:avLst/>
          </a:prstGeom>
          <a:noFill/>
        </p:spPr>
        <p:txBody>
          <a:bodyPr wrap="square" rtlCol="0">
            <a:spAutoFit/>
          </a:bodyPr>
          <a:lstStyle/>
          <a:p>
            <a:pPr algn="ctr"/>
            <a:r>
              <a:rPr lang="en-US" sz="2400" dirty="0">
                <a:solidFill>
                  <a:schemeClr val="tx2"/>
                </a:solidFill>
              </a:rPr>
              <a:t>Output</a:t>
            </a:r>
          </a:p>
        </p:txBody>
      </p:sp>
      <p:pic>
        <p:nvPicPr>
          <p:cNvPr id="18" name="Picture 17" descr="Same 2x2 matrix from previous slide with a highlighted value added at the top right. The value is 25.">
            <a:extLst>
              <a:ext uri="{FF2B5EF4-FFF2-40B4-BE49-F238E27FC236}">
                <a16:creationId xmlns:a16="http://schemas.microsoft.com/office/drawing/2014/main" id="{8EA2C63D-1711-4C29-9FC6-7E10E8E44DE5}"/>
              </a:ext>
            </a:extLst>
          </p:cNvPr>
          <p:cNvPicPr>
            <a:picLocks noChangeAspect="1"/>
          </p:cNvPicPr>
          <p:nvPr/>
        </p:nvPicPr>
        <p:blipFill>
          <a:blip r:embed="rId6"/>
          <a:stretch>
            <a:fillRect/>
          </a:stretch>
        </p:blipFill>
        <p:spPr>
          <a:xfrm>
            <a:off x="8018324" y="2470498"/>
            <a:ext cx="1269089" cy="124137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129052-F447-43E3-8C7A-2E739ECB81E6}"/>
                  </a:ext>
                </a:extLst>
              </p:cNvPr>
              <p:cNvSpPr txBox="1"/>
              <p:nvPr/>
            </p:nvSpPr>
            <p:spPr>
              <a:xfrm>
                <a:off x="2708176" y="4134034"/>
                <a:ext cx="6775648" cy="107721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dirty="0" smtClean="0">
                          <a:solidFill>
                            <a:schemeClr val="tx2"/>
                          </a:solidFill>
                          <a:latin typeface="Cambria Math" panose="02040503050406030204" pitchFamily="18" charset="0"/>
                        </a:rPr>
                        <m:t>1×0+2×1+4×2+5×3=25</m:t>
                      </m:r>
                    </m:oMath>
                  </m:oMathPara>
                </a14:m>
                <a:endParaRPr lang="en-US" sz="3200" dirty="0">
                  <a:solidFill>
                    <a:schemeClr val="tx2"/>
                  </a:solidFill>
                </a:endParaRPr>
              </a:p>
              <a:p>
                <a:pPr algn="ctr"/>
                <a:endParaRPr lang="en-US" sz="3200" dirty="0">
                  <a:solidFill>
                    <a:schemeClr val="tx2"/>
                  </a:solidFill>
                </a:endParaRPr>
              </a:p>
            </p:txBody>
          </p:sp>
        </mc:Choice>
        <mc:Fallback xmlns="">
          <p:sp>
            <p:nvSpPr>
              <p:cNvPr id="13" name="TextBox 12">
                <a:extLst>
                  <a:ext uri="{FF2B5EF4-FFF2-40B4-BE49-F238E27FC236}">
                    <a16:creationId xmlns:a16="http://schemas.microsoft.com/office/drawing/2014/main" id="{88129052-F447-43E3-8C7A-2E739ECB81E6}"/>
                  </a:ext>
                </a:extLst>
              </p:cNvPr>
              <p:cNvSpPr txBox="1">
                <a:spLocks noRot="1" noChangeAspect="1" noMove="1" noResize="1" noEditPoints="1" noAdjustHandles="1" noChangeArrowheads="1" noChangeShapeType="1" noTextEdit="1"/>
              </p:cNvSpPr>
              <p:nvPr/>
            </p:nvSpPr>
            <p:spPr>
              <a:xfrm>
                <a:off x="2708176" y="4134034"/>
                <a:ext cx="6775648" cy="1077218"/>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78738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ABB6F8DA-B3BA-456A-8681-2CD1AAE48230}"/>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2" name="Title 1">
            <a:extLst>
              <a:ext uri="{FF2B5EF4-FFF2-40B4-BE49-F238E27FC236}">
                <a16:creationId xmlns:a16="http://schemas.microsoft.com/office/drawing/2014/main" id="{EFB9489C-8E01-6A44-94C5-1D82AB004C24}"/>
              </a:ext>
            </a:extLst>
          </p:cNvPr>
          <p:cNvSpPr>
            <a:spLocks noGrp="1"/>
          </p:cNvSpPr>
          <p:nvPr>
            <p:ph type="title" idx="1"/>
          </p:nvPr>
        </p:nvSpPr>
        <p:spPr/>
        <p:txBody>
          <a:bodyPr>
            <a:normAutofit fontScale="90000"/>
          </a:bodyPr>
          <a:lstStyle/>
          <a:p>
            <a:r>
              <a:rPr lang="en-US" dirty="0"/>
              <a:t>2D convolution example: Third position</a:t>
            </a:r>
          </a:p>
        </p:txBody>
      </p:sp>
      <p:sp>
        <p:nvSpPr>
          <p:cNvPr id="4" name="Content Placeholder 3">
            <a:extLst>
              <a:ext uri="{FF2B5EF4-FFF2-40B4-BE49-F238E27FC236}">
                <a16:creationId xmlns:a16="http://schemas.microsoft.com/office/drawing/2014/main" id="{62EE86AA-4D3E-0286-BF1D-290E45758D67}"/>
              </a:ext>
            </a:extLst>
          </p:cNvPr>
          <p:cNvSpPr>
            <a:spLocks noGrp="1"/>
          </p:cNvSpPr>
          <p:nvPr>
            <p:ph idx="2"/>
          </p:nvPr>
        </p:nvSpPr>
        <p:spPr/>
        <p:txBody>
          <a:bodyPr/>
          <a:lstStyle/>
          <a:p>
            <a:endParaRPr lang="en-US"/>
          </a:p>
        </p:txBody>
      </p:sp>
      <p:sp>
        <p:nvSpPr>
          <p:cNvPr id="14" name="TextBox 13">
            <a:extLst>
              <a:ext uri="{FF2B5EF4-FFF2-40B4-BE49-F238E27FC236}">
                <a16:creationId xmlns:a16="http://schemas.microsoft.com/office/drawing/2014/main" id="{E2AF2559-5408-4A50-AC5D-18EBBCE8810F}"/>
              </a:ext>
            </a:extLst>
          </p:cNvPr>
          <p:cNvSpPr txBox="1"/>
          <p:nvPr/>
        </p:nvSpPr>
        <p:spPr>
          <a:xfrm>
            <a:off x="2994996" y="1586676"/>
            <a:ext cx="1259233" cy="461665"/>
          </a:xfrm>
          <a:prstGeom prst="rect">
            <a:avLst/>
          </a:prstGeom>
          <a:noFill/>
        </p:spPr>
        <p:txBody>
          <a:bodyPr wrap="square" rtlCol="0">
            <a:spAutoFit/>
          </a:bodyPr>
          <a:lstStyle/>
          <a:p>
            <a:pPr algn="ctr"/>
            <a:r>
              <a:rPr lang="en-US" sz="2400" dirty="0">
                <a:solidFill>
                  <a:schemeClr val="tx2"/>
                </a:solidFill>
              </a:rPr>
              <a:t>Input</a:t>
            </a:r>
          </a:p>
        </p:txBody>
      </p:sp>
      <p:pic>
        <p:nvPicPr>
          <p:cNvPr id="18" name="Picture 17" descr="3x3 matrix with the 2x2 area in the bottom left highlighted. Those values are 3, 4, 6, and 7.">
            <a:extLst>
              <a:ext uri="{FF2B5EF4-FFF2-40B4-BE49-F238E27FC236}">
                <a16:creationId xmlns:a16="http://schemas.microsoft.com/office/drawing/2014/main" id="{0E4E5EE4-6819-4437-8898-A7ADC3D8CDA7}"/>
              </a:ext>
            </a:extLst>
          </p:cNvPr>
          <p:cNvPicPr>
            <a:picLocks noChangeAspect="1"/>
          </p:cNvPicPr>
          <p:nvPr/>
        </p:nvPicPr>
        <p:blipFill>
          <a:blip r:embed="rId4"/>
          <a:stretch>
            <a:fillRect/>
          </a:stretch>
        </p:blipFill>
        <p:spPr>
          <a:xfrm>
            <a:off x="2745369" y="2162345"/>
            <a:ext cx="1831589" cy="1790025"/>
          </a:xfrm>
          <a:prstGeom prst="rect">
            <a:avLst/>
          </a:prstGeom>
        </p:spPr>
      </p:pic>
      <p:sp>
        <p:nvSpPr>
          <p:cNvPr id="3" name="TextBox 2">
            <a:extLst>
              <a:ext uri="{FF2B5EF4-FFF2-40B4-BE49-F238E27FC236}">
                <a16:creationId xmlns:a16="http://schemas.microsoft.com/office/drawing/2014/main" id="{059B1158-3FF9-6679-72D4-977B042E8257}"/>
              </a:ext>
            </a:extLst>
          </p:cNvPr>
          <p:cNvSpPr txBox="1"/>
          <p:nvPr/>
        </p:nvSpPr>
        <p:spPr>
          <a:xfrm>
            <a:off x="4908323" y="2860321"/>
            <a:ext cx="458320"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5" name="TextBox 14">
            <a:extLst>
              <a:ext uri="{FF2B5EF4-FFF2-40B4-BE49-F238E27FC236}">
                <a16:creationId xmlns:a16="http://schemas.microsoft.com/office/drawing/2014/main" id="{1959BFEE-772B-468C-ABE1-4A34DBD8171D}"/>
              </a:ext>
            </a:extLst>
          </p:cNvPr>
          <p:cNvSpPr txBox="1"/>
          <p:nvPr/>
        </p:nvSpPr>
        <p:spPr>
          <a:xfrm>
            <a:off x="5560725" y="1586676"/>
            <a:ext cx="1473831" cy="461665"/>
          </a:xfrm>
          <a:prstGeom prst="rect">
            <a:avLst/>
          </a:prstGeom>
          <a:noFill/>
        </p:spPr>
        <p:txBody>
          <a:bodyPr wrap="square" rtlCol="0">
            <a:spAutoFit/>
          </a:bodyPr>
          <a:lstStyle/>
          <a:p>
            <a:pPr algn="ctr"/>
            <a:r>
              <a:rPr lang="en-US" sz="2400" dirty="0">
                <a:solidFill>
                  <a:schemeClr val="tx2"/>
                </a:solidFill>
              </a:rPr>
              <a:t>Kernel</a:t>
            </a:r>
          </a:p>
        </p:txBody>
      </p:sp>
      <p:pic>
        <p:nvPicPr>
          <p:cNvPr id="21" name="Picture 20" descr="Same kernel matrix from previous two slides.">
            <a:extLst>
              <a:ext uri="{FF2B5EF4-FFF2-40B4-BE49-F238E27FC236}">
                <a16:creationId xmlns:a16="http://schemas.microsoft.com/office/drawing/2014/main" id="{A42D1E7B-AAEA-49B8-9AA1-BE21A3625D10}"/>
              </a:ext>
            </a:extLst>
          </p:cNvPr>
          <p:cNvPicPr>
            <a:picLocks noChangeAspect="1"/>
          </p:cNvPicPr>
          <p:nvPr/>
        </p:nvPicPr>
        <p:blipFill>
          <a:blip r:embed="rId5"/>
          <a:stretch>
            <a:fillRect/>
          </a:stretch>
        </p:blipFill>
        <p:spPr>
          <a:xfrm>
            <a:off x="5698009" y="2468886"/>
            <a:ext cx="1271860" cy="1241379"/>
          </a:xfrm>
          <a:prstGeom prst="rect">
            <a:avLst/>
          </a:prstGeom>
        </p:spPr>
      </p:pic>
      <p:sp>
        <p:nvSpPr>
          <p:cNvPr id="10" name="TextBox 9">
            <a:extLst>
              <a:ext uri="{FF2B5EF4-FFF2-40B4-BE49-F238E27FC236}">
                <a16:creationId xmlns:a16="http://schemas.microsoft.com/office/drawing/2014/main" id="{55A7607E-BAF7-4869-9D67-FB0DE41BA625}"/>
              </a:ext>
            </a:extLst>
          </p:cNvPr>
          <p:cNvSpPr txBox="1"/>
          <p:nvPr/>
        </p:nvSpPr>
        <p:spPr>
          <a:xfrm>
            <a:off x="7170571" y="2672093"/>
            <a:ext cx="586697"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6" name="TextBox 15">
            <a:extLst>
              <a:ext uri="{FF2B5EF4-FFF2-40B4-BE49-F238E27FC236}">
                <a16:creationId xmlns:a16="http://schemas.microsoft.com/office/drawing/2014/main" id="{4393A8DB-F9D0-4FC3-AF25-C984E206A9E0}"/>
              </a:ext>
            </a:extLst>
          </p:cNvPr>
          <p:cNvSpPr txBox="1"/>
          <p:nvPr/>
        </p:nvSpPr>
        <p:spPr>
          <a:xfrm>
            <a:off x="7813766" y="1586676"/>
            <a:ext cx="1632865" cy="461665"/>
          </a:xfrm>
          <a:prstGeom prst="rect">
            <a:avLst/>
          </a:prstGeom>
          <a:noFill/>
        </p:spPr>
        <p:txBody>
          <a:bodyPr wrap="square" rtlCol="0">
            <a:spAutoFit/>
          </a:bodyPr>
          <a:lstStyle/>
          <a:p>
            <a:pPr algn="ctr"/>
            <a:r>
              <a:rPr lang="en-US" sz="2400" dirty="0">
                <a:solidFill>
                  <a:schemeClr val="tx2"/>
                </a:solidFill>
              </a:rPr>
              <a:t>Output</a:t>
            </a:r>
          </a:p>
        </p:txBody>
      </p:sp>
      <p:pic>
        <p:nvPicPr>
          <p:cNvPr id="17" name="Picture 16" descr="Same 2x2 matrix from previous slide with a highlighted value added at the bottom left. The value is 37.">
            <a:extLst>
              <a:ext uri="{FF2B5EF4-FFF2-40B4-BE49-F238E27FC236}">
                <a16:creationId xmlns:a16="http://schemas.microsoft.com/office/drawing/2014/main" id="{D3B8E5FC-1793-461F-8321-A1FD1C0B0906}"/>
              </a:ext>
            </a:extLst>
          </p:cNvPr>
          <p:cNvPicPr>
            <a:picLocks noChangeAspect="1"/>
          </p:cNvPicPr>
          <p:nvPr/>
        </p:nvPicPr>
        <p:blipFill>
          <a:blip r:embed="rId6"/>
          <a:stretch>
            <a:fillRect/>
          </a:stretch>
        </p:blipFill>
        <p:spPr>
          <a:xfrm>
            <a:off x="8018324" y="2470497"/>
            <a:ext cx="1269089" cy="124137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129052-F447-43E3-8C7A-2E739ECB81E6}"/>
                  </a:ext>
                </a:extLst>
              </p:cNvPr>
              <p:cNvSpPr txBox="1"/>
              <p:nvPr/>
            </p:nvSpPr>
            <p:spPr>
              <a:xfrm>
                <a:off x="2708176" y="4134034"/>
                <a:ext cx="6775648" cy="1077218"/>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i="1" dirty="0" smtClean="0">
                          <a:solidFill>
                            <a:schemeClr val="tx2"/>
                          </a:solidFill>
                          <a:latin typeface="Cambria Math" panose="02040503050406030204" pitchFamily="18" charset="0"/>
                        </a:rPr>
                        <m:t>3×0+4×1+6×2+7×3=37</m:t>
                      </m:r>
                    </m:oMath>
                  </m:oMathPara>
                </a14:m>
                <a:endParaRPr lang="en-US" sz="3200" dirty="0">
                  <a:solidFill>
                    <a:schemeClr val="tx2"/>
                  </a:solidFill>
                </a:endParaRPr>
              </a:p>
              <a:p>
                <a:pPr algn="ctr"/>
                <a:endParaRPr lang="en-US" sz="3200" dirty="0">
                  <a:solidFill>
                    <a:schemeClr val="tx2"/>
                  </a:solidFill>
                </a:endParaRPr>
              </a:p>
            </p:txBody>
          </p:sp>
        </mc:Choice>
        <mc:Fallback xmlns="">
          <p:sp>
            <p:nvSpPr>
              <p:cNvPr id="13" name="TextBox 12">
                <a:extLst>
                  <a:ext uri="{FF2B5EF4-FFF2-40B4-BE49-F238E27FC236}">
                    <a16:creationId xmlns:a16="http://schemas.microsoft.com/office/drawing/2014/main" id="{88129052-F447-43E3-8C7A-2E739ECB81E6}"/>
                  </a:ext>
                </a:extLst>
              </p:cNvPr>
              <p:cNvSpPr txBox="1">
                <a:spLocks noRot="1" noChangeAspect="1" noMove="1" noResize="1" noEditPoints="1" noAdjustHandles="1" noChangeArrowheads="1" noChangeShapeType="1" noTextEdit="1"/>
              </p:cNvSpPr>
              <p:nvPr/>
            </p:nvSpPr>
            <p:spPr>
              <a:xfrm>
                <a:off x="2708176" y="4134034"/>
                <a:ext cx="6775648" cy="1077218"/>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2699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6BEF99-74C7-46D8-896B-4406B40B02B4}"/>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EFB9489C-8E01-6A44-94C5-1D82AB004C24}"/>
              </a:ext>
            </a:extLst>
          </p:cNvPr>
          <p:cNvSpPr>
            <a:spLocks noGrp="1"/>
          </p:cNvSpPr>
          <p:nvPr>
            <p:ph type="title" idx="1"/>
          </p:nvPr>
        </p:nvSpPr>
        <p:spPr/>
        <p:txBody>
          <a:bodyPr>
            <a:normAutofit fontScale="90000"/>
          </a:bodyPr>
          <a:lstStyle/>
          <a:p>
            <a:r>
              <a:rPr lang="en-US" dirty="0"/>
              <a:t>2D convolution example: Fourth position	</a:t>
            </a:r>
          </a:p>
        </p:txBody>
      </p:sp>
      <p:sp>
        <p:nvSpPr>
          <p:cNvPr id="5" name="Content Placeholder 4">
            <a:extLst>
              <a:ext uri="{FF2B5EF4-FFF2-40B4-BE49-F238E27FC236}">
                <a16:creationId xmlns:a16="http://schemas.microsoft.com/office/drawing/2014/main" id="{CE39A754-7FC3-3689-0266-33FD2BD916D1}"/>
              </a:ext>
            </a:extLst>
          </p:cNvPr>
          <p:cNvSpPr>
            <a:spLocks noGrp="1"/>
          </p:cNvSpPr>
          <p:nvPr>
            <p:ph idx="2"/>
          </p:nvPr>
        </p:nvSpPr>
        <p:spPr/>
        <p:txBody>
          <a:bodyPr/>
          <a:lstStyle/>
          <a:p>
            <a:endParaRPr lang="en-US"/>
          </a:p>
        </p:txBody>
      </p:sp>
      <p:sp>
        <p:nvSpPr>
          <p:cNvPr id="14" name="TextBox 13">
            <a:extLst>
              <a:ext uri="{FF2B5EF4-FFF2-40B4-BE49-F238E27FC236}">
                <a16:creationId xmlns:a16="http://schemas.microsoft.com/office/drawing/2014/main" id="{E2AF2559-5408-4A50-AC5D-18EBBCE8810F}"/>
              </a:ext>
            </a:extLst>
          </p:cNvPr>
          <p:cNvSpPr txBox="1"/>
          <p:nvPr/>
        </p:nvSpPr>
        <p:spPr>
          <a:xfrm>
            <a:off x="2994997" y="1586676"/>
            <a:ext cx="1259233" cy="461665"/>
          </a:xfrm>
          <a:prstGeom prst="rect">
            <a:avLst/>
          </a:prstGeom>
          <a:noFill/>
        </p:spPr>
        <p:txBody>
          <a:bodyPr wrap="square" rtlCol="0">
            <a:spAutoFit/>
          </a:bodyPr>
          <a:lstStyle/>
          <a:p>
            <a:pPr algn="ctr"/>
            <a:r>
              <a:rPr lang="en-US" sz="2400" dirty="0">
                <a:solidFill>
                  <a:schemeClr val="tx2"/>
                </a:solidFill>
              </a:rPr>
              <a:t>Input</a:t>
            </a:r>
          </a:p>
        </p:txBody>
      </p:sp>
      <p:pic>
        <p:nvPicPr>
          <p:cNvPr id="17" name="Picture 16" descr="3x3 matrix with the 2x2 area in the bottom right highlighted. Those values are 4, 5, 7, and 8.">
            <a:extLst>
              <a:ext uri="{FF2B5EF4-FFF2-40B4-BE49-F238E27FC236}">
                <a16:creationId xmlns:a16="http://schemas.microsoft.com/office/drawing/2014/main" id="{6067EC43-D285-412E-A552-B7046F88CD80}"/>
              </a:ext>
            </a:extLst>
          </p:cNvPr>
          <p:cNvPicPr>
            <a:picLocks noChangeAspect="1"/>
          </p:cNvPicPr>
          <p:nvPr/>
        </p:nvPicPr>
        <p:blipFill>
          <a:blip r:embed="rId4"/>
          <a:stretch>
            <a:fillRect/>
          </a:stretch>
        </p:blipFill>
        <p:spPr>
          <a:xfrm>
            <a:off x="2745369" y="2162345"/>
            <a:ext cx="1831589" cy="1790025"/>
          </a:xfrm>
          <a:prstGeom prst="rect">
            <a:avLst/>
          </a:prstGeom>
        </p:spPr>
      </p:pic>
      <p:sp>
        <p:nvSpPr>
          <p:cNvPr id="3" name="TextBox 2">
            <a:extLst>
              <a:ext uri="{FF2B5EF4-FFF2-40B4-BE49-F238E27FC236}">
                <a16:creationId xmlns:a16="http://schemas.microsoft.com/office/drawing/2014/main" id="{822A6C0F-5132-7FA8-1870-18622FEF1188}"/>
              </a:ext>
            </a:extLst>
          </p:cNvPr>
          <p:cNvSpPr txBox="1"/>
          <p:nvPr/>
        </p:nvSpPr>
        <p:spPr>
          <a:xfrm>
            <a:off x="4908324" y="2860321"/>
            <a:ext cx="458320"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5" name="TextBox 14">
            <a:extLst>
              <a:ext uri="{FF2B5EF4-FFF2-40B4-BE49-F238E27FC236}">
                <a16:creationId xmlns:a16="http://schemas.microsoft.com/office/drawing/2014/main" id="{1959BFEE-772B-468C-ABE1-4A34DBD8171D}"/>
              </a:ext>
            </a:extLst>
          </p:cNvPr>
          <p:cNvSpPr txBox="1"/>
          <p:nvPr/>
        </p:nvSpPr>
        <p:spPr>
          <a:xfrm>
            <a:off x="5560726" y="1586676"/>
            <a:ext cx="1473831" cy="461665"/>
          </a:xfrm>
          <a:prstGeom prst="rect">
            <a:avLst/>
          </a:prstGeom>
          <a:noFill/>
        </p:spPr>
        <p:txBody>
          <a:bodyPr wrap="square" rtlCol="0">
            <a:spAutoFit/>
          </a:bodyPr>
          <a:lstStyle/>
          <a:p>
            <a:pPr algn="ctr"/>
            <a:r>
              <a:rPr lang="en-US" sz="2400" dirty="0">
                <a:solidFill>
                  <a:schemeClr val="tx2"/>
                </a:solidFill>
              </a:rPr>
              <a:t>Kernel</a:t>
            </a:r>
          </a:p>
        </p:txBody>
      </p:sp>
      <p:pic>
        <p:nvPicPr>
          <p:cNvPr id="19" name="Picture 18" descr="Same kernel matrix from previous three slides.">
            <a:extLst>
              <a:ext uri="{FF2B5EF4-FFF2-40B4-BE49-F238E27FC236}">
                <a16:creationId xmlns:a16="http://schemas.microsoft.com/office/drawing/2014/main" id="{68B61C41-FFCD-4525-8CBD-F80AB67052FC}"/>
              </a:ext>
            </a:extLst>
          </p:cNvPr>
          <p:cNvPicPr>
            <a:picLocks noChangeAspect="1"/>
          </p:cNvPicPr>
          <p:nvPr/>
        </p:nvPicPr>
        <p:blipFill>
          <a:blip r:embed="rId5"/>
          <a:stretch>
            <a:fillRect/>
          </a:stretch>
        </p:blipFill>
        <p:spPr>
          <a:xfrm>
            <a:off x="5698010" y="2468886"/>
            <a:ext cx="1271860" cy="1241379"/>
          </a:xfrm>
          <a:prstGeom prst="rect">
            <a:avLst/>
          </a:prstGeom>
        </p:spPr>
      </p:pic>
      <p:sp>
        <p:nvSpPr>
          <p:cNvPr id="10" name="TextBox 9">
            <a:extLst>
              <a:ext uri="{FF2B5EF4-FFF2-40B4-BE49-F238E27FC236}">
                <a16:creationId xmlns:a16="http://schemas.microsoft.com/office/drawing/2014/main" id="{55A7607E-BAF7-4869-9D67-FB0DE41BA625}"/>
              </a:ext>
            </a:extLst>
          </p:cNvPr>
          <p:cNvSpPr txBox="1"/>
          <p:nvPr/>
        </p:nvSpPr>
        <p:spPr>
          <a:xfrm>
            <a:off x="7170572" y="2672093"/>
            <a:ext cx="586697" cy="707886"/>
          </a:xfrm>
          <a:prstGeom prst="rect">
            <a:avLst/>
          </a:prstGeom>
          <a:noFill/>
        </p:spPr>
        <p:txBody>
          <a:bodyPr wrap="square" rtlCol="0" anchor="ctr">
            <a:spAutoFit/>
          </a:bodyPr>
          <a:lstStyle/>
          <a:p>
            <a:r>
              <a:rPr lang="en-US" sz="4000" dirty="0">
                <a:solidFill>
                  <a:schemeClr val="tx2"/>
                </a:solidFill>
                <a:latin typeface="Cambria Math" panose="02040503050406030204" pitchFamily="18" charset="0"/>
                <a:ea typeface="Cambria Math" panose="02040503050406030204" pitchFamily="18" charset="0"/>
              </a:rPr>
              <a:t>=</a:t>
            </a:r>
          </a:p>
        </p:txBody>
      </p:sp>
      <p:sp>
        <p:nvSpPr>
          <p:cNvPr id="16" name="TextBox 15">
            <a:extLst>
              <a:ext uri="{FF2B5EF4-FFF2-40B4-BE49-F238E27FC236}">
                <a16:creationId xmlns:a16="http://schemas.microsoft.com/office/drawing/2014/main" id="{4393A8DB-F9D0-4FC3-AF25-C984E206A9E0}"/>
              </a:ext>
            </a:extLst>
          </p:cNvPr>
          <p:cNvSpPr txBox="1"/>
          <p:nvPr/>
        </p:nvSpPr>
        <p:spPr>
          <a:xfrm>
            <a:off x="7813767" y="1586676"/>
            <a:ext cx="1632865" cy="461665"/>
          </a:xfrm>
          <a:prstGeom prst="rect">
            <a:avLst/>
          </a:prstGeom>
          <a:noFill/>
        </p:spPr>
        <p:txBody>
          <a:bodyPr wrap="square" rtlCol="0">
            <a:spAutoFit/>
          </a:bodyPr>
          <a:lstStyle/>
          <a:p>
            <a:pPr algn="ctr"/>
            <a:r>
              <a:rPr lang="en-US" sz="2400" dirty="0">
                <a:solidFill>
                  <a:schemeClr val="tx2"/>
                </a:solidFill>
              </a:rPr>
              <a:t>Output</a:t>
            </a:r>
          </a:p>
        </p:txBody>
      </p:sp>
      <p:pic>
        <p:nvPicPr>
          <p:cNvPr id="18" name="Picture 17" descr="Same 2x2 matrix from previous slides with a highlighted value added at the bottom right. The value is 43.">
            <a:extLst>
              <a:ext uri="{FF2B5EF4-FFF2-40B4-BE49-F238E27FC236}">
                <a16:creationId xmlns:a16="http://schemas.microsoft.com/office/drawing/2014/main" id="{1C5FAE62-2BB8-44D2-8465-400DFC073790}"/>
              </a:ext>
            </a:extLst>
          </p:cNvPr>
          <p:cNvPicPr>
            <a:picLocks noChangeAspect="1"/>
          </p:cNvPicPr>
          <p:nvPr/>
        </p:nvPicPr>
        <p:blipFill>
          <a:blip r:embed="rId6"/>
          <a:stretch>
            <a:fillRect/>
          </a:stretch>
        </p:blipFill>
        <p:spPr>
          <a:xfrm>
            <a:off x="8018325" y="2471630"/>
            <a:ext cx="1269089" cy="1241379"/>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129052-F447-43E3-8C7A-2E739ECB81E6}"/>
                  </a:ext>
                </a:extLst>
              </p:cNvPr>
              <p:cNvSpPr txBox="1"/>
              <p:nvPr/>
            </p:nvSpPr>
            <p:spPr>
              <a:xfrm>
                <a:off x="2708176" y="4134034"/>
                <a:ext cx="6775648" cy="58477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3200" i="1" dirty="0" smtClean="0">
                          <a:solidFill>
                            <a:schemeClr val="tx2"/>
                          </a:solidFill>
                          <a:latin typeface="Cambria Math" panose="02040503050406030204" pitchFamily="18" charset="0"/>
                        </a:rPr>
                        <m:t>4×0+5×1+7×2+8×3=43</m:t>
                      </m:r>
                    </m:oMath>
                  </m:oMathPara>
                </a14:m>
                <a:endParaRPr lang="en-US" sz="3200" dirty="0">
                  <a:solidFill>
                    <a:schemeClr val="tx2"/>
                  </a:solidFill>
                  <a:sym typeface="Helvetica Neue"/>
                </a:endParaRPr>
              </a:p>
            </p:txBody>
          </p:sp>
        </mc:Choice>
        <mc:Fallback xmlns="">
          <p:sp>
            <p:nvSpPr>
              <p:cNvPr id="13" name="TextBox 12">
                <a:extLst>
                  <a:ext uri="{FF2B5EF4-FFF2-40B4-BE49-F238E27FC236}">
                    <a16:creationId xmlns:a16="http://schemas.microsoft.com/office/drawing/2014/main" id="{88129052-F447-43E3-8C7A-2E739ECB81E6}"/>
                  </a:ext>
                </a:extLst>
              </p:cNvPr>
              <p:cNvSpPr txBox="1">
                <a:spLocks noRot="1" noChangeAspect="1" noMove="1" noResize="1" noEditPoints="1" noAdjustHandles="1" noChangeArrowheads="1" noChangeShapeType="1" noTextEdit="1"/>
              </p:cNvSpPr>
              <p:nvPr/>
            </p:nvSpPr>
            <p:spPr>
              <a:xfrm>
                <a:off x="2708176" y="4134034"/>
                <a:ext cx="6775648" cy="584775"/>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2149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DF4C15-FC30-494B-B05A-74C8410969FA}"/>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F559A800-7F9D-0A44-B08F-C6139C185AC7}"/>
              </a:ext>
            </a:extLst>
          </p:cNvPr>
          <p:cNvSpPr>
            <a:spLocks noGrp="1"/>
          </p:cNvSpPr>
          <p:nvPr>
            <p:ph type="title" idx="1"/>
          </p:nvPr>
        </p:nvSpPr>
        <p:spPr/>
        <p:txBody>
          <a:bodyPr>
            <a:normAutofit fontScale="90000"/>
          </a:bodyPr>
          <a:lstStyle/>
          <a:p>
            <a:r>
              <a:rPr lang="en-US" dirty="0"/>
              <a:t>Stride: Motivation</a:t>
            </a:r>
          </a:p>
        </p:txBody>
      </p:sp>
      <p:sp>
        <p:nvSpPr>
          <p:cNvPr id="3" name="Text Placeholder 2">
            <a:extLst>
              <a:ext uri="{FF2B5EF4-FFF2-40B4-BE49-F238E27FC236}">
                <a16:creationId xmlns:a16="http://schemas.microsoft.com/office/drawing/2014/main" id="{5132AD3C-B60E-9C4D-BB50-467A1CD96364}"/>
              </a:ext>
            </a:extLst>
          </p:cNvPr>
          <p:cNvSpPr>
            <a:spLocks noGrp="1"/>
          </p:cNvSpPr>
          <p:nvPr>
            <p:ph idx="2"/>
          </p:nvPr>
        </p:nvSpPr>
        <p:spPr/>
        <p:txBody>
          <a:bodyPr/>
          <a:lstStyle/>
          <a:p>
            <a:r>
              <a:rPr lang="en-US" dirty="0"/>
              <a:t>Convolutions reduce shapes linearly with the number of layers:</a:t>
            </a:r>
          </a:p>
          <a:p>
            <a:pPr lvl="1"/>
            <a:r>
              <a:rPr lang="en-US" dirty="0"/>
              <a:t>224x224 inputs needs 44 successive 5x5 convolutions to get to 4x4.</a:t>
            </a:r>
          </a:p>
          <a:p>
            <a:pPr lvl="1"/>
            <a:r>
              <a:rPr lang="en-US" dirty="0"/>
              <a:t>This might make the network too deep.</a:t>
            </a:r>
          </a:p>
          <a:p>
            <a:r>
              <a:rPr lang="en-US" dirty="0"/>
              <a:t>The </a:t>
            </a:r>
            <a:r>
              <a:rPr lang="en-US" i="1" dirty="0"/>
              <a:t>stride</a:t>
            </a:r>
            <a:r>
              <a:rPr lang="en-US" dirty="0"/>
              <a:t> of a convolution is the number of row and column steps that are taken when you shift the kernel.</a:t>
            </a:r>
          </a:p>
        </p:txBody>
      </p:sp>
    </p:spTree>
    <p:custDataLst>
      <p:tags r:id="rId1"/>
    </p:custDataLst>
    <p:extLst>
      <p:ext uri="{BB962C8B-B14F-4D97-AF65-F5344CB8AC3E}">
        <p14:creationId xmlns:p14="http://schemas.microsoft.com/office/powerpoint/2010/main" val="174815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BBF2CFA-FB09-4208-B6E6-D94E9D8F165C}"/>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49288548-DC6A-6A4E-82D9-EC5EDEF3048C}"/>
              </a:ext>
            </a:extLst>
          </p:cNvPr>
          <p:cNvSpPr>
            <a:spLocks noGrp="1"/>
          </p:cNvSpPr>
          <p:nvPr>
            <p:ph type="title" idx="1"/>
          </p:nvPr>
        </p:nvSpPr>
        <p:spPr/>
        <p:txBody>
          <a:bodyPr>
            <a:normAutofit fontScale="90000"/>
          </a:bodyPr>
          <a:lstStyle/>
          <a:p>
            <a:r>
              <a:rPr lang="en-US" dirty="0"/>
              <a:t>Stride output shape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C2DEE0E4-EA48-6E43-9445-5560B2468E37}"/>
                  </a:ext>
                </a:extLst>
              </p:cNvPr>
              <p:cNvSpPr>
                <a:spLocks noGrp="1"/>
              </p:cNvSpPr>
              <p:nvPr>
                <p:ph idx="2"/>
              </p:nvPr>
            </p:nvSpPr>
            <p:spPr/>
            <p:txBody>
              <a:bodyPr/>
              <a:lstStyle/>
              <a:p>
                <a:pPr marL="0" indent="0">
                  <a:spcBef>
                    <a:spcPts val="600"/>
                  </a:spcBef>
                  <a:spcAft>
                    <a:spcPts val="5400"/>
                  </a:spcAft>
                  <a:buNone/>
                </a:pPr>
                <a:r>
                  <a:rPr lang="en-US" dirty="0"/>
                  <a:t>Given height and width strides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h</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𝑤</m:t>
                        </m:r>
                      </m:sub>
                    </m:sSub>
                  </m:oMath>
                </a14:m>
                <a:r>
                  <a:rPr lang="en-US" dirty="0"/>
                  <a:t>, the output shape is:</a:t>
                </a:r>
              </a:p>
              <a:p>
                <a:pPr marL="0" indent="0">
                  <a:spcBef>
                    <a:spcPts val="600"/>
                  </a:spcBef>
                  <a:spcAft>
                    <a:spcPts val="5400"/>
                  </a:spcAft>
                  <a:buNone/>
                </a:pPr>
                <a14:m>
                  <m:oMathPara xmlns:m="http://schemas.openxmlformats.org/officeDocument/2006/math">
                    <m:oMathParaPr>
                      <m:jc m:val="centerGroup"/>
                    </m:oMathParaPr>
                    <m:oMath xmlns:m="http://schemas.openxmlformats.org/officeDocument/2006/math">
                      <m:d>
                        <m:dPr>
                          <m:beg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smtClean="0">
                                  <a:latin typeface="Cambria Math" panose="02040503050406030204" pitchFamily="18" charset="0"/>
                                </a:rPr>
                                <m:t>(</m:t>
                              </m:r>
                              <m:r>
                                <a:rPr lang="en-US" smtClean="0">
                                  <a:latin typeface="Cambria Math" panose="02040503050406030204" pitchFamily="18" charset="0"/>
                                </a:rPr>
                                <m:t>𝑛</m:t>
                              </m:r>
                            </m:e>
                            <m:sub>
                              <m:r>
                                <a:rPr lang="en-US" smtClean="0">
                                  <a:latin typeface="Cambria Math" panose="02040503050406030204" pitchFamily="18" charset="0"/>
                                </a:rPr>
                                <m:t>h</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𝑘</m:t>
                              </m:r>
                            </m:e>
                            <m:sub>
                              <m:r>
                                <a:rPr lang="en-US" smtClean="0">
                                  <a:latin typeface="Cambria Math" panose="02040503050406030204" pitchFamily="18" charset="0"/>
                                </a:rPr>
                                <m:t>h</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h</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h</m:t>
                              </m:r>
                            </m:sub>
                          </m:sSub>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h</m:t>
                          </m:r>
                        </m:sub>
                      </m:sSub>
                      <m:r>
                        <a:rPr lang="en-US" smtClean="0">
                          <a:latin typeface="Cambria Math" panose="02040503050406030204" pitchFamily="18" charset="0"/>
                        </a:rPr>
                        <m:t>] × [(</m:t>
                      </m:r>
                      <m:sSub>
                        <m:sSubPr>
                          <m:ctrlPr>
                            <a:rPr lang="en-US" i="1" smtClean="0">
                              <a:latin typeface="Cambria Math" panose="02040503050406030204" pitchFamily="18" charset="0"/>
                            </a:rPr>
                          </m:ctrlPr>
                        </m:sSubPr>
                        <m:e>
                          <m:r>
                            <a:rPr lang="en-US" smtClean="0">
                              <a:latin typeface="Cambria Math" panose="02040503050406030204" pitchFamily="18" charset="0"/>
                            </a:rPr>
                            <m:t>𝑛</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𝑘</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𝑝</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𝑤</m:t>
                          </m:r>
                        </m:sub>
                      </m:sSub>
                      <m:r>
                        <a:rPr lang="en-US" smtClean="0">
                          <a:latin typeface="Cambria Math" panose="02040503050406030204" pitchFamily="18" charset="0"/>
                        </a:rPr>
                        <m:t>]</m:t>
                      </m:r>
                    </m:oMath>
                  </m:oMathPara>
                </a14:m>
                <a:endParaRPr lang="en-US" dirty="0"/>
              </a:p>
              <a:p>
                <a:pPr marL="0" indent="0">
                  <a:spcBef>
                    <a:spcPts val="600"/>
                  </a:spcBef>
                  <a:spcAft>
                    <a:spcPts val="5400"/>
                  </a:spcAft>
                  <a:buNone/>
                </a:pPr>
                <a:r>
                  <a:rPr lang="en-US" dirty="0"/>
                  <a:t>If you choose the standard padding sizes, this becomes:</a:t>
                </a:r>
              </a:p>
              <a:p>
                <a:pPr marL="0" indent="0">
                  <a:spcBef>
                    <a:spcPts val="600"/>
                  </a:spcBef>
                  <a:spcAft>
                    <a:spcPts val="5400"/>
                  </a:spcAft>
                  <a:buNone/>
                </a:pPr>
                <a14:m>
                  <m:oMathPara xmlns:m="http://schemas.openxmlformats.org/officeDocument/2006/math">
                    <m:oMathParaPr>
                      <m:jc m:val="centerGroup"/>
                    </m:oMathParaPr>
                    <m:oMath xmlns:m="http://schemas.openxmlformats.org/officeDocument/2006/math">
                      <m:d>
                        <m:dPr>
                          <m:beg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smtClean="0">
                                  <a:latin typeface="Cambria Math" panose="02040503050406030204" pitchFamily="18" charset="0"/>
                                </a:rPr>
                                <m:t>(</m:t>
                              </m:r>
                              <m:r>
                                <a:rPr lang="en-US" smtClean="0">
                                  <a:latin typeface="Cambria Math" panose="02040503050406030204" pitchFamily="18" charset="0"/>
                                </a:rPr>
                                <m:t>𝑛</m:t>
                              </m:r>
                            </m:e>
                            <m:sub>
                              <m:r>
                                <a:rPr lang="en-US" smtClean="0">
                                  <a:latin typeface="Cambria Math" panose="02040503050406030204" pitchFamily="18" charset="0"/>
                                </a:rPr>
                                <m:t>h</m:t>
                              </m:r>
                            </m:sub>
                          </m:sSub>
                          <m:r>
                            <a:rPr lang="en-US" smtClean="0">
                              <a:latin typeface="Cambria Math" panose="02040503050406030204" pitchFamily="18" charset="0"/>
                            </a:rPr>
                            <m:t> + </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h</m:t>
                              </m:r>
                            </m:sub>
                          </m:sSub>
                          <m:r>
                            <a:rPr lang="en-US" smtClean="0">
                              <a:latin typeface="Cambria Math" panose="02040503050406030204" pitchFamily="18" charset="0"/>
                            </a:rPr>
                            <m:t>−1</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h</m:t>
                          </m:r>
                        </m:sub>
                      </m:sSub>
                      <m:r>
                        <a:rPr lang="en-US" smtClean="0">
                          <a:latin typeface="Cambria Math" panose="02040503050406030204" pitchFamily="18" charset="0"/>
                        </a:rPr>
                        <m:t>] × [(</m:t>
                      </m:r>
                      <m:sSub>
                        <m:sSubPr>
                          <m:ctrlPr>
                            <a:rPr lang="en-US" i="1" smtClean="0">
                              <a:latin typeface="Cambria Math" panose="02040503050406030204" pitchFamily="18" charset="0"/>
                            </a:rPr>
                          </m:ctrlPr>
                        </m:sSubPr>
                        <m:e>
                          <m:r>
                            <a:rPr lang="en-US" smtClean="0">
                              <a:latin typeface="Cambria Math" panose="02040503050406030204" pitchFamily="18" charset="0"/>
                            </a:rPr>
                            <m:t>𝑛</m:t>
                          </m:r>
                        </m:e>
                        <m:sub>
                          <m:r>
                            <a:rPr lang="en-US" smtClean="0">
                              <a:latin typeface="Cambria Math" panose="02040503050406030204" pitchFamily="18" charset="0"/>
                            </a:rPr>
                            <m:t>𝑤</m:t>
                          </m:r>
                        </m:sub>
                      </m:sSub>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𝑤</m:t>
                          </m:r>
                        </m:sub>
                      </m:sSub>
                      <m:r>
                        <a:rPr lang="en-US" smtClean="0">
                          <a:latin typeface="Cambria Math" panose="02040503050406030204" pitchFamily="18" charset="0"/>
                        </a:rPr>
                        <m:t>−1)/</m:t>
                      </m:r>
                      <m:sSub>
                        <m:sSubPr>
                          <m:ctrlPr>
                            <a:rPr lang="en-US" i="1" smtClean="0">
                              <a:latin typeface="Cambria Math" panose="02040503050406030204" pitchFamily="18" charset="0"/>
                            </a:rPr>
                          </m:ctrlPr>
                        </m:sSubPr>
                        <m:e>
                          <m:r>
                            <a:rPr lang="en-US" smtClean="0">
                              <a:latin typeface="Cambria Math" panose="02040503050406030204" pitchFamily="18" charset="0"/>
                            </a:rPr>
                            <m:t>𝑠</m:t>
                          </m:r>
                        </m:e>
                        <m:sub>
                          <m:r>
                            <a:rPr lang="en-US" smtClean="0">
                              <a:latin typeface="Cambria Math" panose="02040503050406030204" pitchFamily="18" charset="0"/>
                            </a:rPr>
                            <m:t>𝑤</m:t>
                          </m:r>
                        </m:sub>
                      </m:sSub>
                      <m:r>
                        <a:rPr lang="en-US" smtClean="0">
                          <a:latin typeface="Cambria Math" panose="02040503050406030204" pitchFamily="18" charset="0"/>
                        </a:rPr>
                        <m:t>]</m:t>
                      </m:r>
                    </m:oMath>
                  </m:oMathPara>
                </a14:m>
                <a:endParaRPr lang="en-US" dirty="0"/>
              </a:p>
            </p:txBody>
          </p:sp>
        </mc:Choice>
        <mc:Fallback>
          <p:sp>
            <p:nvSpPr>
              <p:cNvPr id="3" name="Text Placeholder 2">
                <a:extLst>
                  <a:ext uri="{FF2B5EF4-FFF2-40B4-BE49-F238E27FC236}">
                    <a16:creationId xmlns:a16="http://schemas.microsoft.com/office/drawing/2014/main" id="{C2DEE0E4-EA48-6E43-9445-5560B2468E37}"/>
                  </a:ext>
                </a:extLst>
              </p:cNvPr>
              <p:cNvSpPr>
                <a:spLocks noGrp="1" noRot="1" noChangeAspect="1" noMove="1" noResize="1" noEditPoints="1" noAdjustHandles="1" noChangeArrowheads="1" noChangeShapeType="1" noTextEdit="1"/>
              </p:cNvSpPr>
              <p:nvPr>
                <p:ph idx="2"/>
              </p:nvPr>
            </p:nvSpPr>
            <p:spPr>
              <a:blipFill>
                <a:blip r:embed="rId4"/>
                <a:stretch>
                  <a:fillRect l="-1106" t="-120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57097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n7mH2v4i"/>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2309</TotalTime>
  <Words>2097</Words>
  <Application>Microsoft Macintosh PowerPoint</Application>
  <PresentationFormat>Widescreen</PresentationFormat>
  <Paragraphs>181</Paragraphs>
  <Slides>18</Slides>
  <Notes>18</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-apple-system</vt:lpstr>
      <vt:lpstr>Amazon Ember Display</vt:lpstr>
      <vt:lpstr>Amazon Ember Display</vt:lpstr>
      <vt:lpstr>Amazon Ember Display Heavy</vt:lpstr>
      <vt:lpstr>Amazon Ember Heavy</vt:lpstr>
      <vt:lpstr>Arial</vt:lpstr>
      <vt:lpstr>Calibri</vt:lpstr>
      <vt:lpstr>Calibri Light</vt:lpstr>
      <vt:lpstr>Cambria Math</vt:lpstr>
      <vt:lpstr>Helvetica Neue</vt:lpstr>
      <vt:lpstr>Lucida Console</vt:lpstr>
      <vt:lpstr>Custom Design</vt:lpstr>
      <vt:lpstr>The Concept of Convolution</vt:lpstr>
      <vt:lpstr>Today’s activities</vt:lpstr>
      <vt:lpstr>Convolution</vt:lpstr>
      <vt:lpstr>2D convolution example: Dot product operation</vt:lpstr>
      <vt:lpstr>2D convolution example: Second position</vt:lpstr>
      <vt:lpstr>2D convolution example: Third position</vt:lpstr>
      <vt:lpstr>2D convolution example: Fourth position </vt:lpstr>
      <vt:lpstr>Stride: Motivation</vt:lpstr>
      <vt:lpstr>Stride output shape</vt:lpstr>
      <vt:lpstr>Padding: Motivation </vt:lpstr>
      <vt:lpstr>Padding output shape</vt:lpstr>
      <vt:lpstr>1x1 convolutional layers</vt:lpstr>
      <vt:lpstr>Convolution on multiple input channels (1 of 2)</vt:lpstr>
      <vt:lpstr>Convolution on multiple input channels (2 of 2)</vt:lpstr>
      <vt:lpstr>Next lesson</vt:lpstr>
      <vt:lpstr>PowerPoint Presentation</vt:lpstr>
      <vt:lpstr>Image source slide (for curriculum development use only)</vt:lpstr>
      <vt:lpstr>Source 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95</cp:revision>
  <dcterms:created xsi:type="dcterms:W3CDTF">2022-11-16T15:46:36Z</dcterms:created>
  <dcterms:modified xsi:type="dcterms:W3CDTF">2025-05-05T22:54:13Z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AB745AE4-CB75-43D6-B9B2-78103B79198D</vt:lpwstr>
  </property>
  <property fmtid="{D5CDD505-2E9C-101B-9397-08002B2CF9AE}" pid="3" name="ArticulatePath">
    <vt:lpwstr>MLUDTI-EN-M3-L2</vt:lpwstr>
  </property>
</Properties>
</file>