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25.xml" ContentType="application/vnd.openxmlformats-officedocument.presentationml.tags+xml"/>
  <Override PartName="/ppt/notesSlides/notesSlide17.xml" ContentType="application/vnd.openxmlformats-officedocument.presentationml.notesSlide+xml"/>
  <Override PartName="/ppt/tags/tag26.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notesMasterIdLst>
    <p:notesMasterId r:id="rId20"/>
  </p:notesMasterIdLst>
  <p:handoutMasterIdLst>
    <p:handoutMasterId r:id="rId21"/>
  </p:handoutMasterIdLst>
  <p:sldIdLst>
    <p:sldId id="4050" r:id="rId2"/>
    <p:sldId id="259" r:id="rId3"/>
    <p:sldId id="4043" r:id="rId4"/>
    <p:sldId id="284" r:id="rId5"/>
    <p:sldId id="277" r:id="rId6"/>
    <p:sldId id="287" r:id="rId7"/>
    <p:sldId id="288" r:id="rId8"/>
    <p:sldId id="642" r:id="rId9"/>
    <p:sldId id="647" r:id="rId10"/>
    <p:sldId id="646" r:id="rId11"/>
    <p:sldId id="337" r:id="rId12"/>
    <p:sldId id="4044" r:id="rId13"/>
    <p:sldId id="4045" r:id="rId14"/>
    <p:sldId id="4042" r:id="rId15"/>
    <p:sldId id="2147477356" r:id="rId16"/>
    <p:sldId id="2147477358" r:id="rId17"/>
    <p:sldId id="2147477357" r:id="rId18"/>
    <p:sldId id="4046"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FF72D03-0221-423A-A8C9-F3EB1F50D00D}">
          <p14:sldIdLst>
            <p14:sldId id="4050"/>
            <p14:sldId id="259"/>
            <p14:sldId id="4043"/>
            <p14:sldId id="284"/>
            <p14:sldId id="277"/>
            <p14:sldId id="287"/>
            <p14:sldId id="288"/>
            <p14:sldId id="642"/>
            <p14:sldId id="647"/>
            <p14:sldId id="646"/>
            <p14:sldId id="337"/>
            <p14:sldId id="4044"/>
            <p14:sldId id="4045"/>
            <p14:sldId id="4042"/>
            <p14:sldId id="2147477356"/>
          </p14:sldIdLst>
        </p14:section>
        <p14:section name="Source graphics" id="{003FBFC5-5DAC-465C-856A-36942047B598}">
          <p14:sldIdLst>
            <p14:sldId id="2147477358"/>
            <p14:sldId id="2147477357"/>
            <p14:sldId id="404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Anand Kamat" initials="AK" lastIdx="5" clrIdx="6">
    <p:extLst>
      <p:ext uri="{19B8F6BF-5375-455C-9EA6-DF929625EA0E}">
        <p15:presenceInfo xmlns:p15="http://schemas.microsoft.com/office/powerpoint/2012/main" userId="Anand Kamat" providerId="None"/>
      </p:ext>
    </p:extLst>
  </p:cmAuthor>
  <p:cmAuthor id="1" name="Daniel Blake" initials="DJB" lastIdx="5" clrIdx="0">
    <p:extLst>
      <p:ext uri="{19B8F6BF-5375-455C-9EA6-DF929625EA0E}">
        <p15:presenceInfo xmlns:p15="http://schemas.microsoft.com/office/powerpoint/2012/main" userId="Daniel Blake" providerId="None"/>
      </p:ext>
    </p:extLst>
  </p:cmAuthor>
  <p:cmAuthor id="2" name="Microsoft Office User" initials="MOU" lastIdx="20" clrIdx="1">
    <p:extLst>
      <p:ext uri="{19B8F6BF-5375-455C-9EA6-DF929625EA0E}">
        <p15:presenceInfo xmlns:p15="http://schemas.microsoft.com/office/powerpoint/2012/main" userId="Microsoft Office User" providerId="None"/>
      </p:ext>
    </p:extLst>
  </p:cmAuthor>
  <p:cmAuthor id="3" name="Xin Gao" initials="XG" lastIdx="1" clrIdx="2">
    <p:extLst>
      <p:ext uri="{19B8F6BF-5375-455C-9EA6-DF929625EA0E}">
        <p15:presenceInfo xmlns:p15="http://schemas.microsoft.com/office/powerpoint/2012/main" userId="Xin Gao" providerId="None"/>
      </p:ext>
    </p:extLst>
  </p:cmAuthor>
  <p:cmAuthor id="4" name="Kabik, Gabriel" initials="KG" lastIdx="24" clrIdx="3">
    <p:extLst>
      <p:ext uri="{19B8F6BF-5375-455C-9EA6-DF929625EA0E}">
        <p15:presenceInfo xmlns:p15="http://schemas.microsoft.com/office/powerpoint/2012/main" userId="S-1-5-21-1407069837-2091007605-538272213-15390607" providerId="AD"/>
      </p:ext>
    </p:extLst>
  </p:cmAuthor>
  <p:cmAuthor id="5" name="Raymond, Patty" initials="RP" lastIdx="2" clrIdx="4">
    <p:extLst>
      <p:ext uri="{19B8F6BF-5375-455C-9EA6-DF929625EA0E}">
        <p15:presenceInfo xmlns:p15="http://schemas.microsoft.com/office/powerpoint/2012/main" userId="S-1-5-21-1407069837-2091007605-538272213-29355854" providerId="AD"/>
      </p:ext>
    </p:extLst>
  </p:cmAuthor>
  <p:cmAuthor id="6" name="Stading, Katrina" initials="SK" lastIdx="5" clrIdx="5">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5E5E5"/>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08" autoAdjust="0"/>
    <p:restoredTop sz="71769" autoAdjust="0"/>
  </p:normalViewPr>
  <p:slideViewPr>
    <p:cSldViewPr snapToGrid="0">
      <p:cViewPr varScale="1">
        <p:scale>
          <a:sx n="90" d="100"/>
          <a:sy n="90" d="100"/>
        </p:scale>
        <p:origin x="1008" y="18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713BBD-1563-4EE7-8C58-9E02AD0928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2AC217A-D8B3-4852-A629-7CBCF3EDA4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A816283-13DC-4E2A-A735-E247085B0ED1}" type="datetimeFigureOut">
              <a:rPr lang="en-US" smtClean="0"/>
              <a:t>5/5/25</a:t>
            </a:fld>
            <a:endParaRPr lang="en-US" dirty="0"/>
          </a:p>
        </p:txBody>
      </p:sp>
      <p:sp>
        <p:nvSpPr>
          <p:cNvPr id="4" name="Footer Placeholder 3">
            <a:extLst>
              <a:ext uri="{FF2B5EF4-FFF2-40B4-BE49-F238E27FC236}">
                <a16:creationId xmlns:a16="http://schemas.microsoft.com/office/drawing/2014/main" id="{982AC5C1-0532-42EF-A13B-2811DD2A70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BB29399-A103-49F4-9904-5DD9AFE81C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829CA0-79AD-418A-B21A-677EE52A1C80}" type="slidenum">
              <a:rPr lang="en-US" smtClean="0"/>
              <a:t>‹#›</a:t>
            </a:fld>
            <a:endParaRPr lang="en-US" dirty="0"/>
          </a:p>
        </p:txBody>
      </p:sp>
    </p:spTree>
    <p:extLst>
      <p:ext uri="{BB962C8B-B14F-4D97-AF65-F5344CB8AC3E}">
        <p14:creationId xmlns:p14="http://schemas.microsoft.com/office/powerpoint/2010/main" val="42882608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~Alt text: Simplified diagram of LeNet's 5 layer CNN. See detail in notes. </a:t>
            </a:r>
          </a:p>
          <a:p>
            <a:pPr marL="0" indent="0">
              <a:buFont typeface="Arial" panose="020B0604020202020204" pitchFamily="34" charset="0"/>
              <a:buNone/>
            </a:pPr>
            <a:r>
              <a:rPr lang="en-US" b="0" dirty="0"/>
              <a:t>~</a:t>
            </a:r>
          </a:p>
          <a:p>
            <a:pPr marL="0" indent="0">
              <a:buFont typeface="Arial" panose="020B0604020202020204" pitchFamily="34" charset="0"/>
              <a:buNone/>
            </a:pPr>
            <a:r>
              <a:rPr lang="en-US" b="1" dirty="0"/>
              <a:t>Image description: </a:t>
            </a:r>
            <a:r>
              <a:rPr lang="en-US" dirty="0"/>
              <a:t>Simplified diagram of LeNet's 5 layer CNN that shows input image, the convolutional layer, a pooling layer, followed by another convolutional &amp; polling layer and a final sequence of 3 dense layers. </a:t>
            </a:r>
            <a:r>
              <a:rPr lang="en-US" b="1" dirty="0"/>
              <a:t>End description.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It can be helpful to look at a simplified view of a CNN that only indicates the network’s main characteristics, rather than actually visualizing the number of layers. For LeNet, you can also distinguish between a set of layers that performs convolution and the fully connected block of dense layers.</a:t>
            </a:r>
          </a:p>
        </p:txBody>
      </p:sp>
    </p:spTree>
    <p:extLst>
      <p:ext uri="{BB962C8B-B14F-4D97-AF65-F5344CB8AC3E}">
        <p14:creationId xmlns:p14="http://schemas.microsoft.com/office/powerpoint/2010/main" val="4994661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provides a quick introduction to DataLoader in PyTorch. This construct is commonly found when building CNNs to load in image data.</a:t>
            </a:r>
          </a:p>
        </p:txBody>
      </p:sp>
    </p:spTree>
    <p:extLst>
      <p:ext uri="{BB962C8B-B14F-4D97-AF65-F5344CB8AC3E}">
        <p14:creationId xmlns:p14="http://schemas.microsoft.com/office/powerpoint/2010/main" val="206328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you need to reshape input images to 28x28 pixels. Then, you construct the network exactly as discussed in the previous section with convolutional layers, pooling layers, and dense (linear) layers. Between the layers, you can see sigmoid activation functions.</a:t>
            </a:r>
          </a:p>
        </p:txBody>
      </p:sp>
    </p:spTree>
    <p:extLst>
      <p:ext uri="{BB962C8B-B14F-4D97-AF65-F5344CB8AC3E}">
        <p14:creationId xmlns:p14="http://schemas.microsoft.com/office/powerpoint/2010/main" val="3332796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CNNs will struggle to classify images correctly if the orientation of the object or position is different.</a:t>
            </a:r>
          </a:p>
          <a:p>
            <a:endParaRPr lang="en-US" dirty="0"/>
          </a:p>
          <a:p>
            <a:r>
              <a:rPr lang="en-US" dirty="0"/>
              <a:t>CNNs are also slow to train and don’t preserve the composition of different elements that make up an object. This is part of why CNNs can be fooled.</a:t>
            </a:r>
          </a:p>
          <a:p>
            <a:endParaRPr lang="en-US" dirty="0"/>
          </a:p>
          <a:p>
            <a:r>
              <a:rPr lang="en-US" dirty="0"/>
              <a:t>Adversarial examples: If a CNN takes an image along with some noise, the CNN will recognize the image as a completely different image. The human visual system would identify the image as the same image with the noise. This also proves that CNNs are using different information to recognize images than a regular visual system.</a:t>
            </a:r>
          </a:p>
        </p:txBody>
      </p:sp>
    </p:spTree>
    <p:extLst>
      <p:ext uri="{BB962C8B-B14F-4D97-AF65-F5344CB8AC3E}">
        <p14:creationId xmlns:p14="http://schemas.microsoft.com/office/powerpoint/2010/main" val="24691209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~Source for slide 9</a:t>
            </a:r>
          </a:p>
        </p:txBody>
      </p:sp>
    </p:spTree>
    <p:extLst>
      <p:ext uri="{BB962C8B-B14F-4D97-AF65-F5344CB8AC3E}">
        <p14:creationId xmlns:p14="http://schemas.microsoft.com/office/powerpoint/2010/main" val="79353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1653516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385519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~Dev note: This slide is from lesson 2 of this module.</a:t>
            </a:r>
          </a:p>
          <a:p>
            <a:pPr algn="l"/>
            <a:r>
              <a:rPr lang="en-US" dirty="0"/>
              <a:t>~Alt text: Example of padding. See details in notes.</a:t>
            </a:r>
          </a:p>
          <a:p>
            <a:pPr algn="l"/>
            <a:r>
              <a:rPr lang="en-US" dirty="0"/>
              <a:t>~</a:t>
            </a:r>
          </a:p>
          <a:p>
            <a:pPr algn="l"/>
            <a:r>
              <a:rPr lang="en-US" b="1" dirty="0"/>
              <a:t>Image description: </a:t>
            </a:r>
            <a:r>
              <a:rPr lang="en-US" dirty="0"/>
              <a:t>Graphic of a grayscale input image with certain pixel values highlighted and an additional border of pixels with value 0. The input is multiplied with a kernel. The result of the multiplication shows an output that has preserved the size of the original input. </a:t>
            </a:r>
            <a:r>
              <a:rPr lang="en-US" b="1" dirty="0"/>
              <a:t>End description.</a:t>
            </a:r>
          </a:p>
          <a:p>
            <a:pPr algn="l"/>
            <a:endParaRPr lang="en-US" dirty="0"/>
          </a:p>
          <a:p>
            <a:pPr algn="l"/>
            <a:r>
              <a:rPr lang="en-US" dirty="0"/>
              <a:t>In image processing, </a:t>
            </a:r>
            <a:r>
              <a:rPr lang="en-US" i="1" dirty="0"/>
              <a:t>padding</a:t>
            </a:r>
            <a:r>
              <a:rPr lang="en-US" dirty="0"/>
              <a:t> refers to the process of adding extra pixels to the edges of an image before applying a convolutional operation to it. Padding is used to preserve the spatial dimensions of the input image after the convolutional operation, and it’s an important technique in deep learning and AI.</a:t>
            </a:r>
          </a:p>
          <a:p>
            <a:pPr algn="l"/>
            <a:endParaRPr lang="en-US" dirty="0"/>
          </a:p>
          <a:p>
            <a:pPr algn="l"/>
            <a:r>
              <a:rPr lang="en-US" dirty="0"/>
              <a:t>When a convolutional filter is applied to an image, the edges of the image are not processed in the same way as the central pixels. This can lead to a reduction in the size of the output image after the convolution, which can be problematic when trying to build deep networks with multiple layers of convolutions. Padding addresses this issue by adding extra pixels to the edges of the image, which ensures that the central pixels are processed in the same way as the edge pixels.</a:t>
            </a:r>
          </a:p>
          <a:p>
            <a:pPr algn="l"/>
            <a:endParaRPr lang="en-US" dirty="0"/>
          </a:p>
          <a:p>
            <a:pPr algn="l"/>
            <a:r>
              <a:rPr lang="en-US" dirty="0"/>
              <a:t>Padding can be done in different ways, such as adding zeros or replicating the edge pixels, and the amount of padding can vary depending on the size of the filter and the desired output dimensions.</a:t>
            </a:r>
          </a:p>
          <a:p>
            <a:pPr algn="l"/>
            <a:endParaRPr lang="en-US" dirty="0"/>
          </a:p>
          <a:p>
            <a:pPr algn="l"/>
            <a:r>
              <a:rPr lang="en-US" dirty="0"/>
              <a:t>By using padding, it’s possible to preserve the spatial dimensions of the input image, which can lead to better performance in image classification, object detection, and other computer vision (CV) tasks.</a:t>
            </a:r>
          </a:p>
        </p:txBody>
      </p:sp>
    </p:spTree>
    <p:extLst>
      <p:ext uri="{BB962C8B-B14F-4D97-AF65-F5344CB8AC3E}">
        <p14:creationId xmlns:p14="http://schemas.microsoft.com/office/powerpoint/2010/main" val="29289687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dirty="0"/>
              <a:t>~Dev note: This slide is from lesson 2 of this module.</a:t>
            </a:r>
          </a:p>
          <a:p>
            <a:pPr algn="l"/>
            <a:r>
              <a:rPr lang="en-US" dirty="0"/>
              <a:t>~</a:t>
            </a:r>
          </a:p>
          <a:p>
            <a:pPr algn="l"/>
            <a:r>
              <a:rPr lang="en-US" dirty="0"/>
              <a:t>In image processing, </a:t>
            </a:r>
            <a:r>
              <a:rPr lang="en-US" i="1" dirty="0"/>
              <a:t>stride</a:t>
            </a:r>
            <a:r>
              <a:rPr lang="en-US" dirty="0"/>
              <a:t> refers to the step size that is used when applying a convolutional filter to an input image. Specifically, stride is the number of pixels that the filter is moved horizontally and vertically across the image when performing the convolution.</a:t>
            </a:r>
          </a:p>
          <a:p>
            <a:pPr algn="l"/>
            <a:endParaRPr lang="en-US" dirty="0"/>
          </a:p>
          <a:p>
            <a:pPr algn="l"/>
            <a:r>
              <a:rPr lang="en-US" dirty="0"/>
              <a:t>A larger stride value means that the filter skips more pixels when moving across the image, which results in a smaller output size. Conversely, a smaller stride value means that the filter moves more slowly across the image, which results in a larger output size.</a:t>
            </a:r>
          </a:p>
          <a:p>
            <a:pPr algn="l"/>
            <a:endParaRPr lang="en-US" dirty="0"/>
          </a:p>
          <a:p>
            <a:pPr algn="l"/>
            <a:r>
              <a:rPr lang="en-US" dirty="0"/>
              <a:t>Stride is an important parameter to consider when building deep learning models for image processing. Increasing the stride can reduce the computational complexity of the network and speed up the training process, but it can lead to a loss of information if important features are skipped. Decreasing the stride can improve the accuracy of the model by allowing it to capture more fine-grained details, but it also increases the computational cost and might lead to overfitting.</a:t>
            </a:r>
          </a:p>
          <a:p>
            <a:pPr algn="l"/>
            <a:endParaRPr lang="en-US" dirty="0"/>
          </a:p>
          <a:p>
            <a:pPr algn="l"/>
            <a:r>
              <a:rPr lang="en-US" dirty="0"/>
              <a:t>Overall, choose the stride value based on the specific requirements of the problem and the available computational resources. In general, a smaller stride value is better for tasks that require high accuracy and fine-grained feature detection, while a larger stride value is better for tasks that require fast computation and coarse feature detection.</a:t>
            </a:r>
          </a:p>
        </p:txBody>
      </p:sp>
    </p:spTree>
    <p:extLst>
      <p:ext uri="{BB962C8B-B14F-4D97-AF65-F5344CB8AC3E}">
        <p14:creationId xmlns:p14="http://schemas.microsoft.com/office/powerpoint/2010/main" val="15837627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Matrix representation of the 2D max pooling calculation.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main purpose of pooling is to reduce the size of feature maps or inputs without losing a lot of information. This makes computation faster because the number of training parameters is reduced. Pooling reduces the spatial dimensionality of the feature maps while preserving the most important information. This is achieved by applying a fixed function, such as max pooling or average pooling, to small local regions of the input feature maps.</a:t>
            </a:r>
          </a:p>
        </p:txBody>
      </p:sp>
    </p:spTree>
    <p:extLst>
      <p:ext uri="{BB962C8B-B14F-4D97-AF65-F5344CB8AC3E}">
        <p14:creationId xmlns:p14="http://schemas.microsoft.com/office/powerpoint/2010/main" val="4176642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Pooling doesn’t have learnable parameters because it’s a fixed and deterministic operation that is applied to the input data.</a:t>
            </a:r>
            <a:br>
              <a:rPr lang="en-US" dirty="0"/>
            </a:br>
            <a:endParaRPr lang="en-US" dirty="0"/>
          </a:p>
          <a:p>
            <a:pPr algn="l"/>
            <a:r>
              <a:rPr lang="en-US" dirty="0"/>
              <a:t>Pooling is applied to each input channel independently in a convolutional neural network (CNN) because different channels can contain different features or patterns that are important for the overall classification task.</a:t>
            </a:r>
          </a:p>
          <a:p>
            <a:pPr algn="l"/>
            <a:endParaRPr lang="en-US" dirty="0"/>
          </a:p>
          <a:p>
            <a:pPr algn="l"/>
            <a:r>
              <a:rPr lang="en-US" dirty="0"/>
              <a:t>In a CNN, each input channel corresponds to a different feature map or channel from the previous convolutional layer. The purpose of pooling is to reduce the dimensionality of the feature maps while preserving the most important information. Applying pooling to each input channel independently ensures that each channel is reduced in dimensionality by the same factor, which helps to maintain the relative importance of each channel's information.</a:t>
            </a:r>
          </a:p>
          <a:p>
            <a:pPr algn="l"/>
            <a:endParaRPr lang="en-US" dirty="0"/>
          </a:p>
          <a:p>
            <a:pPr algn="l"/>
            <a:r>
              <a:rPr lang="en-US" dirty="0"/>
              <a:t>For example, if the pooling operation was applied to all input channels at once, the information in one channel might be overemphasized, while the information in another channel might be lost or downplayed. By applying pooling independently to each channel, the relative importance of the information in each channel is preserved, which can improve the overall performance of the CNN.</a:t>
            </a:r>
          </a:p>
        </p:txBody>
      </p:sp>
    </p:spTree>
    <p:extLst>
      <p:ext uri="{BB962C8B-B14F-4D97-AF65-F5344CB8AC3E}">
        <p14:creationId xmlns:p14="http://schemas.microsoft.com/office/powerpoint/2010/main" val="18522317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 the years, several important CNN architectures were widely adopted by the research community. The first famous CNN was an architecture called LeNet.</a:t>
            </a:r>
          </a:p>
        </p:txBody>
      </p:sp>
    </p:spTree>
    <p:extLst>
      <p:ext uri="{BB962C8B-B14F-4D97-AF65-F5344CB8AC3E}">
        <p14:creationId xmlns:p14="http://schemas.microsoft.com/office/powerpoint/2010/main" val="29512189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dirty="0"/>
              <a:t>~Alt text: Diagram of LeNet's five-layer CNN. See detail in notes. </a:t>
            </a:r>
          </a:p>
          <a:p>
            <a:pPr marL="0" indent="0">
              <a:buFont typeface="Arial" panose="020B0604020202020204" pitchFamily="34" charset="0"/>
              <a:buNone/>
            </a:pPr>
            <a:r>
              <a:rPr lang="en-US" b="0" dirty="0"/>
              <a:t>~</a:t>
            </a:r>
          </a:p>
          <a:p>
            <a:pPr marL="0" indent="0">
              <a:buFont typeface="Arial" panose="020B0604020202020204" pitchFamily="34" charset="0"/>
              <a:buNone/>
            </a:pPr>
            <a:r>
              <a:rPr lang="en-US" b="1" dirty="0"/>
              <a:t>Image description: </a:t>
            </a:r>
            <a:r>
              <a:rPr lang="en-US" dirty="0"/>
              <a:t>Diagram of LeNet’s five-layer CNN. Shows the input image, a convolutional layer, a pooling layer, another convolutional layer, another pooling layer, and a final sequence of three dense layers. </a:t>
            </a:r>
            <a:r>
              <a:rPr lang="en-US" b="1" dirty="0"/>
              <a:t>End description. </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LeNet is a five-layer CNN. Convolution layers are followed by pooling layers. At the end, dense layers take in the pooling layer’s results. Feature maps get smaller in height and width, and the number of channels increases as you go deeper in the network.</a:t>
            </a:r>
          </a:p>
        </p:txBody>
      </p:sp>
    </p:spTree>
    <p:extLst>
      <p:ext uri="{BB962C8B-B14F-4D97-AF65-F5344CB8AC3E}">
        <p14:creationId xmlns:p14="http://schemas.microsoft.com/office/powerpoint/2010/main" val="1951232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323861415"/>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4362866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3412463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13274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48319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3311832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323168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91359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602226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3995462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0CC4ED-9358-40C0-F1DF-FFAC047648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B2BDA1-7440-5145-3FC2-A2030C08A7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FC7ED-0A09-F893-F38B-B0A7A252E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84504-9812-994B-8518-E774E3A4BEFC}" type="datetimeFigureOut">
              <a:rPr lang="en-US" smtClean="0"/>
              <a:t>5/5/25</a:t>
            </a:fld>
            <a:endParaRPr lang="en-US"/>
          </a:p>
        </p:txBody>
      </p:sp>
      <p:sp>
        <p:nvSpPr>
          <p:cNvPr id="5" name="Footer Placeholder 4">
            <a:extLst>
              <a:ext uri="{FF2B5EF4-FFF2-40B4-BE49-F238E27FC236}">
                <a16:creationId xmlns:a16="http://schemas.microsoft.com/office/drawing/2014/main" id="{4168CB0C-D3A7-381A-1047-0F9893E65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C270B5-33E1-66A9-2FFF-7CFB098557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4B3BF0-094D-FB4F-A1BC-CA4664CA7BFD}" type="slidenum">
              <a:rPr lang="en-US" smtClean="0"/>
              <a:t>‹#›</a:t>
            </a:fld>
            <a:endParaRPr lang="en-US"/>
          </a:p>
        </p:txBody>
      </p:sp>
    </p:spTree>
    <p:extLst>
      <p:ext uri="{BB962C8B-B14F-4D97-AF65-F5344CB8AC3E}">
        <p14:creationId xmlns:p14="http://schemas.microsoft.com/office/powerpoint/2010/main" val="1662418392"/>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0.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5.xml"/><Relationship Id="rId5" Type="http://schemas.openxmlformats.org/officeDocument/2006/relationships/image" Target="../media/image10.sv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6.xml"/><Relationship Id="rId5" Type="http://schemas.openxmlformats.org/officeDocument/2006/relationships/image" Target="../media/image12.sv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Convolutional Neural Networks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3</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8125856-1994-450F-8FF8-489FB3DE06A7}"/>
              </a:ext>
            </a:extLst>
          </p:cNvPr>
          <p:cNvSpPr>
            <a:spLocks noGrp="1"/>
          </p:cNvSpPr>
          <p:nvPr>
            <p:ph type="sldNum" idx="97"/>
          </p:nvPr>
        </p:nvSpPr>
        <p:spPr/>
        <p:txBody>
          <a:bodyPr/>
          <a:lstStyle/>
          <a:p>
            <a:fld id="{86A8BF56-6CB3-514C-9A64-F39D95C9E25B}" type="slidenum">
              <a:rPr lang="en-US" smtClean="0"/>
              <a:pPr/>
              <a:t>10</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LeNet simplified view</a:t>
            </a:r>
          </a:p>
        </p:txBody>
      </p:sp>
      <p:sp>
        <p:nvSpPr>
          <p:cNvPr id="3" name="Text Placeholder 2">
            <a:extLst>
              <a:ext uri="{FF2B5EF4-FFF2-40B4-BE49-F238E27FC236}">
                <a16:creationId xmlns:a16="http://schemas.microsoft.com/office/drawing/2014/main" id="{3CD89C45-387F-234C-B481-4071CBEF507C}"/>
              </a:ext>
            </a:extLst>
          </p:cNvPr>
          <p:cNvSpPr>
            <a:spLocks noGrp="1"/>
          </p:cNvSpPr>
          <p:nvPr>
            <p:ph idx="2"/>
          </p:nvPr>
        </p:nvSpPr>
        <p:spPr/>
        <p:txBody>
          <a:bodyPr/>
          <a:lstStyle/>
          <a:p>
            <a:r>
              <a:rPr lang="en-US" dirty="0"/>
              <a:t>Part 1: Convolution block</a:t>
            </a:r>
          </a:p>
          <a:p>
            <a:pPr lvl="1"/>
            <a:r>
              <a:rPr lang="en-US" dirty="0"/>
              <a:t>Convolution layer to recognize the spatial patterns</a:t>
            </a:r>
          </a:p>
          <a:p>
            <a:pPr lvl="2"/>
            <a:r>
              <a:rPr lang="en-US" dirty="0"/>
              <a:t>5×5 kernel with the sigmoid activation function</a:t>
            </a:r>
          </a:p>
          <a:p>
            <a:pPr lvl="1"/>
            <a:r>
              <a:rPr lang="en-US" dirty="0"/>
              <a:t>Average pooling layer to reduce the dimensionality</a:t>
            </a:r>
          </a:p>
          <a:p>
            <a:r>
              <a:rPr lang="en-US" dirty="0"/>
              <a:t>Part 2: Fully connected layers block</a:t>
            </a:r>
          </a:p>
          <a:p>
            <a:pPr lvl="1"/>
            <a:r>
              <a:rPr lang="en-US" dirty="0"/>
              <a:t>3 fully connected layers with 120, 84, and 10 outputs, respectively</a:t>
            </a:r>
          </a:p>
        </p:txBody>
      </p:sp>
      <p:pic>
        <p:nvPicPr>
          <p:cNvPr id="24" name="Picture 23" descr="Simplified diagram of LeNet's 5 layer CNN. See detail in notes. ">
            <a:extLst>
              <a:ext uri="{FF2B5EF4-FFF2-40B4-BE49-F238E27FC236}">
                <a16:creationId xmlns:a16="http://schemas.microsoft.com/office/drawing/2014/main" id="{43543538-0CC4-7F81-62A4-01BF85197179}"/>
              </a:ext>
            </a:extLst>
          </p:cNvPr>
          <p:cNvPicPr>
            <a:picLocks noChangeAspect="1"/>
          </p:cNvPicPr>
          <p:nvPr/>
        </p:nvPicPr>
        <p:blipFill>
          <a:blip r:embed="rId4"/>
          <a:stretch>
            <a:fillRect/>
          </a:stretch>
        </p:blipFill>
        <p:spPr>
          <a:xfrm>
            <a:off x="6713151" y="182880"/>
            <a:ext cx="5235009" cy="6074318"/>
          </a:xfrm>
          <a:prstGeom prst="rect">
            <a:avLst/>
          </a:prstGeom>
          <a:solidFill>
            <a:schemeClr val="bg1"/>
          </a:solidFill>
        </p:spPr>
      </p:pic>
    </p:spTree>
    <p:custDataLst>
      <p:tags r:id="rId1"/>
    </p:custDataLst>
    <p:extLst>
      <p:ext uri="{BB962C8B-B14F-4D97-AF65-F5344CB8AC3E}">
        <p14:creationId xmlns:p14="http://schemas.microsoft.com/office/powerpoint/2010/main" val="2565361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FC4DE46-866F-4768-AA35-6F614A8103B7}"/>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33233BEE-5FA8-9F47-953F-B573802EC3B2}"/>
              </a:ext>
            </a:extLst>
          </p:cNvPr>
          <p:cNvSpPr>
            <a:spLocks noGrp="1"/>
          </p:cNvSpPr>
          <p:nvPr>
            <p:ph type="title" idx="1"/>
          </p:nvPr>
        </p:nvSpPr>
        <p:spPr/>
        <p:txBody>
          <a:bodyPr>
            <a:normAutofit fontScale="90000"/>
          </a:bodyPr>
          <a:lstStyle/>
          <a:p>
            <a:r>
              <a:rPr lang="en-US" dirty="0"/>
              <a:t>Constructing datasets in PyTorch</a:t>
            </a:r>
          </a:p>
        </p:txBody>
      </p:sp>
      <p:sp>
        <p:nvSpPr>
          <p:cNvPr id="3" name="Text Placeholder 2">
            <a:extLst>
              <a:ext uri="{FF2B5EF4-FFF2-40B4-BE49-F238E27FC236}">
                <a16:creationId xmlns:a16="http://schemas.microsoft.com/office/drawing/2014/main" id="{80D4A904-6240-B941-8773-2C27ACE35C0C}"/>
              </a:ext>
            </a:extLst>
          </p:cNvPr>
          <p:cNvSpPr>
            <a:spLocks noGrp="1"/>
          </p:cNvSpPr>
          <p:nvPr>
            <p:ph idx="2"/>
          </p:nvPr>
        </p:nvSpPr>
        <p:spPr/>
        <p:txBody>
          <a:bodyPr/>
          <a:lstStyle/>
          <a:p>
            <a:r>
              <a:rPr lang="en-US" dirty="0"/>
              <a:t>Use PyTorch’s Dataset and DataLoader:</a:t>
            </a:r>
          </a:p>
          <a:p>
            <a:pPr lvl="1"/>
            <a:r>
              <a:rPr lang="en-US" dirty="0"/>
              <a:t>Provide mini-batches of data for training and testing</a:t>
            </a:r>
          </a:p>
          <a:p>
            <a:pPr lvl="1"/>
            <a:r>
              <a:rPr lang="en-US" dirty="0"/>
              <a:t>Preferred method: </a:t>
            </a:r>
            <a:r>
              <a:rPr lang="en-US" dirty="0">
                <a:solidFill>
                  <a:schemeClr val="accent5"/>
                </a:solidFill>
              </a:rPr>
              <a:t>torch.utils.data.Dataset</a:t>
            </a:r>
          </a:p>
          <a:p>
            <a:r>
              <a:rPr lang="en-US" dirty="0"/>
              <a:t>Provides an object wrapper around data</a:t>
            </a:r>
          </a:p>
          <a:p>
            <a:pPr lvl="1"/>
            <a:r>
              <a:rPr lang="en-US" dirty="0"/>
              <a:t>Allows it to be queried by a DataLoader object: </a:t>
            </a:r>
            <a:r>
              <a:rPr lang="en-US" dirty="0">
                <a:solidFill>
                  <a:schemeClr val="accent5"/>
                </a:solidFill>
              </a:rPr>
              <a:t>torch.utils.data.DataLoader</a:t>
            </a:r>
          </a:p>
          <a:p>
            <a:r>
              <a:rPr lang="en-US" dirty="0"/>
              <a:t>DataLoader is usually the most efficient way to load in images.</a:t>
            </a:r>
          </a:p>
        </p:txBody>
      </p:sp>
    </p:spTree>
    <p:custDataLst>
      <p:tags r:id="rId1"/>
    </p:custDataLst>
    <p:extLst>
      <p:ext uri="{BB962C8B-B14F-4D97-AF65-F5344CB8AC3E}">
        <p14:creationId xmlns:p14="http://schemas.microsoft.com/office/powerpoint/2010/main" val="518685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954E6A1-455A-40D6-8669-B06917A4F873}"/>
              </a:ext>
            </a:extLst>
          </p:cNvPr>
          <p:cNvSpPr>
            <a:spLocks noGrp="1"/>
          </p:cNvSpPr>
          <p:nvPr>
            <p:ph type="sldNum" idx="97"/>
          </p:nvPr>
        </p:nvSpPr>
        <p:spPr/>
        <p:txBody>
          <a:bodyPr/>
          <a:lstStyle/>
          <a:p>
            <a:fld id="{86A8BF56-6CB3-514C-9A64-F39D95C9E25B}" type="slidenum">
              <a:rPr lang="en-US" smtClean="0"/>
              <a:t>12</a:t>
            </a:fld>
            <a:endParaRPr lang="en-US" dirty="0"/>
          </a:p>
        </p:txBody>
      </p:sp>
      <p:sp>
        <p:nvSpPr>
          <p:cNvPr id="4" name="Title 3">
            <a:extLst>
              <a:ext uri="{FF2B5EF4-FFF2-40B4-BE49-F238E27FC236}">
                <a16:creationId xmlns:a16="http://schemas.microsoft.com/office/drawing/2014/main" id="{37C8EB7E-82CC-9B3A-242F-A69F2896BF5B}"/>
              </a:ext>
            </a:extLst>
          </p:cNvPr>
          <p:cNvSpPr>
            <a:spLocks noGrp="1"/>
          </p:cNvSpPr>
          <p:nvPr>
            <p:ph type="title" idx="1"/>
          </p:nvPr>
        </p:nvSpPr>
        <p:spPr/>
        <p:txBody>
          <a:bodyPr>
            <a:normAutofit fontScale="90000"/>
          </a:bodyPr>
          <a:lstStyle/>
          <a:p>
            <a:r>
              <a:rPr lang="en-US" dirty="0"/>
              <a:t>CNN (LeNet) PyTorch code example</a:t>
            </a:r>
          </a:p>
        </p:txBody>
      </p:sp>
      <p:sp>
        <p:nvSpPr>
          <p:cNvPr id="5" name="Text Placeholder 4">
            <a:extLst>
              <a:ext uri="{FF2B5EF4-FFF2-40B4-BE49-F238E27FC236}">
                <a16:creationId xmlns:a16="http://schemas.microsoft.com/office/drawing/2014/main" id="{925D1CB2-1A83-4524-608E-16D062F12D7D}"/>
              </a:ext>
            </a:extLst>
          </p:cNvPr>
          <p:cNvSpPr>
            <a:spLocks noGrp="1"/>
          </p:cNvSpPr>
          <p:nvPr>
            <p:ph idx="2"/>
          </p:nvPr>
        </p:nvSpPr>
        <p:spPr>
          <a:xfrm>
            <a:off x="365760" y="1165536"/>
            <a:ext cx="11466576" cy="5693866"/>
          </a:xfrm>
          <a:solidFill>
            <a:schemeClr val="bg2"/>
          </a:solidFill>
          <a:ln w="12700">
            <a:solidFill>
              <a:srgbClr val="232F3E"/>
            </a:solidFill>
          </a:ln>
          <a:effectLst>
            <a:outerShdw blurRad="63500" dist="53881" dir="2700016" rotWithShape="0">
              <a:scrgbClr r="0" g="0" b="0">
                <a:alpha val="25000"/>
              </a:scrgbClr>
            </a:outerShdw>
          </a:effectLst>
        </p:spPr>
        <p:txBody>
          <a:bodyPr>
            <a:spAutoFit/>
          </a:bodyPr>
          <a:lstStyle/>
          <a:p>
            <a:pPr marL="0" indent="0">
              <a:spcBef>
                <a:spcPts val="400"/>
              </a:spcBef>
              <a:spcAft>
                <a:spcPts val="0"/>
              </a:spcAft>
              <a:buNone/>
            </a:pPr>
            <a:r>
              <a:rPr lang="en-US" sz="1600" b="0" dirty="0">
                <a:solidFill>
                  <a:srgbClr val="0070C0"/>
                </a:solidFill>
                <a:effectLst/>
                <a:cs typeface="Courier New" panose="02070309020205020404" pitchFamily="49" charset="0"/>
              </a:rPr>
              <a:t>import torch</a:t>
            </a:r>
          </a:p>
          <a:p>
            <a:pPr marL="0" indent="0">
              <a:spcBef>
                <a:spcPts val="400"/>
              </a:spcBef>
              <a:spcAft>
                <a:spcPts val="0"/>
              </a:spcAft>
              <a:buNone/>
            </a:pPr>
            <a:r>
              <a:rPr lang="en-US" sz="1600" b="0" dirty="0">
                <a:solidFill>
                  <a:srgbClr val="0070C0"/>
                </a:solidFill>
                <a:effectLst/>
                <a:cs typeface="Courier New" panose="02070309020205020404" pitchFamily="49" charset="0"/>
              </a:rPr>
              <a:t>import torch.nn as </a:t>
            </a:r>
            <a:r>
              <a:rPr lang="en-US" sz="1600" b="0" dirty="0" err="1">
                <a:solidFill>
                  <a:srgbClr val="0070C0"/>
                </a:solidFill>
                <a:effectLst/>
                <a:cs typeface="Courier New" panose="02070309020205020404" pitchFamily="49" charset="0"/>
              </a:rPr>
              <a:t>nn</a:t>
            </a:r>
            <a:endParaRPr lang="en-US" sz="1600" b="0" dirty="0">
              <a:solidFill>
                <a:srgbClr val="0070C0"/>
              </a:solidFill>
              <a:effectLst/>
              <a:cs typeface="Courier New" panose="02070309020205020404" pitchFamily="49" charset="0"/>
            </a:endParaRPr>
          </a:p>
          <a:p>
            <a:pPr marL="0" indent="0">
              <a:spcBef>
                <a:spcPts val="400"/>
              </a:spcBef>
              <a:spcAft>
                <a:spcPts val="0"/>
              </a:spcAft>
              <a:buNone/>
            </a:pPr>
            <a:r>
              <a:rPr lang="en-US" sz="1600" b="0" dirty="0">
                <a:solidFill>
                  <a:srgbClr val="0070C0"/>
                </a:solidFill>
                <a:effectLst/>
                <a:cs typeface="Courier New" panose="02070309020205020404" pitchFamily="49" charset="0"/>
              </a:rPr>
              <a:t>class Reshape(torch.nn.Module):</a:t>
            </a:r>
          </a:p>
          <a:p>
            <a:pPr marL="0" indent="0">
              <a:spcBef>
                <a:spcPts val="400"/>
              </a:spcBef>
              <a:spcAft>
                <a:spcPts val="0"/>
              </a:spcAft>
              <a:buNone/>
            </a:pPr>
            <a:r>
              <a:rPr lang="en-US" sz="1600" b="0" dirty="0">
                <a:solidFill>
                  <a:srgbClr val="0070C0"/>
                </a:solidFill>
                <a:effectLst/>
                <a:cs typeface="Courier New" panose="02070309020205020404" pitchFamily="49" charset="0"/>
              </a:rPr>
              <a:t>	def forward(self, x):</a:t>
            </a:r>
          </a:p>
          <a:p>
            <a:pPr marL="0" indent="0">
              <a:spcBef>
                <a:spcPts val="400"/>
              </a:spcBef>
              <a:spcAft>
                <a:spcPts val="0"/>
              </a:spcAft>
              <a:buNone/>
            </a:pPr>
            <a:r>
              <a:rPr lang="en-US" sz="1600" b="0" dirty="0">
                <a:solidFill>
                  <a:srgbClr val="0070C0"/>
                </a:solidFill>
                <a:effectLst/>
                <a:cs typeface="Courier New" panose="02070309020205020404" pitchFamily="49" charset="0"/>
              </a:rPr>
              <a:t>		return x.view(-1, 1, 28, 28)</a:t>
            </a:r>
          </a:p>
          <a:p>
            <a:pPr marL="0" indent="0">
              <a:spcBef>
                <a:spcPts val="400"/>
              </a:spcBef>
              <a:spcAft>
                <a:spcPts val="0"/>
              </a:spcAft>
              <a:buNone/>
            </a:pPr>
            <a:r>
              <a:rPr lang="en-US" sz="1600" b="0" dirty="0">
                <a:solidFill>
                  <a:srgbClr val="0070C0"/>
                </a:solidFill>
                <a:effectLst/>
                <a:cs typeface="Courier New" panose="02070309020205020404" pitchFamily="49" charset="0"/>
              </a:rPr>
              <a:t>net = torch.nn.Sequential(Reshape(), </a:t>
            </a:r>
          </a:p>
          <a:p>
            <a:pPr marL="0" indent="0">
              <a:spcBef>
                <a:spcPts val="400"/>
              </a:spcBef>
              <a:spcAft>
                <a:spcPts val="0"/>
              </a:spcAft>
              <a:buNone/>
            </a:pPr>
            <a:r>
              <a:rPr lang="en-US" sz="1600" b="0" dirty="0">
                <a:solidFill>
                  <a:srgbClr val="0070C0"/>
                </a:solidFill>
                <a:effectLst/>
                <a:cs typeface="Courier New" panose="02070309020205020404" pitchFamily="49" charset="0"/>
              </a:rPr>
              <a:t>	nn.Conv2d(1, 6, kernel_size=5,padding=2), </a:t>
            </a:r>
          </a:p>
          <a:p>
            <a:pPr marL="0" indent="0">
              <a:spcBef>
                <a:spcPts val="400"/>
              </a:spcBef>
              <a:spcAft>
                <a:spcPts val="0"/>
              </a:spcAft>
              <a:buNone/>
            </a:pPr>
            <a:r>
              <a:rPr lang="en-US" sz="1600" b="0" dirty="0">
                <a:solidFill>
                  <a:srgbClr val="0070C0"/>
                </a:solidFill>
                <a:effectLst/>
                <a:cs typeface="Courier New" panose="02070309020205020404" pitchFamily="49" charset="0"/>
              </a:rPr>
              <a:t>	nn.Sigmoid(),</a:t>
            </a:r>
          </a:p>
          <a:p>
            <a:pPr marL="0" indent="0">
              <a:spcBef>
                <a:spcPts val="400"/>
              </a:spcBef>
              <a:spcAft>
                <a:spcPts val="0"/>
              </a:spcAft>
              <a:buNone/>
            </a:pPr>
            <a:r>
              <a:rPr lang="en-US" sz="1600" b="0" dirty="0">
                <a:solidFill>
                  <a:srgbClr val="0070C0"/>
                </a:solidFill>
                <a:effectLst/>
                <a:cs typeface="Courier New" panose="02070309020205020404" pitchFamily="49" charset="0"/>
              </a:rPr>
              <a:t>	nn.AvgPool2d(kernel_size=2, stride=2),</a:t>
            </a:r>
          </a:p>
          <a:p>
            <a:pPr marL="0" indent="0">
              <a:spcBef>
                <a:spcPts val="400"/>
              </a:spcBef>
              <a:spcAft>
                <a:spcPts val="0"/>
              </a:spcAft>
              <a:buNone/>
            </a:pPr>
            <a:r>
              <a:rPr lang="en-US" sz="1600" b="0" dirty="0">
                <a:solidFill>
                  <a:srgbClr val="0070C0"/>
                </a:solidFill>
                <a:effectLst/>
                <a:cs typeface="Courier New" panose="02070309020205020404" pitchFamily="49" charset="0"/>
              </a:rPr>
              <a:t>	nn.Conv2d(6, 16, kernel_size=5), </a:t>
            </a:r>
          </a:p>
          <a:p>
            <a:pPr marL="0" indent="0">
              <a:spcBef>
                <a:spcPts val="400"/>
              </a:spcBef>
              <a:spcAft>
                <a:spcPts val="0"/>
              </a:spcAft>
              <a:buNone/>
            </a:pPr>
            <a:r>
              <a:rPr lang="en-US" sz="1600" b="0" dirty="0">
                <a:solidFill>
                  <a:srgbClr val="0070C0"/>
                </a:solidFill>
                <a:effectLst/>
                <a:cs typeface="Courier New" panose="02070309020205020404" pitchFamily="49" charset="0"/>
              </a:rPr>
              <a:t>	nn.Sigmoid(),</a:t>
            </a:r>
          </a:p>
          <a:p>
            <a:pPr marL="0" indent="0">
              <a:spcBef>
                <a:spcPts val="400"/>
              </a:spcBef>
              <a:spcAft>
                <a:spcPts val="0"/>
              </a:spcAft>
              <a:buNone/>
            </a:pPr>
            <a:r>
              <a:rPr lang="en-US" sz="1600" b="0" dirty="0">
                <a:solidFill>
                  <a:srgbClr val="0070C0"/>
                </a:solidFill>
                <a:effectLst/>
                <a:cs typeface="Courier New" panose="02070309020205020404" pitchFamily="49" charset="0"/>
              </a:rPr>
              <a:t>	nn.AvgPool2d(kernel_size=2, stride=2), </a:t>
            </a:r>
          </a:p>
          <a:p>
            <a:pPr marL="0" indent="0">
              <a:spcBef>
                <a:spcPts val="400"/>
              </a:spcBef>
              <a:spcAft>
                <a:spcPts val="0"/>
              </a:spcAft>
              <a:buNone/>
            </a:pPr>
            <a:r>
              <a:rPr lang="en-US" sz="1600" b="0" dirty="0">
                <a:solidFill>
                  <a:srgbClr val="0070C0"/>
                </a:solidFill>
                <a:effectLst/>
                <a:cs typeface="Courier New" panose="02070309020205020404" pitchFamily="49" charset="0"/>
              </a:rPr>
              <a:t>	nn.Flatten(),</a:t>
            </a:r>
          </a:p>
          <a:p>
            <a:pPr marL="0" indent="0">
              <a:spcBef>
                <a:spcPts val="400"/>
              </a:spcBef>
              <a:spcAft>
                <a:spcPts val="0"/>
              </a:spcAft>
              <a:buNone/>
            </a:pPr>
            <a:r>
              <a:rPr lang="en-US" sz="1600" b="0" dirty="0">
                <a:solidFill>
                  <a:srgbClr val="0070C0"/>
                </a:solidFill>
                <a:effectLst/>
                <a:cs typeface="Courier New" panose="02070309020205020404" pitchFamily="49" charset="0"/>
              </a:rPr>
              <a:t>	nn.Linear(16 * 5 * 5, 120), </a:t>
            </a:r>
          </a:p>
          <a:p>
            <a:pPr marL="0" indent="0">
              <a:spcBef>
                <a:spcPts val="400"/>
              </a:spcBef>
              <a:spcAft>
                <a:spcPts val="0"/>
              </a:spcAft>
              <a:buNone/>
            </a:pPr>
            <a:r>
              <a:rPr lang="en-US" sz="1600" b="0" dirty="0">
                <a:solidFill>
                  <a:srgbClr val="0070C0"/>
                </a:solidFill>
                <a:effectLst/>
                <a:cs typeface="Courier New" panose="02070309020205020404" pitchFamily="49" charset="0"/>
              </a:rPr>
              <a:t>	nn.Sigmoid(),</a:t>
            </a:r>
          </a:p>
          <a:p>
            <a:pPr marL="0" indent="0">
              <a:spcBef>
                <a:spcPts val="400"/>
              </a:spcBef>
              <a:spcAft>
                <a:spcPts val="0"/>
              </a:spcAft>
              <a:buNone/>
            </a:pPr>
            <a:r>
              <a:rPr lang="en-US" sz="1600" b="0" dirty="0">
                <a:solidFill>
                  <a:srgbClr val="0070C0"/>
                </a:solidFill>
                <a:effectLst/>
                <a:cs typeface="Courier New" panose="02070309020205020404" pitchFamily="49" charset="0"/>
              </a:rPr>
              <a:t>	nn.Linear(120, 84), </a:t>
            </a:r>
          </a:p>
          <a:p>
            <a:pPr marL="0" indent="0">
              <a:spcBef>
                <a:spcPts val="400"/>
              </a:spcBef>
              <a:spcAft>
                <a:spcPts val="0"/>
              </a:spcAft>
              <a:buNone/>
            </a:pPr>
            <a:r>
              <a:rPr lang="en-US" sz="1600" b="0" dirty="0">
                <a:solidFill>
                  <a:srgbClr val="0070C0"/>
                </a:solidFill>
                <a:effectLst/>
                <a:cs typeface="Courier New" panose="02070309020205020404" pitchFamily="49" charset="0"/>
              </a:rPr>
              <a:t>	nn.Sigmoid(), </a:t>
            </a:r>
          </a:p>
          <a:p>
            <a:pPr marL="0" indent="0">
              <a:spcBef>
                <a:spcPts val="400"/>
              </a:spcBef>
              <a:spcAft>
                <a:spcPts val="0"/>
              </a:spcAft>
              <a:buNone/>
            </a:pPr>
            <a:r>
              <a:rPr lang="en-US" sz="1600" b="0" dirty="0">
                <a:solidFill>
                  <a:srgbClr val="0070C0"/>
                </a:solidFill>
                <a:effectLst/>
                <a:cs typeface="Courier New" panose="02070309020205020404" pitchFamily="49" charset="0"/>
              </a:rPr>
              <a:t>	nn.Linear(84, output_dim)</a:t>
            </a:r>
          </a:p>
          <a:p>
            <a:pPr marL="0" indent="0">
              <a:spcBef>
                <a:spcPts val="400"/>
              </a:spcBef>
              <a:spcAft>
                <a:spcPts val="0"/>
              </a:spcAft>
              <a:buNone/>
            </a:pPr>
            <a:r>
              <a:rPr lang="en-US" sz="1600" b="0" dirty="0">
                <a:solidFill>
                  <a:srgbClr val="0070C0"/>
                </a:solidFill>
                <a:effectLst/>
                <a:cs typeface="Courier New" panose="02070309020205020404" pitchFamily="49" charset="0"/>
              </a:rPr>
              <a:t>	)</a:t>
            </a:r>
            <a:endParaRPr lang="en-US" sz="1100" dirty="0">
              <a:solidFill>
                <a:srgbClr val="0070C0"/>
              </a:solidFill>
            </a:endParaRPr>
          </a:p>
        </p:txBody>
      </p:sp>
    </p:spTree>
    <p:custDataLst>
      <p:tags r:id="rId1"/>
    </p:custDataLst>
    <p:extLst>
      <p:ext uri="{BB962C8B-B14F-4D97-AF65-F5344CB8AC3E}">
        <p14:creationId xmlns:p14="http://schemas.microsoft.com/office/powerpoint/2010/main" val="613042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C0F59C-0856-49FA-8EE1-42C1325DD0C0}"/>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A5C819B3-16FA-4358-459B-B487609B2223}"/>
              </a:ext>
            </a:extLst>
          </p:cNvPr>
          <p:cNvSpPr>
            <a:spLocks noGrp="1"/>
          </p:cNvSpPr>
          <p:nvPr>
            <p:ph type="title" idx="1"/>
          </p:nvPr>
        </p:nvSpPr>
        <p:spPr/>
        <p:txBody>
          <a:bodyPr>
            <a:normAutofit fontScale="90000"/>
          </a:bodyPr>
          <a:lstStyle/>
          <a:p>
            <a:r>
              <a:rPr lang="en-US" dirty="0"/>
              <a:t>Summary of CNNs</a:t>
            </a:r>
          </a:p>
        </p:txBody>
      </p:sp>
      <p:sp>
        <p:nvSpPr>
          <p:cNvPr id="3" name="Content Placeholder 2">
            <a:extLst>
              <a:ext uri="{FF2B5EF4-FFF2-40B4-BE49-F238E27FC236}">
                <a16:creationId xmlns:a16="http://schemas.microsoft.com/office/drawing/2014/main" id="{9DFDA7B4-326F-3F6A-18DA-934770C845EC}"/>
              </a:ext>
            </a:extLst>
          </p:cNvPr>
          <p:cNvSpPr>
            <a:spLocks noGrp="1"/>
          </p:cNvSpPr>
          <p:nvPr>
            <p:ph idx="2"/>
          </p:nvPr>
        </p:nvSpPr>
        <p:spPr/>
        <p:txBody>
          <a:bodyPr/>
          <a:lstStyle/>
          <a:p>
            <a:r>
              <a:rPr lang="en-US" dirty="0"/>
              <a:t>CNNs perform feature extraction and outperform most manual efforts.</a:t>
            </a:r>
          </a:p>
          <a:p>
            <a:r>
              <a:rPr lang="en-US" dirty="0"/>
              <a:t>However, CNNs:</a:t>
            </a:r>
          </a:p>
          <a:p>
            <a:pPr lvl="1"/>
            <a:r>
              <a:rPr lang="en-US" dirty="0"/>
              <a:t>Don’t encode position, scale, and orientation of objects.</a:t>
            </a:r>
          </a:p>
          <a:p>
            <a:pPr lvl="1"/>
            <a:r>
              <a:rPr lang="en-US" dirty="0"/>
              <a:t>Are slow to train and need large amounts of data.</a:t>
            </a:r>
          </a:p>
          <a:p>
            <a:pPr lvl="1"/>
            <a:r>
              <a:rPr lang="en-US" dirty="0"/>
              <a:t>Don’t remember composition of images.</a:t>
            </a:r>
          </a:p>
          <a:p>
            <a:pPr lvl="1"/>
            <a:r>
              <a:rPr lang="en-US" dirty="0"/>
              <a:t>Are possible to fool with adversarial examples.</a:t>
            </a:r>
          </a:p>
        </p:txBody>
      </p:sp>
    </p:spTree>
    <p:custDataLst>
      <p:tags r:id="rId1"/>
    </p:custDataLst>
    <p:extLst>
      <p:ext uri="{BB962C8B-B14F-4D97-AF65-F5344CB8AC3E}">
        <p14:creationId xmlns:p14="http://schemas.microsoft.com/office/powerpoint/2010/main" val="3234702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8EC6281-CF8D-4F57-A9A9-CA04ED34E0F1}"/>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the trade-offs of depth and model performance.</a:t>
            </a:r>
          </a:p>
        </p:txBody>
      </p:sp>
      <p:pic>
        <p:nvPicPr>
          <p:cNvPr id="3" name="Picture 2">
            <a:extLst>
              <a:ext uri="{FF2B5EF4-FFF2-40B4-BE49-F238E27FC236}">
                <a16:creationId xmlns:a16="http://schemas.microsoft.com/office/drawing/2014/main" id="{4B99981E-6B7D-8B14-4A01-934D5B2968EF}"/>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864445"/>
            <a:ext cx="3009900" cy="2730500"/>
          </a:xfrm>
          <a:prstGeom prst="rect">
            <a:avLst/>
          </a:prstGeom>
        </p:spPr>
      </p:pic>
    </p:spTree>
    <p:custDataLst>
      <p:tags r:id="rId1"/>
    </p:custDataLst>
    <p:extLst>
      <p:ext uri="{BB962C8B-B14F-4D97-AF65-F5344CB8AC3E}">
        <p14:creationId xmlns:p14="http://schemas.microsoft.com/office/powerpoint/2010/main" val="5630276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15</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594D3B16-5ACF-9DBE-3F37-ABF1ACF423FD}"/>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82EC4D-BCDB-4B33-ABFC-CB9B09BB0A0D}"/>
              </a:ext>
            </a:extLst>
          </p:cNvPr>
          <p:cNvSpPr>
            <a:spLocks noGrp="1"/>
          </p:cNvSpPr>
          <p:nvPr>
            <p:ph type="sldNum" idx="97"/>
          </p:nvPr>
        </p:nvSpPr>
        <p:spPr/>
        <p:txBody>
          <a:bodyPr/>
          <a:lstStyle/>
          <a:p>
            <a:fld id="{86A8BF56-6CB3-514C-9A64-F39D95C9E25B}" type="slidenum">
              <a:rPr lang="en-US" smtClean="0"/>
              <a:t>17</a:t>
            </a:fld>
            <a:endParaRPr lang="en-US" dirty="0"/>
          </a:p>
        </p:txBody>
      </p:sp>
      <p:sp>
        <p:nvSpPr>
          <p:cNvPr id="2" name="Title 1">
            <a:extLst>
              <a:ext uri="{FF2B5EF4-FFF2-40B4-BE49-F238E27FC236}">
                <a16:creationId xmlns:a16="http://schemas.microsoft.com/office/drawing/2014/main" id="{6A5CC8BB-2F3F-1846-B518-599399663832}"/>
              </a:ext>
            </a:extLst>
          </p:cNvPr>
          <p:cNvSpPr>
            <a:spLocks noGrp="1"/>
          </p:cNvSpPr>
          <p:nvPr>
            <p:ph type="title" idx="1"/>
          </p:nvPr>
        </p:nvSpPr>
        <p:spPr/>
        <p:txBody>
          <a:bodyPr>
            <a:normAutofit fontScale="90000"/>
          </a:bodyPr>
          <a:lstStyle/>
          <a:p>
            <a:r>
              <a:rPr lang="en-US" dirty="0"/>
              <a:t>Source graphic: LeNet (1998)</a:t>
            </a:r>
          </a:p>
        </p:txBody>
      </p:sp>
      <p:sp>
        <p:nvSpPr>
          <p:cNvPr id="3" name="Content Placeholder 2">
            <a:extLst>
              <a:ext uri="{FF2B5EF4-FFF2-40B4-BE49-F238E27FC236}">
                <a16:creationId xmlns:a16="http://schemas.microsoft.com/office/drawing/2014/main" id="{0335EE6F-15AB-0097-0B77-C2350FFBA87C}"/>
              </a:ext>
            </a:extLst>
          </p:cNvPr>
          <p:cNvSpPr>
            <a:spLocks noGrp="1"/>
          </p:cNvSpPr>
          <p:nvPr>
            <p:ph idx="2"/>
          </p:nvPr>
        </p:nvSpPr>
        <p:spPr/>
        <p:txBody>
          <a:bodyPr/>
          <a:lstStyle/>
          <a:p>
            <a:endParaRPr lang="en-US"/>
          </a:p>
        </p:txBody>
      </p:sp>
      <p:pic>
        <p:nvPicPr>
          <p:cNvPr id="6" name="Graphic 5" descr="Diagram of LeNet's 5 layer CNN. See detail in notes. ">
            <a:extLst>
              <a:ext uri="{FF2B5EF4-FFF2-40B4-BE49-F238E27FC236}">
                <a16:creationId xmlns:a16="http://schemas.microsoft.com/office/drawing/2014/main" id="{35046155-0FD1-9142-9523-E6425D1AFBE6}"/>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1681" t="19700" r="7377" b="17288"/>
          <a:stretch/>
        </p:blipFill>
        <p:spPr>
          <a:xfrm>
            <a:off x="-4671" y="2716753"/>
            <a:ext cx="12196671" cy="3074469"/>
          </a:xfrm>
          <a:prstGeom prst="rect">
            <a:avLst/>
          </a:prstGeom>
          <a:effectLst/>
        </p:spPr>
      </p:pic>
      <p:sp>
        <p:nvSpPr>
          <p:cNvPr id="4" name="TextBox 3">
            <a:extLst>
              <a:ext uri="{FF2B5EF4-FFF2-40B4-BE49-F238E27FC236}">
                <a16:creationId xmlns:a16="http://schemas.microsoft.com/office/drawing/2014/main" id="{B68FE846-1F07-4D67-B8F1-A0BAC2034EB1}"/>
              </a:ext>
            </a:extLst>
          </p:cNvPr>
          <p:cNvSpPr txBox="1"/>
          <p:nvPr/>
        </p:nvSpPr>
        <p:spPr>
          <a:xfrm>
            <a:off x="194310" y="5210175"/>
            <a:ext cx="1767840" cy="369332"/>
          </a:xfrm>
          <a:prstGeom prst="rect">
            <a:avLst/>
          </a:prstGeom>
          <a:solidFill>
            <a:schemeClr val="bg1"/>
          </a:solidFill>
        </p:spPr>
        <p:txBody>
          <a:bodyPr wrap="square" rtlCol="0">
            <a:spAutoFit/>
          </a:bodyPr>
          <a:lstStyle/>
          <a:p>
            <a:pPr algn="ctr"/>
            <a:r>
              <a:rPr lang="en-US" dirty="0"/>
              <a:t>28x28 image</a:t>
            </a:r>
          </a:p>
        </p:txBody>
      </p:sp>
      <p:sp>
        <p:nvSpPr>
          <p:cNvPr id="8" name="TextBox 7">
            <a:extLst>
              <a:ext uri="{FF2B5EF4-FFF2-40B4-BE49-F238E27FC236}">
                <a16:creationId xmlns:a16="http://schemas.microsoft.com/office/drawing/2014/main" id="{B888FACE-7F78-48F8-8519-D16CF92625D9}"/>
              </a:ext>
            </a:extLst>
          </p:cNvPr>
          <p:cNvSpPr txBox="1"/>
          <p:nvPr/>
        </p:nvSpPr>
        <p:spPr>
          <a:xfrm>
            <a:off x="2299335" y="2802478"/>
            <a:ext cx="1767840" cy="369332"/>
          </a:xfrm>
          <a:prstGeom prst="rect">
            <a:avLst/>
          </a:prstGeom>
          <a:solidFill>
            <a:schemeClr val="bg1"/>
          </a:solidFill>
        </p:spPr>
        <p:txBody>
          <a:bodyPr wrap="square" rtlCol="0">
            <a:spAutoFit/>
          </a:bodyPr>
          <a:lstStyle/>
          <a:p>
            <a:pPr algn="ctr"/>
            <a:r>
              <a:rPr lang="en-US" dirty="0"/>
              <a:t>convolution</a:t>
            </a:r>
          </a:p>
        </p:txBody>
      </p:sp>
      <p:sp>
        <p:nvSpPr>
          <p:cNvPr id="9" name="TextBox 8">
            <a:extLst>
              <a:ext uri="{FF2B5EF4-FFF2-40B4-BE49-F238E27FC236}">
                <a16:creationId xmlns:a16="http://schemas.microsoft.com/office/drawing/2014/main" id="{253805F3-58D8-4250-9007-26C88C6A49B3}"/>
              </a:ext>
            </a:extLst>
          </p:cNvPr>
          <p:cNvSpPr txBox="1"/>
          <p:nvPr/>
        </p:nvSpPr>
        <p:spPr>
          <a:xfrm>
            <a:off x="2680335" y="5275391"/>
            <a:ext cx="2034540" cy="646331"/>
          </a:xfrm>
          <a:prstGeom prst="rect">
            <a:avLst/>
          </a:prstGeom>
          <a:solidFill>
            <a:schemeClr val="bg1"/>
          </a:solidFill>
        </p:spPr>
        <p:txBody>
          <a:bodyPr wrap="square" rtlCol="0">
            <a:spAutoFit/>
          </a:bodyPr>
          <a:lstStyle/>
          <a:p>
            <a:pPr algn="ctr"/>
            <a:r>
              <a:rPr lang="en-US" dirty="0"/>
              <a:t>6@28x28</a:t>
            </a:r>
            <a:br>
              <a:rPr lang="en-US" dirty="0"/>
            </a:br>
            <a:r>
              <a:rPr lang="en-US" dirty="0"/>
              <a:t>C1 feature map</a:t>
            </a:r>
          </a:p>
        </p:txBody>
      </p:sp>
      <p:sp>
        <p:nvSpPr>
          <p:cNvPr id="10" name="TextBox 9">
            <a:extLst>
              <a:ext uri="{FF2B5EF4-FFF2-40B4-BE49-F238E27FC236}">
                <a16:creationId xmlns:a16="http://schemas.microsoft.com/office/drawing/2014/main" id="{2187D6A9-2928-4E69-972B-3F725492812B}"/>
              </a:ext>
            </a:extLst>
          </p:cNvPr>
          <p:cNvSpPr txBox="1"/>
          <p:nvPr/>
        </p:nvSpPr>
        <p:spPr>
          <a:xfrm>
            <a:off x="4623774" y="3057510"/>
            <a:ext cx="1767840" cy="369332"/>
          </a:xfrm>
          <a:prstGeom prst="rect">
            <a:avLst/>
          </a:prstGeom>
          <a:solidFill>
            <a:schemeClr val="bg1"/>
          </a:solidFill>
        </p:spPr>
        <p:txBody>
          <a:bodyPr wrap="square" rtlCol="0">
            <a:spAutoFit/>
          </a:bodyPr>
          <a:lstStyle/>
          <a:p>
            <a:pPr algn="ctr"/>
            <a:r>
              <a:rPr lang="en-US" dirty="0"/>
              <a:t>pooling</a:t>
            </a:r>
          </a:p>
        </p:txBody>
      </p:sp>
      <p:sp>
        <p:nvSpPr>
          <p:cNvPr id="11" name="TextBox 10">
            <a:extLst>
              <a:ext uri="{FF2B5EF4-FFF2-40B4-BE49-F238E27FC236}">
                <a16:creationId xmlns:a16="http://schemas.microsoft.com/office/drawing/2014/main" id="{E4733E4F-D34C-4B69-907B-CC757135F931}"/>
              </a:ext>
            </a:extLst>
          </p:cNvPr>
          <p:cNvSpPr txBox="1"/>
          <p:nvPr/>
        </p:nvSpPr>
        <p:spPr>
          <a:xfrm>
            <a:off x="4918710" y="4887009"/>
            <a:ext cx="2090646" cy="646331"/>
          </a:xfrm>
          <a:prstGeom prst="rect">
            <a:avLst/>
          </a:prstGeom>
          <a:solidFill>
            <a:schemeClr val="bg1"/>
          </a:solidFill>
        </p:spPr>
        <p:txBody>
          <a:bodyPr wrap="square" rtlCol="0">
            <a:spAutoFit/>
          </a:bodyPr>
          <a:lstStyle/>
          <a:p>
            <a:pPr algn="ctr"/>
            <a:r>
              <a:rPr lang="en-US" dirty="0"/>
              <a:t>6@14x14</a:t>
            </a:r>
            <a:br>
              <a:rPr lang="en-US" dirty="0"/>
            </a:br>
            <a:r>
              <a:rPr lang="en-US" dirty="0"/>
              <a:t>S2 feature map</a:t>
            </a:r>
          </a:p>
        </p:txBody>
      </p:sp>
      <p:sp>
        <p:nvSpPr>
          <p:cNvPr id="12" name="TextBox 11">
            <a:extLst>
              <a:ext uri="{FF2B5EF4-FFF2-40B4-BE49-F238E27FC236}">
                <a16:creationId xmlns:a16="http://schemas.microsoft.com/office/drawing/2014/main" id="{8DF04F53-CCD4-43E2-A18F-598D1B9AFC4C}"/>
              </a:ext>
            </a:extLst>
          </p:cNvPr>
          <p:cNvSpPr txBox="1"/>
          <p:nvPr/>
        </p:nvSpPr>
        <p:spPr>
          <a:xfrm>
            <a:off x="5985510" y="2688178"/>
            <a:ext cx="1767840" cy="369332"/>
          </a:xfrm>
          <a:prstGeom prst="rect">
            <a:avLst/>
          </a:prstGeom>
          <a:solidFill>
            <a:schemeClr val="bg1"/>
          </a:solidFill>
        </p:spPr>
        <p:txBody>
          <a:bodyPr wrap="square" rtlCol="0">
            <a:spAutoFit/>
          </a:bodyPr>
          <a:lstStyle/>
          <a:p>
            <a:pPr algn="ctr"/>
            <a:r>
              <a:rPr lang="en-US" dirty="0"/>
              <a:t>convolution</a:t>
            </a:r>
          </a:p>
        </p:txBody>
      </p:sp>
      <p:sp>
        <p:nvSpPr>
          <p:cNvPr id="13" name="TextBox 12">
            <a:extLst>
              <a:ext uri="{FF2B5EF4-FFF2-40B4-BE49-F238E27FC236}">
                <a16:creationId xmlns:a16="http://schemas.microsoft.com/office/drawing/2014/main" id="{8C43E7C0-B9D9-48FB-A408-B06BF01DB11A}"/>
              </a:ext>
            </a:extLst>
          </p:cNvPr>
          <p:cNvSpPr txBox="1"/>
          <p:nvPr/>
        </p:nvSpPr>
        <p:spPr>
          <a:xfrm>
            <a:off x="7477127" y="5275391"/>
            <a:ext cx="1866898" cy="646331"/>
          </a:xfrm>
          <a:prstGeom prst="rect">
            <a:avLst/>
          </a:prstGeom>
          <a:solidFill>
            <a:schemeClr val="bg1"/>
          </a:solidFill>
        </p:spPr>
        <p:txBody>
          <a:bodyPr wrap="square" rtlCol="0">
            <a:spAutoFit/>
          </a:bodyPr>
          <a:lstStyle/>
          <a:p>
            <a:pPr algn="ctr"/>
            <a:r>
              <a:rPr lang="en-US" dirty="0"/>
              <a:t>16@10x10</a:t>
            </a:r>
            <a:br>
              <a:rPr lang="en-US" dirty="0"/>
            </a:br>
            <a:r>
              <a:rPr lang="en-US" dirty="0"/>
              <a:t>C3 feature map</a:t>
            </a:r>
          </a:p>
        </p:txBody>
      </p:sp>
      <p:sp>
        <p:nvSpPr>
          <p:cNvPr id="14" name="TextBox 13">
            <a:extLst>
              <a:ext uri="{FF2B5EF4-FFF2-40B4-BE49-F238E27FC236}">
                <a16:creationId xmlns:a16="http://schemas.microsoft.com/office/drawing/2014/main" id="{1101210D-C4B6-4DE0-A549-B2BD6AE55E5E}"/>
              </a:ext>
            </a:extLst>
          </p:cNvPr>
          <p:cNvSpPr txBox="1"/>
          <p:nvPr/>
        </p:nvSpPr>
        <p:spPr>
          <a:xfrm>
            <a:off x="9344025" y="5210174"/>
            <a:ext cx="1314450" cy="923330"/>
          </a:xfrm>
          <a:prstGeom prst="rect">
            <a:avLst/>
          </a:prstGeom>
          <a:solidFill>
            <a:schemeClr val="bg1"/>
          </a:solidFill>
        </p:spPr>
        <p:txBody>
          <a:bodyPr wrap="square" rtlCol="0">
            <a:spAutoFit/>
          </a:bodyPr>
          <a:lstStyle/>
          <a:p>
            <a:pPr algn="ctr"/>
            <a:r>
              <a:rPr lang="en-US" dirty="0"/>
              <a:t>16@5x5</a:t>
            </a:r>
            <a:br>
              <a:rPr lang="en-US" dirty="0"/>
            </a:br>
            <a:r>
              <a:rPr lang="en-US" dirty="0"/>
              <a:t>S4 feature map</a:t>
            </a:r>
          </a:p>
        </p:txBody>
      </p:sp>
      <p:sp>
        <p:nvSpPr>
          <p:cNvPr id="15" name="TextBox 14">
            <a:extLst>
              <a:ext uri="{FF2B5EF4-FFF2-40B4-BE49-F238E27FC236}">
                <a16:creationId xmlns:a16="http://schemas.microsoft.com/office/drawing/2014/main" id="{AF5D207E-F873-4B31-92F4-A220807F85F2}"/>
              </a:ext>
            </a:extLst>
          </p:cNvPr>
          <p:cNvSpPr txBox="1"/>
          <p:nvPr/>
        </p:nvSpPr>
        <p:spPr>
          <a:xfrm>
            <a:off x="7969568" y="2688178"/>
            <a:ext cx="1015365" cy="369332"/>
          </a:xfrm>
          <a:prstGeom prst="rect">
            <a:avLst/>
          </a:prstGeom>
          <a:solidFill>
            <a:schemeClr val="bg1"/>
          </a:solidFill>
        </p:spPr>
        <p:txBody>
          <a:bodyPr wrap="square" rtlCol="0">
            <a:spAutoFit/>
          </a:bodyPr>
          <a:lstStyle/>
          <a:p>
            <a:pPr algn="ctr"/>
            <a:r>
              <a:rPr lang="en-US" dirty="0"/>
              <a:t>pooling</a:t>
            </a:r>
          </a:p>
        </p:txBody>
      </p:sp>
      <p:sp>
        <p:nvSpPr>
          <p:cNvPr id="16" name="TextBox 15">
            <a:extLst>
              <a:ext uri="{FF2B5EF4-FFF2-40B4-BE49-F238E27FC236}">
                <a16:creationId xmlns:a16="http://schemas.microsoft.com/office/drawing/2014/main" id="{8944E609-1074-4FB1-8358-09C326B10D73}"/>
              </a:ext>
            </a:extLst>
          </p:cNvPr>
          <p:cNvSpPr txBox="1"/>
          <p:nvPr/>
        </p:nvSpPr>
        <p:spPr>
          <a:xfrm>
            <a:off x="11118596" y="2292233"/>
            <a:ext cx="832104" cy="369332"/>
          </a:xfrm>
          <a:prstGeom prst="rect">
            <a:avLst/>
          </a:prstGeom>
          <a:solidFill>
            <a:schemeClr val="bg1"/>
          </a:solidFill>
        </p:spPr>
        <p:txBody>
          <a:bodyPr wrap="square" rtlCol="0">
            <a:spAutoFit/>
          </a:bodyPr>
          <a:lstStyle/>
          <a:p>
            <a:pPr algn="ctr"/>
            <a:r>
              <a:rPr lang="en-US" dirty="0"/>
              <a:t>dense</a:t>
            </a:r>
          </a:p>
        </p:txBody>
      </p:sp>
      <p:sp>
        <p:nvSpPr>
          <p:cNvPr id="17" name="TextBox 16">
            <a:extLst>
              <a:ext uri="{FF2B5EF4-FFF2-40B4-BE49-F238E27FC236}">
                <a16:creationId xmlns:a16="http://schemas.microsoft.com/office/drawing/2014/main" id="{6B182DE8-BC8A-42B5-95E5-2AADBBEFF627}"/>
              </a:ext>
            </a:extLst>
          </p:cNvPr>
          <p:cNvSpPr txBox="1"/>
          <p:nvPr/>
        </p:nvSpPr>
        <p:spPr>
          <a:xfrm>
            <a:off x="11073511" y="3016149"/>
            <a:ext cx="832104" cy="369332"/>
          </a:xfrm>
          <a:prstGeom prst="rect">
            <a:avLst/>
          </a:prstGeom>
          <a:solidFill>
            <a:schemeClr val="bg1"/>
          </a:solidFill>
        </p:spPr>
        <p:txBody>
          <a:bodyPr wrap="square" rtlCol="0">
            <a:spAutoFit/>
          </a:bodyPr>
          <a:lstStyle/>
          <a:p>
            <a:pPr algn="ctr"/>
            <a:r>
              <a:rPr lang="en-US" dirty="0"/>
              <a:t> </a:t>
            </a:r>
          </a:p>
        </p:txBody>
      </p:sp>
      <p:sp>
        <p:nvSpPr>
          <p:cNvPr id="18" name="TextBox 17">
            <a:extLst>
              <a:ext uri="{FF2B5EF4-FFF2-40B4-BE49-F238E27FC236}">
                <a16:creationId xmlns:a16="http://schemas.microsoft.com/office/drawing/2014/main" id="{F8E8EDF4-096A-464D-9A31-7B89BDBFA0F9}"/>
              </a:ext>
            </a:extLst>
          </p:cNvPr>
          <p:cNvSpPr txBox="1"/>
          <p:nvPr/>
        </p:nvSpPr>
        <p:spPr>
          <a:xfrm>
            <a:off x="11653076" y="3410681"/>
            <a:ext cx="513524" cy="261610"/>
          </a:xfrm>
          <a:prstGeom prst="rect">
            <a:avLst/>
          </a:prstGeom>
          <a:solidFill>
            <a:schemeClr val="bg1"/>
          </a:solidFill>
        </p:spPr>
        <p:txBody>
          <a:bodyPr wrap="square" rtlCol="0">
            <a:spAutoFit/>
          </a:bodyPr>
          <a:lstStyle/>
          <a:p>
            <a:pPr algn="ctr"/>
            <a:r>
              <a:rPr lang="en-US" sz="1050" dirty="0"/>
              <a:t> </a:t>
            </a:r>
          </a:p>
        </p:txBody>
      </p:sp>
      <p:sp>
        <p:nvSpPr>
          <p:cNvPr id="19" name="TextBox 18">
            <a:extLst>
              <a:ext uri="{FF2B5EF4-FFF2-40B4-BE49-F238E27FC236}">
                <a16:creationId xmlns:a16="http://schemas.microsoft.com/office/drawing/2014/main" id="{8672CEF3-8251-4A65-B322-C342EE6FDA2D}"/>
              </a:ext>
            </a:extLst>
          </p:cNvPr>
          <p:cNvSpPr txBox="1"/>
          <p:nvPr/>
        </p:nvSpPr>
        <p:spPr>
          <a:xfrm>
            <a:off x="10234295" y="2623576"/>
            <a:ext cx="832104" cy="369332"/>
          </a:xfrm>
          <a:prstGeom prst="rect">
            <a:avLst/>
          </a:prstGeom>
          <a:solidFill>
            <a:schemeClr val="bg1"/>
          </a:solidFill>
        </p:spPr>
        <p:txBody>
          <a:bodyPr wrap="square" rtlCol="0">
            <a:spAutoFit/>
          </a:bodyPr>
          <a:lstStyle/>
          <a:p>
            <a:pPr algn="ctr"/>
            <a:r>
              <a:rPr lang="en-US" dirty="0"/>
              <a:t> </a:t>
            </a:r>
          </a:p>
        </p:txBody>
      </p:sp>
      <p:cxnSp>
        <p:nvCxnSpPr>
          <p:cNvPr id="20" name="Straight Arrow Connector 19">
            <a:extLst>
              <a:ext uri="{FF2B5EF4-FFF2-40B4-BE49-F238E27FC236}">
                <a16:creationId xmlns:a16="http://schemas.microsoft.com/office/drawing/2014/main" id="{1D812D37-1284-44A6-8473-4984F45E7291}"/>
              </a:ext>
            </a:extLst>
          </p:cNvPr>
          <p:cNvCxnSpPr>
            <a:stCxn id="16" idx="2"/>
          </p:cNvCxnSpPr>
          <p:nvPr/>
        </p:nvCxnSpPr>
        <p:spPr>
          <a:xfrm flipH="1">
            <a:off x="10835640" y="2661565"/>
            <a:ext cx="699008" cy="3959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3015156-F952-4837-9981-DB1FF3E3C05A}"/>
              </a:ext>
            </a:extLst>
          </p:cNvPr>
          <p:cNvCxnSpPr>
            <a:cxnSpLocks/>
            <a:stCxn id="16" idx="2"/>
            <a:endCxn id="29" idx="0"/>
          </p:cNvCxnSpPr>
          <p:nvPr/>
        </p:nvCxnSpPr>
        <p:spPr>
          <a:xfrm flipH="1">
            <a:off x="11304270" y="2661565"/>
            <a:ext cx="230378" cy="7565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B415F22D-6A72-497C-BCA3-D9B8A982C0D8}"/>
              </a:ext>
            </a:extLst>
          </p:cNvPr>
          <p:cNvCxnSpPr>
            <a:cxnSpLocks/>
            <a:stCxn id="16" idx="2"/>
            <a:endCxn id="30" idx="0"/>
          </p:cNvCxnSpPr>
          <p:nvPr/>
        </p:nvCxnSpPr>
        <p:spPr>
          <a:xfrm>
            <a:off x="11534648" y="2661565"/>
            <a:ext cx="320040" cy="8688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8" name="Rectangle 27">
            <a:extLst>
              <a:ext uri="{FF2B5EF4-FFF2-40B4-BE49-F238E27FC236}">
                <a16:creationId xmlns:a16="http://schemas.microsoft.com/office/drawing/2014/main" id="{FD0FC56C-BA32-435C-A446-D2C2DFBD42E8}"/>
              </a:ext>
            </a:extLst>
          </p:cNvPr>
          <p:cNvSpPr/>
          <p:nvPr/>
        </p:nvSpPr>
        <p:spPr>
          <a:xfrm>
            <a:off x="10546687" y="3071104"/>
            <a:ext cx="289560" cy="1969769"/>
          </a:xfrm>
          <a:prstGeom prst="rect">
            <a:avLst/>
          </a:prstGeom>
          <a:solidFill>
            <a:srgbClr val="E5E5E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120 – F5 full</a:t>
            </a:r>
          </a:p>
        </p:txBody>
      </p:sp>
      <p:sp>
        <p:nvSpPr>
          <p:cNvPr id="29" name="Rectangle 28">
            <a:extLst>
              <a:ext uri="{FF2B5EF4-FFF2-40B4-BE49-F238E27FC236}">
                <a16:creationId xmlns:a16="http://schemas.microsoft.com/office/drawing/2014/main" id="{604F56A9-00B0-487B-8495-DBE83338427B}"/>
              </a:ext>
            </a:extLst>
          </p:cNvPr>
          <p:cNvSpPr/>
          <p:nvPr/>
        </p:nvSpPr>
        <p:spPr>
          <a:xfrm>
            <a:off x="11159490" y="3418072"/>
            <a:ext cx="289560" cy="1275832"/>
          </a:xfrm>
          <a:prstGeom prst="rect">
            <a:avLst/>
          </a:prstGeom>
          <a:solidFill>
            <a:srgbClr val="E5E5E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84 – F6 full</a:t>
            </a:r>
          </a:p>
        </p:txBody>
      </p:sp>
      <p:sp>
        <p:nvSpPr>
          <p:cNvPr id="30" name="Rectangle 29">
            <a:extLst>
              <a:ext uri="{FF2B5EF4-FFF2-40B4-BE49-F238E27FC236}">
                <a16:creationId xmlns:a16="http://schemas.microsoft.com/office/drawing/2014/main" id="{C72B33E2-BBC7-4BAD-BD2A-F20C27E992D1}"/>
              </a:ext>
            </a:extLst>
          </p:cNvPr>
          <p:cNvSpPr/>
          <p:nvPr/>
        </p:nvSpPr>
        <p:spPr>
          <a:xfrm>
            <a:off x="11709908" y="3530366"/>
            <a:ext cx="289560" cy="1051243"/>
          </a:xfrm>
          <a:prstGeom prst="rect">
            <a:avLst/>
          </a:prstGeom>
          <a:solidFill>
            <a:srgbClr val="E5E5E5"/>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solidFill>
                  <a:schemeClr val="tx1"/>
                </a:solidFill>
              </a:rPr>
              <a:t>10 – Out </a:t>
            </a:r>
          </a:p>
        </p:txBody>
      </p:sp>
      <p:sp>
        <p:nvSpPr>
          <p:cNvPr id="31" name="Trapezoid 30">
            <a:extLst>
              <a:ext uri="{FF2B5EF4-FFF2-40B4-BE49-F238E27FC236}">
                <a16:creationId xmlns:a16="http://schemas.microsoft.com/office/drawing/2014/main" id="{89CF3A30-8A1D-4B7D-B147-BA0CFA6F46B3}"/>
              </a:ext>
            </a:extLst>
          </p:cNvPr>
          <p:cNvSpPr/>
          <p:nvPr/>
        </p:nvSpPr>
        <p:spPr>
          <a:xfrm rot="5400000">
            <a:off x="10012636" y="3894021"/>
            <a:ext cx="1969769" cy="323939"/>
          </a:xfrm>
          <a:prstGeom prst="trapezoid">
            <a:avLst>
              <a:gd name="adj" fmla="val 106154"/>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rapezoid 31">
            <a:extLst>
              <a:ext uri="{FF2B5EF4-FFF2-40B4-BE49-F238E27FC236}">
                <a16:creationId xmlns:a16="http://schemas.microsoft.com/office/drawing/2014/main" id="{A6802A6E-47B9-405F-A946-AA9A5C9ADDA9}"/>
              </a:ext>
            </a:extLst>
          </p:cNvPr>
          <p:cNvSpPr/>
          <p:nvPr/>
        </p:nvSpPr>
        <p:spPr>
          <a:xfrm rot="5400000">
            <a:off x="10941215" y="3925212"/>
            <a:ext cx="1275832" cy="261554"/>
          </a:xfrm>
          <a:prstGeom prst="trapezoid">
            <a:avLst>
              <a:gd name="adj" fmla="val 43517"/>
            </a:avLst>
          </a:prstGeom>
          <a:solidFill>
            <a:schemeClr val="bg1"/>
          </a:solidFill>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ustDataLst>
      <p:tags r:id="rId1"/>
    </p:custDataLst>
    <p:extLst>
      <p:ext uri="{BB962C8B-B14F-4D97-AF65-F5344CB8AC3E}">
        <p14:creationId xmlns:p14="http://schemas.microsoft.com/office/powerpoint/2010/main" val="25647205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 name="Slide Number Placeholder 20">
            <a:extLst>
              <a:ext uri="{FF2B5EF4-FFF2-40B4-BE49-F238E27FC236}">
                <a16:creationId xmlns:a16="http://schemas.microsoft.com/office/drawing/2014/main" id="{92A113FA-AA0D-4041-8E69-746BCDA6CA74}"/>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91F1AE9D-B486-7147-95D3-C60DC8FD46E4}"/>
              </a:ext>
            </a:extLst>
          </p:cNvPr>
          <p:cNvSpPr>
            <a:spLocks noGrp="1"/>
          </p:cNvSpPr>
          <p:nvPr>
            <p:ph type="title" idx="1"/>
          </p:nvPr>
        </p:nvSpPr>
        <p:spPr/>
        <p:txBody>
          <a:bodyPr>
            <a:normAutofit fontScale="90000"/>
          </a:bodyPr>
          <a:lstStyle/>
          <a:p>
            <a:r>
              <a:rPr lang="en-US" dirty="0"/>
              <a:t>Source graphic: LeNet simplified view</a:t>
            </a:r>
          </a:p>
        </p:txBody>
      </p:sp>
      <p:sp>
        <p:nvSpPr>
          <p:cNvPr id="3" name="Content Placeholder 2">
            <a:extLst>
              <a:ext uri="{FF2B5EF4-FFF2-40B4-BE49-F238E27FC236}">
                <a16:creationId xmlns:a16="http://schemas.microsoft.com/office/drawing/2014/main" id="{FBB0496F-962C-E1AD-F64A-60A6D42CF23B}"/>
              </a:ext>
            </a:extLst>
          </p:cNvPr>
          <p:cNvSpPr>
            <a:spLocks noGrp="1"/>
          </p:cNvSpPr>
          <p:nvPr>
            <p:ph idx="2"/>
          </p:nvPr>
        </p:nvSpPr>
        <p:spPr/>
        <p:txBody>
          <a:bodyPr/>
          <a:lstStyle/>
          <a:p>
            <a:endParaRPr lang="en-US"/>
          </a:p>
        </p:txBody>
      </p:sp>
      <p:grpSp>
        <p:nvGrpSpPr>
          <p:cNvPr id="24" name="Group 23">
            <a:extLst>
              <a:ext uri="{FF2B5EF4-FFF2-40B4-BE49-F238E27FC236}">
                <a16:creationId xmlns:a16="http://schemas.microsoft.com/office/drawing/2014/main" id="{D04144DA-0583-0787-B525-4448A1362546}"/>
              </a:ext>
            </a:extLst>
          </p:cNvPr>
          <p:cNvGrpSpPr/>
          <p:nvPr/>
        </p:nvGrpSpPr>
        <p:grpSpPr>
          <a:xfrm>
            <a:off x="6745581" y="830361"/>
            <a:ext cx="4670142" cy="5379898"/>
            <a:chOff x="7338705" y="1176350"/>
            <a:chExt cx="4670142" cy="5379898"/>
          </a:xfrm>
        </p:grpSpPr>
        <p:sp>
          <p:nvSpPr>
            <p:cNvPr id="20" name="TextBox 19">
              <a:extLst>
                <a:ext uri="{FF2B5EF4-FFF2-40B4-BE49-F238E27FC236}">
                  <a16:creationId xmlns:a16="http://schemas.microsoft.com/office/drawing/2014/main" id="{E595CF3B-E524-057B-6AFD-782C5A67EAF7}"/>
                </a:ext>
              </a:extLst>
            </p:cNvPr>
            <p:cNvSpPr txBox="1"/>
            <p:nvPr/>
          </p:nvSpPr>
          <p:spPr>
            <a:xfrm>
              <a:off x="7392916" y="1807678"/>
              <a:ext cx="1473140" cy="923330"/>
            </a:xfrm>
            <a:prstGeom prst="rect">
              <a:avLst/>
            </a:prstGeom>
            <a:noFill/>
          </p:spPr>
          <p:txBody>
            <a:bodyPr wrap="square" rtlCol="0">
              <a:spAutoFit/>
            </a:bodyPr>
            <a:lstStyle/>
            <a:p>
              <a:pPr algn="ctr"/>
              <a:r>
                <a:rPr lang="en-US" dirty="0"/>
                <a:t>Fully connected block</a:t>
              </a:r>
            </a:p>
          </p:txBody>
        </p:sp>
        <p:sp>
          <p:nvSpPr>
            <p:cNvPr id="18" name="Left Brace 17">
              <a:extLst>
                <a:ext uri="{FF2B5EF4-FFF2-40B4-BE49-F238E27FC236}">
                  <a16:creationId xmlns:a16="http://schemas.microsoft.com/office/drawing/2014/main" id="{35D5D01B-D600-78EE-1C32-B2E6711E7D92}"/>
                </a:ext>
              </a:extLst>
            </p:cNvPr>
            <p:cNvSpPr/>
            <p:nvPr/>
          </p:nvSpPr>
          <p:spPr>
            <a:xfrm>
              <a:off x="8841840" y="1361355"/>
              <a:ext cx="233930" cy="185748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Box 18">
              <a:extLst>
                <a:ext uri="{FF2B5EF4-FFF2-40B4-BE49-F238E27FC236}">
                  <a16:creationId xmlns:a16="http://schemas.microsoft.com/office/drawing/2014/main" id="{E14611E2-F573-BAB0-D745-7CF4334DBF13}"/>
                </a:ext>
              </a:extLst>
            </p:cNvPr>
            <p:cNvSpPr txBox="1"/>
            <p:nvPr/>
          </p:nvSpPr>
          <p:spPr>
            <a:xfrm>
              <a:off x="7338705" y="4662689"/>
              <a:ext cx="1473140" cy="646331"/>
            </a:xfrm>
            <a:prstGeom prst="rect">
              <a:avLst/>
            </a:prstGeom>
            <a:noFill/>
          </p:spPr>
          <p:txBody>
            <a:bodyPr wrap="square" rtlCol="0">
              <a:spAutoFit/>
            </a:bodyPr>
            <a:lstStyle/>
            <a:p>
              <a:pPr algn="ctr"/>
              <a:r>
                <a:rPr lang="en-US" dirty="0"/>
                <a:t>Convolution block</a:t>
              </a:r>
            </a:p>
          </p:txBody>
        </p:sp>
        <p:pic>
          <p:nvPicPr>
            <p:cNvPr id="4" name="Graphic 3">
              <a:extLst>
                <a:ext uri="{FF2B5EF4-FFF2-40B4-BE49-F238E27FC236}">
                  <a16:creationId xmlns:a16="http://schemas.microsoft.com/office/drawing/2014/main" id="{30554823-5C08-7D48-AD14-F5B60C7DEEA9}"/>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t="33909" r="54125"/>
            <a:stretch/>
          </p:blipFill>
          <p:spPr>
            <a:xfrm>
              <a:off x="9443446" y="1373594"/>
              <a:ext cx="2382794" cy="5182654"/>
            </a:xfrm>
            <a:prstGeom prst="rect">
              <a:avLst/>
            </a:prstGeom>
          </p:spPr>
        </p:pic>
        <p:sp>
          <p:nvSpPr>
            <p:cNvPr id="5" name="TextBox 4">
              <a:extLst>
                <a:ext uri="{FF2B5EF4-FFF2-40B4-BE49-F238E27FC236}">
                  <a16:creationId xmlns:a16="http://schemas.microsoft.com/office/drawing/2014/main" id="{B1DD6D29-C3F4-F01D-A73F-7FDADA04150B}"/>
                </a:ext>
              </a:extLst>
            </p:cNvPr>
            <p:cNvSpPr txBox="1"/>
            <p:nvPr/>
          </p:nvSpPr>
          <p:spPr>
            <a:xfrm>
              <a:off x="11108247" y="5180967"/>
              <a:ext cx="807233"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sigmoid</a:t>
              </a:r>
            </a:p>
          </p:txBody>
        </p:sp>
        <p:sp>
          <p:nvSpPr>
            <p:cNvPr id="7" name="TextBox 6">
              <a:extLst>
                <a:ext uri="{FF2B5EF4-FFF2-40B4-BE49-F238E27FC236}">
                  <a16:creationId xmlns:a16="http://schemas.microsoft.com/office/drawing/2014/main" id="{8771F7AA-BD14-6334-41B2-6095A090613F}"/>
                </a:ext>
              </a:extLst>
            </p:cNvPr>
            <p:cNvSpPr txBox="1"/>
            <p:nvPr/>
          </p:nvSpPr>
          <p:spPr>
            <a:xfrm>
              <a:off x="11014879" y="3838020"/>
              <a:ext cx="993968"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sigmoid</a:t>
              </a:r>
            </a:p>
          </p:txBody>
        </p:sp>
        <p:sp>
          <p:nvSpPr>
            <p:cNvPr id="8" name="TextBox 7">
              <a:extLst>
                <a:ext uri="{FF2B5EF4-FFF2-40B4-BE49-F238E27FC236}">
                  <a16:creationId xmlns:a16="http://schemas.microsoft.com/office/drawing/2014/main" id="{768900C3-5104-7923-0CDC-C63F61560974}"/>
                </a:ext>
              </a:extLst>
            </p:cNvPr>
            <p:cNvSpPr txBox="1"/>
            <p:nvPr/>
          </p:nvSpPr>
          <p:spPr>
            <a:xfrm>
              <a:off x="11025801" y="2474600"/>
              <a:ext cx="97212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sigmoid</a:t>
              </a:r>
            </a:p>
          </p:txBody>
        </p:sp>
        <p:sp>
          <p:nvSpPr>
            <p:cNvPr id="9" name="TextBox 8">
              <a:extLst>
                <a:ext uri="{FF2B5EF4-FFF2-40B4-BE49-F238E27FC236}">
                  <a16:creationId xmlns:a16="http://schemas.microsoft.com/office/drawing/2014/main" id="{02DF0AC9-2858-CA2E-FFE3-F684BFF9B576}"/>
                </a:ext>
              </a:extLst>
            </p:cNvPr>
            <p:cNvSpPr txBox="1"/>
            <p:nvPr/>
          </p:nvSpPr>
          <p:spPr>
            <a:xfrm>
              <a:off x="11040791" y="1807678"/>
              <a:ext cx="94214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sigmoid</a:t>
              </a:r>
            </a:p>
          </p:txBody>
        </p:sp>
        <p:sp>
          <p:nvSpPr>
            <p:cNvPr id="10" name="TextBox 9">
              <a:extLst>
                <a:ext uri="{FF2B5EF4-FFF2-40B4-BE49-F238E27FC236}">
                  <a16:creationId xmlns:a16="http://schemas.microsoft.com/office/drawing/2014/main" id="{CA0DEF76-9925-876C-1E8A-A0DAEC864488}"/>
                </a:ext>
              </a:extLst>
            </p:cNvPr>
            <p:cNvSpPr txBox="1"/>
            <p:nvPr/>
          </p:nvSpPr>
          <p:spPr>
            <a:xfrm>
              <a:off x="9075770" y="5174451"/>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28x28x6</a:t>
              </a:r>
            </a:p>
          </p:txBody>
        </p:sp>
        <p:sp>
          <p:nvSpPr>
            <p:cNvPr id="11" name="TextBox 10">
              <a:extLst>
                <a:ext uri="{FF2B5EF4-FFF2-40B4-BE49-F238E27FC236}">
                  <a16:creationId xmlns:a16="http://schemas.microsoft.com/office/drawing/2014/main" id="{8438455D-11AA-6FE4-9A56-CF55E999E0D9}"/>
                </a:ext>
              </a:extLst>
            </p:cNvPr>
            <p:cNvSpPr txBox="1"/>
            <p:nvPr/>
          </p:nvSpPr>
          <p:spPr>
            <a:xfrm>
              <a:off x="9016761" y="3838421"/>
              <a:ext cx="1064302"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10x10x16</a:t>
              </a:r>
            </a:p>
          </p:txBody>
        </p:sp>
        <p:sp>
          <p:nvSpPr>
            <p:cNvPr id="12" name="TextBox 11">
              <a:extLst>
                <a:ext uri="{FF2B5EF4-FFF2-40B4-BE49-F238E27FC236}">
                  <a16:creationId xmlns:a16="http://schemas.microsoft.com/office/drawing/2014/main" id="{410BF703-0714-AC6E-EAAC-7C2867173694}"/>
                </a:ext>
              </a:extLst>
            </p:cNvPr>
            <p:cNvSpPr txBox="1"/>
            <p:nvPr/>
          </p:nvSpPr>
          <p:spPr>
            <a:xfrm>
              <a:off x="9075770" y="2504580"/>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120</a:t>
              </a:r>
            </a:p>
          </p:txBody>
        </p:sp>
        <p:sp>
          <p:nvSpPr>
            <p:cNvPr id="13" name="TextBox 12">
              <a:extLst>
                <a:ext uri="{FF2B5EF4-FFF2-40B4-BE49-F238E27FC236}">
                  <a16:creationId xmlns:a16="http://schemas.microsoft.com/office/drawing/2014/main" id="{26730A39-46C7-0489-D316-89B8958C4E96}"/>
                </a:ext>
              </a:extLst>
            </p:cNvPr>
            <p:cNvSpPr txBox="1"/>
            <p:nvPr/>
          </p:nvSpPr>
          <p:spPr>
            <a:xfrm>
              <a:off x="9075770" y="1824958"/>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84</a:t>
              </a:r>
            </a:p>
          </p:txBody>
        </p:sp>
        <p:sp>
          <p:nvSpPr>
            <p:cNvPr id="14" name="TextBox 13">
              <a:extLst>
                <a:ext uri="{FF2B5EF4-FFF2-40B4-BE49-F238E27FC236}">
                  <a16:creationId xmlns:a16="http://schemas.microsoft.com/office/drawing/2014/main" id="{E5C4BB87-38CB-5F43-C9DD-8B74EFDD4B3D}"/>
                </a:ext>
              </a:extLst>
            </p:cNvPr>
            <p:cNvSpPr txBox="1"/>
            <p:nvPr/>
          </p:nvSpPr>
          <p:spPr>
            <a:xfrm>
              <a:off x="9075770" y="5864952"/>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28x28x1</a:t>
              </a:r>
            </a:p>
          </p:txBody>
        </p:sp>
        <p:sp>
          <p:nvSpPr>
            <p:cNvPr id="15" name="TextBox 14">
              <a:extLst>
                <a:ext uri="{FF2B5EF4-FFF2-40B4-BE49-F238E27FC236}">
                  <a16:creationId xmlns:a16="http://schemas.microsoft.com/office/drawing/2014/main" id="{CC3122E5-A65B-7E62-156F-628D4B6473A3}"/>
                </a:ext>
              </a:extLst>
            </p:cNvPr>
            <p:cNvSpPr txBox="1"/>
            <p:nvPr/>
          </p:nvSpPr>
          <p:spPr>
            <a:xfrm>
              <a:off x="9075770" y="4513931"/>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14x14x6</a:t>
              </a:r>
            </a:p>
          </p:txBody>
        </p:sp>
        <p:sp>
          <p:nvSpPr>
            <p:cNvPr id="16" name="TextBox 15">
              <a:extLst>
                <a:ext uri="{FF2B5EF4-FFF2-40B4-BE49-F238E27FC236}">
                  <a16:creationId xmlns:a16="http://schemas.microsoft.com/office/drawing/2014/main" id="{D0EF6064-7034-2F59-3FAD-F9CBFF77CA6D}"/>
                </a:ext>
              </a:extLst>
            </p:cNvPr>
            <p:cNvSpPr txBox="1"/>
            <p:nvPr/>
          </p:nvSpPr>
          <p:spPr>
            <a:xfrm>
              <a:off x="9075770" y="3156080"/>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5x5x16</a:t>
              </a:r>
            </a:p>
          </p:txBody>
        </p:sp>
        <p:sp>
          <p:nvSpPr>
            <p:cNvPr id="17" name="TextBox 16">
              <a:extLst>
                <a:ext uri="{FF2B5EF4-FFF2-40B4-BE49-F238E27FC236}">
                  <a16:creationId xmlns:a16="http://schemas.microsoft.com/office/drawing/2014/main" id="{46CF8880-8D18-07A8-F406-A25A518D47EA}"/>
                </a:ext>
              </a:extLst>
            </p:cNvPr>
            <p:cNvSpPr txBox="1"/>
            <p:nvPr/>
          </p:nvSpPr>
          <p:spPr>
            <a:xfrm>
              <a:off x="9075770" y="1176350"/>
              <a:ext cx="946284"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r>
                <a:rPr lang="en-US" sz="1600" dirty="0">
                  <a:solidFill>
                    <a:srgbClr val="000000"/>
                  </a:solidFill>
                  <a:ea typeface="Helvetica Neue"/>
                  <a:cs typeface="Helvetica Neue"/>
                  <a:sym typeface="Helvetica Neue"/>
                </a:rPr>
                <a:t>10</a:t>
              </a:r>
            </a:p>
          </p:txBody>
        </p:sp>
        <p:sp>
          <p:nvSpPr>
            <p:cNvPr id="23" name="Left Brace 22">
              <a:extLst>
                <a:ext uri="{FF2B5EF4-FFF2-40B4-BE49-F238E27FC236}">
                  <a16:creationId xmlns:a16="http://schemas.microsoft.com/office/drawing/2014/main" id="{7FC62AA0-185D-A70A-016C-1666C6AA701B}"/>
                </a:ext>
              </a:extLst>
            </p:cNvPr>
            <p:cNvSpPr/>
            <p:nvPr/>
          </p:nvSpPr>
          <p:spPr>
            <a:xfrm>
              <a:off x="8835744" y="3267603"/>
              <a:ext cx="233930" cy="2894866"/>
            </a:xfrm>
            <a:prstGeom prst="lef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Tree>
    <p:custDataLst>
      <p:tags r:id="rId1"/>
    </p:custDataLst>
    <p:extLst>
      <p:ext uri="{BB962C8B-B14F-4D97-AF65-F5344CB8AC3E}">
        <p14:creationId xmlns:p14="http://schemas.microsoft.com/office/powerpoint/2010/main" val="1117077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0E37938-BCDB-4F7B-B3C7-141ED9D7E2BC}"/>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4F8BC16C-6DA3-30D0-4639-323698514C51}"/>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Architecture of convolutional neural networks (CNNs)</a:t>
            </a:r>
          </a:p>
          <a:p>
            <a:r>
              <a:rPr lang="en-US" dirty="0"/>
              <a:t>LeNet as an example of a well-known CNN architecture</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216C6D-E650-487F-8656-CE0CAF8547CF}"/>
              </a:ext>
            </a:extLst>
          </p:cNvPr>
          <p:cNvSpPr>
            <a:spLocks noGrp="1"/>
          </p:cNvSpPr>
          <p:nvPr>
            <p:ph type="sldNum" idx="97"/>
          </p:nvPr>
        </p:nvSpPr>
        <p:spPr/>
        <p:txBody>
          <a:bodyPr/>
          <a:lstStyle/>
          <a:p>
            <a:fld id="{86A8BF56-6CB3-514C-9A64-F39D95C9E25B}" type="slidenum">
              <a:rPr lang="en-US" smtClean="0"/>
              <a:pPr/>
              <a:t>3</a:t>
            </a:fld>
            <a:endParaRPr lang="en-US" dirty="0"/>
          </a:p>
        </p:txBody>
      </p:sp>
      <p:sp>
        <p:nvSpPr>
          <p:cNvPr id="5" name="Title 4">
            <a:extLst>
              <a:ext uri="{FF2B5EF4-FFF2-40B4-BE49-F238E27FC236}">
                <a16:creationId xmlns:a16="http://schemas.microsoft.com/office/drawing/2014/main" id="{739BBA93-854D-05E7-B491-35364EF6407B}"/>
              </a:ext>
            </a:extLst>
          </p:cNvPr>
          <p:cNvSpPr>
            <a:spLocks noGrp="1"/>
          </p:cNvSpPr>
          <p:nvPr>
            <p:ph type="title" idx="1"/>
          </p:nvPr>
        </p:nvSpPr>
        <p:spPr/>
        <p:txBody>
          <a:bodyPr>
            <a:normAutofit fontScale="90000"/>
          </a:bodyPr>
          <a:lstStyle/>
          <a:p>
            <a:r>
              <a:rPr lang="en-US" dirty="0"/>
              <a:t>CNNs</a:t>
            </a:r>
          </a:p>
        </p:txBody>
      </p:sp>
      <p:sp>
        <p:nvSpPr>
          <p:cNvPr id="6" name="Content Placeholder 5">
            <a:extLst>
              <a:ext uri="{FF2B5EF4-FFF2-40B4-BE49-F238E27FC236}">
                <a16:creationId xmlns:a16="http://schemas.microsoft.com/office/drawing/2014/main" id="{DD88A204-2B60-1C3A-F571-150E910D6630}"/>
              </a:ext>
            </a:extLst>
          </p:cNvPr>
          <p:cNvSpPr>
            <a:spLocks noGrp="1"/>
          </p:cNvSpPr>
          <p:nvPr>
            <p:ph idx="2"/>
          </p:nvPr>
        </p:nvSpPr>
        <p:spPr/>
        <p:txBody>
          <a:bodyPr/>
          <a:lstStyle/>
          <a:p>
            <a:r>
              <a:rPr lang="en-US" dirty="0"/>
              <a:t>Are a type of artificial neural network that is commonly used for image and video processing tasks</a:t>
            </a:r>
          </a:p>
          <a:p>
            <a:r>
              <a:rPr lang="en-US" dirty="0"/>
              <a:t>Use convolutional layers, which apply filters to input data to detect and extract features</a:t>
            </a:r>
          </a:p>
          <a:p>
            <a:r>
              <a:rPr lang="en-US" dirty="0"/>
              <a:t>Typically, also include the following:</a:t>
            </a:r>
          </a:p>
          <a:p>
            <a:pPr lvl="1"/>
            <a:r>
              <a:rPr lang="en-US" dirty="0"/>
              <a:t>Pooling layers to downsample the feature maps that the convolutional layers produce</a:t>
            </a:r>
          </a:p>
          <a:p>
            <a:pPr lvl="1"/>
            <a:r>
              <a:rPr lang="en-US" dirty="0"/>
              <a:t>Connected layer (with the number of neurons corresponding to output classes in classification)</a:t>
            </a:r>
          </a:p>
        </p:txBody>
      </p:sp>
    </p:spTree>
    <p:custDataLst>
      <p:tags r:id="rId1"/>
    </p:custDataLst>
    <p:extLst>
      <p:ext uri="{BB962C8B-B14F-4D97-AF65-F5344CB8AC3E}">
        <p14:creationId xmlns:p14="http://schemas.microsoft.com/office/powerpoint/2010/main" val="12018097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406997E-2B45-409F-BE10-724FA681E801}"/>
              </a:ext>
            </a:extLst>
          </p:cNvPr>
          <p:cNvSpPr>
            <a:spLocks noGrp="1"/>
          </p:cNvSpPr>
          <p:nvPr>
            <p:ph type="sldNum" idx="97"/>
          </p:nvPr>
        </p:nvSpPr>
        <p:spPr/>
        <p:txBody>
          <a:bodyPr/>
          <a:lstStyle/>
          <a:p>
            <a:fld id="{86A8BF56-6CB3-514C-9A64-F39D95C9E25B}" type="slidenum">
              <a:rPr lang="en-US" smtClean="0"/>
              <a:t>4</a:t>
            </a:fld>
            <a:endParaRPr lang="en-US" dirty="0"/>
          </a:p>
        </p:txBody>
      </p:sp>
      <p:sp>
        <p:nvSpPr>
          <p:cNvPr id="2" name="Title 1">
            <a:extLst>
              <a:ext uri="{FF2B5EF4-FFF2-40B4-BE49-F238E27FC236}">
                <a16:creationId xmlns:a16="http://schemas.microsoft.com/office/drawing/2014/main" id="{DBE2EEC7-C30B-514D-A4E7-D7206621664A}"/>
              </a:ext>
            </a:extLst>
          </p:cNvPr>
          <p:cNvSpPr>
            <a:spLocks noGrp="1"/>
          </p:cNvSpPr>
          <p:nvPr>
            <p:ph type="title" idx="1"/>
          </p:nvPr>
        </p:nvSpPr>
        <p:spPr/>
        <p:txBody>
          <a:bodyPr>
            <a:normAutofit fontScale="90000"/>
          </a:bodyPr>
          <a:lstStyle/>
          <a:p>
            <a:r>
              <a:rPr lang="en-US" dirty="0"/>
              <a:t>Review: Padding</a:t>
            </a:r>
          </a:p>
        </p:txBody>
      </p:sp>
      <p:sp>
        <p:nvSpPr>
          <p:cNvPr id="3" name="Text Placeholder 2">
            <a:extLst>
              <a:ext uri="{FF2B5EF4-FFF2-40B4-BE49-F238E27FC236}">
                <a16:creationId xmlns:a16="http://schemas.microsoft.com/office/drawing/2014/main" id="{A936DD24-80AD-D74F-92D8-B987C1FE13B7}"/>
              </a:ext>
            </a:extLst>
          </p:cNvPr>
          <p:cNvSpPr>
            <a:spLocks noGrp="1"/>
          </p:cNvSpPr>
          <p:nvPr>
            <p:ph idx="2"/>
          </p:nvPr>
        </p:nvSpPr>
        <p:spPr/>
        <p:txBody>
          <a:bodyPr/>
          <a:lstStyle/>
          <a:p>
            <a:r>
              <a:rPr lang="en-US" dirty="0"/>
              <a:t>To avoid reducing the size of image, add extra pixels to the edge. </a:t>
            </a:r>
          </a:p>
          <a:p>
            <a:r>
              <a:rPr lang="en-US" dirty="0"/>
              <a:t>Pad input with zeroes, the same value, or the average.</a:t>
            </a:r>
          </a:p>
        </p:txBody>
      </p:sp>
      <p:pic>
        <p:nvPicPr>
          <p:cNvPr id="7" name="Graphic 6" descr="Example of padding. See details in notes.">
            <a:extLst>
              <a:ext uri="{FF2B5EF4-FFF2-40B4-BE49-F238E27FC236}">
                <a16:creationId xmlns:a16="http://schemas.microsoft.com/office/drawing/2014/main" id="{F6A8383D-67F9-DB4A-B10C-FFBD8D9BC52D}"/>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84544" y="2801399"/>
            <a:ext cx="6822912" cy="2891065"/>
          </a:xfrm>
          <a:prstGeom prst="rect">
            <a:avLst/>
          </a:prstGeom>
        </p:spPr>
      </p:pic>
    </p:spTree>
    <p:custDataLst>
      <p:tags r:id="rId1"/>
    </p:custDataLst>
    <p:extLst>
      <p:ext uri="{BB962C8B-B14F-4D97-AF65-F5344CB8AC3E}">
        <p14:creationId xmlns:p14="http://schemas.microsoft.com/office/powerpoint/2010/main" val="23126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F900287-EE15-43A4-A46D-2A333161AC8B}"/>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F559A800-7F9D-0A44-B08F-C6139C185AC7}"/>
              </a:ext>
            </a:extLst>
          </p:cNvPr>
          <p:cNvSpPr>
            <a:spLocks noGrp="1"/>
          </p:cNvSpPr>
          <p:nvPr>
            <p:ph type="title" idx="1"/>
          </p:nvPr>
        </p:nvSpPr>
        <p:spPr/>
        <p:txBody>
          <a:bodyPr>
            <a:normAutofit fontScale="90000"/>
          </a:bodyPr>
          <a:lstStyle/>
          <a:p>
            <a:r>
              <a:rPr lang="en-US" dirty="0"/>
              <a:t>Review: Stride</a:t>
            </a:r>
          </a:p>
        </p:txBody>
      </p:sp>
      <p:sp>
        <p:nvSpPr>
          <p:cNvPr id="3" name="Text Placeholder 2">
            <a:extLst>
              <a:ext uri="{FF2B5EF4-FFF2-40B4-BE49-F238E27FC236}">
                <a16:creationId xmlns:a16="http://schemas.microsoft.com/office/drawing/2014/main" id="{5132AD3C-B60E-9C4D-BB50-467A1CD96364}"/>
              </a:ext>
            </a:extLst>
          </p:cNvPr>
          <p:cNvSpPr>
            <a:spLocks noGrp="1"/>
          </p:cNvSpPr>
          <p:nvPr>
            <p:ph idx="2"/>
          </p:nvPr>
        </p:nvSpPr>
        <p:spPr/>
        <p:txBody>
          <a:bodyPr/>
          <a:lstStyle/>
          <a:p>
            <a:r>
              <a:rPr lang="en-US" dirty="0"/>
              <a:t>Convolutions reduce shapes linearly with the number of layers:</a:t>
            </a:r>
          </a:p>
          <a:p>
            <a:pPr lvl="1"/>
            <a:r>
              <a:rPr lang="en-US" dirty="0"/>
              <a:t>224x224 inputs needs 44 successive 5x5 convolutions to get to 4x4.</a:t>
            </a:r>
          </a:p>
          <a:p>
            <a:pPr lvl="1"/>
            <a:r>
              <a:rPr lang="en-US" dirty="0"/>
              <a:t>This might make the network too deep.</a:t>
            </a:r>
          </a:p>
          <a:p>
            <a:r>
              <a:rPr lang="en-US" dirty="0"/>
              <a:t>The </a:t>
            </a:r>
            <a:r>
              <a:rPr lang="en-US" i="1" dirty="0"/>
              <a:t>stride</a:t>
            </a:r>
            <a:r>
              <a:rPr lang="en-US" dirty="0"/>
              <a:t> of a convolution is the number of row and column steps that are taken when you shift the kernel.</a:t>
            </a:r>
          </a:p>
        </p:txBody>
      </p:sp>
    </p:spTree>
    <p:custDataLst>
      <p:tags r:id="rId1"/>
    </p:custDataLst>
    <p:extLst>
      <p:ext uri="{BB962C8B-B14F-4D97-AF65-F5344CB8AC3E}">
        <p14:creationId xmlns:p14="http://schemas.microsoft.com/office/powerpoint/2010/main" val="1748150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9EE7DC8-99B8-4E0F-A442-421785D74B1B}"/>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E1AB6A80-7AF1-BE44-90F7-7F0DA45B1B5A}"/>
              </a:ext>
            </a:extLst>
          </p:cNvPr>
          <p:cNvSpPr>
            <a:spLocks noGrp="1"/>
          </p:cNvSpPr>
          <p:nvPr>
            <p:ph type="title" idx="1"/>
          </p:nvPr>
        </p:nvSpPr>
        <p:spPr/>
        <p:txBody>
          <a:bodyPr>
            <a:normAutofit fontScale="90000"/>
          </a:bodyPr>
          <a:lstStyle/>
          <a:p>
            <a:r>
              <a:rPr lang="en-US" dirty="0"/>
              <a:t>2D max pooling</a:t>
            </a:r>
          </a:p>
        </p:txBody>
      </p:sp>
      <p:sp>
        <p:nvSpPr>
          <p:cNvPr id="3" name="Text Placeholder 2">
            <a:extLst>
              <a:ext uri="{FF2B5EF4-FFF2-40B4-BE49-F238E27FC236}">
                <a16:creationId xmlns:a16="http://schemas.microsoft.com/office/drawing/2014/main" id="{8E4E21E9-13DD-714B-A1C9-B90DC8018B5F}"/>
              </a:ext>
            </a:extLst>
          </p:cNvPr>
          <p:cNvSpPr>
            <a:spLocks noGrp="1"/>
          </p:cNvSpPr>
          <p:nvPr>
            <p:ph idx="2"/>
          </p:nvPr>
        </p:nvSpPr>
        <p:spPr/>
        <p:txBody>
          <a:bodyPr/>
          <a:lstStyle/>
          <a:p>
            <a:pPr marL="0" indent="0">
              <a:buNone/>
            </a:pPr>
            <a:r>
              <a:rPr lang="en-US" dirty="0"/>
              <a:t>Returns the maximal value in a sliding window</a:t>
            </a:r>
          </a:p>
        </p:txBody>
      </p:sp>
      <p:pic>
        <p:nvPicPr>
          <p:cNvPr id="7" name="Graphic 6" descr="Matrix representation of the 2D max pooling calculation.">
            <a:extLst>
              <a:ext uri="{FF2B5EF4-FFF2-40B4-BE49-F238E27FC236}">
                <a16:creationId xmlns:a16="http://schemas.microsoft.com/office/drawing/2014/main" id="{335347DB-B10F-2049-A6FD-774E2E3090D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282156" y="2255453"/>
            <a:ext cx="5627688" cy="2785706"/>
          </a:xfrm>
          <a:prstGeom prst="rect">
            <a:avLst/>
          </a:prstGeom>
        </p:spPr>
      </p:pic>
    </p:spTree>
    <p:custDataLst>
      <p:tags r:id="rId1"/>
    </p:custDataLst>
    <p:extLst>
      <p:ext uri="{BB962C8B-B14F-4D97-AF65-F5344CB8AC3E}">
        <p14:creationId xmlns:p14="http://schemas.microsoft.com/office/powerpoint/2010/main" val="3522170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0DBDF8D-0ED3-4AEB-8A0E-B172BA5FE4D3}"/>
              </a:ext>
            </a:extLst>
          </p:cNvPr>
          <p:cNvSpPr>
            <a:spLocks noGrp="1"/>
          </p:cNvSpPr>
          <p:nvPr>
            <p:ph type="sldNum" idx="97"/>
          </p:nvPr>
        </p:nvSpPr>
        <p:spPr/>
        <p:txBody>
          <a:bodyPr/>
          <a:lstStyle/>
          <a:p>
            <a:fld id="{86A8BF56-6CB3-514C-9A64-F39D95C9E25B}" type="slidenum">
              <a:rPr lang="en-US" smtClean="0"/>
              <a:pPr/>
              <a:t>7</a:t>
            </a:fld>
            <a:endParaRPr lang="en-US" dirty="0"/>
          </a:p>
        </p:txBody>
      </p:sp>
      <p:sp>
        <p:nvSpPr>
          <p:cNvPr id="2" name="Title 1">
            <a:extLst>
              <a:ext uri="{FF2B5EF4-FFF2-40B4-BE49-F238E27FC236}">
                <a16:creationId xmlns:a16="http://schemas.microsoft.com/office/drawing/2014/main" id="{21EC57EC-927A-C94A-AA0A-E65F9F2CA359}"/>
              </a:ext>
            </a:extLst>
          </p:cNvPr>
          <p:cNvSpPr>
            <a:spLocks noGrp="1"/>
          </p:cNvSpPr>
          <p:nvPr>
            <p:ph type="title" idx="1"/>
          </p:nvPr>
        </p:nvSpPr>
        <p:spPr/>
        <p:txBody>
          <a:bodyPr>
            <a:normAutofit fontScale="90000"/>
          </a:bodyPr>
          <a:lstStyle/>
          <a:p>
            <a:r>
              <a:rPr lang="en-US" dirty="0"/>
              <a:t>Pooling parameters</a:t>
            </a:r>
          </a:p>
        </p:txBody>
      </p:sp>
      <p:sp>
        <p:nvSpPr>
          <p:cNvPr id="3" name="Text Placeholder 2">
            <a:extLst>
              <a:ext uri="{FF2B5EF4-FFF2-40B4-BE49-F238E27FC236}">
                <a16:creationId xmlns:a16="http://schemas.microsoft.com/office/drawing/2014/main" id="{736339F4-B0CD-494C-B4FA-BFE8C6F38DD8}"/>
              </a:ext>
            </a:extLst>
          </p:cNvPr>
          <p:cNvSpPr>
            <a:spLocks noGrp="1"/>
          </p:cNvSpPr>
          <p:nvPr>
            <p:ph idx="2"/>
          </p:nvPr>
        </p:nvSpPr>
        <p:spPr/>
        <p:txBody>
          <a:bodyPr/>
          <a:lstStyle/>
          <a:p>
            <a:r>
              <a:rPr lang="en-US" dirty="0"/>
              <a:t>Pooling layers have the same stride and padding options as convolutions.</a:t>
            </a:r>
          </a:p>
          <a:p>
            <a:r>
              <a:rPr lang="en-US" dirty="0"/>
              <a:t>Pooling doesn’t have learnable parameters. It’s a fixed, deterministic operation.</a:t>
            </a:r>
          </a:p>
          <a:p>
            <a:r>
              <a:rPr lang="en-US" dirty="0"/>
              <a:t>Pooling is applied to each input channel independently. This results in a layer with the same number of channels but possibly different spatial dimensions.</a:t>
            </a:r>
          </a:p>
        </p:txBody>
      </p:sp>
    </p:spTree>
    <p:custDataLst>
      <p:tags r:id="rId1"/>
    </p:custDataLst>
    <p:extLst>
      <p:ext uri="{BB962C8B-B14F-4D97-AF65-F5344CB8AC3E}">
        <p14:creationId xmlns:p14="http://schemas.microsoft.com/office/powerpoint/2010/main" val="2713008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83DDEEF-AEDF-410F-BA4F-8CD3DC89137E}"/>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9F84451F-ED43-8E4D-B8BB-24C08AEA1E47}"/>
              </a:ext>
            </a:extLst>
          </p:cNvPr>
          <p:cNvSpPr>
            <a:spLocks noGrp="1"/>
          </p:cNvSpPr>
          <p:nvPr>
            <p:ph type="title" idx="1"/>
          </p:nvPr>
        </p:nvSpPr>
        <p:spPr/>
        <p:txBody>
          <a:bodyPr>
            <a:normAutofit fontScale="90000"/>
          </a:bodyPr>
          <a:lstStyle/>
          <a:p>
            <a:r>
              <a:rPr lang="en-US" dirty="0"/>
              <a:t>Some important CNNs</a:t>
            </a:r>
          </a:p>
        </p:txBody>
      </p:sp>
      <p:sp>
        <p:nvSpPr>
          <p:cNvPr id="3" name="Text Placeholder 2">
            <a:extLst>
              <a:ext uri="{FF2B5EF4-FFF2-40B4-BE49-F238E27FC236}">
                <a16:creationId xmlns:a16="http://schemas.microsoft.com/office/drawing/2014/main" id="{09D1017D-E4CB-A74F-AB1F-571CBA3323BF}"/>
              </a:ext>
            </a:extLst>
          </p:cNvPr>
          <p:cNvSpPr>
            <a:spLocks noGrp="1"/>
          </p:cNvSpPr>
          <p:nvPr>
            <p:ph idx="2"/>
          </p:nvPr>
        </p:nvSpPr>
        <p:spPr/>
        <p:txBody>
          <a:bodyPr/>
          <a:lstStyle/>
          <a:p>
            <a:r>
              <a:rPr lang="en-US" dirty="0"/>
              <a:t>CNNs for image classification tasks:</a:t>
            </a:r>
          </a:p>
          <a:p>
            <a:pPr lvl="1"/>
            <a:r>
              <a:rPr lang="en-US" dirty="0"/>
              <a:t>LeNet (1998)</a:t>
            </a:r>
          </a:p>
          <a:p>
            <a:pPr lvl="1"/>
            <a:r>
              <a:rPr lang="en-US" dirty="0"/>
              <a:t>AlexNet (2012)</a:t>
            </a:r>
          </a:p>
          <a:p>
            <a:pPr lvl="1"/>
            <a:r>
              <a:rPr lang="en-US" dirty="0"/>
              <a:t>VGGNet (2014)</a:t>
            </a:r>
          </a:p>
          <a:p>
            <a:pPr lvl="1"/>
            <a:r>
              <a:rPr lang="en-US" dirty="0"/>
              <a:t>ResNet (2015)</a:t>
            </a:r>
          </a:p>
          <a:p>
            <a:r>
              <a:rPr lang="en-US" dirty="0"/>
              <a:t>This lesson will examine the LeNet architecture to understand the key components of a CNN.</a:t>
            </a:r>
          </a:p>
          <a:p>
            <a:r>
              <a:rPr lang="en-US" dirty="0"/>
              <a:t>Other CNNs are evolutions and modifications of the main ideas from LeNet.</a:t>
            </a:r>
          </a:p>
        </p:txBody>
      </p:sp>
    </p:spTree>
    <p:custDataLst>
      <p:tags r:id="rId1"/>
    </p:custDataLst>
    <p:extLst>
      <p:ext uri="{BB962C8B-B14F-4D97-AF65-F5344CB8AC3E}">
        <p14:creationId xmlns:p14="http://schemas.microsoft.com/office/powerpoint/2010/main" val="970187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82EC4D-BCDB-4B33-ABFC-CB9B09BB0A0D}"/>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6A5CC8BB-2F3F-1846-B518-599399663832}"/>
              </a:ext>
            </a:extLst>
          </p:cNvPr>
          <p:cNvSpPr>
            <a:spLocks noGrp="1"/>
          </p:cNvSpPr>
          <p:nvPr>
            <p:ph type="title" idx="1"/>
          </p:nvPr>
        </p:nvSpPr>
        <p:spPr/>
        <p:txBody>
          <a:bodyPr>
            <a:normAutofit fontScale="90000"/>
          </a:bodyPr>
          <a:lstStyle/>
          <a:p>
            <a:r>
              <a:rPr lang="en-US" dirty="0"/>
              <a:t>LeNet (1998)</a:t>
            </a:r>
          </a:p>
        </p:txBody>
      </p:sp>
      <p:sp>
        <p:nvSpPr>
          <p:cNvPr id="3" name="Text Placeholder 2">
            <a:extLst>
              <a:ext uri="{FF2B5EF4-FFF2-40B4-BE49-F238E27FC236}">
                <a16:creationId xmlns:a16="http://schemas.microsoft.com/office/drawing/2014/main" id="{8493CB93-0E6B-7A42-8A79-8ED13950DB10}"/>
              </a:ext>
            </a:extLst>
          </p:cNvPr>
          <p:cNvSpPr>
            <a:spLocks noGrp="1"/>
          </p:cNvSpPr>
          <p:nvPr>
            <p:ph idx="2"/>
          </p:nvPr>
        </p:nvSpPr>
        <p:spPr/>
        <p:txBody>
          <a:bodyPr/>
          <a:lstStyle/>
          <a:p>
            <a:pPr marL="0" indent="0">
              <a:buNone/>
            </a:pPr>
            <a:r>
              <a:rPr lang="en-US" dirty="0"/>
              <a:t>LeNet is a five-layer CNN. Even though LeNet is an older CNN architecture, it’s still important because it contains all the important elements.</a:t>
            </a:r>
          </a:p>
        </p:txBody>
      </p:sp>
      <p:pic>
        <p:nvPicPr>
          <p:cNvPr id="36" name="Picture 35" descr="Diagram of LeNet's five-layer CNN. See detail in notes.">
            <a:extLst>
              <a:ext uri="{FF2B5EF4-FFF2-40B4-BE49-F238E27FC236}">
                <a16:creationId xmlns:a16="http://schemas.microsoft.com/office/drawing/2014/main" id="{85E99025-6095-4DEC-A4D1-8521A3444AE0}"/>
              </a:ext>
            </a:extLst>
          </p:cNvPr>
          <p:cNvPicPr>
            <a:picLocks noChangeAspect="1"/>
          </p:cNvPicPr>
          <p:nvPr/>
        </p:nvPicPr>
        <p:blipFill>
          <a:blip r:embed="rId4"/>
          <a:stretch>
            <a:fillRect/>
          </a:stretch>
        </p:blipFill>
        <p:spPr>
          <a:xfrm>
            <a:off x="0" y="2377251"/>
            <a:ext cx="12192000" cy="3946752"/>
          </a:xfrm>
          <a:prstGeom prst="rect">
            <a:avLst/>
          </a:prstGeom>
        </p:spPr>
      </p:pic>
    </p:spTree>
    <p:custDataLst>
      <p:tags r:id="rId1"/>
    </p:custDataLst>
    <p:extLst>
      <p:ext uri="{BB962C8B-B14F-4D97-AF65-F5344CB8AC3E}">
        <p14:creationId xmlns:p14="http://schemas.microsoft.com/office/powerpoint/2010/main" val="40479956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u3lcjGAQ"/>
  <p:tag name="ARTICULATE_SLIDE_COUNT" val="17"/>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5423</TotalTime>
  <Words>2080</Words>
  <Application>Microsoft Macintosh PowerPoint</Application>
  <PresentationFormat>Widescreen</PresentationFormat>
  <Paragraphs>180</Paragraphs>
  <Slides>18</Slides>
  <Notes>18</Notes>
  <HiddenSlides>3</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Amazon Ember Display</vt:lpstr>
      <vt:lpstr>Amazon Ember Display Heavy</vt:lpstr>
      <vt:lpstr>Amazon Ember Heavy</vt:lpstr>
      <vt:lpstr>Arial</vt:lpstr>
      <vt:lpstr>Calibri</vt:lpstr>
      <vt:lpstr>Calibri Light</vt:lpstr>
      <vt:lpstr>Courier New</vt:lpstr>
      <vt:lpstr>Helvetica Neue</vt:lpstr>
      <vt:lpstr>Lucida Console</vt:lpstr>
      <vt:lpstr>Custom Design</vt:lpstr>
      <vt:lpstr>Convolutional Neural Networks</vt:lpstr>
      <vt:lpstr>Today’s activities</vt:lpstr>
      <vt:lpstr>CNNs</vt:lpstr>
      <vt:lpstr>Review: Padding</vt:lpstr>
      <vt:lpstr>Review: Stride</vt:lpstr>
      <vt:lpstr>2D max pooling</vt:lpstr>
      <vt:lpstr>Pooling parameters</vt:lpstr>
      <vt:lpstr>Some important CNNs</vt:lpstr>
      <vt:lpstr>LeNet (1998)</vt:lpstr>
      <vt:lpstr>LeNet simplified view</vt:lpstr>
      <vt:lpstr>Constructing datasets in PyTorch</vt:lpstr>
      <vt:lpstr>CNN (LeNet) PyTorch code example</vt:lpstr>
      <vt:lpstr>Summary of CNNs</vt:lpstr>
      <vt:lpstr>Next lesson</vt:lpstr>
      <vt:lpstr>PowerPoint Presentation</vt:lpstr>
      <vt:lpstr>Image source slide (for curriculum development use only)</vt:lpstr>
      <vt:lpstr>Source graphic: LeNet (1998)</vt:lpstr>
      <vt:lpstr>Source graphic: LeNet simplified 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98</cp:revision>
  <dcterms:created xsi:type="dcterms:W3CDTF">2022-11-16T15:46:36Z</dcterms:created>
  <dcterms:modified xsi:type="dcterms:W3CDTF">2025-05-05T23:01:41Z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9620E7CD-F310-4F2D-83D4-AC7B32F0FFE3</vt:lpwstr>
  </property>
  <property fmtid="{D5CDD505-2E9C-101B-9397-08002B2CF9AE}" pid="3" name="ArticulatePath">
    <vt:lpwstr>MLUDTI-EN-M3-L3</vt:lpwstr>
  </property>
</Properties>
</file>