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7.xml" ContentType="application/vnd.openxmlformats-officedocument.presentationml.tags+xml"/>
  <Override PartName="/ppt/notesSlides/notesSlide19.xml" ContentType="application/vnd.openxmlformats-officedocument.presentationml.notesSlide+xml"/>
  <Override PartName="/ppt/tags/tag28.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22"/>
  </p:notesMasterIdLst>
  <p:handoutMasterIdLst>
    <p:handoutMasterId r:id="rId23"/>
  </p:handoutMasterIdLst>
  <p:sldIdLst>
    <p:sldId id="4050" r:id="rId2"/>
    <p:sldId id="2147477362" r:id="rId3"/>
    <p:sldId id="259" r:id="rId4"/>
    <p:sldId id="663" r:id="rId5"/>
    <p:sldId id="4064" r:id="rId6"/>
    <p:sldId id="4065" r:id="rId7"/>
    <p:sldId id="4060" r:id="rId8"/>
    <p:sldId id="4066" r:id="rId9"/>
    <p:sldId id="4063" r:id="rId10"/>
    <p:sldId id="4067" r:id="rId11"/>
    <p:sldId id="4062" r:id="rId12"/>
    <p:sldId id="4068" r:id="rId13"/>
    <p:sldId id="4061" r:id="rId14"/>
    <p:sldId id="4069" r:id="rId15"/>
    <p:sldId id="4059" r:id="rId16"/>
    <p:sldId id="4070" r:id="rId17"/>
    <p:sldId id="4042" r:id="rId18"/>
    <p:sldId id="2147477356" r:id="rId19"/>
    <p:sldId id="2147477357" r:id="rId20"/>
    <p:sldId id="2147477361" r:id="rId21"/>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7A56CB-AA89-47ED-824C-45427DF72A72}">
          <p14:sldIdLst>
            <p14:sldId id="4050"/>
            <p14:sldId id="2147477362"/>
            <p14:sldId id="259"/>
            <p14:sldId id="663"/>
            <p14:sldId id="4064"/>
            <p14:sldId id="4065"/>
            <p14:sldId id="4060"/>
            <p14:sldId id="4066"/>
            <p14:sldId id="4063"/>
            <p14:sldId id="4067"/>
            <p14:sldId id="4062"/>
            <p14:sldId id="4068"/>
            <p14:sldId id="4061"/>
            <p14:sldId id="4069"/>
            <p14:sldId id="4059"/>
            <p14:sldId id="4070"/>
            <p14:sldId id="4042"/>
            <p14:sldId id="2147477356"/>
          </p14:sldIdLst>
        </p14:section>
        <p14:section name="source graphics" id="{7EECFA11-D668-4610-A277-60BCE418D70A}">
          <p14:sldIdLst>
            <p14:sldId id="2147477357"/>
            <p14:sldId id="21474773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9" clrIdx="0">
    <p:extLst>
      <p:ext uri="{19B8F6BF-5375-455C-9EA6-DF929625EA0E}">
        <p15:presenceInfo xmlns:p15="http://schemas.microsoft.com/office/powerpoint/2012/main" userId="S-1-5-21-1407069837-2091007605-538272213-15390607" providerId="AD"/>
      </p:ext>
    </p:extLst>
  </p:cmAuthor>
  <p:cmAuthor id="2" name="Xin Gao" initials="XG" lastIdx="4" clrIdx="1">
    <p:extLst>
      <p:ext uri="{19B8F6BF-5375-455C-9EA6-DF929625EA0E}">
        <p15:presenceInfo xmlns:p15="http://schemas.microsoft.com/office/powerpoint/2012/main" userId="Xin Gao" providerId="None"/>
      </p:ext>
    </p:extLst>
  </p:cmAuthor>
  <p:cmAuthor id="3" name="Raymond, Patty" initials="RP" lastIdx="6" clrIdx="2">
    <p:extLst>
      <p:ext uri="{19B8F6BF-5375-455C-9EA6-DF929625EA0E}">
        <p15:presenceInfo xmlns:p15="http://schemas.microsoft.com/office/powerpoint/2012/main" userId="S-1-5-21-1407069837-2091007605-538272213-29355854" providerId="AD"/>
      </p:ext>
    </p:extLst>
  </p:cmAuthor>
  <p:cmAuthor id="4" name="Stading, Katrina" initials="SK" lastIdx="13" clrIdx="3">
    <p:extLst>
      <p:ext uri="{19B8F6BF-5375-455C-9EA6-DF929625EA0E}">
        <p15:presenceInfo xmlns:p15="http://schemas.microsoft.com/office/powerpoint/2012/main" userId="S-1-5-21-1407069837-2091007605-538272213-31813507" providerId="AD"/>
      </p:ext>
    </p:extLst>
  </p:cmAuthor>
  <p:cmAuthor id="5" name="Anand Kamat" initials="AK" lastIdx="3" clrIdx="4">
    <p:extLst>
      <p:ext uri="{19B8F6BF-5375-455C-9EA6-DF929625EA0E}">
        <p15:presenceInfo xmlns:p15="http://schemas.microsoft.com/office/powerpoint/2012/main" userId="Anand Kam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15" autoAdjust="0"/>
    <p:restoredTop sz="73197" autoAdjust="0"/>
  </p:normalViewPr>
  <p:slideViewPr>
    <p:cSldViewPr snapToGrid="0">
      <p:cViewPr varScale="1">
        <p:scale>
          <a:sx n="87" d="100"/>
          <a:sy n="87" d="100"/>
        </p:scale>
        <p:origin x="2152" y="200"/>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97E9C3-D859-45D1-B53E-2AEE8FD6C47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3D8D05-6DAB-4077-93DE-164F8C03EC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3ED9CA-C4EB-48C0-8333-2A03EFC9E5E0}" type="datetimeFigureOut">
              <a:rPr lang="en-US" smtClean="0"/>
              <a:t>5/9/25</a:t>
            </a:fld>
            <a:endParaRPr lang="en-US" dirty="0"/>
          </a:p>
        </p:txBody>
      </p:sp>
      <p:sp>
        <p:nvSpPr>
          <p:cNvPr id="4" name="Footer Placeholder 3">
            <a:extLst>
              <a:ext uri="{FF2B5EF4-FFF2-40B4-BE49-F238E27FC236}">
                <a16:creationId xmlns:a16="http://schemas.microsoft.com/office/drawing/2014/main" id="{E7F8C9D0-6EBB-4DA4-B0F5-816BBD77C1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87DE12-5AA4-45A0-B91C-1611F6AE89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4F6E11-AEF8-4CB6-95E8-8954BBE222BC}" type="slidenum">
              <a:rPr lang="en-US" smtClean="0"/>
              <a:t>‹#›</a:t>
            </a:fld>
            <a:endParaRPr lang="en-US" dirty="0"/>
          </a:p>
        </p:txBody>
      </p:sp>
    </p:spTree>
    <p:extLst>
      <p:ext uri="{BB962C8B-B14F-4D97-AF65-F5344CB8AC3E}">
        <p14:creationId xmlns:p14="http://schemas.microsoft.com/office/powerpoint/2010/main" val="33563625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ws.amazon.com/solutions/case-studies/dominos-case-stud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ws.amazon.com/solutions/case-studies/hyatt-hotels-case-study"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ws.amazon.com/machine-learning/customers/innovators/disne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aws.amazon.com/solutions/case-studies/fraud-dot-ne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ws.amazon.com/solutions/case-studies/zillow-zestimat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ws.amazon.com/machine-learning/customers/innovators/duolingo"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common application of ranking is a list of search results. However, consider the case of Domino’s Pizza. During their peak ordering time, they want to keep their ovens full at all times. However, to maintain customer experience, they cannot cook pizzas in advance and keep them on a warmer—instead, they need to always deliver freshly baked pizzas. Traditionally, the company would wait for orders to come in before they began to bake. However, by using years of order history, they have developed an ML solution to rank the most likely pizzas to be ordered next. This lets the company begin to bake pizzas before an order has been placed, which accelerates pizza delivery and increases the efficiency of oven utilization.</a:t>
            </a:r>
          </a:p>
          <a:p>
            <a:endParaRPr lang="en-US" dirty="0"/>
          </a:p>
          <a:p>
            <a:r>
              <a:rPr lang="en-US" dirty="0"/>
              <a:t>For more information, see Domino’s Pizza Enterprises Delivers in Record Time Using AWS for Predictive Ordering at </a:t>
            </a:r>
            <a:r>
              <a:rPr lang="en-US" dirty="0">
                <a:hlinkClick r:id="rId3"/>
              </a:rPr>
              <a:t>https://aws.amazon.com/solutions/case-studies/dominos-case-study</a:t>
            </a:r>
            <a:r>
              <a:rPr lang="en-US" dirty="0"/>
              <a:t>.</a:t>
            </a:r>
          </a:p>
        </p:txBody>
      </p:sp>
    </p:spTree>
    <p:extLst>
      <p:ext uri="{BB962C8B-B14F-4D97-AF65-F5344CB8AC3E}">
        <p14:creationId xmlns:p14="http://schemas.microsoft.com/office/powerpoint/2010/main" val="630283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 is one of the primary use cases of ML across many companies. This is the ability to use past behavior to recommend content or items that a user might like; for example, recommending products on an online store or posts in a social media app. These techniques can be integrated into almost any business.</a:t>
            </a:r>
          </a:p>
          <a:p>
            <a:endParaRPr lang="en-US" dirty="0"/>
          </a:p>
          <a:p>
            <a:r>
              <a:rPr lang="en-US" dirty="0"/>
              <a:t>In this example, the problem is to recommend hotels for large events.</a:t>
            </a:r>
          </a:p>
          <a:p>
            <a:pPr algn="l"/>
            <a:endParaRPr lang="en-US" dirty="0"/>
          </a:p>
          <a:p>
            <a:pPr algn="l"/>
            <a:r>
              <a:rPr lang="en-US" dirty="0"/>
              <a:t>Input:</a:t>
            </a:r>
          </a:p>
          <a:p>
            <a:pPr marL="171450" indent="-171450" algn="l">
              <a:buFont typeface="Arial" panose="020B0604020202020204" pitchFamily="34" charset="0"/>
              <a:buChar char="•"/>
            </a:pPr>
            <a:r>
              <a:rPr lang="en-US" dirty="0"/>
              <a:t>Location of the event</a:t>
            </a:r>
          </a:p>
          <a:p>
            <a:pPr marL="171450" indent="-171450" algn="l">
              <a:buFont typeface="Arial" panose="020B0604020202020204" pitchFamily="34" charset="0"/>
              <a:buChar char="•"/>
            </a:pPr>
            <a:r>
              <a:rPr lang="en-US" dirty="0"/>
              <a:t>Size of the event (number of attendees)</a:t>
            </a:r>
          </a:p>
          <a:p>
            <a:pPr marL="171450" indent="-171450" algn="l">
              <a:buFont typeface="Arial" panose="020B0604020202020204" pitchFamily="34" charset="0"/>
              <a:buChar char="•"/>
            </a:pPr>
            <a:r>
              <a:rPr lang="en-US" dirty="0"/>
              <a:t>Desired price range of the hotels</a:t>
            </a:r>
          </a:p>
          <a:p>
            <a:pPr marL="171450" indent="-171450" algn="l">
              <a:buFont typeface="Arial" panose="020B0604020202020204" pitchFamily="34" charset="0"/>
              <a:buChar char="•"/>
            </a:pPr>
            <a:r>
              <a:rPr lang="en-US" dirty="0"/>
              <a:t>Desired rating of the hotels</a:t>
            </a:r>
          </a:p>
          <a:p>
            <a:pPr marL="171450" indent="-171450" algn="l">
              <a:buFont typeface="Arial" panose="020B0604020202020204" pitchFamily="34" charset="0"/>
              <a:buChar char="•"/>
            </a:pPr>
            <a:r>
              <a:rPr lang="en-US" dirty="0"/>
              <a:t>Desired amenities of the hotels (such as a swimming pool or conference rooms)</a:t>
            </a:r>
          </a:p>
          <a:p>
            <a:pPr algn="l"/>
            <a:endParaRPr lang="en-US" dirty="0"/>
          </a:p>
          <a:p>
            <a:pPr algn="l"/>
            <a:r>
              <a:rPr lang="en-US" dirty="0"/>
              <a:t>Output: Ranked list of recommended hotels for the event</a:t>
            </a:r>
          </a:p>
          <a:p>
            <a:pPr marL="0" indent="0" algn="l">
              <a:buFont typeface="Arial" panose="020B0604020202020204" pitchFamily="34" charset="0"/>
              <a:buNone/>
            </a:pPr>
            <a:endParaRPr lang="en-US" dirty="0"/>
          </a:p>
          <a:p>
            <a:pPr algn="l"/>
            <a:r>
              <a:rPr lang="en-US" dirty="0"/>
              <a:t>In this recommendation problem, the input features are various characteristics of the event and the desired characteristics of the hotels. The output is a ranked list of recommended hotels for the event. To solve this problem, you would need to train an ML model on a dataset where the input features and the desired output (the characteristics of the recommended hotels) are known. You could then use this trained model to recommend hotels for a new event, given the characteristics of the event and the desired characteristics of the hotels.</a:t>
            </a:r>
          </a:p>
          <a:p>
            <a:pPr algn="l"/>
            <a:endParaRPr lang="en-US" dirty="0"/>
          </a:p>
          <a:p>
            <a:pPr algn="l"/>
            <a:r>
              <a:rPr lang="en-US" dirty="0"/>
              <a:t>There are several models that you could use to solve the recommendation problem I provided as an example. Some options include:</a:t>
            </a:r>
          </a:p>
          <a:p>
            <a:pPr marL="228600" indent="-228600" algn="l">
              <a:buFont typeface="Arial" panose="020B0604020202020204" pitchFamily="34" charset="0"/>
              <a:buChar char="•"/>
            </a:pPr>
            <a:r>
              <a:rPr lang="en-US" dirty="0"/>
              <a:t>Collaborative filtering: This is a type of model that makes recommendations based on the past behavior of similar users. It works by identifying users with similar tastes and using their past actions to predict the preferences of a new user. This approach can be effective for ranking problems because it can take into account the complex relationships between different items and users.</a:t>
            </a:r>
          </a:p>
          <a:p>
            <a:pPr marL="228600" indent="-228600" algn="l">
              <a:buFont typeface="Arial" panose="020B0604020202020204" pitchFamily="34" charset="0"/>
              <a:buChar char="•"/>
            </a:pPr>
            <a:r>
              <a:rPr lang="en-US" dirty="0"/>
              <a:t>Matrix factorization: This is a type of model that decomposes the user-item interaction matrix into a low-dimensional latent feature space. The model can then use these features to make recommendations by finding the items that are most similar to the ones a user has liked in the past. Matrix factorization can be trained by using techniques such as singular value decomposition or alternating least squares.</a:t>
            </a:r>
          </a:p>
          <a:p>
            <a:pPr marL="228600" indent="-228600" algn="l">
              <a:buFont typeface="Arial" panose="020B0604020202020204" pitchFamily="34" charset="0"/>
              <a:buChar char="•"/>
            </a:pPr>
            <a:r>
              <a:rPr lang="en-US" dirty="0"/>
              <a:t>Deep learning: This complex model is made up of layers of interconnected nodes, and is inspired by the structure and function of the brain. This model can be effective for a wide range of recommendation problems but can also be more difficult to train and can require more data. Deep learning models can be trained by using techniques such as autoencoders or neural collaborative filtering.</a:t>
            </a:r>
          </a:p>
          <a:p>
            <a:pPr algn="l"/>
            <a:endParaRPr lang="en-US" dirty="0"/>
          </a:p>
          <a:p>
            <a:pPr algn="l"/>
            <a:r>
              <a:rPr lang="en-US" dirty="0"/>
              <a:t>Ultimately, the choice of which model to use will depend on the specific characteristics of your dataset and the requirements of your problem. It might be necessary to try different models and compare their performance to find the best one for your needs.</a:t>
            </a:r>
          </a:p>
        </p:txBody>
      </p:sp>
    </p:spTree>
    <p:extLst>
      <p:ext uri="{BB962C8B-B14F-4D97-AF65-F5344CB8AC3E}">
        <p14:creationId xmlns:p14="http://schemas.microsoft.com/office/powerpoint/2010/main" val="29854846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Recommendation techniques can be integrated into almost any business. For instance, Hyatt Hotels uses a recommendation system to recommend hotel choices for large events, such as conferences, for repeat customers based on the preferences that they’ve expressed in hotels that they’ve used in the past.</a:t>
            </a:r>
          </a:p>
          <a:p>
            <a:pPr algn="l"/>
            <a:endParaRPr lang="en-US" dirty="0"/>
          </a:p>
          <a:p>
            <a:pPr algn="l"/>
            <a:r>
              <a:rPr lang="en-US" dirty="0"/>
              <a:t>For more information, see Hyatt Hotels Enhances Personalization on AWS at </a:t>
            </a:r>
            <a:r>
              <a:rPr lang="en-US" dirty="0">
                <a:hlinkClick r:id="rId3"/>
              </a:rPr>
              <a:t>https://aws.amazon.com/solutions/case-studies/hyatt-hotels-case-study</a:t>
            </a:r>
            <a:r>
              <a:rPr lang="en-US" dirty="0"/>
              <a:t>.</a:t>
            </a:r>
          </a:p>
        </p:txBody>
      </p:sp>
    </p:spTree>
    <p:extLst>
      <p:ext uri="{BB962C8B-B14F-4D97-AF65-F5344CB8AC3E}">
        <p14:creationId xmlns:p14="http://schemas.microsoft.com/office/powerpoint/2010/main" val="2384581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Clustering is an unsupervised learning technique that attempts to find groups or clusters of similar items, given a collection of examples. Clustering is often used for tasks such as grouping similar-behaving segments of customers or products.</a:t>
            </a:r>
          </a:p>
          <a:p>
            <a:endParaRPr lang="en-US" dirty="0"/>
          </a:p>
          <a:p>
            <a:r>
              <a:rPr lang="en-US" dirty="0"/>
              <a:t>In this example, the problem is to create an automated image tagging system.</a:t>
            </a:r>
          </a:p>
          <a:p>
            <a:endParaRPr lang="en-US" dirty="0"/>
          </a:p>
          <a:p>
            <a:pPr algn="l"/>
            <a:r>
              <a:rPr lang="en-US" dirty="0"/>
              <a:t>Input:</a:t>
            </a:r>
          </a:p>
          <a:p>
            <a:pPr marL="171450" indent="-171450" algn="l">
              <a:buFont typeface="Arial" panose="020B0604020202020204" pitchFamily="34" charset="0"/>
              <a:buChar char="•"/>
            </a:pPr>
            <a:r>
              <a:rPr lang="en-US" dirty="0"/>
              <a:t>Collection of images</a:t>
            </a:r>
          </a:p>
          <a:p>
            <a:pPr marL="171450" indent="-171450" algn="l">
              <a:buFont typeface="Arial" panose="020B0604020202020204" pitchFamily="34" charset="0"/>
              <a:buChar char="•"/>
            </a:pPr>
            <a:r>
              <a:rPr lang="en-US" dirty="0"/>
              <a:t>Pixel data for each image</a:t>
            </a:r>
          </a:p>
          <a:p>
            <a:pPr algn="l"/>
            <a:endParaRPr lang="en-US" dirty="0"/>
          </a:p>
          <a:p>
            <a:pPr algn="l"/>
            <a:r>
              <a:rPr lang="en-US" dirty="0"/>
              <a:t>Output: Set of tags or categories for each image</a:t>
            </a:r>
          </a:p>
          <a:p>
            <a:pPr marL="0" indent="0" algn="l">
              <a:buFont typeface="Arial" panose="020B0604020202020204" pitchFamily="34" charset="0"/>
              <a:buNone/>
            </a:pPr>
            <a:endParaRPr lang="en-US" dirty="0"/>
          </a:p>
          <a:p>
            <a:pPr algn="l"/>
            <a:r>
              <a:rPr lang="en-US" dirty="0"/>
              <a:t>In this clustering problem, the input is a collection of images and the pixel data for each image. The output is a set of tags or categories for each image. To solve this problem, you would need to train an ML model on a dataset where the input images and their corresponding tags are known. You could then use this trained model to predict the tags for a new collection of images.</a:t>
            </a:r>
          </a:p>
          <a:p>
            <a:pPr algn="l"/>
            <a:endParaRPr lang="en-US" dirty="0"/>
          </a:p>
          <a:p>
            <a:pPr algn="l"/>
            <a:r>
              <a:rPr lang="en-US" dirty="0"/>
              <a:t>One approach to solve this problem is a clustering algorithm, such as k-means or hierarchical clustering. These algorithms work by grouping the images into clusters based on their similarity to one another. You can then use the resulting clusters to assign tags to the images. Alternatively, you could use a deep learning model, such as a convolutional neural network (CNN), to automatically extract features from the images and use these features to classify the images into different categories.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Several models could help you solve this example problem, including the following:</a:t>
            </a:r>
          </a:p>
          <a:p>
            <a:pPr marL="228600" indent="-228600" algn="l">
              <a:buFont typeface="Arial" panose="020B0604020202020204" pitchFamily="34" charset="0"/>
              <a:buChar char="•"/>
            </a:pPr>
            <a:r>
              <a:rPr lang="en-US" dirty="0"/>
              <a:t>Clustering algorithm: This algorithm groups data into clusters based on their similarity to one another. Some popular clustering algorithms include k-means and hierarchical clustering. Clustering algorithms can be effective for image tagging problems because they can group similar images together and assign them common tags.</a:t>
            </a:r>
          </a:p>
          <a:p>
            <a:pPr marL="228600" indent="-228600" algn="l">
              <a:buFont typeface="Arial" panose="020B0604020202020204" pitchFamily="34" charset="0"/>
              <a:buChar char="•"/>
            </a:pPr>
            <a:r>
              <a:rPr lang="en-US" dirty="0"/>
              <a:t>Deep learning: This complex model is made up of layers of interconnected nodes and is inspired by the structure and function of the brain. This model can be effective for a wide range of image classification and tagging problems but can also be more difficult to train and can require more data. Some popular deep learning models for image classification include CNNs and transfer learning models.</a:t>
            </a:r>
          </a:p>
          <a:p>
            <a:pPr marL="0" indent="0" algn="l">
              <a:buFont typeface="+mj-lt"/>
              <a:buNone/>
            </a:pPr>
            <a:endParaRPr lang="en-US" dirty="0"/>
          </a:p>
          <a:p>
            <a:pPr algn="l"/>
            <a:r>
              <a:rPr lang="en-US" dirty="0"/>
              <a:t>Ultimately, the choice of which model to use will depend on the specific characteristics of your dataset and the requirements of your problem. It might be necessary to try different models and compare their performance to find the best one for your needs.</a:t>
            </a:r>
          </a:p>
        </p:txBody>
      </p:sp>
    </p:spTree>
    <p:extLst>
      <p:ext uri="{BB962C8B-B14F-4D97-AF65-F5344CB8AC3E}">
        <p14:creationId xmlns:p14="http://schemas.microsoft.com/office/powerpoint/2010/main" val="953175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Disney is building an automated tagging system that tags all content that is stored in the Disney catalog with what characters are present, the topic, and the scene. This information will help animators and writers to quickly search the catalog to answer questions such as how often a particular droid appears in episodes of a show. New images can be added to an existing collection at any time, and these will be processed on arrival and added into the clustering results. Likewise, updates to the data will automatically invoke the data clustering algorithm.</a:t>
            </a:r>
          </a:p>
          <a:p>
            <a:endParaRPr lang="en-US" dirty="0"/>
          </a:p>
          <a:p>
            <a:r>
              <a:rPr lang="en-US" dirty="0"/>
              <a:t>The creation of the complete metadata is a collaboration between ML powered systems that identify relevant clusters of faces and other objects, which are then annotated by a human annotator.</a:t>
            </a:r>
          </a:p>
          <a:p>
            <a:endParaRPr lang="en-US" dirty="0"/>
          </a:p>
          <a:p>
            <a:r>
              <a:rPr lang="en-US" dirty="0"/>
              <a:t>For more information, see With Deep Learning, Disney Sorts Through a Universe of Content at </a:t>
            </a:r>
            <a:r>
              <a:rPr lang="en-US" dirty="0">
                <a:hlinkClick r:id="rId3"/>
              </a:rPr>
              <a:t>https://aws.amazon.com/machine-learning/customers/innovators/disney</a:t>
            </a:r>
            <a:r>
              <a:rPr lang="en-US" dirty="0"/>
              <a:t>.</a:t>
            </a:r>
          </a:p>
        </p:txBody>
      </p:sp>
    </p:spTree>
    <p:extLst>
      <p:ext uri="{BB962C8B-B14F-4D97-AF65-F5344CB8AC3E}">
        <p14:creationId xmlns:p14="http://schemas.microsoft.com/office/powerpoint/2010/main" val="2608827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anomaly detection attempts to detect outliers or unusual patterns of behavior from a dataset of examples. In this example, the problem is to identify novel fraudulent behavior.</a:t>
            </a:r>
          </a:p>
          <a:p>
            <a:endParaRPr lang="en-US" dirty="0"/>
          </a:p>
          <a:p>
            <a:pPr algn="l"/>
            <a:r>
              <a:rPr lang="en-US" dirty="0"/>
              <a:t>Input:</a:t>
            </a:r>
          </a:p>
          <a:p>
            <a:pPr marL="171450" indent="-171450" algn="l">
              <a:buFont typeface="Arial" panose="020B0604020202020204" pitchFamily="34" charset="0"/>
              <a:buChar char="•"/>
            </a:pPr>
            <a:r>
              <a:rPr lang="en-US" dirty="0"/>
              <a:t>Historical data for fraudulent behavior</a:t>
            </a:r>
          </a:p>
          <a:p>
            <a:pPr marL="171450" indent="-171450" algn="l">
              <a:buFont typeface="Arial" panose="020B0604020202020204" pitchFamily="34" charset="0"/>
              <a:buChar char="•"/>
            </a:pPr>
            <a:r>
              <a:rPr lang="en-US" dirty="0"/>
              <a:t>Current data on suspicious activities</a:t>
            </a:r>
          </a:p>
          <a:p>
            <a:pPr marL="0" indent="0" algn="l">
              <a:buFont typeface="Arial" panose="020B0604020202020204" pitchFamily="34" charset="0"/>
              <a:buNone/>
            </a:pPr>
            <a:endParaRPr lang="en-US" dirty="0"/>
          </a:p>
          <a:p>
            <a:pPr algn="l"/>
            <a:r>
              <a:rPr lang="en-US" dirty="0"/>
              <a:t>Output: Prediction of whether the current activity is likely to be fraudulent</a:t>
            </a:r>
          </a:p>
          <a:p>
            <a:pPr algn="l"/>
            <a:endParaRPr lang="en-US" dirty="0"/>
          </a:p>
          <a:p>
            <a:pPr algn="l"/>
            <a:r>
              <a:rPr lang="en-US" dirty="0"/>
              <a:t>In this anomaly detection problem, the input is historical data for fraudulent behavior and current data on suspicious activities. The output is a prediction of whether the current activity is likely to be fraudulent. To solve this problem, you would need to train an ML model on a dataset where the input features and the output label (whether the activity is fraudulent) are known. You could then use this trained model to predict whether new activity is likely to be fraudulent.</a:t>
            </a:r>
          </a:p>
          <a:p>
            <a:pPr algn="l"/>
            <a:endParaRPr lang="en-US" dirty="0"/>
          </a:p>
          <a:p>
            <a:pPr algn="l"/>
            <a:r>
              <a:rPr lang="en-US" dirty="0"/>
              <a:t>One approach to solve this problem is to use a density-based anomaly detection algorithm, which works by identifying instances that are significantly different from the majority of the data. Alternatively, you could use a model-based anomaly detection algorithm, which uses a probabilistic model to fit the data and then identifies instances that are unlikely according to the model.</a:t>
            </a:r>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Several models could help you solve this example problem, including the following:</a:t>
            </a:r>
          </a:p>
          <a:p>
            <a:pPr marL="228600" indent="-228600" algn="l">
              <a:buFont typeface="Arial" panose="020B0604020202020204" pitchFamily="34" charset="0"/>
              <a:buChar char="•"/>
            </a:pPr>
            <a:r>
              <a:rPr lang="en-US" dirty="0"/>
              <a:t>Density-based anomaly detection: This type of model identifies instances that are significantly different from the majority of the data. The model works by estimating the density of the data and identifying instances that have a low density compared to the rest of the data. Some popular density-based anomaly detection algorithms include local outlier factor (LOF) and one-class SVMs.</a:t>
            </a:r>
          </a:p>
          <a:p>
            <a:pPr marL="228600" indent="-228600" algn="l">
              <a:buFont typeface="Arial" panose="020B0604020202020204" pitchFamily="34" charset="0"/>
              <a:buChar char="•"/>
            </a:pPr>
            <a:r>
              <a:rPr lang="en-US" dirty="0"/>
              <a:t>Model-based anomaly detection: This type of model uses a probabilistic model to fit the data and then identifies instances that are unlikely according to the model. This model can be effective for anomaly detection problems because it can consider complex relationships between the different features in the data. Some popular model-based anomaly detection algorithms include Gaussian mixture models (GMMs) and autoencoders.</a:t>
            </a:r>
          </a:p>
          <a:p>
            <a:pPr marL="228600" indent="-228600" algn="l">
              <a:buFont typeface="Arial" panose="020B0604020202020204" pitchFamily="34" charset="0"/>
              <a:buChar char="•"/>
            </a:pPr>
            <a:r>
              <a:rPr lang="en-US" dirty="0"/>
              <a:t>Deep learning: This complex model is made up of layers of interconnected nodes, and is inspired by the structure and function of the brain. This model can be effective for a wide range of anomaly detection problems but can also be more difficult to train and can require more data. Some popular deep learning models for anomaly detection include variational autoencoders (VAEs) and generative adversarial networks (GANs).</a:t>
            </a:r>
          </a:p>
          <a:p>
            <a:pPr algn="l"/>
            <a:endParaRPr lang="en-US" dirty="0"/>
          </a:p>
          <a:p>
            <a:pPr marL="0" indent="0" algn="l">
              <a:buFont typeface="Arial" panose="020B0604020202020204" pitchFamily="34" charset="0"/>
              <a:buNone/>
            </a:pPr>
            <a:r>
              <a:rPr lang="en-US" dirty="0"/>
              <a:t>Ultimately, the choice of which model to use will depend on the specific characteristics of your dataset and the requirements of your problem. It might be necessary to try different models and compare their performance to find the best one for your needs.</a:t>
            </a:r>
          </a:p>
        </p:txBody>
      </p:sp>
    </p:spTree>
    <p:extLst>
      <p:ext uri="{BB962C8B-B14F-4D97-AF65-F5344CB8AC3E}">
        <p14:creationId xmlns:p14="http://schemas.microsoft.com/office/powerpoint/2010/main" val="89997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Fraud.net is a crowdsourced fraud-prevention platform. The platform aggregates and analyzes large amounts of fraud data from thousands of online merchants in real time. One of the most complex factors in fraud detection is that fraud is committed in different ways every time a new pattern is identified. Thus, to build a successful model, you cannot only predict whether a particular observed example was fraudulent, but you must learn to predict when some behavior is outside the expected normal behavior and flag it as potential fraud for review.</a:t>
            </a:r>
          </a:p>
          <a:p>
            <a:endParaRPr lang="en-US" dirty="0"/>
          </a:p>
          <a:p>
            <a:r>
              <a:rPr lang="en-US" dirty="0"/>
              <a:t>For more information, see the Fraud.net Case Study at </a:t>
            </a:r>
            <a:r>
              <a:rPr lang="en-US" dirty="0">
                <a:hlinkClick r:id="rId3"/>
              </a:rPr>
              <a:t>https://aws.amazon.com/solutions/case-studies/fraud-dot-net</a:t>
            </a:r>
            <a:r>
              <a:rPr lang="en-US" dirty="0"/>
              <a:t>.</a:t>
            </a:r>
          </a:p>
        </p:txBody>
      </p:sp>
    </p:spTree>
    <p:extLst>
      <p:ext uri="{BB962C8B-B14F-4D97-AF65-F5344CB8AC3E}">
        <p14:creationId xmlns:p14="http://schemas.microsoft.com/office/powerpoint/2010/main" val="3546488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27251-2924-A5E5-DB2B-D13FBFA07D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E9E1F0-1F55-C650-1137-FD552BDBEE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59C723-C48F-EBDD-F76E-406956DC3F4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3898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slides 4-15</a:t>
            </a:r>
          </a:p>
        </p:txBody>
      </p:sp>
    </p:spTree>
    <p:extLst>
      <p:ext uri="{BB962C8B-B14F-4D97-AF65-F5344CB8AC3E}">
        <p14:creationId xmlns:p14="http://schemas.microsoft.com/office/powerpoint/2010/main" val="2663207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talk about machine learning.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Where is ML applied, what is ML, why ML, and why now?</a:t>
            </a:r>
          </a:p>
        </p:txBody>
      </p:sp>
    </p:spTree>
    <p:extLst>
      <p:ext uri="{BB962C8B-B14F-4D97-AF65-F5344CB8AC3E}">
        <p14:creationId xmlns:p14="http://schemas.microsoft.com/office/powerpoint/2010/main" val="976279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dirty="0"/>
              <a:t>In this lesson, you will learn about common types of problems that you might encounter when you work with ML. You will review examples of the problems and see how AWS customers have used AWS to support their ML solutions to problems.</a:t>
            </a:r>
          </a:p>
          <a:p>
            <a:pPr marL="0" marR="0" lvl="0" indent="0" algn="l" defTabSz="731520" rtl="0" eaLnBrk="1" fontAlgn="auto" latinLnBrk="0" hangingPunct="1">
              <a:lnSpc>
                <a:spcPct val="100000"/>
              </a:lnSpc>
              <a:spcBef>
                <a:spcPts val="0"/>
              </a:spcBef>
              <a:spcAft>
                <a:spcPts val="0"/>
              </a:spcAft>
              <a:buClrTx/>
              <a:buSzTx/>
              <a:buFontTx/>
              <a:buNone/>
              <a:tabLst/>
              <a:defRPr/>
            </a:pPr>
            <a:endParaRPr lang="en-US" dirty="0"/>
          </a:p>
          <a:p>
            <a:r>
              <a:rPr lang="en-US" dirty="0"/>
              <a:t>First, consider regression. Imagine that you are a real estate agent, and you want to predict the sale price of a house based on its characteristics, such as size, number of bedrooms, number of bathrooms, age, and location. You have a dataset that contains the sale price and characteristics of houses that have recently sold. You can use this dataset to build an ML model that can predict the sale price of a house based on its characteristics. This is a regression problem because the output (predicted sale price) is a continuous numerical value.</a:t>
            </a:r>
          </a:p>
          <a:p>
            <a:pPr algn="l"/>
            <a:endParaRPr lang="en-US" dirty="0"/>
          </a:p>
          <a:p>
            <a:pPr algn="l"/>
            <a:r>
              <a:rPr lang="en-US" dirty="0"/>
              <a:t>To build the model, you would first split the dataset into a training set and a test set. The training set is used to fit the model, and the test set is used to evaluate the model's performance. You would then select an appropriate ML algorithm, such as linear regression or a decision tree, and use the training set to train the model. After the model is trained, you can use it to make predictions on the test set and compare the predicted sale price to the actual sale price to evaluate the model's performance.</a:t>
            </a:r>
          </a:p>
          <a:p>
            <a:pPr algn="l"/>
            <a:endParaRPr lang="en-US" dirty="0"/>
          </a:p>
          <a:p>
            <a:pPr algn="l"/>
            <a:r>
              <a:rPr lang="en-US" dirty="0"/>
              <a:t>This is only one example of an ML regression problem. However, regression can be used to predict a wide range of continuous numerical values, such as stock price, temperature, or blood pressure.</a:t>
            </a:r>
          </a:p>
        </p:txBody>
      </p:sp>
    </p:spTree>
    <p:extLst>
      <p:ext uri="{BB962C8B-B14F-4D97-AF65-F5344CB8AC3E}">
        <p14:creationId xmlns:p14="http://schemas.microsoft.com/office/powerpoint/2010/main" val="390416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fantastic example is the Zillow Zestimate. This is an ML powered solution that takes in a variety of public-record data—including tax assessments, sales transactions, images of homes, multiple listing service (MLS) data, and other information that homeowners provide—as inputs to the Zestimate algorithm. This algorithm then combines the data together to produce an estimate for the price that a house would sell at if it sold today.</a:t>
            </a:r>
          </a:p>
          <a:p>
            <a:endParaRPr lang="en-US" dirty="0"/>
          </a:p>
          <a:p>
            <a:r>
              <a:rPr lang="en-US" dirty="0"/>
              <a:t>For more information, see Zillow Increases Accuracy of “Zestimates” Using Amazon Kinesis at </a:t>
            </a:r>
            <a:r>
              <a:rPr lang="en-US" dirty="0">
                <a:hlinkClick r:id="rId3"/>
              </a:rPr>
              <a:t>https://aws.amazon.com/solutions/case-studies/zillow-zestimate</a:t>
            </a:r>
            <a:r>
              <a:rPr lang="en-US" dirty="0"/>
              <a:t>.</a:t>
            </a:r>
          </a:p>
        </p:txBody>
      </p:sp>
    </p:spTree>
    <p:extLst>
      <p:ext uri="{BB962C8B-B14F-4D97-AF65-F5344CB8AC3E}">
        <p14:creationId xmlns:p14="http://schemas.microsoft.com/office/powerpoint/2010/main" val="3285237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Classification is another of the most commonly encountered types of ML problems. In this example, the problem is to classify whether a learner will get a word correct.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dirty="0"/>
              <a:t>Input:</a:t>
            </a:r>
          </a:p>
          <a:p>
            <a:pPr marL="171450" indent="-171450" algn="l">
              <a:buFont typeface="Arial" panose="020B0604020202020204" pitchFamily="34" charset="0"/>
              <a:buChar char="•"/>
            </a:pPr>
            <a:r>
              <a:rPr lang="en-US" dirty="0"/>
              <a:t>Learner's age</a:t>
            </a:r>
          </a:p>
          <a:p>
            <a:pPr marL="171450" indent="-171450" algn="l">
              <a:buFont typeface="Arial" panose="020B0604020202020204" pitchFamily="34" charset="0"/>
              <a:buChar char="•"/>
            </a:pPr>
            <a:r>
              <a:rPr lang="en-US" dirty="0"/>
              <a:t>Learner's proficiency level in the language that they are learning</a:t>
            </a:r>
          </a:p>
          <a:p>
            <a:pPr marL="171450" indent="-171450" algn="l">
              <a:buFont typeface="Arial" panose="020B0604020202020204" pitchFamily="34" charset="0"/>
              <a:buChar char="•"/>
            </a:pPr>
            <a:r>
              <a:rPr lang="en-US" dirty="0"/>
              <a:t>Difficulty level of the word</a:t>
            </a:r>
          </a:p>
          <a:p>
            <a:pPr marL="171450" indent="-171450" algn="l">
              <a:buFont typeface="Arial" panose="020B0604020202020204" pitchFamily="34" charset="0"/>
              <a:buChar char="•"/>
            </a:pPr>
            <a:r>
              <a:rPr lang="en-US" dirty="0"/>
              <a:t>Learner's completion percentage for the language course</a:t>
            </a:r>
          </a:p>
          <a:p>
            <a:pPr marL="171450" indent="-171450" algn="l">
              <a:buFont typeface="Arial" panose="020B0604020202020204" pitchFamily="34" charset="0"/>
              <a:buChar char="•"/>
            </a:pPr>
            <a:r>
              <a:rPr lang="en-US" dirty="0"/>
              <a:t>Learner's completion percentage for the lesson that contains the word</a:t>
            </a:r>
          </a:p>
          <a:p>
            <a:pPr marL="171450" indent="-171450" algn="l">
              <a:buFont typeface="Arial" panose="020B0604020202020204" pitchFamily="34" charset="0"/>
              <a:buChar char="•"/>
            </a:pPr>
            <a:r>
              <a:rPr lang="en-US" dirty="0"/>
              <a:t>Number of times the learner has encountered the word before</a:t>
            </a:r>
          </a:p>
          <a:p>
            <a:pPr marL="0" indent="0" algn="l">
              <a:buFont typeface="Arial" panose="020B0604020202020204" pitchFamily="34" charset="0"/>
              <a:buNone/>
            </a:pPr>
            <a:endParaRPr lang="en-US" dirty="0"/>
          </a:p>
          <a:p>
            <a:pPr algn="l"/>
            <a:r>
              <a:rPr lang="en-US" dirty="0"/>
              <a:t>Output: Whether the learner will get the word correct (yes or no)</a:t>
            </a:r>
          </a:p>
          <a:p>
            <a:pPr algn="l">
              <a:buFont typeface="Arial" panose="020B0604020202020204" pitchFamily="34" charset="0"/>
              <a:buChar char="•"/>
            </a:pPr>
            <a:endParaRPr lang="en-US" dirty="0"/>
          </a:p>
          <a:p>
            <a:pPr algn="l"/>
            <a:r>
              <a:rPr lang="en-US" dirty="0"/>
              <a:t>In this classification problem, the input features are various characteristics of the learner and the word that they are trying to learn. The output is a binary classification of whether the learner will get the word correct. To solve this problem, you would need to train an ML model on a labeled dataset where the input features and the output label (whether the learner got the word correct) are known. You could then use this trained model to predict whether a learner will get a new word correct, given their characteristics and the characteristics of the word.</a:t>
            </a:r>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Several models could help you solve this example problem, including the following:</a:t>
            </a:r>
          </a:p>
          <a:p>
            <a:pPr marL="228600" indent="-228600" algn="l">
              <a:buFont typeface="Arial" panose="020B0604020202020204" pitchFamily="34" charset="0"/>
              <a:buChar char="•"/>
            </a:pPr>
            <a:r>
              <a:rPr lang="en-US" dirty="0"/>
              <a:t>Logistic regression: This is a simple and effective model that is often used for binary classification problems. It works by fitting a line or curve to the data, and using it to predict the probability that an instance belongs to a certain class.</a:t>
            </a:r>
          </a:p>
          <a:p>
            <a:pPr marL="228600" indent="-228600" algn="l">
              <a:buFont typeface="Arial" panose="020B0604020202020204" pitchFamily="34" charset="0"/>
              <a:buChar char="•"/>
            </a:pPr>
            <a:r>
              <a:rPr lang="en-US" dirty="0"/>
              <a:t>Decision tree: This is a tree-like model that makes decisions based on the values of the input features. It splits the data into smaller and smaller subsets that are based on the values of the features until it reaches a final decision about the class of the instance.</a:t>
            </a:r>
          </a:p>
          <a:p>
            <a:pPr marL="228600" indent="-228600" algn="l">
              <a:buFont typeface="Arial" panose="020B0604020202020204" pitchFamily="34" charset="0"/>
              <a:buChar char="•"/>
            </a:pPr>
            <a:r>
              <a:rPr lang="en-US" dirty="0"/>
              <a:t>Random forest: This is an ensemble model that consists of many decision trees. It works by training multiple decision trees on different subsets of the data and then averaging their predictions to make a final prediction. This can often improve the accuracy of the model.</a:t>
            </a:r>
          </a:p>
          <a:p>
            <a:pPr marL="228600" indent="-228600" algn="l">
              <a:buFont typeface="Arial" panose="020B0604020202020204" pitchFamily="34" charset="0"/>
              <a:buChar char="•"/>
            </a:pPr>
            <a:r>
              <a:rPr lang="en-US" dirty="0"/>
              <a:t>Support vector machine (SVM): This is a powerful model that works by finding a hyperplane in the feature space that maximally separates the different classes. It is particularly effective for highly dimensional datasets.</a:t>
            </a:r>
          </a:p>
          <a:p>
            <a:pPr marL="228600" indent="-228600" algn="l">
              <a:buFont typeface="Arial" panose="020B0604020202020204" pitchFamily="34" charset="0"/>
              <a:buChar char="•"/>
            </a:pPr>
            <a:r>
              <a:rPr lang="en-US" dirty="0"/>
              <a:t>Neural network: This is a complex model that is made of layers of interconnected nodes, and is inspired by the structure and function of the brain. This model can be effective for a wide range of classification problems but can also be more difficult to train and can require more data.</a:t>
            </a:r>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Ultimately, the choice of which model to use will depend on the specific characteristics of your dataset and the requirements of your problem. It might be necessary to try different models and compare their performance to find the best one for your needs.</a:t>
            </a:r>
          </a:p>
        </p:txBody>
      </p:sp>
    </p:spTree>
    <p:extLst>
      <p:ext uri="{BB962C8B-B14F-4D97-AF65-F5344CB8AC3E}">
        <p14:creationId xmlns:p14="http://schemas.microsoft.com/office/powerpoint/2010/main" val="3444626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classification problems have requirements such as identifying whether an image contains a delivery box or classifying text as having positive or negative sentiment. However, with a little creativity, these problems can span a much greater range of applications.</a:t>
            </a:r>
          </a:p>
          <a:p>
            <a:endParaRPr lang="en-US" dirty="0"/>
          </a:p>
          <a:p>
            <a:r>
              <a:rPr lang="en-US" dirty="0"/>
              <a:t>Consider this case study of Duolingo applying a classification problem to language learning. For every word that you learn, Duolingo tracks information such as how often you’ve seen it, how often you’ve identified it correctly, what contexts you’ve seen the word in, and how long it has been since you last saw it. To ensure that the user is presented with the correct word at the correct time, the company uses ML to predict the probability that a user will correctly identify a word so they can surface those words that are most in need of review.</a:t>
            </a:r>
          </a:p>
          <a:p>
            <a:endParaRPr lang="en-US" dirty="0"/>
          </a:p>
          <a:p>
            <a:r>
              <a:rPr lang="en-US" dirty="0"/>
              <a:t>For more information, see AI Helps Duolingo Personalize Language Learning at </a:t>
            </a:r>
            <a:r>
              <a:rPr lang="en-US" dirty="0">
                <a:hlinkClick r:id="rId3"/>
              </a:rPr>
              <a:t>https://aws.amazon.com/machine-learning/customers/innovators/duolingo</a:t>
            </a:r>
            <a:r>
              <a:rPr lang="en-US" dirty="0"/>
              <a:t>.</a:t>
            </a:r>
          </a:p>
        </p:txBody>
      </p:sp>
    </p:spTree>
    <p:extLst>
      <p:ext uri="{BB962C8B-B14F-4D97-AF65-F5344CB8AC3E}">
        <p14:creationId xmlns:p14="http://schemas.microsoft.com/office/powerpoint/2010/main" val="1136047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is an example of ranking, which is the problem of ordering a collection of results. In this example, the problem is to rank a customer’s most likely next pizza orders.</a:t>
            </a:r>
          </a:p>
          <a:p>
            <a:endParaRPr lang="en-US" dirty="0"/>
          </a:p>
          <a:p>
            <a:pPr algn="l"/>
            <a:r>
              <a:rPr lang="en-US" dirty="0"/>
              <a:t>Input:</a:t>
            </a:r>
          </a:p>
          <a:p>
            <a:pPr marL="171450" indent="-171450" algn="l">
              <a:buFont typeface="Arial" panose="020B0604020202020204" pitchFamily="34" charset="0"/>
              <a:buChar char="•"/>
            </a:pPr>
            <a:r>
              <a:rPr lang="en-US" dirty="0"/>
              <a:t>Customer's past pizza orders</a:t>
            </a:r>
          </a:p>
          <a:p>
            <a:pPr marL="171450" indent="-171450" algn="l">
              <a:buFont typeface="Arial" panose="020B0604020202020204" pitchFamily="34" charset="0"/>
              <a:buChar char="•"/>
            </a:pPr>
            <a:r>
              <a:rPr lang="en-US" dirty="0"/>
              <a:t>Customer's location</a:t>
            </a:r>
          </a:p>
          <a:p>
            <a:pPr marL="171450" indent="-171450" algn="l">
              <a:buFont typeface="Arial" panose="020B0604020202020204" pitchFamily="34" charset="0"/>
              <a:buChar char="•"/>
            </a:pPr>
            <a:r>
              <a:rPr lang="en-US" dirty="0"/>
              <a:t>Time of day</a:t>
            </a:r>
          </a:p>
          <a:p>
            <a:pPr marL="171450" indent="-171450" algn="l">
              <a:buFont typeface="Arial" panose="020B0604020202020204" pitchFamily="34" charset="0"/>
              <a:buChar char="•"/>
            </a:pPr>
            <a:r>
              <a:rPr lang="en-US" dirty="0"/>
              <a:t>Day of the week</a:t>
            </a:r>
          </a:p>
          <a:p>
            <a:pPr marL="171450" indent="-171450" algn="l">
              <a:buFont typeface="Arial" panose="020B0604020202020204" pitchFamily="34" charset="0"/>
              <a:buChar char="•"/>
            </a:pPr>
            <a:r>
              <a:rPr lang="en-US" dirty="0"/>
              <a:t>Current weather</a:t>
            </a:r>
          </a:p>
          <a:p>
            <a:pPr marL="171450" indent="-171450" algn="l">
              <a:buFont typeface="Arial" panose="020B0604020202020204" pitchFamily="34" charset="0"/>
              <a:buChar char="•"/>
            </a:pPr>
            <a:r>
              <a:rPr lang="en-US" dirty="0"/>
              <a:t>Special promotions or discounts</a:t>
            </a:r>
          </a:p>
          <a:p>
            <a:pPr marL="0" indent="0" algn="l">
              <a:buFont typeface="Arial" panose="020B0604020202020204" pitchFamily="34" charset="0"/>
              <a:buNone/>
            </a:pPr>
            <a:endParaRPr lang="en-US" dirty="0"/>
          </a:p>
          <a:p>
            <a:pPr algn="l"/>
            <a:r>
              <a:rPr lang="en-US" dirty="0"/>
              <a:t>Output: Ranked list of the most likely next pizza orders for the customer</a:t>
            </a:r>
          </a:p>
          <a:p>
            <a:pPr marL="171450" indent="-171450" algn="l">
              <a:buFont typeface="Arial" panose="020B0604020202020204" pitchFamily="34" charset="0"/>
              <a:buChar char="•"/>
            </a:pPr>
            <a:endParaRPr lang="en-US" dirty="0"/>
          </a:p>
          <a:p>
            <a:pPr algn="l"/>
            <a:r>
              <a:rPr lang="en-US" dirty="0"/>
              <a:t>In this ranking problem, the input features are various characteristics of the customer and the current context. The output is a ranked list of the most likely next pizza orders for the customer. To solve this problem, you would need to train an ML model on a dataset where the input features and the desired output (the customer's past pizza orders) are known. You could then use this trained model to predict the most likely next pizza orders for a customer, given their characteristics and the current context.</a:t>
            </a:r>
          </a:p>
          <a:p>
            <a:pPr algn="l"/>
            <a:endParaRPr lang="en-US" dirty="0"/>
          </a:p>
          <a:p>
            <a:pPr algn="l"/>
            <a:r>
              <a:rPr lang="en-US" dirty="0"/>
              <a:t>One approach to solve this problem is a collaborative filtering model, which makes recommendations based on the past behavior of similar users. Alternatively, you could use a ranking model, such as a pointwise model, which directly predicts the likelihood of each possible order.</a:t>
            </a:r>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Several models could help you solve this example problem, including the following:</a:t>
            </a:r>
          </a:p>
          <a:p>
            <a:pPr marL="228600" indent="-228600" algn="l">
              <a:buFont typeface="Arial" panose="020B0604020202020204" pitchFamily="34" charset="0"/>
              <a:buChar char="•"/>
            </a:pPr>
            <a:r>
              <a:rPr lang="en-US" dirty="0"/>
              <a:t>Collaborative filtering: This is a type of model that makes recommendations based on the past behavior of similar users. It works by identifying users with similar tastes and using their past actions to predict the preferences of a new user. This approach can be effective for ranking problems because it can take into account the complex relationships between different items and users.</a:t>
            </a:r>
          </a:p>
          <a:p>
            <a:pPr marL="228600" indent="-228600" algn="l">
              <a:buFont typeface="Arial" panose="020B0604020202020204" pitchFamily="34" charset="0"/>
              <a:buChar char="•"/>
            </a:pPr>
            <a:r>
              <a:rPr lang="en-US" dirty="0"/>
              <a:t>Pointwise model: This type of model directly predicts the likelihood of each possible item being chosen. This model can be used to rank items based on their predicted scores. You can train a pointwise model by using techniques such as matrix factorization or deep learning.</a:t>
            </a:r>
          </a:p>
          <a:p>
            <a:pPr marL="228600" indent="-228600" algn="l">
              <a:buFont typeface="Arial" panose="020B0604020202020204" pitchFamily="34" charset="0"/>
              <a:buChar char="•"/>
            </a:pPr>
            <a:r>
              <a:rPr lang="en-US" dirty="0"/>
              <a:t>Pairwise model: This model predicts the relative order of pairs of items. This type of model can be used to rank items by comparing their predicted scores to each other. You can train a pairwise model by using techniques such as support vector machines (SVMs) or deep learning.</a:t>
            </a:r>
          </a:p>
          <a:p>
            <a:pPr marL="228600" indent="-228600" algn="l">
              <a:buFont typeface="Arial" panose="020B0604020202020204" pitchFamily="34" charset="0"/>
              <a:buChar char="•"/>
            </a:pPr>
            <a:r>
              <a:rPr lang="en-US" dirty="0"/>
              <a:t>Listwise model: This type of model considers the entire list of items when making predictions. This model can be used to rank items by optimizing the predicted scores of all the items in the list at once. You can train a listwise model by using techniques such as deep learning.</a:t>
            </a:r>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Ultimately, the choice of which model to use will depend on the specific characteristics of your dataset and the requirements of your problem. It might be necessary to try different models and compare their performance to find the best one for your needs.</a:t>
            </a:r>
          </a:p>
        </p:txBody>
      </p:sp>
    </p:spTree>
    <p:extLst>
      <p:ext uri="{BB962C8B-B14F-4D97-AF65-F5344CB8AC3E}">
        <p14:creationId xmlns:p14="http://schemas.microsoft.com/office/powerpoint/2010/main" val="3206363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101595720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70914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1856312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44848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458404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3680324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117035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95141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426974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4119053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07D860-7AE6-EDD2-EA37-64A96088D6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052C11-3343-4B6A-243B-5D5CD435C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C303D-E1EE-9B58-0BCE-26C4379AEB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E0269-5977-1141-A652-8379A794B084}" type="datetimeFigureOut">
              <a:rPr lang="en-US" smtClean="0"/>
              <a:t>5/9/25</a:t>
            </a:fld>
            <a:endParaRPr lang="en-US"/>
          </a:p>
        </p:txBody>
      </p:sp>
      <p:sp>
        <p:nvSpPr>
          <p:cNvPr id="5" name="Footer Placeholder 4">
            <a:extLst>
              <a:ext uri="{FF2B5EF4-FFF2-40B4-BE49-F238E27FC236}">
                <a16:creationId xmlns:a16="http://schemas.microsoft.com/office/drawing/2014/main" id="{34945825-880A-79C7-9358-99FFADEB6A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7361EA-905D-9BB7-1DE2-78F9FF8AA9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599E5-9A5A-2F40-AE75-6A8F777C1904}" type="slidenum">
              <a:rPr lang="en-US" smtClean="0"/>
              <a:t>‹#›</a:t>
            </a:fld>
            <a:endParaRPr lang="en-US"/>
          </a:p>
        </p:txBody>
      </p:sp>
    </p:spTree>
    <p:extLst>
      <p:ext uri="{BB962C8B-B14F-4D97-AF65-F5344CB8AC3E}">
        <p14:creationId xmlns:p14="http://schemas.microsoft.com/office/powerpoint/2010/main" val="279240004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 Id="rId6" Type="http://schemas.openxmlformats.org/officeDocument/2006/relationships/hyperlink" Target="https://aws.amazon.com/solutions/case-studies/dominos-case-study"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 Id="rId6" Type="http://schemas.openxmlformats.org/officeDocument/2006/relationships/hyperlink" Target="https://aws.amazon.com/solutions/case-studies/hyatt-hotels-case-study"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2.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 Id="rId6" Type="http://schemas.openxmlformats.org/officeDocument/2006/relationships/hyperlink" Target="https://aws.amazon.com/machine-learning/customers/innovators/disney"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 Id="rId6" Type="http://schemas.openxmlformats.org/officeDocument/2006/relationships/hyperlink" Target="https://aws.amazon.com/solutions/case-studies/fraud-dot-net"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8.xml"/><Relationship Id="rId6" Type="http://schemas.openxmlformats.org/officeDocument/2006/relationships/image" Target="../media/image5.png"/><Relationship Id="rId5" Type="http://schemas.openxmlformats.org/officeDocument/2006/relationships/hyperlink" Target="https://aws.amazon.com/solutions/case-studies/fraud-dot-net/?did=cr_card&amp;trk=cr_card"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5.xml"/><Relationship Id="rId6" Type="http://schemas.openxmlformats.org/officeDocument/2006/relationships/hyperlink" Target="https://aws.amazon.com/solutions/case-studies/zillow-zestimate"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 Id="rId6" Type="http://schemas.openxmlformats.org/officeDocument/2006/relationships/hyperlink" Target="https://aws.amazon.com/machine-learning/customers/innovators/duolingo"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BBD1DE-D73A-4ECB-9AF3-947A6878ADBA}"/>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normAutofit/>
          </a:bodyPr>
          <a:lstStyle/>
          <a:p>
            <a:r>
              <a:rPr lang="en-US" dirty="0"/>
              <a:t>Examples of ML Applications and Why They Are Successful</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a:bodyPr>
          <a:lstStyle/>
          <a:p>
            <a:r>
              <a:rPr lang="en-US" dirty="0"/>
              <a:t>Machine Learning through Application</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1 – Lesson 3</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86F95D-20F8-4991-ABF7-C12E5C5A4E8D}"/>
              </a:ext>
            </a:extLst>
          </p:cNvPr>
          <p:cNvSpPr>
            <a:spLocks noGrp="1"/>
          </p:cNvSpPr>
          <p:nvPr>
            <p:ph type="sldNum" idx="97"/>
          </p:nvPr>
        </p:nvSpPr>
        <p:spPr/>
        <p:txBody>
          <a:bodyPr/>
          <a:lstStyle/>
          <a:p>
            <a:fld id="{86A8BF56-6CB3-514C-9A64-F39D95C9E25B}" type="slidenum">
              <a:rPr lang="en-US" smtClean="0"/>
              <a:t>10</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Successful ranking example</a:t>
            </a:r>
          </a:p>
        </p:txBody>
      </p:sp>
      <p:pic>
        <p:nvPicPr>
          <p:cNvPr id="13" name="Picture 12">
            <a:extLst>
              <a:ext uri="{FF2B5EF4-FFF2-40B4-BE49-F238E27FC236}">
                <a16:creationId xmlns:a16="http://schemas.microsoft.com/office/drawing/2014/main" id="{C2126895-CD63-49BC-8D85-0AC466FE3AD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2110" y="1538217"/>
            <a:ext cx="11473666" cy="4462659"/>
          </a:xfrm>
          <a:prstGeom prst="rect">
            <a:avLst/>
          </a:prstGeom>
        </p:spPr>
      </p:pic>
      <p:pic>
        <p:nvPicPr>
          <p:cNvPr id="14" name="Picture 13">
            <a:extLst>
              <a:ext uri="{FF2B5EF4-FFF2-40B4-BE49-F238E27FC236}">
                <a16:creationId xmlns:a16="http://schemas.microsoft.com/office/drawing/2014/main" id="{7C6C6C4C-D041-440C-9411-C018696C6E31}"/>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65760" y="2895280"/>
            <a:ext cx="7358510" cy="877900"/>
          </a:xfrm>
          <a:prstGeom prst="rect">
            <a:avLst/>
          </a:prstGeom>
        </p:spPr>
      </p:pic>
      <p:sp>
        <p:nvSpPr>
          <p:cNvPr id="17" name="Text Placeholder 16">
            <a:extLst>
              <a:ext uri="{FF2B5EF4-FFF2-40B4-BE49-F238E27FC236}">
                <a16:creationId xmlns:a16="http://schemas.microsoft.com/office/drawing/2014/main" id="{E584090F-7E3A-4FEC-99B9-3E14183E6B64}"/>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20" name="Rectangle 19">
            <a:extLst>
              <a:ext uri="{FF2B5EF4-FFF2-40B4-BE49-F238E27FC236}">
                <a16:creationId xmlns:a16="http://schemas.microsoft.com/office/drawing/2014/main" id="{8CF86BAF-AC9C-4508-A3E3-0A7837EC7C7A}"/>
              </a:ext>
            </a:extLst>
          </p:cNvPr>
          <p:cNvSpPr/>
          <p:nvPr/>
        </p:nvSpPr>
        <p:spPr bwMode="auto">
          <a:xfrm>
            <a:off x="522324" y="2999122"/>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p>
            <a:pPr indent="-149481" defTabSz="761970" eaLnBrk="0" fontAlgn="base" hangingPunct="0">
              <a:spcAft>
                <a:spcPct val="0"/>
              </a:spcAft>
              <a:buClr>
                <a:srgbClr val="5B9BD5"/>
              </a:buClr>
            </a:pPr>
            <a:r>
              <a:rPr kumimoji="1" lang="en-US" sz="1600" dirty="0">
                <a:solidFill>
                  <a:schemeClr val="bg1"/>
                </a:solidFill>
                <a:ea typeface="Amazon Ember Light" panose="020B0403020204020204" pitchFamily="34" charset="0"/>
                <a:cs typeface="Amazon Ember Light" panose="020B0403020204020204" pitchFamily="34" charset="0"/>
              </a:rPr>
              <a:t>Ranking</a:t>
            </a:r>
          </a:p>
        </p:txBody>
      </p:sp>
      <p:sp>
        <p:nvSpPr>
          <p:cNvPr id="18" name="Text Placeholder 16">
            <a:extLst>
              <a:ext uri="{FF2B5EF4-FFF2-40B4-BE49-F238E27FC236}">
                <a16:creationId xmlns:a16="http://schemas.microsoft.com/office/drawing/2014/main" id="{E18A45FC-AFB4-4B0A-AB1A-AD04E643C966}"/>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21" name="Content Placeholder 22">
            <a:extLst>
              <a:ext uri="{FF2B5EF4-FFF2-40B4-BE49-F238E27FC236}">
                <a16:creationId xmlns:a16="http://schemas.microsoft.com/office/drawing/2014/main" id="{F78CD119-DFC0-473C-8955-D91B2B22ECD9}"/>
              </a:ext>
            </a:extLst>
          </p:cNvPr>
          <p:cNvSpPr txBox="1">
            <a:spLocks/>
          </p:cNvSpPr>
          <p:nvPr/>
        </p:nvSpPr>
        <p:spPr>
          <a:xfrm>
            <a:off x="2879530" y="2997000"/>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indent="-179384" algn="ctr" defTabSz="914400" eaLnBrk="0" fontAlgn="base" hangingPunct="0">
              <a:spcAft>
                <a:spcPct val="0"/>
              </a:spcAft>
              <a:buClr>
                <a:srgbClr val="5B9BD5"/>
              </a:buClr>
              <a:defRPr kumimoji="1" sz="2000">
                <a:solidFill>
                  <a:prstClr val="whit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algn="l"/>
            <a:r>
              <a:rPr lang="en-US" sz="1600" dirty="0">
                <a:solidFill>
                  <a:schemeClr val="bg1"/>
                </a:solidFill>
                <a:latin typeface="+mn-lt"/>
              </a:rPr>
              <a:t>Ordering items to find the most relevant</a:t>
            </a:r>
          </a:p>
        </p:txBody>
      </p:sp>
      <p:sp>
        <p:nvSpPr>
          <p:cNvPr id="19" name="Text Placeholder 16">
            <a:extLst>
              <a:ext uri="{FF2B5EF4-FFF2-40B4-BE49-F238E27FC236}">
                <a16:creationId xmlns:a16="http://schemas.microsoft.com/office/drawing/2014/main" id="{D0C6B9D6-CC03-480C-996C-ED69336BDC68}"/>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Successful Example</a:t>
            </a:r>
          </a:p>
        </p:txBody>
      </p:sp>
      <p:sp>
        <p:nvSpPr>
          <p:cNvPr id="22" name="Rectangle 21">
            <a:extLst>
              <a:ext uri="{FF2B5EF4-FFF2-40B4-BE49-F238E27FC236}">
                <a16:creationId xmlns:a16="http://schemas.microsoft.com/office/drawing/2014/main" id="{D2C2409F-9417-4BE8-BAE0-7B721D6E038F}"/>
              </a:ext>
            </a:extLst>
          </p:cNvPr>
          <p:cNvSpPr/>
          <p:nvPr/>
        </p:nvSpPr>
        <p:spPr>
          <a:xfrm>
            <a:off x="7635240" y="1737360"/>
            <a:ext cx="4114800" cy="1554272"/>
          </a:xfrm>
          <a:prstGeom prst="rect">
            <a:avLst/>
          </a:prstGeom>
        </p:spPr>
        <p:txBody>
          <a:bodyPr wrap="square">
            <a:spAutoFit/>
          </a:bodyPr>
          <a:lstStyle/>
          <a:p>
            <a:pPr>
              <a:spcAft>
                <a:spcPts val="1800"/>
              </a:spcAft>
            </a:pPr>
            <a:r>
              <a:rPr lang="en-US" sz="1600" dirty="0">
                <a:solidFill>
                  <a:schemeClr val="bg1"/>
                </a:solidFill>
              </a:rPr>
              <a:t>Domino’s: Rank the most likely next pizza order</a:t>
            </a:r>
          </a:p>
          <a:p>
            <a:pPr>
              <a:spcAft>
                <a:spcPts val="1800"/>
              </a:spcAft>
            </a:pPr>
            <a:r>
              <a:rPr lang="en-US" sz="1600" dirty="0">
                <a:solidFill>
                  <a:schemeClr val="bg1"/>
                </a:solidFill>
              </a:rPr>
              <a:t>Case study: </a:t>
            </a:r>
            <a:r>
              <a:rPr lang="en-US" sz="1600" dirty="0">
                <a:solidFill>
                  <a:schemeClr val="bg1"/>
                </a:solidFill>
                <a:hlinkClick r:id="rId6">
                  <a:extLst>
                    <a:ext uri="{A12FA001-AC4F-418D-AE19-62706E023703}">
                      <ahyp:hlinkClr xmlns:ahyp="http://schemas.microsoft.com/office/drawing/2018/hyperlinkcolor" val="tx"/>
                    </a:ext>
                  </a:extLst>
                </a:hlinkClick>
              </a:rPr>
              <a:t>https://aws.amazon.com/solutions/case-studies/dominos-case-study</a:t>
            </a:r>
            <a:endParaRPr lang="en-US" sz="1600" dirty="0">
              <a:solidFill>
                <a:schemeClr val="bg1"/>
              </a:solidFill>
            </a:endParaRPr>
          </a:p>
        </p:txBody>
      </p:sp>
    </p:spTree>
    <p:custDataLst>
      <p:tags r:id="rId1"/>
    </p:custDataLst>
    <p:extLst>
      <p:ext uri="{BB962C8B-B14F-4D97-AF65-F5344CB8AC3E}">
        <p14:creationId xmlns:p14="http://schemas.microsoft.com/office/powerpoint/2010/main" val="1716888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8B1B10-4791-4C1B-AA60-BF9E7499B725}"/>
              </a:ext>
            </a:extLst>
          </p:cNvPr>
          <p:cNvSpPr>
            <a:spLocks noGrp="1"/>
          </p:cNvSpPr>
          <p:nvPr>
            <p:ph type="sldNum" idx="97"/>
          </p:nvPr>
        </p:nvSpPr>
        <p:spPr/>
        <p:txBody>
          <a:bodyPr/>
          <a:lstStyle/>
          <a:p>
            <a:fld id="{86A8BF56-6CB3-514C-9A64-F39D95C9E25B}" type="slidenum">
              <a:rPr lang="en-US" smtClean="0"/>
              <a:t>11</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Recommendation example</a:t>
            </a:r>
          </a:p>
        </p:txBody>
      </p:sp>
      <p:pic>
        <p:nvPicPr>
          <p:cNvPr id="12" name="Picture 11">
            <a:extLst>
              <a:ext uri="{FF2B5EF4-FFF2-40B4-BE49-F238E27FC236}">
                <a16:creationId xmlns:a16="http://schemas.microsoft.com/office/drawing/2014/main" id="{2E5D78B3-A1FB-4ADF-A67E-06F455D6B0E0}"/>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2110" y="1538217"/>
            <a:ext cx="11473666" cy="4462659"/>
          </a:xfrm>
          <a:prstGeom prst="rect">
            <a:avLst/>
          </a:prstGeom>
        </p:spPr>
      </p:pic>
      <p:pic>
        <p:nvPicPr>
          <p:cNvPr id="15" name="Picture 14">
            <a:extLst>
              <a:ext uri="{FF2B5EF4-FFF2-40B4-BE49-F238E27FC236}">
                <a16:creationId xmlns:a16="http://schemas.microsoft.com/office/drawing/2014/main" id="{6BA4B391-336B-4D1B-A880-B317E6A970DB}"/>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65760" y="3639866"/>
            <a:ext cx="7358510" cy="877900"/>
          </a:xfrm>
          <a:prstGeom prst="rect">
            <a:avLst/>
          </a:prstGeom>
        </p:spPr>
      </p:pic>
      <p:sp>
        <p:nvSpPr>
          <p:cNvPr id="19" name="Text Placeholder 16">
            <a:extLst>
              <a:ext uri="{FF2B5EF4-FFF2-40B4-BE49-F238E27FC236}">
                <a16:creationId xmlns:a16="http://schemas.microsoft.com/office/drawing/2014/main" id="{13CDED0A-64EB-4069-B9A6-1E0AEA3B6A1F}"/>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16" name="Rectangle 15">
            <a:extLst>
              <a:ext uri="{FF2B5EF4-FFF2-40B4-BE49-F238E27FC236}">
                <a16:creationId xmlns:a16="http://schemas.microsoft.com/office/drawing/2014/main" id="{C766EFC4-D03D-4657-B777-8495D1CFAE72}"/>
              </a:ext>
            </a:extLst>
          </p:cNvPr>
          <p:cNvSpPr/>
          <p:nvPr/>
        </p:nvSpPr>
        <p:spPr bwMode="auto">
          <a:xfrm>
            <a:off x="496198" y="3753431"/>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p>
            <a:pPr indent="-149481" defTabSz="761970" eaLnBrk="0" fontAlgn="base" hangingPunct="0">
              <a:spcAft>
                <a:spcPct val="0"/>
              </a:spcAft>
              <a:buClr>
                <a:srgbClr val="5B9BD5"/>
              </a:buClr>
            </a:pPr>
            <a:r>
              <a:rPr kumimoji="1" lang="en-US" sz="1600" dirty="0">
                <a:solidFill>
                  <a:schemeClr val="bg1"/>
                </a:solidFill>
                <a:ea typeface="Amazon Ember Light" panose="020B0403020204020204" pitchFamily="34" charset="0"/>
                <a:cs typeface="Amazon Ember Light" panose="020B0403020204020204" pitchFamily="34" charset="0"/>
              </a:rPr>
              <a:t>Recommendation</a:t>
            </a:r>
          </a:p>
        </p:txBody>
      </p:sp>
      <p:sp>
        <p:nvSpPr>
          <p:cNvPr id="20" name="Text Placeholder 16">
            <a:extLst>
              <a:ext uri="{FF2B5EF4-FFF2-40B4-BE49-F238E27FC236}">
                <a16:creationId xmlns:a16="http://schemas.microsoft.com/office/drawing/2014/main" id="{6F86C7FF-8D43-435B-A0E0-D00313A6B37A}"/>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17" name="Content Placeholder 22">
            <a:extLst>
              <a:ext uri="{FF2B5EF4-FFF2-40B4-BE49-F238E27FC236}">
                <a16:creationId xmlns:a16="http://schemas.microsoft.com/office/drawing/2014/main" id="{5497E631-64D6-403C-A5FE-88E3B26F34CA}"/>
              </a:ext>
            </a:extLst>
          </p:cNvPr>
          <p:cNvSpPr txBox="1">
            <a:spLocks/>
          </p:cNvSpPr>
          <p:nvPr/>
        </p:nvSpPr>
        <p:spPr>
          <a:xfrm>
            <a:off x="2853404" y="3734907"/>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indent="-179384" algn="ctr" defTabSz="914400" eaLnBrk="0" fontAlgn="base" hangingPunct="0">
              <a:spcAft>
                <a:spcPct val="0"/>
              </a:spcAft>
              <a:buClr>
                <a:srgbClr val="5B9BD5"/>
              </a:buClr>
              <a:defRPr kumimoji="1" sz="2000">
                <a:solidFill>
                  <a:prstClr val="whit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algn="l"/>
            <a:r>
              <a:rPr lang="en-US" sz="1600" dirty="0">
                <a:solidFill>
                  <a:schemeClr val="bg1"/>
                </a:solidFill>
                <a:latin typeface="+mn-lt"/>
              </a:rPr>
              <a:t>Finding relevant items based on past behavior</a:t>
            </a:r>
          </a:p>
        </p:txBody>
      </p:sp>
      <p:sp>
        <p:nvSpPr>
          <p:cNvPr id="21" name="Text Placeholder 16">
            <a:extLst>
              <a:ext uri="{FF2B5EF4-FFF2-40B4-BE49-F238E27FC236}">
                <a16:creationId xmlns:a16="http://schemas.microsoft.com/office/drawing/2014/main" id="{B92E5F26-F1F2-4C09-851F-C41FF1EC2F40}"/>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Example</a:t>
            </a:r>
          </a:p>
        </p:txBody>
      </p:sp>
      <p:sp>
        <p:nvSpPr>
          <p:cNvPr id="18" name="Rectangle 17">
            <a:extLst>
              <a:ext uri="{FF2B5EF4-FFF2-40B4-BE49-F238E27FC236}">
                <a16:creationId xmlns:a16="http://schemas.microsoft.com/office/drawing/2014/main" id="{9F57703B-6915-491C-A26B-7B18BC54F659}"/>
              </a:ext>
            </a:extLst>
          </p:cNvPr>
          <p:cNvSpPr/>
          <p:nvPr/>
        </p:nvSpPr>
        <p:spPr>
          <a:xfrm>
            <a:off x="7635240" y="1737360"/>
            <a:ext cx="4114800" cy="3000821"/>
          </a:xfrm>
          <a:prstGeom prst="rect">
            <a:avLst/>
          </a:prstGeom>
        </p:spPr>
        <p:txBody>
          <a:bodyPr wrap="square">
            <a:spAutoFit/>
          </a:bodyPr>
          <a:lstStyle/>
          <a:p>
            <a:pPr>
              <a:spcAft>
                <a:spcPts val="1800"/>
              </a:spcAft>
            </a:pPr>
            <a:r>
              <a:rPr lang="en-US" sz="1600" dirty="0">
                <a:solidFill>
                  <a:schemeClr val="bg1"/>
                </a:solidFill>
              </a:rPr>
              <a:t>Recommend hotels for large events</a:t>
            </a:r>
          </a:p>
          <a:p>
            <a:pPr>
              <a:spcAft>
                <a:spcPts val="1800"/>
              </a:spcAft>
            </a:pPr>
            <a:r>
              <a:rPr lang="en-US" sz="1600" dirty="0">
                <a:solidFill>
                  <a:schemeClr val="bg1"/>
                </a:solidFill>
              </a:rPr>
              <a:t>Features: Location of the event, number of attendees, desired price range, desired rating, desired amenities of the hotel</a:t>
            </a:r>
          </a:p>
          <a:p>
            <a:pPr>
              <a:spcAft>
                <a:spcPts val="1800"/>
              </a:spcAft>
            </a:pPr>
            <a:r>
              <a:rPr lang="en-US" sz="1600" dirty="0">
                <a:solidFill>
                  <a:schemeClr val="bg1"/>
                </a:solidFill>
              </a:rPr>
              <a:t>Output: Ranked list of recommended hotels for the event</a:t>
            </a:r>
          </a:p>
          <a:p>
            <a:pPr>
              <a:spcAft>
                <a:spcPts val="1800"/>
              </a:spcAft>
            </a:pPr>
            <a:r>
              <a:rPr lang="en-US" sz="1600" dirty="0">
                <a:solidFill>
                  <a:schemeClr val="bg1"/>
                </a:solidFill>
              </a:rPr>
              <a:t>Candidate models: Collaborative filtering, matrix factorization, deep learning, and others</a:t>
            </a:r>
          </a:p>
        </p:txBody>
      </p:sp>
    </p:spTree>
    <p:custDataLst>
      <p:tags r:id="rId1"/>
    </p:custDataLst>
    <p:extLst>
      <p:ext uri="{BB962C8B-B14F-4D97-AF65-F5344CB8AC3E}">
        <p14:creationId xmlns:p14="http://schemas.microsoft.com/office/powerpoint/2010/main" val="3999350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8B1B10-4791-4C1B-AA60-BF9E7499B725}"/>
              </a:ext>
            </a:extLst>
          </p:cNvPr>
          <p:cNvSpPr>
            <a:spLocks noGrp="1"/>
          </p:cNvSpPr>
          <p:nvPr>
            <p:ph type="sldNum" idx="97"/>
          </p:nvPr>
        </p:nvSpPr>
        <p:spPr/>
        <p:txBody>
          <a:bodyPr/>
          <a:lstStyle/>
          <a:p>
            <a:fld id="{86A8BF56-6CB3-514C-9A64-F39D95C9E25B}" type="slidenum">
              <a:rPr lang="en-US" smtClean="0"/>
              <a:t>12</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Successful recommendation example</a:t>
            </a:r>
          </a:p>
        </p:txBody>
      </p:sp>
      <p:pic>
        <p:nvPicPr>
          <p:cNvPr id="12" name="Picture 11">
            <a:extLst>
              <a:ext uri="{FF2B5EF4-FFF2-40B4-BE49-F238E27FC236}">
                <a16:creationId xmlns:a16="http://schemas.microsoft.com/office/drawing/2014/main" id="{4400D340-B7B0-4B65-9F09-E1BA8A032999}"/>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2110" y="1538217"/>
            <a:ext cx="11473666" cy="4462659"/>
          </a:xfrm>
          <a:prstGeom prst="rect">
            <a:avLst/>
          </a:prstGeom>
        </p:spPr>
      </p:pic>
      <p:pic>
        <p:nvPicPr>
          <p:cNvPr id="15" name="Picture 14">
            <a:extLst>
              <a:ext uri="{FF2B5EF4-FFF2-40B4-BE49-F238E27FC236}">
                <a16:creationId xmlns:a16="http://schemas.microsoft.com/office/drawing/2014/main" id="{7F0A14AF-92F0-4AFD-AF19-061D946CF7E6}"/>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65760" y="3639866"/>
            <a:ext cx="7358510" cy="877900"/>
          </a:xfrm>
          <a:prstGeom prst="rect">
            <a:avLst/>
          </a:prstGeom>
        </p:spPr>
      </p:pic>
      <p:sp>
        <p:nvSpPr>
          <p:cNvPr id="16" name="Text Placeholder 16">
            <a:extLst>
              <a:ext uri="{FF2B5EF4-FFF2-40B4-BE49-F238E27FC236}">
                <a16:creationId xmlns:a16="http://schemas.microsoft.com/office/drawing/2014/main" id="{CF5EB8CF-5DCB-4C0E-AD0C-5B3DC861DD47}"/>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19" name="Rectangle 18">
            <a:extLst>
              <a:ext uri="{FF2B5EF4-FFF2-40B4-BE49-F238E27FC236}">
                <a16:creationId xmlns:a16="http://schemas.microsoft.com/office/drawing/2014/main" id="{99244E7B-EADE-4A54-A0EB-89883C586FFD}"/>
              </a:ext>
            </a:extLst>
          </p:cNvPr>
          <p:cNvSpPr/>
          <p:nvPr/>
        </p:nvSpPr>
        <p:spPr bwMode="auto">
          <a:xfrm>
            <a:off x="496198" y="3753431"/>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p>
            <a:pPr indent="-149481" defTabSz="761970" eaLnBrk="0" fontAlgn="base" hangingPunct="0">
              <a:spcAft>
                <a:spcPct val="0"/>
              </a:spcAft>
              <a:buClr>
                <a:srgbClr val="5B9BD5"/>
              </a:buClr>
            </a:pPr>
            <a:r>
              <a:rPr kumimoji="1" lang="en-US" sz="1600" dirty="0">
                <a:solidFill>
                  <a:schemeClr val="bg1"/>
                </a:solidFill>
                <a:ea typeface="Amazon Ember Light" panose="020B0403020204020204" pitchFamily="34" charset="0"/>
                <a:cs typeface="Amazon Ember Light" panose="020B0403020204020204" pitchFamily="34" charset="0"/>
              </a:rPr>
              <a:t>Recommendation</a:t>
            </a:r>
          </a:p>
        </p:txBody>
      </p:sp>
      <p:sp>
        <p:nvSpPr>
          <p:cNvPr id="17" name="Text Placeholder 16">
            <a:extLst>
              <a:ext uri="{FF2B5EF4-FFF2-40B4-BE49-F238E27FC236}">
                <a16:creationId xmlns:a16="http://schemas.microsoft.com/office/drawing/2014/main" id="{BB2C9476-A1EF-49AA-AA7D-C96AFA36764C}"/>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20" name="Content Placeholder 22">
            <a:extLst>
              <a:ext uri="{FF2B5EF4-FFF2-40B4-BE49-F238E27FC236}">
                <a16:creationId xmlns:a16="http://schemas.microsoft.com/office/drawing/2014/main" id="{2B2B14D3-93A8-444C-AB9E-7CC7A31EB278}"/>
              </a:ext>
            </a:extLst>
          </p:cNvPr>
          <p:cNvSpPr txBox="1">
            <a:spLocks/>
          </p:cNvSpPr>
          <p:nvPr/>
        </p:nvSpPr>
        <p:spPr>
          <a:xfrm>
            <a:off x="2853404" y="3734907"/>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indent="-179384" algn="ctr" defTabSz="914400" eaLnBrk="0" fontAlgn="base" hangingPunct="0">
              <a:spcAft>
                <a:spcPct val="0"/>
              </a:spcAft>
              <a:buClr>
                <a:srgbClr val="5B9BD5"/>
              </a:buClr>
              <a:defRPr kumimoji="1" sz="2000">
                <a:solidFill>
                  <a:prstClr val="whit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algn="l"/>
            <a:r>
              <a:rPr lang="en-US" sz="1600" dirty="0">
                <a:solidFill>
                  <a:schemeClr val="bg1"/>
                </a:solidFill>
                <a:latin typeface="+mn-lt"/>
              </a:rPr>
              <a:t>Finding relevant items based on past behavior</a:t>
            </a:r>
          </a:p>
        </p:txBody>
      </p:sp>
      <p:sp>
        <p:nvSpPr>
          <p:cNvPr id="18" name="Text Placeholder 16">
            <a:extLst>
              <a:ext uri="{FF2B5EF4-FFF2-40B4-BE49-F238E27FC236}">
                <a16:creationId xmlns:a16="http://schemas.microsoft.com/office/drawing/2014/main" id="{ADA6BDD9-0B37-4433-AB58-60AC75EB3823}"/>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Successful Example</a:t>
            </a:r>
          </a:p>
        </p:txBody>
      </p:sp>
      <p:sp>
        <p:nvSpPr>
          <p:cNvPr id="21" name="Rectangle 20">
            <a:extLst>
              <a:ext uri="{FF2B5EF4-FFF2-40B4-BE49-F238E27FC236}">
                <a16:creationId xmlns:a16="http://schemas.microsoft.com/office/drawing/2014/main" id="{3BF21F40-371F-4D6D-A254-8C31C85424A1}"/>
              </a:ext>
            </a:extLst>
          </p:cNvPr>
          <p:cNvSpPr/>
          <p:nvPr/>
        </p:nvSpPr>
        <p:spPr>
          <a:xfrm>
            <a:off x="7635240" y="1737360"/>
            <a:ext cx="4114800" cy="1554272"/>
          </a:xfrm>
          <a:prstGeom prst="rect">
            <a:avLst/>
          </a:prstGeom>
        </p:spPr>
        <p:txBody>
          <a:bodyPr wrap="square">
            <a:spAutoFit/>
          </a:bodyPr>
          <a:lstStyle/>
          <a:p>
            <a:pPr>
              <a:spcAft>
                <a:spcPts val="1800"/>
              </a:spcAft>
            </a:pPr>
            <a:r>
              <a:rPr lang="en-US" sz="1600" dirty="0">
                <a:solidFill>
                  <a:schemeClr val="bg1"/>
                </a:solidFill>
              </a:rPr>
              <a:t>Hyatt Hotels: Recommend hotels for large events</a:t>
            </a:r>
          </a:p>
          <a:p>
            <a:pPr>
              <a:spcAft>
                <a:spcPts val="1800"/>
              </a:spcAft>
            </a:pPr>
            <a:r>
              <a:rPr lang="en-US" sz="1600" dirty="0">
                <a:solidFill>
                  <a:schemeClr val="bg1"/>
                </a:solidFill>
              </a:rPr>
              <a:t>Case study: </a:t>
            </a:r>
            <a:r>
              <a:rPr lang="en-US" sz="1600" dirty="0">
                <a:solidFill>
                  <a:schemeClr val="bg1"/>
                </a:solidFill>
                <a:hlinkClick r:id="rId6">
                  <a:extLst>
                    <a:ext uri="{A12FA001-AC4F-418D-AE19-62706E023703}">
                      <ahyp:hlinkClr xmlns:ahyp="http://schemas.microsoft.com/office/drawing/2018/hyperlinkcolor" val="tx"/>
                    </a:ext>
                  </a:extLst>
                </a:hlinkClick>
              </a:rPr>
              <a:t>https://aws.amazon.com/solutions/case-studies/hyatt-hotels-case-study</a:t>
            </a:r>
            <a:endParaRPr lang="en-US" sz="1600" dirty="0">
              <a:solidFill>
                <a:schemeClr val="bg1"/>
              </a:solidFill>
            </a:endParaRPr>
          </a:p>
        </p:txBody>
      </p:sp>
    </p:spTree>
    <p:custDataLst>
      <p:tags r:id="rId1"/>
    </p:custDataLst>
    <p:extLst>
      <p:ext uri="{BB962C8B-B14F-4D97-AF65-F5344CB8AC3E}">
        <p14:creationId xmlns:p14="http://schemas.microsoft.com/office/powerpoint/2010/main" val="682586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797D9A-48DC-444B-8381-86D1CEC1A553}"/>
              </a:ext>
            </a:extLst>
          </p:cNvPr>
          <p:cNvSpPr>
            <a:spLocks noGrp="1"/>
          </p:cNvSpPr>
          <p:nvPr>
            <p:ph type="sldNum" idx="97"/>
          </p:nvPr>
        </p:nvSpPr>
        <p:spPr/>
        <p:txBody>
          <a:bodyPr/>
          <a:lstStyle/>
          <a:p>
            <a:fld id="{86A8BF56-6CB3-514C-9A64-F39D95C9E25B}" type="slidenum">
              <a:rPr lang="en-US" smtClean="0"/>
              <a:t>13</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Clustering example</a:t>
            </a:r>
          </a:p>
        </p:txBody>
      </p:sp>
      <p:pic>
        <p:nvPicPr>
          <p:cNvPr id="13" name="Picture 12">
            <a:extLst>
              <a:ext uri="{FF2B5EF4-FFF2-40B4-BE49-F238E27FC236}">
                <a16:creationId xmlns:a16="http://schemas.microsoft.com/office/drawing/2014/main" id="{D565CBF0-4CFD-4099-A802-B937C2119E9E}"/>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2110" y="1538217"/>
            <a:ext cx="11473666" cy="4462659"/>
          </a:xfrm>
          <a:prstGeom prst="rect">
            <a:avLst/>
          </a:prstGeom>
        </p:spPr>
      </p:pic>
      <p:pic>
        <p:nvPicPr>
          <p:cNvPr id="14" name="Picture 13">
            <a:extLst>
              <a:ext uri="{FF2B5EF4-FFF2-40B4-BE49-F238E27FC236}">
                <a16:creationId xmlns:a16="http://schemas.microsoft.com/office/drawing/2014/main" id="{A9F36C70-283C-47F6-9779-F6C35978660A}"/>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65760" y="4371387"/>
            <a:ext cx="7358510" cy="877900"/>
          </a:xfrm>
          <a:prstGeom prst="rect">
            <a:avLst/>
          </a:prstGeom>
        </p:spPr>
      </p:pic>
      <p:sp>
        <p:nvSpPr>
          <p:cNvPr id="15" name="Text Placeholder 16">
            <a:extLst>
              <a:ext uri="{FF2B5EF4-FFF2-40B4-BE49-F238E27FC236}">
                <a16:creationId xmlns:a16="http://schemas.microsoft.com/office/drawing/2014/main" id="{D58BB532-121C-45B3-832D-DB53F274740E}"/>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18" name="Rectangle 17">
            <a:extLst>
              <a:ext uri="{FF2B5EF4-FFF2-40B4-BE49-F238E27FC236}">
                <a16:creationId xmlns:a16="http://schemas.microsoft.com/office/drawing/2014/main" id="{B5DD182A-1BAA-4EC9-9084-0F667ED85334}"/>
              </a:ext>
            </a:extLst>
          </p:cNvPr>
          <p:cNvSpPr/>
          <p:nvPr/>
        </p:nvSpPr>
        <p:spPr bwMode="auto">
          <a:xfrm>
            <a:off x="496198" y="4481612"/>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p>
            <a:pPr indent="-149481" defTabSz="761970" eaLnBrk="0" fontAlgn="base" hangingPunct="0">
              <a:spcAft>
                <a:spcPct val="0"/>
              </a:spcAft>
              <a:buClr>
                <a:srgbClr val="5B9BD5"/>
              </a:buClr>
            </a:pPr>
            <a:r>
              <a:rPr kumimoji="1" lang="en-US" sz="1600" dirty="0">
                <a:solidFill>
                  <a:schemeClr val="bg1"/>
                </a:solidFill>
                <a:ea typeface="Amazon Ember Light" panose="020B0403020204020204" pitchFamily="34" charset="0"/>
                <a:cs typeface="Amazon Ember Light" panose="020B0403020204020204" pitchFamily="34" charset="0"/>
              </a:rPr>
              <a:t>Clustering</a:t>
            </a:r>
          </a:p>
        </p:txBody>
      </p:sp>
      <p:sp>
        <p:nvSpPr>
          <p:cNvPr id="16" name="Text Placeholder 16">
            <a:extLst>
              <a:ext uri="{FF2B5EF4-FFF2-40B4-BE49-F238E27FC236}">
                <a16:creationId xmlns:a16="http://schemas.microsoft.com/office/drawing/2014/main" id="{7E3935A1-28FE-4612-8157-E0E082689875}"/>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19" name="Content Placeholder 22">
            <a:extLst>
              <a:ext uri="{FF2B5EF4-FFF2-40B4-BE49-F238E27FC236}">
                <a16:creationId xmlns:a16="http://schemas.microsoft.com/office/drawing/2014/main" id="{5EC953D4-961B-40A1-A7D4-6AF53076E721}"/>
              </a:ext>
            </a:extLst>
          </p:cNvPr>
          <p:cNvSpPr txBox="1">
            <a:spLocks/>
          </p:cNvSpPr>
          <p:nvPr/>
        </p:nvSpPr>
        <p:spPr>
          <a:xfrm>
            <a:off x="2853404" y="4468419"/>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indent="-179384" algn="ctr" defTabSz="914400" eaLnBrk="0" fontAlgn="base" hangingPunct="0">
              <a:spcAft>
                <a:spcPct val="0"/>
              </a:spcAft>
              <a:buClr>
                <a:srgbClr val="5B9BD5"/>
              </a:buClr>
              <a:defRPr kumimoji="1" sz="2000">
                <a:solidFill>
                  <a:prstClr val="whit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algn="l"/>
            <a:r>
              <a:rPr lang="en-US" sz="1600" dirty="0">
                <a:solidFill>
                  <a:schemeClr val="bg1"/>
                </a:solidFill>
                <a:latin typeface="+mn-lt"/>
              </a:rPr>
              <a:t>Finding patterns in examples</a:t>
            </a:r>
          </a:p>
        </p:txBody>
      </p:sp>
      <p:sp>
        <p:nvSpPr>
          <p:cNvPr id="17" name="Text Placeholder 16">
            <a:extLst>
              <a:ext uri="{FF2B5EF4-FFF2-40B4-BE49-F238E27FC236}">
                <a16:creationId xmlns:a16="http://schemas.microsoft.com/office/drawing/2014/main" id="{BDF2C35A-C333-4A7B-B538-2D81702C0CF1}"/>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Example</a:t>
            </a:r>
          </a:p>
        </p:txBody>
      </p:sp>
      <p:sp>
        <p:nvSpPr>
          <p:cNvPr id="20" name="Rectangle 19">
            <a:extLst>
              <a:ext uri="{FF2B5EF4-FFF2-40B4-BE49-F238E27FC236}">
                <a16:creationId xmlns:a16="http://schemas.microsoft.com/office/drawing/2014/main" id="{09483D06-277A-4CAF-BF56-C55704A46492}"/>
              </a:ext>
            </a:extLst>
          </p:cNvPr>
          <p:cNvSpPr/>
          <p:nvPr/>
        </p:nvSpPr>
        <p:spPr>
          <a:xfrm>
            <a:off x="7635240" y="1737360"/>
            <a:ext cx="4114800" cy="2754600"/>
          </a:xfrm>
          <a:prstGeom prst="rect">
            <a:avLst/>
          </a:prstGeom>
        </p:spPr>
        <p:txBody>
          <a:bodyPr wrap="square">
            <a:spAutoFit/>
          </a:bodyPr>
          <a:lstStyle/>
          <a:p>
            <a:pPr>
              <a:spcAft>
                <a:spcPts val="1800"/>
              </a:spcAft>
            </a:pPr>
            <a:r>
              <a:rPr lang="en-US" sz="1600" dirty="0">
                <a:solidFill>
                  <a:schemeClr val="bg1"/>
                </a:solidFill>
              </a:rPr>
              <a:t>Create an automated image tagging system</a:t>
            </a:r>
          </a:p>
          <a:p>
            <a:pPr>
              <a:spcAft>
                <a:spcPts val="1800"/>
              </a:spcAft>
            </a:pPr>
            <a:r>
              <a:rPr lang="en-US" sz="1600" dirty="0">
                <a:solidFill>
                  <a:schemeClr val="bg1"/>
                </a:solidFill>
              </a:rPr>
              <a:t>Features: Collection of images, pixel data for each image</a:t>
            </a:r>
          </a:p>
          <a:p>
            <a:pPr>
              <a:spcAft>
                <a:spcPts val="1800"/>
              </a:spcAft>
            </a:pPr>
            <a:r>
              <a:rPr lang="en-US" sz="1600" dirty="0">
                <a:solidFill>
                  <a:schemeClr val="bg1"/>
                </a:solidFill>
              </a:rPr>
              <a:t>Output: Set of tags or categories for each image (no labels)</a:t>
            </a:r>
          </a:p>
          <a:p>
            <a:pPr>
              <a:spcAft>
                <a:spcPts val="1800"/>
              </a:spcAft>
            </a:pPr>
            <a:r>
              <a:rPr lang="en-US" sz="1600" dirty="0">
                <a:solidFill>
                  <a:schemeClr val="bg1"/>
                </a:solidFill>
              </a:rPr>
              <a:t>Candidate models: K-means, hierarchical clustering, deep learning, and others</a:t>
            </a:r>
          </a:p>
        </p:txBody>
      </p:sp>
    </p:spTree>
    <p:custDataLst>
      <p:tags r:id="rId1"/>
    </p:custDataLst>
    <p:extLst>
      <p:ext uri="{BB962C8B-B14F-4D97-AF65-F5344CB8AC3E}">
        <p14:creationId xmlns:p14="http://schemas.microsoft.com/office/powerpoint/2010/main" val="479184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797D9A-48DC-444B-8381-86D1CEC1A553}"/>
              </a:ext>
            </a:extLst>
          </p:cNvPr>
          <p:cNvSpPr>
            <a:spLocks noGrp="1"/>
          </p:cNvSpPr>
          <p:nvPr>
            <p:ph type="sldNum" idx="97"/>
          </p:nvPr>
        </p:nvSpPr>
        <p:spPr/>
        <p:txBody>
          <a:bodyPr/>
          <a:lstStyle/>
          <a:p>
            <a:fld id="{86A8BF56-6CB3-514C-9A64-F39D95C9E25B}" type="slidenum">
              <a:rPr lang="en-US" smtClean="0"/>
              <a:t>14</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Successful clustering example</a:t>
            </a:r>
          </a:p>
        </p:txBody>
      </p:sp>
      <p:pic>
        <p:nvPicPr>
          <p:cNvPr id="13" name="Picture 12">
            <a:extLst>
              <a:ext uri="{FF2B5EF4-FFF2-40B4-BE49-F238E27FC236}">
                <a16:creationId xmlns:a16="http://schemas.microsoft.com/office/drawing/2014/main" id="{1703C70F-86CB-4E2B-B68C-870B76E66F9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2110" y="1538217"/>
            <a:ext cx="11473666" cy="4462659"/>
          </a:xfrm>
          <a:prstGeom prst="rect">
            <a:avLst/>
          </a:prstGeom>
        </p:spPr>
      </p:pic>
      <p:pic>
        <p:nvPicPr>
          <p:cNvPr id="14" name="Picture 13">
            <a:extLst>
              <a:ext uri="{FF2B5EF4-FFF2-40B4-BE49-F238E27FC236}">
                <a16:creationId xmlns:a16="http://schemas.microsoft.com/office/drawing/2014/main" id="{27710C43-BD3C-44BB-823C-B7E2D89AF8F8}"/>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65760" y="4371387"/>
            <a:ext cx="7358510" cy="877900"/>
          </a:xfrm>
          <a:prstGeom prst="rect">
            <a:avLst/>
          </a:prstGeom>
        </p:spPr>
      </p:pic>
      <p:sp>
        <p:nvSpPr>
          <p:cNvPr id="15" name="Text Placeholder 16">
            <a:extLst>
              <a:ext uri="{FF2B5EF4-FFF2-40B4-BE49-F238E27FC236}">
                <a16:creationId xmlns:a16="http://schemas.microsoft.com/office/drawing/2014/main" id="{012EFFD0-EBCC-4BB8-9625-FF62504F366A}"/>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18" name="Rectangle 17">
            <a:extLst>
              <a:ext uri="{FF2B5EF4-FFF2-40B4-BE49-F238E27FC236}">
                <a16:creationId xmlns:a16="http://schemas.microsoft.com/office/drawing/2014/main" id="{39D41490-D4F4-4BBE-A217-4E37B296D88C}"/>
              </a:ext>
            </a:extLst>
          </p:cNvPr>
          <p:cNvSpPr/>
          <p:nvPr/>
        </p:nvSpPr>
        <p:spPr bwMode="auto">
          <a:xfrm>
            <a:off x="496198" y="4481612"/>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p>
            <a:pPr indent="-149481" defTabSz="761970" eaLnBrk="0" fontAlgn="base" hangingPunct="0">
              <a:spcAft>
                <a:spcPct val="0"/>
              </a:spcAft>
              <a:buClr>
                <a:srgbClr val="5B9BD5"/>
              </a:buClr>
            </a:pPr>
            <a:r>
              <a:rPr kumimoji="1" lang="en-US" sz="1600" dirty="0">
                <a:solidFill>
                  <a:schemeClr val="bg1"/>
                </a:solidFill>
                <a:ea typeface="Amazon Ember Light" panose="020B0403020204020204" pitchFamily="34" charset="0"/>
                <a:cs typeface="Amazon Ember Light" panose="020B0403020204020204" pitchFamily="34" charset="0"/>
              </a:rPr>
              <a:t>Clustering</a:t>
            </a:r>
          </a:p>
        </p:txBody>
      </p:sp>
      <p:sp>
        <p:nvSpPr>
          <p:cNvPr id="16" name="Text Placeholder 16">
            <a:extLst>
              <a:ext uri="{FF2B5EF4-FFF2-40B4-BE49-F238E27FC236}">
                <a16:creationId xmlns:a16="http://schemas.microsoft.com/office/drawing/2014/main" id="{25AEEF2D-BB6C-4C40-B793-A1D798A5EC7F}"/>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19" name="Content Placeholder 22">
            <a:extLst>
              <a:ext uri="{FF2B5EF4-FFF2-40B4-BE49-F238E27FC236}">
                <a16:creationId xmlns:a16="http://schemas.microsoft.com/office/drawing/2014/main" id="{D67230FA-79A3-4E41-8733-D50C5EC672E6}"/>
              </a:ext>
            </a:extLst>
          </p:cNvPr>
          <p:cNvSpPr txBox="1">
            <a:spLocks/>
          </p:cNvSpPr>
          <p:nvPr/>
        </p:nvSpPr>
        <p:spPr>
          <a:xfrm>
            <a:off x="2853404" y="4468419"/>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indent="-179384" algn="ctr" defTabSz="914400" eaLnBrk="0" fontAlgn="base" hangingPunct="0">
              <a:spcAft>
                <a:spcPct val="0"/>
              </a:spcAft>
              <a:buClr>
                <a:srgbClr val="5B9BD5"/>
              </a:buClr>
              <a:defRPr kumimoji="1" sz="2000">
                <a:solidFill>
                  <a:prstClr val="whit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algn="l"/>
            <a:r>
              <a:rPr lang="en-US" sz="1600" dirty="0">
                <a:solidFill>
                  <a:schemeClr val="bg1"/>
                </a:solidFill>
                <a:latin typeface="+mn-lt"/>
              </a:rPr>
              <a:t>Finding patterns in examples</a:t>
            </a:r>
          </a:p>
        </p:txBody>
      </p:sp>
      <p:sp>
        <p:nvSpPr>
          <p:cNvPr id="17" name="Text Placeholder 16">
            <a:extLst>
              <a:ext uri="{FF2B5EF4-FFF2-40B4-BE49-F238E27FC236}">
                <a16:creationId xmlns:a16="http://schemas.microsoft.com/office/drawing/2014/main" id="{105D442C-9C14-4228-ADD3-EE7BAF1EE968}"/>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Successful Example</a:t>
            </a:r>
          </a:p>
        </p:txBody>
      </p:sp>
      <p:sp>
        <p:nvSpPr>
          <p:cNvPr id="20" name="Rectangle 19">
            <a:extLst>
              <a:ext uri="{FF2B5EF4-FFF2-40B4-BE49-F238E27FC236}">
                <a16:creationId xmlns:a16="http://schemas.microsoft.com/office/drawing/2014/main" id="{18CAA1F2-348B-4419-878A-0DC8B0364D1A}"/>
              </a:ext>
            </a:extLst>
          </p:cNvPr>
          <p:cNvSpPr/>
          <p:nvPr/>
        </p:nvSpPr>
        <p:spPr>
          <a:xfrm>
            <a:off x="7635240" y="1737360"/>
            <a:ext cx="4114800" cy="1800493"/>
          </a:xfrm>
          <a:prstGeom prst="rect">
            <a:avLst/>
          </a:prstGeom>
        </p:spPr>
        <p:txBody>
          <a:bodyPr wrap="square">
            <a:spAutoFit/>
          </a:bodyPr>
          <a:lstStyle/>
          <a:p>
            <a:pPr>
              <a:spcAft>
                <a:spcPts val="1800"/>
              </a:spcAft>
            </a:pPr>
            <a:r>
              <a:rPr lang="en-US" sz="1600" dirty="0">
                <a:solidFill>
                  <a:schemeClr val="bg1"/>
                </a:solidFill>
              </a:rPr>
              <a:t>Disney: </a:t>
            </a:r>
            <a:br>
              <a:rPr lang="en-US" sz="1600" dirty="0">
                <a:solidFill>
                  <a:schemeClr val="bg1"/>
                </a:solidFill>
              </a:rPr>
            </a:br>
            <a:r>
              <a:rPr lang="en-US" sz="1600" dirty="0">
                <a:solidFill>
                  <a:schemeClr val="bg1"/>
                </a:solidFill>
              </a:rPr>
              <a:t>Automatically tag content with descriptive metadata</a:t>
            </a:r>
          </a:p>
          <a:p>
            <a:pPr>
              <a:spcAft>
                <a:spcPts val="1800"/>
              </a:spcAft>
            </a:pPr>
            <a:r>
              <a:rPr lang="en-US" sz="1600" dirty="0">
                <a:solidFill>
                  <a:schemeClr val="bg1"/>
                </a:solidFill>
              </a:rPr>
              <a:t>Case study: </a:t>
            </a:r>
            <a:r>
              <a:rPr lang="en-US" sz="1600" dirty="0">
                <a:solidFill>
                  <a:schemeClr val="bg1"/>
                </a:solidFill>
                <a:hlinkClick r:id="rId6">
                  <a:extLst>
                    <a:ext uri="{A12FA001-AC4F-418D-AE19-62706E023703}">
                      <ahyp:hlinkClr xmlns:ahyp="http://schemas.microsoft.com/office/drawing/2018/hyperlinkcolor" val="tx"/>
                    </a:ext>
                  </a:extLst>
                </a:hlinkClick>
              </a:rPr>
              <a:t>https://aws.amazon.com/machine-learning/customers/innovators/disney</a:t>
            </a:r>
            <a:endParaRPr lang="en-US" sz="1600" dirty="0">
              <a:solidFill>
                <a:schemeClr val="bg1"/>
              </a:solidFill>
            </a:endParaRPr>
          </a:p>
        </p:txBody>
      </p:sp>
    </p:spTree>
    <p:custDataLst>
      <p:tags r:id="rId1"/>
    </p:custDataLst>
    <p:extLst>
      <p:ext uri="{BB962C8B-B14F-4D97-AF65-F5344CB8AC3E}">
        <p14:creationId xmlns:p14="http://schemas.microsoft.com/office/powerpoint/2010/main" val="1542834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871BE4-0670-444A-8633-64AE887B00A9}"/>
              </a:ext>
            </a:extLst>
          </p:cNvPr>
          <p:cNvSpPr>
            <a:spLocks noGrp="1"/>
          </p:cNvSpPr>
          <p:nvPr>
            <p:ph type="sldNum" idx="97"/>
          </p:nvPr>
        </p:nvSpPr>
        <p:spPr/>
        <p:txBody>
          <a:bodyPr/>
          <a:lstStyle/>
          <a:p>
            <a:fld id="{86A8BF56-6CB3-514C-9A64-F39D95C9E25B}" type="slidenum">
              <a:rPr lang="en-US" smtClean="0"/>
              <a:t>15</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Anomaly detection example</a:t>
            </a:r>
          </a:p>
        </p:txBody>
      </p:sp>
      <p:pic>
        <p:nvPicPr>
          <p:cNvPr id="12" name="Picture 11">
            <a:extLst>
              <a:ext uri="{FF2B5EF4-FFF2-40B4-BE49-F238E27FC236}">
                <a16:creationId xmlns:a16="http://schemas.microsoft.com/office/drawing/2014/main" id="{0D1F30E9-E103-4643-85BB-F37776A28F5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2110" y="1538217"/>
            <a:ext cx="11473666" cy="4462659"/>
          </a:xfrm>
          <a:prstGeom prst="rect">
            <a:avLst/>
          </a:prstGeom>
        </p:spPr>
      </p:pic>
      <p:pic>
        <p:nvPicPr>
          <p:cNvPr id="13" name="Picture 12">
            <a:extLst>
              <a:ext uri="{FF2B5EF4-FFF2-40B4-BE49-F238E27FC236}">
                <a16:creationId xmlns:a16="http://schemas.microsoft.com/office/drawing/2014/main" id="{87D6C7DA-6053-466B-B50E-2B37BA33C8DB}"/>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65760" y="5089845"/>
            <a:ext cx="7358510" cy="877900"/>
          </a:xfrm>
          <a:prstGeom prst="rect">
            <a:avLst/>
          </a:prstGeom>
        </p:spPr>
      </p:pic>
      <p:sp>
        <p:nvSpPr>
          <p:cNvPr id="14" name="Text Placeholder 16">
            <a:extLst>
              <a:ext uri="{FF2B5EF4-FFF2-40B4-BE49-F238E27FC236}">
                <a16:creationId xmlns:a16="http://schemas.microsoft.com/office/drawing/2014/main" id="{2C13354D-1BB8-484C-BCEC-61BF375BB9BF}"/>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17" name="Rectangle 16">
            <a:extLst>
              <a:ext uri="{FF2B5EF4-FFF2-40B4-BE49-F238E27FC236}">
                <a16:creationId xmlns:a16="http://schemas.microsoft.com/office/drawing/2014/main" id="{A30CEB59-7C23-4802-B0AA-E93FE6ABEFBB}"/>
              </a:ext>
            </a:extLst>
          </p:cNvPr>
          <p:cNvSpPr/>
          <p:nvPr/>
        </p:nvSpPr>
        <p:spPr bwMode="auto">
          <a:xfrm>
            <a:off x="482410" y="5204490"/>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149481" defTabSz="761970" eaLnBrk="0" fontAlgn="base" hangingPunct="0">
              <a:spcAft>
                <a:spcPct val="0"/>
              </a:spcAft>
              <a:buClr>
                <a:srgbClr val="5B9BD5"/>
              </a:buClr>
              <a:defRPr/>
            </a:pPr>
            <a:r>
              <a:rPr kumimoji="1"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Anomaly detection</a:t>
            </a:r>
          </a:p>
        </p:txBody>
      </p:sp>
      <p:sp>
        <p:nvSpPr>
          <p:cNvPr id="15" name="Text Placeholder 16">
            <a:extLst>
              <a:ext uri="{FF2B5EF4-FFF2-40B4-BE49-F238E27FC236}">
                <a16:creationId xmlns:a16="http://schemas.microsoft.com/office/drawing/2014/main" id="{8C66B292-1F06-4B9D-A126-90B08155A061}"/>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18" name="Content Placeholder 22">
            <a:extLst>
              <a:ext uri="{FF2B5EF4-FFF2-40B4-BE49-F238E27FC236}">
                <a16:creationId xmlns:a16="http://schemas.microsoft.com/office/drawing/2014/main" id="{D4F4CF73-8E59-43F9-868C-54E80D978C5D}"/>
              </a:ext>
            </a:extLst>
          </p:cNvPr>
          <p:cNvSpPr txBox="1">
            <a:spLocks/>
          </p:cNvSpPr>
          <p:nvPr/>
        </p:nvSpPr>
        <p:spPr>
          <a:xfrm>
            <a:off x="2849879" y="5204490"/>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marR="0" lvl="0" indent="-179384" algn="ctr" defTabSz="914400" eaLnBrk="0" fontAlgn="base" hangingPunct="0">
              <a:lnSpc>
                <a:spcPct val="100000"/>
              </a:lnSpc>
              <a:spcBef>
                <a:spcPts val="0"/>
              </a:spcBef>
              <a:spcAft>
                <a:spcPct val="0"/>
              </a:spcAft>
              <a:buClr>
                <a:srgbClr val="5B9BD5"/>
              </a:buClr>
              <a:buSzTx/>
              <a:buFontTx/>
              <a:buNone/>
              <a:tabLst/>
              <a:defRPr kumimoji="1" sz="2000" i="0" u="none" strike="noStrike" cap="none" spc="0" normalizeH="0" baseline="0">
                <a:ln>
                  <a:noFill/>
                </a:ln>
                <a:solidFill>
                  <a:prstClr val="whit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algn="l"/>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Finding outliers from examples</a:t>
            </a:r>
          </a:p>
        </p:txBody>
      </p:sp>
      <p:sp>
        <p:nvSpPr>
          <p:cNvPr id="16" name="Text Placeholder 16">
            <a:extLst>
              <a:ext uri="{FF2B5EF4-FFF2-40B4-BE49-F238E27FC236}">
                <a16:creationId xmlns:a16="http://schemas.microsoft.com/office/drawing/2014/main" id="{87F61F53-55A0-428E-9B61-1615DED608CB}"/>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Example</a:t>
            </a:r>
          </a:p>
        </p:txBody>
      </p:sp>
      <p:sp>
        <p:nvSpPr>
          <p:cNvPr id="19" name="Rectangle 18">
            <a:extLst>
              <a:ext uri="{FF2B5EF4-FFF2-40B4-BE49-F238E27FC236}">
                <a16:creationId xmlns:a16="http://schemas.microsoft.com/office/drawing/2014/main" id="{DA2494DF-5765-4936-BE11-5BB5CDCA6F1B}"/>
              </a:ext>
            </a:extLst>
          </p:cNvPr>
          <p:cNvSpPr/>
          <p:nvPr/>
        </p:nvSpPr>
        <p:spPr>
          <a:xfrm>
            <a:off x="7635240" y="1737360"/>
            <a:ext cx="4114800" cy="3093154"/>
          </a:xfrm>
          <a:prstGeom prst="rect">
            <a:avLst/>
          </a:prstGeom>
        </p:spPr>
        <p:txBody>
          <a:bodyPr wrap="square">
            <a:spAutoFit/>
          </a:bodyPr>
          <a:lstStyle/>
          <a:p>
            <a:pPr>
              <a:spcAft>
                <a:spcPts val="1800"/>
              </a:spcAft>
            </a:pPr>
            <a:r>
              <a:rPr lang="en-US" sz="1600" dirty="0">
                <a:solidFill>
                  <a:schemeClr val="bg1"/>
                </a:solidFill>
              </a:rPr>
              <a:t>Identify novel fraudulent behavior</a:t>
            </a:r>
          </a:p>
          <a:p>
            <a:pPr>
              <a:spcAft>
                <a:spcPts val="1800"/>
              </a:spcAft>
            </a:pPr>
            <a:r>
              <a:rPr lang="en-US" sz="1600" dirty="0">
                <a:solidFill>
                  <a:schemeClr val="bg1"/>
                </a:solidFill>
              </a:rPr>
              <a:t>Features: Historical data for fraudulent behavior, current data on suspicious activities</a:t>
            </a:r>
          </a:p>
          <a:p>
            <a:pPr>
              <a:spcAft>
                <a:spcPts val="1800"/>
              </a:spcAft>
            </a:pPr>
            <a:r>
              <a:rPr lang="en-US" sz="1600" dirty="0">
                <a:solidFill>
                  <a:schemeClr val="bg1"/>
                </a:solidFill>
              </a:rPr>
              <a:t>Output: Prediction of whether the current activity is likely to be fraudulent</a:t>
            </a:r>
          </a:p>
          <a:p>
            <a:pPr>
              <a:spcAft>
                <a:spcPts val="1800"/>
              </a:spcAft>
            </a:pPr>
            <a:r>
              <a:rPr lang="en-US" sz="1600" dirty="0">
                <a:solidFill>
                  <a:schemeClr val="bg1"/>
                </a:solidFill>
              </a:rPr>
              <a:t>Candidate models: Density-based anomaly detection, model-based anomaly detection, deep learning, and others</a:t>
            </a:r>
          </a:p>
        </p:txBody>
      </p:sp>
    </p:spTree>
    <p:custDataLst>
      <p:tags r:id="rId1"/>
    </p:custDataLst>
    <p:extLst>
      <p:ext uri="{BB962C8B-B14F-4D97-AF65-F5344CB8AC3E}">
        <p14:creationId xmlns:p14="http://schemas.microsoft.com/office/powerpoint/2010/main" val="2571338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871BE4-0670-444A-8633-64AE887B00A9}"/>
              </a:ext>
            </a:extLst>
          </p:cNvPr>
          <p:cNvSpPr>
            <a:spLocks noGrp="1"/>
          </p:cNvSpPr>
          <p:nvPr>
            <p:ph type="sldNum" idx="97"/>
          </p:nvPr>
        </p:nvSpPr>
        <p:spPr/>
        <p:txBody>
          <a:bodyPr/>
          <a:lstStyle/>
          <a:p>
            <a:fld id="{86A8BF56-6CB3-514C-9A64-F39D95C9E25B}" type="slidenum">
              <a:rPr lang="en-US" smtClean="0"/>
              <a:t>16</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Successful anomaly detection example</a:t>
            </a:r>
          </a:p>
        </p:txBody>
      </p:sp>
      <p:pic>
        <p:nvPicPr>
          <p:cNvPr id="12" name="Picture 11">
            <a:extLst>
              <a:ext uri="{FF2B5EF4-FFF2-40B4-BE49-F238E27FC236}">
                <a16:creationId xmlns:a16="http://schemas.microsoft.com/office/drawing/2014/main" id="{8507EBFC-55C4-4117-80CF-6F12A861F9F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2110" y="1538217"/>
            <a:ext cx="11473666" cy="4462659"/>
          </a:xfrm>
          <a:prstGeom prst="rect">
            <a:avLst/>
          </a:prstGeom>
        </p:spPr>
      </p:pic>
      <p:pic>
        <p:nvPicPr>
          <p:cNvPr id="13" name="Picture 12">
            <a:extLst>
              <a:ext uri="{FF2B5EF4-FFF2-40B4-BE49-F238E27FC236}">
                <a16:creationId xmlns:a16="http://schemas.microsoft.com/office/drawing/2014/main" id="{5A259374-0A61-4CE2-9BCB-BA8AACAEB780}"/>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65760" y="5089845"/>
            <a:ext cx="7358510" cy="877900"/>
          </a:xfrm>
          <a:prstGeom prst="rect">
            <a:avLst/>
          </a:prstGeom>
        </p:spPr>
      </p:pic>
      <p:sp>
        <p:nvSpPr>
          <p:cNvPr id="14" name="Text Placeholder 16">
            <a:extLst>
              <a:ext uri="{FF2B5EF4-FFF2-40B4-BE49-F238E27FC236}">
                <a16:creationId xmlns:a16="http://schemas.microsoft.com/office/drawing/2014/main" id="{DCE1B5A2-85A4-4494-B042-C0D786D14C92}"/>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17" name="Rectangle 16">
            <a:extLst>
              <a:ext uri="{FF2B5EF4-FFF2-40B4-BE49-F238E27FC236}">
                <a16:creationId xmlns:a16="http://schemas.microsoft.com/office/drawing/2014/main" id="{D421D251-5518-4D39-897C-34F9B236EAC3}"/>
              </a:ext>
            </a:extLst>
          </p:cNvPr>
          <p:cNvSpPr/>
          <p:nvPr/>
        </p:nvSpPr>
        <p:spPr bwMode="auto">
          <a:xfrm>
            <a:off x="482410" y="5204490"/>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149481" defTabSz="761970" eaLnBrk="0" fontAlgn="base" hangingPunct="0">
              <a:spcAft>
                <a:spcPct val="0"/>
              </a:spcAft>
              <a:buClr>
                <a:srgbClr val="5B9BD5"/>
              </a:buClr>
              <a:defRPr/>
            </a:pPr>
            <a:r>
              <a:rPr kumimoji="1"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Anomaly detection</a:t>
            </a:r>
          </a:p>
        </p:txBody>
      </p:sp>
      <p:sp>
        <p:nvSpPr>
          <p:cNvPr id="15" name="Text Placeholder 16">
            <a:extLst>
              <a:ext uri="{FF2B5EF4-FFF2-40B4-BE49-F238E27FC236}">
                <a16:creationId xmlns:a16="http://schemas.microsoft.com/office/drawing/2014/main" id="{27E5BE18-5483-4AB6-8476-87E225D62B27}"/>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18" name="Content Placeholder 22">
            <a:extLst>
              <a:ext uri="{FF2B5EF4-FFF2-40B4-BE49-F238E27FC236}">
                <a16:creationId xmlns:a16="http://schemas.microsoft.com/office/drawing/2014/main" id="{D80BEE18-6587-487A-BC2E-9F735C935CA6}"/>
              </a:ext>
            </a:extLst>
          </p:cNvPr>
          <p:cNvSpPr txBox="1">
            <a:spLocks/>
          </p:cNvSpPr>
          <p:nvPr/>
        </p:nvSpPr>
        <p:spPr>
          <a:xfrm>
            <a:off x="2849879" y="5204490"/>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marR="0" lvl="0" indent="-179384" algn="ctr" defTabSz="914400" eaLnBrk="0" fontAlgn="base" hangingPunct="0">
              <a:lnSpc>
                <a:spcPct val="100000"/>
              </a:lnSpc>
              <a:spcBef>
                <a:spcPts val="0"/>
              </a:spcBef>
              <a:spcAft>
                <a:spcPct val="0"/>
              </a:spcAft>
              <a:buClr>
                <a:srgbClr val="5B9BD5"/>
              </a:buClr>
              <a:buSzTx/>
              <a:buFontTx/>
              <a:buNone/>
              <a:tabLst/>
              <a:defRPr kumimoji="1" sz="2000" i="0" u="none" strike="noStrike" cap="none" spc="0" normalizeH="0" baseline="0">
                <a:ln>
                  <a:noFill/>
                </a:ln>
                <a:solidFill>
                  <a:prstClr val="whit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algn="l"/>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Finding outliers from examples</a:t>
            </a:r>
          </a:p>
        </p:txBody>
      </p:sp>
      <p:sp>
        <p:nvSpPr>
          <p:cNvPr id="16" name="Text Placeholder 16">
            <a:extLst>
              <a:ext uri="{FF2B5EF4-FFF2-40B4-BE49-F238E27FC236}">
                <a16:creationId xmlns:a16="http://schemas.microsoft.com/office/drawing/2014/main" id="{C5F4F75C-74C1-4314-8FD3-868C7CAE3136}"/>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Successful Example</a:t>
            </a:r>
          </a:p>
        </p:txBody>
      </p:sp>
      <p:sp>
        <p:nvSpPr>
          <p:cNvPr id="19" name="Rectangle 18">
            <a:extLst>
              <a:ext uri="{FF2B5EF4-FFF2-40B4-BE49-F238E27FC236}">
                <a16:creationId xmlns:a16="http://schemas.microsoft.com/office/drawing/2014/main" id="{73CDFB3D-3879-452C-B488-93C984D1F1FB}"/>
              </a:ext>
            </a:extLst>
          </p:cNvPr>
          <p:cNvSpPr/>
          <p:nvPr/>
        </p:nvSpPr>
        <p:spPr>
          <a:xfrm>
            <a:off x="7635240" y="1737360"/>
            <a:ext cx="4114800" cy="1554272"/>
          </a:xfrm>
          <a:prstGeom prst="rect">
            <a:avLst/>
          </a:prstGeom>
        </p:spPr>
        <p:txBody>
          <a:bodyPr wrap="square">
            <a:spAutoFit/>
          </a:bodyPr>
          <a:lstStyle/>
          <a:p>
            <a:pPr>
              <a:spcAft>
                <a:spcPts val="1800"/>
              </a:spcAft>
            </a:pPr>
            <a:r>
              <a:rPr lang="en-US" sz="1600" dirty="0">
                <a:solidFill>
                  <a:schemeClr val="bg1"/>
                </a:solidFill>
              </a:rPr>
              <a:t>Fraud.net: Identify novel fraudulent behavior</a:t>
            </a:r>
          </a:p>
          <a:p>
            <a:pPr>
              <a:spcAft>
                <a:spcPts val="1800"/>
              </a:spcAft>
            </a:pPr>
            <a:r>
              <a:rPr lang="en-US" sz="1600" dirty="0">
                <a:solidFill>
                  <a:schemeClr val="bg1"/>
                </a:solidFill>
              </a:rPr>
              <a:t>Case study: </a:t>
            </a:r>
            <a:r>
              <a:rPr lang="en-US" sz="1600" dirty="0">
                <a:solidFill>
                  <a:schemeClr val="bg1"/>
                </a:solidFill>
                <a:hlinkClick r:id="rId6">
                  <a:extLst>
                    <a:ext uri="{A12FA001-AC4F-418D-AE19-62706E023703}">
                      <ahyp:hlinkClr xmlns:ahyp="http://schemas.microsoft.com/office/drawing/2018/hyperlinkcolor" val="tx"/>
                    </a:ext>
                  </a:extLst>
                </a:hlinkClick>
              </a:rPr>
              <a:t>https://aws.amazon.com/solutions/case-studies/fraud-dot-net</a:t>
            </a:r>
            <a:endParaRPr lang="en-US" sz="1600" dirty="0">
              <a:solidFill>
                <a:schemeClr val="bg1"/>
              </a:solidFill>
            </a:endParaRPr>
          </a:p>
        </p:txBody>
      </p:sp>
    </p:spTree>
    <p:custDataLst>
      <p:tags r:id="rId1"/>
    </p:custDataLst>
    <p:extLst>
      <p:ext uri="{BB962C8B-B14F-4D97-AF65-F5344CB8AC3E}">
        <p14:creationId xmlns:p14="http://schemas.microsoft.com/office/powerpoint/2010/main" val="1662878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400DC8A-C30E-497D-A241-CCB67A2300B0}"/>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module</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What are overfitting and underfitting?</a:t>
            </a:r>
          </a:p>
          <a:p>
            <a:r>
              <a:rPr lang="en-US" dirty="0"/>
              <a:t>What is the ML lifecycle?</a:t>
            </a:r>
          </a:p>
        </p:txBody>
      </p:sp>
      <p:sp>
        <p:nvSpPr>
          <p:cNvPr id="3" name="TextBox 2">
            <a:extLst>
              <a:ext uri="{FF2B5EF4-FFF2-40B4-BE49-F238E27FC236}">
                <a16:creationId xmlns:a16="http://schemas.microsoft.com/office/drawing/2014/main" id="{BDFE604E-D24B-0D84-4C4D-F99994441E2D}"/>
              </a:ext>
            </a:extLst>
          </p:cNvPr>
          <p:cNvSpPr txBox="1"/>
          <p:nvPr/>
        </p:nvSpPr>
        <p:spPr>
          <a:xfrm>
            <a:off x="5300809" y="3594129"/>
            <a:ext cx="4238759" cy="1569660"/>
          </a:xfrm>
          <a:prstGeom prst="rect">
            <a:avLst/>
          </a:prstGeom>
          <a:noFill/>
        </p:spPr>
        <p:txBody>
          <a:bodyPr wrap="square" rtlCol="0">
            <a:spAutoFit/>
          </a:bodyPr>
          <a:lstStyle/>
          <a:p>
            <a:pPr algn="ctr"/>
            <a:r>
              <a:rPr lang="en-US" sz="3200" dirty="0">
                <a:solidFill>
                  <a:srgbClr val="232F3E"/>
                </a:solidFill>
              </a:rPr>
              <a:t>You will learn more about these topics in the next lesson! </a:t>
            </a:r>
          </a:p>
        </p:txBody>
      </p:sp>
      <p:pic>
        <p:nvPicPr>
          <p:cNvPr id="22" name="Picture 21">
            <a:extLst>
              <a:ext uri="{FF2B5EF4-FFF2-40B4-BE49-F238E27FC236}">
                <a16:creationId xmlns:a16="http://schemas.microsoft.com/office/drawing/2014/main" id="{FF0E4D56-C572-4161-A6DB-41A7B42C0B0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652433" y="3013337"/>
            <a:ext cx="3011685" cy="2731245"/>
          </a:xfrm>
          <a:prstGeom prst="rect">
            <a:avLst/>
          </a:prstGeom>
        </p:spPr>
      </p:pic>
    </p:spTree>
    <p:custDataLst>
      <p:tags r:id="rId1"/>
    </p:custDataLst>
    <p:extLst>
      <p:ext uri="{BB962C8B-B14F-4D97-AF65-F5344CB8AC3E}">
        <p14:creationId xmlns:p14="http://schemas.microsoft.com/office/powerpoint/2010/main" val="563027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18</a:t>
            </a:fld>
            <a:endParaRPr lang="en-US" dirty="0"/>
          </a:p>
        </p:txBody>
      </p:sp>
    </p:spTree>
    <p:extLst>
      <p:ext uri="{BB962C8B-B14F-4D97-AF65-F5344CB8AC3E}">
        <p14:creationId xmlns:p14="http://schemas.microsoft.com/office/powerpoint/2010/main" val="1980853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4C14C48-1E34-47CD-9A12-2F6C55C07B83}"/>
              </a:ext>
            </a:extLst>
          </p:cNvPr>
          <p:cNvSpPr>
            <a:spLocks noGrp="1"/>
          </p:cNvSpPr>
          <p:nvPr>
            <p:ph type="sldNum" idx="97"/>
          </p:nvPr>
        </p:nvSpPr>
        <p:spPr/>
        <p:txBody>
          <a:bodyPr/>
          <a:lstStyle/>
          <a:p>
            <a:fld id="{86A8BF56-6CB3-514C-9A64-F39D95C9E25B}" type="slidenum">
              <a:rPr lang="en-US" smtClean="0"/>
              <a:t>19</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2" name="Text Placeholder 1">
            <a:extLst>
              <a:ext uri="{FF2B5EF4-FFF2-40B4-BE49-F238E27FC236}">
                <a16:creationId xmlns:a16="http://schemas.microsoft.com/office/drawing/2014/main" id="{AB5FADA1-F548-B2F6-90A4-6C72BA6ED415}"/>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571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372AB-950A-1265-2D0F-C7F615770FC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129DDC-6CF0-EF85-2841-94C5442C8EB2}"/>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4" name="Title 3">
            <a:extLst>
              <a:ext uri="{FF2B5EF4-FFF2-40B4-BE49-F238E27FC236}">
                <a16:creationId xmlns:a16="http://schemas.microsoft.com/office/drawing/2014/main" id="{B0163A98-B56A-EFE5-2FFC-3952F598D8FD}"/>
              </a:ext>
            </a:extLst>
          </p:cNvPr>
          <p:cNvSpPr>
            <a:spLocks noGrp="1"/>
          </p:cNvSpPr>
          <p:nvPr>
            <p:ph type="title" idx="1"/>
          </p:nvPr>
        </p:nvSpPr>
        <p:spPr/>
        <p:txBody>
          <a:bodyPr>
            <a:normAutofit/>
          </a:bodyPr>
          <a:lstStyle/>
          <a:p>
            <a:r>
              <a:rPr lang="en-US" dirty="0"/>
              <a:t>Examples of ML Applications and Why They Are Successful</a:t>
            </a:r>
          </a:p>
        </p:txBody>
      </p:sp>
      <p:sp>
        <p:nvSpPr>
          <p:cNvPr id="3" name="Text Placeholder 2">
            <a:extLst>
              <a:ext uri="{FF2B5EF4-FFF2-40B4-BE49-F238E27FC236}">
                <a16:creationId xmlns:a16="http://schemas.microsoft.com/office/drawing/2014/main" id="{A26D6693-9402-EE0F-0888-CF416236A2DE}"/>
              </a:ext>
            </a:extLst>
          </p:cNvPr>
          <p:cNvSpPr>
            <a:spLocks noGrp="1"/>
          </p:cNvSpPr>
          <p:nvPr>
            <p:ph type="body" idx="2"/>
          </p:nvPr>
        </p:nvSpPr>
        <p:spPr/>
        <p:txBody>
          <a:bodyPr>
            <a:normAutofit/>
          </a:bodyPr>
          <a:lstStyle/>
          <a:p>
            <a:r>
              <a:rPr lang="en-US" dirty="0"/>
              <a:t>Machine Learning through Application</a:t>
            </a:r>
          </a:p>
        </p:txBody>
      </p:sp>
      <p:sp>
        <p:nvSpPr>
          <p:cNvPr id="6" name="Text Placeholder 5">
            <a:extLst>
              <a:ext uri="{FF2B5EF4-FFF2-40B4-BE49-F238E27FC236}">
                <a16:creationId xmlns:a16="http://schemas.microsoft.com/office/drawing/2014/main" id="{39264BCF-02AF-8AA5-986B-2DC93A8DD3C2}"/>
              </a:ext>
            </a:extLst>
          </p:cNvPr>
          <p:cNvSpPr>
            <a:spLocks noGrp="1"/>
          </p:cNvSpPr>
          <p:nvPr>
            <p:ph type="body" idx="98"/>
          </p:nvPr>
        </p:nvSpPr>
        <p:spPr/>
        <p:txBody>
          <a:bodyPr/>
          <a:lstStyle/>
          <a:p>
            <a:r>
              <a:rPr lang="en-US" dirty="0"/>
              <a:t>Module 1 – Lesson 3</a:t>
            </a:r>
          </a:p>
        </p:txBody>
      </p:sp>
    </p:spTree>
    <p:custDataLst>
      <p:tags r:id="rId1"/>
    </p:custDataLst>
    <p:extLst>
      <p:ext uri="{BB962C8B-B14F-4D97-AF65-F5344CB8AC3E}">
        <p14:creationId xmlns:p14="http://schemas.microsoft.com/office/powerpoint/2010/main" val="706102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268C09A1-9EAF-4169-8C84-3D760F987779}"/>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10348" y="5671787"/>
            <a:ext cx="7358510" cy="877900"/>
          </a:xfrm>
          <a:prstGeom prst="rect">
            <a:avLst/>
          </a:prstGeom>
        </p:spPr>
      </p:pic>
      <p:sp>
        <p:nvSpPr>
          <p:cNvPr id="54" name="Text Placeholder 16">
            <a:extLst>
              <a:ext uri="{FF2B5EF4-FFF2-40B4-BE49-F238E27FC236}">
                <a16:creationId xmlns:a16="http://schemas.microsoft.com/office/drawing/2014/main" id="{51C22A8A-91CC-7743-9FCB-4D3AC789B07D}"/>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56" name="Text Placeholder 16">
            <a:extLst>
              <a:ext uri="{FF2B5EF4-FFF2-40B4-BE49-F238E27FC236}">
                <a16:creationId xmlns:a16="http://schemas.microsoft.com/office/drawing/2014/main" id="{B35E9C4B-7FC6-5448-A05E-9FA2CE24F6EF}"/>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83" name="Text Placeholder 16">
            <a:extLst>
              <a:ext uri="{FF2B5EF4-FFF2-40B4-BE49-F238E27FC236}">
                <a16:creationId xmlns:a16="http://schemas.microsoft.com/office/drawing/2014/main" id="{E2967DE6-F527-B74B-A620-16B3B013F968}"/>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Example</a:t>
            </a:r>
          </a:p>
        </p:txBody>
      </p:sp>
      <p:sp>
        <p:nvSpPr>
          <p:cNvPr id="2" name="Slide Number Placeholder 1">
            <a:extLst>
              <a:ext uri="{FF2B5EF4-FFF2-40B4-BE49-F238E27FC236}">
                <a16:creationId xmlns:a16="http://schemas.microsoft.com/office/drawing/2014/main" id="{FF0AC9EE-AAAD-49FA-BFFD-8689A42CC647}"/>
              </a:ext>
            </a:extLst>
          </p:cNvPr>
          <p:cNvSpPr>
            <a:spLocks noGrp="1"/>
          </p:cNvSpPr>
          <p:nvPr>
            <p:ph type="sldNum" idx="97"/>
          </p:nvPr>
        </p:nvSpPr>
        <p:spPr/>
        <p:txBody>
          <a:bodyPr/>
          <a:lstStyle/>
          <a:p>
            <a:fld id="{86A8BF56-6CB3-514C-9A64-F39D95C9E25B}" type="slidenum">
              <a:rPr lang="en-US" smtClean="0"/>
              <a:t>20</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Source graphic</a:t>
            </a:r>
          </a:p>
        </p:txBody>
      </p:sp>
      <p:sp>
        <p:nvSpPr>
          <p:cNvPr id="26" name="Rectangle 25">
            <a:extLst>
              <a:ext uri="{FF2B5EF4-FFF2-40B4-BE49-F238E27FC236}">
                <a16:creationId xmlns:a16="http://schemas.microsoft.com/office/drawing/2014/main" id="{D2093584-F90D-4EC7-8F73-41F418168879}"/>
              </a:ext>
            </a:extLst>
          </p:cNvPr>
          <p:cNvSpPr/>
          <p:nvPr/>
        </p:nvSpPr>
        <p:spPr>
          <a:xfrm>
            <a:off x="7700882" y="1731525"/>
            <a:ext cx="4008701" cy="2492990"/>
          </a:xfrm>
          <a:prstGeom prst="rect">
            <a:avLst/>
          </a:prstGeom>
        </p:spPr>
        <p:txBody>
          <a:bodyPr wrap="square">
            <a:spAutoFit/>
          </a:bodyPr>
          <a:lstStyle/>
          <a:p>
            <a:pPr>
              <a:spcAft>
                <a:spcPts val="1200"/>
              </a:spcAft>
            </a:pPr>
            <a:r>
              <a:rPr lang="en-US" dirty="0">
                <a:solidFill>
                  <a:schemeClr val="bg1"/>
                </a:solidFill>
              </a:rPr>
              <a:t>Fraud.net: </a:t>
            </a:r>
          </a:p>
          <a:p>
            <a:pPr>
              <a:spcAft>
                <a:spcPts val="1200"/>
              </a:spcAft>
            </a:pPr>
            <a:r>
              <a:rPr lang="en-US" dirty="0">
                <a:solidFill>
                  <a:schemeClr val="bg1"/>
                </a:solidFill>
              </a:rPr>
              <a:t>Identifying novel fraudulent behavior</a:t>
            </a:r>
          </a:p>
          <a:p>
            <a:pPr>
              <a:spcAft>
                <a:spcPts val="1200"/>
              </a:spcAft>
            </a:pPr>
            <a:r>
              <a:rPr lang="en-US" dirty="0">
                <a:solidFill>
                  <a:schemeClr val="bg1"/>
                </a:solidFill>
              </a:rPr>
              <a:t>Case Study:</a:t>
            </a:r>
          </a:p>
          <a:p>
            <a:pPr>
              <a:spcAft>
                <a:spcPts val="1200"/>
              </a:spcAft>
            </a:pPr>
            <a:r>
              <a:rPr lang="en-US" dirty="0">
                <a:solidFill>
                  <a:schemeClr val="bg1"/>
                </a:solidFill>
                <a:hlinkClick r:id="rId5">
                  <a:extLst>
                    <a:ext uri="{A12FA001-AC4F-418D-AE19-62706E023703}">
                      <ahyp:hlinkClr xmlns:ahyp="http://schemas.microsoft.com/office/drawing/2018/hyperlinkcolor" val="tx"/>
                    </a:ext>
                  </a:extLst>
                </a:hlinkClick>
              </a:rPr>
              <a:t>https://aws.amazon.com/solutions/case-studies/fraud-dot-net/?did=cr_card&amp;trk=cr_card</a:t>
            </a:r>
            <a:endParaRPr lang="en-US" dirty="0">
              <a:solidFill>
                <a:schemeClr val="bg1"/>
              </a:solidFill>
            </a:endParaRPr>
          </a:p>
        </p:txBody>
      </p:sp>
      <p:grpSp>
        <p:nvGrpSpPr>
          <p:cNvPr id="5" name="Group 4">
            <a:extLst>
              <a:ext uri="{FF2B5EF4-FFF2-40B4-BE49-F238E27FC236}">
                <a16:creationId xmlns:a16="http://schemas.microsoft.com/office/drawing/2014/main" id="{3A558211-CFA1-497F-86F5-F23032A3BB26}"/>
              </a:ext>
            </a:extLst>
          </p:cNvPr>
          <p:cNvGrpSpPr/>
          <p:nvPr/>
        </p:nvGrpSpPr>
        <p:grpSpPr>
          <a:xfrm>
            <a:off x="482417" y="1568883"/>
            <a:ext cx="11423097" cy="4421386"/>
            <a:chOff x="482417" y="1568883"/>
            <a:chExt cx="11423097" cy="4421386"/>
          </a:xfrm>
        </p:grpSpPr>
        <p:pic>
          <p:nvPicPr>
            <p:cNvPr id="21" name="Picture 20">
              <a:extLst>
                <a:ext uri="{FF2B5EF4-FFF2-40B4-BE49-F238E27FC236}">
                  <a16:creationId xmlns:a16="http://schemas.microsoft.com/office/drawing/2014/main" id="{23D88A36-4E8C-41B8-B921-FB814EA96F04}"/>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7516394" y="1601149"/>
              <a:ext cx="4389120" cy="4389120"/>
            </a:xfrm>
            <a:prstGeom prst="rect">
              <a:avLst/>
            </a:prstGeom>
          </p:spPr>
        </p:pic>
        <p:grpSp>
          <p:nvGrpSpPr>
            <p:cNvPr id="4" name="Group 3">
              <a:extLst>
                <a:ext uri="{FF2B5EF4-FFF2-40B4-BE49-F238E27FC236}">
                  <a16:creationId xmlns:a16="http://schemas.microsoft.com/office/drawing/2014/main" id="{20E345A2-B81E-44D6-A89D-06BF1901D711}"/>
                </a:ext>
              </a:extLst>
            </p:cNvPr>
            <p:cNvGrpSpPr/>
            <p:nvPr/>
          </p:nvGrpSpPr>
          <p:grpSpPr>
            <a:xfrm>
              <a:off x="482417" y="1568883"/>
              <a:ext cx="11331657" cy="4264935"/>
              <a:chOff x="482417" y="1568883"/>
              <a:chExt cx="11331657" cy="4264935"/>
            </a:xfrm>
          </p:grpSpPr>
          <p:sp>
            <p:nvSpPr>
              <p:cNvPr id="75" name="Content Placeholder 22">
                <a:extLst>
                  <a:ext uri="{FF2B5EF4-FFF2-40B4-BE49-F238E27FC236}">
                    <a16:creationId xmlns:a16="http://schemas.microsoft.com/office/drawing/2014/main" id="{5506B0B4-15E0-1247-9560-7FD1E0C012B1}"/>
                  </a:ext>
                </a:extLst>
              </p:cNvPr>
              <p:cNvSpPr txBox="1">
                <a:spLocks/>
              </p:cNvSpPr>
              <p:nvPr/>
            </p:nvSpPr>
            <p:spPr>
              <a:xfrm>
                <a:off x="2816495" y="5204490"/>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marR="0" lvl="0" indent="-179384" algn="ctr" defTabSz="914400" eaLnBrk="0" fontAlgn="base" hangingPunct="0">
                  <a:lnSpc>
                    <a:spcPct val="100000"/>
                  </a:lnSpc>
                  <a:spcBef>
                    <a:spcPts val="0"/>
                  </a:spcBef>
                  <a:spcAft>
                    <a:spcPct val="0"/>
                  </a:spcAft>
                  <a:buClr>
                    <a:srgbClr val="5B9BD5"/>
                  </a:buClr>
                  <a:buSzTx/>
                  <a:buFontTx/>
                  <a:buNone/>
                  <a:tabLst/>
                  <a:defRPr kumimoji="1" sz="2000" i="0" u="none" strike="noStrike" cap="none" spc="0" normalizeH="0" baseline="0">
                    <a:ln>
                      <a:noFill/>
                    </a:ln>
                    <a:solidFill>
                      <a:prstClr val="whit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algn="l"/>
                <a:r>
                  <a:rPr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Finding outliers from examples</a:t>
                </a:r>
              </a:p>
            </p:txBody>
          </p:sp>
          <p:sp>
            <p:nvSpPr>
              <p:cNvPr id="76" name="Rectangle 75">
                <a:extLst>
                  <a:ext uri="{FF2B5EF4-FFF2-40B4-BE49-F238E27FC236}">
                    <a16:creationId xmlns:a16="http://schemas.microsoft.com/office/drawing/2014/main" id="{1178864D-4D86-3A44-A73F-F84BE8532C6B}"/>
                  </a:ext>
                </a:extLst>
              </p:cNvPr>
              <p:cNvSpPr/>
              <p:nvPr/>
            </p:nvSpPr>
            <p:spPr bwMode="auto">
              <a:xfrm>
                <a:off x="482417" y="4475015"/>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p>
                <a:pPr indent="-149481" defTabSz="761970" eaLnBrk="0" fontAlgn="base" hangingPunct="0">
                  <a:spcAft>
                    <a:spcPct val="0"/>
                  </a:spcAft>
                  <a:buClr>
                    <a:srgbClr val="5B9BD5"/>
                  </a:buClr>
                </a:pPr>
                <a:r>
                  <a:rPr kumimoji="1"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Clustering</a:t>
                </a:r>
              </a:p>
            </p:txBody>
          </p:sp>
          <p:sp>
            <p:nvSpPr>
              <p:cNvPr id="80" name="Rectangle 79">
                <a:extLst>
                  <a:ext uri="{FF2B5EF4-FFF2-40B4-BE49-F238E27FC236}">
                    <a16:creationId xmlns:a16="http://schemas.microsoft.com/office/drawing/2014/main" id="{6BF5F936-7D8F-814D-BD0D-B6904F7C3965}"/>
                  </a:ext>
                </a:extLst>
              </p:cNvPr>
              <p:cNvSpPr/>
              <p:nvPr/>
            </p:nvSpPr>
            <p:spPr bwMode="auto">
              <a:xfrm>
                <a:off x="482417" y="5204490"/>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149481" defTabSz="761970" eaLnBrk="0" fontAlgn="base" hangingPunct="0">
                  <a:spcAft>
                    <a:spcPct val="0"/>
                  </a:spcAft>
                  <a:buClr>
                    <a:srgbClr val="5B9BD5"/>
                  </a:buClr>
                  <a:defRPr/>
                </a:pPr>
                <a:r>
                  <a:rPr kumimoji="1"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Anomaly detection</a:t>
                </a:r>
              </a:p>
            </p:txBody>
          </p:sp>
          <p:sp>
            <p:nvSpPr>
              <p:cNvPr id="81" name="Content Placeholder 22">
                <a:extLst>
                  <a:ext uri="{FF2B5EF4-FFF2-40B4-BE49-F238E27FC236}">
                    <a16:creationId xmlns:a16="http://schemas.microsoft.com/office/drawing/2014/main" id="{CF70DA7C-7DAC-1945-9441-B7D9526A7143}"/>
                  </a:ext>
                </a:extLst>
              </p:cNvPr>
              <p:cNvSpPr txBox="1">
                <a:spLocks/>
              </p:cNvSpPr>
              <p:nvPr/>
            </p:nvSpPr>
            <p:spPr>
              <a:xfrm>
                <a:off x="2816495" y="4475015"/>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indent="-179384" algn="ctr" defTabSz="914400" eaLnBrk="0" fontAlgn="base" hangingPunct="0">
                  <a:spcAft>
                    <a:spcPct val="0"/>
                  </a:spcAft>
                  <a:buClr>
                    <a:srgbClr val="5B9BD5"/>
                  </a:buClr>
                  <a:defRPr kumimoji="1" sz="2000">
                    <a:solidFill>
                      <a:prstClr val="whit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algn="l"/>
                <a:r>
                  <a:rPr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Finding patterns in examples</a:t>
                </a:r>
              </a:p>
            </p:txBody>
          </p:sp>
          <p:sp>
            <p:nvSpPr>
              <p:cNvPr id="45" name="Rectangle 44">
                <a:extLst>
                  <a:ext uri="{FF2B5EF4-FFF2-40B4-BE49-F238E27FC236}">
                    <a16:creationId xmlns:a16="http://schemas.microsoft.com/office/drawing/2014/main" id="{023357FD-B92E-7946-A297-5CF6D674882F}"/>
                  </a:ext>
                </a:extLst>
              </p:cNvPr>
              <p:cNvSpPr/>
              <p:nvPr/>
            </p:nvSpPr>
            <p:spPr bwMode="auto">
              <a:xfrm>
                <a:off x="482417" y="3744169"/>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p>
                <a:pPr indent="-149481" defTabSz="761970" eaLnBrk="0" fontAlgn="base" hangingPunct="0">
                  <a:spcAft>
                    <a:spcPct val="0"/>
                  </a:spcAft>
                  <a:buClr>
                    <a:srgbClr val="5B9BD5"/>
                  </a:buClr>
                </a:pPr>
                <a:r>
                  <a:rPr kumimoji="1"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Recommendation</a:t>
                </a:r>
              </a:p>
            </p:txBody>
          </p:sp>
          <p:sp>
            <p:nvSpPr>
              <p:cNvPr id="46" name="Content Placeholder 22">
                <a:extLst>
                  <a:ext uri="{FF2B5EF4-FFF2-40B4-BE49-F238E27FC236}">
                    <a16:creationId xmlns:a16="http://schemas.microsoft.com/office/drawing/2014/main" id="{2C56D36B-50C9-7142-9114-75339135F4B8}"/>
                  </a:ext>
                </a:extLst>
              </p:cNvPr>
              <p:cNvSpPr txBox="1">
                <a:spLocks/>
              </p:cNvSpPr>
              <p:nvPr/>
            </p:nvSpPr>
            <p:spPr>
              <a:xfrm>
                <a:off x="2816495" y="3744169"/>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indent="-179384" algn="ctr" defTabSz="914400" eaLnBrk="0" fontAlgn="base" hangingPunct="0">
                  <a:spcAft>
                    <a:spcPct val="0"/>
                  </a:spcAft>
                  <a:buClr>
                    <a:srgbClr val="5B9BD5"/>
                  </a:buClr>
                  <a:defRPr kumimoji="1" sz="2000">
                    <a:solidFill>
                      <a:prstClr val="whit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algn="l"/>
                <a:r>
                  <a:rPr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Finding relevant items based on past behavior</a:t>
                </a:r>
              </a:p>
            </p:txBody>
          </p:sp>
          <p:sp>
            <p:nvSpPr>
              <p:cNvPr id="48" name="Rectangle 47">
                <a:extLst>
                  <a:ext uri="{FF2B5EF4-FFF2-40B4-BE49-F238E27FC236}">
                    <a16:creationId xmlns:a16="http://schemas.microsoft.com/office/drawing/2014/main" id="{0AA70680-1C09-874D-BC12-364E3E30159D}"/>
                  </a:ext>
                </a:extLst>
              </p:cNvPr>
              <p:cNvSpPr/>
              <p:nvPr/>
            </p:nvSpPr>
            <p:spPr bwMode="auto">
              <a:xfrm>
                <a:off x="482417" y="3024187"/>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p>
                <a:pPr indent="-149481" defTabSz="761970" eaLnBrk="0" fontAlgn="base" hangingPunct="0">
                  <a:spcAft>
                    <a:spcPct val="0"/>
                  </a:spcAft>
                  <a:buClr>
                    <a:srgbClr val="5B9BD5"/>
                  </a:buClr>
                </a:pPr>
                <a:r>
                  <a:rPr kumimoji="1"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Ranking</a:t>
                </a:r>
              </a:p>
            </p:txBody>
          </p:sp>
          <p:sp>
            <p:nvSpPr>
              <p:cNvPr id="49" name="Content Placeholder 22">
                <a:extLst>
                  <a:ext uri="{FF2B5EF4-FFF2-40B4-BE49-F238E27FC236}">
                    <a16:creationId xmlns:a16="http://schemas.microsoft.com/office/drawing/2014/main" id="{66F3EDF1-5B21-D24E-ADDC-EFE30B0D328B}"/>
                  </a:ext>
                </a:extLst>
              </p:cNvPr>
              <p:cNvSpPr txBox="1">
                <a:spLocks/>
              </p:cNvSpPr>
              <p:nvPr/>
            </p:nvSpPr>
            <p:spPr>
              <a:xfrm>
                <a:off x="2816495" y="3024187"/>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indent="-179384" algn="ctr" defTabSz="914400" eaLnBrk="0" fontAlgn="base" hangingPunct="0">
                  <a:spcAft>
                    <a:spcPct val="0"/>
                  </a:spcAft>
                  <a:buClr>
                    <a:srgbClr val="5B9BD5"/>
                  </a:buClr>
                  <a:defRPr kumimoji="1" sz="2000">
                    <a:solidFill>
                      <a:prstClr val="whit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algn="l"/>
                <a:r>
                  <a:rPr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Ordering items to find the most relevant</a:t>
                </a:r>
              </a:p>
            </p:txBody>
          </p:sp>
          <p:sp>
            <p:nvSpPr>
              <p:cNvPr id="51" name="Rectangle 50">
                <a:extLst>
                  <a:ext uri="{FF2B5EF4-FFF2-40B4-BE49-F238E27FC236}">
                    <a16:creationId xmlns:a16="http://schemas.microsoft.com/office/drawing/2014/main" id="{DA6ECCC7-842F-1548-9194-DEFE6E57D7AB}"/>
                  </a:ext>
                </a:extLst>
              </p:cNvPr>
              <p:cNvSpPr/>
              <p:nvPr/>
            </p:nvSpPr>
            <p:spPr bwMode="auto">
              <a:xfrm>
                <a:off x="482417" y="2297066"/>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p>
                <a:pPr indent="-149481" defTabSz="761970" eaLnBrk="0" fontAlgn="base" hangingPunct="0">
                  <a:spcAft>
                    <a:spcPct val="0"/>
                  </a:spcAft>
                  <a:buClr>
                    <a:srgbClr val="5B9BD5"/>
                  </a:buClr>
                </a:pPr>
                <a:r>
                  <a:rPr kumimoji="1"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Classification</a:t>
                </a:r>
              </a:p>
            </p:txBody>
          </p:sp>
          <p:sp>
            <p:nvSpPr>
              <p:cNvPr id="52" name="Content Placeholder 22">
                <a:extLst>
                  <a:ext uri="{FF2B5EF4-FFF2-40B4-BE49-F238E27FC236}">
                    <a16:creationId xmlns:a16="http://schemas.microsoft.com/office/drawing/2014/main" id="{720CC1B9-BCE6-D94B-8E0F-90301667CE37}"/>
                  </a:ext>
                </a:extLst>
              </p:cNvPr>
              <p:cNvSpPr txBox="1">
                <a:spLocks/>
              </p:cNvSpPr>
              <p:nvPr/>
            </p:nvSpPr>
            <p:spPr>
              <a:xfrm>
                <a:off x="2816495" y="2297066"/>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marR="0" lvl="0" indent="-179384" algn="ctr" defTabSz="914400" eaLnBrk="0" fontAlgn="base" hangingPunct="0">
                  <a:lnSpc>
                    <a:spcPct val="100000"/>
                  </a:lnSpc>
                  <a:spcBef>
                    <a:spcPts val="0"/>
                  </a:spcBef>
                  <a:spcAft>
                    <a:spcPct val="0"/>
                  </a:spcAft>
                  <a:buClr>
                    <a:srgbClr val="5B9BD5"/>
                  </a:buClr>
                  <a:buSzTx/>
                  <a:buFontTx/>
                  <a:buNone/>
                  <a:tabLst/>
                  <a:defRPr kumimoji="1" sz="2000" i="0" u="none" strike="noStrike" cap="none" spc="0" normalizeH="0" baseline="0">
                    <a:ln>
                      <a:noFill/>
                    </a:ln>
                    <a:solidFill>
                      <a:prstClr val="whit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algn="l"/>
                <a:r>
                  <a:rPr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Predicting a </a:t>
                </a:r>
                <a:r>
                  <a:rPr lang="en-US" sz="1600" kern="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category or class</a:t>
                </a:r>
                <a:endParaRPr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58" name="Rectangle 57">
                <a:extLst>
                  <a:ext uri="{FF2B5EF4-FFF2-40B4-BE49-F238E27FC236}">
                    <a16:creationId xmlns:a16="http://schemas.microsoft.com/office/drawing/2014/main" id="{BB96A71D-7E77-9F41-8CA8-791D478FDCBC}"/>
                  </a:ext>
                </a:extLst>
              </p:cNvPr>
              <p:cNvSpPr/>
              <p:nvPr/>
            </p:nvSpPr>
            <p:spPr bwMode="auto">
              <a:xfrm>
                <a:off x="482417" y="1568883"/>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149481" defTabSz="761970" eaLnBrk="0" fontAlgn="base" hangingPunct="0">
                  <a:spcAft>
                    <a:spcPct val="0"/>
                  </a:spcAft>
                  <a:buClr>
                    <a:srgbClr val="5B9BD5"/>
                  </a:buClr>
                  <a:defRPr/>
                </a:pPr>
                <a:r>
                  <a:rPr kumimoji="1"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Regression</a:t>
                </a:r>
              </a:p>
            </p:txBody>
          </p:sp>
          <p:sp>
            <p:nvSpPr>
              <p:cNvPr id="59" name="Content Placeholder 22">
                <a:extLst>
                  <a:ext uri="{FF2B5EF4-FFF2-40B4-BE49-F238E27FC236}">
                    <a16:creationId xmlns:a16="http://schemas.microsoft.com/office/drawing/2014/main" id="{9386A3FB-7312-E943-B113-52E11AD49902}"/>
                  </a:ext>
                </a:extLst>
              </p:cNvPr>
              <p:cNvSpPr txBox="1">
                <a:spLocks/>
              </p:cNvSpPr>
              <p:nvPr/>
            </p:nvSpPr>
            <p:spPr>
              <a:xfrm>
                <a:off x="2816495" y="1568883"/>
                <a:ext cx="4480560" cy="629328"/>
              </a:xfrm>
              <a:prstGeom prst="rect">
                <a:avLst/>
              </a:prstGeom>
              <a:noFill/>
              <a:ln w="12700">
                <a:noFill/>
              </a:ln>
            </p:spPr>
            <p:txBody>
              <a:bodyPr lIns="91440" rIns="76200" anchor="ctr"/>
              <a:lstStyle>
                <a:defPPr>
                  <a:defRPr lang="en-US"/>
                </a:defPPr>
                <a:lvl1pPr defTabSz="914400">
                  <a:defRPr sz="1200"/>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defTabSz="761970">
                  <a:defRPr/>
                </a:pPr>
                <a:r>
                  <a:rPr lang="en-US" sz="1600" kern="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Predicting a numerical value</a:t>
                </a:r>
              </a:p>
            </p:txBody>
          </p:sp>
          <p:cxnSp>
            <p:nvCxnSpPr>
              <p:cNvPr id="3" name="Straight Connector 2">
                <a:extLst>
                  <a:ext uri="{FF2B5EF4-FFF2-40B4-BE49-F238E27FC236}">
                    <a16:creationId xmlns:a16="http://schemas.microsoft.com/office/drawing/2014/main" id="{C543CB40-D5A2-40D1-83AC-A0BF00FA91E3}"/>
                  </a:ext>
                </a:extLst>
              </p:cNvPr>
              <p:cNvCxnSpPr>
                <a:cxnSpLocks/>
              </p:cNvCxnSpPr>
              <p:nvPr/>
            </p:nvCxnSpPr>
            <p:spPr>
              <a:xfrm>
                <a:off x="2678810" y="1790155"/>
                <a:ext cx="0" cy="4023360"/>
              </a:xfrm>
              <a:prstGeom prst="line">
                <a:avLst/>
              </a:prstGeom>
              <a:ln w="12700">
                <a:solidFill>
                  <a:srgbClr val="232F3E"/>
                </a:solidFill>
              </a:ln>
              <a:effectLst>
                <a:outerShdw blurRad="63500" dist="53881" dir="2700016" rotWithShape="0">
                  <a:srgbClr val="232F3E">
                    <a:alpha val="25000"/>
                  </a:srgbClr>
                </a:outerShdw>
              </a:effectLst>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5DE4301-5985-4F97-89D7-D482A54908A6}"/>
                  </a:ext>
                  <a:ext uri="{C183D7F6-B498-43B3-948B-1728B52AA6E4}">
                    <adec:decorative xmlns:adec="http://schemas.microsoft.com/office/drawing/2017/decorative" val="1"/>
                  </a:ext>
                </a:extLst>
              </p:cNvPr>
              <p:cNvCxnSpPr/>
              <p:nvPr/>
            </p:nvCxnSpPr>
            <p:spPr>
              <a:xfrm>
                <a:off x="553631" y="1568954"/>
                <a:ext cx="6675120" cy="0"/>
              </a:xfrm>
              <a:prstGeom prst="line">
                <a:avLst/>
              </a:prstGeom>
              <a:ln w="12700">
                <a:solidFill>
                  <a:srgbClr val="232F3E"/>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0454CC7-659C-466A-9808-71E6577D798C}"/>
                  </a:ext>
                  <a:ext uri="{C183D7F6-B498-43B3-948B-1728B52AA6E4}">
                    <adec:decorative xmlns:adec="http://schemas.microsoft.com/office/drawing/2017/decorative" val="1"/>
                  </a:ext>
                </a:extLst>
              </p:cNvPr>
              <p:cNvCxnSpPr/>
              <p:nvPr/>
            </p:nvCxnSpPr>
            <p:spPr>
              <a:xfrm>
                <a:off x="7516394" y="1568954"/>
                <a:ext cx="4297680" cy="0"/>
              </a:xfrm>
              <a:prstGeom prst="line">
                <a:avLst/>
              </a:prstGeom>
              <a:ln w="12700">
                <a:solidFill>
                  <a:srgbClr val="232F3E"/>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175018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01C5B39-553B-4F8C-9400-15F93D4385D5}"/>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625AB205-6EFC-9F9E-F721-275CDAA51FE4}"/>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Introduction to some of the most common ways that ML is used</a:t>
            </a:r>
          </a:p>
          <a:p>
            <a:r>
              <a:rPr lang="en-US" dirty="0"/>
              <a:t>Examples of successful applications that use these techniques</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E8FE1-57FE-460A-A687-EC6624DCB59E}"/>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48892019-04AB-2D42-A523-5983FC21ABB9}"/>
              </a:ext>
            </a:extLst>
          </p:cNvPr>
          <p:cNvSpPr>
            <a:spLocks noGrp="1"/>
          </p:cNvSpPr>
          <p:nvPr>
            <p:ph type="title" idx="1"/>
          </p:nvPr>
        </p:nvSpPr>
        <p:spPr/>
        <p:txBody>
          <a:bodyPr/>
          <a:lstStyle/>
          <a:p>
            <a:r>
              <a:rPr lang="en-US" dirty="0"/>
              <a:t>ML applications</a:t>
            </a:r>
          </a:p>
        </p:txBody>
      </p:sp>
      <p:sp>
        <p:nvSpPr>
          <p:cNvPr id="4" name="Text Placeholder 3">
            <a:extLst>
              <a:ext uri="{FF2B5EF4-FFF2-40B4-BE49-F238E27FC236}">
                <a16:creationId xmlns:a16="http://schemas.microsoft.com/office/drawing/2014/main" id="{8E257C5E-1508-E3BC-00D0-76FD63EA9B53}"/>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383692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266196-54B1-4C2E-AC51-1711841F5029}"/>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Regression example</a:t>
            </a:r>
          </a:p>
        </p:txBody>
      </p:sp>
      <p:pic>
        <p:nvPicPr>
          <p:cNvPr id="31" name="Picture 30">
            <a:extLst>
              <a:ext uri="{FF2B5EF4-FFF2-40B4-BE49-F238E27FC236}">
                <a16:creationId xmlns:a16="http://schemas.microsoft.com/office/drawing/2014/main" id="{9F7AB41C-CC87-4798-982C-9E1C4679A50E}"/>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2110" y="1538217"/>
            <a:ext cx="11473666" cy="4462659"/>
          </a:xfrm>
          <a:prstGeom prst="rect">
            <a:avLst/>
          </a:prstGeom>
        </p:spPr>
      </p:pic>
      <p:pic>
        <p:nvPicPr>
          <p:cNvPr id="32" name="Picture 31">
            <a:extLst>
              <a:ext uri="{FF2B5EF4-FFF2-40B4-BE49-F238E27FC236}">
                <a16:creationId xmlns:a16="http://schemas.microsoft.com/office/drawing/2014/main" id="{D3E1CB43-2C00-4F76-A796-B445D82D65F6}"/>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65760" y="1626934"/>
            <a:ext cx="7358510" cy="877900"/>
          </a:xfrm>
          <a:prstGeom prst="rect">
            <a:avLst/>
          </a:prstGeom>
        </p:spPr>
      </p:pic>
      <p:sp>
        <p:nvSpPr>
          <p:cNvPr id="33" name="Text Placeholder 16">
            <a:extLst>
              <a:ext uri="{FF2B5EF4-FFF2-40B4-BE49-F238E27FC236}">
                <a16:creationId xmlns:a16="http://schemas.microsoft.com/office/drawing/2014/main" id="{7602285F-7683-4F48-9960-93AF84F11857}"/>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38" name="Rectangle 37">
            <a:extLst>
              <a:ext uri="{FF2B5EF4-FFF2-40B4-BE49-F238E27FC236}">
                <a16:creationId xmlns:a16="http://schemas.microsoft.com/office/drawing/2014/main" id="{148B9214-0291-4729-930D-4F1BE327771C}"/>
              </a:ext>
            </a:extLst>
          </p:cNvPr>
          <p:cNvSpPr/>
          <p:nvPr/>
        </p:nvSpPr>
        <p:spPr bwMode="auto">
          <a:xfrm>
            <a:off x="496757" y="1696986"/>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149481" defTabSz="761970" eaLnBrk="0" fontAlgn="base" hangingPunct="0">
              <a:spcAft>
                <a:spcPct val="0"/>
              </a:spcAft>
              <a:buClr>
                <a:srgbClr val="5B9BD5"/>
              </a:buClr>
              <a:defRPr/>
            </a:pPr>
            <a:r>
              <a:rPr kumimoji="1"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Regression</a:t>
            </a:r>
          </a:p>
        </p:txBody>
      </p:sp>
      <p:sp>
        <p:nvSpPr>
          <p:cNvPr id="34" name="Text Placeholder 16">
            <a:extLst>
              <a:ext uri="{FF2B5EF4-FFF2-40B4-BE49-F238E27FC236}">
                <a16:creationId xmlns:a16="http://schemas.microsoft.com/office/drawing/2014/main" id="{3938C0EA-6C4D-49C5-99E1-305E4E62B0C1}"/>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39" name="Content Placeholder 22">
            <a:extLst>
              <a:ext uri="{FF2B5EF4-FFF2-40B4-BE49-F238E27FC236}">
                <a16:creationId xmlns:a16="http://schemas.microsoft.com/office/drawing/2014/main" id="{49DD7831-4DF8-4811-8711-DC92FBE3A73D}"/>
              </a:ext>
            </a:extLst>
          </p:cNvPr>
          <p:cNvSpPr txBox="1">
            <a:spLocks/>
          </p:cNvSpPr>
          <p:nvPr/>
        </p:nvSpPr>
        <p:spPr>
          <a:xfrm>
            <a:off x="2830835" y="1696986"/>
            <a:ext cx="4480560" cy="629328"/>
          </a:xfrm>
          <a:prstGeom prst="rect">
            <a:avLst/>
          </a:prstGeom>
          <a:noFill/>
          <a:ln w="12700">
            <a:noFill/>
          </a:ln>
        </p:spPr>
        <p:txBody>
          <a:bodyPr lIns="91440" rIns="76200" anchor="ctr"/>
          <a:lstStyle>
            <a:defPPr>
              <a:defRPr lang="en-US"/>
            </a:defPPr>
            <a:lvl1pPr defTabSz="914400">
              <a:defRPr sz="1200"/>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defTabSz="761970">
              <a:defRPr/>
            </a:pPr>
            <a:r>
              <a:rPr lang="en-US" sz="1600" kern="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Predicting a numerical value</a:t>
            </a:r>
          </a:p>
        </p:txBody>
      </p:sp>
      <p:sp>
        <p:nvSpPr>
          <p:cNvPr id="37" name="Text Placeholder 16">
            <a:extLst>
              <a:ext uri="{FF2B5EF4-FFF2-40B4-BE49-F238E27FC236}">
                <a16:creationId xmlns:a16="http://schemas.microsoft.com/office/drawing/2014/main" id="{BB6F2A55-42DA-4372-A37E-E3502DEBC51F}"/>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Example</a:t>
            </a:r>
          </a:p>
        </p:txBody>
      </p:sp>
      <p:sp>
        <p:nvSpPr>
          <p:cNvPr id="40" name="Rectangle 39">
            <a:extLst>
              <a:ext uri="{FF2B5EF4-FFF2-40B4-BE49-F238E27FC236}">
                <a16:creationId xmlns:a16="http://schemas.microsoft.com/office/drawing/2014/main" id="{6B4BC2B9-F36D-4561-B6C6-E475848A968D}"/>
              </a:ext>
            </a:extLst>
          </p:cNvPr>
          <p:cNvSpPr/>
          <p:nvPr/>
        </p:nvSpPr>
        <p:spPr>
          <a:xfrm>
            <a:off x="7633791" y="1737360"/>
            <a:ext cx="4114800" cy="2569934"/>
          </a:xfrm>
          <a:prstGeom prst="rect">
            <a:avLst/>
          </a:prstGeom>
        </p:spPr>
        <p:txBody>
          <a:bodyPr wrap="square">
            <a:spAutoFit/>
          </a:bodyPr>
          <a:lstStyle/>
          <a:p>
            <a:pPr defTabSz="831633">
              <a:spcAft>
                <a:spcPts val="1800"/>
              </a:spcAft>
              <a:defRPr/>
            </a:pP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Predict the sale price of a house </a:t>
            </a:r>
          </a:p>
          <a:p>
            <a:pPr defTabSz="831633">
              <a:spcAft>
                <a:spcPts val="1800"/>
              </a:spcAft>
              <a:defRPr/>
            </a:pP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Features: Size, number of bedrooms, number of bathrooms, age, location</a:t>
            </a:r>
          </a:p>
          <a:p>
            <a:pPr defTabSz="831633">
              <a:spcAft>
                <a:spcPts val="1800"/>
              </a:spcAft>
              <a:defRPr/>
            </a:pP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Output (predicted sale price): Continuous numerical value</a:t>
            </a:r>
          </a:p>
          <a:p>
            <a:pPr defTabSz="831633">
              <a:spcAft>
                <a:spcPts val="1800"/>
              </a:spcAft>
              <a:defRPr/>
            </a:pP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Candidate models: For example, linear regression and decision tree</a:t>
            </a:r>
          </a:p>
        </p:txBody>
      </p:sp>
    </p:spTree>
    <p:custDataLst>
      <p:tags r:id="rId1"/>
    </p:custDataLst>
    <p:extLst>
      <p:ext uri="{BB962C8B-B14F-4D97-AF65-F5344CB8AC3E}">
        <p14:creationId xmlns:p14="http://schemas.microsoft.com/office/powerpoint/2010/main" val="103864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266196-54B1-4C2E-AC51-1711841F5029}"/>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Successful regression example</a:t>
            </a:r>
          </a:p>
        </p:txBody>
      </p:sp>
      <p:pic>
        <p:nvPicPr>
          <p:cNvPr id="22" name="Picture 21">
            <a:extLst>
              <a:ext uri="{FF2B5EF4-FFF2-40B4-BE49-F238E27FC236}">
                <a16:creationId xmlns:a16="http://schemas.microsoft.com/office/drawing/2014/main" id="{49A8F94A-EE32-47B6-8CAB-148107A08440}"/>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2110" y="1538217"/>
            <a:ext cx="11473666" cy="4462659"/>
          </a:xfrm>
          <a:prstGeom prst="rect">
            <a:avLst/>
          </a:prstGeom>
        </p:spPr>
      </p:pic>
      <p:pic>
        <p:nvPicPr>
          <p:cNvPr id="23" name="Picture 22">
            <a:extLst>
              <a:ext uri="{FF2B5EF4-FFF2-40B4-BE49-F238E27FC236}">
                <a16:creationId xmlns:a16="http://schemas.microsoft.com/office/drawing/2014/main" id="{9E0D366C-88B7-4DB3-9C10-B0AD3F0DDAE5}"/>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65760" y="1626934"/>
            <a:ext cx="7358510" cy="877900"/>
          </a:xfrm>
          <a:prstGeom prst="rect">
            <a:avLst/>
          </a:prstGeom>
        </p:spPr>
      </p:pic>
      <p:sp>
        <p:nvSpPr>
          <p:cNvPr id="25" name="Text Placeholder 16">
            <a:extLst>
              <a:ext uri="{FF2B5EF4-FFF2-40B4-BE49-F238E27FC236}">
                <a16:creationId xmlns:a16="http://schemas.microsoft.com/office/drawing/2014/main" id="{CDE6538E-17C0-42EF-998F-A473A0C49072}"/>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29" name="Rectangle 28">
            <a:extLst>
              <a:ext uri="{FF2B5EF4-FFF2-40B4-BE49-F238E27FC236}">
                <a16:creationId xmlns:a16="http://schemas.microsoft.com/office/drawing/2014/main" id="{04AA3B9D-74A7-4E6F-9503-8317F4781CBD}"/>
              </a:ext>
            </a:extLst>
          </p:cNvPr>
          <p:cNvSpPr/>
          <p:nvPr/>
        </p:nvSpPr>
        <p:spPr bwMode="auto">
          <a:xfrm>
            <a:off x="496757" y="1696986"/>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149481" defTabSz="761970" eaLnBrk="0" fontAlgn="base" hangingPunct="0">
              <a:spcAft>
                <a:spcPct val="0"/>
              </a:spcAft>
              <a:buClr>
                <a:srgbClr val="5B9BD5"/>
              </a:buClr>
              <a:defRPr/>
            </a:pPr>
            <a:r>
              <a:rPr kumimoji="1"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Regression</a:t>
            </a:r>
          </a:p>
        </p:txBody>
      </p:sp>
      <p:sp>
        <p:nvSpPr>
          <p:cNvPr id="27" name="Text Placeholder 16">
            <a:extLst>
              <a:ext uri="{FF2B5EF4-FFF2-40B4-BE49-F238E27FC236}">
                <a16:creationId xmlns:a16="http://schemas.microsoft.com/office/drawing/2014/main" id="{CD7BBBA5-6D0D-46C3-92B4-BDA07A699D2C}"/>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30" name="Content Placeholder 22">
            <a:extLst>
              <a:ext uri="{FF2B5EF4-FFF2-40B4-BE49-F238E27FC236}">
                <a16:creationId xmlns:a16="http://schemas.microsoft.com/office/drawing/2014/main" id="{2DD6154D-6BA1-409D-8094-75FD546DAD33}"/>
              </a:ext>
            </a:extLst>
          </p:cNvPr>
          <p:cNvSpPr txBox="1">
            <a:spLocks/>
          </p:cNvSpPr>
          <p:nvPr/>
        </p:nvSpPr>
        <p:spPr>
          <a:xfrm>
            <a:off x="2830835" y="1696986"/>
            <a:ext cx="4480560" cy="629328"/>
          </a:xfrm>
          <a:prstGeom prst="rect">
            <a:avLst/>
          </a:prstGeom>
          <a:noFill/>
          <a:ln w="12700">
            <a:noFill/>
          </a:ln>
        </p:spPr>
        <p:txBody>
          <a:bodyPr lIns="91440" rIns="76200" anchor="ctr"/>
          <a:lstStyle>
            <a:defPPr>
              <a:defRPr lang="en-US"/>
            </a:defPPr>
            <a:lvl1pPr defTabSz="914400">
              <a:defRPr sz="1200"/>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defTabSz="761970">
              <a:defRPr/>
            </a:pPr>
            <a:r>
              <a:rPr lang="en-US" sz="1600" kern="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Predicting a numerical value</a:t>
            </a:r>
          </a:p>
        </p:txBody>
      </p:sp>
      <p:sp>
        <p:nvSpPr>
          <p:cNvPr id="28" name="Text Placeholder 16">
            <a:extLst>
              <a:ext uri="{FF2B5EF4-FFF2-40B4-BE49-F238E27FC236}">
                <a16:creationId xmlns:a16="http://schemas.microsoft.com/office/drawing/2014/main" id="{5A4C0E17-0B33-4F5C-9F14-D33877995C8F}"/>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Successful Example</a:t>
            </a:r>
          </a:p>
        </p:txBody>
      </p:sp>
      <p:sp>
        <p:nvSpPr>
          <p:cNvPr id="31" name="Rectangle 30">
            <a:extLst>
              <a:ext uri="{FF2B5EF4-FFF2-40B4-BE49-F238E27FC236}">
                <a16:creationId xmlns:a16="http://schemas.microsoft.com/office/drawing/2014/main" id="{4B6887B3-BD21-42B8-8C01-35F635E97AF8}"/>
              </a:ext>
            </a:extLst>
          </p:cNvPr>
          <p:cNvSpPr/>
          <p:nvPr/>
        </p:nvSpPr>
        <p:spPr>
          <a:xfrm>
            <a:off x="7635240" y="1737360"/>
            <a:ext cx="4114800" cy="1308050"/>
          </a:xfrm>
          <a:prstGeom prst="rect">
            <a:avLst/>
          </a:prstGeom>
        </p:spPr>
        <p:txBody>
          <a:bodyPr wrap="square">
            <a:spAutoFit/>
          </a:bodyPr>
          <a:lstStyle/>
          <a:p>
            <a:pPr defTabSz="831633">
              <a:spcAft>
                <a:spcPts val="1800"/>
              </a:spcAft>
              <a:defRPr/>
            </a:pP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Zillow: Predict market value for homes</a:t>
            </a:r>
          </a:p>
          <a:p>
            <a:pPr defTabSz="831633">
              <a:spcAft>
                <a:spcPts val="1800"/>
              </a:spcAft>
              <a:defRPr/>
            </a:pP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Case study: </a:t>
            </a: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hlinkClick r:id="rId6">
                  <a:extLst>
                    <a:ext uri="{A12FA001-AC4F-418D-AE19-62706E023703}">
                      <ahyp:hlinkClr xmlns:ahyp="http://schemas.microsoft.com/office/drawing/2018/hyperlinkcolor" val="tx"/>
                    </a:ext>
                  </a:extLst>
                </a:hlinkClick>
              </a:rPr>
              <a:t>https://aws.amazon.com/solutions/case-studies/zillow-zestimate</a:t>
            </a:r>
            <a:endPar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Tree>
    <p:custDataLst>
      <p:tags r:id="rId1"/>
    </p:custDataLst>
    <p:extLst>
      <p:ext uri="{BB962C8B-B14F-4D97-AF65-F5344CB8AC3E}">
        <p14:creationId xmlns:p14="http://schemas.microsoft.com/office/powerpoint/2010/main" val="296565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792F85-458F-4BAC-8F10-82FD39E8F8F0}"/>
              </a:ext>
            </a:extLst>
          </p:cNvPr>
          <p:cNvSpPr>
            <a:spLocks noGrp="1"/>
          </p:cNvSpPr>
          <p:nvPr>
            <p:ph type="sldNum" idx="97"/>
          </p:nvPr>
        </p:nvSpPr>
        <p:spPr/>
        <p:txBody>
          <a:bodyPr/>
          <a:lstStyle/>
          <a:p>
            <a:fld id="{86A8BF56-6CB3-514C-9A64-F39D95C9E25B}" type="slidenum">
              <a:rPr lang="en-US" smtClean="0"/>
              <a:t>7</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Classification example</a:t>
            </a:r>
          </a:p>
        </p:txBody>
      </p:sp>
      <p:pic>
        <p:nvPicPr>
          <p:cNvPr id="12" name="Picture 11">
            <a:extLst>
              <a:ext uri="{FF2B5EF4-FFF2-40B4-BE49-F238E27FC236}">
                <a16:creationId xmlns:a16="http://schemas.microsoft.com/office/drawing/2014/main" id="{2F02A2F1-AF15-45A7-ADA3-AD985F0E097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2110" y="1538217"/>
            <a:ext cx="11473666" cy="4462659"/>
          </a:xfrm>
          <a:prstGeom prst="rect">
            <a:avLst/>
          </a:prstGeom>
        </p:spPr>
      </p:pic>
      <p:pic>
        <p:nvPicPr>
          <p:cNvPr id="24" name="Picture 23">
            <a:extLst>
              <a:ext uri="{FF2B5EF4-FFF2-40B4-BE49-F238E27FC236}">
                <a16:creationId xmlns:a16="http://schemas.microsoft.com/office/drawing/2014/main" id="{268C09A1-9EAF-4169-8C84-3D760F987779}"/>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10348" y="2207227"/>
            <a:ext cx="7358510" cy="877900"/>
          </a:xfrm>
          <a:prstGeom prst="rect">
            <a:avLst/>
          </a:prstGeom>
        </p:spPr>
      </p:pic>
      <p:sp>
        <p:nvSpPr>
          <p:cNvPr id="13" name="Text Placeholder 16">
            <a:extLst>
              <a:ext uri="{FF2B5EF4-FFF2-40B4-BE49-F238E27FC236}">
                <a16:creationId xmlns:a16="http://schemas.microsoft.com/office/drawing/2014/main" id="{97C34FA4-C92C-4366-8D9D-B655824D6DA5}"/>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17" name="Rectangle 16">
            <a:extLst>
              <a:ext uri="{FF2B5EF4-FFF2-40B4-BE49-F238E27FC236}">
                <a16:creationId xmlns:a16="http://schemas.microsoft.com/office/drawing/2014/main" id="{8C700BF9-E965-468F-8847-7D68893A7167}"/>
              </a:ext>
            </a:extLst>
          </p:cNvPr>
          <p:cNvSpPr/>
          <p:nvPr/>
        </p:nvSpPr>
        <p:spPr bwMode="auto">
          <a:xfrm>
            <a:off x="443946" y="2297066"/>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p>
            <a:pPr indent="-149481" defTabSz="761970" eaLnBrk="0" fontAlgn="base" hangingPunct="0">
              <a:spcAft>
                <a:spcPct val="0"/>
              </a:spcAft>
              <a:buClr>
                <a:srgbClr val="5B9BD5"/>
              </a:buClr>
            </a:pPr>
            <a:r>
              <a:rPr kumimoji="1"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Classification</a:t>
            </a:r>
          </a:p>
        </p:txBody>
      </p:sp>
      <p:sp>
        <p:nvSpPr>
          <p:cNvPr id="14" name="Text Placeholder 16">
            <a:extLst>
              <a:ext uri="{FF2B5EF4-FFF2-40B4-BE49-F238E27FC236}">
                <a16:creationId xmlns:a16="http://schemas.microsoft.com/office/drawing/2014/main" id="{148DFC5D-77A2-4C37-9D83-8764EAA7308C}"/>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18" name="Content Placeholder 22">
            <a:extLst>
              <a:ext uri="{FF2B5EF4-FFF2-40B4-BE49-F238E27FC236}">
                <a16:creationId xmlns:a16="http://schemas.microsoft.com/office/drawing/2014/main" id="{AD71B41A-E516-46E8-AA9C-93F81E789E9C}"/>
              </a:ext>
            </a:extLst>
          </p:cNvPr>
          <p:cNvSpPr txBox="1">
            <a:spLocks/>
          </p:cNvSpPr>
          <p:nvPr/>
        </p:nvSpPr>
        <p:spPr>
          <a:xfrm>
            <a:off x="2801152" y="2297066"/>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marR="0" lvl="0" indent="-179384" algn="ctr" defTabSz="914400" eaLnBrk="0" fontAlgn="base" hangingPunct="0">
              <a:lnSpc>
                <a:spcPct val="100000"/>
              </a:lnSpc>
              <a:spcBef>
                <a:spcPts val="0"/>
              </a:spcBef>
              <a:spcAft>
                <a:spcPct val="0"/>
              </a:spcAft>
              <a:buClr>
                <a:srgbClr val="5B9BD5"/>
              </a:buClr>
              <a:buSzTx/>
              <a:buFontTx/>
              <a:buNone/>
              <a:tabLst/>
              <a:defRPr kumimoji="1" sz="2000" i="0" u="none" strike="noStrike" cap="none" spc="0" normalizeH="0" baseline="0">
                <a:ln>
                  <a:noFill/>
                </a:ln>
                <a:solidFill>
                  <a:prstClr val="whit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algn="l"/>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Predicting a </a:t>
            </a:r>
            <a:r>
              <a:rPr lang="en-US" sz="1600" kern="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category or class</a:t>
            </a:r>
            <a:endPar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15" name="Text Placeholder 16">
            <a:extLst>
              <a:ext uri="{FF2B5EF4-FFF2-40B4-BE49-F238E27FC236}">
                <a16:creationId xmlns:a16="http://schemas.microsoft.com/office/drawing/2014/main" id="{D35B9329-D04A-4738-976E-E81742FB34DC}"/>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Example</a:t>
            </a:r>
          </a:p>
        </p:txBody>
      </p:sp>
      <p:sp>
        <p:nvSpPr>
          <p:cNvPr id="26" name="Rectangle 25">
            <a:extLst>
              <a:ext uri="{FF2B5EF4-FFF2-40B4-BE49-F238E27FC236}">
                <a16:creationId xmlns:a16="http://schemas.microsoft.com/office/drawing/2014/main" id="{D2093584-F90D-4EC7-8F73-41F418168879}"/>
              </a:ext>
            </a:extLst>
          </p:cNvPr>
          <p:cNvSpPr/>
          <p:nvPr/>
        </p:nvSpPr>
        <p:spPr>
          <a:xfrm>
            <a:off x="7635240" y="1737360"/>
            <a:ext cx="4114800" cy="4231928"/>
          </a:xfrm>
          <a:prstGeom prst="rect">
            <a:avLst/>
          </a:prstGeom>
        </p:spPr>
        <p:txBody>
          <a:bodyPr wrap="square">
            <a:spAutoFit/>
          </a:bodyPr>
          <a:lstStyle/>
          <a:p>
            <a:pPr defTabSz="831633">
              <a:spcAft>
                <a:spcPts val="1800"/>
              </a:spcAft>
              <a:defRPr/>
            </a:pP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Classify whether a learner/student will know a word from the given language depending on various characteristics of the learner/student.</a:t>
            </a:r>
          </a:p>
          <a:p>
            <a:pPr defTabSz="831633">
              <a:spcAft>
                <a:spcPts val="1800"/>
              </a:spcAft>
              <a:defRPr/>
            </a:pP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Features: Learner's age, proficiency level, completion percentage for the course and lesson, difficulty level of the word, number of times that the learner has encountered the word before</a:t>
            </a:r>
          </a:p>
          <a:p>
            <a:pPr defTabSz="831633">
              <a:spcAft>
                <a:spcPts val="1800"/>
              </a:spcAft>
              <a:defRPr/>
            </a:pP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Output: Whether the learner will get the word correct (yes or no)</a:t>
            </a:r>
          </a:p>
          <a:p>
            <a:pPr defTabSz="831633">
              <a:spcAft>
                <a:spcPts val="1800"/>
              </a:spcAft>
              <a:defRPr/>
            </a:pP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Candidate models: Logistic regression, decision tree, support vector machine (SVM), neural network, and others</a:t>
            </a:r>
          </a:p>
        </p:txBody>
      </p:sp>
    </p:spTree>
    <p:custDataLst>
      <p:tags r:id="rId1"/>
    </p:custDataLst>
    <p:extLst>
      <p:ext uri="{BB962C8B-B14F-4D97-AF65-F5344CB8AC3E}">
        <p14:creationId xmlns:p14="http://schemas.microsoft.com/office/powerpoint/2010/main" val="1824543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792F85-458F-4BAC-8F10-82FD39E8F8F0}"/>
              </a:ext>
            </a:extLst>
          </p:cNvPr>
          <p:cNvSpPr>
            <a:spLocks noGrp="1"/>
          </p:cNvSpPr>
          <p:nvPr>
            <p:ph type="sldNum" idx="97"/>
          </p:nvPr>
        </p:nvSpPr>
        <p:spPr/>
        <p:txBody>
          <a:bodyPr/>
          <a:lstStyle/>
          <a:p>
            <a:fld id="{86A8BF56-6CB3-514C-9A64-F39D95C9E25B}" type="slidenum">
              <a:rPr lang="en-US" smtClean="0"/>
              <a:t>8</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Successful classification example</a:t>
            </a:r>
          </a:p>
        </p:txBody>
      </p:sp>
      <p:pic>
        <p:nvPicPr>
          <p:cNvPr id="12" name="Picture 11">
            <a:extLst>
              <a:ext uri="{FF2B5EF4-FFF2-40B4-BE49-F238E27FC236}">
                <a16:creationId xmlns:a16="http://schemas.microsoft.com/office/drawing/2014/main" id="{C0107092-2B84-41C6-BB05-AC2E34480A09}"/>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2110" y="1538217"/>
            <a:ext cx="11473666" cy="4462659"/>
          </a:xfrm>
          <a:prstGeom prst="rect">
            <a:avLst/>
          </a:prstGeom>
        </p:spPr>
      </p:pic>
      <p:pic>
        <p:nvPicPr>
          <p:cNvPr id="16" name="Picture 15">
            <a:extLst>
              <a:ext uri="{FF2B5EF4-FFF2-40B4-BE49-F238E27FC236}">
                <a16:creationId xmlns:a16="http://schemas.microsoft.com/office/drawing/2014/main" id="{420A2F93-BB27-4A98-B3EA-754E418ACF93}"/>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10348" y="2207227"/>
            <a:ext cx="7358510" cy="877900"/>
          </a:xfrm>
          <a:prstGeom prst="rect">
            <a:avLst/>
          </a:prstGeom>
        </p:spPr>
      </p:pic>
      <p:sp>
        <p:nvSpPr>
          <p:cNvPr id="13" name="Text Placeholder 16">
            <a:extLst>
              <a:ext uri="{FF2B5EF4-FFF2-40B4-BE49-F238E27FC236}">
                <a16:creationId xmlns:a16="http://schemas.microsoft.com/office/drawing/2014/main" id="{D1E6AB85-E127-4485-BBCE-B0726EF7C0DA}"/>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20" name="Rectangle 19">
            <a:extLst>
              <a:ext uri="{FF2B5EF4-FFF2-40B4-BE49-F238E27FC236}">
                <a16:creationId xmlns:a16="http://schemas.microsoft.com/office/drawing/2014/main" id="{3F7DEF3A-F7FE-4BDA-B13F-0BDE98AAE7AC}"/>
              </a:ext>
            </a:extLst>
          </p:cNvPr>
          <p:cNvSpPr/>
          <p:nvPr/>
        </p:nvSpPr>
        <p:spPr bwMode="auto">
          <a:xfrm>
            <a:off x="443946" y="2297066"/>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p>
            <a:pPr indent="-149481" defTabSz="761970" eaLnBrk="0" fontAlgn="base" hangingPunct="0">
              <a:spcAft>
                <a:spcPct val="0"/>
              </a:spcAft>
              <a:buClr>
                <a:srgbClr val="5B9BD5"/>
              </a:buClr>
            </a:pPr>
            <a:r>
              <a:rPr kumimoji="1"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Classification</a:t>
            </a:r>
          </a:p>
        </p:txBody>
      </p:sp>
      <p:sp>
        <p:nvSpPr>
          <p:cNvPr id="14" name="Text Placeholder 16">
            <a:extLst>
              <a:ext uri="{FF2B5EF4-FFF2-40B4-BE49-F238E27FC236}">
                <a16:creationId xmlns:a16="http://schemas.microsoft.com/office/drawing/2014/main" id="{11A473FA-CF89-427E-A4CF-312804ECF700}"/>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21" name="Content Placeholder 22">
            <a:extLst>
              <a:ext uri="{FF2B5EF4-FFF2-40B4-BE49-F238E27FC236}">
                <a16:creationId xmlns:a16="http://schemas.microsoft.com/office/drawing/2014/main" id="{19954BED-E0E8-44C1-9F74-7A17250D166E}"/>
              </a:ext>
            </a:extLst>
          </p:cNvPr>
          <p:cNvSpPr txBox="1">
            <a:spLocks/>
          </p:cNvSpPr>
          <p:nvPr/>
        </p:nvSpPr>
        <p:spPr>
          <a:xfrm>
            <a:off x="2801152" y="2297066"/>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marR="0" lvl="0" indent="-179384" algn="ctr" defTabSz="914400" eaLnBrk="0" fontAlgn="base" hangingPunct="0">
              <a:lnSpc>
                <a:spcPct val="100000"/>
              </a:lnSpc>
              <a:spcBef>
                <a:spcPts val="0"/>
              </a:spcBef>
              <a:spcAft>
                <a:spcPct val="0"/>
              </a:spcAft>
              <a:buClr>
                <a:srgbClr val="5B9BD5"/>
              </a:buClr>
              <a:buSzTx/>
              <a:buFontTx/>
              <a:buNone/>
              <a:tabLst/>
              <a:defRPr kumimoji="1" sz="2000" i="0" u="none" strike="noStrike" cap="none" spc="0" normalizeH="0" baseline="0">
                <a:ln>
                  <a:noFill/>
                </a:ln>
                <a:solidFill>
                  <a:prstClr val="whit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algn="l"/>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Predicting a </a:t>
            </a:r>
            <a:r>
              <a:rPr lang="en-US" sz="1600" kern="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category or class</a:t>
            </a:r>
            <a:endPar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15" name="Text Placeholder 16">
            <a:extLst>
              <a:ext uri="{FF2B5EF4-FFF2-40B4-BE49-F238E27FC236}">
                <a16:creationId xmlns:a16="http://schemas.microsoft.com/office/drawing/2014/main" id="{72B41702-E215-4ACA-86B3-8EC2C4997A1B}"/>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Successful Example</a:t>
            </a:r>
          </a:p>
        </p:txBody>
      </p:sp>
      <p:sp>
        <p:nvSpPr>
          <p:cNvPr id="19" name="Rectangle 18">
            <a:extLst>
              <a:ext uri="{FF2B5EF4-FFF2-40B4-BE49-F238E27FC236}">
                <a16:creationId xmlns:a16="http://schemas.microsoft.com/office/drawing/2014/main" id="{66A299E4-22D6-457B-B552-9561F67B92F5}"/>
              </a:ext>
            </a:extLst>
          </p:cNvPr>
          <p:cNvSpPr/>
          <p:nvPr/>
        </p:nvSpPr>
        <p:spPr>
          <a:xfrm>
            <a:off x="7635240" y="1737360"/>
            <a:ext cx="4114800" cy="1554272"/>
          </a:xfrm>
          <a:prstGeom prst="rect">
            <a:avLst/>
          </a:prstGeom>
        </p:spPr>
        <p:txBody>
          <a:bodyPr wrap="square">
            <a:spAutoFit/>
          </a:bodyPr>
          <a:lstStyle/>
          <a:p>
            <a:pPr defTabSz="831633">
              <a:spcAft>
                <a:spcPts val="1800"/>
              </a:spcAft>
              <a:defRPr/>
            </a:pP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Duolingo: Classify whether a learner will get a word correct</a:t>
            </a:r>
          </a:p>
          <a:p>
            <a:pPr defTabSz="831633">
              <a:spcAft>
                <a:spcPts val="1800"/>
              </a:spcAft>
              <a:defRPr/>
            </a:pP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Case study: </a:t>
            </a: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hlinkClick r:id="rId6">
                  <a:extLst>
                    <a:ext uri="{A12FA001-AC4F-418D-AE19-62706E023703}">
                      <ahyp:hlinkClr xmlns:ahyp="http://schemas.microsoft.com/office/drawing/2018/hyperlinkcolor" val="tx"/>
                    </a:ext>
                  </a:extLst>
                </a:hlinkClick>
              </a:rPr>
              <a:t>https://aws.amazon.com/machine-learning/customers/innovators/duolingo</a:t>
            </a:r>
            <a:endPar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Tree>
    <p:custDataLst>
      <p:tags r:id="rId1"/>
    </p:custDataLst>
    <p:extLst>
      <p:ext uri="{BB962C8B-B14F-4D97-AF65-F5344CB8AC3E}">
        <p14:creationId xmlns:p14="http://schemas.microsoft.com/office/powerpoint/2010/main" val="2299461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86F95D-20F8-4991-ABF7-C12E5C5A4E8D}"/>
              </a:ext>
            </a:extLst>
          </p:cNvPr>
          <p:cNvSpPr>
            <a:spLocks noGrp="1"/>
          </p:cNvSpPr>
          <p:nvPr>
            <p:ph type="sldNum" idx="97"/>
          </p:nvPr>
        </p:nvSpPr>
        <p:spPr/>
        <p:txBody>
          <a:bodyPr/>
          <a:lstStyle/>
          <a:p>
            <a:fld id="{86A8BF56-6CB3-514C-9A64-F39D95C9E25B}" type="slidenum">
              <a:rPr lang="en-US" smtClean="0"/>
              <a:t>9</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Ranking example</a:t>
            </a:r>
          </a:p>
        </p:txBody>
      </p:sp>
      <p:pic>
        <p:nvPicPr>
          <p:cNvPr id="12" name="Picture 11">
            <a:extLst>
              <a:ext uri="{FF2B5EF4-FFF2-40B4-BE49-F238E27FC236}">
                <a16:creationId xmlns:a16="http://schemas.microsoft.com/office/drawing/2014/main" id="{B38D212C-A8B7-43F8-BC46-91B531DFB1E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2110" y="1538217"/>
            <a:ext cx="11473666" cy="4462659"/>
          </a:xfrm>
          <a:prstGeom prst="rect">
            <a:avLst/>
          </a:prstGeom>
        </p:spPr>
      </p:pic>
      <p:pic>
        <p:nvPicPr>
          <p:cNvPr id="13" name="Picture 12">
            <a:extLst>
              <a:ext uri="{FF2B5EF4-FFF2-40B4-BE49-F238E27FC236}">
                <a16:creationId xmlns:a16="http://schemas.microsoft.com/office/drawing/2014/main" id="{32DBC39D-04E5-4E6C-892F-03679F5ACE51}"/>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65760" y="2895280"/>
            <a:ext cx="7358510" cy="877900"/>
          </a:xfrm>
          <a:prstGeom prst="rect">
            <a:avLst/>
          </a:prstGeom>
        </p:spPr>
      </p:pic>
      <p:sp>
        <p:nvSpPr>
          <p:cNvPr id="14" name="Text Placeholder 16">
            <a:extLst>
              <a:ext uri="{FF2B5EF4-FFF2-40B4-BE49-F238E27FC236}">
                <a16:creationId xmlns:a16="http://schemas.microsoft.com/office/drawing/2014/main" id="{09C4D90D-2A55-4F52-9A1D-7CBD15C44CE7}"/>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19" name="Rectangle 18">
            <a:extLst>
              <a:ext uri="{FF2B5EF4-FFF2-40B4-BE49-F238E27FC236}">
                <a16:creationId xmlns:a16="http://schemas.microsoft.com/office/drawing/2014/main" id="{DC06B2F5-763D-48A1-823B-91D9DBC52D98}"/>
              </a:ext>
            </a:extLst>
          </p:cNvPr>
          <p:cNvSpPr/>
          <p:nvPr/>
        </p:nvSpPr>
        <p:spPr bwMode="auto">
          <a:xfrm>
            <a:off x="522324" y="2999122"/>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p>
            <a:pPr indent="-149481" defTabSz="761970" eaLnBrk="0" fontAlgn="base" hangingPunct="0">
              <a:spcAft>
                <a:spcPct val="0"/>
              </a:spcAft>
              <a:buClr>
                <a:srgbClr val="5B9BD5"/>
              </a:buClr>
            </a:pPr>
            <a:r>
              <a:rPr kumimoji="1" lang="en-US" sz="1600" dirty="0">
                <a:solidFill>
                  <a:schemeClr val="bg1"/>
                </a:solidFill>
                <a:ea typeface="Amazon Ember Light" panose="020B0403020204020204" pitchFamily="34" charset="0"/>
                <a:cs typeface="Amazon Ember Light" panose="020B0403020204020204" pitchFamily="34" charset="0"/>
              </a:rPr>
              <a:t>Ranking</a:t>
            </a:r>
          </a:p>
        </p:txBody>
      </p:sp>
      <p:sp>
        <p:nvSpPr>
          <p:cNvPr id="17" name="Text Placeholder 16">
            <a:extLst>
              <a:ext uri="{FF2B5EF4-FFF2-40B4-BE49-F238E27FC236}">
                <a16:creationId xmlns:a16="http://schemas.microsoft.com/office/drawing/2014/main" id="{8D604E8F-3DE9-48D3-8CC9-42EF7B4AB594}"/>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20" name="Content Placeholder 22">
            <a:extLst>
              <a:ext uri="{FF2B5EF4-FFF2-40B4-BE49-F238E27FC236}">
                <a16:creationId xmlns:a16="http://schemas.microsoft.com/office/drawing/2014/main" id="{01C7CDDF-B5A2-4D2E-AC7F-9789C51FC1F9}"/>
              </a:ext>
            </a:extLst>
          </p:cNvPr>
          <p:cNvSpPr txBox="1">
            <a:spLocks/>
          </p:cNvSpPr>
          <p:nvPr/>
        </p:nvSpPr>
        <p:spPr>
          <a:xfrm>
            <a:off x="2879530" y="2997000"/>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indent="-179384" algn="ctr" defTabSz="914400" eaLnBrk="0" fontAlgn="base" hangingPunct="0">
              <a:spcAft>
                <a:spcPct val="0"/>
              </a:spcAft>
              <a:buClr>
                <a:srgbClr val="5B9BD5"/>
              </a:buClr>
              <a:defRPr kumimoji="1" sz="2000">
                <a:solidFill>
                  <a:prstClr val="whit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algn="l"/>
            <a:r>
              <a:rPr lang="en-US" sz="1600" dirty="0">
                <a:solidFill>
                  <a:schemeClr val="bg1"/>
                </a:solidFill>
                <a:latin typeface="+mn-lt"/>
              </a:rPr>
              <a:t>Ordering items to find the most relevant</a:t>
            </a:r>
          </a:p>
        </p:txBody>
      </p:sp>
      <p:sp>
        <p:nvSpPr>
          <p:cNvPr id="18" name="Text Placeholder 16">
            <a:extLst>
              <a:ext uri="{FF2B5EF4-FFF2-40B4-BE49-F238E27FC236}">
                <a16:creationId xmlns:a16="http://schemas.microsoft.com/office/drawing/2014/main" id="{B4F96C5F-67D2-4C77-9321-EEF59DEE72ED}"/>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Example</a:t>
            </a:r>
          </a:p>
        </p:txBody>
      </p:sp>
      <p:sp>
        <p:nvSpPr>
          <p:cNvPr id="21" name="Rectangle 20">
            <a:extLst>
              <a:ext uri="{FF2B5EF4-FFF2-40B4-BE49-F238E27FC236}">
                <a16:creationId xmlns:a16="http://schemas.microsoft.com/office/drawing/2014/main" id="{360D6247-0E71-48AB-BF77-48438302EFB0}"/>
              </a:ext>
            </a:extLst>
          </p:cNvPr>
          <p:cNvSpPr/>
          <p:nvPr/>
        </p:nvSpPr>
        <p:spPr>
          <a:xfrm>
            <a:off x="7635240" y="1737360"/>
            <a:ext cx="4114800" cy="3000821"/>
          </a:xfrm>
          <a:prstGeom prst="rect">
            <a:avLst/>
          </a:prstGeom>
        </p:spPr>
        <p:txBody>
          <a:bodyPr wrap="square">
            <a:spAutoFit/>
          </a:bodyPr>
          <a:lstStyle/>
          <a:p>
            <a:pPr>
              <a:spcAft>
                <a:spcPts val="1800"/>
              </a:spcAft>
            </a:pPr>
            <a:r>
              <a:rPr lang="en-US" sz="1600" dirty="0">
                <a:solidFill>
                  <a:schemeClr val="bg1"/>
                </a:solidFill>
              </a:rPr>
              <a:t>Rank the most likely next pizza order</a:t>
            </a:r>
          </a:p>
          <a:p>
            <a:pPr>
              <a:spcAft>
                <a:spcPts val="1800"/>
              </a:spcAft>
            </a:pPr>
            <a:r>
              <a:rPr lang="en-US" sz="1600" dirty="0">
                <a:solidFill>
                  <a:schemeClr val="bg1"/>
                </a:solidFill>
              </a:rPr>
              <a:t>Features: Customer's past pizza orders, location, time of day, weather, available discounts</a:t>
            </a:r>
          </a:p>
          <a:p>
            <a:pPr>
              <a:spcAft>
                <a:spcPts val="1800"/>
              </a:spcAft>
            </a:pPr>
            <a:r>
              <a:rPr lang="en-US" sz="1600" dirty="0">
                <a:solidFill>
                  <a:schemeClr val="bg1"/>
                </a:solidFill>
              </a:rPr>
              <a:t>Output: Ranked list of the most likely next pizza orders for the customer</a:t>
            </a:r>
          </a:p>
          <a:p>
            <a:pPr>
              <a:spcAft>
                <a:spcPts val="1800"/>
              </a:spcAft>
            </a:pPr>
            <a:r>
              <a:rPr lang="en-US" sz="1600" dirty="0">
                <a:solidFill>
                  <a:schemeClr val="bg1"/>
                </a:solidFill>
              </a:rPr>
              <a:t>Candidate models: Collaborative filtering, pointwise models, pairwise models, and others</a:t>
            </a:r>
          </a:p>
        </p:txBody>
      </p:sp>
    </p:spTree>
    <p:custDataLst>
      <p:tags r:id="rId1"/>
    </p:custDataLst>
    <p:extLst>
      <p:ext uri="{BB962C8B-B14F-4D97-AF65-F5344CB8AC3E}">
        <p14:creationId xmlns:p14="http://schemas.microsoft.com/office/powerpoint/2010/main" val="10861044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ymGXCcOQ"/>
  <p:tag name="ARTICULATE_SLIDE_COUNT" val="1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6990</TotalTime>
  <Words>4372</Words>
  <Application>Microsoft Macintosh PowerPoint</Application>
  <PresentationFormat>Widescreen</PresentationFormat>
  <Paragraphs>299</Paragraphs>
  <Slides>20</Slides>
  <Notes>20</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Amazon Ember Display</vt:lpstr>
      <vt:lpstr>Amazon Ember Display Heavy</vt:lpstr>
      <vt:lpstr>Amazon Ember Heavy</vt:lpstr>
      <vt:lpstr>Amazon Ember Light</vt:lpstr>
      <vt:lpstr>Arial</vt:lpstr>
      <vt:lpstr>Calibri</vt:lpstr>
      <vt:lpstr>Calibri Light</vt:lpstr>
      <vt:lpstr>Lucida Console</vt:lpstr>
      <vt:lpstr>Custom Design</vt:lpstr>
      <vt:lpstr>Examples of ML Applications and Why They Are Successful</vt:lpstr>
      <vt:lpstr>Examples of ML Applications and Why They Are Successful</vt:lpstr>
      <vt:lpstr>Today’s activities</vt:lpstr>
      <vt:lpstr>ML applications</vt:lpstr>
      <vt:lpstr>Regression example</vt:lpstr>
      <vt:lpstr>Successful regression example</vt:lpstr>
      <vt:lpstr>Classification example</vt:lpstr>
      <vt:lpstr>Successful classification example</vt:lpstr>
      <vt:lpstr>Ranking example</vt:lpstr>
      <vt:lpstr>Successful ranking example</vt:lpstr>
      <vt:lpstr>Recommendation example</vt:lpstr>
      <vt:lpstr>Successful recommendation example</vt:lpstr>
      <vt:lpstr>Clustering example</vt:lpstr>
      <vt:lpstr>Successful clustering example</vt:lpstr>
      <vt:lpstr>Anomaly detection example</vt:lpstr>
      <vt:lpstr>Successful anomaly detection example</vt:lpstr>
      <vt:lpstr>Next module</vt:lpstr>
      <vt:lpstr>PowerPoint Presentation</vt:lpstr>
      <vt:lpstr>Image source slide (for curriculum development use only)</vt:lpstr>
      <vt:lpstr>Source graphic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Blake, Daniel</cp:lastModifiedBy>
  <cp:revision>157</cp:revision>
  <dcterms:created xsi:type="dcterms:W3CDTF">2022-11-16T15:46:36Z</dcterms:created>
  <dcterms:modified xsi:type="dcterms:W3CDTF">2025-05-09T14:09:08Z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57014953-91F6-4E85-82D4-614AC454BBD1</vt:lpwstr>
  </property>
  <property fmtid="{D5CDD505-2E9C-101B-9397-08002B2CF9AE}" pid="3" name="ArticulatePath">
    <vt:lpwstr>psr_MLUMLA-EN-M1-L3</vt:lpwstr>
  </property>
</Properties>
</file>