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49"/>
  </p:notesMasterIdLst>
  <p:handoutMasterIdLst>
    <p:handoutMasterId r:id="rId50"/>
  </p:handoutMasterIdLst>
  <p:sldIdLst>
    <p:sldId id="256" r:id="rId2"/>
    <p:sldId id="259" r:id="rId3"/>
    <p:sldId id="258" r:id="rId4"/>
    <p:sldId id="386" r:id="rId5"/>
    <p:sldId id="261" r:id="rId6"/>
    <p:sldId id="387" r:id="rId7"/>
    <p:sldId id="388" r:id="rId8"/>
    <p:sldId id="389" r:id="rId9"/>
    <p:sldId id="391" r:id="rId10"/>
    <p:sldId id="394" r:id="rId11"/>
    <p:sldId id="396" r:id="rId12"/>
    <p:sldId id="395" r:id="rId13"/>
    <p:sldId id="398" r:id="rId14"/>
    <p:sldId id="400" r:id="rId15"/>
    <p:sldId id="402" r:id="rId16"/>
    <p:sldId id="405" r:id="rId17"/>
    <p:sldId id="403" r:id="rId18"/>
    <p:sldId id="406" r:id="rId19"/>
    <p:sldId id="404" r:id="rId20"/>
    <p:sldId id="407" r:id="rId21"/>
    <p:sldId id="411" r:id="rId22"/>
    <p:sldId id="2147477358" r:id="rId23"/>
    <p:sldId id="416" r:id="rId24"/>
    <p:sldId id="413" r:id="rId25"/>
    <p:sldId id="417" r:id="rId26"/>
    <p:sldId id="418" r:id="rId27"/>
    <p:sldId id="419" r:id="rId28"/>
    <p:sldId id="4049" r:id="rId29"/>
    <p:sldId id="420" r:id="rId30"/>
    <p:sldId id="421" r:id="rId31"/>
    <p:sldId id="4042" r:id="rId32"/>
    <p:sldId id="2147477356" r:id="rId33"/>
    <p:sldId id="2147477357" r:id="rId34"/>
    <p:sldId id="4050" r:id="rId35"/>
    <p:sldId id="4051" r:id="rId36"/>
    <p:sldId id="4052" r:id="rId37"/>
    <p:sldId id="4053" r:id="rId38"/>
    <p:sldId id="4054" r:id="rId39"/>
    <p:sldId id="4043" r:id="rId40"/>
    <p:sldId id="4055" r:id="rId41"/>
    <p:sldId id="4056" r:id="rId42"/>
    <p:sldId id="4057" r:id="rId43"/>
    <p:sldId id="4058" r:id="rId44"/>
    <p:sldId id="4059" r:id="rId45"/>
    <p:sldId id="4062" r:id="rId46"/>
    <p:sldId id="4060" r:id="rId47"/>
    <p:sldId id="4063"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9C03A7-3C4B-41F7-BFDB-BE447BAD8B83}">
          <p14:sldIdLst>
            <p14:sldId id="256"/>
            <p14:sldId id="259"/>
            <p14:sldId id="258"/>
            <p14:sldId id="386"/>
            <p14:sldId id="261"/>
            <p14:sldId id="387"/>
            <p14:sldId id="388"/>
            <p14:sldId id="389"/>
            <p14:sldId id="391"/>
            <p14:sldId id="394"/>
            <p14:sldId id="396"/>
            <p14:sldId id="395"/>
            <p14:sldId id="398"/>
            <p14:sldId id="400"/>
            <p14:sldId id="402"/>
            <p14:sldId id="405"/>
            <p14:sldId id="403"/>
            <p14:sldId id="406"/>
            <p14:sldId id="404"/>
            <p14:sldId id="407"/>
            <p14:sldId id="411"/>
            <p14:sldId id="2147477358"/>
            <p14:sldId id="416"/>
            <p14:sldId id="413"/>
            <p14:sldId id="417"/>
            <p14:sldId id="418"/>
            <p14:sldId id="419"/>
            <p14:sldId id="4049"/>
            <p14:sldId id="420"/>
            <p14:sldId id="421"/>
            <p14:sldId id="4042"/>
            <p14:sldId id="2147477356"/>
          </p14:sldIdLst>
        </p14:section>
        <p14:section name="Source graphics" id="{2B22A5F9-5D3B-429E-992E-FADED51BF6C2}">
          <p14:sldIdLst>
            <p14:sldId id="2147477357"/>
            <p14:sldId id="4050"/>
            <p14:sldId id="4051"/>
            <p14:sldId id="4052"/>
            <p14:sldId id="4053"/>
            <p14:sldId id="4054"/>
            <p14:sldId id="4043"/>
            <p14:sldId id="4055"/>
            <p14:sldId id="4056"/>
            <p14:sldId id="4057"/>
            <p14:sldId id="4058"/>
            <p14:sldId id="4059"/>
            <p14:sldId id="4062"/>
            <p14:sldId id="4060"/>
            <p14:sldId id="406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9" clrIdx="0">
    <p:extLst>
      <p:ext uri="{19B8F6BF-5375-455C-9EA6-DF929625EA0E}">
        <p15:presenceInfo xmlns:p15="http://schemas.microsoft.com/office/powerpoint/2012/main" userId="S-1-5-21-1407069837-2091007605-538272213-15390607" providerId="AD"/>
      </p:ext>
    </p:extLst>
  </p:cmAuthor>
  <p:cmAuthor id="2" name="Treadwell, Jacqueline" initials="TJ" lastIdx="40" clrIdx="1">
    <p:extLst>
      <p:ext uri="{19B8F6BF-5375-455C-9EA6-DF929625EA0E}">
        <p15:presenceInfo xmlns:p15="http://schemas.microsoft.com/office/powerpoint/2012/main" userId="S-1-5-21-1407069837-2091007605-538272213-42886191" providerId="AD"/>
      </p:ext>
    </p:extLst>
  </p:cmAuthor>
  <p:cmAuthor id="3" name="Daniel Blake" initials="DJB" lastIdx="3" clrIdx="2">
    <p:extLst>
      <p:ext uri="{19B8F6BF-5375-455C-9EA6-DF929625EA0E}">
        <p15:presenceInfo xmlns:p15="http://schemas.microsoft.com/office/powerpoint/2012/main" userId="Daniel Blake" providerId="None"/>
      </p:ext>
    </p:extLst>
  </p:cmAuthor>
  <p:cmAuthor id="4" name="Stading, Katrina" initials="SK" lastIdx="9" clrIdx="3">
    <p:extLst>
      <p:ext uri="{19B8F6BF-5375-455C-9EA6-DF929625EA0E}">
        <p15:presenceInfo xmlns:p15="http://schemas.microsoft.com/office/powerpoint/2012/main" userId="S-1-5-21-1407069837-2091007605-538272213-31813507" providerId="AD"/>
      </p:ext>
    </p:extLst>
  </p:cmAuthor>
  <p:cmAuthor id="5" name="Anand Kamat" initials="AK" lastIdx="8" clrIdx="4">
    <p:extLst>
      <p:ext uri="{19B8F6BF-5375-455C-9EA6-DF929625EA0E}">
        <p15:presenceInfo xmlns:p15="http://schemas.microsoft.com/office/powerpoint/2012/main" userId="Anand Kam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2A5E"/>
    <a:srgbClr val="F1F3F3"/>
    <a:srgbClr val="003181"/>
    <a:srgbClr val="FF0000"/>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1" autoAdjust="0"/>
    <p:restoredTop sz="69252" autoAdjust="0"/>
  </p:normalViewPr>
  <p:slideViewPr>
    <p:cSldViewPr snapToGrid="0">
      <p:cViewPr varScale="1">
        <p:scale>
          <a:sx n="86" d="100"/>
          <a:sy n="86" d="100"/>
        </p:scale>
        <p:origin x="2368" y="200"/>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a:t>Data Points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x2</c:v>
                </c:pt>
              </c:strCache>
            </c:strRef>
          </c:tx>
          <c:spPr>
            <a:ln w="25400" cap="rnd">
              <a:noFill/>
              <a:round/>
            </a:ln>
            <a:effectLst/>
          </c:spPr>
          <c:marker>
            <c:symbol val="diamond"/>
            <c:size val="15"/>
            <c:spPr>
              <a:solidFill>
                <a:schemeClr val="accent3"/>
              </a:solidFill>
              <a:ln w="9525">
                <a:noFill/>
              </a:ln>
              <a:effectLst/>
            </c:spPr>
          </c:marker>
          <c:dPt>
            <c:idx val="0"/>
            <c:marker>
              <c:symbol val="circle"/>
              <c:size val="15"/>
              <c:spPr>
                <a:solidFill>
                  <a:schemeClr val="accent6"/>
                </a:solidFill>
                <a:ln w="28575">
                  <a:solidFill>
                    <a:schemeClr val="tx1"/>
                  </a:solidFill>
                </a:ln>
                <a:effectLst/>
              </c:spPr>
            </c:marker>
            <c:bubble3D val="0"/>
            <c:spPr>
              <a:ln w="28575" cap="rnd">
                <a:solidFill>
                  <a:schemeClr val="tx1"/>
                </a:solidFill>
                <a:round/>
              </a:ln>
              <a:effectLst/>
            </c:spPr>
            <c:extLst>
              <c:ext xmlns:c16="http://schemas.microsoft.com/office/drawing/2014/chart" uri="{C3380CC4-5D6E-409C-BE32-E72D297353CC}">
                <c16:uniqueId val="{00000001-9B1D-4690-93C6-878DA5D6D6E0}"/>
              </c:ext>
            </c:extLst>
          </c:dPt>
          <c:dPt>
            <c:idx val="1"/>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3-9B1D-4690-93C6-878DA5D6D6E0}"/>
              </c:ext>
            </c:extLst>
          </c:dPt>
          <c:dPt>
            <c:idx val="2"/>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5-9B1D-4690-93C6-878DA5D6D6E0}"/>
              </c:ext>
            </c:extLst>
          </c:dPt>
          <c:dPt>
            <c:idx val="3"/>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7-9B1D-4690-93C6-878DA5D6D6E0}"/>
              </c:ext>
            </c:extLst>
          </c:dPt>
          <c:dPt>
            <c:idx val="4"/>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9-9B1D-4690-93C6-878DA5D6D6E0}"/>
              </c:ext>
            </c:extLst>
          </c:dPt>
          <c:dPt>
            <c:idx val="5"/>
            <c:marker>
              <c:symbol val="diamond"/>
              <c:size val="15"/>
              <c:spPr>
                <a:solidFill>
                  <a:schemeClr val="tx1"/>
                </a:solidFill>
                <a:ln w="9525">
                  <a:solidFill>
                    <a:schemeClr val="tx1"/>
                  </a:solidFill>
                </a:ln>
                <a:effectLst/>
              </c:spPr>
            </c:marker>
            <c:bubble3D val="0"/>
            <c:spPr>
              <a:ln w="25400" cap="rnd">
                <a:noFill/>
                <a:round/>
              </a:ln>
              <a:effectLst/>
            </c:spPr>
            <c:extLst>
              <c:ext xmlns:c16="http://schemas.microsoft.com/office/drawing/2014/chart" uri="{C3380CC4-5D6E-409C-BE32-E72D297353CC}">
                <c16:uniqueId val="{0000000B-9B1D-4690-93C6-878DA5D6D6E0}"/>
              </c:ext>
            </c:extLst>
          </c:dPt>
          <c:dPt>
            <c:idx val="6"/>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C-9B1D-4690-93C6-878DA5D6D6E0}"/>
              </c:ext>
            </c:extLst>
          </c:dPt>
          <c:dPt>
            <c:idx val="7"/>
            <c:marker>
              <c:symbol val="diamond"/>
              <c:size val="15"/>
              <c:spPr>
                <a:solidFill>
                  <a:schemeClr val="tx2"/>
                </a:solidFill>
                <a:ln w="9525">
                  <a:solidFill>
                    <a:schemeClr val="tx1"/>
                  </a:solidFill>
                </a:ln>
                <a:effectLst/>
              </c:spPr>
            </c:marker>
            <c:bubble3D val="0"/>
            <c:extLst>
              <c:ext xmlns:c16="http://schemas.microsoft.com/office/drawing/2014/chart" uri="{C3380CC4-5D6E-409C-BE32-E72D297353CC}">
                <c16:uniqueId val="{0000000D-9B1D-4690-93C6-878DA5D6D6E0}"/>
              </c:ext>
            </c:extLst>
          </c:dPt>
          <c:dPt>
            <c:idx val="8"/>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E-9B1D-4690-93C6-878DA5D6D6E0}"/>
              </c:ext>
            </c:extLst>
          </c:dPt>
          <c:dPt>
            <c:idx val="9"/>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F-9B1D-4690-93C6-878DA5D6D6E0}"/>
              </c:ext>
            </c:extLst>
          </c:dPt>
          <c:xVal>
            <c:numRef>
              <c:f>Sheet1!$A$2:$A$11</c:f>
              <c:numCache>
                <c:formatCode>General</c:formatCode>
                <c:ptCount val="10"/>
                <c:pt idx="0">
                  <c:v>3.5</c:v>
                </c:pt>
                <c:pt idx="1">
                  <c:v>1</c:v>
                </c:pt>
                <c:pt idx="2">
                  <c:v>2</c:v>
                </c:pt>
                <c:pt idx="3">
                  <c:v>4</c:v>
                </c:pt>
                <c:pt idx="4">
                  <c:v>5</c:v>
                </c:pt>
                <c:pt idx="5">
                  <c:v>5</c:v>
                </c:pt>
                <c:pt idx="6">
                  <c:v>6</c:v>
                </c:pt>
                <c:pt idx="7">
                  <c:v>2</c:v>
                </c:pt>
                <c:pt idx="8">
                  <c:v>4</c:v>
                </c:pt>
                <c:pt idx="9">
                  <c:v>3</c:v>
                </c:pt>
              </c:numCache>
            </c:numRef>
          </c:xVal>
          <c:yVal>
            <c:numRef>
              <c:f>Sheet1!$B$2:$B$11</c:f>
              <c:numCache>
                <c:formatCode>General</c:formatCode>
                <c:ptCount val="10"/>
                <c:pt idx="0">
                  <c:v>2</c:v>
                </c:pt>
                <c:pt idx="1">
                  <c:v>3</c:v>
                </c:pt>
                <c:pt idx="2">
                  <c:v>4</c:v>
                </c:pt>
                <c:pt idx="3">
                  <c:v>2</c:v>
                </c:pt>
                <c:pt idx="4">
                  <c:v>4</c:v>
                </c:pt>
                <c:pt idx="5">
                  <c:v>2.5</c:v>
                </c:pt>
                <c:pt idx="6">
                  <c:v>6</c:v>
                </c:pt>
                <c:pt idx="7">
                  <c:v>9</c:v>
                </c:pt>
                <c:pt idx="8">
                  <c:v>9</c:v>
                </c:pt>
                <c:pt idx="9">
                  <c:v>8</c:v>
                </c:pt>
              </c:numCache>
            </c:numRef>
          </c:yVal>
          <c:smooth val="0"/>
          <c:extLst>
            <c:ext xmlns:c16="http://schemas.microsoft.com/office/drawing/2014/chart" uri="{C3380CC4-5D6E-409C-BE32-E72D297353CC}">
              <c16:uniqueId val="{00000010-9B1D-4690-93C6-878DA5D6D6E0}"/>
            </c:ext>
          </c:extLst>
        </c:ser>
        <c:dLbls>
          <c:showLegendKey val="0"/>
          <c:showVal val="0"/>
          <c:showCatName val="0"/>
          <c:showSerName val="0"/>
          <c:showPercent val="0"/>
          <c:showBubbleSize val="0"/>
        </c:dLbls>
        <c:axId val="75285663"/>
        <c:axId val="181697055"/>
      </c:scatterChart>
      <c:valAx>
        <c:axId val="75285663"/>
        <c:scaling>
          <c:orientation val="minMax"/>
          <c:max val="7"/>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1697055"/>
        <c:crosses val="autoZero"/>
        <c:crossBetween val="midCat"/>
        <c:majorUnit val="1"/>
      </c:valAx>
      <c:valAx>
        <c:axId val="181697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5285663"/>
        <c:crosses val="autoZero"/>
        <c:crossBetween val="midCat"/>
        <c:majorUnit val="1"/>
        <c:minorUnit val="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a:t>Data Points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x2</c:v>
                </c:pt>
              </c:strCache>
            </c:strRef>
          </c:tx>
          <c:spPr>
            <a:ln w="25400" cap="rnd">
              <a:noFill/>
              <a:round/>
            </a:ln>
            <a:effectLst/>
          </c:spPr>
          <c:marker>
            <c:symbol val="diamond"/>
            <c:size val="15"/>
            <c:spPr>
              <a:solidFill>
                <a:schemeClr val="accent3"/>
              </a:solidFill>
              <a:ln w="9525">
                <a:noFill/>
              </a:ln>
              <a:effectLst/>
            </c:spPr>
          </c:marker>
          <c:dPt>
            <c:idx val="0"/>
            <c:marker>
              <c:symbol val="circle"/>
              <c:size val="15"/>
              <c:spPr>
                <a:solidFill>
                  <a:schemeClr val="accent6"/>
                </a:solidFill>
                <a:ln w="28575">
                  <a:solidFill>
                    <a:schemeClr val="tx1"/>
                  </a:solidFill>
                </a:ln>
                <a:effectLst/>
              </c:spPr>
            </c:marker>
            <c:bubble3D val="0"/>
            <c:spPr>
              <a:ln w="28575" cap="rnd">
                <a:solidFill>
                  <a:schemeClr val="tx1"/>
                </a:solidFill>
                <a:round/>
              </a:ln>
              <a:effectLst/>
            </c:spPr>
            <c:extLst>
              <c:ext xmlns:c16="http://schemas.microsoft.com/office/drawing/2014/chart" uri="{C3380CC4-5D6E-409C-BE32-E72D297353CC}">
                <c16:uniqueId val="{00000000-CC25-7749-A646-8F1806E1B22E}"/>
              </c:ext>
            </c:extLst>
          </c:dPt>
          <c:dPt>
            <c:idx val="1"/>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1-CC25-7749-A646-8F1806E1B22E}"/>
              </c:ext>
            </c:extLst>
          </c:dPt>
          <c:dPt>
            <c:idx val="2"/>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2-CC25-7749-A646-8F1806E1B22E}"/>
              </c:ext>
            </c:extLst>
          </c:dPt>
          <c:dPt>
            <c:idx val="3"/>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3-CC25-7749-A646-8F1806E1B22E}"/>
              </c:ext>
            </c:extLst>
          </c:dPt>
          <c:dPt>
            <c:idx val="4"/>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4-CC25-7749-A646-8F1806E1B22E}"/>
              </c:ext>
            </c:extLst>
          </c:dPt>
          <c:dPt>
            <c:idx val="5"/>
            <c:marker>
              <c:symbol val="diamond"/>
              <c:size val="15"/>
              <c:spPr>
                <a:solidFill>
                  <a:schemeClr val="tx1"/>
                </a:solidFill>
                <a:ln w="9525">
                  <a:solidFill>
                    <a:schemeClr val="tx1"/>
                  </a:solidFill>
                </a:ln>
                <a:effectLst/>
              </c:spPr>
            </c:marker>
            <c:bubble3D val="0"/>
            <c:spPr>
              <a:ln w="25400" cap="rnd">
                <a:noFill/>
                <a:round/>
              </a:ln>
              <a:effectLst/>
            </c:spPr>
            <c:extLst>
              <c:ext xmlns:c16="http://schemas.microsoft.com/office/drawing/2014/chart" uri="{C3380CC4-5D6E-409C-BE32-E72D297353CC}">
                <c16:uniqueId val="{00000006-CC25-7749-A646-8F1806E1B22E}"/>
              </c:ext>
            </c:extLst>
          </c:dPt>
          <c:dPt>
            <c:idx val="6"/>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7-CC25-7749-A646-8F1806E1B22E}"/>
              </c:ext>
            </c:extLst>
          </c:dPt>
          <c:dPt>
            <c:idx val="7"/>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8-CC25-7749-A646-8F1806E1B22E}"/>
              </c:ext>
            </c:extLst>
          </c:dPt>
          <c:dPt>
            <c:idx val="8"/>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9-CC25-7749-A646-8F1806E1B22E}"/>
              </c:ext>
            </c:extLst>
          </c:dPt>
          <c:dPt>
            <c:idx val="9"/>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A-CC25-7749-A646-8F1806E1B22E}"/>
              </c:ext>
            </c:extLst>
          </c:dPt>
          <c:xVal>
            <c:numRef>
              <c:f>Sheet1!$A$2:$A$11</c:f>
              <c:numCache>
                <c:formatCode>General</c:formatCode>
                <c:ptCount val="10"/>
                <c:pt idx="0">
                  <c:v>3.5</c:v>
                </c:pt>
                <c:pt idx="1">
                  <c:v>1</c:v>
                </c:pt>
                <c:pt idx="2">
                  <c:v>2</c:v>
                </c:pt>
                <c:pt idx="3">
                  <c:v>4</c:v>
                </c:pt>
                <c:pt idx="4">
                  <c:v>5</c:v>
                </c:pt>
                <c:pt idx="5">
                  <c:v>5</c:v>
                </c:pt>
                <c:pt idx="6">
                  <c:v>6</c:v>
                </c:pt>
                <c:pt idx="7">
                  <c:v>2</c:v>
                </c:pt>
                <c:pt idx="8">
                  <c:v>4</c:v>
                </c:pt>
                <c:pt idx="9">
                  <c:v>3</c:v>
                </c:pt>
              </c:numCache>
            </c:numRef>
          </c:xVal>
          <c:yVal>
            <c:numRef>
              <c:f>Sheet1!$B$2:$B$11</c:f>
              <c:numCache>
                <c:formatCode>General</c:formatCode>
                <c:ptCount val="10"/>
                <c:pt idx="0">
                  <c:v>2</c:v>
                </c:pt>
                <c:pt idx="1">
                  <c:v>3</c:v>
                </c:pt>
                <c:pt idx="2">
                  <c:v>4</c:v>
                </c:pt>
                <c:pt idx="3">
                  <c:v>2</c:v>
                </c:pt>
                <c:pt idx="4">
                  <c:v>4</c:v>
                </c:pt>
                <c:pt idx="5">
                  <c:v>2.5</c:v>
                </c:pt>
                <c:pt idx="6">
                  <c:v>6</c:v>
                </c:pt>
                <c:pt idx="7">
                  <c:v>9</c:v>
                </c:pt>
                <c:pt idx="8">
                  <c:v>9</c:v>
                </c:pt>
                <c:pt idx="9">
                  <c:v>8</c:v>
                </c:pt>
              </c:numCache>
            </c:numRef>
          </c:yVal>
          <c:smooth val="0"/>
          <c:extLst>
            <c:ext xmlns:c16="http://schemas.microsoft.com/office/drawing/2014/chart" uri="{C3380CC4-5D6E-409C-BE32-E72D297353CC}">
              <c16:uniqueId val="{0000000B-CC25-7749-A646-8F1806E1B22E}"/>
            </c:ext>
          </c:extLst>
        </c:ser>
        <c:dLbls>
          <c:showLegendKey val="0"/>
          <c:showVal val="0"/>
          <c:showCatName val="0"/>
          <c:showSerName val="0"/>
          <c:showPercent val="0"/>
          <c:showBubbleSize val="0"/>
        </c:dLbls>
        <c:axId val="75285663"/>
        <c:axId val="181697055"/>
      </c:scatterChart>
      <c:valAx>
        <c:axId val="75285663"/>
        <c:scaling>
          <c:orientation val="minMax"/>
          <c:max val="7"/>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1697055"/>
        <c:crosses val="autoZero"/>
        <c:crossBetween val="midCat"/>
        <c:majorUnit val="1"/>
      </c:valAx>
      <c:valAx>
        <c:axId val="181697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5285663"/>
        <c:crosses val="autoZero"/>
        <c:crossBetween val="midCat"/>
        <c:majorUnit val="1"/>
        <c:minorUnit val="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a:t>Data Points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75263753679905"/>
          <c:y val="0.14676924843543665"/>
          <c:w val="0.83969182666305409"/>
          <c:h val="0.74526455344047349"/>
        </c:manualLayout>
      </c:layout>
      <c:scatterChart>
        <c:scatterStyle val="lineMarker"/>
        <c:varyColors val="0"/>
        <c:ser>
          <c:idx val="0"/>
          <c:order val="0"/>
          <c:tx>
            <c:strRef>
              <c:f>Sheet1!$B$1</c:f>
              <c:strCache>
                <c:ptCount val="1"/>
                <c:pt idx="0">
                  <c:v>x2</c:v>
                </c:pt>
              </c:strCache>
            </c:strRef>
          </c:tx>
          <c:spPr>
            <a:ln w="25400" cap="rnd">
              <a:noFill/>
              <a:round/>
            </a:ln>
            <a:effectLst/>
          </c:spPr>
          <c:marker>
            <c:symbol val="diamond"/>
            <c:size val="15"/>
            <c:spPr>
              <a:solidFill>
                <a:schemeClr val="accent3"/>
              </a:solidFill>
              <a:ln w="9525">
                <a:noFill/>
              </a:ln>
              <a:effectLst/>
            </c:spPr>
          </c:marker>
          <c:dPt>
            <c:idx val="0"/>
            <c:marker>
              <c:symbol val="circle"/>
              <c:size val="15"/>
              <c:spPr>
                <a:solidFill>
                  <a:schemeClr val="accent6"/>
                </a:solidFill>
                <a:ln w="28575">
                  <a:solidFill>
                    <a:schemeClr val="tx1"/>
                  </a:solidFill>
                </a:ln>
                <a:effectLst/>
              </c:spPr>
            </c:marker>
            <c:bubble3D val="0"/>
            <c:spPr>
              <a:ln w="28575" cap="rnd">
                <a:solidFill>
                  <a:schemeClr val="tx1"/>
                </a:solidFill>
                <a:round/>
              </a:ln>
              <a:effectLst/>
            </c:spPr>
            <c:extLst>
              <c:ext xmlns:c16="http://schemas.microsoft.com/office/drawing/2014/chart" uri="{C3380CC4-5D6E-409C-BE32-E72D297353CC}">
                <c16:uniqueId val="{00000000-CC25-7749-A646-8F1806E1B22E}"/>
              </c:ext>
            </c:extLst>
          </c:dPt>
          <c:dPt>
            <c:idx val="1"/>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1-CC25-7749-A646-8F1806E1B22E}"/>
              </c:ext>
            </c:extLst>
          </c:dPt>
          <c:dPt>
            <c:idx val="2"/>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2-CC25-7749-A646-8F1806E1B22E}"/>
              </c:ext>
            </c:extLst>
          </c:dPt>
          <c:dPt>
            <c:idx val="3"/>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3-CC25-7749-A646-8F1806E1B22E}"/>
              </c:ext>
            </c:extLst>
          </c:dPt>
          <c:dPt>
            <c:idx val="4"/>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4-CC25-7749-A646-8F1806E1B22E}"/>
              </c:ext>
            </c:extLst>
          </c:dPt>
          <c:dPt>
            <c:idx val="5"/>
            <c:marker>
              <c:symbol val="diamond"/>
              <c:size val="15"/>
              <c:spPr>
                <a:solidFill>
                  <a:schemeClr val="tx1"/>
                </a:solidFill>
                <a:ln w="9525">
                  <a:solidFill>
                    <a:schemeClr val="tx1"/>
                  </a:solidFill>
                </a:ln>
                <a:effectLst/>
              </c:spPr>
            </c:marker>
            <c:bubble3D val="0"/>
            <c:spPr>
              <a:ln w="25400" cap="rnd">
                <a:noFill/>
                <a:round/>
              </a:ln>
              <a:effectLst/>
            </c:spPr>
            <c:extLst>
              <c:ext xmlns:c16="http://schemas.microsoft.com/office/drawing/2014/chart" uri="{C3380CC4-5D6E-409C-BE32-E72D297353CC}">
                <c16:uniqueId val="{00000006-CC25-7749-A646-8F1806E1B22E}"/>
              </c:ext>
            </c:extLst>
          </c:dPt>
          <c:dPt>
            <c:idx val="6"/>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7-CC25-7749-A646-8F1806E1B22E}"/>
              </c:ext>
            </c:extLst>
          </c:dPt>
          <c:dPt>
            <c:idx val="7"/>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8-CC25-7749-A646-8F1806E1B22E}"/>
              </c:ext>
            </c:extLst>
          </c:dPt>
          <c:dPt>
            <c:idx val="8"/>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9-CC25-7749-A646-8F1806E1B22E}"/>
              </c:ext>
            </c:extLst>
          </c:dPt>
          <c:dPt>
            <c:idx val="9"/>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A-CC25-7749-A646-8F1806E1B22E}"/>
              </c:ext>
            </c:extLst>
          </c:dPt>
          <c:xVal>
            <c:numRef>
              <c:f>Sheet1!$A$2:$A$11</c:f>
              <c:numCache>
                <c:formatCode>General</c:formatCode>
                <c:ptCount val="10"/>
                <c:pt idx="0">
                  <c:v>3.5</c:v>
                </c:pt>
                <c:pt idx="1">
                  <c:v>1</c:v>
                </c:pt>
                <c:pt idx="2">
                  <c:v>2</c:v>
                </c:pt>
                <c:pt idx="3">
                  <c:v>4</c:v>
                </c:pt>
                <c:pt idx="4">
                  <c:v>5</c:v>
                </c:pt>
                <c:pt idx="5">
                  <c:v>5</c:v>
                </c:pt>
                <c:pt idx="6">
                  <c:v>6</c:v>
                </c:pt>
                <c:pt idx="7">
                  <c:v>2</c:v>
                </c:pt>
                <c:pt idx="8">
                  <c:v>4</c:v>
                </c:pt>
                <c:pt idx="9">
                  <c:v>3</c:v>
                </c:pt>
              </c:numCache>
            </c:numRef>
          </c:xVal>
          <c:yVal>
            <c:numRef>
              <c:f>Sheet1!$B$2:$B$11</c:f>
              <c:numCache>
                <c:formatCode>General</c:formatCode>
                <c:ptCount val="10"/>
                <c:pt idx="0">
                  <c:v>2</c:v>
                </c:pt>
                <c:pt idx="1">
                  <c:v>3</c:v>
                </c:pt>
                <c:pt idx="2">
                  <c:v>4</c:v>
                </c:pt>
                <c:pt idx="3">
                  <c:v>2</c:v>
                </c:pt>
                <c:pt idx="4">
                  <c:v>4</c:v>
                </c:pt>
                <c:pt idx="5">
                  <c:v>2.5</c:v>
                </c:pt>
                <c:pt idx="6">
                  <c:v>6</c:v>
                </c:pt>
                <c:pt idx="7">
                  <c:v>9</c:v>
                </c:pt>
                <c:pt idx="8">
                  <c:v>9</c:v>
                </c:pt>
                <c:pt idx="9">
                  <c:v>8</c:v>
                </c:pt>
              </c:numCache>
            </c:numRef>
          </c:yVal>
          <c:smooth val="0"/>
          <c:extLst>
            <c:ext xmlns:c16="http://schemas.microsoft.com/office/drawing/2014/chart" uri="{C3380CC4-5D6E-409C-BE32-E72D297353CC}">
              <c16:uniqueId val="{0000000B-CC25-7749-A646-8F1806E1B22E}"/>
            </c:ext>
          </c:extLst>
        </c:ser>
        <c:dLbls>
          <c:showLegendKey val="0"/>
          <c:showVal val="0"/>
          <c:showCatName val="0"/>
          <c:showSerName val="0"/>
          <c:showPercent val="0"/>
          <c:showBubbleSize val="0"/>
        </c:dLbls>
        <c:axId val="75285663"/>
        <c:axId val="181697055"/>
      </c:scatterChart>
      <c:valAx>
        <c:axId val="75285663"/>
        <c:scaling>
          <c:orientation val="minMax"/>
          <c:max val="7"/>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1697055"/>
        <c:crosses val="autoZero"/>
        <c:crossBetween val="midCat"/>
        <c:majorUnit val="1"/>
      </c:valAx>
      <c:valAx>
        <c:axId val="181697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5285663"/>
        <c:crosses val="autoZero"/>
        <c:crossBetween val="midCat"/>
        <c:majorUnit val="1"/>
        <c:minorUnit val="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400" dirty="0"/>
              <a:t>Data Points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x2</c:v>
                </c:pt>
              </c:strCache>
            </c:strRef>
          </c:tx>
          <c:spPr>
            <a:ln w="25400" cap="rnd">
              <a:noFill/>
              <a:round/>
            </a:ln>
            <a:effectLst/>
          </c:spPr>
          <c:marker>
            <c:symbol val="diamond"/>
            <c:size val="15"/>
            <c:spPr>
              <a:solidFill>
                <a:schemeClr val="accent3"/>
              </a:solidFill>
              <a:ln w="9525">
                <a:noFill/>
              </a:ln>
              <a:effectLst/>
            </c:spPr>
          </c:marker>
          <c:dPt>
            <c:idx val="0"/>
            <c:marker>
              <c:symbol val="circle"/>
              <c:size val="15"/>
              <c:spPr>
                <a:solidFill>
                  <a:schemeClr val="accent6"/>
                </a:solidFill>
                <a:ln w="28575">
                  <a:solidFill>
                    <a:schemeClr val="tx1"/>
                  </a:solidFill>
                </a:ln>
                <a:effectLst/>
              </c:spPr>
            </c:marker>
            <c:bubble3D val="0"/>
            <c:spPr>
              <a:ln w="28575" cap="rnd">
                <a:solidFill>
                  <a:schemeClr val="tx1"/>
                </a:solidFill>
                <a:round/>
              </a:ln>
              <a:effectLst/>
            </c:spPr>
            <c:extLst>
              <c:ext xmlns:c16="http://schemas.microsoft.com/office/drawing/2014/chart" uri="{C3380CC4-5D6E-409C-BE32-E72D297353CC}">
                <c16:uniqueId val="{00000000-CC25-7749-A646-8F1806E1B22E}"/>
              </c:ext>
            </c:extLst>
          </c:dPt>
          <c:dPt>
            <c:idx val="1"/>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1-CC25-7749-A646-8F1806E1B22E}"/>
              </c:ext>
            </c:extLst>
          </c:dPt>
          <c:dPt>
            <c:idx val="2"/>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2-CC25-7749-A646-8F1806E1B22E}"/>
              </c:ext>
            </c:extLst>
          </c:dPt>
          <c:dPt>
            <c:idx val="3"/>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3-CC25-7749-A646-8F1806E1B22E}"/>
              </c:ext>
            </c:extLst>
          </c:dPt>
          <c:dPt>
            <c:idx val="4"/>
            <c:marker>
              <c:symbol val="circle"/>
              <c:size val="15"/>
              <c:spPr>
                <a:solidFill>
                  <a:schemeClr val="accent6"/>
                </a:solidFill>
                <a:ln w="28575">
                  <a:solidFill>
                    <a:schemeClr val="tx1"/>
                  </a:solidFill>
                </a:ln>
                <a:effectLst/>
              </c:spPr>
            </c:marker>
            <c:bubble3D val="0"/>
            <c:spPr>
              <a:ln w="28575" cap="rnd">
                <a:noFill/>
                <a:round/>
              </a:ln>
              <a:effectLst/>
            </c:spPr>
            <c:extLst>
              <c:ext xmlns:c16="http://schemas.microsoft.com/office/drawing/2014/chart" uri="{C3380CC4-5D6E-409C-BE32-E72D297353CC}">
                <c16:uniqueId val="{00000004-CC25-7749-A646-8F1806E1B22E}"/>
              </c:ext>
            </c:extLst>
          </c:dPt>
          <c:dPt>
            <c:idx val="5"/>
            <c:marker>
              <c:symbol val="diamond"/>
              <c:size val="15"/>
              <c:spPr>
                <a:solidFill>
                  <a:schemeClr val="tx1"/>
                </a:solidFill>
                <a:ln w="9525">
                  <a:solidFill>
                    <a:schemeClr val="tx1"/>
                  </a:solidFill>
                </a:ln>
                <a:effectLst/>
              </c:spPr>
            </c:marker>
            <c:bubble3D val="0"/>
            <c:spPr>
              <a:ln w="25400" cap="rnd">
                <a:noFill/>
                <a:round/>
              </a:ln>
              <a:effectLst/>
            </c:spPr>
            <c:extLst>
              <c:ext xmlns:c16="http://schemas.microsoft.com/office/drawing/2014/chart" uri="{C3380CC4-5D6E-409C-BE32-E72D297353CC}">
                <c16:uniqueId val="{00000006-CC25-7749-A646-8F1806E1B22E}"/>
              </c:ext>
            </c:extLst>
          </c:dPt>
          <c:dPt>
            <c:idx val="6"/>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7-CC25-7749-A646-8F1806E1B22E}"/>
              </c:ext>
            </c:extLst>
          </c:dPt>
          <c:dPt>
            <c:idx val="7"/>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8-CC25-7749-A646-8F1806E1B22E}"/>
              </c:ext>
            </c:extLst>
          </c:dPt>
          <c:dPt>
            <c:idx val="8"/>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9-CC25-7749-A646-8F1806E1B22E}"/>
              </c:ext>
            </c:extLst>
          </c:dPt>
          <c:dPt>
            <c:idx val="9"/>
            <c:marker>
              <c:symbol val="diamond"/>
              <c:size val="15"/>
              <c:spPr>
                <a:solidFill>
                  <a:schemeClr val="tx1"/>
                </a:solidFill>
                <a:ln w="9525">
                  <a:solidFill>
                    <a:schemeClr val="tx1"/>
                  </a:solidFill>
                </a:ln>
                <a:effectLst/>
              </c:spPr>
            </c:marker>
            <c:bubble3D val="0"/>
            <c:extLst>
              <c:ext xmlns:c16="http://schemas.microsoft.com/office/drawing/2014/chart" uri="{C3380CC4-5D6E-409C-BE32-E72D297353CC}">
                <c16:uniqueId val="{0000000A-CC25-7749-A646-8F1806E1B22E}"/>
              </c:ext>
            </c:extLst>
          </c:dPt>
          <c:xVal>
            <c:numRef>
              <c:f>Sheet1!$A$2:$A$11</c:f>
              <c:numCache>
                <c:formatCode>General</c:formatCode>
                <c:ptCount val="10"/>
                <c:pt idx="0">
                  <c:v>3.5</c:v>
                </c:pt>
                <c:pt idx="1">
                  <c:v>1</c:v>
                </c:pt>
                <c:pt idx="2">
                  <c:v>2</c:v>
                </c:pt>
                <c:pt idx="3">
                  <c:v>4</c:v>
                </c:pt>
                <c:pt idx="4">
                  <c:v>5</c:v>
                </c:pt>
                <c:pt idx="5">
                  <c:v>5</c:v>
                </c:pt>
                <c:pt idx="6">
                  <c:v>6</c:v>
                </c:pt>
                <c:pt idx="7">
                  <c:v>2</c:v>
                </c:pt>
                <c:pt idx="8">
                  <c:v>4</c:v>
                </c:pt>
                <c:pt idx="9">
                  <c:v>3</c:v>
                </c:pt>
              </c:numCache>
            </c:numRef>
          </c:xVal>
          <c:yVal>
            <c:numRef>
              <c:f>Sheet1!$B$2:$B$11</c:f>
              <c:numCache>
                <c:formatCode>General</c:formatCode>
                <c:ptCount val="10"/>
                <c:pt idx="0">
                  <c:v>2</c:v>
                </c:pt>
                <c:pt idx="1">
                  <c:v>3</c:v>
                </c:pt>
                <c:pt idx="2">
                  <c:v>4</c:v>
                </c:pt>
                <c:pt idx="3">
                  <c:v>2</c:v>
                </c:pt>
                <c:pt idx="4">
                  <c:v>4</c:v>
                </c:pt>
                <c:pt idx="5">
                  <c:v>2.5</c:v>
                </c:pt>
                <c:pt idx="6">
                  <c:v>6</c:v>
                </c:pt>
                <c:pt idx="7">
                  <c:v>9</c:v>
                </c:pt>
                <c:pt idx="8">
                  <c:v>9</c:v>
                </c:pt>
                <c:pt idx="9">
                  <c:v>8</c:v>
                </c:pt>
              </c:numCache>
            </c:numRef>
          </c:yVal>
          <c:smooth val="0"/>
          <c:extLst>
            <c:ext xmlns:c16="http://schemas.microsoft.com/office/drawing/2014/chart" uri="{C3380CC4-5D6E-409C-BE32-E72D297353CC}">
              <c16:uniqueId val="{0000000B-CC25-7749-A646-8F1806E1B22E}"/>
            </c:ext>
          </c:extLst>
        </c:ser>
        <c:dLbls>
          <c:showLegendKey val="0"/>
          <c:showVal val="0"/>
          <c:showCatName val="0"/>
          <c:showSerName val="0"/>
          <c:showPercent val="0"/>
          <c:showBubbleSize val="0"/>
        </c:dLbls>
        <c:axId val="75285663"/>
        <c:axId val="181697055"/>
      </c:scatterChart>
      <c:valAx>
        <c:axId val="75285663"/>
        <c:scaling>
          <c:orientation val="minMax"/>
          <c:max val="7"/>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81697055"/>
        <c:crosses val="autoZero"/>
        <c:crossBetween val="midCat"/>
        <c:majorUnit val="1"/>
      </c:valAx>
      <c:valAx>
        <c:axId val="181697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75285663"/>
        <c:crosses val="autoZero"/>
        <c:crossBetween val="midCat"/>
        <c:majorUnit val="1"/>
        <c:minorUnit val="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0.11726</cdr:x>
      <cdr:y>0.14522</cdr:y>
    </cdr:from>
    <cdr:to>
      <cdr:x>0.95615</cdr:x>
      <cdr:y>0.51259</cdr:y>
    </cdr:to>
    <cdr:sp macro="" textlink="">
      <cdr:nvSpPr>
        <cdr:cNvPr id="2" name="Rectangle 1">
          <a:extLst xmlns:a="http://schemas.openxmlformats.org/drawingml/2006/main">
            <a:ext uri="{FF2B5EF4-FFF2-40B4-BE49-F238E27FC236}">
              <a16:creationId xmlns:a16="http://schemas.microsoft.com/office/drawing/2014/main" id="{C1BB0BEC-70E5-4521-B84D-62D63F5F16EC}"/>
            </a:ext>
          </a:extLst>
        </cdr:cNvPr>
        <cdr:cNvSpPr/>
      </cdr:nvSpPr>
      <cdr:spPr>
        <a:xfrm xmlns:a="http://schemas.openxmlformats.org/drawingml/2006/main">
          <a:off x="566515" y="695545"/>
          <a:ext cx="4052924" cy="1759595"/>
        </a:xfrm>
        <a:prstGeom xmlns:a="http://schemas.openxmlformats.org/drawingml/2006/main" prst="rect">
          <a:avLst/>
        </a:prstGeom>
        <a:noFill xmlns:a="http://schemas.openxmlformats.org/drawingml/2006/main"/>
        <a:ln xmlns:a="http://schemas.openxmlformats.org/drawingml/2006/main">
          <a:solidFill>
            <a:srgbClr val="161E2D"/>
          </a:solid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dr:relSizeAnchor xmlns:cdr="http://schemas.openxmlformats.org/drawingml/2006/chartDrawing">
    <cdr:from>
      <cdr:x>0.65812</cdr:x>
      <cdr:y>0.51512</cdr:y>
    </cdr:from>
    <cdr:to>
      <cdr:x>0.95665</cdr:x>
      <cdr:y>0.66288</cdr:y>
    </cdr:to>
    <cdr:sp macro="" textlink="">
      <cdr:nvSpPr>
        <cdr:cNvPr id="3" name="Rectangle 2">
          <a:extLst xmlns:a="http://schemas.openxmlformats.org/drawingml/2006/main">
            <a:ext uri="{FF2B5EF4-FFF2-40B4-BE49-F238E27FC236}">
              <a16:creationId xmlns:a16="http://schemas.microsoft.com/office/drawing/2014/main" id="{79777CED-8777-4D5D-B330-35ADF31F5001}"/>
            </a:ext>
          </a:extLst>
        </cdr:cNvPr>
        <cdr:cNvSpPr/>
      </cdr:nvSpPr>
      <cdr:spPr>
        <a:xfrm xmlns:a="http://schemas.openxmlformats.org/drawingml/2006/main">
          <a:off x="3179589" y="2467279"/>
          <a:ext cx="1442301" cy="707696"/>
        </a:xfrm>
        <a:prstGeom xmlns:a="http://schemas.openxmlformats.org/drawingml/2006/main" prst="rect">
          <a:avLst/>
        </a:prstGeom>
        <a:noFill xmlns:a="http://schemas.openxmlformats.org/drawingml/2006/mai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88C1F1-F1D8-42EC-8AEB-D31CDF985B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087C3C4-34B3-4E24-8440-434373AC9E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44DC3E-1A2D-4D91-ADDA-99BCF47731BE}" type="datetimeFigureOut">
              <a:rPr lang="en-US" smtClean="0"/>
              <a:t>5/5/25</a:t>
            </a:fld>
            <a:endParaRPr lang="en-US" dirty="0"/>
          </a:p>
        </p:txBody>
      </p:sp>
      <p:sp>
        <p:nvSpPr>
          <p:cNvPr id="4" name="Footer Placeholder 3">
            <a:extLst>
              <a:ext uri="{FF2B5EF4-FFF2-40B4-BE49-F238E27FC236}">
                <a16:creationId xmlns:a16="http://schemas.microsoft.com/office/drawing/2014/main" id="{7810032A-8375-4C64-A1E2-DA30368A65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A31428-410A-4E72-B730-76229BABA1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CF7EAF-18A6-4D76-ACD9-E6C646FA8D68}" type="slidenum">
              <a:rPr lang="en-US" smtClean="0"/>
              <a:t>‹#›</a:t>
            </a:fld>
            <a:endParaRPr lang="en-US" dirty="0"/>
          </a:p>
        </p:txBody>
      </p:sp>
    </p:spTree>
    <p:extLst>
      <p:ext uri="{BB962C8B-B14F-4D97-AF65-F5344CB8AC3E}">
        <p14:creationId xmlns:p14="http://schemas.microsoft.com/office/powerpoint/2010/main" val="36389169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5928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tree: Updated decision tree from previous slides. See details in notes.</a:t>
            </a:r>
          </a:p>
          <a:p>
            <a:r>
              <a:rPr lang="en-US" dirty="0"/>
              <a:t>~Alt text – plot: Updated plot from previous slides. See details in notes.</a:t>
            </a:r>
          </a:p>
          <a:p>
            <a:r>
              <a:rPr lang="en-US" dirty="0"/>
              <a:t>~</a:t>
            </a:r>
          </a:p>
          <a:p>
            <a:r>
              <a:rPr lang="en-US" b="1" dirty="0"/>
              <a:t>Image 1 description: </a:t>
            </a:r>
            <a:r>
              <a:rPr lang="en-US" b="0" dirty="0"/>
              <a:t>Same</a:t>
            </a:r>
            <a:r>
              <a:rPr lang="en-US" dirty="0"/>
              <a:t> decision tree from the previous slides. An arrow points from the root node, where the decision is x</a:t>
            </a:r>
            <a:r>
              <a:rPr lang="en-US" baseline="-25000" dirty="0"/>
              <a:t>2</a:t>
            </a:r>
            <a:r>
              <a:rPr lang="en-US" dirty="0"/>
              <a:t> is less than or equal to 5, to the associated value (5) on the y-axis (x</a:t>
            </a:r>
            <a:r>
              <a:rPr lang="en-US" baseline="-25000" dirty="0"/>
              <a:t>2</a:t>
            </a:r>
            <a:r>
              <a:rPr lang="en-US" dirty="0"/>
              <a:t>) on a plot of the data points. The space on the plot above 5 on the y-axis is grayed out. </a:t>
            </a:r>
            <a:r>
              <a:rPr lang="en-US" b="1" dirty="0"/>
              <a:t>End description.</a:t>
            </a:r>
          </a:p>
          <a:p>
            <a:endParaRPr lang="en-US" dirty="0"/>
          </a:p>
          <a:p>
            <a:r>
              <a:rPr lang="en-US" b="1" dirty="0"/>
              <a:t>Image 2 description:</a:t>
            </a:r>
            <a:r>
              <a:rPr lang="en-US" b="0" dirty="0"/>
              <a:t> Plot from the previous slide with a horizontal line at x</a:t>
            </a:r>
            <a:r>
              <a:rPr lang="en-US" b="0" baseline="-25000" dirty="0"/>
              <a:t>2</a:t>
            </a:r>
            <a:r>
              <a:rPr lang="en-US" b="0" dirty="0"/>
              <a:t> equals 5 to match the decision tree. All points above the line are class 1. Most points below the line are class 0, but one point below the line is class 1. </a:t>
            </a:r>
            <a:r>
              <a:rPr lang="en-US" b="1" dirty="0"/>
              <a:t>End description.</a:t>
            </a:r>
          </a:p>
          <a:p>
            <a:endParaRPr lang="en-US" dirty="0"/>
          </a:p>
          <a:p>
            <a:r>
              <a:rPr lang="en-US" dirty="0"/>
              <a:t>To create a root node, you need to select a feature and determine the condition for a split. To find a good split condition, pick a feature and value that best separates data points into their respective classes.</a:t>
            </a:r>
          </a:p>
          <a:p>
            <a:endParaRPr lang="en-US" dirty="0"/>
          </a:p>
          <a:p>
            <a:r>
              <a:rPr lang="en-US" dirty="0"/>
              <a:t>In the plot on the slide, choosing the x</a:t>
            </a:r>
            <a:r>
              <a:rPr lang="en-US" baseline="-25000" dirty="0"/>
              <a:t>2</a:t>
            </a:r>
            <a:r>
              <a:rPr lang="en-US" dirty="0"/>
              <a:t> feature at a value of 5 splits the data points almost evenly into two groups. The group above the dashed line is completely pure, with all samples belonging to class 1. The other group has only a single data point that is not correctly classified.</a:t>
            </a:r>
          </a:p>
          <a:p>
            <a:endParaRPr lang="en-US" dirty="0"/>
          </a:p>
          <a:p>
            <a:r>
              <a:rPr lang="en-US" dirty="0"/>
              <a:t>You will continue to split the data points with more questions until you correctly classify all data points.</a:t>
            </a:r>
          </a:p>
        </p:txBody>
      </p:sp>
    </p:spTree>
    <p:extLst>
      <p:ext uri="{BB962C8B-B14F-4D97-AF65-F5344CB8AC3E}">
        <p14:creationId xmlns:p14="http://schemas.microsoft.com/office/powerpoint/2010/main" val="1683482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tree: Updated decision tree from previous slides. See details in notes.</a:t>
            </a:r>
          </a:p>
          <a:p>
            <a:r>
              <a:rPr lang="en-US" dirty="0"/>
              <a:t>~Alt text – plot: Updated plot from previous slides. See details in notes.</a:t>
            </a:r>
          </a:p>
          <a:p>
            <a:r>
              <a:rPr lang="en-US" dirty="0"/>
              <a:t>~</a:t>
            </a:r>
          </a:p>
          <a:p>
            <a:r>
              <a:rPr lang="en-US" b="1" dirty="0"/>
              <a:t>Image 1 description: </a:t>
            </a:r>
            <a:r>
              <a:rPr lang="en-US" dirty="0"/>
              <a:t>Same decision tree from previous slides. An arrow from the split node for x</a:t>
            </a:r>
            <a:r>
              <a:rPr lang="en-US" baseline="-25000" dirty="0"/>
              <a:t>1</a:t>
            </a:r>
            <a:r>
              <a:rPr lang="en-US" dirty="0"/>
              <a:t> is less than or equal to 4.5 points to the value 4.5 on the x-axis (x</a:t>
            </a:r>
            <a:r>
              <a:rPr lang="en-US" baseline="-25000" dirty="0"/>
              <a:t>1</a:t>
            </a:r>
            <a:r>
              <a:rPr lang="en-US" dirty="0"/>
              <a:t> feature). Now all values on the y-axis that are equal to or greater than 5 are grayed out, and all the values on the x-axis that are equal to or greater than 4.5 are grayed out. </a:t>
            </a:r>
            <a:r>
              <a:rPr lang="en-US" b="1" dirty="0"/>
              <a:t>End description.</a:t>
            </a:r>
          </a:p>
          <a:p>
            <a:endParaRPr lang="en-US" b="1" dirty="0"/>
          </a:p>
          <a:p>
            <a:r>
              <a:rPr lang="en-US" b="1" dirty="0"/>
              <a:t>Image 2 description:</a:t>
            </a:r>
            <a:r>
              <a:rPr lang="en-US" b="0" dirty="0"/>
              <a:t> Plot from previous slides with a vertical line added at x</a:t>
            </a:r>
            <a:r>
              <a:rPr lang="en-US" b="0" baseline="-25000" dirty="0"/>
              <a:t>1</a:t>
            </a:r>
            <a:r>
              <a:rPr lang="en-US" b="0" dirty="0"/>
              <a:t> equals 4.5 that goes from x</a:t>
            </a:r>
            <a:r>
              <a:rPr lang="en-US" b="0" baseline="-25000" dirty="0"/>
              <a:t>2</a:t>
            </a:r>
            <a:r>
              <a:rPr lang="en-US" b="0" dirty="0"/>
              <a:t> equals 0 to x</a:t>
            </a:r>
            <a:r>
              <a:rPr lang="en-US" b="0" baseline="-25000" dirty="0"/>
              <a:t>2</a:t>
            </a:r>
            <a:r>
              <a:rPr lang="en-US" b="0" dirty="0"/>
              <a:t> equals 5 to match the decision tree. All data points to the left of the line are class 0. To the right of the line are one class 0 point and one class 1 point. </a:t>
            </a:r>
            <a:r>
              <a:rPr lang="en-US" b="1" dirty="0"/>
              <a:t>End description.</a:t>
            </a:r>
          </a:p>
          <a:p>
            <a:endParaRPr lang="en-US" dirty="0"/>
          </a:p>
          <a:p>
            <a:r>
              <a:rPr lang="en-US" dirty="0"/>
              <a:t>The second question is asked on the x</a:t>
            </a:r>
            <a:r>
              <a:rPr lang="en-US" baseline="-25000" dirty="0"/>
              <a:t>1</a:t>
            </a:r>
            <a:r>
              <a:rPr lang="en-US" dirty="0"/>
              <a:t> feature. Now, focus only on the area under x2 = 5. A good separating condition is a value between 4 and 5. This example uses 4.5.</a:t>
            </a:r>
          </a:p>
          <a:p>
            <a:endParaRPr lang="en-US" dirty="0"/>
          </a:p>
          <a:p>
            <a:r>
              <a:rPr lang="en-US" dirty="0"/>
              <a:t>Again, the group on the left side of the line is completely pure, and the other group needs some work to correctly classify each data point.</a:t>
            </a:r>
          </a:p>
        </p:txBody>
      </p:sp>
    </p:spTree>
    <p:extLst>
      <p:ext uri="{BB962C8B-B14F-4D97-AF65-F5344CB8AC3E}">
        <p14:creationId xmlns:p14="http://schemas.microsoft.com/office/powerpoint/2010/main" val="44561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tree: Updated decision tree from previous slides. See details in notes.</a:t>
            </a:r>
          </a:p>
          <a:p>
            <a:r>
              <a:rPr lang="en-US" dirty="0"/>
              <a:t>~Alt text – plot: Updated plot from previous slides. See details in notes.</a:t>
            </a:r>
          </a:p>
          <a:p>
            <a:r>
              <a:rPr lang="en-US" dirty="0"/>
              <a:t>~</a:t>
            </a:r>
          </a:p>
          <a:p>
            <a:r>
              <a:rPr lang="en-US" b="1" dirty="0"/>
              <a:t>Image 1 description: </a:t>
            </a:r>
            <a:r>
              <a:rPr lang="en-US" dirty="0"/>
              <a:t>Same decision tree from previous slides. A second-order split node, x</a:t>
            </a:r>
            <a:r>
              <a:rPr lang="en-US" baseline="-25000" dirty="0"/>
              <a:t>2</a:t>
            </a:r>
            <a:r>
              <a:rPr lang="en-US" dirty="0"/>
              <a:t> is greater than or equal to 3, points to the value x</a:t>
            </a:r>
            <a:r>
              <a:rPr lang="en-US" baseline="-25000" dirty="0"/>
              <a:t>1</a:t>
            </a:r>
            <a:r>
              <a:rPr lang="en-US" dirty="0"/>
              <a:t> equals 4.5, x</a:t>
            </a:r>
            <a:r>
              <a:rPr lang="en-US" baseline="-25000" dirty="0"/>
              <a:t>2</a:t>
            </a:r>
            <a:r>
              <a:rPr lang="en-US" dirty="0"/>
              <a:t> equals 3 on the data plot. Now less of the plot graph is grayed out, such that all the class 0 data points are in a red-shaded area, and all the class 1 data points are in a gray-shaded area. </a:t>
            </a:r>
            <a:r>
              <a:rPr lang="en-US" b="1" dirty="0"/>
              <a:t>End description.</a:t>
            </a:r>
          </a:p>
          <a:p>
            <a:endParaRPr lang="en-US" dirty="0"/>
          </a:p>
          <a:p>
            <a:r>
              <a:rPr lang="en-US" b="1" dirty="0"/>
              <a:t>Image 2 description: </a:t>
            </a:r>
            <a:r>
              <a:rPr lang="en-US" dirty="0"/>
              <a:t>Updated plot from previous slides. A horizontal line appears at x</a:t>
            </a:r>
            <a:r>
              <a:rPr lang="en-US" baseline="-25000" dirty="0"/>
              <a:t>2</a:t>
            </a:r>
            <a:r>
              <a:rPr lang="en-US" dirty="0"/>
              <a:t> equals 3 that goes from x</a:t>
            </a:r>
            <a:r>
              <a:rPr lang="en-US" baseline="-25000" dirty="0"/>
              <a:t>1</a:t>
            </a:r>
            <a:r>
              <a:rPr lang="en-US" dirty="0"/>
              <a:t> equals 4.5 to x</a:t>
            </a:r>
            <a:r>
              <a:rPr lang="en-US" baseline="-25000" dirty="0"/>
              <a:t>1</a:t>
            </a:r>
            <a:r>
              <a:rPr lang="en-US" dirty="0"/>
              <a:t> equals 7 to match the decision tree. This divides all points into the correct classes. </a:t>
            </a:r>
            <a:r>
              <a:rPr lang="en-US" b="1" dirty="0"/>
              <a:t>End description.</a:t>
            </a:r>
          </a:p>
          <a:p>
            <a:endParaRPr lang="en-US" dirty="0"/>
          </a:p>
          <a:p>
            <a:r>
              <a:rPr lang="en-US" dirty="0"/>
              <a:t>The last question is asked on the x</a:t>
            </a:r>
            <a:r>
              <a:rPr lang="en-US" baseline="-25000" dirty="0"/>
              <a:t>2</a:t>
            </a:r>
            <a:r>
              <a:rPr lang="en-US" dirty="0"/>
              <a:t> feature. Choose a value that separates the remaining two data points into their classes. The feature x</a:t>
            </a:r>
            <a:r>
              <a:rPr lang="en-US" baseline="-25000" dirty="0"/>
              <a:t>2</a:t>
            </a:r>
            <a:r>
              <a:rPr lang="en-US" dirty="0"/>
              <a:t> on value 3 works well.</a:t>
            </a:r>
          </a:p>
          <a:p>
            <a:endParaRPr lang="en-US" dirty="0"/>
          </a:p>
          <a:p>
            <a:r>
              <a:rPr lang="en-US" dirty="0"/>
              <a:t>All data points are now correctly classified, so you can stop and not extend the tree any further. </a:t>
            </a:r>
          </a:p>
        </p:txBody>
      </p:sp>
    </p:spTree>
    <p:extLst>
      <p:ext uri="{BB962C8B-B14F-4D97-AF65-F5344CB8AC3E}">
        <p14:creationId xmlns:p14="http://schemas.microsoft.com/office/powerpoint/2010/main" val="3677389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have a tree, but how do you use it to make predictions?</a:t>
            </a:r>
          </a:p>
        </p:txBody>
      </p:sp>
    </p:spTree>
    <p:extLst>
      <p:ext uri="{BB962C8B-B14F-4D97-AF65-F5344CB8AC3E}">
        <p14:creationId xmlns:p14="http://schemas.microsoft.com/office/powerpoint/2010/main" val="32722011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b="0" dirty="0"/>
              <a:t>~Alt text – tree: Decision tree from previous slides with arrows showing the evaluation path for the x1 and x2 values that are provided.</a:t>
            </a:r>
          </a:p>
          <a:p>
            <a:r>
              <a:rPr lang="en-US" b="0" dirty="0"/>
              <a:t>~Alt text – table highlight: Box on table to indicate that the tree selects x1 equals 2, x2 equals 4, and y equals 1.</a:t>
            </a:r>
          </a:p>
          <a:p>
            <a:r>
              <a:rPr lang="en-US" dirty="0"/>
              <a:t>~</a:t>
            </a:r>
          </a:p>
          <a:p>
            <a:r>
              <a:rPr lang="en-US" dirty="0"/>
              <a:t>To make a prediction, use the conditions in the tree and follow the paths until you reach a leaf node. The leaf node value at the end becomes the prediction.</a:t>
            </a:r>
          </a:p>
          <a:p>
            <a:endParaRPr lang="en-US" dirty="0"/>
          </a:p>
          <a:p>
            <a:r>
              <a:rPr lang="en-US" dirty="0"/>
              <a:t>In this example, x</a:t>
            </a:r>
            <a:r>
              <a:rPr lang="en-US" baseline="-25000" dirty="0"/>
              <a:t>1</a:t>
            </a:r>
            <a:r>
              <a:rPr lang="en-US" dirty="0"/>
              <a:t> = 2 and x</a:t>
            </a:r>
            <a:r>
              <a:rPr lang="en-US" baseline="-25000" dirty="0"/>
              <a:t>2</a:t>
            </a:r>
            <a:r>
              <a:rPr lang="en-US" dirty="0"/>
              <a:t> = 4 gives a class 0 prediction. This is an existing data point in the dataset.</a:t>
            </a:r>
          </a:p>
        </p:txBody>
      </p:sp>
    </p:spTree>
    <p:extLst>
      <p:ext uri="{BB962C8B-B14F-4D97-AF65-F5344CB8AC3E}">
        <p14:creationId xmlns:p14="http://schemas.microsoft.com/office/powerpoint/2010/main" val="2306912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tree: </a:t>
            </a:r>
            <a:r>
              <a:rPr lang="en-US" b="0" dirty="0"/>
              <a:t>Decision tree from previous slides with arrows showing the evaluation path for the x1 and x2 values that are provided.</a:t>
            </a:r>
          </a:p>
          <a:p>
            <a:r>
              <a:rPr lang="en-US" b="0" dirty="0"/>
              <a:t>~</a:t>
            </a:r>
          </a:p>
          <a:p>
            <a:r>
              <a:rPr lang="en-US" dirty="0"/>
              <a:t>Now, consider a data point that isn’t in the dataset.</a:t>
            </a:r>
          </a:p>
          <a:p>
            <a:endParaRPr lang="en-US" dirty="0"/>
          </a:p>
          <a:p>
            <a:r>
              <a:rPr lang="en-US" dirty="0"/>
              <a:t>In this example, x</a:t>
            </a:r>
            <a:r>
              <a:rPr lang="en-US" baseline="-25000" dirty="0"/>
              <a:t>1</a:t>
            </a:r>
            <a:r>
              <a:rPr lang="en-US" dirty="0"/>
              <a:t> = 7.5 and x</a:t>
            </a:r>
            <a:r>
              <a:rPr lang="en-US" baseline="-25000" dirty="0"/>
              <a:t>2</a:t>
            </a:r>
            <a:r>
              <a:rPr lang="en-US" dirty="0"/>
              <a:t> = 5 gives a class 0 prediction.</a:t>
            </a:r>
          </a:p>
        </p:txBody>
      </p:sp>
    </p:spTree>
    <p:extLst>
      <p:ext uri="{BB962C8B-B14F-4D97-AF65-F5344CB8AC3E}">
        <p14:creationId xmlns:p14="http://schemas.microsoft.com/office/powerpoint/2010/main" val="3590456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7979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Iterative Dichotomiser 3 (ID3) algorithm is an algorithm that you can use to build decision trees. The algorithm has three main steps:</a:t>
            </a:r>
          </a:p>
          <a:p>
            <a:pPr marL="171450" indent="-171450">
              <a:buFont typeface="Arial" panose="020B0604020202020204" pitchFamily="34" charset="0"/>
              <a:buChar char="•"/>
            </a:pPr>
            <a:r>
              <a:rPr lang="en-US" dirty="0"/>
              <a:t>Select the best feature and the condition to split.</a:t>
            </a:r>
          </a:p>
          <a:p>
            <a:pPr marL="171450" indent="-171450">
              <a:buFont typeface="Arial" panose="020B0604020202020204" pitchFamily="34" charset="0"/>
              <a:buChar char="•"/>
            </a:pPr>
            <a:r>
              <a:rPr lang="en-US" dirty="0"/>
              <a:t>Separate the training samples according to the selected feature.</a:t>
            </a:r>
          </a:p>
          <a:p>
            <a:pPr marL="171450" indent="-171450">
              <a:buFont typeface="Arial" panose="020B0604020202020204" pitchFamily="34" charset="0"/>
              <a:buChar char="•"/>
            </a:pPr>
            <a:r>
              <a:rPr lang="en-US" dirty="0"/>
              <a:t>If you have samples from a single class or you have used all features, stop. This becomes a leaf node.</a:t>
            </a:r>
          </a:p>
        </p:txBody>
      </p:sp>
    </p:spTree>
    <p:extLst>
      <p:ext uri="{BB962C8B-B14F-4D97-AF65-F5344CB8AC3E}">
        <p14:creationId xmlns:p14="http://schemas.microsoft.com/office/powerpoint/2010/main" val="12024496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377773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Diagram to explain impurity. See details in notes.</a:t>
            </a:r>
          </a:p>
          <a:p>
            <a:r>
              <a:rPr lang="en-US" dirty="0"/>
              <a:t>~</a:t>
            </a:r>
          </a:p>
          <a:p>
            <a:r>
              <a:rPr lang="en-US" b="1" dirty="0"/>
              <a:t>Image description: </a:t>
            </a:r>
            <a:r>
              <a:rPr lang="en-US" dirty="0"/>
              <a:t>Diagram with three buckets that each have a different amount of impurity. The buckets can be thought of as nodes in a decision tree. Each bucket contains four items, and the items are from two classes. The items in the first bucket are from the same class, which indicates low impurity. The second bucket has three items from the first classes and one item from the second class, which indicates medium impurity. The third bucket has two items from each of the two classes, which indicates high impurity. </a:t>
            </a:r>
            <a:r>
              <a:rPr lang="en-US" b="1" dirty="0"/>
              <a:t>End description.</a:t>
            </a:r>
          </a:p>
          <a:p>
            <a:endParaRPr lang="en-US" dirty="0"/>
          </a:p>
          <a:p>
            <a:r>
              <a:rPr lang="en-US" dirty="0"/>
              <a:t>The main idea is to pick a feature and value that separates the data points into their corresponding target groups.</a:t>
            </a:r>
          </a:p>
          <a:p>
            <a:endParaRPr lang="en-US" dirty="0"/>
          </a:p>
          <a:p>
            <a:r>
              <a:rPr lang="en-US" dirty="0"/>
              <a:t>Impurity is a measure that tells how well those data points are separated, considering their targets.</a:t>
            </a:r>
          </a:p>
          <a:p>
            <a:endParaRPr lang="en-US" dirty="0"/>
          </a:p>
          <a:p>
            <a:r>
              <a:rPr lang="en-US" dirty="0"/>
              <a:t>For example, put one group from the same target class to one side and the other group to the other side. Separate these data points by asking questions, as in the previous examples. The goal is to get low </a:t>
            </a:r>
            <a:r>
              <a:rPr lang="en-US" i="1" dirty="0"/>
              <a:t>impurity</a:t>
            </a:r>
            <a:r>
              <a:rPr lang="en-US" i="0" dirty="0"/>
              <a:t> or high </a:t>
            </a:r>
            <a:r>
              <a:rPr lang="en-US" i="1" dirty="0"/>
              <a:t>purity</a:t>
            </a:r>
            <a:r>
              <a:rPr lang="en-US" i="0" dirty="0"/>
              <a:t> after splitting the data points. In this example, three impurity levels are defined: low, medium, and high.</a:t>
            </a:r>
            <a:endParaRPr lang="en-US" dirty="0"/>
          </a:p>
        </p:txBody>
      </p:sp>
    </p:spTree>
    <p:extLst>
      <p:ext uri="{BB962C8B-B14F-4D97-AF65-F5344CB8AC3E}">
        <p14:creationId xmlns:p14="http://schemas.microsoft.com/office/powerpoint/2010/main" val="647397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the example dataset on the slide.</a:t>
            </a:r>
          </a:p>
        </p:txBody>
      </p:sp>
    </p:spTree>
    <p:extLst>
      <p:ext uri="{BB962C8B-B14F-4D97-AF65-F5344CB8AC3E}">
        <p14:creationId xmlns:p14="http://schemas.microsoft.com/office/powerpoint/2010/main" val="1472917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diagram key: Diagram key. Blue hexagon is yes, and pink circle is no.</a:t>
            </a:r>
          </a:p>
          <a:p>
            <a:r>
              <a:rPr lang="en-US" dirty="0"/>
              <a:t>~Alt text – weather split: Diagram of impurity for the weather feature.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demand split: Diagram of impurity for the demand feature.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address split: Diagram of impurity for the address feature. See details in notes.</a:t>
            </a:r>
          </a:p>
          <a:p>
            <a:r>
              <a:rPr lang="en-US" dirty="0"/>
              <a:t>~</a:t>
            </a:r>
          </a:p>
          <a:p>
            <a:r>
              <a:rPr lang="en-US" b="1" dirty="0"/>
              <a:t>Image 1 description: </a:t>
            </a:r>
            <a:r>
              <a:rPr lang="en-US" dirty="0"/>
              <a:t>Diagram of impurity for the weather feature, which has 9 yes and 5 no decisions. There are 3 predictions: sunny (high impurity: 2 yes, 3 no), overcast (low impurity: 4 yes), and rainy (high impurity: 3 yes, 2 no). </a:t>
            </a:r>
            <a:r>
              <a:rPr lang="en-US" b="1" dirty="0"/>
              <a:t>End description.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2 description: </a:t>
            </a:r>
            <a:r>
              <a:rPr lang="en-US" dirty="0"/>
              <a:t>Diagram of impurity for the demand feature, which has 9 yes and 5 no decisions. There are 2 predictions: high (high impurity: 3 yes, 4 no), and normal (low impurity: 6 yes, 1 no). </a:t>
            </a:r>
            <a:r>
              <a:rPr lang="en-US" b="1" dirty="0"/>
              <a:t>End description.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3 description: </a:t>
            </a:r>
            <a:r>
              <a:rPr lang="en-US" dirty="0"/>
              <a:t>Diagram of impurity for the address feature, which has 9 yes and 5 no decisions. There are 2 predictions: correct (low impurity: 6 yes, 2 no), and misspelled (high impurity: 3 yes, 3 no). </a:t>
            </a:r>
            <a:r>
              <a:rPr lang="en-US" b="1" dirty="0"/>
              <a:t>End description.</a:t>
            </a:r>
          </a:p>
          <a:p>
            <a:endParaRPr lang="en-US" dirty="0"/>
          </a:p>
          <a:p>
            <a:r>
              <a:rPr lang="en-US" dirty="0"/>
              <a:t>Which split will result in the least impurity overall? To do this, these impurities need to be quantified and compared.</a:t>
            </a:r>
          </a:p>
          <a:p>
            <a:r>
              <a:rPr lang="en-US" dirty="0"/>
              <a:t>You need more granularity because not every medium or high impurity is equal.</a:t>
            </a:r>
          </a:p>
        </p:txBody>
      </p:sp>
    </p:spTree>
    <p:extLst>
      <p:ext uri="{BB962C8B-B14F-4D97-AF65-F5344CB8AC3E}">
        <p14:creationId xmlns:p14="http://schemas.microsoft.com/office/powerpoint/2010/main" val="20892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graph: Graph of an upward curve labeled "Gini Impurity". The x axis is pk, and the y axis is "Impurity measure".</a:t>
            </a:r>
          </a:p>
          <a:p>
            <a:r>
              <a:rPr lang="en-US" dirty="0"/>
              <a:t>~</a:t>
            </a:r>
          </a:p>
          <a:p>
            <a:r>
              <a:rPr lang="en-US" dirty="0"/>
              <a:t>Gini impurity is a measure to quantify impurity levels. It’s an equation that accepts the probabilities of each class occurring.</a:t>
            </a:r>
          </a:p>
          <a:p>
            <a:endParaRPr lang="en-US" dirty="0"/>
          </a:p>
          <a:p>
            <a:r>
              <a:rPr lang="en-US" dirty="0"/>
              <a:t>The figure on the slide shows its nature. It peaks in the middle and dies out on both ends. At the peak is maximum impurity. Think about having a 50/50 distribution of two classes, + and -. At both ends, you have only a single class—either + or -. Therefore, you have zero impurity at each end. Anything in between will be a value on the curve with some amount of impurity.</a:t>
            </a:r>
          </a:p>
        </p:txBody>
      </p:sp>
    </p:spTree>
    <p:extLst>
      <p:ext uri="{BB962C8B-B14F-4D97-AF65-F5344CB8AC3E}">
        <p14:creationId xmlns:p14="http://schemas.microsoft.com/office/powerpoint/2010/main" val="26541083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graph: Labeled Gini Impurity graph. See details in notes.</a:t>
            </a:r>
          </a:p>
          <a:p>
            <a:r>
              <a:rPr lang="en-US" dirty="0"/>
              <a:t>~</a:t>
            </a:r>
          </a:p>
          <a:p>
            <a:r>
              <a:rPr lang="en-US" b="1" dirty="0"/>
              <a:t>Image description: </a:t>
            </a:r>
            <a:r>
              <a:rPr lang="en-US" dirty="0"/>
              <a:t>Same Gini Impurity graph as in the last slide, with "High uncertainty" pointing at the apex of the curve, and "Low uncertainty" pointing at the start and end points of the curve. </a:t>
            </a:r>
            <a:r>
              <a:rPr lang="en-US" b="1" dirty="0"/>
              <a:t>End description.</a:t>
            </a:r>
          </a:p>
          <a:p>
            <a:endParaRPr lang="en-US" dirty="0"/>
          </a:p>
          <a:p>
            <a:r>
              <a:rPr lang="en-US" dirty="0"/>
              <a:t>The two extremes are the peak and the endpoints.</a:t>
            </a:r>
          </a:p>
        </p:txBody>
      </p:sp>
    </p:spTree>
    <p:extLst>
      <p:ext uri="{BB962C8B-B14F-4D97-AF65-F5344CB8AC3E}">
        <p14:creationId xmlns:p14="http://schemas.microsoft.com/office/powerpoint/2010/main" val="3210168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i="0" dirty="0"/>
                  <a:t>~Alt text: Diagram of calculating Gini impurity for a split. See details in notes.</a:t>
                </a:r>
              </a:p>
              <a:p>
                <a:r>
                  <a:rPr lang="en-US" i="0" dirty="0"/>
                  <a:t>~</a:t>
                </a:r>
              </a:p>
              <a:p>
                <a:r>
                  <a:rPr lang="en-US" b="1" i="0" dirty="0"/>
                  <a:t>Image description: </a:t>
                </a:r>
                <a:r>
                  <a:rPr lang="en-US" i="0" dirty="0"/>
                  <a:t>Diagram of 9 data points. Two of the data points belong to class 2, and 7 of the data points belong to class 2. A split condition is applied, and the data points are split in two subsets. The first subset contains 2 data points from class 1 and 4 data points from class 2. The second subset contains 3 data points from class 2. The class probabilities have been calculated for each subset. </a:t>
                </a:r>
                <a:r>
                  <a:rPr lang="en-US" b="1" i="0" dirty="0"/>
                  <a:t>End description.</a:t>
                </a:r>
              </a:p>
              <a:p>
                <a:endParaRPr lang="en-US" i="0" dirty="0"/>
              </a:p>
              <a:p>
                <a:r>
                  <a:rPr lang="en-US" i="0" dirty="0"/>
                  <a:t>This slide shows a numerical example to understand this concept. A split causes two subsets, and the impurity is calculated after this split. The subset on the right is pure—it has an impurity of 0.</a:t>
                </a:r>
              </a:p>
              <a:p>
                <a:endParaRPr lang="en-US" i="0" dirty="0"/>
              </a:p>
              <a:p>
                <a:r>
                  <a:rPr lang="en-US" i="0" dirty="0"/>
                  <a:t>The</a:t>
                </a:r>
                <a:r>
                  <a:rPr lang="en-US" i="0" baseline="0" dirty="0"/>
                  <a:t> f</a:t>
                </a:r>
                <a:r>
                  <a:rPr lang="en-US" i="0" dirty="0"/>
                  <a:t>inal Gini impurity is the weighted sum of </a:t>
                </a:r>
                <a14:m>
                  <m:oMath xmlns:m="http://schemas.openxmlformats.org/officeDocument/2006/math">
                    <m:sSub>
                      <m:sSubPr>
                        <m:ctrlPr>
                          <a:rPr lang="en-US" i="1">
                            <a:latin typeface="Cambria Math" panose="02040503050406030204" pitchFamily="18" charset="0"/>
                          </a:rPr>
                        </m:ctrlPr>
                      </m:sSubPr>
                      <m:e>
                        <m:r>
                          <m:rPr>
                            <m:sty m:val="p"/>
                          </m:rPr>
                          <a:rPr lang="en-US" i="0" smtClean="0">
                            <a:latin typeface="Cambria Math" panose="02040503050406030204" pitchFamily="18" charset="0"/>
                          </a:rPr>
                          <m:t>i</m:t>
                        </m:r>
                      </m:e>
                      <m:sub>
                        <m:r>
                          <a:rPr lang="en-US" i="0" smtClean="0">
                            <a:latin typeface="Cambria Math" panose="02040503050406030204" pitchFamily="18" charset="0"/>
                          </a:rPr>
                          <m:t>1</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smtClean="0">
                                <a:latin typeface="Cambria Math" panose="02040503050406030204" pitchFamily="18" charset="0"/>
                              </a:rPr>
                              <m:t>p</m:t>
                            </m:r>
                          </m:e>
                          <m:sub>
                            <m:r>
                              <a:rPr lang="en-US" i="0" smtClean="0">
                                <a:latin typeface="Cambria Math" panose="02040503050406030204" pitchFamily="18" charset="0"/>
                              </a:rPr>
                              <m:t>1</m:t>
                            </m:r>
                          </m:sub>
                        </m:sSub>
                        <m:r>
                          <a:rPr lang="en-US" i="0" smtClean="0">
                            <a:latin typeface="Cambria Math" panose="02040503050406030204" pitchFamily="18" charset="0"/>
                          </a:rPr>
                          <m:t>, </m:t>
                        </m:r>
                        <m:sSub>
                          <m:sSubPr>
                            <m:ctrlPr>
                              <a:rPr lang="en-US" i="1">
                                <a:latin typeface="Cambria Math" panose="02040503050406030204" pitchFamily="18" charset="0"/>
                              </a:rPr>
                            </m:ctrlPr>
                          </m:sSubPr>
                          <m:e>
                            <m:r>
                              <m:rPr>
                                <m:sty m:val="p"/>
                              </m:rPr>
                              <a:rPr lang="en-US" i="0" smtClean="0">
                                <a:latin typeface="Cambria Math" panose="02040503050406030204" pitchFamily="18" charset="0"/>
                              </a:rPr>
                              <m:t>p</m:t>
                            </m:r>
                          </m:e>
                          <m:sub>
                            <m:r>
                              <a:rPr lang="en-US" i="0" smtClean="0">
                                <a:latin typeface="Cambria Math" panose="02040503050406030204" pitchFamily="18" charset="0"/>
                              </a:rPr>
                              <m:t>2</m:t>
                            </m:r>
                          </m:sub>
                        </m:sSub>
                      </m:e>
                    </m:d>
                  </m:oMath>
                </a14:m>
                <a:r>
                  <a:rPr lang="en-US" i="0" dirty="0"/>
                  <a:t> and </a:t>
                </a:r>
                <a14:m>
                  <m:oMath xmlns:m="http://schemas.openxmlformats.org/officeDocument/2006/math">
                    <m:sSub>
                      <m:sSubPr>
                        <m:ctrlPr>
                          <a:rPr lang="en-US" i="1">
                            <a:latin typeface="Cambria Math" panose="02040503050406030204" pitchFamily="18" charset="0"/>
                          </a:rPr>
                        </m:ctrlPr>
                      </m:sSubPr>
                      <m:e>
                        <m:r>
                          <m:rPr>
                            <m:sty m:val="p"/>
                          </m:rPr>
                          <a:rPr lang="en-US" i="0" smtClean="0">
                            <a:latin typeface="Cambria Math" panose="02040503050406030204" pitchFamily="18" charset="0"/>
                          </a:rPr>
                          <m:t>i</m:t>
                        </m:r>
                      </m:e>
                      <m:sub>
                        <m:r>
                          <a:rPr lang="en-US" i="0" smtClean="0">
                            <a:latin typeface="Cambria Math" panose="02040503050406030204" pitchFamily="18" charset="0"/>
                          </a:rPr>
                          <m:t>2</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m:rPr>
                                <m:sty m:val="p"/>
                              </m:rPr>
                              <a:rPr lang="en-US" i="0" smtClean="0">
                                <a:latin typeface="Cambria Math" panose="02040503050406030204" pitchFamily="18" charset="0"/>
                              </a:rPr>
                              <m:t>p</m:t>
                            </m:r>
                          </m:e>
                          <m:sub>
                            <m:r>
                              <a:rPr lang="en-US" i="0" smtClean="0">
                                <a:latin typeface="Cambria Math" panose="02040503050406030204" pitchFamily="18" charset="0"/>
                              </a:rPr>
                              <m:t>1</m:t>
                            </m:r>
                          </m:sub>
                        </m:sSub>
                        <m:r>
                          <a:rPr lang="en-US" i="0" smtClean="0">
                            <a:latin typeface="Cambria Math" panose="02040503050406030204" pitchFamily="18" charset="0"/>
                          </a:rPr>
                          <m:t>, </m:t>
                        </m:r>
                        <m:sSub>
                          <m:sSubPr>
                            <m:ctrlPr>
                              <a:rPr lang="en-US" i="1">
                                <a:latin typeface="Cambria Math" panose="02040503050406030204" pitchFamily="18" charset="0"/>
                              </a:rPr>
                            </m:ctrlPr>
                          </m:sSubPr>
                          <m:e>
                            <m:r>
                              <m:rPr>
                                <m:sty m:val="p"/>
                              </m:rPr>
                              <a:rPr lang="en-US" i="0" smtClean="0">
                                <a:latin typeface="Cambria Math" panose="02040503050406030204" pitchFamily="18" charset="0"/>
                              </a:rPr>
                              <m:t>p</m:t>
                            </m:r>
                          </m:e>
                          <m:sub>
                            <m:r>
                              <a:rPr lang="en-US" i="0" smtClean="0">
                                <a:latin typeface="Cambria Math" panose="02040503050406030204" pitchFamily="18" charset="0"/>
                              </a:rPr>
                              <m:t>2</m:t>
                            </m:r>
                          </m:sub>
                        </m:sSub>
                      </m:e>
                    </m:d>
                  </m:oMath>
                </a14:m>
                <a:r>
                  <a:rPr lang="en-US" i="0" dirty="0"/>
                  <a:t>.</a:t>
                </a:r>
              </a:p>
            </p:txBody>
          </p:sp>
        </mc:Choice>
        <mc:Fallback xmlns="">
          <p:sp>
            <p:nvSpPr>
              <p:cNvPr id="3" name="Notes Placeholder 2"/>
              <p:cNvSpPr>
                <a:spLocks noGrp="1"/>
              </p:cNvSpPr>
              <p:nvPr>
                <p:ph type="body" idx="1"/>
              </p:nvPr>
            </p:nvSpPr>
            <p:spPr/>
            <p:txBody>
              <a:bodyPr/>
              <a:lstStyle/>
              <a:p>
                <a:r>
                  <a:rPr lang="en-US" i="0" dirty="0"/>
                  <a:t>This slide shows a numerical example to understand this concept. A split causes two subsets, and the impurity is calculated after this split. The subset on the right is pure—it has an impurity of 0.</a:t>
                </a:r>
              </a:p>
              <a:p>
                <a:endParaRPr lang="en-US" i="0" dirty="0"/>
              </a:p>
              <a:p>
                <a:r>
                  <a:rPr lang="en-US" i="0" dirty="0"/>
                  <a:t>The</a:t>
                </a:r>
                <a:r>
                  <a:rPr lang="en-US" i="0" baseline="0" dirty="0"/>
                  <a:t> f</a:t>
                </a:r>
                <a:r>
                  <a:rPr lang="en-US" i="0" dirty="0"/>
                  <a:t>inal Gini impurity is the weighted sum of </a:t>
                </a:r>
                <a:r>
                  <a:rPr lang="en-US" i="0">
                    <a:latin typeface="Cambria Math" panose="02040503050406030204" pitchFamily="18" charset="0"/>
                  </a:rPr>
                  <a:t>i_1 (p_1, p_2 )</a:t>
                </a:r>
                <a:r>
                  <a:rPr lang="en-US" i="0" dirty="0"/>
                  <a:t> and </a:t>
                </a:r>
                <a:r>
                  <a:rPr lang="en-US" i="0">
                    <a:latin typeface="Cambria Math" panose="02040503050406030204" pitchFamily="18" charset="0"/>
                  </a:rPr>
                  <a:t>i_2 (p_1, p_2 )</a:t>
                </a:r>
                <a:r>
                  <a:rPr lang="en-US" i="0" dirty="0"/>
                  <a:t>.</a:t>
                </a:r>
              </a:p>
            </p:txBody>
          </p:sp>
        </mc:Fallback>
      </mc:AlternateContent>
    </p:spTree>
    <p:extLst>
      <p:ext uri="{BB962C8B-B14F-4D97-AF65-F5344CB8AC3E}">
        <p14:creationId xmlns:p14="http://schemas.microsoft.com/office/powerpoint/2010/main" val="16135036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dirty="0"/>
              <a:t>~</a:t>
            </a:r>
          </a:p>
          <a:p>
            <a:r>
              <a:rPr lang="en-US" dirty="0"/>
              <a:t>A related concept is information gain, which is another way to decide which feature and condition to use. Information gain measures the decrease in impurity after the split. It is the difference between the impurities before and after the split. You want this value to be as high as possible when you choose a condition.</a:t>
            </a:r>
          </a:p>
        </p:txBody>
      </p:sp>
    </p:spTree>
    <p:extLst>
      <p:ext uri="{BB962C8B-B14F-4D97-AF65-F5344CB8AC3E}">
        <p14:creationId xmlns:p14="http://schemas.microsoft.com/office/powerpoint/2010/main" val="32739725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dirty="0"/>
              <a:t>~Alt text: Diagram of source data for a tree. Source is the weather feature, and there are 9 yes data points and 5 no data points.</a:t>
            </a:r>
          </a:p>
          <a:p>
            <a:r>
              <a:rPr lang="en-US" dirty="0"/>
              <a:t>~</a:t>
            </a:r>
          </a:p>
          <a:p>
            <a:r>
              <a:rPr lang="en-US" dirty="0"/>
              <a:t>First, the impurity before the split is calculated.</a:t>
            </a:r>
          </a:p>
        </p:txBody>
      </p:sp>
    </p:spTree>
    <p:extLst>
      <p:ext uri="{BB962C8B-B14F-4D97-AF65-F5344CB8AC3E}">
        <p14:creationId xmlns:p14="http://schemas.microsoft.com/office/powerpoint/2010/main" val="954614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dirty="0"/>
              <a:t>~Alt text: Diagram of impurity for the weather feature. See details in notes.</a:t>
            </a:r>
          </a:p>
          <a:p>
            <a:r>
              <a:rPr lang="en-US" dirty="0"/>
              <a:t>~</a:t>
            </a:r>
          </a:p>
          <a:p>
            <a:r>
              <a:rPr lang="en-US" b="1" dirty="0"/>
              <a:t>Image description: </a:t>
            </a:r>
            <a:r>
              <a:rPr lang="en-US" dirty="0"/>
              <a:t>Diagram of impurity for the weather feature, which has 9 yes and 5 no decisions. There are 3 predictions: sunny (high impurity: 2 yes, 3 no), overcast (low impurity: 4 yes), and rainy (high impurity: 3 yes, 2 no). </a:t>
            </a:r>
            <a:r>
              <a:rPr lang="en-US" b="1" dirty="0"/>
              <a:t>End description.</a:t>
            </a:r>
          </a:p>
          <a:p>
            <a:endParaRPr lang="en-US" dirty="0"/>
          </a:p>
          <a:p>
            <a:r>
              <a:rPr lang="en-US" dirty="0"/>
              <a:t>The impurity for the weather feature is calculated. See the weighted sum at the end.</a:t>
            </a:r>
          </a:p>
        </p:txBody>
      </p:sp>
    </p:spTree>
    <p:extLst>
      <p:ext uri="{BB962C8B-B14F-4D97-AF65-F5344CB8AC3E}">
        <p14:creationId xmlns:p14="http://schemas.microsoft.com/office/powerpoint/2010/main" val="420482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865887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dirty="0"/>
              <a:t>~Alt text – i_before arrow: Arrow indicating that i_before = 0.46 is substituted into the Gain(Weather) equation.</a:t>
            </a:r>
          </a:p>
          <a:p>
            <a:r>
              <a:rPr lang="en-US" dirty="0"/>
              <a:t>~Alt text – i_weather arrow: Arrow indicating that i_weather = 0.334 is substituted into the Gain(Weather) equation.</a:t>
            </a:r>
          </a:p>
          <a:p>
            <a:r>
              <a:rPr lang="en-US" dirty="0"/>
              <a:t>~</a:t>
            </a:r>
          </a:p>
          <a:p>
            <a:r>
              <a:rPr lang="en-US" dirty="0"/>
              <a:t>Information gain is the difference between impurities before and after the split.</a:t>
            </a:r>
          </a:p>
        </p:txBody>
      </p:sp>
    </p:spTree>
    <p:extLst>
      <p:ext uri="{BB962C8B-B14F-4D97-AF65-F5344CB8AC3E}">
        <p14:creationId xmlns:p14="http://schemas.microsoft.com/office/powerpoint/2010/main" val="3750975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98652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a:t>
            </a:r>
          </a:p>
          <a:p>
            <a:r>
              <a:rPr lang="en-US" dirty="0"/>
              <a:t>~Alt text – highlight box: Box highlighting the Gain(Weather) results from the previous slide.</a:t>
            </a:r>
          </a:p>
          <a:p>
            <a:r>
              <a:rPr lang="en-US" dirty="0"/>
              <a:t>~Alt text – demand diagram: Diagram of impurity for the demand feature. See details in notes.</a:t>
            </a:r>
          </a:p>
          <a:p>
            <a:r>
              <a:rPr lang="en-US" dirty="0"/>
              <a:t>~Alt text – address diagram: Diagram of impurity for the address feature. See details in notes.</a:t>
            </a:r>
          </a:p>
          <a:p>
            <a:r>
              <a:rPr lang="en-US" dirty="0"/>
              <a:t>~</a:t>
            </a:r>
          </a:p>
          <a:p>
            <a:r>
              <a:rPr lang="en-US" b="1" dirty="0"/>
              <a:t>Image 1 description: </a:t>
            </a:r>
            <a:r>
              <a:rPr lang="en-US" dirty="0"/>
              <a:t>Diagram of impurity for the demand feature that has 9 yes and 5 no decisions. There are 2 predictions: high (high impurity: 3 yes, 4 no), and normal (low impurity: 6 yes, 1 no). </a:t>
            </a:r>
            <a:r>
              <a:rPr lang="en-US" b="1" dirty="0"/>
              <a:t>End description.</a:t>
            </a:r>
          </a:p>
          <a:p>
            <a:endParaRPr lang="en-US" dirty="0"/>
          </a:p>
          <a:p>
            <a:r>
              <a:rPr lang="en-US" b="1" dirty="0"/>
              <a:t>Image 2 description: </a:t>
            </a:r>
            <a:r>
              <a:rPr lang="en-US" dirty="0"/>
              <a:t>Diagram of impurity for the address feature that has 9 yes and 5 no decisions. There are 2 predictions: correct (low impurity: 6 yes, 2 no), and misspelled (high impurity: 3 yes, 3 no). </a:t>
            </a:r>
            <a:r>
              <a:rPr lang="en-US" b="1" dirty="0"/>
              <a:t>End description.</a:t>
            </a:r>
          </a:p>
          <a:p>
            <a:endParaRPr lang="en-US" dirty="0"/>
          </a:p>
          <a:p>
            <a:r>
              <a:rPr lang="en-US" dirty="0"/>
              <a:t>Repeating the process for the demand and address features yields the information gains as 0.09 and 0.03. Choose the feature with the largest information gain, which is the weather feature in this example.</a:t>
            </a:r>
          </a:p>
          <a:p>
            <a:endParaRPr lang="en-US" dirty="0"/>
          </a:p>
          <a:p>
            <a:r>
              <a:rPr lang="en-US" dirty="0"/>
              <a:t>The process continues in a similar way. Use the weather feature, which results in three subsets. Try different features to further split those subsets, and the tree grows.</a:t>
            </a:r>
          </a:p>
        </p:txBody>
      </p:sp>
    </p:spTree>
    <p:extLst>
      <p:ext uri="{BB962C8B-B14F-4D97-AF65-F5344CB8AC3E}">
        <p14:creationId xmlns:p14="http://schemas.microsoft.com/office/powerpoint/2010/main" val="25122554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0535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87885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87463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2573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731013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3482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Decision tree-based ML models are widely used. Decision trees are flowchart-like structures that you build by using your features to ask multiple questions.</a:t>
            </a:r>
          </a:p>
          <a:p>
            <a:endParaRPr lang="en-US" dirty="0"/>
          </a:p>
          <a:p>
            <a:r>
              <a:rPr lang="en-US" dirty="0"/>
              <a:t>The best way to understand what a decision tree is to build one by using a dataset.</a:t>
            </a:r>
          </a:p>
        </p:txBody>
      </p:sp>
    </p:spTree>
    <p:extLst>
      <p:ext uri="{BB962C8B-B14F-4D97-AF65-F5344CB8AC3E}">
        <p14:creationId xmlns:p14="http://schemas.microsoft.com/office/powerpoint/2010/main" val="34022997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5612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46326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9053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58211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246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9698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27038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69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tree: Example decision tree that sorts data samples into class 0 or 1 based on a series of evaluations of the x1 and x2 values.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example decision tree has multiple yes or no paths. The questions in this tree are x</a:t>
            </a:r>
            <a:r>
              <a:rPr lang="en-US" baseline="-25000" dirty="0"/>
              <a:t>2 </a:t>
            </a:r>
            <a:r>
              <a:rPr lang="en-US" dirty="0"/>
              <a:t>is less than or equal to 5, x</a:t>
            </a:r>
            <a:r>
              <a:rPr lang="en-US" baseline="-25000" dirty="0"/>
              <a:t>1 </a:t>
            </a:r>
            <a:r>
              <a:rPr lang="en-US" dirty="0"/>
              <a:t>is less than or equal to 4.5, and x</a:t>
            </a:r>
            <a:r>
              <a:rPr lang="en-US" baseline="-25000" dirty="0"/>
              <a:t>2</a:t>
            </a:r>
            <a:r>
              <a:rPr lang="en-US" baseline="0" dirty="0"/>
              <a:t> is greater than or equal to </a:t>
            </a:r>
            <a:r>
              <a:rPr lang="en-US" dirty="0"/>
              <a:t>3, and the answer to those questions is yes or no. (Later in this lesson, you will learn about how to decide which questions to use in the tree.)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each question, data points are split into two sets: the yes set and the no set. You start with the whole dataset at the top of the tree and split the data points into branches as you go to the lower levels.</a:t>
            </a:r>
          </a:p>
        </p:txBody>
      </p:sp>
    </p:spTree>
    <p:extLst>
      <p:ext uri="{BB962C8B-B14F-4D97-AF65-F5344CB8AC3E}">
        <p14:creationId xmlns:p14="http://schemas.microsoft.com/office/powerpoint/2010/main" val="1395438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tree: Same decision tree from the previous slide. The starting point at the top of the tree is labeled as the root node.</a:t>
            </a:r>
          </a:p>
          <a:p>
            <a:r>
              <a:rPr lang="en-US" dirty="0"/>
              <a:t>~</a:t>
            </a:r>
          </a:p>
          <a:p>
            <a:r>
              <a:rPr lang="en-US" dirty="0"/>
              <a:t>The root node is at the top of the tree and is the starting point of the tree.</a:t>
            </a:r>
          </a:p>
        </p:txBody>
      </p:sp>
    </p:spTree>
    <p:extLst>
      <p:ext uri="{BB962C8B-B14F-4D97-AF65-F5344CB8AC3E}">
        <p14:creationId xmlns:p14="http://schemas.microsoft.com/office/powerpoint/2010/main" val="2145412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tree: Same decision tree from previous slides. See details in notes.</a:t>
            </a:r>
          </a:p>
          <a:p>
            <a:r>
              <a:rPr lang="en-US" dirty="0"/>
              <a:t>~</a:t>
            </a:r>
          </a:p>
          <a:p>
            <a:r>
              <a:rPr lang="en-US" b="1" dirty="0"/>
              <a:t>Image description: </a:t>
            </a:r>
            <a:r>
              <a:rPr lang="en-US" dirty="0"/>
              <a:t>Same decision tree from the previous slides. The nodes between the root node and the last nodes (where class is determined) are labeled as split nodes. </a:t>
            </a:r>
            <a:r>
              <a:rPr lang="en-US" b="1" dirty="0"/>
              <a:t>End description.</a:t>
            </a:r>
          </a:p>
          <a:p>
            <a:endParaRPr lang="en-US" dirty="0"/>
          </a:p>
          <a:p>
            <a:r>
              <a:rPr lang="en-US" dirty="0"/>
              <a:t>The split nodes are where you split the data points into two or more branches. The root node is also a split node. In ML literature, split nodes are also called </a:t>
            </a:r>
            <a:r>
              <a:rPr lang="en-US" i="1" dirty="0"/>
              <a:t>decision nodes</a:t>
            </a:r>
            <a:r>
              <a:rPr lang="en-US" dirty="0"/>
              <a:t>, </a:t>
            </a:r>
            <a:r>
              <a:rPr lang="en-US" i="1" dirty="0"/>
              <a:t>internal nodes</a:t>
            </a:r>
            <a:r>
              <a:rPr lang="en-US" dirty="0"/>
              <a:t>, or </a:t>
            </a:r>
            <a:r>
              <a:rPr lang="en-US" i="1" dirty="0"/>
              <a:t>parent nodes</a:t>
            </a:r>
            <a:r>
              <a:rPr lang="en-US" dirty="0"/>
              <a:t>.</a:t>
            </a:r>
          </a:p>
        </p:txBody>
      </p:sp>
    </p:spTree>
    <p:extLst>
      <p:ext uri="{BB962C8B-B14F-4D97-AF65-F5344CB8AC3E}">
        <p14:creationId xmlns:p14="http://schemas.microsoft.com/office/powerpoint/2010/main" val="302287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tree: Same decision tree from the previous slides. The last node in each branch is labeled as a leaf node.</a:t>
            </a:r>
          </a:p>
          <a:p>
            <a:r>
              <a:rPr lang="en-US" dirty="0"/>
              <a:t>~</a:t>
            </a:r>
          </a:p>
          <a:p>
            <a:r>
              <a:rPr lang="en-US" dirty="0"/>
              <a:t>Leaf nodes are the final locations in the tree. When you reach a leaf node, you don’t split the data points anymore; instead, you make predictions.</a:t>
            </a:r>
          </a:p>
          <a:p>
            <a:endParaRPr lang="en-US" dirty="0"/>
          </a:p>
          <a:p>
            <a:r>
              <a:rPr lang="en-US" dirty="0"/>
              <a:t>Each leaf node has a dedicated value to return. In the example tree on the slide, two leaf nodes are for class 0 and two leaf nodes are for class 1.</a:t>
            </a:r>
          </a:p>
        </p:txBody>
      </p:sp>
    </p:spTree>
    <p:extLst>
      <p:ext uri="{BB962C8B-B14F-4D97-AF65-F5344CB8AC3E}">
        <p14:creationId xmlns:p14="http://schemas.microsoft.com/office/powerpoint/2010/main" val="3872126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good way to understand trees is to visualize a dataset and to see how a tree makes its decisions.</a:t>
            </a:r>
          </a:p>
          <a:p>
            <a:endParaRPr lang="en-US" dirty="0"/>
          </a:p>
          <a:p>
            <a:r>
              <a:rPr lang="en-US" dirty="0"/>
              <a:t>The plot on this slide shows the data points from the dataset table on the slide. The x</a:t>
            </a:r>
            <a:r>
              <a:rPr lang="en-US" baseline="-25000" dirty="0"/>
              <a:t>1</a:t>
            </a:r>
            <a:r>
              <a:rPr lang="en-US" dirty="0"/>
              <a:t> feature is plotted along the x-axis, and the x</a:t>
            </a:r>
            <a:r>
              <a:rPr lang="en-US" baseline="-25000" dirty="0"/>
              <a:t>2</a:t>
            </a:r>
            <a:r>
              <a:rPr lang="en-US" dirty="0"/>
              <a:t> feature is plotted on the y-axis. A red circle or black diamond appears in each point where the data meets. A red circle represents a label value of 0, and a black diamond represents a label value of 1.</a:t>
            </a:r>
          </a:p>
        </p:txBody>
      </p:sp>
    </p:spTree>
    <p:extLst>
      <p:ext uri="{BB962C8B-B14F-4D97-AF65-F5344CB8AC3E}">
        <p14:creationId xmlns:p14="http://schemas.microsoft.com/office/powerpoint/2010/main" val="30822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283645813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02661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278441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298133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51318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797493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56073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6979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360569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98047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8C3411-5164-366E-2044-325A10EF99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857ED6-0E16-54BF-6510-14CA76801B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1D278-411A-14A9-5B16-2C1F79CDE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5214C3-6673-7A4C-AF88-E704DA1A395F}" type="datetimeFigureOut">
              <a:rPr lang="en-US" smtClean="0"/>
              <a:t>5/5/25</a:t>
            </a:fld>
            <a:endParaRPr lang="en-US"/>
          </a:p>
        </p:txBody>
      </p:sp>
      <p:sp>
        <p:nvSpPr>
          <p:cNvPr id="5" name="Footer Placeholder 4">
            <a:extLst>
              <a:ext uri="{FF2B5EF4-FFF2-40B4-BE49-F238E27FC236}">
                <a16:creationId xmlns:a16="http://schemas.microsoft.com/office/drawing/2014/main" id="{2BEDC3F9-3AC7-9099-E329-ED6CDDB456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A1387F-2470-F53A-510E-6977B5C963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D87E9-481E-FA48-B42F-64A135AE43DA}" type="slidenum">
              <a:rPr lang="en-US" smtClean="0"/>
              <a:t>‹#›</a:t>
            </a:fld>
            <a:endParaRPr lang="en-US"/>
          </a:p>
        </p:txBody>
      </p:sp>
    </p:spTree>
    <p:extLst>
      <p:ext uri="{BB962C8B-B14F-4D97-AF65-F5344CB8AC3E}">
        <p14:creationId xmlns:p14="http://schemas.microsoft.com/office/powerpoint/2010/main" val="33994347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32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350.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9.png"/><Relationship Id="rId7"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6.png"/><Relationship Id="rId9" Type="http://schemas.openxmlformats.org/officeDocument/2006/relationships/image" Target="../media/image44.png"/></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9.png"/><Relationship Id="rId7"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40.png"/><Relationship Id="rId4" Type="http://schemas.openxmlformats.org/officeDocument/2006/relationships/image" Target="../media/image26.png"/><Relationship Id="rId9" Type="http://schemas.openxmlformats.org/officeDocument/2006/relationships/image" Target="../media/image47.png"/></Relationships>
</file>

<file path=ppt/slides/_rels/slide29.xml.rels><?xml version="1.0" encoding="UTF-8" standalone="yes"?>
<Relationships xmlns="http://schemas.openxmlformats.org/package/2006/relationships"><Relationship Id="rId8" Type="http://schemas.openxmlformats.org/officeDocument/2006/relationships/image" Target="../media/image511.png"/><Relationship Id="rId3" Type="http://schemas.openxmlformats.org/officeDocument/2006/relationships/image" Target="../media/image26.png"/><Relationship Id="rId7" Type="http://schemas.openxmlformats.org/officeDocument/2006/relationships/image" Target="../media/image51.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57.png"/><Relationship Id="rId11" Type="http://schemas.openxmlformats.org/officeDocument/2006/relationships/image" Target="../media/image27.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21.png"/><Relationship Id="rId3" Type="http://schemas.openxmlformats.org/officeDocument/2006/relationships/image" Target="../media/image90.png"/><Relationship Id="rId7" Type="http://schemas.openxmlformats.org/officeDocument/2006/relationships/image" Target="../media/image111.png"/><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211.png"/><Relationship Id="rId5" Type="http://schemas.openxmlformats.org/officeDocument/2006/relationships/image" Target="../media/image100.png"/><Relationship Id="rId4" Type="http://schemas.openxmlformats.org/officeDocument/2006/relationships/image" Target="../media/image191.png"/><Relationship Id="rId9" Type="http://schemas.openxmlformats.org/officeDocument/2006/relationships/image" Target="../media/image240.png"/></Relationships>
</file>

<file path=ppt/slides/_rels/slide35.xml.rels><?xml version="1.0" encoding="UTF-8" standalone="yes"?>
<Relationships xmlns="http://schemas.openxmlformats.org/package/2006/relationships"><Relationship Id="rId8" Type="http://schemas.openxmlformats.org/officeDocument/2006/relationships/image" Target="../media/image510.png"/><Relationship Id="rId3" Type="http://schemas.openxmlformats.org/officeDocument/2006/relationships/image" Target="../media/image440.png"/><Relationship Id="rId7" Type="http://schemas.openxmlformats.org/officeDocument/2006/relationships/image" Target="../media/image500.png"/><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470.png"/><Relationship Id="rId5" Type="http://schemas.openxmlformats.org/officeDocument/2006/relationships/image" Target="../media/image460.png"/><Relationship Id="rId4" Type="http://schemas.openxmlformats.org/officeDocument/2006/relationships/image" Target="../media/image450.png"/><Relationship Id="rId9" Type="http://schemas.openxmlformats.org/officeDocument/2006/relationships/image" Target="../media/image540.png"/></Relationships>
</file>

<file path=ppt/slides/_rels/slide36.xml.rels><?xml version="1.0" encoding="UTF-8" standalone="yes"?>
<Relationships xmlns="http://schemas.openxmlformats.org/package/2006/relationships"><Relationship Id="rId8" Type="http://schemas.openxmlformats.org/officeDocument/2006/relationships/image" Target="../media/image1200.png"/><Relationship Id="rId3" Type="http://schemas.openxmlformats.org/officeDocument/2006/relationships/image" Target="../media/image90.png"/><Relationship Id="rId7" Type="http://schemas.openxmlformats.org/officeDocument/2006/relationships/image" Target="../media/image111.png"/><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140.png"/><Relationship Id="rId5" Type="http://schemas.openxmlformats.org/officeDocument/2006/relationships/image" Target="../media/image100.png"/><Relationship Id="rId4" Type="http://schemas.openxmlformats.org/officeDocument/2006/relationships/image" Target="../media/image130.png"/><Relationship Id="rId9" Type="http://schemas.openxmlformats.org/officeDocument/2006/relationships/image" Target="../media/image150.png"/></Relationships>
</file>

<file path=ppt/slides/_rels/slide37.xml.rels><?xml version="1.0" encoding="UTF-8" standalone="yes"?>
<Relationships xmlns="http://schemas.openxmlformats.org/package/2006/relationships"><Relationship Id="rId8" Type="http://schemas.openxmlformats.org/officeDocument/2006/relationships/image" Target="../media/image1200.png"/><Relationship Id="rId3" Type="http://schemas.openxmlformats.org/officeDocument/2006/relationships/image" Target="../media/image90.png"/><Relationship Id="rId7" Type="http://schemas.openxmlformats.org/officeDocument/2006/relationships/image" Target="../media/image111.png"/><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140.png"/><Relationship Id="rId5" Type="http://schemas.openxmlformats.org/officeDocument/2006/relationships/image" Target="../media/image100.png"/><Relationship Id="rId4" Type="http://schemas.openxmlformats.org/officeDocument/2006/relationships/image" Target="../media/image130.png"/><Relationship Id="rId9" Type="http://schemas.openxmlformats.org/officeDocument/2006/relationships/image" Target="../media/image150.png"/></Relationships>
</file>

<file path=ppt/slides/_rels/slide3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image" Target="../media/image221.png"/><Relationship Id="rId3" Type="http://schemas.openxmlformats.org/officeDocument/2006/relationships/chart" Target="../charts/chart2.xml"/><Relationship Id="rId7" Type="http://schemas.openxmlformats.org/officeDocument/2006/relationships/image" Target="../media/image201.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180.png"/><Relationship Id="rId5" Type="http://schemas.openxmlformats.org/officeDocument/2006/relationships/image" Target="../media/image171.png"/><Relationship Id="rId10" Type="http://schemas.openxmlformats.org/officeDocument/2006/relationships/image" Target="../media/image252.png"/><Relationship Id="rId4" Type="http://schemas.openxmlformats.org/officeDocument/2006/relationships/image" Target="../media/image162.png"/><Relationship Id="rId9" Type="http://schemas.openxmlformats.org/officeDocument/2006/relationships/image" Target="../media/image2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8" Type="http://schemas.openxmlformats.org/officeDocument/2006/relationships/image" Target="../media/image221.png"/><Relationship Id="rId3" Type="http://schemas.openxmlformats.org/officeDocument/2006/relationships/chart" Target="../charts/chart3.xml"/><Relationship Id="rId7" Type="http://schemas.openxmlformats.org/officeDocument/2006/relationships/image" Target="../media/image200.png"/><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180.png"/><Relationship Id="rId5" Type="http://schemas.openxmlformats.org/officeDocument/2006/relationships/image" Target="../media/image1700.png"/><Relationship Id="rId10" Type="http://schemas.openxmlformats.org/officeDocument/2006/relationships/image" Target="../media/image250.png"/><Relationship Id="rId4" Type="http://schemas.openxmlformats.org/officeDocument/2006/relationships/image" Target="../media/image160.png"/><Relationship Id="rId9" Type="http://schemas.openxmlformats.org/officeDocument/2006/relationships/image" Target="../media/image230.png"/></Relationships>
</file>

<file path=ppt/slides/_rels/slide41.xml.rels><?xml version="1.0" encoding="UTF-8" standalone="yes"?>
<Relationships xmlns="http://schemas.openxmlformats.org/package/2006/relationships"><Relationship Id="rId8" Type="http://schemas.openxmlformats.org/officeDocument/2006/relationships/image" Target="../media/image221.png"/><Relationship Id="rId3" Type="http://schemas.openxmlformats.org/officeDocument/2006/relationships/chart" Target="../charts/chart4.xml"/><Relationship Id="rId7" Type="http://schemas.openxmlformats.org/officeDocument/2006/relationships/image" Target="../media/image200.png"/><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180.png"/><Relationship Id="rId5" Type="http://schemas.openxmlformats.org/officeDocument/2006/relationships/image" Target="../media/image1700.png"/><Relationship Id="rId10" Type="http://schemas.openxmlformats.org/officeDocument/2006/relationships/image" Target="../media/image250.png"/><Relationship Id="rId4" Type="http://schemas.openxmlformats.org/officeDocument/2006/relationships/image" Target="../media/image160.png"/><Relationship Id="rId9" Type="http://schemas.openxmlformats.org/officeDocument/2006/relationships/image" Target="../media/image230.png"/></Relationships>
</file>

<file path=ppt/slides/_rels/slide42.xml.rels><?xml version="1.0" encoding="UTF-8" standalone="yes"?>
<Relationships xmlns="http://schemas.openxmlformats.org/package/2006/relationships"><Relationship Id="rId8" Type="http://schemas.openxmlformats.org/officeDocument/2006/relationships/image" Target="../media/image600.png"/><Relationship Id="rId3" Type="http://schemas.openxmlformats.org/officeDocument/2006/relationships/image" Target="../media/image550.png"/><Relationship Id="rId7" Type="http://schemas.openxmlformats.org/officeDocument/2006/relationships/image" Target="../media/image590.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580.png"/><Relationship Id="rId5" Type="http://schemas.openxmlformats.org/officeDocument/2006/relationships/image" Target="../media/image570.png"/><Relationship Id="rId4" Type="http://schemas.openxmlformats.org/officeDocument/2006/relationships/image" Target="../media/image560.png"/><Relationship Id="rId9" Type="http://schemas.openxmlformats.org/officeDocument/2006/relationships/image" Target="../media/image610.png"/></Relationships>
</file>

<file path=ppt/slides/_rels/slide43.xml.rels><?xml version="1.0" encoding="UTF-8" standalone="yes"?>
<Relationships xmlns="http://schemas.openxmlformats.org/package/2006/relationships"><Relationship Id="rId8" Type="http://schemas.openxmlformats.org/officeDocument/2006/relationships/image" Target="../media/image110.png"/><Relationship Id="rId7" Type="http://schemas.openxmlformats.org/officeDocument/2006/relationships/image" Target="../media/image141.pn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101.png"/><Relationship Id="rId5" Type="http://schemas.openxmlformats.org/officeDocument/2006/relationships/image" Target="../media/image131.png"/><Relationship Id="rId10" Type="http://schemas.openxmlformats.org/officeDocument/2006/relationships/image" Target="../media/image151.png"/><Relationship Id="rId4" Type="http://schemas.openxmlformats.org/officeDocument/2006/relationships/image" Target="../media/image900.png"/><Relationship Id="rId9" Type="http://schemas.openxmlformats.org/officeDocument/2006/relationships/image" Target="../media/image1201.png"/></Relationships>
</file>

<file path=ppt/slides/_rels/slide44.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900.png"/><Relationship Id="rId7" Type="http://schemas.openxmlformats.org/officeDocument/2006/relationships/image" Target="../media/image141.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101.png"/><Relationship Id="rId5" Type="http://schemas.openxmlformats.org/officeDocument/2006/relationships/image" Target="../media/image131.png"/><Relationship Id="rId10" Type="http://schemas.openxmlformats.org/officeDocument/2006/relationships/image" Target="../media/image151.png"/><Relationship Id="rId9" Type="http://schemas.openxmlformats.org/officeDocument/2006/relationships/image" Target="../media/image120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220.png"/><Relationship Id="rId5" Type="http://schemas.openxmlformats.org/officeDocument/2006/relationships/image" Target="../media/image37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256C77-0DB3-4D0C-B6F3-B6318E959790}"/>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Tree-Based Models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3</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49433D-270D-449E-A59C-F4447A3BAE19}"/>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Graphing the decision tree: Root node</a:t>
            </a:r>
          </a:p>
        </p:txBody>
      </p:sp>
      <p:sp>
        <p:nvSpPr>
          <p:cNvPr id="5" name="Content Placeholder 4">
            <a:extLst>
              <a:ext uri="{FF2B5EF4-FFF2-40B4-BE49-F238E27FC236}">
                <a16:creationId xmlns:a16="http://schemas.microsoft.com/office/drawing/2014/main" id="{27A0E63A-8A3D-4187-A287-185CCD663849}"/>
              </a:ext>
            </a:extLst>
          </p:cNvPr>
          <p:cNvSpPr>
            <a:spLocks noGrp="1"/>
          </p:cNvSpPr>
          <p:nvPr>
            <p:ph idx="2"/>
          </p:nvPr>
        </p:nvSpPr>
        <p:spPr/>
        <p:txBody>
          <a:bodyPr/>
          <a:lstStyle/>
          <a:p>
            <a:pPr marL="0" indent="0">
              <a:buNone/>
            </a:pPr>
            <a:r>
              <a:rPr lang="en-US" sz="2400" dirty="0"/>
              <a:t>Which feature (x</a:t>
            </a:r>
            <a:r>
              <a:rPr lang="en-US" sz="2400" baseline="-25000" dirty="0"/>
              <a:t>1</a:t>
            </a:r>
            <a:r>
              <a:rPr lang="en-US" sz="2400" dirty="0"/>
              <a:t> or x</a:t>
            </a:r>
            <a:r>
              <a:rPr lang="en-US" sz="2400" baseline="-25000" dirty="0"/>
              <a:t>2</a:t>
            </a:r>
            <a:r>
              <a:rPr lang="en-US" sz="2400" dirty="0"/>
              <a:t>) to split first to best separate class 1 from class 2?</a:t>
            </a:r>
          </a:p>
        </p:txBody>
      </p:sp>
      <p:pic>
        <p:nvPicPr>
          <p:cNvPr id="16" name="Picture 15" descr="Updated decision tree from previous slides. See details in notes.&#10;">
            <a:extLst>
              <a:ext uri="{FF2B5EF4-FFF2-40B4-BE49-F238E27FC236}">
                <a16:creationId xmlns:a16="http://schemas.microsoft.com/office/drawing/2014/main" id="{5BB57F59-F8D1-4949-AAB0-453F14726486}"/>
              </a:ext>
            </a:extLst>
          </p:cNvPr>
          <p:cNvPicPr>
            <a:picLocks noChangeAspect="1"/>
          </p:cNvPicPr>
          <p:nvPr/>
        </p:nvPicPr>
        <p:blipFill>
          <a:blip r:embed="rId3"/>
          <a:stretch>
            <a:fillRect/>
          </a:stretch>
        </p:blipFill>
        <p:spPr>
          <a:xfrm>
            <a:off x="980361" y="2822645"/>
            <a:ext cx="6041660" cy="3060457"/>
          </a:xfrm>
          <a:prstGeom prst="rect">
            <a:avLst/>
          </a:prstGeom>
        </p:spPr>
      </p:pic>
      <p:pic>
        <p:nvPicPr>
          <p:cNvPr id="12" name="Picture 11" descr="Updated plot from previous slides. See details in notes.">
            <a:extLst>
              <a:ext uri="{FF2B5EF4-FFF2-40B4-BE49-F238E27FC236}">
                <a16:creationId xmlns:a16="http://schemas.microsoft.com/office/drawing/2014/main" id="{6E8E1DDB-B80D-4D2D-ACF4-CB572A47A019}"/>
              </a:ext>
            </a:extLst>
          </p:cNvPr>
          <p:cNvPicPr>
            <a:picLocks noChangeAspect="1"/>
          </p:cNvPicPr>
          <p:nvPr/>
        </p:nvPicPr>
        <p:blipFill>
          <a:blip r:embed="rId4"/>
          <a:stretch>
            <a:fillRect/>
          </a:stretch>
        </p:blipFill>
        <p:spPr>
          <a:xfrm>
            <a:off x="6729542" y="1252278"/>
            <a:ext cx="5102794" cy="5194242"/>
          </a:xfrm>
          <a:prstGeom prst="rect">
            <a:avLst/>
          </a:prstGeom>
        </p:spPr>
      </p:pic>
    </p:spTree>
    <p:extLst>
      <p:ext uri="{BB962C8B-B14F-4D97-AF65-F5344CB8AC3E}">
        <p14:creationId xmlns:p14="http://schemas.microsoft.com/office/powerpoint/2010/main" val="21571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EACD1F-5F3F-4A2F-A089-6879819349A3}"/>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Graphing the decision tree: Split node 1</a:t>
            </a:r>
          </a:p>
        </p:txBody>
      </p:sp>
      <p:sp>
        <p:nvSpPr>
          <p:cNvPr id="15" name="Content Placeholder 4">
            <a:extLst>
              <a:ext uri="{FF2B5EF4-FFF2-40B4-BE49-F238E27FC236}">
                <a16:creationId xmlns:a16="http://schemas.microsoft.com/office/drawing/2014/main" id="{B0764EC2-624B-4B02-950A-ED9BB610072A}"/>
              </a:ext>
            </a:extLst>
          </p:cNvPr>
          <p:cNvSpPr>
            <a:spLocks noGrp="1"/>
          </p:cNvSpPr>
          <p:nvPr>
            <p:ph idx="2"/>
          </p:nvPr>
        </p:nvSpPr>
        <p:spPr/>
        <p:txBody>
          <a:bodyPr/>
          <a:lstStyle/>
          <a:p>
            <a:pPr marL="0" indent="0">
              <a:buNone/>
            </a:pPr>
            <a:r>
              <a:rPr lang="en-US" sz="2400" dirty="0"/>
              <a:t>Which feature (x</a:t>
            </a:r>
            <a:r>
              <a:rPr lang="en-US" sz="2400" baseline="-25000" dirty="0"/>
              <a:t>1</a:t>
            </a:r>
            <a:r>
              <a:rPr lang="en-US" sz="2400" dirty="0"/>
              <a:t> or x</a:t>
            </a:r>
            <a:r>
              <a:rPr lang="en-US" sz="2400" baseline="-25000" dirty="0"/>
              <a:t>2</a:t>
            </a:r>
            <a:r>
              <a:rPr lang="en-US" sz="2400" dirty="0"/>
              <a:t>) to split first to best separate class 1 from class 2?</a:t>
            </a:r>
          </a:p>
        </p:txBody>
      </p:sp>
      <p:pic>
        <p:nvPicPr>
          <p:cNvPr id="11" name="Picture 10" descr="Updated decision tree from previous slides. See details in notes.">
            <a:extLst>
              <a:ext uri="{FF2B5EF4-FFF2-40B4-BE49-F238E27FC236}">
                <a16:creationId xmlns:a16="http://schemas.microsoft.com/office/drawing/2014/main" id="{A0290C7E-0A92-4C5A-988F-3FBBE64ED9FB}"/>
              </a:ext>
            </a:extLst>
          </p:cNvPr>
          <p:cNvPicPr>
            <a:picLocks noChangeAspect="1"/>
          </p:cNvPicPr>
          <p:nvPr/>
        </p:nvPicPr>
        <p:blipFill>
          <a:blip r:embed="rId3"/>
          <a:stretch>
            <a:fillRect/>
          </a:stretch>
        </p:blipFill>
        <p:spPr>
          <a:xfrm>
            <a:off x="811833" y="3001024"/>
            <a:ext cx="9333785" cy="2962913"/>
          </a:xfrm>
          <a:prstGeom prst="rect">
            <a:avLst/>
          </a:prstGeom>
        </p:spPr>
      </p:pic>
      <p:pic>
        <p:nvPicPr>
          <p:cNvPr id="16" name="Picture 15" descr="Updated plot from previous slides. See details in notes.">
            <a:extLst>
              <a:ext uri="{FF2B5EF4-FFF2-40B4-BE49-F238E27FC236}">
                <a16:creationId xmlns:a16="http://schemas.microsoft.com/office/drawing/2014/main" id="{41838D2B-3F0C-4501-A8A8-5B8A52BD551D}"/>
              </a:ext>
            </a:extLst>
          </p:cNvPr>
          <p:cNvPicPr>
            <a:picLocks noChangeAspect="1"/>
          </p:cNvPicPr>
          <p:nvPr/>
        </p:nvPicPr>
        <p:blipFill>
          <a:blip r:embed="rId4"/>
          <a:stretch>
            <a:fillRect/>
          </a:stretch>
        </p:blipFill>
        <p:spPr>
          <a:xfrm>
            <a:off x="6750686" y="1258452"/>
            <a:ext cx="5102794" cy="5194242"/>
          </a:xfrm>
          <a:prstGeom prst="rect">
            <a:avLst/>
          </a:prstGeom>
        </p:spPr>
      </p:pic>
    </p:spTree>
    <p:extLst>
      <p:ext uri="{BB962C8B-B14F-4D97-AF65-F5344CB8AC3E}">
        <p14:creationId xmlns:p14="http://schemas.microsoft.com/office/powerpoint/2010/main" val="3370775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DD75926-2D58-4E93-8636-5858671257DE}"/>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Graphing the decision tree: Split node 2</a:t>
            </a:r>
          </a:p>
        </p:txBody>
      </p:sp>
      <p:sp>
        <p:nvSpPr>
          <p:cNvPr id="7" name="Content Placeholder 4">
            <a:extLst>
              <a:ext uri="{FF2B5EF4-FFF2-40B4-BE49-F238E27FC236}">
                <a16:creationId xmlns:a16="http://schemas.microsoft.com/office/drawing/2014/main" id="{DCB61B29-AAEB-40B6-92A9-69227216265F}"/>
              </a:ext>
            </a:extLst>
          </p:cNvPr>
          <p:cNvSpPr>
            <a:spLocks noGrp="1"/>
          </p:cNvSpPr>
          <p:nvPr>
            <p:ph idx="2"/>
          </p:nvPr>
        </p:nvSpPr>
        <p:spPr/>
        <p:txBody>
          <a:bodyPr/>
          <a:lstStyle/>
          <a:p>
            <a:pPr marL="0" indent="0">
              <a:buNone/>
            </a:pPr>
            <a:r>
              <a:rPr lang="en-US" sz="2400" dirty="0"/>
              <a:t>Which feature (x</a:t>
            </a:r>
            <a:r>
              <a:rPr lang="en-US" sz="2400" baseline="-25000" dirty="0"/>
              <a:t>1</a:t>
            </a:r>
            <a:r>
              <a:rPr lang="en-US" sz="2400" dirty="0"/>
              <a:t> or x</a:t>
            </a:r>
            <a:r>
              <a:rPr lang="en-US" sz="2400" baseline="-25000" dirty="0"/>
              <a:t>2</a:t>
            </a:r>
            <a:r>
              <a:rPr lang="en-US" sz="2400" dirty="0"/>
              <a:t>) to split first to best separate class 1 from class 2?</a:t>
            </a:r>
          </a:p>
        </p:txBody>
      </p:sp>
      <p:pic>
        <p:nvPicPr>
          <p:cNvPr id="12" name="Picture 11" descr="Updated decision tree from previous slides. See details in notes.">
            <a:extLst>
              <a:ext uri="{FF2B5EF4-FFF2-40B4-BE49-F238E27FC236}">
                <a16:creationId xmlns:a16="http://schemas.microsoft.com/office/drawing/2014/main" id="{3EB3729C-811D-4481-BD44-58753235807D}"/>
              </a:ext>
            </a:extLst>
          </p:cNvPr>
          <p:cNvPicPr>
            <a:picLocks noChangeAspect="1"/>
          </p:cNvPicPr>
          <p:nvPr/>
        </p:nvPicPr>
        <p:blipFill>
          <a:blip r:embed="rId3"/>
          <a:stretch>
            <a:fillRect/>
          </a:stretch>
        </p:blipFill>
        <p:spPr>
          <a:xfrm>
            <a:off x="885590" y="2980670"/>
            <a:ext cx="9358171" cy="2962913"/>
          </a:xfrm>
          <a:prstGeom prst="rect">
            <a:avLst/>
          </a:prstGeom>
        </p:spPr>
      </p:pic>
      <p:pic>
        <p:nvPicPr>
          <p:cNvPr id="14" name="Picture 13" descr="Updated plot from previous slides. See details in notes.">
            <a:extLst>
              <a:ext uri="{FF2B5EF4-FFF2-40B4-BE49-F238E27FC236}">
                <a16:creationId xmlns:a16="http://schemas.microsoft.com/office/drawing/2014/main" id="{42E99762-6A55-4A12-B6C7-D5371BB32F39}"/>
              </a:ext>
            </a:extLst>
          </p:cNvPr>
          <p:cNvPicPr>
            <a:picLocks noChangeAspect="1"/>
          </p:cNvPicPr>
          <p:nvPr/>
        </p:nvPicPr>
        <p:blipFill>
          <a:blip r:embed="rId4"/>
          <a:stretch>
            <a:fillRect/>
          </a:stretch>
        </p:blipFill>
        <p:spPr>
          <a:xfrm>
            <a:off x="6714859" y="1270809"/>
            <a:ext cx="5389331" cy="5194242"/>
          </a:xfrm>
          <a:prstGeom prst="rect">
            <a:avLst/>
          </a:prstGeom>
        </p:spPr>
      </p:pic>
    </p:spTree>
    <p:extLst>
      <p:ext uri="{BB962C8B-B14F-4D97-AF65-F5344CB8AC3E}">
        <p14:creationId xmlns:p14="http://schemas.microsoft.com/office/powerpoint/2010/main" val="370436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373391-F49B-4E1B-908C-BCDFF4EA1870}"/>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How do you use a decision tree to make predictions?</a:t>
            </a:r>
          </a:p>
        </p:txBody>
      </p:sp>
      <p:sp>
        <p:nvSpPr>
          <p:cNvPr id="8" name="Content Placeholder 4">
            <a:extLst>
              <a:ext uri="{FF2B5EF4-FFF2-40B4-BE49-F238E27FC236}">
                <a16:creationId xmlns:a16="http://schemas.microsoft.com/office/drawing/2014/main" id="{BAE02BC2-6CB7-476B-9758-FA2CD588C6FE}"/>
              </a:ext>
            </a:extLst>
          </p:cNvPr>
          <p:cNvSpPr>
            <a:spLocks noGrp="1"/>
          </p:cNvSpPr>
          <p:nvPr>
            <p:ph idx="2"/>
          </p:nvPr>
        </p:nvSpPr>
        <p:spPr/>
        <p:txBody>
          <a:bodyPr/>
          <a:lstStyle/>
          <a:p>
            <a:pPr marL="0" indent="0">
              <a:buNone/>
            </a:pPr>
            <a:r>
              <a:rPr lang="en-US" sz="2400" dirty="0"/>
              <a:t>Predict y from x</a:t>
            </a:r>
            <a:r>
              <a:rPr lang="en-US" sz="2400" baseline="-25000" dirty="0"/>
              <a:t>1</a:t>
            </a:r>
            <a:r>
              <a:rPr lang="en-US" sz="2400" dirty="0"/>
              <a:t> and x</a:t>
            </a:r>
            <a:r>
              <a:rPr lang="en-US" sz="2400" baseline="-25000" dirty="0"/>
              <a:t>2</a:t>
            </a:r>
            <a:r>
              <a:rPr lang="en-US" sz="2400" dirty="0"/>
              <a:t>.</a:t>
            </a:r>
          </a:p>
        </p:txBody>
      </p:sp>
      <p:pic>
        <p:nvPicPr>
          <p:cNvPr id="28" name="Picture 27">
            <a:extLst>
              <a:ext uri="{FF2B5EF4-FFF2-40B4-BE49-F238E27FC236}">
                <a16:creationId xmlns:a16="http://schemas.microsoft.com/office/drawing/2014/main" id="{45ECAA25-9EA5-458C-AAD2-DED4B6D7E90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84432" y="2980855"/>
            <a:ext cx="4973454" cy="2962131"/>
          </a:xfrm>
          <a:prstGeom prst="rect">
            <a:avLst/>
          </a:prstGeom>
        </p:spPr>
      </p:pic>
      <p:sp>
        <p:nvSpPr>
          <p:cNvPr id="9" name="TextBox 8">
            <a:extLst>
              <a:ext uri="{FF2B5EF4-FFF2-40B4-BE49-F238E27FC236}">
                <a16:creationId xmlns:a16="http://schemas.microsoft.com/office/drawing/2014/main" id="{5E58B359-C426-4A17-B1BF-F3662D7A41A7}"/>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3" name="Table 9">
            <a:extLst>
              <a:ext uri="{FF2B5EF4-FFF2-40B4-BE49-F238E27FC236}">
                <a16:creationId xmlns:a16="http://schemas.microsoft.com/office/drawing/2014/main" id="{03EC4055-621D-9F3C-E2A3-8C03460735C4}"/>
              </a:ext>
            </a:extLst>
          </p:cNvPr>
          <p:cNvGraphicFramePr>
            <a:graphicFrameLocks/>
          </p:cNvGraphicFramePr>
          <p:nvPr>
            <p:extLst>
              <p:ext uri="{D42A27DB-BD31-4B8C-83A1-F6EECF244321}">
                <p14:modId xmlns:p14="http://schemas.microsoft.com/office/powerpoint/2010/main" val="1250711657"/>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Tree>
    <p:extLst>
      <p:ext uri="{BB962C8B-B14F-4D97-AF65-F5344CB8AC3E}">
        <p14:creationId xmlns:p14="http://schemas.microsoft.com/office/powerpoint/2010/main" val="2575591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B25DB3-EBEB-4D07-AD52-F6C73180512B}"/>
              </a:ext>
            </a:extLst>
          </p:cNvPr>
          <p:cNvSpPr>
            <a:spLocks noGrp="1"/>
          </p:cNvSpPr>
          <p:nvPr>
            <p:ph type="sldNum" idx="97"/>
          </p:nvPr>
        </p:nvSpPr>
        <p:spPr/>
        <p:txBody>
          <a:bodyPr/>
          <a:lstStyle/>
          <a:p>
            <a:fld id="{86A8BF56-6CB3-514C-9A64-F39D95C9E25B}" type="slidenum">
              <a:rPr lang="en-US" smtClean="0"/>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Making a prediction</a:t>
            </a:r>
          </a:p>
        </p:txBody>
      </p:sp>
      <p:sp>
        <p:nvSpPr>
          <p:cNvPr id="5" name="Content Placeholder 4">
            <a:extLst>
              <a:ext uri="{FF2B5EF4-FFF2-40B4-BE49-F238E27FC236}">
                <a16:creationId xmlns:a16="http://schemas.microsoft.com/office/drawing/2014/main" id="{2FCBDD5B-28C5-C01C-6D98-840BFBE37BDD}"/>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756B8D1-DEC8-ABD6-DAE5-58304473E173}"/>
                  </a:ext>
                </a:extLst>
              </p:cNvPr>
              <p:cNvSpPr txBox="1"/>
              <p:nvPr/>
            </p:nvSpPr>
            <p:spPr>
              <a:xfrm>
                <a:off x="1284094" y="2286000"/>
                <a:ext cx="4198148"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2400" b="0" i="1" smtClean="0">
                          <a:solidFill>
                            <a:schemeClr val="tx2"/>
                          </a:solidFill>
                          <a:latin typeface="Cambria Math" panose="02040503050406030204" pitchFamily="18" charset="0"/>
                        </a:rPr>
                        <m:t>𝑓</m:t>
                      </m:r>
                      <m:d>
                        <m:dPr>
                          <m:ctrlPr>
                            <a:rPr lang="en-US" sz="2400" i="1">
                              <a:solidFill>
                                <a:schemeClr val="tx2"/>
                              </a:solidFill>
                              <a:latin typeface="Cambria Math" panose="02040503050406030204" pitchFamily="18" charset="0"/>
                            </a:rPr>
                          </m:ctrlPr>
                        </m:dPr>
                        <m:e>
                          <m:sSub>
                            <m:sSubPr>
                              <m:ctrlPr>
                                <a:rPr lang="en-US" sz="2400" i="1">
                                  <a:solidFill>
                                    <a:schemeClr val="tx2"/>
                                  </a:solidFill>
                                  <a:latin typeface="Cambria Math" panose="02040503050406030204" pitchFamily="18" charset="0"/>
                                </a:rPr>
                              </m:ctrlPr>
                            </m:sSubPr>
                            <m:e>
                              <m:r>
                                <a:rPr lang="en-US" sz="2400" b="0" i="1">
                                  <a:solidFill>
                                    <a:schemeClr val="tx2"/>
                                  </a:solidFill>
                                  <a:latin typeface="Cambria Math" panose="02040503050406030204" pitchFamily="18" charset="0"/>
                                </a:rPr>
                                <m:t>𝑥</m:t>
                              </m:r>
                            </m:e>
                            <m:sub>
                              <m:r>
                                <a:rPr lang="en-US" sz="2400" b="0" i="1">
                                  <a:solidFill>
                                    <a:schemeClr val="tx2"/>
                                  </a:solidFill>
                                  <a:latin typeface="Cambria Math" panose="02040503050406030204" pitchFamily="18" charset="0"/>
                                </a:rPr>
                                <m:t>1</m:t>
                              </m:r>
                            </m:sub>
                          </m:sSub>
                          <m:r>
                            <a:rPr lang="en-US" sz="2400" b="0" i="1">
                              <a:solidFill>
                                <a:schemeClr val="tx2"/>
                              </a:solidFill>
                              <a:latin typeface="Cambria Math" panose="02040503050406030204" pitchFamily="18" charset="0"/>
                            </a:rPr>
                            <m:t>=2, </m:t>
                          </m:r>
                          <m:sSub>
                            <m:sSubPr>
                              <m:ctrlPr>
                                <a:rPr lang="en-US" sz="2400" i="1">
                                  <a:solidFill>
                                    <a:schemeClr val="tx2"/>
                                  </a:solidFill>
                                  <a:latin typeface="Cambria Math" panose="02040503050406030204" pitchFamily="18" charset="0"/>
                                </a:rPr>
                              </m:ctrlPr>
                            </m:sSubPr>
                            <m:e>
                              <m:r>
                                <a:rPr lang="en-US" sz="2400" b="0" i="1">
                                  <a:solidFill>
                                    <a:schemeClr val="tx2"/>
                                  </a:solidFill>
                                  <a:latin typeface="Cambria Math" panose="02040503050406030204" pitchFamily="18" charset="0"/>
                                </a:rPr>
                                <m:t>𝑥</m:t>
                              </m:r>
                            </m:e>
                            <m:sub>
                              <m:r>
                                <a:rPr lang="en-US" sz="2400" b="0" i="1">
                                  <a:solidFill>
                                    <a:schemeClr val="tx2"/>
                                  </a:solidFill>
                                  <a:latin typeface="Cambria Math" panose="02040503050406030204" pitchFamily="18" charset="0"/>
                                </a:rPr>
                                <m:t>2</m:t>
                              </m:r>
                            </m:sub>
                          </m:sSub>
                          <m:r>
                            <a:rPr lang="en-US" sz="2400" b="0" i="1">
                              <a:solidFill>
                                <a:schemeClr val="tx2"/>
                              </a:solidFill>
                              <a:latin typeface="Cambria Math" panose="02040503050406030204" pitchFamily="18" charset="0"/>
                            </a:rPr>
                            <m:t>=4</m:t>
                          </m:r>
                        </m:e>
                      </m:d>
                      <m:r>
                        <a:rPr lang="en-US" sz="2400" b="0" i="1">
                          <a:solidFill>
                            <a:schemeClr val="tx2"/>
                          </a:solidFill>
                          <a:latin typeface="Cambria Math" panose="02040503050406030204" pitchFamily="18" charset="0"/>
                        </a:rPr>
                        <m:t>= ?</m:t>
                      </m:r>
                    </m:oMath>
                  </m:oMathPara>
                </a14:m>
                <a:endParaRPr lang="en-US" sz="2400" dirty="0">
                  <a:solidFill>
                    <a:schemeClr val="tx2"/>
                  </a:solidFill>
                </a:endParaRPr>
              </a:p>
            </p:txBody>
          </p:sp>
        </mc:Choice>
        <mc:Fallback xmlns="">
          <p:sp>
            <p:nvSpPr>
              <p:cNvPr id="29" name="TextBox 28">
                <a:extLst>
                  <a:ext uri="{FF2B5EF4-FFF2-40B4-BE49-F238E27FC236}">
                    <a16:creationId xmlns:a16="http://schemas.microsoft.com/office/drawing/2014/main" id="{9756B8D1-DEC8-ABD6-DAE5-58304473E173}"/>
                  </a:ext>
                </a:extLst>
              </p:cNvPr>
              <p:cNvSpPr txBox="1">
                <a:spLocks noRot="1" noChangeAspect="1" noMove="1" noResize="1" noEditPoints="1" noAdjustHandles="1" noChangeArrowheads="1" noChangeShapeType="1" noTextEdit="1"/>
              </p:cNvSpPr>
              <p:nvPr/>
            </p:nvSpPr>
            <p:spPr>
              <a:xfrm>
                <a:off x="1284094" y="2286000"/>
                <a:ext cx="4198148" cy="461665"/>
              </a:xfrm>
              <a:prstGeom prst="rect">
                <a:avLst/>
              </a:prstGeom>
              <a:blipFill>
                <a:blip r:embed="rId3"/>
                <a:stretch>
                  <a:fillRect b="-17105"/>
                </a:stretch>
              </a:blipFill>
            </p:spPr>
            <p:txBody>
              <a:bodyPr/>
              <a:lstStyle/>
              <a:p>
                <a:r>
                  <a:rPr lang="en-US">
                    <a:noFill/>
                  </a:rPr>
                  <a:t> </a:t>
                </a:r>
              </a:p>
            </p:txBody>
          </p:sp>
        </mc:Fallback>
      </mc:AlternateContent>
      <p:pic>
        <p:nvPicPr>
          <p:cNvPr id="8" name="Picture 7" descr="Decision tree from previous slides with arrows showing the evaluation path for the x1 and x2 values that are provided.">
            <a:extLst>
              <a:ext uri="{FF2B5EF4-FFF2-40B4-BE49-F238E27FC236}">
                <a16:creationId xmlns:a16="http://schemas.microsoft.com/office/drawing/2014/main" id="{F475E6A1-915B-4044-BA90-1B8EE8394ECA}"/>
              </a:ext>
            </a:extLst>
          </p:cNvPr>
          <p:cNvPicPr>
            <a:picLocks noChangeAspect="1"/>
          </p:cNvPicPr>
          <p:nvPr/>
        </p:nvPicPr>
        <p:blipFill>
          <a:blip r:embed="rId4"/>
          <a:stretch>
            <a:fillRect/>
          </a:stretch>
        </p:blipFill>
        <p:spPr>
          <a:xfrm>
            <a:off x="895785" y="2979155"/>
            <a:ext cx="4974767" cy="2962913"/>
          </a:xfrm>
          <a:prstGeom prst="rect">
            <a:avLst/>
          </a:prstGeom>
        </p:spPr>
      </p:pic>
      <p:sp>
        <p:nvSpPr>
          <p:cNvPr id="9" name="TextBox 8">
            <a:extLst>
              <a:ext uri="{FF2B5EF4-FFF2-40B4-BE49-F238E27FC236}">
                <a16:creationId xmlns:a16="http://schemas.microsoft.com/office/drawing/2014/main" id="{B2795B61-354C-4285-B331-6FFA2E7F19CF}"/>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4" name="Table 9">
            <a:extLst>
              <a:ext uri="{FF2B5EF4-FFF2-40B4-BE49-F238E27FC236}">
                <a16:creationId xmlns:a16="http://schemas.microsoft.com/office/drawing/2014/main" id="{CD5BA323-F78E-9746-B76E-6A571E78F106}"/>
              </a:ext>
            </a:extLst>
          </p:cNvPr>
          <p:cNvGraphicFramePr>
            <a:graphicFrameLocks/>
          </p:cNvGraphicFramePr>
          <p:nvPr>
            <p:extLst>
              <p:ext uri="{D42A27DB-BD31-4B8C-83A1-F6EECF244321}">
                <p14:modId xmlns:p14="http://schemas.microsoft.com/office/powerpoint/2010/main" val="273803127"/>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
        <p:nvSpPr>
          <p:cNvPr id="6" name="Rectangle 5" descr="Box on table to indicate that the tree selects x1 equals 2, x2 equals 4, and y equals 1.">
            <a:extLst>
              <a:ext uri="{FF2B5EF4-FFF2-40B4-BE49-F238E27FC236}">
                <a16:creationId xmlns:a16="http://schemas.microsoft.com/office/drawing/2014/main" id="{064FF09B-5957-275F-B33E-6786C93D1DBD}"/>
              </a:ext>
            </a:extLst>
          </p:cNvPr>
          <p:cNvSpPr/>
          <p:nvPr/>
        </p:nvSpPr>
        <p:spPr>
          <a:xfrm>
            <a:off x="6309092" y="3775483"/>
            <a:ext cx="5475743" cy="339057"/>
          </a:xfrm>
          <a:prstGeom prst="rect">
            <a:avLst/>
          </a:prstGeom>
          <a:noFill/>
          <a:ln w="50800">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734777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73912A-CF6C-46F2-BC03-F81AB58DAD66}"/>
              </a:ext>
            </a:extLst>
          </p:cNvPr>
          <p:cNvSpPr>
            <a:spLocks noGrp="1"/>
          </p:cNvSpPr>
          <p:nvPr>
            <p:ph type="sldNum" idx="97"/>
          </p:nvPr>
        </p:nvSpPr>
        <p:spPr/>
        <p:txBody>
          <a:bodyPr/>
          <a:lstStyle/>
          <a:p>
            <a:fld id="{86A8BF56-6CB3-514C-9A64-F39D95C9E25B}" type="slidenum">
              <a:rPr lang="en-US" smtClean="0"/>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Making another prediction</a:t>
            </a:r>
          </a:p>
        </p:txBody>
      </p:sp>
      <p:sp>
        <p:nvSpPr>
          <p:cNvPr id="3" name="Content Placeholder 2">
            <a:extLst>
              <a:ext uri="{FF2B5EF4-FFF2-40B4-BE49-F238E27FC236}">
                <a16:creationId xmlns:a16="http://schemas.microsoft.com/office/drawing/2014/main" id="{CFF0D891-3EB3-EEAA-252B-1C06427537B3}"/>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756B8D1-DEC8-ABD6-DAE5-58304473E173}"/>
                  </a:ext>
                </a:extLst>
              </p:cNvPr>
              <p:cNvSpPr txBox="1"/>
              <p:nvPr/>
            </p:nvSpPr>
            <p:spPr>
              <a:xfrm>
                <a:off x="1284093" y="2286000"/>
                <a:ext cx="4198148"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sz="2400" b="0" i="1" smtClean="0">
                          <a:solidFill>
                            <a:srgbClr val="232F3E"/>
                          </a:solidFill>
                          <a:latin typeface="Cambria Math" panose="02040503050406030204" pitchFamily="18" charset="0"/>
                        </a:rPr>
                        <m:t>𝑓</m:t>
                      </m:r>
                      <m:d>
                        <m:dPr>
                          <m:ctrlPr>
                            <a:rPr lang="en-US" sz="2400" i="1">
                              <a:solidFill>
                                <a:srgbClr val="232F3E"/>
                              </a:solidFill>
                              <a:latin typeface="Cambria Math" panose="02040503050406030204" pitchFamily="18" charset="0"/>
                            </a:rPr>
                          </m:ctrlPr>
                        </m:dPr>
                        <m:e>
                          <m:sSub>
                            <m:sSubPr>
                              <m:ctrlPr>
                                <a:rPr lang="en-US" sz="2400" i="1">
                                  <a:solidFill>
                                    <a:srgbClr val="232F3E"/>
                                  </a:solidFill>
                                  <a:latin typeface="Cambria Math" panose="02040503050406030204" pitchFamily="18" charset="0"/>
                                </a:rPr>
                              </m:ctrlPr>
                            </m:sSubPr>
                            <m:e>
                              <m:r>
                                <a:rPr lang="en-US" sz="2400" b="0" i="1">
                                  <a:solidFill>
                                    <a:srgbClr val="232F3E"/>
                                  </a:solidFill>
                                  <a:latin typeface="Cambria Math" panose="02040503050406030204" pitchFamily="18" charset="0"/>
                                </a:rPr>
                                <m:t>𝑥</m:t>
                              </m:r>
                            </m:e>
                            <m:sub>
                              <m:r>
                                <a:rPr lang="en-US" sz="2400" b="0" i="1">
                                  <a:solidFill>
                                    <a:srgbClr val="232F3E"/>
                                  </a:solidFill>
                                  <a:latin typeface="Cambria Math" panose="02040503050406030204" pitchFamily="18" charset="0"/>
                                </a:rPr>
                                <m:t>1</m:t>
                              </m:r>
                            </m:sub>
                          </m:sSub>
                          <m:r>
                            <a:rPr lang="en-US" sz="2400" b="0" i="1">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7.5</m:t>
                          </m:r>
                          <m:r>
                            <a:rPr lang="en-US" sz="2400" b="0" i="1">
                              <a:solidFill>
                                <a:srgbClr val="232F3E"/>
                              </a:solidFill>
                              <a:latin typeface="Cambria Math" panose="02040503050406030204" pitchFamily="18" charset="0"/>
                            </a:rPr>
                            <m:t>, </m:t>
                          </m:r>
                          <m:sSub>
                            <m:sSubPr>
                              <m:ctrlPr>
                                <a:rPr lang="en-US" sz="2400" i="1">
                                  <a:solidFill>
                                    <a:srgbClr val="232F3E"/>
                                  </a:solidFill>
                                  <a:latin typeface="Cambria Math" panose="02040503050406030204" pitchFamily="18" charset="0"/>
                                </a:rPr>
                              </m:ctrlPr>
                            </m:sSubPr>
                            <m:e>
                              <m:r>
                                <a:rPr lang="en-US" sz="2400" b="0" i="1">
                                  <a:solidFill>
                                    <a:srgbClr val="232F3E"/>
                                  </a:solidFill>
                                  <a:latin typeface="Cambria Math" panose="02040503050406030204" pitchFamily="18" charset="0"/>
                                </a:rPr>
                                <m:t>𝑥</m:t>
                              </m:r>
                            </m:e>
                            <m:sub>
                              <m:r>
                                <a:rPr lang="en-US" sz="2400" b="0" i="1">
                                  <a:solidFill>
                                    <a:srgbClr val="232F3E"/>
                                  </a:solidFill>
                                  <a:latin typeface="Cambria Math" panose="02040503050406030204" pitchFamily="18" charset="0"/>
                                </a:rPr>
                                <m:t>2</m:t>
                              </m:r>
                            </m:sub>
                          </m:sSub>
                          <m:r>
                            <a:rPr lang="en-US" sz="2400" b="0" i="1">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5</m:t>
                          </m:r>
                        </m:e>
                      </m:d>
                      <m:r>
                        <a:rPr lang="en-US" sz="2400" b="0" i="1">
                          <a:solidFill>
                            <a:srgbClr val="232F3E"/>
                          </a:solidFill>
                          <a:latin typeface="Cambria Math" panose="02040503050406030204" pitchFamily="18" charset="0"/>
                        </a:rPr>
                        <m:t>= ?</m:t>
                      </m:r>
                    </m:oMath>
                  </m:oMathPara>
                </a14:m>
                <a:endParaRPr lang="en-US" sz="2400" dirty="0">
                  <a:solidFill>
                    <a:srgbClr val="232F3E"/>
                  </a:solidFill>
                </a:endParaRPr>
              </a:p>
            </p:txBody>
          </p:sp>
        </mc:Choice>
        <mc:Fallback xmlns="">
          <p:sp>
            <p:nvSpPr>
              <p:cNvPr id="29" name="TextBox 28">
                <a:extLst>
                  <a:ext uri="{FF2B5EF4-FFF2-40B4-BE49-F238E27FC236}">
                    <a16:creationId xmlns:a16="http://schemas.microsoft.com/office/drawing/2014/main" id="{9756B8D1-DEC8-ABD6-DAE5-58304473E173}"/>
                  </a:ext>
                </a:extLst>
              </p:cNvPr>
              <p:cNvSpPr txBox="1">
                <a:spLocks noRot="1" noChangeAspect="1" noMove="1" noResize="1" noEditPoints="1" noAdjustHandles="1" noChangeArrowheads="1" noChangeShapeType="1" noTextEdit="1"/>
              </p:cNvSpPr>
              <p:nvPr/>
            </p:nvSpPr>
            <p:spPr>
              <a:xfrm>
                <a:off x="1284093" y="2286000"/>
                <a:ext cx="4198148" cy="461665"/>
              </a:xfrm>
              <a:prstGeom prst="rect">
                <a:avLst/>
              </a:prstGeom>
              <a:blipFill>
                <a:blip r:embed="rId3"/>
                <a:stretch>
                  <a:fillRect b="-1710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DDC4BF6-013B-4B6C-8507-C6212C91EF7A}"/>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11" name="Table 9">
            <a:extLst>
              <a:ext uri="{FF2B5EF4-FFF2-40B4-BE49-F238E27FC236}">
                <a16:creationId xmlns:a16="http://schemas.microsoft.com/office/drawing/2014/main" id="{C6C5548E-617E-816F-C7FC-FE6DE5C3B212}"/>
              </a:ext>
            </a:extLst>
          </p:cNvPr>
          <p:cNvGraphicFramePr>
            <a:graphicFrameLocks/>
          </p:cNvGraphicFramePr>
          <p:nvPr>
            <p:extLst>
              <p:ext uri="{D42A27DB-BD31-4B8C-83A1-F6EECF244321}">
                <p14:modId xmlns:p14="http://schemas.microsoft.com/office/powerpoint/2010/main" val="3755179453"/>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pic>
        <p:nvPicPr>
          <p:cNvPr id="7" name="Picture 6">
            <a:extLst>
              <a:ext uri="{FF2B5EF4-FFF2-40B4-BE49-F238E27FC236}">
                <a16:creationId xmlns:a16="http://schemas.microsoft.com/office/drawing/2014/main" id="{93F51AB1-A914-0753-C98C-2F8086CE0F5A}"/>
              </a:ext>
            </a:extLst>
          </p:cNvPr>
          <p:cNvPicPr>
            <a:picLocks noChangeAspect="1"/>
          </p:cNvPicPr>
          <p:nvPr/>
        </p:nvPicPr>
        <p:blipFill>
          <a:blip r:embed="rId4"/>
          <a:stretch>
            <a:fillRect/>
          </a:stretch>
        </p:blipFill>
        <p:spPr>
          <a:xfrm>
            <a:off x="821298" y="2969525"/>
            <a:ext cx="5123738" cy="3058558"/>
          </a:xfrm>
          <a:prstGeom prst="rect">
            <a:avLst/>
          </a:prstGeom>
        </p:spPr>
      </p:pic>
    </p:spTree>
    <p:extLst>
      <p:ext uri="{BB962C8B-B14F-4D97-AF65-F5344CB8AC3E}">
        <p14:creationId xmlns:p14="http://schemas.microsoft.com/office/powerpoint/2010/main" val="16929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776057D-5993-4FCA-B4A1-51526651C9AA}"/>
              </a:ext>
            </a:extLst>
          </p:cNvPr>
          <p:cNvSpPr>
            <a:spLocks noGrp="1"/>
          </p:cNvSpPr>
          <p:nvPr>
            <p:ph type="sldNum" idx="97"/>
          </p:nvPr>
        </p:nvSpPr>
        <p:spPr/>
        <p:txBody>
          <a:bodyPr/>
          <a:lstStyle/>
          <a:p>
            <a:fld id="{86A8BF56-6CB3-514C-9A64-F39D95C9E25B}" type="slidenum">
              <a:rPr lang="en-US" smtClean="0"/>
              <a:t>16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ID3 tree-building algorithm</a:t>
            </a:r>
          </a:p>
        </p:txBody>
      </p:sp>
      <p:sp>
        <p:nvSpPr>
          <p:cNvPr id="3" name="Text Placeholder 2">
            <a:extLst>
              <a:ext uri="{FF2B5EF4-FFF2-40B4-BE49-F238E27FC236}">
                <a16:creationId xmlns:a16="http://schemas.microsoft.com/office/drawing/2014/main" id="{0FFA2D75-4B6A-6EB9-48B0-6B7D3A286E6F}"/>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789005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EA0000-9434-4FDA-9187-07B89F010454}"/>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Learning a decision tree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The Iterative Dichotomiser 3 (ID3) algorithm:</a:t>
            </a:r>
          </a:p>
          <a:p>
            <a:pPr lvl="1"/>
            <a:r>
              <a:rPr lang="en-US" dirty="0"/>
              <a:t>Select the best feature and the condition to split.</a:t>
            </a:r>
          </a:p>
          <a:p>
            <a:pPr lvl="1"/>
            <a:r>
              <a:rPr lang="en-US" dirty="0"/>
              <a:t>Separate the training samples according to the selected feature.</a:t>
            </a:r>
          </a:p>
          <a:p>
            <a:pPr lvl="1"/>
            <a:r>
              <a:rPr lang="en-US" dirty="0"/>
              <a:t>If you have samples from a single class or you have used all features, stop. This becomes a leaf node.</a:t>
            </a:r>
          </a:p>
          <a:p>
            <a:r>
              <a:rPr lang="en-US" dirty="0"/>
              <a:t>Top-down approach: Grow the tree from the root node to the leaf nodes.</a:t>
            </a:r>
          </a:p>
        </p:txBody>
      </p:sp>
    </p:spTree>
    <p:extLst>
      <p:ext uri="{BB962C8B-B14F-4D97-AF65-F5344CB8AC3E}">
        <p14:creationId xmlns:p14="http://schemas.microsoft.com/office/powerpoint/2010/main" val="471539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98FE73-E746-475B-8E49-608A513776FE}"/>
              </a:ext>
            </a:extLst>
          </p:cNvPr>
          <p:cNvSpPr>
            <a:spLocks noGrp="1"/>
          </p:cNvSpPr>
          <p:nvPr>
            <p:ph type="sldNum" idx="97"/>
          </p:nvPr>
        </p:nvSpPr>
        <p:spPr/>
        <p:txBody>
          <a:bodyPr/>
          <a:lstStyle/>
          <a:p>
            <a:fld id="{86A8BF56-6CB3-514C-9A64-F39D95C9E25B}" type="slidenum">
              <a:rPr lang="en-US" smtClean="0"/>
              <a:t>18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Impurity functions</a:t>
            </a:r>
          </a:p>
        </p:txBody>
      </p:sp>
      <p:sp>
        <p:nvSpPr>
          <p:cNvPr id="3" name="Text Placeholder 2">
            <a:extLst>
              <a:ext uri="{FF2B5EF4-FFF2-40B4-BE49-F238E27FC236}">
                <a16:creationId xmlns:a16="http://schemas.microsoft.com/office/drawing/2014/main" id="{E35DD756-C64B-2C02-C83A-B6F1298443DD}"/>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248502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5C48EA-6428-44EE-93B5-6F1A7F0F21AD}"/>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What does “impurity” mean here?</a:t>
            </a:r>
          </a:p>
        </p:txBody>
      </p:sp>
      <p:sp>
        <p:nvSpPr>
          <p:cNvPr id="8" name="Content Placeholder 7">
            <a:extLst>
              <a:ext uri="{FF2B5EF4-FFF2-40B4-BE49-F238E27FC236}">
                <a16:creationId xmlns:a16="http://schemas.microsoft.com/office/drawing/2014/main" id="{10AC3D85-E0D4-4DCA-8ECA-7A2FB30367B4}"/>
              </a:ext>
            </a:extLst>
          </p:cNvPr>
          <p:cNvSpPr>
            <a:spLocks noGrp="1"/>
          </p:cNvSpPr>
          <p:nvPr>
            <p:ph idx="2"/>
          </p:nvPr>
        </p:nvSpPr>
        <p:spPr/>
        <p:txBody>
          <a:bodyPr/>
          <a:lstStyle/>
          <a:p>
            <a:pPr marL="0" indent="0">
              <a:buNone/>
            </a:pPr>
            <a:r>
              <a:rPr lang="en-US" dirty="0"/>
              <a:t>Assume that the following bucket is a node in a decision tree:</a:t>
            </a:r>
          </a:p>
        </p:txBody>
      </p:sp>
      <p:pic>
        <p:nvPicPr>
          <p:cNvPr id="42" name="Picture 41" descr="Diagram to explain impurity. See details in notes.">
            <a:extLst>
              <a:ext uri="{FF2B5EF4-FFF2-40B4-BE49-F238E27FC236}">
                <a16:creationId xmlns:a16="http://schemas.microsoft.com/office/drawing/2014/main" id="{6DE55FB4-7C9E-4B42-9F48-879B0B255D8B}"/>
              </a:ext>
            </a:extLst>
          </p:cNvPr>
          <p:cNvPicPr>
            <a:picLocks noChangeAspect="1"/>
          </p:cNvPicPr>
          <p:nvPr/>
        </p:nvPicPr>
        <p:blipFill>
          <a:blip r:embed="rId3"/>
          <a:stretch>
            <a:fillRect/>
          </a:stretch>
        </p:blipFill>
        <p:spPr>
          <a:xfrm>
            <a:off x="2078388" y="2508800"/>
            <a:ext cx="8035224" cy="2017951"/>
          </a:xfrm>
          <a:prstGeom prst="rect">
            <a:avLst/>
          </a:prstGeom>
        </p:spPr>
      </p:pic>
      <p:sp>
        <p:nvSpPr>
          <p:cNvPr id="11" name="Content Placeholder 2">
            <a:extLst>
              <a:ext uri="{FF2B5EF4-FFF2-40B4-BE49-F238E27FC236}">
                <a16:creationId xmlns:a16="http://schemas.microsoft.com/office/drawing/2014/main" id="{E285396C-AA77-49F7-845C-4A28D6BF5D0B}"/>
              </a:ext>
            </a:extLst>
          </p:cNvPr>
          <p:cNvSpPr txBox="1">
            <a:spLocks/>
          </p:cNvSpPr>
          <p:nvPr/>
        </p:nvSpPr>
        <p:spPr>
          <a:xfrm>
            <a:off x="365760" y="5037503"/>
            <a:ext cx="11466576" cy="97141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buFont typeface="Amazon Ember Display"/>
              <a:buNone/>
            </a:pPr>
            <a:r>
              <a:rPr lang="en-US" dirty="0"/>
              <a:t>Decision trees use this iteratively to guide the node question (split criteria).</a:t>
            </a:r>
          </a:p>
        </p:txBody>
      </p:sp>
    </p:spTree>
    <p:extLst>
      <p:ext uri="{BB962C8B-B14F-4D97-AF65-F5344CB8AC3E}">
        <p14:creationId xmlns:p14="http://schemas.microsoft.com/office/powerpoint/2010/main" val="26718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6937A-1927-4036-9993-04344B3CBB22}"/>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5D565576-2570-0EA1-CFF4-D2346905CF64}"/>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Introduction to decision trees</a:t>
            </a:r>
          </a:p>
          <a:p>
            <a:r>
              <a:rPr lang="en-US" dirty="0"/>
              <a:t>Iterative Dichotomiser 3 (ID3) tree-building algorithm</a:t>
            </a:r>
          </a:p>
          <a:p>
            <a:r>
              <a:rPr lang="en-US" dirty="0"/>
              <a:t>Impurity functions</a:t>
            </a:r>
          </a:p>
        </p:txBody>
      </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2CC49A-5C10-4FAA-92A2-A111269182E6}"/>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Example: Package delivery problem</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a:xfrm>
            <a:off x="365760" y="1165536"/>
            <a:ext cx="6005060" cy="5262696"/>
          </a:xfrm>
        </p:spPr>
        <p:txBody>
          <a:bodyPr/>
          <a:lstStyle/>
          <a:p>
            <a:pPr marL="0" indent="0">
              <a:buNone/>
            </a:pPr>
            <a:r>
              <a:rPr lang="en-US" dirty="0"/>
              <a:t>Requirement: A decision tree that predicts on-time delivery</a:t>
            </a:r>
          </a:p>
        </p:txBody>
      </p:sp>
      <p:graphicFrame>
        <p:nvGraphicFramePr>
          <p:cNvPr id="5" name="Table 9">
            <a:extLst>
              <a:ext uri="{FF2B5EF4-FFF2-40B4-BE49-F238E27FC236}">
                <a16:creationId xmlns:a16="http://schemas.microsoft.com/office/drawing/2014/main" id="{F9F8D5F0-F5F0-3F41-FBEE-5958BDB1A261}"/>
              </a:ext>
            </a:extLst>
          </p:cNvPr>
          <p:cNvGraphicFramePr>
            <a:graphicFrameLocks/>
          </p:cNvGraphicFramePr>
          <p:nvPr>
            <p:extLst>
              <p:ext uri="{D42A27DB-BD31-4B8C-83A1-F6EECF244321}">
                <p14:modId xmlns:p14="http://schemas.microsoft.com/office/powerpoint/2010/main" val="3262208555"/>
              </p:ext>
            </p:extLst>
          </p:nvPr>
        </p:nvGraphicFramePr>
        <p:xfrm>
          <a:off x="6702501" y="1225296"/>
          <a:ext cx="5123739" cy="502920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321979">
                  <a:extLst>
                    <a:ext uri="{9D8B030D-6E8A-4147-A177-3AD203B41FA5}">
                      <a16:colId xmlns:a16="http://schemas.microsoft.com/office/drawing/2014/main" val="206789633"/>
                    </a:ext>
                  </a:extLst>
                </a:gridCol>
                <a:gridCol w="1329070">
                  <a:extLst>
                    <a:ext uri="{9D8B030D-6E8A-4147-A177-3AD203B41FA5}">
                      <a16:colId xmlns:a16="http://schemas.microsoft.com/office/drawing/2014/main" val="2348355886"/>
                    </a:ext>
                  </a:extLst>
                </a:gridCol>
                <a:gridCol w="1340777">
                  <a:extLst>
                    <a:ext uri="{9D8B030D-6E8A-4147-A177-3AD203B41FA5}">
                      <a16:colId xmlns:a16="http://schemas.microsoft.com/office/drawing/2014/main" val="3839590613"/>
                    </a:ext>
                  </a:extLst>
                </a:gridCol>
                <a:gridCol w="1131913">
                  <a:extLst>
                    <a:ext uri="{9D8B030D-6E8A-4147-A177-3AD203B41FA5}">
                      <a16:colId xmlns:a16="http://schemas.microsoft.com/office/drawing/2014/main" val="1834893935"/>
                    </a:ext>
                  </a:extLst>
                </a:gridCol>
              </a:tblGrid>
              <a:tr h="139286">
                <a:tc>
                  <a:txBody>
                    <a:bodyPr/>
                    <a:lstStyle/>
                    <a:p>
                      <a:pPr algn="ctr"/>
                      <a:r>
                        <a:rPr lang="en-US" sz="1600" dirty="0">
                          <a:ln>
                            <a:noFill/>
                          </a:ln>
                          <a:solidFill>
                            <a:schemeClr val="bg1"/>
                          </a:solidFill>
                        </a:rPr>
                        <a:t>Weather</a:t>
                      </a:r>
                    </a:p>
                  </a:txBody>
                  <a:tcPr>
                    <a:solidFill>
                      <a:srgbClr val="003181"/>
                    </a:solidFill>
                  </a:tcPr>
                </a:tc>
                <a:tc>
                  <a:txBody>
                    <a:bodyPr/>
                    <a:lstStyle/>
                    <a:p>
                      <a:pPr algn="ctr"/>
                      <a:r>
                        <a:rPr lang="en-US" sz="1600" dirty="0">
                          <a:ln>
                            <a:noFill/>
                          </a:ln>
                          <a:solidFill>
                            <a:schemeClr val="bg1"/>
                          </a:solidFill>
                        </a:rPr>
                        <a:t>Demand</a:t>
                      </a:r>
                    </a:p>
                  </a:txBody>
                  <a:tcPr>
                    <a:solidFill>
                      <a:srgbClr val="003181"/>
                    </a:solidFill>
                  </a:tcPr>
                </a:tc>
                <a:tc>
                  <a:txBody>
                    <a:bodyPr/>
                    <a:lstStyle/>
                    <a:p>
                      <a:pPr algn="ctr"/>
                      <a:r>
                        <a:rPr lang="en-US" sz="1600" dirty="0">
                          <a:ln>
                            <a:noFill/>
                          </a:ln>
                          <a:solidFill>
                            <a:schemeClr val="bg1"/>
                          </a:solidFill>
                        </a:rPr>
                        <a:t>Address</a:t>
                      </a:r>
                    </a:p>
                  </a:txBody>
                  <a:tcPr>
                    <a:solidFill>
                      <a:srgbClr val="003181"/>
                    </a:solidFill>
                  </a:tcPr>
                </a:tc>
                <a:tc>
                  <a:txBody>
                    <a:bodyPr/>
                    <a:lstStyle/>
                    <a:p>
                      <a:pPr algn="ctr"/>
                      <a:r>
                        <a:rPr lang="en-US" sz="1600" dirty="0">
                          <a:ln>
                            <a:noFill/>
                          </a:ln>
                          <a:solidFill>
                            <a:schemeClr val="bg1"/>
                          </a:solidFill>
                        </a:rPr>
                        <a:t>ontime</a:t>
                      </a:r>
                    </a:p>
                  </a:txBody>
                  <a:tcPr>
                    <a:solidFill>
                      <a:srgbClr val="003181"/>
                    </a:solidFill>
                  </a:tcPr>
                </a:tc>
                <a:extLst>
                  <a:ext uri="{0D108BD9-81ED-4DB2-BD59-A6C34878D82A}">
                    <a16:rowId xmlns:a16="http://schemas.microsoft.com/office/drawing/2014/main" val="1688488905"/>
                  </a:ext>
                </a:extLst>
              </a:tr>
              <a:tr h="139286">
                <a:tc>
                  <a:txBody>
                    <a:bodyPr/>
                    <a:lstStyle/>
                    <a:p>
                      <a:pPr algn="ctr"/>
                      <a:r>
                        <a:rPr lang="en-US" sz="1600" dirty="0"/>
                        <a:t>Sunny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No</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4234666076"/>
                  </a:ext>
                </a:extLst>
              </a:tr>
              <a:tr h="139286">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600" dirty="0"/>
                        <a:t>Sunny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Misspelled</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No</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2135833995"/>
                  </a:ext>
                </a:extLst>
              </a:tr>
              <a:tr h="139286">
                <a:tc>
                  <a:txBody>
                    <a:bodyPr/>
                    <a:lstStyle/>
                    <a:p>
                      <a:pPr algn="ctr"/>
                      <a:r>
                        <a:rPr lang="en-US" sz="1600" dirty="0"/>
                        <a:t>Overcast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2564034519"/>
                  </a:ext>
                </a:extLst>
              </a:tr>
              <a:tr h="139286">
                <a:tc>
                  <a:txBody>
                    <a:bodyPr/>
                    <a:lstStyle/>
                    <a:p>
                      <a:pPr algn="ctr"/>
                      <a:r>
                        <a:rPr lang="en-US" sz="1600" dirty="0"/>
                        <a:t>Rainy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2162611304"/>
                  </a:ext>
                </a:extLst>
              </a:tr>
              <a:tr h="139286">
                <a:tc>
                  <a:txBody>
                    <a:bodyPr/>
                    <a:lstStyle/>
                    <a:p>
                      <a:pPr algn="ctr"/>
                      <a:r>
                        <a:rPr lang="en-US" sz="1600" dirty="0"/>
                        <a:t>Rainy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2671705824"/>
                  </a:ext>
                </a:extLst>
              </a:tr>
              <a:tr h="139286">
                <a:tc>
                  <a:txBody>
                    <a:bodyPr/>
                    <a:lstStyle/>
                    <a:p>
                      <a:pPr algn="ctr"/>
                      <a:r>
                        <a:rPr lang="en-US" sz="1600" dirty="0"/>
                        <a:t>Rainy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Misspelled</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No</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1451964355"/>
                  </a:ext>
                </a:extLst>
              </a:tr>
              <a:tr h="139286">
                <a:tc>
                  <a:txBody>
                    <a:bodyPr/>
                    <a:lstStyle/>
                    <a:p>
                      <a:pPr algn="ctr"/>
                      <a:r>
                        <a:rPr lang="en-US" sz="1600" dirty="0"/>
                        <a:t>Overcast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2946783976"/>
                  </a:ext>
                </a:extLst>
              </a:tr>
              <a:tr h="139286">
                <a:tc>
                  <a:txBody>
                    <a:bodyPr/>
                    <a:lstStyle/>
                    <a:p>
                      <a:pPr algn="ctr"/>
                      <a:r>
                        <a:rPr lang="en-US" sz="1600" dirty="0"/>
                        <a:t>Sunny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No</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1895970766"/>
                  </a:ext>
                </a:extLst>
              </a:tr>
              <a:tr h="139286">
                <a:tc>
                  <a:txBody>
                    <a:bodyPr/>
                    <a:lstStyle/>
                    <a:p>
                      <a:pPr algn="ctr"/>
                      <a:r>
                        <a:rPr lang="en-US" sz="1600" dirty="0"/>
                        <a:t>Sunny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2464207368"/>
                  </a:ext>
                </a:extLst>
              </a:tr>
              <a:tr h="139286">
                <a:tc>
                  <a:txBody>
                    <a:bodyPr/>
                    <a:lstStyle/>
                    <a:p>
                      <a:pPr algn="ctr"/>
                      <a:r>
                        <a:rPr lang="en-US" sz="1600" dirty="0"/>
                        <a:t>Rainy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Misspelled</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3131486231"/>
                  </a:ext>
                </a:extLst>
              </a:tr>
              <a:tr h="139286">
                <a:tc>
                  <a:txBody>
                    <a:bodyPr/>
                    <a:lstStyle/>
                    <a:p>
                      <a:pPr algn="ctr"/>
                      <a:r>
                        <a:rPr lang="en-US" sz="1600" dirty="0"/>
                        <a:t>Sunny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Misspelled</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3416976464"/>
                  </a:ext>
                </a:extLst>
              </a:tr>
              <a:tr h="139286">
                <a:tc>
                  <a:txBody>
                    <a:bodyPr/>
                    <a:lstStyle/>
                    <a:p>
                      <a:pPr algn="ctr"/>
                      <a:r>
                        <a:rPr lang="en-US" sz="1600" dirty="0"/>
                        <a:t>Overcast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Misspelled</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1958165293"/>
                  </a:ext>
                </a:extLst>
              </a:tr>
              <a:tr h="139286">
                <a:tc>
                  <a:txBody>
                    <a:bodyPr/>
                    <a:lstStyle/>
                    <a:p>
                      <a:pPr algn="ctr"/>
                      <a:r>
                        <a:rPr lang="en-US" sz="1600" dirty="0"/>
                        <a:t>Overcast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Normal</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Correct</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tc>
                  <a:txBody>
                    <a:bodyPr/>
                    <a:lstStyle/>
                    <a:p>
                      <a:pPr algn="ctr"/>
                      <a:r>
                        <a:rPr lang="en-US" sz="1600" dirty="0"/>
                        <a:t>Yes</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solidFill>
                      <a:srgbClr val="F1F3F3"/>
                    </a:solidFill>
                  </a:tcPr>
                </a:tc>
                <a:extLst>
                  <a:ext uri="{0D108BD9-81ED-4DB2-BD59-A6C34878D82A}">
                    <a16:rowId xmlns:a16="http://schemas.microsoft.com/office/drawing/2014/main" val="4220478117"/>
                  </a:ext>
                </a:extLst>
              </a:tr>
              <a:tr h="139286">
                <a:tc>
                  <a:txBody>
                    <a:bodyPr/>
                    <a:lstStyle/>
                    <a:p>
                      <a:pPr algn="ctr"/>
                      <a:r>
                        <a:rPr lang="en-US" sz="1600" dirty="0"/>
                        <a:t>Rainy</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High</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Misspelled</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tc>
                  <a:txBody>
                    <a:bodyPr/>
                    <a:lstStyle/>
                    <a:p>
                      <a:pPr algn="ctr"/>
                      <a:r>
                        <a:rPr lang="en-US" sz="1600" dirty="0"/>
                        <a:t>No</a:t>
                      </a:r>
                      <a:endParaRPr lang="en-US" sz="16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a:tc>
                <a:extLst>
                  <a:ext uri="{0D108BD9-81ED-4DB2-BD59-A6C34878D82A}">
                    <a16:rowId xmlns:a16="http://schemas.microsoft.com/office/drawing/2014/main" val="3176530188"/>
                  </a:ext>
                </a:extLst>
              </a:tr>
            </a:tbl>
          </a:graphicData>
        </a:graphic>
      </p:graphicFrame>
    </p:spTree>
    <p:extLst>
      <p:ext uri="{BB962C8B-B14F-4D97-AF65-F5344CB8AC3E}">
        <p14:creationId xmlns:p14="http://schemas.microsoft.com/office/powerpoint/2010/main" val="351939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4167D5-E8F6-4009-A058-04216031A8E3}"/>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Impurity function uncertainty</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Which split results in the least impurity (uncertainty) overall?</a:t>
            </a:r>
          </a:p>
        </p:txBody>
      </p:sp>
      <p:pic>
        <p:nvPicPr>
          <p:cNvPr id="5" name="Picture 4">
            <a:extLst>
              <a:ext uri="{FF2B5EF4-FFF2-40B4-BE49-F238E27FC236}">
                <a16:creationId xmlns:a16="http://schemas.microsoft.com/office/drawing/2014/main" id="{CB401B8D-9135-480D-8F20-27DCA7CA8B0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50520" y="1814879"/>
            <a:ext cx="2103302" cy="493819"/>
          </a:xfrm>
          <a:prstGeom prst="rect">
            <a:avLst/>
          </a:prstGeom>
        </p:spPr>
      </p:pic>
      <p:pic>
        <p:nvPicPr>
          <p:cNvPr id="205" name="Picture 204" descr="Diagram of impurity for the weather feature. See details in notes.">
            <a:extLst>
              <a:ext uri="{FF2B5EF4-FFF2-40B4-BE49-F238E27FC236}">
                <a16:creationId xmlns:a16="http://schemas.microsoft.com/office/drawing/2014/main" id="{1DE93724-8382-44B0-BA9E-7BFB059F7349}"/>
              </a:ext>
            </a:extLst>
          </p:cNvPr>
          <p:cNvPicPr>
            <a:picLocks noChangeAspect="1"/>
          </p:cNvPicPr>
          <p:nvPr/>
        </p:nvPicPr>
        <p:blipFill>
          <a:blip r:embed="rId4"/>
          <a:stretch>
            <a:fillRect/>
          </a:stretch>
        </p:blipFill>
        <p:spPr>
          <a:xfrm>
            <a:off x="365760" y="2323940"/>
            <a:ext cx="4611413" cy="3868227"/>
          </a:xfrm>
          <a:prstGeom prst="rect">
            <a:avLst/>
          </a:prstGeom>
        </p:spPr>
      </p:pic>
      <p:pic>
        <p:nvPicPr>
          <p:cNvPr id="207" name="Picture 206" descr="Diagram of impurity for the demand feature. See details in notes.">
            <a:extLst>
              <a:ext uri="{FF2B5EF4-FFF2-40B4-BE49-F238E27FC236}">
                <a16:creationId xmlns:a16="http://schemas.microsoft.com/office/drawing/2014/main" id="{CEF73E6E-0614-4596-BC9F-BD130BDD6C87}"/>
              </a:ext>
            </a:extLst>
          </p:cNvPr>
          <p:cNvPicPr>
            <a:picLocks noChangeAspect="1"/>
          </p:cNvPicPr>
          <p:nvPr/>
        </p:nvPicPr>
        <p:blipFill>
          <a:blip r:embed="rId5"/>
          <a:stretch>
            <a:fillRect/>
          </a:stretch>
        </p:blipFill>
        <p:spPr>
          <a:xfrm>
            <a:off x="5047872" y="2323939"/>
            <a:ext cx="3332157" cy="3868227"/>
          </a:xfrm>
          <a:prstGeom prst="rect">
            <a:avLst/>
          </a:prstGeom>
        </p:spPr>
      </p:pic>
      <p:pic>
        <p:nvPicPr>
          <p:cNvPr id="209" name="Picture 208" descr="Diagram of impurity for the address feature. See details in notes.">
            <a:extLst>
              <a:ext uri="{FF2B5EF4-FFF2-40B4-BE49-F238E27FC236}">
                <a16:creationId xmlns:a16="http://schemas.microsoft.com/office/drawing/2014/main" id="{EBDBCA4D-6710-42C7-9125-3870E9167737}"/>
              </a:ext>
            </a:extLst>
          </p:cNvPr>
          <p:cNvPicPr>
            <a:picLocks noChangeAspect="1"/>
          </p:cNvPicPr>
          <p:nvPr/>
        </p:nvPicPr>
        <p:blipFill>
          <a:blip r:embed="rId6"/>
          <a:stretch>
            <a:fillRect/>
          </a:stretch>
        </p:blipFill>
        <p:spPr>
          <a:xfrm>
            <a:off x="8380029" y="2323938"/>
            <a:ext cx="3100672" cy="3868227"/>
          </a:xfrm>
          <a:prstGeom prst="rect">
            <a:avLst/>
          </a:prstGeom>
        </p:spPr>
      </p:pic>
    </p:spTree>
    <p:extLst>
      <p:ext uri="{BB962C8B-B14F-4D97-AF65-F5344CB8AC3E}">
        <p14:creationId xmlns:p14="http://schemas.microsoft.com/office/powerpoint/2010/main" val="41323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500"/>
                                        <p:tgtEl>
                                          <p:spTgt spid="2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500"/>
                                        <p:tgtEl>
                                          <p:spTgt spid="2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gtEl>
                                        <p:attrNameLst>
                                          <p:attrName>style.visibility</p:attrName>
                                        </p:attrNameLst>
                                      </p:cBhvr>
                                      <p:to>
                                        <p:strVal val="visible"/>
                                      </p:to>
                                    </p:set>
                                    <p:animEffect transition="in" filter="fade">
                                      <p:cBhvr>
                                        <p:cTn id="17"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57EFFC0-D192-426C-8D27-D1836E871D31}"/>
              </a:ext>
            </a:extLst>
          </p:cNvPr>
          <p:cNvSpPr>
            <a:spLocks noGrp="1"/>
          </p:cNvSpPr>
          <p:nvPr>
            <p:ph type="sldNum" idx="97"/>
          </p:nvPr>
        </p:nvSpPr>
        <p:spPr/>
        <p:txBody>
          <a:bodyPr/>
          <a:lstStyle/>
          <a:p>
            <a:fld id="{4037B1B0-0345-4E15-985A-6BECCDBE474F}" type="slidenum">
              <a:rPr lang="en-US" smtClean="0"/>
              <a:pPr/>
              <a:t>22</a:t>
            </a:fld>
            <a:endParaRPr lang="en-US" dirty="0"/>
          </a:p>
        </p:txBody>
      </p:sp>
      <p:sp>
        <p:nvSpPr>
          <p:cNvPr id="2" name="Title 1">
            <a:extLst>
              <a:ext uri="{FF2B5EF4-FFF2-40B4-BE49-F238E27FC236}">
                <a16:creationId xmlns:a16="http://schemas.microsoft.com/office/drawing/2014/main" id="{8AA12D86-FE6E-9A5E-034B-2E9D7B0384C1}"/>
              </a:ext>
            </a:extLst>
          </p:cNvPr>
          <p:cNvSpPr>
            <a:spLocks noGrp="1"/>
          </p:cNvSpPr>
          <p:nvPr>
            <p:ph type="title" idx="1"/>
          </p:nvPr>
        </p:nvSpPr>
        <p:spPr/>
        <p:txBody>
          <a:bodyPr>
            <a:normAutofit fontScale="90000"/>
          </a:bodyPr>
          <a:lstStyle/>
          <a:p>
            <a:r>
              <a:rPr lang="en-US" dirty="0"/>
              <a:t>Gini impurity</a:t>
            </a:r>
          </a:p>
        </p:txBody>
      </p:sp>
      <p:sp>
        <p:nvSpPr>
          <p:cNvPr id="3" name="Content Placeholder 2">
            <a:extLst>
              <a:ext uri="{FF2B5EF4-FFF2-40B4-BE49-F238E27FC236}">
                <a16:creationId xmlns:a16="http://schemas.microsoft.com/office/drawing/2014/main" id="{21092EE6-8F07-1BD8-8483-16FE0942AACB}"/>
              </a:ext>
            </a:extLst>
          </p:cNvPr>
          <p:cNvSpPr>
            <a:spLocks noGrp="1"/>
          </p:cNvSpPr>
          <p:nvPr>
            <p:ph idx="2"/>
          </p:nvPr>
        </p:nvSpPr>
        <p:spPr/>
        <p:txBody>
          <a:bodyPr/>
          <a:lstStyle/>
          <a:p>
            <a:r>
              <a:rPr lang="en-US" dirty="0"/>
              <a:t>How can you accurately evaluate this?</a:t>
            </a:r>
          </a:p>
          <a:p>
            <a:r>
              <a:rPr lang="en-US" dirty="0"/>
              <a:t>Use Gini impurity: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F9AD1E-8425-0BEE-1C23-24AD6241DE8D}"/>
                  </a:ext>
                </a:extLst>
              </p:cNvPr>
              <p:cNvSpPr txBox="1"/>
              <p:nvPr/>
            </p:nvSpPr>
            <p:spPr>
              <a:xfrm>
                <a:off x="739348" y="3359311"/>
                <a:ext cx="4788676" cy="1008225"/>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US" sz="2400" b="0" i="1" smtClean="0">
                          <a:solidFill>
                            <a:schemeClr val="tx2"/>
                          </a:solidFill>
                          <a:latin typeface="Cambria Math" panose="02040503050406030204" pitchFamily="18" charset="0"/>
                        </a:rPr>
                        <m:t>𝑖</m:t>
                      </m:r>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 …,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e>
                      </m:d>
                      <m:r>
                        <a:rPr lang="en-US" sz="2400" b="0" i="1" smtClean="0">
                          <a:solidFill>
                            <a:schemeClr val="tx2"/>
                          </a:solidFill>
                          <a:latin typeface="Cambria Math" panose="02040503050406030204" pitchFamily="18" charset="0"/>
                        </a:rPr>
                        <m:t>= </m:t>
                      </m:r>
                      <m:nary>
                        <m:naryPr>
                          <m:chr m:val="∑"/>
                          <m:ctrlPr>
                            <a:rPr lang="en-US" sz="2400" b="0" i="1" smtClean="0">
                              <a:solidFill>
                                <a:schemeClr val="tx2"/>
                              </a:solidFill>
                              <a:latin typeface="Cambria Math" panose="02040503050406030204" pitchFamily="18" charset="0"/>
                            </a:rPr>
                          </m:ctrlPr>
                        </m:naryPr>
                        <m:sub>
                          <m:r>
                            <m:rPr>
                              <m:brk m:alnAt="23"/>
                            </m:rPr>
                            <a:rPr lang="en-US" sz="2400" b="0" i="1" smtClean="0">
                              <a:solidFill>
                                <a:schemeClr val="tx2"/>
                              </a:solidFill>
                              <a:latin typeface="Cambria Math" panose="02040503050406030204" pitchFamily="18" charset="0"/>
                            </a:rPr>
                            <m:t>𝑘</m:t>
                          </m:r>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𝑛</m:t>
                          </m:r>
                        </m:sup>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(1 −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m:t>
                          </m:r>
                        </m:e>
                      </m:nary>
                    </m:oMath>
                  </m:oMathPara>
                </a14:m>
                <a:endParaRPr lang="en-US" sz="2400" dirty="0">
                  <a:solidFill>
                    <a:schemeClr val="tx2"/>
                  </a:solidFill>
                </a:endParaRPr>
              </a:p>
            </p:txBody>
          </p:sp>
        </mc:Choice>
        <mc:Fallback xmlns="">
          <p:sp>
            <p:nvSpPr>
              <p:cNvPr id="4" name="TextBox 3">
                <a:extLst>
                  <a:ext uri="{FF2B5EF4-FFF2-40B4-BE49-F238E27FC236}">
                    <a16:creationId xmlns:a16="http://schemas.microsoft.com/office/drawing/2014/main" id="{B4F9AD1E-8425-0BEE-1C23-24AD6241DE8D}"/>
                  </a:ext>
                </a:extLst>
              </p:cNvPr>
              <p:cNvSpPr txBox="1">
                <a:spLocks noRot="1" noChangeAspect="1" noMove="1" noResize="1" noEditPoints="1" noAdjustHandles="1" noChangeArrowheads="1" noChangeShapeType="1" noTextEdit="1"/>
              </p:cNvSpPr>
              <p:nvPr/>
            </p:nvSpPr>
            <p:spPr>
              <a:xfrm>
                <a:off x="739348" y="3359311"/>
                <a:ext cx="4788676" cy="100822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9AE9CA1-7032-4813-A942-7E9B6DDBA353}"/>
                  </a:ext>
                </a:extLst>
              </p:cNvPr>
              <p:cNvSpPr txBox="1"/>
              <p:nvPr/>
            </p:nvSpPr>
            <p:spPr>
              <a:xfrm>
                <a:off x="739348" y="4751552"/>
                <a:ext cx="5281120" cy="646331"/>
              </a:xfrm>
              <a:prstGeom prst="rect">
                <a:avLst/>
              </a:prstGeom>
              <a:noFill/>
            </p:spPr>
            <p:txBody>
              <a:bodyPr wrap="square" rtlCol="0">
                <a:spAutoFit/>
              </a:bodyPr>
              <a:lstStyle/>
              <a:p>
                <a14:m>
                  <m:oMath xmlns:m="http://schemas.openxmlformats.org/officeDocument/2006/math">
                    <m:r>
                      <a:rPr lang="en-US" smtClean="0">
                        <a:solidFill>
                          <a:schemeClr val="tx2"/>
                        </a:solidFill>
                        <a:latin typeface="Cambria Math" panose="02040503050406030204" pitchFamily="18" charset="0"/>
                      </a:rPr>
                      <m:t>𝑛</m:t>
                    </m:r>
                  </m:oMath>
                </a14:m>
                <a:r>
                  <a:rPr lang="en-US" dirty="0">
                    <a:solidFill>
                      <a:schemeClr val="tx2"/>
                    </a:solidFill>
                  </a:rPr>
                  <a:t>: number of classes </a:t>
                </a:r>
                <a:br>
                  <a:rPr lang="en-US" dirty="0">
                    <a:solidFill>
                      <a:schemeClr val="tx2"/>
                    </a:solidFill>
                  </a:rPr>
                </a:br>
                <a14:m>
                  <m:oMath xmlns:m="http://schemas.openxmlformats.org/officeDocument/2006/math">
                    <m:r>
                      <a:rPr lang="en-US">
                        <a:solidFill>
                          <a:schemeClr val="tx2"/>
                        </a:solidFill>
                        <a:latin typeface="Cambria Math" panose="02040503050406030204" pitchFamily="18" charset="0"/>
                      </a:rPr>
                      <m:t>𝑝</m:t>
                    </m:r>
                  </m:oMath>
                </a14:m>
                <a:r>
                  <a:rPr lang="en-US" dirty="0">
                    <a:solidFill>
                      <a:schemeClr val="tx2"/>
                    </a:solidFill>
                  </a:rPr>
                  <a:t>: probability of picking a data point from class </a:t>
                </a:r>
                <a14:m>
                  <m:oMath xmlns:m="http://schemas.openxmlformats.org/officeDocument/2006/math">
                    <m:r>
                      <m:rPr>
                        <m:brk m:alnAt="23"/>
                      </m:rPr>
                      <a:rPr lang="en-US">
                        <a:solidFill>
                          <a:schemeClr val="tx2"/>
                        </a:solidFill>
                        <a:latin typeface="Cambria Math" panose="02040503050406030204" pitchFamily="18" charset="0"/>
                      </a:rPr>
                      <m:t>𝑘</m:t>
                    </m:r>
                  </m:oMath>
                </a14:m>
                <a:endParaRPr lang="en-US" dirty="0">
                  <a:solidFill>
                    <a:schemeClr val="tx2"/>
                  </a:solidFill>
                </a:endParaRPr>
              </a:p>
            </p:txBody>
          </p:sp>
        </mc:Choice>
        <mc:Fallback xmlns="">
          <p:sp>
            <p:nvSpPr>
              <p:cNvPr id="10" name="TextBox 9">
                <a:extLst>
                  <a:ext uri="{FF2B5EF4-FFF2-40B4-BE49-F238E27FC236}">
                    <a16:creationId xmlns:a16="http://schemas.microsoft.com/office/drawing/2014/main" id="{39AE9CA1-7032-4813-A942-7E9B6DDBA353}"/>
                  </a:ext>
                </a:extLst>
              </p:cNvPr>
              <p:cNvSpPr txBox="1">
                <a:spLocks noRot="1" noChangeAspect="1" noMove="1" noResize="1" noEditPoints="1" noAdjustHandles="1" noChangeArrowheads="1" noChangeShapeType="1" noTextEdit="1"/>
              </p:cNvSpPr>
              <p:nvPr/>
            </p:nvSpPr>
            <p:spPr>
              <a:xfrm>
                <a:off x="739348" y="4751552"/>
                <a:ext cx="5281120" cy="646331"/>
              </a:xfrm>
              <a:prstGeom prst="rect">
                <a:avLst/>
              </a:prstGeom>
              <a:blipFill>
                <a:blip r:embed="rId4"/>
                <a:stretch>
                  <a:fillRect t="-3774" b="-15094"/>
                </a:stretch>
              </a:blipFill>
            </p:spPr>
            <p:txBody>
              <a:bodyPr/>
              <a:lstStyle/>
              <a:p>
                <a:r>
                  <a:rPr lang="en-US">
                    <a:noFill/>
                  </a:rPr>
                  <a:t> </a:t>
                </a:r>
              </a:p>
            </p:txBody>
          </p:sp>
        </mc:Fallback>
      </mc:AlternateContent>
      <p:pic>
        <p:nvPicPr>
          <p:cNvPr id="6" name="Picture 5" descr="Graph of an upward curve labeled &quot;Gini Impurity&quot;. The x axis is pk, and the y axis is &quot;Impurity measure&quot;.">
            <a:extLst>
              <a:ext uri="{FF2B5EF4-FFF2-40B4-BE49-F238E27FC236}">
                <a16:creationId xmlns:a16="http://schemas.microsoft.com/office/drawing/2014/main" id="{4F0EC0AF-6E58-44AE-94AA-135FC0A7C215}"/>
              </a:ext>
            </a:extLst>
          </p:cNvPr>
          <p:cNvPicPr>
            <a:picLocks noChangeAspect="1"/>
          </p:cNvPicPr>
          <p:nvPr/>
        </p:nvPicPr>
        <p:blipFill>
          <a:blip r:embed="rId5"/>
          <a:stretch>
            <a:fillRect/>
          </a:stretch>
        </p:blipFill>
        <p:spPr>
          <a:xfrm>
            <a:off x="6255364" y="1577873"/>
            <a:ext cx="5486453" cy="4369766"/>
          </a:xfrm>
          <a:prstGeom prst="rect">
            <a:avLst/>
          </a:prstGeom>
        </p:spPr>
      </p:pic>
    </p:spTree>
    <p:extLst>
      <p:ext uri="{BB962C8B-B14F-4D97-AF65-F5344CB8AC3E}">
        <p14:creationId xmlns:p14="http://schemas.microsoft.com/office/powerpoint/2010/main" val="1038573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BA3310F-E029-4D5E-BC74-9DA9C4EE5BA0}"/>
              </a:ext>
            </a:extLst>
          </p:cNvPr>
          <p:cNvSpPr>
            <a:spLocks noGrp="1"/>
          </p:cNvSpPr>
          <p:nvPr>
            <p:ph type="sldNum" idx="97"/>
          </p:nvPr>
        </p:nvSpPr>
        <p:spPr/>
        <p:txBody>
          <a:bodyPr/>
          <a:lstStyle/>
          <a:p>
            <a:fld id="{4037B1B0-0345-4E15-985A-6BECCDBE474F}" type="slidenum">
              <a:rPr lang="en-US" smtClean="0"/>
              <a:pPr/>
              <a:t>23</a:t>
            </a:fld>
            <a:endParaRPr lang="en-US" dirty="0"/>
          </a:p>
        </p:txBody>
      </p:sp>
      <p:sp>
        <p:nvSpPr>
          <p:cNvPr id="2" name="Title 1">
            <a:extLst>
              <a:ext uri="{FF2B5EF4-FFF2-40B4-BE49-F238E27FC236}">
                <a16:creationId xmlns:a16="http://schemas.microsoft.com/office/drawing/2014/main" id="{8AA12D86-FE6E-9A5E-034B-2E9D7B0384C1}"/>
              </a:ext>
            </a:extLst>
          </p:cNvPr>
          <p:cNvSpPr>
            <a:spLocks noGrp="1"/>
          </p:cNvSpPr>
          <p:nvPr>
            <p:ph type="title" idx="1"/>
          </p:nvPr>
        </p:nvSpPr>
        <p:spPr/>
        <p:txBody>
          <a:bodyPr>
            <a:normAutofit fontScale="90000"/>
          </a:bodyPr>
          <a:lstStyle/>
          <a:p>
            <a:r>
              <a:rPr lang="en-US" dirty="0"/>
              <a:t>Impurity for classification</a:t>
            </a:r>
          </a:p>
        </p:txBody>
      </p:sp>
      <p:sp>
        <p:nvSpPr>
          <p:cNvPr id="3" name="Content Placeholder 2">
            <a:extLst>
              <a:ext uri="{FF2B5EF4-FFF2-40B4-BE49-F238E27FC236}">
                <a16:creationId xmlns:a16="http://schemas.microsoft.com/office/drawing/2014/main" id="{985D7DCE-16B4-AC21-E37C-19EBFDAB9415}"/>
              </a:ext>
            </a:extLst>
          </p:cNvPr>
          <p:cNvSpPr>
            <a:spLocks noGrp="1"/>
          </p:cNvSpPr>
          <p:nvPr>
            <p:ph idx="2"/>
          </p:nvPr>
        </p:nvSpPr>
        <p:spPr/>
        <p:txBody>
          <a:bodyPr/>
          <a:lstStyle/>
          <a:p>
            <a:endParaRPr lang="en-US"/>
          </a:p>
        </p:txBody>
      </p:sp>
      <p:pic>
        <p:nvPicPr>
          <p:cNvPr id="40" name="Picture 39" descr="Labeled Gini Impurity graph. See details in notes.">
            <a:extLst>
              <a:ext uri="{FF2B5EF4-FFF2-40B4-BE49-F238E27FC236}">
                <a16:creationId xmlns:a16="http://schemas.microsoft.com/office/drawing/2014/main" id="{73733DAD-23EC-494F-8901-84BEEE7CC76C}"/>
              </a:ext>
            </a:extLst>
          </p:cNvPr>
          <p:cNvPicPr>
            <a:picLocks noChangeAspect="1"/>
          </p:cNvPicPr>
          <p:nvPr/>
        </p:nvPicPr>
        <p:blipFill>
          <a:blip r:embed="rId3"/>
          <a:stretch>
            <a:fillRect/>
          </a:stretch>
        </p:blipFill>
        <p:spPr>
          <a:xfrm>
            <a:off x="6254555" y="1567758"/>
            <a:ext cx="5486453" cy="4369766"/>
          </a:xfrm>
          <a:prstGeom prst="rect">
            <a:avLst/>
          </a:prstGeom>
        </p:spPr>
      </p:pic>
      <p:sp>
        <p:nvSpPr>
          <p:cNvPr id="6" name="Rectangle 5">
            <a:extLst>
              <a:ext uri="{FF2B5EF4-FFF2-40B4-BE49-F238E27FC236}">
                <a16:creationId xmlns:a16="http://schemas.microsoft.com/office/drawing/2014/main" id="{C9C7917C-3883-E440-CECF-E588C687C5C2}"/>
              </a:ext>
            </a:extLst>
          </p:cNvPr>
          <p:cNvSpPr/>
          <p:nvPr/>
        </p:nvSpPr>
        <p:spPr>
          <a:xfrm>
            <a:off x="235021" y="2434002"/>
            <a:ext cx="6114846" cy="817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232F3E"/>
                </a:solidFill>
                <a:latin typeface="Amazon Ember display"/>
              </a:rPr>
              <a:t>If you have mix of + and - samples: </a:t>
            </a:r>
          </a:p>
          <a:p>
            <a:pPr algn="ctr"/>
            <a:r>
              <a:rPr lang="en-US" sz="2400" b="1" dirty="0">
                <a:solidFill>
                  <a:schemeClr val="accent6"/>
                </a:solidFill>
                <a:latin typeface="Amazon Ember display"/>
              </a:rPr>
              <a:t>High uncertainty</a:t>
            </a:r>
          </a:p>
        </p:txBody>
      </p:sp>
      <p:sp>
        <p:nvSpPr>
          <p:cNvPr id="5" name="Rectangle 4">
            <a:extLst>
              <a:ext uri="{FF2B5EF4-FFF2-40B4-BE49-F238E27FC236}">
                <a16:creationId xmlns:a16="http://schemas.microsoft.com/office/drawing/2014/main" id="{2EB570A1-E3E2-32FC-B46D-3DF9E39634CF}"/>
              </a:ext>
            </a:extLst>
          </p:cNvPr>
          <p:cNvSpPr/>
          <p:nvPr/>
        </p:nvSpPr>
        <p:spPr>
          <a:xfrm>
            <a:off x="856472" y="4393834"/>
            <a:ext cx="4870300" cy="817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232F3E"/>
                </a:solidFill>
                <a:latin typeface="Amazon Ember display"/>
              </a:rPr>
              <a:t>If you have only + or - samples: </a:t>
            </a:r>
          </a:p>
          <a:p>
            <a:pPr algn="ctr"/>
            <a:r>
              <a:rPr lang="en-US" sz="2400" b="1" dirty="0">
                <a:solidFill>
                  <a:schemeClr val="accent6"/>
                </a:solidFill>
                <a:latin typeface="Amazon Ember display"/>
              </a:rPr>
              <a:t>Low uncertainty</a:t>
            </a:r>
          </a:p>
        </p:txBody>
      </p:sp>
      <p:cxnSp>
        <p:nvCxnSpPr>
          <p:cNvPr id="74" name="Straight Arrow Connector 73">
            <a:extLst>
              <a:ext uri="{FF2B5EF4-FFF2-40B4-BE49-F238E27FC236}">
                <a16:creationId xmlns:a16="http://schemas.microsoft.com/office/drawing/2014/main" id="{D54E1C39-139D-0850-30A2-CCDDF7C496AB}"/>
              </a:ext>
              <a:ext uri="{C183D7F6-B498-43B3-948B-1728B52AA6E4}">
                <adec:decorative xmlns:adec="http://schemas.microsoft.com/office/drawing/2017/decorative" val="1"/>
              </a:ext>
            </a:extLst>
          </p:cNvPr>
          <p:cNvCxnSpPr>
            <a:cxnSpLocks/>
          </p:cNvCxnSpPr>
          <p:nvPr/>
        </p:nvCxnSpPr>
        <p:spPr>
          <a:xfrm flipV="1">
            <a:off x="4676245" y="2093005"/>
            <a:ext cx="4563688" cy="989214"/>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81980497-95F7-DC61-13A5-B4DBC74E1332}"/>
              </a:ext>
              <a:ext uri="{C183D7F6-B498-43B3-948B-1728B52AA6E4}">
                <adec:decorative xmlns:adec="http://schemas.microsoft.com/office/drawing/2017/decorative" val="1"/>
              </a:ext>
            </a:extLst>
          </p:cNvPr>
          <p:cNvCxnSpPr>
            <a:cxnSpLocks/>
          </p:cNvCxnSpPr>
          <p:nvPr/>
        </p:nvCxnSpPr>
        <p:spPr>
          <a:xfrm flipV="1">
            <a:off x="4551554" y="4487070"/>
            <a:ext cx="6833062" cy="581891"/>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D1357B55-2A77-7DAE-2847-0EAA949C6932}"/>
              </a:ext>
              <a:ext uri="{C183D7F6-B498-43B3-948B-1728B52AA6E4}">
                <adec:decorative xmlns:adec="http://schemas.microsoft.com/office/drawing/2017/decorative" val="1"/>
              </a:ext>
            </a:extLst>
          </p:cNvPr>
          <p:cNvCxnSpPr>
            <a:cxnSpLocks/>
          </p:cNvCxnSpPr>
          <p:nvPr/>
        </p:nvCxnSpPr>
        <p:spPr>
          <a:xfrm flipV="1">
            <a:off x="4551554" y="4379005"/>
            <a:ext cx="2601884" cy="689956"/>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743815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8B619C-71AA-490A-805C-3F9462F9F095}"/>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Impurity for classification: Example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Calculate the Gini impurity that results from this split:</a:t>
            </a:r>
          </a:p>
        </p:txBody>
      </p:sp>
      <p:pic>
        <p:nvPicPr>
          <p:cNvPr id="45" name="Picture 44" descr="Diagram of calculating Gini impurity for a split. See details in notes.">
            <a:extLst>
              <a:ext uri="{FF2B5EF4-FFF2-40B4-BE49-F238E27FC236}">
                <a16:creationId xmlns:a16="http://schemas.microsoft.com/office/drawing/2014/main" id="{F5721859-F0C1-45E1-9B3A-2D2AA8F3D245}"/>
              </a:ext>
            </a:extLst>
          </p:cNvPr>
          <p:cNvPicPr>
            <a:picLocks noChangeAspect="1"/>
          </p:cNvPicPr>
          <p:nvPr/>
        </p:nvPicPr>
        <p:blipFill>
          <a:blip r:embed="rId3"/>
          <a:stretch>
            <a:fillRect/>
          </a:stretch>
        </p:blipFill>
        <p:spPr>
          <a:xfrm>
            <a:off x="1988088" y="1748715"/>
            <a:ext cx="8215825" cy="2513239"/>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E145D8E-21E2-4800-3DA3-40D0D519D81F}"/>
                  </a:ext>
                </a:extLst>
              </p:cNvPr>
              <p:cNvSpPr txBox="1"/>
              <p:nvPr/>
            </p:nvSpPr>
            <p:spPr>
              <a:xfrm>
                <a:off x="2976460" y="4261954"/>
                <a:ext cx="6239080" cy="2119100"/>
              </a:xfrm>
              <a:prstGeom prst="rect">
                <a:avLst/>
              </a:prstGeom>
              <a:solidFill>
                <a:schemeClr val="bg1"/>
              </a:solidFill>
              <a:ln>
                <a:solidFill>
                  <a:srgbClr val="000000"/>
                </a:solidFill>
              </a:ln>
              <a:effectLst>
                <a:outerShdw blurRad="50800" dist="38100" dir="2700000" algn="tl" rotWithShape="0">
                  <a:prstClr val="black">
                    <a:alpha val="40000"/>
                  </a:prstClr>
                </a:outerShdw>
              </a:effectLst>
            </p:spPr>
            <p:txBody>
              <a:bodyPr wrap="square">
                <a:noAutofit/>
              </a:bodyPr>
              <a:lstStyle/>
              <a:p>
                <a:pPr marL="0" indent="0">
                  <a:spcAft>
                    <a:spcPts val="600"/>
                  </a:spcAft>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𝑖</m:t>
                          </m:r>
                        </m:e>
                        <m:sub>
                          <m:r>
                            <a:rPr lang="en-US" sz="2000" b="0" i="1" smtClean="0">
                              <a:solidFill>
                                <a:schemeClr val="tx2"/>
                              </a:solidFill>
                              <a:latin typeface="Cambria Math" panose="02040503050406030204" pitchFamily="18" charset="0"/>
                            </a:rPr>
                            <m:t>1</m:t>
                          </m:r>
                        </m:sub>
                      </m:sSub>
                      <m:d>
                        <m:dPr>
                          <m:ctrlPr>
                            <a:rPr lang="en-US" sz="2000" b="0" i="1" smtClean="0">
                              <a:solidFill>
                                <a:schemeClr val="tx2"/>
                              </a:solidFill>
                              <a:latin typeface="Cambria Math" panose="02040503050406030204" pitchFamily="18" charset="0"/>
                            </a:rPr>
                          </m:ctrlPr>
                        </m:dPr>
                        <m:e>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𝑝</m:t>
                              </m:r>
                            </m:e>
                            <m:sub>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𝑝</m:t>
                              </m:r>
                            </m:e>
                            <m:sub>
                              <m:r>
                                <a:rPr lang="en-US" sz="2000" b="0" i="1" smtClean="0">
                                  <a:solidFill>
                                    <a:schemeClr val="tx2"/>
                                  </a:solidFill>
                                  <a:latin typeface="Cambria Math" panose="02040503050406030204" pitchFamily="18" charset="0"/>
                                </a:rPr>
                                <m:t>2</m:t>
                              </m:r>
                            </m:sub>
                          </m:sSub>
                        </m:e>
                      </m:d>
                      <m:r>
                        <m:rPr>
                          <m:aln/>
                        </m:rP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0.33∗</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1.00−0.33</m:t>
                          </m:r>
                        </m:e>
                      </m:d>
                      <m:r>
                        <a:rPr lang="en-US" sz="2000" b="0" i="1" smtClean="0">
                          <a:solidFill>
                            <a:schemeClr val="tx2"/>
                          </a:solidFill>
                          <a:latin typeface="Cambria Math" panose="02040503050406030204" pitchFamily="18" charset="0"/>
                        </a:rPr>
                        <m:t>+0.66∗</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1.00−0.66</m:t>
                          </m:r>
                        </m:e>
                      </m:d>
                    </m:oMath>
                    <m:oMath xmlns:m="http://schemas.openxmlformats.org/officeDocument/2006/math">
                      <m:r>
                        <m:rPr>
                          <m:aln/>
                        </m:rP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0.4455</m:t>
                      </m:r>
                    </m:oMath>
                    <m:oMath xmlns:m="http://schemas.openxmlformats.org/officeDocument/2006/math">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𝑖</m:t>
                          </m:r>
                        </m:e>
                        <m:sub>
                          <m:r>
                            <a:rPr lang="en-US" sz="2000" b="0" i="1" smtClean="0">
                              <a:solidFill>
                                <a:schemeClr val="tx2"/>
                              </a:solidFill>
                              <a:latin typeface="Cambria Math" panose="02040503050406030204" pitchFamily="18" charset="0"/>
                            </a:rPr>
                            <m:t>2</m:t>
                          </m:r>
                        </m:sub>
                      </m:sSub>
                      <m:d>
                        <m:dPr>
                          <m:ctrlPr>
                            <a:rPr lang="en-US" sz="2000" b="0" i="1" smtClean="0">
                              <a:solidFill>
                                <a:schemeClr val="tx2"/>
                              </a:solidFill>
                              <a:latin typeface="Cambria Math" panose="02040503050406030204" pitchFamily="18" charset="0"/>
                            </a:rPr>
                          </m:ctrlPr>
                        </m:dPr>
                        <m:e>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𝑝</m:t>
                              </m:r>
                            </m:e>
                            <m:sub>
                              <m:r>
                                <a:rPr lang="en-US" sz="2000" b="0" i="1" smtClean="0">
                                  <a:solidFill>
                                    <a:schemeClr val="tx2"/>
                                  </a:solidFill>
                                  <a:latin typeface="Cambria Math" panose="02040503050406030204" pitchFamily="18" charset="0"/>
                                </a:rPr>
                                <m:t>1</m:t>
                              </m:r>
                            </m:sub>
                          </m:sSub>
                          <m:r>
                            <a:rPr lang="en-US" sz="2000" b="0" i="1" smtClean="0">
                              <a:solidFill>
                                <a:schemeClr val="tx2"/>
                              </a:solidFill>
                              <a:latin typeface="Cambria Math" panose="02040503050406030204" pitchFamily="18" charset="0"/>
                            </a:rPr>
                            <m:t>,</m:t>
                          </m:r>
                          <m:sSub>
                            <m:sSubPr>
                              <m:ctrlPr>
                                <a:rPr lang="en-US" sz="2000" b="0" i="1" smtClean="0">
                                  <a:solidFill>
                                    <a:schemeClr val="tx2"/>
                                  </a:solidFill>
                                  <a:latin typeface="Cambria Math" panose="02040503050406030204" pitchFamily="18" charset="0"/>
                                </a:rPr>
                              </m:ctrlPr>
                            </m:sSubPr>
                            <m:e>
                              <m:r>
                                <a:rPr lang="en-US" sz="2000" b="0" i="1" smtClean="0">
                                  <a:solidFill>
                                    <a:schemeClr val="tx2"/>
                                  </a:solidFill>
                                  <a:latin typeface="Cambria Math" panose="02040503050406030204" pitchFamily="18" charset="0"/>
                                </a:rPr>
                                <m:t>𝑝</m:t>
                              </m:r>
                            </m:e>
                            <m:sub>
                              <m:r>
                                <a:rPr lang="en-US" sz="2000" b="0" i="1" smtClean="0">
                                  <a:solidFill>
                                    <a:schemeClr val="tx2"/>
                                  </a:solidFill>
                                  <a:latin typeface="Cambria Math" panose="02040503050406030204" pitchFamily="18" charset="0"/>
                                </a:rPr>
                                <m:t>2</m:t>
                              </m:r>
                            </m:sub>
                          </m:sSub>
                        </m:e>
                      </m:d>
                      <m:r>
                        <m:rPr>
                          <m:aln/>
                        </m:rP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0.00∗</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1.00−0.00</m:t>
                          </m:r>
                        </m:e>
                      </m:d>
                      <m:r>
                        <a:rPr lang="en-US" sz="2000" b="0" i="1" smtClean="0">
                          <a:solidFill>
                            <a:schemeClr val="tx2"/>
                          </a:solidFill>
                          <a:latin typeface="Cambria Math" panose="02040503050406030204" pitchFamily="18" charset="0"/>
                        </a:rPr>
                        <m:t>+1.00∗</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1.00−1.00</m:t>
                          </m:r>
                        </m:e>
                      </m:d>
                    </m:oMath>
                    <m:oMath xmlns:m="http://schemas.openxmlformats.org/officeDocument/2006/math">
                      <m:r>
                        <m:rPr>
                          <m:aln/>
                        </m:rP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0.00</m:t>
                      </m:r>
                    </m:oMath>
                  </m:oMathPara>
                </a14:m>
                <a:endParaRPr lang="en-US" sz="2000" i="1" dirty="0">
                  <a:solidFill>
                    <a:schemeClr val="tx2"/>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2"/>
                          </a:solidFill>
                          <a:latin typeface="Cambria Math" panose="02040503050406030204" pitchFamily="18" charset="0"/>
                        </a:rPr>
                        <m:t>𝑖</m:t>
                      </m:r>
                      <m:d>
                        <m:dPr>
                          <m:ctrlPr>
                            <a:rPr lang="en-US" sz="2000" b="0" i="1" smtClean="0">
                              <a:solidFill>
                                <a:schemeClr val="tx2"/>
                              </a:solidFill>
                              <a:latin typeface="Cambria Math" panose="02040503050406030204" pitchFamily="18" charset="0"/>
                            </a:rPr>
                          </m:ctrlPr>
                        </m:dPr>
                        <m:e>
                          <m:r>
                            <a:rPr lang="en-US" sz="2000" b="0" i="1" smtClean="0">
                              <a:solidFill>
                                <a:schemeClr val="tx2"/>
                              </a:solidFill>
                              <a:latin typeface="Cambria Math" panose="02040503050406030204" pitchFamily="18" charset="0"/>
                            </a:rPr>
                            <m:t>”</m:t>
                          </m:r>
                          <m:r>
                            <a:rPr lang="en-US" sz="2000" b="0" i="1" smtClean="0">
                              <a:solidFill>
                                <a:schemeClr val="tx2"/>
                              </a:solidFill>
                              <a:latin typeface="Cambria Math" panose="02040503050406030204" pitchFamily="18" charset="0"/>
                            </a:rPr>
                            <m:t>𝑐𝑜𝑛𝑑𝑖𝑡𝑖𝑜𝑛</m:t>
                          </m:r>
                          <m:r>
                            <a:rPr lang="en-US" sz="2000" b="0" i="1" smtClean="0">
                              <a:solidFill>
                                <a:schemeClr val="tx2"/>
                              </a:solidFill>
                              <a:latin typeface="Cambria Math" panose="02040503050406030204" pitchFamily="18" charset="0"/>
                            </a:rPr>
                            <m:t>” </m:t>
                          </m:r>
                        </m:e>
                      </m:d>
                      <m:r>
                        <a:rPr lang="en-US" sz="2000" b="0" i="1" smtClean="0">
                          <a:solidFill>
                            <a:schemeClr val="tx2"/>
                          </a:solidFill>
                          <a:latin typeface="Cambria Math" panose="02040503050406030204" pitchFamily="18" charset="0"/>
                        </a:rPr>
                        <m:t>=</m:t>
                      </m:r>
                      <m:d>
                        <m:dPr>
                          <m:ctrlPr>
                            <a:rPr lang="en-US" sz="2000" b="0" i="1" smtClean="0">
                              <a:solidFill>
                                <a:schemeClr val="tx2"/>
                              </a:solidFill>
                              <a:latin typeface="Cambria Math" panose="02040503050406030204" pitchFamily="18" charset="0"/>
                            </a:rPr>
                          </m:ctrlPr>
                        </m:dPr>
                        <m:e>
                          <m:f>
                            <m:fPr>
                              <m:ctrlPr>
                                <a:rPr lang="en-US" sz="2000" b="0" i="1" smtClean="0">
                                  <a:solidFill>
                                    <a:schemeClr val="tx2"/>
                                  </a:solidFill>
                                  <a:latin typeface="Cambria Math" panose="02040503050406030204" pitchFamily="18" charset="0"/>
                                </a:rPr>
                              </m:ctrlPr>
                            </m:fPr>
                            <m:num>
                              <m:r>
                                <a:rPr lang="en-US" sz="2000" b="0" i="1" smtClean="0">
                                  <a:solidFill>
                                    <a:schemeClr val="tx2"/>
                                  </a:solidFill>
                                  <a:latin typeface="Cambria Math" panose="02040503050406030204" pitchFamily="18" charset="0"/>
                                </a:rPr>
                                <m:t>6</m:t>
                              </m:r>
                            </m:num>
                            <m:den>
                              <m:r>
                                <a:rPr lang="en-US" sz="2000" b="0" i="1" smtClean="0">
                                  <a:solidFill>
                                    <a:schemeClr val="tx2"/>
                                  </a:solidFill>
                                  <a:latin typeface="Cambria Math" panose="02040503050406030204" pitchFamily="18" charset="0"/>
                                </a:rPr>
                                <m:t>9</m:t>
                              </m:r>
                            </m:den>
                          </m:f>
                        </m:e>
                      </m:d>
                      <m:r>
                        <a:rPr lang="en-US" sz="2000" b="0" i="1" smtClean="0">
                          <a:solidFill>
                            <a:schemeClr val="tx2"/>
                          </a:solidFill>
                          <a:latin typeface="Cambria Math" panose="02040503050406030204" pitchFamily="18" charset="0"/>
                        </a:rPr>
                        <m:t>∗0.4455+</m:t>
                      </m:r>
                      <m:d>
                        <m:dPr>
                          <m:ctrlPr>
                            <a:rPr lang="en-US" sz="2000" b="0" i="1" smtClean="0">
                              <a:solidFill>
                                <a:schemeClr val="tx2"/>
                              </a:solidFill>
                              <a:latin typeface="Cambria Math" panose="02040503050406030204" pitchFamily="18" charset="0"/>
                            </a:rPr>
                          </m:ctrlPr>
                        </m:dPr>
                        <m:e>
                          <m:f>
                            <m:fPr>
                              <m:ctrlPr>
                                <a:rPr lang="en-US" sz="2000" b="0" i="1" smtClean="0">
                                  <a:solidFill>
                                    <a:schemeClr val="tx2"/>
                                  </a:solidFill>
                                  <a:latin typeface="Cambria Math" panose="02040503050406030204" pitchFamily="18" charset="0"/>
                                </a:rPr>
                              </m:ctrlPr>
                            </m:fPr>
                            <m:num>
                              <m:r>
                                <a:rPr lang="en-US" sz="2000" b="0" i="1" smtClean="0">
                                  <a:solidFill>
                                    <a:schemeClr val="tx2"/>
                                  </a:solidFill>
                                  <a:latin typeface="Cambria Math" panose="02040503050406030204" pitchFamily="18" charset="0"/>
                                </a:rPr>
                                <m:t>3</m:t>
                              </m:r>
                            </m:num>
                            <m:den>
                              <m:r>
                                <a:rPr lang="en-US" sz="2000" b="0" i="1" smtClean="0">
                                  <a:solidFill>
                                    <a:schemeClr val="tx2"/>
                                  </a:solidFill>
                                  <a:latin typeface="Cambria Math" panose="02040503050406030204" pitchFamily="18" charset="0"/>
                                </a:rPr>
                                <m:t>9</m:t>
                              </m:r>
                            </m:den>
                          </m:f>
                        </m:e>
                      </m:d>
                      <m:r>
                        <a:rPr lang="en-US" sz="2000" b="0" i="1" smtClean="0">
                          <a:solidFill>
                            <a:schemeClr val="tx2"/>
                          </a:solidFill>
                          <a:latin typeface="Cambria Math" panose="02040503050406030204" pitchFamily="18" charset="0"/>
                        </a:rPr>
                        <m:t>∗0=0.297</m:t>
                      </m:r>
                    </m:oMath>
                  </m:oMathPara>
                </a14:m>
                <a:endParaRPr lang="en-US" sz="2000" i="1" dirty="0">
                  <a:solidFill>
                    <a:schemeClr val="tx2"/>
                  </a:solidFill>
                  <a:latin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EE145D8E-21E2-4800-3DA3-40D0D519D81F}"/>
                  </a:ext>
                </a:extLst>
              </p:cNvPr>
              <p:cNvSpPr txBox="1">
                <a:spLocks noRot="1" noChangeAspect="1" noMove="1" noResize="1" noEditPoints="1" noAdjustHandles="1" noChangeArrowheads="1" noChangeShapeType="1" noTextEdit="1"/>
              </p:cNvSpPr>
              <p:nvPr/>
            </p:nvSpPr>
            <p:spPr>
              <a:xfrm>
                <a:off x="2976460" y="4261954"/>
                <a:ext cx="6239080" cy="2119100"/>
              </a:xfrm>
              <a:prstGeom prst="rect">
                <a:avLst/>
              </a:prstGeom>
              <a:blipFill>
                <a:blip r:embed="rId4"/>
                <a:stretch>
                  <a:fillRect/>
                </a:stretch>
              </a:blipFill>
              <a:ln>
                <a:solidFill>
                  <a:srgbClr val="000000"/>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2276151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974D8C-3BEF-46FF-B02A-67AF99F30836}"/>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Information gain and feature selection</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Information gain is the expected reduction in impurity (uncertainty) with the selected feature.</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40F8DF2-FC04-1DC1-3B2B-9FAB8F11D518}"/>
                  </a:ext>
                </a:extLst>
              </p:cNvPr>
              <p:cNvSpPr txBox="1"/>
              <p:nvPr/>
            </p:nvSpPr>
            <p:spPr>
              <a:xfrm>
                <a:off x="2259248" y="2384927"/>
                <a:ext cx="7910951"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𝐼𝑛𝑓𝑜𝑟𝑚𝑎𝑡𝑖𝑜𝑛</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𝑔𝑎𝑖𝑛</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m:t>
                      </m:r>
                      <m:sSub>
                        <m:sSubPr>
                          <m:ctrlPr>
                            <a:rPr lang="en-US" sz="2400" b="0" i="1" smtClean="0">
                              <a:solidFill>
                                <a:schemeClr val="tx2"/>
                              </a:solidFill>
                              <a:latin typeface="Cambria Math" panose="02040503050406030204" pitchFamily="18" charset="0"/>
                            </a:rPr>
                          </m:ctrlPr>
                        </m:sSubPr>
                        <m:e>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 …,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e>
                          </m:d>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 −</m:t>
                      </m:r>
                      <m:r>
                        <a:rPr lang="en-US" sz="2400" i="1">
                          <a:solidFill>
                            <a:schemeClr val="tx2"/>
                          </a:solidFill>
                          <a:latin typeface="Cambria Math" panose="02040503050406030204" pitchFamily="18" charset="0"/>
                        </a:rPr>
                        <m:t>𝑖</m:t>
                      </m:r>
                      <m:sSub>
                        <m:sSubPr>
                          <m:ctrlPr>
                            <a:rPr lang="en-US" sz="2400" b="0" i="1" smtClean="0">
                              <a:solidFill>
                                <a:schemeClr val="tx2"/>
                              </a:solidFill>
                              <a:latin typeface="Cambria Math" panose="02040503050406030204" pitchFamily="18" charset="0"/>
                            </a:rPr>
                          </m:ctrlPr>
                        </m:sSubPr>
                        <m:e>
                          <m:d>
                            <m:dPr>
                              <m:ctrlPr>
                                <a:rPr lang="en-US" sz="2400" i="1">
                                  <a:solidFill>
                                    <a:schemeClr val="tx2"/>
                                  </a:solidFill>
                                  <a:latin typeface="Cambria Math" panose="02040503050406030204" pitchFamily="18" charset="0"/>
                                </a:rPr>
                              </m:ctrlPr>
                            </m:dPr>
                            <m:e>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𝑝</m:t>
                                  </m:r>
                                </m:e>
                                <m:sub>
                                  <m:r>
                                    <a:rPr lang="en-US" sz="2400" i="1">
                                      <a:solidFill>
                                        <a:schemeClr val="tx2"/>
                                      </a:solidFill>
                                      <a:latin typeface="Cambria Math" panose="02040503050406030204" pitchFamily="18" charset="0"/>
                                    </a:rPr>
                                    <m:t>1</m:t>
                                  </m:r>
                                </m:sub>
                              </m:sSub>
                              <m:r>
                                <a:rPr lang="en-US" sz="2400" i="1">
                                  <a:solidFill>
                                    <a:schemeClr val="tx2"/>
                                  </a:solidFill>
                                  <a:latin typeface="Cambria Math" panose="02040503050406030204" pitchFamily="18" charset="0"/>
                                </a:rPr>
                                <m:t>, …,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𝑝</m:t>
                                  </m:r>
                                </m:e>
                                <m:sub>
                                  <m:r>
                                    <a:rPr lang="en-US" sz="2400" i="1">
                                      <a:solidFill>
                                        <a:schemeClr val="tx2"/>
                                      </a:solidFill>
                                      <a:latin typeface="Cambria Math" panose="02040503050406030204" pitchFamily="18" charset="0"/>
                                    </a:rPr>
                                    <m:t>𝑘</m:t>
                                  </m:r>
                                </m:sub>
                              </m:sSub>
                            </m:e>
                          </m:d>
                        </m:e>
                        <m:sub>
                          <m:r>
                            <a:rPr lang="en-US" sz="2400" b="0" i="1" smtClean="0">
                              <a:solidFill>
                                <a:schemeClr val="tx2"/>
                              </a:solidFill>
                              <a:latin typeface="Cambria Math" panose="02040503050406030204" pitchFamily="18" charset="0"/>
                            </a:rPr>
                            <m:t>𝑎𝑓𝑡𝑒𝑟</m:t>
                          </m:r>
                        </m:sub>
                      </m:sSub>
                    </m:oMath>
                  </m:oMathPara>
                </a14:m>
                <a:endParaRPr lang="en-US" sz="2400" dirty="0">
                  <a:solidFill>
                    <a:schemeClr val="tx2"/>
                  </a:solidFill>
                </a:endParaRPr>
              </a:p>
            </p:txBody>
          </p:sp>
        </mc:Choice>
        <mc:Fallback xmlns="">
          <p:sp>
            <p:nvSpPr>
              <p:cNvPr id="18" name="TextBox 17">
                <a:extLst>
                  <a:ext uri="{FF2B5EF4-FFF2-40B4-BE49-F238E27FC236}">
                    <a16:creationId xmlns:a16="http://schemas.microsoft.com/office/drawing/2014/main" id="{540F8DF2-FC04-1DC1-3B2B-9FAB8F11D518}"/>
                  </a:ext>
                </a:extLst>
              </p:cNvPr>
              <p:cNvSpPr txBox="1">
                <a:spLocks noRot="1" noChangeAspect="1" noMove="1" noResize="1" noEditPoints="1" noAdjustHandles="1" noChangeArrowheads="1" noChangeShapeType="1" noTextEdit="1"/>
              </p:cNvSpPr>
              <p:nvPr/>
            </p:nvSpPr>
            <p:spPr>
              <a:xfrm>
                <a:off x="2259248" y="2384927"/>
                <a:ext cx="7910951" cy="398955"/>
              </a:xfrm>
              <a:prstGeom prst="rect">
                <a:avLst/>
              </a:prstGeom>
              <a:blipFill>
                <a:blip r:embed="rId3"/>
                <a:stretch>
                  <a:fillRect l="-77" b="-25758"/>
                </a:stretch>
              </a:blipFill>
            </p:spPr>
            <p:txBody>
              <a:bodyPr/>
              <a:lstStyle/>
              <a:p>
                <a:r>
                  <a:rPr lang="en-US">
                    <a:noFill/>
                  </a:rPr>
                  <a:t> </a:t>
                </a:r>
              </a:p>
            </p:txBody>
          </p:sp>
        </mc:Fallback>
      </mc:AlternateContent>
      <p:sp>
        <p:nvSpPr>
          <p:cNvPr id="9" name="Right Brace 8">
            <a:extLst>
              <a:ext uri="{FF2B5EF4-FFF2-40B4-BE49-F238E27FC236}">
                <a16:creationId xmlns:a16="http://schemas.microsoft.com/office/drawing/2014/main" id="{380AA002-95ED-77C2-F8A7-56658D857AF0}"/>
              </a:ext>
              <a:ext uri="{C183D7F6-B498-43B3-948B-1728B52AA6E4}">
                <adec:decorative xmlns:adec="http://schemas.microsoft.com/office/drawing/2017/decorative" val="1"/>
              </a:ext>
            </a:extLst>
          </p:cNvPr>
          <p:cNvSpPr/>
          <p:nvPr/>
        </p:nvSpPr>
        <p:spPr>
          <a:xfrm rot="5400000">
            <a:off x="6085352" y="2134452"/>
            <a:ext cx="237841" cy="16525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4" name="TextBox 13">
            <a:extLst>
              <a:ext uri="{FF2B5EF4-FFF2-40B4-BE49-F238E27FC236}">
                <a16:creationId xmlns:a16="http://schemas.microsoft.com/office/drawing/2014/main" id="{B79F78CC-1FE6-EE54-1F12-BD898033F904}"/>
              </a:ext>
            </a:extLst>
          </p:cNvPr>
          <p:cNvSpPr txBox="1"/>
          <p:nvPr/>
        </p:nvSpPr>
        <p:spPr>
          <a:xfrm>
            <a:off x="5335592" y="3068897"/>
            <a:ext cx="1737360" cy="707886"/>
          </a:xfrm>
          <a:prstGeom prst="rect">
            <a:avLst/>
          </a:prstGeom>
          <a:noFill/>
        </p:spPr>
        <p:txBody>
          <a:bodyPr wrap="square" rtlCol="0">
            <a:spAutoFit/>
          </a:bodyPr>
          <a:lstStyle/>
          <a:p>
            <a:pPr algn="ctr"/>
            <a:r>
              <a:rPr lang="en-US" sz="2000" dirty="0">
                <a:solidFill>
                  <a:schemeClr val="tx2"/>
                </a:solidFill>
                <a:ea typeface="Amazon Ember Light" panose="020B0403020204020204" pitchFamily="34" charset="0"/>
                <a:cs typeface="Amazon Ember Light" panose="020B0403020204020204" pitchFamily="34" charset="0"/>
              </a:rPr>
              <a:t>Impurity before split</a:t>
            </a:r>
          </a:p>
        </p:txBody>
      </p:sp>
      <p:sp>
        <p:nvSpPr>
          <p:cNvPr id="10" name="Right Brace 9">
            <a:extLst>
              <a:ext uri="{FF2B5EF4-FFF2-40B4-BE49-F238E27FC236}">
                <a16:creationId xmlns:a16="http://schemas.microsoft.com/office/drawing/2014/main" id="{436C25B7-7775-96E6-BCE6-F05AE0ADCA00}"/>
              </a:ext>
              <a:ext uri="{C183D7F6-B498-43B3-948B-1728B52AA6E4}">
                <adec:decorative xmlns:adec="http://schemas.microsoft.com/office/drawing/2017/decorative" val="1"/>
              </a:ext>
            </a:extLst>
          </p:cNvPr>
          <p:cNvSpPr/>
          <p:nvPr/>
        </p:nvSpPr>
        <p:spPr>
          <a:xfrm rot="5400000">
            <a:off x="8809175" y="2134452"/>
            <a:ext cx="250685" cy="1652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TextBox 14">
            <a:extLst>
              <a:ext uri="{FF2B5EF4-FFF2-40B4-BE49-F238E27FC236}">
                <a16:creationId xmlns:a16="http://schemas.microsoft.com/office/drawing/2014/main" id="{C9B3BC21-933A-D1CC-381D-69BBC199098A}"/>
              </a:ext>
            </a:extLst>
          </p:cNvPr>
          <p:cNvSpPr txBox="1"/>
          <p:nvPr/>
        </p:nvSpPr>
        <p:spPr>
          <a:xfrm>
            <a:off x="8065837" y="3068897"/>
            <a:ext cx="1737360" cy="707886"/>
          </a:xfrm>
          <a:prstGeom prst="rect">
            <a:avLst/>
          </a:prstGeom>
          <a:noFill/>
        </p:spPr>
        <p:txBody>
          <a:bodyPr wrap="square" rtlCol="0">
            <a:spAutoFit/>
          </a:bodyPr>
          <a:lstStyle/>
          <a:p>
            <a:pPr algn="ctr"/>
            <a:r>
              <a:rPr lang="en-US" sz="2000" dirty="0">
                <a:solidFill>
                  <a:schemeClr val="tx2"/>
                </a:solidFill>
                <a:ea typeface="Amazon Ember Light" panose="020B0403020204020204" pitchFamily="34" charset="0"/>
                <a:cs typeface="Amazon Ember Light" panose="020B0403020204020204" pitchFamily="34" charset="0"/>
              </a:rPr>
              <a:t>Impurity after split</a:t>
            </a:r>
          </a:p>
        </p:txBody>
      </p:sp>
    </p:spTree>
    <p:extLst>
      <p:ext uri="{BB962C8B-B14F-4D97-AF65-F5344CB8AC3E}">
        <p14:creationId xmlns:p14="http://schemas.microsoft.com/office/powerpoint/2010/main" val="2289730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99BB87-904C-44D1-B98A-55B7A7100C89}"/>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Information gain: Impurity before the split</a:t>
            </a:r>
          </a:p>
        </p:txBody>
      </p:sp>
      <p:sp>
        <p:nvSpPr>
          <p:cNvPr id="4" name="Content Placeholder 3">
            <a:extLst>
              <a:ext uri="{FF2B5EF4-FFF2-40B4-BE49-F238E27FC236}">
                <a16:creationId xmlns:a16="http://schemas.microsoft.com/office/drawing/2014/main" id="{745C2184-3069-01A9-88FF-9CA2BF71870D}"/>
              </a:ext>
            </a:extLst>
          </p:cNvPr>
          <p:cNvSpPr>
            <a:spLocks noGrp="1"/>
          </p:cNvSpPr>
          <p:nvPr>
            <p:ph idx="2"/>
          </p:nvPr>
        </p:nvSpPr>
        <p:spPr/>
        <p:txBody>
          <a:bodyPr/>
          <a:lstStyle/>
          <a:p>
            <a:endParaRPr lang="en-US"/>
          </a:p>
        </p:txBody>
      </p:sp>
      <p:pic>
        <p:nvPicPr>
          <p:cNvPr id="5" name="Picture 4" descr="Diagram of source data for a tree. Source is the weather feature, and there are 9 yes data points and 5 no data points.">
            <a:extLst>
              <a:ext uri="{FF2B5EF4-FFF2-40B4-BE49-F238E27FC236}">
                <a16:creationId xmlns:a16="http://schemas.microsoft.com/office/drawing/2014/main" id="{F333A55A-8330-486A-B6E9-148F92D31808}"/>
              </a:ext>
            </a:extLst>
          </p:cNvPr>
          <p:cNvPicPr>
            <a:picLocks noChangeAspect="1"/>
          </p:cNvPicPr>
          <p:nvPr/>
        </p:nvPicPr>
        <p:blipFill>
          <a:blip r:embed="rId3"/>
          <a:stretch>
            <a:fillRect/>
          </a:stretch>
        </p:blipFill>
        <p:spPr>
          <a:xfrm>
            <a:off x="2415099" y="2125956"/>
            <a:ext cx="1579001" cy="1158340"/>
          </a:xfrm>
          <a:prstGeom prst="rect">
            <a:avLst/>
          </a:prstGeom>
        </p:spPr>
      </p:pic>
      <p:sp>
        <p:nvSpPr>
          <p:cNvPr id="42" name="TextBox 41">
            <a:extLst>
              <a:ext uri="{FF2B5EF4-FFF2-40B4-BE49-F238E27FC236}">
                <a16:creationId xmlns:a16="http://schemas.microsoft.com/office/drawing/2014/main" id="{59CD6DB2-7251-A5FB-D32E-703AF8032DC1}"/>
              </a:ext>
            </a:extLst>
          </p:cNvPr>
          <p:cNvSpPr txBox="1"/>
          <p:nvPr/>
        </p:nvSpPr>
        <p:spPr>
          <a:xfrm>
            <a:off x="6565997" y="1431388"/>
            <a:ext cx="2284089" cy="461665"/>
          </a:xfrm>
          <a:prstGeom prst="rect">
            <a:avLst/>
          </a:prstGeom>
          <a:noFill/>
        </p:spPr>
        <p:txBody>
          <a:bodyPr wrap="square">
            <a:spAutoFit/>
          </a:bodyPr>
          <a:lstStyle/>
          <a:p>
            <a:r>
              <a:rPr lang="en-US" sz="2400" dirty="0">
                <a:solidFill>
                  <a:schemeClr val="tx2"/>
                </a:solidFill>
                <a:ea typeface="Amazon Ember Light" panose="020B0403020204020204" pitchFamily="34" charset="0"/>
                <a:cs typeface="Amazon Ember Light" panose="020B0403020204020204" pitchFamily="34" charset="0"/>
              </a:rPr>
              <a:t>Gini impurity: </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1045996-B775-4134-BB4C-8F690DF79034}"/>
                  </a:ext>
                </a:extLst>
              </p:cNvPr>
              <p:cNvSpPr txBox="1"/>
              <p:nvPr/>
            </p:nvSpPr>
            <p:spPr>
              <a:xfrm>
                <a:off x="6254115" y="2151460"/>
                <a:ext cx="478867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𝑖</m:t>
                      </m:r>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 …,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e>
                      </m:d>
                      <m:r>
                        <a:rPr lang="en-US" sz="2400" b="0" i="1" smtClean="0">
                          <a:solidFill>
                            <a:schemeClr val="tx2"/>
                          </a:solidFill>
                          <a:latin typeface="Cambria Math" panose="02040503050406030204" pitchFamily="18" charset="0"/>
                        </a:rPr>
                        <m:t>= </m:t>
                      </m:r>
                      <m:nary>
                        <m:naryPr>
                          <m:chr m:val="∑"/>
                          <m:ctrlPr>
                            <a:rPr lang="en-US" sz="2400" b="0" i="1" smtClean="0">
                              <a:solidFill>
                                <a:schemeClr val="tx2"/>
                              </a:solidFill>
                              <a:latin typeface="Cambria Math" panose="02040503050406030204" pitchFamily="18" charset="0"/>
                            </a:rPr>
                          </m:ctrlPr>
                        </m:naryPr>
                        <m:sub>
                          <m:r>
                            <m:rPr>
                              <m:brk m:alnAt="23"/>
                            </m:rPr>
                            <a:rPr lang="en-US" sz="2400" b="0" i="1" smtClean="0">
                              <a:solidFill>
                                <a:schemeClr val="tx2"/>
                              </a:solidFill>
                              <a:latin typeface="Cambria Math" panose="02040503050406030204" pitchFamily="18" charset="0"/>
                            </a:rPr>
                            <m:t>𝑘</m:t>
                          </m:r>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𝑛</m:t>
                          </m:r>
                        </m:sup>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(1 −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m:t>
                          </m:r>
                        </m:e>
                      </m:nary>
                    </m:oMath>
                  </m:oMathPara>
                </a14:m>
                <a:endParaRPr lang="en-US" sz="2400" dirty="0">
                  <a:solidFill>
                    <a:schemeClr val="tx2"/>
                  </a:solidFill>
                </a:endParaRPr>
              </a:p>
            </p:txBody>
          </p:sp>
        </mc:Choice>
        <mc:Fallback xmlns="">
          <p:sp>
            <p:nvSpPr>
              <p:cNvPr id="24" name="TextBox 23">
                <a:extLst>
                  <a:ext uri="{FF2B5EF4-FFF2-40B4-BE49-F238E27FC236}">
                    <a16:creationId xmlns:a16="http://schemas.microsoft.com/office/drawing/2014/main" id="{C1045996-B775-4134-BB4C-8F690DF79034}"/>
                  </a:ext>
                </a:extLst>
              </p:cNvPr>
              <p:cNvSpPr txBox="1">
                <a:spLocks noRot="1" noChangeAspect="1" noMove="1" noResize="1" noEditPoints="1" noAdjustHandles="1" noChangeArrowheads="1" noChangeShapeType="1" noTextEdit="1"/>
              </p:cNvSpPr>
              <p:nvPr/>
            </p:nvSpPr>
            <p:spPr>
              <a:xfrm>
                <a:off x="6254115" y="2151460"/>
                <a:ext cx="4788676" cy="10082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F7F4805-4646-7030-F6E3-D0D085982669}"/>
                  </a:ext>
                </a:extLst>
              </p:cNvPr>
              <p:cNvSpPr txBox="1"/>
              <p:nvPr/>
            </p:nvSpPr>
            <p:spPr>
              <a:xfrm>
                <a:off x="6620831" y="3418092"/>
                <a:ext cx="4788676" cy="6989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9</m:t>
                          </m:r>
                        </m:num>
                        <m:den>
                          <m:r>
                            <a:rPr lang="en-US" sz="2400" b="0" i="1" smtClean="0">
                              <a:solidFill>
                                <a:schemeClr val="tx2"/>
                              </a:solidFill>
                              <a:latin typeface="Cambria Math" panose="02040503050406030204" pitchFamily="18" charset="0"/>
                            </a:rPr>
                            <m:t>14</m:t>
                          </m:r>
                        </m:den>
                      </m:f>
                      <m:r>
                        <a:rPr lang="en-US" sz="2400" b="0" i="1" smtClean="0">
                          <a:solidFill>
                            <a:schemeClr val="tx2"/>
                          </a:solidFill>
                          <a:latin typeface="Cambria Math" panose="02040503050406030204" pitchFamily="18" charset="0"/>
                        </a:rPr>
                        <m:t> ∗</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5</m:t>
                          </m:r>
                        </m:num>
                        <m:den>
                          <m:r>
                            <a:rPr lang="en-US" sz="2400" b="0" i="1" smtClean="0">
                              <a:solidFill>
                                <a:schemeClr val="tx2"/>
                              </a:solidFill>
                              <a:latin typeface="Cambria Math" panose="02040503050406030204" pitchFamily="18" charset="0"/>
                            </a:rPr>
                            <m:t>14</m:t>
                          </m:r>
                        </m:den>
                      </m:f>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5</m:t>
                          </m:r>
                        </m:num>
                        <m:den>
                          <m:r>
                            <a:rPr lang="en-US" sz="2400" b="0" i="1" smtClean="0">
                              <a:solidFill>
                                <a:schemeClr val="tx2"/>
                              </a:solidFill>
                              <a:latin typeface="Cambria Math" panose="02040503050406030204" pitchFamily="18" charset="0"/>
                            </a:rPr>
                            <m:t>14</m:t>
                          </m:r>
                        </m:den>
                      </m:f>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9</m:t>
                          </m:r>
                        </m:num>
                        <m:den>
                          <m:r>
                            <a:rPr lang="en-US" sz="2400" b="0" i="1" smtClean="0">
                              <a:solidFill>
                                <a:schemeClr val="tx2"/>
                              </a:solidFill>
                              <a:latin typeface="Cambria Math" panose="02040503050406030204" pitchFamily="18" charset="0"/>
                            </a:rPr>
                            <m:t>14</m:t>
                          </m:r>
                        </m:den>
                      </m:f>
                      <m:r>
                        <a:rPr lang="en-US" sz="2400" b="0" i="1" smtClean="0">
                          <a:solidFill>
                            <a:schemeClr val="tx2"/>
                          </a:solidFill>
                          <a:latin typeface="Cambria Math" panose="02040503050406030204" pitchFamily="18" charset="0"/>
                        </a:rPr>
                        <m:t>=0.46</m:t>
                      </m:r>
                    </m:oMath>
                  </m:oMathPara>
                </a14:m>
                <a:endParaRPr lang="en-US" sz="2400" dirty="0">
                  <a:solidFill>
                    <a:schemeClr val="tx2"/>
                  </a:solidFill>
                </a:endParaRPr>
              </a:p>
            </p:txBody>
          </p:sp>
        </mc:Choice>
        <mc:Fallback xmlns="">
          <p:sp>
            <p:nvSpPr>
              <p:cNvPr id="34" name="TextBox 33">
                <a:extLst>
                  <a:ext uri="{FF2B5EF4-FFF2-40B4-BE49-F238E27FC236}">
                    <a16:creationId xmlns:a16="http://schemas.microsoft.com/office/drawing/2014/main" id="{6F7F4805-4646-7030-F6E3-D0D085982669}"/>
                  </a:ext>
                </a:extLst>
              </p:cNvPr>
              <p:cNvSpPr txBox="1">
                <a:spLocks noRot="1" noChangeAspect="1" noMove="1" noResize="1" noEditPoints="1" noAdjustHandles="1" noChangeArrowheads="1" noChangeShapeType="1" noTextEdit="1"/>
              </p:cNvSpPr>
              <p:nvPr/>
            </p:nvSpPr>
            <p:spPr>
              <a:xfrm>
                <a:off x="6620831" y="3418092"/>
                <a:ext cx="4788676" cy="69897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FDA2617-A591-7724-F1D2-A34A2B345E73}"/>
                  </a:ext>
                </a:extLst>
              </p:cNvPr>
              <p:cNvSpPr txBox="1"/>
              <p:nvPr/>
            </p:nvSpPr>
            <p:spPr>
              <a:xfrm>
                <a:off x="6706071" y="4375473"/>
                <a:ext cx="1865889"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=0.46</m:t>
                      </m:r>
                    </m:oMath>
                  </m:oMathPara>
                </a14:m>
                <a:endParaRPr lang="en-US" sz="2400" dirty="0">
                  <a:solidFill>
                    <a:schemeClr val="tx2"/>
                  </a:solidFill>
                </a:endParaRPr>
              </a:p>
            </p:txBody>
          </p:sp>
        </mc:Choice>
        <mc:Fallback xmlns="">
          <p:sp>
            <p:nvSpPr>
              <p:cNvPr id="32" name="TextBox 31">
                <a:extLst>
                  <a:ext uri="{FF2B5EF4-FFF2-40B4-BE49-F238E27FC236}">
                    <a16:creationId xmlns:a16="http://schemas.microsoft.com/office/drawing/2014/main" id="{FFDA2617-A591-7724-F1D2-A34A2B345E73}"/>
                  </a:ext>
                </a:extLst>
              </p:cNvPr>
              <p:cNvSpPr txBox="1">
                <a:spLocks noRot="1" noChangeAspect="1" noMove="1" noResize="1" noEditPoints="1" noAdjustHandles="1" noChangeArrowheads="1" noChangeShapeType="1" noTextEdit="1"/>
              </p:cNvSpPr>
              <p:nvPr/>
            </p:nvSpPr>
            <p:spPr>
              <a:xfrm>
                <a:off x="6706071" y="4375473"/>
                <a:ext cx="1865889" cy="398955"/>
              </a:xfrm>
              <a:prstGeom prst="rect">
                <a:avLst/>
              </a:prstGeom>
              <a:blipFill>
                <a:blip r:embed="rId6"/>
                <a:stretch>
                  <a:fillRect l="-4902" r="-5556" b="-27692"/>
                </a:stretch>
              </a:blipFill>
            </p:spPr>
            <p:txBody>
              <a:bodyPr/>
              <a:lstStyle/>
              <a:p>
                <a:r>
                  <a:rPr lang="en-US">
                    <a:noFill/>
                  </a:rPr>
                  <a:t> </a:t>
                </a:r>
              </a:p>
            </p:txBody>
          </p:sp>
        </mc:Fallback>
      </mc:AlternateContent>
    </p:spTree>
    <p:extLst>
      <p:ext uri="{BB962C8B-B14F-4D97-AF65-F5344CB8AC3E}">
        <p14:creationId xmlns:p14="http://schemas.microsoft.com/office/powerpoint/2010/main" val="2135456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59BC49-3BEE-47EB-8408-5784AD8F355D}"/>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Calculating impurity for each weather class</a:t>
            </a:r>
          </a:p>
        </p:txBody>
      </p:sp>
      <p:sp>
        <p:nvSpPr>
          <p:cNvPr id="4" name="Content Placeholder 3">
            <a:extLst>
              <a:ext uri="{FF2B5EF4-FFF2-40B4-BE49-F238E27FC236}">
                <a16:creationId xmlns:a16="http://schemas.microsoft.com/office/drawing/2014/main" id="{762405D3-1423-12D3-95B9-FE401F806362}"/>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FDA2617-A591-7724-F1D2-A34A2B345E73}"/>
                  </a:ext>
                </a:extLst>
              </p:cNvPr>
              <p:cNvSpPr txBox="1"/>
              <p:nvPr/>
            </p:nvSpPr>
            <p:spPr>
              <a:xfrm>
                <a:off x="581553" y="2708569"/>
                <a:ext cx="1865889"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=0.46</m:t>
                      </m:r>
                    </m:oMath>
                  </m:oMathPara>
                </a14:m>
                <a:endParaRPr lang="en-US" sz="2400" dirty="0">
                  <a:solidFill>
                    <a:schemeClr val="tx2"/>
                  </a:solidFill>
                </a:endParaRPr>
              </a:p>
            </p:txBody>
          </p:sp>
        </mc:Choice>
        <mc:Fallback xmlns="">
          <p:sp>
            <p:nvSpPr>
              <p:cNvPr id="32" name="TextBox 31">
                <a:extLst>
                  <a:ext uri="{FF2B5EF4-FFF2-40B4-BE49-F238E27FC236}">
                    <a16:creationId xmlns:a16="http://schemas.microsoft.com/office/drawing/2014/main" id="{FFDA2617-A591-7724-F1D2-A34A2B345E73}"/>
                  </a:ext>
                </a:extLst>
              </p:cNvPr>
              <p:cNvSpPr txBox="1">
                <a:spLocks noRot="1" noChangeAspect="1" noMove="1" noResize="1" noEditPoints="1" noAdjustHandles="1" noChangeArrowheads="1" noChangeShapeType="1" noTextEdit="1"/>
              </p:cNvSpPr>
              <p:nvPr/>
            </p:nvSpPr>
            <p:spPr>
              <a:xfrm>
                <a:off x="581553" y="2708569"/>
                <a:ext cx="1865889" cy="398955"/>
              </a:xfrm>
              <a:prstGeom prst="rect">
                <a:avLst/>
              </a:prstGeom>
              <a:blipFill>
                <a:blip r:embed="rId3"/>
                <a:stretch>
                  <a:fillRect l="-4902" r="-5556" b="-25758"/>
                </a:stretch>
              </a:blipFill>
            </p:spPr>
            <p:txBody>
              <a:bodyPr/>
              <a:lstStyle/>
              <a:p>
                <a:r>
                  <a:rPr lang="en-US">
                    <a:noFill/>
                  </a:rPr>
                  <a:t> </a:t>
                </a:r>
              </a:p>
            </p:txBody>
          </p:sp>
        </mc:Fallback>
      </mc:AlternateContent>
      <p:pic>
        <p:nvPicPr>
          <p:cNvPr id="26" name="Picture 25" descr="Diagram of impurity for the weather feature. See details in notes.">
            <a:extLst>
              <a:ext uri="{FF2B5EF4-FFF2-40B4-BE49-F238E27FC236}">
                <a16:creationId xmlns:a16="http://schemas.microsoft.com/office/drawing/2014/main" id="{2B16B3F6-A888-4772-AF82-8935B59830DF}"/>
              </a:ext>
            </a:extLst>
          </p:cNvPr>
          <p:cNvPicPr>
            <a:picLocks noChangeAspect="1"/>
          </p:cNvPicPr>
          <p:nvPr/>
        </p:nvPicPr>
        <p:blipFill rotWithShape="1">
          <a:blip r:embed="rId4"/>
          <a:srcRect r="2737" b="19290"/>
          <a:stretch/>
        </p:blipFill>
        <p:spPr>
          <a:xfrm>
            <a:off x="1031762" y="2129469"/>
            <a:ext cx="4614029" cy="3122039"/>
          </a:xfrm>
          <a:prstGeom prst="rect">
            <a:avLst/>
          </a:prstGeom>
        </p:spPr>
      </p:pic>
      <p:sp>
        <p:nvSpPr>
          <p:cNvPr id="12" name="TextBox 11">
            <a:extLst>
              <a:ext uri="{FF2B5EF4-FFF2-40B4-BE49-F238E27FC236}">
                <a16:creationId xmlns:a16="http://schemas.microsoft.com/office/drawing/2014/main" id="{12E15F52-11E3-42DB-8314-024AA779C025}"/>
              </a:ext>
            </a:extLst>
          </p:cNvPr>
          <p:cNvSpPr txBox="1"/>
          <p:nvPr/>
        </p:nvSpPr>
        <p:spPr>
          <a:xfrm>
            <a:off x="6565997" y="1431388"/>
            <a:ext cx="2284089" cy="461665"/>
          </a:xfrm>
          <a:prstGeom prst="rect">
            <a:avLst/>
          </a:prstGeom>
          <a:noFill/>
        </p:spPr>
        <p:txBody>
          <a:bodyPr wrap="square">
            <a:spAutoFit/>
          </a:bodyPr>
          <a:lstStyle/>
          <a:p>
            <a:r>
              <a:rPr lang="en-US" sz="2400" dirty="0">
                <a:solidFill>
                  <a:schemeClr val="tx2"/>
                </a:solidFill>
                <a:ea typeface="Amazon Ember Light" panose="020B0403020204020204" pitchFamily="34" charset="0"/>
                <a:cs typeface="Amazon Ember Light" panose="020B0403020204020204" pitchFamily="34" charset="0"/>
              </a:rPr>
              <a:t>Gini impurity: </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45D3F4B-8834-82A3-EF0F-7E1643773E95}"/>
                  </a:ext>
                </a:extLst>
              </p:cNvPr>
              <p:cNvSpPr txBox="1"/>
              <p:nvPr/>
            </p:nvSpPr>
            <p:spPr>
              <a:xfrm>
                <a:off x="6254115" y="2291169"/>
                <a:ext cx="478867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𝑖</m:t>
                      </m:r>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 …,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e>
                      </m:d>
                      <m:r>
                        <a:rPr lang="en-US" sz="2400" b="0" i="1" smtClean="0">
                          <a:solidFill>
                            <a:schemeClr val="tx2"/>
                          </a:solidFill>
                          <a:latin typeface="Cambria Math" panose="02040503050406030204" pitchFamily="18" charset="0"/>
                        </a:rPr>
                        <m:t>= </m:t>
                      </m:r>
                      <m:nary>
                        <m:naryPr>
                          <m:chr m:val="∑"/>
                          <m:ctrlPr>
                            <a:rPr lang="en-US" sz="2400" b="0" i="1" smtClean="0">
                              <a:solidFill>
                                <a:schemeClr val="tx2"/>
                              </a:solidFill>
                              <a:latin typeface="Cambria Math" panose="02040503050406030204" pitchFamily="18" charset="0"/>
                            </a:rPr>
                          </m:ctrlPr>
                        </m:naryPr>
                        <m:sub>
                          <m:r>
                            <m:rPr>
                              <m:brk m:alnAt="23"/>
                            </m:rPr>
                            <a:rPr lang="en-US" sz="2400" b="0" i="1" smtClean="0">
                              <a:solidFill>
                                <a:schemeClr val="tx2"/>
                              </a:solidFill>
                              <a:latin typeface="Cambria Math" panose="02040503050406030204" pitchFamily="18" charset="0"/>
                            </a:rPr>
                            <m:t>𝑘</m:t>
                          </m:r>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𝑛</m:t>
                          </m:r>
                        </m:sup>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(1 −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m:t>
                          </m:r>
                        </m:e>
                      </m:nary>
                    </m:oMath>
                  </m:oMathPara>
                </a14:m>
                <a:endParaRPr lang="en-US" sz="2400" dirty="0">
                  <a:solidFill>
                    <a:schemeClr val="tx2"/>
                  </a:solidFill>
                </a:endParaRPr>
              </a:p>
            </p:txBody>
          </p:sp>
        </mc:Choice>
        <mc:Fallback xmlns="">
          <p:sp>
            <p:nvSpPr>
              <p:cNvPr id="5" name="TextBox 4">
                <a:extLst>
                  <a:ext uri="{FF2B5EF4-FFF2-40B4-BE49-F238E27FC236}">
                    <a16:creationId xmlns:a16="http://schemas.microsoft.com/office/drawing/2014/main" id="{845D3F4B-8834-82A3-EF0F-7E1643773E95}"/>
                  </a:ext>
                </a:extLst>
              </p:cNvPr>
              <p:cNvSpPr txBox="1">
                <a:spLocks noRot="1" noChangeAspect="1" noMove="1" noResize="1" noEditPoints="1" noAdjustHandles="1" noChangeArrowheads="1" noChangeShapeType="1" noTextEdit="1"/>
              </p:cNvSpPr>
              <p:nvPr/>
            </p:nvSpPr>
            <p:spPr>
              <a:xfrm>
                <a:off x="6254115" y="2291169"/>
                <a:ext cx="4788676" cy="100822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5FB004-303E-5810-8CE2-64B5CC074BDF}"/>
                  </a:ext>
                </a:extLst>
              </p:cNvPr>
              <p:cNvSpPr txBox="1"/>
              <p:nvPr/>
            </p:nvSpPr>
            <p:spPr>
              <a:xfrm>
                <a:off x="6251065" y="3395795"/>
                <a:ext cx="4788676" cy="5204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𝑠𝑢𝑛𝑛𝑦</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 ∗</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=0.48</m:t>
                      </m:r>
                    </m:oMath>
                  </m:oMathPara>
                </a14:m>
                <a:endParaRPr lang="en-US" dirty="0">
                  <a:solidFill>
                    <a:schemeClr val="tx2"/>
                  </a:solidFill>
                </a:endParaRPr>
              </a:p>
            </p:txBody>
          </p:sp>
        </mc:Choice>
        <mc:Fallback xmlns="">
          <p:sp>
            <p:nvSpPr>
              <p:cNvPr id="9" name="TextBox 8">
                <a:extLst>
                  <a:ext uri="{FF2B5EF4-FFF2-40B4-BE49-F238E27FC236}">
                    <a16:creationId xmlns:a16="http://schemas.microsoft.com/office/drawing/2014/main" id="{045FB004-303E-5810-8CE2-64B5CC074BDF}"/>
                  </a:ext>
                </a:extLst>
              </p:cNvPr>
              <p:cNvSpPr txBox="1">
                <a:spLocks noRot="1" noChangeAspect="1" noMove="1" noResize="1" noEditPoints="1" noAdjustHandles="1" noChangeArrowheads="1" noChangeShapeType="1" noTextEdit="1"/>
              </p:cNvSpPr>
              <p:nvPr/>
            </p:nvSpPr>
            <p:spPr>
              <a:xfrm>
                <a:off x="6251065" y="3395795"/>
                <a:ext cx="4788676" cy="52046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DD3183D-560D-D88B-2FE0-25DBFC062804}"/>
                  </a:ext>
                </a:extLst>
              </p:cNvPr>
              <p:cNvSpPr txBox="1"/>
              <p:nvPr/>
            </p:nvSpPr>
            <p:spPr>
              <a:xfrm>
                <a:off x="5986370" y="4046309"/>
                <a:ext cx="4788676" cy="518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𝑜𝑣𝑒𝑟𝑐𝑎𝑠𝑡</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4</m:t>
                          </m:r>
                        </m:num>
                        <m:den>
                          <m:r>
                            <a:rPr lang="en-US" b="0" i="1" smtClean="0">
                              <a:solidFill>
                                <a:schemeClr val="tx2"/>
                              </a:solidFill>
                              <a:latin typeface="Cambria Math" panose="02040503050406030204" pitchFamily="18" charset="0"/>
                            </a:rPr>
                            <m:t>4</m:t>
                          </m:r>
                        </m:den>
                      </m:f>
                      <m:r>
                        <a:rPr lang="en-US" b="0" i="1" smtClean="0">
                          <a:solidFill>
                            <a:schemeClr val="tx2"/>
                          </a:solidFill>
                          <a:latin typeface="Cambria Math" panose="02040503050406030204" pitchFamily="18" charset="0"/>
                        </a:rPr>
                        <m:t> ∗</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0</m:t>
                          </m:r>
                        </m:num>
                        <m:den>
                          <m:r>
                            <a:rPr lang="en-US" b="0" i="1" smtClean="0">
                              <a:solidFill>
                                <a:schemeClr val="tx2"/>
                              </a:solidFill>
                              <a:latin typeface="Cambria Math" panose="02040503050406030204" pitchFamily="18" charset="0"/>
                            </a:rPr>
                            <m:t>4</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0</m:t>
                          </m:r>
                        </m:num>
                        <m:den>
                          <m:r>
                            <a:rPr lang="en-US" b="0" i="1" smtClean="0">
                              <a:solidFill>
                                <a:schemeClr val="tx2"/>
                              </a:solidFill>
                              <a:latin typeface="Cambria Math" panose="02040503050406030204" pitchFamily="18" charset="0"/>
                            </a:rPr>
                            <m:t>4</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4</m:t>
                          </m:r>
                        </m:num>
                        <m:den>
                          <m:r>
                            <a:rPr lang="en-US" b="0" i="1" smtClean="0">
                              <a:solidFill>
                                <a:schemeClr val="tx2"/>
                              </a:solidFill>
                              <a:latin typeface="Cambria Math" panose="02040503050406030204" pitchFamily="18" charset="0"/>
                            </a:rPr>
                            <m:t>4</m:t>
                          </m:r>
                        </m:den>
                      </m:f>
                      <m:r>
                        <a:rPr lang="en-US" b="0" i="1" smtClean="0">
                          <a:solidFill>
                            <a:schemeClr val="tx2"/>
                          </a:solidFill>
                          <a:latin typeface="Cambria Math" panose="02040503050406030204" pitchFamily="18" charset="0"/>
                        </a:rPr>
                        <m:t>=0</m:t>
                      </m:r>
                    </m:oMath>
                  </m:oMathPara>
                </a14:m>
                <a:endParaRPr lang="en-US" dirty="0">
                  <a:solidFill>
                    <a:schemeClr val="tx2"/>
                  </a:solidFill>
                </a:endParaRPr>
              </a:p>
            </p:txBody>
          </p:sp>
        </mc:Choice>
        <mc:Fallback xmlns="">
          <p:sp>
            <p:nvSpPr>
              <p:cNvPr id="10" name="TextBox 9">
                <a:extLst>
                  <a:ext uri="{FF2B5EF4-FFF2-40B4-BE49-F238E27FC236}">
                    <a16:creationId xmlns:a16="http://schemas.microsoft.com/office/drawing/2014/main" id="{5DD3183D-560D-D88B-2FE0-25DBFC062804}"/>
                  </a:ext>
                </a:extLst>
              </p:cNvPr>
              <p:cNvSpPr txBox="1">
                <a:spLocks noRot="1" noChangeAspect="1" noMove="1" noResize="1" noEditPoints="1" noAdjustHandles="1" noChangeArrowheads="1" noChangeShapeType="1" noTextEdit="1"/>
              </p:cNvSpPr>
              <p:nvPr/>
            </p:nvSpPr>
            <p:spPr>
              <a:xfrm>
                <a:off x="5986370" y="4046309"/>
                <a:ext cx="4788676" cy="51860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DA29AF5-1D68-B00A-75B6-2B583B9C5EBC}"/>
                  </a:ext>
                </a:extLst>
              </p:cNvPr>
              <p:cNvSpPr txBox="1"/>
              <p:nvPr/>
            </p:nvSpPr>
            <p:spPr>
              <a:xfrm>
                <a:off x="6251065" y="4619799"/>
                <a:ext cx="4788676" cy="5204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𝑟𝑎𝑖𝑛𝑦</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 ∗</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=0.48</m:t>
                      </m:r>
                    </m:oMath>
                  </m:oMathPara>
                </a14:m>
                <a:endParaRPr lang="en-US" dirty="0">
                  <a:solidFill>
                    <a:schemeClr val="tx2"/>
                  </a:solidFill>
                </a:endParaRPr>
              </a:p>
            </p:txBody>
          </p:sp>
        </mc:Choice>
        <mc:Fallback xmlns="">
          <p:sp>
            <p:nvSpPr>
              <p:cNvPr id="14" name="TextBox 13">
                <a:extLst>
                  <a:ext uri="{FF2B5EF4-FFF2-40B4-BE49-F238E27FC236}">
                    <a16:creationId xmlns:a16="http://schemas.microsoft.com/office/drawing/2014/main" id="{0DA29AF5-1D68-B00A-75B6-2B583B9C5EBC}"/>
                  </a:ext>
                </a:extLst>
              </p:cNvPr>
              <p:cNvSpPr txBox="1">
                <a:spLocks noRot="1" noChangeAspect="1" noMove="1" noResize="1" noEditPoints="1" noAdjustHandles="1" noChangeArrowheads="1" noChangeShapeType="1" noTextEdit="1"/>
              </p:cNvSpPr>
              <p:nvPr/>
            </p:nvSpPr>
            <p:spPr>
              <a:xfrm>
                <a:off x="6251065" y="4619799"/>
                <a:ext cx="4788676" cy="52046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712EFBC-DAB2-1348-1BFE-CAC0FB1B2D50}"/>
                  </a:ext>
                </a:extLst>
              </p:cNvPr>
              <p:cNvSpPr txBox="1"/>
              <p:nvPr/>
            </p:nvSpPr>
            <p:spPr>
              <a:xfrm>
                <a:off x="5470358" y="5181777"/>
                <a:ext cx="5828854" cy="524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𝑤𝑒𝑎𝑡h𝑒𝑟</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5</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 ∗</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𝑠𝑢𝑛𝑛𝑦</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4</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𝑜𝑣𝑒𝑟𝑐𝑎𝑠𝑡</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5</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m:t>
                      </m:r>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𝑟𝑎𝑖𝑛𝑦</m:t>
                          </m:r>
                        </m:sub>
                      </m:sSub>
                    </m:oMath>
                  </m:oMathPara>
                </a14:m>
                <a:endParaRPr lang="en-US" dirty="0">
                  <a:solidFill>
                    <a:schemeClr val="tx2"/>
                  </a:solidFill>
                </a:endParaRPr>
              </a:p>
            </p:txBody>
          </p:sp>
        </mc:Choice>
        <mc:Fallback xmlns="">
          <p:sp>
            <p:nvSpPr>
              <p:cNvPr id="15" name="TextBox 14">
                <a:extLst>
                  <a:ext uri="{FF2B5EF4-FFF2-40B4-BE49-F238E27FC236}">
                    <a16:creationId xmlns:a16="http://schemas.microsoft.com/office/drawing/2014/main" id="{3712EFBC-DAB2-1348-1BFE-CAC0FB1B2D50}"/>
                  </a:ext>
                </a:extLst>
              </p:cNvPr>
              <p:cNvSpPr txBox="1">
                <a:spLocks noRot="1" noChangeAspect="1" noMove="1" noResize="1" noEditPoints="1" noAdjustHandles="1" noChangeArrowheads="1" noChangeShapeType="1" noTextEdit="1"/>
              </p:cNvSpPr>
              <p:nvPr/>
            </p:nvSpPr>
            <p:spPr>
              <a:xfrm>
                <a:off x="5470358" y="5181777"/>
                <a:ext cx="5828854" cy="52418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43965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0E2C73-66F2-4982-B9F8-BFB67586B87B}"/>
              </a:ext>
            </a:extLst>
          </p:cNvPr>
          <p:cNvSpPr>
            <a:spLocks noGrp="1"/>
          </p:cNvSpPr>
          <p:nvPr>
            <p:ph type="sldNum" idx="97"/>
          </p:nvPr>
        </p:nvSpPr>
        <p:spPr/>
        <p:txBody>
          <a:bodyPr/>
          <a:lstStyle/>
          <a:p>
            <a:fld id="{86A8BF56-6CB3-514C-9A64-F39D95C9E25B}" type="slidenum">
              <a:rPr lang="en-US" smtClean="0"/>
              <a:pPr/>
              <a:t>28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Impurity of weather category after the split</a:t>
            </a:r>
          </a:p>
        </p:txBody>
      </p:sp>
      <p:sp>
        <p:nvSpPr>
          <p:cNvPr id="6" name="Content Placeholder 5">
            <a:extLst>
              <a:ext uri="{FF2B5EF4-FFF2-40B4-BE49-F238E27FC236}">
                <a16:creationId xmlns:a16="http://schemas.microsoft.com/office/drawing/2014/main" id="{00B48D6B-3391-FE8F-0EF9-12ABB203AB3B}"/>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FDA2617-A591-7724-F1D2-A34A2B345E73}"/>
                  </a:ext>
                </a:extLst>
              </p:cNvPr>
              <p:cNvSpPr txBox="1"/>
              <p:nvPr/>
            </p:nvSpPr>
            <p:spPr>
              <a:xfrm>
                <a:off x="581553" y="2708569"/>
                <a:ext cx="1865889"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=0.46</m:t>
                      </m:r>
                    </m:oMath>
                  </m:oMathPara>
                </a14:m>
                <a:endParaRPr lang="en-US" sz="2400" dirty="0">
                  <a:solidFill>
                    <a:schemeClr val="tx2"/>
                  </a:solidFill>
                </a:endParaRPr>
              </a:p>
            </p:txBody>
          </p:sp>
        </mc:Choice>
        <mc:Fallback xmlns="">
          <p:sp>
            <p:nvSpPr>
              <p:cNvPr id="32" name="TextBox 31">
                <a:extLst>
                  <a:ext uri="{FF2B5EF4-FFF2-40B4-BE49-F238E27FC236}">
                    <a16:creationId xmlns:a16="http://schemas.microsoft.com/office/drawing/2014/main" id="{FFDA2617-A591-7724-F1D2-A34A2B345E73}"/>
                  </a:ext>
                </a:extLst>
              </p:cNvPr>
              <p:cNvSpPr txBox="1">
                <a:spLocks noRot="1" noChangeAspect="1" noMove="1" noResize="1" noEditPoints="1" noAdjustHandles="1" noChangeArrowheads="1" noChangeShapeType="1" noTextEdit="1"/>
              </p:cNvSpPr>
              <p:nvPr/>
            </p:nvSpPr>
            <p:spPr>
              <a:xfrm>
                <a:off x="581553" y="2708569"/>
                <a:ext cx="1865889" cy="398955"/>
              </a:xfrm>
              <a:prstGeom prst="rect">
                <a:avLst/>
              </a:prstGeom>
              <a:blipFill>
                <a:blip r:embed="rId3"/>
                <a:stretch>
                  <a:fillRect l="-4902" r="-5556" b="-25758"/>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2B16B3F6-A888-4772-AF82-8935B59830DF}"/>
              </a:ext>
              <a:ext uri="{C183D7F6-B498-43B3-948B-1728B52AA6E4}">
                <adec:decorative xmlns:adec="http://schemas.microsoft.com/office/drawing/2017/decorative" val="1"/>
              </a:ext>
            </a:extLst>
          </p:cNvPr>
          <p:cNvPicPr>
            <a:picLocks noChangeAspect="1"/>
          </p:cNvPicPr>
          <p:nvPr/>
        </p:nvPicPr>
        <p:blipFill rotWithShape="1">
          <a:blip r:embed="rId4"/>
          <a:srcRect r="2737" b="19290"/>
          <a:stretch/>
        </p:blipFill>
        <p:spPr>
          <a:xfrm>
            <a:off x="1031762" y="2129469"/>
            <a:ext cx="4614029" cy="3122039"/>
          </a:xfrm>
          <a:prstGeom prst="rect">
            <a:avLst/>
          </a:prstGeom>
        </p:spPr>
      </p:pic>
      <p:sp>
        <p:nvSpPr>
          <p:cNvPr id="13" name="TextBox 12">
            <a:extLst>
              <a:ext uri="{FF2B5EF4-FFF2-40B4-BE49-F238E27FC236}">
                <a16:creationId xmlns:a16="http://schemas.microsoft.com/office/drawing/2014/main" id="{77D0A71A-F3CA-464D-93F6-03C5DD79C3C5}"/>
              </a:ext>
            </a:extLst>
          </p:cNvPr>
          <p:cNvSpPr txBox="1"/>
          <p:nvPr/>
        </p:nvSpPr>
        <p:spPr>
          <a:xfrm>
            <a:off x="6565997" y="1431388"/>
            <a:ext cx="2284089" cy="461665"/>
          </a:xfrm>
          <a:prstGeom prst="rect">
            <a:avLst/>
          </a:prstGeom>
          <a:noFill/>
        </p:spPr>
        <p:txBody>
          <a:bodyPr wrap="square">
            <a:spAutoFit/>
          </a:bodyPr>
          <a:lstStyle/>
          <a:p>
            <a:r>
              <a:rPr lang="en-US" sz="2400" dirty="0">
                <a:solidFill>
                  <a:schemeClr val="tx2"/>
                </a:solidFill>
                <a:ea typeface="Amazon Ember Light" panose="020B0403020204020204" pitchFamily="34" charset="0"/>
                <a:cs typeface="Amazon Ember Light" panose="020B0403020204020204" pitchFamily="34" charset="0"/>
              </a:rPr>
              <a:t>Gini impurity: </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45D3F4B-8834-82A3-EF0F-7E1643773E95}"/>
                  </a:ext>
                </a:extLst>
              </p:cNvPr>
              <p:cNvSpPr txBox="1"/>
              <p:nvPr/>
            </p:nvSpPr>
            <p:spPr>
              <a:xfrm>
                <a:off x="6254115" y="2291169"/>
                <a:ext cx="478867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𝑖</m:t>
                      </m:r>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 …,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e>
                      </m:d>
                      <m:r>
                        <a:rPr lang="en-US" sz="2400" b="0" i="1" smtClean="0">
                          <a:solidFill>
                            <a:schemeClr val="tx2"/>
                          </a:solidFill>
                          <a:latin typeface="Cambria Math" panose="02040503050406030204" pitchFamily="18" charset="0"/>
                        </a:rPr>
                        <m:t>= </m:t>
                      </m:r>
                      <m:nary>
                        <m:naryPr>
                          <m:chr m:val="∑"/>
                          <m:ctrlPr>
                            <a:rPr lang="en-US" sz="2400" b="0" i="1" smtClean="0">
                              <a:solidFill>
                                <a:schemeClr val="tx2"/>
                              </a:solidFill>
                              <a:latin typeface="Cambria Math" panose="02040503050406030204" pitchFamily="18" charset="0"/>
                            </a:rPr>
                          </m:ctrlPr>
                        </m:naryPr>
                        <m:sub>
                          <m:r>
                            <m:rPr>
                              <m:brk m:alnAt="23"/>
                            </m:rPr>
                            <a:rPr lang="en-US" sz="2400" b="0" i="1" smtClean="0">
                              <a:solidFill>
                                <a:schemeClr val="tx2"/>
                              </a:solidFill>
                              <a:latin typeface="Cambria Math" panose="02040503050406030204" pitchFamily="18" charset="0"/>
                            </a:rPr>
                            <m:t>𝑘</m:t>
                          </m:r>
                          <m:r>
                            <a:rPr lang="en-US" sz="2400" b="0" i="1" smtClean="0">
                              <a:solidFill>
                                <a:schemeClr val="tx2"/>
                              </a:solidFill>
                              <a:latin typeface="Cambria Math" panose="02040503050406030204" pitchFamily="18" charset="0"/>
                            </a:rPr>
                            <m:t>=1</m:t>
                          </m:r>
                        </m:sub>
                        <m:sup>
                          <m:r>
                            <a:rPr lang="en-US" sz="2400" b="0" i="1" smtClean="0">
                              <a:solidFill>
                                <a:schemeClr val="tx2"/>
                              </a:solidFill>
                              <a:latin typeface="Cambria Math" panose="02040503050406030204" pitchFamily="18" charset="0"/>
                            </a:rPr>
                            <m:t>𝑛</m:t>
                          </m:r>
                        </m:sup>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(1 −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r>
                            <a:rPr lang="en-US" sz="2400" b="0" i="1" smtClean="0">
                              <a:solidFill>
                                <a:schemeClr val="tx2"/>
                              </a:solidFill>
                              <a:latin typeface="Cambria Math" panose="02040503050406030204" pitchFamily="18" charset="0"/>
                            </a:rPr>
                            <m:t>)</m:t>
                          </m:r>
                        </m:e>
                      </m:nary>
                    </m:oMath>
                  </m:oMathPara>
                </a14:m>
                <a:endParaRPr lang="en-US" sz="2400" dirty="0">
                  <a:solidFill>
                    <a:schemeClr val="tx2"/>
                  </a:solidFill>
                </a:endParaRPr>
              </a:p>
            </p:txBody>
          </p:sp>
        </mc:Choice>
        <mc:Fallback xmlns="">
          <p:sp>
            <p:nvSpPr>
              <p:cNvPr id="5" name="TextBox 4">
                <a:extLst>
                  <a:ext uri="{FF2B5EF4-FFF2-40B4-BE49-F238E27FC236}">
                    <a16:creationId xmlns:a16="http://schemas.microsoft.com/office/drawing/2014/main" id="{845D3F4B-8834-82A3-EF0F-7E1643773E95}"/>
                  </a:ext>
                </a:extLst>
              </p:cNvPr>
              <p:cNvSpPr txBox="1">
                <a:spLocks noRot="1" noChangeAspect="1" noMove="1" noResize="1" noEditPoints="1" noAdjustHandles="1" noChangeArrowheads="1" noChangeShapeType="1" noTextEdit="1"/>
              </p:cNvSpPr>
              <p:nvPr/>
            </p:nvSpPr>
            <p:spPr>
              <a:xfrm>
                <a:off x="6254115" y="2291169"/>
                <a:ext cx="4788676" cy="100822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45FB004-303E-5810-8CE2-64B5CC074BDF}"/>
                  </a:ext>
                </a:extLst>
              </p:cNvPr>
              <p:cNvSpPr txBox="1"/>
              <p:nvPr/>
            </p:nvSpPr>
            <p:spPr>
              <a:xfrm>
                <a:off x="6251065" y="3395795"/>
                <a:ext cx="4788676" cy="5204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𝑠𝑢𝑛𝑛𝑦</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 ∗</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𝟒𝟖</m:t>
                      </m:r>
                    </m:oMath>
                  </m:oMathPara>
                </a14:m>
                <a:endParaRPr lang="en-US" b="1" dirty="0">
                  <a:solidFill>
                    <a:schemeClr val="tx2"/>
                  </a:solidFill>
                </a:endParaRPr>
              </a:p>
            </p:txBody>
          </p:sp>
        </mc:Choice>
        <mc:Fallback xmlns="">
          <p:sp>
            <p:nvSpPr>
              <p:cNvPr id="9" name="TextBox 8">
                <a:extLst>
                  <a:ext uri="{FF2B5EF4-FFF2-40B4-BE49-F238E27FC236}">
                    <a16:creationId xmlns:a16="http://schemas.microsoft.com/office/drawing/2014/main" id="{045FB004-303E-5810-8CE2-64B5CC074BDF}"/>
                  </a:ext>
                </a:extLst>
              </p:cNvPr>
              <p:cNvSpPr txBox="1">
                <a:spLocks noRot="1" noChangeAspect="1" noMove="1" noResize="1" noEditPoints="1" noAdjustHandles="1" noChangeArrowheads="1" noChangeShapeType="1" noTextEdit="1"/>
              </p:cNvSpPr>
              <p:nvPr/>
            </p:nvSpPr>
            <p:spPr>
              <a:xfrm>
                <a:off x="6251065" y="3395795"/>
                <a:ext cx="4788676" cy="52046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AB2F802-C300-425D-92EC-29B39AA8A197}"/>
                  </a:ext>
                </a:extLst>
              </p:cNvPr>
              <p:cNvSpPr txBox="1"/>
              <p:nvPr/>
            </p:nvSpPr>
            <p:spPr>
              <a:xfrm>
                <a:off x="5986370" y="4046309"/>
                <a:ext cx="4788676" cy="5186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𝑖</m:t>
                          </m:r>
                        </m:e>
                        <m:sub>
                          <m:r>
                            <a:rPr lang="en-US" b="0" i="1" smtClean="0">
                              <a:latin typeface="Cambria Math" panose="02040503050406030204" pitchFamily="18" charset="0"/>
                            </a:rPr>
                            <m:t>𝑜𝑣𝑒𝑟𝑐𝑎𝑠𝑡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4</m:t>
                          </m:r>
                        </m:den>
                      </m:f>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m:t>
                          </m:r>
                        </m:num>
                        <m:den>
                          <m:r>
                            <a:rPr lang="en-US" b="0" i="1" smtClean="0">
                              <a:latin typeface="Cambria Math" panose="02040503050406030204" pitchFamily="18" charset="0"/>
                            </a:rPr>
                            <m:t>4</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4</m:t>
                          </m:r>
                        </m:den>
                      </m:f>
                      <m:r>
                        <a:rPr lang="en-US" b="0" i="1" smtClean="0">
                          <a:latin typeface="Cambria Math" panose="02040503050406030204" pitchFamily="18" charset="0"/>
                        </a:rPr>
                        <m:t>=</m:t>
                      </m:r>
                      <m:r>
                        <a:rPr lang="en-US" b="1" i="1" smtClean="0">
                          <a:latin typeface="Cambria Math" panose="02040503050406030204" pitchFamily="18" charset="0"/>
                        </a:rPr>
                        <m:t>𝟎</m:t>
                      </m:r>
                    </m:oMath>
                  </m:oMathPara>
                </a14:m>
                <a:endParaRPr lang="en-US" b="1" dirty="0"/>
              </a:p>
            </p:txBody>
          </p:sp>
        </mc:Choice>
        <mc:Fallback xmlns="">
          <p:sp>
            <p:nvSpPr>
              <p:cNvPr id="12" name="TextBox 11">
                <a:extLst>
                  <a:ext uri="{FF2B5EF4-FFF2-40B4-BE49-F238E27FC236}">
                    <a16:creationId xmlns:a16="http://schemas.microsoft.com/office/drawing/2014/main" id="{FAB2F802-C300-425D-92EC-29B39AA8A197}"/>
                  </a:ext>
                </a:extLst>
              </p:cNvPr>
              <p:cNvSpPr txBox="1">
                <a:spLocks noRot="1" noChangeAspect="1" noMove="1" noResize="1" noEditPoints="1" noAdjustHandles="1" noChangeArrowheads="1" noChangeShapeType="1" noTextEdit="1"/>
              </p:cNvSpPr>
              <p:nvPr/>
            </p:nvSpPr>
            <p:spPr>
              <a:xfrm>
                <a:off x="5986370" y="4046309"/>
                <a:ext cx="4788676" cy="51860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DA29AF5-1D68-B00A-75B6-2B583B9C5EBC}"/>
                  </a:ext>
                </a:extLst>
              </p:cNvPr>
              <p:cNvSpPr txBox="1"/>
              <p:nvPr/>
            </p:nvSpPr>
            <p:spPr>
              <a:xfrm>
                <a:off x="6251065" y="4619799"/>
                <a:ext cx="4788676" cy="5204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𝑟𝑎𝑖𝑛𝑦</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 ∗</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3</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2</m:t>
                          </m:r>
                        </m:num>
                        <m:den>
                          <m:r>
                            <a:rPr lang="en-US" b="0" i="1" smtClean="0">
                              <a:solidFill>
                                <a:schemeClr val="tx2"/>
                              </a:solidFill>
                              <a:latin typeface="Cambria Math" panose="02040503050406030204" pitchFamily="18" charset="0"/>
                            </a:rPr>
                            <m:t>5</m:t>
                          </m:r>
                        </m:den>
                      </m:f>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𝟒𝟖</m:t>
                      </m:r>
                    </m:oMath>
                  </m:oMathPara>
                </a14:m>
                <a:endParaRPr lang="en-US" b="1" dirty="0">
                  <a:solidFill>
                    <a:schemeClr val="tx2"/>
                  </a:solidFill>
                </a:endParaRPr>
              </a:p>
            </p:txBody>
          </p:sp>
        </mc:Choice>
        <mc:Fallback xmlns="">
          <p:sp>
            <p:nvSpPr>
              <p:cNvPr id="14" name="TextBox 13">
                <a:extLst>
                  <a:ext uri="{FF2B5EF4-FFF2-40B4-BE49-F238E27FC236}">
                    <a16:creationId xmlns:a16="http://schemas.microsoft.com/office/drawing/2014/main" id="{0DA29AF5-1D68-B00A-75B6-2B583B9C5EBC}"/>
                  </a:ext>
                </a:extLst>
              </p:cNvPr>
              <p:cNvSpPr txBox="1">
                <a:spLocks noRot="1" noChangeAspect="1" noMove="1" noResize="1" noEditPoints="1" noAdjustHandles="1" noChangeArrowheads="1" noChangeShapeType="1" noTextEdit="1"/>
              </p:cNvSpPr>
              <p:nvPr/>
            </p:nvSpPr>
            <p:spPr>
              <a:xfrm>
                <a:off x="6251065" y="4619799"/>
                <a:ext cx="4788676" cy="52046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712EFBC-DAB2-1348-1BFE-CAC0FB1B2D50}"/>
                  </a:ext>
                </a:extLst>
              </p:cNvPr>
              <p:cNvSpPr txBox="1"/>
              <p:nvPr/>
            </p:nvSpPr>
            <p:spPr>
              <a:xfrm>
                <a:off x="6152245" y="5181777"/>
                <a:ext cx="5949987" cy="524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𝑤𝑒𝑎𝑡h𝑒𝑟</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5</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 ∗</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𝟒𝟖</m:t>
                      </m:r>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4</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5</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𝟒𝟖</m:t>
                      </m:r>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𝟑𝟒</m:t>
                      </m:r>
                    </m:oMath>
                  </m:oMathPara>
                </a14:m>
                <a:endParaRPr lang="en-US" b="1" dirty="0">
                  <a:solidFill>
                    <a:schemeClr val="tx2"/>
                  </a:solidFill>
                </a:endParaRPr>
              </a:p>
            </p:txBody>
          </p:sp>
        </mc:Choice>
        <mc:Fallback xmlns="">
          <p:sp>
            <p:nvSpPr>
              <p:cNvPr id="15" name="TextBox 14">
                <a:extLst>
                  <a:ext uri="{FF2B5EF4-FFF2-40B4-BE49-F238E27FC236}">
                    <a16:creationId xmlns:a16="http://schemas.microsoft.com/office/drawing/2014/main" id="{3712EFBC-DAB2-1348-1BFE-CAC0FB1B2D50}"/>
                  </a:ext>
                </a:extLst>
              </p:cNvPr>
              <p:cNvSpPr txBox="1">
                <a:spLocks noRot="1" noChangeAspect="1" noMove="1" noResize="1" noEditPoints="1" noAdjustHandles="1" noChangeArrowheads="1" noChangeShapeType="1" noTextEdit="1"/>
              </p:cNvSpPr>
              <p:nvPr/>
            </p:nvSpPr>
            <p:spPr>
              <a:xfrm>
                <a:off x="6152245" y="5181777"/>
                <a:ext cx="5949987" cy="524182"/>
              </a:xfrm>
              <a:prstGeom prst="rect">
                <a:avLst/>
              </a:prstGeom>
              <a:blipFill>
                <a:blip r:embed="rId9"/>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C5D5A49-5CF1-67E8-4B0B-1EC681DB224B}"/>
              </a:ext>
            </a:extLst>
          </p:cNvPr>
          <p:cNvSpPr txBox="1"/>
          <p:nvPr/>
        </p:nvSpPr>
        <p:spPr>
          <a:xfrm>
            <a:off x="7204166" y="5843803"/>
            <a:ext cx="3291840" cy="369332"/>
          </a:xfrm>
          <a:prstGeom prst="rect">
            <a:avLst/>
          </a:prstGeom>
          <a:noFill/>
        </p:spPr>
        <p:txBody>
          <a:bodyPr wrap="square" rtlCol="0">
            <a:spAutoFit/>
          </a:bodyPr>
          <a:lstStyle/>
          <a:p>
            <a:pPr algn="ctr"/>
            <a:r>
              <a:rPr lang="en-US" dirty="0">
                <a:solidFill>
                  <a:schemeClr val="tx2"/>
                </a:solidFill>
                <a:ea typeface="Amazon Ember Light" panose="020B0403020204020204" pitchFamily="34" charset="0"/>
                <a:cs typeface="Amazon Ember Light" panose="020B0403020204020204" pitchFamily="34" charset="0"/>
              </a:rPr>
              <a:t>(Weighted sum of impurities)</a:t>
            </a:r>
          </a:p>
        </p:txBody>
      </p:sp>
    </p:spTree>
    <p:extLst>
      <p:ext uri="{BB962C8B-B14F-4D97-AF65-F5344CB8AC3E}">
        <p14:creationId xmlns:p14="http://schemas.microsoft.com/office/powerpoint/2010/main" val="508608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2221A2-644F-4E38-8C10-71A10CFF231F}"/>
              </a:ext>
            </a:extLst>
          </p:cNvPr>
          <p:cNvSpPr>
            <a:spLocks noGrp="1"/>
          </p:cNvSpPr>
          <p:nvPr>
            <p:ph type="sldNum" idx="97"/>
          </p:nvPr>
        </p:nvSpPr>
        <p:spPr/>
        <p:txBody>
          <a:bodyPr/>
          <a:lstStyle/>
          <a:p>
            <a:fld id="{86A8BF56-6CB3-514C-9A64-F39D95C9E25B}" type="slidenum">
              <a:rPr lang="en-US" smtClean="0"/>
              <a:pPr/>
              <a:t>29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Difference between impurity before and after split</a:t>
            </a:r>
          </a:p>
        </p:txBody>
      </p:sp>
      <p:sp>
        <p:nvSpPr>
          <p:cNvPr id="5" name="Content Placeholder 4">
            <a:extLst>
              <a:ext uri="{FF2B5EF4-FFF2-40B4-BE49-F238E27FC236}">
                <a16:creationId xmlns:a16="http://schemas.microsoft.com/office/drawing/2014/main" id="{9A52A638-FF35-B5C8-4EC0-D95D738C3898}"/>
              </a:ext>
            </a:extLst>
          </p:cNvPr>
          <p:cNvSpPr>
            <a:spLocks noGrp="1"/>
          </p:cNvSpPr>
          <p:nvPr>
            <p:ph idx="2"/>
          </p:nvPr>
        </p:nvSpPr>
        <p:spPr/>
        <p:txBody>
          <a:bodyPr/>
          <a:lstStyle/>
          <a:p>
            <a:endParaRPr lang="en-US"/>
          </a:p>
        </p:txBody>
      </p:sp>
      <p:pic>
        <p:nvPicPr>
          <p:cNvPr id="4" name="Picture 3">
            <a:extLst>
              <a:ext uri="{FF2B5EF4-FFF2-40B4-BE49-F238E27FC236}">
                <a16:creationId xmlns:a16="http://schemas.microsoft.com/office/drawing/2014/main" id="{1D08451B-A01E-E812-13C3-49496FA9163F}"/>
              </a:ext>
              <a:ext uri="{C183D7F6-B498-43B3-948B-1728B52AA6E4}">
                <adec:decorative xmlns:adec="http://schemas.microsoft.com/office/drawing/2017/decorative" val="1"/>
              </a:ext>
            </a:extLst>
          </p:cNvPr>
          <p:cNvPicPr>
            <a:picLocks noChangeAspect="1"/>
          </p:cNvPicPr>
          <p:nvPr/>
        </p:nvPicPr>
        <p:blipFill rotWithShape="1">
          <a:blip r:embed="rId3"/>
          <a:srcRect r="2737" b="19290"/>
          <a:stretch/>
        </p:blipFill>
        <p:spPr>
          <a:xfrm>
            <a:off x="1031762" y="2129469"/>
            <a:ext cx="4614029" cy="3122039"/>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4659B60-CBFB-4AF9-9D05-E5CAE4E1D9C0}"/>
                  </a:ext>
                </a:extLst>
              </p:cNvPr>
              <p:cNvSpPr txBox="1"/>
              <p:nvPr/>
            </p:nvSpPr>
            <p:spPr>
              <a:xfrm>
                <a:off x="581553" y="2708569"/>
                <a:ext cx="1865889"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=0.46</m:t>
                      </m:r>
                    </m:oMath>
                  </m:oMathPara>
                </a14:m>
                <a:endParaRPr lang="en-US" sz="2400" dirty="0">
                  <a:solidFill>
                    <a:schemeClr val="tx2"/>
                  </a:solidFill>
                </a:endParaRPr>
              </a:p>
            </p:txBody>
          </p:sp>
        </mc:Choice>
        <mc:Fallback xmlns="">
          <p:sp>
            <p:nvSpPr>
              <p:cNvPr id="25" name="TextBox 24">
                <a:extLst>
                  <a:ext uri="{FF2B5EF4-FFF2-40B4-BE49-F238E27FC236}">
                    <a16:creationId xmlns:a16="http://schemas.microsoft.com/office/drawing/2014/main" id="{64659B60-CBFB-4AF9-9D05-E5CAE4E1D9C0}"/>
                  </a:ext>
                </a:extLst>
              </p:cNvPr>
              <p:cNvSpPr txBox="1">
                <a:spLocks noRot="1" noChangeAspect="1" noMove="1" noResize="1" noEditPoints="1" noAdjustHandles="1" noChangeArrowheads="1" noChangeShapeType="1" noTextEdit="1"/>
              </p:cNvSpPr>
              <p:nvPr/>
            </p:nvSpPr>
            <p:spPr>
              <a:xfrm>
                <a:off x="581553" y="2708569"/>
                <a:ext cx="1865889" cy="398955"/>
              </a:xfrm>
              <a:prstGeom prst="rect">
                <a:avLst/>
              </a:prstGeom>
              <a:blipFill>
                <a:blip r:embed="rId4"/>
                <a:stretch>
                  <a:fillRect l="-4902" r="-555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BC8128D-B42E-491C-940F-94B4FB243EEA}"/>
                  </a:ext>
                </a:extLst>
              </p:cNvPr>
              <p:cNvSpPr txBox="1"/>
              <p:nvPr/>
            </p:nvSpPr>
            <p:spPr>
              <a:xfrm>
                <a:off x="216666" y="5306499"/>
                <a:ext cx="5949987" cy="524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2"/>
                              </a:solidFill>
                              <a:latin typeface="Cambria Math" panose="02040503050406030204" pitchFamily="18" charset="0"/>
                            </a:rPr>
                          </m:ctrlPr>
                        </m:sSubPr>
                        <m:e>
                          <m:r>
                            <a:rPr lang="en-US" b="0" i="1" smtClean="0">
                              <a:solidFill>
                                <a:schemeClr val="tx2"/>
                              </a:solidFill>
                              <a:latin typeface="Cambria Math" panose="02040503050406030204" pitchFamily="18" charset="0"/>
                            </a:rPr>
                            <m:t>𝑖</m:t>
                          </m:r>
                        </m:e>
                        <m:sub>
                          <m:r>
                            <a:rPr lang="en-US" b="0" i="1" smtClean="0">
                              <a:solidFill>
                                <a:schemeClr val="tx2"/>
                              </a:solidFill>
                              <a:latin typeface="Cambria Math" panose="02040503050406030204" pitchFamily="18" charset="0"/>
                            </a:rPr>
                            <m:t>𝑤𝑒𝑎𝑡h𝑒𝑟</m:t>
                          </m:r>
                        </m:sub>
                      </m:sSub>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5</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 ∗</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𝟒𝟖</m:t>
                      </m:r>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4</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0" i="1" smtClean="0">
                          <a:solidFill>
                            <a:schemeClr val="tx2"/>
                          </a:solidFill>
                          <a:latin typeface="Cambria Math" panose="02040503050406030204" pitchFamily="18" charset="0"/>
                        </a:rPr>
                        <m:t>+</m:t>
                      </m:r>
                      <m:f>
                        <m:fPr>
                          <m:ctrlPr>
                            <a:rPr lang="en-US" b="0" i="1" smtClean="0">
                              <a:solidFill>
                                <a:schemeClr val="tx2"/>
                              </a:solidFill>
                              <a:latin typeface="Cambria Math" panose="02040503050406030204" pitchFamily="18" charset="0"/>
                            </a:rPr>
                          </m:ctrlPr>
                        </m:fPr>
                        <m:num>
                          <m:r>
                            <a:rPr lang="en-US" b="0" i="1" smtClean="0">
                              <a:solidFill>
                                <a:schemeClr val="tx2"/>
                              </a:solidFill>
                              <a:latin typeface="Cambria Math" panose="02040503050406030204" pitchFamily="18" charset="0"/>
                            </a:rPr>
                            <m:t>5</m:t>
                          </m:r>
                        </m:num>
                        <m:den>
                          <m:r>
                            <a:rPr lang="en-US" b="0" i="1" smtClean="0">
                              <a:solidFill>
                                <a:schemeClr val="tx2"/>
                              </a:solidFill>
                              <a:latin typeface="Cambria Math" panose="02040503050406030204" pitchFamily="18" charset="0"/>
                            </a:rPr>
                            <m:t>14</m:t>
                          </m:r>
                        </m:den>
                      </m:f>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𝟒𝟖</m:t>
                      </m:r>
                      <m:r>
                        <a:rPr lang="en-US" b="0"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𝟎</m:t>
                      </m:r>
                      <m:r>
                        <a:rPr lang="en-US" b="1" i="1" smtClean="0">
                          <a:solidFill>
                            <a:schemeClr val="tx2"/>
                          </a:solidFill>
                          <a:latin typeface="Cambria Math" panose="02040503050406030204" pitchFamily="18" charset="0"/>
                        </a:rPr>
                        <m:t>.</m:t>
                      </m:r>
                      <m:r>
                        <a:rPr lang="en-US" b="1" i="1" smtClean="0">
                          <a:solidFill>
                            <a:schemeClr val="tx2"/>
                          </a:solidFill>
                          <a:latin typeface="Cambria Math" panose="02040503050406030204" pitchFamily="18" charset="0"/>
                        </a:rPr>
                        <m:t>𝟑𝟒</m:t>
                      </m:r>
                    </m:oMath>
                  </m:oMathPara>
                </a14:m>
                <a:endParaRPr lang="en-US" b="1" dirty="0">
                  <a:solidFill>
                    <a:schemeClr val="tx2"/>
                  </a:solidFill>
                </a:endParaRPr>
              </a:p>
            </p:txBody>
          </p:sp>
        </mc:Choice>
        <mc:Fallback xmlns="">
          <p:sp>
            <p:nvSpPr>
              <p:cNvPr id="27" name="TextBox 26">
                <a:extLst>
                  <a:ext uri="{FF2B5EF4-FFF2-40B4-BE49-F238E27FC236}">
                    <a16:creationId xmlns:a16="http://schemas.microsoft.com/office/drawing/2014/main" id="{8BC8128D-B42E-491C-940F-94B4FB243EEA}"/>
                  </a:ext>
                </a:extLst>
              </p:cNvPr>
              <p:cNvSpPr txBox="1">
                <a:spLocks noRot="1" noChangeAspect="1" noMove="1" noResize="1" noEditPoints="1" noAdjustHandles="1" noChangeArrowheads="1" noChangeShapeType="1" noTextEdit="1"/>
              </p:cNvSpPr>
              <p:nvPr/>
            </p:nvSpPr>
            <p:spPr>
              <a:xfrm>
                <a:off x="216666" y="5306499"/>
                <a:ext cx="5949987" cy="5241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EB37E96-5E83-4EA5-AAFF-EAC7509FA350}"/>
                  </a:ext>
                </a:extLst>
              </p:cNvPr>
              <p:cNvSpPr txBox="1"/>
              <p:nvPr/>
            </p:nvSpPr>
            <p:spPr>
              <a:xfrm>
                <a:off x="5511752" y="2326410"/>
                <a:ext cx="6130623"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𝐺𝑎𝑖𝑛</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m:t>
                      </m:r>
                      <m:sSub>
                        <m:sSubPr>
                          <m:ctrlPr>
                            <a:rPr lang="en-US" sz="2400" b="0" i="1" smtClean="0">
                              <a:solidFill>
                                <a:schemeClr val="tx2"/>
                              </a:solidFill>
                              <a:latin typeface="Cambria Math" panose="02040503050406030204" pitchFamily="18" charset="0"/>
                            </a:rPr>
                          </m:ctrlPr>
                        </m:sSubPr>
                        <m:e>
                          <m:d>
                            <m:dPr>
                              <m:ctrlPr>
                                <a:rPr lang="en-US" sz="2400" b="0" i="1" smtClean="0">
                                  <a:solidFill>
                                    <a:schemeClr val="tx2"/>
                                  </a:solidFill>
                                  <a:latin typeface="Cambria Math" panose="02040503050406030204" pitchFamily="18" charset="0"/>
                                </a:rPr>
                              </m:ctrlPr>
                            </m:dPr>
                            <m:e>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1</m:t>
                                  </m:r>
                                </m:sub>
                              </m:sSub>
                              <m:r>
                                <a:rPr lang="en-US" sz="2400" b="0" i="1" smtClean="0">
                                  <a:solidFill>
                                    <a:schemeClr val="tx2"/>
                                  </a:solidFill>
                                  <a:latin typeface="Cambria Math" panose="02040503050406030204" pitchFamily="18" charset="0"/>
                                </a:rPr>
                                <m:t>, …, </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𝑝</m:t>
                                  </m:r>
                                </m:e>
                                <m:sub>
                                  <m:r>
                                    <a:rPr lang="en-US" sz="2400" b="0" i="1" smtClean="0">
                                      <a:solidFill>
                                        <a:schemeClr val="tx2"/>
                                      </a:solidFill>
                                      <a:latin typeface="Cambria Math" panose="02040503050406030204" pitchFamily="18" charset="0"/>
                                    </a:rPr>
                                    <m:t>𝑘</m:t>
                                  </m:r>
                                </m:sub>
                              </m:sSub>
                            </m:e>
                          </m:d>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 −</m:t>
                      </m:r>
                      <m:r>
                        <a:rPr lang="en-US" sz="2400" i="1">
                          <a:solidFill>
                            <a:schemeClr val="tx2"/>
                          </a:solidFill>
                          <a:latin typeface="Cambria Math" panose="02040503050406030204" pitchFamily="18" charset="0"/>
                        </a:rPr>
                        <m:t>𝑖</m:t>
                      </m:r>
                      <m:sSub>
                        <m:sSubPr>
                          <m:ctrlPr>
                            <a:rPr lang="en-US" sz="2400" b="0" i="1" smtClean="0">
                              <a:solidFill>
                                <a:schemeClr val="tx2"/>
                              </a:solidFill>
                              <a:latin typeface="Cambria Math" panose="02040503050406030204" pitchFamily="18" charset="0"/>
                            </a:rPr>
                          </m:ctrlPr>
                        </m:sSubPr>
                        <m:e>
                          <m:d>
                            <m:dPr>
                              <m:ctrlPr>
                                <a:rPr lang="en-US" sz="2400" i="1">
                                  <a:solidFill>
                                    <a:schemeClr val="tx2"/>
                                  </a:solidFill>
                                  <a:latin typeface="Cambria Math" panose="02040503050406030204" pitchFamily="18" charset="0"/>
                                </a:rPr>
                              </m:ctrlPr>
                            </m:dPr>
                            <m:e>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𝑝</m:t>
                                  </m:r>
                                </m:e>
                                <m:sub>
                                  <m:r>
                                    <a:rPr lang="en-US" sz="2400" i="1">
                                      <a:solidFill>
                                        <a:schemeClr val="tx2"/>
                                      </a:solidFill>
                                      <a:latin typeface="Cambria Math" panose="02040503050406030204" pitchFamily="18" charset="0"/>
                                    </a:rPr>
                                    <m:t>1</m:t>
                                  </m:r>
                                </m:sub>
                              </m:sSub>
                              <m:r>
                                <a:rPr lang="en-US" sz="2400" i="1">
                                  <a:solidFill>
                                    <a:schemeClr val="tx2"/>
                                  </a:solidFill>
                                  <a:latin typeface="Cambria Math" panose="02040503050406030204" pitchFamily="18" charset="0"/>
                                </a:rPr>
                                <m:t>, …, </m:t>
                              </m:r>
                              <m:sSub>
                                <m:sSubPr>
                                  <m:ctrlPr>
                                    <a:rPr lang="en-US" sz="2400" i="1">
                                      <a:solidFill>
                                        <a:schemeClr val="tx2"/>
                                      </a:solidFill>
                                      <a:latin typeface="Cambria Math" panose="02040503050406030204" pitchFamily="18" charset="0"/>
                                    </a:rPr>
                                  </m:ctrlPr>
                                </m:sSubPr>
                                <m:e>
                                  <m:r>
                                    <a:rPr lang="en-US" sz="2400" i="1">
                                      <a:solidFill>
                                        <a:schemeClr val="tx2"/>
                                      </a:solidFill>
                                      <a:latin typeface="Cambria Math" panose="02040503050406030204" pitchFamily="18" charset="0"/>
                                    </a:rPr>
                                    <m:t>𝑝</m:t>
                                  </m:r>
                                </m:e>
                                <m:sub>
                                  <m:r>
                                    <a:rPr lang="en-US" sz="2400" i="1">
                                      <a:solidFill>
                                        <a:schemeClr val="tx2"/>
                                      </a:solidFill>
                                      <a:latin typeface="Cambria Math" panose="02040503050406030204" pitchFamily="18" charset="0"/>
                                    </a:rPr>
                                    <m:t>𝑘</m:t>
                                  </m:r>
                                </m:sub>
                              </m:sSub>
                            </m:e>
                          </m:d>
                        </m:e>
                        <m:sub>
                          <m:r>
                            <a:rPr lang="en-US" sz="2400" b="0" i="1" smtClean="0">
                              <a:solidFill>
                                <a:schemeClr val="tx2"/>
                              </a:solidFill>
                              <a:latin typeface="Cambria Math" panose="02040503050406030204" pitchFamily="18" charset="0"/>
                            </a:rPr>
                            <m:t>𝑎𝑓𝑡𝑒𝑟</m:t>
                          </m:r>
                        </m:sub>
                      </m:sSub>
                    </m:oMath>
                  </m:oMathPara>
                </a14:m>
                <a:endParaRPr lang="en-US" sz="2400" dirty="0">
                  <a:solidFill>
                    <a:schemeClr val="tx2"/>
                  </a:solidFill>
                </a:endParaRPr>
              </a:p>
            </p:txBody>
          </p:sp>
        </mc:Choice>
        <mc:Fallback xmlns="">
          <p:sp>
            <p:nvSpPr>
              <p:cNvPr id="33" name="TextBox 32">
                <a:extLst>
                  <a:ext uri="{FF2B5EF4-FFF2-40B4-BE49-F238E27FC236}">
                    <a16:creationId xmlns:a16="http://schemas.microsoft.com/office/drawing/2014/main" id="{CEB37E96-5E83-4EA5-AAFF-EAC7509FA350}"/>
                  </a:ext>
                </a:extLst>
              </p:cNvPr>
              <p:cNvSpPr txBox="1">
                <a:spLocks noRot="1" noChangeAspect="1" noMove="1" noResize="1" noEditPoints="1" noAdjustHandles="1" noChangeArrowheads="1" noChangeShapeType="1" noTextEdit="1"/>
              </p:cNvSpPr>
              <p:nvPr/>
            </p:nvSpPr>
            <p:spPr>
              <a:xfrm>
                <a:off x="5511752" y="2326410"/>
                <a:ext cx="6130623" cy="398955"/>
              </a:xfrm>
              <a:prstGeom prst="rect">
                <a:avLst/>
              </a:prstGeom>
              <a:blipFill>
                <a:blip r:embed="rId6"/>
                <a:stretch>
                  <a:fillRect b="-27692"/>
                </a:stretch>
              </a:blipFill>
            </p:spPr>
            <p:txBody>
              <a:bodyPr/>
              <a:lstStyle/>
              <a:p>
                <a:r>
                  <a:rPr lang="en-US">
                    <a:noFill/>
                  </a:rPr>
                  <a:t> </a:t>
                </a:r>
              </a:p>
            </p:txBody>
          </p:sp>
        </mc:Fallback>
      </mc:AlternateContent>
      <p:sp>
        <p:nvSpPr>
          <p:cNvPr id="21" name="Right Brace 20">
            <a:extLst>
              <a:ext uri="{FF2B5EF4-FFF2-40B4-BE49-F238E27FC236}">
                <a16:creationId xmlns:a16="http://schemas.microsoft.com/office/drawing/2014/main" id="{CE27E28E-90CE-C31E-D714-24FBABEA58AB}"/>
              </a:ext>
              <a:ext uri="{C183D7F6-B498-43B3-948B-1728B52AA6E4}">
                <adec:decorative xmlns:adec="http://schemas.microsoft.com/office/drawing/2017/decorative" val="1"/>
              </a:ext>
            </a:extLst>
          </p:cNvPr>
          <p:cNvSpPr/>
          <p:nvPr/>
        </p:nvSpPr>
        <p:spPr>
          <a:xfrm rot="5400000">
            <a:off x="7388398" y="2065536"/>
            <a:ext cx="237841" cy="16525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4BA9B54-2801-66AB-FD45-3FF13CD1970E}"/>
                  </a:ext>
                </a:extLst>
              </p:cNvPr>
              <p:cNvSpPr txBox="1"/>
              <p:nvPr/>
            </p:nvSpPr>
            <p:spPr>
              <a:xfrm>
                <a:off x="6574373" y="2996090"/>
                <a:ext cx="1865889"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𝑏𝑒𝑓𝑜𝑟𝑒</m:t>
                          </m:r>
                        </m:sub>
                      </m:sSub>
                      <m:r>
                        <a:rPr lang="en-US" sz="2400" b="0" i="1" smtClean="0">
                          <a:solidFill>
                            <a:schemeClr val="tx2"/>
                          </a:solidFill>
                          <a:latin typeface="Cambria Math" panose="02040503050406030204" pitchFamily="18" charset="0"/>
                        </a:rPr>
                        <m:t>=0.46</m:t>
                      </m:r>
                    </m:oMath>
                  </m:oMathPara>
                </a14:m>
                <a:endParaRPr lang="en-US" sz="2400" dirty="0">
                  <a:solidFill>
                    <a:schemeClr val="tx2"/>
                  </a:solidFill>
                </a:endParaRPr>
              </a:p>
            </p:txBody>
          </p:sp>
        </mc:Choice>
        <mc:Fallback xmlns="">
          <p:sp>
            <p:nvSpPr>
              <p:cNvPr id="34" name="TextBox 33">
                <a:extLst>
                  <a:ext uri="{FF2B5EF4-FFF2-40B4-BE49-F238E27FC236}">
                    <a16:creationId xmlns:a16="http://schemas.microsoft.com/office/drawing/2014/main" id="{14BA9B54-2801-66AB-FD45-3FF13CD1970E}"/>
                  </a:ext>
                </a:extLst>
              </p:cNvPr>
              <p:cNvSpPr txBox="1">
                <a:spLocks noRot="1" noChangeAspect="1" noMove="1" noResize="1" noEditPoints="1" noAdjustHandles="1" noChangeArrowheads="1" noChangeShapeType="1" noTextEdit="1"/>
              </p:cNvSpPr>
              <p:nvPr/>
            </p:nvSpPr>
            <p:spPr>
              <a:xfrm>
                <a:off x="6574373" y="2996090"/>
                <a:ext cx="1865889" cy="398955"/>
              </a:xfrm>
              <a:prstGeom prst="rect">
                <a:avLst/>
              </a:prstGeom>
              <a:blipFill>
                <a:blip r:embed="rId7"/>
                <a:stretch>
                  <a:fillRect l="-4886" r="-5212" b="-25758"/>
                </a:stretch>
              </a:blipFill>
            </p:spPr>
            <p:txBody>
              <a:bodyPr/>
              <a:lstStyle/>
              <a:p>
                <a:r>
                  <a:rPr lang="en-US">
                    <a:noFill/>
                  </a:rPr>
                  <a:t> </a:t>
                </a:r>
              </a:p>
            </p:txBody>
          </p:sp>
        </mc:Fallback>
      </mc:AlternateContent>
      <p:sp>
        <p:nvSpPr>
          <p:cNvPr id="22" name="Right Brace 21">
            <a:extLst>
              <a:ext uri="{FF2B5EF4-FFF2-40B4-BE49-F238E27FC236}">
                <a16:creationId xmlns:a16="http://schemas.microsoft.com/office/drawing/2014/main" id="{14E1896E-49C7-9D04-9251-91F4331A50A4}"/>
              </a:ext>
              <a:ext uri="{C183D7F6-B498-43B3-948B-1728B52AA6E4}">
                <adec:decorative xmlns:adec="http://schemas.microsoft.com/office/drawing/2017/decorative" val="1"/>
              </a:ext>
            </a:extLst>
          </p:cNvPr>
          <p:cNvSpPr/>
          <p:nvPr/>
        </p:nvSpPr>
        <p:spPr>
          <a:xfrm rot="5400000">
            <a:off x="10106149" y="2096877"/>
            <a:ext cx="250685" cy="1652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E7FBEB0-7CDA-C03A-2C44-C1C9E2ECE14F}"/>
                  </a:ext>
                </a:extLst>
              </p:cNvPr>
              <p:cNvSpPr txBox="1"/>
              <p:nvPr/>
            </p:nvSpPr>
            <p:spPr>
              <a:xfrm>
                <a:off x="9217789" y="2969367"/>
                <a:ext cx="2027404"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𝑖</m:t>
                          </m:r>
                        </m:e>
                        <m:sub>
                          <m:r>
                            <a:rPr lang="en-US" sz="2400" b="0" i="1" smtClean="0">
                              <a:solidFill>
                                <a:schemeClr val="tx2"/>
                              </a:solidFill>
                              <a:latin typeface="Cambria Math" panose="02040503050406030204" pitchFamily="18" charset="0"/>
                            </a:rPr>
                            <m:t>𝑤𝑒𝑎𝑡h𝑒𝑟</m:t>
                          </m:r>
                        </m:sub>
                      </m:sSub>
                      <m:r>
                        <a:rPr lang="en-US" sz="2400" b="0" i="1" smtClean="0">
                          <a:solidFill>
                            <a:schemeClr val="tx2"/>
                          </a:solidFill>
                          <a:latin typeface="Cambria Math" panose="02040503050406030204" pitchFamily="18" charset="0"/>
                        </a:rPr>
                        <m:t>=0.34</m:t>
                      </m:r>
                    </m:oMath>
                  </m:oMathPara>
                </a14:m>
                <a:endParaRPr lang="en-US" sz="2400" dirty="0">
                  <a:solidFill>
                    <a:schemeClr val="tx2"/>
                  </a:solidFill>
                </a:endParaRPr>
              </a:p>
            </p:txBody>
          </p:sp>
        </mc:Choice>
        <mc:Fallback xmlns="">
          <p:sp>
            <p:nvSpPr>
              <p:cNvPr id="35" name="TextBox 34">
                <a:extLst>
                  <a:ext uri="{FF2B5EF4-FFF2-40B4-BE49-F238E27FC236}">
                    <a16:creationId xmlns:a16="http://schemas.microsoft.com/office/drawing/2014/main" id="{9E7FBEB0-7CDA-C03A-2C44-C1C9E2ECE14F}"/>
                  </a:ext>
                </a:extLst>
              </p:cNvPr>
              <p:cNvSpPr txBox="1">
                <a:spLocks noRot="1" noChangeAspect="1" noMove="1" noResize="1" noEditPoints="1" noAdjustHandles="1" noChangeArrowheads="1" noChangeShapeType="1" noTextEdit="1"/>
              </p:cNvSpPr>
              <p:nvPr/>
            </p:nvSpPr>
            <p:spPr>
              <a:xfrm>
                <a:off x="9217789" y="2969367"/>
                <a:ext cx="2027404" cy="369332"/>
              </a:xfrm>
              <a:prstGeom prst="rect">
                <a:avLst/>
              </a:prstGeom>
              <a:blipFill>
                <a:blip r:embed="rId8"/>
                <a:stretch>
                  <a:fillRect l="-4505" r="-4805" b="-14754"/>
                </a:stretch>
              </a:blipFill>
            </p:spPr>
            <p:txBody>
              <a:bodyPr/>
              <a:lstStyle/>
              <a:p>
                <a:r>
                  <a:rPr lang="en-US">
                    <a:noFill/>
                  </a:rPr>
                  <a:t> </a:t>
                </a:r>
              </a:p>
            </p:txBody>
          </p:sp>
        </mc:Fallback>
      </mc:AlternateContent>
      <p:cxnSp>
        <p:nvCxnSpPr>
          <p:cNvPr id="31" name="Straight Arrow Connector 30" descr="Arrow indicating that i_before = 0.46 is substituted into the Gain(Weather) equation.">
            <a:extLst>
              <a:ext uri="{FF2B5EF4-FFF2-40B4-BE49-F238E27FC236}">
                <a16:creationId xmlns:a16="http://schemas.microsoft.com/office/drawing/2014/main" id="{1F302035-34B9-4D1B-B97E-C9CD4277CF6D}"/>
              </a:ext>
            </a:extLst>
          </p:cNvPr>
          <p:cNvCxnSpPr>
            <a:cxnSpLocks/>
          </p:cNvCxnSpPr>
          <p:nvPr/>
        </p:nvCxnSpPr>
        <p:spPr>
          <a:xfrm>
            <a:off x="8101263" y="3338700"/>
            <a:ext cx="794084" cy="679166"/>
          </a:xfrm>
          <a:prstGeom prst="straightConnector1">
            <a:avLst/>
          </a:prstGeom>
          <a:ln w="57150">
            <a:tailEnd type="triangle"/>
          </a:ln>
          <a:effectLst/>
        </p:spPr>
        <p:style>
          <a:lnRef idx="1">
            <a:schemeClr val="accent6"/>
          </a:lnRef>
          <a:fillRef idx="0">
            <a:schemeClr val="accent6"/>
          </a:fillRef>
          <a:effectRef idx="0">
            <a:schemeClr val="accent6"/>
          </a:effectRef>
          <a:fontRef idx="minor">
            <a:schemeClr val="tx1"/>
          </a:fontRef>
        </p:style>
      </p:cxnSp>
      <p:cxnSp>
        <p:nvCxnSpPr>
          <p:cNvPr id="36" name="Straight Arrow Connector 35" descr="Arrow indicating that i_weather = 0.334 is substituted into the Gain(Weather) equation.">
            <a:extLst>
              <a:ext uri="{FF2B5EF4-FFF2-40B4-BE49-F238E27FC236}">
                <a16:creationId xmlns:a16="http://schemas.microsoft.com/office/drawing/2014/main" id="{10608926-66BA-47D2-B25A-27B31231F8D7}"/>
              </a:ext>
            </a:extLst>
          </p:cNvPr>
          <p:cNvCxnSpPr>
            <a:cxnSpLocks/>
          </p:cNvCxnSpPr>
          <p:nvPr/>
        </p:nvCxnSpPr>
        <p:spPr>
          <a:xfrm flipH="1">
            <a:off x="9897980" y="3327509"/>
            <a:ext cx="906378" cy="705277"/>
          </a:xfrm>
          <a:prstGeom prst="straightConnector1">
            <a:avLst/>
          </a:prstGeom>
          <a:ln w="57150">
            <a:tailEnd type="triangle"/>
          </a:ln>
          <a:effectLst/>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F72187B-FC6E-45B1-B147-370D1A4E1C07}"/>
                  </a:ext>
                </a:extLst>
              </p:cNvPr>
              <p:cNvSpPr txBox="1"/>
              <p:nvPr/>
            </p:nvSpPr>
            <p:spPr>
              <a:xfrm>
                <a:off x="5645791" y="4017866"/>
                <a:ext cx="613062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𝐺𝑎𝑖𝑛</m:t>
                      </m:r>
                      <m:d>
                        <m:dPr>
                          <m:ctrlPr>
                            <a:rPr lang="en-US" sz="2400" b="0" i="1" smtClean="0">
                              <a:solidFill>
                                <a:schemeClr val="tx2"/>
                              </a:solidFill>
                              <a:latin typeface="Cambria Math" panose="02040503050406030204" pitchFamily="18" charset="0"/>
                            </a:rPr>
                          </m:ctrlPr>
                        </m:dPr>
                        <m:e>
                          <m:r>
                            <m:rPr>
                              <m:nor/>
                            </m:rPr>
                            <a:rPr lang="en-US" sz="2400" b="0" i="0" smtClean="0">
                              <a:solidFill>
                                <a:schemeClr val="tx2"/>
                              </a:solidFill>
                              <a:latin typeface="Cambria Math" panose="02040503050406030204" pitchFamily="18" charset="0"/>
                            </a:rPr>
                            <m:t>Weather</m:t>
                          </m:r>
                        </m:e>
                      </m:d>
                      <m:r>
                        <a:rPr lang="en-US" sz="2400" b="0" i="1" smtClean="0">
                          <a:solidFill>
                            <a:schemeClr val="tx2"/>
                          </a:solidFill>
                          <a:latin typeface="Cambria Math" panose="02040503050406030204" pitchFamily="18" charset="0"/>
                        </a:rPr>
                        <m:t>=0.46−0.34=0.12</m:t>
                      </m:r>
                    </m:oMath>
                  </m:oMathPara>
                </a14:m>
                <a:endParaRPr lang="en-US" sz="2400" dirty="0">
                  <a:solidFill>
                    <a:schemeClr val="tx2"/>
                  </a:solidFill>
                </a:endParaRPr>
              </a:p>
            </p:txBody>
          </p:sp>
        </mc:Choice>
        <mc:Fallback xmlns="">
          <p:sp>
            <p:nvSpPr>
              <p:cNvPr id="28" name="TextBox 27">
                <a:extLst>
                  <a:ext uri="{FF2B5EF4-FFF2-40B4-BE49-F238E27FC236}">
                    <a16:creationId xmlns:a16="http://schemas.microsoft.com/office/drawing/2014/main" id="{FF72187B-FC6E-45B1-B147-370D1A4E1C07}"/>
                  </a:ext>
                </a:extLst>
              </p:cNvPr>
              <p:cNvSpPr txBox="1">
                <a:spLocks noRot="1" noChangeAspect="1" noMove="1" noResize="1" noEditPoints="1" noAdjustHandles="1" noChangeArrowheads="1" noChangeShapeType="1" noTextEdit="1"/>
              </p:cNvSpPr>
              <p:nvPr/>
            </p:nvSpPr>
            <p:spPr>
              <a:xfrm>
                <a:off x="5645791" y="4017866"/>
                <a:ext cx="6130623" cy="369332"/>
              </a:xfrm>
              <a:prstGeom prst="rect">
                <a:avLst/>
              </a:prstGeom>
              <a:blipFill>
                <a:blip r:embed="rId9"/>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86447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C027CCA-6F9E-429B-A7F7-D7458D3ED9BD}"/>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Introduction to decision trees</a:t>
            </a:r>
          </a:p>
        </p:txBody>
      </p:sp>
      <p:sp>
        <p:nvSpPr>
          <p:cNvPr id="3" name="Text Placeholder 2">
            <a:extLst>
              <a:ext uri="{FF2B5EF4-FFF2-40B4-BE49-F238E27FC236}">
                <a16:creationId xmlns:a16="http://schemas.microsoft.com/office/drawing/2014/main" id="{C737AF7C-6415-6494-A05D-0A3D1F5E1206}"/>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720414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952C85-5AB5-48EB-AE5D-752D311F5305}"/>
              </a:ext>
            </a:extLst>
          </p:cNvPr>
          <p:cNvSpPr>
            <a:spLocks noGrp="1"/>
          </p:cNvSpPr>
          <p:nvPr>
            <p:ph type="sldNum" idx="97"/>
          </p:nvPr>
        </p:nvSpPr>
        <p:spPr/>
        <p:txBody>
          <a:bodyPr/>
          <a:lstStyle/>
          <a:p>
            <a:fld id="{86A8BF56-6CB3-514C-9A64-F39D95C9E25B}" type="slidenum">
              <a:rPr lang="en-US" smtClean="0"/>
              <a:pPr/>
              <a:t>30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Repeat for the other categories</a:t>
            </a:r>
          </a:p>
        </p:txBody>
      </p:sp>
      <p:sp>
        <p:nvSpPr>
          <p:cNvPr id="6" name="Content Placeholder 5">
            <a:extLst>
              <a:ext uri="{FF2B5EF4-FFF2-40B4-BE49-F238E27FC236}">
                <a16:creationId xmlns:a16="http://schemas.microsoft.com/office/drawing/2014/main" id="{7F0AADB2-686C-BF0C-E893-A07715951FED}"/>
              </a:ext>
            </a:extLst>
          </p:cNvPr>
          <p:cNvSpPr>
            <a:spLocks noGrp="1"/>
          </p:cNvSpPr>
          <p:nvPr>
            <p:ph idx="2"/>
          </p:nvPr>
        </p:nvSpPr>
        <p:spPr/>
        <p:txBody>
          <a:bodyPr/>
          <a:lstStyle/>
          <a:p>
            <a:endParaRPr lang="en-US"/>
          </a:p>
        </p:txBody>
      </p:sp>
      <p:sp>
        <p:nvSpPr>
          <p:cNvPr id="4" name="Rectangle 3">
            <a:extLst>
              <a:ext uri="{FF2B5EF4-FFF2-40B4-BE49-F238E27FC236}">
                <a16:creationId xmlns:a16="http://schemas.microsoft.com/office/drawing/2014/main" id="{9D414070-71E6-95D2-2FE5-B17BCBA02A13}"/>
              </a:ext>
            </a:extLst>
          </p:cNvPr>
          <p:cNvSpPr/>
          <p:nvPr/>
        </p:nvSpPr>
        <p:spPr>
          <a:xfrm>
            <a:off x="7358862" y="2081183"/>
            <a:ext cx="4567300" cy="2862322"/>
          </a:xfrm>
          <a:prstGeom prst="rect">
            <a:avLst/>
          </a:prstGeom>
        </p:spPr>
        <p:txBody>
          <a:bodyPr wrap="square">
            <a:spAutoFit/>
          </a:bodyPr>
          <a:lstStyle/>
          <a:p>
            <a:r>
              <a:rPr lang="en-US" sz="2000" dirty="0">
                <a:solidFill>
                  <a:schemeClr val="tx2"/>
                </a:solidFill>
                <a:latin typeface="Amazon Ember display"/>
              </a:rPr>
              <a:t>Comparing gains for each feature:</a:t>
            </a:r>
          </a:p>
          <a:p>
            <a:endParaRPr lang="en-US" sz="2000" dirty="0">
              <a:solidFill>
                <a:schemeClr val="tx2"/>
              </a:solidFill>
              <a:latin typeface="Amazon Ember display"/>
            </a:endParaRPr>
          </a:p>
          <a:p>
            <a:r>
              <a:rPr lang="en-US" sz="2000" dirty="0">
                <a:solidFill>
                  <a:schemeClr val="tx2"/>
                </a:solidFill>
                <a:latin typeface="Amazon Ember display"/>
              </a:rPr>
              <a:t>Gain(Weather) = 0.46 - 0.34 = 0.12</a:t>
            </a:r>
          </a:p>
          <a:p>
            <a:r>
              <a:rPr lang="en-US" sz="2000" dirty="0">
                <a:solidFill>
                  <a:schemeClr val="tx2"/>
                </a:solidFill>
                <a:latin typeface="Amazon Ember display"/>
              </a:rPr>
              <a:t>Gain(Demand) = 0.46 - 0.37 = 0.09</a:t>
            </a:r>
          </a:p>
          <a:p>
            <a:r>
              <a:rPr lang="en-US" sz="2000" dirty="0">
                <a:solidFill>
                  <a:schemeClr val="tx2"/>
                </a:solidFill>
                <a:latin typeface="Amazon Ember display"/>
              </a:rPr>
              <a:t>Gain(Address)  = 0.46 - 0.43 = 0.03</a:t>
            </a:r>
          </a:p>
          <a:p>
            <a:endParaRPr lang="en-US" sz="2000" dirty="0">
              <a:solidFill>
                <a:schemeClr val="tx2"/>
              </a:solidFill>
              <a:latin typeface="Amazon Ember display"/>
            </a:endParaRPr>
          </a:p>
          <a:p>
            <a:r>
              <a:rPr lang="en-US" sz="2000" dirty="0">
                <a:solidFill>
                  <a:schemeClr val="tx2"/>
                </a:solidFill>
                <a:latin typeface="Amazon Ember display"/>
              </a:rPr>
              <a:t>“Weather” has the highest gain of all, so start the tree with that feature as the root node.</a:t>
            </a:r>
          </a:p>
        </p:txBody>
      </p:sp>
      <p:sp>
        <p:nvSpPr>
          <p:cNvPr id="5" name="Rectangle 4" descr="Box highlighting the Gain(Weather) results from the previous slide.">
            <a:extLst>
              <a:ext uri="{FF2B5EF4-FFF2-40B4-BE49-F238E27FC236}">
                <a16:creationId xmlns:a16="http://schemas.microsoft.com/office/drawing/2014/main" id="{BBDEC78D-97C3-FF93-B5A8-90A1B3B1B17B}"/>
              </a:ext>
            </a:extLst>
          </p:cNvPr>
          <p:cNvSpPr/>
          <p:nvPr/>
        </p:nvSpPr>
        <p:spPr>
          <a:xfrm>
            <a:off x="7358862" y="2674991"/>
            <a:ext cx="4264178" cy="379459"/>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D135FF2-A361-A6EF-7B9B-4C0A78A1D04E}"/>
                  </a:ext>
                </a:extLst>
              </p:cNvPr>
              <p:cNvSpPr txBox="1"/>
              <p:nvPr/>
            </p:nvSpPr>
            <p:spPr>
              <a:xfrm>
                <a:off x="265838" y="4747273"/>
                <a:ext cx="1296587" cy="303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𝒊</m:t>
                          </m:r>
                        </m:e>
                        <m:sub>
                          <m:r>
                            <a:rPr lang="en-US" b="1" i="1">
                              <a:solidFill>
                                <a:schemeClr val="tx2"/>
                              </a:solidFill>
                              <a:latin typeface="Cambria Math" panose="02040503050406030204" pitchFamily="18" charset="0"/>
                            </a:rPr>
                            <m:t>𝒉𝒊𝒈𝒉</m:t>
                          </m:r>
                        </m:sub>
                      </m:sSub>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𝟎</m:t>
                      </m:r>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𝟒𝟗</m:t>
                      </m:r>
                    </m:oMath>
                  </m:oMathPara>
                </a14:m>
                <a:endParaRPr lang="en-US" b="1" dirty="0">
                  <a:solidFill>
                    <a:schemeClr val="tx2"/>
                  </a:solidFill>
                  <a:latin typeface="Amazon Ember display"/>
                </a:endParaRPr>
              </a:p>
            </p:txBody>
          </p:sp>
        </mc:Choice>
        <mc:Fallback xmlns="">
          <p:sp>
            <p:nvSpPr>
              <p:cNvPr id="55" name="TextBox 54">
                <a:extLst>
                  <a:ext uri="{FF2B5EF4-FFF2-40B4-BE49-F238E27FC236}">
                    <a16:creationId xmlns:a16="http://schemas.microsoft.com/office/drawing/2014/main" id="{1D135FF2-A361-A6EF-7B9B-4C0A78A1D04E}"/>
                  </a:ext>
                </a:extLst>
              </p:cNvPr>
              <p:cNvSpPr txBox="1">
                <a:spLocks noRot="1" noChangeAspect="1" noMove="1" noResize="1" noEditPoints="1" noAdjustHandles="1" noChangeArrowheads="1" noChangeShapeType="1" noTextEdit="1"/>
              </p:cNvSpPr>
              <p:nvPr/>
            </p:nvSpPr>
            <p:spPr>
              <a:xfrm>
                <a:off x="265838" y="4747273"/>
                <a:ext cx="1296587" cy="303225"/>
              </a:xfrm>
              <a:prstGeom prst="rect">
                <a:avLst/>
              </a:prstGeom>
              <a:blipFill>
                <a:blip r:embed="rId3"/>
                <a:stretch>
                  <a:fillRect l="-5660" r="-6132" b="-306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9CA27BE-6D3F-59A4-6D86-05779C44CEF3}"/>
                  </a:ext>
                </a:extLst>
              </p:cNvPr>
              <p:cNvSpPr txBox="1"/>
              <p:nvPr/>
            </p:nvSpPr>
            <p:spPr>
              <a:xfrm>
                <a:off x="1634207" y="4765893"/>
                <a:ext cx="186588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𝒊</m:t>
                          </m:r>
                        </m:e>
                        <m:sub>
                          <m:r>
                            <a:rPr lang="en-US" b="1" i="1">
                              <a:solidFill>
                                <a:schemeClr val="tx2"/>
                              </a:solidFill>
                              <a:latin typeface="Cambria Math" panose="02040503050406030204" pitchFamily="18" charset="0"/>
                            </a:rPr>
                            <m:t>𝒏𝒐𝒓𝒎𝒂𝒍</m:t>
                          </m:r>
                        </m:sub>
                      </m:sSub>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𝟎</m:t>
                      </m:r>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𝟐𝟒𝟓</m:t>
                      </m:r>
                    </m:oMath>
                  </m:oMathPara>
                </a14:m>
                <a:endParaRPr lang="en-US" b="1" dirty="0">
                  <a:solidFill>
                    <a:schemeClr val="tx2"/>
                  </a:solidFill>
                  <a:latin typeface="Amazon Ember display"/>
                </a:endParaRPr>
              </a:p>
            </p:txBody>
          </p:sp>
        </mc:Choice>
        <mc:Fallback xmlns="">
          <p:sp>
            <p:nvSpPr>
              <p:cNvPr id="56" name="TextBox 55">
                <a:extLst>
                  <a:ext uri="{FF2B5EF4-FFF2-40B4-BE49-F238E27FC236}">
                    <a16:creationId xmlns:a16="http://schemas.microsoft.com/office/drawing/2014/main" id="{D9CA27BE-6D3F-59A4-6D86-05779C44CEF3}"/>
                  </a:ext>
                </a:extLst>
              </p:cNvPr>
              <p:cNvSpPr txBox="1">
                <a:spLocks noRot="1" noChangeAspect="1" noMove="1" noResize="1" noEditPoints="1" noAdjustHandles="1" noChangeArrowheads="1" noChangeShapeType="1" noTextEdit="1"/>
              </p:cNvSpPr>
              <p:nvPr/>
            </p:nvSpPr>
            <p:spPr>
              <a:xfrm>
                <a:off x="1634207" y="4765893"/>
                <a:ext cx="1865889" cy="276999"/>
              </a:xfrm>
              <a:prstGeom prst="rect">
                <a:avLst/>
              </a:prstGeom>
              <a:blipFill>
                <a:blip r:embed="rId4"/>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42098B6-02AC-D88C-222B-4E57EED02AEF}"/>
                  </a:ext>
                </a:extLst>
              </p:cNvPr>
              <p:cNvSpPr txBox="1"/>
              <p:nvPr/>
            </p:nvSpPr>
            <p:spPr>
              <a:xfrm>
                <a:off x="214498" y="5348087"/>
                <a:ext cx="3185160" cy="4594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panose="02040503050406030204" pitchFamily="18" charset="0"/>
                            </a:rPr>
                            <m:t>𝑖</m:t>
                          </m:r>
                        </m:e>
                        <m:sub>
                          <m:r>
                            <a:rPr lang="en-US" sz="1600" b="0" i="1" smtClean="0">
                              <a:solidFill>
                                <a:schemeClr val="tx2"/>
                              </a:solidFill>
                              <a:latin typeface="Cambria Math" panose="02040503050406030204" pitchFamily="18" charset="0"/>
                            </a:rPr>
                            <m:t>𝑑𝑒𝑚𝑎𝑛𝑑</m:t>
                          </m:r>
                        </m:sub>
                      </m:sSub>
                      <m:r>
                        <a:rPr lang="en-US" sz="1600" b="0" i="1" smtClean="0">
                          <a:solidFill>
                            <a:schemeClr val="tx2"/>
                          </a:solidFill>
                          <a:latin typeface="Cambria Math" panose="02040503050406030204" pitchFamily="18" charset="0"/>
                        </a:rPr>
                        <m:t>=</m:t>
                      </m:r>
                      <m:f>
                        <m:fPr>
                          <m:ctrlPr>
                            <a:rPr lang="en-US" sz="1600" b="0" i="1" smtClean="0">
                              <a:solidFill>
                                <a:schemeClr val="tx2"/>
                              </a:solidFill>
                              <a:latin typeface="Cambria Math" panose="02040503050406030204" pitchFamily="18" charset="0"/>
                            </a:rPr>
                          </m:ctrlPr>
                        </m:fPr>
                        <m:num>
                          <m:r>
                            <a:rPr lang="en-US" sz="1600" b="0" i="1" smtClean="0">
                              <a:solidFill>
                                <a:schemeClr val="tx2"/>
                              </a:solidFill>
                              <a:latin typeface="Cambria Math" panose="02040503050406030204" pitchFamily="18" charset="0"/>
                            </a:rPr>
                            <m:t>7</m:t>
                          </m:r>
                        </m:num>
                        <m:den>
                          <m:r>
                            <a:rPr lang="en-US" sz="1600" b="0" i="1" smtClean="0">
                              <a:solidFill>
                                <a:schemeClr val="tx2"/>
                              </a:solidFill>
                              <a:latin typeface="Cambria Math" panose="02040503050406030204" pitchFamily="18" charset="0"/>
                            </a:rPr>
                            <m:t>14</m:t>
                          </m:r>
                        </m:den>
                      </m:f>
                      <m:r>
                        <a:rPr lang="en-US" sz="1600" b="0" i="1" smtClean="0">
                          <a:solidFill>
                            <a:schemeClr val="tx2"/>
                          </a:solidFill>
                          <a:latin typeface="Cambria Math" panose="02040503050406030204" pitchFamily="18" charset="0"/>
                        </a:rPr>
                        <m:t>∗0.49+ </m:t>
                      </m:r>
                      <m:f>
                        <m:fPr>
                          <m:ctrlPr>
                            <a:rPr lang="en-US" sz="1600" b="0" i="1" smtClean="0">
                              <a:solidFill>
                                <a:schemeClr val="tx2"/>
                              </a:solidFill>
                              <a:latin typeface="Cambria Math" panose="02040503050406030204" pitchFamily="18" charset="0"/>
                            </a:rPr>
                          </m:ctrlPr>
                        </m:fPr>
                        <m:num>
                          <m:r>
                            <a:rPr lang="en-US" sz="1600" b="0" i="1" smtClean="0">
                              <a:solidFill>
                                <a:schemeClr val="tx2"/>
                              </a:solidFill>
                              <a:latin typeface="Cambria Math" panose="02040503050406030204" pitchFamily="18" charset="0"/>
                            </a:rPr>
                            <m:t>7</m:t>
                          </m:r>
                        </m:num>
                        <m:den>
                          <m:r>
                            <a:rPr lang="en-US" sz="1600" b="0" i="1" smtClean="0">
                              <a:solidFill>
                                <a:schemeClr val="tx2"/>
                              </a:solidFill>
                              <a:latin typeface="Cambria Math" panose="02040503050406030204" pitchFamily="18" charset="0"/>
                            </a:rPr>
                            <m:t>14</m:t>
                          </m:r>
                        </m:den>
                      </m:f>
                      <m:r>
                        <a:rPr lang="en-US" sz="1600" b="0" i="1" smtClean="0">
                          <a:solidFill>
                            <a:schemeClr val="tx2"/>
                          </a:solidFill>
                          <a:latin typeface="Cambria Math" panose="02040503050406030204" pitchFamily="18" charset="0"/>
                        </a:rPr>
                        <m:t>∗ 0.245</m:t>
                      </m:r>
                    </m:oMath>
                  </m:oMathPara>
                </a14:m>
                <a:endParaRPr lang="en-US" sz="1600" dirty="0">
                  <a:solidFill>
                    <a:schemeClr val="tx2"/>
                  </a:solidFill>
                </a:endParaRPr>
              </a:p>
            </p:txBody>
          </p:sp>
        </mc:Choice>
        <mc:Fallback xmlns="">
          <p:sp>
            <p:nvSpPr>
              <p:cNvPr id="57" name="TextBox 56">
                <a:extLst>
                  <a:ext uri="{FF2B5EF4-FFF2-40B4-BE49-F238E27FC236}">
                    <a16:creationId xmlns:a16="http://schemas.microsoft.com/office/drawing/2014/main" id="{C42098B6-02AC-D88C-222B-4E57EED02AEF}"/>
                  </a:ext>
                </a:extLst>
              </p:cNvPr>
              <p:cNvSpPr txBox="1">
                <a:spLocks noRot="1" noChangeAspect="1" noMove="1" noResize="1" noEditPoints="1" noAdjustHandles="1" noChangeArrowheads="1" noChangeShapeType="1" noTextEdit="1"/>
              </p:cNvSpPr>
              <p:nvPr/>
            </p:nvSpPr>
            <p:spPr>
              <a:xfrm>
                <a:off x="214498" y="5348087"/>
                <a:ext cx="3185160" cy="45942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8EB282F0-97BE-4B30-9C9D-5443456826E7}"/>
                  </a:ext>
                </a:extLst>
              </p:cNvPr>
              <p:cNvSpPr txBox="1"/>
              <p:nvPr/>
            </p:nvSpPr>
            <p:spPr>
              <a:xfrm>
                <a:off x="747109" y="5981986"/>
                <a:ext cx="1968888"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panose="02040503050406030204" pitchFamily="18" charset="0"/>
                            </a:rPr>
                            <m:t>𝑖</m:t>
                          </m:r>
                        </m:e>
                        <m:sub>
                          <m:r>
                            <a:rPr lang="en-US" sz="1600" b="0" i="1" smtClean="0">
                              <a:solidFill>
                                <a:schemeClr val="tx2"/>
                              </a:solidFill>
                              <a:latin typeface="Cambria Math" panose="02040503050406030204" pitchFamily="18" charset="0"/>
                            </a:rPr>
                            <m:t>𝑑𝑒𝑚𝑎𝑛𝑑</m:t>
                          </m:r>
                        </m:sub>
                      </m:sSub>
                      <m:r>
                        <a:rPr lang="en-US" sz="1600" b="0" i="1" smtClean="0">
                          <a:solidFill>
                            <a:schemeClr val="tx2"/>
                          </a:solidFill>
                          <a:latin typeface="Cambria Math" panose="02040503050406030204" pitchFamily="18" charset="0"/>
                        </a:rPr>
                        <m:t>=0.37</m:t>
                      </m:r>
                    </m:oMath>
                  </m:oMathPara>
                </a14:m>
                <a:endParaRPr lang="en-US" sz="1600" dirty="0">
                  <a:solidFill>
                    <a:schemeClr val="tx2"/>
                  </a:solidFill>
                </a:endParaRPr>
              </a:p>
            </p:txBody>
          </p:sp>
        </mc:Choice>
        <mc:Fallback xmlns="">
          <p:sp>
            <p:nvSpPr>
              <p:cNvPr id="58" name="TextBox 57">
                <a:extLst>
                  <a:ext uri="{FF2B5EF4-FFF2-40B4-BE49-F238E27FC236}">
                    <a16:creationId xmlns:a16="http://schemas.microsoft.com/office/drawing/2014/main" id="{8EB282F0-97BE-4B30-9C9D-5443456826E7}"/>
                  </a:ext>
                </a:extLst>
              </p:cNvPr>
              <p:cNvSpPr txBox="1">
                <a:spLocks noRot="1" noChangeAspect="1" noMove="1" noResize="1" noEditPoints="1" noAdjustHandles="1" noChangeArrowheads="1" noChangeShapeType="1" noTextEdit="1"/>
              </p:cNvSpPr>
              <p:nvPr/>
            </p:nvSpPr>
            <p:spPr>
              <a:xfrm>
                <a:off x="747109" y="5981986"/>
                <a:ext cx="1968888" cy="246221"/>
              </a:xfrm>
              <a:prstGeom prst="rect">
                <a:avLst/>
              </a:prstGeom>
              <a:blipFill>
                <a:blip r:embed="rId6"/>
                <a:stretch>
                  <a:fillRect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0369C689-8E42-DBDA-7728-80554C66F087}"/>
                  </a:ext>
                </a:extLst>
              </p:cNvPr>
              <p:cNvSpPr txBox="1"/>
              <p:nvPr/>
            </p:nvSpPr>
            <p:spPr>
              <a:xfrm>
                <a:off x="3565229" y="4734872"/>
                <a:ext cx="1555976"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𝒊</m:t>
                          </m:r>
                        </m:e>
                        <m:sub>
                          <m:r>
                            <a:rPr lang="en-US" b="1" i="1">
                              <a:solidFill>
                                <a:schemeClr val="tx2"/>
                              </a:solidFill>
                              <a:latin typeface="Cambria Math" panose="02040503050406030204" pitchFamily="18" charset="0"/>
                            </a:rPr>
                            <m:t>𝒄𝒐𝒓𝒓𝒆𝒄𝒕</m:t>
                          </m:r>
                        </m:sub>
                      </m:sSub>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𝟎</m:t>
                      </m:r>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𝟑𝟖</m:t>
                      </m:r>
                    </m:oMath>
                  </m:oMathPara>
                </a14:m>
                <a:endParaRPr lang="en-US" b="1" dirty="0">
                  <a:solidFill>
                    <a:schemeClr val="tx2"/>
                  </a:solidFill>
                  <a:latin typeface="Amazon Ember display"/>
                </a:endParaRPr>
              </a:p>
            </p:txBody>
          </p:sp>
        </mc:Choice>
        <mc:Fallback xmlns="">
          <p:sp>
            <p:nvSpPr>
              <p:cNvPr id="59" name="TextBox 58">
                <a:extLst>
                  <a:ext uri="{FF2B5EF4-FFF2-40B4-BE49-F238E27FC236}">
                    <a16:creationId xmlns:a16="http://schemas.microsoft.com/office/drawing/2014/main" id="{0369C689-8E42-DBDA-7728-80554C66F087}"/>
                  </a:ext>
                </a:extLst>
              </p:cNvPr>
              <p:cNvSpPr txBox="1">
                <a:spLocks noRot="1" noChangeAspect="1" noMove="1" noResize="1" noEditPoints="1" noAdjustHandles="1" noChangeArrowheads="1" noChangeShapeType="1" noTextEdit="1"/>
              </p:cNvSpPr>
              <p:nvPr/>
            </p:nvSpPr>
            <p:spPr>
              <a:xfrm>
                <a:off x="3565229" y="4734872"/>
                <a:ext cx="1555976" cy="276999"/>
              </a:xfrm>
              <a:prstGeom prst="rect">
                <a:avLst/>
              </a:prstGeom>
              <a:blipFill>
                <a:blip r:embed="rId7"/>
                <a:stretch>
                  <a:fillRect l="-3529" r="-3529"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DD1BBB81-25C2-146C-4FC1-201B8F4EF524}"/>
                  </a:ext>
                </a:extLst>
              </p:cNvPr>
              <p:cNvSpPr txBox="1"/>
              <p:nvPr/>
            </p:nvSpPr>
            <p:spPr>
              <a:xfrm>
                <a:off x="5121205" y="4696170"/>
                <a:ext cx="1865889" cy="30181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𝒊</m:t>
                          </m:r>
                        </m:e>
                        <m:sub>
                          <m:r>
                            <a:rPr lang="en-US" b="1" i="1">
                              <a:solidFill>
                                <a:schemeClr val="tx2"/>
                              </a:solidFill>
                              <a:latin typeface="Cambria Math" panose="02040503050406030204" pitchFamily="18" charset="0"/>
                            </a:rPr>
                            <m:t>𝒎𝒊𝒔𝒔𝒑𝒆𝒍𝒍𝒆𝒅</m:t>
                          </m:r>
                        </m:sub>
                      </m:sSub>
                      <m:r>
                        <a:rPr lang="en-US" b="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𝟎</m:t>
                      </m:r>
                      <m:r>
                        <a:rPr lang="en-US" b="1">
                          <a:solidFill>
                            <a:schemeClr val="tx2"/>
                          </a:solidFill>
                          <a:latin typeface="Cambria Math" panose="02040503050406030204" pitchFamily="18" charset="0"/>
                        </a:rPr>
                        <m:t>. </m:t>
                      </m:r>
                      <m:r>
                        <a:rPr lang="en-US" b="1" i="1">
                          <a:solidFill>
                            <a:schemeClr val="tx2"/>
                          </a:solidFill>
                          <a:latin typeface="Cambria Math" panose="02040503050406030204" pitchFamily="18" charset="0"/>
                        </a:rPr>
                        <m:t>𝟓</m:t>
                      </m:r>
                    </m:oMath>
                  </m:oMathPara>
                </a14:m>
                <a:endParaRPr lang="en-US" b="1" dirty="0">
                  <a:solidFill>
                    <a:schemeClr val="tx2"/>
                  </a:solidFill>
                  <a:latin typeface="Amazon Ember display"/>
                </a:endParaRPr>
              </a:p>
            </p:txBody>
          </p:sp>
        </mc:Choice>
        <mc:Fallback xmlns="">
          <p:sp>
            <p:nvSpPr>
              <p:cNvPr id="60" name="TextBox 59">
                <a:extLst>
                  <a:ext uri="{FF2B5EF4-FFF2-40B4-BE49-F238E27FC236}">
                    <a16:creationId xmlns:a16="http://schemas.microsoft.com/office/drawing/2014/main" id="{DD1BBB81-25C2-146C-4FC1-201B8F4EF524}"/>
                  </a:ext>
                </a:extLst>
              </p:cNvPr>
              <p:cNvSpPr txBox="1">
                <a:spLocks noRot="1" noChangeAspect="1" noMove="1" noResize="1" noEditPoints="1" noAdjustHandles="1" noChangeArrowheads="1" noChangeShapeType="1" noTextEdit="1"/>
              </p:cNvSpPr>
              <p:nvPr/>
            </p:nvSpPr>
            <p:spPr>
              <a:xfrm>
                <a:off x="5121205" y="4696170"/>
                <a:ext cx="1865889" cy="301814"/>
              </a:xfrm>
              <a:prstGeom prst="rect">
                <a:avLst/>
              </a:prstGeom>
              <a:blipFill>
                <a:blip r:embed="rId8"/>
                <a:stretch>
                  <a:fillRect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7DAB99-E0FA-126E-0813-91E7B8DF0DB5}"/>
                  </a:ext>
                </a:extLst>
              </p:cNvPr>
              <p:cNvSpPr txBox="1"/>
              <p:nvPr/>
            </p:nvSpPr>
            <p:spPr>
              <a:xfrm>
                <a:off x="3248128" y="5346484"/>
                <a:ext cx="3790337" cy="4610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panose="02040503050406030204" pitchFamily="18" charset="0"/>
                            </a:rPr>
                            <m:t>𝑖</m:t>
                          </m:r>
                        </m:e>
                        <m:sub>
                          <m:r>
                            <a:rPr lang="en-US" sz="1600" b="0" i="1" smtClean="0">
                              <a:solidFill>
                                <a:schemeClr val="tx2"/>
                              </a:solidFill>
                              <a:latin typeface="Cambria Math" panose="02040503050406030204" pitchFamily="18" charset="0"/>
                            </a:rPr>
                            <m:t>𝑎𝑑𝑑𝑟𝑒𝑠𝑠</m:t>
                          </m:r>
                        </m:sub>
                      </m:sSub>
                      <m:r>
                        <a:rPr lang="en-US" sz="1600" b="0" i="1" smtClean="0">
                          <a:solidFill>
                            <a:schemeClr val="tx2"/>
                          </a:solidFill>
                          <a:latin typeface="Cambria Math" panose="02040503050406030204" pitchFamily="18" charset="0"/>
                        </a:rPr>
                        <m:t>=</m:t>
                      </m:r>
                      <m:f>
                        <m:fPr>
                          <m:ctrlPr>
                            <a:rPr lang="en-US" sz="1600" b="0" i="1" smtClean="0">
                              <a:solidFill>
                                <a:schemeClr val="tx2"/>
                              </a:solidFill>
                              <a:latin typeface="Cambria Math" panose="02040503050406030204" pitchFamily="18" charset="0"/>
                            </a:rPr>
                          </m:ctrlPr>
                        </m:fPr>
                        <m:num>
                          <m:r>
                            <a:rPr lang="en-US" sz="1600" b="0" i="1" smtClean="0">
                              <a:solidFill>
                                <a:schemeClr val="tx2"/>
                              </a:solidFill>
                              <a:latin typeface="Cambria Math" panose="02040503050406030204" pitchFamily="18" charset="0"/>
                            </a:rPr>
                            <m:t>8</m:t>
                          </m:r>
                        </m:num>
                        <m:den>
                          <m:r>
                            <a:rPr lang="en-US" sz="1600" b="0" i="1" smtClean="0">
                              <a:solidFill>
                                <a:schemeClr val="tx2"/>
                              </a:solidFill>
                              <a:latin typeface="Cambria Math" panose="02040503050406030204" pitchFamily="18" charset="0"/>
                            </a:rPr>
                            <m:t>14</m:t>
                          </m:r>
                        </m:den>
                      </m:f>
                      <m:r>
                        <a:rPr lang="en-US" sz="1600" b="0" i="1" smtClean="0">
                          <a:solidFill>
                            <a:schemeClr val="tx2"/>
                          </a:solidFill>
                          <a:latin typeface="Cambria Math" panose="02040503050406030204" pitchFamily="18" charset="0"/>
                        </a:rPr>
                        <m:t>∗0.38+ </m:t>
                      </m:r>
                      <m:f>
                        <m:fPr>
                          <m:ctrlPr>
                            <a:rPr lang="en-US" sz="1600" b="0" i="1" smtClean="0">
                              <a:solidFill>
                                <a:schemeClr val="tx2"/>
                              </a:solidFill>
                              <a:latin typeface="Cambria Math" panose="02040503050406030204" pitchFamily="18" charset="0"/>
                            </a:rPr>
                          </m:ctrlPr>
                        </m:fPr>
                        <m:num>
                          <m:r>
                            <a:rPr lang="en-US" sz="1600" b="0" i="1" smtClean="0">
                              <a:solidFill>
                                <a:schemeClr val="tx2"/>
                              </a:solidFill>
                              <a:latin typeface="Cambria Math" panose="02040503050406030204" pitchFamily="18" charset="0"/>
                            </a:rPr>
                            <m:t>6</m:t>
                          </m:r>
                        </m:num>
                        <m:den>
                          <m:r>
                            <a:rPr lang="en-US" sz="1600" b="0" i="1" smtClean="0">
                              <a:solidFill>
                                <a:schemeClr val="tx2"/>
                              </a:solidFill>
                              <a:latin typeface="Cambria Math" panose="02040503050406030204" pitchFamily="18" charset="0"/>
                            </a:rPr>
                            <m:t>14</m:t>
                          </m:r>
                        </m:den>
                      </m:f>
                      <m:r>
                        <a:rPr lang="en-US" sz="1600" b="0" i="1" smtClean="0">
                          <a:solidFill>
                            <a:schemeClr val="tx2"/>
                          </a:solidFill>
                          <a:latin typeface="Cambria Math" panose="02040503050406030204" pitchFamily="18" charset="0"/>
                        </a:rPr>
                        <m:t>∗ 0. 5</m:t>
                      </m:r>
                    </m:oMath>
                  </m:oMathPara>
                </a14:m>
                <a:endParaRPr lang="en-US" sz="1600" dirty="0">
                  <a:solidFill>
                    <a:schemeClr val="tx2"/>
                  </a:solidFill>
                </a:endParaRPr>
              </a:p>
            </p:txBody>
          </p:sp>
        </mc:Choice>
        <mc:Fallback xmlns="">
          <p:sp>
            <p:nvSpPr>
              <p:cNvPr id="61" name="TextBox 60">
                <a:extLst>
                  <a:ext uri="{FF2B5EF4-FFF2-40B4-BE49-F238E27FC236}">
                    <a16:creationId xmlns:a16="http://schemas.microsoft.com/office/drawing/2014/main" id="{0D7DAB99-E0FA-126E-0813-91E7B8DF0DB5}"/>
                  </a:ext>
                </a:extLst>
              </p:cNvPr>
              <p:cNvSpPr txBox="1">
                <a:spLocks noRot="1" noChangeAspect="1" noMove="1" noResize="1" noEditPoints="1" noAdjustHandles="1" noChangeArrowheads="1" noChangeShapeType="1" noTextEdit="1"/>
              </p:cNvSpPr>
              <p:nvPr/>
            </p:nvSpPr>
            <p:spPr>
              <a:xfrm>
                <a:off x="3248128" y="5346484"/>
                <a:ext cx="3790337" cy="46102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2107C90C-848D-08D6-7D71-03F5A8C44DA5}"/>
                  </a:ext>
                </a:extLst>
              </p:cNvPr>
              <p:cNvSpPr txBox="1"/>
              <p:nvPr/>
            </p:nvSpPr>
            <p:spPr>
              <a:xfrm>
                <a:off x="4158852" y="5981985"/>
                <a:ext cx="1968888"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tx2"/>
                              </a:solidFill>
                              <a:latin typeface="Cambria Math" panose="02040503050406030204" pitchFamily="18" charset="0"/>
                            </a:rPr>
                          </m:ctrlPr>
                        </m:sSubPr>
                        <m:e>
                          <m:r>
                            <a:rPr lang="en-US" sz="1600" b="0" i="1" smtClean="0">
                              <a:solidFill>
                                <a:schemeClr val="tx2"/>
                              </a:solidFill>
                              <a:latin typeface="Cambria Math" panose="02040503050406030204" pitchFamily="18" charset="0"/>
                            </a:rPr>
                            <m:t>𝑖</m:t>
                          </m:r>
                        </m:e>
                        <m:sub>
                          <m:r>
                            <a:rPr lang="en-US" sz="1600" b="0" i="1" smtClean="0">
                              <a:solidFill>
                                <a:schemeClr val="tx2"/>
                              </a:solidFill>
                              <a:latin typeface="Cambria Math" panose="02040503050406030204" pitchFamily="18" charset="0"/>
                            </a:rPr>
                            <m:t>𝑎𝑑𝑑𝑟𝑒𝑠𝑠</m:t>
                          </m:r>
                        </m:sub>
                      </m:sSub>
                      <m:r>
                        <a:rPr lang="en-US" sz="1600" b="0" i="1" smtClean="0">
                          <a:solidFill>
                            <a:schemeClr val="tx2"/>
                          </a:solidFill>
                          <a:latin typeface="Cambria Math" panose="02040503050406030204" pitchFamily="18" charset="0"/>
                        </a:rPr>
                        <m:t>=0.43</m:t>
                      </m:r>
                    </m:oMath>
                  </m:oMathPara>
                </a14:m>
                <a:endParaRPr lang="en-US" sz="1600" dirty="0">
                  <a:solidFill>
                    <a:schemeClr val="tx2"/>
                  </a:solidFill>
                </a:endParaRPr>
              </a:p>
            </p:txBody>
          </p:sp>
        </mc:Choice>
        <mc:Fallback xmlns="">
          <p:sp>
            <p:nvSpPr>
              <p:cNvPr id="62" name="TextBox 61">
                <a:extLst>
                  <a:ext uri="{FF2B5EF4-FFF2-40B4-BE49-F238E27FC236}">
                    <a16:creationId xmlns:a16="http://schemas.microsoft.com/office/drawing/2014/main" id="{2107C90C-848D-08D6-7D71-03F5A8C44DA5}"/>
                  </a:ext>
                </a:extLst>
              </p:cNvPr>
              <p:cNvSpPr txBox="1">
                <a:spLocks noRot="1" noChangeAspect="1" noMove="1" noResize="1" noEditPoints="1" noAdjustHandles="1" noChangeArrowheads="1" noChangeShapeType="1" noTextEdit="1"/>
              </p:cNvSpPr>
              <p:nvPr/>
            </p:nvSpPr>
            <p:spPr>
              <a:xfrm>
                <a:off x="4158852" y="5981985"/>
                <a:ext cx="1968888" cy="246221"/>
              </a:xfrm>
              <a:prstGeom prst="rect">
                <a:avLst/>
              </a:prstGeom>
              <a:blipFill>
                <a:blip r:embed="rId10"/>
                <a:stretch>
                  <a:fillRect b="-14634"/>
                </a:stretch>
              </a:blipFill>
            </p:spPr>
            <p:txBody>
              <a:bodyPr/>
              <a:lstStyle/>
              <a:p>
                <a:r>
                  <a:rPr lang="en-US">
                    <a:noFill/>
                  </a:rPr>
                  <a:t> </a:t>
                </a:r>
              </a:p>
            </p:txBody>
          </p:sp>
        </mc:Fallback>
      </mc:AlternateContent>
      <p:pic>
        <p:nvPicPr>
          <p:cNvPr id="32" name="Picture 31" descr="Diagram of impurity for the demand feature. See details in notes.">
            <a:extLst>
              <a:ext uri="{FF2B5EF4-FFF2-40B4-BE49-F238E27FC236}">
                <a16:creationId xmlns:a16="http://schemas.microsoft.com/office/drawing/2014/main" id="{ED2A11B0-7FCC-4CAE-9EA8-54ED5EA26EDF}"/>
              </a:ext>
            </a:extLst>
          </p:cNvPr>
          <p:cNvPicPr>
            <a:picLocks noChangeAspect="1"/>
          </p:cNvPicPr>
          <p:nvPr/>
        </p:nvPicPr>
        <p:blipFill rotWithShape="1">
          <a:blip r:embed="rId11"/>
          <a:srcRect r="2935" b="19782"/>
          <a:stretch/>
        </p:blipFill>
        <p:spPr>
          <a:xfrm>
            <a:off x="227603" y="1524846"/>
            <a:ext cx="3335130" cy="3103024"/>
          </a:xfrm>
          <a:prstGeom prst="rect">
            <a:avLst/>
          </a:prstGeom>
        </p:spPr>
      </p:pic>
      <p:pic>
        <p:nvPicPr>
          <p:cNvPr id="33" name="Picture 32" descr="Diagram of impurity for the address feature. See details in notes.">
            <a:extLst>
              <a:ext uri="{FF2B5EF4-FFF2-40B4-BE49-F238E27FC236}">
                <a16:creationId xmlns:a16="http://schemas.microsoft.com/office/drawing/2014/main" id="{89259EF8-8F7B-4E23-9B47-289D8DE1EB43}"/>
              </a:ext>
            </a:extLst>
          </p:cNvPr>
          <p:cNvPicPr>
            <a:picLocks noChangeAspect="1"/>
          </p:cNvPicPr>
          <p:nvPr/>
        </p:nvPicPr>
        <p:blipFill rotWithShape="1">
          <a:blip r:embed="rId12"/>
          <a:srcRect l="4935" b="19565"/>
          <a:stretch/>
        </p:blipFill>
        <p:spPr>
          <a:xfrm>
            <a:off x="3591760" y="1516970"/>
            <a:ext cx="3103074" cy="3111412"/>
          </a:xfrm>
          <a:prstGeom prst="rect">
            <a:avLst/>
          </a:prstGeom>
        </p:spPr>
      </p:pic>
    </p:spTree>
    <p:extLst>
      <p:ext uri="{BB962C8B-B14F-4D97-AF65-F5344CB8AC3E}">
        <p14:creationId xmlns:p14="http://schemas.microsoft.com/office/powerpoint/2010/main" val="2851581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8977742-3548-41B6-A6B5-613A586BCD4C}"/>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This lesson covered how to build decision trees by using the impurity concept.</a:t>
            </a:r>
          </a:p>
          <a:p>
            <a:r>
              <a:rPr lang="en-US" dirty="0"/>
              <a:t>The next lesson will explain how to optimize the weights of the model to reduce the error.</a:t>
            </a:r>
          </a:p>
          <a:p>
            <a:r>
              <a:rPr lang="en-US" dirty="0"/>
              <a:t>The next lesson will also describe how to mitigate overfitting by using regularization.</a:t>
            </a:r>
          </a:p>
        </p:txBody>
      </p:sp>
    </p:spTree>
    <p:extLst>
      <p:ext uri="{BB962C8B-B14F-4D97-AF65-F5344CB8AC3E}">
        <p14:creationId xmlns:p14="http://schemas.microsoft.com/office/powerpoint/2010/main" val="563027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32</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33</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6" name="Text Placeholder 5">
            <a:extLst>
              <a:ext uri="{FF2B5EF4-FFF2-40B4-BE49-F238E27FC236}">
                <a16:creationId xmlns:a16="http://schemas.microsoft.com/office/drawing/2014/main" id="{D6323CB7-21F3-5065-0993-24B0EF345170}"/>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8C9957-A722-4957-9E5D-A463D7013B0A}"/>
              </a:ext>
            </a:extLst>
          </p:cNvPr>
          <p:cNvSpPr>
            <a:spLocks noGrp="1"/>
          </p:cNvSpPr>
          <p:nvPr>
            <p:ph type="sldNum" idx="97"/>
          </p:nvPr>
        </p:nvSpPr>
        <p:spPr/>
        <p:txBody>
          <a:bodyPr/>
          <a:lstStyle/>
          <a:p>
            <a:fld id="{86A8BF56-6CB3-514C-9A64-F39D95C9E25B}" type="slidenum">
              <a:rPr lang="en-US" smtClean="0"/>
              <a:t>34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Decision tree example</a:t>
            </a:r>
          </a:p>
        </p:txBody>
      </p:sp>
      <p:sp>
        <p:nvSpPr>
          <p:cNvPr id="4" name="Content Placeholder 3">
            <a:extLst>
              <a:ext uri="{FF2B5EF4-FFF2-40B4-BE49-F238E27FC236}">
                <a16:creationId xmlns:a16="http://schemas.microsoft.com/office/drawing/2014/main" id="{8B5F70E5-2BCD-A532-2B80-CDCA6077C9CF}"/>
              </a:ext>
            </a:extLst>
          </p:cNvPr>
          <p:cNvSpPr>
            <a:spLocks noGrp="1"/>
          </p:cNvSpPr>
          <p:nvPr>
            <p:ph idx="2"/>
          </p:nvPr>
        </p:nvSpPr>
        <p:spPr/>
        <p:txBody>
          <a:bodyPr/>
          <a:lstStyle/>
          <a:p>
            <a:endParaRPr lang="en-US"/>
          </a:p>
        </p:txBody>
      </p:sp>
      <p:graphicFrame>
        <p:nvGraphicFramePr>
          <p:cNvPr id="26" name="Table 9">
            <a:extLst>
              <a:ext uri="{FF2B5EF4-FFF2-40B4-BE49-F238E27FC236}">
                <a16:creationId xmlns:a16="http://schemas.microsoft.com/office/drawing/2014/main" id="{DCC589DD-8EE2-B315-6209-7BDC9052F813}"/>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grpSp>
        <p:nvGrpSpPr>
          <p:cNvPr id="8" name="Group 7">
            <a:extLst>
              <a:ext uri="{FF2B5EF4-FFF2-40B4-BE49-F238E27FC236}">
                <a16:creationId xmlns:a16="http://schemas.microsoft.com/office/drawing/2014/main" id="{0EF47795-CBB0-4B45-8D5C-D5E795C47D34}"/>
              </a:ext>
            </a:extLst>
          </p:cNvPr>
          <p:cNvGrpSpPr/>
          <p:nvPr/>
        </p:nvGrpSpPr>
        <p:grpSpPr>
          <a:xfrm>
            <a:off x="579683" y="2617873"/>
            <a:ext cx="4846320" cy="2832114"/>
            <a:chOff x="457200" y="3200400"/>
            <a:chExt cx="4846320" cy="2832114"/>
          </a:xfrm>
        </p:grpSpPr>
        <p:cxnSp>
          <p:nvCxnSpPr>
            <p:cNvPr id="9" name="Straight Connector 8">
              <a:extLst>
                <a:ext uri="{FF2B5EF4-FFF2-40B4-BE49-F238E27FC236}">
                  <a16:creationId xmlns:a16="http://schemas.microsoft.com/office/drawing/2014/main" id="{863079B8-B409-4E2C-9477-D58F0C7CE366}"/>
                </a:ext>
                <a:ext uri="{C183D7F6-B498-43B3-948B-1728B52AA6E4}">
                  <adec:decorative xmlns:adec="http://schemas.microsoft.com/office/drawing/2017/decorative" val="1"/>
                </a:ext>
              </a:extLst>
            </p:cNvPr>
            <p:cNvCxnSpPr>
              <a:cxnSpLocks/>
              <a:stCxn id="31" idx="2"/>
              <a:endCxn id="14" idx="0"/>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91E2D1A-0314-4847-AFE4-8641AC264822}"/>
                </a:ext>
                <a:ext uri="{C183D7F6-B498-43B3-948B-1728B52AA6E4}">
                  <adec:decorative xmlns:adec="http://schemas.microsoft.com/office/drawing/2017/decorative" val="1"/>
                </a:ext>
              </a:extLst>
            </p:cNvPr>
            <p:cNvCxnSpPr>
              <a:cxnSpLocks/>
              <a:stCxn id="31" idx="2"/>
              <a:endCxn id="13"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41B6286-D737-401F-A396-5D708C9C1D44}"/>
                </a:ext>
                <a:ext uri="{C183D7F6-B498-43B3-948B-1728B52AA6E4}">
                  <adec:decorative xmlns:adec="http://schemas.microsoft.com/office/drawing/2017/decorative" val="1"/>
                </a:ext>
              </a:extLst>
            </p:cNvPr>
            <p:cNvCxnSpPr>
              <a:cxnSpLocks/>
              <a:stCxn id="14" idx="2"/>
              <a:endCxn id="15" idx="0"/>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8DE95AC-C087-4745-800D-CEA899C072D3}"/>
                </a:ext>
                <a:ext uri="{C183D7F6-B498-43B3-948B-1728B52AA6E4}">
                  <adec:decorative xmlns:adec="http://schemas.microsoft.com/office/drawing/2017/decorative" val="1"/>
                </a:ext>
              </a:extLst>
            </p:cNvPr>
            <p:cNvCxnSpPr>
              <a:cxnSpLocks/>
              <a:stCxn id="14" idx="2"/>
              <a:endCxn id="16"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05DC6A7-C064-480C-97DD-85B144223A8C}"/>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0" name="Rectangle 9">
                  <a:extLst>
                    <a:ext uri="{FF2B5EF4-FFF2-40B4-BE49-F238E27FC236}">
                      <a16:creationId xmlns:a16="http://schemas.microsoft.com/office/drawing/2014/main" id="{6B23D626-7472-3A28-5376-DE0382C65D6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3"/>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506A411-6684-4248-A1B2-FD3E68EB4547}"/>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35" name="Rectangle 34">
                  <a:extLst>
                    <a:ext uri="{FF2B5EF4-FFF2-40B4-BE49-F238E27FC236}">
                      <a16:creationId xmlns:a16="http://schemas.microsoft.com/office/drawing/2014/main" id="{AF2C02DE-CC07-5148-B727-8BEE396886BB}"/>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8E61D2A-D502-48CC-BDF2-6765EE8F7BF5}"/>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2" name="Rectangle 11">
                  <a:extLst>
                    <a:ext uri="{FF2B5EF4-FFF2-40B4-BE49-F238E27FC236}">
                      <a16:creationId xmlns:a16="http://schemas.microsoft.com/office/drawing/2014/main" id="{2105D991-A8AA-C18F-86D3-11DAEB33D9F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70A60ED-50EE-4688-AA14-1C7CA57E442D}"/>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37" name="Rectangle 36">
                  <a:extLst>
                    <a:ext uri="{FF2B5EF4-FFF2-40B4-BE49-F238E27FC236}">
                      <a16:creationId xmlns:a16="http://schemas.microsoft.com/office/drawing/2014/main" id="{1F986D8A-5AB9-C741-BC04-2A64FB8DE31D}"/>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7B07E3F6-C5B5-4EA2-B1DA-C94FC1F95DF4}"/>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4" name="Rectangle 13">
                  <a:extLst>
                    <a:ext uri="{FF2B5EF4-FFF2-40B4-BE49-F238E27FC236}">
                      <a16:creationId xmlns:a16="http://schemas.microsoft.com/office/drawing/2014/main" id="{2DA7B6E5-36C4-AC45-EB44-01BE2724CA0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13392692-F602-44E8-8836-DD8D92931200}"/>
                </a:ext>
                <a:ext uri="{C183D7F6-B498-43B3-948B-1728B52AA6E4}">
                  <adec:decorative xmlns:adec="http://schemas.microsoft.com/office/drawing/2017/decorative" val="1"/>
                </a:ext>
              </a:extLst>
            </p:cNvPr>
            <p:cNvCxnSpPr>
              <a:cxnSpLocks/>
              <a:stCxn id="16" idx="2"/>
              <a:endCxn id="17"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2307271-A6EB-4CFA-B2C0-2EDCBF1608E8}"/>
                </a:ext>
                <a:ext uri="{C183D7F6-B498-43B3-948B-1728B52AA6E4}">
                  <adec:decorative xmlns:adec="http://schemas.microsoft.com/office/drawing/2017/decorative" val="1"/>
                </a:ext>
              </a:extLst>
            </p:cNvPr>
            <p:cNvCxnSpPr>
              <a:cxnSpLocks/>
              <a:stCxn id="16" idx="2"/>
              <a:endCxn id="20"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1E18E15B-56EE-42AB-AC04-724BD9883FFF}"/>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7" name="Rectangle 16">
                  <a:extLst>
                    <a:ext uri="{FF2B5EF4-FFF2-40B4-BE49-F238E27FC236}">
                      <a16:creationId xmlns:a16="http://schemas.microsoft.com/office/drawing/2014/main" id="{01AE33F7-CCEE-EB79-7D26-91B85F1EB5D3}"/>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1" name="TextBox 20">
              <a:extLst>
                <a:ext uri="{FF2B5EF4-FFF2-40B4-BE49-F238E27FC236}">
                  <a16:creationId xmlns:a16="http://schemas.microsoft.com/office/drawing/2014/main" id="{3AAB5001-A538-49A0-8E32-E249A5C04F75}"/>
                </a:ext>
                <a:ext uri="{C183D7F6-B498-43B3-948B-1728B52AA6E4}">
                  <adec:decorative xmlns:adec="http://schemas.microsoft.com/office/drawing/2017/decorative" val="1"/>
                </a:ext>
              </a:extLst>
            </p:cNvPr>
            <p:cNvSpPr txBox="1"/>
            <p:nvPr/>
          </p:nvSpPr>
          <p:spPr>
            <a:xfrm>
              <a:off x="137160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3" name="TextBox 22">
              <a:extLst>
                <a:ext uri="{FF2B5EF4-FFF2-40B4-BE49-F238E27FC236}">
                  <a16:creationId xmlns:a16="http://schemas.microsoft.com/office/drawing/2014/main" id="{206A9FB2-102D-4071-A48B-8A0B9C0407CA}"/>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4" name="TextBox 23">
              <a:extLst>
                <a:ext uri="{FF2B5EF4-FFF2-40B4-BE49-F238E27FC236}">
                  <a16:creationId xmlns:a16="http://schemas.microsoft.com/office/drawing/2014/main" id="{826D819F-15B8-43B8-886E-3CA4A3FA9D1D}"/>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5" name="TextBox 24">
              <a:extLst>
                <a:ext uri="{FF2B5EF4-FFF2-40B4-BE49-F238E27FC236}">
                  <a16:creationId xmlns:a16="http://schemas.microsoft.com/office/drawing/2014/main" id="{96201221-0217-464C-B36B-A2F84D4C715D}"/>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9" name="TextBox 28">
              <a:extLst>
                <a:ext uri="{FF2B5EF4-FFF2-40B4-BE49-F238E27FC236}">
                  <a16:creationId xmlns:a16="http://schemas.microsoft.com/office/drawing/2014/main" id="{A6A6BB38-BAFB-4FEB-BD2D-28DAC552AC27}"/>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0" name="TextBox 29">
              <a:extLst>
                <a:ext uri="{FF2B5EF4-FFF2-40B4-BE49-F238E27FC236}">
                  <a16:creationId xmlns:a16="http://schemas.microsoft.com/office/drawing/2014/main" id="{4840C5A6-1F70-4E1F-9FB9-F4C6D4439533}"/>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31" name="Rectangle 30" descr="Example decision tree for dataset.">
                  <a:extLst>
                    <a:ext uri="{FF2B5EF4-FFF2-40B4-BE49-F238E27FC236}">
                      <a16:creationId xmlns:a16="http://schemas.microsoft.com/office/drawing/2014/main" id="{092380BF-5D91-4203-8FDC-27C99C1FFBB8}"/>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62" name="Rectangle 61" descr="Example decision tree for dataset.">
                  <a:extLst>
                    <a:ext uri="{FF2B5EF4-FFF2-40B4-BE49-F238E27FC236}">
                      <a16:creationId xmlns:a16="http://schemas.microsoft.com/office/drawing/2014/main" id="{5FA55753-C10B-5445-A0BC-4586E79FAE7E}"/>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spTree>
    <p:extLst>
      <p:ext uri="{BB962C8B-B14F-4D97-AF65-F5344CB8AC3E}">
        <p14:creationId xmlns:p14="http://schemas.microsoft.com/office/powerpoint/2010/main" val="27048611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descr="Highlight of x_2&lt;5 box in the example decision tree for dataset.">
            <a:extLst>
              <a:ext uri="{FF2B5EF4-FFF2-40B4-BE49-F238E27FC236}">
                <a16:creationId xmlns:a16="http://schemas.microsoft.com/office/drawing/2014/main" id="{EE841586-EFA1-E624-8B7B-C2371A67A8A3}"/>
              </a:ext>
            </a:extLst>
          </p:cNvPr>
          <p:cNvSpPr/>
          <p:nvPr/>
        </p:nvSpPr>
        <p:spPr>
          <a:xfrm>
            <a:off x="2717881" y="2506264"/>
            <a:ext cx="1463040" cy="548640"/>
          </a:xfrm>
          <a:prstGeom prst="rect">
            <a:avLst/>
          </a:prstGeom>
          <a:solidFill>
            <a:schemeClr val="bg2"/>
          </a:solidFill>
          <a:ln w="50800">
            <a:solidFill>
              <a:srgbClr val="003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402B5213-85A6-4C1C-A7B2-6C7EAA70C2BD}"/>
              </a:ext>
            </a:extLst>
          </p:cNvPr>
          <p:cNvSpPr>
            <a:spLocks noGrp="1"/>
          </p:cNvSpPr>
          <p:nvPr>
            <p:ph type="sldNum" idx="97"/>
          </p:nvPr>
        </p:nvSpPr>
        <p:spPr/>
        <p:txBody>
          <a:bodyPr/>
          <a:lstStyle/>
          <a:p>
            <a:fld id="{86A8BF56-6CB3-514C-9A64-F39D95C9E25B}" type="slidenum">
              <a:rPr lang="en-US" smtClean="0"/>
              <a:t>35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Root node in a decision tree</a:t>
            </a:r>
          </a:p>
        </p:txBody>
      </p:sp>
      <p:sp>
        <p:nvSpPr>
          <p:cNvPr id="6" name="Content Placeholder 5">
            <a:extLst>
              <a:ext uri="{FF2B5EF4-FFF2-40B4-BE49-F238E27FC236}">
                <a16:creationId xmlns:a16="http://schemas.microsoft.com/office/drawing/2014/main" id="{296EEA81-4C42-90D0-5839-87CACC4801E7}"/>
              </a:ext>
            </a:extLst>
          </p:cNvPr>
          <p:cNvSpPr>
            <a:spLocks noGrp="1"/>
          </p:cNvSpPr>
          <p:nvPr>
            <p:ph idx="2"/>
          </p:nvPr>
        </p:nvSpPr>
        <p:spPr/>
        <p:txBody>
          <a:bodyPr/>
          <a:lstStyle/>
          <a:p>
            <a:endParaRPr lang="en-US"/>
          </a:p>
        </p:txBody>
      </p:sp>
      <p:sp>
        <p:nvSpPr>
          <p:cNvPr id="4" name="Rectangle 3">
            <a:extLst>
              <a:ext uri="{FF2B5EF4-FFF2-40B4-BE49-F238E27FC236}">
                <a16:creationId xmlns:a16="http://schemas.microsoft.com/office/drawing/2014/main" id="{B09AC879-977D-E69C-5137-B8630129B62D}"/>
              </a:ext>
              <a:ext uri="{C183D7F6-B498-43B3-948B-1728B52AA6E4}">
                <adec:decorative xmlns:adec="http://schemas.microsoft.com/office/drawing/2017/decorative" val="1"/>
              </a:ext>
            </a:extLst>
          </p:cNvPr>
          <p:cNvSpPr/>
          <p:nvPr/>
        </p:nvSpPr>
        <p:spPr>
          <a:xfrm>
            <a:off x="4400223" y="1882856"/>
            <a:ext cx="1463040" cy="548640"/>
          </a:xfrm>
          <a:prstGeom prst="rect">
            <a:avLst/>
          </a:prstGeom>
          <a:solidFill>
            <a:schemeClr val="bg2"/>
          </a:solidFill>
          <a:ln w="50800">
            <a:solidFill>
              <a:srgbClr val="003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Root Node</a:t>
            </a:r>
          </a:p>
        </p:txBody>
      </p:sp>
      <p:graphicFrame>
        <p:nvGraphicFramePr>
          <p:cNvPr id="5" name="Table 9">
            <a:extLst>
              <a:ext uri="{FF2B5EF4-FFF2-40B4-BE49-F238E27FC236}">
                <a16:creationId xmlns:a16="http://schemas.microsoft.com/office/drawing/2014/main" id="{86404D0C-EA32-8456-3390-F3313F74CCA3}"/>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cxnSp>
        <p:nvCxnSpPr>
          <p:cNvPr id="10" name="Straight Connector 9">
            <a:extLst>
              <a:ext uri="{FF2B5EF4-FFF2-40B4-BE49-F238E27FC236}">
                <a16:creationId xmlns:a16="http://schemas.microsoft.com/office/drawing/2014/main" id="{56D731F4-BD07-4717-B7C7-CD26B9A26457}"/>
              </a:ext>
              <a:ext uri="{C183D7F6-B498-43B3-948B-1728B52AA6E4}">
                <adec:decorative xmlns:adec="http://schemas.microsoft.com/office/drawing/2017/decorative" val="1"/>
              </a:ext>
            </a:extLst>
          </p:cNvPr>
          <p:cNvCxnSpPr>
            <a:cxnSpLocks/>
            <a:stCxn id="25" idx="2"/>
            <a:endCxn id="14" idx="0"/>
          </p:cNvCxnSpPr>
          <p:nvPr/>
        </p:nvCxnSpPr>
        <p:spPr>
          <a:xfrm flipH="1">
            <a:off x="2088443" y="2980136"/>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AEE3CE4-C178-404C-81E3-76969AF8502A}"/>
              </a:ext>
              <a:ext uri="{C183D7F6-B498-43B3-948B-1728B52AA6E4}">
                <adec:decorative xmlns:adec="http://schemas.microsoft.com/office/drawing/2017/decorative" val="1"/>
              </a:ext>
            </a:extLst>
          </p:cNvPr>
          <p:cNvCxnSpPr>
            <a:cxnSpLocks/>
            <a:stCxn id="25" idx="2"/>
            <a:endCxn id="13" idx="0"/>
          </p:cNvCxnSpPr>
          <p:nvPr/>
        </p:nvCxnSpPr>
        <p:spPr>
          <a:xfrm>
            <a:off x="3460043" y="2980136"/>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F4FF840-DFDC-4E3C-9CFF-973D7167793C}"/>
              </a:ext>
              <a:ext uri="{C183D7F6-B498-43B3-948B-1728B52AA6E4}">
                <adec:decorative xmlns:adec="http://schemas.microsoft.com/office/drawing/2017/decorative" val="1"/>
              </a:ext>
            </a:extLst>
          </p:cNvPr>
          <p:cNvCxnSpPr>
            <a:cxnSpLocks/>
            <a:stCxn id="14" idx="2"/>
            <a:endCxn id="16" idx="0"/>
          </p:cNvCxnSpPr>
          <p:nvPr/>
        </p:nvCxnSpPr>
        <p:spPr>
          <a:xfrm>
            <a:off x="2088443" y="3803096"/>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8192955-BE8B-4C01-99C8-A402526235AD}"/>
                  </a:ext>
                  <a:ext uri="{C183D7F6-B498-43B3-948B-1728B52AA6E4}">
                    <adec:decorative xmlns:adec="http://schemas.microsoft.com/office/drawing/2017/decorative" val="1"/>
                  </a:ext>
                </a:extLst>
              </p:cNvPr>
              <p:cNvSpPr/>
              <p:nvPr/>
            </p:nvSpPr>
            <p:spPr>
              <a:xfrm>
                <a:off x="4237283" y="3440833"/>
                <a:ext cx="1188720" cy="362263"/>
              </a:xfrm>
              <a:prstGeom prst="rect">
                <a:avLst/>
              </a:prstGeom>
              <a:solidFill>
                <a:schemeClr val="tx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3" name="Rectangle 12">
                <a:extLst>
                  <a:ext uri="{FF2B5EF4-FFF2-40B4-BE49-F238E27FC236}">
                    <a16:creationId xmlns:a16="http://schemas.microsoft.com/office/drawing/2014/main" id="{18192955-BE8B-4C01-99C8-A402526235AD}"/>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237283" y="3440833"/>
                <a:ext cx="1188720" cy="362263"/>
              </a:xfrm>
              <a:prstGeom prst="rect">
                <a:avLst/>
              </a:prstGeom>
              <a:blipFill>
                <a:blip r:embed="rId3"/>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5062F46-F4EA-4973-8CD6-312E726AC32F}"/>
                  </a:ext>
                  <a:ext uri="{C183D7F6-B498-43B3-948B-1728B52AA6E4}">
                    <adec:decorative xmlns:adec="http://schemas.microsoft.com/office/drawing/2017/decorative" val="1"/>
                  </a:ext>
                </a:extLst>
              </p:cNvPr>
              <p:cNvSpPr/>
              <p:nvPr/>
            </p:nvSpPr>
            <p:spPr>
              <a:xfrm>
                <a:off x="1494083" y="3440833"/>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4" name="Rectangle 13">
                <a:extLst>
                  <a:ext uri="{FF2B5EF4-FFF2-40B4-BE49-F238E27FC236}">
                    <a16:creationId xmlns:a16="http://schemas.microsoft.com/office/drawing/2014/main" id="{15062F46-F4EA-4973-8CD6-312E726AC32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494083" y="3440833"/>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9999BE9-47D5-4EFB-9533-4421D619EB62}"/>
                  </a:ext>
                  <a:ext uri="{C183D7F6-B498-43B3-948B-1728B52AA6E4}">
                    <adec:decorative xmlns:adec="http://schemas.microsoft.com/office/drawing/2017/decorative" val="1"/>
                  </a:ext>
                </a:extLst>
              </p:cNvPr>
              <p:cNvSpPr/>
              <p:nvPr/>
            </p:nvSpPr>
            <p:spPr>
              <a:xfrm>
                <a:off x="579683" y="4263793"/>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5" name="Rectangle 14">
                <a:extLst>
                  <a:ext uri="{FF2B5EF4-FFF2-40B4-BE49-F238E27FC236}">
                    <a16:creationId xmlns:a16="http://schemas.microsoft.com/office/drawing/2014/main" id="{E9999BE9-47D5-4EFB-9533-4421D619EB6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579683" y="4263793"/>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67D16487-106F-4B39-A556-2B5E31A9B3E2}"/>
                  </a:ext>
                  <a:ext uri="{C183D7F6-B498-43B3-948B-1728B52AA6E4}">
                    <adec:decorative xmlns:adec="http://schemas.microsoft.com/office/drawing/2017/decorative" val="1"/>
                  </a:ext>
                </a:extLst>
              </p:cNvPr>
              <p:cNvSpPr/>
              <p:nvPr/>
            </p:nvSpPr>
            <p:spPr>
              <a:xfrm>
                <a:off x="2408483" y="4263793"/>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16" name="Rectangle 15">
                <a:extLst>
                  <a:ext uri="{FF2B5EF4-FFF2-40B4-BE49-F238E27FC236}">
                    <a16:creationId xmlns:a16="http://schemas.microsoft.com/office/drawing/2014/main" id="{67D16487-106F-4B39-A556-2B5E31A9B3E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408483" y="4263793"/>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18AB7F4-05A0-4665-B1BE-DB2EC84A4897}"/>
                  </a:ext>
                  <a:ext uri="{C183D7F6-B498-43B3-948B-1728B52AA6E4}">
                    <adec:decorative xmlns:adec="http://schemas.microsoft.com/office/drawing/2017/decorative" val="1"/>
                  </a:ext>
                </a:extLst>
              </p:cNvPr>
              <p:cNvSpPr/>
              <p:nvPr/>
            </p:nvSpPr>
            <p:spPr>
              <a:xfrm>
                <a:off x="1626068" y="5086753"/>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7" name="Rectangle 16">
                <a:extLst>
                  <a:ext uri="{FF2B5EF4-FFF2-40B4-BE49-F238E27FC236}">
                    <a16:creationId xmlns:a16="http://schemas.microsoft.com/office/drawing/2014/main" id="{218AB7F4-05A0-4665-B1BE-DB2EC84A4897}"/>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626068" y="5086753"/>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DEA42FEB-90F9-4BF6-B20C-B0A4EF9BE41E}"/>
              </a:ext>
              <a:ext uri="{C183D7F6-B498-43B3-948B-1728B52AA6E4}">
                <adec:decorative xmlns:adec="http://schemas.microsoft.com/office/drawing/2017/decorative" val="1"/>
              </a:ext>
            </a:extLst>
          </p:cNvPr>
          <p:cNvCxnSpPr>
            <a:cxnSpLocks/>
            <a:stCxn id="16" idx="2"/>
            <a:endCxn id="19" idx="0"/>
          </p:cNvCxnSpPr>
          <p:nvPr/>
        </p:nvCxnSpPr>
        <p:spPr>
          <a:xfrm>
            <a:off x="3002843" y="4626056"/>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5904920-DA50-4848-84D4-486E134A46DC}"/>
                  </a:ext>
                  <a:ext uri="{C183D7F6-B498-43B3-948B-1728B52AA6E4}">
                    <adec:decorative xmlns:adec="http://schemas.microsoft.com/office/drawing/2017/decorative" val="1"/>
                  </a:ext>
                </a:extLst>
              </p:cNvPr>
              <p:cNvSpPr/>
              <p:nvPr/>
            </p:nvSpPr>
            <p:spPr>
              <a:xfrm>
                <a:off x="3180548" y="5087724"/>
                <a:ext cx="1188720" cy="362263"/>
              </a:xfrm>
              <a:prstGeom prst="rect">
                <a:avLst/>
              </a:prstGeom>
              <a:solidFill>
                <a:schemeClr val="tx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9" name="Rectangle 18">
                <a:extLst>
                  <a:ext uri="{FF2B5EF4-FFF2-40B4-BE49-F238E27FC236}">
                    <a16:creationId xmlns:a16="http://schemas.microsoft.com/office/drawing/2014/main" id="{65904920-DA50-4848-84D4-486E134A46DC}"/>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180548" y="5087724"/>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0" name="TextBox 19">
            <a:extLst>
              <a:ext uri="{FF2B5EF4-FFF2-40B4-BE49-F238E27FC236}">
                <a16:creationId xmlns:a16="http://schemas.microsoft.com/office/drawing/2014/main" id="{E8D02A6D-5F68-4552-842C-2D3BDA0A04EA}"/>
              </a:ext>
              <a:ext uri="{C183D7F6-B498-43B3-948B-1728B52AA6E4}">
                <adec:decorative xmlns:adec="http://schemas.microsoft.com/office/drawing/2017/decorative" val="1"/>
              </a:ext>
            </a:extLst>
          </p:cNvPr>
          <p:cNvSpPr txBox="1"/>
          <p:nvPr/>
        </p:nvSpPr>
        <p:spPr>
          <a:xfrm>
            <a:off x="1494083" y="303032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3" name="TextBox 22">
            <a:extLst>
              <a:ext uri="{FF2B5EF4-FFF2-40B4-BE49-F238E27FC236}">
                <a16:creationId xmlns:a16="http://schemas.microsoft.com/office/drawing/2014/main" id="{E7748DBC-F04A-44E2-9C3D-6F57E8513843}"/>
              </a:ext>
              <a:ext uri="{C183D7F6-B498-43B3-948B-1728B52AA6E4}">
                <adec:decorative xmlns:adec="http://schemas.microsoft.com/office/drawing/2017/decorative" val="1"/>
              </a:ext>
            </a:extLst>
          </p:cNvPr>
          <p:cNvSpPr txBox="1"/>
          <p:nvPr/>
        </p:nvSpPr>
        <p:spPr>
          <a:xfrm>
            <a:off x="579683" y="385328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4" name="TextBox 23">
            <a:extLst>
              <a:ext uri="{FF2B5EF4-FFF2-40B4-BE49-F238E27FC236}">
                <a16:creationId xmlns:a16="http://schemas.microsoft.com/office/drawing/2014/main" id="{AAFFA0E7-DD9B-4964-A212-8F798568564E}"/>
              </a:ext>
              <a:ext uri="{C183D7F6-B498-43B3-948B-1728B52AA6E4}">
                <adec:decorative xmlns:adec="http://schemas.microsoft.com/office/drawing/2017/decorative" val="1"/>
              </a:ext>
            </a:extLst>
          </p:cNvPr>
          <p:cNvSpPr txBox="1"/>
          <p:nvPr/>
        </p:nvSpPr>
        <p:spPr>
          <a:xfrm>
            <a:off x="1585523" y="467624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25" name="Rectangle 24" descr="Example decision tree for dataset.">
                <a:extLst>
                  <a:ext uri="{FF2B5EF4-FFF2-40B4-BE49-F238E27FC236}">
                    <a16:creationId xmlns:a16="http://schemas.microsoft.com/office/drawing/2014/main" id="{68A90B67-7971-4CA1-B682-5258402C5A4B}"/>
                  </a:ext>
                </a:extLst>
              </p:cNvPr>
              <p:cNvSpPr/>
              <p:nvPr/>
            </p:nvSpPr>
            <p:spPr>
              <a:xfrm>
                <a:off x="2865683" y="2617873"/>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25" name="Rectangle 24" descr="Example decision tree for dataset.">
                <a:extLst>
                  <a:ext uri="{FF2B5EF4-FFF2-40B4-BE49-F238E27FC236}">
                    <a16:creationId xmlns:a16="http://schemas.microsoft.com/office/drawing/2014/main" id="{68A90B67-7971-4CA1-B682-5258402C5A4B}"/>
                  </a:ext>
                </a:extLst>
              </p:cNvPr>
              <p:cNvSpPr>
                <a:spLocks noRot="1" noChangeAspect="1" noMove="1" noResize="1" noEditPoints="1" noAdjustHandles="1" noChangeArrowheads="1" noChangeShapeType="1" noTextEdit="1"/>
              </p:cNvSpPr>
              <p:nvPr/>
            </p:nvSpPr>
            <p:spPr>
              <a:xfrm>
                <a:off x="2865683" y="2617873"/>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2617689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descr="Highlight of x_1&lt;4.5 box in the example decision tree for dataset.">
            <a:extLst>
              <a:ext uri="{FF2B5EF4-FFF2-40B4-BE49-F238E27FC236}">
                <a16:creationId xmlns:a16="http://schemas.microsoft.com/office/drawing/2014/main" id="{35A6C03B-17BB-0841-E1CF-91CAC6B2C94C}"/>
              </a:ext>
            </a:extLst>
          </p:cNvPr>
          <p:cNvSpPr/>
          <p:nvPr/>
        </p:nvSpPr>
        <p:spPr>
          <a:xfrm>
            <a:off x="2762288" y="2364080"/>
            <a:ext cx="1463040" cy="548640"/>
          </a:xfrm>
          <a:prstGeom prst="rect">
            <a:avLst/>
          </a:prstGeom>
          <a:solidFill>
            <a:schemeClr val="bg2"/>
          </a:solidFill>
          <a:ln w="508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5" name="Slide Number Placeholder 4">
            <a:extLst>
              <a:ext uri="{FF2B5EF4-FFF2-40B4-BE49-F238E27FC236}">
                <a16:creationId xmlns:a16="http://schemas.microsoft.com/office/drawing/2014/main" id="{24EBC1F2-B0A6-4274-885D-F3728DE2E7FA}"/>
              </a:ext>
            </a:extLst>
          </p:cNvPr>
          <p:cNvSpPr>
            <a:spLocks noGrp="1"/>
          </p:cNvSpPr>
          <p:nvPr>
            <p:ph type="sldNum" idx="97"/>
          </p:nvPr>
        </p:nvSpPr>
        <p:spPr/>
        <p:txBody>
          <a:bodyPr/>
          <a:lstStyle/>
          <a:p>
            <a:fld id="{86A8BF56-6CB3-514C-9A64-F39D95C9E25B}" type="slidenum">
              <a:rPr lang="en-US" smtClean="0"/>
              <a:t>36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Split nodes in decision trees</a:t>
            </a:r>
          </a:p>
        </p:txBody>
      </p:sp>
      <p:sp>
        <p:nvSpPr>
          <p:cNvPr id="6" name="Content Placeholder 5">
            <a:extLst>
              <a:ext uri="{FF2B5EF4-FFF2-40B4-BE49-F238E27FC236}">
                <a16:creationId xmlns:a16="http://schemas.microsoft.com/office/drawing/2014/main" id="{977E7905-BE69-5852-00FD-65E4E989BA24}"/>
              </a:ext>
            </a:extLst>
          </p:cNvPr>
          <p:cNvSpPr>
            <a:spLocks noGrp="1"/>
          </p:cNvSpPr>
          <p:nvPr>
            <p:ph idx="2"/>
          </p:nvPr>
        </p:nvSpPr>
        <p:spPr/>
        <p:txBody>
          <a:bodyPr/>
          <a:lstStyle/>
          <a:p>
            <a:endParaRPr lang="en-US"/>
          </a:p>
        </p:txBody>
      </p:sp>
      <p:graphicFrame>
        <p:nvGraphicFramePr>
          <p:cNvPr id="3" name="Table 9">
            <a:extLst>
              <a:ext uri="{FF2B5EF4-FFF2-40B4-BE49-F238E27FC236}">
                <a16:creationId xmlns:a16="http://schemas.microsoft.com/office/drawing/2014/main" id="{68770977-F43B-66DF-8F22-E7CB98D4CE26}"/>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
        <p:nvSpPr>
          <p:cNvPr id="11" name="Rectangle 10" descr="Highlight of x_2&gt;3 box in the example decision tree for dataset.">
            <a:extLst>
              <a:ext uri="{FF2B5EF4-FFF2-40B4-BE49-F238E27FC236}">
                <a16:creationId xmlns:a16="http://schemas.microsoft.com/office/drawing/2014/main" id="{BEF08C67-BE92-4D5A-A9E1-3A419829D56B}"/>
              </a:ext>
            </a:extLst>
          </p:cNvPr>
          <p:cNvSpPr/>
          <p:nvPr/>
        </p:nvSpPr>
        <p:spPr>
          <a:xfrm>
            <a:off x="2331328" y="4002686"/>
            <a:ext cx="1463040" cy="548640"/>
          </a:xfrm>
          <a:prstGeom prst="rect">
            <a:avLst/>
          </a:prstGeom>
          <a:solidFill>
            <a:schemeClr val="bg2"/>
          </a:solidFill>
          <a:ln w="50800">
            <a:solidFill>
              <a:srgbClr val="00318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12" name="Rectangle 11" descr="Highlight of x_1&lt;4.5 box in the example decision tree for dataset.">
            <a:extLst>
              <a:ext uri="{FF2B5EF4-FFF2-40B4-BE49-F238E27FC236}">
                <a16:creationId xmlns:a16="http://schemas.microsoft.com/office/drawing/2014/main" id="{B7FAA340-442F-4DDD-B1AC-70CCD4069297}"/>
              </a:ext>
            </a:extLst>
          </p:cNvPr>
          <p:cNvSpPr/>
          <p:nvPr/>
        </p:nvSpPr>
        <p:spPr>
          <a:xfrm>
            <a:off x="1433479" y="3180890"/>
            <a:ext cx="1463040" cy="548640"/>
          </a:xfrm>
          <a:prstGeom prst="rect">
            <a:avLst/>
          </a:prstGeom>
          <a:solidFill>
            <a:schemeClr val="bg2"/>
          </a:solidFill>
          <a:ln w="508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13" name="Group 12">
            <a:extLst>
              <a:ext uri="{FF2B5EF4-FFF2-40B4-BE49-F238E27FC236}">
                <a16:creationId xmlns:a16="http://schemas.microsoft.com/office/drawing/2014/main" id="{F458D298-FEAC-4991-8A22-260AC1ECBD52}"/>
              </a:ext>
              <a:ext uri="{C183D7F6-B498-43B3-948B-1728B52AA6E4}">
                <adec:decorative xmlns:adec="http://schemas.microsoft.com/office/drawing/2017/decorative" val="1"/>
              </a:ext>
            </a:extLst>
          </p:cNvPr>
          <p:cNvGrpSpPr/>
          <p:nvPr/>
        </p:nvGrpSpPr>
        <p:grpSpPr>
          <a:xfrm>
            <a:off x="613448" y="2455200"/>
            <a:ext cx="4846320" cy="2832114"/>
            <a:chOff x="457200" y="3200400"/>
            <a:chExt cx="4846320" cy="2832114"/>
          </a:xfrm>
        </p:grpSpPr>
        <p:cxnSp>
          <p:nvCxnSpPr>
            <p:cNvPr id="14" name="Straight Connector 13">
              <a:extLst>
                <a:ext uri="{FF2B5EF4-FFF2-40B4-BE49-F238E27FC236}">
                  <a16:creationId xmlns:a16="http://schemas.microsoft.com/office/drawing/2014/main" id="{B814D635-9327-49EC-9D29-7989A41CF789}"/>
                </a:ext>
                <a:ext uri="{C183D7F6-B498-43B3-948B-1728B52AA6E4}">
                  <adec:decorative xmlns:adec="http://schemas.microsoft.com/office/drawing/2017/decorative" val="1"/>
                </a:ext>
              </a:extLst>
            </p:cNvPr>
            <p:cNvCxnSpPr>
              <a:cxnSpLocks/>
              <a:stCxn id="38" idx="2"/>
              <a:endCxn id="19" idx="0"/>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B6A0EEA-FE91-450B-9151-280929840F07}"/>
                </a:ext>
                <a:ext uri="{C183D7F6-B498-43B3-948B-1728B52AA6E4}">
                  <adec:decorative xmlns:adec="http://schemas.microsoft.com/office/drawing/2017/decorative" val="1"/>
                </a:ext>
              </a:extLst>
            </p:cNvPr>
            <p:cNvCxnSpPr>
              <a:cxnSpLocks/>
              <a:stCxn id="38" idx="2"/>
              <a:endCxn id="18"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361CB0-1FC8-4AAC-A9CC-0F14AC27A7B7}"/>
                </a:ext>
                <a:ext uri="{C183D7F6-B498-43B3-948B-1728B52AA6E4}">
                  <adec:decorative xmlns:adec="http://schemas.microsoft.com/office/drawing/2017/decorative" val="1"/>
                </a:ext>
              </a:extLst>
            </p:cNvPr>
            <p:cNvCxnSpPr>
              <a:cxnSpLocks/>
              <a:stCxn id="19" idx="2"/>
              <a:endCxn id="20" idx="0"/>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ECE95FC-AEC1-4896-B596-FE2AA17A9D43}"/>
                </a:ext>
                <a:ext uri="{C183D7F6-B498-43B3-948B-1728B52AA6E4}">
                  <adec:decorative xmlns:adec="http://schemas.microsoft.com/office/drawing/2017/decorative" val="1"/>
                </a:ext>
              </a:extLst>
            </p:cNvPr>
            <p:cNvCxnSpPr>
              <a:cxnSpLocks/>
              <a:stCxn id="19" idx="2"/>
              <a:endCxn id="21"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B48C030-37F5-4E0D-B893-798A24801F47}"/>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0" name="Rectangle 9">
                  <a:extLst>
                    <a:ext uri="{FF2B5EF4-FFF2-40B4-BE49-F238E27FC236}">
                      <a16:creationId xmlns:a16="http://schemas.microsoft.com/office/drawing/2014/main" id="{6B23D626-7472-3A28-5376-DE0382C65D6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3"/>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512FDE0C-8DD8-463F-B6A4-0FAD3967DE30}"/>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1" name="Rectangle 10">
                  <a:extLst>
                    <a:ext uri="{FF2B5EF4-FFF2-40B4-BE49-F238E27FC236}">
                      <a16:creationId xmlns:a16="http://schemas.microsoft.com/office/drawing/2014/main" id="{366AD1EF-17E2-94B1-A629-5189C877D50A}"/>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8E9FD68F-E829-4CDC-BB27-79B22B221F7E}"/>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2" name="Rectangle 11">
                  <a:extLst>
                    <a:ext uri="{FF2B5EF4-FFF2-40B4-BE49-F238E27FC236}">
                      <a16:creationId xmlns:a16="http://schemas.microsoft.com/office/drawing/2014/main" id="{2105D991-A8AA-C18F-86D3-11DAEB33D9F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9483951F-E7B9-457D-AE8C-47C83C650B79}"/>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13" name="Rectangle 12">
                  <a:extLst>
                    <a:ext uri="{FF2B5EF4-FFF2-40B4-BE49-F238E27FC236}">
                      <a16:creationId xmlns:a16="http://schemas.microsoft.com/office/drawing/2014/main" id="{B5FFB371-B355-0142-4BC0-F0781E5C54E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5BAD919-E082-4C71-8F4D-7DF821EBA8CF}"/>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4" name="Rectangle 13">
                  <a:extLst>
                    <a:ext uri="{FF2B5EF4-FFF2-40B4-BE49-F238E27FC236}">
                      <a16:creationId xmlns:a16="http://schemas.microsoft.com/office/drawing/2014/main" id="{2DA7B6E5-36C4-AC45-EB44-01BE2724CA0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24" name="Straight Connector 23">
              <a:extLst>
                <a:ext uri="{FF2B5EF4-FFF2-40B4-BE49-F238E27FC236}">
                  <a16:creationId xmlns:a16="http://schemas.microsoft.com/office/drawing/2014/main" id="{022FDE50-E0A1-4879-A9BB-805A1F783D09}"/>
                </a:ext>
                <a:ext uri="{C183D7F6-B498-43B3-948B-1728B52AA6E4}">
                  <adec:decorative xmlns:adec="http://schemas.microsoft.com/office/drawing/2017/decorative" val="1"/>
                </a:ext>
              </a:extLst>
            </p:cNvPr>
            <p:cNvCxnSpPr>
              <a:cxnSpLocks/>
              <a:stCxn id="21" idx="2"/>
              <a:endCxn id="23"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D8B6AE-5D1C-4093-8DF9-2FE3FC01A8A2}"/>
                </a:ext>
                <a:ext uri="{C183D7F6-B498-43B3-948B-1728B52AA6E4}">
                  <adec:decorative xmlns:adec="http://schemas.microsoft.com/office/drawing/2017/decorative" val="1"/>
                </a:ext>
              </a:extLst>
            </p:cNvPr>
            <p:cNvCxnSpPr>
              <a:cxnSpLocks/>
              <a:stCxn id="21" idx="2"/>
              <a:endCxn id="26"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C5CE111-D21C-4C49-9C76-6A43E0412A8D}"/>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7" name="Rectangle 16">
                  <a:extLst>
                    <a:ext uri="{FF2B5EF4-FFF2-40B4-BE49-F238E27FC236}">
                      <a16:creationId xmlns:a16="http://schemas.microsoft.com/office/drawing/2014/main" id="{01AE33F7-CCEE-EB79-7D26-91B85F1EB5D3}"/>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7" name="TextBox 26">
              <a:extLst>
                <a:ext uri="{FF2B5EF4-FFF2-40B4-BE49-F238E27FC236}">
                  <a16:creationId xmlns:a16="http://schemas.microsoft.com/office/drawing/2014/main" id="{6164E4D5-23D7-4CB4-8146-D813E2C484B8}"/>
                </a:ext>
                <a:ext uri="{C183D7F6-B498-43B3-948B-1728B52AA6E4}">
                  <adec:decorative xmlns:adec="http://schemas.microsoft.com/office/drawing/2017/decorative" val="1"/>
                </a:ext>
              </a:extLst>
            </p:cNvPr>
            <p:cNvSpPr txBox="1"/>
            <p:nvPr/>
          </p:nvSpPr>
          <p:spPr>
            <a:xfrm>
              <a:off x="1407294" y="3459308"/>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2" name="TextBox 31">
              <a:extLst>
                <a:ext uri="{FF2B5EF4-FFF2-40B4-BE49-F238E27FC236}">
                  <a16:creationId xmlns:a16="http://schemas.microsoft.com/office/drawing/2014/main" id="{0FB6A662-9777-4663-8ADD-527BAF0DE26E}"/>
                </a:ext>
                <a:ext uri="{C183D7F6-B498-43B3-948B-1728B52AA6E4}">
                  <adec:decorative xmlns:adec="http://schemas.microsoft.com/office/drawing/2017/decorative" val="1"/>
                </a:ext>
              </a:extLst>
            </p:cNvPr>
            <p:cNvSpPr txBox="1"/>
            <p:nvPr/>
          </p:nvSpPr>
          <p:spPr>
            <a:xfrm>
              <a:off x="2832091" y="4381487"/>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3" name="TextBox 32">
              <a:extLst>
                <a:ext uri="{FF2B5EF4-FFF2-40B4-BE49-F238E27FC236}">
                  <a16:creationId xmlns:a16="http://schemas.microsoft.com/office/drawing/2014/main" id="{E1EF15A0-BFAC-4ABC-9FC7-240547142EFF}"/>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4" name="TextBox 33">
              <a:extLst>
                <a:ext uri="{FF2B5EF4-FFF2-40B4-BE49-F238E27FC236}">
                  <a16:creationId xmlns:a16="http://schemas.microsoft.com/office/drawing/2014/main" id="{AF0C08E8-0B70-4630-98CD-FBDEC9046EC6}"/>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6" name="TextBox 35">
              <a:extLst>
                <a:ext uri="{FF2B5EF4-FFF2-40B4-BE49-F238E27FC236}">
                  <a16:creationId xmlns:a16="http://schemas.microsoft.com/office/drawing/2014/main" id="{1783BE6E-97CC-4401-BC39-A47AFF74DDAF}"/>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7" name="TextBox 36">
              <a:extLst>
                <a:ext uri="{FF2B5EF4-FFF2-40B4-BE49-F238E27FC236}">
                  <a16:creationId xmlns:a16="http://schemas.microsoft.com/office/drawing/2014/main" id="{9C70F41B-18A5-44BA-9031-45041EDC2172}"/>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38" name="Rectangle 37" descr="Example decision tree for dataset.">
                  <a:extLst>
                    <a:ext uri="{FF2B5EF4-FFF2-40B4-BE49-F238E27FC236}">
                      <a16:creationId xmlns:a16="http://schemas.microsoft.com/office/drawing/2014/main" id="{4EE7EFD9-8BC7-4E28-A8E0-867FCE4C60E1}"/>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25" name="Rectangle 24" descr="Example decision tree for dataset.">
                  <a:extLst>
                    <a:ext uri="{FF2B5EF4-FFF2-40B4-BE49-F238E27FC236}">
                      <a16:creationId xmlns:a16="http://schemas.microsoft.com/office/drawing/2014/main" id="{3ECE28D8-4C39-E18E-22E1-C08235401559}"/>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sp>
        <p:nvSpPr>
          <p:cNvPr id="39" name="Rectangle 38">
            <a:extLst>
              <a:ext uri="{FF2B5EF4-FFF2-40B4-BE49-F238E27FC236}">
                <a16:creationId xmlns:a16="http://schemas.microsoft.com/office/drawing/2014/main" id="{9DF0029F-2003-4800-ABE2-FCCBBD872C95}"/>
              </a:ext>
              <a:ext uri="{C183D7F6-B498-43B3-948B-1728B52AA6E4}">
                <adec:decorative xmlns:adec="http://schemas.microsoft.com/office/drawing/2017/decorative" val="1"/>
              </a:ext>
            </a:extLst>
          </p:cNvPr>
          <p:cNvSpPr/>
          <p:nvPr/>
        </p:nvSpPr>
        <p:spPr>
          <a:xfrm>
            <a:off x="4618861" y="5286343"/>
            <a:ext cx="1463040" cy="548640"/>
          </a:xfrm>
          <a:prstGeom prst="rect">
            <a:avLst/>
          </a:prstGeom>
          <a:solidFill>
            <a:schemeClr val="bg2"/>
          </a:solidFill>
          <a:ln w="50800">
            <a:solidFill>
              <a:srgbClr val="00318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Split Node</a:t>
            </a:r>
          </a:p>
        </p:txBody>
      </p:sp>
    </p:spTree>
    <p:extLst>
      <p:ext uri="{BB962C8B-B14F-4D97-AF65-F5344CB8AC3E}">
        <p14:creationId xmlns:p14="http://schemas.microsoft.com/office/powerpoint/2010/main" val="2738089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ectangle 31" descr="Highlight of class=2 in the example decision tree for dataset.">
            <a:extLst>
              <a:ext uri="{FF2B5EF4-FFF2-40B4-BE49-F238E27FC236}">
                <a16:creationId xmlns:a16="http://schemas.microsoft.com/office/drawing/2014/main" id="{CE180D4D-45BD-28D7-6D65-C64FA4AFB448}"/>
              </a:ext>
            </a:extLst>
          </p:cNvPr>
          <p:cNvSpPr/>
          <p:nvPr/>
        </p:nvSpPr>
        <p:spPr>
          <a:xfrm>
            <a:off x="4100123" y="3355672"/>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1" name="Rectangle 30">
            <a:extLst>
              <a:ext uri="{FF2B5EF4-FFF2-40B4-BE49-F238E27FC236}">
                <a16:creationId xmlns:a16="http://schemas.microsoft.com/office/drawing/2014/main" id="{233A27AB-EFD8-C7F4-9AB7-A1EFEAAAC66C}"/>
              </a:ext>
              <a:ext uri="{C183D7F6-B498-43B3-948B-1728B52AA6E4}">
                <adec:decorative xmlns:adec="http://schemas.microsoft.com/office/drawing/2017/decorative" val="1"/>
              </a:ext>
            </a:extLst>
          </p:cNvPr>
          <p:cNvSpPr/>
          <p:nvPr/>
        </p:nvSpPr>
        <p:spPr>
          <a:xfrm>
            <a:off x="3048563" y="5001592"/>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4" name="Rectangle 3" descr="Highlight of class=1 box in the example decision tree for dataset.">
            <a:extLst>
              <a:ext uri="{FF2B5EF4-FFF2-40B4-BE49-F238E27FC236}">
                <a16:creationId xmlns:a16="http://schemas.microsoft.com/office/drawing/2014/main" id="{624039D9-CE50-6261-3432-456D613DABEB}"/>
              </a:ext>
            </a:extLst>
          </p:cNvPr>
          <p:cNvSpPr/>
          <p:nvPr/>
        </p:nvSpPr>
        <p:spPr>
          <a:xfrm>
            <a:off x="1494083" y="5001592"/>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3" name="Rectangle 2">
            <a:extLst>
              <a:ext uri="{FF2B5EF4-FFF2-40B4-BE49-F238E27FC236}">
                <a16:creationId xmlns:a16="http://schemas.microsoft.com/office/drawing/2014/main" id="{D0EC7F32-E32D-44DB-AEF9-2A7ED00FBC1D}"/>
              </a:ext>
              <a:ext uri="{C183D7F6-B498-43B3-948B-1728B52AA6E4}">
                <adec:decorative xmlns:adec="http://schemas.microsoft.com/office/drawing/2017/decorative" val="1"/>
              </a:ext>
            </a:extLst>
          </p:cNvPr>
          <p:cNvSpPr/>
          <p:nvPr/>
        </p:nvSpPr>
        <p:spPr>
          <a:xfrm>
            <a:off x="442523" y="4178632"/>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sp>
        <p:nvSpPr>
          <p:cNvPr id="7" name="Slide Number Placeholder 6">
            <a:extLst>
              <a:ext uri="{FF2B5EF4-FFF2-40B4-BE49-F238E27FC236}">
                <a16:creationId xmlns:a16="http://schemas.microsoft.com/office/drawing/2014/main" id="{D887D9A1-19A7-4FEB-97E3-7C5A69336C02}"/>
              </a:ext>
            </a:extLst>
          </p:cNvPr>
          <p:cNvSpPr>
            <a:spLocks noGrp="1"/>
          </p:cNvSpPr>
          <p:nvPr>
            <p:ph type="sldNum" idx="97"/>
          </p:nvPr>
        </p:nvSpPr>
        <p:spPr/>
        <p:txBody>
          <a:bodyPr/>
          <a:lstStyle/>
          <a:p>
            <a:fld id="{86A8BF56-6CB3-514C-9A64-F39D95C9E25B}" type="slidenum">
              <a:rPr lang="en-US" smtClean="0"/>
              <a:t>37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Leaf nodes in a decision tree</a:t>
            </a:r>
          </a:p>
        </p:txBody>
      </p:sp>
      <p:sp>
        <p:nvSpPr>
          <p:cNvPr id="6" name="Content Placeholder 5">
            <a:extLst>
              <a:ext uri="{FF2B5EF4-FFF2-40B4-BE49-F238E27FC236}">
                <a16:creationId xmlns:a16="http://schemas.microsoft.com/office/drawing/2014/main" id="{9A84A256-D0AC-7507-B98E-531CA3C72139}"/>
              </a:ext>
            </a:extLst>
          </p:cNvPr>
          <p:cNvSpPr>
            <a:spLocks noGrp="1"/>
          </p:cNvSpPr>
          <p:nvPr>
            <p:ph idx="2"/>
          </p:nvPr>
        </p:nvSpPr>
        <p:spPr/>
        <p:txBody>
          <a:bodyPr/>
          <a:lstStyle/>
          <a:p>
            <a:endParaRPr lang="en-US"/>
          </a:p>
        </p:txBody>
      </p:sp>
      <p:sp>
        <p:nvSpPr>
          <p:cNvPr id="33" name="Rectangle 32">
            <a:extLst>
              <a:ext uri="{FF2B5EF4-FFF2-40B4-BE49-F238E27FC236}">
                <a16:creationId xmlns:a16="http://schemas.microsoft.com/office/drawing/2014/main" id="{21BA4C94-42C1-D3AB-37F3-B74181417BA0}"/>
              </a:ext>
              <a:ext uri="{C183D7F6-B498-43B3-948B-1728B52AA6E4}">
                <adec:decorative xmlns:adec="http://schemas.microsoft.com/office/drawing/2017/decorative" val="1"/>
              </a:ext>
            </a:extLst>
          </p:cNvPr>
          <p:cNvSpPr/>
          <p:nvPr/>
        </p:nvSpPr>
        <p:spPr>
          <a:xfrm>
            <a:off x="4768570" y="5433949"/>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Leaf node</a:t>
            </a:r>
          </a:p>
        </p:txBody>
      </p:sp>
      <p:graphicFrame>
        <p:nvGraphicFramePr>
          <p:cNvPr id="5" name="Table 9">
            <a:extLst>
              <a:ext uri="{FF2B5EF4-FFF2-40B4-BE49-F238E27FC236}">
                <a16:creationId xmlns:a16="http://schemas.microsoft.com/office/drawing/2014/main" id="{E3B7FAD8-8221-684B-8ADD-E7002B91CD42}"/>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
        <p:nvSpPr>
          <p:cNvPr id="13" name="Rectangle 12">
            <a:extLst>
              <a:ext uri="{FF2B5EF4-FFF2-40B4-BE49-F238E27FC236}">
                <a16:creationId xmlns:a16="http://schemas.microsoft.com/office/drawing/2014/main" id="{5F48FA11-7E0E-4F45-BC59-D16A86D90E0A}"/>
              </a:ext>
              <a:ext uri="{C183D7F6-B498-43B3-948B-1728B52AA6E4}">
                <adec:decorative xmlns:adec="http://schemas.microsoft.com/office/drawing/2017/decorative" val="1"/>
              </a:ext>
            </a:extLst>
          </p:cNvPr>
          <p:cNvSpPr/>
          <p:nvPr/>
        </p:nvSpPr>
        <p:spPr>
          <a:xfrm>
            <a:off x="442523" y="4162594"/>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lt"/>
            </a:endParaRPr>
          </a:p>
        </p:txBody>
      </p:sp>
      <p:grpSp>
        <p:nvGrpSpPr>
          <p:cNvPr id="14" name="Group 13">
            <a:extLst>
              <a:ext uri="{FF2B5EF4-FFF2-40B4-BE49-F238E27FC236}">
                <a16:creationId xmlns:a16="http://schemas.microsoft.com/office/drawing/2014/main" id="{EE641E37-A4CB-4E45-A2D3-7BF507F214CF}"/>
              </a:ext>
            </a:extLst>
          </p:cNvPr>
          <p:cNvGrpSpPr/>
          <p:nvPr/>
        </p:nvGrpSpPr>
        <p:grpSpPr>
          <a:xfrm>
            <a:off x="579683" y="2601835"/>
            <a:ext cx="4846320" cy="2832114"/>
            <a:chOff x="457200" y="3200400"/>
            <a:chExt cx="4846320" cy="2832114"/>
          </a:xfrm>
        </p:grpSpPr>
        <p:cxnSp>
          <p:nvCxnSpPr>
            <p:cNvPr id="15" name="Straight Connector 14">
              <a:extLst>
                <a:ext uri="{FF2B5EF4-FFF2-40B4-BE49-F238E27FC236}">
                  <a16:creationId xmlns:a16="http://schemas.microsoft.com/office/drawing/2014/main" id="{69372276-A723-4718-B357-3BBD34E2BA2C}"/>
                </a:ext>
                <a:ext uri="{C183D7F6-B498-43B3-948B-1728B52AA6E4}">
                  <adec:decorative xmlns:adec="http://schemas.microsoft.com/office/drawing/2017/decorative" val="1"/>
                </a:ext>
              </a:extLst>
            </p:cNvPr>
            <p:cNvCxnSpPr>
              <a:cxnSpLocks/>
              <a:stCxn id="38" idx="2"/>
              <a:endCxn id="20" idx="0"/>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3B6D6CA-4751-425F-BABB-4FC1A4BDBDEA}"/>
                </a:ext>
                <a:ext uri="{C183D7F6-B498-43B3-948B-1728B52AA6E4}">
                  <adec:decorative xmlns:adec="http://schemas.microsoft.com/office/drawing/2017/decorative" val="1"/>
                </a:ext>
              </a:extLst>
            </p:cNvPr>
            <p:cNvCxnSpPr>
              <a:cxnSpLocks/>
              <a:stCxn id="38" idx="2"/>
              <a:endCxn id="19"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ED79C1-7EC0-49A9-9B89-79845A4C3FB1}"/>
                </a:ext>
                <a:ext uri="{C183D7F6-B498-43B3-948B-1728B52AA6E4}">
                  <adec:decorative xmlns:adec="http://schemas.microsoft.com/office/drawing/2017/decorative" val="1"/>
                </a:ext>
              </a:extLst>
            </p:cNvPr>
            <p:cNvCxnSpPr>
              <a:cxnSpLocks/>
              <a:stCxn id="20" idx="2"/>
              <a:endCxn id="21" idx="0"/>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F6E5223-A5C9-4486-860E-BDF1BD50359D}"/>
                </a:ext>
                <a:ext uri="{C183D7F6-B498-43B3-948B-1728B52AA6E4}">
                  <adec:decorative xmlns:adec="http://schemas.microsoft.com/office/drawing/2017/decorative" val="1"/>
                </a:ext>
              </a:extLst>
            </p:cNvPr>
            <p:cNvCxnSpPr>
              <a:cxnSpLocks/>
              <a:stCxn id="20" idx="2"/>
              <a:endCxn id="23"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CED1485E-212B-44A7-8E89-A360B9C4F3BF}"/>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2"/>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0" name="Rectangle 9">
                  <a:extLst>
                    <a:ext uri="{FF2B5EF4-FFF2-40B4-BE49-F238E27FC236}">
                      <a16:creationId xmlns:a16="http://schemas.microsoft.com/office/drawing/2014/main" id="{6B23D626-7472-3A28-5376-DE0382C65D6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3"/>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CDF2BB0-A431-4579-B295-D5B2316906BC}"/>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1" name="Rectangle 10">
                  <a:extLst>
                    <a:ext uri="{FF2B5EF4-FFF2-40B4-BE49-F238E27FC236}">
                      <a16:creationId xmlns:a16="http://schemas.microsoft.com/office/drawing/2014/main" id="{366AD1EF-17E2-94B1-A629-5189C877D50A}"/>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91D986DD-885E-41CC-953E-4FDBB7EDD8EE}"/>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2" name="Rectangle 11">
                  <a:extLst>
                    <a:ext uri="{FF2B5EF4-FFF2-40B4-BE49-F238E27FC236}">
                      <a16:creationId xmlns:a16="http://schemas.microsoft.com/office/drawing/2014/main" id="{2105D991-A8AA-C18F-86D3-11DAEB33D9F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C3CEEDF-C455-4E52-B235-F5B26A94402C}"/>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13" name="Rectangle 12">
                  <a:extLst>
                    <a:ext uri="{FF2B5EF4-FFF2-40B4-BE49-F238E27FC236}">
                      <a16:creationId xmlns:a16="http://schemas.microsoft.com/office/drawing/2014/main" id="{B5FFB371-B355-0142-4BC0-F0781E5C54E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19E77882-9E60-4691-B247-B3E4114120E3}"/>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4" name="Rectangle 13">
                  <a:extLst>
                    <a:ext uri="{FF2B5EF4-FFF2-40B4-BE49-F238E27FC236}">
                      <a16:creationId xmlns:a16="http://schemas.microsoft.com/office/drawing/2014/main" id="{2DA7B6E5-36C4-AC45-EB44-01BE2724CA0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DC896795-8B4A-4EDF-8B75-C43F15F6B9B3}"/>
                </a:ext>
                <a:ext uri="{C183D7F6-B498-43B3-948B-1728B52AA6E4}">
                  <adec:decorative xmlns:adec="http://schemas.microsoft.com/office/drawing/2017/decorative" val="1"/>
                </a:ext>
              </a:extLst>
            </p:cNvPr>
            <p:cNvCxnSpPr>
              <a:cxnSpLocks/>
              <a:stCxn id="23" idx="2"/>
              <a:endCxn id="24"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0263A8-74BA-43EC-A409-3D9307BEB690}"/>
                </a:ext>
                <a:ext uri="{C183D7F6-B498-43B3-948B-1728B52AA6E4}">
                  <adec:decorative xmlns:adec="http://schemas.microsoft.com/office/drawing/2017/decorative" val="1"/>
                </a:ext>
              </a:extLst>
            </p:cNvPr>
            <p:cNvCxnSpPr>
              <a:cxnSpLocks/>
              <a:stCxn id="23" idx="2"/>
              <a:endCxn id="27"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3E2210EF-51DE-4BB2-B290-1E23B175CD43}"/>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7" name="Rectangle 16">
                  <a:extLst>
                    <a:ext uri="{FF2B5EF4-FFF2-40B4-BE49-F238E27FC236}">
                      <a16:creationId xmlns:a16="http://schemas.microsoft.com/office/drawing/2014/main" id="{01AE33F7-CCEE-EB79-7D26-91B85F1EB5D3}"/>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8" name="TextBox 27">
              <a:extLst>
                <a:ext uri="{FF2B5EF4-FFF2-40B4-BE49-F238E27FC236}">
                  <a16:creationId xmlns:a16="http://schemas.microsoft.com/office/drawing/2014/main" id="{0A24CB0C-9B90-484C-98FD-7F83BBFD85A9}"/>
                </a:ext>
                <a:ext uri="{C183D7F6-B498-43B3-948B-1728B52AA6E4}">
                  <adec:decorative xmlns:adec="http://schemas.microsoft.com/office/drawing/2017/decorative" val="1"/>
                </a:ext>
              </a:extLst>
            </p:cNvPr>
            <p:cNvSpPr txBox="1"/>
            <p:nvPr/>
          </p:nvSpPr>
          <p:spPr>
            <a:xfrm>
              <a:off x="137160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9" name="TextBox 28">
              <a:extLst>
                <a:ext uri="{FF2B5EF4-FFF2-40B4-BE49-F238E27FC236}">
                  <a16:creationId xmlns:a16="http://schemas.microsoft.com/office/drawing/2014/main" id="{B81333F7-F980-4C39-BEAA-40B17B113A1C}"/>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0" name="TextBox 29">
              <a:extLst>
                <a:ext uri="{FF2B5EF4-FFF2-40B4-BE49-F238E27FC236}">
                  <a16:creationId xmlns:a16="http://schemas.microsoft.com/office/drawing/2014/main" id="{E1F26B61-2363-4D3A-BB89-55CBD55DD1E8}"/>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4" name="TextBox 33">
              <a:extLst>
                <a:ext uri="{FF2B5EF4-FFF2-40B4-BE49-F238E27FC236}">
                  <a16:creationId xmlns:a16="http://schemas.microsoft.com/office/drawing/2014/main" id="{BCA4EF8F-99D6-4B31-9901-AC052F245473}"/>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6" name="TextBox 35">
              <a:extLst>
                <a:ext uri="{FF2B5EF4-FFF2-40B4-BE49-F238E27FC236}">
                  <a16:creationId xmlns:a16="http://schemas.microsoft.com/office/drawing/2014/main" id="{0541AF8A-5EA2-4377-9CCB-3F857551EC84}"/>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7" name="TextBox 36">
              <a:extLst>
                <a:ext uri="{FF2B5EF4-FFF2-40B4-BE49-F238E27FC236}">
                  <a16:creationId xmlns:a16="http://schemas.microsoft.com/office/drawing/2014/main" id="{64362591-3DBC-4E9C-B77D-8ED3580ED454}"/>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38" name="Rectangle 37" descr="Example decision tree for dataset.">
                  <a:extLst>
                    <a:ext uri="{FF2B5EF4-FFF2-40B4-BE49-F238E27FC236}">
                      <a16:creationId xmlns:a16="http://schemas.microsoft.com/office/drawing/2014/main" id="{7B0F789D-A80A-48EB-97B7-F7DAEC4BA873}"/>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25" name="Rectangle 24" descr="Example decision tree for dataset.">
                  <a:extLst>
                    <a:ext uri="{FF2B5EF4-FFF2-40B4-BE49-F238E27FC236}">
                      <a16:creationId xmlns:a16="http://schemas.microsoft.com/office/drawing/2014/main" id="{3ECE28D8-4C39-E18E-22E1-C08235401559}"/>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sp>
        <p:nvSpPr>
          <p:cNvPr id="39" name="Rectangle 38">
            <a:extLst>
              <a:ext uri="{FF2B5EF4-FFF2-40B4-BE49-F238E27FC236}">
                <a16:creationId xmlns:a16="http://schemas.microsoft.com/office/drawing/2014/main" id="{CBC73854-7846-44FE-9CF5-941E9B0D2608}"/>
              </a:ext>
              <a:ext uri="{C183D7F6-B498-43B3-948B-1728B52AA6E4}">
                <adec:decorative xmlns:adec="http://schemas.microsoft.com/office/drawing/2017/decorative" val="1"/>
              </a:ext>
            </a:extLst>
          </p:cNvPr>
          <p:cNvSpPr/>
          <p:nvPr/>
        </p:nvSpPr>
        <p:spPr>
          <a:xfrm>
            <a:off x="4768570" y="5417911"/>
            <a:ext cx="1463040" cy="548640"/>
          </a:xfrm>
          <a:prstGeom prst="rect">
            <a:avLst/>
          </a:prstGeom>
          <a:solidFill>
            <a:srgbClr val="FFFF00"/>
          </a:solidFill>
          <a:ln w="50800" cmpd="sng">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rPr>
              <a:t>Leaf node</a:t>
            </a:r>
          </a:p>
        </p:txBody>
      </p:sp>
    </p:spTree>
    <p:extLst>
      <p:ext uri="{BB962C8B-B14F-4D97-AF65-F5344CB8AC3E}">
        <p14:creationId xmlns:p14="http://schemas.microsoft.com/office/powerpoint/2010/main" val="9653359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B1B6A-D2FB-42FE-A92F-F57BEA6215E9}"/>
              </a:ext>
            </a:extLst>
          </p:cNvPr>
          <p:cNvSpPr>
            <a:spLocks noGrp="1"/>
          </p:cNvSpPr>
          <p:nvPr>
            <p:ph type="sldNum" idx="97"/>
          </p:nvPr>
        </p:nvSpPr>
        <p:spPr/>
        <p:txBody>
          <a:bodyPr/>
          <a:lstStyle/>
          <a:p>
            <a:fld id="{86A8BF56-6CB3-514C-9A64-F39D95C9E25B}" type="slidenum">
              <a:rPr lang="en-US" smtClean="0"/>
              <a:t>38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Plotting the data</a:t>
            </a:r>
          </a:p>
        </p:txBody>
      </p:sp>
      <p:sp>
        <p:nvSpPr>
          <p:cNvPr id="7" name="Content Placeholder 6">
            <a:extLst>
              <a:ext uri="{FF2B5EF4-FFF2-40B4-BE49-F238E27FC236}">
                <a16:creationId xmlns:a16="http://schemas.microsoft.com/office/drawing/2014/main" id="{1486A237-4482-7685-0CBD-F970105753A6}"/>
              </a:ext>
            </a:extLst>
          </p:cNvPr>
          <p:cNvSpPr>
            <a:spLocks noGrp="1"/>
          </p:cNvSpPr>
          <p:nvPr>
            <p:ph idx="2"/>
          </p:nvPr>
        </p:nvSpPr>
        <p:spPr/>
        <p:txBody>
          <a:bodyPr/>
          <a:lstStyle/>
          <a:p>
            <a:endParaRPr lang="en-US"/>
          </a:p>
        </p:txBody>
      </p:sp>
      <p:graphicFrame>
        <p:nvGraphicFramePr>
          <p:cNvPr id="5" name="Table 9">
            <a:extLst>
              <a:ext uri="{FF2B5EF4-FFF2-40B4-BE49-F238E27FC236}">
                <a16:creationId xmlns:a16="http://schemas.microsoft.com/office/drawing/2014/main" id="{2D9B7627-EED9-8DB8-4138-A8E9796310C9}"/>
              </a:ext>
            </a:extLst>
          </p:cNvPr>
          <p:cNvGraphicFramePr>
            <a:graphicFrameLocks/>
          </p:cNvGraphicFramePr>
          <p:nvPr>
            <p:extLst>
              <p:ext uri="{D42A27DB-BD31-4B8C-83A1-F6EECF244321}">
                <p14:modId xmlns:p14="http://schemas.microsoft.com/office/powerpoint/2010/main" val="275203503"/>
              </p:ext>
            </p:extLst>
          </p:nvPr>
        </p:nvGraphicFramePr>
        <p:xfrm>
          <a:off x="544600" y="1657873"/>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
        <p:nvSpPr>
          <p:cNvPr id="8" name="Oval 7">
            <a:extLst>
              <a:ext uri="{FF2B5EF4-FFF2-40B4-BE49-F238E27FC236}">
                <a16:creationId xmlns:a16="http://schemas.microsoft.com/office/drawing/2014/main" id="{F9850DCF-9566-B052-5B60-8D18D2E0C8CC}"/>
              </a:ext>
            </a:extLst>
          </p:cNvPr>
          <p:cNvSpPr/>
          <p:nvPr/>
        </p:nvSpPr>
        <p:spPr>
          <a:xfrm>
            <a:off x="8080585" y="6139528"/>
            <a:ext cx="188802" cy="188802"/>
          </a:xfrm>
          <a:prstGeom prst="ellipse">
            <a:avLst/>
          </a:prstGeom>
          <a:solidFill>
            <a:schemeClr val="accent6"/>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iamond 8">
            <a:extLst>
              <a:ext uri="{FF2B5EF4-FFF2-40B4-BE49-F238E27FC236}">
                <a16:creationId xmlns:a16="http://schemas.microsoft.com/office/drawing/2014/main" id="{767FCF63-34E1-71AC-CF89-F3B6F7CCD87C}"/>
              </a:ext>
            </a:extLst>
          </p:cNvPr>
          <p:cNvSpPr/>
          <p:nvPr/>
        </p:nvSpPr>
        <p:spPr>
          <a:xfrm>
            <a:off x="9437395" y="6132329"/>
            <a:ext cx="203200" cy="203200"/>
          </a:xfrm>
          <a:prstGeom prst="diamond">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Chart 9" descr="Plot of dataset">
            <a:extLst>
              <a:ext uri="{FF2B5EF4-FFF2-40B4-BE49-F238E27FC236}">
                <a16:creationId xmlns:a16="http://schemas.microsoft.com/office/drawing/2014/main" id="{6563244E-A83E-40A7-B383-2C00FA0D8857}"/>
              </a:ext>
            </a:extLst>
          </p:cNvPr>
          <p:cNvGraphicFramePr>
            <a:graphicFrameLocks/>
          </p:cNvGraphicFramePr>
          <p:nvPr>
            <p:extLst>
              <p:ext uri="{D42A27DB-BD31-4B8C-83A1-F6EECF244321}">
                <p14:modId xmlns:p14="http://schemas.microsoft.com/office/powerpoint/2010/main" val="1818009046"/>
              </p:ext>
            </p:extLst>
          </p:nvPr>
        </p:nvGraphicFramePr>
        <p:xfrm>
          <a:off x="6753191" y="1231664"/>
          <a:ext cx="4831307" cy="478967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2C11C2E1-CD2E-6232-5860-6570E18FB9FC}"/>
              </a:ext>
            </a:extLst>
          </p:cNvPr>
          <p:cNvSpPr txBox="1"/>
          <p:nvPr/>
        </p:nvSpPr>
        <p:spPr>
          <a:xfrm>
            <a:off x="8276586" y="6049263"/>
            <a:ext cx="906017" cy="369332"/>
          </a:xfrm>
          <a:prstGeom prst="rect">
            <a:avLst/>
          </a:prstGeom>
          <a:noFill/>
        </p:spPr>
        <p:txBody>
          <a:bodyPr wrap="none" rtlCol="0">
            <a:spAutoFit/>
          </a:bodyPr>
          <a:lstStyle/>
          <a:p>
            <a:r>
              <a:rPr lang="en-US" dirty="0"/>
              <a:t>Class 1</a:t>
            </a:r>
          </a:p>
        </p:txBody>
      </p:sp>
      <p:sp>
        <p:nvSpPr>
          <p:cNvPr id="6" name="TextBox 5">
            <a:extLst>
              <a:ext uri="{FF2B5EF4-FFF2-40B4-BE49-F238E27FC236}">
                <a16:creationId xmlns:a16="http://schemas.microsoft.com/office/drawing/2014/main" id="{A95BB684-EAFA-316A-D9C7-072AD2B6D603}"/>
              </a:ext>
            </a:extLst>
          </p:cNvPr>
          <p:cNvSpPr txBox="1"/>
          <p:nvPr/>
        </p:nvSpPr>
        <p:spPr>
          <a:xfrm>
            <a:off x="9640595" y="6049263"/>
            <a:ext cx="906017" cy="369332"/>
          </a:xfrm>
          <a:prstGeom prst="rect">
            <a:avLst/>
          </a:prstGeom>
          <a:noFill/>
        </p:spPr>
        <p:txBody>
          <a:bodyPr wrap="none" rtlCol="0">
            <a:spAutoFit/>
          </a:bodyPr>
          <a:lstStyle/>
          <a:p>
            <a:r>
              <a:rPr lang="en-US" dirty="0"/>
              <a:t>Class 2</a:t>
            </a:r>
          </a:p>
        </p:txBody>
      </p:sp>
    </p:spTree>
    <p:extLst>
      <p:ext uri="{BB962C8B-B14F-4D97-AF65-F5344CB8AC3E}">
        <p14:creationId xmlns:p14="http://schemas.microsoft.com/office/powerpoint/2010/main" val="4052687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Rectangle 46" descr="Box over chat indicating lower split.">
            <a:extLst>
              <a:ext uri="{FF2B5EF4-FFF2-40B4-BE49-F238E27FC236}">
                <a16:creationId xmlns:a16="http://schemas.microsoft.com/office/drawing/2014/main" id="{7A4E153B-1EE8-086C-E898-A9EFC3611627}"/>
              </a:ext>
              <a:ext uri="{C183D7F6-B498-43B3-948B-1728B52AA6E4}">
                <adec:decorative xmlns:adec="http://schemas.microsoft.com/office/drawing/2017/decorative" val="0"/>
              </a:ext>
            </a:extLst>
          </p:cNvPr>
          <p:cNvSpPr/>
          <p:nvPr/>
        </p:nvSpPr>
        <p:spPr>
          <a:xfrm>
            <a:off x="7361284" y="3950208"/>
            <a:ext cx="4052924" cy="1792056"/>
          </a:xfrm>
          <a:prstGeom prst="rect">
            <a:avLst/>
          </a:prstGeom>
          <a:solidFill>
            <a:schemeClr val="accent3">
              <a:lumMod val="40000"/>
              <a:lumOff val="6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8" name="Rectangle 47" descr="Box over chart indicating upper split">
            <a:extLst>
              <a:ext uri="{FF2B5EF4-FFF2-40B4-BE49-F238E27FC236}">
                <a16:creationId xmlns:a16="http://schemas.microsoft.com/office/drawing/2014/main" id="{3C7AD44D-A6CA-807A-5EAF-BDF841BAD299}"/>
              </a:ext>
              <a:ext uri="{C183D7F6-B498-43B3-948B-1728B52AA6E4}">
                <adec:decorative xmlns:adec="http://schemas.microsoft.com/office/drawing/2017/decorative" val="0"/>
              </a:ext>
            </a:extLst>
          </p:cNvPr>
          <p:cNvSpPr/>
          <p:nvPr/>
        </p:nvSpPr>
        <p:spPr>
          <a:xfrm>
            <a:off x="7361284" y="2178474"/>
            <a:ext cx="4052924" cy="1771734"/>
          </a:xfrm>
          <a:prstGeom prst="rect">
            <a:avLst/>
          </a:prstGeom>
          <a:solidFill>
            <a:schemeClr val="bg2">
              <a:lumMod val="9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6" name="Rectangle 45">
            <a:extLst>
              <a:ext uri="{FF2B5EF4-FFF2-40B4-BE49-F238E27FC236}">
                <a16:creationId xmlns:a16="http://schemas.microsoft.com/office/drawing/2014/main" id="{F087B01D-9010-2CAE-4D68-8118662EA77E}"/>
              </a:ext>
              <a:ext uri="{C183D7F6-B498-43B3-948B-1728B52AA6E4}">
                <adec:decorative xmlns:adec="http://schemas.microsoft.com/office/drawing/2017/decorative" val="1"/>
              </a:ext>
            </a:extLst>
          </p:cNvPr>
          <p:cNvSpPr/>
          <p:nvPr/>
        </p:nvSpPr>
        <p:spPr>
          <a:xfrm>
            <a:off x="6932764" y="3815954"/>
            <a:ext cx="274320" cy="274320"/>
          </a:xfrm>
          <a:prstGeom prst="rect">
            <a:avLst/>
          </a:prstGeom>
          <a:solidFill>
            <a:schemeClr val="bg2"/>
          </a:solidFill>
          <a:ln w="508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descr="Highlight of x_2&lt;5 box in the example decision tree for dataset.">
            <a:extLst>
              <a:ext uri="{FF2B5EF4-FFF2-40B4-BE49-F238E27FC236}">
                <a16:creationId xmlns:a16="http://schemas.microsoft.com/office/drawing/2014/main" id="{00F1E62E-64AF-667B-38C8-CF30333E4076}"/>
              </a:ext>
            </a:extLst>
          </p:cNvPr>
          <p:cNvSpPr/>
          <p:nvPr/>
        </p:nvSpPr>
        <p:spPr>
          <a:xfrm>
            <a:off x="2840933" y="3070731"/>
            <a:ext cx="1463040" cy="548640"/>
          </a:xfrm>
          <a:prstGeom prst="rect">
            <a:avLst/>
          </a:prstGeom>
          <a:solidFill>
            <a:schemeClr val="bg2"/>
          </a:solidFill>
          <a:ln w="50800">
            <a:solidFill>
              <a:srgbClr val="003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55A2037D-B22C-44E3-AF0A-F2A80AAA2136}"/>
              </a:ext>
            </a:extLst>
          </p:cNvPr>
          <p:cNvSpPr>
            <a:spLocks noGrp="1"/>
          </p:cNvSpPr>
          <p:nvPr>
            <p:ph type="sldNum" idx="97"/>
          </p:nvPr>
        </p:nvSpPr>
        <p:spPr/>
        <p:txBody>
          <a:bodyPr/>
          <a:lstStyle/>
          <a:p>
            <a:fld id="{86A8BF56-6CB3-514C-9A64-F39D95C9E25B}" type="slidenum">
              <a:rPr lang="en-US" smtClean="0"/>
              <a:t>39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Graphing the decision tree: Root node</a:t>
            </a:r>
          </a:p>
        </p:txBody>
      </p:sp>
      <p:sp>
        <p:nvSpPr>
          <p:cNvPr id="4" name="Content Placeholder 3">
            <a:extLst>
              <a:ext uri="{FF2B5EF4-FFF2-40B4-BE49-F238E27FC236}">
                <a16:creationId xmlns:a16="http://schemas.microsoft.com/office/drawing/2014/main" id="{D5B5B805-F32E-579A-BA35-74B4CCB08B84}"/>
              </a:ext>
            </a:extLst>
          </p:cNvPr>
          <p:cNvSpPr>
            <a:spLocks noGrp="1"/>
          </p:cNvSpPr>
          <p:nvPr>
            <p:ph idx="2"/>
          </p:nvPr>
        </p:nvSpPr>
        <p:spPr/>
        <p:txBody>
          <a:bodyPr/>
          <a:lstStyle/>
          <a:p>
            <a:endParaRPr lang="en-US"/>
          </a:p>
        </p:txBody>
      </p:sp>
      <p:graphicFrame>
        <p:nvGraphicFramePr>
          <p:cNvPr id="29" name="Chart 28" descr="We have a plot of data points. They are the data points from the table. They belong to 2 classes.&#10;&#10;Additionally, we split the datapoints in the middle at x2=5 that corresponds to the first split condition.">
            <a:extLst>
              <a:ext uri="{FF2B5EF4-FFF2-40B4-BE49-F238E27FC236}">
                <a16:creationId xmlns:a16="http://schemas.microsoft.com/office/drawing/2014/main" id="{5B301ED5-CC1D-AF63-66C2-0AA737E39405}"/>
              </a:ext>
            </a:extLst>
          </p:cNvPr>
          <p:cNvGraphicFramePr>
            <a:graphicFrameLocks/>
          </p:cNvGraphicFramePr>
          <p:nvPr>
            <p:extLst>
              <p:ext uri="{D42A27DB-BD31-4B8C-83A1-F6EECF244321}">
                <p14:modId xmlns:p14="http://schemas.microsoft.com/office/powerpoint/2010/main" val="2829688869"/>
              </p:ext>
            </p:extLst>
          </p:nvPr>
        </p:nvGraphicFramePr>
        <p:xfrm>
          <a:off x="6792318" y="1482929"/>
          <a:ext cx="4831307" cy="4789675"/>
        </p:xfrm>
        <a:graphic>
          <a:graphicData uri="http://schemas.openxmlformats.org/drawingml/2006/chart">
            <c:chart xmlns:c="http://schemas.openxmlformats.org/drawingml/2006/chart" xmlns:r="http://schemas.openxmlformats.org/officeDocument/2006/relationships" r:id="rId3"/>
          </a:graphicData>
        </a:graphic>
      </p:graphicFrame>
      <p:grpSp>
        <p:nvGrpSpPr>
          <p:cNvPr id="13" name="Group 12">
            <a:extLst>
              <a:ext uri="{FF2B5EF4-FFF2-40B4-BE49-F238E27FC236}">
                <a16:creationId xmlns:a16="http://schemas.microsoft.com/office/drawing/2014/main" id="{37352E55-871B-E172-AD15-8A01C4DC2BA1}"/>
              </a:ext>
            </a:extLst>
          </p:cNvPr>
          <p:cNvGrpSpPr/>
          <p:nvPr/>
        </p:nvGrpSpPr>
        <p:grpSpPr>
          <a:xfrm>
            <a:off x="702735" y="3182340"/>
            <a:ext cx="4846320" cy="2832114"/>
            <a:chOff x="457200" y="3200400"/>
            <a:chExt cx="4846320" cy="2832114"/>
          </a:xfrm>
        </p:grpSpPr>
        <p:cxnSp>
          <p:nvCxnSpPr>
            <p:cNvPr id="14" name="Straight Connector 13">
              <a:extLst>
                <a:ext uri="{FF2B5EF4-FFF2-40B4-BE49-F238E27FC236}">
                  <a16:creationId xmlns:a16="http://schemas.microsoft.com/office/drawing/2014/main" id="{43A18DBB-4963-D876-DD51-BB7F1E51D423}"/>
                </a:ext>
                <a:ext uri="{C183D7F6-B498-43B3-948B-1728B52AA6E4}">
                  <adec:decorative xmlns:adec="http://schemas.microsoft.com/office/drawing/2017/decorative" val="1"/>
                </a:ext>
              </a:extLst>
            </p:cNvPr>
            <p:cNvCxnSpPr>
              <a:cxnSpLocks/>
              <a:stCxn id="39" idx="2"/>
              <a:endCxn id="19" idx="0"/>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0C9F080-B343-794B-6F1A-2A2784FE7634}"/>
                </a:ext>
                <a:ext uri="{C183D7F6-B498-43B3-948B-1728B52AA6E4}">
                  <adec:decorative xmlns:adec="http://schemas.microsoft.com/office/drawing/2017/decorative" val="1"/>
                </a:ext>
              </a:extLst>
            </p:cNvPr>
            <p:cNvCxnSpPr>
              <a:cxnSpLocks/>
              <a:stCxn id="39" idx="2"/>
              <a:endCxn id="18"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A4234B9-7EA0-5CE3-9886-590F0AEE6735}"/>
                </a:ext>
                <a:ext uri="{C183D7F6-B498-43B3-948B-1728B52AA6E4}">
                  <adec:decorative xmlns:adec="http://schemas.microsoft.com/office/drawing/2017/decorative" val="1"/>
                </a:ext>
              </a:extLst>
            </p:cNvPr>
            <p:cNvCxnSpPr>
              <a:cxnSpLocks/>
              <a:stCxn id="19" idx="2"/>
              <a:endCxn id="20" idx="0"/>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F2B5F3-5DF3-8C02-179D-FE766EC5AA8E}"/>
                </a:ext>
                <a:ext uri="{C183D7F6-B498-43B3-948B-1728B52AA6E4}">
                  <adec:decorative xmlns:adec="http://schemas.microsoft.com/office/drawing/2017/decorative" val="1"/>
                </a:ext>
              </a:extLst>
            </p:cNvPr>
            <p:cNvCxnSpPr>
              <a:cxnSpLocks/>
              <a:stCxn id="19" idx="2"/>
              <a:endCxn id="21"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D6640A4-B269-5E80-A7E2-FEA4FA8632A1}"/>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8" name="Rectangle 17">
                  <a:extLst>
                    <a:ext uri="{FF2B5EF4-FFF2-40B4-BE49-F238E27FC236}">
                      <a16:creationId xmlns:a16="http://schemas.microsoft.com/office/drawing/2014/main" id="{7D6640A4-B269-5E80-A7E2-FEA4FA8632A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0AA74E48-202E-A845-0345-A5E38DD42185}"/>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9" name="Rectangle 18">
                  <a:extLst>
                    <a:ext uri="{FF2B5EF4-FFF2-40B4-BE49-F238E27FC236}">
                      <a16:creationId xmlns:a16="http://schemas.microsoft.com/office/drawing/2014/main" id="{0AA74E48-202E-A845-0345-A5E38DD4218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4F1DC87-2006-9F89-C573-AB0BC36212F8}"/>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0" name="Rectangle 19">
                  <a:extLst>
                    <a:ext uri="{FF2B5EF4-FFF2-40B4-BE49-F238E27FC236}">
                      <a16:creationId xmlns:a16="http://schemas.microsoft.com/office/drawing/2014/main" id="{44F1DC87-2006-9F89-C573-AB0BC36212F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2C04830-4A7A-404D-2CFA-D219A6C75C72}"/>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21" name="Rectangle 20">
                  <a:extLst>
                    <a:ext uri="{FF2B5EF4-FFF2-40B4-BE49-F238E27FC236}">
                      <a16:creationId xmlns:a16="http://schemas.microsoft.com/office/drawing/2014/main" id="{C2C04830-4A7A-404D-2CFA-D219A6C75C7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FCA4438C-824C-B7A7-BA62-43872B49A795}"/>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2" name="Rectangle 21">
                  <a:extLst>
                    <a:ext uri="{FF2B5EF4-FFF2-40B4-BE49-F238E27FC236}">
                      <a16:creationId xmlns:a16="http://schemas.microsoft.com/office/drawing/2014/main" id="{FCA4438C-824C-B7A7-BA62-43872B49A79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58232F44-9EFF-E2FE-7995-654E894736C7}"/>
                </a:ext>
                <a:ext uri="{C183D7F6-B498-43B3-948B-1728B52AA6E4}">
                  <adec:decorative xmlns:adec="http://schemas.microsoft.com/office/drawing/2017/decorative" val="1"/>
                </a:ext>
              </a:extLst>
            </p:cNvPr>
            <p:cNvCxnSpPr>
              <a:cxnSpLocks/>
              <a:stCxn id="21" idx="2"/>
              <a:endCxn id="22"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C3BC3A5-5E50-23EB-A9F0-84B69C892945}"/>
                </a:ext>
                <a:ext uri="{C183D7F6-B498-43B3-948B-1728B52AA6E4}">
                  <adec:decorative xmlns:adec="http://schemas.microsoft.com/office/drawing/2017/decorative" val="1"/>
                </a:ext>
              </a:extLst>
            </p:cNvPr>
            <p:cNvCxnSpPr>
              <a:cxnSpLocks/>
              <a:stCxn id="21" idx="2"/>
              <a:endCxn id="25"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08215AA-E1A6-2819-43E3-7C96D470FF31}"/>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25" name="Rectangle 24">
                  <a:extLst>
                    <a:ext uri="{FF2B5EF4-FFF2-40B4-BE49-F238E27FC236}">
                      <a16:creationId xmlns:a16="http://schemas.microsoft.com/office/drawing/2014/main" id="{A08215AA-E1A6-2819-43E3-7C96D470FF3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31" name="TextBox 30">
              <a:extLst>
                <a:ext uri="{FF2B5EF4-FFF2-40B4-BE49-F238E27FC236}">
                  <a16:creationId xmlns:a16="http://schemas.microsoft.com/office/drawing/2014/main" id="{77E6FB67-12E6-EC60-A0C1-F23F394A94B8}"/>
                </a:ext>
                <a:ext uri="{C183D7F6-B498-43B3-948B-1728B52AA6E4}">
                  <adec:decorative xmlns:adec="http://schemas.microsoft.com/office/drawing/2017/decorative" val="1"/>
                </a:ext>
              </a:extLst>
            </p:cNvPr>
            <p:cNvSpPr txBox="1"/>
            <p:nvPr/>
          </p:nvSpPr>
          <p:spPr>
            <a:xfrm>
              <a:off x="137160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2" name="TextBox 31">
              <a:extLst>
                <a:ext uri="{FF2B5EF4-FFF2-40B4-BE49-F238E27FC236}">
                  <a16:creationId xmlns:a16="http://schemas.microsoft.com/office/drawing/2014/main" id="{77ABD7AC-9266-DDFE-C191-7C9F9DC44A12}"/>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3" name="TextBox 32">
              <a:extLst>
                <a:ext uri="{FF2B5EF4-FFF2-40B4-BE49-F238E27FC236}">
                  <a16:creationId xmlns:a16="http://schemas.microsoft.com/office/drawing/2014/main" id="{35537984-7B1C-D416-936B-D2D4961D7E45}"/>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5" name="TextBox 34">
              <a:extLst>
                <a:ext uri="{FF2B5EF4-FFF2-40B4-BE49-F238E27FC236}">
                  <a16:creationId xmlns:a16="http://schemas.microsoft.com/office/drawing/2014/main" id="{8FE7BBD7-920A-C4E2-A899-80AFE5437911}"/>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7" name="TextBox 36">
              <a:extLst>
                <a:ext uri="{FF2B5EF4-FFF2-40B4-BE49-F238E27FC236}">
                  <a16:creationId xmlns:a16="http://schemas.microsoft.com/office/drawing/2014/main" id="{1CA4C9F2-69BD-DA90-3AB1-135BD92237C3}"/>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8" name="TextBox 37">
              <a:extLst>
                <a:ext uri="{FF2B5EF4-FFF2-40B4-BE49-F238E27FC236}">
                  <a16:creationId xmlns:a16="http://schemas.microsoft.com/office/drawing/2014/main" id="{6B7397EA-6F17-1D02-3533-0C282BE1B737}"/>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39" name="Rectangle 38" descr="Example decision tree for dataset.">
                  <a:extLst>
                    <a:ext uri="{FF2B5EF4-FFF2-40B4-BE49-F238E27FC236}">
                      <a16:creationId xmlns:a16="http://schemas.microsoft.com/office/drawing/2014/main" id="{43F38B60-90CD-A001-E1CD-419758CF60B6}"/>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39" name="Rectangle 38" descr="Example decision tree for dataset.">
                  <a:extLst>
                    <a:ext uri="{FF2B5EF4-FFF2-40B4-BE49-F238E27FC236}">
                      <a16:creationId xmlns:a16="http://schemas.microsoft.com/office/drawing/2014/main" id="{43F38B60-90CD-A001-E1CD-419758CF60B6}"/>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10"/>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sp>
        <p:nvSpPr>
          <p:cNvPr id="5" name="TextBox 4">
            <a:extLst>
              <a:ext uri="{FF2B5EF4-FFF2-40B4-BE49-F238E27FC236}">
                <a16:creationId xmlns:a16="http://schemas.microsoft.com/office/drawing/2014/main" id="{55DB484E-4CE5-5B27-F654-1251ED65F6BB}"/>
              </a:ext>
            </a:extLst>
          </p:cNvPr>
          <p:cNvSpPr txBox="1"/>
          <p:nvPr/>
        </p:nvSpPr>
        <p:spPr>
          <a:xfrm>
            <a:off x="9203759" y="6189972"/>
            <a:ext cx="470263"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x</a:t>
            </a:r>
            <a:r>
              <a:rPr lang="en-US" sz="2000" baseline="-25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1</a:t>
            </a:r>
          </a:p>
        </p:txBody>
      </p:sp>
      <p:sp>
        <p:nvSpPr>
          <p:cNvPr id="6" name="TextBox 5">
            <a:extLst>
              <a:ext uri="{FF2B5EF4-FFF2-40B4-BE49-F238E27FC236}">
                <a16:creationId xmlns:a16="http://schemas.microsoft.com/office/drawing/2014/main" id="{7B5B7C5C-D998-E2EE-E2BD-C4ED0A7BF98C}"/>
              </a:ext>
            </a:extLst>
          </p:cNvPr>
          <p:cNvSpPr txBox="1"/>
          <p:nvPr/>
        </p:nvSpPr>
        <p:spPr>
          <a:xfrm>
            <a:off x="6552974" y="3702326"/>
            <a:ext cx="470263"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x</a:t>
            </a:r>
            <a:r>
              <a:rPr lang="en-US" sz="2000" baseline="-25000" dirty="0">
                <a:latin typeface="Amazon Ember" panose="020B0603020204020204" pitchFamily="34" charset="0"/>
                <a:ea typeface="Amazon Ember" panose="020B0603020204020204" pitchFamily="34" charset="0"/>
                <a:cs typeface="Amazon Ember" panose="020B0603020204020204" pitchFamily="34" charset="0"/>
              </a:rPr>
              <a:t>2</a:t>
            </a:r>
            <a:endParaRPr lang="en-US" sz="2000" baseline="-25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endParaRPr>
          </a:p>
        </p:txBody>
      </p:sp>
      <p:cxnSp>
        <p:nvCxnSpPr>
          <p:cNvPr id="43" name="Straight Arrow Connector 42">
            <a:extLst>
              <a:ext uri="{FF2B5EF4-FFF2-40B4-BE49-F238E27FC236}">
                <a16:creationId xmlns:a16="http://schemas.microsoft.com/office/drawing/2014/main" id="{0A0F3078-114E-890E-21D6-CB4B21BDF8D8}"/>
              </a:ext>
              <a:ext uri="{C183D7F6-B498-43B3-948B-1728B52AA6E4}">
                <adec:decorative xmlns:adec="http://schemas.microsoft.com/office/drawing/2017/decorative" val="1"/>
              </a:ext>
            </a:extLst>
          </p:cNvPr>
          <p:cNvCxnSpPr>
            <a:cxnSpLocks/>
          </p:cNvCxnSpPr>
          <p:nvPr/>
        </p:nvCxnSpPr>
        <p:spPr>
          <a:xfrm>
            <a:off x="4375019" y="3345051"/>
            <a:ext cx="2177955" cy="536812"/>
          </a:xfrm>
          <a:prstGeom prst="straightConnector1">
            <a:avLst/>
          </a:prstGeom>
          <a:ln w="508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86E27E6-CE39-F23F-B370-50D599CB3785}"/>
              </a:ext>
              <a:ext uri="{C183D7F6-B498-43B3-948B-1728B52AA6E4}">
                <adec:decorative xmlns:adec="http://schemas.microsoft.com/office/drawing/2017/decorative" val="1"/>
              </a:ext>
            </a:extLst>
          </p:cNvPr>
          <p:cNvCxnSpPr>
            <a:cxnSpLocks/>
          </p:cNvCxnSpPr>
          <p:nvPr/>
        </p:nvCxnSpPr>
        <p:spPr>
          <a:xfrm>
            <a:off x="7274421" y="3950208"/>
            <a:ext cx="4226943" cy="0"/>
          </a:xfrm>
          <a:prstGeom prst="line">
            <a:avLst/>
          </a:prstGeom>
          <a:ln w="508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6632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F74341-A7C6-4958-8492-187E777135E5}"/>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What is a decision tree?</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Decision trees are the first type of ML model that this module covers. You can use a decision tree for regression and classification tasks.</a:t>
            </a:r>
          </a:p>
          <a:p>
            <a:r>
              <a:rPr lang="en-US" dirty="0"/>
              <a:t>How do you build a decision tree?</a:t>
            </a:r>
          </a:p>
          <a:p>
            <a:pPr lvl="1"/>
            <a:r>
              <a:rPr lang="en-US" dirty="0"/>
              <a:t>Build or learn a decision tree by using your features to ask multiple questions.</a:t>
            </a:r>
          </a:p>
          <a:p>
            <a:pPr lvl="1"/>
            <a:r>
              <a:rPr lang="en-US" dirty="0"/>
              <a:t>Choose questions that will create a good amount of separation among the data points, considering their target (label) values.</a:t>
            </a:r>
          </a:p>
        </p:txBody>
      </p:sp>
    </p:spTree>
    <p:extLst>
      <p:ext uri="{BB962C8B-B14F-4D97-AF65-F5344CB8AC3E}">
        <p14:creationId xmlns:p14="http://schemas.microsoft.com/office/powerpoint/2010/main" val="2758598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Rectangle 41" descr="Box over chart indicating upper split">
            <a:extLst>
              <a:ext uri="{FF2B5EF4-FFF2-40B4-BE49-F238E27FC236}">
                <a16:creationId xmlns:a16="http://schemas.microsoft.com/office/drawing/2014/main" id="{6EA91E04-2D44-442B-A648-C3B9E250867D}"/>
              </a:ext>
              <a:ext uri="{C183D7F6-B498-43B3-948B-1728B52AA6E4}">
                <adec:decorative xmlns:adec="http://schemas.microsoft.com/office/drawing/2017/decorative" val="0"/>
              </a:ext>
            </a:extLst>
          </p:cNvPr>
          <p:cNvSpPr/>
          <p:nvPr/>
        </p:nvSpPr>
        <p:spPr>
          <a:xfrm>
            <a:off x="7361165" y="2187092"/>
            <a:ext cx="4052924" cy="1771734"/>
          </a:xfrm>
          <a:prstGeom prst="rect">
            <a:avLst/>
          </a:prstGeom>
          <a:solidFill>
            <a:schemeClr val="bg2">
              <a:lumMod val="9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3" name="Rectangle 42" descr="Box over chart indicating lower right split">
            <a:extLst>
              <a:ext uri="{FF2B5EF4-FFF2-40B4-BE49-F238E27FC236}">
                <a16:creationId xmlns:a16="http://schemas.microsoft.com/office/drawing/2014/main" id="{C58984C4-60ED-442D-B648-3F46F3BC8080}"/>
              </a:ext>
              <a:ext uri="{C183D7F6-B498-43B3-948B-1728B52AA6E4}">
                <adec:decorative xmlns:adec="http://schemas.microsoft.com/office/drawing/2017/decorative" val="0"/>
              </a:ext>
            </a:extLst>
          </p:cNvPr>
          <p:cNvSpPr/>
          <p:nvPr/>
        </p:nvSpPr>
        <p:spPr>
          <a:xfrm>
            <a:off x="9982385" y="3982234"/>
            <a:ext cx="1443889" cy="1771734"/>
          </a:xfrm>
          <a:prstGeom prst="rect">
            <a:avLst/>
          </a:prstGeom>
          <a:solidFill>
            <a:schemeClr val="bg2">
              <a:lumMod val="9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4" name="Rectangle 33" descr="Box over chat indicating lower split.">
            <a:extLst>
              <a:ext uri="{FF2B5EF4-FFF2-40B4-BE49-F238E27FC236}">
                <a16:creationId xmlns:a16="http://schemas.microsoft.com/office/drawing/2014/main" id="{DD50DD36-E6E8-4900-9BFB-BBA0D3BE75C7}"/>
              </a:ext>
              <a:ext uri="{C183D7F6-B498-43B3-948B-1728B52AA6E4}">
                <adec:decorative xmlns:adec="http://schemas.microsoft.com/office/drawing/2017/decorative" val="0"/>
              </a:ext>
            </a:extLst>
          </p:cNvPr>
          <p:cNvSpPr/>
          <p:nvPr/>
        </p:nvSpPr>
        <p:spPr>
          <a:xfrm>
            <a:off x="7386678" y="3984680"/>
            <a:ext cx="2602471" cy="1792056"/>
          </a:xfrm>
          <a:prstGeom prst="rect">
            <a:avLst/>
          </a:prstGeom>
          <a:solidFill>
            <a:schemeClr val="accent3">
              <a:lumMod val="20000"/>
              <a:lumOff val="8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7" name="Rectangle 46" descr="Box over chat indicating lower split.">
            <a:extLst>
              <a:ext uri="{FF2B5EF4-FFF2-40B4-BE49-F238E27FC236}">
                <a16:creationId xmlns:a16="http://schemas.microsoft.com/office/drawing/2014/main" id="{7A4E153B-1EE8-086C-E898-A9EFC3611627}"/>
              </a:ext>
              <a:ext uri="{C183D7F6-B498-43B3-948B-1728B52AA6E4}">
                <adec:decorative xmlns:adec="http://schemas.microsoft.com/office/drawing/2017/decorative" val="0"/>
              </a:ext>
            </a:extLst>
          </p:cNvPr>
          <p:cNvSpPr/>
          <p:nvPr/>
        </p:nvSpPr>
        <p:spPr>
          <a:xfrm>
            <a:off x="7361165" y="3967444"/>
            <a:ext cx="2602471" cy="1792056"/>
          </a:xfrm>
          <a:prstGeom prst="rect">
            <a:avLst/>
          </a:prstGeom>
          <a:solidFill>
            <a:schemeClr val="accent3">
              <a:lumMod val="40000"/>
              <a:lumOff val="6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1" name="Rectangle 40" descr="Box over chart indicating lower right split">
            <a:extLst>
              <a:ext uri="{FF2B5EF4-FFF2-40B4-BE49-F238E27FC236}">
                <a16:creationId xmlns:a16="http://schemas.microsoft.com/office/drawing/2014/main" id="{B48166DD-0888-13B8-00A5-7732023F7E1D}"/>
              </a:ext>
              <a:ext uri="{C183D7F6-B498-43B3-948B-1728B52AA6E4}">
                <adec:decorative xmlns:adec="http://schemas.microsoft.com/office/drawing/2017/decorative" val="0"/>
              </a:ext>
            </a:extLst>
          </p:cNvPr>
          <p:cNvSpPr/>
          <p:nvPr/>
        </p:nvSpPr>
        <p:spPr>
          <a:xfrm>
            <a:off x="9963876" y="3970530"/>
            <a:ext cx="1443889" cy="1771734"/>
          </a:xfrm>
          <a:prstGeom prst="rect">
            <a:avLst/>
          </a:prstGeom>
          <a:solidFill>
            <a:schemeClr val="bg2">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 name="Slide Number Placeholder 2">
            <a:extLst>
              <a:ext uri="{FF2B5EF4-FFF2-40B4-BE49-F238E27FC236}">
                <a16:creationId xmlns:a16="http://schemas.microsoft.com/office/drawing/2014/main" id="{7C8DD1CC-2D8C-402D-984A-4C619317F9A6}"/>
              </a:ext>
            </a:extLst>
          </p:cNvPr>
          <p:cNvSpPr>
            <a:spLocks noGrp="1"/>
          </p:cNvSpPr>
          <p:nvPr>
            <p:ph type="sldNum" idx="97"/>
          </p:nvPr>
        </p:nvSpPr>
        <p:spPr/>
        <p:txBody>
          <a:bodyPr/>
          <a:lstStyle/>
          <a:p>
            <a:fld id="{86A8BF56-6CB3-514C-9A64-F39D95C9E25B}" type="slidenum">
              <a:rPr lang="en-US" smtClean="0"/>
              <a:t>40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Graphing the decision tree: Split node</a:t>
            </a:r>
          </a:p>
        </p:txBody>
      </p:sp>
      <p:sp>
        <p:nvSpPr>
          <p:cNvPr id="4" name="Content Placeholder 3">
            <a:extLst>
              <a:ext uri="{FF2B5EF4-FFF2-40B4-BE49-F238E27FC236}">
                <a16:creationId xmlns:a16="http://schemas.microsoft.com/office/drawing/2014/main" id="{71F13096-41C1-164E-0F24-6B89001261EA}"/>
              </a:ext>
            </a:extLst>
          </p:cNvPr>
          <p:cNvSpPr>
            <a:spLocks noGrp="1"/>
          </p:cNvSpPr>
          <p:nvPr>
            <p:ph idx="2"/>
          </p:nvPr>
        </p:nvSpPr>
        <p:spPr/>
        <p:txBody>
          <a:bodyPr/>
          <a:lstStyle/>
          <a:p>
            <a:endParaRPr lang="en-US"/>
          </a:p>
        </p:txBody>
      </p:sp>
      <p:graphicFrame>
        <p:nvGraphicFramePr>
          <p:cNvPr id="29" name="Chart 28" descr="We have a plot of data points. They are the data points from the table. They belong to 2 classes.&#10;&#10;Additionally, we split the datapoints in the middle at x2=5 that corresponds to the first split condition and another split at x1=4.5 that is the second split condition in the tree.">
            <a:extLst>
              <a:ext uri="{FF2B5EF4-FFF2-40B4-BE49-F238E27FC236}">
                <a16:creationId xmlns:a16="http://schemas.microsoft.com/office/drawing/2014/main" id="{5B301ED5-CC1D-AF63-66C2-0AA737E39405}"/>
              </a:ext>
            </a:extLst>
          </p:cNvPr>
          <p:cNvGraphicFramePr>
            <a:graphicFrameLocks/>
          </p:cNvGraphicFramePr>
          <p:nvPr>
            <p:extLst>
              <p:ext uri="{D42A27DB-BD31-4B8C-83A1-F6EECF244321}">
                <p14:modId xmlns:p14="http://schemas.microsoft.com/office/powerpoint/2010/main" val="136767142"/>
              </p:ext>
            </p:extLst>
          </p:nvPr>
        </p:nvGraphicFramePr>
        <p:xfrm>
          <a:off x="6792318" y="1482929"/>
          <a:ext cx="4831307" cy="4789675"/>
        </p:xfrm>
        <a:graphic>
          <a:graphicData uri="http://schemas.openxmlformats.org/drawingml/2006/chart">
            <c:chart xmlns:c="http://schemas.openxmlformats.org/drawingml/2006/chart" xmlns:r="http://schemas.openxmlformats.org/officeDocument/2006/relationships" r:id="rId3"/>
          </a:graphicData>
        </a:graphic>
      </p:graphicFrame>
      <p:sp>
        <p:nvSpPr>
          <p:cNvPr id="12" name="Rectangle 11" descr="Highlight of x_2&lt;5 box in the example decision tree for dataset.">
            <a:extLst>
              <a:ext uri="{FF2B5EF4-FFF2-40B4-BE49-F238E27FC236}">
                <a16:creationId xmlns:a16="http://schemas.microsoft.com/office/drawing/2014/main" id="{793F4869-F0E3-A7F5-A44A-049AD1C1B435}"/>
              </a:ext>
            </a:extLst>
          </p:cNvPr>
          <p:cNvSpPr/>
          <p:nvPr/>
        </p:nvSpPr>
        <p:spPr>
          <a:xfrm>
            <a:off x="1452356" y="3905895"/>
            <a:ext cx="1463040" cy="548640"/>
          </a:xfrm>
          <a:prstGeom prst="rect">
            <a:avLst/>
          </a:prstGeom>
          <a:solidFill>
            <a:schemeClr val="accent2"/>
          </a:solidFill>
          <a:ln w="50800">
            <a:solidFill>
              <a:srgbClr val="00318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37352E55-871B-E172-AD15-8A01C4DC2BA1}"/>
              </a:ext>
            </a:extLst>
          </p:cNvPr>
          <p:cNvGrpSpPr/>
          <p:nvPr/>
        </p:nvGrpSpPr>
        <p:grpSpPr>
          <a:xfrm>
            <a:off x="702735" y="3182340"/>
            <a:ext cx="4846320" cy="2832114"/>
            <a:chOff x="457200" y="3200400"/>
            <a:chExt cx="4846320" cy="2832114"/>
          </a:xfrm>
        </p:grpSpPr>
        <p:cxnSp>
          <p:nvCxnSpPr>
            <p:cNvPr id="14" name="Straight Connector 13">
              <a:extLst>
                <a:ext uri="{FF2B5EF4-FFF2-40B4-BE49-F238E27FC236}">
                  <a16:creationId xmlns:a16="http://schemas.microsoft.com/office/drawing/2014/main" id="{43A18DBB-4963-D876-DD51-BB7F1E51D423}"/>
                </a:ext>
                <a:ext uri="{C183D7F6-B498-43B3-948B-1728B52AA6E4}">
                  <adec:decorative xmlns:adec="http://schemas.microsoft.com/office/drawing/2017/decorative" val="1"/>
                </a:ext>
              </a:extLst>
            </p:cNvPr>
            <p:cNvCxnSpPr>
              <a:cxnSpLocks/>
              <a:stCxn id="39" idx="2"/>
              <a:endCxn id="19" idx="0"/>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0C9F080-B343-794B-6F1A-2A2784FE7634}"/>
                </a:ext>
                <a:ext uri="{C183D7F6-B498-43B3-948B-1728B52AA6E4}">
                  <adec:decorative xmlns:adec="http://schemas.microsoft.com/office/drawing/2017/decorative" val="1"/>
                </a:ext>
              </a:extLst>
            </p:cNvPr>
            <p:cNvCxnSpPr>
              <a:cxnSpLocks/>
              <a:stCxn id="39" idx="2"/>
              <a:endCxn id="18"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A4234B9-7EA0-5CE3-9886-590F0AEE6735}"/>
                </a:ext>
                <a:ext uri="{C183D7F6-B498-43B3-948B-1728B52AA6E4}">
                  <adec:decorative xmlns:adec="http://schemas.microsoft.com/office/drawing/2017/decorative" val="1"/>
                </a:ext>
              </a:extLst>
            </p:cNvPr>
            <p:cNvCxnSpPr>
              <a:cxnSpLocks/>
              <a:stCxn id="19" idx="2"/>
              <a:endCxn id="20" idx="0"/>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2F2B5F3-5DF3-8C02-179D-FE766EC5AA8E}"/>
                </a:ext>
                <a:ext uri="{C183D7F6-B498-43B3-948B-1728B52AA6E4}">
                  <adec:decorative xmlns:adec="http://schemas.microsoft.com/office/drawing/2017/decorative" val="1"/>
                </a:ext>
              </a:extLst>
            </p:cNvPr>
            <p:cNvCxnSpPr>
              <a:cxnSpLocks/>
              <a:stCxn id="19" idx="2"/>
              <a:endCxn id="21"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7D6640A4-B269-5E80-A7E2-FEA4FA8632A1}"/>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8" name="Rectangle 17">
                  <a:extLst>
                    <a:ext uri="{FF2B5EF4-FFF2-40B4-BE49-F238E27FC236}">
                      <a16:creationId xmlns:a16="http://schemas.microsoft.com/office/drawing/2014/main" id="{7D6640A4-B269-5E80-A7E2-FEA4FA8632A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0AA74E48-202E-A845-0345-A5E38DD42185}"/>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9" name="Rectangle 18">
                  <a:extLst>
                    <a:ext uri="{FF2B5EF4-FFF2-40B4-BE49-F238E27FC236}">
                      <a16:creationId xmlns:a16="http://schemas.microsoft.com/office/drawing/2014/main" id="{0AA74E48-202E-A845-0345-A5E38DD4218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44F1DC87-2006-9F89-C573-AB0BC36212F8}"/>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0" name="Rectangle 19">
                  <a:extLst>
                    <a:ext uri="{FF2B5EF4-FFF2-40B4-BE49-F238E27FC236}">
                      <a16:creationId xmlns:a16="http://schemas.microsoft.com/office/drawing/2014/main" id="{44F1DC87-2006-9F89-C573-AB0BC36212F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2C04830-4A7A-404D-2CFA-D219A6C75C72}"/>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21" name="Rectangle 20">
                  <a:extLst>
                    <a:ext uri="{FF2B5EF4-FFF2-40B4-BE49-F238E27FC236}">
                      <a16:creationId xmlns:a16="http://schemas.microsoft.com/office/drawing/2014/main" id="{C2C04830-4A7A-404D-2CFA-D219A6C75C7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FCA4438C-824C-B7A7-BA62-43872B49A795}"/>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2" name="Rectangle 21">
                  <a:extLst>
                    <a:ext uri="{FF2B5EF4-FFF2-40B4-BE49-F238E27FC236}">
                      <a16:creationId xmlns:a16="http://schemas.microsoft.com/office/drawing/2014/main" id="{FCA4438C-824C-B7A7-BA62-43872B49A79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58232F44-9EFF-E2FE-7995-654E894736C7}"/>
                </a:ext>
                <a:ext uri="{C183D7F6-B498-43B3-948B-1728B52AA6E4}">
                  <adec:decorative xmlns:adec="http://schemas.microsoft.com/office/drawing/2017/decorative" val="1"/>
                </a:ext>
              </a:extLst>
            </p:cNvPr>
            <p:cNvCxnSpPr>
              <a:cxnSpLocks/>
              <a:stCxn id="21" idx="2"/>
              <a:endCxn id="22"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C3BC3A5-5E50-23EB-A9F0-84B69C892945}"/>
                </a:ext>
                <a:ext uri="{C183D7F6-B498-43B3-948B-1728B52AA6E4}">
                  <adec:decorative xmlns:adec="http://schemas.microsoft.com/office/drawing/2017/decorative" val="1"/>
                </a:ext>
              </a:extLst>
            </p:cNvPr>
            <p:cNvCxnSpPr>
              <a:cxnSpLocks/>
              <a:stCxn id="21" idx="2"/>
              <a:endCxn id="25"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A08215AA-E1A6-2819-43E3-7C96D470FF31}"/>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25" name="Rectangle 24">
                  <a:extLst>
                    <a:ext uri="{FF2B5EF4-FFF2-40B4-BE49-F238E27FC236}">
                      <a16:creationId xmlns:a16="http://schemas.microsoft.com/office/drawing/2014/main" id="{A08215AA-E1A6-2819-43E3-7C96D470FF3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31" name="TextBox 30">
              <a:extLst>
                <a:ext uri="{FF2B5EF4-FFF2-40B4-BE49-F238E27FC236}">
                  <a16:creationId xmlns:a16="http://schemas.microsoft.com/office/drawing/2014/main" id="{77E6FB67-12E6-EC60-A0C1-F23F394A94B8}"/>
                </a:ext>
                <a:ext uri="{C183D7F6-B498-43B3-948B-1728B52AA6E4}">
                  <adec:decorative xmlns:adec="http://schemas.microsoft.com/office/drawing/2017/decorative" val="1"/>
                </a:ext>
              </a:extLst>
            </p:cNvPr>
            <p:cNvSpPr txBox="1"/>
            <p:nvPr/>
          </p:nvSpPr>
          <p:spPr>
            <a:xfrm>
              <a:off x="1384301" y="3521920"/>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2" name="TextBox 31">
              <a:extLst>
                <a:ext uri="{FF2B5EF4-FFF2-40B4-BE49-F238E27FC236}">
                  <a16:creationId xmlns:a16="http://schemas.microsoft.com/office/drawing/2014/main" id="{77ABD7AC-9266-DDFE-C191-7C9F9DC44A12}"/>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3" name="TextBox 32">
              <a:extLst>
                <a:ext uri="{FF2B5EF4-FFF2-40B4-BE49-F238E27FC236}">
                  <a16:creationId xmlns:a16="http://schemas.microsoft.com/office/drawing/2014/main" id="{35537984-7B1C-D416-936B-D2D4961D7E45}"/>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5" name="TextBox 34">
              <a:extLst>
                <a:ext uri="{FF2B5EF4-FFF2-40B4-BE49-F238E27FC236}">
                  <a16:creationId xmlns:a16="http://schemas.microsoft.com/office/drawing/2014/main" id="{8FE7BBD7-920A-C4E2-A899-80AFE5437911}"/>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7" name="TextBox 36">
              <a:extLst>
                <a:ext uri="{FF2B5EF4-FFF2-40B4-BE49-F238E27FC236}">
                  <a16:creationId xmlns:a16="http://schemas.microsoft.com/office/drawing/2014/main" id="{1CA4C9F2-69BD-DA90-3AB1-135BD92237C3}"/>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8" name="TextBox 37">
              <a:extLst>
                <a:ext uri="{FF2B5EF4-FFF2-40B4-BE49-F238E27FC236}">
                  <a16:creationId xmlns:a16="http://schemas.microsoft.com/office/drawing/2014/main" id="{6B7397EA-6F17-1D02-3533-0C282BE1B737}"/>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39" name="Rectangle 38" descr="Example decision tree for dataset.">
                  <a:extLst>
                    <a:ext uri="{FF2B5EF4-FFF2-40B4-BE49-F238E27FC236}">
                      <a16:creationId xmlns:a16="http://schemas.microsoft.com/office/drawing/2014/main" id="{43F38B60-90CD-A001-E1CD-419758CF60B6}"/>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39" name="Rectangle 38" descr="Example decision tree for dataset.">
                  <a:extLst>
                    <a:ext uri="{FF2B5EF4-FFF2-40B4-BE49-F238E27FC236}">
                      <a16:creationId xmlns:a16="http://schemas.microsoft.com/office/drawing/2014/main" id="{43F38B60-90CD-A001-E1CD-419758CF60B6}"/>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10"/>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sp>
        <p:nvSpPr>
          <p:cNvPr id="5" name="TextBox 4">
            <a:extLst>
              <a:ext uri="{FF2B5EF4-FFF2-40B4-BE49-F238E27FC236}">
                <a16:creationId xmlns:a16="http://schemas.microsoft.com/office/drawing/2014/main" id="{55DB484E-4CE5-5B27-F654-1251ED65F6BB}"/>
              </a:ext>
            </a:extLst>
          </p:cNvPr>
          <p:cNvSpPr txBox="1"/>
          <p:nvPr/>
        </p:nvSpPr>
        <p:spPr>
          <a:xfrm>
            <a:off x="9203759" y="6189972"/>
            <a:ext cx="470263"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x</a:t>
            </a:r>
            <a:r>
              <a:rPr lang="en-US" sz="2000" baseline="-25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1</a:t>
            </a:r>
          </a:p>
        </p:txBody>
      </p:sp>
      <p:sp>
        <p:nvSpPr>
          <p:cNvPr id="6" name="TextBox 5">
            <a:extLst>
              <a:ext uri="{FF2B5EF4-FFF2-40B4-BE49-F238E27FC236}">
                <a16:creationId xmlns:a16="http://schemas.microsoft.com/office/drawing/2014/main" id="{7B5B7C5C-D998-E2EE-E2BD-C4ED0A7BF98C}"/>
              </a:ext>
            </a:extLst>
          </p:cNvPr>
          <p:cNvSpPr txBox="1"/>
          <p:nvPr/>
        </p:nvSpPr>
        <p:spPr>
          <a:xfrm>
            <a:off x="6552974" y="3702326"/>
            <a:ext cx="470263"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x</a:t>
            </a:r>
            <a:r>
              <a:rPr lang="en-US" sz="2000" baseline="-25000" dirty="0">
                <a:latin typeface="Amazon Ember" panose="020B0603020204020204" pitchFamily="34" charset="0"/>
                <a:ea typeface="Amazon Ember" panose="020B0603020204020204" pitchFamily="34" charset="0"/>
                <a:cs typeface="Amazon Ember" panose="020B0603020204020204" pitchFamily="34" charset="0"/>
              </a:rPr>
              <a:t>2</a:t>
            </a:r>
            <a:endParaRPr lang="en-US" sz="2000" baseline="-25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endParaRPr>
          </a:p>
        </p:txBody>
      </p:sp>
      <p:cxnSp>
        <p:nvCxnSpPr>
          <p:cNvPr id="10" name="Straight Connector 9">
            <a:extLst>
              <a:ext uri="{FF2B5EF4-FFF2-40B4-BE49-F238E27FC236}">
                <a16:creationId xmlns:a16="http://schemas.microsoft.com/office/drawing/2014/main" id="{398A2BCE-91C3-D1CA-23D6-50F9DE7DE8FE}"/>
              </a:ext>
              <a:ext uri="{C183D7F6-B498-43B3-948B-1728B52AA6E4}">
                <adec:decorative xmlns:adec="http://schemas.microsoft.com/office/drawing/2017/decorative" val="1"/>
              </a:ext>
            </a:extLst>
          </p:cNvPr>
          <p:cNvCxnSpPr/>
          <p:nvPr/>
        </p:nvCxnSpPr>
        <p:spPr>
          <a:xfrm flipV="1">
            <a:off x="9963395" y="3933420"/>
            <a:ext cx="0" cy="1863306"/>
          </a:xfrm>
          <a:prstGeom prst="line">
            <a:avLst/>
          </a:prstGeom>
          <a:ln w="50800">
            <a:prstDash val="sysDash"/>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01937F1-B2F2-F97F-7ED9-4439E2FB61B9}"/>
              </a:ext>
              <a:ext uri="{C183D7F6-B498-43B3-948B-1728B52AA6E4}">
                <adec:decorative xmlns:adec="http://schemas.microsoft.com/office/drawing/2017/decorative" val="1"/>
              </a:ext>
            </a:extLst>
          </p:cNvPr>
          <p:cNvSpPr txBox="1"/>
          <p:nvPr/>
        </p:nvSpPr>
        <p:spPr>
          <a:xfrm>
            <a:off x="9732447" y="5813962"/>
            <a:ext cx="461895" cy="329184"/>
          </a:xfrm>
          <a:prstGeom prst="rect">
            <a:avLst/>
          </a:prstGeom>
          <a:solidFill>
            <a:schemeClr val="accent2"/>
          </a:solidFill>
          <a:ln w="3175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dirty="0">
                <a:latin typeface="Amazon Ember" panose="020B0603020204020204" pitchFamily="34" charset="0"/>
                <a:ea typeface="Amazon Ember" panose="020B0603020204020204" pitchFamily="34" charset="0"/>
                <a:cs typeface="Amazon Ember" panose="020B0603020204020204" pitchFamily="34" charset="0"/>
                <a:sym typeface="Helvetica Neue"/>
              </a:rPr>
              <a:t>4.5</a:t>
            </a:r>
          </a:p>
        </p:txBody>
      </p:sp>
      <p:cxnSp>
        <p:nvCxnSpPr>
          <p:cNvPr id="40" name="Straight Arrow Connector 39">
            <a:extLst>
              <a:ext uri="{FF2B5EF4-FFF2-40B4-BE49-F238E27FC236}">
                <a16:creationId xmlns:a16="http://schemas.microsoft.com/office/drawing/2014/main" id="{F17175CD-BBF9-EED9-7AC8-C57828852E97}"/>
              </a:ext>
              <a:ext uri="{C183D7F6-B498-43B3-948B-1728B52AA6E4}">
                <adec:decorative xmlns:adec="http://schemas.microsoft.com/office/drawing/2017/decorative" val="1"/>
              </a:ext>
            </a:extLst>
          </p:cNvPr>
          <p:cNvCxnSpPr>
            <a:cxnSpLocks/>
          </p:cNvCxnSpPr>
          <p:nvPr/>
        </p:nvCxnSpPr>
        <p:spPr>
          <a:xfrm>
            <a:off x="2953475" y="4180215"/>
            <a:ext cx="6895045" cy="1679523"/>
          </a:xfrm>
          <a:prstGeom prst="straightConnector1">
            <a:avLst/>
          </a:prstGeom>
          <a:ln w="5080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917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 name="Rectangle 47" descr="Box over chart indicating upper split">
            <a:extLst>
              <a:ext uri="{FF2B5EF4-FFF2-40B4-BE49-F238E27FC236}">
                <a16:creationId xmlns:a16="http://schemas.microsoft.com/office/drawing/2014/main" id="{3C7AD44D-A6CA-807A-5EAF-BDF841BAD299}"/>
              </a:ext>
              <a:ext uri="{C183D7F6-B498-43B3-948B-1728B52AA6E4}">
                <adec:decorative xmlns:adec="http://schemas.microsoft.com/office/drawing/2017/decorative" val="0"/>
              </a:ext>
            </a:extLst>
          </p:cNvPr>
          <p:cNvSpPr/>
          <p:nvPr/>
        </p:nvSpPr>
        <p:spPr>
          <a:xfrm>
            <a:off x="7361284" y="2178474"/>
            <a:ext cx="4052924" cy="1771734"/>
          </a:xfrm>
          <a:prstGeom prst="rect">
            <a:avLst/>
          </a:prstGeom>
          <a:solidFill>
            <a:schemeClr val="bg2">
              <a:lumMod val="9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 name="Rectangle 2" descr="Box over chat indicating upper lower-right split">
            <a:extLst>
              <a:ext uri="{FF2B5EF4-FFF2-40B4-BE49-F238E27FC236}">
                <a16:creationId xmlns:a16="http://schemas.microsoft.com/office/drawing/2014/main" id="{C5122519-3D4E-A4EE-ADEC-958AA65EB97E}"/>
              </a:ext>
            </a:extLst>
          </p:cNvPr>
          <p:cNvSpPr/>
          <p:nvPr/>
        </p:nvSpPr>
        <p:spPr>
          <a:xfrm>
            <a:off x="9971907" y="3952361"/>
            <a:ext cx="1444752" cy="707960"/>
          </a:xfrm>
          <a:prstGeom prst="rect">
            <a:avLst/>
          </a:prstGeom>
          <a:solidFill>
            <a:schemeClr val="accent3">
              <a:lumMod val="60000"/>
              <a:lumOff val="4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1" name="Rectangle 40" descr="Box over chart indicating lower right split">
            <a:extLst>
              <a:ext uri="{FF2B5EF4-FFF2-40B4-BE49-F238E27FC236}">
                <a16:creationId xmlns:a16="http://schemas.microsoft.com/office/drawing/2014/main" id="{B48166DD-0888-13B8-00A5-7732023F7E1D}"/>
              </a:ext>
              <a:ext uri="{C183D7F6-B498-43B3-948B-1728B52AA6E4}">
                <adec:decorative xmlns:adec="http://schemas.microsoft.com/office/drawing/2017/decorative" val="0"/>
              </a:ext>
            </a:extLst>
          </p:cNvPr>
          <p:cNvSpPr/>
          <p:nvPr/>
        </p:nvSpPr>
        <p:spPr>
          <a:xfrm>
            <a:off x="9975751" y="4662511"/>
            <a:ext cx="1443889" cy="1069848"/>
          </a:xfrm>
          <a:prstGeom prst="rect">
            <a:avLst/>
          </a:prstGeom>
          <a:solidFill>
            <a:schemeClr val="bg2">
              <a:lumMod val="9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7" name="Rectangle 46" descr="Box over chat indicating lower split.">
            <a:extLst>
              <a:ext uri="{FF2B5EF4-FFF2-40B4-BE49-F238E27FC236}">
                <a16:creationId xmlns:a16="http://schemas.microsoft.com/office/drawing/2014/main" id="{7A4E153B-1EE8-086C-E898-A9EFC3611627}"/>
              </a:ext>
              <a:ext uri="{C183D7F6-B498-43B3-948B-1728B52AA6E4}">
                <adec:decorative xmlns:adec="http://schemas.microsoft.com/office/drawing/2017/decorative" val="0"/>
              </a:ext>
            </a:extLst>
          </p:cNvPr>
          <p:cNvSpPr/>
          <p:nvPr/>
        </p:nvSpPr>
        <p:spPr>
          <a:xfrm>
            <a:off x="7358833" y="3954595"/>
            <a:ext cx="2602471" cy="1792056"/>
          </a:xfrm>
          <a:prstGeom prst="rect">
            <a:avLst/>
          </a:prstGeom>
          <a:solidFill>
            <a:schemeClr val="accent3">
              <a:lumMod val="60000"/>
              <a:lumOff val="40000"/>
              <a:alpha val="45000"/>
            </a:schemeClr>
          </a:solid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10" name="Slide Number Placeholder 9">
            <a:extLst>
              <a:ext uri="{FF2B5EF4-FFF2-40B4-BE49-F238E27FC236}">
                <a16:creationId xmlns:a16="http://schemas.microsoft.com/office/drawing/2014/main" id="{3DD75926-2D58-4E93-8636-5858671257DE}"/>
              </a:ext>
            </a:extLst>
          </p:cNvPr>
          <p:cNvSpPr>
            <a:spLocks noGrp="1"/>
          </p:cNvSpPr>
          <p:nvPr>
            <p:ph type="sldNum" idx="97"/>
          </p:nvPr>
        </p:nvSpPr>
        <p:spPr/>
        <p:txBody>
          <a:bodyPr/>
          <a:lstStyle/>
          <a:p>
            <a:fld id="{86A8BF56-6CB3-514C-9A64-F39D95C9E25B}" type="slidenum">
              <a:rPr lang="en-US" smtClean="0"/>
              <a:t>41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Graphing the decision tree: Split node 2</a:t>
            </a:r>
          </a:p>
        </p:txBody>
      </p:sp>
      <p:sp>
        <p:nvSpPr>
          <p:cNvPr id="4" name="Content Placeholder 3">
            <a:extLst>
              <a:ext uri="{FF2B5EF4-FFF2-40B4-BE49-F238E27FC236}">
                <a16:creationId xmlns:a16="http://schemas.microsoft.com/office/drawing/2014/main" id="{856297C6-C9FF-B9C3-E497-140CA331E45E}"/>
              </a:ext>
            </a:extLst>
          </p:cNvPr>
          <p:cNvSpPr>
            <a:spLocks noGrp="1"/>
          </p:cNvSpPr>
          <p:nvPr>
            <p:ph idx="2"/>
          </p:nvPr>
        </p:nvSpPr>
        <p:spPr/>
        <p:txBody>
          <a:bodyPr/>
          <a:lstStyle/>
          <a:p>
            <a:endParaRPr lang="en-US"/>
          </a:p>
        </p:txBody>
      </p:sp>
      <p:graphicFrame>
        <p:nvGraphicFramePr>
          <p:cNvPr id="29" name="Chart 28" descr="We have a plot of data points. They are the data points from the table. They belong to 2 classes.&#10;&#10;In addition to the previous splits, we add our final split that corresponds to the x2=3 line.">
            <a:extLst>
              <a:ext uri="{FF2B5EF4-FFF2-40B4-BE49-F238E27FC236}">
                <a16:creationId xmlns:a16="http://schemas.microsoft.com/office/drawing/2014/main" id="{5B301ED5-CC1D-AF63-66C2-0AA737E39405}"/>
              </a:ext>
            </a:extLst>
          </p:cNvPr>
          <p:cNvGraphicFramePr>
            <a:graphicFrameLocks/>
          </p:cNvGraphicFramePr>
          <p:nvPr>
            <p:extLst>
              <p:ext uri="{D42A27DB-BD31-4B8C-83A1-F6EECF244321}">
                <p14:modId xmlns:p14="http://schemas.microsoft.com/office/powerpoint/2010/main" val="2594388590"/>
              </p:ext>
            </p:extLst>
          </p:nvPr>
        </p:nvGraphicFramePr>
        <p:xfrm>
          <a:off x="6792318" y="1482929"/>
          <a:ext cx="4831307" cy="478967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55DB484E-4CE5-5B27-F654-1251ED65F6BB}"/>
              </a:ext>
            </a:extLst>
          </p:cNvPr>
          <p:cNvSpPr txBox="1"/>
          <p:nvPr/>
        </p:nvSpPr>
        <p:spPr>
          <a:xfrm>
            <a:off x="9203759" y="6189972"/>
            <a:ext cx="470263"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x</a:t>
            </a:r>
            <a:r>
              <a:rPr lang="en-US" sz="2000" baseline="-25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1</a:t>
            </a:r>
          </a:p>
        </p:txBody>
      </p:sp>
      <p:sp>
        <p:nvSpPr>
          <p:cNvPr id="6" name="TextBox 5">
            <a:extLst>
              <a:ext uri="{FF2B5EF4-FFF2-40B4-BE49-F238E27FC236}">
                <a16:creationId xmlns:a16="http://schemas.microsoft.com/office/drawing/2014/main" id="{7B5B7C5C-D998-E2EE-E2BD-C4ED0A7BF98C}"/>
              </a:ext>
            </a:extLst>
          </p:cNvPr>
          <p:cNvSpPr txBox="1"/>
          <p:nvPr/>
        </p:nvSpPr>
        <p:spPr>
          <a:xfrm>
            <a:off x="6552974" y="3702326"/>
            <a:ext cx="470263"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rPr>
              <a:t>x</a:t>
            </a:r>
            <a:r>
              <a:rPr lang="en-US" sz="2000" baseline="-25000" dirty="0">
                <a:latin typeface="Amazon Ember" panose="020B0603020204020204" pitchFamily="34" charset="0"/>
                <a:ea typeface="Amazon Ember" panose="020B0603020204020204" pitchFamily="34" charset="0"/>
                <a:cs typeface="Amazon Ember" panose="020B0603020204020204" pitchFamily="34" charset="0"/>
              </a:rPr>
              <a:t>2</a:t>
            </a:r>
            <a:endParaRPr lang="en-US" sz="2000" baseline="-25000" dirty="0">
              <a:solidFill>
                <a:srgbClr val="000000"/>
              </a:solidFill>
              <a:latin typeface="Amazon Ember" panose="020B0603020204020204" pitchFamily="34" charset="0"/>
              <a:ea typeface="Amazon Ember" panose="020B0603020204020204" pitchFamily="34" charset="0"/>
              <a:cs typeface="Amazon Ember" panose="020B0603020204020204" pitchFamily="34" charset="0"/>
              <a:sym typeface="Helvetica Neue"/>
            </a:endParaRPr>
          </a:p>
        </p:txBody>
      </p:sp>
      <p:cxnSp>
        <p:nvCxnSpPr>
          <p:cNvPr id="7" name="Straight Connector 6">
            <a:extLst>
              <a:ext uri="{FF2B5EF4-FFF2-40B4-BE49-F238E27FC236}">
                <a16:creationId xmlns:a16="http://schemas.microsoft.com/office/drawing/2014/main" id="{2C50C483-D756-41F4-EBFE-52BEE4387359}"/>
              </a:ext>
              <a:ext uri="{C183D7F6-B498-43B3-948B-1728B52AA6E4}">
                <adec:decorative xmlns:adec="http://schemas.microsoft.com/office/drawing/2017/decorative" val="1"/>
              </a:ext>
            </a:extLst>
          </p:cNvPr>
          <p:cNvCxnSpPr/>
          <p:nvPr/>
        </p:nvCxnSpPr>
        <p:spPr>
          <a:xfrm>
            <a:off x="9971907" y="4672196"/>
            <a:ext cx="1449237" cy="0"/>
          </a:xfrm>
          <a:prstGeom prst="line">
            <a:avLst/>
          </a:prstGeom>
          <a:ln w="50800">
            <a:prstDash val="dash"/>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B32D87E-CECD-05E0-DEC2-3C6E8F6052CB}"/>
              </a:ext>
              <a:ext uri="{C183D7F6-B498-43B3-948B-1728B52AA6E4}">
                <adec:decorative xmlns:adec="http://schemas.microsoft.com/office/drawing/2017/decorative" val="1"/>
              </a:ext>
            </a:extLst>
          </p:cNvPr>
          <p:cNvSpPr/>
          <p:nvPr/>
        </p:nvSpPr>
        <p:spPr>
          <a:xfrm>
            <a:off x="11545564" y="4479973"/>
            <a:ext cx="317405" cy="348282"/>
          </a:xfrm>
          <a:prstGeom prst="rect">
            <a:avLst/>
          </a:prstGeom>
          <a:solidFill>
            <a:srgbClr val="FFFF00"/>
          </a:solidFill>
          <a:ln w="508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17" name="Rectangle 16">
            <a:extLst>
              <a:ext uri="{FF2B5EF4-FFF2-40B4-BE49-F238E27FC236}">
                <a16:creationId xmlns:a16="http://schemas.microsoft.com/office/drawing/2014/main" id="{D6ECA1C6-47DA-4B0B-B752-C1762D98A82D}"/>
              </a:ext>
              <a:ext uri="{C183D7F6-B498-43B3-948B-1728B52AA6E4}">
                <adec:decorative xmlns:adec="http://schemas.microsoft.com/office/drawing/2017/decorative" val="1"/>
              </a:ext>
            </a:extLst>
          </p:cNvPr>
          <p:cNvSpPr/>
          <p:nvPr/>
        </p:nvSpPr>
        <p:spPr>
          <a:xfrm>
            <a:off x="2469532" y="4815207"/>
            <a:ext cx="1463040" cy="548640"/>
          </a:xfrm>
          <a:prstGeom prst="rect">
            <a:avLst/>
          </a:prstGeom>
          <a:solidFill>
            <a:srgbClr val="FFFF00"/>
          </a:solidFill>
          <a:ln w="508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3A173CB7-5021-4F52-B097-A5167395E4CB}"/>
              </a:ext>
            </a:extLst>
          </p:cNvPr>
          <p:cNvGrpSpPr/>
          <p:nvPr/>
        </p:nvGrpSpPr>
        <p:grpSpPr>
          <a:xfrm>
            <a:off x="770856" y="3256139"/>
            <a:ext cx="4846320" cy="2832114"/>
            <a:chOff x="457200" y="3200400"/>
            <a:chExt cx="4846320" cy="2832114"/>
          </a:xfrm>
        </p:grpSpPr>
        <p:cxnSp>
          <p:nvCxnSpPr>
            <p:cNvPr id="19" name="Straight Connector 18">
              <a:extLst>
                <a:ext uri="{FF2B5EF4-FFF2-40B4-BE49-F238E27FC236}">
                  <a16:creationId xmlns:a16="http://schemas.microsoft.com/office/drawing/2014/main" id="{07436A01-069A-4E0F-A9E4-14D5C51D8B9F}"/>
                </a:ext>
                <a:ext uri="{C183D7F6-B498-43B3-948B-1728B52AA6E4}">
                  <adec:decorative xmlns:adec="http://schemas.microsoft.com/office/drawing/2017/decorative" val="1"/>
                </a:ext>
              </a:extLst>
            </p:cNvPr>
            <p:cNvCxnSpPr>
              <a:cxnSpLocks/>
              <a:stCxn id="40" idx="2"/>
              <a:endCxn id="24" idx="0"/>
            </p:cNvCxnSpPr>
            <p:nvPr/>
          </p:nvCxnSpPr>
          <p:spPr>
            <a:xfrm flipH="1">
              <a:off x="19659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8374394-2732-4D20-ABC1-E9F26785C4B5}"/>
                </a:ext>
                <a:ext uri="{C183D7F6-B498-43B3-948B-1728B52AA6E4}">
                  <adec:decorative xmlns:adec="http://schemas.microsoft.com/office/drawing/2017/decorative" val="1"/>
                </a:ext>
              </a:extLst>
            </p:cNvPr>
            <p:cNvCxnSpPr>
              <a:cxnSpLocks/>
              <a:stCxn id="40" idx="2"/>
              <a:endCxn id="23"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C84E06-5067-460D-900B-3E9B4DDECCCF}"/>
                </a:ext>
                <a:ext uri="{C183D7F6-B498-43B3-948B-1728B52AA6E4}">
                  <adec:decorative xmlns:adec="http://schemas.microsoft.com/office/drawing/2017/decorative" val="1"/>
                </a:ext>
              </a:extLst>
            </p:cNvPr>
            <p:cNvCxnSpPr>
              <a:cxnSpLocks/>
              <a:stCxn id="24" idx="2"/>
              <a:endCxn id="25" idx="0"/>
            </p:cNvCxnSpPr>
            <p:nvPr/>
          </p:nvCxnSpPr>
          <p:spPr>
            <a:xfrm flipH="1">
              <a:off x="10515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A446E0-0707-427F-A4AE-DD762D3FC6B5}"/>
                </a:ext>
                <a:ext uri="{C183D7F6-B498-43B3-948B-1728B52AA6E4}">
                  <adec:decorative xmlns:adec="http://schemas.microsoft.com/office/drawing/2017/decorative" val="1"/>
                </a:ext>
              </a:extLst>
            </p:cNvPr>
            <p:cNvCxnSpPr>
              <a:cxnSpLocks/>
              <a:stCxn id="24" idx="2"/>
              <a:endCxn id="26"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63F6774A-F5B4-4B02-ABCC-0BCB63D265CA}"/>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8" name="Rectangle 17">
                  <a:extLst>
                    <a:ext uri="{FF2B5EF4-FFF2-40B4-BE49-F238E27FC236}">
                      <a16:creationId xmlns:a16="http://schemas.microsoft.com/office/drawing/2014/main" id="{7D6640A4-B269-5E80-A7E2-FEA4FA8632A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6A7BA86C-22C1-4C5D-AA2A-0FA366B70022}"/>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9" name="Rectangle 18">
                  <a:extLst>
                    <a:ext uri="{FF2B5EF4-FFF2-40B4-BE49-F238E27FC236}">
                      <a16:creationId xmlns:a16="http://schemas.microsoft.com/office/drawing/2014/main" id="{0AA74E48-202E-A845-0345-A5E38DD4218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2BDDBD1-532E-4475-9A11-20356F3373B4}"/>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0" name="Rectangle 19">
                  <a:extLst>
                    <a:ext uri="{FF2B5EF4-FFF2-40B4-BE49-F238E27FC236}">
                      <a16:creationId xmlns:a16="http://schemas.microsoft.com/office/drawing/2014/main" id="{44F1DC87-2006-9F89-C573-AB0BC36212F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7195B4D3-D636-4E95-B793-9A90A0B63BC8}"/>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21" name="Rectangle 20">
                  <a:extLst>
                    <a:ext uri="{FF2B5EF4-FFF2-40B4-BE49-F238E27FC236}">
                      <a16:creationId xmlns:a16="http://schemas.microsoft.com/office/drawing/2014/main" id="{C2C04830-4A7A-404D-2CFA-D219A6C75C7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5DCC8A35-092A-4F38-B37D-B9F81D4855CD}"/>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2" name="Rectangle 21">
                  <a:extLst>
                    <a:ext uri="{FF2B5EF4-FFF2-40B4-BE49-F238E27FC236}">
                      <a16:creationId xmlns:a16="http://schemas.microsoft.com/office/drawing/2014/main" id="{FCA4438C-824C-B7A7-BA62-43872B49A79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2B19E393-C9DC-47FE-B733-8099ED7D3168}"/>
                </a:ext>
                <a:ext uri="{C183D7F6-B498-43B3-948B-1728B52AA6E4}">
                  <adec:decorative xmlns:adec="http://schemas.microsoft.com/office/drawing/2017/decorative" val="1"/>
                </a:ext>
              </a:extLst>
            </p:cNvPr>
            <p:cNvCxnSpPr>
              <a:cxnSpLocks/>
              <a:stCxn id="26" idx="2"/>
              <a:endCxn id="27"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DB433AF-C71C-4216-B005-3C3287F6880B}"/>
                </a:ext>
                <a:ext uri="{C183D7F6-B498-43B3-948B-1728B52AA6E4}">
                  <adec:decorative xmlns:adec="http://schemas.microsoft.com/office/drawing/2017/decorative" val="1"/>
                </a:ext>
              </a:extLst>
            </p:cNvPr>
            <p:cNvCxnSpPr>
              <a:cxnSpLocks/>
              <a:stCxn id="26" idx="2"/>
              <a:endCxn id="32"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6804E070-D76D-476B-9F40-5AEA37120E5A}"/>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25" name="Rectangle 24">
                  <a:extLst>
                    <a:ext uri="{FF2B5EF4-FFF2-40B4-BE49-F238E27FC236}">
                      <a16:creationId xmlns:a16="http://schemas.microsoft.com/office/drawing/2014/main" id="{A08215AA-E1A6-2819-43E3-7C96D470FF31}"/>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33" name="TextBox 32">
              <a:extLst>
                <a:ext uri="{FF2B5EF4-FFF2-40B4-BE49-F238E27FC236}">
                  <a16:creationId xmlns:a16="http://schemas.microsoft.com/office/drawing/2014/main" id="{E0DFB48E-ECDC-4247-91D6-13AE7BF6E6FF}"/>
                </a:ext>
                <a:ext uri="{C183D7F6-B498-43B3-948B-1728B52AA6E4}">
                  <adec:decorative xmlns:adec="http://schemas.microsoft.com/office/drawing/2017/decorative" val="1"/>
                </a:ext>
              </a:extLst>
            </p:cNvPr>
            <p:cNvSpPr txBox="1"/>
            <p:nvPr/>
          </p:nvSpPr>
          <p:spPr>
            <a:xfrm>
              <a:off x="137160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4" name="TextBox 33">
              <a:extLst>
                <a:ext uri="{FF2B5EF4-FFF2-40B4-BE49-F238E27FC236}">
                  <a16:creationId xmlns:a16="http://schemas.microsoft.com/office/drawing/2014/main" id="{658BC3FA-EBCA-41D7-B0C4-5CCCC4D1B788}"/>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5" name="TextBox 34">
              <a:extLst>
                <a:ext uri="{FF2B5EF4-FFF2-40B4-BE49-F238E27FC236}">
                  <a16:creationId xmlns:a16="http://schemas.microsoft.com/office/drawing/2014/main" id="{A9BA1533-09C3-43E9-A491-001729746C4B}"/>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7" name="TextBox 36">
              <a:extLst>
                <a:ext uri="{FF2B5EF4-FFF2-40B4-BE49-F238E27FC236}">
                  <a16:creationId xmlns:a16="http://schemas.microsoft.com/office/drawing/2014/main" id="{82A4C902-FB44-4DBB-A00C-92FDFE5ECAE8}"/>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38" name="TextBox 37">
              <a:extLst>
                <a:ext uri="{FF2B5EF4-FFF2-40B4-BE49-F238E27FC236}">
                  <a16:creationId xmlns:a16="http://schemas.microsoft.com/office/drawing/2014/main" id="{A92FBBEF-28CE-4270-BB47-D9E1E3CDBC56}"/>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9" name="TextBox 38">
              <a:extLst>
                <a:ext uri="{FF2B5EF4-FFF2-40B4-BE49-F238E27FC236}">
                  <a16:creationId xmlns:a16="http://schemas.microsoft.com/office/drawing/2014/main" id="{373353EA-B8FA-4AD0-B12E-9C5512C6E6F4}"/>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40" name="Rectangle 39" descr="Example decision tree for dataset.">
                  <a:extLst>
                    <a:ext uri="{FF2B5EF4-FFF2-40B4-BE49-F238E27FC236}">
                      <a16:creationId xmlns:a16="http://schemas.microsoft.com/office/drawing/2014/main" id="{3AA45EB2-2804-45AD-9904-DEABDE490DCB}"/>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39" name="Rectangle 38" descr="Example decision tree for dataset.">
                  <a:extLst>
                    <a:ext uri="{FF2B5EF4-FFF2-40B4-BE49-F238E27FC236}">
                      <a16:creationId xmlns:a16="http://schemas.microsoft.com/office/drawing/2014/main" id="{43F38B60-90CD-A001-E1CD-419758CF60B6}"/>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10"/>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cxnSp>
        <p:nvCxnSpPr>
          <p:cNvPr id="42" name="Straight Arrow Connector 41">
            <a:extLst>
              <a:ext uri="{FF2B5EF4-FFF2-40B4-BE49-F238E27FC236}">
                <a16:creationId xmlns:a16="http://schemas.microsoft.com/office/drawing/2014/main" id="{A1219F56-E30A-4DA5-A5D4-B0483DDFEE82}"/>
              </a:ext>
              <a:ext uri="{C183D7F6-B498-43B3-948B-1728B52AA6E4}">
                <adec:decorative xmlns:adec="http://schemas.microsoft.com/office/drawing/2017/decorative" val="1"/>
              </a:ext>
            </a:extLst>
          </p:cNvPr>
          <p:cNvCxnSpPr>
            <a:cxnSpLocks/>
            <a:stCxn id="17" idx="3"/>
          </p:cNvCxnSpPr>
          <p:nvPr/>
        </p:nvCxnSpPr>
        <p:spPr>
          <a:xfrm flipV="1">
            <a:off x="3932572" y="4734120"/>
            <a:ext cx="6008598" cy="355407"/>
          </a:xfrm>
          <a:prstGeom prst="straightConnector1">
            <a:avLst/>
          </a:prstGeom>
          <a:ln w="50800">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D2E1901-D43E-4F9E-83E8-D4F659FC671F}"/>
              </a:ext>
            </a:extLst>
          </p:cNvPr>
          <p:cNvSpPr/>
          <p:nvPr/>
        </p:nvSpPr>
        <p:spPr>
          <a:xfrm>
            <a:off x="7358833" y="3954595"/>
            <a:ext cx="2616918" cy="17777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60366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373391-F49B-4E1B-908C-BCDFF4EA1870}"/>
              </a:ext>
            </a:extLst>
          </p:cNvPr>
          <p:cNvSpPr>
            <a:spLocks noGrp="1"/>
          </p:cNvSpPr>
          <p:nvPr>
            <p:ph type="sldNum" idx="97"/>
          </p:nvPr>
        </p:nvSpPr>
        <p:spPr/>
        <p:txBody>
          <a:bodyPr/>
          <a:lstStyle/>
          <a:p>
            <a:fld id="{86A8BF56-6CB3-514C-9A64-F39D95C9E25B}" type="slidenum">
              <a:rPr lang="en-US" smtClean="0"/>
              <a:t>42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How do we use this to make predictions?</a:t>
            </a:r>
          </a:p>
        </p:txBody>
      </p:sp>
      <p:sp>
        <p:nvSpPr>
          <p:cNvPr id="4" name="Content Placeholder 3">
            <a:extLst>
              <a:ext uri="{FF2B5EF4-FFF2-40B4-BE49-F238E27FC236}">
                <a16:creationId xmlns:a16="http://schemas.microsoft.com/office/drawing/2014/main" id="{C0BCD1CD-52AA-C621-4461-A875C2CCC89B}"/>
              </a:ext>
            </a:extLst>
          </p:cNvPr>
          <p:cNvSpPr>
            <a:spLocks noGrp="1"/>
          </p:cNvSpPr>
          <p:nvPr>
            <p:ph idx="2"/>
          </p:nvPr>
        </p:nvSpPr>
        <p:spPr/>
        <p:txBody>
          <a:bodyPr/>
          <a:lstStyle/>
          <a:p>
            <a:endParaRPr lang="en-US"/>
          </a:p>
        </p:txBody>
      </p:sp>
      <p:graphicFrame>
        <p:nvGraphicFramePr>
          <p:cNvPr id="3" name="Table 9">
            <a:extLst>
              <a:ext uri="{FF2B5EF4-FFF2-40B4-BE49-F238E27FC236}">
                <a16:creationId xmlns:a16="http://schemas.microsoft.com/office/drawing/2014/main" id="{03EC4055-621D-9F3C-E2A3-8C03460735C4}"/>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cxnSp>
        <p:nvCxnSpPr>
          <p:cNvPr id="24" name="Straight Connector 23">
            <a:extLst>
              <a:ext uri="{FF2B5EF4-FFF2-40B4-BE49-F238E27FC236}">
                <a16:creationId xmlns:a16="http://schemas.microsoft.com/office/drawing/2014/main" id="{F75C09A5-F5B6-421F-93BD-E55323D653A5}"/>
              </a:ext>
              <a:ext uri="{C183D7F6-B498-43B3-948B-1728B52AA6E4}">
                <adec:decorative xmlns:adec="http://schemas.microsoft.com/office/drawing/2017/decorative" val="1"/>
              </a:ext>
            </a:extLst>
          </p:cNvPr>
          <p:cNvCxnSpPr>
            <a:cxnSpLocks/>
            <a:stCxn id="44" idx="2"/>
            <a:endCxn id="31" idx="0"/>
          </p:cNvCxnSpPr>
          <p:nvPr/>
        </p:nvCxnSpPr>
        <p:spPr>
          <a:xfrm flipH="1">
            <a:off x="2088443" y="2980136"/>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56EC678-CEEE-4B6D-971D-8D4CCEC574C0}"/>
              </a:ext>
              <a:ext uri="{C183D7F6-B498-43B3-948B-1728B52AA6E4}">
                <adec:decorative xmlns:adec="http://schemas.microsoft.com/office/drawing/2017/decorative" val="1"/>
              </a:ext>
            </a:extLst>
          </p:cNvPr>
          <p:cNvCxnSpPr>
            <a:cxnSpLocks/>
            <a:stCxn id="44" idx="2"/>
            <a:endCxn id="30" idx="0"/>
          </p:cNvCxnSpPr>
          <p:nvPr/>
        </p:nvCxnSpPr>
        <p:spPr>
          <a:xfrm>
            <a:off x="3460043" y="2980136"/>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21A26E-7338-48E5-9292-57F0BA95F79C}"/>
              </a:ext>
              <a:ext uri="{C183D7F6-B498-43B3-948B-1728B52AA6E4}">
                <adec:decorative xmlns:adec="http://schemas.microsoft.com/office/drawing/2017/decorative" val="1"/>
              </a:ext>
            </a:extLst>
          </p:cNvPr>
          <p:cNvCxnSpPr>
            <a:cxnSpLocks/>
            <a:stCxn id="31" idx="2"/>
            <a:endCxn id="32" idx="0"/>
          </p:cNvCxnSpPr>
          <p:nvPr/>
        </p:nvCxnSpPr>
        <p:spPr>
          <a:xfrm flipH="1">
            <a:off x="1174043" y="3803096"/>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9F947E2-3CDC-4546-BDF2-AAA99CCAC117}"/>
              </a:ext>
              <a:ext uri="{C183D7F6-B498-43B3-948B-1728B52AA6E4}">
                <adec:decorative xmlns:adec="http://schemas.microsoft.com/office/drawing/2017/decorative" val="1"/>
              </a:ext>
            </a:extLst>
          </p:cNvPr>
          <p:cNvCxnSpPr>
            <a:cxnSpLocks/>
            <a:stCxn id="31" idx="2"/>
            <a:endCxn id="33" idx="0"/>
          </p:cNvCxnSpPr>
          <p:nvPr/>
        </p:nvCxnSpPr>
        <p:spPr>
          <a:xfrm>
            <a:off x="2088443" y="3803096"/>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B8A6C71D-778B-43C3-AFFA-8912E2347113}"/>
                  </a:ext>
                  <a:ext uri="{C183D7F6-B498-43B3-948B-1728B52AA6E4}">
                    <adec:decorative xmlns:adec="http://schemas.microsoft.com/office/drawing/2017/decorative" val="1"/>
                  </a:ext>
                </a:extLst>
              </p:cNvPr>
              <p:cNvSpPr/>
              <p:nvPr/>
            </p:nvSpPr>
            <p:spPr>
              <a:xfrm>
                <a:off x="4237283" y="3440833"/>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0" name="Rectangle 29">
                <a:extLst>
                  <a:ext uri="{FF2B5EF4-FFF2-40B4-BE49-F238E27FC236}">
                    <a16:creationId xmlns:a16="http://schemas.microsoft.com/office/drawing/2014/main" id="{B8A6C71D-778B-43C3-AFFA-8912E2347113}"/>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237283" y="3440833"/>
                <a:ext cx="1188720" cy="362263"/>
              </a:xfrm>
              <a:prstGeom prst="rect">
                <a:avLst/>
              </a:prstGeom>
              <a:blipFill>
                <a:blip r:embed="rId3"/>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E8B42C4B-73E9-4753-BAC2-1AB48F475B3A}"/>
                  </a:ext>
                  <a:ext uri="{C183D7F6-B498-43B3-948B-1728B52AA6E4}">
                    <adec:decorative xmlns:adec="http://schemas.microsoft.com/office/drawing/2017/decorative" val="1"/>
                  </a:ext>
                </a:extLst>
              </p:cNvPr>
              <p:cNvSpPr/>
              <p:nvPr/>
            </p:nvSpPr>
            <p:spPr>
              <a:xfrm>
                <a:off x="1494083" y="3440833"/>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31" name="Rectangle 30">
                <a:extLst>
                  <a:ext uri="{FF2B5EF4-FFF2-40B4-BE49-F238E27FC236}">
                    <a16:creationId xmlns:a16="http://schemas.microsoft.com/office/drawing/2014/main" id="{E8B42C4B-73E9-4753-BAC2-1AB48F475B3A}"/>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494083" y="3440833"/>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47FAC513-D039-4075-8D21-5E493B44589D}"/>
                  </a:ext>
                  <a:ext uri="{C183D7F6-B498-43B3-948B-1728B52AA6E4}">
                    <adec:decorative xmlns:adec="http://schemas.microsoft.com/office/drawing/2017/decorative" val="1"/>
                  </a:ext>
                </a:extLst>
              </p:cNvPr>
              <p:cNvSpPr/>
              <p:nvPr/>
            </p:nvSpPr>
            <p:spPr>
              <a:xfrm>
                <a:off x="579683" y="4263793"/>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2" name="Rectangle 31">
                <a:extLst>
                  <a:ext uri="{FF2B5EF4-FFF2-40B4-BE49-F238E27FC236}">
                    <a16:creationId xmlns:a16="http://schemas.microsoft.com/office/drawing/2014/main" id="{47FAC513-D039-4075-8D21-5E493B44589D}"/>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579683" y="4263793"/>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3D3D0EE3-3FC1-4A23-915E-FAB51BCC42FB}"/>
                  </a:ext>
                  <a:ext uri="{C183D7F6-B498-43B3-948B-1728B52AA6E4}">
                    <adec:decorative xmlns:adec="http://schemas.microsoft.com/office/drawing/2017/decorative" val="1"/>
                  </a:ext>
                </a:extLst>
              </p:cNvPr>
              <p:cNvSpPr/>
              <p:nvPr/>
            </p:nvSpPr>
            <p:spPr>
              <a:xfrm>
                <a:off x="2408483" y="4263793"/>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33" name="Rectangle 32">
                <a:extLst>
                  <a:ext uri="{FF2B5EF4-FFF2-40B4-BE49-F238E27FC236}">
                    <a16:creationId xmlns:a16="http://schemas.microsoft.com/office/drawing/2014/main" id="{3D3D0EE3-3FC1-4A23-915E-FAB51BCC42FB}"/>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408483" y="4263793"/>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DCBC0097-4D7F-4E6C-9DAD-4C700D412997}"/>
                  </a:ext>
                  <a:ext uri="{C183D7F6-B498-43B3-948B-1728B52AA6E4}">
                    <adec:decorative xmlns:adec="http://schemas.microsoft.com/office/drawing/2017/decorative" val="1"/>
                  </a:ext>
                </a:extLst>
              </p:cNvPr>
              <p:cNvSpPr/>
              <p:nvPr/>
            </p:nvSpPr>
            <p:spPr>
              <a:xfrm>
                <a:off x="1626068" y="5086753"/>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34" name="Rectangle 33">
                <a:extLst>
                  <a:ext uri="{FF2B5EF4-FFF2-40B4-BE49-F238E27FC236}">
                    <a16:creationId xmlns:a16="http://schemas.microsoft.com/office/drawing/2014/main" id="{DCBC0097-4D7F-4E6C-9DAD-4C700D412997}"/>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626068" y="5086753"/>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35" name="Straight Connector 34">
            <a:extLst>
              <a:ext uri="{FF2B5EF4-FFF2-40B4-BE49-F238E27FC236}">
                <a16:creationId xmlns:a16="http://schemas.microsoft.com/office/drawing/2014/main" id="{BDFE8DA3-E137-48B2-9C21-B15C79E1B09E}"/>
              </a:ext>
              <a:ext uri="{C183D7F6-B498-43B3-948B-1728B52AA6E4}">
                <adec:decorative xmlns:adec="http://schemas.microsoft.com/office/drawing/2017/decorative" val="1"/>
              </a:ext>
            </a:extLst>
          </p:cNvPr>
          <p:cNvCxnSpPr>
            <a:cxnSpLocks/>
            <a:stCxn id="33" idx="2"/>
            <a:endCxn id="34" idx="0"/>
          </p:cNvCxnSpPr>
          <p:nvPr/>
        </p:nvCxnSpPr>
        <p:spPr>
          <a:xfrm flipH="1">
            <a:off x="2220428" y="4626056"/>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00975D4-E388-4C58-B2D3-E166EA93328D}"/>
              </a:ext>
              <a:ext uri="{C183D7F6-B498-43B3-948B-1728B52AA6E4}">
                <adec:decorative xmlns:adec="http://schemas.microsoft.com/office/drawing/2017/decorative" val="1"/>
              </a:ext>
            </a:extLst>
          </p:cNvPr>
          <p:cNvCxnSpPr>
            <a:cxnSpLocks/>
            <a:stCxn id="33" idx="2"/>
            <a:endCxn id="37" idx="0"/>
          </p:cNvCxnSpPr>
          <p:nvPr/>
        </p:nvCxnSpPr>
        <p:spPr>
          <a:xfrm>
            <a:off x="3002843" y="4626056"/>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40A1A97C-6B02-4715-AF53-EB815F70CD6F}"/>
                  </a:ext>
                  <a:ext uri="{C183D7F6-B498-43B3-948B-1728B52AA6E4}">
                    <adec:decorative xmlns:adec="http://schemas.microsoft.com/office/drawing/2017/decorative" val="1"/>
                  </a:ext>
                </a:extLst>
              </p:cNvPr>
              <p:cNvSpPr/>
              <p:nvPr/>
            </p:nvSpPr>
            <p:spPr>
              <a:xfrm>
                <a:off x="3180548" y="5087724"/>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37" name="Rectangle 36">
                <a:extLst>
                  <a:ext uri="{FF2B5EF4-FFF2-40B4-BE49-F238E27FC236}">
                    <a16:creationId xmlns:a16="http://schemas.microsoft.com/office/drawing/2014/main" id="{40A1A97C-6B02-4715-AF53-EB815F70CD6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180548" y="5087724"/>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38" name="TextBox 37">
            <a:extLst>
              <a:ext uri="{FF2B5EF4-FFF2-40B4-BE49-F238E27FC236}">
                <a16:creationId xmlns:a16="http://schemas.microsoft.com/office/drawing/2014/main" id="{6A26E96D-5148-48D1-826C-E4102DF55091}"/>
              </a:ext>
              <a:ext uri="{C183D7F6-B498-43B3-948B-1728B52AA6E4}">
                <adec:decorative xmlns:adec="http://schemas.microsoft.com/office/drawing/2017/decorative" val="1"/>
              </a:ext>
            </a:extLst>
          </p:cNvPr>
          <p:cNvSpPr txBox="1"/>
          <p:nvPr/>
        </p:nvSpPr>
        <p:spPr>
          <a:xfrm>
            <a:off x="1494083" y="303032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39" name="TextBox 38">
            <a:extLst>
              <a:ext uri="{FF2B5EF4-FFF2-40B4-BE49-F238E27FC236}">
                <a16:creationId xmlns:a16="http://schemas.microsoft.com/office/drawing/2014/main" id="{897B1679-FCC6-4613-9A14-920B1BB69D7A}"/>
              </a:ext>
              <a:ext uri="{C183D7F6-B498-43B3-948B-1728B52AA6E4}">
                <adec:decorative xmlns:adec="http://schemas.microsoft.com/office/drawing/2017/decorative" val="1"/>
              </a:ext>
            </a:extLst>
          </p:cNvPr>
          <p:cNvSpPr txBox="1"/>
          <p:nvPr/>
        </p:nvSpPr>
        <p:spPr>
          <a:xfrm>
            <a:off x="2957123" y="385328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40" name="TextBox 39">
            <a:extLst>
              <a:ext uri="{FF2B5EF4-FFF2-40B4-BE49-F238E27FC236}">
                <a16:creationId xmlns:a16="http://schemas.microsoft.com/office/drawing/2014/main" id="{4B8881F5-807B-4E7E-A593-0276BB92FB04}"/>
              </a:ext>
              <a:ext uri="{C183D7F6-B498-43B3-948B-1728B52AA6E4}">
                <adec:decorative xmlns:adec="http://schemas.microsoft.com/office/drawing/2017/decorative" val="1"/>
              </a:ext>
            </a:extLst>
          </p:cNvPr>
          <p:cNvSpPr txBox="1"/>
          <p:nvPr/>
        </p:nvSpPr>
        <p:spPr>
          <a:xfrm>
            <a:off x="4785923" y="303032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41" name="TextBox 40">
            <a:extLst>
              <a:ext uri="{FF2B5EF4-FFF2-40B4-BE49-F238E27FC236}">
                <a16:creationId xmlns:a16="http://schemas.microsoft.com/office/drawing/2014/main" id="{7A577DDC-5B6B-4E7A-A0D5-FA0638057E58}"/>
              </a:ext>
              <a:ext uri="{C183D7F6-B498-43B3-948B-1728B52AA6E4}">
                <adec:decorative xmlns:adec="http://schemas.microsoft.com/office/drawing/2017/decorative" val="1"/>
              </a:ext>
            </a:extLst>
          </p:cNvPr>
          <p:cNvSpPr txBox="1"/>
          <p:nvPr/>
        </p:nvSpPr>
        <p:spPr>
          <a:xfrm>
            <a:off x="3780083" y="467624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42" name="TextBox 41">
            <a:extLst>
              <a:ext uri="{FF2B5EF4-FFF2-40B4-BE49-F238E27FC236}">
                <a16:creationId xmlns:a16="http://schemas.microsoft.com/office/drawing/2014/main" id="{91CA4449-3F75-4113-88DD-5C3E0F6298F4}"/>
              </a:ext>
              <a:ext uri="{C183D7F6-B498-43B3-948B-1728B52AA6E4}">
                <adec:decorative xmlns:adec="http://schemas.microsoft.com/office/drawing/2017/decorative" val="1"/>
              </a:ext>
            </a:extLst>
          </p:cNvPr>
          <p:cNvSpPr txBox="1"/>
          <p:nvPr/>
        </p:nvSpPr>
        <p:spPr>
          <a:xfrm>
            <a:off x="579683" y="385328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43" name="TextBox 42">
            <a:extLst>
              <a:ext uri="{FF2B5EF4-FFF2-40B4-BE49-F238E27FC236}">
                <a16:creationId xmlns:a16="http://schemas.microsoft.com/office/drawing/2014/main" id="{F7EFE76A-0C4D-4504-AB72-59AE14FAF333}"/>
              </a:ext>
              <a:ext uri="{C183D7F6-B498-43B3-948B-1728B52AA6E4}">
                <adec:decorative xmlns:adec="http://schemas.microsoft.com/office/drawing/2017/decorative" val="1"/>
              </a:ext>
            </a:extLst>
          </p:cNvPr>
          <p:cNvSpPr txBox="1"/>
          <p:nvPr/>
        </p:nvSpPr>
        <p:spPr>
          <a:xfrm>
            <a:off x="1585523" y="4676244"/>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44" name="Rectangle 43" descr="Example decision tree for dataset.">
                <a:extLst>
                  <a:ext uri="{FF2B5EF4-FFF2-40B4-BE49-F238E27FC236}">
                    <a16:creationId xmlns:a16="http://schemas.microsoft.com/office/drawing/2014/main" id="{A387BC98-4944-4399-9253-A5189D607854}"/>
                  </a:ext>
                </a:extLst>
              </p:cNvPr>
              <p:cNvSpPr/>
              <p:nvPr/>
            </p:nvSpPr>
            <p:spPr>
              <a:xfrm>
                <a:off x="2865683" y="2617873"/>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44" name="Rectangle 43" descr="Example decision tree for dataset.">
                <a:extLst>
                  <a:ext uri="{FF2B5EF4-FFF2-40B4-BE49-F238E27FC236}">
                    <a16:creationId xmlns:a16="http://schemas.microsoft.com/office/drawing/2014/main" id="{A387BC98-4944-4399-9253-A5189D607854}"/>
                  </a:ext>
                </a:extLst>
              </p:cNvPr>
              <p:cNvSpPr>
                <a:spLocks noRot="1" noChangeAspect="1" noMove="1" noResize="1" noEditPoints="1" noAdjustHandles="1" noChangeArrowheads="1" noChangeShapeType="1" noTextEdit="1"/>
              </p:cNvSpPr>
              <p:nvPr/>
            </p:nvSpPr>
            <p:spPr>
              <a:xfrm>
                <a:off x="2865683" y="2617873"/>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extLst>
      <p:ext uri="{BB962C8B-B14F-4D97-AF65-F5344CB8AC3E}">
        <p14:creationId xmlns:p14="http://schemas.microsoft.com/office/powerpoint/2010/main" val="605387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B25DB3-EBEB-4D07-AD52-F6C73180512B}"/>
              </a:ext>
            </a:extLst>
          </p:cNvPr>
          <p:cNvSpPr>
            <a:spLocks noGrp="1"/>
          </p:cNvSpPr>
          <p:nvPr>
            <p:ph type="sldNum" idx="97"/>
          </p:nvPr>
        </p:nvSpPr>
        <p:spPr/>
        <p:txBody>
          <a:bodyPr/>
          <a:lstStyle/>
          <a:p>
            <a:fld id="{86A8BF56-6CB3-514C-9A64-F39D95C9E25B}" type="slidenum">
              <a:rPr lang="en-US" smtClean="0"/>
              <a:t>43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Making a prediction</a:t>
            </a:r>
          </a:p>
        </p:txBody>
      </p:sp>
      <p:sp>
        <p:nvSpPr>
          <p:cNvPr id="5" name="Content Placeholder 4">
            <a:extLst>
              <a:ext uri="{FF2B5EF4-FFF2-40B4-BE49-F238E27FC236}">
                <a16:creationId xmlns:a16="http://schemas.microsoft.com/office/drawing/2014/main" id="{B7932EFE-071B-311A-946F-04B1BD89BDCB}"/>
              </a:ext>
            </a:extLst>
          </p:cNvPr>
          <p:cNvSpPr>
            <a:spLocks noGrp="1"/>
          </p:cNvSpPr>
          <p:nvPr>
            <p:ph idx="2"/>
          </p:nvPr>
        </p:nvSpPr>
        <p:spPr/>
        <p:txBody>
          <a:bodyPr/>
          <a:lstStyle/>
          <a:p>
            <a:endParaRPr lang="en-US"/>
          </a:p>
        </p:txBody>
      </p:sp>
      <p:graphicFrame>
        <p:nvGraphicFramePr>
          <p:cNvPr id="4" name="Table 9">
            <a:extLst>
              <a:ext uri="{FF2B5EF4-FFF2-40B4-BE49-F238E27FC236}">
                <a16:creationId xmlns:a16="http://schemas.microsoft.com/office/drawing/2014/main" id="{CD5BA323-F78E-9746-B76E-6A571E78F106}"/>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
        <p:nvSpPr>
          <p:cNvPr id="6" name="Rectangle 5" descr="Box indicating the tree selects x_1=2, x_2=4, y=1.">
            <a:extLst>
              <a:ext uri="{FF2B5EF4-FFF2-40B4-BE49-F238E27FC236}">
                <a16:creationId xmlns:a16="http://schemas.microsoft.com/office/drawing/2014/main" id="{064FF09B-5957-275F-B33E-6786C93D1DBD}"/>
              </a:ext>
            </a:extLst>
          </p:cNvPr>
          <p:cNvSpPr/>
          <p:nvPr/>
        </p:nvSpPr>
        <p:spPr>
          <a:xfrm>
            <a:off x="6309092" y="3775483"/>
            <a:ext cx="5475743" cy="339057"/>
          </a:xfrm>
          <a:prstGeom prst="rect">
            <a:avLst/>
          </a:prstGeom>
          <a:noFill/>
          <a:ln w="50800">
            <a:solidFill>
              <a:schemeClr val="accent5"/>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10" name="Group 9">
            <a:extLst>
              <a:ext uri="{FF2B5EF4-FFF2-40B4-BE49-F238E27FC236}">
                <a16:creationId xmlns:a16="http://schemas.microsoft.com/office/drawing/2014/main" id="{F87163D6-0C68-4D2A-BA87-3171B36E923D}"/>
              </a:ext>
            </a:extLst>
          </p:cNvPr>
          <p:cNvGrpSpPr/>
          <p:nvPr/>
        </p:nvGrpSpPr>
        <p:grpSpPr>
          <a:xfrm>
            <a:off x="624837" y="2698483"/>
            <a:ext cx="4846320" cy="2832114"/>
            <a:chOff x="457200" y="3200400"/>
            <a:chExt cx="4846320" cy="2832114"/>
          </a:xfrm>
        </p:grpSpPr>
        <p:cxnSp>
          <p:nvCxnSpPr>
            <p:cNvPr id="11" name="Straight Connector 10">
              <a:extLst>
                <a:ext uri="{FF2B5EF4-FFF2-40B4-BE49-F238E27FC236}">
                  <a16:creationId xmlns:a16="http://schemas.microsoft.com/office/drawing/2014/main" id="{81CF739E-9E86-415C-B316-DA63BC9EF44C}"/>
                </a:ext>
                <a:ext uri="{C183D7F6-B498-43B3-948B-1728B52AA6E4}">
                  <adec:decorative xmlns:adec="http://schemas.microsoft.com/office/drawing/2017/decorative" val="1"/>
                </a:ext>
              </a:extLst>
            </p:cNvPr>
            <p:cNvCxnSpPr>
              <a:cxnSpLocks/>
              <a:stCxn id="27" idx="2"/>
              <a:endCxn id="13"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65C055C-D951-4DEC-B97C-76639C5EBCE6}"/>
                </a:ext>
                <a:ext uri="{C183D7F6-B498-43B3-948B-1728B52AA6E4}">
                  <adec:decorative xmlns:adec="http://schemas.microsoft.com/office/drawing/2017/decorative" val="1"/>
                </a:ext>
              </a:extLst>
            </p:cNvPr>
            <p:cNvCxnSpPr>
              <a:cxnSpLocks/>
              <a:stCxn id="14" idx="2"/>
              <a:endCxn id="16" idx="0"/>
            </p:cNvCxnSpPr>
            <p:nvPr/>
          </p:nvCxnSpPr>
          <p:spPr>
            <a:xfrm>
              <a:off x="1965960" y="4385623"/>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AD59B76-1663-42FA-B9E1-0E41D9A15F22}"/>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0" name="Rectangle 9">
                  <a:extLst>
                    <a:ext uri="{FF2B5EF4-FFF2-40B4-BE49-F238E27FC236}">
                      <a16:creationId xmlns:a16="http://schemas.microsoft.com/office/drawing/2014/main" id="{6B23D626-7472-3A28-5376-DE0382C65D6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4"/>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0FA0AD1-B550-48E8-87B8-8C26C169823D}"/>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1" name="Rectangle 10">
                  <a:extLst>
                    <a:ext uri="{FF2B5EF4-FFF2-40B4-BE49-F238E27FC236}">
                      <a16:creationId xmlns:a16="http://schemas.microsoft.com/office/drawing/2014/main" id="{366AD1EF-17E2-94B1-A629-5189C877D50A}"/>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17903A8-EB85-462C-A3EE-A3D4259CE198}"/>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2" name="Rectangle 11">
                  <a:extLst>
                    <a:ext uri="{FF2B5EF4-FFF2-40B4-BE49-F238E27FC236}">
                      <a16:creationId xmlns:a16="http://schemas.microsoft.com/office/drawing/2014/main" id="{2105D991-A8AA-C18F-86D3-11DAEB33D9F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ECE2A7A-52A5-4D5C-B189-C81D0243FFBC}"/>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13" name="Rectangle 12">
                  <a:extLst>
                    <a:ext uri="{FF2B5EF4-FFF2-40B4-BE49-F238E27FC236}">
                      <a16:creationId xmlns:a16="http://schemas.microsoft.com/office/drawing/2014/main" id="{B5FFB371-B355-0142-4BC0-F0781E5C54E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FB24D42-3C87-457C-8C7F-BE0E801E04A3}"/>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4" name="Rectangle 13">
                  <a:extLst>
                    <a:ext uri="{FF2B5EF4-FFF2-40B4-BE49-F238E27FC236}">
                      <a16:creationId xmlns:a16="http://schemas.microsoft.com/office/drawing/2014/main" id="{2DA7B6E5-36C4-AC45-EB44-01BE2724CA0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097D9E8D-92A8-4AED-88B6-3092FB48E2D2}"/>
                </a:ext>
                <a:ext uri="{C183D7F6-B498-43B3-948B-1728B52AA6E4}">
                  <adec:decorative xmlns:adec="http://schemas.microsoft.com/office/drawing/2017/decorative" val="1"/>
                </a:ext>
              </a:extLst>
            </p:cNvPr>
            <p:cNvCxnSpPr>
              <a:cxnSpLocks/>
              <a:stCxn id="16" idx="2"/>
              <a:endCxn id="17" idx="0"/>
            </p:cNvCxnSpPr>
            <p:nvPr/>
          </p:nvCxnSpPr>
          <p:spPr>
            <a:xfrm flipH="1">
              <a:off x="2097945" y="5208583"/>
              <a:ext cx="782415"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3515233-92B5-4714-AFB8-BA62BD0AA1F2}"/>
                </a:ext>
                <a:ext uri="{C183D7F6-B498-43B3-948B-1728B52AA6E4}">
                  <adec:decorative xmlns:adec="http://schemas.microsoft.com/office/drawing/2017/decorative" val="1"/>
                </a:ext>
              </a:extLst>
            </p:cNvPr>
            <p:cNvCxnSpPr>
              <a:cxnSpLocks/>
              <a:stCxn id="16" idx="2"/>
              <a:endCxn id="20"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36948B44-5842-4161-B5BA-1A99A67E97BE}"/>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7" name="Rectangle 16">
                  <a:extLst>
                    <a:ext uri="{FF2B5EF4-FFF2-40B4-BE49-F238E27FC236}">
                      <a16:creationId xmlns:a16="http://schemas.microsoft.com/office/drawing/2014/main" id="{01AE33F7-CCEE-EB79-7D26-91B85F1EB5D3}"/>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1" name="TextBox 20">
              <a:extLst>
                <a:ext uri="{FF2B5EF4-FFF2-40B4-BE49-F238E27FC236}">
                  <a16:creationId xmlns:a16="http://schemas.microsoft.com/office/drawing/2014/main" id="{7787AEC8-A67B-49B2-8666-3531A0B859BF}"/>
                </a:ext>
                <a:ext uri="{C183D7F6-B498-43B3-948B-1728B52AA6E4}">
                  <adec:decorative xmlns:adec="http://schemas.microsoft.com/office/drawing/2017/decorative" val="1"/>
                </a:ext>
              </a:extLst>
            </p:cNvPr>
            <p:cNvSpPr txBox="1"/>
            <p:nvPr/>
          </p:nvSpPr>
          <p:spPr>
            <a:xfrm>
              <a:off x="137160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2" name="TextBox 21">
              <a:extLst>
                <a:ext uri="{FF2B5EF4-FFF2-40B4-BE49-F238E27FC236}">
                  <a16:creationId xmlns:a16="http://schemas.microsoft.com/office/drawing/2014/main" id="{4B0D6CF0-9937-43EB-AB11-C070EE59A0E0}"/>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3" name="TextBox 22">
              <a:extLst>
                <a:ext uri="{FF2B5EF4-FFF2-40B4-BE49-F238E27FC236}">
                  <a16:creationId xmlns:a16="http://schemas.microsoft.com/office/drawing/2014/main" id="{22B63BCE-C82A-4BD0-871D-68895F55D03D}"/>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4" name="TextBox 23">
              <a:extLst>
                <a:ext uri="{FF2B5EF4-FFF2-40B4-BE49-F238E27FC236}">
                  <a16:creationId xmlns:a16="http://schemas.microsoft.com/office/drawing/2014/main" id="{D8AA4AF8-3B52-4AB9-88C0-29828AED5CCF}"/>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5" name="TextBox 24">
              <a:extLst>
                <a:ext uri="{FF2B5EF4-FFF2-40B4-BE49-F238E27FC236}">
                  <a16:creationId xmlns:a16="http://schemas.microsoft.com/office/drawing/2014/main" id="{81DA8895-CD97-43F5-AA32-27621F326308}"/>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6" name="TextBox 25">
              <a:extLst>
                <a:ext uri="{FF2B5EF4-FFF2-40B4-BE49-F238E27FC236}">
                  <a16:creationId xmlns:a16="http://schemas.microsoft.com/office/drawing/2014/main" id="{5A9C4218-4ADF-405F-885E-3F3F432ED831}"/>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27" name="Rectangle 26" descr="Example decision tree for dataset.">
                  <a:extLst>
                    <a:ext uri="{FF2B5EF4-FFF2-40B4-BE49-F238E27FC236}">
                      <a16:creationId xmlns:a16="http://schemas.microsoft.com/office/drawing/2014/main" id="{E260A8E8-BD3C-4942-8C38-A85F636D3B05}"/>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25" name="Rectangle 24" descr="Example decision tree for dataset.">
                  <a:extLst>
                    <a:ext uri="{FF2B5EF4-FFF2-40B4-BE49-F238E27FC236}">
                      <a16:creationId xmlns:a16="http://schemas.microsoft.com/office/drawing/2014/main" id="{3ECE28D8-4C39-E18E-22E1-C08235401559}"/>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10"/>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cxnSp>
        <p:nvCxnSpPr>
          <p:cNvPr id="30" name="Straight Connector 29">
            <a:extLst>
              <a:ext uri="{FF2B5EF4-FFF2-40B4-BE49-F238E27FC236}">
                <a16:creationId xmlns:a16="http://schemas.microsoft.com/office/drawing/2014/main" id="{34FD2CBA-5ECC-4C7D-A5D0-65CAB5571BA4}"/>
              </a:ext>
              <a:ext uri="{C183D7F6-B498-43B3-948B-1728B52AA6E4}">
                <adec:decorative xmlns:adec="http://schemas.microsoft.com/office/drawing/2017/decorative" val="1"/>
              </a:ext>
            </a:extLst>
          </p:cNvPr>
          <p:cNvCxnSpPr>
            <a:cxnSpLocks/>
          </p:cNvCxnSpPr>
          <p:nvPr/>
        </p:nvCxnSpPr>
        <p:spPr>
          <a:xfrm flipH="1">
            <a:off x="2133597" y="3060746"/>
            <a:ext cx="1371600" cy="460697"/>
          </a:xfrm>
          <a:prstGeom prst="line">
            <a:avLst/>
          </a:prstGeom>
          <a:ln w="5715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48F41A1-5E18-46D6-92E7-86695A1248C3}"/>
              </a:ext>
              <a:ext uri="{C183D7F6-B498-43B3-948B-1728B52AA6E4}">
                <adec:decorative xmlns:adec="http://schemas.microsoft.com/office/drawing/2017/decorative" val="1"/>
              </a:ext>
            </a:extLst>
          </p:cNvPr>
          <p:cNvCxnSpPr>
            <a:cxnSpLocks/>
          </p:cNvCxnSpPr>
          <p:nvPr/>
        </p:nvCxnSpPr>
        <p:spPr>
          <a:xfrm flipH="1">
            <a:off x="1219197" y="3883706"/>
            <a:ext cx="914400" cy="460697"/>
          </a:xfrm>
          <a:prstGeom prst="line">
            <a:avLst/>
          </a:prstGeom>
          <a:ln w="57150">
            <a:solidFill>
              <a:schemeClr val="accent5"/>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230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A73912A-CF6C-46F2-BC03-F81AB58DAD66}"/>
              </a:ext>
            </a:extLst>
          </p:cNvPr>
          <p:cNvSpPr>
            <a:spLocks noGrp="1"/>
          </p:cNvSpPr>
          <p:nvPr>
            <p:ph type="sldNum" idx="97"/>
          </p:nvPr>
        </p:nvSpPr>
        <p:spPr/>
        <p:txBody>
          <a:bodyPr/>
          <a:lstStyle/>
          <a:p>
            <a:fld id="{86A8BF56-6CB3-514C-9A64-F39D95C9E25B}" type="slidenum">
              <a:rPr lang="en-US" smtClean="0"/>
              <a:t>44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Making another prediction</a:t>
            </a:r>
          </a:p>
        </p:txBody>
      </p:sp>
      <p:sp>
        <p:nvSpPr>
          <p:cNvPr id="5" name="Content Placeholder 4">
            <a:extLst>
              <a:ext uri="{FF2B5EF4-FFF2-40B4-BE49-F238E27FC236}">
                <a16:creationId xmlns:a16="http://schemas.microsoft.com/office/drawing/2014/main" id="{AD838239-3B22-E685-3618-4BA696443DAF}"/>
              </a:ext>
            </a:extLst>
          </p:cNvPr>
          <p:cNvSpPr>
            <a:spLocks noGrp="1"/>
          </p:cNvSpPr>
          <p:nvPr>
            <p:ph idx="2"/>
          </p:nvPr>
        </p:nvSpPr>
        <p:spPr/>
        <p:txBody>
          <a:bodyPr/>
          <a:lstStyle/>
          <a:p>
            <a:endParaRPr lang="en-US"/>
          </a:p>
        </p:txBody>
      </p:sp>
      <p:graphicFrame>
        <p:nvGraphicFramePr>
          <p:cNvPr id="11" name="Table 9">
            <a:extLst>
              <a:ext uri="{FF2B5EF4-FFF2-40B4-BE49-F238E27FC236}">
                <a16:creationId xmlns:a16="http://schemas.microsoft.com/office/drawing/2014/main" id="{C6C5548E-617E-816F-C7FC-FE6DE5C3B212}"/>
              </a:ext>
            </a:extLst>
          </p:cNvPr>
          <p:cNvGraphicFramePr>
            <a:graphicFrameLocks/>
          </p:cNvGraphicFramePr>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grpSp>
        <p:nvGrpSpPr>
          <p:cNvPr id="13" name="Group 12">
            <a:extLst>
              <a:ext uri="{FF2B5EF4-FFF2-40B4-BE49-F238E27FC236}">
                <a16:creationId xmlns:a16="http://schemas.microsoft.com/office/drawing/2014/main" id="{0DF28549-5191-4FD3-A953-5230EACE1BAB}"/>
              </a:ext>
            </a:extLst>
          </p:cNvPr>
          <p:cNvGrpSpPr/>
          <p:nvPr/>
        </p:nvGrpSpPr>
        <p:grpSpPr>
          <a:xfrm>
            <a:off x="630576" y="2830524"/>
            <a:ext cx="4846320" cy="2832114"/>
            <a:chOff x="457200" y="3200400"/>
            <a:chExt cx="4846320" cy="2832114"/>
          </a:xfrm>
        </p:grpSpPr>
        <p:cxnSp>
          <p:nvCxnSpPr>
            <p:cNvPr id="14" name="Straight Connector 13">
              <a:extLst>
                <a:ext uri="{FF2B5EF4-FFF2-40B4-BE49-F238E27FC236}">
                  <a16:creationId xmlns:a16="http://schemas.microsoft.com/office/drawing/2014/main" id="{D85216D5-E185-4CB1-ACF9-E7BA74C3C583}"/>
                </a:ext>
                <a:ext uri="{C183D7F6-B498-43B3-948B-1728B52AA6E4}">
                  <adec:decorative xmlns:adec="http://schemas.microsoft.com/office/drawing/2017/decorative" val="1"/>
                </a:ext>
              </a:extLst>
            </p:cNvPr>
            <p:cNvCxnSpPr>
              <a:cxnSpLocks/>
              <a:stCxn id="31" idx="2"/>
              <a:endCxn id="15" idx="0"/>
            </p:cNvCxnSpPr>
            <p:nvPr/>
          </p:nvCxnSpPr>
          <p:spPr>
            <a:xfrm>
              <a:off x="3337560" y="3562663"/>
              <a:ext cx="13716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4577BEB-BD5A-4417-9F83-C64170B5F284}"/>
                    </a:ext>
                    <a:ext uri="{C183D7F6-B498-43B3-948B-1728B52AA6E4}">
                      <adec:decorative xmlns:adec="http://schemas.microsoft.com/office/drawing/2017/decorative" val="1"/>
                    </a:ext>
                  </a:extLst>
                </p:cNvPr>
                <p:cNvSpPr/>
                <p:nvPr/>
              </p:nvSpPr>
              <p:spPr>
                <a:xfrm>
                  <a:off x="4114800" y="4023360"/>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0" name="Rectangle 9">
                  <a:extLst>
                    <a:ext uri="{FF2B5EF4-FFF2-40B4-BE49-F238E27FC236}">
                      <a16:creationId xmlns:a16="http://schemas.microsoft.com/office/drawing/2014/main" id="{6B23D626-7472-3A28-5376-DE0382C65D6F}"/>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114800" y="4023360"/>
                  <a:ext cx="1188720" cy="362263"/>
                </a:xfrm>
                <a:prstGeom prst="rect">
                  <a:avLst/>
                </a:prstGeom>
                <a:blipFill>
                  <a:blip r:embed="rId3"/>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03D70D6-1696-4648-8130-0FC215C27945}"/>
                    </a:ext>
                    <a:ext uri="{C183D7F6-B498-43B3-948B-1728B52AA6E4}">
                      <adec:decorative xmlns:adec="http://schemas.microsoft.com/office/drawing/2017/decorative" val="1"/>
                    </a:ext>
                  </a:extLst>
                </p:cNvPr>
                <p:cNvSpPr/>
                <p:nvPr/>
              </p:nvSpPr>
              <p:spPr>
                <a:xfrm>
                  <a:off x="1371600" y="402336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ea typeface="Cambria Math" panose="02040503050406030204" pitchFamily="18" charset="0"/>
                          </a:rPr>
                          <m:t>≤4.5</m:t>
                        </m:r>
                      </m:oMath>
                    </m:oMathPara>
                  </a14:m>
                  <a:endParaRPr lang="en-US" sz="1400" dirty="0">
                    <a:solidFill>
                      <a:schemeClr val="tx1"/>
                    </a:solidFill>
                  </a:endParaRPr>
                </a:p>
              </p:txBody>
            </p:sp>
          </mc:Choice>
          <mc:Fallback xmlns="">
            <p:sp>
              <p:nvSpPr>
                <p:cNvPr id="11" name="Rectangle 10">
                  <a:extLst>
                    <a:ext uri="{FF2B5EF4-FFF2-40B4-BE49-F238E27FC236}">
                      <a16:creationId xmlns:a16="http://schemas.microsoft.com/office/drawing/2014/main" id="{366AD1EF-17E2-94B1-A629-5189C877D50A}"/>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371600" y="4023360"/>
                  <a:ext cx="1188720" cy="362263"/>
                </a:xfrm>
                <a:prstGeom prst="rect">
                  <a:avLst/>
                </a:prstGeom>
                <a:blipFill>
                  <a:blip r:embed="rId5"/>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C13BA499-79BC-4962-9D31-F9978779104E}"/>
                    </a:ext>
                    <a:ext uri="{C183D7F6-B498-43B3-948B-1728B52AA6E4}">
                      <adec:decorative xmlns:adec="http://schemas.microsoft.com/office/drawing/2017/decorative" val="1"/>
                    </a:ext>
                  </a:extLst>
                </p:cNvPr>
                <p:cNvSpPr/>
                <p:nvPr/>
              </p:nvSpPr>
              <p:spPr>
                <a:xfrm>
                  <a:off x="457200" y="484632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
                      </m:oMathParaPr>
                      <m:oMath xmlns:m="http://schemas.openxmlformats.org/officeDocument/2006/math">
                        <m:r>
                          <m:rPr>
                            <m:sty m:val="p"/>
                          </m:rPr>
                          <a:rPr lang="en-US" smtClean="0">
                            <a:solidFill>
                              <a:schemeClr val="bg1"/>
                            </a:solidFill>
                            <a:latin typeface="Cambria Math" panose="02040503050406030204" pitchFamily="18" charset="0"/>
                          </a:rPr>
                          <m:t>Class</m:t>
                        </m:r>
                        <m:r>
                          <a:rPr lang="en-US"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2" name="Rectangle 11">
                  <a:extLst>
                    <a:ext uri="{FF2B5EF4-FFF2-40B4-BE49-F238E27FC236}">
                      <a16:creationId xmlns:a16="http://schemas.microsoft.com/office/drawing/2014/main" id="{2105D991-A8AA-C18F-86D3-11DAEB33D9F5}"/>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457200" y="4846320"/>
                  <a:ext cx="1188720" cy="362263"/>
                </a:xfrm>
                <a:prstGeom prst="rect">
                  <a:avLst/>
                </a:prstGeom>
                <a:blipFill>
                  <a:blip r:embed="rId6"/>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3E25F80E-1442-4CE7-8A09-9277D4AB907A}"/>
                    </a:ext>
                    <a:ext uri="{C183D7F6-B498-43B3-948B-1728B52AA6E4}">
                      <adec:decorative xmlns:adec="http://schemas.microsoft.com/office/drawing/2017/decorative" val="1"/>
                    </a:ext>
                  </a:extLst>
                </p:cNvPr>
                <p:cNvSpPr/>
                <p:nvPr/>
              </p:nvSpPr>
              <p:spPr>
                <a:xfrm>
                  <a:off x="2286000" y="484632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≥3</m:t>
                        </m:r>
                      </m:oMath>
                    </m:oMathPara>
                  </a14:m>
                  <a:endParaRPr lang="en-US" dirty="0">
                    <a:solidFill>
                      <a:schemeClr val="tx1"/>
                    </a:solidFill>
                  </a:endParaRPr>
                </a:p>
              </p:txBody>
            </p:sp>
          </mc:Choice>
          <mc:Fallback xmlns="">
            <p:sp>
              <p:nvSpPr>
                <p:cNvPr id="13" name="Rectangle 12">
                  <a:extLst>
                    <a:ext uri="{FF2B5EF4-FFF2-40B4-BE49-F238E27FC236}">
                      <a16:creationId xmlns:a16="http://schemas.microsoft.com/office/drawing/2014/main" id="{B5FFB371-B355-0142-4BC0-F0781E5C54E8}"/>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2286000" y="4846320"/>
                  <a:ext cx="1188720" cy="362263"/>
                </a:xfrm>
                <a:prstGeom prst="rect">
                  <a:avLst/>
                </a:prstGeom>
                <a:blipFill>
                  <a:blip r:embed="rId7"/>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4CBD82C8-600B-494C-94CF-C69CF75AF31B}"/>
                    </a:ext>
                    <a:ext uri="{C183D7F6-B498-43B3-948B-1728B52AA6E4}">
                      <adec:decorative xmlns:adec="http://schemas.microsoft.com/office/drawing/2017/decorative" val="1"/>
                    </a:ext>
                  </a:extLst>
                </p:cNvPr>
                <p:cNvSpPr/>
                <p:nvPr/>
              </p:nvSpPr>
              <p:spPr>
                <a:xfrm>
                  <a:off x="1503585" y="5669280"/>
                  <a:ext cx="1188720" cy="362263"/>
                </a:xfrm>
                <a:prstGeom prst="rect">
                  <a:avLst/>
                </a:prstGeom>
                <a:solidFill>
                  <a:schemeClr val="accent6"/>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14" name="Rectangle 13">
                  <a:extLst>
                    <a:ext uri="{FF2B5EF4-FFF2-40B4-BE49-F238E27FC236}">
                      <a16:creationId xmlns:a16="http://schemas.microsoft.com/office/drawing/2014/main" id="{2DA7B6E5-36C4-AC45-EB44-01BE2724CA0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1503585" y="5669280"/>
                  <a:ext cx="1188720" cy="362263"/>
                </a:xfrm>
                <a:prstGeom prst="rect">
                  <a:avLst/>
                </a:prstGeom>
                <a:blipFill>
                  <a:blip r:embed="rId8"/>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E7B5D603-C3C6-43B6-8A9C-3997E638BE4C}"/>
                </a:ext>
                <a:ext uri="{C183D7F6-B498-43B3-948B-1728B52AA6E4}">
                  <adec:decorative xmlns:adec="http://schemas.microsoft.com/office/drawing/2017/decorative" val="1"/>
                </a:ext>
              </a:extLst>
            </p:cNvPr>
            <p:cNvCxnSpPr>
              <a:cxnSpLocks/>
              <a:stCxn id="18" idx="2"/>
              <a:endCxn id="21" idx="0"/>
            </p:cNvCxnSpPr>
            <p:nvPr/>
          </p:nvCxnSpPr>
          <p:spPr>
            <a:xfrm>
              <a:off x="2880360" y="5208583"/>
              <a:ext cx="772065" cy="46166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F7D5283-009B-44AF-90FD-18A690F4477D}"/>
                    </a:ext>
                    <a:ext uri="{C183D7F6-B498-43B3-948B-1728B52AA6E4}">
                      <adec:decorative xmlns:adec="http://schemas.microsoft.com/office/drawing/2017/decorative" val="1"/>
                    </a:ext>
                  </a:extLst>
                </p:cNvPr>
                <p:cNvSpPr/>
                <p:nvPr/>
              </p:nvSpPr>
              <p:spPr>
                <a:xfrm>
                  <a:off x="3058065" y="5670251"/>
                  <a:ext cx="1188720" cy="362263"/>
                </a:xfrm>
                <a:prstGeom prst="rect">
                  <a:avLst/>
                </a:prstGeom>
                <a:solidFill>
                  <a:schemeClr val="tx1">
                    <a:lumMod val="85000"/>
                    <a:lumOff val="15000"/>
                  </a:schemeClr>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mtClean="0">
                            <a:solidFill>
                              <a:schemeClr val="bg1"/>
                            </a:solidFill>
                            <a:latin typeface="Cambria Math" panose="02040503050406030204" pitchFamily="18" charset="0"/>
                          </a:rPr>
                          <m:t>Class</m:t>
                        </m:r>
                        <m:r>
                          <a:rPr lang="en-US" i="1">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1</m:t>
                        </m:r>
                      </m:oMath>
                    </m:oMathPara>
                  </a14:m>
                  <a:endParaRPr lang="en-US" dirty="0">
                    <a:solidFill>
                      <a:schemeClr val="bg1"/>
                    </a:solidFill>
                  </a:endParaRPr>
                </a:p>
              </p:txBody>
            </p:sp>
          </mc:Choice>
          <mc:Fallback xmlns="">
            <p:sp>
              <p:nvSpPr>
                <p:cNvPr id="17" name="Rectangle 16">
                  <a:extLst>
                    <a:ext uri="{FF2B5EF4-FFF2-40B4-BE49-F238E27FC236}">
                      <a16:creationId xmlns:a16="http://schemas.microsoft.com/office/drawing/2014/main" id="{01AE33F7-CCEE-EB79-7D26-91B85F1EB5D3}"/>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58065" y="5670251"/>
                  <a:ext cx="1188720" cy="362263"/>
                </a:xfrm>
                <a:prstGeom prst="rect">
                  <a:avLst/>
                </a:prstGeom>
                <a:blipFill>
                  <a:blip r:embed="rId9"/>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
          <p:nvSpPr>
            <p:cNvPr id="22" name="TextBox 21">
              <a:extLst>
                <a:ext uri="{FF2B5EF4-FFF2-40B4-BE49-F238E27FC236}">
                  <a16:creationId xmlns:a16="http://schemas.microsoft.com/office/drawing/2014/main" id="{2E99C626-AEC9-45BA-AF23-47F0012BC683}"/>
                </a:ext>
                <a:ext uri="{C183D7F6-B498-43B3-948B-1728B52AA6E4}">
                  <adec:decorative xmlns:adec="http://schemas.microsoft.com/office/drawing/2017/decorative" val="1"/>
                </a:ext>
              </a:extLst>
            </p:cNvPr>
            <p:cNvSpPr txBox="1"/>
            <p:nvPr/>
          </p:nvSpPr>
          <p:spPr>
            <a:xfrm>
              <a:off x="137160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3" name="TextBox 22">
              <a:extLst>
                <a:ext uri="{FF2B5EF4-FFF2-40B4-BE49-F238E27FC236}">
                  <a16:creationId xmlns:a16="http://schemas.microsoft.com/office/drawing/2014/main" id="{455E961D-26CF-4137-91AB-84519D980A4F}"/>
                </a:ext>
                <a:ext uri="{C183D7F6-B498-43B3-948B-1728B52AA6E4}">
                  <adec:decorative xmlns:adec="http://schemas.microsoft.com/office/drawing/2017/decorative" val="1"/>
                </a:ext>
              </a:extLst>
            </p:cNvPr>
            <p:cNvSpPr txBox="1"/>
            <p:nvPr/>
          </p:nvSpPr>
          <p:spPr>
            <a:xfrm>
              <a:off x="283464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4" name="TextBox 23">
              <a:extLst>
                <a:ext uri="{FF2B5EF4-FFF2-40B4-BE49-F238E27FC236}">
                  <a16:creationId xmlns:a16="http://schemas.microsoft.com/office/drawing/2014/main" id="{299CCB35-CCB6-40F6-A4B1-47DE7E7CB61A}"/>
                </a:ext>
                <a:ext uri="{C183D7F6-B498-43B3-948B-1728B52AA6E4}">
                  <adec:decorative xmlns:adec="http://schemas.microsoft.com/office/drawing/2017/decorative" val="1"/>
                </a:ext>
              </a:extLst>
            </p:cNvPr>
            <p:cNvSpPr txBox="1"/>
            <p:nvPr/>
          </p:nvSpPr>
          <p:spPr>
            <a:xfrm>
              <a:off x="4663440" y="361285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5" name="TextBox 24">
              <a:extLst>
                <a:ext uri="{FF2B5EF4-FFF2-40B4-BE49-F238E27FC236}">
                  <a16:creationId xmlns:a16="http://schemas.microsoft.com/office/drawing/2014/main" id="{7AA1D387-F1DE-454A-9BDA-CA39A1D52C85}"/>
                </a:ext>
                <a:ext uri="{C183D7F6-B498-43B3-948B-1728B52AA6E4}">
                  <adec:decorative xmlns:adec="http://schemas.microsoft.com/office/drawing/2017/decorative" val="1"/>
                </a:ext>
              </a:extLst>
            </p:cNvPr>
            <p:cNvSpPr txBox="1"/>
            <p:nvPr/>
          </p:nvSpPr>
          <p:spPr>
            <a:xfrm>
              <a:off x="365760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no</a:t>
              </a:r>
            </a:p>
          </p:txBody>
        </p:sp>
        <p:sp>
          <p:nvSpPr>
            <p:cNvPr id="26" name="TextBox 25">
              <a:extLst>
                <a:ext uri="{FF2B5EF4-FFF2-40B4-BE49-F238E27FC236}">
                  <a16:creationId xmlns:a16="http://schemas.microsoft.com/office/drawing/2014/main" id="{4137597F-8486-46FC-9E22-ADB694AC288F}"/>
                </a:ext>
                <a:ext uri="{C183D7F6-B498-43B3-948B-1728B52AA6E4}">
                  <adec:decorative xmlns:adec="http://schemas.microsoft.com/office/drawing/2017/decorative" val="1"/>
                </a:ext>
              </a:extLst>
            </p:cNvPr>
            <p:cNvSpPr txBox="1"/>
            <p:nvPr/>
          </p:nvSpPr>
          <p:spPr>
            <a:xfrm>
              <a:off x="457200" y="443581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p:sp>
          <p:nvSpPr>
            <p:cNvPr id="27" name="TextBox 26">
              <a:extLst>
                <a:ext uri="{FF2B5EF4-FFF2-40B4-BE49-F238E27FC236}">
                  <a16:creationId xmlns:a16="http://schemas.microsoft.com/office/drawing/2014/main" id="{848BE7E5-A6D3-4A6D-BEB9-D2E0FCE38210}"/>
                </a:ext>
                <a:ext uri="{C183D7F6-B498-43B3-948B-1728B52AA6E4}">
                  <adec:decorative xmlns:adec="http://schemas.microsoft.com/office/drawing/2017/decorative" val="1"/>
                </a:ext>
              </a:extLst>
            </p:cNvPr>
            <p:cNvSpPr txBox="1"/>
            <p:nvPr/>
          </p:nvSpPr>
          <p:spPr>
            <a:xfrm>
              <a:off x="1463040" y="5258771"/>
              <a:ext cx="627379" cy="3590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000" dirty="0">
                  <a:solidFill>
                    <a:srgbClr val="232F3E"/>
                  </a:solidFill>
                  <a:latin typeface="Amazon Ember display"/>
                  <a:sym typeface="Helvetica Neue"/>
                </a:rPr>
                <a:t>yes</a:t>
              </a:r>
            </a:p>
          </p:txBody>
        </p:sp>
        <mc:AlternateContent xmlns:mc="http://schemas.openxmlformats.org/markup-compatibility/2006" xmlns:a14="http://schemas.microsoft.com/office/drawing/2010/main">
          <mc:Choice Requires="a14">
            <p:sp>
              <p:nvSpPr>
                <p:cNvPr id="31" name="Rectangle 30" descr="Example decision tree for dataset.">
                  <a:extLst>
                    <a:ext uri="{FF2B5EF4-FFF2-40B4-BE49-F238E27FC236}">
                      <a16:creationId xmlns:a16="http://schemas.microsoft.com/office/drawing/2014/main" id="{51EA6F7B-4934-4A9D-9CD4-9F1BF11CB521}"/>
                    </a:ext>
                  </a:extLst>
                </p:cNvPr>
                <p:cNvSpPr/>
                <p:nvPr/>
              </p:nvSpPr>
              <p:spPr>
                <a:xfrm>
                  <a:off x="2743200" y="3200400"/>
                  <a:ext cx="1188720" cy="362263"/>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x</m:t>
                            </m:r>
                          </m:e>
                          <m:sub>
                            <m:r>
                              <a:rPr lang="en-US">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ea typeface="Cambria Math" panose="02040503050406030204" pitchFamily="18" charset="0"/>
                          </a:rPr>
                          <m:t>≤5</m:t>
                        </m:r>
                      </m:oMath>
                    </m:oMathPara>
                  </a14:m>
                  <a:endParaRPr lang="en-US" dirty="0">
                    <a:solidFill>
                      <a:schemeClr val="tx1"/>
                    </a:solidFill>
                  </a:endParaRPr>
                </a:p>
              </p:txBody>
            </p:sp>
          </mc:Choice>
          <mc:Fallback xmlns="">
            <p:sp>
              <p:nvSpPr>
                <p:cNvPr id="25" name="Rectangle 24" descr="Example decision tree for dataset.">
                  <a:extLst>
                    <a:ext uri="{FF2B5EF4-FFF2-40B4-BE49-F238E27FC236}">
                      <a16:creationId xmlns:a16="http://schemas.microsoft.com/office/drawing/2014/main" id="{3ECE28D8-4C39-E18E-22E1-C08235401559}"/>
                    </a:ext>
                  </a:extLst>
                </p:cNvPr>
                <p:cNvSpPr>
                  <a:spLocks noRot="1" noChangeAspect="1" noMove="1" noResize="1" noEditPoints="1" noAdjustHandles="1" noChangeArrowheads="1" noChangeShapeType="1" noTextEdit="1"/>
                </p:cNvSpPr>
                <p:nvPr/>
              </p:nvSpPr>
              <p:spPr>
                <a:xfrm>
                  <a:off x="2743200" y="3200400"/>
                  <a:ext cx="1188720" cy="362263"/>
                </a:xfrm>
                <a:prstGeom prst="rect">
                  <a:avLst/>
                </a:prstGeom>
                <a:blipFill>
                  <a:blip r:embed="rId10"/>
                  <a:stretch>
                    <a:fillRect/>
                  </a:stretch>
                </a:blipFill>
                <a:ln w="25400">
                  <a:solidFill>
                    <a:schemeClr val="tx1"/>
                  </a:solidFill>
                </a:ln>
                <a:effectLst>
                  <a:outerShdw blurRad="50800" dist="38100" dir="2700000" algn="tl" rotWithShape="0">
                    <a:prstClr val="black">
                      <a:alpha val="40000"/>
                    </a:prstClr>
                  </a:outerShdw>
                </a:effectLst>
              </p:spPr>
              <p:txBody>
                <a:bodyPr/>
                <a:lstStyle/>
                <a:p>
                  <a:r>
                    <a:rPr lang="en-US">
                      <a:noFill/>
                    </a:rPr>
                    <a:t> </a:t>
                  </a:r>
                </a:p>
              </p:txBody>
            </p:sp>
          </mc:Fallback>
        </mc:AlternateContent>
      </p:grpSp>
      <p:cxnSp>
        <p:nvCxnSpPr>
          <p:cNvPr id="32" name="Straight Connector 31">
            <a:extLst>
              <a:ext uri="{FF2B5EF4-FFF2-40B4-BE49-F238E27FC236}">
                <a16:creationId xmlns:a16="http://schemas.microsoft.com/office/drawing/2014/main" id="{F24B7A4F-5AFD-47E9-BF33-737F60C24A9B}"/>
              </a:ext>
              <a:ext uri="{C183D7F6-B498-43B3-948B-1728B52AA6E4}">
                <adec:decorative xmlns:adec="http://schemas.microsoft.com/office/drawing/2017/decorative" val="1"/>
              </a:ext>
            </a:extLst>
          </p:cNvPr>
          <p:cNvCxnSpPr>
            <a:cxnSpLocks/>
          </p:cNvCxnSpPr>
          <p:nvPr/>
        </p:nvCxnSpPr>
        <p:spPr>
          <a:xfrm flipH="1">
            <a:off x="2139336" y="3192787"/>
            <a:ext cx="1371600" cy="460697"/>
          </a:xfrm>
          <a:prstGeom prst="line">
            <a:avLst/>
          </a:prstGeom>
          <a:ln w="5715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F0F6E75-E569-47FA-961B-D6C2CE16EEDE}"/>
              </a:ext>
              <a:ext uri="{C183D7F6-B498-43B3-948B-1728B52AA6E4}">
                <adec:decorative xmlns:adec="http://schemas.microsoft.com/office/drawing/2017/decorative" val="1"/>
              </a:ext>
            </a:extLst>
          </p:cNvPr>
          <p:cNvCxnSpPr>
            <a:cxnSpLocks/>
          </p:cNvCxnSpPr>
          <p:nvPr/>
        </p:nvCxnSpPr>
        <p:spPr>
          <a:xfrm>
            <a:off x="2139336" y="4015747"/>
            <a:ext cx="914400" cy="460697"/>
          </a:xfrm>
          <a:prstGeom prst="line">
            <a:avLst/>
          </a:prstGeom>
          <a:ln w="5715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CDE1BAC-16E2-4293-AD52-0E47FFD871A1}"/>
              </a:ext>
              <a:ext uri="{C183D7F6-B498-43B3-948B-1728B52AA6E4}">
                <adec:decorative xmlns:adec="http://schemas.microsoft.com/office/drawing/2017/decorative" val="1"/>
              </a:ext>
            </a:extLst>
          </p:cNvPr>
          <p:cNvCxnSpPr>
            <a:cxnSpLocks/>
          </p:cNvCxnSpPr>
          <p:nvPr/>
        </p:nvCxnSpPr>
        <p:spPr>
          <a:xfrm flipH="1">
            <a:off x="2271321" y="4838707"/>
            <a:ext cx="782415" cy="460697"/>
          </a:xfrm>
          <a:prstGeom prst="line">
            <a:avLst/>
          </a:prstGeom>
          <a:ln w="57150">
            <a:solidFill>
              <a:schemeClr val="accent5"/>
            </a:solidFill>
            <a:tailEnd type="arrow"/>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9D8E22B-F156-013F-6FD9-009A2CB66FC2}"/>
              </a:ext>
              <a:ext uri="{C183D7F6-B498-43B3-948B-1728B52AA6E4}">
                <adec:decorative xmlns:adec="http://schemas.microsoft.com/office/drawing/2017/decorative" val="1"/>
              </a:ext>
            </a:extLst>
          </p:cNvPr>
          <p:cNvCxnSpPr>
            <a:cxnSpLocks/>
          </p:cNvCxnSpPr>
          <p:nvPr/>
        </p:nvCxnSpPr>
        <p:spPr>
          <a:xfrm flipH="1">
            <a:off x="1231881" y="4017070"/>
            <a:ext cx="914400" cy="4606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4857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5C48EA-6428-44EE-93B5-6F1A7F0F21AD}"/>
              </a:ext>
            </a:extLst>
          </p:cNvPr>
          <p:cNvSpPr>
            <a:spLocks noGrp="1"/>
          </p:cNvSpPr>
          <p:nvPr>
            <p:ph type="sldNum" idx="97"/>
          </p:nvPr>
        </p:nvSpPr>
        <p:spPr/>
        <p:txBody>
          <a:bodyPr/>
          <a:lstStyle/>
          <a:p>
            <a:fld id="{86A8BF56-6CB3-514C-9A64-F39D95C9E25B}" type="slidenum">
              <a:rPr lang="en-US" smtClean="0"/>
              <a:t>45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What does “impurity” mean here?</a:t>
            </a:r>
          </a:p>
        </p:txBody>
      </p:sp>
      <p:sp>
        <p:nvSpPr>
          <p:cNvPr id="3" name="Content Placeholder 2">
            <a:extLst>
              <a:ext uri="{FF2B5EF4-FFF2-40B4-BE49-F238E27FC236}">
                <a16:creationId xmlns:a16="http://schemas.microsoft.com/office/drawing/2014/main" id="{24E84F78-F885-EDCD-E65F-CBB7B4CDFFA7}"/>
              </a:ext>
            </a:extLst>
          </p:cNvPr>
          <p:cNvSpPr>
            <a:spLocks noGrp="1"/>
          </p:cNvSpPr>
          <p:nvPr>
            <p:ph idx="2"/>
          </p:nvPr>
        </p:nvSpPr>
        <p:spPr/>
        <p:txBody>
          <a:bodyPr/>
          <a:lstStyle/>
          <a:p>
            <a:endParaRPr lang="en-US"/>
          </a:p>
        </p:txBody>
      </p:sp>
      <p:grpSp>
        <p:nvGrpSpPr>
          <p:cNvPr id="5" name="Group 4" descr="Diagram with three buckets that have different amounts of impurity. These buckets can be thought of as nodes in a decision tree. Inside each bucket, there are 4 items. These items are from two different classes. &#10;The first bucket has all items from one class (low impurity).&#10;The second one has 3 to 1 ratio between classes (medium impurity).&#10;The last has the same number of items from each class (high impurity).">
            <a:extLst>
              <a:ext uri="{FF2B5EF4-FFF2-40B4-BE49-F238E27FC236}">
                <a16:creationId xmlns:a16="http://schemas.microsoft.com/office/drawing/2014/main" id="{B53A1D45-7C0C-4076-021E-4B4E8C6E9CB5}"/>
              </a:ext>
            </a:extLst>
          </p:cNvPr>
          <p:cNvGrpSpPr/>
          <p:nvPr/>
        </p:nvGrpSpPr>
        <p:grpSpPr>
          <a:xfrm>
            <a:off x="2133356" y="2454257"/>
            <a:ext cx="7925287" cy="1840632"/>
            <a:chOff x="2133356" y="4198168"/>
            <a:chExt cx="7925287" cy="1840632"/>
          </a:xfrm>
        </p:grpSpPr>
        <p:sp>
          <p:nvSpPr>
            <p:cNvPr id="6" name="TextBox 5">
              <a:extLst>
                <a:ext uri="{FF2B5EF4-FFF2-40B4-BE49-F238E27FC236}">
                  <a16:creationId xmlns:a16="http://schemas.microsoft.com/office/drawing/2014/main" id="{7C95F5D5-C1F4-C091-F0A8-7CCF812497CA}"/>
                </a:ext>
              </a:extLst>
            </p:cNvPr>
            <p:cNvSpPr txBox="1"/>
            <p:nvPr/>
          </p:nvSpPr>
          <p:spPr>
            <a:xfrm>
              <a:off x="4432935" y="4198168"/>
              <a:ext cx="2406387"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400" b="1" dirty="0">
                  <a:solidFill>
                    <a:srgbClr val="000000"/>
                  </a:solidFill>
                  <a:ea typeface="Amazon Ember" panose="020B0603020204020204" pitchFamily="34" charset="0"/>
                  <a:cs typeface="Amazon Ember" panose="020B0603020204020204" pitchFamily="34" charset="0"/>
                  <a:sym typeface="Helvetica Neue"/>
                </a:rPr>
                <a:t>Impurity Levels</a:t>
              </a:r>
            </a:p>
          </p:txBody>
        </p:sp>
        <p:grpSp>
          <p:nvGrpSpPr>
            <p:cNvPr id="7" name="Group 6">
              <a:extLst>
                <a:ext uri="{FF2B5EF4-FFF2-40B4-BE49-F238E27FC236}">
                  <a16:creationId xmlns:a16="http://schemas.microsoft.com/office/drawing/2014/main" id="{D10320B4-B9AF-4939-77DD-7C5CCB53DA5E}"/>
                </a:ext>
              </a:extLst>
            </p:cNvPr>
            <p:cNvGrpSpPr/>
            <p:nvPr/>
          </p:nvGrpSpPr>
          <p:grpSpPr>
            <a:xfrm>
              <a:off x="2133356" y="4937831"/>
              <a:ext cx="1512316" cy="1100969"/>
              <a:chOff x="3402588" y="8821790"/>
              <a:chExt cx="3024632" cy="2201936"/>
            </a:xfrm>
          </p:grpSpPr>
          <p:grpSp>
            <p:nvGrpSpPr>
              <p:cNvPr id="32" name="Group 31">
                <a:extLst>
                  <a:ext uri="{FF2B5EF4-FFF2-40B4-BE49-F238E27FC236}">
                    <a16:creationId xmlns:a16="http://schemas.microsoft.com/office/drawing/2014/main" id="{A0794274-6846-6BC5-A8C9-9385233A483D}"/>
                  </a:ext>
                </a:extLst>
              </p:cNvPr>
              <p:cNvGrpSpPr/>
              <p:nvPr/>
            </p:nvGrpSpPr>
            <p:grpSpPr>
              <a:xfrm>
                <a:off x="3402588" y="8821790"/>
                <a:ext cx="3024632" cy="1041400"/>
                <a:chOff x="2717800" y="9024990"/>
                <a:chExt cx="3024632" cy="1041400"/>
              </a:xfrm>
            </p:grpSpPr>
            <p:cxnSp>
              <p:nvCxnSpPr>
                <p:cNvPr id="34" name="Straight Connector 33">
                  <a:extLst>
                    <a:ext uri="{FF2B5EF4-FFF2-40B4-BE49-F238E27FC236}">
                      <a16:creationId xmlns:a16="http://schemas.microsoft.com/office/drawing/2014/main" id="{1E7E952D-8731-4EA4-8097-859622B53C01}"/>
                    </a:ext>
                    <a:ext uri="{C183D7F6-B498-43B3-948B-1728B52AA6E4}">
                      <adec:decorative xmlns:adec="http://schemas.microsoft.com/office/drawing/2017/decorative" val="1"/>
                    </a:ext>
                  </a:extLst>
                </p:cNvPr>
                <p:cNvCxnSpPr>
                  <a:cxnSpLocks/>
                </p:cNvCxnSpPr>
                <p:nvPr/>
              </p:nvCxnSpPr>
              <p:spPr>
                <a:xfrm>
                  <a:off x="2717800" y="10058262"/>
                  <a:ext cx="3008376" cy="0"/>
                </a:xfrm>
                <a:prstGeom prst="line">
                  <a:avLst/>
                </a:prstGeom>
                <a:noFill/>
                <a:ln w="25400" cap="flat">
                  <a:solidFill>
                    <a:srgbClr val="000000"/>
                  </a:solidFill>
                  <a:prstDash val="solid"/>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FCC19E5D-99B8-E5BE-2095-88C62ACB2444}"/>
                    </a:ext>
                    <a:ext uri="{C183D7F6-B498-43B3-948B-1728B52AA6E4}">
                      <adec:decorative xmlns:adec="http://schemas.microsoft.com/office/drawing/2017/decorative" val="1"/>
                    </a:ext>
                  </a:extLst>
                </p:cNvPr>
                <p:cNvCxnSpPr>
                  <a:cxnSpLocks/>
                </p:cNvCxnSpPr>
                <p:nvPr/>
              </p:nvCxnSpPr>
              <p:spPr>
                <a:xfrm flipV="1">
                  <a:off x="2718816" y="9024990"/>
                  <a:ext cx="0" cy="10414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36" name="Straight Connector 35">
                  <a:extLst>
                    <a:ext uri="{FF2B5EF4-FFF2-40B4-BE49-F238E27FC236}">
                      <a16:creationId xmlns:a16="http://schemas.microsoft.com/office/drawing/2014/main" id="{5D7B75E7-8561-A676-8992-B58C82BE8120}"/>
                    </a:ext>
                    <a:ext uri="{C183D7F6-B498-43B3-948B-1728B52AA6E4}">
                      <adec:decorative xmlns:adec="http://schemas.microsoft.com/office/drawing/2017/decorative" val="1"/>
                    </a:ext>
                  </a:extLst>
                </p:cNvPr>
                <p:cNvCxnSpPr>
                  <a:cxnSpLocks/>
                </p:cNvCxnSpPr>
                <p:nvPr/>
              </p:nvCxnSpPr>
              <p:spPr>
                <a:xfrm flipV="1">
                  <a:off x="5742432" y="9024990"/>
                  <a:ext cx="0" cy="1041400"/>
                </a:xfrm>
                <a:prstGeom prst="line">
                  <a:avLst/>
                </a:prstGeom>
                <a:noFill/>
                <a:ln w="25400" cap="flat">
                  <a:solidFill>
                    <a:srgbClr val="000000"/>
                  </a:solidFill>
                  <a:prstDash val="solid"/>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sp>
              <p:nvSpPr>
                <p:cNvPr id="37" name="Oval 36">
                  <a:extLst>
                    <a:ext uri="{FF2B5EF4-FFF2-40B4-BE49-F238E27FC236}">
                      <a16:creationId xmlns:a16="http://schemas.microsoft.com/office/drawing/2014/main" id="{CA005AA8-E327-B51C-9E72-981F71A1EA47}"/>
                    </a:ext>
                    <a:ext uri="{C183D7F6-B498-43B3-948B-1728B52AA6E4}">
                      <adec:decorative xmlns:adec="http://schemas.microsoft.com/office/drawing/2017/decorative" val="1"/>
                    </a:ext>
                  </a:extLst>
                </p:cNvPr>
                <p:cNvSpPr/>
                <p:nvPr/>
              </p:nvSpPr>
              <p:spPr>
                <a:xfrm>
                  <a:off x="2832540" y="9279014"/>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8" name="Oval 37">
                  <a:extLst>
                    <a:ext uri="{FF2B5EF4-FFF2-40B4-BE49-F238E27FC236}">
                      <a16:creationId xmlns:a16="http://schemas.microsoft.com/office/drawing/2014/main" id="{7E8C1044-6A91-1CDF-DFB8-37BF6AFCD7B5}"/>
                    </a:ext>
                    <a:ext uri="{C183D7F6-B498-43B3-948B-1728B52AA6E4}">
                      <adec:decorative xmlns:adec="http://schemas.microsoft.com/office/drawing/2017/decorative" val="1"/>
                    </a:ext>
                  </a:extLst>
                </p:cNvPr>
                <p:cNvSpPr/>
                <p:nvPr/>
              </p:nvSpPr>
              <p:spPr>
                <a:xfrm>
                  <a:off x="3552580" y="9279014"/>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9" name="Oval 38">
                  <a:extLst>
                    <a:ext uri="{FF2B5EF4-FFF2-40B4-BE49-F238E27FC236}">
                      <a16:creationId xmlns:a16="http://schemas.microsoft.com/office/drawing/2014/main" id="{31EE7687-E986-E400-BB3C-1353863185CD}"/>
                    </a:ext>
                    <a:ext uri="{C183D7F6-B498-43B3-948B-1728B52AA6E4}">
                      <adec:decorative xmlns:adec="http://schemas.microsoft.com/office/drawing/2017/decorative" val="1"/>
                    </a:ext>
                  </a:extLst>
                </p:cNvPr>
                <p:cNvSpPr/>
                <p:nvPr/>
              </p:nvSpPr>
              <p:spPr>
                <a:xfrm>
                  <a:off x="4272620" y="9279014"/>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40" name="Oval 39">
                  <a:extLst>
                    <a:ext uri="{FF2B5EF4-FFF2-40B4-BE49-F238E27FC236}">
                      <a16:creationId xmlns:a16="http://schemas.microsoft.com/office/drawing/2014/main" id="{D95C37FD-E9DE-F56F-5D5F-80392D40A70B}"/>
                    </a:ext>
                    <a:ext uri="{C183D7F6-B498-43B3-948B-1728B52AA6E4}">
                      <adec:decorative xmlns:adec="http://schemas.microsoft.com/office/drawing/2017/decorative" val="1"/>
                    </a:ext>
                  </a:extLst>
                </p:cNvPr>
                <p:cNvSpPr/>
                <p:nvPr/>
              </p:nvSpPr>
              <p:spPr>
                <a:xfrm>
                  <a:off x="4992658" y="9279014"/>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grpSp>
          <p:sp>
            <p:nvSpPr>
              <p:cNvPr id="33" name="TextBox 32">
                <a:extLst>
                  <a:ext uri="{FF2B5EF4-FFF2-40B4-BE49-F238E27FC236}">
                    <a16:creationId xmlns:a16="http://schemas.microsoft.com/office/drawing/2014/main" id="{D051571E-33B7-0E67-202F-B206FDE0FA53}"/>
                  </a:ext>
                </a:extLst>
              </p:cNvPr>
              <p:cNvSpPr txBox="1"/>
              <p:nvPr/>
            </p:nvSpPr>
            <p:spPr>
              <a:xfrm>
                <a:off x="3937000" y="9813139"/>
                <a:ext cx="1955800" cy="1210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b="1" dirty="0">
                    <a:solidFill>
                      <a:srgbClr val="000000"/>
                    </a:solidFill>
                    <a:ea typeface="Amazon Ember" panose="020B0603020204020204" pitchFamily="34" charset="0"/>
                    <a:cs typeface="Amazon Ember" panose="020B0603020204020204" pitchFamily="34" charset="0"/>
                    <a:sym typeface="Helvetica Neue"/>
                  </a:rPr>
                  <a:t>Low impurity</a:t>
                </a:r>
              </a:p>
            </p:txBody>
          </p:sp>
        </p:grpSp>
        <p:grpSp>
          <p:nvGrpSpPr>
            <p:cNvPr id="8" name="Group 7">
              <a:extLst>
                <a:ext uri="{FF2B5EF4-FFF2-40B4-BE49-F238E27FC236}">
                  <a16:creationId xmlns:a16="http://schemas.microsoft.com/office/drawing/2014/main" id="{06C41ADD-4101-83E0-59CD-56B6FAD1B19F}"/>
                </a:ext>
              </a:extLst>
            </p:cNvPr>
            <p:cNvGrpSpPr/>
            <p:nvPr/>
          </p:nvGrpSpPr>
          <p:grpSpPr>
            <a:xfrm>
              <a:off x="4328170" y="4937831"/>
              <a:ext cx="1512316" cy="1100901"/>
              <a:chOff x="3402588" y="8821926"/>
              <a:chExt cx="3024632" cy="2201800"/>
            </a:xfrm>
          </p:grpSpPr>
          <p:grpSp>
            <p:nvGrpSpPr>
              <p:cNvPr id="23" name="Group 22">
                <a:extLst>
                  <a:ext uri="{FF2B5EF4-FFF2-40B4-BE49-F238E27FC236}">
                    <a16:creationId xmlns:a16="http://schemas.microsoft.com/office/drawing/2014/main" id="{47E6235E-226F-7BFB-34D7-35C3DC1AFF68}"/>
                  </a:ext>
                </a:extLst>
              </p:cNvPr>
              <p:cNvGrpSpPr/>
              <p:nvPr/>
            </p:nvGrpSpPr>
            <p:grpSpPr>
              <a:xfrm>
                <a:off x="3402588" y="8821926"/>
                <a:ext cx="3024632" cy="1041400"/>
                <a:chOff x="2717800" y="9025126"/>
                <a:chExt cx="3024632" cy="1041400"/>
              </a:xfrm>
            </p:grpSpPr>
            <p:cxnSp>
              <p:nvCxnSpPr>
                <p:cNvPr id="25" name="Straight Connector 24">
                  <a:extLst>
                    <a:ext uri="{FF2B5EF4-FFF2-40B4-BE49-F238E27FC236}">
                      <a16:creationId xmlns:a16="http://schemas.microsoft.com/office/drawing/2014/main" id="{08FB7D5C-5DC3-E171-078D-7B9001E774DB}"/>
                    </a:ext>
                    <a:ext uri="{C183D7F6-B498-43B3-948B-1728B52AA6E4}">
                      <adec:decorative xmlns:adec="http://schemas.microsoft.com/office/drawing/2017/decorative" val="1"/>
                    </a:ext>
                  </a:extLst>
                </p:cNvPr>
                <p:cNvCxnSpPr>
                  <a:cxnSpLocks/>
                </p:cNvCxnSpPr>
                <p:nvPr/>
              </p:nvCxnSpPr>
              <p:spPr>
                <a:xfrm>
                  <a:off x="2717800" y="10058398"/>
                  <a:ext cx="3008376" cy="0"/>
                </a:xfrm>
                <a:prstGeom prst="line">
                  <a:avLst/>
                </a:prstGeom>
                <a:noFill/>
                <a:ln w="25400" cap="flat">
                  <a:solidFill>
                    <a:srgbClr val="000000"/>
                  </a:solidFill>
                  <a:prstDash val="solid"/>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26" name="Straight Connector 25">
                  <a:extLst>
                    <a:ext uri="{FF2B5EF4-FFF2-40B4-BE49-F238E27FC236}">
                      <a16:creationId xmlns:a16="http://schemas.microsoft.com/office/drawing/2014/main" id="{132C3EFD-E1D0-C72F-0AF7-56F75BBE8429}"/>
                    </a:ext>
                    <a:ext uri="{C183D7F6-B498-43B3-948B-1728B52AA6E4}">
                      <adec:decorative xmlns:adec="http://schemas.microsoft.com/office/drawing/2017/decorative" val="1"/>
                    </a:ext>
                  </a:extLst>
                </p:cNvPr>
                <p:cNvCxnSpPr>
                  <a:cxnSpLocks/>
                </p:cNvCxnSpPr>
                <p:nvPr/>
              </p:nvCxnSpPr>
              <p:spPr>
                <a:xfrm flipV="1">
                  <a:off x="2718816" y="9025126"/>
                  <a:ext cx="0" cy="10414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a:extLst>
                    <a:ext uri="{FF2B5EF4-FFF2-40B4-BE49-F238E27FC236}">
                      <a16:creationId xmlns:a16="http://schemas.microsoft.com/office/drawing/2014/main" id="{A793356F-B800-95C2-C4F1-A667585352B0}"/>
                    </a:ext>
                    <a:ext uri="{C183D7F6-B498-43B3-948B-1728B52AA6E4}">
                      <adec:decorative xmlns:adec="http://schemas.microsoft.com/office/drawing/2017/decorative" val="1"/>
                    </a:ext>
                  </a:extLst>
                </p:cNvPr>
                <p:cNvCxnSpPr>
                  <a:cxnSpLocks/>
                </p:cNvCxnSpPr>
                <p:nvPr/>
              </p:nvCxnSpPr>
              <p:spPr>
                <a:xfrm flipV="1">
                  <a:off x="5742432" y="9025126"/>
                  <a:ext cx="0" cy="1041400"/>
                </a:xfrm>
                <a:prstGeom prst="line">
                  <a:avLst/>
                </a:prstGeom>
                <a:noFill/>
                <a:ln w="25400" cap="flat">
                  <a:solidFill>
                    <a:srgbClr val="000000"/>
                  </a:solidFill>
                  <a:prstDash val="solid"/>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sp>
              <p:nvSpPr>
                <p:cNvPr id="28" name="Oval 27">
                  <a:extLst>
                    <a:ext uri="{FF2B5EF4-FFF2-40B4-BE49-F238E27FC236}">
                      <a16:creationId xmlns:a16="http://schemas.microsoft.com/office/drawing/2014/main" id="{7A7FBDC7-FD51-6110-A32E-FE9DFAA73588}"/>
                    </a:ext>
                    <a:ext uri="{C183D7F6-B498-43B3-948B-1728B52AA6E4}">
                      <adec:decorative xmlns:adec="http://schemas.microsoft.com/office/drawing/2017/decorative" val="1"/>
                    </a:ext>
                  </a:extLst>
                </p:cNvPr>
                <p:cNvSpPr/>
                <p:nvPr/>
              </p:nvSpPr>
              <p:spPr>
                <a:xfrm>
                  <a:off x="2832540" y="9279150"/>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29" name="Oval 28">
                  <a:extLst>
                    <a:ext uri="{FF2B5EF4-FFF2-40B4-BE49-F238E27FC236}">
                      <a16:creationId xmlns:a16="http://schemas.microsoft.com/office/drawing/2014/main" id="{3C55BE1E-66F7-3E9D-A1EB-DC54D75815BB}"/>
                    </a:ext>
                    <a:ext uri="{C183D7F6-B498-43B3-948B-1728B52AA6E4}">
                      <adec:decorative xmlns:adec="http://schemas.microsoft.com/office/drawing/2017/decorative" val="1"/>
                    </a:ext>
                  </a:extLst>
                </p:cNvPr>
                <p:cNvSpPr/>
                <p:nvPr/>
              </p:nvSpPr>
              <p:spPr>
                <a:xfrm>
                  <a:off x="3559586" y="9279150"/>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0" name="Oval 29">
                  <a:extLst>
                    <a:ext uri="{FF2B5EF4-FFF2-40B4-BE49-F238E27FC236}">
                      <a16:creationId xmlns:a16="http://schemas.microsoft.com/office/drawing/2014/main" id="{7EE464DA-775C-C5FE-FDAF-089622C59294}"/>
                    </a:ext>
                    <a:ext uri="{C183D7F6-B498-43B3-948B-1728B52AA6E4}">
                      <adec:decorative xmlns:adec="http://schemas.microsoft.com/office/drawing/2017/decorative" val="1"/>
                    </a:ext>
                  </a:extLst>
                </p:cNvPr>
                <p:cNvSpPr/>
                <p:nvPr/>
              </p:nvSpPr>
              <p:spPr>
                <a:xfrm>
                  <a:off x="4286632" y="9279150"/>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31" name="Hexagon 30">
                  <a:extLst>
                    <a:ext uri="{FF2B5EF4-FFF2-40B4-BE49-F238E27FC236}">
                      <a16:creationId xmlns:a16="http://schemas.microsoft.com/office/drawing/2014/main" id="{A1D898D2-C642-27BC-9080-F4CFB6A18DF9}"/>
                    </a:ext>
                    <a:ext uri="{C183D7F6-B498-43B3-948B-1728B52AA6E4}">
                      <adec:decorative xmlns:adec="http://schemas.microsoft.com/office/drawing/2017/decorative" val="1"/>
                    </a:ext>
                  </a:extLst>
                </p:cNvPr>
                <p:cNvSpPr/>
                <p:nvPr/>
              </p:nvSpPr>
              <p:spPr>
                <a:xfrm>
                  <a:off x="5013678" y="9279150"/>
                  <a:ext cx="640080" cy="640080"/>
                </a:xfrm>
                <a:prstGeom prst="hexagon">
                  <a:avLst/>
                </a:prstGeom>
                <a:solidFill>
                  <a:srgbClr val="00318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grpSp>
          <p:sp>
            <p:nvSpPr>
              <p:cNvPr id="24" name="TextBox 23">
                <a:extLst>
                  <a:ext uri="{FF2B5EF4-FFF2-40B4-BE49-F238E27FC236}">
                    <a16:creationId xmlns:a16="http://schemas.microsoft.com/office/drawing/2014/main" id="{1803A895-2B0D-DA36-5565-FCAC08D57C27}"/>
                  </a:ext>
                </a:extLst>
              </p:cNvPr>
              <p:cNvSpPr txBox="1"/>
              <p:nvPr/>
            </p:nvSpPr>
            <p:spPr>
              <a:xfrm>
                <a:off x="3937000" y="9813139"/>
                <a:ext cx="1955800" cy="1210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b="1" dirty="0">
                    <a:solidFill>
                      <a:srgbClr val="000000"/>
                    </a:solidFill>
                    <a:ea typeface="Amazon Ember" panose="020B0603020204020204" pitchFamily="34" charset="0"/>
                    <a:cs typeface="Amazon Ember" panose="020B0603020204020204" pitchFamily="34" charset="0"/>
                    <a:sym typeface="Helvetica Neue"/>
                  </a:rPr>
                  <a:t>Medium impurity</a:t>
                </a:r>
                <a:endParaRPr lang="en-US" sz="1500" b="1" dirty="0">
                  <a:solidFill>
                    <a:srgbClr val="000000"/>
                  </a:solidFill>
                  <a:ea typeface="Amazon Ember" panose="020B0603020204020204" pitchFamily="34" charset="0"/>
                  <a:cs typeface="Amazon Ember" panose="020B0603020204020204" pitchFamily="34" charset="0"/>
                  <a:sym typeface="Helvetica Neue"/>
                </a:endParaRPr>
              </a:p>
            </p:txBody>
          </p:sp>
        </p:grpSp>
        <p:grpSp>
          <p:nvGrpSpPr>
            <p:cNvPr id="9" name="Group 8">
              <a:extLst>
                <a:ext uri="{FF2B5EF4-FFF2-40B4-BE49-F238E27FC236}">
                  <a16:creationId xmlns:a16="http://schemas.microsoft.com/office/drawing/2014/main" id="{7BC286F0-4736-B5B0-F5ED-4A4F49DF6DAE}"/>
                </a:ext>
              </a:extLst>
            </p:cNvPr>
            <p:cNvGrpSpPr/>
            <p:nvPr/>
          </p:nvGrpSpPr>
          <p:grpSpPr>
            <a:xfrm>
              <a:off x="6525523" y="4937831"/>
              <a:ext cx="1512316" cy="1100832"/>
              <a:chOff x="3402588" y="8822064"/>
              <a:chExt cx="3024632" cy="2201662"/>
            </a:xfrm>
          </p:grpSpPr>
          <p:grpSp>
            <p:nvGrpSpPr>
              <p:cNvPr id="14" name="Group 13">
                <a:extLst>
                  <a:ext uri="{FF2B5EF4-FFF2-40B4-BE49-F238E27FC236}">
                    <a16:creationId xmlns:a16="http://schemas.microsoft.com/office/drawing/2014/main" id="{BE37686B-044E-0B73-B7D3-14B40FE6861C}"/>
                  </a:ext>
                </a:extLst>
              </p:cNvPr>
              <p:cNvGrpSpPr/>
              <p:nvPr/>
            </p:nvGrpSpPr>
            <p:grpSpPr>
              <a:xfrm>
                <a:off x="3402588" y="8822064"/>
                <a:ext cx="3024632" cy="1041400"/>
                <a:chOff x="2717800" y="9025264"/>
                <a:chExt cx="3024632" cy="1041400"/>
              </a:xfrm>
            </p:grpSpPr>
            <p:cxnSp>
              <p:nvCxnSpPr>
                <p:cNvPr id="16" name="Straight Connector 15">
                  <a:extLst>
                    <a:ext uri="{FF2B5EF4-FFF2-40B4-BE49-F238E27FC236}">
                      <a16:creationId xmlns:a16="http://schemas.microsoft.com/office/drawing/2014/main" id="{A4B55E65-9E9A-493E-37B9-029F3D7862AB}"/>
                    </a:ext>
                    <a:ext uri="{C183D7F6-B498-43B3-948B-1728B52AA6E4}">
                      <adec:decorative xmlns:adec="http://schemas.microsoft.com/office/drawing/2017/decorative" val="1"/>
                    </a:ext>
                  </a:extLst>
                </p:cNvPr>
                <p:cNvCxnSpPr>
                  <a:cxnSpLocks/>
                </p:cNvCxnSpPr>
                <p:nvPr/>
              </p:nvCxnSpPr>
              <p:spPr>
                <a:xfrm>
                  <a:off x="2717800" y="10058536"/>
                  <a:ext cx="3008376" cy="0"/>
                </a:xfrm>
                <a:prstGeom prst="line">
                  <a:avLst/>
                </a:prstGeom>
                <a:noFill/>
                <a:ln w="25400" cap="flat">
                  <a:solidFill>
                    <a:srgbClr val="000000"/>
                  </a:solidFill>
                  <a:prstDash val="solid"/>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cxnSp>
              <p:nvCxnSpPr>
                <p:cNvPr id="17" name="Straight Connector 16">
                  <a:extLst>
                    <a:ext uri="{FF2B5EF4-FFF2-40B4-BE49-F238E27FC236}">
                      <a16:creationId xmlns:a16="http://schemas.microsoft.com/office/drawing/2014/main" id="{8E620DC7-9F43-2713-B161-BD8243CBA732}"/>
                    </a:ext>
                    <a:ext uri="{C183D7F6-B498-43B3-948B-1728B52AA6E4}">
                      <adec:decorative xmlns:adec="http://schemas.microsoft.com/office/drawing/2017/decorative" val="1"/>
                    </a:ext>
                  </a:extLst>
                </p:cNvPr>
                <p:cNvCxnSpPr>
                  <a:cxnSpLocks/>
                </p:cNvCxnSpPr>
                <p:nvPr/>
              </p:nvCxnSpPr>
              <p:spPr>
                <a:xfrm flipV="1">
                  <a:off x="2718816" y="9025264"/>
                  <a:ext cx="0" cy="1041400"/>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F6AC965E-DD4F-4971-2B9A-400AA5637B77}"/>
                    </a:ext>
                    <a:ext uri="{C183D7F6-B498-43B3-948B-1728B52AA6E4}">
                      <adec:decorative xmlns:adec="http://schemas.microsoft.com/office/drawing/2017/decorative" val="1"/>
                    </a:ext>
                  </a:extLst>
                </p:cNvPr>
                <p:cNvCxnSpPr>
                  <a:cxnSpLocks/>
                </p:cNvCxnSpPr>
                <p:nvPr/>
              </p:nvCxnSpPr>
              <p:spPr>
                <a:xfrm flipV="1">
                  <a:off x="5742432" y="9025264"/>
                  <a:ext cx="0" cy="1041400"/>
                </a:xfrm>
                <a:prstGeom prst="line">
                  <a:avLst/>
                </a:prstGeom>
                <a:noFill/>
                <a:ln w="25400" cap="flat">
                  <a:solidFill>
                    <a:srgbClr val="000000"/>
                  </a:solidFill>
                  <a:prstDash val="solid"/>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cxnSp>
            <p:sp>
              <p:nvSpPr>
                <p:cNvPr id="19" name="Oval 18">
                  <a:extLst>
                    <a:ext uri="{FF2B5EF4-FFF2-40B4-BE49-F238E27FC236}">
                      <a16:creationId xmlns:a16="http://schemas.microsoft.com/office/drawing/2014/main" id="{960A0582-DEA3-9A13-6A82-1A60049F3877}"/>
                    </a:ext>
                    <a:ext uri="{C183D7F6-B498-43B3-948B-1728B52AA6E4}">
                      <adec:decorative xmlns:adec="http://schemas.microsoft.com/office/drawing/2017/decorative" val="1"/>
                    </a:ext>
                  </a:extLst>
                </p:cNvPr>
                <p:cNvSpPr/>
                <p:nvPr/>
              </p:nvSpPr>
              <p:spPr>
                <a:xfrm>
                  <a:off x="2811520" y="9279288"/>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20" name="Oval 19">
                  <a:extLst>
                    <a:ext uri="{FF2B5EF4-FFF2-40B4-BE49-F238E27FC236}">
                      <a16:creationId xmlns:a16="http://schemas.microsoft.com/office/drawing/2014/main" id="{560AE83D-AAB7-319E-43C0-D39A3E9B3157}"/>
                    </a:ext>
                    <a:ext uri="{C183D7F6-B498-43B3-948B-1728B52AA6E4}">
                      <adec:decorative xmlns:adec="http://schemas.microsoft.com/office/drawing/2017/decorative" val="1"/>
                    </a:ext>
                  </a:extLst>
                </p:cNvPr>
                <p:cNvSpPr/>
                <p:nvPr/>
              </p:nvSpPr>
              <p:spPr>
                <a:xfrm>
                  <a:off x="3545572" y="9279288"/>
                  <a:ext cx="640080" cy="64008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21" name="Hexagon 20">
                  <a:extLst>
                    <a:ext uri="{FF2B5EF4-FFF2-40B4-BE49-F238E27FC236}">
                      <a16:creationId xmlns:a16="http://schemas.microsoft.com/office/drawing/2014/main" id="{94464AB6-70C0-34DF-A639-D040B2BCB59B}"/>
                    </a:ext>
                    <a:ext uri="{C183D7F6-B498-43B3-948B-1728B52AA6E4}">
                      <adec:decorative xmlns:adec="http://schemas.microsoft.com/office/drawing/2017/decorative" val="1"/>
                    </a:ext>
                  </a:extLst>
                </p:cNvPr>
                <p:cNvSpPr/>
                <p:nvPr/>
              </p:nvSpPr>
              <p:spPr>
                <a:xfrm>
                  <a:off x="4279624" y="9279288"/>
                  <a:ext cx="640080" cy="640080"/>
                </a:xfrm>
                <a:prstGeom prst="hexagon">
                  <a:avLst/>
                </a:prstGeom>
                <a:solidFill>
                  <a:srgbClr val="00318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22" name="Hexagon 21">
                  <a:extLst>
                    <a:ext uri="{FF2B5EF4-FFF2-40B4-BE49-F238E27FC236}">
                      <a16:creationId xmlns:a16="http://schemas.microsoft.com/office/drawing/2014/main" id="{65E0ECC3-5427-5C98-F8DD-9FC227F75128}"/>
                    </a:ext>
                    <a:ext uri="{C183D7F6-B498-43B3-948B-1728B52AA6E4}">
                      <adec:decorative xmlns:adec="http://schemas.microsoft.com/office/drawing/2017/decorative" val="1"/>
                    </a:ext>
                  </a:extLst>
                </p:cNvPr>
                <p:cNvSpPr/>
                <p:nvPr/>
              </p:nvSpPr>
              <p:spPr>
                <a:xfrm>
                  <a:off x="5013678" y="9279288"/>
                  <a:ext cx="640080" cy="640080"/>
                </a:xfrm>
                <a:prstGeom prst="hexagon">
                  <a:avLst/>
                </a:prstGeom>
                <a:solidFill>
                  <a:srgbClr val="00318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grpSp>
          <p:sp>
            <p:nvSpPr>
              <p:cNvPr id="15" name="TextBox 14">
                <a:extLst>
                  <a:ext uri="{FF2B5EF4-FFF2-40B4-BE49-F238E27FC236}">
                    <a16:creationId xmlns:a16="http://schemas.microsoft.com/office/drawing/2014/main" id="{354CF15D-3451-028A-F711-16038C455543}"/>
                  </a:ext>
                </a:extLst>
              </p:cNvPr>
              <p:cNvSpPr txBox="1"/>
              <p:nvPr/>
            </p:nvSpPr>
            <p:spPr>
              <a:xfrm>
                <a:off x="3937000" y="9813139"/>
                <a:ext cx="1955800" cy="1210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b="1" dirty="0">
                    <a:solidFill>
                      <a:srgbClr val="000000"/>
                    </a:solidFill>
                    <a:ea typeface="Amazon Ember" panose="020B0603020204020204" pitchFamily="34" charset="0"/>
                    <a:cs typeface="Amazon Ember" panose="020B0603020204020204" pitchFamily="34" charset="0"/>
                    <a:sym typeface="Helvetica Neue"/>
                  </a:rPr>
                  <a:t>High impurity</a:t>
                </a:r>
                <a:endParaRPr lang="en-US" sz="1500" b="1" dirty="0">
                  <a:solidFill>
                    <a:srgbClr val="000000"/>
                  </a:solidFill>
                  <a:ea typeface="Amazon Ember" panose="020B0603020204020204" pitchFamily="34" charset="0"/>
                  <a:cs typeface="Amazon Ember" panose="020B0603020204020204" pitchFamily="34" charset="0"/>
                  <a:sym typeface="Helvetica Neue"/>
                </a:endParaRPr>
              </a:p>
            </p:txBody>
          </p:sp>
        </p:grpSp>
        <p:sp>
          <p:nvSpPr>
            <p:cNvPr id="10" name="TextBox 9">
              <a:extLst>
                <a:ext uri="{FF2B5EF4-FFF2-40B4-BE49-F238E27FC236}">
                  <a16:creationId xmlns:a16="http://schemas.microsoft.com/office/drawing/2014/main" id="{2386FE9C-50FD-E9EB-B3DD-8AA873278268}"/>
                </a:ext>
              </a:extLst>
            </p:cNvPr>
            <p:cNvSpPr txBox="1"/>
            <p:nvPr/>
          </p:nvSpPr>
          <p:spPr>
            <a:xfrm>
              <a:off x="9210665" y="4267485"/>
              <a:ext cx="847978" cy="3282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b="1" dirty="0">
                  <a:solidFill>
                    <a:srgbClr val="000000"/>
                  </a:solidFill>
                  <a:ea typeface="Helvetica Neue"/>
                  <a:cs typeface="Helvetica Neue"/>
                  <a:sym typeface="Helvetica Neue"/>
                </a:rPr>
                <a:t>Class 1</a:t>
              </a:r>
            </a:p>
          </p:txBody>
        </p:sp>
        <p:sp>
          <p:nvSpPr>
            <p:cNvPr id="11" name="TextBox 10">
              <a:extLst>
                <a:ext uri="{FF2B5EF4-FFF2-40B4-BE49-F238E27FC236}">
                  <a16:creationId xmlns:a16="http://schemas.microsoft.com/office/drawing/2014/main" id="{03522C2E-C897-9A2F-D3D6-08CDDE554BA3}"/>
                </a:ext>
              </a:extLst>
            </p:cNvPr>
            <p:cNvSpPr txBox="1"/>
            <p:nvPr/>
          </p:nvSpPr>
          <p:spPr>
            <a:xfrm>
              <a:off x="9210665" y="4678976"/>
              <a:ext cx="847978" cy="3282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b="1" dirty="0">
                  <a:solidFill>
                    <a:srgbClr val="000000"/>
                  </a:solidFill>
                  <a:ea typeface="Helvetica Neue"/>
                  <a:cs typeface="Helvetica Neue"/>
                  <a:sym typeface="Helvetica Neue"/>
                </a:rPr>
                <a:t>Class 2</a:t>
              </a:r>
            </a:p>
          </p:txBody>
        </p:sp>
        <p:sp>
          <p:nvSpPr>
            <p:cNvPr id="12" name="Hexagon 11">
              <a:extLst>
                <a:ext uri="{FF2B5EF4-FFF2-40B4-BE49-F238E27FC236}">
                  <a16:creationId xmlns:a16="http://schemas.microsoft.com/office/drawing/2014/main" id="{3F3C4AF3-4471-54E7-3C87-1447A857F212}"/>
                </a:ext>
                <a:ext uri="{C183D7F6-B498-43B3-948B-1728B52AA6E4}">
                  <adec:decorative xmlns:adec="http://schemas.microsoft.com/office/drawing/2017/decorative" val="1"/>
                </a:ext>
              </a:extLst>
            </p:cNvPr>
            <p:cNvSpPr/>
            <p:nvPr/>
          </p:nvSpPr>
          <p:spPr>
            <a:xfrm>
              <a:off x="8883728" y="4248462"/>
              <a:ext cx="320040" cy="320040"/>
            </a:xfrm>
            <a:prstGeom prst="hexagon">
              <a:avLst/>
            </a:prstGeom>
            <a:solidFill>
              <a:srgbClr val="00318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13" name="Oval 12">
              <a:extLst>
                <a:ext uri="{FF2B5EF4-FFF2-40B4-BE49-F238E27FC236}">
                  <a16:creationId xmlns:a16="http://schemas.microsoft.com/office/drawing/2014/main" id="{079CB1CC-F1A7-CD8E-F4B8-BC8BB978AA3A}"/>
                </a:ext>
                <a:ext uri="{C183D7F6-B498-43B3-948B-1728B52AA6E4}">
                  <adec:decorative xmlns:adec="http://schemas.microsoft.com/office/drawing/2017/decorative" val="1"/>
                </a:ext>
              </a:extLst>
            </p:cNvPr>
            <p:cNvSpPr/>
            <p:nvPr/>
          </p:nvSpPr>
          <p:spPr>
            <a:xfrm>
              <a:off x="8883728" y="4659953"/>
              <a:ext cx="320040" cy="32004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grpSp>
    </p:spTree>
    <p:extLst>
      <p:ext uri="{BB962C8B-B14F-4D97-AF65-F5344CB8AC3E}">
        <p14:creationId xmlns:p14="http://schemas.microsoft.com/office/powerpoint/2010/main" val="36914352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4167D5-E8F6-4009-A058-04216031A8E3}"/>
              </a:ext>
            </a:extLst>
          </p:cNvPr>
          <p:cNvSpPr>
            <a:spLocks noGrp="1"/>
          </p:cNvSpPr>
          <p:nvPr>
            <p:ph type="sldNum" idx="97"/>
          </p:nvPr>
        </p:nvSpPr>
        <p:spPr/>
        <p:txBody>
          <a:bodyPr/>
          <a:lstStyle/>
          <a:p>
            <a:fld id="{86A8BF56-6CB3-514C-9A64-F39D95C9E25B}" type="slidenum">
              <a:rPr lang="en-US" smtClean="0"/>
              <a:t>46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Impurity functions</a:t>
            </a:r>
          </a:p>
        </p:txBody>
      </p:sp>
      <p:sp>
        <p:nvSpPr>
          <p:cNvPr id="3" name="Content Placeholder 2">
            <a:extLst>
              <a:ext uri="{FF2B5EF4-FFF2-40B4-BE49-F238E27FC236}">
                <a16:creationId xmlns:a16="http://schemas.microsoft.com/office/drawing/2014/main" id="{000F4BE6-543E-7E5B-354F-3C78B804A0A6}"/>
              </a:ext>
            </a:extLst>
          </p:cNvPr>
          <p:cNvSpPr>
            <a:spLocks noGrp="1"/>
          </p:cNvSpPr>
          <p:nvPr>
            <p:ph idx="2"/>
          </p:nvPr>
        </p:nvSpPr>
        <p:spPr/>
        <p:txBody>
          <a:bodyPr/>
          <a:lstStyle/>
          <a:p>
            <a:endParaRPr lang="en-US"/>
          </a:p>
        </p:txBody>
      </p:sp>
      <p:pic>
        <p:nvPicPr>
          <p:cNvPr id="205" name="Picture 204" descr="Diagram of impurity for the weather feat that has 9 yes and 5 no decisions. There are 3 predictions: sunny (high impurity: 2 yes, 3 no), overcast (low impurity: 4 yes), and rainy (high impurity: 3 yes, 2 no).">
            <a:extLst>
              <a:ext uri="{FF2B5EF4-FFF2-40B4-BE49-F238E27FC236}">
                <a16:creationId xmlns:a16="http://schemas.microsoft.com/office/drawing/2014/main" id="{1DE93724-8382-44B0-BA9E-7BFB059F7349}"/>
              </a:ext>
            </a:extLst>
          </p:cNvPr>
          <p:cNvPicPr>
            <a:picLocks noChangeAspect="1"/>
          </p:cNvPicPr>
          <p:nvPr/>
        </p:nvPicPr>
        <p:blipFill rotWithShape="1">
          <a:blip r:embed="rId3"/>
          <a:srcRect r="2737"/>
          <a:stretch/>
        </p:blipFill>
        <p:spPr>
          <a:xfrm>
            <a:off x="335476" y="2532140"/>
            <a:ext cx="4614029" cy="3868227"/>
          </a:xfrm>
          <a:prstGeom prst="rect">
            <a:avLst/>
          </a:prstGeom>
        </p:spPr>
      </p:pic>
      <p:pic>
        <p:nvPicPr>
          <p:cNvPr id="207" name="Picture 206" descr="Diagram of impurity for the demand feature that has 9 yes and 5 no decisions. There are 2 predictions: high (high impurity: 3 yes, 4 no), and normal (low impurity: 6 yes, 1 no).">
            <a:extLst>
              <a:ext uri="{FF2B5EF4-FFF2-40B4-BE49-F238E27FC236}">
                <a16:creationId xmlns:a16="http://schemas.microsoft.com/office/drawing/2014/main" id="{CEF73E6E-0614-4596-BC9F-BD130BDD6C87}"/>
              </a:ext>
            </a:extLst>
          </p:cNvPr>
          <p:cNvPicPr>
            <a:picLocks noChangeAspect="1"/>
          </p:cNvPicPr>
          <p:nvPr/>
        </p:nvPicPr>
        <p:blipFill rotWithShape="1">
          <a:blip r:embed="rId4"/>
          <a:srcRect r="2935"/>
          <a:stretch/>
        </p:blipFill>
        <p:spPr>
          <a:xfrm>
            <a:off x="5168614" y="2532140"/>
            <a:ext cx="3335130" cy="3868227"/>
          </a:xfrm>
          <a:prstGeom prst="rect">
            <a:avLst/>
          </a:prstGeom>
        </p:spPr>
      </p:pic>
      <p:pic>
        <p:nvPicPr>
          <p:cNvPr id="209" name="Picture 208" descr="Diagram of impurity for the address feature that has 9 yes and 5 no decisions. There are 2 predictions: correct (low impurity: 6 yes, 2 no), and misspelled (high impurity: 3 yes, 3 no).">
            <a:extLst>
              <a:ext uri="{FF2B5EF4-FFF2-40B4-BE49-F238E27FC236}">
                <a16:creationId xmlns:a16="http://schemas.microsoft.com/office/drawing/2014/main" id="{EBDBCA4D-6710-42C7-9125-3870E9167737}"/>
              </a:ext>
            </a:extLst>
          </p:cNvPr>
          <p:cNvPicPr>
            <a:picLocks noChangeAspect="1"/>
          </p:cNvPicPr>
          <p:nvPr/>
        </p:nvPicPr>
        <p:blipFill rotWithShape="1">
          <a:blip r:embed="rId5"/>
          <a:srcRect l="4935"/>
          <a:stretch/>
        </p:blipFill>
        <p:spPr>
          <a:xfrm>
            <a:off x="8598716" y="2523751"/>
            <a:ext cx="3103074" cy="3868227"/>
          </a:xfrm>
          <a:prstGeom prst="rect">
            <a:avLst/>
          </a:prstGeom>
        </p:spPr>
      </p:pic>
      <p:sp>
        <p:nvSpPr>
          <p:cNvPr id="5" name="Rectangle 4">
            <a:extLst>
              <a:ext uri="{FF2B5EF4-FFF2-40B4-BE49-F238E27FC236}">
                <a16:creationId xmlns:a16="http://schemas.microsoft.com/office/drawing/2014/main" id="{5FAA96CF-06BA-43E9-8B19-8B090041C53B}"/>
              </a:ext>
            </a:extLst>
          </p:cNvPr>
          <p:cNvSpPr/>
          <p:nvPr/>
        </p:nvSpPr>
        <p:spPr>
          <a:xfrm>
            <a:off x="2099339" y="5611906"/>
            <a:ext cx="829780" cy="322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accent1"/>
                </a:solidFill>
                <a:latin typeface="+mj-lt"/>
              </a:rPr>
              <a:t>Low</a:t>
            </a:r>
          </a:p>
        </p:txBody>
      </p:sp>
      <p:sp>
        <p:nvSpPr>
          <p:cNvPr id="11" name="Rectangle 10">
            <a:extLst>
              <a:ext uri="{FF2B5EF4-FFF2-40B4-BE49-F238E27FC236}">
                <a16:creationId xmlns:a16="http://schemas.microsoft.com/office/drawing/2014/main" id="{CD4AC3BD-4FDD-428D-9B00-CCBCA1BC2B87}"/>
              </a:ext>
            </a:extLst>
          </p:cNvPr>
          <p:cNvSpPr/>
          <p:nvPr/>
        </p:nvSpPr>
        <p:spPr>
          <a:xfrm>
            <a:off x="7137339" y="5611906"/>
            <a:ext cx="829780" cy="322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accent1"/>
                </a:solidFill>
                <a:latin typeface="+mj-lt"/>
              </a:rPr>
              <a:t>Low</a:t>
            </a:r>
          </a:p>
        </p:txBody>
      </p:sp>
      <p:sp>
        <p:nvSpPr>
          <p:cNvPr id="12" name="Rectangle 11">
            <a:extLst>
              <a:ext uri="{FF2B5EF4-FFF2-40B4-BE49-F238E27FC236}">
                <a16:creationId xmlns:a16="http://schemas.microsoft.com/office/drawing/2014/main" id="{B9DFE7BE-97B5-4E00-A9F7-7A8556C6C10F}"/>
              </a:ext>
            </a:extLst>
          </p:cNvPr>
          <p:cNvSpPr/>
          <p:nvPr/>
        </p:nvSpPr>
        <p:spPr>
          <a:xfrm>
            <a:off x="9106064" y="5611905"/>
            <a:ext cx="829780" cy="3227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accent1"/>
                </a:solidFill>
                <a:latin typeface="+mj-lt"/>
              </a:rPr>
              <a:t>Low</a:t>
            </a:r>
          </a:p>
        </p:txBody>
      </p:sp>
      <p:grpSp>
        <p:nvGrpSpPr>
          <p:cNvPr id="13" name="Group 12">
            <a:extLst>
              <a:ext uri="{FF2B5EF4-FFF2-40B4-BE49-F238E27FC236}">
                <a16:creationId xmlns:a16="http://schemas.microsoft.com/office/drawing/2014/main" id="{29DB8829-B514-46C2-B5A2-9690DB74FAFE}"/>
              </a:ext>
            </a:extLst>
          </p:cNvPr>
          <p:cNvGrpSpPr/>
          <p:nvPr/>
        </p:nvGrpSpPr>
        <p:grpSpPr>
          <a:xfrm>
            <a:off x="365760" y="1823799"/>
            <a:ext cx="2092654" cy="369332"/>
            <a:chOff x="1151289" y="1886891"/>
            <a:chExt cx="2092654" cy="369332"/>
          </a:xfrm>
        </p:grpSpPr>
        <p:sp>
          <p:nvSpPr>
            <p:cNvPr id="14" name="TextBox 13">
              <a:extLst>
                <a:ext uri="{FF2B5EF4-FFF2-40B4-BE49-F238E27FC236}">
                  <a16:creationId xmlns:a16="http://schemas.microsoft.com/office/drawing/2014/main" id="{EC75B63A-CC20-4DDB-BC66-0AF755DB43B5}"/>
                </a:ext>
              </a:extLst>
            </p:cNvPr>
            <p:cNvSpPr txBox="1"/>
            <p:nvPr/>
          </p:nvSpPr>
          <p:spPr>
            <a:xfrm>
              <a:off x="1295400" y="1886891"/>
              <a:ext cx="1948543" cy="369332"/>
            </a:xfrm>
            <a:prstGeom prst="rect">
              <a:avLst/>
            </a:prstGeom>
            <a:noFill/>
          </p:spPr>
          <p:txBody>
            <a:bodyPr wrap="square" rtlCol="0">
              <a:spAutoFit/>
            </a:bodyPr>
            <a:lstStyle/>
            <a:p>
              <a:pPr algn="ctr"/>
              <a:r>
                <a:rPr lang="en-US" dirty="0">
                  <a:solidFill>
                    <a:schemeClr val="tx2"/>
                  </a:solidFill>
                </a:rPr>
                <a:t> = Yes         = No</a:t>
              </a:r>
            </a:p>
          </p:txBody>
        </p:sp>
        <p:sp>
          <p:nvSpPr>
            <p:cNvPr id="15" name="Hexagon 14">
              <a:extLst>
                <a:ext uri="{FF2B5EF4-FFF2-40B4-BE49-F238E27FC236}">
                  <a16:creationId xmlns:a16="http://schemas.microsoft.com/office/drawing/2014/main" id="{882FD613-12EF-404A-AB39-9F4536C9048B}"/>
                </a:ext>
                <a:ext uri="{C183D7F6-B498-43B3-948B-1728B52AA6E4}">
                  <adec:decorative xmlns:adec="http://schemas.microsoft.com/office/drawing/2017/decorative" val="1"/>
                </a:ext>
              </a:extLst>
            </p:cNvPr>
            <p:cNvSpPr/>
            <p:nvPr/>
          </p:nvSpPr>
          <p:spPr>
            <a:xfrm>
              <a:off x="1151289" y="1947347"/>
              <a:ext cx="250815" cy="250815"/>
            </a:xfrm>
            <a:prstGeom prst="hexagon">
              <a:avLst/>
            </a:prstGeom>
            <a:solidFill>
              <a:srgbClr val="00318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16" name="Oval 15">
              <a:extLst>
                <a:ext uri="{FF2B5EF4-FFF2-40B4-BE49-F238E27FC236}">
                  <a16:creationId xmlns:a16="http://schemas.microsoft.com/office/drawing/2014/main" id="{9F69B5C6-C010-4B0B-86D1-B7030A053779}"/>
                </a:ext>
                <a:ext uri="{C183D7F6-B498-43B3-948B-1728B52AA6E4}">
                  <adec:decorative xmlns:adec="http://schemas.microsoft.com/office/drawing/2017/decorative" val="1"/>
                </a:ext>
              </a:extLst>
            </p:cNvPr>
            <p:cNvSpPr/>
            <p:nvPr/>
          </p:nvSpPr>
          <p:spPr>
            <a:xfrm>
              <a:off x="2259205" y="1947347"/>
              <a:ext cx="250815" cy="250815"/>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grpSp>
    </p:spTree>
    <p:extLst>
      <p:ext uri="{BB962C8B-B14F-4D97-AF65-F5344CB8AC3E}">
        <p14:creationId xmlns:p14="http://schemas.microsoft.com/office/powerpoint/2010/main" val="1504639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500"/>
                                        <p:tgtEl>
                                          <p:spTgt spid="2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500"/>
                                        <p:tgtEl>
                                          <p:spTgt spid="2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9"/>
                                        </p:tgtEl>
                                        <p:attrNameLst>
                                          <p:attrName>style.visibility</p:attrName>
                                        </p:attrNameLst>
                                      </p:cBhvr>
                                      <p:to>
                                        <p:strVal val="visible"/>
                                      </p:to>
                                    </p:set>
                                    <p:animEffect transition="in" filter="fade">
                                      <p:cBhvr>
                                        <p:cTn id="17"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99BB87-904C-44D1-B98A-55B7A7100C89}"/>
              </a:ext>
            </a:extLst>
          </p:cNvPr>
          <p:cNvSpPr>
            <a:spLocks noGrp="1"/>
          </p:cNvSpPr>
          <p:nvPr>
            <p:ph type="sldNum" idx="97"/>
          </p:nvPr>
        </p:nvSpPr>
        <p:spPr/>
        <p:txBody>
          <a:bodyPr/>
          <a:lstStyle/>
          <a:p>
            <a:fld id="{86A8BF56-6CB3-514C-9A64-F39D95C9E25B}" type="slidenum">
              <a:rPr lang="en-US" smtClean="0"/>
              <a:t>47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rmAutofit fontScale="90000"/>
          </a:bodyPr>
          <a:lstStyle/>
          <a:p>
            <a:r>
              <a:rPr lang="en-US" dirty="0"/>
              <a:t>Source graphic: Information gain: Impurity before the split</a:t>
            </a:r>
          </a:p>
        </p:txBody>
      </p:sp>
      <p:sp>
        <p:nvSpPr>
          <p:cNvPr id="4" name="Content Placeholder 3">
            <a:extLst>
              <a:ext uri="{FF2B5EF4-FFF2-40B4-BE49-F238E27FC236}">
                <a16:creationId xmlns:a16="http://schemas.microsoft.com/office/drawing/2014/main" id="{A2A999D0-8AB8-16A7-CC01-A684547C66B6}"/>
              </a:ext>
            </a:extLst>
          </p:cNvPr>
          <p:cNvSpPr>
            <a:spLocks noGrp="1"/>
          </p:cNvSpPr>
          <p:nvPr>
            <p:ph idx="2"/>
          </p:nvPr>
        </p:nvSpPr>
        <p:spPr/>
        <p:txBody>
          <a:bodyPr/>
          <a:lstStyle/>
          <a:p>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FDA2617-A591-7724-F1D2-A34A2B345E73}"/>
                  </a:ext>
                </a:extLst>
              </p:cNvPr>
              <p:cNvSpPr txBox="1"/>
              <p:nvPr/>
            </p:nvSpPr>
            <p:spPr>
              <a:xfrm>
                <a:off x="6706071" y="4375473"/>
                <a:ext cx="1865889" cy="3989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𝑏𝑒𝑓𝑜𝑟𝑒</m:t>
                          </m:r>
                        </m:sub>
                      </m:sSub>
                      <m:r>
                        <a:rPr lang="en-US" sz="2400" b="0" i="1" smtClean="0">
                          <a:latin typeface="Cambria Math" panose="02040503050406030204" pitchFamily="18" charset="0"/>
                        </a:rPr>
                        <m:t>=0.46</m:t>
                      </m:r>
                    </m:oMath>
                  </m:oMathPara>
                </a14:m>
                <a:endParaRPr lang="en-US" sz="2400" dirty="0"/>
              </a:p>
            </p:txBody>
          </p:sp>
        </mc:Choice>
        <mc:Fallback xmlns="">
          <p:sp>
            <p:nvSpPr>
              <p:cNvPr id="32" name="TextBox 31">
                <a:extLst>
                  <a:ext uri="{FF2B5EF4-FFF2-40B4-BE49-F238E27FC236}">
                    <a16:creationId xmlns:a16="http://schemas.microsoft.com/office/drawing/2014/main" id="{FFDA2617-A591-7724-F1D2-A34A2B345E73}"/>
                  </a:ext>
                </a:extLst>
              </p:cNvPr>
              <p:cNvSpPr txBox="1">
                <a:spLocks noRot="1" noChangeAspect="1" noMove="1" noResize="1" noEditPoints="1" noAdjustHandles="1" noChangeArrowheads="1" noChangeShapeType="1" noTextEdit="1"/>
              </p:cNvSpPr>
              <p:nvPr/>
            </p:nvSpPr>
            <p:spPr>
              <a:xfrm>
                <a:off x="6706071" y="4375473"/>
                <a:ext cx="1865889" cy="398955"/>
              </a:xfrm>
              <a:prstGeom prst="rect">
                <a:avLst/>
              </a:prstGeom>
              <a:blipFill>
                <a:blip r:embed="rId3"/>
                <a:stretch>
                  <a:fillRect l="-4902" r="-5556"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F7F4805-4646-7030-F6E3-D0D085982669}"/>
                  </a:ext>
                </a:extLst>
              </p:cNvPr>
              <p:cNvSpPr txBox="1"/>
              <p:nvPr/>
            </p:nvSpPr>
            <p:spPr>
              <a:xfrm>
                <a:off x="6620831" y="3405107"/>
                <a:ext cx="4788676" cy="6989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𝑖</m:t>
                          </m:r>
                        </m:e>
                        <m:sub>
                          <m:r>
                            <a:rPr lang="en-US" sz="2400" b="0" i="1" smtClean="0">
                              <a:latin typeface="Cambria Math" panose="02040503050406030204" pitchFamily="18" charset="0"/>
                            </a:rPr>
                            <m:t>𝑏𝑒𝑓𝑜𝑟𝑒</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9</m:t>
                          </m:r>
                        </m:num>
                        <m:den>
                          <m:r>
                            <a:rPr lang="en-US" sz="2400" b="0" i="1" smtClean="0">
                              <a:latin typeface="Cambria Math" panose="02040503050406030204" pitchFamily="18" charset="0"/>
                            </a:rPr>
                            <m:t>14</m:t>
                          </m:r>
                        </m:den>
                      </m:f>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14</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5</m:t>
                          </m:r>
                        </m:num>
                        <m:den>
                          <m:r>
                            <a:rPr lang="en-US" sz="2400" b="0" i="1" smtClean="0">
                              <a:latin typeface="Cambria Math" panose="02040503050406030204" pitchFamily="18" charset="0"/>
                            </a:rPr>
                            <m:t>14</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9</m:t>
                          </m:r>
                        </m:num>
                        <m:den>
                          <m:r>
                            <a:rPr lang="en-US" sz="2400" b="0" i="1" smtClean="0">
                              <a:latin typeface="Cambria Math" panose="02040503050406030204" pitchFamily="18" charset="0"/>
                            </a:rPr>
                            <m:t>14</m:t>
                          </m:r>
                        </m:den>
                      </m:f>
                      <m:r>
                        <a:rPr lang="en-US" sz="2400" b="0" i="1" smtClean="0">
                          <a:latin typeface="Cambria Math" panose="02040503050406030204" pitchFamily="18" charset="0"/>
                        </a:rPr>
                        <m:t>=0.46</m:t>
                      </m:r>
                    </m:oMath>
                  </m:oMathPara>
                </a14:m>
                <a:endParaRPr lang="en-US" sz="2400" dirty="0"/>
              </a:p>
            </p:txBody>
          </p:sp>
        </mc:Choice>
        <mc:Fallback xmlns="">
          <p:sp>
            <p:nvSpPr>
              <p:cNvPr id="34" name="TextBox 33">
                <a:extLst>
                  <a:ext uri="{FF2B5EF4-FFF2-40B4-BE49-F238E27FC236}">
                    <a16:creationId xmlns:a16="http://schemas.microsoft.com/office/drawing/2014/main" id="{6F7F4805-4646-7030-F6E3-D0D085982669}"/>
                  </a:ext>
                </a:extLst>
              </p:cNvPr>
              <p:cNvSpPr txBox="1">
                <a:spLocks noRot="1" noChangeAspect="1" noMove="1" noResize="1" noEditPoints="1" noAdjustHandles="1" noChangeArrowheads="1" noChangeShapeType="1" noTextEdit="1"/>
              </p:cNvSpPr>
              <p:nvPr/>
            </p:nvSpPr>
            <p:spPr>
              <a:xfrm>
                <a:off x="6620831" y="3405107"/>
                <a:ext cx="4788676" cy="698974"/>
              </a:xfrm>
              <a:prstGeom prst="rect">
                <a:avLst/>
              </a:prstGeom>
              <a:blipFill>
                <a:blip r:embed="rId5"/>
                <a:stretch>
                  <a:fillRect t="-3571" b="-12500"/>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701BC25-9375-4CED-A85F-2495509CAFAE}"/>
              </a:ext>
            </a:extLst>
          </p:cNvPr>
          <p:cNvSpPr/>
          <p:nvPr/>
        </p:nvSpPr>
        <p:spPr>
          <a:xfrm>
            <a:off x="2560732" y="2646545"/>
            <a:ext cx="1349829" cy="548640"/>
          </a:xfrm>
          <a:prstGeom prst="rect">
            <a:avLst/>
          </a:prstGeom>
          <a:solidFill>
            <a:schemeClr val="bg1"/>
          </a:solidFill>
          <a:ln w="254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rPr>
              <a:t>Weather</a:t>
            </a:r>
          </a:p>
        </p:txBody>
      </p:sp>
      <p:sp>
        <p:nvSpPr>
          <p:cNvPr id="19" name="TextBox 18">
            <a:extLst>
              <a:ext uri="{FF2B5EF4-FFF2-40B4-BE49-F238E27FC236}">
                <a16:creationId xmlns:a16="http://schemas.microsoft.com/office/drawing/2014/main" id="{998F5592-A1E9-4BAF-877C-CC2371CAC3A6}"/>
              </a:ext>
            </a:extLst>
          </p:cNvPr>
          <p:cNvSpPr txBox="1"/>
          <p:nvPr/>
        </p:nvSpPr>
        <p:spPr>
          <a:xfrm>
            <a:off x="2516867" y="2178984"/>
            <a:ext cx="582519" cy="461665"/>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9</a:t>
            </a:r>
          </a:p>
        </p:txBody>
      </p:sp>
      <p:sp>
        <p:nvSpPr>
          <p:cNvPr id="20" name="TextBox 19">
            <a:extLst>
              <a:ext uri="{FF2B5EF4-FFF2-40B4-BE49-F238E27FC236}">
                <a16:creationId xmlns:a16="http://schemas.microsoft.com/office/drawing/2014/main" id="{2CF36AC5-B684-4C33-A8E6-870DCADFEA61}"/>
              </a:ext>
            </a:extLst>
          </p:cNvPr>
          <p:cNvSpPr txBox="1"/>
          <p:nvPr/>
        </p:nvSpPr>
        <p:spPr>
          <a:xfrm>
            <a:off x="3235277" y="2178984"/>
            <a:ext cx="582519" cy="461665"/>
          </a:xfrm>
          <a:prstGeom prst="rect">
            <a:avLst/>
          </a:prstGeom>
          <a:noFill/>
        </p:spPr>
        <p:txBody>
          <a:bodyPr wrap="square" rtlCol="0">
            <a:spAutoFit/>
          </a:bodyPr>
          <a:lstStyle/>
          <a:p>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5</a:t>
            </a:r>
          </a:p>
        </p:txBody>
      </p:sp>
      <p:sp>
        <p:nvSpPr>
          <p:cNvPr id="21" name="Hexagon 20">
            <a:extLst>
              <a:ext uri="{FF2B5EF4-FFF2-40B4-BE49-F238E27FC236}">
                <a16:creationId xmlns:a16="http://schemas.microsoft.com/office/drawing/2014/main" id="{83CADF75-7C74-46AD-87CA-C14AF973F5A8}"/>
              </a:ext>
              <a:ext uri="{C183D7F6-B498-43B3-948B-1728B52AA6E4}">
                <adec:decorative xmlns:adec="http://schemas.microsoft.com/office/drawing/2017/decorative" val="1"/>
              </a:ext>
            </a:extLst>
          </p:cNvPr>
          <p:cNvSpPr/>
          <p:nvPr/>
        </p:nvSpPr>
        <p:spPr>
          <a:xfrm>
            <a:off x="2828590" y="2249796"/>
            <a:ext cx="320040" cy="320040"/>
          </a:xfrm>
          <a:prstGeom prst="hexagon">
            <a:avLst/>
          </a:prstGeom>
          <a:solidFill>
            <a:srgbClr val="003181"/>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22" name="Oval 21">
            <a:extLst>
              <a:ext uri="{FF2B5EF4-FFF2-40B4-BE49-F238E27FC236}">
                <a16:creationId xmlns:a16="http://schemas.microsoft.com/office/drawing/2014/main" id="{544A7110-21BA-4EE9-82D2-4C1286378432}"/>
              </a:ext>
              <a:ext uri="{C183D7F6-B498-43B3-948B-1728B52AA6E4}">
                <adec:decorative xmlns:adec="http://schemas.microsoft.com/office/drawing/2017/decorative" val="1"/>
              </a:ext>
            </a:extLst>
          </p:cNvPr>
          <p:cNvSpPr/>
          <p:nvPr/>
        </p:nvSpPr>
        <p:spPr>
          <a:xfrm>
            <a:off x="3552421" y="2249796"/>
            <a:ext cx="320040" cy="320040"/>
          </a:xfrm>
          <a:prstGeom prst="ellipse">
            <a:avLst/>
          </a:prstGeom>
          <a:solidFill>
            <a:srgbClr val="DE2A5E"/>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1045996-B775-4134-BB4C-8F690DF79034}"/>
                  </a:ext>
                </a:extLst>
              </p:cNvPr>
              <p:cNvSpPr txBox="1"/>
              <p:nvPr/>
            </p:nvSpPr>
            <p:spPr>
              <a:xfrm>
                <a:off x="6254115" y="2291169"/>
                <a:ext cx="4788676" cy="100822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𝑘</m:t>
                              </m:r>
                            </m:sub>
                          </m:sSub>
                        </m:e>
                      </m:d>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(1 −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e>
                      </m:nary>
                    </m:oMath>
                  </m:oMathPara>
                </a14:m>
                <a:endParaRPr lang="en-US" sz="2400" dirty="0"/>
              </a:p>
            </p:txBody>
          </p:sp>
        </mc:Choice>
        <mc:Fallback xmlns="">
          <p:sp>
            <p:nvSpPr>
              <p:cNvPr id="24" name="TextBox 23">
                <a:extLst>
                  <a:ext uri="{FF2B5EF4-FFF2-40B4-BE49-F238E27FC236}">
                    <a16:creationId xmlns:a16="http://schemas.microsoft.com/office/drawing/2014/main" id="{C1045996-B775-4134-BB4C-8F690DF79034}"/>
                  </a:ext>
                </a:extLst>
              </p:cNvPr>
              <p:cNvSpPr txBox="1">
                <a:spLocks noRot="1" noChangeAspect="1" noMove="1" noResize="1" noEditPoints="1" noAdjustHandles="1" noChangeArrowheads="1" noChangeShapeType="1" noTextEdit="1"/>
              </p:cNvSpPr>
              <p:nvPr/>
            </p:nvSpPr>
            <p:spPr>
              <a:xfrm>
                <a:off x="6254115" y="2291169"/>
                <a:ext cx="4788676" cy="100822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37266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8C9957-A722-4957-9E5D-A463D7013B0A}"/>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Decision tree example</a:t>
            </a:r>
          </a:p>
        </p:txBody>
      </p:sp>
      <p:sp>
        <p:nvSpPr>
          <p:cNvPr id="4" name="Content Placeholder 3">
            <a:extLst>
              <a:ext uri="{FF2B5EF4-FFF2-40B4-BE49-F238E27FC236}">
                <a16:creationId xmlns:a16="http://schemas.microsoft.com/office/drawing/2014/main" id="{DC89834C-D52B-8375-52ED-FDD8EB646D86}"/>
              </a:ext>
            </a:extLst>
          </p:cNvPr>
          <p:cNvSpPr>
            <a:spLocks noGrp="1"/>
          </p:cNvSpPr>
          <p:nvPr>
            <p:ph idx="2"/>
          </p:nvPr>
        </p:nvSpPr>
        <p:spPr/>
        <p:txBody>
          <a:bodyPr/>
          <a:lstStyle/>
          <a:p>
            <a:endParaRPr lang="en-US"/>
          </a:p>
        </p:txBody>
      </p:sp>
      <p:sp>
        <p:nvSpPr>
          <p:cNvPr id="22" name="TextBox 21">
            <a:extLst>
              <a:ext uri="{FF2B5EF4-FFF2-40B4-BE49-F238E27FC236}">
                <a16:creationId xmlns:a16="http://schemas.microsoft.com/office/drawing/2014/main" id="{4496FCC6-8499-B6D9-EC8D-41A0DABFE56A}"/>
              </a:ext>
              <a:ext uri="{C183D7F6-B498-43B3-948B-1728B52AA6E4}">
                <adec:decorative xmlns:adec="http://schemas.microsoft.com/office/drawing/2017/decorative" val="0"/>
              </a:ext>
            </a:extLst>
          </p:cNvPr>
          <p:cNvSpPr txBox="1"/>
          <p:nvPr/>
        </p:nvSpPr>
        <p:spPr>
          <a:xfrm>
            <a:off x="2675725" y="1539470"/>
            <a:ext cx="822960"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400" dirty="0">
                <a:solidFill>
                  <a:schemeClr val="tx2"/>
                </a:solidFill>
                <a:sym typeface="Helvetica Neue"/>
              </a:rPr>
              <a:t>Tree</a:t>
            </a:r>
          </a:p>
        </p:txBody>
      </p:sp>
      <p:pic>
        <p:nvPicPr>
          <p:cNvPr id="28" name="Picture 27" descr="Example decision tree that sorts data samples into class 0 or 1 based on a series of evaluations of the x1 and x2 values.">
            <a:extLst>
              <a:ext uri="{FF2B5EF4-FFF2-40B4-BE49-F238E27FC236}">
                <a16:creationId xmlns:a16="http://schemas.microsoft.com/office/drawing/2014/main" id="{AC1A4EA7-7AF0-4E87-BDE6-559632526327}"/>
              </a:ext>
            </a:extLst>
          </p:cNvPr>
          <p:cNvPicPr>
            <a:picLocks noChangeAspect="1"/>
          </p:cNvPicPr>
          <p:nvPr/>
        </p:nvPicPr>
        <p:blipFill>
          <a:blip r:embed="rId3"/>
          <a:stretch>
            <a:fillRect/>
          </a:stretch>
        </p:blipFill>
        <p:spPr>
          <a:xfrm>
            <a:off x="600478" y="2509157"/>
            <a:ext cx="4973454" cy="2962131"/>
          </a:xfrm>
          <a:prstGeom prst="rect">
            <a:avLst/>
          </a:prstGeom>
        </p:spPr>
      </p:pic>
      <p:sp>
        <p:nvSpPr>
          <p:cNvPr id="27" name="TextBox 26">
            <a:extLst>
              <a:ext uri="{FF2B5EF4-FFF2-40B4-BE49-F238E27FC236}">
                <a16:creationId xmlns:a16="http://schemas.microsoft.com/office/drawing/2014/main" id="{1FF4BCE1-09F5-4FCD-7F64-E52E781F0FB3}"/>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26" name="Table 9">
            <a:extLst>
              <a:ext uri="{FF2B5EF4-FFF2-40B4-BE49-F238E27FC236}">
                <a16:creationId xmlns:a16="http://schemas.microsoft.com/office/drawing/2014/main" id="{DCC589DD-8EE2-B315-6209-7BDC9052F813}"/>
              </a:ext>
            </a:extLst>
          </p:cNvPr>
          <p:cNvGraphicFramePr>
            <a:graphicFrameLocks/>
          </p:cNvGraphicFramePr>
          <p:nvPr>
            <p:extLst>
              <p:ext uri="{D42A27DB-BD31-4B8C-83A1-F6EECF244321}">
                <p14:modId xmlns:p14="http://schemas.microsoft.com/office/powerpoint/2010/main" val="135614651"/>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Tree>
    <p:extLst>
      <p:ext uri="{BB962C8B-B14F-4D97-AF65-F5344CB8AC3E}">
        <p14:creationId xmlns:p14="http://schemas.microsoft.com/office/powerpoint/2010/main" val="102129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02B5213-85A6-4C1C-A7B2-6C7EAA70C2BD}"/>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Root node in a decision tree</a:t>
            </a:r>
          </a:p>
        </p:txBody>
      </p:sp>
      <p:sp>
        <p:nvSpPr>
          <p:cNvPr id="3" name="Content Placeholder 2">
            <a:extLst>
              <a:ext uri="{FF2B5EF4-FFF2-40B4-BE49-F238E27FC236}">
                <a16:creationId xmlns:a16="http://schemas.microsoft.com/office/drawing/2014/main" id="{C941F020-871E-8217-EF21-A4D28A92D64B}"/>
              </a:ext>
            </a:extLst>
          </p:cNvPr>
          <p:cNvSpPr>
            <a:spLocks noGrp="1"/>
          </p:cNvSpPr>
          <p:nvPr>
            <p:ph idx="2"/>
          </p:nvPr>
        </p:nvSpPr>
        <p:spPr/>
        <p:txBody>
          <a:bodyPr/>
          <a:lstStyle/>
          <a:p>
            <a:endParaRPr lang="en-US"/>
          </a:p>
        </p:txBody>
      </p:sp>
      <p:sp>
        <p:nvSpPr>
          <p:cNvPr id="10" name="TextBox 9">
            <a:extLst>
              <a:ext uri="{FF2B5EF4-FFF2-40B4-BE49-F238E27FC236}">
                <a16:creationId xmlns:a16="http://schemas.microsoft.com/office/drawing/2014/main" id="{EF14396B-7811-4E56-93DA-75CEDA55A2AF}"/>
              </a:ext>
              <a:ext uri="{C183D7F6-B498-43B3-948B-1728B52AA6E4}">
                <adec:decorative xmlns:adec="http://schemas.microsoft.com/office/drawing/2017/decorative" val="0"/>
              </a:ext>
            </a:extLst>
          </p:cNvPr>
          <p:cNvSpPr txBox="1"/>
          <p:nvPr/>
        </p:nvSpPr>
        <p:spPr>
          <a:xfrm>
            <a:off x="2675725" y="1539470"/>
            <a:ext cx="822960"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400" dirty="0">
                <a:solidFill>
                  <a:schemeClr val="tx2"/>
                </a:solidFill>
                <a:sym typeface="Helvetica Neue"/>
              </a:rPr>
              <a:t>Tree</a:t>
            </a:r>
          </a:p>
        </p:txBody>
      </p:sp>
      <p:pic>
        <p:nvPicPr>
          <p:cNvPr id="9" name="Picture 8" descr="Same decision tree from the previous slide. The starting point at the top of the tree is labeled as the root node.">
            <a:extLst>
              <a:ext uri="{FF2B5EF4-FFF2-40B4-BE49-F238E27FC236}">
                <a16:creationId xmlns:a16="http://schemas.microsoft.com/office/drawing/2014/main" id="{A76C022C-1A8F-4229-BD0A-2772B514EB1D}"/>
              </a:ext>
            </a:extLst>
          </p:cNvPr>
          <p:cNvPicPr>
            <a:picLocks noChangeAspect="1"/>
          </p:cNvPicPr>
          <p:nvPr/>
        </p:nvPicPr>
        <p:blipFill>
          <a:blip r:embed="rId3"/>
          <a:stretch>
            <a:fillRect/>
          </a:stretch>
        </p:blipFill>
        <p:spPr>
          <a:xfrm>
            <a:off x="599497" y="1794913"/>
            <a:ext cx="5346655" cy="3682303"/>
          </a:xfrm>
          <a:prstGeom prst="rect">
            <a:avLst/>
          </a:prstGeom>
        </p:spPr>
      </p:pic>
      <p:sp>
        <p:nvSpPr>
          <p:cNvPr id="8" name="TextBox 7">
            <a:extLst>
              <a:ext uri="{FF2B5EF4-FFF2-40B4-BE49-F238E27FC236}">
                <a16:creationId xmlns:a16="http://schemas.microsoft.com/office/drawing/2014/main" id="{B44D5A1E-4FB2-4682-8A60-AA4BED6148BF}"/>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5" name="Table 9">
            <a:extLst>
              <a:ext uri="{FF2B5EF4-FFF2-40B4-BE49-F238E27FC236}">
                <a16:creationId xmlns:a16="http://schemas.microsoft.com/office/drawing/2014/main" id="{86404D0C-EA32-8456-3390-F3313F74CCA3}"/>
              </a:ext>
            </a:extLst>
          </p:cNvPr>
          <p:cNvGraphicFramePr>
            <a:graphicFrameLocks/>
          </p:cNvGraphicFramePr>
          <p:nvPr>
            <p:extLst>
              <p:ext uri="{D42A27DB-BD31-4B8C-83A1-F6EECF244321}">
                <p14:modId xmlns:p14="http://schemas.microsoft.com/office/powerpoint/2010/main" val="1044946367"/>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Tree>
    <p:extLst>
      <p:ext uri="{BB962C8B-B14F-4D97-AF65-F5344CB8AC3E}">
        <p14:creationId xmlns:p14="http://schemas.microsoft.com/office/powerpoint/2010/main" val="3636457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4EBC1F2-B0A6-4274-885D-F3728DE2E7FA}"/>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Split nodes in a decision tree</a:t>
            </a:r>
          </a:p>
        </p:txBody>
      </p:sp>
      <p:sp>
        <p:nvSpPr>
          <p:cNvPr id="4" name="Content Placeholder 3">
            <a:extLst>
              <a:ext uri="{FF2B5EF4-FFF2-40B4-BE49-F238E27FC236}">
                <a16:creationId xmlns:a16="http://schemas.microsoft.com/office/drawing/2014/main" id="{C4F39E4E-B549-8198-6E85-CEDFE3E033CC}"/>
              </a:ext>
            </a:extLst>
          </p:cNvPr>
          <p:cNvSpPr>
            <a:spLocks noGrp="1"/>
          </p:cNvSpPr>
          <p:nvPr>
            <p:ph idx="2"/>
          </p:nvPr>
        </p:nvSpPr>
        <p:spPr/>
        <p:txBody>
          <a:bodyPr/>
          <a:lstStyle/>
          <a:p>
            <a:endParaRPr lang="en-US"/>
          </a:p>
        </p:txBody>
      </p:sp>
      <p:sp>
        <p:nvSpPr>
          <p:cNvPr id="9" name="TextBox 8">
            <a:extLst>
              <a:ext uri="{FF2B5EF4-FFF2-40B4-BE49-F238E27FC236}">
                <a16:creationId xmlns:a16="http://schemas.microsoft.com/office/drawing/2014/main" id="{50408423-B1AC-4DE1-9DAA-6C33628883F7}"/>
              </a:ext>
              <a:ext uri="{C183D7F6-B498-43B3-948B-1728B52AA6E4}">
                <adec:decorative xmlns:adec="http://schemas.microsoft.com/office/drawing/2017/decorative" val="0"/>
              </a:ext>
            </a:extLst>
          </p:cNvPr>
          <p:cNvSpPr txBox="1"/>
          <p:nvPr/>
        </p:nvSpPr>
        <p:spPr>
          <a:xfrm>
            <a:off x="2675725" y="1539470"/>
            <a:ext cx="822960"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400" dirty="0">
                <a:solidFill>
                  <a:schemeClr val="tx2"/>
                </a:solidFill>
                <a:sym typeface="Helvetica Neue"/>
              </a:rPr>
              <a:t>Tree</a:t>
            </a:r>
          </a:p>
        </p:txBody>
      </p:sp>
      <p:sp>
        <p:nvSpPr>
          <p:cNvPr id="8" name="TextBox 7">
            <a:extLst>
              <a:ext uri="{FF2B5EF4-FFF2-40B4-BE49-F238E27FC236}">
                <a16:creationId xmlns:a16="http://schemas.microsoft.com/office/drawing/2014/main" id="{6920A4CD-7B93-4131-A0F4-4AFEB3853596}"/>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3" name="Table 9">
            <a:extLst>
              <a:ext uri="{FF2B5EF4-FFF2-40B4-BE49-F238E27FC236}">
                <a16:creationId xmlns:a16="http://schemas.microsoft.com/office/drawing/2014/main" id="{68770977-F43B-66DF-8F22-E7CB98D4CE26}"/>
              </a:ext>
            </a:extLst>
          </p:cNvPr>
          <p:cNvGraphicFramePr>
            <a:graphicFrameLocks/>
          </p:cNvGraphicFramePr>
          <p:nvPr>
            <p:extLst>
              <p:ext uri="{D42A27DB-BD31-4B8C-83A1-F6EECF244321}">
                <p14:modId xmlns:p14="http://schemas.microsoft.com/office/powerpoint/2010/main" val="438408557"/>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pic>
        <p:nvPicPr>
          <p:cNvPr id="6" name="Picture 5">
            <a:extLst>
              <a:ext uri="{FF2B5EF4-FFF2-40B4-BE49-F238E27FC236}">
                <a16:creationId xmlns:a16="http://schemas.microsoft.com/office/drawing/2014/main" id="{22CF0E0A-9341-D1B6-D1A4-6B09A6B1A1B9}"/>
              </a:ext>
            </a:extLst>
          </p:cNvPr>
          <p:cNvPicPr>
            <a:picLocks noChangeAspect="1"/>
          </p:cNvPicPr>
          <p:nvPr/>
        </p:nvPicPr>
        <p:blipFill>
          <a:blip r:embed="rId3"/>
          <a:stretch>
            <a:fillRect/>
          </a:stretch>
        </p:blipFill>
        <p:spPr>
          <a:xfrm>
            <a:off x="579683" y="2466296"/>
            <a:ext cx="5524500" cy="3517900"/>
          </a:xfrm>
          <a:prstGeom prst="rect">
            <a:avLst/>
          </a:prstGeom>
        </p:spPr>
      </p:pic>
    </p:spTree>
    <p:extLst>
      <p:ext uri="{BB962C8B-B14F-4D97-AF65-F5344CB8AC3E}">
        <p14:creationId xmlns:p14="http://schemas.microsoft.com/office/powerpoint/2010/main" val="435584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887D9A1-19A7-4FEB-97E3-7C5A69336C02}"/>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Leaf nodes in a decision tree</a:t>
            </a:r>
          </a:p>
        </p:txBody>
      </p:sp>
      <p:sp>
        <p:nvSpPr>
          <p:cNvPr id="3" name="Content Placeholder 2">
            <a:extLst>
              <a:ext uri="{FF2B5EF4-FFF2-40B4-BE49-F238E27FC236}">
                <a16:creationId xmlns:a16="http://schemas.microsoft.com/office/drawing/2014/main" id="{75CED08C-FF9E-C026-0B9B-243AA5421A26}"/>
              </a:ext>
            </a:extLst>
          </p:cNvPr>
          <p:cNvSpPr>
            <a:spLocks noGrp="1"/>
          </p:cNvSpPr>
          <p:nvPr>
            <p:ph idx="2"/>
          </p:nvPr>
        </p:nvSpPr>
        <p:spPr/>
        <p:txBody>
          <a:bodyPr/>
          <a:lstStyle/>
          <a:p>
            <a:endParaRPr lang="en-US"/>
          </a:p>
        </p:txBody>
      </p:sp>
      <p:sp>
        <p:nvSpPr>
          <p:cNvPr id="12" name="TextBox 11">
            <a:extLst>
              <a:ext uri="{FF2B5EF4-FFF2-40B4-BE49-F238E27FC236}">
                <a16:creationId xmlns:a16="http://schemas.microsoft.com/office/drawing/2014/main" id="{FDB4E98B-3034-473E-9F12-5F7F1109DC2B}"/>
              </a:ext>
              <a:ext uri="{C183D7F6-B498-43B3-948B-1728B52AA6E4}">
                <adec:decorative xmlns:adec="http://schemas.microsoft.com/office/drawing/2017/decorative" val="0"/>
              </a:ext>
            </a:extLst>
          </p:cNvPr>
          <p:cNvSpPr txBox="1"/>
          <p:nvPr/>
        </p:nvSpPr>
        <p:spPr>
          <a:xfrm>
            <a:off x="2675725" y="1539470"/>
            <a:ext cx="822960" cy="4206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2400" dirty="0">
                <a:solidFill>
                  <a:schemeClr val="tx2"/>
                </a:solidFill>
                <a:sym typeface="Helvetica Neue"/>
              </a:rPr>
              <a:t>Tree</a:t>
            </a:r>
          </a:p>
        </p:txBody>
      </p:sp>
      <p:pic>
        <p:nvPicPr>
          <p:cNvPr id="11" name="Picture 10" descr="Same decision tree from the previous slides. The last node in each branch is labeled as a leaf node.">
            <a:extLst>
              <a:ext uri="{FF2B5EF4-FFF2-40B4-BE49-F238E27FC236}">
                <a16:creationId xmlns:a16="http://schemas.microsoft.com/office/drawing/2014/main" id="{C11C3838-7D72-49DE-B2ED-6E79FA88645D}"/>
              </a:ext>
            </a:extLst>
          </p:cNvPr>
          <p:cNvPicPr>
            <a:picLocks noChangeAspect="1"/>
          </p:cNvPicPr>
          <p:nvPr/>
        </p:nvPicPr>
        <p:blipFill>
          <a:blip r:embed="rId3"/>
          <a:stretch>
            <a:fillRect/>
          </a:stretch>
        </p:blipFill>
        <p:spPr>
          <a:xfrm>
            <a:off x="476973" y="2522437"/>
            <a:ext cx="5834378" cy="3426249"/>
          </a:xfrm>
          <a:prstGeom prst="rect">
            <a:avLst/>
          </a:prstGeom>
        </p:spPr>
      </p:pic>
      <p:sp>
        <p:nvSpPr>
          <p:cNvPr id="10" name="TextBox 9">
            <a:extLst>
              <a:ext uri="{FF2B5EF4-FFF2-40B4-BE49-F238E27FC236}">
                <a16:creationId xmlns:a16="http://schemas.microsoft.com/office/drawing/2014/main" id="{35BE1A0D-146F-4ECA-8EC3-42E308938F0E}"/>
              </a:ext>
            </a:extLst>
          </p:cNvPr>
          <p:cNvSpPr txBox="1"/>
          <p:nvPr/>
        </p:nvSpPr>
        <p:spPr>
          <a:xfrm>
            <a:off x="7369450" y="151895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5" name="Table 9">
            <a:extLst>
              <a:ext uri="{FF2B5EF4-FFF2-40B4-BE49-F238E27FC236}">
                <a16:creationId xmlns:a16="http://schemas.microsoft.com/office/drawing/2014/main" id="{E3B7FAD8-8221-684B-8ADD-E7002B91CD42}"/>
              </a:ext>
            </a:extLst>
          </p:cNvPr>
          <p:cNvGraphicFramePr>
            <a:graphicFrameLocks/>
          </p:cNvGraphicFramePr>
          <p:nvPr>
            <p:extLst>
              <p:ext uri="{D42A27DB-BD31-4B8C-83A1-F6EECF244321}">
                <p14:modId xmlns:p14="http://schemas.microsoft.com/office/powerpoint/2010/main" val="746004625"/>
              </p:ext>
            </p:extLst>
          </p:nvPr>
        </p:nvGraphicFramePr>
        <p:xfrm>
          <a:off x="6488578" y="2002167"/>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spTree>
    <p:extLst>
      <p:ext uri="{BB962C8B-B14F-4D97-AF65-F5344CB8AC3E}">
        <p14:creationId xmlns:p14="http://schemas.microsoft.com/office/powerpoint/2010/main" val="2061128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B1B6A-D2FB-42FE-A92F-F57BEA6215E9}"/>
              </a:ext>
            </a:extLst>
          </p:cNvPr>
          <p:cNvSpPr>
            <a:spLocks noGrp="1"/>
          </p:cNvSpPr>
          <p:nvPr>
            <p:ph type="sldNum" idx="97"/>
          </p:nvPr>
        </p:nvSpPr>
        <p:spPr/>
        <p:txBody>
          <a:bodyPr/>
          <a:lstStyle/>
          <a:p>
            <a:fld id="{86A8BF56-6CB3-514C-9A64-F39D95C9E25B}" type="slidenum">
              <a:rPr lang="en-US" smtClean="0"/>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Plotting the data</a:t>
            </a:r>
          </a:p>
        </p:txBody>
      </p:sp>
      <p:sp>
        <p:nvSpPr>
          <p:cNvPr id="4" name="Content Placeholder 3">
            <a:extLst>
              <a:ext uri="{FF2B5EF4-FFF2-40B4-BE49-F238E27FC236}">
                <a16:creationId xmlns:a16="http://schemas.microsoft.com/office/drawing/2014/main" id="{C30DBF58-1064-4546-43C6-106BF470BADD}"/>
              </a:ext>
            </a:extLst>
          </p:cNvPr>
          <p:cNvSpPr>
            <a:spLocks noGrp="1"/>
          </p:cNvSpPr>
          <p:nvPr>
            <p:ph idx="2"/>
          </p:nvPr>
        </p:nvSpPr>
        <p:spPr/>
        <p:txBody>
          <a:bodyPr/>
          <a:lstStyle/>
          <a:p>
            <a:endParaRPr lang="en-US"/>
          </a:p>
        </p:txBody>
      </p:sp>
      <p:sp>
        <p:nvSpPr>
          <p:cNvPr id="7" name="TextBox 6">
            <a:extLst>
              <a:ext uri="{FF2B5EF4-FFF2-40B4-BE49-F238E27FC236}">
                <a16:creationId xmlns:a16="http://schemas.microsoft.com/office/drawing/2014/main" id="{52B81FC0-B445-F7D5-45AD-F65CDABC3419}"/>
              </a:ext>
            </a:extLst>
          </p:cNvPr>
          <p:cNvSpPr txBox="1"/>
          <p:nvPr/>
        </p:nvSpPr>
        <p:spPr>
          <a:xfrm>
            <a:off x="1425472" y="1518322"/>
            <a:ext cx="3361994" cy="461665"/>
          </a:xfrm>
          <a:prstGeom prst="rect">
            <a:avLst/>
          </a:prstGeom>
          <a:noFill/>
        </p:spPr>
        <p:txBody>
          <a:bodyPr wrap="square" rtlCol="0">
            <a:spAutoFit/>
          </a:bodyPr>
          <a:lstStyle/>
          <a:p>
            <a:pPr algn="ctr"/>
            <a:r>
              <a:rPr lang="en-US" sz="2400" dirty="0">
                <a:solidFill>
                  <a:schemeClr val="tx2"/>
                </a:solidFill>
              </a:rPr>
              <a:t>Pet adoption dataset</a:t>
            </a:r>
          </a:p>
        </p:txBody>
      </p:sp>
      <p:graphicFrame>
        <p:nvGraphicFramePr>
          <p:cNvPr id="5" name="Table 9">
            <a:extLst>
              <a:ext uri="{FF2B5EF4-FFF2-40B4-BE49-F238E27FC236}">
                <a16:creationId xmlns:a16="http://schemas.microsoft.com/office/drawing/2014/main" id="{2D9B7627-EED9-8DB8-4138-A8E9796310C9}"/>
              </a:ext>
            </a:extLst>
          </p:cNvPr>
          <p:cNvGraphicFramePr>
            <a:graphicFrameLocks/>
          </p:cNvGraphicFramePr>
          <p:nvPr>
            <p:extLst>
              <p:ext uri="{D42A27DB-BD31-4B8C-83A1-F6EECF244321}">
                <p14:modId xmlns:p14="http://schemas.microsoft.com/office/powerpoint/2010/main" val="2434266503"/>
              </p:ext>
            </p:extLst>
          </p:nvPr>
        </p:nvGraphicFramePr>
        <p:xfrm>
          <a:off x="544600" y="1984143"/>
          <a:ext cx="5123739" cy="434848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1491640">
                  <a:extLst>
                    <a:ext uri="{9D8B030D-6E8A-4147-A177-3AD203B41FA5}">
                      <a16:colId xmlns:a16="http://schemas.microsoft.com/office/drawing/2014/main" val="206789633"/>
                    </a:ext>
                  </a:extLst>
                </a:gridCol>
                <a:gridCol w="2208811">
                  <a:extLst>
                    <a:ext uri="{9D8B030D-6E8A-4147-A177-3AD203B41FA5}">
                      <a16:colId xmlns:a16="http://schemas.microsoft.com/office/drawing/2014/main" val="2348355886"/>
                    </a:ext>
                  </a:extLst>
                </a:gridCol>
                <a:gridCol w="1423288">
                  <a:extLst>
                    <a:ext uri="{9D8B030D-6E8A-4147-A177-3AD203B41FA5}">
                      <a16:colId xmlns:a16="http://schemas.microsoft.com/office/drawing/2014/main" val="3839590613"/>
                    </a:ext>
                  </a:extLst>
                </a:gridCol>
              </a:tblGrid>
              <a:tr h="370840">
                <a:tc>
                  <a:txBody>
                    <a:bodyPr/>
                    <a:lstStyle/>
                    <a:p>
                      <a:pPr algn="ctr"/>
                      <a:r>
                        <a:rPr lang="en-US" dirty="0">
                          <a:ln>
                            <a:noFill/>
                          </a:ln>
                          <a:solidFill>
                            <a:schemeClr val="bg1"/>
                          </a:solidFill>
                        </a:rPr>
                        <a:t>x</a:t>
                      </a:r>
                      <a:r>
                        <a:rPr lang="en-US" baseline="-25000" dirty="0">
                          <a:ln>
                            <a:noFill/>
                          </a:ln>
                          <a:solidFill>
                            <a:schemeClr val="bg1"/>
                          </a:solidFill>
                        </a:rPr>
                        <a:t>1</a:t>
                      </a:r>
                      <a:r>
                        <a:rPr lang="en-US" dirty="0">
                          <a:ln>
                            <a:noFill/>
                          </a:ln>
                          <a:solidFill>
                            <a:schemeClr val="bg1"/>
                          </a:solidFill>
                        </a:rPr>
                        <a:t>:pet_age (years)</a:t>
                      </a:r>
                    </a:p>
                  </a:txBody>
                  <a:tcPr>
                    <a:solidFill>
                      <a:srgbClr val="003181"/>
                    </a:solidFill>
                  </a:tcPr>
                </a:tc>
                <a:tc>
                  <a:txBody>
                    <a:bodyPr/>
                    <a:lstStyle/>
                    <a:p>
                      <a:pPr algn="ctr"/>
                      <a:r>
                        <a:rPr lang="en-US" sz="1800" b="1" kern="1200" dirty="0">
                          <a:ln>
                            <a:noFill/>
                          </a:ln>
                          <a:solidFill>
                            <a:schemeClr val="bg1"/>
                          </a:solidFill>
                          <a:latin typeface="+mn-lt"/>
                          <a:ea typeface="+mn-ea"/>
                          <a:cs typeface="+mn-cs"/>
                        </a:rPr>
                        <a:t>x</a:t>
                      </a:r>
                      <a:r>
                        <a:rPr lang="en-US" sz="1800" b="1" kern="1200" baseline="-25000" dirty="0">
                          <a:ln>
                            <a:noFill/>
                          </a:ln>
                          <a:solidFill>
                            <a:schemeClr val="bg1"/>
                          </a:solidFill>
                          <a:latin typeface="+mn-lt"/>
                          <a:ea typeface="+mn-ea"/>
                          <a:cs typeface="+mn-cs"/>
                        </a:rPr>
                        <a:t>2</a:t>
                      </a:r>
                      <a:r>
                        <a:rPr lang="en-US" sz="1800" b="1" kern="1200" dirty="0">
                          <a:ln>
                            <a:noFill/>
                          </a:ln>
                          <a:solidFill>
                            <a:schemeClr val="bg1"/>
                          </a:solidFill>
                          <a:latin typeface="+mn-lt"/>
                          <a:ea typeface="+mn-ea"/>
                          <a:cs typeface="+mn-cs"/>
                        </a:rPr>
                        <a:t>:time_until_outcome (month)</a:t>
                      </a:r>
                    </a:p>
                  </a:txBody>
                  <a:tcPr>
                    <a:solidFill>
                      <a:srgbClr val="003181"/>
                    </a:solidFill>
                  </a:tcPr>
                </a:tc>
                <a:tc>
                  <a:txBody>
                    <a:bodyPr/>
                    <a:lstStyle/>
                    <a:p>
                      <a:pPr algn="ctr"/>
                      <a:r>
                        <a:rPr lang="en-US" dirty="0">
                          <a:ln>
                            <a:noFill/>
                          </a:ln>
                          <a:solidFill>
                            <a:schemeClr val="bg1"/>
                          </a:solidFill>
                        </a:rPr>
                        <a:t>adoption outcome</a:t>
                      </a:r>
                    </a:p>
                  </a:txBody>
                  <a:tcPr>
                    <a:solidFill>
                      <a:srgbClr val="003181"/>
                    </a:solidFill>
                  </a:tcPr>
                </a:tc>
                <a:extLst>
                  <a:ext uri="{0D108BD9-81ED-4DB2-BD59-A6C34878D82A}">
                    <a16:rowId xmlns:a16="http://schemas.microsoft.com/office/drawing/2014/main" val="1688488905"/>
                  </a:ext>
                </a:extLst>
              </a:tr>
              <a:tr h="370840">
                <a:tc>
                  <a:txBody>
                    <a:bodyPr/>
                    <a:lstStyle/>
                    <a:p>
                      <a:pPr algn="ctr"/>
                      <a:r>
                        <a:rPr lang="en-US" sz="1800" dirty="0"/>
                        <a:t>3.5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4234666076"/>
                  </a:ext>
                </a:extLst>
              </a:tr>
              <a:tr h="370840">
                <a:tc>
                  <a:txBody>
                    <a:bodyPr/>
                    <a:lstStyle/>
                    <a:p>
                      <a:pPr algn="ctr"/>
                      <a:r>
                        <a:rPr lang="en-US" sz="1800" dirty="0"/>
                        <a:t>5</a:t>
                      </a:r>
                    </a:p>
                  </a:txBody>
                  <a:tcPr marL="64151" marR="64151" marT="32075" marB="3207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2.5</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2135833995"/>
                  </a:ext>
                </a:extLst>
              </a:tr>
              <a:tr h="370840">
                <a:tc>
                  <a:txBody>
                    <a:bodyPr/>
                    <a:lstStyle/>
                    <a:p>
                      <a:pPr algn="ctr"/>
                      <a:r>
                        <a:rPr lang="en-US" sz="1800" dirty="0"/>
                        <a:t>1</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3</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564034519"/>
                  </a:ext>
                </a:extLst>
              </a:tr>
              <a:tr h="370840">
                <a:tc>
                  <a:txBody>
                    <a:bodyPr/>
                    <a:lstStyle/>
                    <a:p>
                      <a:pPr algn="ctr"/>
                      <a:r>
                        <a:rPr lang="en-US" sz="1800" dirty="0"/>
                        <a:t>2</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tc>
                <a:tc>
                  <a:txBody>
                    <a:bodyPr/>
                    <a:lstStyle/>
                    <a:p>
                      <a:pPr algn="ctr"/>
                      <a:r>
                        <a:rPr lang="en-US" sz="1800" dirty="0"/>
                        <a:t>0</a:t>
                      </a:r>
                    </a:p>
                  </a:txBody>
                  <a:tcPr marL="64151" marR="64151" marT="32075" marB="32075"/>
                </a:tc>
                <a:extLst>
                  <a:ext uri="{0D108BD9-81ED-4DB2-BD59-A6C34878D82A}">
                    <a16:rowId xmlns:a16="http://schemas.microsoft.com/office/drawing/2014/main" val="2162611304"/>
                  </a:ext>
                </a:extLst>
              </a:tr>
              <a:tr h="370840">
                <a:tc>
                  <a:txBody>
                    <a:bodyPr/>
                    <a:lstStyle/>
                    <a:p>
                      <a:pPr algn="ctr"/>
                      <a:r>
                        <a:rPr lang="en-US" sz="1800" dirty="0"/>
                        <a:t>4</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2</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671705824"/>
                  </a:ext>
                </a:extLst>
              </a:tr>
              <a:tr h="370840">
                <a:tc>
                  <a:txBody>
                    <a:bodyPr/>
                    <a:lstStyle/>
                    <a:p>
                      <a:pPr algn="ctr"/>
                      <a:r>
                        <a:rPr lang="en-US" sz="1800" dirty="0"/>
                        <a:t>6</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6</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451964355"/>
                  </a:ext>
                </a:extLst>
              </a:tr>
              <a:tr h="370840">
                <a:tc>
                  <a:txBody>
                    <a:bodyPr/>
                    <a:lstStyle/>
                    <a:p>
                      <a:pPr algn="ctr"/>
                      <a:r>
                        <a:rPr lang="en-US" sz="1800" dirty="0"/>
                        <a:t>2</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solidFill>
                      <a:srgbClr val="F1F3F3"/>
                    </a:solidFill>
                  </a:tcPr>
                </a:tc>
                <a:tc>
                  <a:txBody>
                    <a:bodyPr/>
                    <a:lstStyle/>
                    <a:p>
                      <a:pPr algn="ctr"/>
                      <a:r>
                        <a:rPr lang="en-US" sz="1800" dirty="0"/>
                        <a:t>1</a:t>
                      </a:r>
                    </a:p>
                  </a:txBody>
                  <a:tcPr marL="64151" marR="64151" marT="32075" marB="32075">
                    <a:solidFill>
                      <a:srgbClr val="F1F3F3"/>
                    </a:solidFill>
                  </a:tcPr>
                </a:tc>
                <a:extLst>
                  <a:ext uri="{0D108BD9-81ED-4DB2-BD59-A6C34878D82A}">
                    <a16:rowId xmlns:a16="http://schemas.microsoft.com/office/drawing/2014/main" val="2946783976"/>
                  </a:ext>
                </a:extLst>
              </a:tr>
              <a:tr h="370840">
                <a:tc>
                  <a:txBody>
                    <a:bodyPr/>
                    <a:lstStyle/>
                    <a:p>
                      <a:pPr algn="ctr"/>
                      <a:r>
                        <a:rPr lang="en-US" sz="1800" dirty="0"/>
                        <a:t>4</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9</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1895970766"/>
                  </a:ext>
                </a:extLst>
              </a:tr>
              <a:tr h="370840">
                <a:tc>
                  <a:txBody>
                    <a:bodyPr/>
                    <a:lstStyle/>
                    <a:p>
                      <a:pPr algn="ctr"/>
                      <a:r>
                        <a:rPr lang="en-US" sz="1800" dirty="0"/>
                        <a:t>5</a:t>
                      </a:r>
                    </a:p>
                  </a:txBody>
                  <a:tcPr marL="64151" marR="64151" marT="32075" marB="32075">
                    <a:solidFill>
                      <a:srgbClr val="F1F3F3"/>
                    </a:solidFill>
                  </a:tcPr>
                </a:tc>
                <a:tc>
                  <a:txBody>
                    <a:bodyPr/>
                    <a:lstStyle/>
                    <a:p>
                      <a:pPr marL="0" algn="ctr" defTabSz="914400" rtl="0" eaLnBrk="1" latinLnBrk="0" hangingPunct="1"/>
                      <a:r>
                        <a:rPr lang="en-US" sz="1800" kern="1200" dirty="0">
                          <a:solidFill>
                            <a:schemeClr val="dk1"/>
                          </a:solidFill>
                          <a:latin typeface="+mn-lt"/>
                          <a:ea typeface="+mn-ea"/>
                          <a:cs typeface="+mn-cs"/>
                        </a:rPr>
                        <a:t>4</a:t>
                      </a:r>
                    </a:p>
                  </a:txBody>
                  <a:tcPr marL="64151" marR="64151" marT="32075" marB="32075">
                    <a:solidFill>
                      <a:srgbClr val="F1F3F3"/>
                    </a:solidFill>
                  </a:tcPr>
                </a:tc>
                <a:tc>
                  <a:txBody>
                    <a:bodyPr/>
                    <a:lstStyle/>
                    <a:p>
                      <a:pPr algn="ctr"/>
                      <a:r>
                        <a:rPr lang="en-US" sz="1800" dirty="0"/>
                        <a:t>0</a:t>
                      </a:r>
                    </a:p>
                  </a:txBody>
                  <a:tcPr marL="64151" marR="64151" marT="32075" marB="32075">
                    <a:solidFill>
                      <a:srgbClr val="F1F3F3"/>
                    </a:solidFill>
                  </a:tcPr>
                </a:tc>
                <a:extLst>
                  <a:ext uri="{0D108BD9-81ED-4DB2-BD59-A6C34878D82A}">
                    <a16:rowId xmlns:a16="http://schemas.microsoft.com/office/drawing/2014/main" val="2464207368"/>
                  </a:ext>
                </a:extLst>
              </a:tr>
              <a:tr h="370840">
                <a:tc>
                  <a:txBody>
                    <a:bodyPr/>
                    <a:lstStyle/>
                    <a:p>
                      <a:pPr algn="ctr"/>
                      <a:r>
                        <a:rPr lang="en-US" sz="1800" dirty="0"/>
                        <a:t>3</a:t>
                      </a:r>
                    </a:p>
                  </a:txBody>
                  <a:tcPr marL="64151" marR="64151" marT="32075" marB="32075"/>
                </a:tc>
                <a:tc>
                  <a:txBody>
                    <a:bodyPr/>
                    <a:lstStyle/>
                    <a:p>
                      <a:pPr marL="0" algn="ctr" defTabSz="914400" rtl="0" eaLnBrk="1" latinLnBrk="0" hangingPunct="1"/>
                      <a:r>
                        <a:rPr lang="en-US" sz="1800" kern="1200" dirty="0">
                          <a:solidFill>
                            <a:schemeClr val="dk1"/>
                          </a:solidFill>
                          <a:latin typeface="+mn-lt"/>
                          <a:ea typeface="+mn-ea"/>
                          <a:cs typeface="+mn-cs"/>
                        </a:rPr>
                        <a:t>8</a:t>
                      </a:r>
                    </a:p>
                  </a:txBody>
                  <a:tcPr marL="64151" marR="64151" marT="32075" marB="32075"/>
                </a:tc>
                <a:tc>
                  <a:txBody>
                    <a:bodyPr/>
                    <a:lstStyle/>
                    <a:p>
                      <a:pPr algn="ctr"/>
                      <a:r>
                        <a:rPr lang="en-US" sz="1800" dirty="0"/>
                        <a:t>1</a:t>
                      </a:r>
                    </a:p>
                  </a:txBody>
                  <a:tcPr marL="64151" marR="64151" marT="32075" marB="32075"/>
                </a:tc>
                <a:extLst>
                  <a:ext uri="{0D108BD9-81ED-4DB2-BD59-A6C34878D82A}">
                    <a16:rowId xmlns:a16="http://schemas.microsoft.com/office/drawing/2014/main" val="3131486231"/>
                  </a:ext>
                </a:extLst>
              </a:tr>
            </a:tbl>
          </a:graphicData>
        </a:graphic>
      </p:graphicFrame>
      <p:pic>
        <p:nvPicPr>
          <p:cNvPr id="6" name="Picture 5">
            <a:extLst>
              <a:ext uri="{FF2B5EF4-FFF2-40B4-BE49-F238E27FC236}">
                <a16:creationId xmlns:a16="http://schemas.microsoft.com/office/drawing/2014/main" id="{BD7432EA-9707-47F9-8874-1036297CF3B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666502" y="1366285"/>
            <a:ext cx="4752471" cy="5189963"/>
          </a:xfrm>
          <a:prstGeom prst="rect">
            <a:avLst/>
          </a:prstGeom>
        </p:spPr>
      </p:pic>
    </p:spTree>
    <p:extLst>
      <p:ext uri="{BB962C8B-B14F-4D97-AF65-F5344CB8AC3E}">
        <p14:creationId xmlns:p14="http://schemas.microsoft.com/office/powerpoint/2010/main" val="39329334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15719</TotalTime>
  <Words>5255</Words>
  <Application>Microsoft Macintosh PowerPoint</Application>
  <PresentationFormat>Widescreen</PresentationFormat>
  <Paragraphs>1082</Paragraphs>
  <Slides>47</Slides>
  <Notes>47</Notes>
  <HiddenSlides>15</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Amazon Ember</vt:lpstr>
      <vt:lpstr>Amazon Ember Display</vt:lpstr>
      <vt:lpstr>Amazon Ember Display</vt:lpstr>
      <vt:lpstr>Amazon Ember Display Heavy</vt:lpstr>
      <vt:lpstr>Amazon Ember Heavy</vt:lpstr>
      <vt:lpstr>Amazon Ember Light</vt:lpstr>
      <vt:lpstr>Arial</vt:lpstr>
      <vt:lpstr>Calibri</vt:lpstr>
      <vt:lpstr>Calibri Light</vt:lpstr>
      <vt:lpstr>Cambria Math</vt:lpstr>
      <vt:lpstr>Helvetica Neue</vt:lpstr>
      <vt:lpstr>Helvetica Neue Medium</vt:lpstr>
      <vt:lpstr>Lucida Console</vt:lpstr>
      <vt:lpstr>Custom Design</vt:lpstr>
      <vt:lpstr>Tree-Based Models</vt:lpstr>
      <vt:lpstr>Today’s activities</vt:lpstr>
      <vt:lpstr>Introduction to decision trees</vt:lpstr>
      <vt:lpstr>What is a decision tree?</vt:lpstr>
      <vt:lpstr>Decision tree example</vt:lpstr>
      <vt:lpstr>Root node in a decision tree</vt:lpstr>
      <vt:lpstr>Split nodes in a decision tree</vt:lpstr>
      <vt:lpstr>Leaf nodes in a decision tree</vt:lpstr>
      <vt:lpstr>Plotting the data</vt:lpstr>
      <vt:lpstr>Graphing the decision tree: Root node</vt:lpstr>
      <vt:lpstr>Graphing the decision tree: Split node 1</vt:lpstr>
      <vt:lpstr>Graphing the decision tree: Split node 2</vt:lpstr>
      <vt:lpstr>How do you use a decision tree to make predictions?</vt:lpstr>
      <vt:lpstr>Making a prediction</vt:lpstr>
      <vt:lpstr>Making another prediction</vt:lpstr>
      <vt:lpstr>ID3 tree-building algorithm</vt:lpstr>
      <vt:lpstr>Learning a decision tree</vt:lpstr>
      <vt:lpstr>Impurity functions</vt:lpstr>
      <vt:lpstr>What does “impurity” mean here?</vt:lpstr>
      <vt:lpstr>Example: Package delivery problem</vt:lpstr>
      <vt:lpstr>Impurity function uncertainty</vt:lpstr>
      <vt:lpstr>Gini impurity</vt:lpstr>
      <vt:lpstr>Impurity for classification</vt:lpstr>
      <vt:lpstr>Impurity for classification: Example</vt:lpstr>
      <vt:lpstr>Information gain and feature selection</vt:lpstr>
      <vt:lpstr>Information gain: Impurity before the split</vt:lpstr>
      <vt:lpstr>Calculating impurity for each weather class</vt:lpstr>
      <vt:lpstr>Impurity of weather category after the split</vt:lpstr>
      <vt:lpstr>Difference between impurity before and after split</vt:lpstr>
      <vt:lpstr>Repeat for the other categories</vt:lpstr>
      <vt:lpstr>Next lesson</vt:lpstr>
      <vt:lpstr>PowerPoint Presentation</vt:lpstr>
      <vt:lpstr>Image source slide (for curriculum development use only)</vt:lpstr>
      <vt:lpstr>Source graphic: Decision tree example</vt:lpstr>
      <vt:lpstr>Source graphic: Root node in a decision tree</vt:lpstr>
      <vt:lpstr>Source graphic: Split nodes in decision trees</vt:lpstr>
      <vt:lpstr>Source graphic: Leaf nodes in a decision tree</vt:lpstr>
      <vt:lpstr>Source graphic: Plotting the data</vt:lpstr>
      <vt:lpstr>Source graphic: Graphing the decision tree: Root node</vt:lpstr>
      <vt:lpstr>Source graphic: Graphing the decision tree: Split node</vt:lpstr>
      <vt:lpstr>Source graphic: Graphing the decision tree: Split node 2</vt:lpstr>
      <vt:lpstr>Source graphic: How do we use this to make predictions?</vt:lpstr>
      <vt:lpstr>Source graphic: Making a prediction</vt:lpstr>
      <vt:lpstr>Source graphic: Making another prediction</vt:lpstr>
      <vt:lpstr>Source graphic: What does “impurity” mean here?</vt:lpstr>
      <vt:lpstr>Source graphic: Impurity functions</vt:lpstr>
      <vt:lpstr>Source graphic: Information gain: Impurity before the split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434</cp:revision>
  <dcterms:created xsi:type="dcterms:W3CDTF">2022-11-16T15:46:36Z</dcterms:created>
  <dcterms:modified xsi:type="dcterms:W3CDTF">2025-05-05T19:13:45Z</dcterms:modified>
</cp:coreProperties>
</file>