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2"/>
  </p:notesMasterIdLst>
  <p:handoutMasterIdLst>
    <p:handoutMasterId r:id="rId33"/>
  </p:handoutMasterIdLst>
  <p:sldIdLst>
    <p:sldId id="256" r:id="rId2"/>
    <p:sldId id="259" r:id="rId3"/>
    <p:sldId id="384" r:id="rId4"/>
    <p:sldId id="418" r:id="rId5"/>
    <p:sldId id="417" r:id="rId6"/>
    <p:sldId id="434" r:id="rId7"/>
    <p:sldId id="4050" r:id="rId8"/>
    <p:sldId id="416" r:id="rId9"/>
    <p:sldId id="427" r:id="rId10"/>
    <p:sldId id="421" r:id="rId11"/>
    <p:sldId id="428" r:id="rId12"/>
    <p:sldId id="435" r:id="rId13"/>
    <p:sldId id="422" r:id="rId14"/>
    <p:sldId id="423" r:id="rId15"/>
    <p:sldId id="424" r:id="rId16"/>
    <p:sldId id="425" r:id="rId17"/>
    <p:sldId id="429" r:id="rId18"/>
    <p:sldId id="430" r:id="rId19"/>
    <p:sldId id="431" r:id="rId20"/>
    <p:sldId id="432" r:id="rId21"/>
    <p:sldId id="433" r:id="rId22"/>
    <p:sldId id="4042" r:id="rId23"/>
    <p:sldId id="2147477356" r:id="rId24"/>
    <p:sldId id="2147477357" r:id="rId25"/>
    <p:sldId id="4047" r:id="rId26"/>
    <p:sldId id="4049" r:id="rId27"/>
    <p:sldId id="4046" r:id="rId28"/>
    <p:sldId id="4048" r:id="rId29"/>
    <p:sldId id="436" r:id="rId30"/>
    <p:sldId id="404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C7A593-0742-4464-8287-D5D05416EF1D}">
          <p14:sldIdLst>
            <p14:sldId id="256"/>
            <p14:sldId id="259"/>
            <p14:sldId id="384"/>
            <p14:sldId id="418"/>
            <p14:sldId id="417"/>
            <p14:sldId id="434"/>
            <p14:sldId id="4050"/>
            <p14:sldId id="416"/>
            <p14:sldId id="427"/>
            <p14:sldId id="421"/>
            <p14:sldId id="428"/>
            <p14:sldId id="435"/>
            <p14:sldId id="422"/>
            <p14:sldId id="423"/>
            <p14:sldId id="424"/>
            <p14:sldId id="425"/>
            <p14:sldId id="429"/>
            <p14:sldId id="430"/>
            <p14:sldId id="431"/>
            <p14:sldId id="432"/>
            <p14:sldId id="433"/>
            <p14:sldId id="4042"/>
            <p14:sldId id="2147477356"/>
          </p14:sldIdLst>
        </p14:section>
        <p14:section name="Source graphics" id="{0689E5AB-3E5F-4448-8AF8-1D8805D9A8F2}">
          <p14:sldIdLst>
            <p14:sldId id="2147477357"/>
            <p14:sldId id="4047"/>
            <p14:sldId id="4049"/>
            <p14:sldId id="4046"/>
            <p14:sldId id="4048"/>
            <p14:sldId id="436"/>
            <p14:sldId id="40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5" clrIdx="0">
    <p:extLst>
      <p:ext uri="{19B8F6BF-5375-455C-9EA6-DF929625EA0E}">
        <p15:presenceInfo xmlns:p15="http://schemas.microsoft.com/office/powerpoint/2012/main" userId="S-1-5-21-1407069837-2091007605-538272213-15390607" providerId="AD"/>
      </p:ext>
    </p:extLst>
  </p:cmAuthor>
  <p:cmAuthor id="2" name="Microsoft Office User" initials="MOU" lastIdx="1" clrIdx="1">
    <p:extLst>
      <p:ext uri="{19B8F6BF-5375-455C-9EA6-DF929625EA0E}">
        <p15:presenceInfo xmlns:p15="http://schemas.microsoft.com/office/powerpoint/2012/main" userId="Microsoft Office User" providerId="None"/>
      </p:ext>
    </p:extLst>
  </p:cmAuthor>
  <p:cmAuthor id="3" name="Treadwell, Jacqueline" initials="TJ" lastIdx="8" clrIdx="2">
    <p:extLst>
      <p:ext uri="{19B8F6BF-5375-455C-9EA6-DF929625EA0E}">
        <p15:presenceInfo xmlns:p15="http://schemas.microsoft.com/office/powerpoint/2012/main" userId="S-1-5-21-1407069837-2091007605-538272213-42886191" providerId="AD"/>
      </p:ext>
    </p:extLst>
  </p:cmAuthor>
  <p:cmAuthor id="4" name="Stading, Katrina" initials="SK" lastIdx="25" clrIdx="3">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81"/>
    <a:srgbClr val="E6E6E6"/>
    <a:srgbClr val="504BAB"/>
    <a:srgbClr val="F1F3F3"/>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8" autoAdjust="0"/>
    <p:restoredTop sz="67211" autoAdjust="0"/>
  </p:normalViewPr>
  <p:slideViewPr>
    <p:cSldViewPr snapToGrid="0">
      <p:cViewPr varScale="1">
        <p:scale>
          <a:sx n="79" d="100"/>
          <a:sy n="79" d="100"/>
        </p:scale>
        <p:origin x="2472" y="20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 d="1"/>
        <a:sy n="1" d="1"/>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5"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5"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50800" cap="rnd">
              <a:solidFill>
                <a:schemeClr val="tx1"/>
              </a:solidFill>
              <a:round/>
            </a:ln>
            <a:effectLst/>
          </c:spPr>
          <c:marker>
            <c:symbol val="none"/>
          </c:marker>
          <c:xVal>
            <c:numRef>
              <c:f>Sheet1!$A$6:$A$56</c:f>
              <c:numCache>
                <c:formatCode>General</c:formatCode>
                <c:ptCount val="5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numCache>
            </c:numRef>
          </c:xVal>
          <c:yVal>
            <c:numRef>
              <c:f>Sheet1!$B$6:$B$56</c:f>
              <c:numCache>
                <c:formatCode>General</c:formatCode>
                <c:ptCount val="51"/>
                <c:pt idx="0">
                  <c:v>1.9267346633274757E-3</c:v>
                </c:pt>
                <c:pt idx="1">
                  <c:v>2.4726231566347765E-3</c:v>
                </c:pt>
                <c:pt idx="2">
                  <c:v>3.1726828424851923E-3</c:v>
                </c:pt>
                <c:pt idx="3">
                  <c:v>4.0701377158961277E-3</c:v>
                </c:pt>
                <c:pt idx="4">
                  <c:v>5.2201256935583973E-3</c:v>
                </c:pt>
                <c:pt idx="5">
                  <c:v>6.6928509242848554E-3</c:v>
                </c:pt>
                <c:pt idx="6">
                  <c:v>8.5774854137119928E-3</c:v>
                </c:pt>
                <c:pt idx="7">
                  <c:v>1.098694263059318E-2</c:v>
                </c:pt>
                <c:pt idx="8">
                  <c:v>1.4063627043245475E-2</c:v>
                </c:pt>
                <c:pt idx="9">
                  <c:v>1.7986209962091559E-2</c:v>
                </c:pt>
                <c:pt idx="10">
                  <c:v>2.2977369910025615E-2</c:v>
                </c:pt>
                <c:pt idx="11">
                  <c:v>2.9312230751356333E-2</c:v>
                </c:pt>
                <c:pt idx="12">
                  <c:v>3.7326887344129457E-2</c:v>
                </c:pt>
                <c:pt idx="13">
                  <c:v>4.7425873177566802E-2</c:v>
                </c:pt>
                <c:pt idx="14">
                  <c:v>6.0086650174007626E-2</c:v>
                </c:pt>
                <c:pt idx="15">
                  <c:v>7.5858180021243546E-2</c:v>
                </c:pt>
                <c:pt idx="16">
                  <c:v>9.5349464899109532E-2</c:v>
                </c:pt>
                <c:pt idx="17">
                  <c:v>0.11920292202211755</c:v>
                </c:pt>
                <c:pt idx="18">
                  <c:v>0.1480471980316895</c:v>
                </c:pt>
                <c:pt idx="19">
                  <c:v>0.18242552380635632</c:v>
                </c:pt>
                <c:pt idx="20">
                  <c:v>0.22270013882530884</c:v>
                </c:pt>
                <c:pt idx="21">
                  <c:v>0.26894142136999516</c:v>
                </c:pt>
                <c:pt idx="22">
                  <c:v>0.32082130082460708</c:v>
                </c:pt>
                <c:pt idx="23">
                  <c:v>0.3775406687981453</c:v>
                </c:pt>
                <c:pt idx="24">
                  <c:v>0.43782349911420182</c:v>
                </c:pt>
                <c:pt idx="25">
                  <c:v>0.5</c:v>
                </c:pt>
                <c:pt idx="26">
                  <c:v>0.56217650088579818</c:v>
                </c:pt>
                <c:pt idx="27">
                  <c:v>0.6224593312018547</c:v>
                </c:pt>
                <c:pt idx="28">
                  <c:v>0.67917869917539297</c:v>
                </c:pt>
                <c:pt idx="29">
                  <c:v>0.7310585786300049</c:v>
                </c:pt>
                <c:pt idx="30">
                  <c:v>0.77729986117469108</c:v>
                </c:pt>
                <c:pt idx="31">
                  <c:v>0.81757447619364365</c:v>
                </c:pt>
                <c:pt idx="32">
                  <c:v>0.85195280196831058</c:v>
                </c:pt>
                <c:pt idx="33">
                  <c:v>0.88079707797788231</c:v>
                </c:pt>
                <c:pt idx="34">
                  <c:v>0.90465053510089044</c:v>
                </c:pt>
                <c:pt idx="35">
                  <c:v>0.92414181997875655</c:v>
                </c:pt>
                <c:pt idx="36">
                  <c:v>0.93991334982599239</c:v>
                </c:pt>
                <c:pt idx="37">
                  <c:v>0.95257412682243336</c:v>
                </c:pt>
                <c:pt idx="38">
                  <c:v>0.96267311265587041</c:v>
                </c:pt>
                <c:pt idx="39">
                  <c:v>0.97068776924864364</c:v>
                </c:pt>
                <c:pt idx="40">
                  <c:v>0.97702263008997436</c:v>
                </c:pt>
                <c:pt idx="41">
                  <c:v>0.98201379003790845</c:v>
                </c:pt>
                <c:pt idx="42">
                  <c:v>0.9859363729567544</c:v>
                </c:pt>
                <c:pt idx="43">
                  <c:v>0.98901305736940681</c:v>
                </c:pt>
                <c:pt idx="44">
                  <c:v>0.99142251458628805</c:v>
                </c:pt>
                <c:pt idx="45">
                  <c:v>0.99330714907571527</c:v>
                </c:pt>
                <c:pt idx="46">
                  <c:v>0.99477987430644166</c:v>
                </c:pt>
                <c:pt idx="47">
                  <c:v>0.99592986228410396</c:v>
                </c:pt>
                <c:pt idx="48">
                  <c:v>0.99682731715751483</c:v>
                </c:pt>
                <c:pt idx="49">
                  <c:v>0.99752737684336534</c:v>
                </c:pt>
                <c:pt idx="50">
                  <c:v>0.99807326533667251</c:v>
                </c:pt>
              </c:numCache>
            </c:numRef>
          </c:yVal>
          <c:smooth val="1"/>
          <c:extLst>
            <c:ext xmlns:c16="http://schemas.microsoft.com/office/drawing/2014/chart" uri="{C3380CC4-5D6E-409C-BE32-E72D297353CC}">
              <c16:uniqueId val="{00000000-1EB8-C241-89F5-4D2C18F6C07A}"/>
            </c:ext>
          </c:extLst>
        </c:ser>
        <c:ser>
          <c:idx val="1"/>
          <c:order val="1"/>
          <c:spPr>
            <a:ln w="19050" cap="rnd">
              <a:noFill/>
              <a:round/>
            </a:ln>
            <a:effectLst/>
          </c:spPr>
          <c:marker>
            <c:symbol val="circle"/>
            <c:size val="10"/>
            <c:spPr>
              <a:solidFill>
                <a:schemeClr val="bg1"/>
              </a:solidFill>
              <a:ln w="12700">
                <a:solidFill>
                  <a:schemeClr val="tx1"/>
                </a:solidFill>
              </a:ln>
              <a:effectLst/>
            </c:spPr>
          </c:marker>
          <c:xVal>
            <c:numRef>
              <c:f>Sheet1!$D$6:$D$13</c:f>
              <c:numCache>
                <c:formatCode>General</c:formatCode>
                <c:ptCount val="8"/>
                <c:pt idx="0">
                  <c:v>0.2</c:v>
                </c:pt>
                <c:pt idx="1">
                  <c:v>0.5</c:v>
                </c:pt>
                <c:pt idx="2">
                  <c:v>0.9</c:v>
                </c:pt>
                <c:pt idx="3">
                  <c:v>1.4</c:v>
                </c:pt>
                <c:pt idx="4">
                  <c:v>1.6</c:v>
                </c:pt>
                <c:pt idx="5">
                  <c:v>1.9</c:v>
                </c:pt>
                <c:pt idx="6">
                  <c:v>2.2000000000000002</c:v>
                </c:pt>
                <c:pt idx="7">
                  <c:v>2.4</c:v>
                </c:pt>
              </c:numCache>
            </c:numRef>
          </c:xVal>
          <c:yVal>
            <c:numRef>
              <c:f>Sheet1!$E$6:$E$13</c:f>
              <c:numCache>
                <c:formatCode>General</c:formatCode>
                <c:ptCount val="8"/>
                <c:pt idx="0">
                  <c:v>-0.05</c:v>
                </c:pt>
                <c:pt idx="1">
                  <c:v>-0.05</c:v>
                </c:pt>
                <c:pt idx="2">
                  <c:v>-0.05</c:v>
                </c:pt>
                <c:pt idx="3">
                  <c:v>-0.05</c:v>
                </c:pt>
                <c:pt idx="4">
                  <c:v>-0.05</c:v>
                </c:pt>
                <c:pt idx="5">
                  <c:v>-0.05</c:v>
                </c:pt>
                <c:pt idx="6">
                  <c:v>-0.05</c:v>
                </c:pt>
                <c:pt idx="7">
                  <c:v>-0.05</c:v>
                </c:pt>
              </c:numCache>
            </c:numRef>
          </c:yVal>
          <c:smooth val="1"/>
          <c:extLst>
            <c:ext xmlns:c16="http://schemas.microsoft.com/office/drawing/2014/chart" uri="{C3380CC4-5D6E-409C-BE32-E72D297353CC}">
              <c16:uniqueId val="{00000001-1EB8-C241-89F5-4D2C18F6C07A}"/>
            </c:ext>
          </c:extLst>
        </c:ser>
        <c:ser>
          <c:idx val="2"/>
          <c:order val="2"/>
          <c:spPr>
            <a:ln w="19050" cap="rnd">
              <a:noFill/>
              <a:round/>
            </a:ln>
            <a:effectLst/>
          </c:spPr>
          <c:marker>
            <c:symbol val="circle"/>
            <c:size val="10"/>
            <c:spPr>
              <a:solidFill>
                <a:schemeClr val="accent6"/>
              </a:solidFill>
              <a:ln w="12700">
                <a:solidFill>
                  <a:schemeClr val="tx1"/>
                </a:solidFill>
              </a:ln>
              <a:effectLst/>
            </c:spPr>
          </c:marker>
          <c:xVal>
            <c:numRef>
              <c:f>Sheet1!$D$14:$D$20</c:f>
              <c:numCache>
                <c:formatCode>General</c:formatCode>
                <c:ptCount val="7"/>
                <c:pt idx="0">
                  <c:v>2.7</c:v>
                </c:pt>
                <c:pt idx="1">
                  <c:v>2.9</c:v>
                </c:pt>
                <c:pt idx="2">
                  <c:v>3.4</c:v>
                </c:pt>
                <c:pt idx="3">
                  <c:v>3.7</c:v>
                </c:pt>
                <c:pt idx="4">
                  <c:v>4.0999999999999996</c:v>
                </c:pt>
                <c:pt idx="5">
                  <c:v>4.3</c:v>
                </c:pt>
                <c:pt idx="6">
                  <c:v>4.8</c:v>
                </c:pt>
              </c:numCache>
            </c:numRef>
          </c:xVal>
          <c:yVal>
            <c:numRef>
              <c:f>Sheet1!$E$14:$E$20</c:f>
              <c:numCache>
                <c:formatCode>General</c:formatCode>
                <c:ptCount val="7"/>
                <c:pt idx="0">
                  <c:v>1.05</c:v>
                </c:pt>
                <c:pt idx="1">
                  <c:v>1.05</c:v>
                </c:pt>
                <c:pt idx="2">
                  <c:v>1.05</c:v>
                </c:pt>
                <c:pt idx="3">
                  <c:v>1.05</c:v>
                </c:pt>
                <c:pt idx="4">
                  <c:v>1.05</c:v>
                </c:pt>
                <c:pt idx="5">
                  <c:v>1.05</c:v>
                </c:pt>
                <c:pt idx="6">
                  <c:v>1.05</c:v>
                </c:pt>
              </c:numCache>
            </c:numRef>
          </c:yVal>
          <c:smooth val="1"/>
          <c:extLst>
            <c:ext xmlns:c16="http://schemas.microsoft.com/office/drawing/2014/chart" uri="{C3380CC4-5D6E-409C-BE32-E72D297353CC}">
              <c16:uniqueId val="{00000002-1EB8-C241-89F5-4D2C18F6C07A}"/>
            </c:ext>
          </c:extLst>
        </c:ser>
        <c:dLbls>
          <c:showLegendKey val="0"/>
          <c:showVal val="0"/>
          <c:showCatName val="0"/>
          <c:showSerName val="0"/>
          <c:showPercent val="0"/>
          <c:showBubbleSize val="0"/>
        </c:dLbls>
        <c:axId val="269657664"/>
        <c:axId val="1937116943"/>
      </c:scatterChart>
      <c:valAx>
        <c:axId val="269657664"/>
        <c:scaling>
          <c:orientation val="minMax"/>
          <c:min val="-0.1"/>
        </c:scaling>
        <c:delete val="1"/>
        <c:axPos val="b"/>
        <c:numFmt formatCode="General" sourceLinked="1"/>
        <c:majorTickMark val="out"/>
        <c:minorTickMark val="none"/>
        <c:tickLblPos val="nextTo"/>
        <c:crossAx val="1937116943"/>
        <c:crossesAt val="-3.5"/>
        <c:crossBetween val="midCat"/>
      </c:valAx>
      <c:valAx>
        <c:axId val="1937116943"/>
        <c:scaling>
          <c:orientation val="minMax"/>
          <c:max val="1.1000000000000001"/>
          <c:min val="-0.1"/>
        </c:scaling>
        <c:delete val="0"/>
        <c:axPos val="l"/>
        <c:numFmt formatCode="General" sourceLinked="1"/>
        <c:majorTickMark val="cross"/>
        <c:minorTickMark val="none"/>
        <c:tickLblPos val="none"/>
        <c:spPr>
          <a:noFill/>
          <a:ln w="381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9657664"/>
        <c:crossesAt val="-5"/>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50800" cap="rnd">
              <a:solidFill>
                <a:schemeClr val="tx1"/>
              </a:solidFill>
              <a:round/>
            </a:ln>
            <a:effectLst/>
          </c:spPr>
          <c:marker>
            <c:symbol val="none"/>
          </c:marker>
          <c:xVal>
            <c:numRef>
              <c:f>Sheet1!$A$6:$A$56</c:f>
              <c:numCache>
                <c:formatCode>General</c:formatCode>
                <c:ptCount val="5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numCache>
            </c:numRef>
          </c:xVal>
          <c:yVal>
            <c:numRef>
              <c:f>Sheet1!$B$6:$B$56</c:f>
              <c:numCache>
                <c:formatCode>General</c:formatCode>
                <c:ptCount val="51"/>
                <c:pt idx="0">
                  <c:v>1.9267346633274757E-3</c:v>
                </c:pt>
                <c:pt idx="1">
                  <c:v>2.4726231566347765E-3</c:v>
                </c:pt>
                <c:pt idx="2">
                  <c:v>3.1726828424851923E-3</c:v>
                </c:pt>
                <c:pt idx="3">
                  <c:v>4.0701377158961277E-3</c:v>
                </c:pt>
                <c:pt idx="4">
                  <c:v>5.2201256935583973E-3</c:v>
                </c:pt>
                <c:pt idx="5">
                  <c:v>6.6928509242848554E-3</c:v>
                </c:pt>
                <c:pt idx="6">
                  <c:v>8.5774854137119928E-3</c:v>
                </c:pt>
                <c:pt idx="7">
                  <c:v>1.098694263059318E-2</c:v>
                </c:pt>
                <c:pt idx="8">
                  <c:v>1.4063627043245475E-2</c:v>
                </c:pt>
                <c:pt idx="9">
                  <c:v>1.7986209962091559E-2</c:v>
                </c:pt>
                <c:pt idx="10">
                  <c:v>2.2977369910025615E-2</c:v>
                </c:pt>
                <c:pt idx="11">
                  <c:v>2.9312230751356333E-2</c:v>
                </c:pt>
                <c:pt idx="12">
                  <c:v>3.7326887344129457E-2</c:v>
                </c:pt>
                <c:pt idx="13">
                  <c:v>4.7425873177566802E-2</c:v>
                </c:pt>
                <c:pt idx="14">
                  <c:v>6.0086650174007626E-2</c:v>
                </c:pt>
                <c:pt idx="15">
                  <c:v>7.5858180021243546E-2</c:v>
                </c:pt>
                <c:pt idx="16">
                  <c:v>9.5349464899109532E-2</c:v>
                </c:pt>
                <c:pt idx="17">
                  <c:v>0.11920292202211755</c:v>
                </c:pt>
                <c:pt idx="18">
                  <c:v>0.1480471980316895</c:v>
                </c:pt>
                <c:pt idx="19">
                  <c:v>0.18242552380635632</c:v>
                </c:pt>
                <c:pt idx="20">
                  <c:v>0.22270013882530884</c:v>
                </c:pt>
                <c:pt idx="21">
                  <c:v>0.26894142136999516</c:v>
                </c:pt>
                <c:pt idx="22">
                  <c:v>0.32082130082460708</c:v>
                </c:pt>
                <c:pt idx="23">
                  <c:v>0.3775406687981453</c:v>
                </c:pt>
                <c:pt idx="24">
                  <c:v>0.43782349911420182</c:v>
                </c:pt>
                <c:pt idx="25">
                  <c:v>0.5</c:v>
                </c:pt>
                <c:pt idx="26">
                  <c:v>0.56217650088579818</c:v>
                </c:pt>
                <c:pt idx="27">
                  <c:v>0.6224593312018547</c:v>
                </c:pt>
                <c:pt idx="28">
                  <c:v>0.67917869917539297</c:v>
                </c:pt>
                <c:pt idx="29">
                  <c:v>0.7310585786300049</c:v>
                </c:pt>
                <c:pt idx="30">
                  <c:v>0.77729986117469108</c:v>
                </c:pt>
                <c:pt idx="31">
                  <c:v>0.81757447619364365</c:v>
                </c:pt>
                <c:pt idx="32">
                  <c:v>0.85195280196831058</c:v>
                </c:pt>
                <c:pt idx="33">
                  <c:v>0.88079707797788231</c:v>
                </c:pt>
                <c:pt idx="34">
                  <c:v>0.90465053510089044</c:v>
                </c:pt>
                <c:pt idx="35">
                  <c:v>0.92414181997875655</c:v>
                </c:pt>
                <c:pt idx="36">
                  <c:v>0.93991334982599239</c:v>
                </c:pt>
                <c:pt idx="37">
                  <c:v>0.95257412682243336</c:v>
                </c:pt>
                <c:pt idx="38">
                  <c:v>0.96267311265587041</c:v>
                </c:pt>
                <c:pt idx="39">
                  <c:v>0.97068776924864364</c:v>
                </c:pt>
                <c:pt idx="40">
                  <c:v>0.97702263008997436</c:v>
                </c:pt>
                <c:pt idx="41">
                  <c:v>0.98201379003790845</c:v>
                </c:pt>
                <c:pt idx="42">
                  <c:v>0.9859363729567544</c:v>
                </c:pt>
                <c:pt idx="43">
                  <c:v>0.98901305736940681</c:v>
                </c:pt>
                <c:pt idx="44">
                  <c:v>0.99142251458628805</c:v>
                </c:pt>
                <c:pt idx="45">
                  <c:v>0.99330714907571527</c:v>
                </c:pt>
                <c:pt idx="46">
                  <c:v>0.99477987430644166</c:v>
                </c:pt>
                <c:pt idx="47">
                  <c:v>0.99592986228410396</c:v>
                </c:pt>
                <c:pt idx="48">
                  <c:v>0.99682731715751483</c:v>
                </c:pt>
                <c:pt idx="49">
                  <c:v>0.99752737684336534</c:v>
                </c:pt>
                <c:pt idx="50">
                  <c:v>0.99807326533667251</c:v>
                </c:pt>
              </c:numCache>
            </c:numRef>
          </c:yVal>
          <c:smooth val="1"/>
          <c:extLst>
            <c:ext xmlns:c16="http://schemas.microsoft.com/office/drawing/2014/chart" uri="{C3380CC4-5D6E-409C-BE32-E72D297353CC}">
              <c16:uniqueId val="{00000000-998D-2048-8D90-9A88339D7FB9}"/>
            </c:ext>
          </c:extLst>
        </c:ser>
        <c:ser>
          <c:idx val="1"/>
          <c:order val="1"/>
          <c:spPr>
            <a:ln w="19050" cap="rnd">
              <a:noFill/>
              <a:round/>
            </a:ln>
            <a:effectLst/>
          </c:spPr>
          <c:marker>
            <c:symbol val="circle"/>
            <c:size val="10"/>
            <c:spPr>
              <a:solidFill>
                <a:schemeClr val="bg1"/>
              </a:solidFill>
              <a:ln w="12700">
                <a:solidFill>
                  <a:schemeClr val="tx1"/>
                </a:solidFill>
              </a:ln>
              <a:effectLst/>
            </c:spPr>
          </c:marker>
          <c:xVal>
            <c:numRef>
              <c:f>Sheet1!$D$6:$D$13</c:f>
              <c:numCache>
                <c:formatCode>General</c:formatCode>
                <c:ptCount val="8"/>
                <c:pt idx="0">
                  <c:v>0.2</c:v>
                </c:pt>
                <c:pt idx="1">
                  <c:v>0.5</c:v>
                </c:pt>
                <c:pt idx="2">
                  <c:v>0.9</c:v>
                </c:pt>
                <c:pt idx="3">
                  <c:v>1.4</c:v>
                </c:pt>
                <c:pt idx="4">
                  <c:v>1.6</c:v>
                </c:pt>
                <c:pt idx="5">
                  <c:v>1.9</c:v>
                </c:pt>
                <c:pt idx="6">
                  <c:v>2.2000000000000002</c:v>
                </c:pt>
                <c:pt idx="7">
                  <c:v>2.4</c:v>
                </c:pt>
              </c:numCache>
            </c:numRef>
          </c:xVal>
          <c:yVal>
            <c:numRef>
              <c:f>Sheet1!$E$6:$E$13</c:f>
              <c:numCache>
                <c:formatCode>General</c:formatCode>
                <c:ptCount val="8"/>
                <c:pt idx="0">
                  <c:v>-0.05</c:v>
                </c:pt>
                <c:pt idx="1">
                  <c:v>-0.05</c:v>
                </c:pt>
                <c:pt idx="2">
                  <c:v>-0.05</c:v>
                </c:pt>
                <c:pt idx="3">
                  <c:v>-0.05</c:v>
                </c:pt>
                <c:pt idx="4">
                  <c:v>-0.05</c:v>
                </c:pt>
                <c:pt idx="5">
                  <c:v>-0.05</c:v>
                </c:pt>
                <c:pt idx="6">
                  <c:v>-0.05</c:v>
                </c:pt>
                <c:pt idx="7">
                  <c:v>-0.05</c:v>
                </c:pt>
              </c:numCache>
            </c:numRef>
          </c:yVal>
          <c:smooth val="1"/>
          <c:extLst>
            <c:ext xmlns:c16="http://schemas.microsoft.com/office/drawing/2014/chart" uri="{C3380CC4-5D6E-409C-BE32-E72D297353CC}">
              <c16:uniqueId val="{00000001-998D-2048-8D90-9A88339D7FB9}"/>
            </c:ext>
          </c:extLst>
        </c:ser>
        <c:ser>
          <c:idx val="2"/>
          <c:order val="2"/>
          <c:spPr>
            <a:ln w="19050" cap="rnd">
              <a:noFill/>
              <a:round/>
            </a:ln>
            <a:effectLst/>
          </c:spPr>
          <c:marker>
            <c:symbol val="circle"/>
            <c:size val="10"/>
            <c:spPr>
              <a:solidFill>
                <a:schemeClr val="accent6"/>
              </a:solidFill>
              <a:ln w="12700">
                <a:solidFill>
                  <a:schemeClr val="tx1"/>
                </a:solidFill>
              </a:ln>
              <a:effectLst/>
            </c:spPr>
          </c:marker>
          <c:xVal>
            <c:numRef>
              <c:f>Sheet1!$D$14:$D$20</c:f>
              <c:numCache>
                <c:formatCode>General</c:formatCode>
                <c:ptCount val="7"/>
                <c:pt idx="0">
                  <c:v>2.7</c:v>
                </c:pt>
                <c:pt idx="1">
                  <c:v>2.9</c:v>
                </c:pt>
                <c:pt idx="2">
                  <c:v>3.4</c:v>
                </c:pt>
                <c:pt idx="3">
                  <c:v>3.7</c:v>
                </c:pt>
                <c:pt idx="4">
                  <c:v>4.0999999999999996</c:v>
                </c:pt>
                <c:pt idx="5">
                  <c:v>4.3</c:v>
                </c:pt>
                <c:pt idx="6">
                  <c:v>4.8</c:v>
                </c:pt>
              </c:numCache>
            </c:numRef>
          </c:xVal>
          <c:yVal>
            <c:numRef>
              <c:f>Sheet1!$E$14:$E$20</c:f>
              <c:numCache>
                <c:formatCode>General</c:formatCode>
                <c:ptCount val="7"/>
                <c:pt idx="0">
                  <c:v>1.05</c:v>
                </c:pt>
                <c:pt idx="1">
                  <c:v>1.05</c:v>
                </c:pt>
                <c:pt idx="2">
                  <c:v>1.05</c:v>
                </c:pt>
                <c:pt idx="3">
                  <c:v>1.05</c:v>
                </c:pt>
                <c:pt idx="4">
                  <c:v>1.05</c:v>
                </c:pt>
                <c:pt idx="5">
                  <c:v>1.05</c:v>
                </c:pt>
                <c:pt idx="6">
                  <c:v>1.05</c:v>
                </c:pt>
              </c:numCache>
            </c:numRef>
          </c:yVal>
          <c:smooth val="1"/>
          <c:extLst>
            <c:ext xmlns:c16="http://schemas.microsoft.com/office/drawing/2014/chart" uri="{C3380CC4-5D6E-409C-BE32-E72D297353CC}">
              <c16:uniqueId val="{00000002-998D-2048-8D90-9A88339D7FB9}"/>
            </c:ext>
          </c:extLst>
        </c:ser>
        <c:dLbls>
          <c:showLegendKey val="0"/>
          <c:showVal val="0"/>
          <c:showCatName val="0"/>
          <c:showSerName val="0"/>
          <c:showPercent val="0"/>
          <c:showBubbleSize val="0"/>
        </c:dLbls>
        <c:axId val="269657664"/>
        <c:axId val="1937116943"/>
      </c:scatterChart>
      <c:valAx>
        <c:axId val="269657664"/>
        <c:scaling>
          <c:orientation val="minMax"/>
          <c:min val="-0.1"/>
        </c:scaling>
        <c:delete val="1"/>
        <c:axPos val="b"/>
        <c:numFmt formatCode="General" sourceLinked="1"/>
        <c:majorTickMark val="out"/>
        <c:minorTickMark val="none"/>
        <c:tickLblPos val="nextTo"/>
        <c:crossAx val="1937116943"/>
        <c:crossesAt val="-3.5"/>
        <c:crossBetween val="midCat"/>
      </c:valAx>
      <c:valAx>
        <c:axId val="1937116943"/>
        <c:scaling>
          <c:orientation val="minMax"/>
          <c:max val="1.1000000000000001"/>
          <c:min val="-0.1"/>
        </c:scaling>
        <c:delete val="0"/>
        <c:axPos val="l"/>
        <c:numFmt formatCode="General" sourceLinked="1"/>
        <c:majorTickMark val="cross"/>
        <c:minorTickMark val="none"/>
        <c:tickLblPos val="none"/>
        <c:spPr>
          <a:noFill/>
          <a:ln w="381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9657664"/>
        <c:crossesAt val="-5"/>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711290-493D-4288-ACAB-9827E359C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901ADB-B79C-4E27-908F-2F568D8684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CDD080-B646-4460-8FDD-607686787730}" type="datetimeFigureOut">
              <a:rPr lang="en-US" smtClean="0"/>
              <a:t>5/9/25</a:t>
            </a:fld>
            <a:endParaRPr lang="en-US" dirty="0"/>
          </a:p>
        </p:txBody>
      </p:sp>
      <p:sp>
        <p:nvSpPr>
          <p:cNvPr id="4" name="Footer Placeholder 3">
            <a:extLst>
              <a:ext uri="{FF2B5EF4-FFF2-40B4-BE49-F238E27FC236}">
                <a16:creationId xmlns:a16="http://schemas.microsoft.com/office/drawing/2014/main" id="{34AB1F88-08F9-401C-96E0-DC7D43D860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49B1EB9-13B7-4A1E-8B1A-BC5B8AD4B1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896625-216D-4544-A322-E46A683EB268}" type="slidenum">
              <a:rPr lang="en-US" smtClean="0"/>
              <a:t>‹#›</a:t>
            </a:fld>
            <a:endParaRPr lang="en-US" dirty="0"/>
          </a:p>
        </p:txBody>
      </p:sp>
    </p:spTree>
    <p:extLst>
      <p:ext uri="{BB962C8B-B14F-4D97-AF65-F5344CB8AC3E}">
        <p14:creationId xmlns:p14="http://schemas.microsoft.com/office/powerpoint/2010/main" val="21980287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cikit-optimize.github.io/stabl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900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 typeface="Arial" panose="020B0604020202020204" pitchFamily="34" charset="0"/>
              <a:buNone/>
              <a:tabLst/>
              <a:defRPr/>
            </a:pPr>
            <a:r>
              <a:rPr lang="en-US" dirty="0"/>
              <a:t>~Alt text: Graphic of a dataset that is split into three parts. See details in notes.</a:t>
            </a:r>
          </a:p>
          <a:p>
            <a:pPr marL="0" marR="0" lvl="0" indent="0" algn="l" defTabSz="914400" rtl="0" eaLnBrk="1" fontAlgn="auto" latinLnBrk="0" hangingPunct="1">
              <a:buClrTx/>
              <a:buSzTx/>
              <a:buFont typeface="Arial" panose="020B0604020202020204" pitchFamily="34" charset="0"/>
              <a:buNone/>
              <a:tabLst/>
              <a:defRPr/>
            </a:pPr>
            <a:r>
              <a:rPr lang="en-US" dirty="0"/>
              <a:t>~</a:t>
            </a:r>
          </a:p>
          <a:p>
            <a:pPr marL="0" marR="0" lvl="0" indent="0" algn="l" defTabSz="914400" rtl="0" eaLnBrk="1" fontAlgn="auto" latinLnBrk="0" hangingPunct="1">
              <a:buClrTx/>
              <a:buSzTx/>
              <a:buFont typeface="Arial" panose="020B0604020202020204" pitchFamily="34" charset="0"/>
              <a:buNone/>
              <a:tabLst/>
              <a:defRPr/>
            </a:pPr>
            <a:r>
              <a:rPr lang="en-US" b="1" dirty="0"/>
              <a:t>Image description: </a:t>
            </a:r>
            <a:r>
              <a:rPr lang="en-US" dirty="0"/>
              <a:t>Graphic of a dataset that is split into three parts. The top part is labeled "Training set (used to learn the model parameters, e.g. weights and biases)." The second part is labeled "Validation set (used for hyperparameter tuning and model selection)." The third part is labeled "Test set (used to evaluate the fully trained model)." The graphic also includes the other parts of the train, test, and validate cycle as shown before. </a:t>
            </a:r>
            <a:r>
              <a:rPr lang="en-US" b="1" dirty="0"/>
              <a:t>End description.</a:t>
            </a:r>
          </a:p>
          <a:p>
            <a:pPr marL="0" marR="0" lvl="0" indent="0" algn="l" defTabSz="914400" rtl="0" eaLnBrk="1" fontAlgn="auto" latinLnBrk="0" hangingPunct="1">
              <a:buClrTx/>
              <a:buSzTx/>
              <a:buFont typeface="Arial" panose="020B0604020202020204" pitchFamily="34" charset="0"/>
              <a:buNone/>
              <a:tabLst/>
              <a:defRPr/>
            </a:pPr>
            <a:endParaRPr lang="en-US" dirty="0"/>
          </a:p>
          <a:p>
            <a:pPr marL="0" marR="0" lvl="0" indent="0" algn="l" defTabSz="914400" rtl="0" eaLnBrk="1" fontAlgn="auto" latinLnBrk="0" hangingPunct="1">
              <a:buClrTx/>
              <a:buSzTx/>
              <a:buFont typeface="Arial" panose="020B0604020202020204" pitchFamily="34" charset="0"/>
              <a:buNone/>
              <a:tabLst/>
              <a:defRPr/>
            </a:pPr>
            <a:r>
              <a:rPr lang="en-US" dirty="0"/>
              <a:t>If you don’t have separate training and test datasets, make sure that you split your data into training and test datasets. Create a set of data that is not used during the training and validation phases. You will use this dataset at the end of the process to test model performance. You can then estimate the model error by using the test dataset. Even then, model building involves some experimentation or tuning (for example, which ML hyperparameters and algorithm parameters to choose).</a:t>
            </a:r>
          </a:p>
          <a:p>
            <a:pPr marL="0" marR="0" lvl="0" indent="0" algn="l" defTabSz="914400" rtl="0" eaLnBrk="1" fontAlgn="auto" latinLnBrk="0" hangingPunct="1">
              <a:buClrTx/>
              <a:buSzTx/>
              <a:buFont typeface="Arial" panose="020B0604020202020204" pitchFamily="34" charset="0"/>
              <a:buNone/>
              <a:tabLst/>
              <a:defRPr/>
            </a:pPr>
            <a:endParaRPr lang="en-US" dirty="0"/>
          </a:p>
          <a:p>
            <a:pPr marL="0" marR="0" lvl="0" indent="0" algn="l" defTabSz="914400" rtl="0" eaLnBrk="1" fontAlgn="auto" latinLnBrk="0" hangingPunct="1">
              <a:buClrTx/>
              <a:buSzTx/>
              <a:buFont typeface="Arial" panose="020B0604020202020204" pitchFamily="34" charset="0"/>
              <a:buNone/>
              <a:tabLst/>
              <a:defRPr/>
            </a:pPr>
            <a:r>
              <a:rPr lang="en-US" dirty="0"/>
              <a:t>With the test set separated, you need a way to validate the model during training. One option is to further divide the training dataset into a training set and a validation set. You proceed as before, but you use the validation set to validate the performance and adjust the algorithm’s hyperparameters, selecting the model that performs best on this validation set.</a:t>
            </a:r>
          </a:p>
          <a:p>
            <a:pPr fontAlgn="base"/>
            <a:endParaRPr lang="en-US" dirty="0"/>
          </a:p>
          <a:p>
            <a:pPr marL="0" marR="0" lvl="0" indent="0" algn="l" defTabSz="914379" rtl="0" eaLnBrk="1" fontAlgn="base" latinLnBrk="0" hangingPunct="1">
              <a:buClrTx/>
              <a:buSzTx/>
              <a:buFontTx/>
              <a:buNone/>
              <a:tabLst/>
              <a:defRPr/>
            </a:pPr>
            <a:r>
              <a:rPr lang="en-US" dirty="0"/>
              <a:t>You can train this best model on the full training set (including the validation set), for the last time. This gives you the final model, which you can evaluate on the test set to get a final good estimate of the generalization error.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 should you split your dataset into training, validation, and test sets? You could simply slice your dataset or use library functions to split the data. One library is train_test_split from sklearn.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It’s a good practice to shuffle the dataset before splitting to avoid bias in the resulting sets.</a:t>
            </a:r>
          </a:p>
          <a:p>
            <a:endParaRPr lang="en-US" dirty="0"/>
          </a:p>
          <a:p>
            <a:pPr marL="0" marR="0" lvl="0" indent="0" algn="l" defTabSz="914400" rtl="0" eaLnBrk="1" fontAlgn="auto" latinLnBrk="0" hangingPunct="1">
              <a:buClrTx/>
              <a:buSzTx/>
              <a:buFontTx/>
              <a:buNone/>
              <a:tabLst/>
              <a:defRPr/>
            </a:pPr>
            <a:r>
              <a:rPr lang="en-US" dirty="0"/>
              <a:t>How much of the original dataset to keep for the training and test sets mainly depends on the total number of samples (rows) in your data. Like many other things in ML, the train-test-validation split ratio is quite specific to your case, dataset, or algorithm of choice. Consider the following questions to help you choose the split ratio:</a:t>
            </a:r>
          </a:p>
          <a:p>
            <a:pPr marL="171450" indent="-171450">
              <a:buFont typeface="Arial" panose="020B0604020202020204" pitchFamily="34" charset="0"/>
              <a:buChar char="•"/>
            </a:pPr>
            <a:r>
              <a:rPr lang="en-US" dirty="0"/>
              <a:t>Does your choice of algorithm need more training data to learn?</a:t>
            </a:r>
          </a:p>
          <a:p>
            <a:pPr marL="171450" indent="-171450">
              <a:buFont typeface="Arial" panose="020B0604020202020204" pitchFamily="34" charset="0"/>
              <a:buChar char="•"/>
            </a:pPr>
            <a:r>
              <a:rPr lang="en-US" dirty="0"/>
              <a:t>Does your choice of algorithm have many hyperparameters to tune?</a:t>
            </a:r>
          </a:p>
          <a:p>
            <a:pPr marL="171450" indent="-171450">
              <a:buFont typeface="Arial" panose="020B0604020202020204" pitchFamily="34" charset="0"/>
              <a:buChar char="•"/>
            </a:pPr>
            <a:r>
              <a:rPr lang="en-US" dirty="0"/>
              <a:t>Do you have a lot of data?</a:t>
            </a:r>
            <a:endParaRPr lang="en-US" dirty="0">
              <a:sym typeface="Wingdings" pitchFamily="2" charset="2"/>
            </a:endParaRPr>
          </a:p>
          <a:p>
            <a:pPr marL="171450" indent="-171450">
              <a:buFont typeface="Arial" panose="020B0604020202020204" pitchFamily="34" charset="0"/>
              <a:buChar char="•"/>
            </a:pPr>
            <a:endParaRPr lang="en-US" dirty="0">
              <a:sym typeface="Wingdings" pitchFamily="2" charset="2"/>
            </a:endParaRPr>
          </a:p>
          <a:p>
            <a:pPr marL="0" indent="0">
              <a:buFont typeface="Arial" panose="020B0604020202020204" pitchFamily="34" charset="0"/>
              <a:buNone/>
            </a:pPr>
            <a:r>
              <a:rPr lang="en-US" dirty="0">
                <a:sym typeface="Wingdings" pitchFamily="2" charset="2"/>
              </a:rPr>
              <a:t>You can experiment with different split ratios to find the best data split. After a while, you might get a sense for what works best for your particular case.</a:t>
            </a:r>
          </a:p>
        </p:txBody>
      </p:sp>
    </p:spTree>
    <p:extLst>
      <p:ext uri="{BB962C8B-B14F-4D97-AF65-F5344CB8AC3E}">
        <p14:creationId xmlns:p14="http://schemas.microsoft.com/office/powerpoint/2010/main" val="3869883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both the validation and test sets are used to evaluate the model’s generalization performance, why do you need two different subsets?</a:t>
            </a:r>
          </a:p>
          <a:p>
            <a:endParaRPr lang="en-US" dirty="0"/>
          </a:p>
          <a:p>
            <a:r>
              <a:rPr lang="en-US" dirty="0"/>
              <a:t>Even though the validation set samples are not used to train the model, the evaluation is used to compare multiple models or hyperparameters. Therefore, the validation score plays a role in selecting the model and tuning the hyperparameters, which makes the evaluation biased. For a truly unbiased evaluation, you would need a dataset that hasn’t been observed during training, or model or hyperparameter selection. That is why a separate test set is used. The samples of the test set are strictly used to evaluate the trained model with hyperparameters that were selected by the validation set. It is the final evaluation of the trained model.</a:t>
            </a:r>
          </a:p>
        </p:txBody>
      </p:sp>
    </p:spTree>
    <p:extLst>
      <p:ext uri="{BB962C8B-B14F-4D97-AF65-F5344CB8AC3E}">
        <p14:creationId xmlns:p14="http://schemas.microsoft.com/office/powerpoint/2010/main" val="625243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7681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~Alt text: Chart showing k-fold cross validation. See details in notes.</a:t>
            </a:r>
          </a:p>
          <a:p>
            <a:pPr marL="0" indent="0">
              <a:buFont typeface="Arial" panose="020B0604020202020204" pitchFamily="34" charset="0"/>
              <a:buNone/>
            </a:pPr>
            <a:r>
              <a:rPr lang="en-US" dirty="0"/>
              <a:t>~</a:t>
            </a:r>
          </a:p>
          <a:p>
            <a:pPr marL="0" indent="0">
              <a:buFont typeface="Arial" panose="020B0604020202020204" pitchFamily="34" charset="0"/>
              <a:buNone/>
            </a:pPr>
            <a:r>
              <a:rPr lang="en-US" b="1" dirty="0"/>
              <a:t>Image description: </a:t>
            </a:r>
            <a:r>
              <a:rPr lang="en-US" dirty="0"/>
              <a:t>Chart showing k-fold cross validation. The dataset is split into five pieces. One piece is held for validation, while the other four are used for training. The training is run five times with a different validation set each time. </a:t>
            </a:r>
            <a:r>
              <a:rPr lang="en-US" b="1" dirty="0"/>
              <a:t>End description.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K-fold cross-validation is a popular validation technique to systematically give you the opportunity to train and validate your choice of model multiple times (</a:t>
            </a:r>
            <a:r>
              <a:rPr lang="en-US" i="1" dirty="0"/>
              <a:t>K</a:t>
            </a:r>
            <a:r>
              <a:rPr lang="en-US" dirty="0"/>
              <a:t> times) using the same dataset.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Because K-fold cross-validation is a popular technique to assist with model learning and model tuning, many ML library functions do this by default.</a:t>
            </a:r>
          </a:p>
        </p:txBody>
      </p:sp>
    </p:spTree>
    <p:extLst>
      <p:ext uri="{BB962C8B-B14F-4D97-AF65-F5344CB8AC3E}">
        <p14:creationId xmlns:p14="http://schemas.microsoft.com/office/powerpoint/2010/main" val="2229820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~Code</a:t>
            </a:r>
          </a:p>
          <a:p>
            <a:pPr marL="0" indent="0">
              <a:buNone/>
            </a:pPr>
            <a:r>
              <a:rPr lang="en-US" dirty="0"/>
              <a:t>~Alt text: Graphic of a grid search. See details in notes.</a:t>
            </a:r>
          </a:p>
          <a:p>
            <a:pPr marL="0" indent="0">
              <a:buNone/>
            </a:pPr>
            <a:r>
              <a:rPr lang="en-US" dirty="0"/>
              <a:t>~</a:t>
            </a:r>
          </a:p>
          <a:p>
            <a:pPr marL="0" indent="0">
              <a:buNone/>
            </a:pPr>
            <a:r>
              <a:rPr lang="en-US" b="1" dirty="0"/>
              <a:t>Image description: </a:t>
            </a:r>
            <a:r>
              <a:rPr lang="en-US" dirty="0"/>
              <a:t>Five by five grid with hyperparameter 1 on the x axis and hyperparameter 2 on the y axis. Every point on the grid has a dot to indicate that all combinations are used. </a:t>
            </a:r>
            <a:r>
              <a:rPr lang="en-US" b="1" dirty="0"/>
              <a:t>End description.</a:t>
            </a:r>
          </a:p>
          <a:p>
            <a:pPr marL="0" indent="0">
              <a:buNone/>
            </a:pPr>
            <a:endParaRPr lang="en-US" dirty="0"/>
          </a:p>
          <a:p>
            <a:pPr marL="0" indent="0">
              <a:buNone/>
            </a:pPr>
            <a:r>
              <a:rPr lang="en-US" dirty="0" err="1"/>
              <a:t>GridSearchCV</a:t>
            </a:r>
            <a:r>
              <a:rPr lang="en-US" dirty="0"/>
              <a:t> is a basic hyperparameter tuning method in sklearn to find the optimum combination of hyperparameters by exhaustive search over specified parameter values.</a:t>
            </a:r>
          </a:p>
          <a:p>
            <a:pPr marL="0" indent="0">
              <a:buNone/>
            </a:pPr>
            <a:endParaRPr lang="en-US" dirty="0"/>
          </a:p>
          <a:p>
            <a:pPr marL="0" indent="0">
              <a:buNone/>
            </a:pPr>
            <a:r>
              <a:rPr lang="en-US" dirty="0"/>
              <a:t>Example hyperparameters for a decision tree:</a:t>
            </a:r>
          </a:p>
          <a:p>
            <a:pPr marL="171450" indent="-171450">
              <a:buFont typeface="Arial" panose="020B0604020202020204" pitchFamily="34" charset="0"/>
              <a:buChar char="•"/>
            </a:pPr>
            <a:r>
              <a:rPr lang="en-US" dirty="0"/>
              <a:t>estimator = tree</a:t>
            </a:r>
          </a:p>
          <a:p>
            <a:pPr marL="171450" indent="-171450">
              <a:buFont typeface="Arial" panose="020B0604020202020204" pitchFamily="34" charset="0"/>
              <a:buChar char="•"/>
            </a:pPr>
            <a:r>
              <a:rPr lang="en-US" dirty="0"/>
              <a:t>scoring = your choice of model performance metric</a:t>
            </a:r>
          </a:p>
          <a:p>
            <a:pPr marL="171450" indent="-171450">
              <a:buFont typeface="Arial" panose="020B0604020202020204" pitchFamily="34" charset="0"/>
              <a:buChar char="•"/>
            </a:pPr>
            <a:r>
              <a:rPr lang="en-US" dirty="0"/>
              <a:t>param_grid = { max_depth: [5, 10, 50, 100, 250], min_samples_leaf: [15, 20, 25, 30, 35]}</a:t>
            </a:r>
          </a:p>
          <a:p>
            <a:pPr fontAlgn="base"/>
            <a:endParaRPr lang="en-US" dirty="0"/>
          </a:p>
          <a:p>
            <a:pPr fontAlgn="base"/>
            <a:r>
              <a:rPr lang="en-US" dirty="0"/>
              <a:t>In this example, you would build a decision tree with a specific scoring metric that has five choices for the max_depth and five choices for min_samples_leaf. This indicates that you want the model to build 25 different scenarios (5 depths * 5 leaf sizes) to find the best hyperparameter combination.</a:t>
            </a:r>
          </a:p>
          <a:p>
            <a:pPr fontAlgn="base"/>
            <a:endParaRPr lang="en-US" dirty="0"/>
          </a:p>
          <a:p>
            <a:pPr fontAlgn="base"/>
            <a:r>
              <a:rPr lang="en-US" dirty="0"/>
              <a:t>For each fit call on the training set, the GridSearchCV estimator will build, train, and validate as many models as mentioned by the cross-validation hyperparameter. For the case with 25 combinations and hyperparameters, and the default cross-validation of 5, 25 x 5 models would be trained and validated—125 models. Beware that this might take a long time to complete.</a:t>
            </a:r>
          </a:p>
          <a:p>
            <a:pPr fontAlgn="base"/>
            <a:endParaRPr lang="en-US" dirty="0"/>
          </a:p>
          <a:p>
            <a:pPr fontAlgn="base"/>
            <a:r>
              <a:rPr lang="en-US" dirty="0"/>
              <a:t>After all the combinations are evaluated, the model with the set of parameters that gives the top metric is considered to be the best. GridSearchCV returns the best combination of the hyperparameters, the best estimator equipped with these best hyperparameters, and will report the performance metric of this best estimator.</a:t>
            </a:r>
          </a:p>
          <a:p>
            <a:pPr fontAlgn="base"/>
            <a:endParaRPr lang="en-US" dirty="0"/>
          </a:p>
          <a:p>
            <a:pPr fontAlgn="base"/>
            <a:r>
              <a:rPr lang="en-US" dirty="0"/>
              <a:t>GridSearchCV can take a long time to complete, so it does not scale well. If you want to add more hyperparameters to the grid, which is important for many ML projects, the grid will have a huge number of combinations (nodes). The exhaustive search will move sequentially from one combination to another. This can cause it to spend a lot of time in hyperspace regions with no benefits or low metrics until moving into more promising regions.</a:t>
            </a:r>
          </a:p>
        </p:txBody>
      </p:sp>
    </p:spTree>
    <p:extLst>
      <p:ext uri="{BB962C8B-B14F-4D97-AF65-F5344CB8AC3E}">
        <p14:creationId xmlns:p14="http://schemas.microsoft.com/office/powerpoint/2010/main" val="3704249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4084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Graphic of a randomized search. See details in notes.</a:t>
            </a:r>
          </a:p>
          <a:p>
            <a:pPr marL="0" indent="0">
              <a:buNone/>
            </a:pPr>
            <a:r>
              <a:rPr lang="en-US" dirty="0"/>
              <a:t>~</a:t>
            </a:r>
          </a:p>
          <a:p>
            <a:pPr marL="0" indent="0">
              <a:buNone/>
            </a:pPr>
            <a:r>
              <a:rPr lang="en-US" b="1" dirty="0"/>
              <a:t>Image description: </a:t>
            </a:r>
            <a:r>
              <a:rPr lang="en-US" dirty="0"/>
              <a:t>Five by five grid with hyperparameter 1 on the x axis and hyperparameter 2 on the y axis. Points fall on the grid in random locations to indicate the combinations used. </a:t>
            </a:r>
            <a:r>
              <a:rPr lang="en-US" b="1" dirty="0"/>
              <a:t>End description.</a:t>
            </a:r>
          </a:p>
          <a:p>
            <a:pPr marL="0" indent="0">
              <a:buNone/>
            </a:pPr>
            <a:endParaRPr lang="en-US" dirty="0"/>
          </a:p>
          <a:p>
            <a:pPr marL="0" indent="0">
              <a:buNone/>
            </a:pPr>
            <a:r>
              <a:rPr lang="en-US" dirty="0"/>
              <a:t>A more efficient implementation of hyperparameter tuning in sklearn is RandomizedSearchCV. In contrast to GridSearchCV, not all parameter values are tested. A fixed number of parameter settings are sampled from the specified distributions. The number of parameter settings that are tried is given by n_iter.</a:t>
            </a:r>
          </a:p>
          <a:p>
            <a:endParaRPr lang="en-US" dirty="0"/>
          </a:p>
          <a:p>
            <a:r>
              <a:rPr lang="en-US" dirty="0"/>
              <a:t>If all parameters are presented as a list, sampling without replacement is performed. If at least one parameter is given as a distribution, sampling with replacement is used. It is highly recommended to use continuous distributions for continuous parameters.</a:t>
            </a:r>
          </a:p>
          <a:p>
            <a:pPr marL="0" indent="0">
              <a:buNone/>
            </a:pPr>
            <a:endParaRPr lang="en-US" dirty="0"/>
          </a:p>
          <a:p>
            <a:pPr marL="0" indent="0">
              <a:buNone/>
            </a:pPr>
            <a:r>
              <a:rPr lang="en-US" dirty="0"/>
              <a:t>Example hyperparameters for a decision tree:</a:t>
            </a:r>
          </a:p>
          <a:p>
            <a:pPr marL="171450" indent="-171450">
              <a:buFont typeface="Arial" panose="020B0604020202020204" pitchFamily="34" charset="0"/>
              <a:buChar char="•"/>
            </a:pPr>
            <a:r>
              <a:rPr lang="en-US" dirty="0"/>
              <a:t>estimator = tree</a:t>
            </a:r>
          </a:p>
          <a:p>
            <a:pPr marL="171450" indent="-171450">
              <a:buFont typeface="Arial" panose="020B0604020202020204" pitchFamily="34" charset="0"/>
              <a:buChar char="•"/>
            </a:pPr>
            <a:r>
              <a:rPr lang="en-US" dirty="0"/>
              <a:t>scoring = your choice of model performance metric</a:t>
            </a:r>
          </a:p>
          <a:p>
            <a:pPr marL="171450" indent="-171450">
              <a:buFont typeface="Arial" panose="020B0604020202020204" pitchFamily="34" charset="0"/>
              <a:buChar char="•"/>
            </a:pPr>
            <a:r>
              <a:rPr lang="en-US" dirty="0"/>
              <a:t>param_grid:</a:t>
            </a:r>
          </a:p>
          <a:p>
            <a:pPr marL="628650" lvl="1" indent="-171450">
              <a:buFont typeface="Arial" panose="020B0604020202020204" pitchFamily="34" charset="0"/>
              <a:buChar char="•"/>
            </a:pPr>
            <a:r>
              <a:rPr lang="en-US" dirty="0"/>
              <a:t>max_depth: [5, 10, 50, 100, 250]</a:t>
            </a:r>
          </a:p>
          <a:p>
            <a:pPr marL="628639" lvl="1" indent="-171450">
              <a:buFont typeface="Arial" panose="020B0604020202020204" pitchFamily="34" charset="0"/>
              <a:buChar char="•"/>
            </a:pPr>
            <a:r>
              <a:rPr lang="en-US" dirty="0"/>
              <a:t>min_samples_leaf: uniform(15,35,5); 5 values form the unified distribution between 15 and 35</a:t>
            </a:r>
          </a:p>
          <a:p>
            <a:pPr marL="171450" indent="-171450" fontAlgn="base">
              <a:buFont typeface="Arial" panose="020B0604020202020204" pitchFamily="34" charset="0"/>
              <a:buChar char="•"/>
            </a:pPr>
            <a:r>
              <a:rPr lang="en-US" dirty="0"/>
              <a:t>And n_iter (default 10) = Number of random parameter settings that are sampled</a:t>
            </a:r>
          </a:p>
          <a:p>
            <a:pPr marL="171450" indent="-171450" fontAlgn="base">
              <a:buFont typeface="Arial" panose="020B0604020202020204" pitchFamily="34" charset="0"/>
              <a:buChar char="•"/>
            </a:pPr>
            <a:r>
              <a:rPr lang="en-US" dirty="0"/>
              <a:t>n_iter trades off runtime compared to the quality of the solution</a:t>
            </a:r>
          </a:p>
          <a:p>
            <a:pPr marL="171450" indent="-171450" fontAlgn="base">
              <a:buFont typeface="Arial" panose="020B0604020202020204" pitchFamily="34" charset="0"/>
              <a:buChar char="•"/>
            </a:pPr>
            <a:endParaRPr lang="en-US" dirty="0"/>
          </a:p>
          <a:p>
            <a:pPr fontAlgn="base"/>
            <a:r>
              <a:rPr lang="en-US" dirty="0"/>
              <a:t>You are not guaranteed to identify the best combination because not all combinations are tested. However, RandomizedSearchCV will randomly try various hyperparameter regions or combinations, which increases the chances to find models that are as good within a small fraction of the computation time.</a:t>
            </a:r>
          </a:p>
        </p:txBody>
      </p:sp>
    </p:spTree>
    <p:extLst>
      <p:ext uri="{BB962C8B-B14F-4D97-AF65-F5344CB8AC3E}">
        <p14:creationId xmlns:p14="http://schemas.microsoft.com/office/powerpoint/2010/main" val="2143706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901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While RandomizedSearchCV tests different hyperparameter combinations and computing model metrics, what if you stopped or searched more in the regions that look more promising?</a:t>
            </a:r>
          </a:p>
          <a:p>
            <a:pPr fontAlgn="base"/>
            <a:endParaRPr lang="en-US" dirty="0"/>
          </a:p>
          <a:p>
            <a:r>
              <a:rPr lang="en-US" dirty="0"/>
              <a:t>This type of search is called a Bayesian search. This method keeps track of previous hyperparameter evaluations and builds a probabilistic model around it. This type of search tries to balance exploration (uncertain hyperparameter set) and exploitation (hyperparameters with a good chance of being optimum). Bayesian search prefers points near ones that worked well.</a:t>
            </a:r>
          </a:p>
        </p:txBody>
      </p:sp>
    </p:spTree>
    <p:extLst>
      <p:ext uri="{BB962C8B-B14F-4D97-AF65-F5344CB8AC3E}">
        <p14:creationId xmlns:p14="http://schemas.microsoft.com/office/powerpoint/2010/main" val="2643094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a:t>
            </a:r>
            <a:r>
              <a:rPr lang="en-US" dirty="0"/>
              <a:t>Graph of number of iterations against score. See details in notes.</a:t>
            </a:r>
            <a:endParaRPr lang="en-US" b="0" dirty="0"/>
          </a:p>
          <a:p>
            <a:r>
              <a:rPr lang="en-US" b="0" dirty="0"/>
              <a:t>~</a:t>
            </a:r>
          </a:p>
          <a:p>
            <a:r>
              <a:rPr lang="en-US" b="1" dirty="0"/>
              <a:t>Image description: </a:t>
            </a:r>
            <a:r>
              <a:rPr lang="en-US" dirty="0"/>
              <a:t>Graph of number of iterations against score. Data is plotted for a grid search and a Bayesian search. Scores for both methods increase with more iterations. The Bayesian search performs better overall and ends with a higher score. </a:t>
            </a:r>
            <a:r>
              <a:rPr lang="en-US" b="1" dirty="0"/>
              <a:t>End description.</a:t>
            </a:r>
          </a:p>
          <a:p>
            <a:endParaRPr lang="en-US" dirty="0"/>
          </a:p>
          <a:p>
            <a:r>
              <a:rPr lang="en-US" dirty="0"/>
              <a:t>Bayesian search is a more efficient hyperparameter optimization strategy than grid search. Instead of discarding the previous training results, this search type uses that information strategically to select the next hyperparameters. This means that the algorithm is likely to find the optimal hyperparameters faster than GridSearch (as shown in the plot on the slide).</a:t>
            </a:r>
          </a:p>
          <a:p>
            <a:endParaRPr lang="en-US" dirty="0"/>
          </a:p>
          <a:p>
            <a:r>
              <a:rPr lang="en-US" dirty="0"/>
              <a:t>Bayesian search typically performs better than GridSearch, but GridSearch performs a more exhaustive search over the search space. This might allow the algorithm to find a better suite of hyperparameters than Bayesian search (provided a good search space). GridSearch is also </a:t>
            </a:r>
            <a:r>
              <a:rPr lang="en-US" dirty="0">
                <a:solidFill>
                  <a:schemeClr val="tx1">
                    <a:lumMod val="95000"/>
                    <a:lumOff val="5000"/>
                  </a:schemeClr>
                </a:solidFill>
              </a:rPr>
              <a:t>parallelizable (can run multiple searches at the same time), but Bayesian search relies on the previous run’s value to select the next set of hyperparameters and can only search one set of parameters at a time.</a:t>
            </a:r>
            <a:endParaRPr lang="en-US" dirty="0"/>
          </a:p>
        </p:txBody>
      </p:sp>
    </p:spTree>
    <p:extLst>
      <p:ext uri="{BB962C8B-B14F-4D97-AF65-F5344CB8AC3E}">
        <p14:creationId xmlns:p14="http://schemas.microsoft.com/office/powerpoint/2010/main" val="3385287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9735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a:p>
            <a:r>
              <a:rPr lang="en-US" dirty="0"/>
              <a:t>~</a:t>
            </a:r>
          </a:p>
          <a:p>
            <a:r>
              <a:rPr lang="en-US" dirty="0"/>
              <a:t>Recap:</a:t>
            </a:r>
          </a:p>
          <a:p>
            <a:endParaRPr lang="en-US" dirty="0"/>
          </a:p>
          <a:p>
            <a:r>
              <a:rPr lang="en-US" dirty="0"/>
              <a:t>GridSearchCV and RandomizedSearchCV can be applied using sklearn’s modules. Bayesian search is provided by scikit-optimize, which is also known as skopt. For more information, see the scikit-optimize website at </a:t>
            </a:r>
            <a:r>
              <a:rPr lang="en-US" dirty="0">
                <a:hlinkClick r:id="rId3"/>
              </a:rPr>
              <a:t>https://scikit-optimize.github.io/stable</a:t>
            </a:r>
            <a:r>
              <a:rPr lang="en-US" dirty="0"/>
              <a:t>.</a:t>
            </a:r>
          </a:p>
          <a:p>
            <a:pPr fontAlgn="base"/>
            <a:endParaRPr lang="en-US" dirty="0"/>
          </a:p>
          <a:p>
            <a:pPr fontAlgn="base"/>
            <a:r>
              <a:rPr lang="en-US" dirty="0"/>
              <a:t>GridSearchCV can be used as an estimator, with the fit and predict methods, and by default also performs a 5-fold cross-validation (CV) for each combination of hyperparameters. The number of CVs performed is also a hyperparameter, which you can tweak to get the best results. This means that the parameters of the estimator used are optimized by a cross-validated search over parameter settings.</a:t>
            </a:r>
          </a:p>
          <a:p>
            <a:pPr fontAlgn="base"/>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For each fit call on the training set, the GridSearchCV estimator will build, train, and validate as many models as mentioned by the cross-validation hyperparameter. For the case with 25 combinations and hyperparameters, and the default cross-validation of 5, 25 x 5 models would be trained and validated—125 models. Beware that this might take a long time to complete. After all the combinations are evaluated, the model with the set of parameters that gives the top metric is considered to be the best.</a:t>
            </a:r>
          </a:p>
          <a:p>
            <a:pPr fontAlgn="base"/>
            <a:endParaRPr lang="en-US" dirty="0"/>
          </a:p>
          <a:p>
            <a:pPr fontAlgn="base"/>
            <a:r>
              <a:rPr lang="en-US" dirty="0" err="1"/>
              <a:t>RandomizedSearchCV</a:t>
            </a:r>
            <a:r>
              <a:rPr lang="en-US" dirty="0"/>
              <a:t> also performs 5-fold CV by default for each combination of hyperparameters. If n_iter is 7, you will wait for 7x5 = 35 models to be trained and validated before </a:t>
            </a:r>
            <a:r>
              <a:rPr lang="en-US" dirty="0" err="1"/>
              <a:t>RandomizedSearchCV</a:t>
            </a:r>
            <a:r>
              <a:rPr lang="en-US" dirty="0"/>
              <a:t> is completed.</a:t>
            </a:r>
          </a:p>
          <a:p>
            <a:pPr fontAlgn="base"/>
            <a:endParaRPr lang="en-US" dirty="0"/>
          </a:p>
          <a:p>
            <a:pPr fontAlgn="base"/>
            <a:r>
              <a:rPr lang="en-US" dirty="0"/>
              <a:t>By trying only 7 combinations out of the 25 that GridSearchCV did, over a similar range of parameters, RandomizedSearchCV is faster. However, it isn’t always as good as GridSearchCV.</a:t>
            </a:r>
          </a:p>
          <a:p>
            <a:pPr fontAlgn="base"/>
            <a:endParaRPr lang="en-US" dirty="0"/>
          </a:p>
          <a:p>
            <a:pPr fontAlgn="base"/>
            <a:r>
              <a:rPr lang="en-US" dirty="0"/>
              <a:t>BayesSearchCV is quite similar to GridSearchCV and RandomizedSearchCV, with the addition of search_spaces instead of param_grid. BayesSearchCV uses the same cross-validation method that the other two techniques use. However, it uses the results of the previous run to find the optimal hyperparameters faster. It can only run one search at a time.</a:t>
            </a:r>
          </a:p>
        </p:txBody>
      </p:sp>
    </p:spTree>
    <p:extLst>
      <p:ext uri="{BB962C8B-B14F-4D97-AF65-F5344CB8AC3E}">
        <p14:creationId xmlns:p14="http://schemas.microsoft.com/office/powerpoint/2010/main" val="1467635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Tree>
    <p:extLst>
      <p:ext uri="{BB962C8B-B14F-4D97-AF65-F5344CB8AC3E}">
        <p14:creationId xmlns:p14="http://schemas.microsoft.com/office/powerpoint/2010/main" val="303028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b="0" kern="1200" dirty="0">
              <a:effectLst/>
              <a:latin typeface="+mn-lt"/>
              <a:ea typeface="+mn-ea"/>
              <a:cs typeface="+mn-cs"/>
            </a:endParaRPr>
          </a:p>
        </p:txBody>
      </p:sp>
    </p:spTree>
    <p:extLst>
      <p:ext uri="{BB962C8B-B14F-4D97-AF65-F5344CB8AC3E}">
        <p14:creationId xmlns:p14="http://schemas.microsoft.com/office/powerpoint/2010/main" val="6619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785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004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9575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8259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83088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3761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Hyperparameters are parameters that affect the performance and structure of an ML algorithm. You specify hyperparameters when you configure the code before training.</a:t>
            </a:r>
          </a:p>
          <a:p>
            <a:endParaRPr lang="en-US" dirty="0"/>
          </a:p>
          <a:p>
            <a:r>
              <a:rPr lang="en-US" dirty="0"/>
              <a:t>Hyperparameters are not the same as the ML model’s parameters (for example, weights that are attached to each model’s features), which are learned from the data.</a:t>
            </a:r>
          </a:p>
          <a:p>
            <a:pPr fontAlgn="base"/>
            <a:endParaRPr lang="en-US" dirty="0"/>
          </a:p>
          <a:p>
            <a:pPr fontAlgn="base"/>
            <a:r>
              <a:rPr lang="en-US" dirty="0"/>
              <a:t>Different choices of hyperparameters could lead to different model performance metrics. However, knowing exactly which values would maximize learning—and therefore model performance—is challenging. Typically, you start at a random value and iterate through adjustments as you see what effect the parameters have. This process can be long depending on how many hyperparameters your model has and how long it takes to train.</a:t>
            </a:r>
            <a:endParaRPr lang="en-US" b="0" kern="1200" dirty="0">
              <a:effectLst/>
              <a:latin typeface="+mn-lt"/>
              <a:ea typeface="+mn-ea"/>
              <a:cs typeface="+mn-cs"/>
            </a:endParaRPr>
          </a:p>
        </p:txBody>
      </p:sp>
    </p:spTree>
    <p:extLst>
      <p:ext uri="{BB962C8B-B14F-4D97-AF65-F5344CB8AC3E}">
        <p14:creationId xmlns:p14="http://schemas.microsoft.com/office/powerpoint/2010/main" val="3750795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Hyperparameters and parameters are two different concepts in ML, although they are often mistaken to be the same. You can consider hyperparameters as the configurations or settings for the ML algorithm or model. However, parameters are values that loosely embody the rules that the ML algorithm seeks to learn from the data.</a:t>
            </a:r>
          </a:p>
          <a:p>
            <a:endParaRPr lang="en-US" dirty="0"/>
          </a:p>
          <a:p>
            <a:r>
              <a:rPr lang="en-US" dirty="0"/>
              <a:t>You set hyperparameter values based on heuristics prior to training. Parameters, such as weights, are learned during model training.</a:t>
            </a:r>
          </a:p>
          <a:p>
            <a:endParaRPr lang="en-US" dirty="0"/>
          </a:p>
          <a:p>
            <a:r>
              <a:rPr lang="en-US" dirty="0"/>
              <a:t>Some common hyperparameters for linear regression are learning rate for gradient descent and coefficient for regularizing penalty term. Parameters for a linear regression model are weights and bias values.</a:t>
            </a:r>
          </a:p>
        </p:txBody>
      </p:sp>
    </p:spTree>
    <p:extLst>
      <p:ext uri="{BB962C8B-B14F-4D97-AF65-F5344CB8AC3E}">
        <p14:creationId xmlns:p14="http://schemas.microsoft.com/office/powerpoint/2010/main" val="2866654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~Alt text: Graphs showing different learning rates. See details in notes.</a:t>
            </a:r>
          </a:p>
          <a:p>
            <a:pPr fontAlgn="base"/>
            <a:r>
              <a:rPr lang="en-US" dirty="0"/>
              <a:t>~</a:t>
            </a:r>
          </a:p>
          <a:p>
            <a:pPr fontAlgn="base"/>
            <a:r>
              <a:rPr lang="en-US" b="1" dirty="0"/>
              <a:t>Image description: </a:t>
            </a:r>
            <a:r>
              <a:rPr lang="en-US" dirty="0"/>
              <a:t>Graphs showing different learning rates. First graph shows a small learning rate that never reaches the target. Second graph shows a large learning rate that continually jumps back and forth over the target, never reaching it. Third graph shows a good learning rate that quickly reaches the target. </a:t>
            </a:r>
            <a:r>
              <a:rPr lang="en-US" b="1" dirty="0"/>
              <a:t>End description.</a:t>
            </a:r>
          </a:p>
          <a:p>
            <a:pPr fontAlgn="base"/>
            <a:endParaRPr lang="en-US" dirty="0"/>
          </a:p>
          <a:p>
            <a:pPr fontAlgn="base"/>
            <a:r>
              <a:rPr lang="en-US" dirty="0"/>
              <a:t>The learning rate hyperparameter has an impact on how long it takes the model to converge. When this hyperparameter is too small or too large, the model might never converge. By finding the optimal learning rate, you can reduce the time to train a model, which also reduces the compute cost for training.</a:t>
            </a:r>
            <a:endParaRPr lang="en-US" b="0" kern="1200" dirty="0">
              <a:effectLst/>
              <a:latin typeface="+mn-lt"/>
              <a:ea typeface="+mn-ea"/>
              <a:cs typeface="+mn-cs"/>
            </a:endParaRPr>
          </a:p>
        </p:txBody>
      </p:sp>
    </p:spTree>
    <p:extLst>
      <p:ext uri="{BB962C8B-B14F-4D97-AF65-F5344CB8AC3E}">
        <p14:creationId xmlns:p14="http://schemas.microsoft.com/office/powerpoint/2010/main" val="912652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seen several models, such as neural networks, K-nearest neighbors (KNN), decision trees, and logistic regression. As the designer, it’s confusing to know exactly which model would be most appropriate for a dataset. In addition, each model has a set of hyperparameters as some examples are given in the slide.</a:t>
            </a:r>
          </a:p>
          <a:p>
            <a:endParaRPr lang="en-US" dirty="0"/>
          </a:p>
          <a:p>
            <a:pPr marL="0" indent="0">
              <a:buFontTx/>
              <a:buNone/>
            </a:pPr>
            <a:r>
              <a:rPr lang="en-US" dirty="0"/>
              <a:t>With all these choices of models and their corresponding hyperparameters, how should you select a model that yields the best performance?</a:t>
            </a:r>
          </a:p>
        </p:txBody>
      </p:sp>
    </p:spTree>
    <p:extLst>
      <p:ext uri="{BB962C8B-B14F-4D97-AF65-F5344CB8AC3E}">
        <p14:creationId xmlns:p14="http://schemas.microsoft.com/office/powerpoint/2010/main" val="1934369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ML models get more sophisticated, you need to make more architectural decisions. Several methods are available to tune ML architectural choices—the hyperparameters—to improve model performance.</a:t>
            </a:r>
          </a:p>
        </p:txBody>
      </p:sp>
    </p:spTree>
    <p:extLst>
      <p:ext uri="{BB962C8B-B14F-4D97-AF65-F5344CB8AC3E}">
        <p14:creationId xmlns:p14="http://schemas.microsoft.com/office/powerpoint/2010/main" val="298147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search for the best combination of hyperparameters is called hyperparameter tuning. This process involves adjusting one or more hyperparameters to improve a desired performance metric.</a:t>
            </a:r>
          </a:p>
          <a:p>
            <a:pPr fontAlgn="base"/>
            <a:endParaRPr lang="en-US" dirty="0"/>
          </a:p>
          <a:p>
            <a:pPr fontAlgn="base"/>
            <a:r>
              <a:rPr lang="en-US" dirty="0"/>
              <a:t>Any good ML project relies on knowing what the best values are to use for the hyperparameters of a given algorithm on a given dataset. All ML libraries and ML platforms have a few choices or implementations of hyperparameter tuning (also called hyperparameter optimization).</a:t>
            </a:r>
          </a:p>
        </p:txBody>
      </p:sp>
    </p:spTree>
    <p:extLst>
      <p:ext uri="{BB962C8B-B14F-4D97-AF65-F5344CB8AC3E}">
        <p14:creationId xmlns:p14="http://schemas.microsoft.com/office/powerpoint/2010/main" val="202990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0A1D-F936-3BEF-0EBE-59923DF94E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0B9EFB-2190-FBD8-0D51-F7A7421EAB36}"/>
              </a:ext>
            </a:extLst>
          </p:cNvPr>
          <p:cNvSpPr>
            <a:spLocks noGrp="1"/>
          </p:cNvSpPr>
          <p:nvPr>
            <p:ph type="dt" sz="half" idx="10"/>
          </p:nvPr>
        </p:nvSpPr>
        <p:spPr/>
        <p:txBody>
          <a:bodyPr/>
          <a:lstStyle/>
          <a:p>
            <a:fld id="{27381C51-544F-5F41-B855-A6E9F32FD21C}" type="datetimeFigureOut">
              <a:rPr lang="en-US" smtClean="0"/>
              <a:t>5/9/25</a:t>
            </a:fld>
            <a:endParaRPr lang="en-US"/>
          </a:p>
        </p:txBody>
      </p:sp>
      <p:sp>
        <p:nvSpPr>
          <p:cNvPr id="4" name="Footer Placeholder 3">
            <a:extLst>
              <a:ext uri="{FF2B5EF4-FFF2-40B4-BE49-F238E27FC236}">
                <a16:creationId xmlns:a16="http://schemas.microsoft.com/office/drawing/2014/main" id="{71253E2A-A491-8A76-5EC8-0493B66256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EBEE07-8DF6-4E03-1244-4493B973FBF9}"/>
              </a:ext>
            </a:extLst>
          </p:cNvPr>
          <p:cNvSpPr>
            <a:spLocks noGrp="1"/>
          </p:cNvSpPr>
          <p:nvPr>
            <p:ph type="sldNum" sz="quarter" idx="12"/>
          </p:nvPr>
        </p:nvSpPr>
        <p:spPr/>
        <p:txBody>
          <a:bodyPr/>
          <a:lstStyle/>
          <a:p>
            <a:fld id="{45D0F237-B1D8-334B-A021-9189650D1EA8}" type="slidenum">
              <a:rPr lang="en-US" smtClean="0"/>
              <a:t>‹#›</a:t>
            </a:fld>
            <a:endParaRPr lang="en-US"/>
          </a:p>
        </p:txBody>
      </p:sp>
    </p:spTree>
    <p:extLst>
      <p:ext uri="{BB962C8B-B14F-4D97-AF65-F5344CB8AC3E}">
        <p14:creationId xmlns:p14="http://schemas.microsoft.com/office/powerpoint/2010/main" val="88881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52533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47557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424086540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91642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99570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4943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33094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64324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14344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78472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EF11E3-5A29-7624-5ED1-BD6813FA8E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FBE8B-0D70-0567-D0E8-D4FEBF8BC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60654-728A-D02E-821B-495D1C4BD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81C51-544F-5F41-B855-A6E9F32FD21C}" type="datetimeFigureOut">
              <a:rPr lang="en-US" smtClean="0"/>
              <a:t>5/9/25</a:t>
            </a:fld>
            <a:endParaRPr lang="en-US"/>
          </a:p>
        </p:txBody>
      </p:sp>
      <p:sp>
        <p:nvSpPr>
          <p:cNvPr id="5" name="Footer Placeholder 4">
            <a:extLst>
              <a:ext uri="{FF2B5EF4-FFF2-40B4-BE49-F238E27FC236}">
                <a16:creationId xmlns:a16="http://schemas.microsoft.com/office/drawing/2014/main" id="{71244689-33A4-59A3-D6C2-35E21D4C5D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10A37F-0D10-C530-B945-18326BC47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F237-B1D8-334B-A021-9189650D1EA8}" type="slidenum">
              <a:rPr lang="en-US" smtClean="0"/>
              <a:t>‹#›</a:t>
            </a:fld>
            <a:endParaRPr lang="en-US"/>
          </a:p>
        </p:txBody>
      </p:sp>
    </p:spTree>
    <p:extLst>
      <p:ext uri="{BB962C8B-B14F-4D97-AF65-F5344CB8AC3E}">
        <p14:creationId xmlns:p14="http://schemas.microsoft.com/office/powerpoint/2010/main" val="281966667"/>
      </p:ext>
    </p:extLst>
  </p:cSld>
  <p:clrMap bg1="lt1" tx1="dk1" bg2="lt2" tx2="dk2" accent1="accent1" accent2="accent2" accent3="accent3" accent4="accent4" accent5="accent5" accent6="accent6" hlink="hlink" folHlink="folHlink"/>
  <p:sldLayoutIdLst>
    <p:sldLayoutId id="2147483648"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chart" Target="../charts/chart2.xml"/><Relationship Id="rId4" Type="http://schemas.openxmlformats.org/officeDocument/2006/relationships/image" Target="../media/image16.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F4FBFA-1A0D-46F0-AC09-16087264487C}"/>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Hyperparameter Tuning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5</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69BB38-DCF3-4B95-8C51-0ED521706611}"/>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527667F2-14BE-33D6-307C-3E4DED383017}"/>
              </a:ext>
            </a:extLst>
          </p:cNvPr>
          <p:cNvSpPr>
            <a:spLocks noGrp="1"/>
          </p:cNvSpPr>
          <p:nvPr>
            <p:ph type="title" idx="1"/>
          </p:nvPr>
        </p:nvSpPr>
        <p:spPr/>
        <p:txBody>
          <a:bodyPr>
            <a:normAutofit fontScale="90000"/>
          </a:bodyPr>
          <a:lstStyle/>
          <a:p>
            <a:r>
              <a:rPr lang="en-US" dirty="0"/>
              <a:t>Training, validation, and test sets</a:t>
            </a:r>
          </a:p>
        </p:txBody>
      </p:sp>
      <p:sp>
        <p:nvSpPr>
          <p:cNvPr id="5" name="Content Placeholder 4">
            <a:extLst>
              <a:ext uri="{FF2B5EF4-FFF2-40B4-BE49-F238E27FC236}">
                <a16:creationId xmlns:a16="http://schemas.microsoft.com/office/drawing/2014/main" id="{16CAEFF6-64E4-BCB3-9068-930FB6557B2E}"/>
              </a:ext>
            </a:extLst>
          </p:cNvPr>
          <p:cNvSpPr>
            <a:spLocks noGrp="1"/>
          </p:cNvSpPr>
          <p:nvPr>
            <p:ph idx="2"/>
          </p:nvPr>
        </p:nvSpPr>
        <p:spPr/>
        <p:txBody>
          <a:bodyPr/>
          <a:lstStyle/>
          <a:p>
            <a:endParaRPr lang="en-US"/>
          </a:p>
        </p:txBody>
      </p:sp>
      <p:pic>
        <p:nvPicPr>
          <p:cNvPr id="6" name="Picture 5" descr="Graphic of a dataset that is split into three parts. See details in notes.">
            <a:extLst>
              <a:ext uri="{FF2B5EF4-FFF2-40B4-BE49-F238E27FC236}">
                <a16:creationId xmlns:a16="http://schemas.microsoft.com/office/drawing/2014/main" id="{6B8787AD-CACC-4621-A17B-EC7A0BAC521A}"/>
              </a:ext>
            </a:extLst>
          </p:cNvPr>
          <p:cNvPicPr>
            <a:picLocks noChangeAspect="1"/>
          </p:cNvPicPr>
          <p:nvPr/>
        </p:nvPicPr>
        <p:blipFill>
          <a:blip r:embed="rId3"/>
          <a:stretch>
            <a:fillRect/>
          </a:stretch>
        </p:blipFill>
        <p:spPr>
          <a:xfrm>
            <a:off x="886641" y="2007816"/>
            <a:ext cx="10418719" cy="2989512"/>
          </a:xfrm>
          <a:prstGeom prst="rect">
            <a:avLst/>
          </a:prstGeom>
        </p:spPr>
      </p:pic>
      <p:sp>
        <p:nvSpPr>
          <p:cNvPr id="37" name="TextBox 36">
            <a:extLst>
              <a:ext uri="{FF2B5EF4-FFF2-40B4-BE49-F238E27FC236}">
                <a16:creationId xmlns:a16="http://schemas.microsoft.com/office/drawing/2014/main" id="{D62F929F-0E7E-E45F-8ADC-21A91D8EBF1B}"/>
              </a:ext>
            </a:extLst>
          </p:cNvPr>
          <p:cNvSpPr txBox="1"/>
          <p:nvPr/>
        </p:nvSpPr>
        <p:spPr>
          <a:xfrm>
            <a:off x="3422833" y="5505430"/>
            <a:ext cx="5346335" cy="461665"/>
          </a:xfrm>
          <a:prstGeom prst="rect">
            <a:avLst/>
          </a:prstGeom>
          <a:noFill/>
        </p:spPr>
        <p:txBody>
          <a:bodyPr wrap="none" rtlCol="0">
            <a:spAutoFit/>
          </a:bodyPr>
          <a:lstStyle/>
          <a:p>
            <a:pPr algn="ctr"/>
            <a:r>
              <a:rPr lang="en-US" sz="2400" b="1" dirty="0">
                <a:solidFill>
                  <a:srgbClr val="232F3E"/>
                </a:solidFill>
              </a:rPr>
              <a:t>Shuffle the dataset before the split!</a:t>
            </a:r>
            <a:endParaRPr lang="en-US" dirty="0">
              <a:solidFill>
                <a:srgbClr val="232F3E"/>
              </a:solidFill>
            </a:endParaRPr>
          </a:p>
        </p:txBody>
      </p:sp>
    </p:spTree>
    <p:extLst>
      <p:ext uri="{BB962C8B-B14F-4D97-AF65-F5344CB8AC3E}">
        <p14:creationId xmlns:p14="http://schemas.microsoft.com/office/powerpoint/2010/main" val="394204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84F374-A36E-408E-8B70-753F12BBBCCC}"/>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45686225-9356-EC3A-4AE6-47133343C005}"/>
              </a:ext>
            </a:extLst>
          </p:cNvPr>
          <p:cNvSpPr>
            <a:spLocks noGrp="1"/>
          </p:cNvSpPr>
          <p:nvPr>
            <p:ph type="title" idx="1"/>
          </p:nvPr>
        </p:nvSpPr>
        <p:spPr/>
        <p:txBody>
          <a:bodyPr>
            <a:normAutofit fontScale="90000"/>
          </a:bodyPr>
          <a:lstStyle/>
          <a:p>
            <a:r>
              <a:rPr lang="en-US" dirty="0"/>
              <a:t>Why separate the validation and test sets?</a:t>
            </a:r>
          </a:p>
        </p:txBody>
      </p:sp>
      <p:sp>
        <p:nvSpPr>
          <p:cNvPr id="3" name="Content Placeholder 2">
            <a:extLst>
              <a:ext uri="{FF2B5EF4-FFF2-40B4-BE49-F238E27FC236}">
                <a16:creationId xmlns:a16="http://schemas.microsoft.com/office/drawing/2014/main" id="{6C099696-F572-3261-8A39-64DF85A5FB95}"/>
              </a:ext>
            </a:extLst>
          </p:cNvPr>
          <p:cNvSpPr>
            <a:spLocks noGrp="1"/>
          </p:cNvSpPr>
          <p:nvPr>
            <p:ph idx="2"/>
          </p:nvPr>
        </p:nvSpPr>
        <p:spPr/>
        <p:txBody>
          <a:bodyPr/>
          <a:lstStyle/>
          <a:p>
            <a:r>
              <a:rPr lang="en-US" dirty="0"/>
              <a:t>Evaluation on the validation set will be biased (different than the true error) because the validation set is used to select the model.</a:t>
            </a:r>
          </a:p>
          <a:p>
            <a:r>
              <a:rPr lang="en-US" dirty="0"/>
              <a:t>The test set is not used for model selection or training. Therefore, the test set provides an unbiased evaluation of the model’s generalization.</a:t>
            </a:r>
          </a:p>
        </p:txBody>
      </p:sp>
    </p:spTree>
    <p:extLst>
      <p:ext uri="{BB962C8B-B14F-4D97-AF65-F5344CB8AC3E}">
        <p14:creationId xmlns:p14="http://schemas.microsoft.com/office/powerpoint/2010/main" val="1211954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B338AA-15AB-4C12-AB05-B7AF83493A44}"/>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4" name="Title 3">
            <a:extLst>
              <a:ext uri="{FF2B5EF4-FFF2-40B4-BE49-F238E27FC236}">
                <a16:creationId xmlns:a16="http://schemas.microsoft.com/office/drawing/2014/main" id="{3D1CA846-723E-4649-A478-8AACE7353E2C}"/>
              </a:ext>
            </a:extLst>
          </p:cNvPr>
          <p:cNvSpPr>
            <a:spLocks noGrp="1"/>
          </p:cNvSpPr>
          <p:nvPr>
            <p:ph type="title" idx="1"/>
          </p:nvPr>
        </p:nvSpPr>
        <p:spPr/>
        <p:txBody>
          <a:bodyPr/>
          <a:lstStyle/>
          <a:p>
            <a:r>
              <a:rPr lang="en-US" dirty="0"/>
              <a:t>Validation methods</a:t>
            </a:r>
          </a:p>
        </p:txBody>
      </p:sp>
      <p:sp>
        <p:nvSpPr>
          <p:cNvPr id="3" name="Text Placeholder 2">
            <a:extLst>
              <a:ext uri="{FF2B5EF4-FFF2-40B4-BE49-F238E27FC236}">
                <a16:creationId xmlns:a16="http://schemas.microsoft.com/office/drawing/2014/main" id="{D8760C6E-4E46-C087-EB8F-01CF8D8FFA74}"/>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13465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834FD2-F6F7-4195-9331-99E8BA9D24D3}"/>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5CC3166E-DF8E-520B-B769-3D65CD939D20}"/>
              </a:ext>
            </a:extLst>
          </p:cNvPr>
          <p:cNvSpPr>
            <a:spLocks noGrp="1"/>
          </p:cNvSpPr>
          <p:nvPr>
            <p:ph type="title" idx="1"/>
          </p:nvPr>
        </p:nvSpPr>
        <p:spPr/>
        <p:txBody>
          <a:bodyPr>
            <a:normAutofit fontScale="90000"/>
          </a:bodyPr>
          <a:lstStyle/>
          <a:p>
            <a:r>
              <a:rPr lang="en-US" dirty="0"/>
              <a:t>K-fold cross-validation (example with </a:t>
            </a:r>
            <a:r>
              <a:rPr lang="en-US" i="1" dirty="0"/>
              <a:t>K</a:t>
            </a:r>
            <a:r>
              <a:rPr lang="en-US" dirty="0"/>
              <a:t> = 5)</a:t>
            </a:r>
          </a:p>
        </p:txBody>
      </p:sp>
      <p:sp>
        <p:nvSpPr>
          <p:cNvPr id="4" name="Content Placeholder 3">
            <a:extLst>
              <a:ext uri="{FF2B5EF4-FFF2-40B4-BE49-F238E27FC236}">
                <a16:creationId xmlns:a16="http://schemas.microsoft.com/office/drawing/2014/main" id="{C808A9B5-1C68-1158-6AAE-56F36C428892}"/>
              </a:ext>
            </a:extLst>
          </p:cNvPr>
          <p:cNvSpPr>
            <a:spLocks noGrp="1"/>
          </p:cNvSpPr>
          <p:nvPr>
            <p:ph idx="2"/>
          </p:nvPr>
        </p:nvSpPr>
        <p:spPr/>
        <p:txBody>
          <a:bodyPr/>
          <a:lstStyle/>
          <a:p>
            <a:endParaRPr lang="en-US"/>
          </a:p>
        </p:txBody>
      </p:sp>
      <p:pic>
        <p:nvPicPr>
          <p:cNvPr id="61" name="Picture 60" descr="Chart showing k-fold cross validation. See details in notes.">
            <a:extLst>
              <a:ext uri="{FF2B5EF4-FFF2-40B4-BE49-F238E27FC236}">
                <a16:creationId xmlns:a16="http://schemas.microsoft.com/office/drawing/2014/main" id="{9054CD59-9915-410C-A619-53FE2D792C7F}"/>
              </a:ext>
            </a:extLst>
          </p:cNvPr>
          <p:cNvPicPr>
            <a:picLocks noChangeAspect="1"/>
          </p:cNvPicPr>
          <p:nvPr/>
        </p:nvPicPr>
        <p:blipFill>
          <a:blip r:embed="rId3"/>
          <a:stretch>
            <a:fillRect/>
          </a:stretch>
        </p:blipFill>
        <p:spPr>
          <a:xfrm>
            <a:off x="275691" y="1633831"/>
            <a:ext cx="7053683" cy="4401693"/>
          </a:xfrm>
          <a:prstGeom prst="rect">
            <a:avLst/>
          </a:prstGeom>
        </p:spPr>
      </p:pic>
      <p:sp>
        <p:nvSpPr>
          <p:cNvPr id="52" name="TextBox 51">
            <a:extLst>
              <a:ext uri="{FF2B5EF4-FFF2-40B4-BE49-F238E27FC236}">
                <a16:creationId xmlns:a16="http://schemas.microsoft.com/office/drawing/2014/main" id="{FAC6CED4-2136-4D16-A4F9-7FC07FFC6DAD}"/>
              </a:ext>
            </a:extLst>
          </p:cNvPr>
          <p:cNvSpPr txBox="1"/>
          <p:nvPr/>
        </p:nvSpPr>
        <p:spPr>
          <a:xfrm>
            <a:off x="7528713" y="1633831"/>
            <a:ext cx="4387596" cy="4478149"/>
          </a:xfrm>
          <a:prstGeom prst="rect">
            <a:avLst/>
          </a:prstGeom>
          <a:noFill/>
        </p:spPr>
        <p:txBody>
          <a:bodyPr wrap="square">
            <a:spAutoFit/>
          </a:bodyPr>
          <a:lstStyle/>
          <a:p>
            <a:pPr marL="457200" indent="-457200">
              <a:spcAft>
                <a:spcPts val="600"/>
              </a:spcAft>
              <a:buFont typeface="+mj-lt"/>
              <a:buAutoNum type="arabicPeriod"/>
            </a:pPr>
            <a:r>
              <a:rPr lang="en-US" sz="2000" dirty="0">
                <a:solidFill>
                  <a:schemeClr val="tx2"/>
                </a:solidFill>
              </a:rPr>
              <a:t>Split the training dataset into </a:t>
            </a:r>
            <a:r>
              <a:rPr lang="en-US" sz="2000" i="1" dirty="0">
                <a:solidFill>
                  <a:schemeClr val="tx2"/>
                </a:solidFill>
              </a:rPr>
              <a:t>K</a:t>
            </a:r>
            <a:r>
              <a:rPr lang="en-US" sz="2000" dirty="0">
                <a:solidFill>
                  <a:schemeClr val="tx2"/>
                </a:solidFill>
              </a:rPr>
              <a:t> independent folds.</a:t>
            </a:r>
          </a:p>
          <a:p>
            <a:pPr marL="457200" indent="-457200">
              <a:spcAft>
                <a:spcPts val="600"/>
              </a:spcAft>
              <a:buFont typeface="+mj-lt"/>
              <a:buAutoNum type="arabicPeriod"/>
            </a:pPr>
            <a:r>
              <a:rPr lang="en-US" sz="2000" dirty="0">
                <a:solidFill>
                  <a:schemeClr val="tx2"/>
                </a:solidFill>
              </a:rPr>
              <a:t>Set aside </a:t>
            </a:r>
            <a:r>
              <a:rPr lang="en-US" sz="2000" i="1" dirty="0">
                <a:solidFill>
                  <a:schemeClr val="tx2"/>
                </a:solidFill>
              </a:rPr>
              <a:t>K</a:t>
            </a:r>
            <a:r>
              <a:rPr lang="en-US" sz="2000" baseline="30000" dirty="0">
                <a:solidFill>
                  <a:schemeClr val="tx2"/>
                </a:solidFill>
              </a:rPr>
              <a:t>th</a:t>
            </a:r>
            <a:r>
              <a:rPr lang="en-US" sz="2000" dirty="0">
                <a:solidFill>
                  <a:schemeClr val="tx2"/>
                </a:solidFill>
              </a:rPr>
              <a:t> fold of the data for validation.</a:t>
            </a:r>
          </a:p>
          <a:p>
            <a:pPr marL="457200" indent="-457200">
              <a:spcAft>
                <a:spcPts val="600"/>
              </a:spcAft>
              <a:buFont typeface="+mj-lt"/>
              <a:buAutoNum type="arabicPeriod"/>
            </a:pPr>
            <a:r>
              <a:rPr lang="en-US" sz="2000" dirty="0">
                <a:solidFill>
                  <a:schemeClr val="tx2"/>
                </a:solidFill>
              </a:rPr>
              <a:t>Train the model on the other folds in the training set.</a:t>
            </a:r>
          </a:p>
          <a:p>
            <a:pPr marL="457200" indent="-457200">
              <a:spcAft>
                <a:spcPts val="600"/>
              </a:spcAft>
              <a:buFont typeface="+mj-lt"/>
              <a:buAutoNum type="arabicPeriod"/>
            </a:pPr>
            <a:r>
              <a:rPr lang="en-US" sz="2000" dirty="0">
                <a:solidFill>
                  <a:schemeClr val="tx2"/>
                </a:solidFill>
              </a:rPr>
              <a:t>Test the model on the validation set.</a:t>
            </a:r>
          </a:p>
          <a:p>
            <a:pPr marL="457200" indent="-457200">
              <a:spcAft>
                <a:spcPts val="600"/>
              </a:spcAft>
              <a:buFont typeface="+mj-lt"/>
              <a:buAutoNum type="arabicPeriod"/>
            </a:pPr>
            <a:r>
              <a:rPr lang="en-US" sz="2000" dirty="0">
                <a:solidFill>
                  <a:schemeClr val="tx2"/>
                </a:solidFill>
              </a:rPr>
              <a:t>Repeat steps 2–4 </a:t>
            </a:r>
            <a:r>
              <a:rPr lang="en-US" sz="2000" i="1" dirty="0">
                <a:solidFill>
                  <a:schemeClr val="tx2"/>
                </a:solidFill>
              </a:rPr>
              <a:t>K</a:t>
            </a:r>
            <a:r>
              <a:rPr lang="en-US" sz="2000" dirty="0">
                <a:solidFill>
                  <a:schemeClr val="tx2"/>
                </a:solidFill>
              </a:rPr>
              <a:t> times on the same dataset, using a different fold for validation each time.</a:t>
            </a:r>
          </a:p>
          <a:p>
            <a:pPr marL="457200" indent="-457200">
              <a:spcAft>
                <a:spcPts val="600"/>
              </a:spcAft>
              <a:buFont typeface="+mj-lt"/>
              <a:buAutoNum type="arabicPeriod"/>
            </a:pPr>
            <a:r>
              <a:rPr lang="en-US" sz="2000" dirty="0">
                <a:solidFill>
                  <a:schemeClr val="tx2"/>
                </a:solidFill>
              </a:rPr>
              <a:t>Average or combine the model performance metrics.</a:t>
            </a:r>
            <a:endParaRPr lang="en-US" sz="2400" dirty="0">
              <a:solidFill>
                <a:schemeClr val="tx2"/>
              </a:solidFill>
            </a:endParaRPr>
          </a:p>
        </p:txBody>
      </p:sp>
    </p:spTree>
    <p:extLst>
      <p:ext uri="{BB962C8B-B14F-4D97-AF65-F5344CB8AC3E}">
        <p14:creationId xmlns:p14="http://schemas.microsoft.com/office/powerpoint/2010/main" val="55420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AD5B70-2CEE-4095-9EFC-1E544BE17C92}"/>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9E0DC624-E434-4F7D-17D4-CF14DEC0C2EB}"/>
              </a:ext>
            </a:extLst>
          </p:cNvPr>
          <p:cNvSpPr>
            <a:spLocks noGrp="1"/>
          </p:cNvSpPr>
          <p:nvPr>
            <p:ph type="title" idx="1"/>
          </p:nvPr>
        </p:nvSpPr>
        <p:spPr/>
        <p:txBody>
          <a:bodyPr>
            <a:normAutofit fontScale="90000"/>
          </a:bodyPr>
          <a:lstStyle/>
          <a:p>
            <a:r>
              <a:rPr lang="en-US" dirty="0"/>
              <a:t>Grid search</a:t>
            </a:r>
          </a:p>
        </p:txBody>
      </p:sp>
      <p:sp>
        <p:nvSpPr>
          <p:cNvPr id="3" name="Content Placeholder 2">
            <a:extLst>
              <a:ext uri="{FF2B5EF4-FFF2-40B4-BE49-F238E27FC236}">
                <a16:creationId xmlns:a16="http://schemas.microsoft.com/office/drawing/2014/main" id="{D206BC9B-24FB-DAD8-12C5-54EA68AD6E9A}"/>
              </a:ext>
            </a:extLst>
          </p:cNvPr>
          <p:cNvSpPr>
            <a:spLocks noGrp="1"/>
          </p:cNvSpPr>
          <p:nvPr>
            <p:ph idx="2"/>
          </p:nvPr>
        </p:nvSpPr>
        <p:spPr/>
        <p:txBody>
          <a:bodyPr/>
          <a:lstStyle/>
          <a:p>
            <a:r>
              <a:rPr lang="en-US" dirty="0">
                <a:solidFill>
                  <a:schemeClr val="tx2"/>
                </a:solidFill>
              </a:rPr>
              <a:t>Search over all the combinations of hyperparameter values. This is a brute-force approach.</a:t>
            </a:r>
          </a:p>
          <a:p>
            <a:r>
              <a:rPr lang="en-US" dirty="0">
                <a:solidFill>
                  <a:schemeClr val="tx2"/>
                </a:solidFill>
              </a:rPr>
              <a:t> Example: Hyperparameters for a decision tree:</a:t>
            </a:r>
          </a:p>
        </p:txBody>
      </p:sp>
      <p:sp>
        <p:nvSpPr>
          <p:cNvPr id="10" name="Text Placeholder 3">
            <a:extLst>
              <a:ext uri="{FF2B5EF4-FFF2-40B4-BE49-F238E27FC236}">
                <a16:creationId xmlns:a16="http://schemas.microsoft.com/office/drawing/2014/main" id="{B7B06916-BE98-43C9-8B08-CFE1C49B56B0}"/>
              </a:ext>
            </a:extLst>
          </p:cNvPr>
          <p:cNvSpPr txBox="1">
            <a:spLocks/>
          </p:cNvSpPr>
          <p:nvPr/>
        </p:nvSpPr>
        <p:spPr>
          <a:xfrm>
            <a:off x="647245" y="2900043"/>
            <a:ext cx="7199416" cy="92805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latin typeface="Lucida Console" panose="020B0609040504020204" pitchFamily="49" charset="0"/>
              </a:rPr>
              <a:t># Example of hyperparameters for a decision tree</a:t>
            </a:r>
          </a:p>
          <a:p>
            <a:pPr marL="0" indent="0">
              <a:spcBef>
                <a:spcPts val="0"/>
              </a:spcBef>
              <a:spcAft>
                <a:spcPts val="0"/>
              </a:spcAft>
              <a:buNone/>
            </a:pPr>
            <a:r>
              <a:rPr lang="en-US" sz="1600" dirty="0">
                <a:solidFill>
                  <a:srgbClr val="504BAB"/>
                </a:solidFill>
                <a:latin typeface="Lucida Console" panose="020B0609040504020204" pitchFamily="49" charset="0"/>
              </a:rPr>
              <a:t>param_grid = {max_depth: [5, 10, 50, 100, 250], min_samples_leaf: [15, 20, 25, 30, 35]}</a:t>
            </a:r>
          </a:p>
        </p:txBody>
      </p:sp>
      <p:cxnSp>
        <p:nvCxnSpPr>
          <p:cNvPr id="59" name="Straight Arrow Connector 58">
            <a:extLst>
              <a:ext uri="{FF2B5EF4-FFF2-40B4-BE49-F238E27FC236}">
                <a16:creationId xmlns:a16="http://schemas.microsoft.com/office/drawing/2014/main" id="{01406FF1-C96E-480F-9C82-5079E53B242A}"/>
              </a:ext>
              <a:ext uri="{C183D7F6-B498-43B3-948B-1728B52AA6E4}">
                <adec:decorative xmlns:adec="http://schemas.microsoft.com/office/drawing/2017/decorative" val="1"/>
              </a:ext>
            </a:extLst>
          </p:cNvPr>
          <p:cNvCxnSpPr>
            <a:cxnSpLocks/>
          </p:cNvCxnSpPr>
          <p:nvPr/>
        </p:nvCxnSpPr>
        <p:spPr>
          <a:xfrm flipH="1" flipV="1">
            <a:off x="4243202" y="3977261"/>
            <a:ext cx="0" cy="53876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B75F51C-F603-289B-4699-DAC58972594C}"/>
              </a:ext>
            </a:extLst>
          </p:cNvPr>
          <p:cNvSpPr/>
          <p:nvPr/>
        </p:nvSpPr>
        <p:spPr>
          <a:xfrm>
            <a:off x="1916687" y="4478155"/>
            <a:ext cx="4660532" cy="132343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Total hyperparameter combinations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5 x 5 = 25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chemeClr val="tx2"/>
              </a:solidFill>
              <a:effectLst/>
              <a:uLnTx/>
              <a:uFillTx/>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[5, 15], [5, 20], [5, 25], [10, 15], …</a:t>
            </a:r>
          </a:p>
        </p:txBody>
      </p:sp>
      <p:cxnSp>
        <p:nvCxnSpPr>
          <p:cNvPr id="60" name="Straight Arrow Connector 59">
            <a:extLst>
              <a:ext uri="{FF2B5EF4-FFF2-40B4-BE49-F238E27FC236}">
                <a16:creationId xmlns:a16="http://schemas.microsoft.com/office/drawing/2014/main" id="{6C58A99D-46EE-4C91-A22B-3B744F7BD9DB}"/>
              </a:ext>
            </a:extLst>
          </p:cNvPr>
          <p:cNvCxnSpPr>
            <a:cxnSpLocks/>
          </p:cNvCxnSpPr>
          <p:nvPr/>
        </p:nvCxnSpPr>
        <p:spPr>
          <a:xfrm>
            <a:off x="6208456" y="5139874"/>
            <a:ext cx="2128794"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Graphic of a grid search. See details in notes.">
            <a:extLst>
              <a:ext uri="{FF2B5EF4-FFF2-40B4-BE49-F238E27FC236}">
                <a16:creationId xmlns:a16="http://schemas.microsoft.com/office/drawing/2014/main" id="{663020AB-40A4-4F79-8602-5F3634CFAA1C}"/>
              </a:ext>
            </a:extLst>
          </p:cNvPr>
          <p:cNvPicPr>
            <a:picLocks noChangeAspect="1"/>
          </p:cNvPicPr>
          <p:nvPr/>
        </p:nvPicPr>
        <p:blipFill>
          <a:blip r:embed="rId3"/>
          <a:stretch>
            <a:fillRect/>
          </a:stretch>
        </p:blipFill>
        <p:spPr>
          <a:xfrm>
            <a:off x="8412480" y="3291840"/>
            <a:ext cx="3240831" cy="3161638"/>
          </a:xfrm>
          <a:prstGeom prst="rect">
            <a:avLst/>
          </a:prstGeom>
        </p:spPr>
      </p:pic>
    </p:spTree>
    <p:extLst>
      <p:ext uri="{BB962C8B-B14F-4D97-AF65-F5344CB8AC3E}">
        <p14:creationId xmlns:p14="http://schemas.microsoft.com/office/powerpoint/2010/main" val="253598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D82E49-471B-4344-BCE9-2D9C5DD7A25B}"/>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B8A89286-141F-B821-938C-A78148E7F438}"/>
              </a:ext>
            </a:extLst>
          </p:cNvPr>
          <p:cNvSpPr>
            <a:spLocks noGrp="1"/>
          </p:cNvSpPr>
          <p:nvPr>
            <p:ph type="title" idx="1"/>
          </p:nvPr>
        </p:nvSpPr>
        <p:spPr/>
        <p:txBody>
          <a:bodyPr>
            <a:normAutofit fontScale="90000"/>
          </a:bodyPr>
          <a:lstStyle/>
          <a:p>
            <a:r>
              <a:rPr lang="en-US" dirty="0"/>
              <a:t>Grid search pros and cons	</a:t>
            </a:r>
          </a:p>
        </p:txBody>
      </p:sp>
      <p:sp>
        <p:nvSpPr>
          <p:cNvPr id="6" name="Content Placeholder 5">
            <a:extLst>
              <a:ext uri="{FF2B5EF4-FFF2-40B4-BE49-F238E27FC236}">
                <a16:creationId xmlns:a16="http://schemas.microsoft.com/office/drawing/2014/main" id="{B6B7F222-45DE-6877-328A-9AD23E30531D}"/>
              </a:ext>
            </a:extLst>
          </p:cNvPr>
          <p:cNvSpPr>
            <a:spLocks noGrp="1"/>
          </p:cNvSpPr>
          <p:nvPr>
            <p:ph idx="2"/>
          </p:nvPr>
        </p:nvSpPr>
        <p:spPr/>
        <p:txBody>
          <a:bodyPr/>
          <a:lstStyle/>
          <a:p>
            <a:r>
              <a:rPr lang="en-US" dirty="0"/>
              <a:t>Pros:</a:t>
            </a:r>
          </a:p>
          <a:p>
            <a:pPr lvl="1"/>
            <a:r>
              <a:rPr lang="en-US" dirty="0"/>
              <a:t>Easy to implement</a:t>
            </a:r>
          </a:p>
          <a:p>
            <a:pPr lvl="1"/>
            <a:r>
              <a:rPr lang="en-US" dirty="0"/>
              <a:t>Exhaustive search considers all possibilities in the given range</a:t>
            </a:r>
          </a:p>
          <a:p>
            <a:pPr lvl="1"/>
            <a:r>
              <a:rPr lang="en-US" dirty="0"/>
              <a:t>Can be run in parallel</a:t>
            </a:r>
          </a:p>
          <a:p>
            <a:r>
              <a:rPr lang="en-US" dirty="0"/>
              <a:t>Cons:</a:t>
            </a:r>
          </a:p>
          <a:p>
            <a:pPr lvl="1"/>
            <a:r>
              <a:rPr lang="en-US" dirty="0"/>
              <a:t>Discretizes continuous variables</a:t>
            </a:r>
          </a:p>
          <a:p>
            <a:pPr lvl="1"/>
            <a:r>
              <a:rPr lang="en-US" dirty="0"/>
              <a:t>Compute cost grows exponentially with the number of hyperparameters</a:t>
            </a:r>
          </a:p>
          <a:p>
            <a:pPr lvl="1"/>
            <a:r>
              <a:rPr lang="en-US" dirty="0"/>
              <a:t>Not smart (previous evaluations aren’t used to select the next values)</a:t>
            </a:r>
          </a:p>
        </p:txBody>
      </p:sp>
    </p:spTree>
    <p:extLst>
      <p:ext uri="{BB962C8B-B14F-4D97-AF65-F5344CB8AC3E}">
        <p14:creationId xmlns:p14="http://schemas.microsoft.com/office/powerpoint/2010/main" val="2588027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3A40A8-B07F-4C85-84A9-78825FAE4221}"/>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C206616B-EBFD-7D49-DA59-74459095AAE7}"/>
              </a:ext>
            </a:extLst>
          </p:cNvPr>
          <p:cNvSpPr>
            <a:spLocks noGrp="1"/>
          </p:cNvSpPr>
          <p:nvPr>
            <p:ph type="title" idx="1"/>
          </p:nvPr>
        </p:nvSpPr>
        <p:spPr/>
        <p:txBody>
          <a:bodyPr>
            <a:normAutofit fontScale="90000"/>
          </a:bodyPr>
          <a:lstStyle/>
          <a:p>
            <a:r>
              <a:rPr lang="en-US" dirty="0"/>
              <a:t>Randomized search</a:t>
            </a:r>
          </a:p>
        </p:txBody>
      </p:sp>
      <p:sp>
        <p:nvSpPr>
          <p:cNvPr id="3" name="Content Placeholder 2">
            <a:extLst>
              <a:ext uri="{FF2B5EF4-FFF2-40B4-BE49-F238E27FC236}">
                <a16:creationId xmlns:a16="http://schemas.microsoft.com/office/drawing/2014/main" id="{6497DEEE-B23D-706A-7DD1-16AA368529AB}"/>
              </a:ext>
            </a:extLst>
          </p:cNvPr>
          <p:cNvSpPr>
            <a:spLocks noGrp="1"/>
          </p:cNvSpPr>
          <p:nvPr>
            <p:ph idx="2"/>
          </p:nvPr>
        </p:nvSpPr>
        <p:spPr/>
        <p:txBody>
          <a:bodyPr/>
          <a:lstStyle/>
          <a:p>
            <a:r>
              <a:rPr lang="en-US" dirty="0"/>
              <a:t>Chooses a fixed number of random combinations of hyperparameter values and only tries those</a:t>
            </a:r>
          </a:p>
          <a:p>
            <a:r>
              <a:rPr lang="en-US" dirty="0"/>
              <a:t>Can sample from distributions (uses sampling with replacement), if at least one parameter is given as a distribution</a:t>
            </a:r>
          </a:p>
        </p:txBody>
      </p:sp>
      <p:sp>
        <p:nvSpPr>
          <p:cNvPr id="7" name="Text Placeholder 3">
            <a:extLst>
              <a:ext uri="{FF2B5EF4-FFF2-40B4-BE49-F238E27FC236}">
                <a16:creationId xmlns:a16="http://schemas.microsoft.com/office/drawing/2014/main" id="{FF664C18-390F-4F90-B25F-8E8FFB282083}"/>
              </a:ext>
            </a:extLst>
          </p:cNvPr>
          <p:cNvSpPr txBox="1">
            <a:spLocks/>
          </p:cNvSpPr>
          <p:nvPr/>
        </p:nvSpPr>
        <p:spPr>
          <a:xfrm>
            <a:off x="789412" y="4089522"/>
            <a:ext cx="7199416" cy="92805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latin typeface="Lucida Console" panose="020B0609040504020204" pitchFamily="49" charset="0"/>
              </a:rPr>
              <a:t># Example of hyperparameters for a decision tree</a:t>
            </a:r>
          </a:p>
          <a:p>
            <a:pPr marL="0" indent="0">
              <a:spcBef>
                <a:spcPts val="0"/>
              </a:spcBef>
              <a:spcAft>
                <a:spcPts val="0"/>
              </a:spcAft>
              <a:buNone/>
            </a:pPr>
            <a:r>
              <a:rPr lang="en-US" sz="1600" dirty="0">
                <a:solidFill>
                  <a:srgbClr val="504BAB"/>
                </a:solidFill>
                <a:latin typeface="Lucida Console" panose="020B0609040504020204" pitchFamily="49" charset="0"/>
              </a:rPr>
              <a:t>param_grid ={max_depth: [5, 10, 50, 100, 250], min_samples_leaf: uniform(15,35,5)}</a:t>
            </a:r>
          </a:p>
        </p:txBody>
      </p:sp>
      <p:pic>
        <p:nvPicPr>
          <p:cNvPr id="5" name="Picture 4" descr="Graphic of a randomized search. See details in notes.">
            <a:extLst>
              <a:ext uri="{FF2B5EF4-FFF2-40B4-BE49-F238E27FC236}">
                <a16:creationId xmlns:a16="http://schemas.microsoft.com/office/drawing/2014/main" id="{ECF32F0E-BEEA-47FC-BF60-8CC7DA8DC7C8}"/>
              </a:ext>
            </a:extLst>
          </p:cNvPr>
          <p:cNvPicPr>
            <a:picLocks noChangeAspect="1"/>
          </p:cNvPicPr>
          <p:nvPr/>
        </p:nvPicPr>
        <p:blipFill>
          <a:blip r:embed="rId3"/>
          <a:stretch>
            <a:fillRect/>
          </a:stretch>
        </p:blipFill>
        <p:spPr>
          <a:xfrm>
            <a:off x="8412480" y="3291840"/>
            <a:ext cx="3236976" cy="3129917"/>
          </a:xfrm>
          <a:prstGeom prst="rect">
            <a:avLst/>
          </a:prstGeom>
        </p:spPr>
      </p:pic>
    </p:spTree>
    <p:extLst>
      <p:ext uri="{BB962C8B-B14F-4D97-AF65-F5344CB8AC3E}">
        <p14:creationId xmlns:p14="http://schemas.microsoft.com/office/powerpoint/2010/main" val="226922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78F911-D6A4-46B3-A6DB-2A45BB3551F9}"/>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286D03DA-488A-9DFA-3B3B-A146B9763102}"/>
              </a:ext>
            </a:extLst>
          </p:cNvPr>
          <p:cNvSpPr>
            <a:spLocks noGrp="1"/>
          </p:cNvSpPr>
          <p:nvPr>
            <p:ph type="title" idx="1"/>
          </p:nvPr>
        </p:nvSpPr>
        <p:spPr/>
        <p:txBody>
          <a:bodyPr>
            <a:normAutofit fontScale="90000"/>
          </a:bodyPr>
          <a:lstStyle/>
          <a:p>
            <a:r>
              <a:rPr lang="en-US" dirty="0"/>
              <a:t>Randomized search pros and cons</a:t>
            </a:r>
          </a:p>
        </p:txBody>
      </p:sp>
      <p:sp>
        <p:nvSpPr>
          <p:cNvPr id="3" name="Content Placeholder 2">
            <a:extLst>
              <a:ext uri="{FF2B5EF4-FFF2-40B4-BE49-F238E27FC236}">
                <a16:creationId xmlns:a16="http://schemas.microsoft.com/office/drawing/2014/main" id="{31783951-6BB6-64DA-095C-033DA71F13A2}"/>
              </a:ext>
            </a:extLst>
          </p:cNvPr>
          <p:cNvSpPr>
            <a:spLocks noGrp="1"/>
          </p:cNvSpPr>
          <p:nvPr>
            <p:ph idx="2"/>
          </p:nvPr>
        </p:nvSpPr>
        <p:spPr/>
        <p:txBody>
          <a:bodyPr/>
          <a:lstStyle/>
          <a:p>
            <a:r>
              <a:rPr lang="en-US" dirty="0"/>
              <a:t>Pros:</a:t>
            </a:r>
          </a:p>
          <a:p>
            <a:pPr lvl="1"/>
            <a:r>
              <a:rPr lang="en-US" dirty="0"/>
              <a:t>Scalable with respect to the number of hyperparameters</a:t>
            </a:r>
          </a:p>
          <a:p>
            <a:pPr lvl="1"/>
            <a:r>
              <a:rPr lang="en-US" dirty="0"/>
              <a:t>Compatible with continuous variables</a:t>
            </a:r>
          </a:p>
          <a:p>
            <a:pPr lvl="1"/>
            <a:r>
              <a:rPr lang="en-US" dirty="0"/>
              <a:t>Can easily try more combinations</a:t>
            </a:r>
          </a:p>
          <a:p>
            <a:pPr lvl="1"/>
            <a:r>
              <a:rPr lang="en-US" dirty="0"/>
              <a:t>Can be computed in parallel</a:t>
            </a:r>
          </a:p>
          <a:p>
            <a:r>
              <a:rPr lang="en-US" dirty="0"/>
              <a:t>Cons:</a:t>
            </a:r>
          </a:p>
          <a:p>
            <a:pPr lvl="1"/>
            <a:r>
              <a:rPr lang="en-US" dirty="0"/>
              <a:t>Choice of the best sampling distribution might be not be trivial</a:t>
            </a:r>
          </a:p>
          <a:p>
            <a:pPr lvl="1"/>
            <a:r>
              <a:rPr lang="en-US" dirty="0"/>
              <a:t>Not smart (previous evaluations aren’t used to select the next values)</a:t>
            </a:r>
          </a:p>
        </p:txBody>
      </p:sp>
    </p:spTree>
    <p:extLst>
      <p:ext uri="{BB962C8B-B14F-4D97-AF65-F5344CB8AC3E}">
        <p14:creationId xmlns:p14="http://schemas.microsoft.com/office/powerpoint/2010/main" val="328603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22D453-15A7-47C2-BCF5-CDEEFA4D3A67}"/>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0FE7A25B-205C-A11D-62C4-887A8B075A48}"/>
              </a:ext>
            </a:extLst>
          </p:cNvPr>
          <p:cNvSpPr>
            <a:spLocks noGrp="1"/>
          </p:cNvSpPr>
          <p:nvPr>
            <p:ph type="title" idx="1"/>
          </p:nvPr>
        </p:nvSpPr>
        <p:spPr/>
        <p:txBody>
          <a:bodyPr>
            <a:normAutofit fontScale="90000"/>
          </a:bodyPr>
          <a:lstStyle/>
          <a:p>
            <a:r>
              <a:rPr lang="en-US" dirty="0"/>
              <a:t>Bayesian search	</a:t>
            </a:r>
          </a:p>
        </p:txBody>
      </p:sp>
      <p:sp>
        <p:nvSpPr>
          <p:cNvPr id="3" name="Content Placeholder 2">
            <a:extLst>
              <a:ext uri="{FF2B5EF4-FFF2-40B4-BE49-F238E27FC236}">
                <a16:creationId xmlns:a16="http://schemas.microsoft.com/office/drawing/2014/main" id="{87FE4682-9899-7924-78B5-7F93E1918BFF}"/>
              </a:ext>
            </a:extLst>
          </p:cNvPr>
          <p:cNvSpPr>
            <a:spLocks noGrp="1"/>
          </p:cNvSpPr>
          <p:nvPr>
            <p:ph idx="2"/>
          </p:nvPr>
        </p:nvSpPr>
        <p:spPr/>
        <p:txBody>
          <a:bodyPr/>
          <a:lstStyle/>
          <a:p>
            <a:r>
              <a:rPr lang="en-US" dirty="0"/>
              <a:t>Keeps track of previous hyperparameter evaluations and builds a probabilistic model</a:t>
            </a:r>
          </a:p>
          <a:p>
            <a:r>
              <a:rPr lang="en-US" dirty="0"/>
              <a:t>Balances exploration (exploring the whole sample space) and exploitation (exploiting promising areas)</a:t>
            </a:r>
          </a:p>
          <a:p>
            <a:r>
              <a:rPr lang="en-US" dirty="0"/>
              <a:t>Amazon SageMaker uses Bayesian search for hyperparameter optimization.</a:t>
            </a:r>
          </a:p>
        </p:txBody>
      </p:sp>
    </p:spTree>
    <p:extLst>
      <p:ext uri="{BB962C8B-B14F-4D97-AF65-F5344CB8AC3E}">
        <p14:creationId xmlns:p14="http://schemas.microsoft.com/office/powerpoint/2010/main" val="831918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88E629-9869-4766-8220-B811DBAA51DA}"/>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DC6213D1-989C-6314-FCD7-26EB8F492297}"/>
              </a:ext>
            </a:extLst>
          </p:cNvPr>
          <p:cNvSpPr>
            <a:spLocks noGrp="1"/>
          </p:cNvSpPr>
          <p:nvPr>
            <p:ph type="title" idx="1"/>
          </p:nvPr>
        </p:nvSpPr>
        <p:spPr/>
        <p:txBody>
          <a:bodyPr>
            <a:normAutofit/>
          </a:bodyPr>
          <a:lstStyle/>
          <a:p>
            <a:r>
              <a:rPr lang="en-US" sz="4000" dirty="0">
                <a:latin typeface="Amazon Ember Display Heavy"/>
                <a:ea typeface="+mj-ea"/>
                <a:cs typeface="+mj-cs"/>
              </a:rPr>
              <a:t>Comparing Bayesian search and grid search</a:t>
            </a:r>
          </a:p>
        </p:txBody>
      </p:sp>
      <p:sp>
        <p:nvSpPr>
          <p:cNvPr id="6" name="Content Placeholder 5">
            <a:extLst>
              <a:ext uri="{FF2B5EF4-FFF2-40B4-BE49-F238E27FC236}">
                <a16:creationId xmlns:a16="http://schemas.microsoft.com/office/drawing/2014/main" id="{210F16CD-5FF3-DDE8-C270-B2408FAB7ED0}"/>
              </a:ext>
            </a:extLst>
          </p:cNvPr>
          <p:cNvSpPr>
            <a:spLocks noGrp="1"/>
          </p:cNvSpPr>
          <p:nvPr>
            <p:ph idx="2"/>
          </p:nvPr>
        </p:nvSpPr>
        <p:spPr/>
        <p:txBody>
          <a:bodyPr/>
          <a:lstStyle/>
          <a:p>
            <a:r>
              <a:rPr lang="en-US" dirty="0"/>
              <a:t>Optimizing the choice of the next hyperparameters</a:t>
            </a:r>
          </a:p>
          <a:p>
            <a:pPr lvl="1"/>
            <a:r>
              <a:rPr lang="en-US" dirty="0"/>
              <a:t>Instead of randomly choosing the next set of hyperparameters</a:t>
            </a:r>
          </a:p>
          <a:p>
            <a:r>
              <a:rPr lang="en-US" dirty="0"/>
              <a:t>Likely to reach optimal hyperparameters faster than with grid search or random search</a:t>
            </a:r>
          </a:p>
          <a:p>
            <a:r>
              <a:rPr lang="en-US" dirty="0"/>
              <a:t>Partially parallelizable</a:t>
            </a:r>
          </a:p>
        </p:txBody>
      </p:sp>
      <p:sp>
        <p:nvSpPr>
          <p:cNvPr id="4" name="Content Placeholder 3">
            <a:extLst>
              <a:ext uri="{FF2B5EF4-FFF2-40B4-BE49-F238E27FC236}">
                <a16:creationId xmlns:a16="http://schemas.microsoft.com/office/drawing/2014/main" id="{27F0D862-44BA-D007-8CD8-F5BEF42653E7}"/>
              </a:ext>
            </a:extLst>
          </p:cNvPr>
          <p:cNvSpPr>
            <a:spLocks noGrp="1"/>
          </p:cNvSpPr>
          <p:nvPr>
            <p:ph idx="3"/>
          </p:nvPr>
        </p:nvSpPr>
        <p:spPr/>
        <p:txBody>
          <a:bodyPr/>
          <a:lstStyle/>
          <a:p>
            <a:endParaRPr lang="en-US"/>
          </a:p>
        </p:txBody>
      </p:sp>
      <p:pic>
        <p:nvPicPr>
          <p:cNvPr id="3074" name="Picture 2" descr="Graph of number of iterations against score.">
            <a:extLst>
              <a:ext uri="{FF2B5EF4-FFF2-40B4-BE49-F238E27FC236}">
                <a16:creationId xmlns:a16="http://schemas.microsoft.com/office/drawing/2014/main" id="{0FF13425-B382-F98D-C536-2F1B442C2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955" y="1165536"/>
            <a:ext cx="5977285" cy="486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29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ED8DB4-6629-401A-9B3C-036798D452EB}"/>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5BB7C4D5-DE67-124E-5F80-BD739946579C}"/>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Hyperparameters in ML algorithms</a:t>
            </a:r>
          </a:p>
          <a:p>
            <a:r>
              <a:rPr lang="en-US" dirty="0"/>
              <a:t>Setting your hyperparameters</a:t>
            </a:r>
          </a:p>
          <a:p>
            <a:r>
              <a:rPr lang="en-US" dirty="0"/>
              <a:t>Validation methods</a:t>
            </a:r>
          </a:p>
        </p:txBody>
      </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292011-6637-4ED9-A99E-C89AC1E48A15}"/>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423BC776-A7BB-27D4-CE20-7A078696E57D}"/>
              </a:ext>
            </a:extLst>
          </p:cNvPr>
          <p:cNvSpPr>
            <a:spLocks noGrp="1"/>
          </p:cNvSpPr>
          <p:nvPr>
            <p:ph type="title" idx="1"/>
          </p:nvPr>
        </p:nvSpPr>
        <p:spPr/>
        <p:txBody>
          <a:bodyPr>
            <a:normAutofit fontScale="90000"/>
          </a:bodyPr>
          <a:lstStyle/>
          <a:p>
            <a:r>
              <a:rPr lang="en-US" dirty="0"/>
              <a:t>Bayesian search pros and cons	</a:t>
            </a:r>
          </a:p>
        </p:txBody>
      </p:sp>
      <p:sp>
        <p:nvSpPr>
          <p:cNvPr id="3" name="Content Placeholder 2">
            <a:extLst>
              <a:ext uri="{FF2B5EF4-FFF2-40B4-BE49-F238E27FC236}">
                <a16:creationId xmlns:a16="http://schemas.microsoft.com/office/drawing/2014/main" id="{05855FC0-C6D0-D82B-5010-A8679B5D9BEE}"/>
              </a:ext>
            </a:extLst>
          </p:cNvPr>
          <p:cNvSpPr>
            <a:spLocks noGrp="1"/>
          </p:cNvSpPr>
          <p:nvPr>
            <p:ph idx="2"/>
          </p:nvPr>
        </p:nvSpPr>
        <p:spPr/>
        <p:txBody>
          <a:bodyPr/>
          <a:lstStyle/>
          <a:p>
            <a:r>
              <a:rPr lang="en-US" dirty="0"/>
              <a:t>Pros</a:t>
            </a:r>
          </a:p>
          <a:p>
            <a:pPr lvl="1"/>
            <a:r>
              <a:rPr lang="en-US" dirty="0"/>
              <a:t>Scalable with respect to the number of hyperparameters</a:t>
            </a:r>
          </a:p>
          <a:p>
            <a:pPr lvl="1"/>
            <a:r>
              <a:rPr lang="en-US" dirty="0"/>
              <a:t>Compatible with continuous valued hyperparameters</a:t>
            </a:r>
          </a:p>
          <a:p>
            <a:pPr lvl="1"/>
            <a:r>
              <a:rPr lang="en-US" dirty="0"/>
              <a:t>Smarter and faster than grid search (previous evaluations are used to select the next hyperparameter values)</a:t>
            </a:r>
          </a:p>
          <a:p>
            <a:r>
              <a:rPr lang="en-US" dirty="0"/>
              <a:t>Cons</a:t>
            </a:r>
          </a:p>
          <a:p>
            <a:pPr lvl="1"/>
            <a:r>
              <a:rPr lang="en-US" dirty="0"/>
              <a:t>Partially parallelizable</a:t>
            </a:r>
          </a:p>
          <a:p>
            <a:pPr lvl="1"/>
            <a:r>
              <a:rPr lang="en-US" dirty="0"/>
              <a:t>Still have some settings that the designer needs to choose (hyper-hyperparameters?)</a:t>
            </a:r>
          </a:p>
        </p:txBody>
      </p:sp>
    </p:spTree>
    <p:extLst>
      <p:ext uri="{BB962C8B-B14F-4D97-AF65-F5344CB8AC3E}">
        <p14:creationId xmlns:p14="http://schemas.microsoft.com/office/powerpoint/2010/main" val="267828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9CBD40-AAF0-4A47-9D2F-F40A1C2B3CD6}"/>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993A328-6D06-610B-23A3-D08F447AC282}"/>
              </a:ext>
            </a:extLst>
          </p:cNvPr>
          <p:cNvSpPr>
            <a:spLocks noGrp="1"/>
          </p:cNvSpPr>
          <p:nvPr>
            <p:ph type="title" idx="1"/>
          </p:nvPr>
        </p:nvSpPr>
        <p:spPr/>
        <p:txBody>
          <a:bodyPr>
            <a:normAutofit fontScale="90000"/>
          </a:bodyPr>
          <a:lstStyle/>
          <a:p>
            <a:r>
              <a:rPr lang="en-US" dirty="0"/>
              <a:t>Using sklearn for hyperparameter tuning</a:t>
            </a:r>
          </a:p>
        </p:txBody>
      </p:sp>
      <p:sp>
        <p:nvSpPr>
          <p:cNvPr id="6" name="Content Placeholder 5">
            <a:extLst>
              <a:ext uri="{FF2B5EF4-FFF2-40B4-BE49-F238E27FC236}">
                <a16:creationId xmlns:a16="http://schemas.microsoft.com/office/drawing/2014/main" id="{75911262-35EC-FD9A-C52B-CEC1FF5C4335}"/>
              </a:ext>
            </a:extLst>
          </p:cNvPr>
          <p:cNvSpPr>
            <a:spLocks noGrp="1"/>
          </p:cNvSpPr>
          <p:nvPr>
            <p:ph idx="2"/>
          </p:nvPr>
        </p:nvSpPr>
        <p:spPr/>
        <p:txBody>
          <a:bodyPr>
            <a:normAutofit/>
          </a:bodyPr>
          <a:lstStyle/>
          <a:p>
            <a:pPr marL="0" indent="0">
              <a:buNone/>
            </a:pPr>
            <a:r>
              <a:rPr lang="en-US" dirty="0">
                <a:solidFill>
                  <a:schemeClr val="tx2"/>
                </a:solidFill>
              </a:rPr>
              <a:t>The hyperparameter tuning methods can be used with .fit() and .predict().</a:t>
            </a:r>
          </a:p>
        </p:txBody>
      </p:sp>
      <p:graphicFrame>
        <p:nvGraphicFramePr>
          <p:cNvPr id="18" name="Table 17">
            <a:extLst>
              <a:ext uri="{FF2B5EF4-FFF2-40B4-BE49-F238E27FC236}">
                <a16:creationId xmlns:a16="http://schemas.microsoft.com/office/drawing/2014/main" id="{FB797D51-7DE2-4146-A766-3B1AA9A54C4D}"/>
              </a:ext>
            </a:extLst>
          </p:cNvPr>
          <p:cNvGraphicFramePr>
            <a:graphicFrameLocks noGrp="1"/>
          </p:cNvGraphicFramePr>
          <p:nvPr>
            <p:extLst>
              <p:ext uri="{D42A27DB-BD31-4B8C-83A1-F6EECF244321}">
                <p14:modId xmlns:p14="http://schemas.microsoft.com/office/powerpoint/2010/main" val="2881607219"/>
              </p:ext>
            </p:extLst>
          </p:nvPr>
        </p:nvGraphicFramePr>
        <p:xfrm>
          <a:off x="1182842" y="1808959"/>
          <a:ext cx="9826316" cy="2926080"/>
        </p:xfrm>
        <a:graphic>
          <a:graphicData uri="http://schemas.openxmlformats.org/drawingml/2006/table">
            <a:tbl>
              <a:tblPr firstRow="1" bandRow="1">
                <a:tableStyleId>{69012ECD-51FC-41F1-AA8D-1B2483CD663E}</a:tableStyleId>
              </a:tblPr>
              <a:tblGrid>
                <a:gridCol w="1875526">
                  <a:extLst>
                    <a:ext uri="{9D8B030D-6E8A-4147-A177-3AD203B41FA5}">
                      <a16:colId xmlns:a16="http://schemas.microsoft.com/office/drawing/2014/main" val="1409564625"/>
                    </a:ext>
                  </a:extLst>
                </a:gridCol>
                <a:gridCol w="7950790">
                  <a:extLst>
                    <a:ext uri="{9D8B030D-6E8A-4147-A177-3AD203B41FA5}">
                      <a16:colId xmlns:a16="http://schemas.microsoft.com/office/drawing/2014/main" val="3090455699"/>
                    </a:ext>
                  </a:extLst>
                </a:gridCol>
              </a:tblGrid>
              <a:tr h="386560">
                <a:tc>
                  <a:txBody>
                    <a:bodyPr/>
                    <a:lstStyle/>
                    <a:p>
                      <a:pPr algn="l"/>
                      <a:r>
                        <a:rPr lang="en-US" sz="2000" i="0" dirty="0"/>
                        <a:t>Method</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i="0" dirty="0"/>
                        <a:t>Example Code </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335864"/>
                  </a:ext>
                </a:extLst>
              </a:tr>
              <a:tr h="386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t>Grid search</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accent5"/>
                          </a:solidFill>
                          <a:latin typeface="Lucida Console" panose="020B0609040504020204" pitchFamily="49" charset="0"/>
                        </a:rPr>
                        <a:t>GridSearchCV(estimator, param_grid, scoring=None)</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29324469"/>
                  </a:ext>
                </a:extLst>
              </a:tr>
              <a:tr h="590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t>Random search</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accent5"/>
                          </a:solidFill>
                          <a:latin typeface="Lucida Console" panose="020B0609040504020204" pitchFamily="49" charset="0"/>
                        </a:rPr>
                        <a:t>RandomizedSearchCV(estimator, param_distributions, n_iter=10, scoring=None)</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37047"/>
                  </a:ext>
                </a:extLst>
              </a:tr>
              <a:tr h="590012">
                <a:tc>
                  <a:txBody>
                    <a:bodyPr/>
                    <a:lstStyle/>
                    <a:p>
                      <a:pPr marL="0" lvl="0" indent="-223838" algn="l">
                        <a:buNone/>
                      </a:pPr>
                      <a:r>
                        <a:rPr lang="en-US" sz="2000" b="0" i="0" dirty="0"/>
                        <a:t>Bayesian search</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l">
                        <a:buNone/>
                      </a:pPr>
                      <a:r>
                        <a:rPr lang="en-US" sz="2000" b="0" i="0" dirty="0">
                          <a:solidFill>
                            <a:schemeClr val="accent5"/>
                          </a:solidFill>
                          <a:latin typeface="Lucida Console" panose="020B0609040504020204" pitchFamily="49" charset="0"/>
                        </a:rPr>
                        <a:t>BayesSearchCV(estimator, search_spaces, n_iter=50, scoring=None)</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996523877"/>
                  </a:ext>
                </a:extLst>
              </a:tr>
            </a:tbl>
          </a:graphicData>
        </a:graphic>
      </p:graphicFrame>
    </p:spTree>
    <p:extLst>
      <p:ext uri="{BB962C8B-B14F-4D97-AF65-F5344CB8AC3E}">
        <p14:creationId xmlns:p14="http://schemas.microsoft.com/office/powerpoint/2010/main" val="229636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This lesson covered how to select hyperparameters to improve a model’s performance.</a:t>
            </a:r>
          </a:p>
          <a:p>
            <a:r>
              <a:rPr lang="en-US" dirty="0"/>
              <a:t>In the next lesson, you will learn how to combine individual ML models to build stronger predictors.</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23</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6A83B4A7-E2BB-6D65-BD3C-9386173A139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C2B7BE1-AD2B-4FD0-9470-EBBBF66489FD}"/>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2" name="Title 1">
            <a:extLst>
              <a:ext uri="{FF2B5EF4-FFF2-40B4-BE49-F238E27FC236}">
                <a16:creationId xmlns:a16="http://schemas.microsoft.com/office/drawing/2014/main" id="{0B6CE35F-F347-F843-964F-2C784F4279CB}"/>
              </a:ext>
            </a:extLst>
          </p:cNvPr>
          <p:cNvSpPr>
            <a:spLocks noGrp="1"/>
          </p:cNvSpPr>
          <p:nvPr>
            <p:ph type="title" idx="1"/>
          </p:nvPr>
        </p:nvSpPr>
        <p:spPr/>
        <p:txBody>
          <a:bodyPr>
            <a:normAutofit fontScale="90000"/>
          </a:bodyPr>
          <a:lstStyle/>
          <a:p>
            <a:r>
              <a:rPr lang="en-US" dirty="0"/>
              <a:t>Source: Hyperparameters </a:t>
            </a:r>
          </a:p>
        </p:txBody>
      </p:sp>
      <p:sp>
        <p:nvSpPr>
          <p:cNvPr id="3" name="Content Placeholder 2">
            <a:extLst>
              <a:ext uri="{FF2B5EF4-FFF2-40B4-BE49-F238E27FC236}">
                <a16:creationId xmlns:a16="http://schemas.microsoft.com/office/drawing/2014/main" id="{B522AB3E-EC62-0B2F-6273-8B148BB44CF9}"/>
              </a:ext>
            </a:extLst>
          </p:cNvPr>
          <p:cNvSpPr>
            <a:spLocks noGrp="1"/>
          </p:cNvSpPr>
          <p:nvPr>
            <p:ph idx="2"/>
          </p:nvPr>
        </p:nvSpPr>
        <p:spPr/>
        <p:txBody>
          <a:bodyPr/>
          <a:lstStyle/>
          <a:p>
            <a:endParaRPr lang="en-US"/>
          </a:p>
        </p:txBody>
      </p:sp>
      <p:grpSp>
        <p:nvGrpSpPr>
          <p:cNvPr id="17" name="Group 16">
            <a:extLst>
              <a:ext uri="{FF2B5EF4-FFF2-40B4-BE49-F238E27FC236}">
                <a16:creationId xmlns:a16="http://schemas.microsoft.com/office/drawing/2014/main" id="{807AD1DB-774A-181E-3FA7-25357F46C75F}"/>
              </a:ext>
            </a:extLst>
          </p:cNvPr>
          <p:cNvGrpSpPr/>
          <p:nvPr/>
        </p:nvGrpSpPr>
        <p:grpSpPr>
          <a:xfrm>
            <a:off x="594846" y="2947587"/>
            <a:ext cx="11002308" cy="3464553"/>
            <a:chOff x="594846" y="1165536"/>
            <a:chExt cx="11002308" cy="3464553"/>
          </a:xfrm>
        </p:grpSpPr>
        <p:pic>
          <p:nvPicPr>
            <p:cNvPr id="4" name="Picture 3">
              <a:extLst>
                <a:ext uri="{FF2B5EF4-FFF2-40B4-BE49-F238E27FC236}">
                  <a16:creationId xmlns:a16="http://schemas.microsoft.com/office/drawing/2014/main" id="{2A24D429-C286-D6FF-7B42-A2D3A19C0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46" y="1165536"/>
              <a:ext cx="3223620" cy="3079129"/>
            </a:xfrm>
            <a:prstGeom prst="rect">
              <a:avLst/>
            </a:prstGeom>
          </p:spPr>
        </p:pic>
        <p:pic>
          <p:nvPicPr>
            <p:cNvPr id="9" name="Picture 8">
              <a:extLst>
                <a:ext uri="{FF2B5EF4-FFF2-40B4-BE49-F238E27FC236}">
                  <a16:creationId xmlns:a16="http://schemas.microsoft.com/office/drawing/2014/main" id="{3D7B4536-86A8-DB2D-1CAC-5077B28E5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4190" y="1165536"/>
              <a:ext cx="3223620" cy="3153213"/>
            </a:xfrm>
            <a:prstGeom prst="rect">
              <a:avLst/>
            </a:prstGeom>
          </p:spPr>
        </p:pic>
        <p:pic>
          <p:nvPicPr>
            <p:cNvPr id="10" name="Picture 9">
              <a:extLst>
                <a:ext uri="{FF2B5EF4-FFF2-40B4-BE49-F238E27FC236}">
                  <a16:creationId xmlns:a16="http://schemas.microsoft.com/office/drawing/2014/main" id="{DE72007F-D255-9B30-87BE-B567B83AC7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3534" y="1165536"/>
              <a:ext cx="3223620" cy="3143156"/>
            </a:xfrm>
            <a:prstGeom prst="rect">
              <a:avLst/>
            </a:prstGeom>
          </p:spPr>
        </p:pic>
        <p:sp>
          <p:nvSpPr>
            <p:cNvPr id="11" name="TextBox 10">
              <a:extLst>
                <a:ext uri="{FF2B5EF4-FFF2-40B4-BE49-F238E27FC236}">
                  <a16:creationId xmlns:a16="http://schemas.microsoft.com/office/drawing/2014/main" id="{6B2FF309-4C99-3D28-E5D1-1D68CD95DE4E}"/>
                </a:ext>
              </a:extLst>
            </p:cNvPr>
            <p:cNvSpPr txBox="1"/>
            <p:nvPr/>
          </p:nvSpPr>
          <p:spPr>
            <a:xfrm>
              <a:off x="1108651" y="4260757"/>
              <a:ext cx="2196010" cy="369332"/>
            </a:xfrm>
            <a:prstGeom prst="rect">
              <a:avLst/>
            </a:prstGeom>
            <a:noFill/>
          </p:spPr>
          <p:txBody>
            <a:bodyPr wrap="square" rtlCol="0">
              <a:spAutoFit/>
            </a:bodyPr>
            <a:lstStyle/>
            <a:p>
              <a:r>
                <a:rPr lang="en-US" dirty="0"/>
                <a:t>Small learning rate</a:t>
              </a:r>
            </a:p>
          </p:txBody>
        </p:sp>
        <p:sp>
          <p:nvSpPr>
            <p:cNvPr id="12" name="TextBox 11">
              <a:extLst>
                <a:ext uri="{FF2B5EF4-FFF2-40B4-BE49-F238E27FC236}">
                  <a16:creationId xmlns:a16="http://schemas.microsoft.com/office/drawing/2014/main" id="{C4E44FDC-1F23-1425-9678-952125959492}"/>
                </a:ext>
              </a:extLst>
            </p:cNvPr>
            <p:cNvSpPr txBox="1"/>
            <p:nvPr/>
          </p:nvSpPr>
          <p:spPr>
            <a:xfrm>
              <a:off x="4997995" y="4260757"/>
              <a:ext cx="2196010" cy="369332"/>
            </a:xfrm>
            <a:prstGeom prst="rect">
              <a:avLst/>
            </a:prstGeom>
            <a:noFill/>
          </p:spPr>
          <p:txBody>
            <a:bodyPr wrap="square" rtlCol="0">
              <a:spAutoFit/>
            </a:bodyPr>
            <a:lstStyle/>
            <a:p>
              <a:r>
                <a:rPr lang="en-US" dirty="0"/>
                <a:t>Large learning rate</a:t>
              </a:r>
            </a:p>
          </p:txBody>
        </p:sp>
        <p:sp>
          <p:nvSpPr>
            <p:cNvPr id="13" name="TextBox 12">
              <a:extLst>
                <a:ext uri="{FF2B5EF4-FFF2-40B4-BE49-F238E27FC236}">
                  <a16:creationId xmlns:a16="http://schemas.microsoft.com/office/drawing/2014/main" id="{73CCC58E-F5FE-4503-EDEC-7228322D3C31}"/>
                </a:ext>
              </a:extLst>
            </p:cNvPr>
            <p:cNvSpPr txBox="1"/>
            <p:nvPr/>
          </p:nvSpPr>
          <p:spPr>
            <a:xfrm>
              <a:off x="8766965" y="4260757"/>
              <a:ext cx="2436757" cy="369332"/>
            </a:xfrm>
            <a:prstGeom prst="rect">
              <a:avLst/>
            </a:prstGeom>
            <a:noFill/>
          </p:spPr>
          <p:txBody>
            <a:bodyPr wrap="square" rtlCol="0">
              <a:spAutoFit/>
            </a:bodyPr>
            <a:lstStyle/>
            <a:p>
              <a:r>
                <a:rPr lang="en-US" dirty="0"/>
                <a:t>Optimal learning rate</a:t>
              </a:r>
            </a:p>
          </p:txBody>
        </p:sp>
      </p:grpSp>
    </p:spTree>
    <p:extLst>
      <p:ext uri="{BB962C8B-B14F-4D97-AF65-F5344CB8AC3E}">
        <p14:creationId xmlns:p14="http://schemas.microsoft.com/office/powerpoint/2010/main" val="3072462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Oval 18" descr="K-nearest neighbor icon">
            <a:extLst>
              <a:ext uri="{FF2B5EF4-FFF2-40B4-BE49-F238E27FC236}">
                <a16:creationId xmlns:a16="http://schemas.microsoft.com/office/drawing/2014/main" id="{8CDCBE7F-43C8-4FE6-A7F4-4513460CD22C}"/>
              </a:ext>
            </a:extLst>
          </p:cNvPr>
          <p:cNvSpPr/>
          <p:nvPr/>
        </p:nvSpPr>
        <p:spPr>
          <a:xfrm>
            <a:off x="7602142" y="1474300"/>
            <a:ext cx="1404000" cy="1382400"/>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D559A3C8-25D1-4F1B-8C2E-D18D8561CD00}"/>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B95CF852-BAF0-492D-94BD-48E1B5DB8F30}"/>
              </a:ext>
            </a:extLst>
          </p:cNvPr>
          <p:cNvSpPr>
            <a:spLocks noGrp="1"/>
          </p:cNvSpPr>
          <p:nvPr>
            <p:ph type="title" idx="1"/>
          </p:nvPr>
        </p:nvSpPr>
        <p:spPr/>
        <p:txBody>
          <a:bodyPr anchor="b">
            <a:noAutofit/>
          </a:bodyPr>
          <a:lstStyle/>
          <a:p>
            <a:r>
              <a:rPr lang="en-US" sz="2800" dirty="0"/>
              <a:t>Source: Different solutions have different hyperparameters</a:t>
            </a:r>
          </a:p>
        </p:txBody>
      </p:sp>
      <p:sp>
        <p:nvSpPr>
          <p:cNvPr id="18" name="Content Placeholder 17">
            <a:extLst>
              <a:ext uri="{FF2B5EF4-FFF2-40B4-BE49-F238E27FC236}">
                <a16:creationId xmlns:a16="http://schemas.microsoft.com/office/drawing/2014/main" id="{A937E4CB-AA01-81B4-C021-E718C38F0230}"/>
              </a:ext>
            </a:extLst>
          </p:cNvPr>
          <p:cNvSpPr>
            <a:spLocks noGrp="1"/>
          </p:cNvSpPr>
          <p:nvPr>
            <p:ph idx="2"/>
          </p:nvPr>
        </p:nvSpPr>
        <p:spPr/>
        <p:txBody>
          <a:bodyPr/>
          <a:lstStyle/>
          <a:p>
            <a:endParaRPr lang="en-US"/>
          </a:p>
        </p:txBody>
      </p:sp>
      <p:grpSp>
        <p:nvGrpSpPr>
          <p:cNvPr id="4" name="Group 3" descr="Decision Tree Icon">
            <a:extLst>
              <a:ext uri="{FF2B5EF4-FFF2-40B4-BE49-F238E27FC236}">
                <a16:creationId xmlns:a16="http://schemas.microsoft.com/office/drawing/2014/main" id="{06DB495B-B141-4598-9354-FC45BC1981BE}"/>
              </a:ext>
            </a:extLst>
          </p:cNvPr>
          <p:cNvGrpSpPr/>
          <p:nvPr/>
        </p:nvGrpSpPr>
        <p:grpSpPr>
          <a:xfrm>
            <a:off x="2635849" y="3987920"/>
            <a:ext cx="1494741" cy="1634387"/>
            <a:chOff x="457200" y="3200400"/>
            <a:chExt cx="4846320" cy="2832114"/>
          </a:xfrm>
          <a:effectLst/>
        </p:grpSpPr>
        <p:cxnSp>
          <p:nvCxnSpPr>
            <p:cNvPr id="5" name="Straight Connector 4">
              <a:extLst>
                <a:ext uri="{FF2B5EF4-FFF2-40B4-BE49-F238E27FC236}">
                  <a16:creationId xmlns:a16="http://schemas.microsoft.com/office/drawing/2014/main" id="{256F12BD-266C-42CD-8B88-B89F92E714AF}"/>
                </a:ext>
                <a:ext uri="{C183D7F6-B498-43B3-948B-1728B52AA6E4}">
                  <adec:decorative xmlns:adec="http://schemas.microsoft.com/office/drawing/2017/decorative" val="1"/>
                </a:ext>
              </a:extLst>
            </p:cNvPr>
            <p:cNvCxnSpPr>
              <a:cxnSpLocks/>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D8BAAF5-9546-4C2A-8287-5E94681B9530}"/>
                </a:ext>
                <a:ext uri="{C183D7F6-B498-43B3-948B-1728B52AA6E4}">
                  <adec:decorative xmlns:adec="http://schemas.microsoft.com/office/drawing/2017/decorative" val="1"/>
                </a:ext>
              </a:extLst>
            </p:cNvPr>
            <p:cNvCxnSpPr>
              <a:cxnSpLocks/>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D7398B-04A8-4C05-803D-2A290A6477E6}"/>
                </a:ext>
                <a:ext uri="{C183D7F6-B498-43B3-948B-1728B52AA6E4}">
                  <adec:decorative xmlns:adec="http://schemas.microsoft.com/office/drawing/2017/decorative" val="1"/>
                </a:ext>
              </a:extLst>
            </p:cNvPr>
            <p:cNvCxnSpPr>
              <a:cxnSpLocks/>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5E17BDC-0F38-4023-AB45-7FD5CFF2587C}"/>
                </a:ext>
                <a:ext uri="{C183D7F6-B498-43B3-948B-1728B52AA6E4}">
                  <adec:decorative xmlns:adec="http://schemas.microsoft.com/office/drawing/2017/decorative" val="1"/>
                </a:ext>
              </a:extLst>
            </p:cNvPr>
            <p:cNvCxnSpPr>
              <a:cxnSpLocks/>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DCFA71D-EE5B-41A3-A24A-BFDFC613050B}"/>
                </a:ext>
                <a:ext uri="{C183D7F6-B498-43B3-948B-1728B52AA6E4}">
                  <adec:decorative xmlns:adec="http://schemas.microsoft.com/office/drawing/2017/decorative" val="1"/>
                </a:ext>
              </a:extLst>
            </p:cNvPr>
            <p:cNvSpPr/>
            <p:nvPr/>
          </p:nvSpPr>
          <p:spPr>
            <a:xfrm>
              <a:off x="4114800" y="4023360"/>
              <a:ext cx="1188720" cy="362263"/>
            </a:xfrm>
            <a:prstGeom prst="roundRect">
              <a:avLst/>
            </a:prstGeom>
            <a:solidFill>
              <a:schemeClr val="tx2"/>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Rounded Corners 9">
              <a:extLst>
                <a:ext uri="{FF2B5EF4-FFF2-40B4-BE49-F238E27FC236}">
                  <a16:creationId xmlns:a16="http://schemas.microsoft.com/office/drawing/2014/main" id="{3D3EF22E-FFCF-41FD-99C2-429576D61A16}"/>
                </a:ext>
                <a:ext uri="{C183D7F6-B498-43B3-948B-1728B52AA6E4}">
                  <adec:decorative xmlns:adec="http://schemas.microsoft.com/office/drawing/2017/decorative" val="1"/>
                </a:ext>
              </a:extLst>
            </p:cNvPr>
            <p:cNvSpPr/>
            <p:nvPr/>
          </p:nvSpPr>
          <p:spPr>
            <a:xfrm>
              <a:off x="1371600" y="4023360"/>
              <a:ext cx="1188720" cy="362263"/>
            </a:xfrm>
            <a:prstGeom prst="round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 name="Rectangle: Rounded Corners 10">
              <a:extLst>
                <a:ext uri="{FF2B5EF4-FFF2-40B4-BE49-F238E27FC236}">
                  <a16:creationId xmlns:a16="http://schemas.microsoft.com/office/drawing/2014/main" id="{E7F643C5-C893-4623-91CF-4D38CB43AF9C}"/>
                </a:ext>
                <a:ext uri="{C183D7F6-B498-43B3-948B-1728B52AA6E4}">
                  <adec:decorative xmlns:adec="http://schemas.microsoft.com/office/drawing/2017/decorative" val="1"/>
                </a:ext>
              </a:extLst>
            </p:cNvPr>
            <p:cNvSpPr/>
            <p:nvPr/>
          </p:nvSpPr>
          <p:spPr>
            <a:xfrm>
              <a:off x="457200" y="4846320"/>
              <a:ext cx="1188720" cy="362263"/>
            </a:xfrm>
            <a:prstGeom prst="roundRect">
              <a:avLst/>
            </a:prstGeom>
            <a:solidFill>
              <a:schemeClr val="accent6"/>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dirty="0">
                <a:solidFill>
                  <a:schemeClr val="bg1"/>
                </a:solidFill>
              </a:endParaRPr>
            </a:p>
          </p:txBody>
        </p:sp>
        <p:sp>
          <p:nvSpPr>
            <p:cNvPr id="12" name="Rectangle: Rounded Corners 11">
              <a:extLst>
                <a:ext uri="{FF2B5EF4-FFF2-40B4-BE49-F238E27FC236}">
                  <a16:creationId xmlns:a16="http://schemas.microsoft.com/office/drawing/2014/main" id="{9FCD8CE7-4685-4F6B-9DED-9DF46CFD911B}"/>
                </a:ext>
                <a:ext uri="{C183D7F6-B498-43B3-948B-1728B52AA6E4}">
                  <adec:decorative xmlns:adec="http://schemas.microsoft.com/office/drawing/2017/decorative" val="1"/>
                </a:ext>
              </a:extLst>
            </p:cNvPr>
            <p:cNvSpPr/>
            <p:nvPr/>
          </p:nvSpPr>
          <p:spPr>
            <a:xfrm>
              <a:off x="2286000" y="4846320"/>
              <a:ext cx="1188720" cy="362263"/>
            </a:xfrm>
            <a:prstGeom prst="round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3" name="Rectangle: Rounded Corners 12">
              <a:extLst>
                <a:ext uri="{FF2B5EF4-FFF2-40B4-BE49-F238E27FC236}">
                  <a16:creationId xmlns:a16="http://schemas.microsoft.com/office/drawing/2014/main" id="{80B6ECDD-18FE-48EE-9169-5C982D353F8B}"/>
                </a:ext>
                <a:ext uri="{C183D7F6-B498-43B3-948B-1728B52AA6E4}">
                  <adec:decorative xmlns:adec="http://schemas.microsoft.com/office/drawing/2017/decorative" val="1"/>
                </a:ext>
              </a:extLst>
            </p:cNvPr>
            <p:cNvSpPr/>
            <p:nvPr/>
          </p:nvSpPr>
          <p:spPr>
            <a:xfrm>
              <a:off x="1503585" y="5669280"/>
              <a:ext cx="1188720" cy="362263"/>
            </a:xfrm>
            <a:prstGeom prst="roundRect">
              <a:avLst/>
            </a:prstGeom>
            <a:solidFill>
              <a:schemeClr val="accent6"/>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4" name="Straight Connector 13">
              <a:extLst>
                <a:ext uri="{FF2B5EF4-FFF2-40B4-BE49-F238E27FC236}">
                  <a16:creationId xmlns:a16="http://schemas.microsoft.com/office/drawing/2014/main" id="{68C7337B-E4B6-45A3-B4CF-9E7AE9161354}"/>
                </a:ext>
                <a:ext uri="{C183D7F6-B498-43B3-948B-1728B52AA6E4}">
                  <adec:decorative xmlns:adec="http://schemas.microsoft.com/office/drawing/2017/decorative" val="1"/>
                </a:ext>
              </a:extLst>
            </p:cNvPr>
            <p:cNvCxnSpPr>
              <a:cxnSpLocks/>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7DCEA3-2307-4772-912E-0389BA447DC2}"/>
                </a:ext>
                <a:ext uri="{C183D7F6-B498-43B3-948B-1728B52AA6E4}">
                  <adec:decorative xmlns:adec="http://schemas.microsoft.com/office/drawing/2017/decorative" val="1"/>
                </a:ext>
              </a:extLst>
            </p:cNvPr>
            <p:cNvCxnSpPr>
              <a:cxnSpLocks/>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B9827DA-49CB-4171-8007-FC52294AE16F}"/>
                </a:ext>
                <a:ext uri="{C183D7F6-B498-43B3-948B-1728B52AA6E4}">
                  <adec:decorative xmlns:adec="http://schemas.microsoft.com/office/drawing/2017/decorative" val="1"/>
                </a:ext>
              </a:extLst>
            </p:cNvPr>
            <p:cNvSpPr/>
            <p:nvPr/>
          </p:nvSpPr>
          <p:spPr>
            <a:xfrm>
              <a:off x="3058065" y="5670251"/>
              <a:ext cx="1188720" cy="362263"/>
            </a:xfrm>
            <a:prstGeom prst="roundRect">
              <a:avLst/>
            </a:prstGeom>
            <a:solidFill>
              <a:schemeClr val="tx2"/>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Rounded Corners 22" descr="Example decision tree for dataset.">
              <a:extLst>
                <a:ext uri="{FF2B5EF4-FFF2-40B4-BE49-F238E27FC236}">
                  <a16:creationId xmlns:a16="http://schemas.microsoft.com/office/drawing/2014/main" id="{727B40AA-70EE-475B-A07B-393ADF0A33D2}"/>
                </a:ext>
              </a:extLst>
            </p:cNvPr>
            <p:cNvSpPr/>
            <p:nvPr/>
          </p:nvSpPr>
          <p:spPr>
            <a:xfrm>
              <a:off x="2743200" y="3200400"/>
              <a:ext cx="1188720" cy="362263"/>
            </a:xfrm>
            <a:prstGeom prst="roundRect">
              <a:avLst/>
            </a:prstGeom>
            <a:solidFill>
              <a:schemeClr val="bg1"/>
            </a:solidFill>
            <a:ln w="254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1" name="Oval 20">
            <a:extLst>
              <a:ext uri="{FF2B5EF4-FFF2-40B4-BE49-F238E27FC236}">
                <a16:creationId xmlns:a16="http://schemas.microsoft.com/office/drawing/2014/main" id="{02D8F684-ED2E-4B89-9B6B-B58253963B07}"/>
              </a:ext>
            </a:extLst>
          </p:cNvPr>
          <p:cNvSpPr>
            <a:spLocks/>
          </p:cNvSpPr>
          <p:nvPr/>
        </p:nvSpPr>
        <p:spPr>
          <a:xfrm>
            <a:off x="7390578" y="2353495"/>
            <a:ext cx="137160" cy="137160"/>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F09D1FA-8CAC-453B-BFAA-DDBA728A2069}"/>
              </a:ext>
            </a:extLst>
          </p:cNvPr>
          <p:cNvSpPr>
            <a:spLocks/>
          </p:cNvSpPr>
          <p:nvPr/>
        </p:nvSpPr>
        <p:spPr>
          <a:xfrm>
            <a:off x="8937562" y="2856700"/>
            <a:ext cx="137160" cy="137160"/>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BACA856D-518C-4014-8ACC-CD8A3812BBBE}"/>
              </a:ext>
            </a:extLst>
          </p:cNvPr>
          <p:cNvSpPr>
            <a:spLocks/>
          </p:cNvSpPr>
          <p:nvPr/>
        </p:nvSpPr>
        <p:spPr>
          <a:xfrm>
            <a:off x="9074722" y="1903479"/>
            <a:ext cx="137160" cy="137160"/>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0AE341F4-3D22-492C-A460-6903ADC1096A}"/>
              </a:ext>
            </a:extLst>
          </p:cNvPr>
          <p:cNvSpPr>
            <a:spLocks/>
          </p:cNvSpPr>
          <p:nvPr/>
        </p:nvSpPr>
        <p:spPr>
          <a:xfrm>
            <a:off x="8304141" y="2577700"/>
            <a:ext cx="137160" cy="137160"/>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7436E77-56C5-4A8B-BB48-394BE8EC720A}"/>
              </a:ext>
            </a:extLst>
          </p:cNvPr>
          <p:cNvSpPr>
            <a:spLocks/>
          </p:cNvSpPr>
          <p:nvPr/>
        </p:nvSpPr>
        <p:spPr>
          <a:xfrm>
            <a:off x="8123781" y="1748141"/>
            <a:ext cx="137160" cy="137160"/>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Graphic 28" descr="Close">
            <a:extLst>
              <a:ext uri="{FF2B5EF4-FFF2-40B4-BE49-F238E27FC236}">
                <a16:creationId xmlns:a16="http://schemas.microsoft.com/office/drawing/2014/main" id="{A6B0D033-4CB0-4D44-9C0B-12C3E735E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58518" y="1304561"/>
            <a:ext cx="192179" cy="192179"/>
          </a:xfrm>
          <a:prstGeom prst="rect">
            <a:avLst/>
          </a:prstGeom>
        </p:spPr>
      </p:pic>
      <p:sp>
        <p:nvSpPr>
          <p:cNvPr id="30" name="Oval 29">
            <a:extLst>
              <a:ext uri="{FF2B5EF4-FFF2-40B4-BE49-F238E27FC236}">
                <a16:creationId xmlns:a16="http://schemas.microsoft.com/office/drawing/2014/main" id="{E8359B82-5361-450C-9A91-8391C7CFBF99}"/>
              </a:ext>
            </a:extLst>
          </p:cNvPr>
          <p:cNvSpPr>
            <a:spLocks/>
          </p:cNvSpPr>
          <p:nvPr/>
        </p:nvSpPr>
        <p:spPr>
          <a:xfrm>
            <a:off x="8232501" y="2107541"/>
            <a:ext cx="137160" cy="13716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Graphic 30" descr="Close">
            <a:extLst>
              <a:ext uri="{FF2B5EF4-FFF2-40B4-BE49-F238E27FC236}">
                <a16:creationId xmlns:a16="http://schemas.microsoft.com/office/drawing/2014/main" id="{CD501599-0760-4DDF-99CB-C94247CEED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7452" y="1720631"/>
            <a:ext cx="192179" cy="192179"/>
          </a:xfrm>
          <a:prstGeom prst="rect">
            <a:avLst/>
          </a:prstGeom>
        </p:spPr>
      </p:pic>
      <p:pic>
        <p:nvPicPr>
          <p:cNvPr id="32" name="Graphic 31" descr="Close">
            <a:extLst>
              <a:ext uri="{FF2B5EF4-FFF2-40B4-BE49-F238E27FC236}">
                <a16:creationId xmlns:a16="http://schemas.microsoft.com/office/drawing/2014/main" id="{A814DA67-C1D9-481B-9F75-53A869F04F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84030" y="2216589"/>
            <a:ext cx="192179" cy="192179"/>
          </a:xfrm>
          <a:prstGeom prst="rect">
            <a:avLst/>
          </a:prstGeom>
        </p:spPr>
      </p:pic>
      <p:pic>
        <p:nvPicPr>
          <p:cNvPr id="33" name="Graphic 32" descr="Close">
            <a:extLst>
              <a:ext uri="{FF2B5EF4-FFF2-40B4-BE49-F238E27FC236}">
                <a16:creationId xmlns:a16="http://schemas.microsoft.com/office/drawing/2014/main" id="{3C1C8A4F-F95D-416A-BEE1-8ACAD7E71D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3541" y="2258938"/>
            <a:ext cx="192179" cy="192179"/>
          </a:xfrm>
          <a:prstGeom prst="rect">
            <a:avLst/>
          </a:prstGeom>
        </p:spPr>
      </p:pic>
      <p:graphicFrame>
        <p:nvGraphicFramePr>
          <p:cNvPr id="17" name="Chart 16" descr="Graph of logistic regression.">
            <a:extLst>
              <a:ext uri="{FF2B5EF4-FFF2-40B4-BE49-F238E27FC236}">
                <a16:creationId xmlns:a16="http://schemas.microsoft.com/office/drawing/2014/main" id="{67BA8A85-B759-53EA-5061-1D86FEEDE31E}"/>
              </a:ext>
            </a:extLst>
          </p:cNvPr>
          <p:cNvGraphicFramePr>
            <a:graphicFrameLocks/>
          </p:cNvGraphicFramePr>
          <p:nvPr>
            <p:extLst>
              <p:ext uri="{D42A27DB-BD31-4B8C-83A1-F6EECF244321}">
                <p14:modId xmlns:p14="http://schemas.microsoft.com/office/powerpoint/2010/main" val="2805225453"/>
              </p:ext>
            </p:extLst>
          </p:nvPr>
        </p:nvGraphicFramePr>
        <p:xfrm>
          <a:off x="6719145" y="3821850"/>
          <a:ext cx="2458958" cy="2245571"/>
        </p:xfrm>
        <a:graphic>
          <a:graphicData uri="http://schemas.openxmlformats.org/drawingml/2006/chart">
            <c:chart xmlns:c="http://schemas.openxmlformats.org/drawingml/2006/chart" xmlns:r="http://schemas.openxmlformats.org/officeDocument/2006/relationships" r:id="rId5"/>
          </a:graphicData>
        </a:graphic>
      </p:graphicFrame>
      <p:grpSp>
        <p:nvGrpSpPr>
          <p:cNvPr id="183" name="Group 182" descr="Image of a neural network model">
            <a:extLst>
              <a:ext uri="{FF2B5EF4-FFF2-40B4-BE49-F238E27FC236}">
                <a16:creationId xmlns:a16="http://schemas.microsoft.com/office/drawing/2014/main" id="{444EBC2B-219A-AFBC-7ACC-A9FE563D99F7}"/>
              </a:ext>
            </a:extLst>
          </p:cNvPr>
          <p:cNvGrpSpPr/>
          <p:nvPr/>
        </p:nvGrpSpPr>
        <p:grpSpPr>
          <a:xfrm>
            <a:off x="2801624" y="1588597"/>
            <a:ext cx="2232707" cy="1432303"/>
            <a:chOff x="-3528013" y="4433027"/>
            <a:chExt cx="4846320" cy="3108960"/>
          </a:xfrm>
        </p:grpSpPr>
        <p:sp>
          <p:nvSpPr>
            <p:cNvPr id="147" name="Oval 146" descr="Image of a neural network model">
              <a:extLst>
                <a:ext uri="{FF2B5EF4-FFF2-40B4-BE49-F238E27FC236}">
                  <a16:creationId xmlns:a16="http://schemas.microsoft.com/office/drawing/2014/main" id="{3D65D680-737F-0290-0AD9-32281D855709}"/>
                </a:ext>
              </a:extLst>
            </p:cNvPr>
            <p:cNvSpPr/>
            <p:nvPr/>
          </p:nvSpPr>
          <p:spPr>
            <a:xfrm>
              <a:off x="-3162253" y="543886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descr="Image of a neural network model">
              <a:extLst>
                <a:ext uri="{FF2B5EF4-FFF2-40B4-BE49-F238E27FC236}">
                  <a16:creationId xmlns:a16="http://schemas.microsoft.com/office/drawing/2014/main" id="{5BF03D8B-49DC-6785-01C9-82C539E39FC2}"/>
                </a:ext>
              </a:extLst>
            </p:cNvPr>
            <p:cNvSpPr/>
            <p:nvPr/>
          </p:nvSpPr>
          <p:spPr>
            <a:xfrm>
              <a:off x="-1790653" y="479878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descr="Image of a neural network model">
              <a:extLst>
                <a:ext uri="{FF2B5EF4-FFF2-40B4-BE49-F238E27FC236}">
                  <a16:creationId xmlns:a16="http://schemas.microsoft.com/office/drawing/2014/main" id="{1F8FBB7E-228B-6458-4EE2-7181C3551740}"/>
                </a:ext>
              </a:extLst>
            </p:cNvPr>
            <p:cNvSpPr/>
            <p:nvPr/>
          </p:nvSpPr>
          <p:spPr>
            <a:xfrm>
              <a:off x="-419053" y="479878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descr="Image of a neural network model">
              <a:extLst>
                <a:ext uri="{FF2B5EF4-FFF2-40B4-BE49-F238E27FC236}">
                  <a16:creationId xmlns:a16="http://schemas.microsoft.com/office/drawing/2014/main" id="{B3B3FD69-ECAD-5501-3CC6-4F083CF6B90F}"/>
                </a:ext>
              </a:extLst>
            </p:cNvPr>
            <p:cNvSpPr/>
            <p:nvPr/>
          </p:nvSpPr>
          <p:spPr>
            <a:xfrm>
              <a:off x="-419053" y="598750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descr="Image of a neural network model">
              <a:extLst>
                <a:ext uri="{FF2B5EF4-FFF2-40B4-BE49-F238E27FC236}">
                  <a16:creationId xmlns:a16="http://schemas.microsoft.com/office/drawing/2014/main" id="{3FAC8E07-AEA5-2DD2-609B-63DC117C4AAB}"/>
                </a:ext>
              </a:extLst>
            </p:cNvPr>
            <p:cNvSpPr/>
            <p:nvPr/>
          </p:nvSpPr>
          <p:spPr>
            <a:xfrm>
              <a:off x="-419053" y="717622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descr="Image of a neural network model">
              <a:extLst>
                <a:ext uri="{FF2B5EF4-FFF2-40B4-BE49-F238E27FC236}">
                  <a16:creationId xmlns:a16="http://schemas.microsoft.com/office/drawing/2014/main" id="{2C5923ED-6EDA-A113-6AB6-B95D0CE94B2F}"/>
                </a:ext>
              </a:extLst>
            </p:cNvPr>
            <p:cNvSpPr/>
            <p:nvPr/>
          </p:nvSpPr>
          <p:spPr>
            <a:xfrm>
              <a:off x="-1790653" y="717622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descr="Image of a neural network model">
              <a:extLst>
                <a:ext uri="{FF2B5EF4-FFF2-40B4-BE49-F238E27FC236}">
                  <a16:creationId xmlns:a16="http://schemas.microsoft.com/office/drawing/2014/main" id="{282FCEA1-71E1-EDAC-A450-38739AE25CCB}"/>
                </a:ext>
              </a:extLst>
            </p:cNvPr>
            <p:cNvSpPr/>
            <p:nvPr/>
          </p:nvSpPr>
          <p:spPr>
            <a:xfrm>
              <a:off x="-1790653" y="598750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descr="Image of a neural network model">
              <a:extLst>
                <a:ext uri="{FF2B5EF4-FFF2-40B4-BE49-F238E27FC236}">
                  <a16:creationId xmlns:a16="http://schemas.microsoft.com/office/drawing/2014/main" id="{02D0E9CE-732E-2522-30C1-9FA178B6A23A}"/>
                </a:ext>
              </a:extLst>
            </p:cNvPr>
            <p:cNvSpPr/>
            <p:nvPr/>
          </p:nvSpPr>
          <p:spPr>
            <a:xfrm>
              <a:off x="-3162253" y="6536147"/>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descr="Image of a neural network model">
              <a:extLst>
                <a:ext uri="{FF2B5EF4-FFF2-40B4-BE49-F238E27FC236}">
                  <a16:creationId xmlns:a16="http://schemas.microsoft.com/office/drawing/2014/main" id="{E6F3433B-2B63-3684-3E66-ED4C8876CDC2}"/>
                </a:ext>
              </a:extLst>
            </p:cNvPr>
            <p:cNvSpPr/>
            <p:nvPr/>
          </p:nvSpPr>
          <p:spPr>
            <a:xfrm>
              <a:off x="947975" y="5987356"/>
              <a:ext cx="9144" cy="9144"/>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6" name="Straight Connector 155" descr="Image of a neural network model">
              <a:extLst>
                <a:ext uri="{FF2B5EF4-FFF2-40B4-BE49-F238E27FC236}">
                  <a16:creationId xmlns:a16="http://schemas.microsoft.com/office/drawing/2014/main" id="{5A9BFEF6-7C59-01DE-5DB0-A5935D0A75B3}"/>
                </a:ext>
              </a:extLst>
            </p:cNvPr>
            <p:cNvCxnSpPr>
              <a:endCxn id="148" idx="3"/>
            </p:cNvCxnSpPr>
            <p:nvPr/>
          </p:nvCxnSpPr>
          <p:spPr>
            <a:xfrm flipV="1">
              <a:off x="-3162253" y="4806592"/>
              <a:ext cx="1372939" cy="6414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descr="Image of a neural network model">
              <a:extLst>
                <a:ext uri="{FF2B5EF4-FFF2-40B4-BE49-F238E27FC236}">
                  <a16:creationId xmlns:a16="http://schemas.microsoft.com/office/drawing/2014/main" id="{BF125680-8DB4-6F01-D056-450FC542EE3B}"/>
                </a:ext>
              </a:extLst>
            </p:cNvPr>
            <p:cNvCxnSpPr>
              <a:stCxn id="147" idx="0"/>
              <a:endCxn id="153" idx="0"/>
            </p:cNvCxnSpPr>
            <p:nvPr/>
          </p:nvCxnSpPr>
          <p:spPr>
            <a:xfrm>
              <a:off x="-3157681" y="5438867"/>
              <a:ext cx="1371600" cy="548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descr="Image of a neural network model">
              <a:extLst>
                <a:ext uri="{FF2B5EF4-FFF2-40B4-BE49-F238E27FC236}">
                  <a16:creationId xmlns:a16="http://schemas.microsoft.com/office/drawing/2014/main" id="{2B9309C8-02A4-66C4-575A-DB3CFF144988}"/>
                </a:ext>
              </a:extLst>
            </p:cNvPr>
            <p:cNvCxnSpPr>
              <a:stCxn id="147" idx="1"/>
            </p:cNvCxnSpPr>
            <p:nvPr/>
          </p:nvCxnSpPr>
          <p:spPr>
            <a:xfrm>
              <a:off x="-3160914" y="5440206"/>
              <a:ext cx="1374833" cy="1736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descr="Image of a neural network model">
              <a:extLst>
                <a:ext uri="{FF2B5EF4-FFF2-40B4-BE49-F238E27FC236}">
                  <a16:creationId xmlns:a16="http://schemas.microsoft.com/office/drawing/2014/main" id="{5FEF1920-4A1D-59E7-9744-3AA9CEB68496}"/>
                </a:ext>
              </a:extLst>
            </p:cNvPr>
            <p:cNvCxnSpPr>
              <a:endCxn id="148" idx="1"/>
            </p:cNvCxnSpPr>
            <p:nvPr/>
          </p:nvCxnSpPr>
          <p:spPr>
            <a:xfrm flipV="1">
              <a:off x="-3145779" y="4800126"/>
              <a:ext cx="1356465" cy="17451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descr="Image of a neural network model">
              <a:extLst>
                <a:ext uri="{FF2B5EF4-FFF2-40B4-BE49-F238E27FC236}">
                  <a16:creationId xmlns:a16="http://schemas.microsoft.com/office/drawing/2014/main" id="{67BB33D7-9295-4D10-2798-3C16D8EB2D53}"/>
                </a:ext>
              </a:extLst>
            </p:cNvPr>
            <p:cNvCxnSpPr>
              <a:endCxn id="153" idx="3"/>
            </p:cNvCxnSpPr>
            <p:nvPr/>
          </p:nvCxnSpPr>
          <p:spPr>
            <a:xfrm flipV="1">
              <a:off x="-3166825" y="5995312"/>
              <a:ext cx="1377511" cy="549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descr="Image of a neural network model">
              <a:extLst>
                <a:ext uri="{FF2B5EF4-FFF2-40B4-BE49-F238E27FC236}">
                  <a16:creationId xmlns:a16="http://schemas.microsoft.com/office/drawing/2014/main" id="{1B50D4CA-AC84-2319-177A-4B352165DF0C}"/>
                </a:ext>
              </a:extLst>
            </p:cNvPr>
            <p:cNvCxnSpPr>
              <a:endCxn id="152" idx="5"/>
            </p:cNvCxnSpPr>
            <p:nvPr/>
          </p:nvCxnSpPr>
          <p:spPr>
            <a:xfrm>
              <a:off x="-3165486" y="6551757"/>
              <a:ext cx="1382638" cy="632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descr="Image of a neural network model">
              <a:extLst>
                <a:ext uri="{FF2B5EF4-FFF2-40B4-BE49-F238E27FC236}">
                  <a16:creationId xmlns:a16="http://schemas.microsoft.com/office/drawing/2014/main" id="{EB9FA28C-B7C6-295B-DD24-D328F9FE118E}"/>
                </a:ext>
              </a:extLst>
            </p:cNvPr>
            <p:cNvCxnSpPr>
              <a:endCxn id="149" idx="2"/>
            </p:cNvCxnSpPr>
            <p:nvPr/>
          </p:nvCxnSpPr>
          <p:spPr>
            <a:xfrm flipV="1">
              <a:off x="-1781509" y="4803359"/>
              <a:ext cx="1362456" cy="32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descr="Image of a neural network model">
              <a:extLst>
                <a:ext uri="{FF2B5EF4-FFF2-40B4-BE49-F238E27FC236}">
                  <a16:creationId xmlns:a16="http://schemas.microsoft.com/office/drawing/2014/main" id="{D818C4F1-3187-F118-CAD9-F350C3E56FC5}"/>
                </a:ext>
              </a:extLst>
            </p:cNvPr>
            <p:cNvCxnSpPr>
              <a:endCxn id="150" idx="2"/>
            </p:cNvCxnSpPr>
            <p:nvPr/>
          </p:nvCxnSpPr>
          <p:spPr>
            <a:xfrm>
              <a:off x="-1774179" y="4810217"/>
              <a:ext cx="1355126" cy="1181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descr="Image of a neural network model">
              <a:extLst>
                <a:ext uri="{FF2B5EF4-FFF2-40B4-BE49-F238E27FC236}">
                  <a16:creationId xmlns:a16="http://schemas.microsoft.com/office/drawing/2014/main" id="{2EFEDB53-763C-F3BF-A538-D3A6596C6465}"/>
                </a:ext>
              </a:extLst>
            </p:cNvPr>
            <p:cNvCxnSpPr>
              <a:endCxn id="151" idx="1"/>
            </p:cNvCxnSpPr>
            <p:nvPr/>
          </p:nvCxnSpPr>
          <p:spPr>
            <a:xfrm>
              <a:off x="-1774179" y="4812503"/>
              <a:ext cx="1356465" cy="2365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descr="Image of a neural network model">
              <a:extLst>
                <a:ext uri="{FF2B5EF4-FFF2-40B4-BE49-F238E27FC236}">
                  <a16:creationId xmlns:a16="http://schemas.microsoft.com/office/drawing/2014/main" id="{BD388294-AC3F-75B9-AA50-4CFFA3902BB6}"/>
                </a:ext>
              </a:extLst>
            </p:cNvPr>
            <p:cNvCxnSpPr>
              <a:stCxn id="153" idx="1"/>
              <a:endCxn id="149" idx="3"/>
            </p:cNvCxnSpPr>
            <p:nvPr/>
          </p:nvCxnSpPr>
          <p:spPr>
            <a:xfrm flipV="1">
              <a:off x="-1789314" y="4806592"/>
              <a:ext cx="1371600" cy="11822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descr="Image of a neural network model">
              <a:extLst>
                <a:ext uri="{FF2B5EF4-FFF2-40B4-BE49-F238E27FC236}">
                  <a16:creationId xmlns:a16="http://schemas.microsoft.com/office/drawing/2014/main" id="{D28CE048-AC8F-B691-9FEB-987BF6A2609F}"/>
                </a:ext>
              </a:extLst>
            </p:cNvPr>
            <p:cNvCxnSpPr>
              <a:endCxn id="150" idx="3"/>
            </p:cNvCxnSpPr>
            <p:nvPr/>
          </p:nvCxnSpPr>
          <p:spPr>
            <a:xfrm>
              <a:off x="-1783403" y="5986168"/>
              <a:ext cx="1365689" cy="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descr="Image of a neural network model">
              <a:extLst>
                <a:ext uri="{FF2B5EF4-FFF2-40B4-BE49-F238E27FC236}">
                  <a16:creationId xmlns:a16="http://schemas.microsoft.com/office/drawing/2014/main" id="{01A0453E-9385-9D30-1428-AD240A26C32E}"/>
                </a:ext>
              </a:extLst>
            </p:cNvPr>
            <p:cNvCxnSpPr>
              <a:endCxn id="151" idx="6"/>
            </p:cNvCxnSpPr>
            <p:nvPr/>
          </p:nvCxnSpPr>
          <p:spPr>
            <a:xfrm>
              <a:off x="-1777412" y="5986168"/>
              <a:ext cx="1367503" cy="1194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descr="Image of a neural network model">
              <a:extLst>
                <a:ext uri="{FF2B5EF4-FFF2-40B4-BE49-F238E27FC236}">
                  <a16:creationId xmlns:a16="http://schemas.microsoft.com/office/drawing/2014/main" id="{C51FC4F0-2731-2B84-D788-C7F48CAB13BA}"/>
                </a:ext>
              </a:extLst>
            </p:cNvPr>
            <p:cNvCxnSpPr>
              <a:stCxn id="152" idx="0"/>
              <a:endCxn id="151" idx="5"/>
            </p:cNvCxnSpPr>
            <p:nvPr/>
          </p:nvCxnSpPr>
          <p:spPr>
            <a:xfrm>
              <a:off x="-1786081" y="7176227"/>
              <a:ext cx="1374833" cy="7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descr="Image of a neural network model">
              <a:extLst>
                <a:ext uri="{FF2B5EF4-FFF2-40B4-BE49-F238E27FC236}">
                  <a16:creationId xmlns:a16="http://schemas.microsoft.com/office/drawing/2014/main" id="{D5607602-8FD4-DB22-1C7F-A07F9AEA1ACD}"/>
                </a:ext>
              </a:extLst>
            </p:cNvPr>
            <p:cNvCxnSpPr/>
            <p:nvPr/>
          </p:nvCxnSpPr>
          <p:spPr>
            <a:xfrm flipV="1">
              <a:off x="-1790653" y="5991410"/>
              <a:ext cx="1379405" cy="1183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descr="Image of a neural network model">
              <a:extLst>
                <a:ext uri="{FF2B5EF4-FFF2-40B4-BE49-F238E27FC236}">
                  <a16:creationId xmlns:a16="http://schemas.microsoft.com/office/drawing/2014/main" id="{6AB8290D-D4A8-195D-9596-6E24C2C2B92B}"/>
                </a:ext>
              </a:extLst>
            </p:cNvPr>
            <p:cNvCxnSpPr>
              <a:endCxn id="149" idx="3"/>
            </p:cNvCxnSpPr>
            <p:nvPr/>
          </p:nvCxnSpPr>
          <p:spPr>
            <a:xfrm flipV="1">
              <a:off x="-1783403" y="4806592"/>
              <a:ext cx="1365689" cy="2368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descr="Image of a neural network model">
              <a:extLst>
                <a:ext uri="{FF2B5EF4-FFF2-40B4-BE49-F238E27FC236}">
                  <a16:creationId xmlns:a16="http://schemas.microsoft.com/office/drawing/2014/main" id="{4ABFA890-B741-81F3-FB65-04236D1639E4}"/>
                </a:ext>
              </a:extLst>
            </p:cNvPr>
            <p:cNvCxnSpPr>
              <a:endCxn id="155" idx="7"/>
            </p:cNvCxnSpPr>
            <p:nvPr/>
          </p:nvCxnSpPr>
          <p:spPr>
            <a:xfrm>
              <a:off x="-419053" y="4798787"/>
              <a:ext cx="1374833" cy="1189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descr="Image of a neural network model">
              <a:extLst>
                <a:ext uri="{FF2B5EF4-FFF2-40B4-BE49-F238E27FC236}">
                  <a16:creationId xmlns:a16="http://schemas.microsoft.com/office/drawing/2014/main" id="{D50043B6-99FB-0315-BA5B-400F3D08E964}"/>
                </a:ext>
              </a:extLst>
            </p:cNvPr>
            <p:cNvCxnSpPr/>
            <p:nvPr/>
          </p:nvCxnSpPr>
          <p:spPr>
            <a:xfrm>
              <a:off x="-406676" y="5995312"/>
              <a:ext cx="1353312" cy="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descr="Image of a neural network model">
              <a:extLst>
                <a:ext uri="{FF2B5EF4-FFF2-40B4-BE49-F238E27FC236}">
                  <a16:creationId xmlns:a16="http://schemas.microsoft.com/office/drawing/2014/main" id="{ECAA72D3-2F5D-D2EB-E7FF-C40D8E690F75}"/>
                </a:ext>
              </a:extLst>
            </p:cNvPr>
            <p:cNvCxnSpPr>
              <a:endCxn id="155" idx="3"/>
            </p:cNvCxnSpPr>
            <p:nvPr/>
          </p:nvCxnSpPr>
          <p:spPr>
            <a:xfrm flipV="1">
              <a:off x="-405812" y="5995161"/>
              <a:ext cx="1355126" cy="11820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Oval 173" descr="Image of a neural network model">
              <a:extLst>
                <a:ext uri="{FF2B5EF4-FFF2-40B4-BE49-F238E27FC236}">
                  <a16:creationId xmlns:a16="http://schemas.microsoft.com/office/drawing/2014/main" id="{2BAC515C-5D46-CA1D-D831-D5553FC1CF9E}"/>
                </a:ext>
              </a:extLst>
            </p:cNvPr>
            <p:cNvSpPr/>
            <p:nvPr/>
          </p:nvSpPr>
          <p:spPr>
            <a:xfrm>
              <a:off x="-2156413" y="562174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descr="Image of a neural network model">
              <a:extLst>
                <a:ext uri="{FF2B5EF4-FFF2-40B4-BE49-F238E27FC236}">
                  <a16:creationId xmlns:a16="http://schemas.microsoft.com/office/drawing/2014/main" id="{352F57A0-159D-6079-DE5F-A1F548E1F87A}"/>
                </a:ext>
              </a:extLst>
            </p:cNvPr>
            <p:cNvSpPr/>
            <p:nvPr/>
          </p:nvSpPr>
          <p:spPr>
            <a:xfrm>
              <a:off x="-2156413" y="681046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descr="Image of a neural network model">
              <a:extLst>
                <a:ext uri="{FF2B5EF4-FFF2-40B4-BE49-F238E27FC236}">
                  <a16:creationId xmlns:a16="http://schemas.microsoft.com/office/drawing/2014/main" id="{22E02913-6B49-D13F-D768-7063899AD5A4}"/>
                </a:ext>
              </a:extLst>
            </p:cNvPr>
            <p:cNvSpPr/>
            <p:nvPr/>
          </p:nvSpPr>
          <p:spPr>
            <a:xfrm>
              <a:off x="-2156413" y="443302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descr="Image of a neural network model">
              <a:extLst>
                <a:ext uri="{FF2B5EF4-FFF2-40B4-BE49-F238E27FC236}">
                  <a16:creationId xmlns:a16="http://schemas.microsoft.com/office/drawing/2014/main" id="{2DDF035D-88F1-492B-B6CC-25EBCE63FACB}"/>
                </a:ext>
              </a:extLst>
            </p:cNvPr>
            <p:cNvSpPr/>
            <p:nvPr/>
          </p:nvSpPr>
          <p:spPr>
            <a:xfrm>
              <a:off x="-784813" y="562174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descr="Image of a neural network model">
              <a:extLst>
                <a:ext uri="{FF2B5EF4-FFF2-40B4-BE49-F238E27FC236}">
                  <a16:creationId xmlns:a16="http://schemas.microsoft.com/office/drawing/2014/main" id="{8A7806EA-F1AC-FDA0-06EE-A5E642BFF0C5}"/>
                </a:ext>
              </a:extLst>
            </p:cNvPr>
            <p:cNvSpPr/>
            <p:nvPr/>
          </p:nvSpPr>
          <p:spPr>
            <a:xfrm>
              <a:off x="-784813" y="681046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descr="Image of a neural network model">
              <a:extLst>
                <a:ext uri="{FF2B5EF4-FFF2-40B4-BE49-F238E27FC236}">
                  <a16:creationId xmlns:a16="http://schemas.microsoft.com/office/drawing/2014/main" id="{AC1D53F7-83F1-AE61-6CAE-40CAFEF5C050}"/>
                </a:ext>
              </a:extLst>
            </p:cNvPr>
            <p:cNvSpPr/>
            <p:nvPr/>
          </p:nvSpPr>
          <p:spPr>
            <a:xfrm>
              <a:off x="-784813" y="443302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descr="Image of a neural network model">
              <a:extLst>
                <a:ext uri="{FF2B5EF4-FFF2-40B4-BE49-F238E27FC236}">
                  <a16:creationId xmlns:a16="http://schemas.microsoft.com/office/drawing/2014/main" id="{7EFCBB24-7C1F-39EF-76F3-8D0124D07580}"/>
                </a:ext>
              </a:extLst>
            </p:cNvPr>
            <p:cNvSpPr/>
            <p:nvPr/>
          </p:nvSpPr>
          <p:spPr>
            <a:xfrm>
              <a:off x="-3528013" y="507310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descr="Image of a neural network model">
              <a:extLst>
                <a:ext uri="{FF2B5EF4-FFF2-40B4-BE49-F238E27FC236}">
                  <a16:creationId xmlns:a16="http://schemas.microsoft.com/office/drawing/2014/main" id="{7D79FCF1-5C26-EE13-0092-0AB37E44B3CC}"/>
                </a:ext>
              </a:extLst>
            </p:cNvPr>
            <p:cNvSpPr/>
            <p:nvPr/>
          </p:nvSpPr>
          <p:spPr>
            <a:xfrm>
              <a:off x="-3528013" y="6170387"/>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descr="Image of a neural network model">
              <a:extLst>
                <a:ext uri="{FF2B5EF4-FFF2-40B4-BE49-F238E27FC236}">
                  <a16:creationId xmlns:a16="http://schemas.microsoft.com/office/drawing/2014/main" id="{CD096290-75AC-6FC2-155D-E029980BB969}"/>
                </a:ext>
              </a:extLst>
            </p:cNvPr>
            <p:cNvSpPr/>
            <p:nvPr/>
          </p:nvSpPr>
          <p:spPr>
            <a:xfrm>
              <a:off x="586787" y="5626168"/>
              <a:ext cx="731520" cy="731520"/>
            </a:xfrm>
            <a:prstGeom prst="ellipse">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4906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FF9CCDB-CD2D-F1F4-CD70-C199239BA236}"/>
              </a:ext>
            </a:extLst>
          </p:cNvPr>
          <p:cNvSpPr>
            <a:spLocks noGrp="1"/>
          </p:cNvSpPr>
          <p:nvPr>
            <p:ph idx="2"/>
          </p:nvPr>
        </p:nvSpPr>
        <p:spPr/>
        <p:txBody>
          <a:bodyPr/>
          <a:lstStyle/>
          <a:p>
            <a:endParaRPr lang="en-US" dirty="0"/>
          </a:p>
        </p:txBody>
      </p:sp>
      <p:sp>
        <p:nvSpPr>
          <p:cNvPr id="45" name="Rectangle: Top Corners Rounded 7">
            <a:extLst>
              <a:ext uri="{FF2B5EF4-FFF2-40B4-BE49-F238E27FC236}">
                <a16:creationId xmlns:a16="http://schemas.microsoft.com/office/drawing/2014/main" id="{8415FD5E-1F46-4446-811F-264E56A07FB0}"/>
              </a:ext>
              <a:ext uri="{C183D7F6-B498-43B3-948B-1728B52AA6E4}">
                <adec:decorative xmlns:adec="http://schemas.microsoft.com/office/drawing/2017/decorative" val="1"/>
              </a:ext>
            </a:extLst>
          </p:cNvPr>
          <p:cNvSpPr/>
          <p:nvPr/>
        </p:nvSpPr>
        <p:spPr>
          <a:xfrm>
            <a:off x="837117" y="2398146"/>
            <a:ext cx="6968846" cy="702020"/>
          </a:xfrm>
          <a:prstGeom prst="round2SameRect">
            <a:avLst/>
          </a:prstGeom>
          <a:solidFill>
            <a:srgbClr val="0070C0"/>
          </a:solidFill>
          <a:ln w="28575">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Training set</a:t>
            </a:r>
          </a:p>
          <a:p>
            <a:pPr algn="ctr"/>
            <a:r>
              <a:rPr lang="en-US" dirty="0">
                <a:solidFill>
                  <a:schemeClr val="bg1"/>
                </a:solidFill>
              </a:rPr>
              <a:t>(used to learn the model </a:t>
            </a:r>
            <a:r>
              <a:rPr lang="en-US" b="1" dirty="0">
                <a:solidFill>
                  <a:schemeClr val="bg1"/>
                </a:solidFill>
              </a:rPr>
              <a:t>parameters, e.g. weights and biases</a:t>
            </a:r>
            <a:r>
              <a:rPr lang="en-US" dirty="0">
                <a:solidFill>
                  <a:schemeClr val="bg1"/>
                </a:solidFill>
              </a:rPr>
              <a:t>)</a:t>
            </a:r>
          </a:p>
        </p:txBody>
      </p:sp>
      <p:sp>
        <p:nvSpPr>
          <p:cNvPr id="46" name="Rectangle 45">
            <a:extLst>
              <a:ext uri="{FF2B5EF4-FFF2-40B4-BE49-F238E27FC236}">
                <a16:creationId xmlns:a16="http://schemas.microsoft.com/office/drawing/2014/main" id="{FC673C73-4A21-428C-9A72-7192333D440E}"/>
              </a:ext>
              <a:ext uri="{C183D7F6-B498-43B3-948B-1728B52AA6E4}">
                <adec:decorative xmlns:adec="http://schemas.microsoft.com/office/drawing/2017/decorative" val="1"/>
              </a:ext>
            </a:extLst>
          </p:cNvPr>
          <p:cNvSpPr/>
          <p:nvPr/>
        </p:nvSpPr>
        <p:spPr>
          <a:xfrm>
            <a:off x="837117" y="3255936"/>
            <a:ext cx="6968846" cy="765492"/>
          </a:xfrm>
          <a:prstGeom prst="rect">
            <a:avLst/>
          </a:prstGeom>
          <a:solidFill>
            <a:srgbClr val="003181"/>
          </a:solid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Validation set</a:t>
            </a:r>
          </a:p>
          <a:p>
            <a:pPr algn="ctr"/>
            <a:r>
              <a:rPr lang="en-US" dirty="0">
                <a:solidFill>
                  <a:schemeClr val="bg1"/>
                </a:solidFill>
              </a:rPr>
              <a:t>(used for </a:t>
            </a:r>
            <a:r>
              <a:rPr lang="en-US" b="1" dirty="0">
                <a:solidFill>
                  <a:schemeClr val="bg1"/>
                </a:solidFill>
              </a:rPr>
              <a:t>hyperparameter tuning </a:t>
            </a:r>
            <a:r>
              <a:rPr lang="en-US" dirty="0">
                <a:solidFill>
                  <a:schemeClr val="bg1"/>
                </a:solidFill>
              </a:rPr>
              <a:t>and </a:t>
            </a:r>
            <a:r>
              <a:rPr lang="en-US" b="1" dirty="0">
                <a:solidFill>
                  <a:schemeClr val="bg1"/>
                </a:solidFill>
              </a:rPr>
              <a:t>model selection</a:t>
            </a:r>
            <a:r>
              <a:rPr lang="en-US" dirty="0">
                <a:solidFill>
                  <a:schemeClr val="bg1"/>
                </a:solidFill>
              </a:rPr>
              <a:t>.)</a:t>
            </a:r>
          </a:p>
        </p:txBody>
      </p:sp>
      <p:sp>
        <p:nvSpPr>
          <p:cNvPr id="47" name="Rectangle: Top Corners Rounded 11">
            <a:extLst>
              <a:ext uri="{FF2B5EF4-FFF2-40B4-BE49-F238E27FC236}">
                <a16:creationId xmlns:a16="http://schemas.microsoft.com/office/drawing/2014/main" id="{F3ECCF5B-9E16-4CEC-9465-C18226628B7E}"/>
              </a:ext>
              <a:ext uri="{C183D7F6-B498-43B3-948B-1728B52AA6E4}">
                <adec:decorative xmlns:adec="http://schemas.microsoft.com/office/drawing/2017/decorative" val="1"/>
              </a:ext>
            </a:extLst>
          </p:cNvPr>
          <p:cNvSpPr/>
          <p:nvPr/>
        </p:nvSpPr>
        <p:spPr>
          <a:xfrm>
            <a:off x="837117" y="4171090"/>
            <a:ext cx="6970073" cy="765491"/>
          </a:xfrm>
          <a:prstGeom prst="round2SameRect">
            <a:avLst>
              <a:gd name="adj1" fmla="val 0"/>
              <a:gd name="adj2" fmla="val 17500"/>
            </a:avLst>
          </a:prstGeom>
          <a:solidFill>
            <a:srgbClr val="504BAB"/>
          </a:solid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Test set</a:t>
            </a:r>
          </a:p>
          <a:p>
            <a:pPr algn="ctr"/>
            <a:r>
              <a:rPr lang="en-US" dirty="0">
                <a:solidFill>
                  <a:schemeClr val="bg1"/>
                </a:solidFill>
              </a:rPr>
              <a:t>(used to evaluate the fully trained model)</a:t>
            </a:r>
          </a:p>
        </p:txBody>
      </p:sp>
      <p:sp>
        <p:nvSpPr>
          <p:cNvPr id="3" name="Slide Number Placeholder 2">
            <a:extLst>
              <a:ext uri="{FF2B5EF4-FFF2-40B4-BE49-F238E27FC236}">
                <a16:creationId xmlns:a16="http://schemas.microsoft.com/office/drawing/2014/main" id="{2B50A513-DA90-4964-B36A-22E02E54A6EB}"/>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2" name="Title 1">
            <a:extLst>
              <a:ext uri="{FF2B5EF4-FFF2-40B4-BE49-F238E27FC236}">
                <a16:creationId xmlns:a16="http://schemas.microsoft.com/office/drawing/2014/main" id="{527667F2-14BE-33D6-307C-3E4DED383017}"/>
              </a:ext>
            </a:extLst>
          </p:cNvPr>
          <p:cNvSpPr>
            <a:spLocks noGrp="1"/>
          </p:cNvSpPr>
          <p:nvPr>
            <p:ph type="title" idx="1"/>
          </p:nvPr>
        </p:nvSpPr>
        <p:spPr/>
        <p:txBody>
          <a:bodyPr>
            <a:normAutofit fontScale="90000"/>
          </a:bodyPr>
          <a:lstStyle/>
          <a:p>
            <a:r>
              <a:rPr lang="en-US" dirty="0"/>
              <a:t>Source: Training, validation, and test sets</a:t>
            </a:r>
          </a:p>
        </p:txBody>
      </p:sp>
      <p:sp>
        <p:nvSpPr>
          <p:cNvPr id="24" name="TextBox 23" descr="Illustration showing how the original dataset is split into training, validation and test set.">
            <a:extLst>
              <a:ext uri="{FF2B5EF4-FFF2-40B4-BE49-F238E27FC236}">
                <a16:creationId xmlns:a16="http://schemas.microsoft.com/office/drawing/2014/main" id="{5A091F0A-477A-0EA2-26D5-B4273917618A}"/>
              </a:ext>
            </a:extLst>
          </p:cNvPr>
          <p:cNvSpPr txBox="1"/>
          <p:nvPr/>
        </p:nvSpPr>
        <p:spPr>
          <a:xfrm>
            <a:off x="8661135" y="2553917"/>
            <a:ext cx="2836333" cy="1281992"/>
          </a:xfrm>
          <a:prstGeom prst="flowChartMultidocument">
            <a:avLst/>
          </a:prstGeom>
          <a:solidFill>
            <a:srgbClr val="C00000"/>
          </a:solidFill>
          <a:ln w="19050">
            <a:solidFill>
              <a:schemeClr val="tx1"/>
            </a:solidFill>
          </a:ln>
          <a:effectLst/>
        </p:spPr>
        <p:txBody>
          <a:bodyPr wrap="square" lIns="365760" bIns="182880" rtlCol="0" anchor="ctr">
            <a:noAutofit/>
          </a:bodyPr>
          <a:lstStyle/>
          <a:p>
            <a:r>
              <a:rPr lang="en-US" dirty="0">
                <a:solidFill>
                  <a:schemeClr val="bg1"/>
                </a:solidFill>
              </a:rPr>
              <a:t>Train, tune, and validate the model (multiple times!)</a:t>
            </a:r>
          </a:p>
        </p:txBody>
      </p:sp>
      <p:sp>
        <p:nvSpPr>
          <p:cNvPr id="25" name="Arrow: Curved Right 33" descr="Illustration showing how the original dataset is split into training, validation and test set.">
            <a:extLst>
              <a:ext uri="{FF2B5EF4-FFF2-40B4-BE49-F238E27FC236}">
                <a16:creationId xmlns:a16="http://schemas.microsoft.com/office/drawing/2014/main" id="{89E19665-5E0A-32A0-BA15-EEB3E52D7068}"/>
              </a:ext>
            </a:extLst>
          </p:cNvPr>
          <p:cNvSpPr/>
          <p:nvPr/>
        </p:nvSpPr>
        <p:spPr>
          <a:xfrm>
            <a:off x="7807191" y="2644918"/>
            <a:ext cx="532871" cy="1114716"/>
          </a:xfrm>
          <a:prstGeom prst="curvedRightArrow">
            <a:avLst>
              <a:gd name="adj1" fmla="val 28394"/>
              <a:gd name="adj2" fmla="val 61785"/>
              <a:gd name="adj3" fmla="val 25000"/>
            </a:avLst>
          </a:prstGeom>
          <a:solidFill>
            <a:srgbClr val="DF2A5D"/>
          </a:solidFill>
          <a:ln>
            <a:solidFill>
              <a:schemeClr val="tx1"/>
            </a:solid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26" name="Arrow: Curved Right 35" descr="Illustration showing how the original dataset is split into training, validation and test set.">
            <a:extLst>
              <a:ext uri="{FF2B5EF4-FFF2-40B4-BE49-F238E27FC236}">
                <a16:creationId xmlns:a16="http://schemas.microsoft.com/office/drawing/2014/main" id="{E4D9ED82-9B63-8C04-420F-D4D806A4D5C8}"/>
              </a:ext>
            </a:extLst>
          </p:cNvPr>
          <p:cNvSpPr/>
          <p:nvPr/>
        </p:nvSpPr>
        <p:spPr>
          <a:xfrm rot="10800000">
            <a:off x="8394699" y="2580999"/>
            <a:ext cx="532871" cy="1114716"/>
          </a:xfrm>
          <a:prstGeom prst="curvedRightArrow">
            <a:avLst>
              <a:gd name="adj1" fmla="val 28394"/>
              <a:gd name="adj2" fmla="val 61785"/>
              <a:gd name="adj3" fmla="val 25000"/>
            </a:avLst>
          </a:prstGeom>
          <a:solidFill>
            <a:schemeClr val="accent4"/>
          </a:solidFill>
          <a:ln>
            <a:solidFill>
              <a:schemeClr val="tx1"/>
            </a:solid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27" name="TextBox 26" descr="Illustration showing how the original dataset is split into training, validation and test set.">
            <a:extLst>
              <a:ext uri="{FF2B5EF4-FFF2-40B4-BE49-F238E27FC236}">
                <a16:creationId xmlns:a16="http://schemas.microsoft.com/office/drawing/2014/main" id="{F2733A5E-AD0D-168A-BCBE-3181334EEA8F}"/>
              </a:ext>
            </a:extLst>
          </p:cNvPr>
          <p:cNvSpPr txBox="1"/>
          <p:nvPr/>
        </p:nvSpPr>
        <p:spPr>
          <a:xfrm>
            <a:off x="8716693" y="4171089"/>
            <a:ext cx="2743199" cy="765492"/>
          </a:xfrm>
          <a:prstGeom prst="rect">
            <a:avLst/>
          </a:prstGeom>
          <a:solidFill>
            <a:srgbClr val="504BAB"/>
          </a:solidFill>
          <a:ln w="28575">
            <a:solidFill>
              <a:schemeClr val="tx1"/>
            </a:solidFill>
          </a:ln>
          <a:effectLst/>
        </p:spPr>
        <p:txBody>
          <a:bodyPr wrap="square" rtlCol="0" anchor="ctr">
            <a:noAutofit/>
          </a:bodyPr>
          <a:lstStyle/>
          <a:p>
            <a:pPr algn="ctr"/>
            <a:r>
              <a:rPr lang="en-US" dirty="0">
                <a:solidFill>
                  <a:schemeClr val="bg1"/>
                </a:solidFill>
              </a:rPr>
              <a:t>(Final) Test the model</a:t>
            </a:r>
          </a:p>
        </p:txBody>
      </p:sp>
      <p:cxnSp>
        <p:nvCxnSpPr>
          <p:cNvPr id="31" name="Straight Arrow Connector 30" descr="Illustration showing how the original dataset is split into training, validation and test set.">
            <a:extLst>
              <a:ext uri="{FF2B5EF4-FFF2-40B4-BE49-F238E27FC236}">
                <a16:creationId xmlns:a16="http://schemas.microsoft.com/office/drawing/2014/main" id="{40F6970C-B985-36DD-03C3-2E275A060269}"/>
              </a:ext>
            </a:extLst>
          </p:cNvPr>
          <p:cNvCxnSpPr>
            <a:cxnSpLocks/>
            <a:endCxn id="27" idx="1"/>
          </p:cNvCxnSpPr>
          <p:nvPr/>
        </p:nvCxnSpPr>
        <p:spPr>
          <a:xfrm flipV="1">
            <a:off x="7960659" y="4553835"/>
            <a:ext cx="756034" cy="1477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descr="Illustration showing how the original dataset is split into training, validation and test set.">
            <a:extLst>
              <a:ext uri="{FF2B5EF4-FFF2-40B4-BE49-F238E27FC236}">
                <a16:creationId xmlns:a16="http://schemas.microsoft.com/office/drawing/2014/main" id="{958B421E-608F-0A98-D059-2F21A691BB1A}"/>
              </a:ext>
            </a:extLst>
          </p:cNvPr>
          <p:cNvCxnSpPr>
            <a:cxnSpLocks/>
          </p:cNvCxnSpPr>
          <p:nvPr/>
        </p:nvCxnSpPr>
        <p:spPr>
          <a:xfrm>
            <a:off x="10088294" y="3769153"/>
            <a:ext cx="0" cy="36337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descr="Illustration showing how the original dataset is split into training, validation and test set.">
            <a:extLst>
              <a:ext uri="{FF2B5EF4-FFF2-40B4-BE49-F238E27FC236}">
                <a16:creationId xmlns:a16="http://schemas.microsoft.com/office/drawing/2014/main" id="{FE20BFEB-EBEE-20C7-BB4B-C03CB1E7F4D6}"/>
              </a:ext>
            </a:extLst>
          </p:cNvPr>
          <p:cNvSpPr txBox="1"/>
          <p:nvPr/>
        </p:nvSpPr>
        <p:spPr>
          <a:xfrm>
            <a:off x="7415742" y="1935512"/>
            <a:ext cx="1724820" cy="461665"/>
          </a:xfrm>
          <a:prstGeom prst="rect">
            <a:avLst/>
          </a:prstGeom>
          <a:noFill/>
        </p:spPr>
        <p:txBody>
          <a:bodyPr wrap="square" rtlCol="0">
            <a:spAutoFit/>
          </a:bodyPr>
          <a:lstStyle/>
          <a:p>
            <a:pPr algn="ctr"/>
            <a:r>
              <a:rPr lang="en-US" sz="2400" b="1" dirty="0">
                <a:solidFill>
                  <a:schemeClr val="tx2"/>
                </a:solidFill>
              </a:rPr>
              <a:t>Learning</a:t>
            </a:r>
          </a:p>
        </p:txBody>
      </p:sp>
      <p:sp>
        <p:nvSpPr>
          <p:cNvPr id="35" name="TextBox 34" descr="Illustration showing how the original dataset is split into training, validation and test set.">
            <a:extLst>
              <a:ext uri="{FF2B5EF4-FFF2-40B4-BE49-F238E27FC236}">
                <a16:creationId xmlns:a16="http://schemas.microsoft.com/office/drawing/2014/main" id="{51B475F6-B478-5D82-EEA6-CB6D454E97EB}"/>
              </a:ext>
            </a:extLst>
          </p:cNvPr>
          <p:cNvSpPr txBox="1"/>
          <p:nvPr/>
        </p:nvSpPr>
        <p:spPr>
          <a:xfrm>
            <a:off x="10088293" y="3737672"/>
            <a:ext cx="1065741" cy="369332"/>
          </a:xfrm>
          <a:prstGeom prst="rect">
            <a:avLst/>
          </a:prstGeom>
          <a:noFill/>
        </p:spPr>
        <p:txBody>
          <a:bodyPr wrap="square" rtlCol="0">
            <a:spAutoFit/>
          </a:bodyPr>
          <a:lstStyle/>
          <a:p>
            <a:pPr algn="ctr"/>
            <a:r>
              <a:rPr lang="en-US" dirty="0"/>
              <a:t>Testing</a:t>
            </a:r>
          </a:p>
        </p:txBody>
      </p:sp>
    </p:spTree>
    <p:extLst>
      <p:ext uri="{BB962C8B-B14F-4D97-AF65-F5344CB8AC3E}">
        <p14:creationId xmlns:p14="http://schemas.microsoft.com/office/powerpoint/2010/main" val="143947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Rounded Rectangle 4" descr="Illustration of k-fold cross validation with k=5">
            <a:extLst>
              <a:ext uri="{FF2B5EF4-FFF2-40B4-BE49-F238E27FC236}">
                <a16:creationId xmlns:a16="http://schemas.microsoft.com/office/drawing/2014/main" id="{FB03E632-25DE-427B-AADA-0806453E2B94}"/>
              </a:ext>
            </a:extLst>
          </p:cNvPr>
          <p:cNvSpPr txBox="1"/>
          <p:nvPr/>
        </p:nvSpPr>
        <p:spPr>
          <a:xfrm>
            <a:off x="1371635" y="2139756"/>
            <a:ext cx="875011" cy="244935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Training </a:t>
            </a:r>
          </a:p>
        </p:txBody>
      </p:sp>
      <p:sp>
        <p:nvSpPr>
          <p:cNvPr id="3" name="Slide Number Placeholder 2">
            <a:extLst>
              <a:ext uri="{FF2B5EF4-FFF2-40B4-BE49-F238E27FC236}">
                <a16:creationId xmlns:a16="http://schemas.microsoft.com/office/drawing/2014/main" id="{6A834FD2-F6F7-4195-9331-99E8BA9D24D3}"/>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2" name="Title 1">
            <a:extLst>
              <a:ext uri="{FF2B5EF4-FFF2-40B4-BE49-F238E27FC236}">
                <a16:creationId xmlns:a16="http://schemas.microsoft.com/office/drawing/2014/main" id="{5CC3166E-DF8E-520B-B769-3D65CD939D20}"/>
              </a:ext>
            </a:extLst>
          </p:cNvPr>
          <p:cNvSpPr>
            <a:spLocks noGrp="1"/>
          </p:cNvSpPr>
          <p:nvPr>
            <p:ph type="title" idx="1"/>
          </p:nvPr>
        </p:nvSpPr>
        <p:spPr/>
        <p:txBody>
          <a:bodyPr>
            <a:noAutofit/>
          </a:bodyPr>
          <a:lstStyle/>
          <a:p>
            <a:r>
              <a:rPr lang="en-US" sz="3200" dirty="0"/>
              <a:t>Source: K-fold cross-validation (example with </a:t>
            </a:r>
            <a:r>
              <a:rPr lang="en-US" sz="3200" i="1" dirty="0"/>
              <a:t>K</a:t>
            </a:r>
            <a:r>
              <a:rPr lang="en-US" sz="3200" dirty="0"/>
              <a:t> = 5)</a:t>
            </a:r>
            <a:endParaRPr lang="en-US" sz="3200" dirty="0">
              <a:latin typeface="+mj-lt"/>
            </a:endParaRPr>
          </a:p>
        </p:txBody>
      </p:sp>
      <p:sp>
        <p:nvSpPr>
          <p:cNvPr id="4" name="Content Placeholder 3">
            <a:extLst>
              <a:ext uri="{FF2B5EF4-FFF2-40B4-BE49-F238E27FC236}">
                <a16:creationId xmlns:a16="http://schemas.microsoft.com/office/drawing/2014/main" id="{A13DEDB9-8ACA-332A-A42F-BF13FAD4B2DB}"/>
              </a:ext>
            </a:extLst>
          </p:cNvPr>
          <p:cNvSpPr>
            <a:spLocks noGrp="1"/>
          </p:cNvSpPr>
          <p:nvPr>
            <p:ph idx="2"/>
          </p:nvPr>
        </p:nvSpPr>
        <p:spPr/>
        <p:txBody>
          <a:bodyPr/>
          <a:lstStyle/>
          <a:p>
            <a:endParaRPr lang="en-US"/>
          </a:p>
        </p:txBody>
      </p:sp>
      <p:sp>
        <p:nvSpPr>
          <p:cNvPr id="6" name="Rounded Rectangle 4" descr="Illustration of k-fold cross validation with k=5">
            <a:extLst>
              <a:ext uri="{FF2B5EF4-FFF2-40B4-BE49-F238E27FC236}">
                <a16:creationId xmlns:a16="http://schemas.microsoft.com/office/drawing/2014/main" id="{19D49F9F-A8FD-78A1-F371-1D7672416E47}"/>
              </a:ext>
            </a:extLst>
          </p:cNvPr>
          <p:cNvSpPr txBox="1"/>
          <p:nvPr/>
        </p:nvSpPr>
        <p:spPr>
          <a:xfrm>
            <a:off x="1155410" y="2135562"/>
            <a:ext cx="1105644" cy="494451"/>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 name="Rounded Rectangle 4" descr="Illustration of k-fold cross validation with k=5">
            <a:extLst>
              <a:ext uri="{FF2B5EF4-FFF2-40B4-BE49-F238E27FC236}">
                <a16:creationId xmlns:a16="http://schemas.microsoft.com/office/drawing/2014/main" id="{A96B37CC-C2CF-A3F2-9B9E-D2C2F8FDD727}"/>
              </a:ext>
            </a:extLst>
          </p:cNvPr>
          <p:cNvSpPr txBox="1"/>
          <p:nvPr/>
        </p:nvSpPr>
        <p:spPr>
          <a:xfrm>
            <a:off x="1155410" y="2634790"/>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9" name="Rounded Rectangle 4" descr="Illustration of k-fold cross validation with k=5">
            <a:extLst>
              <a:ext uri="{FF2B5EF4-FFF2-40B4-BE49-F238E27FC236}">
                <a16:creationId xmlns:a16="http://schemas.microsoft.com/office/drawing/2014/main" id="{99FB9D38-723F-891D-2D5E-7ADD4DE23D4D}"/>
              </a:ext>
            </a:extLst>
          </p:cNvPr>
          <p:cNvSpPr txBox="1"/>
          <p:nvPr/>
        </p:nvSpPr>
        <p:spPr>
          <a:xfrm>
            <a:off x="1155410" y="3120279"/>
            <a:ext cx="1110142"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12" name="TextBox 11" descr="Illustration of k-fold cross validation with k=5">
            <a:extLst>
              <a:ext uri="{FF2B5EF4-FFF2-40B4-BE49-F238E27FC236}">
                <a16:creationId xmlns:a16="http://schemas.microsoft.com/office/drawing/2014/main" id="{21F3E196-A93A-D2D2-4D01-79C443EF34C2}"/>
              </a:ext>
            </a:extLst>
          </p:cNvPr>
          <p:cNvSpPr txBox="1"/>
          <p:nvPr/>
        </p:nvSpPr>
        <p:spPr>
          <a:xfrm>
            <a:off x="1372957" y="1734436"/>
            <a:ext cx="888097" cy="313630"/>
          </a:xfrm>
          <a:prstGeom prst="rect">
            <a:avLst/>
          </a:prstGeom>
          <a:noFill/>
        </p:spPr>
        <p:txBody>
          <a:bodyPr wrap="square" rtlCol="0">
            <a:spAutoFit/>
          </a:bodyPr>
          <a:lstStyle/>
          <a:p>
            <a:pPr algn="ctr"/>
            <a:r>
              <a:rPr lang="en-US" sz="1400" b="1" dirty="0">
                <a:solidFill>
                  <a:schemeClr val="tx2"/>
                </a:solidFill>
                <a:latin typeface="+mj-lt"/>
                <a:ea typeface="Amazon Ember Light" panose="020B0403020204020204" pitchFamily="34" charset="0"/>
                <a:cs typeface="Amazon Ember Light" panose="020B0403020204020204" pitchFamily="34" charset="0"/>
              </a:rPr>
              <a:t>1st split</a:t>
            </a:r>
          </a:p>
        </p:txBody>
      </p:sp>
      <p:sp>
        <p:nvSpPr>
          <p:cNvPr id="16" name="Right Brace 15" descr="Illustration of k-fold cross validation with k=5">
            <a:extLst>
              <a:ext uri="{FF2B5EF4-FFF2-40B4-BE49-F238E27FC236}">
                <a16:creationId xmlns:a16="http://schemas.microsoft.com/office/drawing/2014/main" id="{7069F768-233D-5239-998F-EE878DD92FE0}"/>
              </a:ext>
            </a:extLst>
          </p:cNvPr>
          <p:cNvSpPr/>
          <p:nvPr/>
        </p:nvSpPr>
        <p:spPr>
          <a:xfrm rot="5400000">
            <a:off x="4043754" y="2438142"/>
            <a:ext cx="230169" cy="6006857"/>
          </a:xfrm>
          <a:prstGeom prst="rightBrace">
            <a:avLst>
              <a:gd name="adj1" fmla="val 28197"/>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8" name="Straight Arrow Connector 17" descr="Illustration of k-fold cross validation with k=5">
            <a:extLst>
              <a:ext uri="{FF2B5EF4-FFF2-40B4-BE49-F238E27FC236}">
                <a16:creationId xmlns:a16="http://schemas.microsoft.com/office/drawing/2014/main" id="{9F350141-3C30-F779-F4F9-27C81795FB4B}"/>
              </a:ext>
            </a:extLst>
          </p:cNvPr>
          <p:cNvCxnSpPr>
            <a:cxnSpLocks/>
          </p:cNvCxnSpPr>
          <p:nvPr/>
        </p:nvCxnSpPr>
        <p:spPr>
          <a:xfrm>
            <a:off x="1746859" y="4732957"/>
            <a:ext cx="0" cy="3633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descr="Illustration of k-fold cross validation with k=5">
            <a:extLst>
              <a:ext uri="{FF2B5EF4-FFF2-40B4-BE49-F238E27FC236}">
                <a16:creationId xmlns:a16="http://schemas.microsoft.com/office/drawing/2014/main" id="{AE3B899C-1FEB-717E-B336-153DCBFF3057}"/>
              </a:ext>
            </a:extLst>
          </p:cNvPr>
          <p:cNvCxnSpPr>
            <a:cxnSpLocks/>
          </p:cNvCxnSpPr>
          <p:nvPr/>
        </p:nvCxnSpPr>
        <p:spPr>
          <a:xfrm>
            <a:off x="2938042" y="4732957"/>
            <a:ext cx="0" cy="3633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descr="Illustration of k-fold cross validation with k=5">
            <a:extLst>
              <a:ext uri="{FF2B5EF4-FFF2-40B4-BE49-F238E27FC236}">
                <a16:creationId xmlns:a16="http://schemas.microsoft.com/office/drawing/2014/main" id="{57B324AF-DB41-CFF9-C537-6915C2C10964}"/>
              </a:ext>
            </a:extLst>
          </p:cNvPr>
          <p:cNvCxnSpPr>
            <a:cxnSpLocks/>
          </p:cNvCxnSpPr>
          <p:nvPr/>
        </p:nvCxnSpPr>
        <p:spPr>
          <a:xfrm>
            <a:off x="4160030" y="4732957"/>
            <a:ext cx="0" cy="3633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descr="Illustration of k-fold cross validation with k=5">
            <a:extLst>
              <a:ext uri="{FF2B5EF4-FFF2-40B4-BE49-F238E27FC236}">
                <a16:creationId xmlns:a16="http://schemas.microsoft.com/office/drawing/2014/main" id="{8203060C-7CE7-CA63-FF75-A2974392ADC6}"/>
              </a:ext>
            </a:extLst>
          </p:cNvPr>
          <p:cNvCxnSpPr>
            <a:cxnSpLocks/>
          </p:cNvCxnSpPr>
          <p:nvPr/>
        </p:nvCxnSpPr>
        <p:spPr>
          <a:xfrm>
            <a:off x="5383340" y="4762892"/>
            <a:ext cx="0" cy="3633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descr="Illustration of k-fold cross validation with k=5">
            <a:extLst>
              <a:ext uri="{FF2B5EF4-FFF2-40B4-BE49-F238E27FC236}">
                <a16:creationId xmlns:a16="http://schemas.microsoft.com/office/drawing/2014/main" id="{5B9C2660-E2E1-52F8-775D-30082AD0DC3E}"/>
              </a:ext>
            </a:extLst>
          </p:cNvPr>
          <p:cNvCxnSpPr>
            <a:cxnSpLocks/>
          </p:cNvCxnSpPr>
          <p:nvPr/>
        </p:nvCxnSpPr>
        <p:spPr>
          <a:xfrm>
            <a:off x="6609447" y="4762892"/>
            <a:ext cx="0" cy="363374"/>
          </a:xfrm>
          <a:prstGeom prst="straightConnector1">
            <a:avLst/>
          </a:prstGeom>
          <a:ln w="254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descr="Illustration of k-fold cross validation with k=5">
            <a:extLst>
              <a:ext uri="{FF2B5EF4-FFF2-40B4-BE49-F238E27FC236}">
                <a16:creationId xmlns:a16="http://schemas.microsoft.com/office/drawing/2014/main" id="{FDA2CDD8-2305-E9DA-5606-27D5041D071A}"/>
              </a:ext>
            </a:extLst>
          </p:cNvPr>
          <p:cNvSpPr txBox="1"/>
          <p:nvPr/>
        </p:nvSpPr>
        <p:spPr>
          <a:xfrm>
            <a:off x="2495428" y="1713426"/>
            <a:ext cx="913468" cy="313631"/>
          </a:xfrm>
          <a:prstGeom prst="rect">
            <a:avLst/>
          </a:prstGeom>
          <a:noFill/>
        </p:spPr>
        <p:txBody>
          <a:bodyPr wrap="square" rtlCol="0">
            <a:spAutoFit/>
          </a:bodyPr>
          <a:lstStyle/>
          <a:p>
            <a:pPr algn="ctr"/>
            <a:r>
              <a:rPr lang="en-US" sz="1400" b="1" dirty="0">
                <a:solidFill>
                  <a:schemeClr val="tx2"/>
                </a:solidFill>
                <a:latin typeface="+mj-lt"/>
                <a:ea typeface="Amazon Ember Light" panose="020B0403020204020204" pitchFamily="34" charset="0"/>
                <a:cs typeface="Amazon Ember Light" panose="020B0403020204020204" pitchFamily="34" charset="0"/>
              </a:rPr>
              <a:t>2</a:t>
            </a:r>
            <a:r>
              <a:rPr lang="en-US" sz="1400" b="1" baseline="30000" dirty="0">
                <a:solidFill>
                  <a:schemeClr val="tx2"/>
                </a:solidFill>
                <a:latin typeface="+mj-lt"/>
                <a:ea typeface="Amazon Ember Light" panose="020B0403020204020204" pitchFamily="34" charset="0"/>
                <a:cs typeface="Amazon Ember Light" panose="020B0403020204020204" pitchFamily="34" charset="0"/>
              </a:rPr>
              <a:t>nd</a:t>
            </a:r>
            <a:r>
              <a:rPr lang="en-US" sz="1400" b="1" dirty="0">
                <a:solidFill>
                  <a:schemeClr val="tx2"/>
                </a:solidFill>
                <a:latin typeface="+mj-lt"/>
                <a:ea typeface="Amazon Ember Light" panose="020B0403020204020204" pitchFamily="34" charset="0"/>
                <a:cs typeface="Amazon Ember Light" panose="020B0403020204020204" pitchFamily="34" charset="0"/>
              </a:rPr>
              <a:t> split</a:t>
            </a:r>
          </a:p>
        </p:txBody>
      </p:sp>
      <p:sp>
        <p:nvSpPr>
          <p:cNvPr id="40" name="TextBox 39" descr="Illustration of k-fold cross validation with k=5">
            <a:extLst>
              <a:ext uri="{FF2B5EF4-FFF2-40B4-BE49-F238E27FC236}">
                <a16:creationId xmlns:a16="http://schemas.microsoft.com/office/drawing/2014/main" id="{BC5A97B1-0CA1-3506-2811-D5760A47032F}"/>
              </a:ext>
            </a:extLst>
          </p:cNvPr>
          <p:cNvSpPr txBox="1"/>
          <p:nvPr/>
        </p:nvSpPr>
        <p:spPr>
          <a:xfrm>
            <a:off x="3719589" y="1738670"/>
            <a:ext cx="878497" cy="307777"/>
          </a:xfrm>
          <a:prstGeom prst="rect">
            <a:avLst/>
          </a:prstGeom>
          <a:noFill/>
        </p:spPr>
        <p:txBody>
          <a:bodyPr wrap="square" rtlCol="0">
            <a:spAutoFit/>
          </a:bodyPr>
          <a:lstStyle/>
          <a:p>
            <a:pPr algn="ctr"/>
            <a:r>
              <a:rPr lang="en-US" sz="1400" b="1" dirty="0">
                <a:solidFill>
                  <a:schemeClr val="tx2"/>
                </a:solidFill>
                <a:latin typeface="+mj-lt"/>
                <a:ea typeface="Amazon Ember Light" panose="020B0403020204020204" pitchFamily="34" charset="0"/>
                <a:cs typeface="Amazon Ember Light" panose="020B0403020204020204" pitchFamily="34" charset="0"/>
              </a:rPr>
              <a:t>3</a:t>
            </a:r>
            <a:r>
              <a:rPr lang="en-US" sz="1400" b="1" baseline="30000" dirty="0">
                <a:solidFill>
                  <a:schemeClr val="tx2"/>
                </a:solidFill>
                <a:latin typeface="+mj-lt"/>
                <a:ea typeface="Amazon Ember Light" panose="020B0403020204020204" pitchFamily="34" charset="0"/>
                <a:cs typeface="Amazon Ember Light" panose="020B0403020204020204" pitchFamily="34" charset="0"/>
              </a:rPr>
              <a:t>rd</a:t>
            </a:r>
            <a:r>
              <a:rPr lang="en-US" sz="1400" b="1" dirty="0">
                <a:solidFill>
                  <a:schemeClr val="tx2"/>
                </a:solidFill>
                <a:latin typeface="+mj-lt"/>
                <a:ea typeface="Amazon Ember Light" panose="020B0403020204020204" pitchFamily="34" charset="0"/>
                <a:cs typeface="Amazon Ember Light" panose="020B0403020204020204" pitchFamily="34" charset="0"/>
              </a:rPr>
              <a:t> split</a:t>
            </a:r>
          </a:p>
        </p:txBody>
      </p:sp>
      <p:sp>
        <p:nvSpPr>
          <p:cNvPr id="41" name="TextBox 40" descr="Illustration of k-fold cross validation with k=5">
            <a:extLst>
              <a:ext uri="{FF2B5EF4-FFF2-40B4-BE49-F238E27FC236}">
                <a16:creationId xmlns:a16="http://schemas.microsoft.com/office/drawing/2014/main" id="{0D3B9102-FDCA-78E2-81DD-F126CA78A544}"/>
              </a:ext>
            </a:extLst>
          </p:cNvPr>
          <p:cNvSpPr txBox="1"/>
          <p:nvPr/>
        </p:nvSpPr>
        <p:spPr>
          <a:xfrm>
            <a:off x="4939743" y="1736415"/>
            <a:ext cx="876826" cy="307777"/>
          </a:xfrm>
          <a:prstGeom prst="rect">
            <a:avLst/>
          </a:prstGeom>
          <a:noFill/>
        </p:spPr>
        <p:txBody>
          <a:bodyPr wrap="square" rtlCol="0">
            <a:spAutoFit/>
          </a:bodyPr>
          <a:lstStyle/>
          <a:p>
            <a:pPr algn="ctr"/>
            <a:r>
              <a:rPr lang="en-US" sz="1400" b="1" dirty="0">
                <a:solidFill>
                  <a:schemeClr val="tx2"/>
                </a:solidFill>
                <a:latin typeface="+mj-lt"/>
                <a:ea typeface="Amazon Ember Light" panose="020B0403020204020204" pitchFamily="34" charset="0"/>
                <a:cs typeface="Amazon Ember Light" panose="020B0403020204020204" pitchFamily="34" charset="0"/>
              </a:rPr>
              <a:t>4</a:t>
            </a:r>
            <a:r>
              <a:rPr lang="en-US" sz="1400" b="1" baseline="30000" dirty="0">
                <a:solidFill>
                  <a:schemeClr val="tx2"/>
                </a:solidFill>
                <a:latin typeface="+mj-lt"/>
                <a:ea typeface="Amazon Ember Light" panose="020B0403020204020204" pitchFamily="34" charset="0"/>
                <a:cs typeface="Amazon Ember Light" panose="020B0403020204020204" pitchFamily="34" charset="0"/>
              </a:rPr>
              <a:t>th</a:t>
            </a:r>
            <a:r>
              <a:rPr lang="en-US" sz="1400" b="1" dirty="0">
                <a:solidFill>
                  <a:schemeClr val="tx2"/>
                </a:solidFill>
                <a:latin typeface="+mj-lt"/>
                <a:ea typeface="Amazon Ember Light" panose="020B0403020204020204" pitchFamily="34" charset="0"/>
                <a:cs typeface="Amazon Ember Light" panose="020B0403020204020204" pitchFamily="34" charset="0"/>
              </a:rPr>
              <a:t> split</a:t>
            </a:r>
          </a:p>
        </p:txBody>
      </p:sp>
      <p:sp>
        <p:nvSpPr>
          <p:cNvPr id="42" name="TextBox 41" descr="Illustration of k-fold cross validation with k=5">
            <a:extLst>
              <a:ext uri="{FF2B5EF4-FFF2-40B4-BE49-F238E27FC236}">
                <a16:creationId xmlns:a16="http://schemas.microsoft.com/office/drawing/2014/main" id="{F3BAE544-0E59-05B8-7EAB-F0C8D4B8FACD}"/>
              </a:ext>
            </a:extLst>
          </p:cNvPr>
          <p:cNvSpPr txBox="1"/>
          <p:nvPr/>
        </p:nvSpPr>
        <p:spPr>
          <a:xfrm>
            <a:off x="6171547" y="1731175"/>
            <a:ext cx="872803" cy="307777"/>
          </a:xfrm>
          <a:prstGeom prst="rect">
            <a:avLst/>
          </a:prstGeom>
          <a:noFill/>
        </p:spPr>
        <p:txBody>
          <a:bodyPr wrap="square" rtlCol="0">
            <a:spAutoFit/>
          </a:bodyPr>
          <a:lstStyle/>
          <a:p>
            <a:pPr algn="ctr"/>
            <a:r>
              <a:rPr lang="en-US" sz="1400" b="1" dirty="0">
                <a:solidFill>
                  <a:schemeClr val="tx2"/>
                </a:solidFill>
                <a:latin typeface="+mj-lt"/>
                <a:ea typeface="Amazon Ember Light" panose="020B0403020204020204" pitchFamily="34" charset="0"/>
                <a:cs typeface="Amazon Ember Light" panose="020B0403020204020204" pitchFamily="34" charset="0"/>
              </a:rPr>
              <a:t>5</a:t>
            </a:r>
            <a:r>
              <a:rPr lang="en-US" sz="1400" b="1" baseline="30000" dirty="0">
                <a:solidFill>
                  <a:schemeClr val="tx2"/>
                </a:solidFill>
                <a:latin typeface="+mj-lt"/>
                <a:ea typeface="Amazon Ember Light" panose="020B0403020204020204" pitchFamily="34" charset="0"/>
                <a:cs typeface="Amazon Ember Light" panose="020B0403020204020204" pitchFamily="34" charset="0"/>
              </a:rPr>
              <a:t>th</a:t>
            </a:r>
            <a:r>
              <a:rPr lang="en-US" sz="1400" b="1" dirty="0">
                <a:solidFill>
                  <a:schemeClr val="tx2"/>
                </a:solidFill>
                <a:latin typeface="+mj-lt"/>
                <a:ea typeface="Amazon Ember Light" panose="020B0403020204020204" pitchFamily="34" charset="0"/>
                <a:cs typeface="Amazon Ember Light" panose="020B0403020204020204" pitchFamily="34" charset="0"/>
              </a:rPr>
              <a:t> split</a:t>
            </a:r>
          </a:p>
        </p:txBody>
      </p:sp>
      <p:pic>
        <p:nvPicPr>
          <p:cNvPr id="45" name="Picture 44" descr="Illustration of k-fold cross validation with k=5">
            <a:extLst>
              <a:ext uri="{FF2B5EF4-FFF2-40B4-BE49-F238E27FC236}">
                <a16:creationId xmlns:a16="http://schemas.microsoft.com/office/drawing/2014/main" id="{ADBDC627-4E16-6CCF-87B4-13B4F67F3982}"/>
              </a:ext>
            </a:extLst>
          </p:cNvPr>
          <p:cNvPicPr>
            <a:picLocks noChangeAspect="1"/>
          </p:cNvPicPr>
          <p:nvPr/>
        </p:nvPicPr>
        <p:blipFill>
          <a:blip r:embed="rId3"/>
          <a:stretch>
            <a:fillRect/>
          </a:stretch>
        </p:blipFill>
        <p:spPr>
          <a:xfrm>
            <a:off x="1350065" y="5126266"/>
            <a:ext cx="823183" cy="216260"/>
          </a:xfrm>
          <a:prstGeom prst="rect">
            <a:avLst/>
          </a:prstGeom>
        </p:spPr>
      </p:pic>
      <p:pic>
        <p:nvPicPr>
          <p:cNvPr id="46" name="Picture 45" descr="Illustration of k-fold cross validation with k=5">
            <a:extLst>
              <a:ext uri="{FF2B5EF4-FFF2-40B4-BE49-F238E27FC236}">
                <a16:creationId xmlns:a16="http://schemas.microsoft.com/office/drawing/2014/main" id="{69807ACF-4A41-DA6C-5E10-F38E7265E584}"/>
              </a:ext>
            </a:extLst>
          </p:cNvPr>
          <p:cNvPicPr>
            <a:picLocks noChangeAspect="1"/>
          </p:cNvPicPr>
          <p:nvPr/>
        </p:nvPicPr>
        <p:blipFill>
          <a:blip r:embed="rId4"/>
          <a:stretch>
            <a:fillRect/>
          </a:stretch>
        </p:blipFill>
        <p:spPr>
          <a:xfrm>
            <a:off x="2529289" y="5108937"/>
            <a:ext cx="830160" cy="216260"/>
          </a:xfrm>
          <a:prstGeom prst="rect">
            <a:avLst/>
          </a:prstGeom>
        </p:spPr>
      </p:pic>
      <p:pic>
        <p:nvPicPr>
          <p:cNvPr id="47" name="Picture 46" descr="Illustration of k-fold cross validation with k=5">
            <a:extLst>
              <a:ext uri="{FF2B5EF4-FFF2-40B4-BE49-F238E27FC236}">
                <a16:creationId xmlns:a16="http://schemas.microsoft.com/office/drawing/2014/main" id="{A81248E3-6F3E-C4FE-6B8C-3636381C94FB}"/>
              </a:ext>
            </a:extLst>
          </p:cNvPr>
          <p:cNvPicPr>
            <a:picLocks noChangeAspect="1"/>
          </p:cNvPicPr>
          <p:nvPr/>
        </p:nvPicPr>
        <p:blipFill>
          <a:blip r:embed="rId5"/>
          <a:stretch>
            <a:fillRect/>
          </a:stretch>
        </p:blipFill>
        <p:spPr>
          <a:xfrm>
            <a:off x="3745694" y="5129868"/>
            <a:ext cx="830160" cy="216260"/>
          </a:xfrm>
          <a:prstGeom prst="rect">
            <a:avLst/>
          </a:prstGeom>
        </p:spPr>
      </p:pic>
      <p:pic>
        <p:nvPicPr>
          <p:cNvPr id="48" name="Picture 47" descr="Illustration of k-fold cross validation with k=5">
            <a:extLst>
              <a:ext uri="{FF2B5EF4-FFF2-40B4-BE49-F238E27FC236}">
                <a16:creationId xmlns:a16="http://schemas.microsoft.com/office/drawing/2014/main" id="{082FDEE8-F4D0-C9E5-1243-8C7C591FEB2B}"/>
              </a:ext>
            </a:extLst>
          </p:cNvPr>
          <p:cNvPicPr>
            <a:picLocks noChangeAspect="1"/>
          </p:cNvPicPr>
          <p:nvPr/>
        </p:nvPicPr>
        <p:blipFill>
          <a:blip r:embed="rId6"/>
          <a:stretch>
            <a:fillRect/>
          </a:stretch>
        </p:blipFill>
        <p:spPr>
          <a:xfrm>
            <a:off x="4971800" y="5126266"/>
            <a:ext cx="830160" cy="216260"/>
          </a:xfrm>
          <a:prstGeom prst="rect">
            <a:avLst/>
          </a:prstGeom>
        </p:spPr>
      </p:pic>
      <p:pic>
        <p:nvPicPr>
          <p:cNvPr id="49" name="Picture 48" descr="Illustration of k-fold cross validation with k=5">
            <a:extLst>
              <a:ext uri="{FF2B5EF4-FFF2-40B4-BE49-F238E27FC236}">
                <a16:creationId xmlns:a16="http://schemas.microsoft.com/office/drawing/2014/main" id="{968D6BDB-7F64-2F6F-C18B-001237768541}"/>
              </a:ext>
            </a:extLst>
          </p:cNvPr>
          <p:cNvPicPr>
            <a:picLocks noChangeAspect="1"/>
          </p:cNvPicPr>
          <p:nvPr/>
        </p:nvPicPr>
        <p:blipFill>
          <a:blip r:embed="rId7"/>
          <a:stretch>
            <a:fillRect/>
          </a:stretch>
        </p:blipFill>
        <p:spPr>
          <a:xfrm>
            <a:off x="6196216" y="5118245"/>
            <a:ext cx="830160" cy="216260"/>
          </a:xfrm>
          <a:prstGeom prst="rect">
            <a:avLst/>
          </a:prstGeom>
        </p:spPr>
      </p:pic>
      <p:sp>
        <p:nvSpPr>
          <p:cNvPr id="50" name="Rectangle 49">
            <a:extLst>
              <a:ext uri="{FF2B5EF4-FFF2-40B4-BE49-F238E27FC236}">
                <a16:creationId xmlns:a16="http://schemas.microsoft.com/office/drawing/2014/main" id="{D9D53FCF-436A-81BD-4416-7E1E86AD01E7}"/>
              </a:ext>
            </a:extLst>
          </p:cNvPr>
          <p:cNvSpPr/>
          <p:nvPr/>
        </p:nvSpPr>
        <p:spPr>
          <a:xfrm>
            <a:off x="1652052" y="5641894"/>
            <a:ext cx="5013569" cy="369332"/>
          </a:xfrm>
          <a:prstGeom prst="rect">
            <a:avLst/>
          </a:prstGeom>
        </p:spPr>
        <p:txBody>
          <a:bodyPr wrap="square">
            <a:spAutoFit/>
          </a:bodyPr>
          <a:lstStyle/>
          <a:p>
            <a:pPr algn="ctr"/>
            <a:r>
              <a:rPr lang="en-US" dirty="0">
                <a:solidFill>
                  <a:schemeClr val="tx2"/>
                </a:solidFill>
                <a:ea typeface="Amazon Ember Light" panose="020B0403020204020204" pitchFamily="34" charset="0"/>
                <a:cs typeface="Amazon Ember Light" panose="020B0403020204020204" pitchFamily="34" charset="0"/>
              </a:rPr>
              <a:t>Average or combine</a:t>
            </a:r>
          </a:p>
        </p:txBody>
      </p:sp>
      <p:sp>
        <p:nvSpPr>
          <p:cNvPr id="8" name="Rounded Rectangle 4" descr="Illustration of k-fold cross validation with k=5">
            <a:extLst>
              <a:ext uri="{FF2B5EF4-FFF2-40B4-BE49-F238E27FC236}">
                <a16:creationId xmlns:a16="http://schemas.microsoft.com/office/drawing/2014/main" id="{FE3E640D-4BE8-FF39-08A4-EDD39573777C}"/>
              </a:ext>
            </a:extLst>
          </p:cNvPr>
          <p:cNvSpPr txBox="1"/>
          <p:nvPr/>
        </p:nvSpPr>
        <p:spPr>
          <a:xfrm>
            <a:off x="1158691" y="3605768"/>
            <a:ext cx="1106861"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10" name="Rounded Rectangle 4" descr="Illustration of k-fold cross validation with k=5">
            <a:extLst>
              <a:ext uri="{FF2B5EF4-FFF2-40B4-BE49-F238E27FC236}">
                <a16:creationId xmlns:a16="http://schemas.microsoft.com/office/drawing/2014/main" id="{900E2F5E-E073-FEE6-FB57-4ECB73C0E2D0}"/>
              </a:ext>
            </a:extLst>
          </p:cNvPr>
          <p:cNvSpPr txBox="1"/>
          <p:nvPr/>
        </p:nvSpPr>
        <p:spPr>
          <a:xfrm>
            <a:off x="1158272" y="4091256"/>
            <a:ext cx="1107280" cy="494989"/>
          </a:xfrm>
          <a:prstGeom prst="rect">
            <a:avLst/>
          </a:prstGeom>
          <a:solidFill>
            <a:schemeClr val="accent5"/>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solidFill>
                  <a:schemeClr val="bg1"/>
                </a:solidFill>
                <a:ea typeface="Amazon Ember Light" panose="020B0403020204020204" pitchFamily="34" charset="0"/>
                <a:cs typeface="Amazon Ember Light" panose="020B0403020204020204" pitchFamily="34" charset="0"/>
              </a:rPr>
              <a:t>Validation</a:t>
            </a:r>
            <a:r>
              <a:rPr lang="en-US" sz="1600" b="1" i="0" kern="1200" dirty="0">
                <a:solidFill>
                  <a:schemeClr val="bg1"/>
                </a:solidFill>
                <a:ea typeface="Amazon Ember Light" panose="020B0403020204020204" pitchFamily="34" charset="0"/>
                <a:cs typeface="Amazon Ember Light" panose="020B0403020204020204" pitchFamily="34" charset="0"/>
              </a:rPr>
              <a:t> </a:t>
            </a:r>
          </a:p>
        </p:txBody>
      </p:sp>
      <p:sp>
        <p:nvSpPr>
          <p:cNvPr id="17" name="TextBox 16">
            <a:extLst>
              <a:ext uri="{FF2B5EF4-FFF2-40B4-BE49-F238E27FC236}">
                <a16:creationId xmlns:a16="http://schemas.microsoft.com/office/drawing/2014/main" id="{5FF581E4-1451-42C6-9C17-4CFE034447AC}"/>
              </a:ext>
            </a:extLst>
          </p:cNvPr>
          <p:cNvSpPr txBox="1"/>
          <p:nvPr/>
        </p:nvSpPr>
        <p:spPr>
          <a:xfrm>
            <a:off x="161067" y="3010601"/>
            <a:ext cx="710741" cy="338554"/>
          </a:xfrm>
          <a:prstGeom prst="rect">
            <a:avLst/>
          </a:prstGeom>
          <a:noFill/>
        </p:spPr>
        <p:txBody>
          <a:bodyPr wrap="square" rtlCol="0">
            <a:spAutoFit/>
          </a:bodyPr>
          <a:lstStyle/>
          <a:p>
            <a:pPr algn="r"/>
            <a:r>
              <a:rPr lang="en-US" sz="1600" dirty="0"/>
              <a:t>Train</a:t>
            </a:r>
          </a:p>
        </p:txBody>
      </p:sp>
      <p:sp>
        <p:nvSpPr>
          <p:cNvPr id="55" name="Right Brace 54" descr="Illustration of k-fold cross validation with k=5">
            <a:extLst>
              <a:ext uri="{FF2B5EF4-FFF2-40B4-BE49-F238E27FC236}">
                <a16:creationId xmlns:a16="http://schemas.microsoft.com/office/drawing/2014/main" id="{F4C3A23B-922D-47EA-86DE-8D41F7B0D430}"/>
              </a:ext>
            </a:extLst>
          </p:cNvPr>
          <p:cNvSpPr/>
          <p:nvPr/>
        </p:nvSpPr>
        <p:spPr>
          <a:xfrm rot="10800000">
            <a:off x="897558" y="2158633"/>
            <a:ext cx="257851" cy="1996440"/>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6" name="TextBox 55">
            <a:extLst>
              <a:ext uri="{FF2B5EF4-FFF2-40B4-BE49-F238E27FC236}">
                <a16:creationId xmlns:a16="http://schemas.microsoft.com/office/drawing/2014/main" id="{82BA928F-FF5C-4024-ADF3-43C6E5096185}"/>
              </a:ext>
            </a:extLst>
          </p:cNvPr>
          <p:cNvSpPr txBox="1"/>
          <p:nvPr/>
        </p:nvSpPr>
        <p:spPr>
          <a:xfrm>
            <a:off x="157050" y="4167082"/>
            <a:ext cx="604063" cy="338554"/>
          </a:xfrm>
          <a:prstGeom prst="rect">
            <a:avLst/>
          </a:prstGeom>
          <a:noFill/>
        </p:spPr>
        <p:txBody>
          <a:bodyPr wrap="square" rtlCol="0">
            <a:spAutoFit/>
          </a:bodyPr>
          <a:lstStyle/>
          <a:p>
            <a:pPr algn="r"/>
            <a:r>
              <a:rPr lang="en-US" sz="1600" dirty="0"/>
              <a:t>Test</a:t>
            </a:r>
          </a:p>
        </p:txBody>
      </p:sp>
      <p:cxnSp>
        <p:nvCxnSpPr>
          <p:cNvPr id="57" name="Straight Arrow Connector 56">
            <a:extLst>
              <a:ext uri="{FF2B5EF4-FFF2-40B4-BE49-F238E27FC236}">
                <a16:creationId xmlns:a16="http://schemas.microsoft.com/office/drawing/2014/main" id="{6FDD13EB-44DC-4A7A-804F-A35AE4A0D045}"/>
              </a:ext>
            </a:extLst>
          </p:cNvPr>
          <p:cNvCxnSpPr>
            <a:cxnSpLocks/>
          </p:cNvCxnSpPr>
          <p:nvPr/>
        </p:nvCxnSpPr>
        <p:spPr>
          <a:xfrm flipV="1">
            <a:off x="690629" y="4324350"/>
            <a:ext cx="381929" cy="1200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4" descr="Illustration of k-fold cross validation with k=5">
            <a:extLst>
              <a:ext uri="{FF2B5EF4-FFF2-40B4-BE49-F238E27FC236}">
                <a16:creationId xmlns:a16="http://schemas.microsoft.com/office/drawing/2014/main" id="{006AEA6E-137E-48CA-9183-18372337E276}"/>
              </a:ext>
            </a:extLst>
          </p:cNvPr>
          <p:cNvSpPr txBox="1"/>
          <p:nvPr/>
        </p:nvSpPr>
        <p:spPr>
          <a:xfrm>
            <a:off x="2386856" y="2140339"/>
            <a:ext cx="1105644" cy="494451"/>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58" name="Rounded Rectangle 4" descr="Illustration of k-fold cross validation with k=5">
            <a:extLst>
              <a:ext uri="{FF2B5EF4-FFF2-40B4-BE49-F238E27FC236}">
                <a16:creationId xmlns:a16="http://schemas.microsoft.com/office/drawing/2014/main" id="{FD5C4921-8B91-4931-98FE-6F26DB150298}"/>
              </a:ext>
            </a:extLst>
          </p:cNvPr>
          <p:cNvSpPr txBox="1"/>
          <p:nvPr/>
        </p:nvSpPr>
        <p:spPr>
          <a:xfrm>
            <a:off x="2386856" y="2639567"/>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59" name="Rounded Rectangle 4" descr="Illustration of k-fold cross validation with k=5">
            <a:extLst>
              <a:ext uri="{FF2B5EF4-FFF2-40B4-BE49-F238E27FC236}">
                <a16:creationId xmlns:a16="http://schemas.microsoft.com/office/drawing/2014/main" id="{1FBDF69A-C4ED-456C-A9E1-99CED4721CA1}"/>
              </a:ext>
            </a:extLst>
          </p:cNvPr>
          <p:cNvSpPr txBox="1"/>
          <p:nvPr/>
        </p:nvSpPr>
        <p:spPr>
          <a:xfrm>
            <a:off x="2386856" y="3125056"/>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0" name="Rounded Rectangle 4" descr="Illustration of k-fold cross validation with k=5">
            <a:extLst>
              <a:ext uri="{FF2B5EF4-FFF2-40B4-BE49-F238E27FC236}">
                <a16:creationId xmlns:a16="http://schemas.microsoft.com/office/drawing/2014/main" id="{1288B731-1F55-4767-BF79-0AD86911931D}"/>
              </a:ext>
            </a:extLst>
          </p:cNvPr>
          <p:cNvSpPr txBox="1"/>
          <p:nvPr/>
        </p:nvSpPr>
        <p:spPr>
          <a:xfrm>
            <a:off x="2381949" y="4089406"/>
            <a:ext cx="1107280"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1" name="Rounded Rectangle 4" descr="Illustration of k-fold cross validation with k=5">
            <a:extLst>
              <a:ext uri="{FF2B5EF4-FFF2-40B4-BE49-F238E27FC236}">
                <a16:creationId xmlns:a16="http://schemas.microsoft.com/office/drawing/2014/main" id="{FBCDDA32-15E3-4F55-A962-937B9FAA8126}"/>
              </a:ext>
            </a:extLst>
          </p:cNvPr>
          <p:cNvSpPr txBox="1"/>
          <p:nvPr/>
        </p:nvSpPr>
        <p:spPr>
          <a:xfrm>
            <a:off x="2385220" y="3615295"/>
            <a:ext cx="1105644" cy="494989"/>
          </a:xfrm>
          <a:prstGeom prst="rect">
            <a:avLst/>
          </a:prstGeom>
          <a:solidFill>
            <a:schemeClr val="accent5"/>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solidFill>
                  <a:schemeClr val="bg1"/>
                </a:solidFill>
                <a:ea typeface="Amazon Ember Light" panose="020B0403020204020204" pitchFamily="34" charset="0"/>
                <a:cs typeface="Amazon Ember Light" panose="020B0403020204020204" pitchFamily="34" charset="0"/>
              </a:rPr>
              <a:t>Validation</a:t>
            </a:r>
            <a:r>
              <a:rPr lang="en-US" sz="1600" b="1" i="0" kern="1200" dirty="0">
                <a:solidFill>
                  <a:schemeClr val="bg1"/>
                </a:solidFill>
                <a:ea typeface="Amazon Ember Light" panose="020B0403020204020204" pitchFamily="34" charset="0"/>
                <a:cs typeface="Amazon Ember Light" panose="020B0403020204020204" pitchFamily="34" charset="0"/>
              </a:rPr>
              <a:t> </a:t>
            </a:r>
          </a:p>
        </p:txBody>
      </p:sp>
      <p:sp>
        <p:nvSpPr>
          <p:cNvPr id="62" name="Rounded Rectangle 4" descr="Illustration of k-fold cross validation with k=5">
            <a:extLst>
              <a:ext uri="{FF2B5EF4-FFF2-40B4-BE49-F238E27FC236}">
                <a16:creationId xmlns:a16="http://schemas.microsoft.com/office/drawing/2014/main" id="{FE515289-50A0-422E-BC28-D731E8969428}"/>
              </a:ext>
            </a:extLst>
          </p:cNvPr>
          <p:cNvSpPr txBox="1"/>
          <p:nvPr/>
        </p:nvSpPr>
        <p:spPr>
          <a:xfrm>
            <a:off x="3608844" y="2139600"/>
            <a:ext cx="1105644" cy="494451"/>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3" name="Rounded Rectangle 4" descr="Illustration of k-fold cross validation with k=5">
            <a:extLst>
              <a:ext uri="{FF2B5EF4-FFF2-40B4-BE49-F238E27FC236}">
                <a16:creationId xmlns:a16="http://schemas.microsoft.com/office/drawing/2014/main" id="{5385890B-E9FD-46C2-9F5E-F932952EE5CE}"/>
              </a:ext>
            </a:extLst>
          </p:cNvPr>
          <p:cNvSpPr txBox="1"/>
          <p:nvPr/>
        </p:nvSpPr>
        <p:spPr>
          <a:xfrm>
            <a:off x="3608844" y="2638828"/>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5" name="Rounded Rectangle 4" descr="Illustration of k-fold cross validation with k=5">
            <a:extLst>
              <a:ext uri="{FF2B5EF4-FFF2-40B4-BE49-F238E27FC236}">
                <a16:creationId xmlns:a16="http://schemas.microsoft.com/office/drawing/2014/main" id="{E2C56D60-AEE0-45FB-BD55-3FFB588A2D33}"/>
              </a:ext>
            </a:extLst>
          </p:cNvPr>
          <p:cNvSpPr txBox="1"/>
          <p:nvPr/>
        </p:nvSpPr>
        <p:spPr>
          <a:xfrm>
            <a:off x="3608844" y="4096003"/>
            <a:ext cx="1106861"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6" name="Rounded Rectangle 4" descr="Illustration of k-fold cross validation with k=5">
            <a:extLst>
              <a:ext uri="{FF2B5EF4-FFF2-40B4-BE49-F238E27FC236}">
                <a16:creationId xmlns:a16="http://schemas.microsoft.com/office/drawing/2014/main" id="{24D0ED2B-4346-4023-93BB-D3889D66973F}"/>
              </a:ext>
            </a:extLst>
          </p:cNvPr>
          <p:cNvSpPr txBox="1"/>
          <p:nvPr/>
        </p:nvSpPr>
        <p:spPr>
          <a:xfrm>
            <a:off x="3608844" y="3124317"/>
            <a:ext cx="1105644" cy="494989"/>
          </a:xfrm>
          <a:prstGeom prst="rect">
            <a:avLst/>
          </a:prstGeom>
          <a:solidFill>
            <a:schemeClr val="accent5"/>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solidFill>
                  <a:schemeClr val="bg1"/>
                </a:solidFill>
                <a:ea typeface="Amazon Ember Light" panose="020B0403020204020204" pitchFamily="34" charset="0"/>
                <a:cs typeface="Amazon Ember Light" panose="020B0403020204020204" pitchFamily="34" charset="0"/>
              </a:rPr>
              <a:t>Validation</a:t>
            </a:r>
            <a:r>
              <a:rPr lang="en-US" sz="1600" b="1" i="0" kern="1200" dirty="0">
                <a:solidFill>
                  <a:schemeClr val="bg1"/>
                </a:solidFill>
                <a:ea typeface="Amazon Ember Light" panose="020B0403020204020204" pitchFamily="34" charset="0"/>
                <a:cs typeface="Amazon Ember Light" panose="020B0403020204020204" pitchFamily="34" charset="0"/>
              </a:rPr>
              <a:t> </a:t>
            </a:r>
          </a:p>
        </p:txBody>
      </p:sp>
      <p:sp>
        <p:nvSpPr>
          <p:cNvPr id="67" name="Rounded Rectangle 4" descr="Illustration of k-fold cross validation with k=5">
            <a:extLst>
              <a:ext uri="{FF2B5EF4-FFF2-40B4-BE49-F238E27FC236}">
                <a16:creationId xmlns:a16="http://schemas.microsoft.com/office/drawing/2014/main" id="{79EB520B-C281-4E0A-AE32-C0B88BAC2B07}"/>
              </a:ext>
            </a:extLst>
          </p:cNvPr>
          <p:cNvSpPr txBox="1"/>
          <p:nvPr/>
        </p:nvSpPr>
        <p:spPr>
          <a:xfrm>
            <a:off x="4841107" y="2141023"/>
            <a:ext cx="1105644" cy="494451"/>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8" name="Rounded Rectangle 4" descr="Illustration of k-fold cross validation with k=5">
            <a:extLst>
              <a:ext uri="{FF2B5EF4-FFF2-40B4-BE49-F238E27FC236}">
                <a16:creationId xmlns:a16="http://schemas.microsoft.com/office/drawing/2014/main" id="{17662CF4-96FF-4F6B-961E-A73A1680E889}"/>
              </a:ext>
            </a:extLst>
          </p:cNvPr>
          <p:cNvSpPr txBox="1"/>
          <p:nvPr/>
        </p:nvSpPr>
        <p:spPr>
          <a:xfrm>
            <a:off x="4841107" y="3128520"/>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69" name="Rounded Rectangle 4" descr="Illustration of k-fold cross validation with k=5">
            <a:extLst>
              <a:ext uri="{FF2B5EF4-FFF2-40B4-BE49-F238E27FC236}">
                <a16:creationId xmlns:a16="http://schemas.microsoft.com/office/drawing/2014/main" id="{BA661520-170F-4EB1-A7FC-AFEBB46E91EA}"/>
              </a:ext>
            </a:extLst>
          </p:cNvPr>
          <p:cNvSpPr txBox="1"/>
          <p:nvPr/>
        </p:nvSpPr>
        <p:spPr>
          <a:xfrm>
            <a:off x="4841107" y="3621215"/>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0" name="Rounded Rectangle 4" descr="Illustration of k-fold cross validation with k=5">
            <a:extLst>
              <a:ext uri="{FF2B5EF4-FFF2-40B4-BE49-F238E27FC236}">
                <a16:creationId xmlns:a16="http://schemas.microsoft.com/office/drawing/2014/main" id="{28927465-3248-4706-A8BD-FC628EBAB4F1}"/>
              </a:ext>
            </a:extLst>
          </p:cNvPr>
          <p:cNvSpPr txBox="1"/>
          <p:nvPr/>
        </p:nvSpPr>
        <p:spPr>
          <a:xfrm>
            <a:off x="4841108" y="4096430"/>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1" name="Rounded Rectangle 4" descr="Illustration of k-fold cross validation with k=5">
            <a:extLst>
              <a:ext uri="{FF2B5EF4-FFF2-40B4-BE49-F238E27FC236}">
                <a16:creationId xmlns:a16="http://schemas.microsoft.com/office/drawing/2014/main" id="{C68C3004-801B-44AD-8002-86DE43F2B732}"/>
              </a:ext>
            </a:extLst>
          </p:cNvPr>
          <p:cNvSpPr txBox="1"/>
          <p:nvPr/>
        </p:nvSpPr>
        <p:spPr>
          <a:xfrm>
            <a:off x="4841107" y="2625834"/>
            <a:ext cx="1105644" cy="494989"/>
          </a:xfrm>
          <a:prstGeom prst="rect">
            <a:avLst/>
          </a:prstGeom>
          <a:solidFill>
            <a:schemeClr val="accent5"/>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solidFill>
                  <a:schemeClr val="bg1"/>
                </a:solidFill>
                <a:ea typeface="Amazon Ember Light" panose="020B0403020204020204" pitchFamily="34" charset="0"/>
                <a:cs typeface="Amazon Ember Light" panose="020B0403020204020204" pitchFamily="34" charset="0"/>
              </a:rPr>
              <a:t>Validation</a:t>
            </a:r>
            <a:r>
              <a:rPr lang="en-US" sz="1600" b="1" i="0" kern="1200" dirty="0">
                <a:solidFill>
                  <a:schemeClr val="bg1"/>
                </a:solidFill>
                <a:ea typeface="Amazon Ember Light" panose="020B0403020204020204" pitchFamily="34" charset="0"/>
                <a:cs typeface="Amazon Ember Light" panose="020B0403020204020204" pitchFamily="34" charset="0"/>
              </a:rPr>
              <a:t> </a:t>
            </a:r>
          </a:p>
        </p:txBody>
      </p:sp>
      <p:sp>
        <p:nvSpPr>
          <p:cNvPr id="72" name="Rounded Rectangle 4" descr="Illustration of k-fold cross validation with k=5">
            <a:extLst>
              <a:ext uri="{FF2B5EF4-FFF2-40B4-BE49-F238E27FC236}">
                <a16:creationId xmlns:a16="http://schemas.microsoft.com/office/drawing/2014/main" id="{77F421B5-4E09-4CC1-90F0-3D4DE108CDA4}"/>
              </a:ext>
            </a:extLst>
          </p:cNvPr>
          <p:cNvSpPr txBox="1"/>
          <p:nvPr/>
        </p:nvSpPr>
        <p:spPr>
          <a:xfrm>
            <a:off x="6055127" y="2636440"/>
            <a:ext cx="1105644" cy="494451"/>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3" name="Rounded Rectangle 4" descr="Illustration of k-fold cross validation with k=5">
            <a:extLst>
              <a:ext uri="{FF2B5EF4-FFF2-40B4-BE49-F238E27FC236}">
                <a16:creationId xmlns:a16="http://schemas.microsoft.com/office/drawing/2014/main" id="{BEFF3478-436D-402D-AAC3-4FE87A5069FC}"/>
              </a:ext>
            </a:extLst>
          </p:cNvPr>
          <p:cNvSpPr txBox="1"/>
          <p:nvPr/>
        </p:nvSpPr>
        <p:spPr>
          <a:xfrm>
            <a:off x="6055127" y="3135668"/>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4" name="Rounded Rectangle 4" descr="Illustration of k-fold cross validation with k=5">
            <a:extLst>
              <a:ext uri="{FF2B5EF4-FFF2-40B4-BE49-F238E27FC236}">
                <a16:creationId xmlns:a16="http://schemas.microsoft.com/office/drawing/2014/main" id="{25BF194A-CE82-4207-A989-2D9F4925FC00}"/>
              </a:ext>
            </a:extLst>
          </p:cNvPr>
          <p:cNvSpPr txBox="1"/>
          <p:nvPr/>
        </p:nvSpPr>
        <p:spPr>
          <a:xfrm>
            <a:off x="6055127" y="3621157"/>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5" name="Rounded Rectangle 4" descr="Illustration of k-fold cross validation with k=5">
            <a:extLst>
              <a:ext uri="{FF2B5EF4-FFF2-40B4-BE49-F238E27FC236}">
                <a16:creationId xmlns:a16="http://schemas.microsoft.com/office/drawing/2014/main" id="{161D14A4-79F2-42A1-91C3-EA1C462BB4E9}"/>
              </a:ext>
            </a:extLst>
          </p:cNvPr>
          <p:cNvSpPr txBox="1"/>
          <p:nvPr/>
        </p:nvSpPr>
        <p:spPr>
          <a:xfrm>
            <a:off x="6056763" y="4089406"/>
            <a:ext cx="1106861"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
        <p:nvSpPr>
          <p:cNvPr id="76" name="Rounded Rectangle 4" descr="Illustration of k-fold cross validation with k=5">
            <a:extLst>
              <a:ext uri="{FF2B5EF4-FFF2-40B4-BE49-F238E27FC236}">
                <a16:creationId xmlns:a16="http://schemas.microsoft.com/office/drawing/2014/main" id="{5BDD66EB-2A59-47AD-91C0-AD64FBBE6CF8}"/>
              </a:ext>
            </a:extLst>
          </p:cNvPr>
          <p:cNvSpPr txBox="1"/>
          <p:nvPr/>
        </p:nvSpPr>
        <p:spPr>
          <a:xfrm>
            <a:off x="6057780" y="2139062"/>
            <a:ext cx="1105644" cy="494989"/>
          </a:xfrm>
          <a:prstGeom prst="rect">
            <a:avLst/>
          </a:prstGeom>
          <a:solidFill>
            <a:schemeClr val="accent5"/>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i="0" kern="1200" dirty="0">
                <a:solidFill>
                  <a:schemeClr val="bg1"/>
                </a:solidFill>
                <a:ea typeface="Amazon Ember Light" panose="020B0403020204020204" pitchFamily="34" charset="0"/>
                <a:cs typeface="Amazon Ember Light" panose="020B0403020204020204" pitchFamily="34" charset="0"/>
              </a:rPr>
              <a:t>Validation</a:t>
            </a:r>
            <a:r>
              <a:rPr lang="en-US" sz="1600" b="1" i="0" kern="1200" dirty="0">
                <a:solidFill>
                  <a:schemeClr val="bg1"/>
                </a:solidFill>
                <a:ea typeface="Amazon Ember Light" panose="020B0403020204020204" pitchFamily="34" charset="0"/>
                <a:cs typeface="Amazon Ember Light" panose="020B0403020204020204" pitchFamily="34" charset="0"/>
              </a:rPr>
              <a:t> </a:t>
            </a:r>
          </a:p>
        </p:txBody>
      </p:sp>
      <p:sp>
        <p:nvSpPr>
          <p:cNvPr id="64" name="Rounded Rectangle 4" descr="Illustration of k-fold cross validation with k=5">
            <a:extLst>
              <a:ext uri="{FF2B5EF4-FFF2-40B4-BE49-F238E27FC236}">
                <a16:creationId xmlns:a16="http://schemas.microsoft.com/office/drawing/2014/main" id="{9EFF53D5-C793-4BCF-88BB-32B458ABAF84}"/>
              </a:ext>
            </a:extLst>
          </p:cNvPr>
          <p:cNvSpPr txBox="1"/>
          <p:nvPr/>
        </p:nvSpPr>
        <p:spPr>
          <a:xfrm>
            <a:off x="3608844" y="3616557"/>
            <a:ext cx="1105644" cy="480712"/>
          </a:xfrm>
          <a:prstGeom prst="rect">
            <a:avLst/>
          </a:prstGeom>
          <a:solidFill>
            <a:schemeClr val="bg1"/>
          </a:solidFill>
          <a:ln w="19050">
            <a:solidFill>
              <a:schemeClr val="tx1"/>
            </a:solidFill>
          </a:ln>
          <a:effectLst/>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defPPr>
              <a:defRPr lang="en-US"/>
            </a:defPPr>
            <a:lvl1pPr lvl="0" indent="0" algn="ctr" defTabSz="711200">
              <a:lnSpc>
                <a:spcPct val="90000"/>
              </a:lnSpc>
              <a:spcBef>
                <a:spcPct val="0"/>
              </a:spcBef>
              <a:spcAft>
                <a:spcPct val="35000"/>
              </a:spcAft>
              <a:buNone/>
              <a:defRPr sz="1200" b="1"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b="0" dirty="0">
                <a:latin typeface="+mn-lt"/>
              </a:rPr>
              <a:t>Training</a:t>
            </a:r>
            <a:r>
              <a:rPr lang="en-US" dirty="0"/>
              <a:t> </a:t>
            </a:r>
          </a:p>
        </p:txBody>
      </p:sp>
    </p:spTree>
    <p:extLst>
      <p:ext uri="{BB962C8B-B14F-4D97-AF65-F5344CB8AC3E}">
        <p14:creationId xmlns:p14="http://schemas.microsoft.com/office/powerpoint/2010/main" val="2924920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CEC3B36-5D67-4F23-86A4-2101E2D52E43}"/>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2" name="Title 1">
            <a:extLst>
              <a:ext uri="{FF2B5EF4-FFF2-40B4-BE49-F238E27FC236}">
                <a16:creationId xmlns:a16="http://schemas.microsoft.com/office/drawing/2014/main" id="{9E0DC624-E434-4F7D-17D4-CF14DEC0C2EB}"/>
              </a:ext>
            </a:extLst>
          </p:cNvPr>
          <p:cNvSpPr>
            <a:spLocks noGrp="1"/>
          </p:cNvSpPr>
          <p:nvPr>
            <p:ph type="title" idx="1"/>
          </p:nvPr>
        </p:nvSpPr>
        <p:spPr/>
        <p:txBody>
          <a:bodyPr>
            <a:normAutofit fontScale="90000"/>
          </a:bodyPr>
          <a:lstStyle/>
          <a:p>
            <a:r>
              <a:rPr lang="en-US" dirty="0"/>
              <a:t>Source: Grid search</a:t>
            </a:r>
          </a:p>
        </p:txBody>
      </p:sp>
      <p:sp>
        <p:nvSpPr>
          <p:cNvPr id="3" name="Content Placeholder 2">
            <a:extLst>
              <a:ext uri="{FF2B5EF4-FFF2-40B4-BE49-F238E27FC236}">
                <a16:creationId xmlns:a16="http://schemas.microsoft.com/office/drawing/2014/main" id="{5F2957A5-5E0E-FC74-430B-6E09BC6A77E6}"/>
              </a:ext>
            </a:extLst>
          </p:cNvPr>
          <p:cNvSpPr>
            <a:spLocks noGrp="1"/>
          </p:cNvSpPr>
          <p:nvPr>
            <p:ph idx="2"/>
          </p:nvPr>
        </p:nvSpPr>
        <p:spPr/>
        <p:txBody>
          <a:bodyPr/>
          <a:lstStyle/>
          <a:p>
            <a:endParaRPr lang="en-US"/>
          </a:p>
        </p:txBody>
      </p:sp>
      <p:sp>
        <p:nvSpPr>
          <p:cNvPr id="4" name="TextBox 3" descr="Grid of all possible hyper parameter configurations for an exhaustive search">
            <a:extLst>
              <a:ext uri="{FF2B5EF4-FFF2-40B4-BE49-F238E27FC236}">
                <a16:creationId xmlns:a16="http://schemas.microsoft.com/office/drawing/2014/main" id="{48C9E399-936D-FC25-8DAF-2EAF6AA67DC6}"/>
              </a:ext>
            </a:extLst>
          </p:cNvPr>
          <p:cNvSpPr txBox="1"/>
          <p:nvPr/>
        </p:nvSpPr>
        <p:spPr>
          <a:xfrm>
            <a:off x="9197340" y="6086277"/>
            <a:ext cx="22091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Hyperparameter 1</a:t>
            </a:r>
          </a:p>
        </p:txBody>
      </p:sp>
      <p:sp>
        <p:nvSpPr>
          <p:cNvPr id="5" name="TextBox 4" descr="Grid of all possible hyper parameter configurations for an exhaustive search">
            <a:extLst>
              <a:ext uri="{FF2B5EF4-FFF2-40B4-BE49-F238E27FC236}">
                <a16:creationId xmlns:a16="http://schemas.microsoft.com/office/drawing/2014/main" id="{EB456475-EE42-1ECE-EA1B-67A15450F331}"/>
              </a:ext>
            </a:extLst>
          </p:cNvPr>
          <p:cNvSpPr txBox="1"/>
          <p:nvPr/>
        </p:nvSpPr>
        <p:spPr>
          <a:xfrm rot="16200000">
            <a:off x="7513617" y="4512860"/>
            <a:ext cx="2197250"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Hyperparameter 2</a:t>
            </a:r>
          </a:p>
        </p:txBody>
      </p:sp>
      <p:graphicFrame>
        <p:nvGraphicFramePr>
          <p:cNvPr id="6" name="Table 5" descr="Grid of all possible hyper parameter configurations for an exhaustive search">
            <a:extLst>
              <a:ext uri="{FF2B5EF4-FFF2-40B4-BE49-F238E27FC236}">
                <a16:creationId xmlns:a16="http://schemas.microsoft.com/office/drawing/2014/main" id="{D21FEA94-4FB8-6A73-67FB-EA12A14B7D49}"/>
              </a:ext>
            </a:extLst>
          </p:cNvPr>
          <p:cNvGraphicFramePr>
            <a:graphicFrameLocks noGrp="1"/>
          </p:cNvGraphicFramePr>
          <p:nvPr/>
        </p:nvGraphicFramePr>
        <p:xfrm>
          <a:off x="8997368" y="3489274"/>
          <a:ext cx="2502572" cy="2416504"/>
        </p:xfrm>
        <a:graphic>
          <a:graphicData uri="http://schemas.openxmlformats.org/drawingml/2006/table">
            <a:tbl>
              <a:tblPr firstRow="1" bandRow="1">
                <a:tableStyleId>{5940675A-B579-460E-94D1-54222C63F5DA}</a:tableStyleId>
              </a:tblPr>
              <a:tblGrid>
                <a:gridCol w="625643">
                  <a:extLst>
                    <a:ext uri="{9D8B030D-6E8A-4147-A177-3AD203B41FA5}">
                      <a16:colId xmlns:a16="http://schemas.microsoft.com/office/drawing/2014/main" val="1505117329"/>
                    </a:ext>
                  </a:extLst>
                </a:gridCol>
                <a:gridCol w="625643">
                  <a:extLst>
                    <a:ext uri="{9D8B030D-6E8A-4147-A177-3AD203B41FA5}">
                      <a16:colId xmlns:a16="http://schemas.microsoft.com/office/drawing/2014/main" val="220497020"/>
                    </a:ext>
                  </a:extLst>
                </a:gridCol>
                <a:gridCol w="625643">
                  <a:extLst>
                    <a:ext uri="{9D8B030D-6E8A-4147-A177-3AD203B41FA5}">
                      <a16:colId xmlns:a16="http://schemas.microsoft.com/office/drawing/2014/main" val="1133083108"/>
                    </a:ext>
                  </a:extLst>
                </a:gridCol>
                <a:gridCol w="625643">
                  <a:extLst>
                    <a:ext uri="{9D8B030D-6E8A-4147-A177-3AD203B41FA5}">
                      <a16:colId xmlns:a16="http://schemas.microsoft.com/office/drawing/2014/main" val="2064915070"/>
                    </a:ext>
                  </a:extLst>
                </a:gridCol>
              </a:tblGrid>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1744400328"/>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1514149733"/>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256364044"/>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3738474091"/>
                  </a:ext>
                </a:extLst>
              </a:tr>
            </a:tbl>
          </a:graphicData>
        </a:graphic>
      </p:graphicFrame>
      <p:sp>
        <p:nvSpPr>
          <p:cNvPr id="32" name="Oval 31" descr="Grid of all possible hyper parameter configurations for an exhaustive search">
            <a:extLst>
              <a:ext uri="{FF2B5EF4-FFF2-40B4-BE49-F238E27FC236}">
                <a16:creationId xmlns:a16="http://schemas.microsoft.com/office/drawing/2014/main" id="{8A3A5807-C5A4-97AE-4333-11FE0ED40BBC}"/>
              </a:ext>
            </a:extLst>
          </p:cNvPr>
          <p:cNvSpPr/>
          <p:nvPr/>
        </p:nvSpPr>
        <p:spPr>
          <a:xfrm>
            <a:off x="8863728" y="339764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3" name="Oval 32" descr="Grid of all possible hyper parameter configurations for an exhaustive search">
            <a:extLst>
              <a:ext uri="{FF2B5EF4-FFF2-40B4-BE49-F238E27FC236}">
                <a16:creationId xmlns:a16="http://schemas.microsoft.com/office/drawing/2014/main" id="{BEE78BAF-21A9-7585-E3E8-12EF9CC4DD76}"/>
              </a:ext>
            </a:extLst>
          </p:cNvPr>
          <p:cNvSpPr/>
          <p:nvPr/>
        </p:nvSpPr>
        <p:spPr>
          <a:xfrm>
            <a:off x="8859875" y="398825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6" name="Oval 35" descr="Grid of all possible hyper parameter configurations for an exhaustive search">
            <a:extLst>
              <a:ext uri="{FF2B5EF4-FFF2-40B4-BE49-F238E27FC236}">
                <a16:creationId xmlns:a16="http://schemas.microsoft.com/office/drawing/2014/main" id="{0050694F-2500-8266-1E2A-7A337FD5D150}"/>
              </a:ext>
            </a:extLst>
          </p:cNvPr>
          <p:cNvSpPr/>
          <p:nvPr/>
        </p:nvSpPr>
        <p:spPr>
          <a:xfrm>
            <a:off x="8859875" y="454986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7" name="Oval 36" descr="Grid of all possible hyper parameter configurations for an exhaustive search">
            <a:extLst>
              <a:ext uri="{FF2B5EF4-FFF2-40B4-BE49-F238E27FC236}">
                <a16:creationId xmlns:a16="http://schemas.microsoft.com/office/drawing/2014/main" id="{EA13125E-0F6A-CA19-8FFE-2C7BA10CA881}"/>
              </a:ext>
            </a:extLst>
          </p:cNvPr>
          <p:cNvSpPr/>
          <p:nvPr/>
        </p:nvSpPr>
        <p:spPr>
          <a:xfrm>
            <a:off x="8859875" y="515369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8" name="Oval 37" descr="Grid of all possible hyper parameter configurations for an exhaustive search">
            <a:extLst>
              <a:ext uri="{FF2B5EF4-FFF2-40B4-BE49-F238E27FC236}">
                <a16:creationId xmlns:a16="http://schemas.microsoft.com/office/drawing/2014/main" id="{53186C76-CF5A-EC72-8643-69232A419277}"/>
              </a:ext>
            </a:extLst>
          </p:cNvPr>
          <p:cNvSpPr/>
          <p:nvPr/>
        </p:nvSpPr>
        <p:spPr>
          <a:xfrm>
            <a:off x="8859875" y="576305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9" name="Oval 38" descr="Grid of all possible hyper parameter configurations for an exhaustive search">
            <a:extLst>
              <a:ext uri="{FF2B5EF4-FFF2-40B4-BE49-F238E27FC236}">
                <a16:creationId xmlns:a16="http://schemas.microsoft.com/office/drawing/2014/main" id="{E9280D13-5D1D-0A82-08E7-53C330B481EF}"/>
              </a:ext>
            </a:extLst>
          </p:cNvPr>
          <p:cNvSpPr/>
          <p:nvPr/>
        </p:nvSpPr>
        <p:spPr>
          <a:xfrm>
            <a:off x="9483885" y="3394445"/>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0" name="Oval 39" descr="Grid of all possible hyper parameter configurations for an exhaustive search">
            <a:extLst>
              <a:ext uri="{FF2B5EF4-FFF2-40B4-BE49-F238E27FC236}">
                <a16:creationId xmlns:a16="http://schemas.microsoft.com/office/drawing/2014/main" id="{9E77458F-B891-4249-D51D-551053DBDD22}"/>
              </a:ext>
            </a:extLst>
          </p:cNvPr>
          <p:cNvSpPr/>
          <p:nvPr/>
        </p:nvSpPr>
        <p:spPr>
          <a:xfrm>
            <a:off x="9480032" y="398505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1" name="Oval 40" descr="Grid of all possible hyper parameter configurations for an exhaustive search">
            <a:extLst>
              <a:ext uri="{FF2B5EF4-FFF2-40B4-BE49-F238E27FC236}">
                <a16:creationId xmlns:a16="http://schemas.microsoft.com/office/drawing/2014/main" id="{241D7583-4E8B-8A07-67A6-7ED21C3BED88}"/>
              </a:ext>
            </a:extLst>
          </p:cNvPr>
          <p:cNvSpPr/>
          <p:nvPr/>
        </p:nvSpPr>
        <p:spPr>
          <a:xfrm>
            <a:off x="9480032" y="4546662"/>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2" name="Oval 41" descr="Grid of all possible hyper parameter configurations for an exhaustive search">
            <a:extLst>
              <a:ext uri="{FF2B5EF4-FFF2-40B4-BE49-F238E27FC236}">
                <a16:creationId xmlns:a16="http://schemas.microsoft.com/office/drawing/2014/main" id="{90941E67-3488-0E4C-7FDB-90194AAD832A}"/>
              </a:ext>
            </a:extLst>
          </p:cNvPr>
          <p:cNvSpPr/>
          <p:nvPr/>
        </p:nvSpPr>
        <p:spPr>
          <a:xfrm>
            <a:off x="9480032" y="515049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3" name="Oval 42" descr="Grid of all possible hyper parameter configurations for an exhaustive search">
            <a:extLst>
              <a:ext uri="{FF2B5EF4-FFF2-40B4-BE49-F238E27FC236}">
                <a16:creationId xmlns:a16="http://schemas.microsoft.com/office/drawing/2014/main" id="{65B6EAF1-10DC-BDD2-CB43-4396AB739432}"/>
              </a:ext>
            </a:extLst>
          </p:cNvPr>
          <p:cNvSpPr/>
          <p:nvPr/>
        </p:nvSpPr>
        <p:spPr>
          <a:xfrm>
            <a:off x="9480032" y="5759855"/>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4" name="Oval 43" descr="Grid of all possible hyper parameter configurations for an exhaustive search">
            <a:extLst>
              <a:ext uri="{FF2B5EF4-FFF2-40B4-BE49-F238E27FC236}">
                <a16:creationId xmlns:a16="http://schemas.microsoft.com/office/drawing/2014/main" id="{C22053B1-C188-2C9A-0A51-FB46B69C602A}"/>
              </a:ext>
            </a:extLst>
          </p:cNvPr>
          <p:cNvSpPr/>
          <p:nvPr/>
        </p:nvSpPr>
        <p:spPr>
          <a:xfrm>
            <a:off x="10109852" y="339764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5" name="Oval 44" descr="Grid of all possible hyper parameter configurations for an exhaustive search">
            <a:extLst>
              <a:ext uri="{FF2B5EF4-FFF2-40B4-BE49-F238E27FC236}">
                <a16:creationId xmlns:a16="http://schemas.microsoft.com/office/drawing/2014/main" id="{51C8C56D-AD45-881A-30CC-2AB9D72B138E}"/>
              </a:ext>
            </a:extLst>
          </p:cNvPr>
          <p:cNvSpPr/>
          <p:nvPr/>
        </p:nvSpPr>
        <p:spPr>
          <a:xfrm>
            <a:off x="10105999" y="398825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6" name="Oval 45" descr="Grid of all possible hyper parameter configurations for an exhaustive search">
            <a:extLst>
              <a:ext uri="{FF2B5EF4-FFF2-40B4-BE49-F238E27FC236}">
                <a16:creationId xmlns:a16="http://schemas.microsoft.com/office/drawing/2014/main" id="{494ACD97-36F0-6804-E57A-31452C46FBC6}"/>
              </a:ext>
            </a:extLst>
          </p:cNvPr>
          <p:cNvSpPr/>
          <p:nvPr/>
        </p:nvSpPr>
        <p:spPr>
          <a:xfrm>
            <a:off x="10105999" y="454986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7" name="Oval 46" descr="Grid of all possible hyper parameter configurations for an exhaustive search">
            <a:extLst>
              <a:ext uri="{FF2B5EF4-FFF2-40B4-BE49-F238E27FC236}">
                <a16:creationId xmlns:a16="http://schemas.microsoft.com/office/drawing/2014/main" id="{1C1A64E7-7B8C-2300-AAC6-8F41AD4A1224}"/>
              </a:ext>
            </a:extLst>
          </p:cNvPr>
          <p:cNvSpPr/>
          <p:nvPr/>
        </p:nvSpPr>
        <p:spPr>
          <a:xfrm>
            <a:off x="10105999" y="515369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8" name="Oval 47" descr="Grid of all possible hyper parameter configurations for an exhaustive search">
            <a:extLst>
              <a:ext uri="{FF2B5EF4-FFF2-40B4-BE49-F238E27FC236}">
                <a16:creationId xmlns:a16="http://schemas.microsoft.com/office/drawing/2014/main" id="{A0864A6F-7E30-E32E-F2CC-89C3F908EDCB}"/>
              </a:ext>
            </a:extLst>
          </p:cNvPr>
          <p:cNvSpPr/>
          <p:nvPr/>
        </p:nvSpPr>
        <p:spPr>
          <a:xfrm>
            <a:off x="10105999" y="576305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9" name="Oval 48" descr="Grid of all possible hyper parameter configurations for an exhaustive search">
            <a:extLst>
              <a:ext uri="{FF2B5EF4-FFF2-40B4-BE49-F238E27FC236}">
                <a16:creationId xmlns:a16="http://schemas.microsoft.com/office/drawing/2014/main" id="{7BABCC4B-5F93-7A73-CFDC-946EF7CD0807}"/>
              </a:ext>
            </a:extLst>
          </p:cNvPr>
          <p:cNvSpPr/>
          <p:nvPr/>
        </p:nvSpPr>
        <p:spPr>
          <a:xfrm>
            <a:off x="10730009" y="3394445"/>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0" name="Oval 49" descr="Grid of all possible hyper parameter configurations for an exhaustive search">
            <a:extLst>
              <a:ext uri="{FF2B5EF4-FFF2-40B4-BE49-F238E27FC236}">
                <a16:creationId xmlns:a16="http://schemas.microsoft.com/office/drawing/2014/main" id="{5F250D65-529A-7952-182F-C6CD1DE3AC9C}"/>
              </a:ext>
            </a:extLst>
          </p:cNvPr>
          <p:cNvSpPr/>
          <p:nvPr/>
        </p:nvSpPr>
        <p:spPr>
          <a:xfrm>
            <a:off x="10726156" y="398505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1" name="Oval 50" descr="Grid of all possible hyper parameter configurations for an exhaustive search">
            <a:extLst>
              <a:ext uri="{FF2B5EF4-FFF2-40B4-BE49-F238E27FC236}">
                <a16:creationId xmlns:a16="http://schemas.microsoft.com/office/drawing/2014/main" id="{6030D8C8-1FBA-912C-D73E-B49E26E90C96}"/>
              </a:ext>
            </a:extLst>
          </p:cNvPr>
          <p:cNvSpPr/>
          <p:nvPr/>
        </p:nvSpPr>
        <p:spPr>
          <a:xfrm>
            <a:off x="10726156" y="4546662"/>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2" name="Oval 51" descr="Grid of all possible hyper parameter configurations for an exhaustive search">
            <a:extLst>
              <a:ext uri="{FF2B5EF4-FFF2-40B4-BE49-F238E27FC236}">
                <a16:creationId xmlns:a16="http://schemas.microsoft.com/office/drawing/2014/main" id="{4A83FBA5-6E3D-80FA-E019-CC731B01DBA0}"/>
              </a:ext>
            </a:extLst>
          </p:cNvPr>
          <p:cNvSpPr/>
          <p:nvPr/>
        </p:nvSpPr>
        <p:spPr>
          <a:xfrm>
            <a:off x="10726156" y="515049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3" name="Oval 52" descr="Grid of all possible hyper parameter configurations for an exhaustive search">
            <a:extLst>
              <a:ext uri="{FF2B5EF4-FFF2-40B4-BE49-F238E27FC236}">
                <a16:creationId xmlns:a16="http://schemas.microsoft.com/office/drawing/2014/main" id="{6B8779F6-9328-66EF-16A8-F9CDEB52FD02}"/>
              </a:ext>
            </a:extLst>
          </p:cNvPr>
          <p:cNvSpPr/>
          <p:nvPr/>
        </p:nvSpPr>
        <p:spPr>
          <a:xfrm>
            <a:off x="10726156" y="5759855"/>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4" name="Oval 53" descr="Grid of all possible hyper parameter configurations for an exhaustive search">
            <a:extLst>
              <a:ext uri="{FF2B5EF4-FFF2-40B4-BE49-F238E27FC236}">
                <a16:creationId xmlns:a16="http://schemas.microsoft.com/office/drawing/2014/main" id="{D4667E5A-8CDD-4F5E-3438-C7C18867C38E}"/>
              </a:ext>
            </a:extLst>
          </p:cNvPr>
          <p:cNvSpPr/>
          <p:nvPr/>
        </p:nvSpPr>
        <p:spPr>
          <a:xfrm>
            <a:off x="11370865" y="338382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5" name="Oval 54" descr="Grid of all possible hyper parameter configurations for an exhaustive search">
            <a:extLst>
              <a:ext uri="{FF2B5EF4-FFF2-40B4-BE49-F238E27FC236}">
                <a16:creationId xmlns:a16="http://schemas.microsoft.com/office/drawing/2014/main" id="{95A34F16-F857-13C6-FA24-7DDB1CAFECA9}"/>
              </a:ext>
            </a:extLst>
          </p:cNvPr>
          <p:cNvSpPr/>
          <p:nvPr/>
        </p:nvSpPr>
        <p:spPr>
          <a:xfrm>
            <a:off x="11367012" y="397443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6" name="Oval 55" descr="Grid of all possible hyper parameter configurations for an exhaustive search">
            <a:extLst>
              <a:ext uri="{FF2B5EF4-FFF2-40B4-BE49-F238E27FC236}">
                <a16:creationId xmlns:a16="http://schemas.microsoft.com/office/drawing/2014/main" id="{B5020776-3245-4203-5AFA-D205D51A0EF6}"/>
              </a:ext>
            </a:extLst>
          </p:cNvPr>
          <p:cNvSpPr/>
          <p:nvPr/>
        </p:nvSpPr>
        <p:spPr>
          <a:xfrm>
            <a:off x="11367012" y="453604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7" name="Oval 56" descr="Grid of all possible hyper parameter configurations for an exhaustive search">
            <a:extLst>
              <a:ext uri="{FF2B5EF4-FFF2-40B4-BE49-F238E27FC236}">
                <a16:creationId xmlns:a16="http://schemas.microsoft.com/office/drawing/2014/main" id="{85621AE0-EE84-7262-CE94-3AE004A98836}"/>
              </a:ext>
            </a:extLst>
          </p:cNvPr>
          <p:cNvSpPr/>
          <p:nvPr/>
        </p:nvSpPr>
        <p:spPr>
          <a:xfrm>
            <a:off x="11367012" y="5139874"/>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8" name="Oval 57" descr="Grid of all possible hyper parameter configurations for an exhaustive search">
            <a:extLst>
              <a:ext uri="{FF2B5EF4-FFF2-40B4-BE49-F238E27FC236}">
                <a16:creationId xmlns:a16="http://schemas.microsoft.com/office/drawing/2014/main" id="{96C72C8B-6AA1-FDC2-4660-F70BBC861877}"/>
              </a:ext>
            </a:extLst>
          </p:cNvPr>
          <p:cNvSpPr/>
          <p:nvPr/>
        </p:nvSpPr>
        <p:spPr>
          <a:xfrm>
            <a:off x="11367012" y="574923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Tree>
    <p:extLst>
      <p:ext uri="{BB962C8B-B14F-4D97-AF65-F5344CB8AC3E}">
        <p14:creationId xmlns:p14="http://schemas.microsoft.com/office/powerpoint/2010/main" val="362510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Hyperparameters in ML algorithms</a:t>
            </a:r>
          </a:p>
        </p:txBody>
      </p:sp>
      <p:sp>
        <p:nvSpPr>
          <p:cNvPr id="4" name="Text Placeholder 3">
            <a:extLst>
              <a:ext uri="{FF2B5EF4-FFF2-40B4-BE49-F238E27FC236}">
                <a16:creationId xmlns:a16="http://schemas.microsoft.com/office/drawing/2014/main" id="{43784ABC-B530-01D8-4493-FD9D171DD528}"/>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4241162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739F48-8A6B-4AEE-BAA2-C6DAB3FF07A2}"/>
              </a:ext>
            </a:extLst>
          </p:cNvPr>
          <p:cNvSpPr>
            <a:spLocks noGrp="1"/>
          </p:cNvSpPr>
          <p:nvPr>
            <p:ph type="sldNum" idx="97"/>
          </p:nvPr>
        </p:nvSpPr>
        <p:spPr/>
        <p:txBody>
          <a:bodyPr/>
          <a:lstStyle/>
          <a:p>
            <a:fld id="{86A8BF56-6CB3-514C-9A64-F39D95C9E25B}" type="slidenum">
              <a:rPr lang="en-US" smtClean="0"/>
              <a:t>30</a:t>
            </a:fld>
            <a:endParaRPr lang="en-US" dirty="0"/>
          </a:p>
        </p:txBody>
      </p:sp>
      <p:sp>
        <p:nvSpPr>
          <p:cNvPr id="2" name="Title 1">
            <a:extLst>
              <a:ext uri="{FF2B5EF4-FFF2-40B4-BE49-F238E27FC236}">
                <a16:creationId xmlns:a16="http://schemas.microsoft.com/office/drawing/2014/main" id="{C206616B-EBFD-7D49-DA59-74459095AAE7}"/>
              </a:ext>
            </a:extLst>
          </p:cNvPr>
          <p:cNvSpPr>
            <a:spLocks noGrp="1"/>
          </p:cNvSpPr>
          <p:nvPr>
            <p:ph type="title" idx="1"/>
          </p:nvPr>
        </p:nvSpPr>
        <p:spPr/>
        <p:txBody>
          <a:bodyPr>
            <a:normAutofit fontScale="90000"/>
          </a:bodyPr>
          <a:lstStyle/>
          <a:p>
            <a:r>
              <a:rPr lang="en-US" dirty="0"/>
              <a:t>Source: Randomized search</a:t>
            </a:r>
          </a:p>
        </p:txBody>
      </p:sp>
      <p:sp>
        <p:nvSpPr>
          <p:cNvPr id="3" name="Content Placeholder 2">
            <a:extLst>
              <a:ext uri="{FF2B5EF4-FFF2-40B4-BE49-F238E27FC236}">
                <a16:creationId xmlns:a16="http://schemas.microsoft.com/office/drawing/2014/main" id="{8E38893C-6C75-B7D6-C991-BE56DD7AE877}"/>
              </a:ext>
            </a:extLst>
          </p:cNvPr>
          <p:cNvSpPr>
            <a:spLocks noGrp="1"/>
          </p:cNvSpPr>
          <p:nvPr>
            <p:ph idx="2"/>
          </p:nvPr>
        </p:nvSpPr>
        <p:spPr/>
        <p:txBody>
          <a:bodyPr/>
          <a:lstStyle/>
          <a:p>
            <a:endParaRPr lang="en-US"/>
          </a:p>
        </p:txBody>
      </p:sp>
      <p:sp>
        <p:nvSpPr>
          <p:cNvPr id="14" name="TextBox 13" descr="Grid showing random search selects hyperpatameters randomly from the given space for a given number of trials.">
            <a:extLst>
              <a:ext uri="{FF2B5EF4-FFF2-40B4-BE49-F238E27FC236}">
                <a16:creationId xmlns:a16="http://schemas.microsoft.com/office/drawing/2014/main" id="{822FE7BA-568D-0068-61F7-EE2FC96BDEB0}"/>
              </a:ext>
            </a:extLst>
          </p:cNvPr>
          <p:cNvSpPr txBox="1"/>
          <p:nvPr/>
        </p:nvSpPr>
        <p:spPr>
          <a:xfrm>
            <a:off x="9179909" y="6010920"/>
            <a:ext cx="23244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Hyperparameter 1</a:t>
            </a:r>
          </a:p>
        </p:txBody>
      </p:sp>
      <p:sp>
        <p:nvSpPr>
          <p:cNvPr id="15" name="TextBox 14" descr="Grid showing random search selects hyperpatameters randomly from the given space for a given number of trials.">
            <a:extLst>
              <a:ext uri="{FF2B5EF4-FFF2-40B4-BE49-F238E27FC236}">
                <a16:creationId xmlns:a16="http://schemas.microsoft.com/office/drawing/2014/main" id="{73DD912C-51F1-C2F9-51AB-90A881118D74}"/>
              </a:ext>
            </a:extLst>
          </p:cNvPr>
          <p:cNvSpPr txBox="1"/>
          <p:nvPr/>
        </p:nvSpPr>
        <p:spPr>
          <a:xfrm rot="16200000">
            <a:off x="7500828" y="4408743"/>
            <a:ext cx="2198106"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Hyperparameter 2</a:t>
            </a:r>
          </a:p>
        </p:txBody>
      </p:sp>
      <p:graphicFrame>
        <p:nvGraphicFramePr>
          <p:cNvPr id="16" name="Table 15" descr="Grid showing random search selects hyperpatameters randomly from the given space for a given number of trials.">
            <a:extLst>
              <a:ext uri="{FF2B5EF4-FFF2-40B4-BE49-F238E27FC236}">
                <a16:creationId xmlns:a16="http://schemas.microsoft.com/office/drawing/2014/main" id="{DF46FECD-38A8-1CA4-C53B-6694AD0F600E}"/>
              </a:ext>
            </a:extLst>
          </p:cNvPr>
          <p:cNvGraphicFramePr>
            <a:graphicFrameLocks noGrp="1"/>
          </p:cNvGraphicFramePr>
          <p:nvPr/>
        </p:nvGraphicFramePr>
        <p:xfrm>
          <a:off x="9001760" y="3451008"/>
          <a:ext cx="2502572" cy="2416504"/>
        </p:xfrm>
        <a:graphic>
          <a:graphicData uri="http://schemas.openxmlformats.org/drawingml/2006/table">
            <a:tbl>
              <a:tblPr firstRow="1" bandRow="1">
                <a:tableStyleId>{5940675A-B579-460E-94D1-54222C63F5DA}</a:tableStyleId>
              </a:tblPr>
              <a:tblGrid>
                <a:gridCol w="625643">
                  <a:extLst>
                    <a:ext uri="{9D8B030D-6E8A-4147-A177-3AD203B41FA5}">
                      <a16:colId xmlns:a16="http://schemas.microsoft.com/office/drawing/2014/main" val="1505117329"/>
                    </a:ext>
                  </a:extLst>
                </a:gridCol>
                <a:gridCol w="625643">
                  <a:extLst>
                    <a:ext uri="{9D8B030D-6E8A-4147-A177-3AD203B41FA5}">
                      <a16:colId xmlns:a16="http://schemas.microsoft.com/office/drawing/2014/main" val="220497020"/>
                    </a:ext>
                  </a:extLst>
                </a:gridCol>
                <a:gridCol w="625643">
                  <a:extLst>
                    <a:ext uri="{9D8B030D-6E8A-4147-A177-3AD203B41FA5}">
                      <a16:colId xmlns:a16="http://schemas.microsoft.com/office/drawing/2014/main" val="1133083108"/>
                    </a:ext>
                  </a:extLst>
                </a:gridCol>
                <a:gridCol w="625643">
                  <a:extLst>
                    <a:ext uri="{9D8B030D-6E8A-4147-A177-3AD203B41FA5}">
                      <a16:colId xmlns:a16="http://schemas.microsoft.com/office/drawing/2014/main" val="2064915070"/>
                    </a:ext>
                  </a:extLst>
                </a:gridCol>
              </a:tblGrid>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1744400328"/>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1514149733"/>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256364044"/>
                  </a:ext>
                </a:extLst>
              </a:tr>
              <a:tr h="604126">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tc>
                  <a:txBody>
                    <a:bodyPr/>
                    <a:lstStyle/>
                    <a:p>
                      <a:endParaRPr lang="en-US" sz="2900" dirty="0"/>
                    </a:p>
                  </a:txBody>
                  <a:tcPr marL="148963" marR="148963" marT="74481" marB="74481">
                    <a:solidFill>
                      <a:schemeClr val="bg1"/>
                    </a:solidFill>
                  </a:tcPr>
                </a:tc>
                <a:extLst>
                  <a:ext uri="{0D108BD9-81ED-4DB2-BD59-A6C34878D82A}">
                    <a16:rowId xmlns:a16="http://schemas.microsoft.com/office/drawing/2014/main" val="3738474091"/>
                  </a:ext>
                </a:extLst>
              </a:tr>
            </a:tbl>
          </a:graphicData>
        </a:graphic>
      </p:graphicFrame>
      <p:sp>
        <p:nvSpPr>
          <p:cNvPr id="41" name="Oval 40" descr="Grid showing random search selects hyperpatameters randomly from the given space for a given number of trials.">
            <a:extLst>
              <a:ext uri="{FF2B5EF4-FFF2-40B4-BE49-F238E27FC236}">
                <a16:creationId xmlns:a16="http://schemas.microsoft.com/office/drawing/2014/main" id="{3AE168CF-9026-0158-0D95-779DDA574E4C}"/>
              </a:ext>
            </a:extLst>
          </p:cNvPr>
          <p:cNvSpPr/>
          <p:nvPr/>
        </p:nvSpPr>
        <p:spPr>
          <a:xfrm>
            <a:off x="9179909" y="3726841"/>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2" name="Oval 41" descr="Grid showing random search selects hyperpatameters randomly from the given space for a given number of trials.">
            <a:extLst>
              <a:ext uri="{FF2B5EF4-FFF2-40B4-BE49-F238E27FC236}">
                <a16:creationId xmlns:a16="http://schemas.microsoft.com/office/drawing/2014/main" id="{E69C7E4E-5355-F3AD-7F26-B53F4E01D323}"/>
              </a:ext>
            </a:extLst>
          </p:cNvPr>
          <p:cNvSpPr/>
          <p:nvPr/>
        </p:nvSpPr>
        <p:spPr>
          <a:xfrm>
            <a:off x="9931749" y="3506855"/>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3" name="Oval 42" descr="Grid showing random search selects hyperpatameters randomly from the given space for a given number of trials.">
            <a:extLst>
              <a:ext uri="{FF2B5EF4-FFF2-40B4-BE49-F238E27FC236}">
                <a16:creationId xmlns:a16="http://schemas.microsoft.com/office/drawing/2014/main" id="{A83827B7-DB8B-7355-08CA-1FAA93254D98}"/>
              </a:ext>
            </a:extLst>
          </p:cNvPr>
          <p:cNvSpPr/>
          <p:nvPr/>
        </p:nvSpPr>
        <p:spPr>
          <a:xfrm>
            <a:off x="9673018" y="410978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4" name="Oval 43" descr="Grid showing random search selects hyperpatameters randomly from the given space for a given number of trials.">
            <a:extLst>
              <a:ext uri="{FF2B5EF4-FFF2-40B4-BE49-F238E27FC236}">
                <a16:creationId xmlns:a16="http://schemas.microsoft.com/office/drawing/2014/main" id="{7DE35265-73D6-C9B6-152E-5F66BF24A83F}"/>
              </a:ext>
            </a:extLst>
          </p:cNvPr>
          <p:cNvSpPr/>
          <p:nvPr/>
        </p:nvSpPr>
        <p:spPr>
          <a:xfrm>
            <a:off x="9693338" y="467874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5" name="Oval 44" descr="Grid showing random search selects hyperpatameters randomly from the given space for a given number of trials.">
            <a:extLst>
              <a:ext uri="{FF2B5EF4-FFF2-40B4-BE49-F238E27FC236}">
                <a16:creationId xmlns:a16="http://schemas.microsoft.com/office/drawing/2014/main" id="{7B6909F1-3B71-5A0C-23F0-A3A7359F4C8A}"/>
              </a:ext>
            </a:extLst>
          </p:cNvPr>
          <p:cNvSpPr/>
          <p:nvPr/>
        </p:nvSpPr>
        <p:spPr>
          <a:xfrm>
            <a:off x="10560067" y="4248576"/>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6" name="Oval 45" descr="Grid showing random search selects hyperpatameters randomly from the given space for a given number of trials.">
            <a:extLst>
              <a:ext uri="{FF2B5EF4-FFF2-40B4-BE49-F238E27FC236}">
                <a16:creationId xmlns:a16="http://schemas.microsoft.com/office/drawing/2014/main" id="{C84C994B-08AD-4D1F-C2A1-D08035E2A23F}"/>
              </a:ext>
            </a:extLst>
          </p:cNvPr>
          <p:cNvSpPr/>
          <p:nvPr/>
        </p:nvSpPr>
        <p:spPr>
          <a:xfrm>
            <a:off x="10478787" y="5031633"/>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47" name="Oval 46" descr="Grid showing random search selects hyperpatameters randomly from the given space for a given number of trials.">
            <a:extLst>
              <a:ext uri="{FF2B5EF4-FFF2-40B4-BE49-F238E27FC236}">
                <a16:creationId xmlns:a16="http://schemas.microsoft.com/office/drawing/2014/main" id="{6DA30B54-07BE-D9E3-9F38-098AC6B3A0BC}"/>
              </a:ext>
            </a:extLst>
          </p:cNvPr>
          <p:cNvSpPr/>
          <p:nvPr/>
        </p:nvSpPr>
        <p:spPr>
          <a:xfrm>
            <a:off x="10991559" y="4939218"/>
            <a:ext cx="274986" cy="274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Tree>
    <p:extLst>
      <p:ext uri="{BB962C8B-B14F-4D97-AF65-F5344CB8AC3E}">
        <p14:creationId xmlns:p14="http://schemas.microsoft.com/office/powerpoint/2010/main" val="53644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8F1456-609A-4538-81FB-16CDDD85E21A}"/>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0B6CE35F-F347-F843-964F-2C784F4279CB}"/>
              </a:ext>
            </a:extLst>
          </p:cNvPr>
          <p:cNvSpPr>
            <a:spLocks noGrp="1"/>
          </p:cNvSpPr>
          <p:nvPr>
            <p:ph type="title" idx="1"/>
          </p:nvPr>
        </p:nvSpPr>
        <p:spPr/>
        <p:txBody>
          <a:bodyPr>
            <a:normAutofit fontScale="90000"/>
          </a:bodyPr>
          <a:lstStyle/>
          <a:p>
            <a:r>
              <a:rPr lang="en-US" dirty="0"/>
              <a:t>Hyperparameters</a:t>
            </a:r>
          </a:p>
        </p:txBody>
      </p:sp>
      <p:sp>
        <p:nvSpPr>
          <p:cNvPr id="3" name="Content Placeholder 2">
            <a:extLst>
              <a:ext uri="{FF2B5EF4-FFF2-40B4-BE49-F238E27FC236}">
                <a16:creationId xmlns:a16="http://schemas.microsoft.com/office/drawing/2014/main" id="{AE79195F-CB3B-65DE-3610-44896503A764}"/>
              </a:ext>
            </a:extLst>
          </p:cNvPr>
          <p:cNvSpPr>
            <a:spLocks noGrp="1"/>
          </p:cNvSpPr>
          <p:nvPr>
            <p:ph idx="2"/>
          </p:nvPr>
        </p:nvSpPr>
        <p:spPr/>
        <p:txBody>
          <a:bodyPr/>
          <a:lstStyle/>
          <a:p>
            <a:r>
              <a:rPr lang="en-US" dirty="0"/>
              <a:t>Hyperparameters are adjustable parameters in an algorithm, and they influence the training process.</a:t>
            </a:r>
          </a:p>
          <a:p>
            <a:r>
              <a:rPr lang="en-US" dirty="0"/>
              <a:t>Think of them as options or settings for model training jobs.</a:t>
            </a:r>
          </a:p>
          <a:p>
            <a:r>
              <a:rPr lang="en-US" dirty="0"/>
              <a:t>Examples:</a:t>
            </a:r>
          </a:p>
          <a:p>
            <a:pPr lvl="1"/>
            <a:r>
              <a:rPr lang="en-US" dirty="0"/>
              <a:t>K-nearest neighbors (KNN): n_neighbors, metric</a:t>
            </a:r>
          </a:p>
          <a:p>
            <a:pPr lvl="1"/>
            <a:r>
              <a:rPr lang="en-US" dirty="0"/>
              <a:t>Decision trees: max_depth, min_samples_leaf, class_weight, criterion</a:t>
            </a:r>
          </a:p>
          <a:p>
            <a:pPr lvl="1"/>
            <a:r>
              <a:rPr lang="en-US" dirty="0"/>
              <a:t>Random forest: n_estimators, max_samples</a:t>
            </a:r>
          </a:p>
          <a:p>
            <a:pPr lvl="1"/>
            <a:r>
              <a:rPr lang="en-US" dirty="0"/>
              <a:t>Ensemble bagging: base_estimator, n_estimators</a:t>
            </a:r>
          </a:p>
          <a:p>
            <a:pPr lvl="1"/>
            <a:r>
              <a:rPr lang="en-US" dirty="0"/>
              <a:t>Gradient descent: Learning rate</a:t>
            </a:r>
          </a:p>
        </p:txBody>
      </p:sp>
    </p:spTree>
    <p:extLst>
      <p:ext uri="{BB962C8B-B14F-4D97-AF65-F5344CB8AC3E}">
        <p14:creationId xmlns:p14="http://schemas.microsoft.com/office/powerpoint/2010/main" val="288507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B30F0B-3339-4915-8B53-B4694AADA11B}"/>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2" name="Title 1">
            <a:extLst>
              <a:ext uri="{FF2B5EF4-FFF2-40B4-BE49-F238E27FC236}">
                <a16:creationId xmlns:a16="http://schemas.microsoft.com/office/drawing/2014/main" id="{9B4BFAFC-BD82-87A3-1021-9618B9E8863B}"/>
              </a:ext>
            </a:extLst>
          </p:cNvPr>
          <p:cNvSpPr>
            <a:spLocks noGrp="1"/>
          </p:cNvSpPr>
          <p:nvPr>
            <p:ph type="title" idx="1"/>
          </p:nvPr>
        </p:nvSpPr>
        <p:spPr/>
        <p:txBody>
          <a:bodyPr>
            <a:normAutofit fontScale="90000"/>
          </a:bodyPr>
          <a:lstStyle/>
          <a:p>
            <a:r>
              <a:rPr lang="en-US" dirty="0"/>
              <a:t>Comparing hyperparameters and parameters</a:t>
            </a:r>
          </a:p>
        </p:txBody>
      </p:sp>
      <p:sp>
        <p:nvSpPr>
          <p:cNvPr id="4" name="Content Placeholder 3">
            <a:extLst>
              <a:ext uri="{FF2B5EF4-FFF2-40B4-BE49-F238E27FC236}">
                <a16:creationId xmlns:a16="http://schemas.microsoft.com/office/drawing/2014/main" id="{7F7C8A4E-8C63-D202-E646-B918A29EA153}"/>
              </a:ext>
            </a:extLst>
          </p:cNvPr>
          <p:cNvSpPr>
            <a:spLocks noGrp="1"/>
          </p:cNvSpPr>
          <p:nvPr>
            <p:ph idx="2"/>
          </p:nvPr>
        </p:nvSpPr>
        <p:spPr/>
        <p:txBody>
          <a:bodyPr/>
          <a:lstStyle/>
          <a:p>
            <a:endParaRPr lang="en-US"/>
          </a:p>
        </p:txBody>
      </p:sp>
      <p:graphicFrame>
        <p:nvGraphicFramePr>
          <p:cNvPr id="8" name="Table 4">
            <a:extLst>
              <a:ext uri="{FF2B5EF4-FFF2-40B4-BE49-F238E27FC236}">
                <a16:creationId xmlns:a16="http://schemas.microsoft.com/office/drawing/2014/main" id="{99361A3C-133B-4279-A8E2-A564F0B0AB24}"/>
              </a:ext>
            </a:extLst>
          </p:cNvPr>
          <p:cNvGraphicFramePr>
            <a:graphicFrameLocks/>
          </p:cNvGraphicFramePr>
          <p:nvPr>
            <p:extLst>
              <p:ext uri="{D42A27DB-BD31-4B8C-83A1-F6EECF244321}">
                <p14:modId xmlns:p14="http://schemas.microsoft.com/office/powerpoint/2010/main" val="1274390719"/>
              </p:ext>
            </p:extLst>
          </p:nvPr>
        </p:nvGraphicFramePr>
        <p:xfrm>
          <a:off x="838268" y="1774825"/>
          <a:ext cx="10515464" cy="3017520"/>
        </p:xfrm>
        <a:graphic>
          <a:graphicData uri="http://schemas.openxmlformats.org/drawingml/2006/table">
            <a:tbl>
              <a:tblPr firstRow="1" bandRow="1">
                <a:tableStyleId>{7DF18680-E054-41AD-8BC1-D1AEF772440D}</a:tableStyleId>
              </a:tblPr>
              <a:tblGrid>
                <a:gridCol w="5257732">
                  <a:extLst>
                    <a:ext uri="{9D8B030D-6E8A-4147-A177-3AD203B41FA5}">
                      <a16:colId xmlns:a16="http://schemas.microsoft.com/office/drawing/2014/main" val="333995858"/>
                    </a:ext>
                  </a:extLst>
                </a:gridCol>
                <a:gridCol w="5257732">
                  <a:extLst>
                    <a:ext uri="{9D8B030D-6E8A-4147-A177-3AD203B41FA5}">
                      <a16:colId xmlns:a16="http://schemas.microsoft.com/office/drawing/2014/main" val="111564686"/>
                    </a:ext>
                  </a:extLst>
                </a:gridCol>
              </a:tblGrid>
              <a:tr h="0">
                <a:tc>
                  <a:txBody>
                    <a:bodyPr/>
                    <a:lstStyle/>
                    <a:p>
                      <a:pPr marL="0" algn="l" defTabSz="914400" rtl="0" eaLnBrk="1" latinLnBrk="0" hangingPunct="1"/>
                      <a:r>
                        <a:rPr lang="en-US" sz="1800" b="1" kern="1200" dirty="0">
                          <a:solidFill>
                            <a:schemeClr val="bg1"/>
                          </a:solidFill>
                          <a:latin typeface="+mn-lt"/>
                          <a:ea typeface="+mn-ea"/>
                          <a:cs typeface="+mn-cs"/>
                        </a:rPr>
                        <a:t>Hyperparameters</a:t>
                      </a:r>
                    </a:p>
                  </a:txBody>
                  <a:tcPr marL="137160" marR="137160" marT="137160" marB="137160" anchor="ctr">
                    <a:lnB w="12700" cap="flat" cmpd="sng" algn="ctr">
                      <a:solidFill>
                        <a:schemeClr val="tx1"/>
                      </a:solidFill>
                      <a:prstDash val="solid"/>
                      <a:round/>
                      <a:headEnd type="none" w="med" len="med"/>
                      <a:tailEnd type="none" w="med" len="med"/>
                    </a:lnB>
                    <a:solidFill>
                      <a:srgbClr val="003181"/>
                    </a:solidFill>
                  </a:tcPr>
                </a:tc>
                <a:tc>
                  <a:txBody>
                    <a:bodyPr/>
                    <a:lstStyle/>
                    <a:p>
                      <a:pPr marL="0" algn="l" defTabSz="914400" rtl="0" eaLnBrk="1" latinLnBrk="0" hangingPunct="1"/>
                      <a:r>
                        <a:rPr lang="en-US" sz="1800" b="1" kern="1200" dirty="0">
                          <a:solidFill>
                            <a:schemeClr val="bg1"/>
                          </a:solidFill>
                          <a:latin typeface="+mn-lt"/>
                          <a:ea typeface="+mn-ea"/>
                          <a:cs typeface="+mn-cs"/>
                        </a:rPr>
                        <a:t>Parameters</a:t>
                      </a:r>
                    </a:p>
                  </a:txBody>
                  <a:tcPr marL="137160" marR="137160" marT="137160" marB="137160" anchor="ctr">
                    <a:lnB w="12700" cap="flat" cmpd="sng" algn="ctr">
                      <a:solidFill>
                        <a:schemeClr val="tx1"/>
                      </a:solidFill>
                      <a:prstDash val="solid"/>
                      <a:round/>
                      <a:headEnd type="none" w="med" len="med"/>
                      <a:tailEnd type="none" w="med" len="med"/>
                    </a:lnB>
                    <a:solidFill>
                      <a:srgbClr val="003181"/>
                    </a:solidFill>
                  </a:tcPr>
                </a:tc>
                <a:extLst>
                  <a:ext uri="{0D108BD9-81ED-4DB2-BD59-A6C34878D82A}">
                    <a16:rowId xmlns:a16="http://schemas.microsoft.com/office/drawing/2014/main" val="486968594"/>
                  </a:ext>
                </a:extLst>
              </a:tr>
              <a:tr h="413544">
                <a:tc>
                  <a:txBody>
                    <a:bodyPr/>
                    <a:lstStyle/>
                    <a:p>
                      <a:pPr algn="l"/>
                      <a:r>
                        <a:rPr lang="en-US" b="0" dirty="0">
                          <a:solidFill>
                            <a:schemeClr val="tx2"/>
                          </a:solidFill>
                        </a:rPr>
                        <a:t>Configurations or settings for an ML algorithm or model</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pPr algn="l"/>
                      <a:r>
                        <a:rPr lang="en-US" b="0" dirty="0">
                          <a:solidFill>
                            <a:schemeClr val="tx2"/>
                          </a:solidFill>
                        </a:rPr>
                        <a:t>Values that are learned during optimization or training</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1353566545"/>
                  </a:ext>
                </a:extLst>
              </a:tr>
              <a:tr h="0">
                <a:tc>
                  <a:txBody>
                    <a:bodyPr/>
                    <a:lstStyle/>
                    <a:p>
                      <a:pPr algn="l"/>
                      <a:r>
                        <a:rPr lang="en-US" b="0" dirty="0">
                          <a:solidFill>
                            <a:schemeClr val="tx2"/>
                          </a:solidFill>
                        </a:rPr>
                        <a:t>Typically set manually using heuristics</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b="0" dirty="0">
                          <a:solidFill>
                            <a:schemeClr val="tx2"/>
                          </a:solidFill>
                        </a:rPr>
                        <a:t>Not set manually by the scientist or designer</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5156184"/>
                  </a:ext>
                </a:extLst>
              </a:tr>
              <a:tr h="0">
                <a:tc>
                  <a:txBody>
                    <a:bodyPr/>
                    <a:lstStyle/>
                    <a:p>
                      <a:pPr algn="l"/>
                      <a:r>
                        <a:rPr lang="en-US" b="0" dirty="0">
                          <a:solidFill>
                            <a:schemeClr val="tx2"/>
                          </a:solidFill>
                        </a:rPr>
                        <a:t>Usually set prior to training</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pPr algn="l"/>
                      <a:r>
                        <a:rPr lang="en-US" b="0" dirty="0">
                          <a:solidFill>
                            <a:schemeClr val="tx2"/>
                          </a:solidFill>
                        </a:rPr>
                        <a:t>Updated during training</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1840442879"/>
                  </a:ext>
                </a:extLst>
              </a:tr>
              <a:tr h="413544">
                <a:tc>
                  <a:txBody>
                    <a:bodyPr/>
                    <a:lstStyle/>
                    <a:p>
                      <a:pPr algn="l"/>
                      <a:r>
                        <a:rPr lang="en-US" b="0" dirty="0">
                          <a:solidFill>
                            <a:schemeClr val="tx2"/>
                          </a:solidFill>
                        </a:rPr>
                        <a:t>Example: Learning rate for linear regression</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b="0" dirty="0">
                          <a:solidFill>
                            <a:schemeClr val="tx2"/>
                          </a:solidFill>
                        </a:rPr>
                        <a:t>Example: Weight and bias values for linear regression</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0997818"/>
                  </a:ext>
                </a:extLst>
              </a:tr>
            </a:tbl>
          </a:graphicData>
        </a:graphic>
      </p:graphicFrame>
    </p:spTree>
    <p:extLst>
      <p:ext uri="{BB962C8B-B14F-4D97-AF65-F5344CB8AC3E}">
        <p14:creationId xmlns:p14="http://schemas.microsoft.com/office/powerpoint/2010/main" val="176102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C2B7BE1-AD2B-4FD0-9470-EBBBF66489FD}"/>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0B6CE35F-F347-F843-964F-2C784F4279CB}"/>
              </a:ext>
            </a:extLst>
          </p:cNvPr>
          <p:cNvSpPr>
            <a:spLocks noGrp="1"/>
          </p:cNvSpPr>
          <p:nvPr>
            <p:ph type="title" idx="1"/>
          </p:nvPr>
        </p:nvSpPr>
        <p:spPr/>
        <p:txBody>
          <a:bodyPr>
            <a:normAutofit fontScale="90000"/>
          </a:bodyPr>
          <a:lstStyle/>
          <a:p>
            <a:r>
              <a:rPr lang="en-US" dirty="0"/>
              <a:t>Hyperparameters </a:t>
            </a:r>
          </a:p>
        </p:txBody>
      </p:sp>
      <p:sp>
        <p:nvSpPr>
          <p:cNvPr id="3" name="Content Placeholder 2">
            <a:extLst>
              <a:ext uri="{FF2B5EF4-FFF2-40B4-BE49-F238E27FC236}">
                <a16:creationId xmlns:a16="http://schemas.microsoft.com/office/drawing/2014/main" id="{AE79195F-CB3B-65DE-3610-44896503A764}"/>
              </a:ext>
            </a:extLst>
          </p:cNvPr>
          <p:cNvSpPr>
            <a:spLocks noGrp="1"/>
          </p:cNvSpPr>
          <p:nvPr>
            <p:ph idx="2"/>
          </p:nvPr>
        </p:nvSpPr>
        <p:spPr/>
        <p:txBody>
          <a:bodyPr/>
          <a:lstStyle/>
          <a:p>
            <a:pPr marL="0" indent="0">
              <a:spcBef>
                <a:spcPts val="0"/>
              </a:spcBef>
              <a:buNone/>
            </a:pPr>
            <a:r>
              <a:rPr lang="en-US" sz="2400" dirty="0"/>
              <a:t>Hyperparameters affect:</a:t>
            </a:r>
          </a:p>
          <a:p>
            <a:pPr lvl="1">
              <a:spcBef>
                <a:spcPts val="0"/>
              </a:spcBef>
            </a:pPr>
            <a:r>
              <a:rPr lang="en-US" sz="2000" dirty="0"/>
              <a:t>Model performance</a:t>
            </a:r>
          </a:p>
          <a:p>
            <a:pPr lvl="1">
              <a:spcBef>
                <a:spcPts val="0"/>
              </a:spcBef>
            </a:pPr>
            <a:r>
              <a:rPr lang="en-US" sz="2000" dirty="0"/>
              <a:t>Training and inference time</a:t>
            </a:r>
          </a:p>
          <a:p>
            <a:pPr lvl="1">
              <a:spcBef>
                <a:spcPts val="0"/>
              </a:spcBef>
            </a:pPr>
            <a:r>
              <a:rPr lang="en-US" sz="2000" dirty="0"/>
              <a:t>Compute cost</a:t>
            </a:r>
          </a:p>
        </p:txBody>
      </p:sp>
      <p:pic>
        <p:nvPicPr>
          <p:cNvPr id="7" name="Picture 6" descr="Graphs showing different learning rates.">
            <a:extLst>
              <a:ext uri="{FF2B5EF4-FFF2-40B4-BE49-F238E27FC236}">
                <a16:creationId xmlns:a16="http://schemas.microsoft.com/office/drawing/2014/main" id="{6E0E646A-C9CE-485E-8753-E71E8116C1C6}"/>
              </a:ext>
            </a:extLst>
          </p:cNvPr>
          <p:cNvPicPr>
            <a:picLocks noChangeAspect="1"/>
          </p:cNvPicPr>
          <p:nvPr/>
        </p:nvPicPr>
        <p:blipFill>
          <a:blip r:embed="rId3"/>
          <a:stretch>
            <a:fillRect/>
          </a:stretch>
        </p:blipFill>
        <p:spPr>
          <a:xfrm>
            <a:off x="596932" y="2947587"/>
            <a:ext cx="10998137" cy="3554276"/>
          </a:xfrm>
          <a:prstGeom prst="rect">
            <a:avLst/>
          </a:prstGeom>
        </p:spPr>
      </p:pic>
    </p:spTree>
    <p:extLst>
      <p:ext uri="{BB962C8B-B14F-4D97-AF65-F5344CB8AC3E}">
        <p14:creationId xmlns:p14="http://schemas.microsoft.com/office/powerpoint/2010/main" val="267354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33769FE-88E3-445E-8E36-FA8FAB6AE900}"/>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0EE19FA8-BDEA-EF43-D139-8E04B56E0BFC}"/>
              </a:ext>
            </a:extLst>
          </p:cNvPr>
          <p:cNvSpPr>
            <a:spLocks noGrp="1"/>
          </p:cNvSpPr>
          <p:nvPr>
            <p:ph type="title" idx="1"/>
          </p:nvPr>
        </p:nvSpPr>
        <p:spPr/>
        <p:txBody>
          <a:bodyPr>
            <a:normAutofit fontScale="90000"/>
          </a:bodyPr>
          <a:lstStyle/>
          <a:p>
            <a:r>
              <a:rPr lang="en-US" dirty="0"/>
              <a:t>Different solutions have different hyperparameters</a:t>
            </a:r>
          </a:p>
        </p:txBody>
      </p:sp>
      <p:sp>
        <p:nvSpPr>
          <p:cNvPr id="3" name="Content Placeholder 2">
            <a:extLst>
              <a:ext uri="{FF2B5EF4-FFF2-40B4-BE49-F238E27FC236}">
                <a16:creationId xmlns:a16="http://schemas.microsoft.com/office/drawing/2014/main" id="{75C1C624-C0B5-5746-68D6-D426AFE512E0}"/>
              </a:ext>
            </a:extLst>
          </p:cNvPr>
          <p:cNvSpPr>
            <a:spLocks noGrp="1"/>
          </p:cNvSpPr>
          <p:nvPr>
            <p:ph idx="2"/>
          </p:nvPr>
        </p:nvSpPr>
        <p:spPr/>
        <p:txBody>
          <a:bodyPr/>
          <a:lstStyle/>
          <a:p>
            <a:endParaRPr lang="en-US"/>
          </a:p>
        </p:txBody>
      </p:sp>
      <p:sp>
        <p:nvSpPr>
          <p:cNvPr id="10" name="TextBox 9">
            <a:extLst>
              <a:ext uri="{FF2B5EF4-FFF2-40B4-BE49-F238E27FC236}">
                <a16:creationId xmlns:a16="http://schemas.microsoft.com/office/drawing/2014/main" id="{3C676ECE-A635-7AA9-5400-E98CC14F88AA}"/>
              </a:ext>
            </a:extLst>
          </p:cNvPr>
          <p:cNvSpPr txBox="1"/>
          <p:nvPr/>
        </p:nvSpPr>
        <p:spPr>
          <a:xfrm>
            <a:off x="503448" y="1679982"/>
            <a:ext cx="3108960" cy="1384995"/>
          </a:xfrm>
          <a:prstGeom prst="rect">
            <a:avLst/>
          </a:prstGeom>
          <a:noFill/>
        </p:spPr>
        <p:txBody>
          <a:bodyPr wrap="none" rtlCol="0">
            <a:spAutoFit/>
          </a:bodyPr>
          <a:lstStyle/>
          <a:p>
            <a:r>
              <a:rPr lang="en-US" b="1" dirty="0">
                <a:solidFill>
                  <a:schemeClr val="accent6"/>
                </a:solidFill>
              </a:rPr>
              <a:t>Neural networks</a:t>
            </a:r>
          </a:p>
          <a:p>
            <a:r>
              <a:rPr lang="en-US" dirty="0">
                <a:solidFill>
                  <a:schemeClr val="tx2"/>
                </a:solidFill>
              </a:rPr>
              <a:t>Examples</a:t>
            </a:r>
          </a:p>
          <a:p>
            <a:pPr marL="285750" indent="-285750">
              <a:buFont typeface="Arial" panose="020B0604020202020204" pitchFamily="34" charset="0"/>
              <a:buChar char="•"/>
            </a:pPr>
            <a:r>
              <a:rPr lang="en-US" sz="1600" dirty="0">
                <a:solidFill>
                  <a:schemeClr val="tx2"/>
                </a:solidFill>
              </a:rPr>
              <a:t>Learning rate</a:t>
            </a:r>
          </a:p>
          <a:p>
            <a:pPr marL="285750" indent="-285750">
              <a:buFont typeface="Arial" panose="020B0604020202020204" pitchFamily="34" charset="0"/>
              <a:buChar char="•"/>
            </a:pPr>
            <a:r>
              <a:rPr lang="en-US" sz="1600" dirty="0">
                <a:solidFill>
                  <a:schemeClr val="tx2"/>
                </a:solidFill>
              </a:rPr>
              <a:t>Hidden layers</a:t>
            </a:r>
          </a:p>
          <a:p>
            <a:pPr marL="285750" indent="-285750">
              <a:buFont typeface="Arial" panose="020B0604020202020204" pitchFamily="34" charset="0"/>
              <a:buChar char="•"/>
            </a:pPr>
            <a:r>
              <a:rPr lang="en-US" sz="1600" dirty="0">
                <a:solidFill>
                  <a:schemeClr val="tx2"/>
                </a:solidFill>
              </a:rPr>
              <a:t>Activations</a:t>
            </a:r>
          </a:p>
        </p:txBody>
      </p:sp>
      <p:pic>
        <p:nvPicPr>
          <p:cNvPr id="8" name="Picture 7">
            <a:extLst>
              <a:ext uri="{FF2B5EF4-FFF2-40B4-BE49-F238E27FC236}">
                <a16:creationId xmlns:a16="http://schemas.microsoft.com/office/drawing/2014/main" id="{69290923-2DF9-45C4-AF2B-A13434EF3CA6}"/>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3612408" y="1679982"/>
            <a:ext cx="2220723" cy="1434736"/>
          </a:xfrm>
          <a:prstGeom prst="rect">
            <a:avLst/>
          </a:prstGeom>
        </p:spPr>
      </p:pic>
      <p:sp>
        <p:nvSpPr>
          <p:cNvPr id="11" name="TextBox 10">
            <a:extLst>
              <a:ext uri="{FF2B5EF4-FFF2-40B4-BE49-F238E27FC236}">
                <a16:creationId xmlns:a16="http://schemas.microsoft.com/office/drawing/2014/main" id="{B98482F2-2373-ABAB-6A08-22DBDD75BEBC}"/>
              </a:ext>
            </a:extLst>
          </p:cNvPr>
          <p:cNvSpPr txBox="1"/>
          <p:nvPr/>
        </p:nvSpPr>
        <p:spPr>
          <a:xfrm>
            <a:off x="6120635" y="1679982"/>
            <a:ext cx="3108960" cy="1138773"/>
          </a:xfrm>
          <a:prstGeom prst="rect">
            <a:avLst/>
          </a:prstGeom>
          <a:noFill/>
        </p:spPr>
        <p:txBody>
          <a:bodyPr wrap="none" rtlCol="0">
            <a:spAutoFit/>
          </a:bodyPr>
          <a:lstStyle/>
          <a:p>
            <a:r>
              <a:rPr lang="en-US" b="1" dirty="0">
                <a:solidFill>
                  <a:schemeClr val="accent6"/>
                </a:solidFill>
              </a:rPr>
              <a:t>K-nearest neighbors (KNN)</a:t>
            </a:r>
          </a:p>
          <a:p>
            <a:r>
              <a:rPr lang="en-US" dirty="0">
                <a:solidFill>
                  <a:schemeClr val="tx2"/>
                </a:solidFill>
              </a:rPr>
              <a:t>Examples</a:t>
            </a:r>
            <a:endParaRPr lang="en-US" dirty="0">
              <a:solidFill>
                <a:schemeClr val="accent6"/>
              </a:solidFill>
            </a:endParaRPr>
          </a:p>
          <a:p>
            <a:pPr marL="285750" indent="-285750">
              <a:buFont typeface="Arial" panose="020B0604020202020204" pitchFamily="34" charset="0"/>
              <a:buChar char="•"/>
            </a:pPr>
            <a:r>
              <a:rPr lang="en-US" sz="1600" dirty="0">
                <a:solidFill>
                  <a:schemeClr val="tx2"/>
                </a:solidFill>
              </a:rPr>
              <a:t>K value</a:t>
            </a:r>
          </a:p>
          <a:p>
            <a:pPr marL="285750" indent="-285750">
              <a:buFont typeface="Arial" panose="020B0604020202020204" pitchFamily="34" charset="0"/>
              <a:buChar char="•"/>
            </a:pPr>
            <a:r>
              <a:rPr lang="en-US" sz="1600" dirty="0">
                <a:solidFill>
                  <a:schemeClr val="tx2"/>
                </a:solidFill>
              </a:rPr>
              <a:t>Distance metric</a:t>
            </a:r>
          </a:p>
        </p:txBody>
      </p:sp>
      <p:pic>
        <p:nvPicPr>
          <p:cNvPr id="5130" name="Picture 10">
            <a:extLst>
              <a:ext uri="{FF2B5EF4-FFF2-40B4-BE49-F238E27FC236}">
                <a16:creationId xmlns:a16="http://schemas.microsoft.com/office/drawing/2014/main" id="{22CB755B-01AB-39F6-DE8B-075F15D6755D}"/>
              </a:ext>
              <a:ext uri="{C183D7F6-B498-43B3-948B-1728B52AA6E4}">
                <adec:decorative xmlns:adec="http://schemas.microsoft.com/office/drawing/2017/decorative" val="1"/>
              </a:ext>
            </a:extLst>
          </p:cNvPr>
          <p:cNvPicPr>
            <a:picLocks noChangeAspect="1" noChangeArrowheads="1"/>
          </p:cNvPicPr>
          <p:nvPr/>
        </p:nvPicPr>
        <p:blipFill>
          <a:blip r:embed="rId4"/>
          <a:stretch>
            <a:fillRect/>
          </a:stretch>
        </p:blipFill>
        <p:spPr bwMode="auto">
          <a:xfrm>
            <a:off x="9463766" y="1679982"/>
            <a:ext cx="1990617" cy="18390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B4A732-3115-6F4E-2425-697348787806}"/>
              </a:ext>
            </a:extLst>
          </p:cNvPr>
          <p:cNvSpPr txBox="1"/>
          <p:nvPr/>
        </p:nvSpPr>
        <p:spPr>
          <a:xfrm>
            <a:off x="503448" y="3982108"/>
            <a:ext cx="3108960" cy="1384995"/>
          </a:xfrm>
          <a:prstGeom prst="rect">
            <a:avLst/>
          </a:prstGeom>
          <a:noFill/>
        </p:spPr>
        <p:txBody>
          <a:bodyPr wrap="none" rtlCol="0">
            <a:spAutoFit/>
          </a:bodyPr>
          <a:lstStyle/>
          <a:p>
            <a:r>
              <a:rPr lang="en-US" b="1" dirty="0">
                <a:solidFill>
                  <a:schemeClr val="accent6"/>
                </a:solidFill>
              </a:rPr>
              <a:t>Decision trees</a:t>
            </a:r>
          </a:p>
          <a:p>
            <a:r>
              <a:rPr lang="en-US" dirty="0">
                <a:solidFill>
                  <a:schemeClr val="tx2"/>
                </a:solidFill>
              </a:rPr>
              <a:t>Examples</a:t>
            </a:r>
          </a:p>
          <a:p>
            <a:pPr marL="285750" indent="-285750">
              <a:buFont typeface="Arial" panose="020B0604020202020204" pitchFamily="34" charset="0"/>
              <a:buChar char="•"/>
            </a:pPr>
            <a:r>
              <a:rPr lang="en-US" sz="1600" dirty="0">
                <a:solidFill>
                  <a:schemeClr val="tx2"/>
                </a:solidFill>
              </a:rPr>
              <a:t>Max depth </a:t>
            </a:r>
          </a:p>
          <a:p>
            <a:pPr marL="285750" indent="-285750">
              <a:buFont typeface="Arial" panose="020B0604020202020204" pitchFamily="34" charset="0"/>
              <a:buChar char="•"/>
            </a:pPr>
            <a:r>
              <a:rPr lang="en-US" sz="1600" dirty="0">
                <a:solidFill>
                  <a:schemeClr val="tx2"/>
                </a:solidFill>
              </a:rPr>
              <a:t>Min samples leaf </a:t>
            </a:r>
          </a:p>
          <a:p>
            <a:pPr marL="285750" indent="-285750">
              <a:buFont typeface="Arial" panose="020B0604020202020204" pitchFamily="34" charset="0"/>
              <a:buChar char="•"/>
            </a:pPr>
            <a:r>
              <a:rPr lang="en-US" sz="1600" dirty="0">
                <a:solidFill>
                  <a:schemeClr val="tx2"/>
                </a:solidFill>
              </a:rPr>
              <a:t>Class weight </a:t>
            </a:r>
          </a:p>
        </p:txBody>
      </p:sp>
      <p:pic>
        <p:nvPicPr>
          <p:cNvPr id="5132" name="Picture 12">
            <a:extLst>
              <a:ext uri="{FF2B5EF4-FFF2-40B4-BE49-F238E27FC236}">
                <a16:creationId xmlns:a16="http://schemas.microsoft.com/office/drawing/2014/main" id="{0FCB4C9A-46EE-41F8-D147-0A9C5BF06FEF}"/>
              </a:ext>
              <a:ext uri="{C183D7F6-B498-43B3-948B-1728B52AA6E4}">
                <adec:decorative xmlns:adec="http://schemas.microsoft.com/office/drawing/2017/decorative" val="1"/>
              </a:ext>
            </a:extLst>
          </p:cNvPr>
          <p:cNvPicPr>
            <a:picLocks noChangeAspect="1" noChangeArrowheads="1"/>
          </p:cNvPicPr>
          <p:nvPr/>
        </p:nvPicPr>
        <p:blipFill>
          <a:blip r:embed="rId5"/>
          <a:stretch>
            <a:fillRect/>
          </a:stretch>
        </p:blipFill>
        <p:spPr bwMode="auto">
          <a:xfrm>
            <a:off x="3841633" y="3982108"/>
            <a:ext cx="1762273" cy="192505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B7350DE-6F75-9349-F5B0-D7D1EBA62F68}"/>
              </a:ext>
            </a:extLst>
          </p:cNvPr>
          <p:cNvSpPr txBox="1"/>
          <p:nvPr/>
        </p:nvSpPr>
        <p:spPr>
          <a:xfrm>
            <a:off x="6120635" y="3982108"/>
            <a:ext cx="3108960" cy="1138773"/>
          </a:xfrm>
          <a:prstGeom prst="rect">
            <a:avLst/>
          </a:prstGeom>
          <a:noFill/>
        </p:spPr>
        <p:txBody>
          <a:bodyPr wrap="none" rtlCol="0">
            <a:spAutoFit/>
          </a:bodyPr>
          <a:lstStyle/>
          <a:p>
            <a:r>
              <a:rPr lang="en-US" b="1" dirty="0">
                <a:solidFill>
                  <a:schemeClr val="accent6"/>
                </a:solidFill>
              </a:rPr>
              <a:t>Logistic regression</a:t>
            </a:r>
          </a:p>
          <a:p>
            <a:r>
              <a:rPr lang="en-US" dirty="0">
                <a:solidFill>
                  <a:schemeClr val="tx2"/>
                </a:solidFill>
              </a:rPr>
              <a:t>Examples</a:t>
            </a:r>
            <a:endParaRPr lang="en-US" dirty="0">
              <a:solidFill>
                <a:schemeClr val="accent6"/>
              </a:solidFill>
            </a:endParaRPr>
          </a:p>
          <a:p>
            <a:pPr marL="285750" indent="-285750">
              <a:buFont typeface="Arial" panose="020B0604020202020204" pitchFamily="34" charset="0"/>
              <a:buChar char="•"/>
            </a:pPr>
            <a:r>
              <a:rPr lang="en-US" sz="1600" dirty="0">
                <a:solidFill>
                  <a:schemeClr val="tx2"/>
                </a:solidFill>
              </a:rPr>
              <a:t>Learning rate</a:t>
            </a:r>
          </a:p>
          <a:p>
            <a:pPr marL="285750" indent="-285750">
              <a:buFont typeface="Arial" panose="020B0604020202020204" pitchFamily="34" charset="0"/>
              <a:buChar char="•"/>
            </a:pPr>
            <a:r>
              <a:rPr lang="en-US" sz="1600" dirty="0">
                <a:solidFill>
                  <a:schemeClr val="tx2"/>
                </a:solidFill>
              </a:rPr>
              <a:t>Penalty coefficient </a:t>
            </a:r>
          </a:p>
        </p:txBody>
      </p:sp>
      <p:graphicFrame>
        <p:nvGraphicFramePr>
          <p:cNvPr id="6" name="Chart 5">
            <a:extLst>
              <a:ext uri="{FF2B5EF4-FFF2-40B4-BE49-F238E27FC236}">
                <a16:creationId xmlns:a16="http://schemas.microsoft.com/office/drawing/2014/main" id="{2808B3B9-E139-4F3E-C9D8-3CF26352972F}"/>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649981472"/>
              </p:ext>
            </p:extLst>
          </p:nvPr>
        </p:nvGraphicFramePr>
        <p:xfrm>
          <a:off x="9229595" y="3982108"/>
          <a:ext cx="2458958" cy="224557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2569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D62E56-9B75-466A-B07F-E5A0924355A6}"/>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Setting your hyperparameters</a:t>
            </a:r>
          </a:p>
        </p:txBody>
      </p:sp>
      <p:sp>
        <p:nvSpPr>
          <p:cNvPr id="4" name="Text Placeholder 3">
            <a:extLst>
              <a:ext uri="{FF2B5EF4-FFF2-40B4-BE49-F238E27FC236}">
                <a16:creationId xmlns:a16="http://schemas.microsoft.com/office/drawing/2014/main" id="{6E363BE6-BF6A-5D2C-F8C3-61D377E31C83}"/>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42377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32631D-851B-47B6-9E05-3A1DF92BE588}"/>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6CE0D502-1498-20A8-2E69-104D706618A4}"/>
              </a:ext>
            </a:extLst>
          </p:cNvPr>
          <p:cNvSpPr>
            <a:spLocks noGrp="1"/>
          </p:cNvSpPr>
          <p:nvPr>
            <p:ph type="title" idx="1"/>
          </p:nvPr>
        </p:nvSpPr>
        <p:spPr/>
        <p:txBody>
          <a:bodyPr>
            <a:normAutofit fontScale="90000"/>
          </a:bodyPr>
          <a:lstStyle/>
          <a:p>
            <a:r>
              <a:rPr lang="en-US" dirty="0"/>
              <a:t>Choosing optimal hyperparameters</a:t>
            </a:r>
          </a:p>
        </p:txBody>
      </p:sp>
      <p:sp>
        <p:nvSpPr>
          <p:cNvPr id="3" name="Content Placeholder 2">
            <a:extLst>
              <a:ext uri="{FF2B5EF4-FFF2-40B4-BE49-F238E27FC236}">
                <a16:creationId xmlns:a16="http://schemas.microsoft.com/office/drawing/2014/main" id="{6125B722-06D8-6B23-2975-34488686671B}"/>
              </a:ext>
            </a:extLst>
          </p:cNvPr>
          <p:cNvSpPr>
            <a:spLocks noGrp="1"/>
          </p:cNvSpPr>
          <p:nvPr>
            <p:ph idx="2"/>
          </p:nvPr>
        </p:nvSpPr>
        <p:spPr/>
        <p:txBody>
          <a:bodyPr/>
          <a:lstStyle/>
          <a:p>
            <a:r>
              <a:rPr lang="en-US" dirty="0"/>
              <a:t>No concrete strategy exists to determine the optimal hyperparameters through theoretical calculations.</a:t>
            </a:r>
          </a:p>
          <a:p>
            <a:r>
              <a:rPr lang="en-US" dirty="0"/>
              <a:t>Hyperparameters can be automatically selected by experimentation and iteration.</a:t>
            </a:r>
          </a:p>
          <a:p>
            <a:r>
              <a:rPr lang="en-US" dirty="0"/>
              <a:t>Selection can be based on maximizing some evaluation metric, such as accuracy, precision, or mean squared error (MSE).</a:t>
            </a:r>
          </a:p>
        </p:txBody>
      </p:sp>
    </p:spTree>
    <p:extLst>
      <p:ext uri="{BB962C8B-B14F-4D97-AF65-F5344CB8AC3E}">
        <p14:creationId xmlns:p14="http://schemas.microsoft.com/office/powerpoint/2010/main" val="9832571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9824</TotalTime>
  <Words>3818</Words>
  <Application>Microsoft Macintosh PowerPoint</Application>
  <PresentationFormat>Widescreen</PresentationFormat>
  <Paragraphs>335</Paragraphs>
  <Slides>30</Slides>
  <Notes>30</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Amazon Ember Display</vt:lpstr>
      <vt:lpstr>Amazon Ember Display Heavy</vt:lpstr>
      <vt:lpstr>Amazon Ember Heavy</vt:lpstr>
      <vt:lpstr>Amazon Ember Light</vt:lpstr>
      <vt:lpstr>Arial</vt:lpstr>
      <vt:lpstr>Calibri</vt:lpstr>
      <vt:lpstr>Calibri Light</vt:lpstr>
      <vt:lpstr>Lucida Console</vt:lpstr>
      <vt:lpstr>Wingdings</vt:lpstr>
      <vt:lpstr>Custom Design</vt:lpstr>
      <vt:lpstr>Hyperparameter Tuning</vt:lpstr>
      <vt:lpstr>Today’s activities</vt:lpstr>
      <vt:lpstr>Hyperparameters in ML algorithms</vt:lpstr>
      <vt:lpstr>Hyperparameters</vt:lpstr>
      <vt:lpstr>Comparing hyperparameters and parameters</vt:lpstr>
      <vt:lpstr>Hyperparameters </vt:lpstr>
      <vt:lpstr>Different solutions have different hyperparameters</vt:lpstr>
      <vt:lpstr>Setting your hyperparameters</vt:lpstr>
      <vt:lpstr>Choosing optimal hyperparameters</vt:lpstr>
      <vt:lpstr>Training, validation, and test sets</vt:lpstr>
      <vt:lpstr>Why separate the validation and test sets?</vt:lpstr>
      <vt:lpstr>Validation methods</vt:lpstr>
      <vt:lpstr>K-fold cross-validation (example with K = 5)</vt:lpstr>
      <vt:lpstr>Grid search</vt:lpstr>
      <vt:lpstr>Grid search pros and cons </vt:lpstr>
      <vt:lpstr>Randomized search</vt:lpstr>
      <vt:lpstr>Randomized search pros and cons</vt:lpstr>
      <vt:lpstr>Bayesian search </vt:lpstr>
      <vt:lpstr>Comparing Bayesian search and grid search</vt:lpstr>
      <vt:lpstr>Bayesian search pros and cons </vt:lpstr>
      <vt:lpstr>Using sklearn for hyperparameter tuning</vt:lpstr>
      <vt:lpstr>Next lesson</vt:lpstr>
      <vt:lpstr>PowerPoint Presentation</vt:lpstr>
      <vt:lpstr>Image source slide (for curriculum development use only)</vt:lpstr>
      <vt:lpstr>Source: Hyperparameters </vt:lpstr>
      <vt:lpstr>Source: Different solutions have different hyperparameters</vt:lpstr>
      <vt:lpstr>Source: Training, validation, and test sets</vt:lpstr>
      <vt:lpstr>Source: K-fold cross-validation (example with K = 5)</vt:lpstr>
      <vt:lpstr>Source: Grid search</vt:lpstr>
      <vt:lpstr>Source: Randomized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Blake, Daniel</cp:lastModifiedBy>
  <cp:revision>191</cp:revision>
  <dcterms:created xsi:type="dcterms:W3CDTF">2022-11-16T15:46:36Z</dcterms:created>
  <dcterms:modified xsi:type="dcterms:W3CDTF">2025-05-09T14:10:04Z</dcterms:modified>
</cp:coreProperties>
</file>