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7.xml" ContentType="application/vnd.openxmlformats-officedocument.presentationml.tags+xml"/>
  <Override PartName="/ppt/notesSlides/notesSlide30.xml" ContentType="application/vnd.openxmlformats-officedocument.presentationml.notesSlide+xml"/>
  <Override PartName="/ppt/tags/tag38.xml" ContentType="application/vnd.openxmlformats-officedocument.presentationml.tags+xml"/>
  <Override PartName="/ppt/notesSlides/notesSlide31.xml" ContentType="application/vnd.openxmlformats-officedocument.presentationml.notesSlide+xml"/>
  <Override PartName="/ppt/tags/tag39.xml" ContentType="application/vnd.openxmlformats-officedocument.presentationml.tags+xml"/>
  <Override PartName="/ppt/notesSlides/notesSlide32.xml" ContentType="application/vnd.openxmlformats-officedocument.presentationml.notesSlide+xml"/>
  <Override PartName="/ppt/tags/tag40.xml" ContentType="application/vnd.openxmlformats-officedocument.presentationml.tags+xml"/>
  <Override PartName="/ppt/notesSlides/notesSlide33.xml" ContentType="application/vnd.openxmlformats-officedocument.presentationml.notesSlide+xml"/>
  <Override PartName="/ppt/tags/tag41.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6"/>
  </p:notesMasterIdLst>
  <p:sldIdLst>
    <p:sldId id="256" r:id="rId2"/>
    <p:sldId id="259" r:id="rId3"/>
    <p:sldId id="4011" r:id="rId4"/>
    <p:sldId id="2147308333" r:id="rId5"/>
    <p:sldId id="2147477299" r:id="rId6"/>
    <p:sldId id="2147477346" r:id="rId7"/>
    <p:sldId id="2147308328" r:id="rId8"/>
    <p:sldId id="2147308329" r:id="rId9"/>
    <p:sldId id="2147308319" r:id="rId10"/>
    <p:sldId id="4050" r:id="rId11"/>
    <p:sldId id="4182" r:id="rId12"/>
    <p:sldId id="4183" r:id="rId13"/>
    <p:sldId id="4016" r:id="rId14"/>
    <p:sldId id="3969" r:id="rId15"/>
    <p:sldId id="2147477333" r:id="rId16"/>
    <p:sldId id="2147477334" r:id="rId17"/>
    <p:sldId id="4073" r:id="rId18"/>
    <p:sldId id="2147477337" r:id="rId19"/>
    <p:sldId id="2147477338" r:id="rId20"/>
    <p:sldId id="2147477339" r:id="rId21"/>
    <p:sldId id="2147477340" r:id="rId22"/>
    <p:sldId id="2147477341" r:id="rId23"/>
    <p:sldId id="2147477342" r:id="rId24"/>
    <p:sldId id="2147477343" r:id="rId25"/>
    <p:sldId id="2147477344" r:id="rId26"/>
    <p:sldId id="2147477345" r:id="rId27"/>
    <p:sldId id="4171" r:id="rId28"/>
    <p:sldId id="2147477356" r:id="rId29"/>
    <p:sldId id="2147477359" r:id="rId30"/>
    <p:sldId id="2147477330" r:id="rId31"/>
    <p:sldId id="2147477353" r:id="rId32"/>
    <p:sldId id="2147477354" r:id="rId33"/>
    <p:sldId id="2147477357" r:id="rId34"/>
    <p:sldId id="2147477358" r:id="rId35"/>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C7C7B1-1FCE-4AEA-A2A4-7D50701E3C57}">
          <p14:sldIdLst>
            <p14:sldId id="256"/>
            <p14:sldId id="259"/>
            <p14:sldId id="4011"/>
            <p14:sldId id="2147308333"/>
            <p14:sldId id="2147477299"/>
            <p14:sldId id="2147477346"/>
            <p14:sldId id="2147308328"/>
            <p14:sldId id="2147308329"/>
            <p14:sldId id="2147308319"/>
            <p14:sldId id="4050"/>
            <p14:sldId id="4182"/>
            <p14:sldId id="4183"/>
            <p14:sldId id="4016"/>
            <p14:sldId id="3969"/>
            <p14:sldId id="2147477333"/>
            <p14:sldId id="2147477334"/>
            <p14:sldId id="4073"/>
            <p14:sldId id="2147477337"/>
            <p14:sldId id="2147477338"/>
            <p14:sldId id="2147477339"/>
            <p14:sldId id="2147477340"/>
            <p14:sldId id="2147477341"/>
            <p14:sldId id="2147477342"/>
            <p14:sldId id="2147477343"/>
            <p14:sldId id="2147477344"/>
            <p14:sldId id="2147477345"/>
            <p14:sldId id="4171"/>
            <p14:sldId id="2147477356"/>
          </p14:sldIdLst>
        </p14:section>
        <p14:section name="source graphics" id="{3A884989-07CB-4D06-B070-4D28EC7CE8E8}">
          <p14:sldIdLst>
            <p14:sldId id="2147477359"/>
            <p14:sldId id="2147477330"/>
            <p14:sldId id="2147477353"/>
            <p14:sldId id="2147477354"/>
            <p14:sldId id="2147477357"/>
            <p14:sldId id="21474773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33" clrIdx="0">
    <p:extLst>
      <p:ext uri="{19B8F6BF-5375-455C-9EA6-DF929625EA0E}">
        <p15:presenceInfo xmlns:p15="http://schemas.microsoft.com/office/powerpoint/2012/main" userId="S-1-5-21-1407069837-2091007605-538272213-15390607" providerId="AD"/>
      </p:ext>
    </p:extLst>
  </p:cmAuthor>
  <p:cmAuthor id="2" name="Microsoft Office User" initials="MOU" lastIdx="103" clrIdx="1">
    <p:extLst>
      <p:ext uri="{19B8F6BF-5375-455C-9EA6-DF929625EA0E}">
        <p15:presenceInfo xmlns:p15="http://schemas.microsoft.com/office/powerpoint/2012/main" userId="Microsoft Office User" providerId="None"/>
      </p:ext>
    </p:extLst>
  </p:cmAuthor>
  <p:cmAuthor id="3" name="Xin Gao" initials="XG" lastIdx="59" clrIdx="2">
    <p:extLst>
      <p:ext uri="{19B8F6BF-5375-455C-9EA6-DF929625EA0E}">
        <p15:presenceInfo xmlns:p15="http://schemas.microsoft.com/office/powerpoint/2012/main" userId="Xin Gao" providerId="None"/>
      </p:ext>
    </p:extLst>
  </p:cmAuthor>
  <p:cmAuthor id="4" name="Raymond, Patty" initials="RP" lastIdx="49" clrIdx="3">
    <p:extLst>
      <p:ext uri="{19B8F6BF-5375-455C-9EA6-DF929625EA0E}">
        <p15:presenceInfo xmlns:p15="http://schemas.microsoft.com/office/powerpoint/2012/main" userId="S-1-5-21-1407069837-2091007605-538272213-29355854" providerId="AD"/>
      </p:ext>
    </p:extLst>
  </p:cmAuthor>
  <p:cmAuthor id="5" name="Daniel Blake" initials="DJB" lastIdx="1" clrIdx="4">
    <p:extLst>
      <p:ext uri="{19B8F6BF-5375-455C-9EA6-DF929625EA0E}">
        <p15:presenceInfo xmlns:p15="http://schemas.microsoft.com/office/powerpoint/2012/main" userId="Daniel Blake" providerId="None"/>
      </p:ext>
    </p:extLst>
  </p:cmAuthor>
  <p:cmAuthor id="6" name="Stading, Katrina" initials="SK" lastIdx="40"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C64"/>
    <a:srgbClr val="DF2A5D"/>
    <a:srgbClr val="CBCDD8"/>
    <a:srgbClr val="AD2D7C"/>
    <a:srgbClr val="AD2C7B"/>
    <a:srgbClr val="CD1F50"/>
    <a:srgbClr val="66BFFF"/>
    <a:srgbClr val="E7E8EF"/>
    <a:srgbClr val="E7E8EE"/>
    <a:srgbClr val="0B31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31" autoAdjust="0"/>
    <p:restoredTop sz="73401" autoAdjust="0"/>
  </p:normalViewPr>
  <p:slideViewPr>
    <p:cSldViewPr snapToGrid="0">
      <p:cViewPr varScale="1">
        <p:scale>
          <a:sx n="92" d="100"/>
          <a:sy n="92" d="100"/>
        </p:scale>
        <p:origin x="2352" y="176"/>
      </p:cViewPr>
      <p:guideLst/>
    </p:cSldViewPr>
  </p:slideViewPr>
  <p:outlineViewPr>
    <p:cViewPr>
      <p:scale>
        <a:sx n="33" d="100"/>
        <a:sy n="33" d="100"/>
      </p:scale>
      <p:origin x="0" y="-660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ecd.org/going-digital/ai/principl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lideshare.net/KrishnaramKenthapadi?utm_campaign=profiletracking&amp;utm_medium=sssite&amp;utm_source=ssslide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~Dev note: need to pass note edits back through Mia and double check any potential legal review. Leave as is for now. </a:t>
            </a:r>
          </a:p>
          <a:p>
            <a:r>
              <a:rPr lang="en-US" dirty="0">
                <a:latin typeface="+mn-lt"/>
              </a:rPr>
              <a:t>~</a:t>
            </a:r>
          </a:p>
          <a:p>
            <a:r>
              <a:rPr lang="en-US" dirty="0">
                <a:latin typeface="+mn-lt"/>
              </a:rPr>
              <a:t>When building an AI system, it is important to consider whether the system should be fair with respect to individuals or with respect to groups.</a:t>
            </a:r>
          </a:p>
          <a:p>
            <a:endParaRPr lang="en-US" dirty="0">
              <a:latin typeface="+mn-lt"/>
            </a:endParaRPr>
          </a:p>
          <a:p>
            <a:r>
              <a:rPr lang="en-US" dirty="0">
                <a:latin typeface="+mn-lt"/>
              </a:rPr>
              <a:t>Making a model fair for groups means that the outputs will be similar when aggregated on the group level. However, g</a:t>
            </a:r>
            <a:r>
              <a:rPr lang="en-US" b="0" i="0" dirty="0">
                <a:effectLst/>
                <a:latin typeface="+mn-lt"/>
              </a:rPr>
              <a:t>roup fairness does not consider individual merits and might result in choosing the less-qualified members of a group.</a:t>
            </a:r>
          </a:p>
          <a:p>
            <a:endParaRPr lang="en-US" b="0" i="0" dirty="0">
              <a:effectLst/>
              <a:latin typeface="+mn-lt"/>
            </a:endParaRPr>
          </a:p>
          <a:p>
            <a:r>
              <a:rPr lang="en-US" b="0" i="0" dirty="0">
                <a:effectLst/>
                <a:latin typeface="+mn-lt"/>
              </a:rPr>
              <a:t>Individual fairness requires that two similar individuals (regardless of which group they belong to) are treated/impacted similarly. This is difficult to achieve in practice, which is why group fairness is more commonly used.</a:t>
            </a:r>
          </a:p>
        </p:txBody>
      </p:sp>
    </p:spTree>
    <p:extLst>
      <p:ext uri="{BB962C8B-B14F-4D97-AF65-F5344CB8AC3E}">
        <p14:creationId xmlns:p14="http://schemas.microsoft.com/office/powerpoint/2010/main" val="395892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~Alt text: Chart of outcomes for credit line increases across two groups. See description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~Dev note: need to pass note edits back through Mia and double check any potential legal review. Leave as is for now. </a:t>
            </a:r>
          </a:p>
          <a:p>
            <a:r>
              <a:rPr lang="en-US" b="0" dirty="0">
                <a:effectLst/>
                <a:latin typeface="+mn-lt"/>
              </a:rPr>
              <a:t>~</a:t>
            </a:r>
          </a:p>
          <a:p>
            <a:r>
              <a:rPr lang="en-US" b="1" dirty="0">
                <a:effectLst/>
                <a:latin typeface="+mn-lt"/>
              </a:rPr>
              <a:t>Image description: </a:t>
            </a:r>
            <a:r>
              <a:rPr lang="en-US" b="0" dirty="0">
                <a:effectLst/>
                <a:latin typeface="+mn-lt"/>
              </a:rPr>
              <a:t>The chart illustrates the distribution of positive and negative outcomes for requests to increase credit lines. The outcomes are grouped into single or married requestors. The married group indicates seven positive outcomes and nine negative outcomes. The single group also indicates seven positive and nine negative outcomes. </a:t>
            </a:r>
            <a:r>
              <a:rPr lang="en-US" b="1" dirty="0">
                <a:effectLst/>
                <a:latin typeface="+mn-lt"/>
              </a:rPr>
              <a:t>End of description. </a:t>
            </a:r>
          </a:p>
          <a:p>
            <a:endParaRPr lang="en-US" b="0" dirty="0">
              <a:effectLst/>
              <a:latin typeface="+mn-lt"/>
            </a:endParaRPr>
          </a:p>
          <a:p>
            <a:r>
              <a:rPr lang="en-US" b="0" dirty="0">
                <a:effectLst/>
                <a:latin typeface="+mn-lt"/>
              </a:rPr>
              <a:t>A model that produces the distribution that is shown in this chart would be considered fair for the two respective groups (married and single). However, individuals can exhibit multiple demographic attributes at the same time. If these multiple attributes intersect, new (more granular) subgroups emerge. It’s important to understand if the newly defined subgroups still receive fair outcomes.</a:t>
            </a:r>
          </a:p>
        </p:txBody>
      </p:sp>
    </p:spTree>
    <p:extLst>
      <p:ext uri="{BB962C8B-B14F-4D97-AF65-F5344CB8AC3E}">
        <p14:creationId xmlns:p14="http://schemas.microsoft.com/office/powerpoint/2010/main" val="260716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Chart of outcomes for credit line increases across two groups and two subgroups. See description in notes.</a:t>
            </a:r>
            <a:br>
              <a:rPr lang="en-US" dirty="0"/>
            </a:br>
            <a:r>
              <a:rPr lang="en-US" dirty="0"/>
              <a:t>~</a:t>
            </a:r>
          </a:p>
          <a:p>
            <a:r>
              <a:rPr lang="en-US" b="1" dirty="0"/>
              <a:t>Image description: </a:t>
            </a:r>
            <a:r>
              <a:rPr lang="en-US" dirty="0"/>
              <a:t>The chart illustrates the distribution of positive and negative outcomes </a:t>
            </a:r>
            <a:r>
              <a:rPr lang="en-US" b="0" dirty="0">
                <a:effectLst/>
                <a:latin typeface="+mn-lt"/>
              </a:rPr>
              <a:t>for requests to increase credit lines</a:t>
            </a:r>
            <a:r>
              <a:rPr lang="en-US" dirty="0"/>
              <a:t>. The outcomes are grouped into single or married requestors, as in the previous chart, but are now split into two additional groups. This creates four quadrants: married homeowners, married renters, single homeowners, and single renters. Married homeowners has seven positive outcomes and three negative outcomes. Married renters has zero positive outcomes and six negative outcomes. Single homeowners has zero positive outcomes and six negative outcomes. Single renters has seven positive outcomes and three negative outcomes. </a:t>
            </a:r>
            <a:r>
              <a:rPr lang="en-US" b="1" dirty="0"/>
              <a:t>End of description.</a:t>
            </a:r>
          </a:p>
          <a:p>
            <a:endParaRPr lang="en-US" dirty="0"/>
          </a:p>
          <a:p>
            <a:r>
              <a:rPr lang="en-US" dirty="0"/>
              <a:t>A possible intersection of attributes is given by marital status and an additional group status. In the chart, columns refer to group status and rows refer to marital status. Certain subsets have favorable numbers of outcomes. Overall, both marital status groups have the same number of positive outcomes (seven), but they are concentrated for a certain group attribute.</a:t>
            </a:r>
          </a:p>
          <a:p>
            <a:endParaRPr lang="en-US" dirty="0"/>
          </a:p>
          <a:p>
            <a:r>
              <a:rPr lang="en-US" dirty="0"/>
              <a:t>If you now overlay a second demographic variable—in this case, homeowner or renter—observe that the positive outcomes are disproportionately concentrated in different subpopulations.</a:t>
            </a:r>
          </a:p>
          <a:p>
            <a:endParaRPr lang="en-US" dirty="0"/>
          </a:p>
          <a:p>
            <a:r>
              <a:rPr lang="en-US" dirty="0"/>
              <a:t>This example shows that different subgroups might experience additional disparity. As indicated in the chart, the married renters group has zero positive outcomes and six negative outcomes.</a:t>
            </a:r>
          </a:p>
          <a:p>
            <a:endParaRPr lang="en-US" dirty="0"/>
          </a:p>
          <a:p>
            <a:r>
              <a:rPr lang="en-US" dirty="0"/>
              <a:t>This is a hypothetical example, and you could think about many more attributes. In fact, those attributes don’t need to be binary. The reason that they are binary in this example is that most of the literature and research actually distinguishes on binary attributes.</a:t>
            </a:r>
          </a:p>
          <a:p>
            <a:endParaRPr lang="en-US" dirty="0"/>
          </a:p>
          <a:p>
            <a:r>
              <a:rPr lang="en-US" dirty="0"/>
              <a:t>One idea at this point would be to build separate models for each subgroup. However, in the United States, building separate models for different groups or different attribute groups would be against the law.</a:t>
            </a:r>
            <a:endParaRPr lang="en-US" b="0" dirty="0">
              <a:effectLst/>
              <a:latin typeface="+mn-lt"/>
            </a:endParaRPr>
          </a:p>
        </p:txBody>
      </p:sp>
    </p:spTree>
    <p:extLst>
      <p:ext uri="{BB962C8B-B14F-4D97-AF65-F5344CB8AC3E}">
        <p14:creationId xmlns:p14="http://schemas.microsoft.com/office/powerpoint/2010/main" val="278532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7979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~Alt text – problem: The ML lifecycle starts with formulating the ML problem from a real-life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~Alt text – processing: After ML problem formulation, data is collected and prepared for ML, and an algorithm is selected for the ML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~Alt text – modeling: The prepared data and selected algorithm are used to build, train, tune, and test an ML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~Alt text – evaluate: The model is evaluated, and more iterations of data processing and modeling occur if it is not ready to deploy.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~Alt text – deploy: When ready, the model is deployed to deliver answers in production. Production data is used to continually retrain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a:t>
            </a:r>
            <a:endParaRPr lang="en-US" b="0" u="none"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Consider a typical ML lifecycle from ideation to creating predictions (answers). Where in this lifecycle should you consider fairness?</a:t>
            </a:r>
            <a:endParaRPr lang="en-US" sz="1200" dirty="0">
              <a:solidFill>
                <a:schemeClr val="tx1"/>
              </a:solidFill>
            </a:endParaRPr>
          </a:p>
        </p:txBody>
      </p:sp>
    </p:spTree>
    <p:extLst>
      <p:ext uri="{BB962C8B-B14F-4D97-AF65-F5344CB8AC3E}">
        <p14:creationId xmlns:p14="http://schemas.microsoft.com/office/powerpoint/2010/main" val="125941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Fairness should encompass </a:t>
            </a:r>
            <a:r>
              <a:rPr lang="en-US" sz="1200" i="1" dirty="0">
                <a:solidFill>
                  <a:schemeClr val="tx1"/>
                </a:solidFill>
              </a:rPr>
              <a:t>all</a:t>
            </a:r>
            <a:r>
              <a:rPr lang="en-US" sz="1200" i="0" dirty="0">
                <a:solidFill>
                  <a:schemeClr val="tx1"/>
                </a:solidFill>
              </a:rPr>
              <a:t> stages of the ML lifecycle. In the next slides, you will learn about a few practical examples of how to consider fairness by using techniques to mitigate bias.</a:t>
            </a:r>
            <a:endParaRPr lang="en-US" dirty="0"/>
          </a:p>
        </p:txBody>
      </p:sp>
    </p:spTree>
    <p:extLst>
      <p:ext uri="{BB962C8B-B14F-4D97-AF65-F5344CB8AC3E}">
        <p14:creationId xmlns:p14="http://schemas.microsoft.com/office/powerpoint/2010/main" val="271965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Everyone needs to understand the business problem. By understanding the use case and problem, you can prevent harm.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Try to classify the risk that is associated with a particular use case, and take efforts to scrutinize potential misuse or harm that could be caused by building this ML solution. Ask questions such as, What is the use case? What are possible risks?</a:t>
            </a:r>
            <a:endParaRPr lang="en-US" sz="1600" dirty="0">
              <a:solidFill>
                <a:schemeClr val="tx1"/>
              </a:solidFill>
            </a:endParaRPr>
          </a:p>
        </p:txBody>
      </p:sp>
    </p:spTree>
    <p:extLst>
      <p:ext uri="{BB962C8B-B14F-4D97-AF65-F5344CB8AC3E}">
        <p14:creationId xmlns:p14="http://schemas.microsoft.com/office/powerpoint/2010/main" val="3644378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ensure that you consider different perspectives, discuss your modeling approach with different stakeholders and diverse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Examples of diverse groups include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Fairness experts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Privacy experts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Legal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Examples of diverse identities include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Gender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Sexual orientation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Race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Nationality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Religion</a:t>
            </a:r>
          </a:p>
        </p:txBody>
      </p:sp>
    </p:spTree>
    <p:extLst>
      <p:ext uri="{BB962C8B-B14F-4D97-AF65-F5344CB8AC3E}">
        <p14:creationId xmlns:p14="http://schemas.microsoft.com/office/powerpoint/2010/main" val="4043625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If bias is present in the data that goes into the model, then the model will produce predictions that are biased. This is similar to the infamous “garbage in, garbage out” principle. You should assume that models are inherently biased and try to find the bias rather than assuming that there won’t be any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A proxy is a variable that “secretly” encodes a sensitive attribute. For example, ZIP code could be a proxy for ethnicity; same with income which could be a proxy for ethnicity too.</a:t>
            </a:r>
          </a:p>
        </p:txBody>
      </p:sp>
    </p:spTree>
    <p:extLst>
      <p:ext uri="{BB962C8B-B14F-4D97-AF65-F5344CB8AC3E}">
        <p14:creationId xmlns:p14="http://schemas.microsoft.com/office/powerpoint/2010/main" val="451549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44073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lesson will cover the topics that are listed.</a:t>
            </a:r>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If you identify bias in the data, you can take certain steps to remove the bias. For example, you could try to remove the problematic features or transform the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However, removing the bias isn’t as easy as you might think. As an example, assume that you were to remove ethnicity features but keep ZIP code. ZIP code tends to be a proxy for ethnicity, so the information remains encoded in the dataset. </a:t>
            </a:r>
            <a:r>
              <a:rPr lang="en-US" dirty="0"/>
              <a:t>Keep in mind that, in some domains, there is a legal obligation to delete sensitive attributes. In such cases, there’s no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One way to transform the dataset is re-labelling. </a:t>
            </a:r>
            <a:r>
              <a:rPr lang="en-US" dirty="0"/>
              <a:t>Find a data point in the favored group that is similar to a given data point in the unfavored group, and assign the outcome of the favored group to the disfavored individual.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the only techniques. There is also re-weighting, learning fair representations, and other types of data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BEWARE</a:t>
            </a:r>
            <a:r>
              <a:rPr lang="en-US" dirty="0"/>
              <a:t>: Sensitive attributes are often correlated to other attributes, so check for correlations before deleting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BEWARE</a:t>
            </a:r>
            <a:r>
              <a:rPr lang="en-US" dirty="0"/>
              <a:t>: In some domains, sensitive attributes are useful (health), so you should not delete those.</a:t>
            </a:r>
          </a:p>
        </p:txBody>
      </p:sp>
    </p:spTree>
    <p:extLst>
      <p:ext uri="{BB962C8B-B14F-4D97-AF65-F5344CB8AC3E}">
        <p14:creationId xmlns:p14="http://schemas.microsoft.com/office/powerpoint/2010/main" val="4241149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When selecting an algorithm, it is important to consider the needs of your stakeholders. Some algorithms are easily explainable but might not have very high performance, while others perform really well but are hard to explain. Keep in mind that sometimes it may be very important to be able to provide explanations for why a certain prediction was given. Another consideration during algorithm selection is whether it is possible to modify the algorithm to train in a certain way, by adding additional constraints. Not every type of algorithm will be modifiable in that way.</a:t>
            </a:r>
          </a:p>
        </p:txBody>
      </p:sp>
    </p:spTree>
    <p:extLst>
      <p:ext uri="{BB962C8B-B14F-4D97-AF65-F5344CB8AC3E}">
        <p14:creationId xmlns:p14="http://schemas.microsoft.com/office/powerpoint/2010/main" val="1950685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Many different bias mitigation techniques exists, and it is possible to use them at different stages. You can mitigate bias by constraining the way that the model learns (this includes tuning) or by modifying the results of the model.</a:t>
            </a:r>
          </a:p>
        </p:txBody>
      </p:sp>
    </p:spTree>
    <p:extLst>
      <p:ext uri="{BB962C8B-B14F-4D97-AF65-F5344CB8AC3E}">
        <p14:creationId xmlns:p14="http://schemas.microsoft.com/office/powerpoint/2010/main" val="1368953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During the testing stage, it’s important to keep testing how fair the model is. Different measures are available for this. One approach is to use general ML metrics but split them by group. Another important step could be to include confidence scores. A confidence score is an e</a:t>
            </a:r>
            <a:r>
              <a:rPr lang="en-US" dirty="0">
                <a:latin typeface="+mn-lt"/>
                <a:ea typeface="Amazon Ember Light" panose="020B0403020204020204" pitchFamily="34" charset="0"/>
                <a:cs typeface="Amazon Ember Light" panose="020B0403020204020204" pitchFamily="34" charset="0"/>
              </a:rPr>
              <a:t>stimation of the confidence or certainty of any prediction. A confidence score is usually expressed in the form of a probability.</a:t>
            </a:r>
          </a:p>
        </p:txBody>
      </p:sp>
    </p:spTree>
    <p:extLst>
      <p:ext uri="{BB962C8B-B14F-4D97-AF65-F5344CB8AC3E}">
        <p14:creationId xmlns:p14="http://schemas.microsoft.com/office/powerpoint/2010/main" val="2152156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61094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 model is trained, you cannot assume that the model will continue to perform well over long periods of time after training. This is mostly because the world changes—and the distributions of the data change with it. Therefore, you need to check for model drift and make sure that the model is used in a location that it was built and trained for.</a:t>
            </a:r>
          </a:p>
        </p:txBody>
      </p:sp>
    </p:spTree>
    <p:extLst>
      <p:ext uri="{BB962C8B-B14F-4D97-AF65-F5344CB8AC3E}">
        <p14:creationId xmlns:p14="http://schemas.microsoft.com/office/powerpoint/2010/main" val="527918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a model is deployed, it will generate predictions for end users. End users don’t usually have visibility of the inner workings of a model, so it is important to offer them ways to enquire about the decisions that they receive. This will help end users understand and challenge the model if necessary.</a:t>
            </a:r>
          </a:p>
        </p:txBody>
      </p:sp>
    </p:spTree>
    <p:extLst>
      <p:ext uri="{BB962C8B-B14F-4D97-AF65-F5344CB8AC3E}">
        <p14:creationId xmlns:p14="http://schemas.microsoft.com/office/powerpoint/2010/main" val="3847052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4333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6630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~Source for slide 9</a:t>
            </a:r>
          </a:p>
        </p:txBody>
      </p:sp>
      <p:sp>
        <p:nvSpPr>
          <p:cNvPr id="6" name="Slide Image Placeholder 5">
            <a:extLst>
              <a:ext uri="{FF2B5EF4-FFF2-40B4-BE49-F238E27FC236}">
                <a16:creationId xmlns:a16="http://schemas.microsoft.com/office/drawing/2014/main" id="{C10F10C9-DDBB-4C5B-B98D-90D365723F39}"/>
              </a:ext>
            </a:extLst>
          </p:cNvPr>
          <p:cNvSpPr>
            <a:spLocks noGrp="1" noRot="1" noChangeAspect="1"/>
          </p:cNvSpPr>
          <p:nvPr>
            <p:ph type="sldImg"/>
          </p:nvPr>
        </p:nvSpPr>
        <p:spPr/>
      </p:sp>
    </p:spTree>
    <p:extLst>
      <p:ext uri="{BB962C8B-B14F-4D97-AF65-F5344CB8AC3E}">
        <p14:creationId xmlns:p14="http://schemas.microsoft.com/office/powerpoint/2010/main" val="369986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~Source for slide 11</a:t>
            </a:r>
          </a:p>
        </p:txBody>
      </p:sp>
    </p:spTree>
    <p:extLst>
      <p:ext uri="{BB962C8B-B14F-4D97-AF65-F5344CB8AC3E}">
        <p14:creationId xmlns:p14="http://schemas.microsoft.com/office/powerpoint/2010/main" val="3663871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12</a:t>
            </a:r>
          </a:p>
        </p:txBody>
      </p:sp>
    </p:spTree>
    <p:extLst>
      <p:ext uri="{BB962C8B-B14F-4D97-AF65-F5344CB8AC3E}">
        <p14:creationId xmlns:p14="http://schemas.microsoft.com/office/powerpoint/2010/main" val="4024791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~Source for slides 14–26</a:t>
            </a:r>
            <a:endParaRPr lang="en-US" dirty="0"/>
          </a:p>
        </p:txBody>
      </p:sp>
    </p:spTree>
    <p:extLst>
      <p:ext uri="{BB962C8B-B14F-4D97-AF65-F5344CB8AC3E}">
        <p14:creationId xmlns:p14="http://schemas.microsoft.com/office/powerpoint/2010/main" val="169946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rPr>
              <a:t>~Source for slides 16–26</a:t>
            </a:r>
            <a:endParaRPr lang="en-US" dirty="0"/>
          </a:p>
        </p:txBody>
      </p:sp>
    </p:spTree>
    <p:extLst>
      <p:ext uri="{BB962C8B-B14F-4D97-AF65-F5344CB8AC3E}">
        <p14:creationId xmlns:p14="http://schemas.microsoft.com/office/powerpoint/2010/main" val="332136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525" indent="0">
              <a:buNone/>
              <a:tabLst>
                <a:tab pos="52388" algn="l"/>
              </a:tabLst>
            </a:pPr>
            <a:r>
              <a:rPr lang="en-US" sz="1200" b="0" dirty="0"/>
              <a:t>~dev note – based on a read of the website's terms, and a post on editors slack about legal requirements for citations, we removed the link. </a:t>
            </a:r>
          </a:p>
          <a:p>
            <a:pPr marL="9525" indent="0">
              <a:buNone/>
              <a:tabLst>
                <a:tab pos="52388" algn="l"/>
              </a:tabLst>
            </a:pPr>
            <a:r>
              <a:rPr lang="en-US" sz="1200" b="0" dirty="0"/>
              <a:t>~</a:t>
            </a:r>
          </a:p>
          <a:p>
            <a:pPr marL="9525" indent="0">
              <a:buNone/>
              <a:tabLst>
                <a:tab pos="52388" algn="l"/>
              </a:tabLst>
            </a:pPr>
            <a:r>
              <a:rPr lang="en-US" sz="1200" b="0" dirty="0"/>
              <a:t>Responsible AI leverages and builds tools that respect fairness, security measures, and privacy measures. Responsible AI also considers explainability, robustness, and transparency of AI systems.</a:t>
            </a:r>
          </a:p>
          <a:p>
            <a:pPr marL="0" indent="0">
              <a:buFont typeface="+mj-lt"/>
              <a:buNone/>
            </a:pPr>
            <a:endParaRPr lang="en-US" sz="1200" b="1" i="0" dirty="0"/>
          </a:p>
          <a:p>
            <a:pPr marL="0" indent="0">
              <a:buFont typeface="+mj-lt"/>
              <a:buNone/>
            </a:pPr>
            <a:r>
              <a:rPr lang="en-US" sz="1200" i="0" dirty="0"/>
              <a:t>Source: </a:t>
            </a:r>
            <a:r>
              <a:rPr lang="en-US" dirty="0"/>
              <a:t>Organization for Economic Co-operation and Development website</a:t>
            </a:r>
            <a:endParaRPr lang="en-US" sz="1200" b="0" i="0" u="none" strike="noStrike" kern="1200" dirty="0">
              <a:effectLst/>
              <a:latin typeface="+mn-lt"/>
              <a:ea typeface="+mn-ea"/>
              <a:cs typeface="+mn-cs"/>
            </a:endParaRPr>
          </a:p>
        </p:txBody>
      </p:sp>
    </p:spTree>
    <p:extLst>
      <p:ext uri="{BB962C8B-B14F-4D97-AF65-F5344CB8AC3E}">
        <p14:creationId xmlns:p14="http://schemas.microsoft.com/office/powerpoint/2010/main" val="106062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an exhaustive list. Additional considerations could play a role depending on stakeholders and as the field of responsible AI continues to grow.</a:t>
            </a:r>
          </a:p>
        </p:txBody>
      </p:sp>
    </p:spTree>
    <p:extLst>
      <p:ext uri="{BB962C8B-B14F-4D97-AF65-F5344CB8AC3E}">
        <p14:creationId xmlns:p14="http://schemas.microsoft.com/office/powerpoint/2010/main" val="93889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dimensions (or pillars, principles, virtues) should be part of “responsible AI” is debated globally.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AI designers, developers, and operators should aspire to certain core virtues (see the slide). The importance of a virtue varies depending on the use case.</a:t>
            </a:r>
          </a:p>
          <a:p>
            <a:endParaRPr lang="en-US" dirty="0"/>
          </a:p>
          <a:p>
            <a:r>
              <a:rPr lang="en-US" dirty="0"/>
              <a:t>Other key attributes of a service include overall accuracy, cost, feature set, and latency. But these attributes are already considered in the normal process of building a service.</a:t>
            </a:r>
          </a:p>
          <a:p>
            <a:endParaRPr lang="en-US" dirty="0"/>
          </a:p>
          <a:p>
            <a:r>
              <a:rPr lang="en-US" dirty="0"/>
              <a:t>Keep in mind that different organizations might capture these dimensions differently. For example, the Organization for Economic Co-operation and Development (OECD) lists five AI principles: </a:t>
            </a:r>
            <a:r>
              <a:rPr lang="en-US" dirty="0">
                <a:hlinkClick r:id="rId3"/>
              </a:rPr>
              <a:t>https://www.oecd.org/going-digital/ai/principles</a:t>
            </a:r>
            <a:r>
              <a:rPr lang="en-US" dirty="0"/>
              <a:t>.</a:t>
            </a:r>
          </a:p>
          <a:p>
            <a:endParaRPr lang="en-US" dirty="0"/>
          </a:p>
          <a:p>
            <a:r>
              <a:rPr lang="en-US" dirty="0"/>
              <a:t>Questions to ask about each dimension:</a:t>
            </a:r>
          </a:p>
          <a:p>
            <a:pPr marL="171450" indent="-171450" fontAlgn="t">
              <a:buFont typeface="Arial" panose="020B0604020202020204" pitchFamily="34" charset="0"/>
              <a:buChar char="•"/>
            </a:pPr>
            <a:r>
              <a:rPr lang="en-US" sz="1200" b="1" dirty="0"/>
              <a:t>Fairness and bias: </a:t>
            </a:r>
            <a:r>
              <a:rPr lang="en-US" sz="1200" dirty="0"/>
              <a:t>How does the system impact different subpopulations of users?</a:t>
            </a:r>
            <a:endParaRPr lang="en-US" sz="1100" b="1" dirty="0"/>
          </a:p>
          <a:p>
            <a:pPr marL="171450" indent="-171450" fontAlgn="t">
              <a:buFont typeface="Arial" panose="020B0604020202020204" pitchFamily="34" charset="0"/>
              <a:buChar char="•"/>
            </a:pPr>
            <a:r>
              <a:rPr lang="en-US" sz="1200" b="1" dirty="0"/>
              <a:t>Privacy and security: </a:t>
            </a:r>
            <a:r>
              <a:rPr lang="en-US" sz="1200" dirty="0"/>
              <a:t>Is data protected from theft and exposure?</a:t>
            </a:r>
          </a:p>
          <a:p>
            <a:pPr marL="171450" indent="-171450" fontAlgn="t">
              <a:buFont typeface="Arial" panose="020B0604020202020204" pitchFamily="34" charset="0"/>
              <a:buChar char="•"/>
            </a:pPr>
            <a:r>
              <a:rPr lang="en-US" sz="1200" b="1" dirty="0"/>
              <a:t>Robustness: </a:t>
            </a:r>
            <a:r>
              <a:rPr lang="en-US" sz="1200" dirty="0"/>
              <a:t>What is the mechanism to ensure that the AI system operates reliably?</a:t>
            </a:r>
            <a:endParaRPr lang="en-US" sz="1200" b="1" dirty="0"/>
          </a:p>
          <a:p>
            <a:pPr marL="171450" indent="-171450" fontAlgn="t">
              <a:buFont typeface="Arial" panose="020B0604020202020204" pitchFamily="34" charset="0"/>
              <a:buChar char="•"/>
            </a:pPr>
            <a:r>
              <a:rPr lang="en-US" sz="1200" b="1" dirty="0"/>
              <a:t>Explainability: </a:t>
            </a:r>
            <a:r>
              <a:rPr lang="en-US" sz="1200" dirty="0"/>
              <a:t>What are the mechanisms to understand and evaluate the outputs of the AI system?</a:t>
            </a:r>
          </a:p>
          <a:p>
            <a:pPr marL="171450" indent="-171450" fontAlgn="t">
              <a:buFont typeface="Arial" panose="020B0604020202020204" pitchFamily="34" charset="0"/>
              <a:buChar char="•"/>
            </a:pPr>
            <a:r>
              <a:rPr lang="en-US" sz="1200" b="1" dirty="0"/>
              <a:t>Governance: </a:t>
            </a:r>
            <a:r>
              <a:rPr lang="en-US" sz="1200" dirty="0"/>
              <a:t>Is there a process to define, implement, and enforce responsible AI practices within the organization?</a:t>
            </a:r>
          </a:p>
          <a:p>
            <a:pPr marL="171450" indent="-171450" fontAlgn="t">
              <a:buFont typeface="Arial" panose="020B0604020202020204" pitchFamily="34" charset="0"/>
              <a:buChar char="•"/>
            </a:pPr>
            <a:r>
              <a:rPr lang="en-US" sz="1200" b="1" dirty="0"/>
              <a:t>Transparency: </a:t>
            </a:r>
            <a:r>
              <a:rPr lang="en-US" sz="1200" dirty="0"/>
              <a:t>How is information about the AI system communicated so that stakeholders can make informed choices about use of the system?</a:t>
            </a:r>
          </a:p>
          <a:p>
            <a:pPr marL="0" indent="0" fontAlgn="t">
              <a:buFont typeface="Arial" panose="020B0604020202020204" pitchFamily="34" charset="0"/>
              <a:buNone/>
            </a:pPr>
            <a:endParaRPr lang="en-US" sz="1200" dirty="0"/>
          </a:p>
          <a:p>
            <a:pPr marL="0" indent="0" fontAlgn="t">
              <a:buFont typeface="Arial" panose="020B0604020202020204" pitchFamily="34" charset="0"/>
              <a:buNone/>
            </a:pPr>
            <a:r>
              <a:rPr lang="en-US" sz="1200" dirty="0"/>
              <a:t>The dimensions might also be known as pillars, principles, virtues.</a:t>
            </a:r>
          </a:p>
        </p:txBody>
      </p:sp>
    </p:spTree>
    <p:extLst>
      <p:ext uri="{BB962C8B-B14F-4D97-AF65-F5344CB8AC3E}">
        <p14:creationId xmlns:p14="http://schemas.microsoft.com/office/powerpoint/2010/main" val="278752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493" rtl="0" eaLnBrk="1" fontAlgn="auto" latinLnBrk="0" hangingPunct="1">
              <a:lnSpc>
                <a:spcPct val="100000"/>
              </a:lnSpc>
              <a:spcBef>
                <a:spcPts val="0"/>
              </a:spcBef>
              <a:spcAft>
                <a:spcPts val="0"/>
              </a:spcAft>
              <a:buClrTx/>
              <a:buSzTx/>
              <a:buFontTx/>
              <a:buNone/>
              <a:tabLst/>
              <a:defRPr/>
            </a:pPr>
            <a:r>
              <a:rPr lang="en-US" sz="1200" b="0" i="0" kern="1200" dirty="0">
                <a:effectLst/>
                <a:latin typeface="+mn-lt"/>
                <a:ea typeface="+mn-ea"/>
                <a:cs typeface="Calibri" panose="020F0502020204030204" pitchFamily="34" charset="0"/>
                <a:sym typeface="Calibri"/>
              </a:rPr>
              <a:t>The focus of this lesson is fairness as one of the six dimensions of responsible AI.</a:t>
            </a:r>
          </a:p>
          <a:p>
            <a:pPr marL="0" marR="0" lvl="0" indent="0" algn="l" defTabSz="609493" rtl="0" eaLnBrk="1" fontAlgn="auto" latinLnBrk="0" hangingPunct="1">
              <a:lnSpc>
                <a:spcPct val="100000"/>
              </a:lnSpc>
              <a:spcBef>
                <a:spcPts val="0"/>
              </a:spcBef>
              <a:spcAft>
                <a:spcPts val="0"/>
              </a:spcAft>
              <a:buClrTx/>
              <a:buSzTx/>
              <a:buFontTx/>
              <a:buNone/>
              <a:tabLst/>
              <a:defRPr/>
            </a:pPr>
            <a:endParaRPr lang="en-US" sz="1200" b="0" i="0" kern="1200" dirty="0">
              <a:effectLst/>
              <a:latin typeface="+mn-lt"/>
              <a:ea typeface="+mn-ea"/>
              <a:cs typeface="Calibri" panose="020F0502020204030204" pitchFamily="34" charset="0"/>
              <a:sym typeface="Calibri"/>
            </a:endParaRPr>
          </a:p>
          <a:p>
            <a:pPr marL="0" marR="0" lvl="0" indent="0" algn="l" defTabSz="609493" rtl="0" eaLnBrk="1" fontAlgn="auto" latinLnBrk="0" hangingPunct="1">
              <a:lnSpc>
                <a:spcPct val="100000"/>
              </a:lnSpc>
              <a:spcBef>
                <a:spcPts val="0"/>
              </a:spcBef>
              <a:spcAft>
                <a:spcPts val="0"/>
              </a:spcAft>
              <a:buClrTx/>
              <a:buSzTx/>
              <a:buFontTx/>
              <a:buNone/>
              <a:tabLst/>
              <a:defRPr/>
            </a:pPr>
            <a:r>
              <a:rPr lang="en-US" sz="1200" b="0" i="0" kern="1200" dirty="0">
                <a:effectLst/>
                <a:latin typeface="+mn-lt"/>
                <a:ea typeface="+mn-ea"/>
                <a:cs typeface="Calibri" panose="020F0502020204030204" pitchFamily="34" charset="0"/>
                <a:sym typeface="Calibri"/>
              </a:rPr>
              <a:t>With fairness, you need to consider how a system impacts different subpopulations of users. Subpopulations might be defined by characteristics such as ethnicity, sex, primary language, physical capability, or religion. Make sure that the system itself does not perform too differently on different subpopulations.</a:t>
            </a:r>
            <a:endParaRPr lang="en-US" sz="1200" b="0" i="0" u="none" strike="noStrike" kern="1200" dirty="0">
              <a:effectLst/>
              <a:latin typeface="+mn-lt"/>
              <a:ea typeface="+mn-ea"/>
              <a:cs typeface="+mn-cs"/>
            </a:endParaRPr>
          </a:p>
          <a:p>
            <a:pPr marL="0" indent="0">
              <a:buNone/>
            </a:pPr>
            <a:endParaRPr lang="en-US" sz="1200" dirty="0"/>
          </a:p>
          <a:p>
            <a:pPr marL="0" indent="0">
              <a:buNone/>
            </a:pPr>
            <a:r>
              <a:rPr lang="en-US" sz="1200" dirty="0"/>
              <a:t>To be r</a:t>
            </a:r>
            <a:r>
              <a:rPr lang="en-US" dirty="0"/>
              <a:t>esponsible ML practitioners, you need an agreed-upon technical definition for fairness. Most generally, this would be fairness as the absence of bias, where bias (in the responsible ML space) means some sort of disparity in performance. Generally, we strive for equity (everyone gets what they deserve—regardless of group membership) or equality (everyone gets the same). Equality can be impossible to achieve in practice with limited resources—for example, a bank cannot give out infinite loans.</a:t>
            </a:r>
          </a:p>
        </p:txBody>
      </p:sp>
    </p:spTree>
    <p:extLst>
      <p:ext uri="{BB962C8B-B14F-4D97-AF65-F5344CB8AC3E}">
        <p14:creationId xmlns:p14="http://schemas.microsoft.com/office/powerpoint/2010/main" val="60369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Bias is an overloaded term in the ML community. Depending on the domain, different practitioners have different meanings for bias. For example, sometimes bias refers to a specific component in an equation. Sometimes, bias is used to talk about disparity in system behavior.</a:t>
            </a:r>
          </a:p>
        </p:txBody>
      </p:sp>
    </p:spTree>
    <p:extLst>
      <p:ext uri="{BB962C8B-B14F-4D97-AF65-F5344CB8AC3E}">
        <p14:creationId xmlns:p14="http://schemas.microsoft.com/office/powerpoint/2010/main" val="388856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~Alt text – credit line increase: Customer requests a credit line increase from a bank. The bank queries an AI system.</a:t>
            </a:r>
          </a:p>
          <a:p>
            <a:pPr lvl="0"/>
            <a:r>
              <a:rPr lang="en-US" dirty="0"/>
              <a:t>~Alt text – request denied: The AI system generates a lending score of 0.3, and the request is denied.</a:t>
            </a:r>
          </a:p>
          <a:p>
            <a:pPr lvl="0"/>
            <a:r>
              <a:rPr lang="en-US" dirty="0"/>
              <a:t>~Dev note: This is an AWS employee's presentation. But we should consider whether there is a more durable source. Do we need to cite it since it's an AWS employee presentation. </a:t>
            </a:r>
            <a:r>
              <a:rPr lang="en-US" dirty="0">
                <a:hlinkClick r:id="rId3"/>
              </a:rPr>
              <a:t>https://www.slideshare.net/KrishnaramKenthapadi?utm_campaign=profiletracking&amp;utm_medium=sssite&amp;utm_source=ssslideview</a:t>
            </a:r>
            <a:r>
              <a:rPr lang="en-US" dirty="0"/>
              <a:t> </a:t>
            </a:r>
          </a:p>
          <a:p>
            <a:pPr lvl="0"/>
            <a:r>
              <a:rPr lang="en-US" dirty="0"/>
              <a:t>~Source: </a:t>
            </a:r>
            <a:r>
              <a:rPr lang="en-GB" dirty="0"/>
              <a:t>Responsible AI in Industry: Practical Challenges and Lessons Learned by Krishnaram Kenthapadi on slideshare.net, August 15, 2021. </a:t>
            </a:r>
          </a:p>
          <a:p>
            <a:pPr lvl="0"/>
            <a:r>
              <a:rPr lang="en-US" dirty="0"/>
              <a:t>~</a:t>
            </a:r>
          </a:p>
          <a:p>
            <a:pPr lvl="0"/>
            <a:r>
              <a:rPr lang="en-US" dirty="0"/>
              <a:t>Let’s look at a hypothetical credit-lending scenario. A user requests a credit line increase. Because of a large request volume, the bank uses an AI system to initiate a credit-lending model. The system indicates a low credit score as output for the requestor. A score of 0.3 results in a denied outcome. Therefore, the user request is denied.</a:t>
            </a:r>
          </a:p>
          <a:p>
            <a:pPr lvl="0"/>
            <a:endParaRPr lang="en-US" dirty="0"/>
          </a:p>
          <a:p>
            <a:r>
              <a:rPr lang="en-US" dirty="0"/>
              <a:t>In addition to scaling requirements, an argument can also be made that an AI system could potentially be less biased than a human evaluator.</a:t>
            </a:r>
          </a:p>
          <a:p>
            <a:endParaRPr lang="en-US" dirty="0"/>
          </a:p>
          <a:p>
            <a:r>
              <a:rPr lang="en-US" dirty="0"/>
              <a:t>Keep this workflow in mind as an example of how a user experiences an ML model outcome. This is also a classification example because the outcomes are yes or no—approved or denied.</a:t>
            </a:r>
          </a:p>
          <a:p>
            <a:endParaRPr lang="en-US" dirty="0"/>
          </a:p>
          <a:p>
            <a:r>
              <a:rPr lang="en-US" dirty="0"/>
              <a:t>ECOA is the Equal Credit Opportunity Act. FCRA is the Fair Credit Reporting Act.</a:t>
            </a:r>
          </a:p>
        </p:txBody>
      </p:sp>
      <p:sp>
        <p:nvSpPr>
          <p:cNvPr id="6" name="Slide Image Placeholder 5">
            <a:extLst>
              <a:ext uri="{FF2B5EF4-FFF2-40B4-BE49-F238E27FC236}">
                <a16:creationId xmlns:a16="http://schemas.microsoft.com/office/drawing/2014/main" id="{9EB0F998-FF23-4A55-BC49-F849A9D4C719}"/>
              </a:ext>
            </a:extLst>
          </p:cNvPr>
          <p:cNvSpPr>
            <a:spLocks noGrp="1" noRot="1" noChangeAspect="1"/>
          </p:cNvSpPr>
          <p:nvPr>
            <p:ph type="sldImg"/>
          </p:nvPr>
        </p:nvSpPr>
        <p:spPr/>
      </p:sp>
    </p:spTree>
    <p:extLst>
      <p:ext uri="{BB962C8B-B14F-4D97-AF65-F5344CB8AC3E}">
        <p14:creationId xmlns:p14="http://schemas.microsoft.com/office/powerpoint/2010/main" val="313604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981446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85792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41813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1744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53589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223886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42686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3284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239327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374611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88D00-455E-6896-7472-B629AB152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04C4C-A532-9DB6-A534-87A7CD716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B7220-24F0-766D-1952-BA806267D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3F113-6587-2B4D-8B32-1F4EF9CE5C37}" type="datetimeFigureOut">
              <a:rPr lang="en-US" smtClean="0"/>
              <a:t>5/5/25</a:t>
            </a:fld>
            <a:endParaRPr lang="en-US"/>
          </a:p>
        </p:txBody>
      </p:sp>
      <p:sp>
        <p:nvSpPr>
          <p:cNvPr id="5" name="Footer Placeholder 4">
            <a:extLst>
              <a:ext uri="{FF2B5EF4-FFF2-40B4-BE49-F238E27FC236}">
                <a16:creationId xmlns:a16="http://schemas.microsoft.com/office/drawing/2014/main" id="{D7B27BD5-12DC-8459-7B15-785C0038E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7BE51F-9F35-469F-146B-67D491E2E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7DA33-BC76-5D4E-8EEA-02F70FD4EDFE}" type="slidenum">
              <a:rPr lang="en-US" smtClean="0"/>
              <a:t>‹#›</a:t>
            </a:fld>
            <a:endParaRPr lang="en-US"/>
          </a:p>
        </p:txBody>
      </p:sp>
    </p:spTree>
    <p:extLst>
      <p:ext uri="{BB962C8B-B14F-4D97-AF65-F5344CB8AC3E}">
        <p14:creationId xmlns:p14="http://schemas.microsoft.com/office/powerpoint/2010/main" val="252195973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1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1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7.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8.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notesSlide" Target="../notesSlides/notesSlide30.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3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D3DDFF-D2B5-4232-BC35-666F3CE99A1C}"/>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Introduction to Fairness and Bias Mitigation in ML</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1</a:t>
            </a:r>
          </a:p>
        </p:txBody>
      </p:sp>
    </p:spTree>
    <p:custDataLst>
      <p:tags r:id="rId1"/>
    </p:custDataLst>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EA0922-C06C-1243-A822-814E4D592B64}"/>
              </a:ext>
            </a:extLst>
          </p:cNvPr>
          <p:cNvSpPr>
            <a:spLocks noGrp="1"/>
          </p:cNvSpPr>
          <p:nvPr>
            <p:ph type="sldNum" idx="97"/>
          </p:nvPr>
        </p:nvSpPr>
        <p:spPr/>
        <p:txBody>
          <a:bodyPr/>
          <a:lstStyle/>
          <a:p>
            <a:fld id="{2613A35D-97EF-7A48-AACF-97D95E22C11E}" type="slidenum">
              <a:rPr lang="en-US" smtClean="0"/>
              <a:pPr/>
              <a:t>10</a:t>
            </a:fld>
            <a:endParaRPr lang="en-US" dirty="0"/>
          </a:p>
        </p:txBody>
      </p:sp>
      <p:sp>
        <p:nvSpPr>
          <p:cNvPr id="4" name="Title 3">
            <a:extLst>
              <a:ext uri="{FF2B5EF4-FFF2-40B4-BE49-F238E27FC236}">
                <a16:creationId xmlns:a16="http://schemas.microsoft.com/office/drawing/2014/main" id="{90BA9EB3-2CC3-0E49-B2E2-6D2D9155D2FD}"/>
              </a:ext>
            </a:extLst>
          </p:cNvPr>
          <p:cNvSpPr>
            <a:spLocks noGrp="1"/>
          </p:cNvSpPr>
          <p:nvPr>
            <p:ph type="title" idx="1"/>
          </p:nvPr>
        </p:nvSpPr>
        <p:spPr/>
        <p:txBody>
          <a:bodyPr>
            <a:noAutofit/>
          </a:bodyPr>
          <a:lstStyle/>
          <a:p>
            <a:r>
              <a:rPr lang="en-US" sz="3600" dirty="0">
                <a:solidFill>
                  <a:schemeClr val="tx1"/>
                </a:solidFill>
              </a:rPr>
              <a:t>Group fairness compared to individual fairness</a:t>
            </a:r>
          </a:p>
        </p:txBody>
      </p:sp>
      <p:sp>
        <p:nvSpPr>
          <p:cNvPr id="5" name="Content Placeholder 4">
            <a:extLst>
              <a:ext uri="{FF2B5EF4-FFF2-40B4-BE49-F238E27FC236}">
                <a16:creationId xmlns:a16="http://schemas.microsoft.com/office/drawing/2014/main" id="{9C8363D4-A350-DA46-AC63-4CC7B6259EAD}"/>
              </a:ext>
            </a:extLst>
          </p:cNvPr>
          <p:cNvSpPr>
            <a:spLocks noGrp="1"/>
          </p:cNvSpPr>
          <p:nvPr>
            <p:ph idx="2"/>
          </p:nvPr>
        </p:nvSpPr>
        <p:spPr/>
        <p:txBody>
          <a:bodyPr/>
          <a:lstStyle/>
          <a:p>
            <a:r>
              <a:rPr lang="en-US" b="1" dirty="0">
                <a:solidFill>
                  <a:schemeClr val="tx1"/>
                </a:solidFill>
              </a:rPr>
              <a:t>Group fairness</a:t>
            </a:r>
          </a:p>
          <a:p>
            <a:pPr lvl="1"/>
            <a:r>
              <a:rPr lang="en-US" dirty="0">
                <a:solidFill>
                  <a:schemeClr val="tx1"/>
                </a:solidFill>
              </a:rPr>
              <a:t>Strives to equalize impact or treatment across groups</a:t>
            </a:r>
          </a:p>
          <a:p>
            <a:pPr lvl="1"/>
            <a:r>
              <a:rPr lang="en-US" dirty="0">
                <a:solidFill>
                  <a:schemeClr val="tx1"/>
                </a:solidFill>
              </a:rPr>
              <a:t>Has strong theory and algorithms as well as practical implementations; for example, the same rate of error across different groups</a:t>
            </a:r>
          </a:p>
          <a:p>
            <a:pPr lvl="1"/>
            <a:r>
              <a:rPr lang="en-US" dirty="0">
                <a:solidFill>
                  <a:schemeClr val="tx1"/>
                </a:solidFill>
              </a:rPr>
              <a:t>Provides no guarantees at the individual level</a:t>
            </a:r>
          </a:p>
          <a:p>
            <a:r>
              <a:rPr lang="en-US" b="1" dirty="0">
                <a:solidFill>
                  <a:schemeClr val="tx1"/>
                </a:solidFill>
              </a:rPr>
              <a:t>Individual fairness </a:t>
            </a:r>
          </a:p>
          <a:p>
            <a:pPr lvl="1"/>
            <a:r>
              <a:rPr lang="en-US" dirty="0">
                <a:solidFill>
                  <a:schemeClr val="tx1"/>
                </a:solidFill>
              </a:rPr>
              <a:t>Ensures that similar individuals are impacted/treated similarly</a:t>
            </a:r>
          </a:p>
          <a:p>
            <a:pPr lvl="1"/>
            <a:r>
              <a:rPr lang="en-US" dirty="0">
                <a:solidFill>
                  <a:schemeClr val="tx1"/>
                </a:solidFill>
              </a:rPr>
              <a:t>Has strong (nonstatistical) assumptions that prevent practical implementations</a:t>
            </a:r>
          </a:p>
          <a:p>
            <a:pPr lvl="1"/>
            <a:r>
              <a:rPr lang="en-US" dirty="0">
                <a:solidFill>
                  <a:schemeClr val="tx1"/>
                </a:solidFill>
              </a:rPr>
              <a:t>Binds at the individual level</a:t>
            </a:r>
          </a:p>
        </p:txBody>
      </p:sp>
    </p:spTree>
    <p:custDataLst>
      <p:tags r:id="rId1"/>
    </p:custDataLst>
    <p:extLst>
      <p:ext uri="{BB962C8B-B14F-4D97-AF65-F5344CB8AC3E}">
        <p14:creationId xmlns:p14="http://schemas.microsoft.com/office/powerpoint/2010/main" val="287675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6EC562-C524-6B4B-99B9-9B150825BCBA}"/>
              </a:ext>
            </a:extLst>
          </p:cNvPr>
          <p:cNvSpPr>
            <a:spLocks noGrp="1"/>
          </p:cNvSpPr>
          <p:nvPr>
            <p:ph type="sldNum" idx="97"/>
          </p:nvPr>
        </p:nvSpPr>
        <p:spPr/>
        <p:txBody>
          <a:bodyPr/>
          <a:lstStyle/>
          <a:p>
            <a:fld id="{2613A35D-97EF-7A48-AACF-97D95E22C11E}" type="slidenum">
              <a:rPr lang="en-US" smtClean="0"/>
              <a:pPr/>
              <a:t>11</a:t>
            </a:fld>
            <a:endParaRPr lang="en-US" dirty="0"/>
          </a:p>
        </p:txBody>
      </p:sp>
      <p:sp>
        <p:nvSpPr>
          <p:cNvPr id="4" name="Title 3">
            <a:extLst>
              <a:ext uri="{FF2B5EF4-FFF2-40B4-BE49-F238E27FC236}">
                <a16:creationId xmlns:a16="http://schemas.microsoft.com/office/drawing/2014/main" id="{687C1BA8-1D38-E742-A5CE-B97D73FD82E2}"/>
              </a:ext>
            </a:extLst>
          </p:cNvPr>
          <p:cNvSpPr>
            <a:spLocks noGrp="1"/>
          </p:cNvSpPr>
          <p:nvPr>
            <p:ph type="title" idx="1"/>
          </p:nvPr>
        </p:nvSpPr>
        <p:spPr/>
        <p:txBody>
          <a:bodyPr>
            <a:normAutofit fontScale="90000"/>
          </a:bodyPr>
          <a:lstStyle/>
          <a:p>
            <a:r>
              <a:rPr lang="en-US" dirty="0">
                <a:solidFill>
                  <a:schemeClr val="tx1"/>
                </a:solidFill>
              </a:rPr>
              <a:t>How do you define groups?</a:t>
            </a:r>
          </a:p>
        </p:txBody>
      </p:sp>
      <p:sp>
        <p:nvSpPr>
          <p:cNvPr id="5" name="Content Placeholder 4">
            <a:extLst>
              <a:ext uri="{FF2B5EF4-FFF2-40B4-BE49-F238E27FC236}">
                <a16:creationId xmlns:a16="http://schemas.microsoft.com/office/drawing/2014/main" id="{D7DFE6A2-100D-5245-BE4B-39CB50C5A02E}"/>
              </a:ext>
            </a:extLst>
          </p:cNvPr>
          <p:cNvSpPr>
            <a:spLocks noGrp="1"/>
          </p:cNvSpPr>
          <p:nvPr>
            <p:ph idx="2"/>
          </p:nvPr>
        </p:nvSpPr>
        <p:spPr>
          <a:xfrm>
            <a:off x="365760" y="1165536"/>
            <a:ext cx="5494713" cy="5262696"/>
          </a:xfrm>
        </p:spPr>
        <p:txBody>
          <a:bodyPr/>
          <a:lstStyle/>
          <a:p>
            <a:r>
              <a:rPr lang="en-US" dirty="0">
                <a:solidFill>
                  <a:schemeClr val="tx1"/>
                </a:solidFill>
              </a:rPr>
              <a:t>Individuals can exhibit multiple demographic attributes. </a:t>
            </a:r>
          </a:p>
          <a:p>
            <a:r>
              <a:rPr lang="en-US" dirty="0">
                <a:solidFill>
                  <a:schemeClr val="tx1"/>
                </a:solidFill>
              </a:rPr>
              <a:t>If multiple attributes intersect, new subgroups emerge.</a:t>
            </a:r>
          </a:p>
        </p:txBody>
      </p:sp>
      <p:pic>
        <p:nvPicPr>
          <p:cNvPr id="7" name="Picture 6" descr="Chart of outcomes for credit line increases across two groups. See description in notes.">
            <a:extLst>
              <a:ext uri="{FF2B5EF4-FFF2-40B4-BE49-F238E27FC236}">
                <a16:creationId xmlns:a16="http://schemas.microsoft.com/office/drawing/2014/main" id="{A7FD8C26-61A0-4562-A6A8-F353A046E1CE}"/>
              </a:ext>
            </a:extLst>
          </p:cNvPr>
          <p:cNvPicPr>
            <a:picLocks noChangeAspect="1"/>
          </p:cNvPicPr>
          <p:nvPr/>
        </p:nvPicPr>
        <p:blipFill>
          <a:blip r:embed="rId4"/>
          <a:stretch>
            <a:fillRect/>
          </a:stretch>
        </p:blipFill>
        <p:spPr>
          <a:xfrm>
            <a:off x="6471183" y="1451133"/>
            <a:ext cx="5639289" cy="4718713"/>
          </a:xfrm>
          <a:prstGeom prst="rect">
            <a:avLst/>
          </a:prstGeom>
        </p:spPr>
      </p:pic>
    </p:spTree>
    <p:custDataLst>
      <p:tags r:id="rId1"/>
    </p:custDataLst>
    <p:extLst>
      <p:ext uri="{BB962C8B-B14F-4D97-AF65-F5344CB8AC3E}">
        <p14:creationId xmlns:p14="http://schemas.microsoft.com/office/powerpoint/2010/main" val="226557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6EC562-C524-6B4B-99B9-9B150825BCBA}"/>
              </a:ext>
            </a:extLst>
          </p:cNvPr>
          <p:cNvSpPr>
            <a:spLocks noGrp="1"/>
          </p:cNvSpPr>
          <p:nvPr>
            <p:ph type="sldNum" idx="97"/>
          </p:nvPr>
        </p:nvSpPr>
        <p:spPr/>
        <p:txBody>
          <a:bodyPr/>
          <a:lstStyle/>
          <a:p>
            <a:fld id="{2613A35D-97EF-7A48-AACF-97D95E22C11E}" type="slidenum">
              <a:rPr lang="en-US" smtClean="0"/>
              <a:pPr/>
              <a:t>12</a:t>
            </a:fld>
            <a:endParaRPr lang="en-US" dirty="0"/>
          </a:p>
        </p:txBody>
      </p:sp>
      <p:sp>
        <p:nvSpPr>
          <p:cNvPr id="4" name="Title 3">
            <a:extLst>
              <a:ext uri="{FF2B5EF4-FFF2-40B4-BE49-F238E27FC236}">
                <a16:creationId xmlns:a16="http://schemas.microsoft.com/office/drawing/2014/main" id="{687C1BA8-1D38-E742-A5CE-B97D73FD82E2}"/>
              </a:ext>
            </a:extLst>
          </p:cNvPr>
          <p:cNvSpPr>
            <a:spLocks noGrp="1"/>
          </p:cNvSpPr>
          <p:nvPr>
            <p:ph type="title" idx="1"/>
          </p:nvPr>
        </p:nvSpPr>
        <p:spPr/>
        <p:txBody>
          <a:bodyPr>
            <a:normAutofit fontScale="90000"/>
          </a:bodyPr>
          <a:lstStyle/>
          <a:p>
            <a:r>
              <a:rPr lang="en-US" dirty="0">
                <a:solidFill>
                  <a:schemeClr val="tx1"/>
                </a:solidFill>
              </a:rPr>
              <a:t>Intersectional fairness</a:t>
            </a:r>
          </a:p>
        </p:txBody>
      </p:sp>
      <p:sp>
        <p:nvSpPr>
          <p:cNvPr id="5" name="Content Placeholder 4">
            <a:extLst>
              <a:ext uri="{FF2B5EF4-FFF2-40B4-BE49-F238E27FC236}">
                <a16:creationId xmlns:a16="http://schemas.microsoft.com/office/drawing/2014/main" id="{D7DFE6A2-100D-5245-BE4B-39CB50C5A02E}"/>
              </a:ext>
            </a:extLst>
          </p:cNvPr>
          <p:cNvSpPr>
            <a:spLocks noGrp="1"/>
          </p:cNvSpPr>
          <p:nvPr>
            <p:ph idx="2"/>
          </p:nvPr>
        </p:nvSpPr>
        <p:spPr>
          <a:xfrm>
            <a:off x="365760" y="1165536"/>
            <a:ext cx="6145876" cy="5262696"/>
          </a:xfrm>
        </p:spPr>
        <p:txBody>
          <a:bodyPr/>
          <a:lstStyle/>
          <a:p>
            <a:r>
              <a:rPr lang="en-US" dirty="0">
                <a:solidFill>
                  <a:schemeClr val="tx1"/>
                </a:solidFill>
              </a:rPr>
              <a:t>Subgroups might experience additional disparity (see positive or negative outcomes per subgroup).</a:t>
            </a:r>
          </a:p>
          <a:p>
            <a:r>
              <a:rPr lang="en-US" dirty="0">
                <a:solidFill>
                  <a:schemeClr val="tx1"/>
                </a:solidFill>
              </a:rPr>
              <a:t>In certain domains in the US, it is against regulations to build different models for separate subpopulations as this would constitute disparate treatment (treating people differently because of their demographics).</a:t>
            </a:r>
          </a:p>
        </p:txBody>
      </p:sp>
      <p:pic>
        <p:nvPicPr>
          <p:cNvPr id="6" name="Picture 5" descr="Chart of outcomes for credit line increases across two groups and two subgroups. See description in notes.">
            <a:extLst>
              <a:ext uri="{FF2B5EF4-FFF2-40B4-BE49-F238E27FC236}">
                <a16:creationId xmlns:a16="http://schemas.microsoft.com/office/drawing/2014/main" id="{1B2275DF-3B15-4C32-85B2-F8A94EC4164A}"/>
              </a:ext>
            </a:extLst>
          </p:cNvPr>
          <p:cNvPicPr>
            <a:picLocks noChangeAspect="1"/>
          </p:cNvPicPr>
          <p:nvPr/>
        </p:nvPicPr>
        <p:blipFill>
          <a:blip r:embed="rId4"/>
          <a:stretch>
            <a:fillRect/>
          </a:stretch>
        </p:blipFill>
        <p:spPr>
          <a:xfrm>
            <a:off x="6608962" y="1275332"/>
            <a:ext cx="4907705" cy="5157663"/>
          </a:xfrm>
          <a:prstGeom prst="rect">
            <a:avLst/>
          </a:prstGeom>
        </p:spPr>
      </p:pic>
    </p:spTree>
    <p:custDataLst>
      <p:tags r:id="rId1"/>
    </p:custDataLst>
    <p:extLst>
      <p:ext uri="{BB962C8B-B14F-4D97-AF65-F5344CB8AC3E}">
        <p14:creationId xmlns:p14="http://schemas.microsoft.com/office/powerpoint/2010/main" val="334617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B3037C-C367-400F-8B42-D634086D59C1}"/>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5B3116B6-BFF4-4C58-9959-27858307CA66}"/>
              </a:ext>
            </a:extLst>
          </p:cNvPr>
          <p:cNvSpPr>
            <a:spLocks noGrp="1"/>
          </p:cNvSpPr>
          <p:nvPr>
            <p:ph type="title" idx="1"/>
          </p:nvPr>
        </p:nvSpPr>
        <p:spPr/>
        <p:txBody>
          <a:bodyPr/>
          <a:lstStyle/>
          <a:p>
            <a:r>
              <a:rPr lang="en-US" dirty="0"/>
              <a:t>Fairness throughout the ML lifecycle</a:t>
            </a:r>
          </a:p>
        </p:txBody>
      </p:sp>
      <p:sp>
        <p:nvSpPr>
          <p:cNvPr id="4" name="Text Placeholder 3">
            <a:extLst>
              <a:ext uri="{FF2B5EF4-FFF2-40B4-BE49-F238E27FC236}">
                <a16:creationId xmlns:a16="http://schemas.microsoft.com/office/drawing/2014/main" id="{AAC8379C-1ACC-ED95-6763-5BCDA6E79A0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64474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fontScale="90000"/>
          </a:bodyPr>
          <a:lstStyle/>
          <a:p>
            <a:r>
              <a:rPr lang="en-US" dirty="0"/>
              <a:t>Where should you consider fairness?</a:t>
            </a:r>
          </a:p>
        </p:txBody>
      </p:sp>
      <p:sp>
        <p:nvSpPr>
          <p:cNvPr id="3" name="Content Placeholder 2">
            <a:extLst>
              <a:ext uri="{FF2B5EF4-FFF2-40B4-BE49-F238E27FC236}">
                <a16:creationId xmlns:a16="http://schemas.microsoft.com/office/drawing/2014/main" id="{DF0CC118-28F6-1971-7A7D-F5CA74854DE1}"/>
              </a:ext>
            </a:extLst>
          </p:cNvPr>
          <p:cNvSpPr>
            <a:spLocks noGrp="1"/>
          </p:cNvSpPr>
          <p:nvPr>
            <p:ph idx="2"/>
          </p:nvPr>
        </p:nvSpPr>
        <p:spPr/>
        <p:txBody>
          <a:bodyPr/>
          <a:lstStyle/>
          <a:p>
            <a:endParaRPr lang="en-US"/>
          </a:p>
        </p:txBody>
      </p:sp>
      <p:pic>
        <p:nvPicPr>
          <p:cNvPr id="10" name="Problem" descr="The ML lifecycle starts with formulating the ML problem from a real-life problem.">
            <a:extLst>
              <a:ext uri="{FF2B5EF4-FFF2-40B4-BE49-F238E27FC236}">
                <a16:creationId xmlns:a16="http://schemas.microsoft.com/office/drawing/2014/main" id="{EA51D78B-7CEF-48EF-A95F-0D6C5BAF8130}"/>
              </a:ext>
            </a:extLst>
          </p:cNvPr>
          <p:cNvPicPr>
            <a:picLocks noChangeAspect="1"/>
          </p:cNvPicPr>
          <p:nvPr/>
        </p:nvPicPr>
        <p:blipFill>
          <a:blip r:embed="rId4"/>
          <a:stretch>
            <a:fillRect/>
          </a:stretch>
        </p:blipFill>
        <p:spPr>
          <a:xfrm>
            <a:off x="537386" y="2998319"/>
            <a:ext cx="2511770" cy="2328874"/>
          </a:xfrm>
          <a:prstGeom prst="rect">
            <a:avLst/>
          </a:prstGeom>
        </p:spPr>
      </p:pic>
      <p:pic>
        <p:nvPicPr>
          <p:cNvPr id="11" name="Processing" descr="After ML problem formulation, data is collected and prepared for ML, and an algorithm is selected for the ML model.">
            <a:extLst>
              <a:ext uri="{FF2B5EF4-FFF2-40B4-BE49-F238E27FC236}">
                <a16:creationId xmlns:a16="http://schemas.microsoft.com/office/drawing/2014/main" id="{01B6F415-C83B-4DD9-8EFA-B77907527573}"/>
              </a:ext>
            </a:extLst>
          </p:cNvPr>
          <p:cNvPicPr>
            <a:picLocks noChangeAspect="1"/>
          </p:cNvPicPr>
          <p:nvPr/>
        </p:nvPicPr>
        <p:blipFill>
          <a:blip r:embed="rId5"/>
          <a:stretch>
            <a:fillRect/>
          </a:stretch>
        </p:blipFill>
        <p:spPr>
          <a:xfrm>
            <a:off x="2919732" y="3616212"/>
            <a:ext cx="4249280" cy="1987468"/>
          </a:xfrm>
          <a:prstGeom prst="rect">
            <a:avLst/>
          </a:prstGeom>
        </p:spPr>
      </p:pic>
      <p:pic>
        <p:nvPicPr>
          <p:cNvPr id="12" name="Modeling" descr="The prepared data and selected algorithm are used to build, train, tune, and test an ML model.">
            <a:extLst>
              <a:ext uri="{FF2B5EF4-FFF2-40B4-BE49-F238E27FC236}">
                <a16:creationId xmlns:a16="http://schemas.microsoft.com/office/drawing/2014/main" id="{D269808F-1461-41BB-911F-AA0EA4B6B5E2}"/>
              </a:ext>
            </a:extLst>
          </p:cNvPr>
          <p:cNvPicPr>
            <a:picLocks noChangeAspect="1"/>
          </p:cNvPicPr>
          <p:nvPr/>
        </p:nvPicPr>
        <p:blipFill>
          <a:blip r:embed="rId6"/>
          <a:stretch>
            <a:fillRect/>
          </a:stretch>
        </p:blipFill>
        <p:spPr>
          <a:xfrm>
            <a:off x="7122570" y="4204144"/>
            <a:ext cx="2127688" cy="1432684"/>
          </a:xfrm>
          <a:prstGeom prst="rect">
            <a:avLst/>
          </a:prstGeom>
        </p:spPr>
      </p:pic>
      <p:pic>
        <p:nvPicPr>
          <p:cNvPr id="13" name="Evaluate" descr="The model is evaluated, and more iterations of data processing and modeling occur if it is not ready to deploy.">
            <a:extLst>
              <a:ext uri="{FF2B5EF4-FFF2-40B4-BE49-F238E27FC236}">
                <a16:creationId xmlns:a16="http://schemas.microsoft.com/office/drawing/2014/main" id="{6D2815F1-6409-457D-896F-C445B04BEA38}"/>
              </a:ext>
            </a:extLst>
          </p:cNvPr>
          <p:cNvPicPr>
            <a:picLocks noChangeAspect="1"/>
          </p:cNvPicPr>
          <p:nvPr/>
        </p:nvPicPr>
        <p:blipFill>
          <a:blip r:embed="rId7"/>
          <a:stretch>
            <a:fillRect/>
          </a:stretch>
        </p:blipFill>
        <p:spPr>
          <a:xfrm>
            <a:off x="4183482" y="4134678"/>
            <a:ext cx="7358510" cy="2402032"/>
          </a:xfrm>
          <a:prstGeom prst="rect">
            <a:avLst/>
          </a:prstGeom>
        </p:spPr>
      </p:pic>
      <p:pic>
        <p:nvPicPr>
          <p:cNvPr id="14" name="Deploy" descr="When ready, the model is deployed to deliver answers in production. Production data is used to continually retrain the model.">
            <a:extLst>
              <a:ext uri="{FF2B5EF4-FFF2-40B4-BE49-F238E27FC236}">
                <a16:creationId xmlns:a16="http://schemas.microsoft.com/office/drawing/2014/main" id="{CDBFFD90-CE60-47EB-828D-1198853EB7F4}"/>
              </a:ext>
            </a:extLst>
          </p:cNvPr>
          <p:cNvPicPr>
            <a:picLocks noChangeAspect="1"/>
          </p:cNvPicPr>
          <p:nvPr/>
        </p:nvPicPr>
        <p:blipFill>
          <a:blip r:embed="rId8"/>
          <a:stretch>
            <a:fillRect/>
          </a:stretch>
        </p:blipFill>
        <p:spPr>
          <a:xfrm>
            <a:off x="4184284" y="1621021"/>
            <a:ext cx="7492633" cy="2517866"/>
          </a:xfrm>
          <a:prstGeom prst="rect">
            <a:avLst/>
          </a:prstGeom>
        </p:spPr>
      </p:pic>
    </p:spTree>
    <p:custDataLst>
      <p:tags r:id="rId1"/>
    </p:custDataLst>
    <p:extLst>
      <p:ext uri="{BB962C8B-B14F-4D97-AF65-F5344CB8AC3E}">
        <p14:creationId xmlns:p14="http://schemas.microsoft.com/office/powerpoint/2010/main" val="290041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F9CA03-6906-4443-9BE7-49DB8908C209}"/>
              </a:ext>
            </a:extLst>
          </p:cNvPr>
          <p:cNvSpPr>
            <a:spLocks noGrp="1"/>
          </p:cNvSpPr>
          <p:nvPr>
            <p:ph type="sldNum" idx="97"/>
          </p:nvPr>
        </p:nvSpPr>
        <p:spPr>
          <a:xfrm>
            <a:off x="11347704" y="6446520"/>
            <a:ext cx="484632" cy="228600"/>
          </a:xfrm>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fontScale="90000"/>
          </a:bodyPr>
          <a:lstStyle/>
          <a:p>
            <a:r>
              <a:rPr lang="en-US" dirty="0"/>
              <a:t>Everywhere!</a:t>
            </a:r>
          </a:p>
        </p:txBody>
      </p:sp>
      <p:sp>
        <p:nvSpPr>
          <p:cNvPr id="4" name="Content Placeholder 3">
            <a:extLst>
              <a:ext uri="{FF2B5EF4-FFF2-40B4-BE49-F238E27FC236}">
                <a16:creationId xmlns:a16="http://schemas.microsoft.com/office/drawing/2014/main" id="{75AC394B-8DE3-CAAB-99A9-1DBFFB396149}"/>
              </a:ext>
            </a:extLst>
          </p:cNvPr>
          <p:cNvSpPr>
            <a:spLocks noGrp="1"/>
          </p:cNvSpPr>
          <p:nvPr>
            <p:ph idx="2"/>
          </p:nvPr>
        </p:nvSpPr>
        <p:spPr>
          <a:xfrm>
            <a:off x="365760" y="1234811"/>
            <a:ext cx="11466576" cy="5262696"/>
          </a:xfrm>
        </p:spPr>
        <p:txBody>
          <a:bodyPr/>
          <a:lstStyle/>
          <a:p>
            <a:endParaRPr lang="en-US"/>
          </a:p>
        </p:txBody>
      </p:sp>
      <p:sp>
        <p:nvSpPr>
          <p:cNvPr id="5" name="TextBox 4">
            <a:extLst>
              <a:ext uri="{FF2B5EF4-FFF2-40B4-BE49-F238E27FC236}">
                <a16:creationId xmlns:a16="http://schemas.microsoft.com/office/drawing/2014/main" id="{18708F6E-2E64-4100-9947-9373400D207B}"/>
              </a:ext>
            </a:extLst>
          </p:cNvPr>
          <p:cNvSpPr txBox="1"/>
          <p:nvPr/>
        </p:nvSpPr>
        <p:spPr>
          <a:xfrm>
            <a:off x="365760" y="972490"/>
            <a:ext cx="11206369" cy="492443"/>
          </a:xfrm>
          <a:prstGeom prst="rect">
            <a:avLst/>
          </a:prstGeom>
          <a:noFill/>
          <a:ln>
            <a:noFill/>
          </a:ln>
        </p:spPr>
        <p:txBody>
          <a:bodyPr wrap="square" rtlCol="0">
            <a:spAutoFit/>
          </a:bodyPr>
          <a:lstStyle/>
          <a:p>
            <a:r>
              <a:rPr lang="en-US" sz="2600" b="1" dirty="0">
                <a:solidFill>
                  <a:schemeClr val="accent6"/>
                </a:solidFill>
              </a:rPr>
              <a:t>Always consider fairness principles across all parts of the ML pipeline.</a:t>
            </a:r>
          </a:p>
        </p:txBody>
      </p:sp>
      <p:sp>
        <p:nvSpPr>
          <p:cNvPr id="10" name="Right Brace 9">
            <a:extLst>
              <a:ext uri="{FF2B5EF4-FFF2-40B4-BE49-F238E27FC236}">
                <a16:creationId xmlns:a16="http://schemas.microsoft.com/office/drawing/2014/main" id="{77E880B9-9FE6-40E2-8DCD-1189796E22F6}"/>
              </a:ext>
              <a:ext uri="{C183D7F6-B498-43B3-948B-1728B52AA6E4}">
                <adec:decorative xmlns:adec="http://schemas.microsoft.com/office/drawing/2017/decorative" val="1"/>
              </a:ext>
            </a:extLst>
          </p:cNvPr>
          <p:cNvSpPr/>
          <p:nvPr/>
        </p:nvSpPr>
        <p:spPr>
          <a:xfrm rot="16200000">
            <a:off x="5748371" y="-3874339"/>
            <a:ext cx="375564" cy="10940067"/>
          </a:xfrm>
          <a:prstGeom prst="rightBrace">
            <a:avLst>
              <a:gd name="adj1" fmla="val 12553"/>
              <a:gd name="adj2" fmla="val 26620"/>
            </a:avLst>
          </a:prstGeom>
          <a:ln w="317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a:extLst>
              <a:ext uri="{FF2B5EF4-FFF2-40B4-BE49-F238E27FC236}">
                <a16:creationId xmlns:a16="http://schemas.microsoft.com/office/drawing/2014/main" id="{061078F4-2F8D-492F-B83B-634F634394D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9496" y="1687763"/>
            <a:ext cx="11144454" cy="4913802"/>
          </a:xfrm>
          <a:prstGeom prst="rect">
            <a:avLst/>
          </a:prstGeom>
        </p:spPr>
      </p:pic>
    </p:spTree>
    <p:custDataLst>
      <p:tags r:id="rId1"/>
    </p:custDataLst>
    <p:extLst>
      <p:ext uri="{BB962C8B-B14F-4D97-AF65-F5344CB8AC3E}">
        <p14:creationId xmlns:p14="http://schemas.microsoft.com/office/powerpoint/2010/main" val="74804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CC90F058-15BB-43E5-A790-68B1AF2A1532}"/>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6" name="Title 1">
            <a:extLst>
              <a:ext uri="{FF2B5EF4-FFF2-40B4-BE49-F238E27FC236}">
                <a16:creationId xmlns:a16="http://schemas.microsoft.com/office/drawing/2014/main" id="{9C4C79FF-C066-FAF7-E4BE-8ADE7BA6515D}"/>
              </a:ext>
            </a:extLst>
          </p:cNvPr>
          <p:cNvSpPr>
            <a:spLocks noGrp="1"/>
          </p:cNvSpPr>
          <p:nvPr>
            <p:ph type="title" idx="1"/>
          </p:nvPr>
        </p:nvSpPr>
        <p:spPr/>
        <p:txBody>
          <a:bodyPr>
            <a:normAutofit/>
          </a:bodyPr>
          <a:lstStyle/>
          <a:p>
            <a:r>
              <a:rPr lang="en-US" sz="3200" dirty="0"/>
              <a:t>ML lifecycle: ML problem formulation</a:t>
            </a:r>
          </a:p>
        </p:txBody>
      </p:sp>
      <p:sp>
        <p:nvSpPr>
          <p:cNvPr id="3" name="Content Placeholder 2">
            <a:extLst>
              <a:ext uri="{FF2B5EF4-FFF2-40B4-BE49-F238E27FC236}">
                <a16:creationId xmlns:a16="http://schemas.microsoft.com/office/drawing/2014/main" id="{F68D69B2-8BF2-FC1A-0DA1-0C8CE488E729}"/>
              </a:ext>
            </a:extLst>
          </p:cNvPr>
          <p:cNvSpPr>
            <a:spLocks noGrp="1"/>
          </p:cNvSpPr>
          <p:nvPr>
            <p:ph idx="2"/>
          </p:nvPr>
        </p:nvSpPr>
        <p:spPr/>
        <p:txBody>
          <a:bodyPr/>
          <a:lstStyle/>
          <a:p>
            <a:endParaRPr lang="en-US"/>
          </a:p>
        </p:txBody>
      </p:sp>
      <p:pic>
        <p:nvPicPr>
          <p:cNvPr id="13" name="Problem">
            <a:extLst>
              <a:ext uri="{FF2B5EF4-FFF2-40B4-BE49-F238E27FC236}">
                <a16:creationId xmlns:a16="http://schemas.microsoft.com/office/drawing/2014/main" id="{66AAB3F6-1B2E-4380-92EE-2B01C62D142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7386" y="2998319"/>
            <a:ext cx="2511770" cy="2328874"/>
          </a:xfrm>
          <a:prstGeom prst="rect">
            <a:avLst/>
          </a:prstGeom>
        </p:spPr>
      </p:pic>
      <p:pic>
        <p:nvPicPr>
          <p:cNvPr id="2" name="Picture 1">
            <a:extLst>
              <a:ext uri="{FF2B5EF4-FFF2-40B4-BE49-F238E27FC236}">
                <a16:creationId xmlns:a16="http://schemas.microsoft.com/office/drawing/2014/main" id="{B5B402D8-8182-4115-894C-03821675369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972011" y="1647510"/>
            <a:ext cx="8711939" cy="4810161"/>
          </a:xfrm>
          <a:prstGeom prst="rect">
            <a:avLst/>
          </a:prstGeom>
        </p:spPr>
      </p:pic>
      <p:sp>
        <p:nvSpPr>
          <p:cNvPr id="9" name="Rounded Rectangle 24">
            <a:extLst>
              <a:ext uri="{FF2B5EF4-FFF2-40B4-BE49-F238E27FC236}">
                <a16:creationId xmlns:a16="http://schemas.microsoft.com/office/drawing/2014/main" id="{041CD46B-BF4B-4699-A631-4935C22133CF}"/>
              </a:ext>
            </a:extLst>
          </p:cNvPr>
          <p:cNvSpPr/>
          <p:nvPr/>
        </p:nvSpPr>
        <p:spPr>
          <a:xfrm>
            <a:off x="3657600" y="2286000"/>
            <a:ext cx="6858000" cy="3657600"/>
          </a:xfrm>
          <a:prstGeom prst="roundRect">
            <a:avLst>
              <a:gd name="adj" fmla="val 3459"/>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The ML problem needs to be clear.</a:t>
            </a:r>
          </a:p>
          <a:p>
            <a:pPr marL="457200" indent="-457200">
              <a:spcAft>
                <a:spcPts val="600"/>
              </a:spcAft>
              <a:buFont typeface="Arial" panose="020B0604020202020204" pitchFamily="34" charset="0"/>
              <a:buChar char="•"/>
            </a:pPr>
            <a:r>
              <a:rPr lang="en-US" sz="2400" dirty="0">
                <a:solidFill>
                  <a:schemeClr val="tx2"/>
                </a:solidFill>
              </a:rPr>
              <a:t>Every person who is engaged in developing the product must be responsible for understanding the use case and limitations.</a:t>
            </a:r>
          </a:p>
        </p:txBody>
      </p:sp>
    </p:spTree>
    <p:custDataLst>
      <p:tags r:id="rId1"/>
    </p:custDataLst>
    <p:extLst>
      <p:ext uri="{BB962C8B-B14F-4D97-AF65-F5344CB8AC3E}">
        <p14:creationId xmlns:p14="http://schemas.microsoft.com/office/powerpoint/2010/main" val="252451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CC90F058-15BB-43E5-A790-68B1AF2A1532}"/>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6" name="Title 1">
            <a:extLst>
              <a:ext uri="{FF2B5EF4-FFF2-40B4-BE49-F238E27FC236}">
                <a16:creationId xmlns:a16="http://schemas.microsoft.com/office/drawing/2014/main" id="{9C4C79FF-C066-FAF7-E4BE-8ADE7BA6515D}"/>
              </a:ext>
            </a:extLst>
          </p:cNvPr>
          <p:cNvSpPr>
            <a:spLocks noGrp="1"/>
          </p:cNvSpPr>
          <p:nvPr>
            <p:ph type="title" idx="1"/>
          </p:nvPr>
        </p:nvSpPr>
        <p:spPr/>
        <p:txBody>
          <a:bodyPr>
            <a:noAutofit/>
          </a:bodyPr>
          <a:lstStyle/>
          <a:p>
            <a:r>
              <a:rPr lang="en-US" sz="3200" dirty="0"/>
              <a:t>ML lifecycle: Key questions for ML problem formulation</a:t>
            </a:r>
          </a:p>
        </p:txBody>
      </p:sp>
      <p:sp>
        <p:nvSpPr>
          <p:cNvPr id="2" name="Content Placeholder 1">
            <a:extLst>
              <a:ext uri="{FF2B5EF4-FFF2-40B4-BE49-F238E27FC236}">
                <a16:creationId xmlns:a16="http://schemas.microsoft.com/office/drawing/2014/main" id="{524968A4-AB8C-0720-37C0-A67C280C1F0E}"/>
              </a:ext>
            </a:extLst>
          </p:cNvPr>
          <p:cNvSpPr>
            <a:spLocks noGrp="1"/>
          </p:cNvSpPr>
          <p:nvPr>
            <p:ph idx="2"/>
          </p:nvPr>
        </p:nvSpPr>
        <p:spPr/>
        <p:txBody>
          <a:bodyPr/>
          <a:lstStyle/>
          <a:p>
            <a:endParaRPr lang="en-US"/>
          </a:p>
        </p:txBody>
      </p:sp>
      <p:pic>
        <p:nvPicPr>
          <p:cNvPr id="9" name="Problem">
            <a:extLst>
              <a:ext uri="{FF2B5EF4-FFF2-40B4-BE49-F238E27FC236}">
                <a16:creationId xmlns:a16="http://schemas.microsoft.com/office/drawing/2014/main" id="{52E6AF15-FDB1-4A18-928D-28CCE3A9D56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7386" y="2998319"/>
            <a:ext cx="2511770" cy="2328874"/>
          </a:xfrm>
          <a:prstGeom prst="rect">
            <a:avLst/>
          </a:prstGeom>
        </p:spPr>
      </p:pic>
      <p:pic>
        <p:nvPicPr>
          <p:cNvPr id="8" name="Picture 7">
            <a:extLst>
              <a:ext uri="{FF2B5EF4-FFF2-40B4-BE49-F238E27FC236}">
                <a16:creationId xmlns:a16="http://schemas.microsoft.com/office/drawing/2014/main" id="{7D9EAA64-A7B0-4C9B-AF84-756F395B900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972011" y="1647510"/>
            <a:ext cx="8711939" cy="4810161"/>
          </a:xfrm>
          <a:prstGeom prst="rect">
            <a:avLst/>
          </a:prstGeom>
        </p:spPr>
      </p:pic>
      <p:sp>
        <p:nvSpPr>
          <p:cNvPr id="51" name="Rounded Rectangle 24">
            <a:extLst>
              <a:ext uri="{FF2B5EF4-FFF2-40B4-BE49-F238E27FC236}">
                <a16:creationId xmlns:a16="http://schemas.microsoft.com/office/drawing/2014/main" id="{01069B80-9237-42EB-8CE0-DBA9A3A5664A}"/>
              </a:ext>
            </a:extLst>
          </p:cNvPr>
          <p:cNvSpPr/>
          <p:nvPr/>
        </p:nvSpPr>
        <p:spPr>
          <a:xfrm>
            <a:off x="3657599" y="2288683"/>
            <a:ext cx="6858000" cy="3657600"/>
          </a:xfrm>
          <a:prstGeom prst="roundRect">
            <a:avLst>
              <a:gd name="adj" fmla="val 3931"/>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How do you ensure that the ML problem considers different perspectives? </a:t>
            </a:r>
          </a:p>
          <a:p>
            <a:pPr marL="914400" lvl="1" indent="-457200">
              <a:spcAft>
                <a:spcPts val="600"/>
              </a:spcAft>
              <a:buFont typeface="Arial" panose="020B0604020202020204" pitchFamily="34" charset="0"/>
              <a:buChar char="•"/>
            </a:pPr>
            <a:r>
              <a:rPr lang="en-US" sz="2400" dirty="0">
                <a:solidFill>
                  <a:schemeClr val="tx2"/>
                </a:solidFill>
              </a:rPr>
              <a:t>Discuss your modeling approach with different stakeholders and diverse groups.</a:t>
            </a:r>
          </a:p>
          <a:p>
            <a:pPr marL="457200" indent="-457200">
              <a:spcAft>
                <a:spcPts val="600"/>
              </a:spcAft>
              <a:buFont typeface="Arial" panose="020B0604020202020204" pitchFamily="34" charset="0"/>
              <a:buChar char="•"/>
            </a:pPr>
            <a:r>
              <a:rPr lang="en-US" sz="2400" dirty="0">
                <a:solidFill>
                  <a:schemeClr val="tx2"/>
                </a:solidFill>
              </a:rPr>
              <a:t>Is an algorithm an ethical solution to the problem?</a:t>
            </a:r>
          </a:p>
        </p:txBody>
      </p:sp>
    </p:spTree>
    <p:custDataLst>
      <p:tags r:id="rId1"/>
    </p:custDataLst>
    <p:extLst>
      <p:ext uri="{BB962C8B-B14F-4D97-AF65-F5344CB8AC3E}">
        <p14:creationId xmlns:p14="http://schemas.microsoft.com/office/powerpoint/2010/main" val="266875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a:bodyPr>
          <a:lstStyle/>
          <a:p>
            <a:r>
              <a:rPr lang="en-US" sz="3200" dirty="0"/>
              <a:t>ML lifecycle: Data collection</a:t>
            </a:r>
          </a:p>
        </p:txBody>
      </p:sp>
      <p:sp>
        <p:nvSpPr>
          <p:cNvPr id="3" name="Content Placeholder 2">
            <a:extLst>
              <a:ext uri="{FF2B5EF4-FFF2-40B4-BE49-F238E27FC236}">
                <a16:creationId xmlns:a16="http://schemas.microsoft.com/office/drawing/2014/main" id="{B80B6D37-6A07-B637-9B3D-E4516BD02DC6}"/>
              </a:ext>
            </a:extLst>
          </p:cNvPr>
          <p:cNvSpPr>
            <a:spLocks noGrp="1"/>
          </p:cNvSpPr>
          <p:nvPr>
            <p:ph idx="2"/>
          </p:nvPr>
        </p:nvSpPr>
        <p:spPr/>
        <p:txBody>
          <a:bodyPr/>
          <a:lstStyle/>
          <a:p>
            <a:endParaRPr lang="en-US"/>
          </a:p>
        </p:txBody>
      </p:sp>
      <p:pic>
        <p:nvPicPr>
          <p:cNvPr id="9" name="Picture 8">
            <a:extLst>
              <a:ext uri="{FF2B5EF4-FFF2-40B4-BE49-F238E27FC236}">
                <a16:creationId xmlns:a16="http://schemas.microsoft.com/office/drawing/2014/main" id="{BBBFB25A-4DAA-40DC-8A64-2796C8A91DA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9496" y="1641935"/>
            <a:ext cx="11144454" cy="4810161"/>
          </a:xfrm>
          <a:prstGeom prst="rect">
            <a:avLst/>
          </a:prstGeom>
        </p:spPr>
      </p:pic>
      <p:pic>
        <p:nvPicPr>
          <p:cNvPr id="10" name="Processing">
            <a:extLst>
              <a:ext uri="{FF2B5EF4-FFF2-40B4-BE49-F238E27FC236}">
                <a16:creationId xmlns:a16="http://schemas.microsoft.com/office/drawing/2014/main" id="{F2551792-409B-4A4D-B5F1-8B241F2E24E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919732" y="3616212"/>
            <a:ext cx="4249280" cy="1987468"/>
          </a:xfrm>
          <a:prstGeom prst="rect">
            <a:avLst/>
          </a:prstGeom>
        </p:spPr>
      </p:pic>
      <p:sp>
        <p:nvSpPr>
          <p:cNvPr id="11" name="Rounded Rectangle 24">
            <a:extLst>
              <a:ext uri="{FF2B5EF4-FFF2-40B4-BE49-F238E27FC236}">
                <a16:creationId xmlns:a16="http://schemas.microsoft.com/office/drawing/2014/main" id="{C282B424-B8A5-42E2-8720-A8EAAA1B84B2}"/>
              </a:ext>
            </a:extLst>
          </p:cNvPr>
          <p:cNvSpPr/>
          <p:nvPr/>
        </p:nvSpPr>
        <p:spPr>
          <a:xfrm>
            <a:off x="5724413" y="2286000"/>
            <a:ext cx="5980176" cy="3657600"/>
          </a:xfrm>
          <a:prstGeom prst="roundRect">
            <a:avLst>
              <a:gd name="adj" fmla="val 2988"/>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Collect relevant and high-quality data.</a:t>
            </a:r>
          </a:p>
          <a:p>
            <a:pPr marL="457200" indent="-457200">
              <a:spcAft>
                <a:spcPts val="600"/>
              </a:spcAft>
              <a:buFont typeface="Arial" panose="020B0604020202020204" pitchFamily="34" charset="0"/>
              <a:buChar char="•"/>
            </a:pPr>
            <a:r>
              <a:rPr lang="en-US" sz="2400" dirty="0">
                <a:solidFill>
                  <a:schemeClr val="tx2"/>
                </a:solidFill>
              </a:rPr>
              <a:t>Check for sampling issues, biased outcomes, and hidden proxy variables </a:t>
            </a:r>
          </a:p>
          <a:p>
            <a:pPr marL="457200" indent="-457200">
              <a:spcAft>
                <a:spcPts val="600"/>
              </a:spcAft>
              <a:buFont typeface="Arial" panose="020B0604020202020204" pitchFamily="34" charset="0"/>
              <a:buChar char="•"/>
            </a:pPr>
            <a:r>
              <a:rPr lang="en-US" sz="2400" dirty="0">
                <a:solidFill>
                  <a:schemeClr val="tx2"/>
                </a:solidFill>
              </a:rPr>
              <a:t>Check for legal considerations, such as licensing, privacy, and consent issues where applicable.</a:t>
            </a:r>
          </a:p>
        </p:txBody>
      </p:sp>
    </p:spTree>
    <p:custDataLst>
      <p:tags r:id="rId1"/>
    </p:custDataLst>
    <p:extLst>
      <p:ext uri="{BB962C8B-B14F-4D97-AF65-F5344CB8AC3E}">
        <p14:creationId xmlns:p14="http://schemas.microsoft.com/office/powerpoint/2010/main" val="41561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a:bodyPr>
          <a:lstStyle/>
          <a:p>
            <a:r>
              <a:rPr lang="en-US" sz="3200" dirty="0"/>
              <a:t>ML lifecycle: Key questions for data collection</a:t>
            </a:r>
          </a:p>
        </p:txBody>
      </p:sp>
      <p:sp>
        <p:nvSpPr>
          <p:cNvPr id="3" name="Content Placeholder 2">
            <a:extLst>
              <a:ext uri="{FF2B5EF4-FFF2-40B4-BE49-F238E27FC236}">
                <a16:creationId xmlns:a16="http://schemas.microsoft.com/office/drawing/2014/main" id="{878DA3C1-9DA5-01BA-450E-F23466E3100B}"/>
              </a:ext>
            </a:extLst>
          </p:cNvPr>
          <p:cNvSpPr>
            <a:spLocks noGrp="1"/>
          </p:cNvSpPr>
          <p:nvPr>
            <p:ph idx="2"/>
          </p:nvPr>
        </p:nvSpPr>
        <p:spPr/>
        <p:txBody>
          <a:bodyPr/>
          <a:lstStyle/>
          <a:p>
            <a:endParaRPr lang="en-US"/>
          </a:p>
        </p:txBody>
      </p:sp>
      <p:pic>
        <p:nvPicPr>
          <p:cNvPr id="9" name="Picture 8">
            <a:extLst>
              <a:ext uri="{FF2B5EF4-FFF2-40B4-BE49-F238E27FC236}">
                <a16:creationId xmlns:a16="http://schemas.microsoft.com/office/drawing/2014/main" id="{7A2AAD4C-7C17-410D-A0CC-D2F2FB6F215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9496" y="1641935"/>
            <a:ext cx="11144454" cy="4810161"/>
          </a:xfrm>
          <a:prstGeom prst="rect">
            <a:avLst/>
          </a:prstGeom>
        </p:spPr>
      </p:pic>
      <p:pic>
        <p:nvPicPr>
          <p:cNvPr id="10" name="Processing">
            <a:extLst>
              <a:ext uri="{FF2B5EF4-FFF2-40B4-BE49-F238E27FC236}">
                <a16:creationId xmlns:a16="http://schemas.microsoft.com/office/drawing/2014/main" id="{E493EBB1-5F80-4CFE-9AF6-6FDD42C899C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919732" y="3616212"/>
            <a:ext cx="4249280" cy="1987468"/>
          </a:xfrm>
          <a:prstGeom prst="rect">
            <a:avLst/>
          </a:prstGeom>
        </p:spPr>
      </p:pic>
      <p:sp>
        <p:nvSpPr>
          <p:cNvPr id="8" name="Rounded Rectangle 24">
            <a:extLst>
              <a:ext uri="{FF2B5EF4-FFF2-40B4-BE49-F238E27FC236}">
                <a16:creationId xmlns:a16="http://schemas.microsoft.com/office/drawing/2014/main" id="{A242EAB1-EF50-4B32-8AB5-BD1F6FB3CC86}"/>
              </a:ext>
            </a:extLst>
          </p:cNvPr>
          <p:cNvSpPr/>
          <p:nvPr/>
        </p:nvSpPr>
        <p:spPr>
          <a:xfrm>
            <a:off x="5724144" y="2286000"/>
            <a:ext cx="5980176" cy="3657600"/>
          </a:xfrm>
          <a:prstGeom prst="roundRect">
            <a:avLst>
              <a:gd name="adj" fmla="val 2988"/>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Is the training data representative of different groups?</a:t>
            </a:r>
          </a:p>
          <a:p>
            <a:pPr marL="457200" indent="-457200">
              <a:spcAft>
                <a:spcPts val="600"/>
              </a:spcAft>
              <a:buFont typeface="Arial" panose="020B0604020202020204" pitchFamily="34" charset="0"/>
              <a:buChar char="•"/>
            </a:pPr>
            <a:r>
              <a:rPr lang="en-US" sz="2400" dirty="0">
                <a:solidFill>
                  <a:schemeClr val="tx2"/>
                </a:solidFill>
              </a:rPr>
              <a:t>Are there biases in labels or features?</a:t>
            </a:r>
          </a:p>
          <a:p>
            <a:pPr marL="457200" indent="-457200">
              <a:spcAft>
                <a:spcPts val="600"/>
              </a:spcAft>
              <a:buFont typeface="Arial" panose="020B0604020202020204" pitchFamily="34" charset="0"/>
              <a:buChar char="•"/>
            </a:pPr>
            <a:r>
              <a:rPr lang="en-US" sz="2400" dirty="0">
                <a:solidFill>
                  <a:schemeClr val="tx2"/>
                </a:solidFill>
              </a:rPr>
              <a:t>Does the data need to be modified to mitigate bias?</a:t>
            </a:r>
          </a:p>
        </p:txBody>
      </p:sp>
    </p:spTree>
    <p:custDataLst>
      <p:tags r:id="rId1"/>
    </p:custDataLst>
    <p:extLst>
      <p:ext uri="{BB962C8B-B14F-4D97-AF65-F5344CB8AC3E}">
        <p14:creationId xmlns:p14="http://schemas.microsoft.com/office/powerpoint/2010/main" val="403900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B53B1-7FF6-48D1-A89C-2E76C26CB98E}"/>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330E3326-0285-B495-1180-06CC38CE8227}"/>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solidFill>
                  <a:schemeClr val="tx2"/>
                </a:solidFill>
              </a:rPr>
              <a:t>Introduction to fairness and responsible AI</a:t>
            </a:r>
          </a:p>
          <a:p>
            <a:pPr lvl="1"/>
            <a:r>
              <a:rPr lang="en-US" dirty="0">
                <a:solidFill>
                  <a:schemeClr val="tx2"/>
                </a:solidFill>
              </a:rPr>
              <a:t>Defining responsible AI</a:t>
            </a:r>
          </a:p>
          <a:p>
            <a:pPr lvl="1"/>
            <a:r>
              <a:rPr lang="en-US" dirty="0">
                <a:solidFill>
                  <a:schemeClr val="tx2"/>
                </a:solidFill>
              </a:rPr>
              <a:t>Dimensions of responsible AI</a:t>
            </a:r>
          </a:p>
          <a:p>
            <a:pPr lvl="1"/>
            <a:r>
              <a:rPr lang="en-US" dirty="0">
                <a:solidFill>
                  <a:schemeClr val="tx2"/>
                </a:solidFill>
              </a:rPr>
              <a:t>Group fairness compared to individual fairness</a:t>
            </a:r>
          </a:p>
          <a:p>
            <a:r>
              <a:rPr lang="en-US" dirty="0">
                <a:solidFill>
                  <a:schemeClr val="tx2"/>
                </a:solidFill>
              </a:rPr>
              <a:t>Fairness throughout the ML lifecycle</a:t>
            </a:r>
          </a:p>
          <a:p>
            <a:pPr lvl="1"/>
            <a:r>
              <a:rPr lang="en-US" dirty="0">
                <a:solidFill>
                  <a:schemeClr val="tx2"/>
                </a:solidFill>
              </a:rPr>
              <a:t>ML problem formulation</a:t>
            </a:r>
          </a:p>
          <a:p>
            <a:pPr lvl="1"/>
            <a:r>
              <a:rPr lang="en-US" dirty="0">
                <a:solidFill>
                  <a:schemeClr val="tx2"/>
                </a:solidFill>
              </a:rPr>
              <a:t>Data collection and processing</a:t>
            </a:r>
          </a:p>
          <a:p>
            <a:pPr lvl="1"/>
            <a:r>
              <a:rPr lang="en-US" dirty="0">
                <a:solidFill>
                  <a:schemeClr val="tx2"/>
                </a:solidFill>
              </a:rPr>
              <a:t>Model training and tuning</a:t>
            </a:r>
          </a:p>
          <a:p>
            <a:pPr lvl="1"/>
            <a:r>
              <a:rPr lang="en-US" dirty="0">
                <a:solidFill>
                  <a:schemeClr val="tx2"/>
                </a:solidFill>
              </a:rPr>
              <a:t>Model testing and evaluation</a:t>
            </a:r>
          </a:p>
          <a:p>
            <a:pPr lvl="1"/>
            <a:r>
              <a:rPr lang="en-US" dirty="0">
                <a:solidFill>
                  <a:schemeClr val="tx2"/>
                </a:solidFill>
              </a:rPr>
              <a:t>Deployment and maintenance</a:t>
            </a:r>
          </a:p>
          <a:p>
            <a:pPr lvl="1"/>
            <a:endParaRPr lang="en-US" dirty="0">
              <a:solidFill>
                <a:schemeClr val="tx2"/>
              </a:solidFill>
            </a:endParaRP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a:bodyPr>
          <a:lstStyle/>
          <a:p>
            <a:r>
              <a:rPr lang="en-US" sz="3200" dirty="0"/>
              <a:t>ML lifecycle: Data processing </a:t>
            </a:r>
          </a:p>
        </p:txBody>
      </p:sp>
      <p:sp>
        <p:nvSpPr>
          <p:cNvPr id="3" name="Content Placeholder 2">
            <a:extLst>
              <a:ext uri="{FF2B5EF4-FFF2-40B4-BE49-F238E27FC236}">
                <a16:creationId xmlns:a16="http://schemas.microsoft.com/office/drawing/2014/main" id="{468B262B-6896-7AFC-DA6A-F99782DA4CD5}"/>
              </a:ext>
            </a:extLst>
          </p:cNvPr>
          <p:cNvSpPr>
            <a:spLocks noGrp="1"/>
          </p:cNvSpPr>
          <p:nvPr>
            <p:ph idx="2"/>
          </p:nvPr>
        </p:nvSpPr>
        <p:spPr/>
        <p:txBody>
          <a:bodyPr/>
          <a:lstStyle/>
          <a:p>
            <a:endParaRPr lang="en-US"/>
          </a:p>
        </p:txBody>
      </p:sp>
      <p:pic>
        <p:nvPicPr>
          <p:cNvPr id="9" name="Picture 8">
            <a:extLst>
              <a:ext uri="{FF2B5EF4-FFF2-40B4-BE49-F238E27FC236}">
                <a16:creationId xmlns:a16="http://schemas.microsoft.com/office/drawing/2014/main" id="{CAAB62B5-3DFB-4B17-8FAA-4C7B8127C5E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9496" y="1641935"/>
            <a:ext cx="11144454" cy="4810161"/>
          </a:xfrm>
          <a:prstGeom prst="rect">
            <a:avLst/>
          </a:prstGeom>
        </p:spPr>
      </p:pic>
      <p:pic>
        <p:nvPicPr>
          <p:cNvPr id="10" name="Processing">
            <a:extLst>
              <a:ext uri="{FF2B5EF4-FFF2-40B4-BE49-F238E27FC236}">
                <a16:creationId xmlns:a16="http://schemas.microsoft.com/office/drawing/2014/main" id="{2701B3A3-721D-4474-8E5B-4AC23B492FA3}"/>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919732" y="3616212"/>
            <a:ext cx="4249280" cy="1987468"/>
          </a:xfrm>
          <a:prstGeom prst="rect">
            <a:avLst/>
          </a:prstGeom>
        </p:spPr>
      </p:pic>
      <p:sp>
        <p:nvSpPr>
          <p:cNvPr id="7" name="Rounded Rectangle 24">
            <a:extLst>
              <a:ext uri="{FF2B5EF4-FFF2-40B4-BE49-F238E27FC236}">
                <a16:creationId xmlns:a16="http://schemas.microsoft.com/office/drawing/2014/main" id="{8ABB7851-2D2B-46E8-9B17-6E765B2B1501}"/>
              </a:ext>
            </a:extLst>
          </p:cNvPr>
          <p:cNvSpPr/>
          <p:nvPr/>
        </p:nvSpPr>
        <p:spPr>
          <a:xfrm>
            <a:off x="5724144" y="2286000"/>
            <a:ext cx="5980176" cy="3657600"/>
          </a:xfrm>
          <a:prstGeom prst="roundRect">
            <a:avLst>
              <a:gd name="adj" fmla="val 2516"/>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Identify sensitive features and process accordingly.</a:t>
            </a:r>
          </a:p>
          <a:p>
            <a:pPr marL="457200" indent="-457200">
              <a:spcAft>
                <a:spcPts val="600"/>
              </a:spcAft>
              <a:buFont typeface="Arial" panose="020B0604020202020204" pitchFamily="34" charset="0"/>
              <a:buChar char="•"/>
            </a:pPr>
            <a:r>
              <a:rPr lang="en-US" sz="2400" dirty="0">
                <a:solidFill>
                  <a:schemeClr val="tx2"/>
                </a:solidFill>
              </a:rPr>
              <a:t>Transform targets, features, or both if necessary.</a:t>
            </a:r>
          </a:p>
        </p:txBody>
      </p:sp>
    </p:spTree>
    <p:custDataLst>
      <p:tags r:id="rId1"/>
    </p:custDataLst>
    <p:extLst>
      <p:ext uri="{BB962C8B-B14F-4D97-AF65-F5344CB8AC3E}">
        <p14:creationId xmlns:p14="http://schemas.microsoft.com/office/powerpoint/2010/main" val="368121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a:bodyPr>
          <a:lstStyle/>
          <a:p>
            <a:r>
              <a:rPr lang="en-US" sz="3200" dirty="0"/>
              <a:t>ML lifecycle: Mitigating bias during algorithm selection</a:t>
            </a:r>
          </a:p>
        </p:txBody>
      </p:sp>
      <p:sp>
        <p:nvSpPr>
          <p:cNvPr id="3" name="Content Placeholder 2">
            <a:extLst>
              <a:ext uri="{FF2B5EF4-FFF2-40B4-BE49-F238E27FC236}">
                <a16:creationId xmlns:a16="http://schemas.microsoft.com/office/drawing/2014/main" id="{B3A8493B-A648-AF38-8DA4-839ED0AE1ADA}"/>
              </a:ext>
            </a:extLst>
          </p:cNvPr>
          <p:cNvSpPr>
            <a:spLocks noGrp="1"/>
          </p:cNvSpPr>
          <p:nvPr>
            <p:ph idx="2"/>
          </p:nvPr>
        </p:nvSpPr>
        <p:spPr/>
        <p:txBody>
          <a:bodyPr/>
          <a:lstStyle/>
          <a:p>
            <a:endParaRPr lang="en-US"/>
          </a:p>
        </p:txBody>
      </p:sp>
      <p:pic>
        <p:nvPicPr>
          <p:cNvPr id="9" name="Picture 8">
            <a:extLst>
              <a:ext uri="{FF2B5EF4-FFF2-40B4-BE49-F238E27FC236}">
                <a16:creationId xmlns:a16="http://schemas.microsoft.com/office/drawing/2014/main" id="{3A4F1130-7117-418E-A921-DCF07BE4F80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9496" y="1641935"/>
            <a:ext cx="11144454" cy="4810161"/>
          </a:xfrm>
          <a:prstGeom prst="rect">
            <a:avLst/>
          </a:prstGeom>
        </p:spPr>
      </p:pic>
      <p:pic>
        <p:nvPicPr>
          <p:cNvPr id="8" name="Picture 7">
            <a:extLst>
              <a:ext uri="{FF2B5EF4-FFF2-40B4-BE49-F238E27FC236}">
                <a16:creationId xmlns:a16="http://schemas.microsoft.com/office/drawing/2014/main" id="{3E5906D9-FF4E-4835-9474-D40015CEB56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681459" y="4688470"/>
            <a:ext cx="1487553" cy="536494"/>
          </a:xfrm>
          <a:prstGeom prst="rect">
            <a:avLst/>
          </a:prstGeom>
        </p:spPr>
      </p:pic>
      <p:sp>
        <p:nvSpPr>
          <p:cNvPr id="7" name="Rounded Rectangle 24">
            <a:extLst>
              <a:ext uri="{FF2B5EF4-FFF2-40B4-BE49-F238E27FC236}">
                <a16:creationId xmlns:a16="http://schemas.microsoft.com/office/drawing/2014/main" id="{971F9BFA-503D-4480-ADEB-35C5791C571C}"/>
              </a:ext>
              <a:ext uri="{C183D7F6-B498-43B3-948B-1728B52AA6E4}">
                <adec:decorative xmlns:adec="http://schemas.microsoft.com/office/drawing/2017/decorative" val="0"/>
              </a:ext>
            </a:extLst>
          </p:cNvPr>
          <p:cNvSpPr/>
          <p:nvPr/>
        </p:nvSpPr>
        <p:spPr>
          <a:xfrm>
            <a:off x="2760043" y="1381795"/>
            <a:ext cx="7093819" cy="2634916"/>
          </a:xfrm>
          <a:prstGeom prst="roundRect">
            <a:avLst>
              <a:gd name="adj" fmla="val 2917"/>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Select algorithms that are explainable or that can be trained in certain ways (for example, apply fairness constraints to objective function).</a:t>
            </a:r>
          </a:p>
        </p:txBody>
      </p:sp>
    </p:spTree>
    <p:custDataLst>
      <p:tags r:id="rId1"/>
    </p:custDataLst>
    <p:extLst>
      <p:ext uri="{BB962C8B-B14F-4D97-AF65-F5344CB8AC3E}">
        <p14:creationId xmlns:p14="http://schemas.microsoft.com/office/powerpoint/2010/main" val="2193134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a:bodyPr>
          <a:lstStyle/>
          <a:p>
            <a:r>
              <a:rPr lang="en-US" sz="3200" dirty="0"/>
              <a:t>ML lifecycle: Model training and tuning</a:t>
            </a:r>
          </a:p>
        </p:txBody>
      </p:sp>
      <p:sp>
        <p:nvSpPr>
          <p:cNvPr id="3" name="Content Placeholder 2">
            <a:extLst>
              <a:ext uri="{FF2B5EF4-FFF2-40B4-BE49-F238E27FC236}">
                <a16:creationId xmlns:a16="http://schemas.microsoft.com/office/drawing/2014/main" id="{BC5C8AA0-FAA0-9107-5426-721479643D40}"/>
              </a:ext>
            </a:extLst>
          </p:cNvPr>
          <p:cNvSpPr>
            <a:spLocks noGrp="1"/>
          </p:cNvSpPr>
          <p:nvPr>
            <p:ph idx="2"/>
          </p:nvPr>
        </p:nvSpPr>
        <p:spPr/>
        <p:txBody>
          <a:bodyPr/>
          <a:lstStyle/>
          <a:p>
            <a:endParaRPr lang="en-US"/>
          </a:p>
        </p:txBody>
      </p:sp>
      <p:pic>
        <p:nvPicPr>
          <p:cNvPr id="11" name="Picture 10">
            <a:extLst>
              <a:ext uri="{FF2B5EF4-FFF2-40B4-BE49-F238E27FC236}">
                <a16:creationId xmlns:a16="http://schemas.microsoft.com/office/drawing/2014/main" id="{0D38A423-E442-4DE4-9FCE-85EAAD88E27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9496" y="1646684"/>
            <a:ext cx="11144454" cy="4810161"/>
          </a:xfrm>
          <a:prstGeom prst="rect">
            <a:avLst/>
          </a:prstGeom>
        </p:spPr>
      </p:pic>
      <p:pic>
        <p:nvPicPr>
          <p:cNvPr id="9" name="Modeling">
            <a:extLst>
              <a:ext uri="{FF2B5EF4-FFF2-40B4-BE49-F238E27FC236}">
                <a16:creationId xmlns:a16="http://schemas.microsoft.com/office/drawing/2014/main" id="{8A649E61-41E1-44AD-B459-2C2C39A4AE2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121369" y="4226727"/>
            <a:ext cx="2127688" cy="1432684"/>
          </a:xfrm>
          <a:prstGeom prst="rect">
            <a:avLst/>
          </a:prstGeom>
        </p:spPr>
      </p:pic>
      <p:sp>
        <p:nvSpPr>
          <p:cNvPr id="10" name="Rounded Rectangle 24">
            <a:extLst>
              <a:ext uri="{FF2B5EF4-FFF2-40B4-BE49-F238E27FC236}">
                <a16:creationId xmlns:a16="http://schemas.microsoft.com/office/drawing/2014/main" id="{677476C8-350C-46BE-819F-214347ACA1C3}"/>
              </a:ext>
            </a:extLst>
          </p:cNvPr>
          <p:cNvSpPr/>
          <p:nvPr/>
        </p:nvSpPr>
        <p:spPr>
          <a:xfrm>
            <a:off x="731520" y="2286000"/>
            <a:ext cx="6217920" cy="3017520"/>
          </a:xfrm>
          <a:prstGeom prst="roundRect">
            <a:avLst>
              <a:gd name="adj" fmla="val 3126"/>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Use bias mitigation techniques for model training and tuning.</a:t>
            </a:r>
          </a:p>
          <a:p>
            <a:pPr marL="457200" indent="-457200">
              <a:spcAft>
                <a:spcPts val="600"/>
              </a:spcAft>
              <a:buFont typeface="Arial" panose="020B0604020202020204" pitchFamily="34" charset="0"/>
              <a:buChar char="•"/>
            </a:pPr>
            <a:r>
              <a:rPr lang="en-US" sz="2400" dirty="0">
                <a:solidFill>
                  <a:schemeClr val="tx2"/>
                </a:solidFill>
              </a:rPr>
              <a:t>Different techniques work for different problem types.</a:t>
            </a:r>
          </a:p>
        </p:txBody>
      </p:sp>
    </p:spTree>
    <p:custDataLst>
      <p:tags r:id="rId1"/>
    </p:custDataLst>
    <p:extLst>
      <p:ext uri="{BB962C8B-B14F-4D97-AF65-F5344CB8AC3E}">
        <p14:creationId xmlns:p14="http://schemas.microsoft.com/office/powerpoint/2010/main" val="29623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a:bodyPr>
          <a:lstStyle/>
          <a:p>
            <a:r>
              <a:rPr lang="en-US" sz="3200" dirty="0"/>
              <a:t>ML lifecycle: Model testing</a:t>
            </a:r>
          </a:p>
        </p:txBody>
      </p:sp>
      <p:sp>
        <p:nvSpPr>
          <p:cNvPr id="3" name="Content Placeholder 2">
            <a:extLst>
              <a:ext uri="{FF2B5EF4-FFF2-40B4-BE49-F238E27FC236}">
                <a16:creationId xmlns:a16="http://schemas.microsoft.com/office/drawing/2014/main" id="{F9C6D9C0-7ACF-6D56-094D-54273BD9E8B7}"/>
              </a:ext>
            </a:extLst>
          </p:cNvPr>
          <p:cNvSpPr>
            <a:spLocks noGrp="1"/>
          </p:cNvSpPr>
          <p:nvPr>
            <p:ph idx="2"/>
          </p:nvPr>
        </p:nvSpPr>
        <p:spPr/>
        <p:txBody>
          <a:bodyPr/>
          <a:lstStyle/>
          <a:p>
            <a:endParaRPr lang="en-US"/>
          </a:p>
        </p:txBody>
      </p:sp>
      <p:pic>
        <p:nvPicPr>
          <p:cNvPr id="9" name="Picture 8">
            <a:extLst>
              <a:ext uri="{FF2B5EF4-FFF2-40B4-BE49-F238E27FC236}">
                <a16:creationId xmlns:a16="http://schemas.microsoft.com/office/drawing/2014/main" id="{D5814E00-F066-4351-B5B0-15692FECAA3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9496" y="1646684"/>
            <a:ext cx="11144454" cy="4810161"/>
          </a:xfrm>
          <a:prstGeom prst="rect">
            <a:avLst/>
          </a:prstGeom>
        </p:spPr>
      </p:pic>
      <p:pic>
        <p:nvPicPr>
          <p:cNvPr id="11" name="Modeling">
            <a:extLst>
              <a:ext uri="{FF2B5EF4-FFF2-40B4-BE49-F238E27FC236}">
                <a16:creationId xmlns:a16="http://schemas.microsoft.com/office/drawing/2014/main" id="{BFE89F05-94C1-45D7-9A62-C606C017CA7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121369" y="4226727"/>
            <a:ext cx="2127688" cy="1432684"/>
          </a:xfrm>
          <a:prstGeom prst="rect">
            <a:avLst/>
          </a:prstGeom>
        </p:spPr>
      </p:pic>
      <p:sp>
        <p:nvSpPr>
          <p:cNvPr id="10" name="Rounded Rectangle 24">
            <a:extLst>
              <a:ext uri="{FF2B5EF4-FFF2-40B4-BE49-F238E27FC236}">
                <a16:creationId xmlns:a16="http://schemas.microsoft.com/office/drawing/2014/main" id="{677476C8-350C-46BE-819F-214347ACA1C3}"/>
              </a:ext>
            </a:extLst>
          </p:cNvPr>
          <p:cNvSpPr/>
          <p:nvPr/>
        </p:nvSpPr>
        <p:spPr>
          <a:xfrm>
            <a:off x="731520" y="2286000"/>
            <a:ext cx="6217920" cy="3017520"/>
          </a:xfrm>
          <a:prstGeom prst="roundRect">
            <a:avLst>
              <a:gd name="adj" fmla="val 2827"/>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Use bias metrics to determine how fair the outcomes are.</a:t>
            </a:r>
          </a:p>
          <a:p>
            <a:pPr marL="457200" indent="-457200">
              <a:spcAft>
                <a:spcPts val="600"/>
              </a:spcAft>
              <a:buFont typeface="Arial" panose="020B0604020202020204" pitchFamily="34" charset="0"/>
              <a:buChar char="•"/>
            </a:pPr>
            <a:r>
              <a:rPr lang="en-US" sz="2400" dirty="0">
                <a:solidFill>
                  <a:schemeClr val="tx2"/>
                </a:solidFill>
              </a:rPr>
              <a:t>Make sure to also include confidence intervals per group.</a:t>
            </a:r>
          </a:p>
        </p:txBody>
      </p:sp>
    </p:spTree>
    <p:custDataLst>
      <p:tags r:id="rId1"/>
    </p:custDataLst>
    <p:extLst>
      <p:ext uri="{BB962C8B-B14F-4D97-AF65-F5344CB8AC3E}">
        <p14:creationId xmlns:p14="http://schemas.microsoft.com/office/powerpoint/2010/main" val="24507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a:bodyPr>
          <a:lstStyle/>
          <a:p>
            <a:r>
              <a:rPr lang="en-US" sz="3200" dirty="0"/>
              <a:t>ML lifecycle: Key question for model evaluation</a:t>
            </a:r>
          </a:p>
        </p:txBody>
      </p:sp>
      <p:sp>
        <p:nvSpPr>
          <p:cNvPr id="3" name="Content Placeholder 2">
            <a:extLst>
              <a:ext uri="{FF2B5EF4-FFF2-40B4-BE49-F238E27FC236}">
                <a16:creationId xmlns:a16="http://schemas.microsoft.com/office/drawing/2014/main" id="{9758440D-AA11-6667-12B8-0C9A72F35283}"/>
              </a:ext>
            </a:extLst>
          </p:cNvPr>
          <p:cNvSpPr>
            <a:spLocks noGrp="1"/>
          </p:cNvSpPr>
          <p:nvPr>
            <p:ph idx="2"/>
          </p:nvPr>
        </p:nvSpPr>
        <p:spPr/>
        <p:txBody>
          <a:bodyPr/>
          <a:lstStyle/>
          <a:p>
            <a:endParaRPr lang="en-US"/>
          </a:p>
        </p:txBody>
      </p:sp>
      <p:pic>
        <p:nvPicPr>
          <p:cNvPr id="9" name="Picture 8">
            <a:extLst>
              <a:ext uri="{FF2B5EF4-FFF2-40B4-BE49-F238E27FC236}">
                <a16:creationId xmlns:a16="http://schemas.microsoft.com/office/drawing/2014/main" id="{886E5A91-CE6D-413D-9685-4DA945CD995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9496" y="1646684"/>
            <a:ext cx="10668925" cy="4657748"/>
          </a:xfrm>
          <a:prstGeom prst="rect">
            <a:avLst/>
          </a:prstGeom>
        </p:spPr>
      </p:pic>
      <p:pic>
        <p:nvPicPr>
          <p:cNvPr id="7" name="Picture 6">
            <a:extLst>
              <a:ext uri="{FF2B5EF4-FFF2-40B4-BE49-F238E27FC236}">
                <a16:creationId xmlns:a16="http://schemas.microsoft.com/office/drawing/2014/main" id="{37F28806-C8B4-4669-AB5F-87D9239A11A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942943" y="2593451"/>
            <a:ext cx="8748518" cy="3944454"/>
          </a:xfrm>
          <a:prstGeom prst="rect">
            <a:avLst/>
          </a:prstGeom>
        </p:spPr>
      </p:pic>
      <p:sp>
        <p:nvSpPr>
          <p:cNvPr id="10" name="Rounded Rectangle 24">
            <a:extLst>
              <a:ext uri="{FF2B5EF4-FFF2-40B4-BE49-F238E27FC236}">
                <a16:creationId xmlns:a16="http://schemas.microsoft.com/office/drawing/2014/main" id="{677476C8-350C-46BE-819F-214347ACA1C3}"/>
              </a:ext>
            </a:extLst>
          </p:cNvPr>
          <p:cNvSpPr/>
          <p:nvPr/>
        </p:nvSpPr>
        <p:spPr>
          <a:xfrm>
            <a:off x="5994400" y="3246500"/>
            <a:ext cx="3437612" cy="1959926"/>
          </a:xfrm>
          <a:prstGeom prst="roundRect">
            <a:avLst>
              <a:gd name="adj" fmla="val 5223"/>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Has the model been evaluated using relevant fairness metrics?</a:t>
            </a:r>
          </a:p>
        </p:txBody>
      </p:sp>
    </p:spTree>
    <p:custDataLst>
      <p:tags r:id="rId1"/>
    </p:custDataLst>
    <p:extLst>
      <p:ext uri="{BB962C8B-B14F-4D97-AF65-F5344CB8AC3E}">
        <p14:creationId xmlns:p14="http://schemas.microsoft.com/office/powerpoint/2010/main" val="73759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a:bodyPr>
          <a:lstStyle/>
          <a:p>
            <a:r>
              <a:rPr lang="en-US" sz="3200" dirty="0"/>
              <a:t>ML lifecycle: Deployment and maintenance</a:t>
            </a:r>
          </a:p>
        </p:txBody>
      </p:sp>
      <p:sp>
        <p:nvSpPr>
          <p:cNvPr id="3" name="Content Placeholder 2">
            <a:extLst>
              <a:ext uri="{FF2B5EF4-FFF2-40B4-BE49-F238E27FC236}">
                <a16:creationId xmlns:a16="http://schemas.microsoft.com/office/drawing/2014/main" id="{50B9D357-F511-7A37-6EDC-8D955FCC5847}"/>
              </a:ext>
            </a:extLst>
          </p:cNvPr>
          <p:cNvSpPr>
            <a:spLocks noGrp="1"/>
          </p:cNvSpPr>
          <p:nvPr>
            <p:ph idx="2"/>
          </p:nvPr>
        </p:nvSpPr>
        <p:spPr/>
        <p:txBody>
          <a:bodyPr/>
          <a:lstStyle/>
          <a:p>
            <a:endParaRPr lang="en-US"/>
          </a:p>
        </p:txBody>
      </p:sp>
      <p:pic>
        <p:nvPicPr>
          <p:cNvPr id="9" name="Picture 8">
            <a:extLst>
              <a:ext uri="{FF2B5EF4-FFF2-40B4-BE49-F238E27FC236}">
                <a16:creationId xmlns:a16="http://schemas.microsoft.com/office/drawing/2014/main" id="{4F66FD17-ED79-4164-A346-B7D37E8111F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1823" y="2979050"/>
            <a:ext cx="10967655" cy="3481118"/>
          </a:xfrm>
          <a:prstGeom prst="rect">
            <a:avLst/>
          </a:prstGeom>
        </p:spPr>
      </p:pic>
      <p:pic>
        <p:nvPicPr>
          <p:cNvPr id="7" name="Picture 6">
            <a:extLst>
              <a:ext uri="{FF2B5EF4-FFF2-40B4-BE49-F238E27FC236}">
                <a16:creationId xmlns:a16="http://schemas.microsoft.com/office/drawing/2014/main" id="{36006D8F-85CD-491F-93FC-292BA7E6F22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198828" y="1619388"/>
            <a:ext cx="7492633" cy="2091109"/>
          </a:xfrm>
          <a:prstGeom prst="rect">
            <a:avLst/>
          </a:prstGeom>
        </p:spPr>
      </p:pic>
      <p:sp>
        <p:nvSpPr>
          <p:cNvPr id="10" name="Rounded Rectangle 24">
            <a:extLst>
              <a:ext uri="{FF2B5EF4-FFF2-40B4-BE49-F238E27FC236}">
                <a16:creationId xmlns:a16="http://schemas.microsoft.com/office/drawing/2014/main" id="{677476C8-350C-46BE-819F-214347ACA1C3}"/>
              </a:ext>
            </a:extLst>
          </p:cNvPr>
          <p:cNvSpPr/>
          <p:nvPr/>
        </p:nvSpPr>
        <p:spPr>
          <a:xfrm>
            <a:off x="1188720" y="3383280"/>
            <a:ext cx="9509760" cy="2011680"/>
          </a:xfrm>
          <a:prstGeom prst="roundRect">
            <a:avLst>
              <a:gd name="adj" fmla="val 3851"/>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Check for model drift (the world evolves).</a:t>
            </a:r>
          </a:p>
          <a:p>
            <a:pPr marL="457200" indent="-457200">
              <a:spcAft>
                <a:spcPts val="600"/>
              </a:spcAft>
              <a:buFont typeface="Arial" panose="020B0604020202020204" pitchFamily="34" charset="0"/>
              <a:buChar char="•"/>
            </a:pPr>
            <a:r>
              <a:rPr lang="en-US" sz="2400" dirty="0">
                <a:solidFill>
                  <a:schemeClr val="tx2"/>
                </a:solidFill>
              </a:rPr>
              <a:t>Ensure that the model is used as intended (for example, a model trained on US data should be used in the US).</a:t>
            </a:r>
          </a:p>
        </p:txBody>
      </p:sp>
    </p:spTree>
    <p:custDataLst>
      <p:tags r:id="rId1"/>
    </p:custDataLst>
    <p:extLst>
      <p:ext uri="{BB962C8B-B14F-4D97-AF65-F5344CB8AC3E}">
        <p14:creationId xmlns:p14="http://schemas.microsoft.com/office/powerpoint/2010/main" val="562062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06EE76DD-F363-4741-B0F3-7063A1B2B817}"/>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fontScale="90000"/>
          </a:bodyPr>
          <a:lstStyle/>
          <a:p>
            <a:r>
              <a:rPr lang="en-US" dirty="0"/>
              <a:t>ML lifecycle: Inferencing</a:t>
            </a:r>
          </a:p>
        </p:txBody>
      </p:sp>
      <p:sp>
        <p:nvSpPr>
          <p:cNvPr id="3" name="Content Placeholder 2">
            <a:extLst>
              <a:ext uri="{FF2B5EF4-FFF2-40B4-BE49-F238E27FC236}">
                <a16:creationId xmlns:a16="http://schemas.microsoft.com/office/drawing/2014/main" id="{01B82D92-E3F8-FC01-47D1-2CF5E7FD16DF}"/>
              </a:ext>
            </a:extLst>
          </p:cNvPr>
          <p:cNvSpPr>
            <a:spLocks noGrp="1"/>
          </p:cNvSpPr>
          <p:nvPr>
            <p:ph idx="2"/>
          </p:nvPr>
        </p:nvSpPr>
        <p:spPr/>
        <p:txBody>
          <a:bodyPr/>
          <a:lstStyle/>
          <a:p>
            <a:endParaRPr lang="en-US"/>
          </a:p>
        </p:txBody>
      </p:sp>
      <p:pic>
        <p:nvPicPr>
          <p:cNvPr id="11" name="Picture 10">
            <a:extLst>
              <a:ext uri="{FF2B5EF4-FFF2-40B4-BE49-F238E27FC236}">
                <a16:creationId xmlns:a16="http://schemas.microsoft.com/office/drawing/2014/main" id="{2B216B1E-9EBE-4B34-982E-182F4C0C754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1823" y="2979050"/>
            <a:ext cx="10967655" cy="3481118"/>
          </a:xfrm>
          <a:prstGeom prst="rect">
            <a:avLst/>
          </a:prstGeom>
        </p:spPr>
      </p:pic>
      <p:pic>
        <p:nvPicPr>
          <p:cNvPr id="12" name="Picture 11">
            <a:extLst>
              <a:ext uri="{FF2B5EF4-FFF2-40B4-BE49-F238E27FC236}">
                <a16:creationId xmlns:a16="http://schemas.microsoft.com/office/drawing/2014/main" id="{9D934501-DEF7-4526-9D93-A61813457653}"/>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198828" y="1619388"/>
            <a:ext cx="7492633" cy="2091109"/>
          </a:xfrm>
          <a:prstGeom prst="rect">
            <a:avLst/>
          </a:prstGeom>
        </p:spPr>
      </p:pic>
      <p:sp>
        <p:nvSpPr>
          <p:cNvPr id="10" name="Rounded Rectangle 24">
            <a:extLst>
              <a:ext uri="{FF2B5EF4-FFF2-40B4-BE49-F238E27FC236}">
                <a16:creationId xmlns:a16="http://schemas.microsoft.com/office/drawing/2014/main" id="{677476C8-350C-46BE-819F-214347ACA1C3}"/>
              </a:ext>
            </a:extLst>
          </p:cNvPr>
          <p:cNvSpPr/>
          <p:nvPr/>
        </p:nvSpPr>
        <p:spPr>
          <a:xfrm>
            <a:off x="1188720" y="3383280"/>
            <a:ext cx="9509760" cy="2011680"/>
          </a:xfrm>
          <a:prstGeom prst="roundRect">
            <a:avLst>
              <a:gd name="adj" fmla="val 6704"/>
            </a:avLst>
          </a:prstGeom>
          <a:solidFill>
            <a:schemeClr val="bg1"/>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Font typeface="Arial" panose="020B0604020202020204" pitchFamily="34" charset="0"/>
              <a:buChar char="•"/>
            </a:pPr>
            <a:r>
              <a:rPr lang="en-US" sz="2400" dirty="0">
                <a:solidFill>
                  <a:schemeClr val="tx2"/>
                </a:solidFill>
              </a:rPr>
              <a:t>Offer end users a way to inquire about decisions that are made by using ML models for high-risk use cases (for example, through feedback or request forms).</a:t>
            </a:r>
          </a:p>
        </p:txBody>
      </p:sp>
    </p:spTree>
    <p:custDataLst>
      <p:tags r:id="rId1"/>
    </p:custDataLst>
    <p:extLst>
      <p:ext uri="{BB962C8B-B14F-4D97-AF65-F5344CB8AC3E}">
        <p14:creationId xmlns:p14="http://schemas.microsoft.com/office/powerpoint/2010/main" val="833225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3200" dirty="0"/>
              <a:t>The next lesson explores the following topics:</a:t>
            </a:r>
          </a:p>
          <a:p>
            <a:pPr lvl="1"/>
            <a:r>
              <a:rPr lang="en-US" sz="2800" dirty="0"/>
              <a:t>Designing fair models</a:t>
            </a:r>
          </a:p>
          <a:p>
            <a:pPr lvl="1"/>
            <a:r>
              <a:rPr lang="en-US" sz="2800" dirty="0"/>
              <a:t>Exploring data</a:t>
            </a:r>
          </a:p>
          <a:p>
            <a:pPr lvl="1"/>
            <a:r>
              <a:rPr lang="en-US" sz="2800" dirty="0"/>
              <a:t>Bias metrics</a:t>
            </a:r>
          </a:p>
        </p:txBody>
      </p:sp>
      <p:pic>
        <p:nvPicPr>
          <p:cNvPr id="13" name="Picture 12">
            <a:extLst>
              <a:ext uri="{FF2B5EF4-FFF2-40B4-BE49-F238E27FC236}">
                <a16:creationId xmlns:a16="http://schemas.microsoft.com/office/drawing/2014/main" id="{BC0AD80A-D0B6-459E-B56D-A2E3A360FE5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24001"/>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28</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F8B94E-AEA8-42F6-9364-8EDF50B0B4DE}"/>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5" name="Title 4">
            <a:extLst>
              <a:ext uri="{FF2B5EF4-FFF2-40B4-BE49-F238E27FC236}">
                <a16:creationId xmlns:a16="http://schemas.microsoft.com/office/drawing/2014/main" id="{2184A9B6-C5E5-46BF-B7D0-F64A9F19B13F}"/>
              </a:ext>
            </a:extLst>
          </p:cNvPr>
          <p:cNvSpPr>
            <a:spLocks noGrp="1"/>
          </p:cNvSpPr>
          <p:nvPr>
            <p:ph type="title" idx="1"/>
          </p:nvPr>
        </p:nvSpPr>
        <p:spPr/>
        <p:txBody>
          <a:bodyPr/>
          <a:lstStyle/>
          <a:p>
            <a:r>
              <a:rPr lang="en-US" dirty="0"/>
              <a:t>Image source slides (for curriculum development use only)</a:t>
            </a:r>
          </a:p>
        </p:txBody>
      </p:sp>
      <p:sp>
        <p:nvSpPr>
          <p:cNvPr id="3" name="Text Placeholder 2">
            <a:extLst>
              <a:ext uri="{FF2B5EF4-FFF2-40B4-BE49-F238E27FC236}">
                <a16:creationId xmlns:a16="http://schemas.microsoft.com/office/drawing/2014/main" id="{391DB1BC-4686-FAFD-8CB6-553DFDB217FA}"/>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65230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Introduction to fairness and responsible AI</a:t>
            </a:r>
          </a:p>
        </p:txBody>
      </p:sp>
      <p:sp>
        <p:nvSpPr>
          <p:cNvPr id="4" name="Text Placeholder 3">
            <a:extLst>
              <a:ext uri="{FF2B5EF4-FFF2-40B4-BE49-F238E27FC236}">
                <a16:creationId xmlns:a16="http://schemas.microsoft.com/office/drawing/2014/main" id="{AAE6C867-0C4C-7FDB-0E71-1F16B0731B3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6EBDA8-7606-4CC2-A48D-CBA551075757}"/>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2" name="Title 1">
            <a:extLst>
              <a:ext uri="{FF2B5EF4-FFF2-40B4-BE49-F238E27FC236}">
                <a16:creationId xmlns:a16="http://schemas.microsoft.com/office/drawing/2014/main" id="{24E931C7-B353-D8B8-9C98-4824FED768F7}"/>
              </a:ext>
            </a:extLst>
          </p:cNvPr>
          <p:cNvSpPr>
            <a:spLocks noGrp="1"/>
          </p:cNvSpPr>
          <p:nvPr>
            <p:ph type="title" idx="1"/>
          </p:nvPr>
        </p:nvSpPr>
        <p:spPr/>
        <p:txBody>
          <a:bodyPr>
            <a:noAutofit/>
          </a:bodyPr>
          <a:lstStyle/>
          <a:p>
            <a:r>
              <a:rPr lang="en-US" sz="3600" dirty="0"/>
              <a:t>Source graphics: Example of a credit line increase</a:t>
            </a:r>
          </a:p>
        </p:txBody>
      </p:sp>
      <p:sp>
        <p:nvSpPr>
          <p:cNvPr id="3" name="Content Placeholder 2">
            <a:extLst>
              <a:ext uri="{FF2B5EF4-FFF2-40B4-BE49-F238E27FC236}">
                <a16:creationId xmlns:a16="http://schemas.microsoft.com/office/drawing/2014/main" id="{FB190A55-643D-2800-F001-C1514F144676}"/>
              </a:ext>
            </a:extLst>
          </p:cNvPr>
          <p:cNvSpPr>
            <a:spLocks noGrp="1"/>
          </p:cNvSpPr>
          <p:nvPr>
            <p:ph idx="2"/>
          </p:nvPr>
        </p:nvSpPr>
        <p:spPr/>
        <p:txBody>
          <a:bodyPr/>
          <a:lstStyle/>
          <a:p>
            <a:endParaRPr lang="en-US"/>
          </a:p>
        </p:txBody>
      </p:sp>
      <p:grpSp>
        <p:nvGrpSpPr>
          <p:cNvPr id="14" name="IncreaseRequested">
            <a:extLst>
              <a:ext uri="{FF2B5EF4-FFF2-40B4-BE49-F238E27FC236}">
                <a16:creationId xmlns:a16="http://schemas.microsoft.com/office/drawing/2014/main" id="{3D9B0256-1B1E-4373-AA3C-52B4A1895FB4}"/>
              </a:ext>
            </a:extLst>
          </p:cNvPr>
          <p:cNvGrpSpPr/>
          <p:nvPr/>
        </p:nvGrpSpPr>
        <p:grpSpPr>
          <a:xfrm>
            <a:off x="1439026" y="1879890"/>
            <a:ext cx="9313948" cy="2556746"/>
            <a:chOff x="1439026" y="1879890"/>
            <a:chExt cx="9313948" cy="2556746"/>
          </a:xfrm>
        </p:grpSpPr>
        <p:pic>
          <p:nvPicPr>
            <p:cNvPr id="16" name="Graphic 24">
              <a:extLst>
                <a:ext uri="{FF2B5EF4-FFF2-40B4-BE49-F238E27FC236}">
                  <a16:creationId xmlns:a16="http://schemas.microsoft.com/office/drawing/2014/main" id="{502D33A7-6FC6-0C58-CE54-785357464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367" y="2591566"/>
              <a:ext cx="1380607" cy="138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17" descr="Bank with solid fill">
              <a:extLst>
                <a:ext uri="{FF2B5EF4-FFF2-40B4-BE49-F238E27FC236}">
                  <a16:creationId xmlns:a16="http://schemas.microsoft.com/office/drawing/2014/main" id="{3E2159CF-2410-8309-ABF2-A3BFB337B6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16990" y="2127103"/>
              <a:ext cx="2309533" cy="2309533"/>
            </a:xfrm>
            <a:prstGeom prst="rect">
              <a:avLst/>
            </a:prstGeom>
          </p:spPr>
        </p:pic>
        <p:pic>
          <p:nvPicPr>
            <p:cNvPr id="13" name="Graphic 21" descr="User with solid fill">
              <a:extLst>
                <a:ext uri="{FF2B5EF4-FFF2-40B4-BE49-F238E27FC236}">
                  <a16:creationId xmlns:a16="http://schemas.microsoft.com/office/drawing/2014/main" id="{F7BEF2C0-5300-2CE1-0CF7-8BE0CB2BFA7A}"/>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439026" y="1932360"/>
              <a:ext cx="1013376" cy="1013376"/>
            </a:xfrm>
            <a:prstGeom prst="rect">
              <a:avLst/>
            </a:prstGeom>
            <a:noFill/>
            <a:ln>
              <a:noFill/>
            </a:ln>
          </p:spPr>
        </p:pic>
        <p:cxnSp>
          <p:nvCxnSpPr>
            <p:cNvPr id="28" name="Straight Arrow Connector 27">
              <a:extLst>
                <a:ext uri="{FF2B5EF4-FFF2-40B4-BE49-F238E27FC236}">
                  <a16:creationId xmlns:a16="http://schemas.microsoft.com/office/drawing/2014/main" id="{B2B047FA-411B-E84B-A029-079E4723CFA3}"/>
                </a:ext>
              </a:extLst>
            </p:cNvPr>
            <p:cNvCxnSpPr>
              <a:cxnSpLocks/>
            </p:cNvCxnSpPr>
            <p:nvPr/>
          </p:nvCxnSpPr>
          <p:spPr>
            <a:xfrm flipH="1">
              <a:off x="2712371" y="2751678"/>
              <a:ext cx="1644650" cy="0"/>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94498B91-29E5-7193-0AEA-372509D6C8D0}"/>
                </a:ext>
              </a:extLst>
            </p:cNvPr>
            <p:cNvSpPr txBox="1"/>
            <p:nvPr/>
          </p:nvSpPr>
          <p:spPr>
            <a:xfrm>
              <a:off x="2589913" y="1879890"/>
              <a:ext cx="1889566" cy="830997"/>
            </a:xfrm>
            <a:prstGeom prst="rect">
              <a:avLst/>
            </a:prstGeom>
            <a:noFill/>
          </p:spPr>
          <p:txBody>
            <a:bodyPr wrap="square" lIns="0" rIns="0" rtlCol="0">
              <a:spAutoFit/>
            </a:bodyPr>
            <a:lstStyle/>
            <a:p>
              <a:pPr algn="ctr"/>
              <a:r>
                <a:rPr lang="en-US" sz="2400" dirty="0">
                  <a:solidFill>
                    <a:schemeClr val="tx2"/>
                  </a:solidFill>
                </a:rPr>
                <a:t>Credit line increase</a:t>
              </a:r>
            </a:p>
          </p:txBody>
        </p:sp>
        <p:cxnSp>
          <p:nvCxnSpPr>
            <p:cNvPr id="11" name="Straight Arrow Connector 10">
              <a:extLst>
                <a:ext uri="{FF2B5EF4-FFF2-40B4-BE49-F238E27FC236}">
                  <a16:creationId xmlns:a16="http://schemas.microsoft.com/office/drawing/2014/main" id="{A8B033B3-A789-AADE-C462-59DAA8F6B1B1}"/>
                </a:ext>
              </a:extLst>
            </p:cNvPr>
            <p:cNvCxnSpPr>
              <a:cxnSpLocks/>
            </p:cNvCxnSpPr>
            <p:nvPr/>
          </p:nvCxnSpPr>
          <p:spPr>
            <a:xfrm flipH="1">
              <a:off x="7327119" y="2751678"/>
              <a:ext cx="1644650" cy="0"/>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9ED259E-46F2-3424-A2C4-B9A41E6D0D21}"/>
                </a:ext>
              </a:extLst>
            </p:cNvPr>
            <p:cNvSpPr txBox="1"/>
            <p:nvPr/>
          </p:nvSpPr>
          <p:spPr>
            <a:xfrm>
              <a:off x="7327119" y="1879890"/>
              <a:ext cx="1644650" cy="830997"/>
            </a:xfrm>
            <a:prstGeom prst="rect">
              <a:avLst/>
            </a:prstGeom>
            <a:noFill/>
          </p:spPr>
          <p:txBody>
            <a:bodyPr wrap="square" lIns="0" rIns="0" rtlCol="0">
              <a:spAutoFit/>
            </a:bodyPr>
            <a:lstStyle/>
            <a:p>
              <a:pPr algn="ctr"/>
              <a:r>
                <a:rPr lang="en-US" sz="2400" dirty="0">
                  <a:solidFill>
                    <a:schemeClr val="tx2"/>
                  </a:solidFill>
                </a:rPr>
                <a:t>Query the AI system</a:t>
              </a:r>
            </a:p>
          </p:txBody>
        </p:sp>
      </p:grpSp>
      <p:grpSp>
        <p:nvGrpSpPr>
          <p:cNvPr id="15" name="RequestDenied">
            <a:extLst>
              <a:ext uri="{FF2B5EF4-FFF2-40B4-BE49-F238E27FC236}">
                <a16:creationId xmlns:a16="http://schemas.microsoft.com/office/drawing/2014/main" id="{AF1A667D-770A-4826-88AF-9BC45DBDCF8E}"/>
              </a:ext>
            </a:extLst>
          </p:cNvPr>
          <p:cNvGrpSpPr/>
          <p:nvPr/>
        </p:nvGrpSpPr>
        <p:grpSpPr>
          <a:xfrm>
            <a:off x="1439026" y="3618003"/>
            <a:ext cx="7795829" cy="1065846"/>
            <a:chOff x="1439026" y="3618003"/>
            <a:chExt cx="7795829" cy="1065846"/>
          </a:xfrm>
        </p:grpSpPr>
        <p:pic>
          <p:nvPicPr>
            <p:cNvPr id="21" name="Graphic 21" descr="User with solid fill">
              <a:extLst>
                <a:ext uri="{FF2B5EF4-FFF2-40B4-BE49-F238E27FC236}">
                  <a16:creationId xmlns:a16="http://schemas.microsoft.com/office/drawing/2014/main" id="{C308FFA3-C3A2-E5F7-EC08-9036E591DB6E}"/>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439026" y="3618003"/>
              <a:ext cx="1013376" cy="1013376"/>
            </a:xfrm>
            <a:prstGeom prst="rect">
              <a:avLst/>
            </a:prstGeom>
            <a:noFill/>
            <a:ln>
              <a:noFill/>
            </a:ln>
          </p:spPr>
        </p:pic>
        <p:cxnSp>
          <p:nvCxnSpPr>
            <p:cNvPr id="12" name="Straight Arrow Connector 11">
              <a:extLst>
                <a:ext uri="{FF2B5EF4-FFF2-40B4-BE49-F238E27FC236}">
                  <a16:creationId xmlns:a16="http://schemas.microsoft.com/office/drawing/2014/main" id="{61579AB8-58DB-63DA-6046-25353DAB4899}"/>
                </a:ext>
              </a:extLst>
            </p:cNvPr>
            <p:cNvCxnSpPr>
              <a:cxnSpLocks/>
            </p:cNvCxnSpPr>
            <p:nvPr/>
          </p:nvCxnSpPr>
          <p:spPr>
            <a:xfrm>
              <a:off x="2712371" y="3716392"/>
              <a:ext cx="1644650" cy="0"/>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4FD543F-A6FE-0E37-D36D-6DA2A22B6F1F}"/>
                </a:ext>
              </a:extLst>
            </p:cNvPr>
            <p:cNvSpPr txBox="1"/>
            <p:nvPr/>
          </p:nvSpPr>
          <p:spPr>
            <a:xfrm>
              <a:off x="2589913" y="3852852"/>
              <a:ext cx="1889566" cy="830997"/>
            </a:xfrm>
            <a:prstGeom prst="rect">
              <a:avLst/>
            </a:prstGeom>
            <a:noFill/>
          </p:spPr>
          <p:txBody>
            <a:bodyPr wrap="square" lIns="0" rIns="0" rtlCol="0">
              <a:spAutoFit/>
            </a:bodyPr>
            <a:lstStyle/>
            <a:p>
              <a:pPr algn="ctr"/>
              <a:r>
                <a:rPr lang="en-US" sz="2400" dirty="0">
                  <a:solidFill>
                    <a:schemeClr val="tx2"/>
                  </a:solidFill>
                </a:rPr>
                <a:t>Request denied</a:t>
              </a:r>
            </a:p>
          </p:txBody>
        </p:sp>
        <p:cxnSp>
          <p:nvCxnSpPr>
            <p:cNvPr id="22" name="Straight Arrow Connector 21">
              <a:extLst>
                <a:ext uri="{FF2B5EF4-FFF2-40B4-BE49-F238E27FC236}">
                  <a16:creationId xmlns:a16="http://schemas.microsoft.com/office/drawing/2014/main" id="{44B64D3A-A2B8-4178-0F20-435B96FA043A}"/>
                </a:ext>
              </a:extLst>
            </p:cNvPr>
            <p:cNvCxnSpPr>
              <a:cxnSpLocks/>
            </p:cNvCxnSpPr>
            <p:nvPr/>
          </p:nvCxnSpPr>
          <p:spPr>
            <a:xfrm>
              <a:off x="7327119" y="3716392"/>
              <a:ext cx="1644650" cy="0"/>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0AC6FCAF-4F07-A506-4DB1-6CEECD723788}"/>
                </a:ext>
              </a:extLst>
            </p:cNvPr>
            <p:cNvSpPr txBox="1"/>
            <p:nvPr/>
          </p:nvSpPr>
          <p:spPr>
            <a:xfrm>
              <a:off x="7064034" y="3852852"/>
              <a:ext cx="2170821" cy="830997"/>
            </a:xfrm>
            <a:prstGeom prst="rect">
              <a:avLst/>
            </a:prstGeom>
            <a:noFill/>
          </p:spPr>
          <p:txBody>
            <a:bodyPr wrap="square" lIns="0" rIns="0" rtlCol="0">
              <a:spAutoFit/>
            </a:bodyPr>
            <a:lstStyle/>
            <a:p>
              <a:pPr algn="ctr"/>
              <a:r>
                <a:rPr lang="en-US" sz="2400" dirty="0">
                  <a:solidFill>
                    <a:schemeClr val="tx2"/>
                  </a:solidFill>
                </a:rPr>
                <a:t>Credit lending score = 0.3</a:t>
              </a:r>
            </a:p>
          </p:txBody>
        </p:sp>
      </p:grpSp>
    </p:spTree>
    <p:custDataLst>
      <p:tags r:id="rId1"/>
    </p:custDataLst>
    <p:extLst>
      <p:ext uri="{BB962C8B-B14F-4D97-AF65-F5344CB8AC3E}">
        <p14:creationId xmlns:p14="http://schemas.microsoft.com/office/powerpoint/2010/main" val="2108522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6EC562-C524-6B4B-99B9-9B150825BCBA}"/>
              </a:ext>
            </a:extLst>
          </p:cNvPr>
          <p:cNvSpPr>
            <a:spLocks noGrp="1"/>
          </p:cNvSpPr>
          <p:nvPr>
            <p:ph type="sldNum" idx="97"/>
          </p:nvPr>
        </p:nvSpPr>
        <p:spPr/>
        <p:txBody>
          <a:bodyPr/>
          <a:lstStyle/>
          <a:p>
            <a:fld id="{2613A35D-97EF-7A48-AACF-97D95E22C11E}" type="slidenum">
              <a:rPr lang="en-US" smtClean="0"/>
              <a:pPr/>
              <a:t>31</a:t>
            </a:fld>
            <a:endParaRPr lang="en-US" dirty="0"/>
          </a:p>
        </p:txBody>
      </p:sp>
      <p:sp>
        <p:nvSpPr>
          <p:cNvPr id="4" name="Title 3">
            <a:extLst>
              <a:ext uri="{FF2B5EF4-FFF2-40B4-BE49-F238E27FC236}">
                <a16:creationId xmlns:a16="http://schemas.microsoft.com/office/drawing/2014/main" id="{687C1BA8-1D38-E742-A5CE-B97D73FD82E2}"/>
              </a:ext>
            </a:extLst>
          </p:cNvPr>
          <p:cNvSpPr>
            <a:spLocks noGrp="1"/>
          </p:cNvSpPr>
          <p:nvPr>
            <p:ph type="title" idx="1"/>
          </p:nvPr>
        </p:nvSpPr>
        <p:spPr/>
        <p:txBody>
          <a:bodyPr>
            <a:normAutofit fontScale="90000"/>
          </a:bodyPr>
          <a:lstStyle/>
          <a:p>
            <a:r>
              <a:rPr lang="en-US" dirty="0"/>
              <a:t>Source graphic: </a:t>
            </a:r>
            <a:r>
              <a:rPr lang="en-US" dirty="0">
                <a:solidFill>
                  <a:schemeClr val="tx2"/>
                </a:solidFill>
              </a:rPr>
              <a:t>How do you define groups?</a:t>
            </a:r>
            <a:endParaRPr lang="en-US" dirty="0"/>
          </a:p>
        </p:txBody>
      </p:sp>
      <p:sp>
        <p:nvSpPr>
          <p:cNvPr id="5" name="Content Placeholder 4">
            <a:extLst>
              <a:ext uri="{FF2B5EF4-FFF2-40B4-BE49-F238E27FC236}">
                <a16:creationId xmlns:a16="http://schemas.microsoft.com/office/drawing/2014/main" id="{D3368C90-08B1-9EEA-CB69-1568AD59F594}"/>
              </a:ext>
            </a:extLst>
          </p:cNvPr>
          <p:cNvSpPr>
            <a:spLocks noGrp="1"/>
          </p:cNvSpPr>
          <p:nvPr>
            <p:ph idx="2"/>
          </p:nvPr>
        </p:nvSpPr>
        <p:spPr/>
        <p:txBody>
          <a:bodyPr/>
          <a:lstStyle/>
          <a:p>
            <a:endParaRPr lang="en-US"/>
          </a:p>
        </p:txBody>
      </p:sp>
      <p:grpSp>
        <p:nvGrpSpPr>
          <p:cNvPr id="6" name="Group 5">
            <a:extLst>
              <a:ext uri="{FF2B5EF4-FFF2-40B4-BE49-F238E27FC236}">
                <a16:creationId xmlns:a16="http://schemas.microsoft.com/office/drawing/2014/main" id="{E47ACE64-5CD9-4D1C-AE17-A4E4549901A9}"/>
              </a:ext>
            </a:extLst>
          </p:cNvPr>
          <p:cNvGrpSpPr/>
          <p:nvPr/>
        </p:nvGrpSpPr>
        <p:grpSpPr>
          <a:xfrm>
            <a:off x="6524064" y="1451133"/>
            <a:ext cx="5586410" cy="4616735"/>
            <a:chOff x="6524064" y="1451133"/>
            <a:chExt cx="5586410" cy="4616735"/>
          </a:xfrm>
        </p:grpSpPr>
        <p:sp>
          <p:nvSpPr>
            <p:cNvPr id="64" name="TextBox 63">
              <a:extLst>
                <a:ext uri="{FF2B5EF4-FFF2-40B4-BE49-F238E27FC236}">
                  <a16:creationId xmlns:a16="http://schemas.microsoft.com/office/drawing/2014/main" id="{B316C597-667C-FB4D-B6C7-A1D5D26C9622}"/>
                </a:ext>
              </a:extLst>
            </p:cNvPr>
            <p:cNvSpPr txBox="1"/>
            <p:nvPr/>
          </p:nvSpPr>
          <p:spPr>
            <a:xfrm rot="16200000">
              <a:off x="6010404" y="2157064"/>
              <a:ext cx="1488985" cy="461665"/>
            </a:xfrm>
            <a:prstGeom prst="rect">
              <a:avLst/>
            </a:prstGeom>
            <a:noFill/>
          </p:spPr>
          <p:txBody>
            <a:bodyPr wrap="square" rtlCol="0">
              <a:spAutoFit/>
            </a:bodyPr>
            <a:lstStyle/>
            <a:p>
              <a:pPr algn="ctr"/>
              <a:r>
                <a:rPr lang="en-US" sz="2400" b="1" dirty="0">
                  <a:solidFill>
                    <a:schemeClr val="tx2"/>
                  </a:solidFill>
                </a:rPr>
                <a:t>Married</a:t>
              </a:r>
            </a:p>
          </p:txBody>
        </p:sp>
        <p:sp>
          <p:nvSpPr>
            <p:cNvPr id="99" name="TextBox 98">
              <a:extLst>
                <a:ext uri="{FF2B5EF4-FFF2-40B4-BE49-F238E27FC236}">
                  <a16:creationId xmlns:a16="http://schemas.microsoft.com/office/drawing/2014/main" id="{1FFCE104-28AF-DD4D-B2EF-96167A60EDDB}"/>
                </a:ext>
              </a:extLst>
            </p:cNvPr>
            <p:cNvSpPr txBox="1"/>
            <p:nvPr/>
          </p:nvSpPr>
          <p:spPr>
            <a:xfrm>
              <a:off x="10621489" y="1972398"/>
              <a:ext cx="1488985" cy="830997"/>
            </a:xfrm>
            <a:prstGeom prst="rect">
              <a:avLst/>
            </a:prstGeom>
            <a:noFill/>
          </p:spPr>
          <p:txBody>
            <a:bodyPr wrap="square" rtlCol="0">
              <a:spAutoFit/>
            </a:bodyPr>
            <a:lstStyle/>
            <a:p>
              <a:pPr algn="ctr"/>
              <a:r>
                <a:rPr lang="en-US" sz="2400" b="1" dirty="0">
                  <a:solidFill>
                    <a:schemeClr val="tx2"/>
                  </a:solidFill>
                </a:rPr>
                <a:t>7 +</a:t>
              </a:r>
            </a:p>
            <a:p>
              <a:pPr algn="ctr"/>
              <a:r>
                <a:rPr lang="en-US" sz="2400" b="1" dirty="0">
                  <a:solidFill>
                    <a:schemeClr val="tx2"/>
                  </a:solidFill>
                </a:rPr>
                <a:t>9 -</a:t>
              </a:r>
            </a:p>
          </p:txBody>
        </p:sp>
        <p:grpSp>
          <p:nvGrpSpPr>
            <p:cNvPr id="2" name="SingleBox">
              <a:extLst>
                <a:ext uri="{FF2B5EF4-FFF2-40B4-BE49-F238E27FC236}">
                  <a16:creationId xmlns:a16="http://schemas.microsoft.com/office/drawing/2014/main" id="{58EBF0A7-066A-4B90-B74F-93E6C79407AD}"/>
                </a:ext>
              </a:extLst>
            </p:cNvPr>
            <p:cNvGrpSpPr/>
            <p:nvPr/>
          </p:nvGrpSpPr>
          <p:grpSpPr>
            <a:xfrm>
              <a:off x="7125519" y="1451133"/>
              <a:ext cx="3747054" cy="1873526"/>
              <a:chOff x="7125519" y="1451133"/>
              <a:chExt cx="3747054" cy="1873526"/>
            </a:xfrm>
          </p:grpSpPr>
          <p:sp>
            <p:nvSpPr>
              <p:cNvPr id="65" name="Rectangle 64">
                <a:extLst>
                  <a:ext uri="{FF2B5EF4-FFF2-40B4-BE49-F238E27FC236}">
                    <a16:creationId xmlns:a16="http://schemas.microsoft.com/office/drawing/2014/main" id="{6D0E0E1C-4EE6-9F45-992F-8E386EF465F7}"/>
                  </a:ext>
                </a:extLst>
              </p:cNvPr>
              <p:cNvSpPr/>
              <p:nvPr/>
            </p:nvSpPr>
            <p:spPr>
              <a:xfrm>
                <a:off x="7125519" y="1451133"/>
                <a:ext cx="3747054" cy="18735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4" name="Plus 103">
                <a:extLst>
                  <a:ext uri="{FF2B5EF4-FFF2-40B4-BE49-F238E27FC236}">
                    <a16:creationId xmlns:a16="http://schemas.microsoft.com/office/drawing/2014/main" id="{1CE8C8C6-AC53-0042-83CA-84A606FD7E10}"/>
                  </a:ext>
                </a:extLst>
              </p:cNvPr>
              <p:cNvSpPr>
                <a:spLocks noChangeAspect="1"/>
              </p:cNvSpPr>
              <p:nvPr/>
            </p:nvSpPr>
            <p:spPr>
              <a:xfrm>
                <a:off x="8016769" y="2598386"/>
                <a:ext cx="274320" cy="274317"/>
              </a:xfrm>
              <a:prstGeom prst="mathPlus">
                <a:avLst/>
              </a:prstGeom>
              <a:solidFill>
                <a:schemeClr val="accent6"/>
              </a:solidFill>
              <a:ln w="63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5" name="Plus 104">
                <a:extLst>
                  <a:ext uri="{FF2B5EF4-FFF2-40B4-BE49-F238E27FC236}">
                    <a16:creationId xmlns:a16="http://schemas.microsoft.com/office/drawing/2014/main" id="{3E5C8412-B013-A843-86F9-1B132A36C882}"/>
                  </a:ext>
                </a:extLst>
              </p:cNvPr>
              <p:cNvSpPr>
                <a:spLocks noChangeAspect="1"/>
              </p:cNvSpPr>
              <p:nvPr/>
            </p:nvSpPr>
            <p:spPr>
              <a:xfrm>
                <a:off x="7466588" y="1684453"/>
                <a:ext cx="274320" cy="274317"/>
              </a:xfrm>
              <a:prstGeom prst="mathPlus">
                <a:avLst/>
              </a:prstGeom>
              <a:solidFill>
                <a:schemeClr val="accent6"/>
              </a:solidFill>
              <a:ln w="63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6" name="Plus 105">
                <a:extLst>
                  <a:ext uri="{FF2B5EF4-FFF2-40B4-BE49-F238E27FC236}">
                    <a16:creationId xmlns:a16="http://schemas.microsoft.com/office/drawing/2014/main" id="{40A6C461-0C85-EE42-8CCF-2BF88A83C562}"/>
                  </a:ext>
                </a:extLst>
              </p:cNvPr>
              <p:cNvSpPr>
                <a:spLocks noChangeAspect="1"/>
              </p:cNvSpPr>
              <p:nvPr/>
            </p:nvSpPr>
            <p:spPr>
              <a:xfrm>
                <a:off x="8465831" y="1631561"/>
                <a:ext cx="274320" cy="274317"/>
              </a:xfrm>
              <a:prstGeom prst="mathPlus">
                <a:avLst/>
              </a:prstGeom>
              <a:solidFill>
                <a:schemeClr val="accent6"/>
              </a:solidFill>
              <a:ln w="63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7" name="Plus 106">
                <a:extLst>
                  <a:ext uri="{FF2B5EF4-FFF2-40B4-BE49-F238E27FC236}">
                    <a16:creationId xmlns:a16="http://schemas.microsoft.com/office/drawing/2014/main" id="{3EFB3831-32E5-024D-B91B-04F934549047}"/>
                  </a:ext>
                </a:extLst>
              </p:cNvPr>
              <p:cNvSpPr>
                <a:spLocks noChangeAspect="1"/>
              </p:cNvSpPr>
              <p:nvPr/>
            </p:nvSpPr>
            <p:spPr>
              <a:xfrm>
                <a:off x="8614352" y="2303140"/>
                <a:ext cx="274320" cy="274317"/>
              </a:xfrm>
              <a:prstGeom prst="mathPlus">
                <a:avLst/>
              </a:prstGeom>
              <a:solidFill>
                <a:schemeClr val="accent6"/>
              </a:solidFill>
              <a:ln w="63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8" name="Plus 107">
                <a:extLst>
                  <a:ext uri="{FF2B5EF4-FFF2-40B4-BE49-F238E27FC236}">
                    <a16:creationId xmlns:a16="http://schemas.microsoft.com/office/drawing/2014/main" id="{76FC7FA1-B180-9F42-9C75-281653F53FA7}"/>
                  </a:ext>
                </a:extLst>
              </p:cNvPr>
              <p:cNvSpPr>
                <a:spLocks noChangeAspect="1"/>
              </p:cNvSpPr>
              <p:nvPr/>
            </p:nvSpPr>
            <p:spPr>
              <a:xfrm>
                <a:off x="7270764" y="2421886"/>
                <a:ext cx="274320" cy="274317"/>
              </a:xfrm>
              <a:prstGeom prst="mathPlus">
                <a:avLst/>
              </a:prstGeom>
              <a:solidFill>
                <a:schemeClr val="accent6"/>
              </a:solidFill>
              <a:ln w="63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9" name="Plus 108">
                <a:extLst>
                  <a:ext uri="{FF2B5EF4-FFF2-40B4-BE49-F238E27FC236}">
                    <a16:creationId xmlns:a16="http://schemas.microsoft.com/office/drawing/2014/main" id="{899A8932-47B5-E94F-ABA9-7A61D19AC942}"/>
                  </a:ext>
                </a:extLst>
              </p:cNvPr>
              <p:cNvSpPr>
                <a:spLocks noChangeAspect="1"/>
              </p:cNvSpPr>
              <p:nvPr/>
            </p:nvSpPr>
            <p:spPr>
              <a:xfrm>
                <a:off x="8408833" y="2867047"/>
                <a:ext cx="274320" cy="274317"/>
              </a:xfrm>
              <a:prstGeom prst="mathPlus">
                <a:avLst/>
              </a:prstGeom>
              <a:solidFill>
                <a:schemeClr val="accent6"/>
              </a:solidFill>
              <a:ln w="63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0" name="Plus 109">
                <a:extLst>
                  <a:ext uri="{FF2B5EF4-FFF2-40B4-BE49-F238E27FC236}">
                    <a16:creationId xmlns:a16="http://schemas.microsoft.com/office/drawing/2014/main" id="{87CBC98C-8256-0849-B882-90AF21092F8B}"/>
                  </a:ext>
                </a:extLst>
              </p:cNvPr>
              <p:cNvSpPr>
                <a:spLocks noChangeAspect="1"/>
              </p:cNvSpPr>
              <p:nvPr/>
            </p:nvSpPr>
            <p:spPr>
              <a:xfrm>
                <a:off x="8150198" y="1985119"/>
                <a:ext cx="274320" cy="274317"/>
              </a:xfrm>
              <a:prstGeom prst="mathPlus">
                <a:avLst/>
              </a:prstGeom>
              <a:solidFill>
                <a:schemeClr val="accent6"/>
              </a:solidFill>
              <a:ln w="63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1" name="Minus 110">
                <a:extLst>
                  <a:ext uri="{FF2B5EF4-FFF2-40B4-BE49-F238E27FC236}">
                    <a16:creationId xmlns:a16="http://schemas.microsoft.com/office/drawing/2014/main" id="{1C63269E-D8EF-8849-A094-696033A27777}"/>
                  </a:ext>
                </a:extLst>
              </p:cNvPr>
              <p:cNvSpPr/>
              <p:nvPr/>
            </p:nvSpPr>
            <p:spPr>
              <a:xfrm>
                <a:off x="7777481" y="2980370"/>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2" name="Minus 111">
                <a:extLst>
                  <a:ext uri="{FF2B5EF4-FFF2-40B4-BE49-F238E27FC236}">
                    <a16:creationId xmlns:a16="http://schemas.microsoft.com/office/drawing/2014/main" id="{11AA35F8-7591-254A-8BC7-6DDFF26C3AD2}"/>
                  </a:ext>
                </a:extLst>
              </p:cNvPr>
              <p:cNvSpPr/>
              <p:nvPr/>
            </p:nvSpPr>
            <p:spPr>
              <a:xfrm>
                <a:off x="9373903" y="1675372"/>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3" name="Minus 112">
                <a:extLst>
                  <a:ext uri="{FF2B5EF4-FFF2-40B4-BE49-F238E27FC236}">
                    <a16:creationId xmlns:a16="http://schemas.microsoft.com/office/drawing/2014/main" id="{2649CC88-CD6B-BB48-B7A9-222AFAFBE5AD}"/>
                  </a:ext>
                </a:extLst>
              </p:cNvPr>
              <p:cNvSpPr/>
              <p:nvPr/>
            </p:nvSpPr>
            <p:spPr>
              <a:xfrm>
                <a:off x="10098250" y="1969799"/>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4" name="Minus 113">
                <a:extLst>
                  <a:ext uri="{FF2B5EF4-FFF2-40B4-BE49-F238E27FC236}">
                    <a16:creationId xmlns:a16="http://schemas.microsoft.com/office/drawing/2014/main" id="{A058B043-DE2C-7249-AA6B-E91341E306AC}"/>
                  </a:ext>
                </a:extLst>
              </p:cNvPr>
              <p:cNvSpPr/>
              <p:nvPr/>
            </p:nvSpPr>
            <p:spPr>
              <a:xfrm>
                <a:off x="9244842" y="2808570"/>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5" name="Minus 114">
                <a:extLst>
                  <a:ext uri="{FF2B5EF4-FFF2-40B4-BE49-F238E27FC236}">
                    <a16:creationId xmlns:a16="http://schemas.microsoft.com/office/drawing/2014/main" id="{B177DD80-28D0-1648-AB1B-86314286E02C}"/>
                  </a:ext>
                </a:extLst>
              </p:cNvPr>
              <p:cNvSpPr/>
              <p:nvPr/>
            </p:nvSpPr>
            <p:spPr>
              <a:xfrm>
                <a:off x="10462470" y="1519953"/>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6" name="Minus 115">
                <a:extLst>
                  <a:ext uri="{FF2B5EF4-FFF2-40B4-BE49-F238E27FC236}">
                    <a16:creationId xmlns:a16="http://schemas.microsoft.com/office/drawing/2014/main" id="{6AE9CB39-3BEF-7844-81D1-CE4498E4DE00}"/>
                  </a:ext>
                </a:extLst>
              </p:cNvPr>
              <p:cNvSpPr/>
              <p:nvPr/>
            </p:nvSpPr>
            <p:spPr>
              <a:xfrm>
                <a:off x="9603589" y="2284525"/>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7" name="Minus 116">
                <a:extLst>
                  <a:ext uri="{FF2B5EF4-FFF2-40B4-BE49-F238E27FC236}">
                    <a16:creationId xmlns:a16="http://schemas.microsoft.com/office/drawing/2014/main" id="{4C791DFD-C7AC-414A-9A1A-AB657367E15B}"/>
                  </a:ext>
                </a:extLst>
              </p:cNvPr>
              <p:cNvSpPr/>
              <p:nvPr/>
            </p:nvSpPr>
            <p:spPr>
              <a:xfrm>
                <a:off x="10114526" y="2920006"/>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8" name="Minus 117">
                <a:extLst>
                  <a:ext uri="{FF2B5EF4-FFF2-40B4-BE49-F238E27FC236}">
                    <a16:creationId xmlns:a16="http://schemas.microsoft.com/office/drawing/2014/main" id="{F97A6279-3D7D-8B46-AF21-58B5E5429CE5}"/>
                  </a:ext>
                </a:extLst>
              </p:cNvPr>
              <p:cNvSpPr/>
              <p:nvPr/>
            </p:nvSpPr>
            <p:spPr>
              <a:xfrm>
                <a:off x="7894668" y="1539785"/>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9" name="Minus 118">
                <a:extLst>
                  <a:ext uri="{FF2B5EF4-FFF2-40B4-BE49-F238E27FC236}">
                    <a16:creationId xmlns:a16="http://schemas.microsoft.com/office/drawing/2014/main" id="{409773D5-A70F-D24A-B1A1-4CA83190D1BC}"/>
                  </a:ext>
                </a:extLst>
              </p:cNvPr>
              <p:cNvSpPr/>
              <p:nvPr/>
            </p:nvSpPr>
            <p:spPr>
              <a:xfrm>
                <a:off x="7620018" y="2190237"/>
                <a:ext cx="249918" cy="258997"/>
              </a:xfrm>
              <a:prstGeom prst="mathMinus">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3" name="TextBox 62">
              <a:extLst>
                <a:ext uri="{FF2B5EF4-FFF2-40B4-BE49-F238E27FC236}">
                  <a16:creationId xmlns:a16="http://schemas.microsoft.com/office/drawing/2014/main" id="{4CC6DADB-ADBD-0F49-8B87-1F799DFF2229}"/>
                </a:ext>
              </a:extLst>
            </p:cNvPr>
            <p:cNvSpPr txBox="1"/>
            <p:nvPr/>
          </p:nvSpPr>
          <p:spPr>
            <a:xfrm rot="16200000">
              <a:off x="6010405" y="4030590"/>
              <a:ext cx="1488985" cy="461665"/>
            </a:xfrm>
            <a:prstGeom prst="rect">
              <a:avLst/>
            </a:prstGeom>
            <a:noFill/>
          </p:spPr>
          <p:txBody>
            <a:bodyPr wrap="square" rtlCol="0">
              <a:spAutoFit/>
            </a:bodyPr>
            <a:lstStyle/>
            <a:p>
              <a:pPr algn="ctr"/>
              <a:r>
                <a:rPr lang="en-US" sz="2400" b="1" dirty="0">
                  <a:solidFill>
                    <a:schemeClr val="tx2"/>
                  </a:solidFill>
                </a:rPr>
                <a:t>Single</a:t>
              </a:r>
              <a:endParaRPr lang="en-US" b="1" dirty="0">
                <a:solidFill>
                  <a:schemeClr val="tx2"/>
                </a:solidFill>
              </a:endParaRPr>
            </a:p>
          </p:txBody>
        </p:sp>
        <p:sp>
          <p:nvSpPr>
            <p:cNvPr id="101" name="TextBox 100">
              <a:extLst>
                <a:ext uri="{FF2B5EF4-FFF2-40B4-BE49-F238E27FC236}">
                  <a16:creationId xmlns:a16="http://schemas.microsoft.com/office/drawing/2014/main" id="{81BE3655-9513-C840-ADF6-653165483C88}"/>
                </a:ext>
              </a:extLst>
            </p:cNvPr>
            <p:cNvSpPr txBox="1"/>
            <p:nvPr/>
          </p:nvSpPr>
          <p:spPr>
            <a:xfrm>
              <a:off x="10621489" y="3845924"/>
              <a:ext cx="1488985" cy="830997"/>
            </a:xfrm>
            <a:prstGeom prst="rect">
              <a:avLst/>
            </a:prstGeom>
            <a:noFill/>
          </p:spPr>
          <p:txBody>
            <a:bodyPr wrap="square" rtlCol="0">
              <a:spAutoFit/>
            </a:bodyPr>
            <a:lstStyle/>
            <a:p>
              <a:pPr algn="ctr"/>
              <a:r>
                <a:rPr lang="en-US" sz="2400" b="1" dirty="0">
                  <a:solidFill>
                    <a:schemeClr val="tx2"/>
                  </a:solidFill>
                </a:rPr>
                <a:t>7 +</a:t>
              </a:r>
            </a:p>
            <a:p>
              <a:pPr algn="ctr"/>
              <a:r>
                <a:rPr lang="en-US" sz="2400" b="1" dirty="0">
                  <a:solidFill>
                    <a:schemeClr val="tx2"/>
                  </a:solidFill>
                </a:rPr>
                <a:t>9 -</a:t>
              </a:r>
            </a:p>
          </p:txBody>
        </p:sp>
        <p:grpSp>
          <p:nvGrpSpPr>
            <p:cNvPr id="12" name="MarriedBox">
              <a:extLst>
                <a:ext uri="{FF2B5EF4-FFF2-40B4-BE49-F238E27FC236}">
                  <a16:creationId xmlns:a16="http://schemas.microsoft.com/office/drawing/2014/main" id="{A22FC141-C352-402A-ABAB-6EEDDCE71426}"/>
                </a:ext>
              </a:extLst>
            </p:cNvPr>
            <p:cNvGrpSpPr/>
            <p:nvPr/>
          </p:nvGrpSpPr>
          <p:grpSpPr>
            <a:xfrm>
              <a:off x="7125520" y="3324659"/>
              <a:ext cx="3747052" cy="1873526"/>
              <a:chOff x="7125521" y="3324659"/>
              <a:chExt cx="3747052" cy="1873526"/>
            </a:xfrm>
          </p:grpSpPr>
          <p:sp>
            <p:nvSpPr>
              <p:cNvPr id="66" name="Rectangle 65">
                <a:extLst>
                  <a:ext uri="{FF2B5EF4-FFF2-40B4-BE49-F238E27FC236}">
                    <a16:creationId xmlns:a16="http://schemas.microsoft.com/office/drawing/2014/main" id="{1482D0CD-EECA-EF4F-BD62-E30793EF9C55}"/>
                  </a:ext>
                </a:extLst>
              </p:cNvPr>
              <p:cNvSpPr/>
              <p:nvPr/>
            </p:nvSpPr>
            <p:spPr>
              <a:xfrm>
                <a:off x="7125521" y="3324659"/>
                <a:ext cx="3747052" cy="18735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1" name="Plus 120">
                <a:extLst>
                  <a:ext uri="{FF2B5EF4-FFF2-40B4-BE49-F238E27FC236}">
                    <a16:creationId xmlns:a16="http://schemas.microsoft.com/office/drawing/2014/main" id="{DE4ED0D4-3728-8F4E-8F9A-CF6D94938BEB}"/>
                  </a:ext>
                </a:extLst>
              </p:cNvPr>
              <p:cNvSpPr>
                <a:spLocks noChangeAspect="1"/>
              </p:cNvSpPr>
              <p:nvPr/>
            </p:nvSpPr>
            <p:spPr>
              <a:xfrm>
                <a:off x="9573466" y="4552046"/>
                <a:ext cx="249919" cy="249916"/>
              </a:xfrm>
              <a:prstGeom prst="mathPl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2" name="Plus 121">
                <a:extLst>
                  <a:ext uri="{FF2B5EF4-FFF2-40B4-BE49-F238E27FC236}">
                    <a16:creationId xmlns:a16="http://schemas.microsoft.com/office/drawing/2014/main" id="{FF951498-E249-3C41-BA56-DFA278EE95B7}"/>
                  </a:ext>
                </a:extLst>
              </p:cNvPr>
              <p:cNvSpPr>
                <a:spLocks noChangeAspect="1"/>
              </p:cNvSpPr>
              <p:nvPr/>
            </p:nvSpPr>
            <p:spPr>
              <a:xfrm>
                <a:off x="9586078" y="3855234"/>
                <a:ext cx="249919" cy="249916"/>
              </a:xfrm>
              <a:prstGeom prst="mathPl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3" name="Plus 122">
                <a:extLst>
                  <a:ext uri="{FF2B5EF4-FFF2-40B4-BE49-F238E27FC236}">
                    <a16:creationId xmlns:a16="http://schemas.microsoft.com/office/drawing/2014/main" id="{94C4086C-0B43-454B-B8D7-00DD335008ED}"/>
                  </a:ext>
                </a:extLst>
              </p:cNvPr>
              <p:cNvSpPr>
                <a:spLocks noChangeAspect="1"/>
              </p:cNvSpPr>
              <p:nvPr/>
            </p:nvSpPr>
            <p:spPr>
              <a:xfrm>
                <a:off x="10337511" y="3599813"/>
                <a:ext cx="249919" cy="249916"/>
              </a:xfrm>
              <a:prstGeom prst="mathPl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4" name="Plus 123">
                <a:extLst>
                  <a:ext uri="{FF2B5EF4-FFF2-40B4-BE49-F238E27FC236}">
                    <a16:creationId xmlns:a16="http://schemas.microsoft.com/office/drawing/2014/main" id="{7942FF61-1960-024A-96E4-C7900C45DB20}"/>
                  </a:ext>
                </a:extLst>
              </p:cNvPr>
              <p:cNvSpPr>
                <a:spLocks noChangeAspect="1"/>
              </p:cNvSpPr>
              <p:nvPr/>
            </p:nvSpPr>
            <p:spPr>
              <a:xfrm>
                <a:off x="10154922" y="4880957"/>
                <a:ext cx="249919" cy="249916"/>
              </a:xfrm>
              <a:prstGeom prst="mathPl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5" name="Plus 124">
                <a:extLst>
                  <a:ext uri="{FF2B5EF4-FFF2-40B4-BE49-F238E27FC236}">
                    <a16:creationId xmlns:a16="http://schemas.microsoft.com/office/drawing/2014/main" id="{25CFD243-605C-CC4C-9E24-924E6F4330B8}"/>
                  </a:ext>
                </a:extLst>
              </p:cNvPr>
              <p:cNvSpPr>
                <a:spLocks noChangeAspect="1"/>
              </p:cNvSpPr>
              <p:nvPr/>
            </p:nvSpPr>
            <p:spPr>
              <a:xfrm>
                <a:off x="9153305" y="4106004"/>
                <a:ext cx="249919" cy="249916"/>
              </a:xfrm>
              <a:prstGeom prst="mathPl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6" name="Plus 125">
                <a:extLst>
                  <a:ext uri="{FF2B5EF4-FFF2-40B4-BE49-F238E27FC236}">
                    <a16:creationId xmlns:a16="http://schemas.microsoft.com/office/drawing/2014/main" id="{0A688A2D-4A7B-C746-9729-7F83B63306A2}"/>
                  </a:ext>
                </a:extLst>
              </p:cNvPr>
              <p:cNvSpPr>
                <a:spLocks noChangeAspect="1"/>
              </p:cNvSpPr>
              <p:nvPr/>
            </p:nvSpPr>
            <p:spPr>
              <a:xfrm>
                <a:off x="9976273" y="4191999"/>
                <a:ext cx="249919" cy="249916"/>
              </a:xfrm>
              <a:prstGeom prst="mathPl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7" name="Plus 126">
                <a:extLst>
                  <a:ext uri="{FF2B5EF4-FFF2-40B4-BE49-F238E27FC236}">
                    <a16:creationId xmlns:a16="http://schemas.microsoft.com/office/drawing/2014/main" id="{0379E195-E5DF-C045-8FD6-C745B339B8D4}"/>
                  </a:ext>
                </a:extLst>
              </p:cNvPr>
              <p:cNvSpPr>
                <a:spLocks noChangeAspect="1"/>
              </p:cNvSpPr>
              <p:nvPr/>
            </p:nvSpPr>
            <p:spPr>
              <a:xfrm>
                <a:off x="9864607" y="3474855"/>
                <a:ext cx="249919" cy="249916"/>
              </a:xfrm>
              <a:prstGeom prst="mathPl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8" name="Minus 127">
                <a:extLst>
                  <a:ext uri="{FF2B5EF4-FFF2-40B4-BE49-F238E27FC236}">
                    <a16:creationId xmlns:a16="http://schemas.microsoft.com/office/drawing/2014/main" id="{2DF14BFB-C288-EF4E-A3D2-AC3FA361752A}"/>
                  </a:ext>
                </a:extLst>
              </p:cNvPr>
              <p:cNvSpPr/>
              <p:nvPr/>
            </p:nvSpPr>
            <p:spPr>
              <a:xfrm>
                <a:off x="7490491" y="3583454"/>
                <a:ext cx="249918" cy="258997"/>
              </a:xfrm>
              <a:prstGeom prst="mathMinus">
                <a:avLst/>
              </a:prstGeom>
              <a:solidFill>
                <a:schemeClr val="accent1">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9" name="Minus 128">
                <a:extLst>
                  <a:ext uri="{FF2B5EF4-FFF2-40B4-BE49-F238E27FC236}">
                    <a16:creationId xmlns:a16="http://schemas.microsoft.com/office/drawing/2014/main" id="{1E9B671D-2674-604C-B9A5-248856412319}"/>
                  </a:ext>
                </a:extLst>
              </p:cNvPr>
              <p:cNvSpPr/>
              <p:nvPr/>
            </p:nvSpPr>
            <p:spPr>
              <a:xfrm>
                <a:off x="8646951" y="4312416"/>
                <a:ext cx="249918" cy="258997"/>
              </a:xfrm>
              <a:prstGeom prst="mathMinus">
                <a:avLst/>
              </a:prstGeom>
              <a:solidFill>
                <a:schemeClr val="accent1">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0" name="Minus 129">
                <a:extLst>
                  <a:ext uri="{FF2B5EF4-FFF2-40B4-BE49-F238E27FC236}">
                    <a16:creationId xmlns:a16="http://schemas.microsoft.com/office/drawing/2014/main" id="{A2A0501D-7556-D746-A004-29C3E8101913}"/>
                  </a:ext>
                </a:extLst>
              </p:cNvPr>
              <p:cNvSpPr/>
              <p:nvPr/>
            </p:nvSpPr>
            <p:spPr>
              <a:xfrm>
                <a:off x="7463249" y="4432062"/>
                <a:ext cx="249918" cy="258997"/>
              </a:xfrm>
              <a:prstGeom prst="mathMinus">
                <a:avLst/>
              </a:prstGeom>
              <a:solidFill>
                <a:schemeClr val="accent1">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1" name="Minus 130">
                <a:extLst>
                  <a:ext uri="{FF2B5EF4-FFF2-40B4-BE49-F238E27FC236}">
                    <a16:creationId xmlns:a16="http://schemas.microsoft.com/office/drawing/2014/main" id="{036830AA-0B25-304F-A908-376623AB4FEF}"/>
                  </a:ext>
                </a:extLst>
              </p:cNvPr>
              <p:cNvSpPr/>
              <p:nvPr/>
            </p:nvSpPr>
            <p:spPr>
              <a:xfrm>
                <a:off x="9183756" y="3520009"/>
                <a:ext cx="249918" cy="258997"/>
              </a:xfrm>
              <a:prstGeom prst="mathMin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2" name="Minus 131">
                <a:extLst>
                  <a:ext uri="{FF2B5EF4-FFF2-40B4-BE49-F238E27FC236}">
                    <a16:creationId xmlns:a16="http://schemas.microsoft.com/office/drawing/2014/main" id="{CC06EAA7-C8CD-5845-B9D1-3D67E59ED046}"/>
                  </a:ext>
                </a:extLst>
              </p:cNvPr>
              <p:cNvSpPr/>
              <p:nvPr/>
            </p:nvSpPr>
            <p:spPr>
              <a:xfrm>
                <a:off x="9183756" y="4801962"/>
                <a:ext cx="249918" cy="258997"/>
              </a:xfrm>
              <a:prstGeom prst="mathMin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3" name="Minus 132">
                <a:extLst>
                  <a:ext uri="{FF2B5EF4-FFF2-40B4-BE49-F238E27FC236}">
                    <a16:creationId xmlns:a16="http://schemas.microsoft.com/office/drawing/2014/main" id="{A975D365-67D1-8841-811C-644951BB1A5D}"/>
                  </a:ext>
                </a:extLst>
              </p:cNvPr>
              <p:cNvSpPr/>
              <p:nvPr/>
            </p:nvSpPr>
            <p:spPr>
              <a:xfrm>
                <a:off x="8344951" y="3419264"/>
                <a:ext cx="249918" cy="258997"/>
              </a:xfrm>
              <a:prstGeom prst="mathMinus">
                <a:avLst/>
              </a:prstGeom>
              <a:solidFill>
                <a:schemeClr val="accent1">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4" name="Minus 133">
                <a:extLst>
                  <a:ext uri="{FF2B5EF4-FFF2-40B4-BE49-F238E27FC236}">
                    <a16:creationId xmlns:a16="http://schemas.microsoft.com/office/drawing/2014/main" id="{A56EBEDE-AC00-0042-85BD-F2412543DD84}"/>
                  </a:ext>
                </a:extLst>
              </p:cNvPr>
              <p:cNvSpPr/>
              <p:nvPr/>
            </p:nvSpPr>
            <p:spPr>
              <a:xfrm>
                <a:off x="7941613" y="4019956"/>
                <a:ext cx="249918" cy="258997"/>
              </a:xfrm>
              <a:prstGeom prst="mathMinus">
                <a:avLst/>
              </a:prstGeom>
              <a:solidFill>
                <a:schemeClr val="accent1">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5" name="Minus 134">
                <a:extLst>
                  <a:ext uri="{FF2B5EF4-FFF2-40B4-BE49-F238E27FC236}">
                    <a16:creationId xmlns:a16="http://schemas.microsoft.com/office/drawing/2014/main" id="{492A9A44-0A8A-8444-8040-5F7108BFD85C}"/>
                  </a:ext>
                </a:extLst>
              </p:cNvPr>
              <p:cNvSpPr/>
              <p:nvPr/>
            </p:nvSpPr>
            <p:spPr>
              <a:xfrm>
                <a:off x="8120813" y="4677004"/>
                <a:ext cx="249918" cy="258997"/>
              </a:xfrm>
              <a:prstGeom prst="mathMinus">
                <a:avLst/>
              </a:prstGeom>
              <a:solidFill>
                <a:schemeClr val="accent1">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6" name="Minus 135">
                <a:extLst>
                  <a:ext uri="{FF2B5EF4-FFF2-40B4-BE49-F238E27FC236}">
                    <a16:creationId xmlns:a16="http://schemas.microsoft.com/office/drawing/2014/main" id="{66EA021A-E451-0B49-8861-C3DC4607B9CD}"/>
                  </a:ext>
                </a:extLst>
              </p:cNvPr>
              <p:cNvSpPr/>
              <p:nvPr/>
            </p:nvSpPr>
            <p:spPr>
              <a:xfrm>
                <a:off x="10529394" y="4146171"/>
                <a:ext cx="249918" cy="258997"/>
              </a:xfrm>
              <a:prstGeom prst="mathMinus">
                <a:avLst/>
              </a:prstGeom>
              <a:solidFill>
                <a:schemeClr val="accent1">
                  <a:lumMod val="60000"/>
                  <a:lumOff val="4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76" name="TextBox 175">
              <a:extLst>
                <a:ext uri="{FF2B5EF4-FFF2-40B4-BE49-F238E27FC236}">
                  <a16:creationId xmlns:a16="http://schemas.microsoft.com/office/drawing/2014/main" id="{E4C60104-1208-BFBC-C769-C88CD83D6F59}"/>
                </a:ext>
              </a:extLst>
            </p:cNvPr>
            <p:cNvSpPr txBox="1"/>
            <p:nvPr/>
          </p:nvSpPr>
          <p:spPr>
            <a:xfrm>
              <a:off x="7283007" y="5421537"/>
              <a:ext cx="3432078" cy="646331"/>
            </a:xfrm>
            <a:prstGeom prst="rect">
              <a:avLst/>
            </a:prstGeom>
            <a:noFill/>
          </p:spPr>
          <p:txBody>
            <a:bodyPr wrap="square" rtlCol="0">
              <a:spAutoFit/>
            </a:bodyPr>
            <a:lstStyle/>
            <a:p>
              <a:pPr algn="ctr"/>
              <a:r>
                <a:rPr lang="en-US" dirty="0">
                  <a:solidFill>
                    <a:schemeClr val="tx2"/>
                  </a:solidFill>
                </a:rPr>
                <a:t>Example: Credit line increase </a:t>
              </a:r>
              <a:br>
                <a:rPr lang="en-US" dirty="0">
                  <a:solidFill>
                    <a:schemeClr val="tx2"/>
                  </a:solidFill>
                </a:rPr>
              </a:br>
              <a:r>
                <a:rPr lang="en-US" dirty="0">
                  <a:solidFill>
                    <a:schemeClr val="tx2"/>
                  </a:solidFill>
                </a:rPr>
                <a:t>(positive or negative)</a:t>
              </a:r>
            </a:p>
          </p:txBody>
        </p:sp>
      </p:grpSp>
    </p:spTree>
    <p:custDataLst>
      <p:tags r:id="rId1"/>
    </p:custDataLst>
    <p:extLst>
      <p:ext uri="{BB962C8B-B14F-4D97-AF65-F5344CB8AC3E}">
        <p14:creationId xmlns:p14="http://schemas.microsoft.com/office/powerpoint/2010/main" val="3043461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6EC562-C524-6B4B-99B9-9B150825BCBA}"/>
              </a:ext>
            </a:extLst>
          </p:cNvPr>
          <p:cNvSpPr>
            <a:spLocks noGrp="1"/>
          </p:cNvSpPr>
          <p:nvPr>
            <p:ph type="sldNum" idx="97"/>
          </p:nvPr>
        </p:nvSpPr>
        <p:spPr/>
        <p:txBody>
          <a:bodyPr/>
          <a:lstStyle/>
          <a:p>
            <a:fld id="{2613A35D-97EF-7A48-AACF-97D95E22C11E}" type="slidenum">
              <a:rPr lang="en-US" smtClean="0"/>
              <a:pPr/>
              <a:t>32</a:t>
            </a:fld>
            <a:endParaRPr lang="en-US" dirty="0"/>
          </a:p>
        </p:txBody>
      </p:sp>
      <p:sp>
        <p:nvSpPr>
          <p:cNvPr id="4" name="Title 3">
            <a:extLst>
              <a:ext uri="{FF2B5EF4-FFF2-40B4-BE49-F238E27FC236}">
                <a16:creationId xmlns:a16="http://schemas.microsoft.com/office/drawing/2014/main" id="{687C1BA8-1D38-E742-A5CE-B97D73FD82E2}"/>
              </a:ext>
            </a:extLst>
          </p:cNvPr>
          <p:cNvSpPr>
            <a:spLocks noGrp="1"/>
          </p:cNvSpPr>
          <p:nvPr>
            <p:ph type="title" idx="1"/>
          </p:nvPr>
        </p:nvSpPr>
        <p:spPr/>
        <p:txBody>
          <a:bodyPr>
            <a:normAutofit fontScale="90000"/>
          </a:bodyPr>
          <a:lstStyle/>
          <a:p>
            <a:r>
              <a:rPr lang="en-US" dirty="0"/>
              <a:t>Source graphic: Intersectional fairness</a:t>
            </a:r>
          </a:p>
        </p:txBody>
      </p:sp>
      <p:sp>
        <p:nvSpPr>
          <p:cNvPr id="2" name="Content Placeholder 1">
            <a:extLst>
              <a:ext uri="{FF2B5EF4-FFF2-40B4-BE49-F238E27FC236}">
                <a16:creationId xmlns:a16="http://schemas.microsoft.com/office/drawing/2014/main" id="{63176219-7F2F-B7DE-54A3-13A7A576CA4E}"/>
              </a:ext>
            </a:extLst>
          </p:cNvPr>
          <p:cNvSpPr>
            <a:spLocks noGrp="1"/>
          </p:cNvSpPr>
          <p:nvPr>
            <p:ph idx="2"/>
          </p:nvPr>
        </p:nvSpPr>
        <p:spPr/>
        <p:txBody>
          <a:bodyPr/>
          <a:lstStyle/>
          <a:p>
            <a:endParaRPr lang="en-US"/>
          </a:p>
        </p:txBody>
      </p:sp>
      <p:grpSp>
        <p:nvGrpSpPr>
          <p:cNvPr id="12" name="Group 11">
            <a:extLst>
              <a:ext uri="{FF2B5EF4-FFF2-40B4-BE49-F238E27FC236}">
                <a16:creationId xmlns:a16="http://schemas.microsoft.com/office/drawing/2014/main" id="{CD924D9F-6CBC-4060-B60F-2B07F79394C8}"/>
              </a:ext>
            </a:extLst>
          </p:cNvPr>
          <p:cNvGrpSpPr/>
          <p:nvPr/>
        </p:nvGrpSpPr>
        <p:grpSpPr>
          <a:xfrm>
            <a:off x="6654694" y="1356849"/>
            <a:ext cx="4858173" cy="5015627"/>
            <a:chOff x="6654694" y="1356849"/>
            <a:chExt cx="4858173" cy="5015627"/>
          </a:xfrm>
        </p:grpSpPr>
        <p:grpSp>
          <p:nvGrpSpPr>
            <p:cNvPr id="7" name="Box">
              <a:extLst>
                <a:ext uri="{FF2B5EF4-FFF2-40B4-BE49-F238E27FC236}">
                  <a16:creationId xmlns:a16="http://schemas.microsoft.com/office/drawing/2014/main" id="{A764FC17-2750-4BE8-B36F-D825DF10754E}"/>
                </a:ext>
              </a:extLst>
            </p:cNvPr>
            <p:cNvGrpSpPr/>
            <p:nvPr/>
          </p:nvGrpSpPr>
          <p:grpSpPr>
            <a:xfrm>
              <a:off x="7256149" y="1869146"/>
              <a:ext cx="3749040" cy="3747052"/>
              <a:chOff x="7256149" y="1869146"/>
              <a:chExt cx="3749040" cy="3747052"/>
            </a:xfrm>
          </p:grpSpPr>
          <p:sp>
            <p:nvSpPr>
              <p:cNvPr id="89" name="Rectangle 88">
                <a:extLst>
                  <a:ext uri="{FF2B5EF4-FFF2-40B4-BE49-F238E27FC236}">
                    <a16:creationId xmlns:a16="http://schemas.microsoft.com/office/drawing/2014/main" id="{A7586276-BF1B-A245-9C75-2BB28D79F77B}"/>
                  </a:ext>
                </a:extLst>
              </p:cNvPr>
              <p:cNvSpPr/>
              <p:nvPr/>
            </p:nvSpPr>
            <p:spPr>
              <a:xfrm>
                <a:off x="7256149" y="3742672"/>
                <a:ext cx="3749040" cy="18735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A754ECDD-9C51-A94F-BCE5-BEF9CC6CAE37}"/>
                  </a:ext>
                </a:extLst>
              </p:cNvPr>
              <p:cNvSpPr/>
              <p:nvPr/>
            </p:nvSpPr>
            <p:spPr>
              <a:xfrm>
                <a:off x="7256149" y="1869146"/>
                <a:ext cx="3749040" cy="18735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F8715AB0-EE82-2747-8EF8-FADDD8323F3F}"/>
                  </a:ext>
                </a:extLst>
              </p:cNvPr>
              <p:cNvCxnSpPr>
                <a:cxnSpLocks/>
              </p:cNvCxnSpPr>
              <p:nvPr/>
            </p:nvCxnSpPr>
            <p:spPr>
              <a:xfrm>
                <a:off x="9130669" y="1869146"/>
                <a:ext cx="0" cy="374705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B941B2F0-C466-FB43-B284-89EA6B96AD2F}"/>
                </a:ext>
              </a:extLst>
            </p:cNvPr>
            <p:cNvSpPr txBox="1"/>
            <p:nvPr/>
          </p:nvSpPr>
          <p:spPr>
            <a:xfrm rot="16200000">
              <a:off x="6141034" y="4448603"/>
              <a:ext cx="1488985" cy="461665"/>
            </a:xfrm>
            <a:prstGeom prst="rect">
              <a:avLst/>
            </a:prstGeom>
            <a:noFill/>
          </p:spPr>
          <p:txBody>
            <a:bodyPr wrap="square" rtlCol="0">
              <a:spAutoFit/>
            </a:bodyPr>
            <a:lstStyle/>
            <a:p>
              <a:pPr algn="ctr"/>
              <a:r>
                <a:rPr lang="en-US" sz="2400" b="1" dirty="0">
                  <a:solidFill>
                    <a:schemeClr val="tx2"/>
                  </a:solidFill>
                </a:rPr>
                <a:t>Single</a:t>
              </a:r>
              <a:endParaRPr lang="en-US" b="1" dirty="0">
                <a:solidFill>
                  <a:schemeClr val="tx2"/>
                </a:solidFill>
              </a:endParaRPr>
            </a:p>
          </p:txBody>
        </p:sp>
        <p:sp>
          <p:nvSpPr>
            <p:cNvPr id="88" name="TextBox 87">
              <a:extLst>
                <a:ext uri="{FF2B5EF4-FFF2-40B4-BE49-F238E27FC236}">
                  <a16:creationId xmlns:a16="http://schemas.microsoft.com/office/drawing/2014/main" id="{0DF4C878-39AD-8B45-A396-0FB3BF0FC643}"/>
                </a:ext>
              </a:extLst>
            </p:cNvPr>
            <p:cNvSpPr txBox="1"/>
            <p:nvPr/>
          </p:nvSpPr>
          <p:spPr>
            <a:xfrm rot="16200000">
              <a:off x="6141034" y="2575077"/>
              <a:ext cx="1488985" cy="461665"/>
            </a:xfrm>
            <a:prstGeom prst="rect">
              <a:avLst/>
            </a:prstGeom>
            <a:noFill/>
          </p:spPr>
          <p:txBody>
            <a:bodyPr wrap="square" rtlCol="0">
              <a:spAutoFit/>
            </a:bodyPr>
            <a:lstStyle/>
            <a:p>
              <a:pPr algn="ctr"/>
              <a:r>
                <a:rPr lang="en-US" sz="2400" b="1" dirty="0">
                  <a:solidFill>
                    <a:schemeClr val="tx2"/>
                  </a:solidFill>
                </a:rPr>
                <a:t>Married</a:t>
              </a:r>
            </a:p>
          </p:txBody>
        </p:sp>
        <p:sp>
          <p:nvSpPr>
            <p:cNvPr id="127" name="TextBox 126">
              <a:extLst>
                <a:ext uri="{FF2B5EF4-FFF2-40B4-BE49-F238E27FC236}">
                  <a16:creationId xmlns:a16="http://schemas.microsoft.com/office/drawing/2014/main" id="{0E262610-1D3A-B946-A31C-F8CF0DE0F5BC}"/>
                </a:ext>
              </a:extLst>
            </p:cNvPr>
            <p:cNvSpPr txBox="1"/>
            <p:nvPr/>
          </p:nvSpPr>
          <p:spPr>
            <a:xfrm>
              <a:off x="7125499" y="1356849"/>
              <a:ext cx="2103120" cy="457200"/>
            </a:xfrm>
            <a:prstGeom prst="rect">
              <a:avLst/>
            </a:prstGeom>
            <a:noFill/>
          </p:spPr>
          <p:txBody>
            <a:bodyPr wrap="square" rtlCol="0">
              <a:spAutoFit/>
            </a:bodyPr>
            <a:lstStyle/>
            <a:p>
              <a:pPr algn="ctr"/>
              <a:r>
                <a:rPr lang="en-US" sz="2400" b="1" dirty="0">
                  <a:solidFill>
                    <a:schemeClr val="tx2"/>
                  </a:solidFill>
                </a:rPr>
                <a:t>Homeowners</a:t>
              </a:r>
              <a:endParaRPr lang="en-US" b="1" dirty="0">
                <a:solidFill>
                  <a:schemeClr val="tx2"/>
                </a:solidFill>
              </a:endParaRPr>
            </a:p>
          </p:txBody>
        </p:sp>
        <p:sp>
          <p:nvSpPr>
            <p:cNvPr id="128" name="TextBox 127">
              <a:extLst>
                <a:ext uri="{FF2B5EF4-FFF2-40B4-BE49-F238E27FC236}">
                  <a16:creationId xmlns:a16="http://schemas.microsoft.com/office/drawing/2014/main" id="{DDD50099-F665-BA4C-971A-EFEAC70578EA}"/>
                </a:ext>
              </a:extLst>
            </p:cNvPr>
            <p:cNvSpPr txBox="1"/>
            <p:nvPr/>
          </p:nvSpPr>
          <p:spPr>
            <a:xfrm>
              <a:off x="9023659" y="1356849"/>
              <a:ext cx="2103120" cy="457200"/>
            </a:xfrm>
            <a:prstGeom prst="rect">
              <a:avLst/>
            </a:prstGeom>
            <a:noFill/>
          </p:spPr>
          <p:txBody>
            <a:bodyPr wrap="square" rtlCol="0">
              <a:spAutoFit/>
            </a:bodyPr>
            <a:lstStyle/>
            <a:p>
              <a:pPr algn="ctr"/>
              <a:r>
                <a:rPr lang="en-US" sz="2400" b="1" dirty="0">
                  <a:solidFill>
                    <a:schemeClr val="tx2"/>
                  </a:solidFill>
                </a:rPr>
                <a:t>Renters</a:t>
              </a:r>
            </a:p>
          </p:txBody>
        </p:sp>
        <p:grpSp>
          <p:nvGrpSpPr>
            <p:cNvPr id="6" name="Married - renters">
              <a:extLst>
                <a:ext uri="{FF2B5EF4-FFF2-40B4-BE49-F238E27FC236}">
                  <a16:creationId xmlns:a16="http://schemas.microsoft.com/office/drawing/2014/main" id="{D2530DE9-7FD0-41B0-9851-4C638C262556}"/>
                </a:ext>
              </a:extLst>
            </p:cNvPr>
            <p:cNvGrpSpPr/>
            <p:nvPr/>
          </p:nvGrpSpPr>
          <p:grpSpPr>
            <a:xfrm>
              <a:off x="9375472" y="1937966"/>
              <a:ext cx="2137395" cy="1796233"/>
              <a:chOff x="9375472" y="1937966"/>
              <a:chExt cx="2137395" cy="1796233"/>
            </a:xfrm>
          </p:grpSpPr>
          <p:sp>
            <p:nvSpPr>
              <p:cNvPr id="135" name="TextBox 134">
                <a:extLst>
                  <a:ext uri="{FF2B5EF4-FFF2-40B4-BE49-F238E27FC236}">
                    <a16:creationId xmlns:a16="http://schemas.microsoft.com/office/drawing/2014/main" id="{FCE49880-CF93-214F-ADDE-D639F094B15C}"/>
                  </a:ext>
                </a:extLst>
              </p:cNvPr>
              <p:cNvSpPr txBox="1"/>
              <p:nvPr/>
            </p:nvSpPr>
            <p:spPr>
              <a:xfrm>
                <a:off x="10023882" y="3149424"/>
                <a:ext cx="1488985" cy="584775"/>
              </a:xfrm>
              <a:prstGeom prst="rect">
                <a:avLst/>
              </a:prstGeom>
              <a:noFill/>
            </p:spPr>
            <p:txBody>
              <a:bodyPr wrap="square" rtlCol="0">
                <a:spAutoFit/>
              </a:bodyPr>
              <a:lstStyle/>
              <a:p>
                <a:pPr algn="ctr"/>
                <a:r>
                  <a:rPr lang="en-US" sz="1600" b="1" dirty="0"/>
                  <a:t>0 +</a:t>
                </a:r>
                <a:br>
                  <a:rPr lang="en-US" sz="1600" b="1" dirty="0"/>
                </a:br>
                <a:r>
                  <a:rPr lang="en-US" sz="1600" b="1" dirty="0"/>
                  <a:t>6 -</a:t>
                </a:r>
              </a:p>
            </p:txBody>
          </p:sp>
          <p:sp>
            <p:nvSpPr>
              <p:cNvPr id="100" name="Minus 99">
                <a:extLst>
                  <a:ext uri="{FF2B5EF4-FFF2-40B4-BE49-F238E27FC236}">
                    <a16:creationId xmlns:a16="http://schemas.microsoft.com/office/drawing/2014/main" id="{3E1F3840-E868-A643-959E-BBE8DB27C4EC}"/>
                  </a:ext>
                </a:extLst>
              </p:cNvPr>
              <p:cNvSpPr/>
              <p:nvPr/>
            </p:nvSpPr>
            <p:spPr>
              <a:xfrm>
                <a:off x="9504533" y="2093385"/>
                <a:ext cx="249918" cy="258997"/>
              </a:xfrm>
              <a:prstGeom prst="mathMinus">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Minus 100">
                <a:extLst>
                  <a:ext uri="{FF2B5EF4-FFF2-40B4-BE49-F238E27FC236}">
                    <a16:creationId xmlns:a16="http://schemas.microsoft.com/office/drawing/2014/main" id="{83034B04-9590-7D4E-9BB1-797EC899CE76}"/>
                  </a:ext>
                </a:extLst>
              </p:cNvPr>
              <p:cNvSpPr/>
              <p:nvPr/>
            </p:nvSpPr>
            <p:spPr>
              <a:xfrm>
                <a:off x="10228880" y="2387812"/>
                <a:ext cx="249918" cy="258997"/>
              </a:xfrm>
              <a:prstGeom prst="mathMinus">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Minus 101">
                <a:extLst>
                  <a:ext uri="{FF2B5EF4-FFF2-40B4-BE49-F238E27FC236}">
                    <a16:creationId xmlns:a16="http://schemas.microsoft.com/office/drawing/2014/main" id="{E8859D72-A2E6-8C46-9EB4-B6E0ADD57FC7}"/>
                  </a:ext>
                </a:extLst>
              </p:cNvPr>
              <p:cNvSpPr/>
              <p:nvPr/>
            </p:nvSpPr>
            <p:spPr>
              <a:xfrm>
                <a:off x="9375472" y="3226583"/>
                <a:ext cx="249918" cy="258997"/>
              </a:xfrm>
              <a:prstGeom prst="mathMinus">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Minus 102">
                <a:extLst>
                  <a:ext uri="{FF2B5EF4-FFF2-40B4-BE49-F238E27FC236}">
                    <a16:creationId xmlns:a16="http://schemas.microsoft.com/office/drawing/2014/main" id="{39C3D607-1E00-4747-B990-CBC89D1530CA}"/>
                  </a:ext>
                </a:extLst>
              </p:cNvPr>
              <p:cNvSpPr/>
              <p:nvPr/>
            </p:nvSpPr>
            <p:spPr>
              <a:xfrm>
                <a:off x="10593100" y="1937966"/>
                <a:ext cx="249918" cy="258997"/>
              </a:xfrm>
              <a:prstGeom prst="mathMinus">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Minus 103">
                <a:extLst>
                  <a:ext uri="{FF2B5EF4-FFF2-40B4-BE49-F238E27FC236}">
                    <a16:creationId xmlns:a16="http://schemas.microsoft.com/office/drawing/2014/main" id="{1F879567-7CFE-8B43-8043-34617912DE7B}"/>
                  </a:ext>
                </a:extLst>
              </p:cNvPr>
              <p:cNvSpPr/>
              <p:nvPr/>
            </p:nvSpPr>
            <p:spPr>
              <a:xfrm>
                <a:off x="9734219" y="2702538"/>
                <a:ext cx="249918" cy="258997"/>
              </a:xfrm>
              <a:prstGeom prst="mathMinus">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Minus 104">
                <a:extLst>
                  <a:ext uri="{FF2B5EF4-FFF2-40B4-BE49-F238E27FC236}">
                    <a16:creationId xmlns:a16="http://schemas.microsoft.com/office/drawing/2014/main" id="{A1EAEADB-2B9D-8742-BE87-D9B627345E8B}"/>
                  </a:ext>
                </a:extLst>
              </p:cNvPr>
              <p:cNvSpPr/>
              <p:nvPr/>
            </p:nvSpPr>
            <p:spPr>
              <a:xfrm>
                <a:off x="10245156" y="3338019"/>
                <a:ext cx="249918" cy="258997"/>
              </a:xfrm>
              <a:prstGeom prst="mathMinus">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11" name="Married - Owners">
              <a:extLst>
                <a:ext uri="{FF2B5EF4-FFF2-40B4-BE49-F238E27FC236}">
                  <a16:creationId xmlns:a16="http://schemas.microsoft.com/office/drawing/2014/main" id="{CDC878B5-B2A2-490C-9920-80BA3E282846}"/>
                </a:ext>
              </a:extLst>
            </p:cNvPr>
            <p:cNvGrpSpPr/>
            <p:nvPr/>
          </p:nvGrpSpPr>
          <p:grpSpPr>
            <a:xfrm>
              <a:off x="6765206" y="1957798"/>
              <a:ext cx="2254096" cy="1776401"/>
              <a:chOff x="6765206" y="1957798"/>
              <a:chExt cx="2254096" cy="1776401"/>
            </a:xfrm>
          </p:grpSpPr>
          <p:sp>
            <p:nvSpPr>
              <p:cNvPr id="141" name="TextBox 140">
                <a:extLst>
                  <a:ext uri="{FF2B5EF4-FFF2-40B4-BE49-F238E27FC236}">
                    <a16:creationId xmlns:a16="http://schemas.microsoft.com/office/drawing/2014/main" id="{457D336A-B91C-F94C-889B-7E9A68DADC8D}"/>
                  </a:ext>
                </a:extLst>
              </p:cNvPr>
              <p:cNvSpPr txBox="1"/>
              <p:nvPr/>
            </p:nvSpPr>
            <p:spPr>
              <a:xfrm>
                <a:off x="6765206" y="3149424"/>
                <a:ext cx="1488985" cy="584775"/>
              </a:xfrm>
              <a:prstGeom prst="rect">
                <a:avLst/>
              </a:prstGeom>
              <a:noFill/>
            </p:spPr>
            <p:txBody>
              <a:bodyPr wrap="square" rtlCol="0">
                <a:spAutoFit/>
              </a:bodyPr>
              <a:lstStyle/>
              <a:p>
                <a:pPr algn="ctr"/>
                <a:r>
                  <a:rPr lang="en-US" sz="1600" b="1" dirty="0"/>
                  <a:t>7 +</a:t>
                </a:r>
              </a:p>
              <a:p>
                <a:pPr algn="ctr"/>
                <a:r>
                  <a:rPr lang="en-US" sz="1600" b="1" dirty="0"/>
                  <a:t>3 -</a:t>
                </a:r>
              </a:p>
            </p:txBody>
          </p:sp>
          <p:sp>
            <p:nvSpPr>
              <p:cNvPr id="92" name="Plus 91">
                <a:extLst>
                  <a:ext uri="{FF2B5EF4-FFF2-40B4-BE49-F238E27FC236}">
                    <a16:creationId xmlns:a16="http://schemas.microsoft.com/office/drawing/2014/main" id="{362A2C7C-7FF7-9B44-ADFC-8627AFFB12D0}"/>
                  </a:ext>
                </a:extLst>
              </p:cNvPr>
              <p:cNvSpPr>
                <a:spLocks noChangeAspect="1"/>
              </p:cNvSpPr>
              <p:nvPr/>
            </p:nvSpPr>
            <p:spPr>
              <a:xfrm>
                <a:off x="8147399" y="3016399"/>
                <a:ext cx="274320" cy="274317"/>
              </a:xfrm>
              <a:prstGeom prst="mathPlus">
                <a:avLst/>
              </a:prstGeom>
              <a:solidFill>
                <a:schemeClr val="accent6">
                  <a:lumMod val="75000"/>
                </a:schemeClr>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Plus 92">
                <a:extLst>
                  <a:ext uri="{FF2B5EF4-FFF2-40B4-BE49-F238E27FC236}">
                    <a16:creationId xmlns:a16="http://schemas.microsoft.com/office/drawing/2014/main" id="{5A8B861D-7618-0F45-BBEC-BA9975A9C1E3}"/>
                  </a:ext>
                </a:extLst>
              </p:cNvPr>
              <p:cNvSpPr>
                <a:spLocks noChangeAspect="1"/>
              </p:cNvSpPr>
              <p:nvPr/>
            </p:nvSpPr>
            <p:spPr>
              <a:xfrm>
                <a:off x="7597218" y="2102466"/>
                <a:ext cx="274320" cy="274317"/>
              </a:xfrm>
              <a:prstGeom prst="mathPlus">
                <a:avLst/>
              </a:prstGeom>
              <a:solidFill>
                <a:schemeClr val="accent6">
                  <a:lumMod val="75000"/>
                </a:schemeClr>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Plus 93">
                <a:extLst>
                  <a:ext uri="{FF2B5EF4-FFF2-40B4-BE49-F238E27FC236}">
                    <a16:creationId xmlns:a16="http://schemas.microsoft.com/office/drawing/2014/main" id="{F2EB720B-F23A-DE46-AF67-173445C36EED}"/>
                  </a:ext>
                </a:extLst>
              </p:cNvPr>
              <p:cNvSpPr>
                <a:spLocks noChangeAspect="1"/>
              </p:cNvSpPr>
              <p:nvPr/>
            </p:nvSpPr>
            <p:spPr>
              <a:xfrm>
                <a:off x="8596461" y="2049574"/>
                <a:ext cx="274320" cy="274317"/>
              </a:xfrm>
              <a:prstGeom prst="mathPlus">
                <a:avLst/>
              </a:prstGeom>
              <a:solidFill>
                <a:schemeClr val="accent6">
                  <a:lumMod val="75000"/>
                </a:schemeClr>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Plus 94">
                <a:extLst>
                  <a:ext uri="{FF2B5EF4-FFF2-40B4-BE49-F238E27FC236}">
                    <a16:creationId xmlns:a16="http://schemas.microsoft.com/office/drawing/2014/main" id="{3D0D8C6F-ECDF-3D43-85E5-26B8BA7E9DF3}"/>
                  </a:ext>
                </a:extLst>
              </p:cNvPr>
              <p:cNvSpPr>
                <a:spLocks noChangeAspect="1"/>
              </p:cNvSpPr>
              <p:nvPr/>
            </p:nvSpPr>
            <p:spPr>
              <a:xfrm>
                <a:off x="8744982" y="2721153"/>
                <a:ext cx="274320" cy="274317"/>
              </a:xfrm>
              <a:prstGeom prst="mathPlus">
                <a:avLst/>
              </a:prstGeom>
              <a:solidFill>
                <a:schemeClr val="accent6">
                  <a:lumMod val="75000"/>
                </a:schemeClr>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Plus 95">
                <a:extLst>
                  <a:ext uri="{FF2B5EF4-FFF2-40B4-BE49-F238E27FC236}">
                    <a16:creationId xmlns:a16="http://schemas.microsoft.com/office/drawing/2014/main" id="{C6029DB3-5692-5F4F-88A9-CE80DC0B082A}"/>
                  </a:ext>
                </a:extLst>
              </p:cNvPr>
              <p:cNvSpPr>
                <a:spLocks noChangeAspect="1"/>
              </p:cNvSpPr>
              <p:nvPr/>
            </p:nvSpPr>
            <p:spPr>
              <a:xfrm>
                <a:off x="7401394" y="2839899"/>
                <a:ext cx="274320" cy="274317"/>
              </a:xfrm>
              <a:prstGeom prst="mathPlus">
                <a:avLst/>
              </a:prstGeom>
              <a:solidFill>
                <a:schemeClr val="accent6">
                  <a:lumMod val="75000"/>
                </a:schemeClr>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Plus 96">
                <a:extLst>
                  <a:ext uri="{FF2B5EF4-FFF2-40B4-BE49-F238E27FC236}">
                    <a16:creationId xmlns:a16="http://schemas.microsoft.com/office/drawing/2014/main" id="{E7148154-B8EA-3D40-A250-111294174733}"/>
                  </a:ext>
                </a:extLst>
              </p:cNvPr>
              <p:cNvSpPr>
                <a:spLocks noChangeAspect="1"/>
              </p:cNvSpPr>
              <p:nvPr/>
            </p:nvSpPr>
            <p:spPr>
              <a:xfrm>
                <a:off x="8539463" y="3285060"/>
                <a:ext cx="274320" cy="274317"/>
              </a:xfrm>
              <a:prstGeom prst="mathPlus">
                <a:avLst/>
              </a:prstGeom>
              <a:solidFill>
                <a:schemeClr val="accent6">
                  <a:lumMod val="75000"/>
                </a:schemeClr>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Plus 97">
                <a:extLst>
                  <a:ext uri="{FF2B5EF4-FFF2-40B4-BE49-F238E27FC236}">
                    <a16:creationId xmlns:a16="http://schemas.microsoft.com/office/drawing/2014/main" id="{BB9E1C85-2D5E-D942-910F-CE7A1A84E750}"/>
                  </a:ext>
                </a:extLst>
              </p:cNvPr>
              <p:cNvSpPr>
                <a:spLocks noChangeAspect="1"/>
              </p:cNvSpPr>
              <p:nvPr/>
            </p:nvSpPr>
            <p:spPr>
              <a:xfrm>
                <a:off x="8280828" y="2403132"/>
                <a:ext cx="274320" cy="274317"/>
              </a:xfrm>
              <a:prstGeom prst="mathPlus">
                <a:avLst/>
              </a:prstGeom>
              <a:solidFill>
                <a:schemeClr val="accent6">
                  <a:lumMod val="75000"/>
                </a:schemeClr>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Minus 98">
                <a:extLst>
                  <a:ext uri="{FF2B5EF4-FFF2-40B4-BE49-F238E27FC236}">
                    <a16:creationId xmlns:a16="http://schemas.microsoft.com/office/drawing/2014/main" id="{E7BD017D-5EDA-0845-A12D-FF43F0DAC22D}"/>
                  </a:ext>
                </a:extLst>
              </p:cNvPr>
              <p:cNvSpPr/>
              <p:nvPr/>
            </p:nvSpPr>
            <p:spPr>
              <a:xfrm>
                <a:off x="7908111" y="3398383"/>
                <a:ext cx="249918" cy="258997"/>
              </a:xfrm>
              <a:prstGeom prst="mathMinu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6" name="Minus 105">
                <a:extLst>
                  <a:ext uri="{FF2B5EF4-FFF2-40B4-BE49-F238E27FC236}">
                    <a16:creationId xmlns:a16="http://schemas.microsoft.com/office/drawing/2014/main" id="{310C2389-F987-244C-82FD-A12217E5F840}"/>
                  </a:ext>
                </a:extLst>
              </p:cNvPr>
              <p:cNvSpPr/>
              <p:nvPr/>
            </p:nvSpPr>
            <p:spPr>
              <a:xfrm>
                <a:off x="8025298" y="1957798"/>
                <a:ext cx="249918" cy="258997"/>
              </a:xfrm>
              <a:prstGeom prst="mathMinu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7" name="Minus 106">
                <a:extLst>
                  <a:ext uri="{FF2B5EF4-FFF2-40B4-BE49-F238E27FC236}">
                    <a16:creationId xmlns:a16="http://schemas.microsoft.com/office/drawing/2014/main" id="{F158E682-9363-1848-A644-7C143B4E8E8F}"/>
                  </a:ext>
                </a:extLst>
              </p:cNvPr>
              <p:cNvSpPr/>
              <p:nvPr/>
            </p:nvSpPr>
            <p:spPr>
              <a:xfrm>
                <a:off x="7750648" y="2608250"/>
                <a:ext cx="249918" cy="258997"/>
              </a:xfrm>
              <a:prstGeom prst="mathMinu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10" name="Single - Owners">
              <a:extLst>
                <a:ext uri="{FF2B5EF4-FFF2-40B4-BE49-F238E27FC236}">
                  <a16:creationId xmlns:a16="http://schemas.microsoft.com/office/drawing/2014/main" id="{75D1EDA2-F693-4CB0-A0CC-F05A5B09361C}"/>
                </a:ext>
              </a:extLst>
            </p:cNvPr>
            <p:cNvGrpSpPr/>
            <p:nvPr/>
          </p:nvGrpSpPr>
          <p:grpSpPr>
            <a:xfrm>
              <a:off x="6765206" y="3837277"/>
              <a:ext cx="2262293" cy="1804257"/>
              <a:chOff x="6765206" y="3837277"/>
              <a:chExt cx="2262293" cy="1804257"/>
            </a:xfrm>
          </p:grpSpPr>
          <p:sp>
            <p:nvSpPr>
              <p:cNvPr id="146" name="TextBox 145">
                <a:extLst>
                  <a:ext uri="{FF2B5EF4-FFF2-40B4-BE49-F238E27FC236}">
                    <a16:creationId xmlns:a16="http://schemas.microsoft.com/office/drawing/2014/main" id="{1848E0FE-6438-9B44-BCD0-1EA5F9A6C450}"/>
                  </a:ext>
                </a:extLst>
              </p:cNvPr>
              <p:cNvSpPr txBox="1"/>
              <p:nvPr/>
            </p:nvSpPr>
            <p:spPr>
              <a:xfrm>
                <a:off x="6765206" y="5056759"/>
                <a:ext cx="1488985" cy="584775"/>
              </a:xfrm>
              <a:prstGeom prst="rect">
                <a:avLst/>
              </a:prstGeom>
              <a:noFill/>
            </p:spPr>
            <p:txBody>
              <a:bodyPr wrap="square" rtlCol="0">
                <a:spAutoFit/>
              </a:bodyPr>
              <a:lstStyle/>
              <a:p>
                <a:pPr algn="ctr"/>
                <a:r>
                  <a:rPr lang="en-US" sz="1600" b="1" dirty="0"/>
                  <a:t>0 +</a:t>
                </a:r>
                <a:br>
                  <a:rPr lang="en-US" sz="1600" b="1" dirty="0"/>
                </a:br>
                <a:r>
                  <a:rPr lang="en-US" sz="1600" b="1" dirty="0"/>
                  <a:t>6 -</a:t>
                </a:r>
              </a:p>
            </p:txBody>
          </p:sp>
          <p:sp>
            <p:nvSpPr>
              <p:cNvPr id="116" name="Minus 115">
                <a:extLst>
                  <a:ext uri="{FF2B5EF4-FFF2-40B4-BE49-F238E27FC236}">
                    <a16:creationId xmlns:a16="http://schemas.microsoft.com/office/drawing/2014/main" id="{931102EE-3C8D-2447-92C5-33D1188D3505}"/>
                  </a:ext>
                </a:extLst>
              </p:cNvPr>
              <p:cNvSpPr/>
              <p:nvPr/>
            </p:nvSpPr>
            <p:spPr>
              <a:xfrm>
                <a:off x="7621121" y="4001467"/>
                <a:ext cx="249918" cy="258997"/>
              </a:xfrm>
              <a:prstGeom prst="mathMinus">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7" name="Minus 116">
                <a:extLst>
                  <a:ext uri="{FF2B5EF4-FFF2-40B4-BE49-F238E27FC236}">
                    <a16:creationId xmlns:a16="http://schemas.microsoft.com/office/drawing/2014/main" id="{7284757E-338D-4247-9991-A8B94BAE0EA8}"/>
                  </a:ext>
                </a:extLst>
              </p:cNvPr>
              <p:cNvSpPr/>
              <p:nvPr/>
            </p:nvSpPr>
            <p:spPr>
              <a:xfrm>
                <a:off x="8777581" y="4730429"/>
                <a:ext cx="249918" cy="258997"/>
              </a:xfrm>
              <a:prstGeom prst="mathMinus">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8" name="Minus 117">
                <a:extLst>
                  <a:ext uri="{FF2B5EF4-FFF2-40B4-BE49-F238E27FC236}">
                    <a16:creationId xmlns:a16="http://schemas.microsoft.com/office/drawing/2014/main" id="{9AFC9E70-45CD-B146-A48A-9E477623DECF}"/>
                  </a:ext>
                </a:extLst>
              </p:cNvPr>
              <p:cNvSpPr/>
              <p:nvPr/>
            </p:nvSpPr>
            <p:spPr>
              <a:xfrm>
                <a:off x="7593879" y="4850075"/>
                <a:ext cx="249918" cy="258997"/>
              </a:xfrm>
              <a:prstGeom prst="mathMinus">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1" name="Minus 120">
                <a:extLst>
                  <a:ext uri="{FF2B5EF4-FFF2-40B4-BE49-F238E27FC236}">
                    <a16:creationId xmlns:a16="http://schemas.microsoft.com/office/drawing/2014/main" id="{B14524A7-B70A-ED40-B244-81ED18C552DC}"/>
                  </a:ext>
                </a:extLst>
              </p:cNvPr>
              <p:cNvSpPr/>
              <p:nvPr/>
            </p:nvSpPr>
            <p:spPr>
              <a:xfrm>
                <a:off x="8475581" y="3837277"/>
                <a:ext cx="249918" cy="258997"/>
              </a:xfrm>
              <a:prstGeom prst="mathMinus">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2" name="Minus 121">
                <a:extLst>
                  <a:ext uri="{FF2B5EF4-FFF2-40B4-BE49-F238E27FC236}">
                    <a16:creationId xmlns:a16="http://schemas.microsoft.com/office/drawing/2014/main" id="{A88A3920-F5D3-9341-AAFA-20CB905226D5}"/>
                  </a:ext>
                </a:extLst>
              </p:cNvPr>
              <p:cNvSpPr/>
              <p:nvPr/>
            </p:nvSpPr>
            <p:spPr>
              <a:xfrm>
                <a:off x="8072243" y="4437969"/>
                <a:ext cx="249918" cy="258997"/>
              </a:xfrm>
              <a:prstGeom prst="mathMinus">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3" name="Minus 122">
                <a:extLst>
                  <a:ext uri="{FF2B5EF4-FFF2-40B4-BE49-F238E27FC236}">
                    <a16:creationId xmlns:a16="http://schemas.microsoft.com/office/drawing/2014/main" id="{556F1227-E564-714C-BD7E-549445CEC0B8}"/>
                  </a:ext>
                </a:extLst>
              </p:cNvPr>
              <p:cNvSpPr/>
              <p:nvPr/>
            </p:nvSpPr>
            <p:spPr>
              <a:xfrm>
                <a:off x="8251443" y="5095017"/>
                <a:ext cx="249918" cy="258997"/>
              </a:xfrm>
              <a:prstGeom prst="mathMinus">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9" name="Single - renters">
              <a:extLst>
                <a:ext uri="{FF2B5EF4-FFF2-40B4-BE49-F238E27FC236}">
                  <a16:creationId xmlns:a16="http://schemas.microsoft.com/office/drawing/2014/main" id="{903061A5-2EA6-4079-8E77-5FABF8D50533}"/>
                </a:ext>
              </a:extLst>
            </p:cNvPr>
            <p:cNvGrpSpPr/>
            <p:nvPr/>
          </p:nvGrpSpPr>
          <p:grpSpPr>
            <a:xfrm>
              <a:off x="9283935" y="3892868"/>
              <a:ext cx="2228932" cy="1748666"/>
              <a:chOff x="9283935" y="3892868"/>
              <a:chExt cx="2228932" cy="1748666"/>
            </a:xfrm>
          </p:grpSpPr>
          <p:sp>
            <p:nvSpPr>
              <p:cNvPr id="125" name="TextBox 124">
                <a:extLst>
                  <a:ext uri="{FF2B5EF4-FFF2-40B4-BE49-F238E27FC236}">
                    <a16:creationId xmlns:a16="http://schemas.microsoft.com/office/drawing/2014/main" id="{61B691F2-02F6-464C-BDD9-15486E496EE3}"/>
                  </a:ext>
                </a:extLst>
              </p:cNvPr>
              <p:cNvSpPr txBox="1"/>
              <p:nvPr/>
            </p:nvSpPr>
            <p:spPr>
              <a:xfrm>
                <a:off x="10023882" y="5056759"/>
                <a:ext cx="1488985" cy="584775"/>
              </a:xfrm>
              <a:prstGeom prst="rect">
                <a:avLst/>
              </a:prstGeom>
              <a:noFill/>
            </p:spPr>
            <p:txBody>
              <a:bodyPr wrap="square" rtlCol="0">
                <a:spAutoFit/>
              </a:bodyPr>
              <a:lstStyle/>
              <a:p>
                <a:pPr algn="ctr"/>
                <a:r>
                  <a:rPr lang="en-US" sz="1600" b="1" dirty="0"/>
                  <a:t>7 +</a:t>
                </a:r>
              </a:p>
              <a:p>
                <a:pPr algn="ctr"/>
                <a:r>
                  <a:rPr lang="en-US" sz="1600" b="1" dirty="0"/>
                  <a:t>3 -</a:t>
                </a:r>
              </a:p>
            </p:txBody>
          </p:sp>
          <p:sp>
            <p:nvSpPr>
              <p:cNvPr id="109" name="Plus 108">
                <a:extLst>
                  <a:ext uri="{FF2B5EF4-FFF2-40B4-BE49-F238E27FC236}">
                    <a16:creationId xmlns:a16="http://schemas.microsoft.com/office/drawing/2014/main" id="{92489901-316E-A44A-9153-3A3423A78ACC}"/>
                  </a:ext>
                </a:extLst>
              </p:cNvPr>
              <p:cNvSpPr>
                <a:spLocks noChangeAspect="1"/>
              </p:cNvSpPr>
              <p:nvPr/>
            </p:nvSpPr>
            <p:spPr>
              <a:xfrm>
                <a:off x="9704096" y="4970059"/>
                <a:ext cx="249919" cy="249916"/>
              </a:xfrm>
              <a:prstGeom prst="mathPl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Plus 109">
                <a:extLst>
                  <a:ext uri="{FF2B5EF4-FFF2-40B4-BE49-F238E27FC236}">
                    <a16:creationId xmlns:a16="http://schemas.microsoft.com/office/drawing/2014/main" id="{E550E68A-AF38-C34E-A56A-A7975CC78B0A}"/>
                  </a:ext>
                </a:extLst>
              </p:cNvPr>
              <p:cNvSpPr>
                <a:spLocks noChangeAspect="1"/>
              </p:cNvSpPr>
              <p:nvPr/>
            </p:nvSpPr>
            <p:spPr>
              <a:xfrm>
                <a:off x="9716708" y="4273247"/>
                <a:ext cx="249919" cy="249916"/>
              </a:xfrm>
              <a:prstGeom prst="mathPl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Plus 110">
                <a:extLst>
                  <a:ext uri="{FF2B5EF4-FFF2-40B4-BE49-F238E27FC236}">
                    <a16:creationId xmlns:a16="http://schemas.microsoft.com/office/drawing/2014/main" id="{AB470895-3977-8240-9144-81BA080AEC5E}"/>
                  </a:ext>
                </a:extLst>
              </p:cNvPr>
              <p:cNvSpPr>
                <a:spLocks noChangeAspect="1"/>
              </p:cNvSpPr>
              <p:nvPr/>
            </p:nvSpPr>
            <p:spPr>
              <a:xfrm>
                <a:off x="10468141" y="4017826"/>
                <a:ext cx="249919" cy="249916"/>
              </a:xfrm>
              <a:prstGeom prst="mathPl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Plus 111">
                <a:extLst>
                  <a:ext uri="{FF2B5EF4-FFF2-40B4-BE49-F238E27FC236}">
                    <a16:creationId xmlns:a16="http://schemas.microsoft.com/office/drawing/2014/main" id="{43898F1B-2ADB-8845-AC8F-55A2FE855E63}"/>
                  </a:ext>
                </a:extLst>
              </p:cNvPr>
              <p:cNvSpPr>
                <a:spLocks noChangeAspect="1"/>
              </p:cNvSpPr>
              <p:nvPr/>
            </p:nvSpPr>
            <p:spPr>
              <a:xfrm>
                <a:off x="10285552" y="5298970"/>
                <a:ext cx="249919" cy="249916"/>
              </a:xfrm>
              <a:prstGeom prst="mathPl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Plus 112">
                <a:extLst>
                  <a:ext uri="{FF2B5EF4-FFF2-40B4-BE49-F238E27FC236}">
                    <a16:creationId xmlns:a16="http://schemas.microsoft.com/office/drawing/2014/main" id="{82CAB396-CD64-4349-A838-3DC775C74C68}"/>
                  </a:ext>
                </a:extLst>
              </p:cNvPr>
              <p:cNvSpPr>
                <a:spLocks noChangeAspect="1"/>
              </p:cNvSpPr>
              <p:nvPr/>
            </p:nvSpPr>
            <p:spPr>
              <a:xfrm>
                <a:off x="9283935" y="4524017"/>
                <a:ext cx="249919" cy="249916"/>
              </a:xfrm>
              <a:prstGeom prst="mathPl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Plus 113">
                <a:extLst>
                  <a:ext uri="{FF2B5EF4-FFF2-40B4-BE49-F238E27FC236}">
                    <a16:creationId xmlns:a16="http://schemas.microsoft.com/office/drawing/2014/main" id="{6E2CC522-EFCE-8443-A58D-C8F9743DC557}"/>
                  </a:ext>
                </a:extLst>
              </p:cNvPr>
              <p:cNvSpPr>
                <a:spLocks noChangeAspect="1"/>
              </p:cNvSpPr>
              <p:nvPr/>
            </p:nvSpPr>
            <p:spPr>
              <a:xfrm>
                <a:off x="10106903" y="4610012"/>
                <a:ext cx="249919" cy="249916"/>
              </a:xfrm>
              <a:prstGeom prst="mathPl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Plus 114">
                <a:extLst>
                  <a:ext uri="{FF2B5EF4-FFF2-40B4-BE49-F238E27FC236}">
                    <a16:creationId xmlns:a16="http://schemas.microsoft.com/office/drawing/2014/main" id="{7C80AA81-5F08-1248-B937-DA0F033325BE}"/>
                  </a:ext>
                </a:extLst>
              </p:cNvPr>
              <p:cNvSpPr>
                <a:spLocks noChangeAspect="1"/>
              </p:cNvSpPr>
              <p:nvPr/>
            </p:nvSpPr>
            <p:spPr>
              <a:xfrm>
                <a:off x="9995237" y="3892868"/>
                <a:ext cx="249919" cy="249916"/>
              </a:xfrm>
              <a:prstGeom prst="mathPl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Minus 118">
                <a:extLst>
                  <a:ext uri="{FF2B5EF4-FFF2-40B4-BE49-F238E27FC236}">
                    <a16:creationId xmlns:a16="http://schemas.microsoft.com/office/drawing/2014/main" id="{928FCBA1-B81A-BE4A-80D2-9A0E219EA461}"/>
                  </a:ext>
                </a:extLst>
              </p:cNvPr>
              <p:cNvSpPr/>
              <p:nvPr/>
            </p:nvSpPr>
            <p:spPr>
              <a:xfrm>
                <a:off x="9314386" y="3938022"/>
                <a:ext cx="249918" cy="258997"/>
              </a:xfrm>
              <a:prstGeom prst="mathMin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0" name="Minus 119">
                <a:extLst>
                  <a:ext uri="{FF2B5EF4-FFF2-40B4-BE49-F238E27FC236}">
                    <a16:creationId xmlns:a16="http://schemas.microsoft.com/office/drawing/2014/main" id="{BDD970A1-D66B-1C4E-B4A6-8BCB2CB53E35}"/>
                  </a:ext>
                </a:extLst>
              </p:cNvPr>
              <p:cNvSpPr/>
              <p:nvPr/>
            </p:nvSpPr>
            <p:spPr>
              <a:xfrm>
                <a:off x="9314386" y="5219975"/>
                <a:ext cx="249918" cy="258997"/>
              </a:xfrm>
              <a:prstGeom prst="mathMin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4" name="Minus 123">
                <a:extLst>
                  <a:ext uri="{FF2B5EF4-FFF2-40B4-BE49-F238E27FC236}">
                    <a16:creationId xmlns:a16="http://schemas.microsoft.com/office/drawing/2014/main" id="{9250E667-2569-B945-B5BB-0C4051702DA8}"/>
                  </a:ext>
                </a:extLst>
              </p:cNvPr>
              <p:cNvSpPr/>
              <p:nvPr/>
            </p:nvSpPr>
            <p:spPr>
              <a:xfrm>
                <a:off x="10660024" y="4564184"/>
                <a:ext cx="249918" cy="258997"/>
              </a:xfrm>
              <a:prstGeom prst="mathMinus">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58" name="TextBox 57">
              <a:extLst>
                <a:ext uri="{FF2B5EF4-FFF2-40B4-BE49-F238E27FC236}">
                  <a16:creationId xmlns:a16="http://schemas.microsoft.com/office/drawing/2014/main" id="{B47CBBC4-CA5F-4758-A895-D4C6059FDCFC}"/>
                </a:ext>
              </a:extLst>
            </p:cNvPr>
            <p:cNvSpPr txBox="1"/>
            <p:nvPr/>
          </p:nvSpPr>
          <p:spPr>
            <a:xfrm>
              <a:off x="7467703" y="5726145"/>
              <a:ext cx="3325933" cy="646331"/>
            </a:xfrm>
            <a:prstGeom prst="rect">
              <a:avLst/>
            </a:prstGeom>
            <a:noFill/>
          </p:spPr>
          <p:txBody>
            <a:bodyPr wrap="square" rtlCol="0">
              <a:spAutoFit/>
            </a:bodyPr>
            <a:lstStyle/>
            <a:p>
              <a:pPr algn="ctr"/>
              <a:r>
                <a:rPr lang="en-US" dirty="0">
                  <a:solidFill>
                    <a:schemeClr val="tx2"/>
                  </a:solidFill>
                </a:rPr>
                <a:t>Example: Credit line increase </a:t>
              </a:r>
              <a:br>
                <a:rPr lang="en-US" dirty="0">
                  <a:solidFill>
                    <a:schemeClr val="tx2"/>
                  </a:solidFill>
                </a:rPr>
              </a:br>
              <a:r>
                <a:rPr lang="en-US" dirty="0">
                  <a:solidFill>
                    <a:schemeClr val="tx2"/>
                  </a:solidFill>
                </a:rPr>
                <a:t>(positive or negative)</a:t>
              </a:r>
            </a:p>
          </p:txBody>
        </p:sp>
      </p:grpSp>
    </p:spTree>
    <p:custDataLst>
      <p:tags r:id="rId1"/>
    </p:custDataLst>
    <p:extLst>
      <p:ext uri="{BB962C8B-B14F-4D97-AF65-F5344CB8AC3E}">
        <p14:creationId xmlns:p14="http://schemas.microsoft.com/office/powerpoint/2010/main" val="4211309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9B5DCFC0-3DBE-4D88-9048-046409F4F4AF}"/>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Autofit/>
          </a:bodyPr>
          <a:lstStyle/>
          <a:p>
            <a:r>
              <a:rPr lang="en-US" sz="3200" dirty="0"/>
              <a:t>Source graphic: Where should you consider fairness?</a:t>
            </a:r>
          </a:p>
        </p:txBody>
      </p:sp>
      <p:sp>
        <p:nvSpPr>
          <p:cNvPr id="3" name="Content Placeholder 2">
            <a:extLst>
              <a:ext uri="{FF2B5EF4-FFF2-40B4-BE49-F238E27FC236}">
                <a16:creationId xmlns:a16="http://schemas.microsoft.com/office/drawing/2014/main" id="{D43A557A-9190-C34C-B50E-F18104D19013}"/>
              </a:ext>
            </a:extLst>
          </p:cNvPr>
          <p:cNvSpPr>
            <a:spLocks noGrp="1"/>
          </p:cNvSpPr>
          <p:nvPr>
            <p:ph idx="2"/>
          </p:nvPr>
        </p:nvSpPr>
        <p:spPr/>
        <p:txBody>
          <a:bodyPr/>
          <a:lstStyle/>
          <a:p>
            <a:endParaRPr lang="en-US"/>
          </a:p>
        </p:txBody>
      </p:sp>
      <p:cxnSp>
        <p:nvCxnSpPr>
          <p:cNvPr id="13" name="Straight Arrow Connector 12">
            <a:extLst>
              <a:ext uri="{FF2B5EF4-FFF2-40B4-BE49-F238E27FC236}">
                <a16:creationId xmlns:a16="http://schemas.microsoft.com/office/drawing/2014/main" id="{C76CA4C1-BBA7-8544-9ABC-40290DFB1520}"/>
              </a:ext>
            </a:extLst>
          </p:cNvPr>
          <p:cNvCxnSpPr>
            <a:cxnSpLocks/>
            <a:stCxn id="12" idx="3"/>
          </p:cNvCxnSpPr>
          <p:nvPr/>
        </p:nvCxnSpPr>
        <p:spPr>
          <a:xfrm>
            <a:off x="2536342" y="4562664"/>
            <a:ext cx="342330" cy="0"/>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11" name="Rectangle: Rounded Corners 3">
            <a:extLst>
              <a:ext uri="{FF2B5EF4-FFF2-40B4-BE49-F238E27FC236}">
                <a16:creationId xmlns:a16="http://schemas.microsoft.com/office/drawing/2014/main" id="{AE0ABAA1-3958-1942-A004-A201E4FC4F8A}"/>
              </a:ext>
            </a:extLst>
          </p:cNvPr>
          <p:cNvSpPr/>
          <p:nvPr/>
        </p:nvSpPr>
        <p:spPr>
          <a:xfrm>
            <a:off x="442366" y="2808090"/>
            <a:ext cx="2093976" cy="871180"/>
          </a:xfrm>
          <a:prstGeom prst="roundRect">
            <a:avLst>
              <a:gd name="adj" fmla="val 855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p>
            <a:pPr marL="0" marR="0" lvl="0" indent="0" algn="ctr" defTabSz="622300" rtl="0" eaLnBrk="1" fontAlgn="auto" latinLnBrk="0" hangingPunct="1">
              <a:buClrTx/>
              <a:buSzTx/>
              <a:buFontTx/>
              <a:buNone/>
              <a:tabLst/>
              <a:defRPr/>
            </a:pPr>
            <a:r>
              <a:rPr kumimoji="0" lang="en-US" sz="2400" u="none" strike="noStrike" kern="1200" cap="none" spc="0" normalizeH="0" baseline="0" noProof="0" dirty="0">
                <a:ln>
                  <a:noFill/>
                </a:ln>
                <a:solidFill>
                  <a:srgbClr val="FFFFFF"/>
                </a:solidFill>
                <a:effectLst/>
                <a:uLnTx/>
                <a:uFillTx/>
                <a:ea typeface="Amazon Ember Light" panose="020B0403020204020204" pitchFamily="34" charset="0"/>
                <a:cs typeface="Amazon Ember Light" panose="020B0403020204020204" pitchFamily="34" charset="0"/>
              </a:rPr>
              <a:t>Real-life problem</a:t>
            </a:r>
          </a:p>
        </p:txBody>
      </p:sp>
      <p:sp>
        <p:nvSpPr>
          <p:cNvPr id="12" name="Rectangle: Rounded Corners 20">
            <a:extLst>
              <a:ext uri="{FF2B5EF4-FFF2-40B4-BE49-F238E27FC236}">
                <a16:creationId xmlns:a16="http://schemas.microsoft.com/office/drawing/2014/main" id="{6AE2F8A4-33B5-834D-BB4C-F1A2967607F5}"/>
              </a:ext>
            </a:extLst>
          </p:cNvPr>
          <p:cNvSpPr/>
          <p:nvPr/>
        </p:nvSpPr>
        <p:spPr>
          <a:xfrm>
            <a:off x="442366" y="4127074"/>
            <a:ext cx="2093976" cy="871180"/>
          </a:xfrm>
          <a:prstGeom prst="roundRect">
            <a:avLst>
              <a:gd name="adj" fmla="val 855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p>
            <a:pPr lvl="0" algn="ctr" defTabSz="622300">
              <a:defRPr/>
            </a:pPr>
            <a:r>
              <a:rPr lang="en-US" sz="2400" dirty="0">
                <a:solidFill>
                  <a:schemeClr val="bg1"/>
                </a:solidFill>
                <a:ea typeface="Amazon Ember Light" panose="020B0403020204020204" pitchFamily="34" charset="0"/>
                <a:cs typeface="Amazon Ember Light" panose="020B0403020204020204" pitchFamily="34" charset="0"/>
              </a:rPr>
              <a:t>ML problem</a:t>
            </a:r>
            <a:r>
              <a:rPr lang="en-US" sz="2400" dirty="0">
                <a:solidFill>
                  <a:srgbClr val="FFFFFF"/>
                </a:solidFill>
                <a:ea typeface="Amazon Ember Light" panose="020B0403020204020204" pitchFamily="34" charset="0"/>
                <a:cs typeface="Amazon Ember Light" panose="020B0403020204020204" pitchFamily="34" charset="0"/>
              </a:rPr>
              <a:t> formulation</a:t>
            </a:r>
          </a:p>
        </p:txBody>
      </p:sp>
      <p:cxnSp>
        <p:nvCxnSpPr>
          <p:cNvPr id="19" name="Straight Connector 18">
            <a:extLst>
              <a:ext uri="{FF2B5EF4-FFF2-40B4-BE49-F238E27FC236}">
                <a16:creationId xmlns:a16="http://schemas.microsoft.com/office/drawing/2014/main" id="{13B49803-4293-0E4A-85B1-F8F0168C30EA}"/>
              </a:ext>
            </a:extLst>
          </p:cNvPr>
          <p:cNvCxnSpPr>
            <a:cxnSpLocks/>
            <a:stCxn id="11" idx="2"/>
            <a:endCxn id="12" idx="0"/>
          </p:cNvCxnSpPr>
          <p:nvPr/>
        </p:nvCxnSpPr>
        <p:spPr>
          <a:xfrm>
            <a:off x="1489354" y="3679270"/>
            <a:ext cx="0" cy="447804"/>
          </a:xfrm>
          <a:prstGeom prst="line">
            <a:avLst/>
          </a:prstGeom>
          <a:solidFill>
            <a:schemeClr val="accent5"/>
          </a:solidFill>
          <a:ln w="25400">
            <a:solidFill>
              <a:srgbClr val="424242"/>
            </a:solidFill>
            <a:prstDash val="sysDash"/>
            <a:tailEnd type="triangle"/>
          </a:ln>
        </p:spPr>
        <p:style>
          <a:lnRef idx="1">
            <a:schemeClr val="dk1"/>
          </a:lnRef>
          <a:fillRef idx="0">
            <a:schemeClr val="dk1"/>
          </a:fillRef>
          <a:effectRef idx="0">
            <a:schemeClr val="dk1"/>
          </a:effectRef>
          <a:fontRef idx="minor">
            <a:schemeClr val="tx1"/>
          </a:fontRef>
        </p:style>
      </p:cxnSp>
      <p:sp>
        <p:nvSpPr>
          <p:cNvPr id="23" name="Rounded Rectangle 22">
            <a:extLst>
              <a:ext uri="{FF2B5EF4-FFF2-40B4-BE49-F238E27FC236}">
                <a16:creationId xmlns:a16="http://schemas.microsoft.com/office/drawing/2014/main" id="{A0D218E2-1B77-D44C-95A7-BB6D3BAFF950}"/>
              </a:ext>
            </a:extLst>
          </p:cNvPr>
          <p:cNvSpPr/>
          <p:nvPr/>
        </p:nvSpPr>
        <p:spPr>
          <a:xfrm>
            <a:off x="5640261" y="4543366"/>
            <a:ext cx="1386877" cy="442532"/>
          </a:xfrm>
          <a:prstGeom prst="round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lIns="45720" tIns="45720" rIns="45720" bIns="45720" rtlCol="0" anchor="ctr">
            <a:spAutoFit/>
          </a:bodyPr>
          <a:lstStyle/>
          <a:p>
            <a:pPr algn="ctr" defTabSz="340117"/>
            <a:r>
              <a:rPr lang="en-US" sz="1999" dirty="0">
                <a:solidFill>
                  <a:srgbClr val="FFFFFF"/>
                </a:solidFill>
                <a:ea typeface="Amazon Ember Light" panose="020B0403020204020204" pitchFamily="34" charset="0"/>
                <a:cs typeface="Amazon Ember Light" panose="020B0403020204020204" pitchFamily="34" charset="0"/>
              </a:rPr>
              <a:t>Algorithm</a:t>
            </a:r>
          </a:p>
        </p:txBody>
      </p:sp>
      <p:cxnSp>
        <p:nvCxnSpPr>
          <p:cNvPr id="32" name="Straight Arrow Connector 31">
            <a:extLst>
              <a:ext uri="{FF2B5EF4-FFF2-40B4-BE49-F238E27FC236}">
                <a16:creationId xmlns:a16="http://schemas.microsoft.com/office/drawing/2014/main" id="{92D7F023-F6F6-4F4B-A9E2-0196AD54D766}"/>
              </a:ext>
            </a:extLst>
          </p:cNvPr>
          <p:cNvCxnSpPr>
            <a:cxnSpLocks/>
            <a:endCxn id="23" idx="1"/>
          </p:cNvCxnSpPr>
          <p:nvPr/>
        </p:nvCxnSpPr>
        <p:spPr>
          <a:xfrm>
            <a:off x="5372403" y="4736115"/>
            <a:ext cx="267858" cy="0"/>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10" name="Rectangle: Rounded Corners 46">
            <a:extLst>
              <a:ext uri="{FF2B5EF4-FFF2-40B4-BE49-F238E27FC236}">
                <a16:creationId xmlns:a16="http://schemas.microsoft.com/office/drawing/2014/main" id="{35E05E8C-4635-EE43-9121-23F1A5D99714}"/>
              </a:ext>
            </a:extLst>
          </p:cNvPr>
          <p:cNvSpPr/>
          <p:nvPr/>
        </p:nvSpPr>
        <p:spPr>
          <a:xfrm>
            <a:off x="2878672" y="3475051"/>
            <a:ext cx="2564903" cy="1935956"/>
          </a:xfrm>
          <a:prstGeom prst="roundRect">
            <a:avLst>
              <a:gd name="adj" fmla="val 855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spAutoFit/>
          </a:bodyPr>
          <a:lstStyle/>
          <a:p>
            <a:pPr algn="ctr" defTabSz="622300"/>
            <a:r>
              <a:rPr lang="en-US" sz="2400" dirty="0">
                <a:solidFill>
                  <a:schemeClr val="bg1"/>
                </a:solidFill>
                <a:ea typeface="Amazon Ember Light" panose="020B0403020204020204" pitchFamily="34" charset="0"/>
                <a:cs typeface="Amazon Ember Light" panose="020B0403020204020204" pitchFamily="34" charset="0"/>
              </a:rPr>
              <a:t>Data processing</a:t>
            </a:r>
          </a:p>
          <a:p>
            <a:pPr defTabSz="622300"/>
            <a:r>
              <a:rPr lang="en-US" dirty="0">
                <a:solidFill>
                  <a:srgbClr val="FFFFFF"/>
                </a:solidFill>
                <a:ea typeface="Amazon Ember Light" panose="020B0403020204020204" pitchFamily="34" charset="0"/>
                <a:cs typeface="Amazon Ember Light" panose="020B0403020204020204" pitchFamily="34" charset="0"/>
              </a:rPr>
              <a:t>Includes steps such as:</a:t>
            </a:r>
          </a:p>
          <a:p>
            <a:pPr marL="285750" indent="-285750" defTabSz="622300">
              <a:buFont typeface="Arial" panose="020B0604020202020204" pitchFamily="34" charset="0"/>
              <a:buChar char="•"/>
            </a:pPr>
            <a:r>
              <a:rPr lang="en-US" dirty="0">
                <a:solidFill>
                  <a:srgbClr val="FFFFFF"/>
                </a:solidFill>
                <a:ea typeface="Amazon Ember Light" panose="020B0403020204020204" pitchFamily="34" charset="0"/>
                <a:cs typeface="Amazon Ember Light" panose="020B0403020204020204" pitchFamily="34" charset="0"/>
              </a:rPr>
              <a:t>Data collection</a:t>
            </a:r>
          </a:p>
          <a:p>
            <a:pPr marL="285750" indent="-285750" defTabSz="622300">
              <a:buFont typeface="Arial" panose="020B0604020202020204" pitchFamily="34" charset="0"/>
              <a:buChar char="•"/>
            </a:pPr>
            <a:r>
              <a:rPr lang="en-US" dirty="0">
                <a:solidFill>
                  <a:srgbClr val="FFFFFF"/>
                </a:solidFill>
                <a:ea typeface="Amazon Ember Light" panose="020B0403020204020204" pitchFamily="34" charset="0"/>
                <a:cs typeface="Amazon Ember Light" panose="020B0403020204020204" pitchFamily="34" charset="0"/>
              </a:rPr>
              <a:t>Data visualization </a:t>
            </a:r>
          </a:p>
          <a:p>
            <a:pPr marL="285750" indent="-285750" defTabSz="62230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Data augmentation</a:t>
            </a:r>
          </a:p>
          <a:p>
            <a:pPr marL="285750" indent="-285750" defTabSz="62230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Feature engineering</a:t>
            </a:r>
          </a:p>
        </p:txBody>
      </p:sp>
      <p:cxnSp>
        <p:nvCxnSpPr>
          <p:cNvPr id="30" name="Straight Arrow Connector 29">
            <a:extLst>
              <a:ext uri="{FF2B5EF4-FFF2-40B4-BE49-F238E27FC236}">
                <a16:creationId xmlns:a16="http://schemas.microsoft.com/office/drawing/2014/main" id="{DE6596F0-6292-B547-84AA-58EAFC78AD91}"/>
              </a:ext>
            </a:extLst>
          </p:cNvPr>
          <p:cNvCxnSpPr>
            <a:cxnSpLocks/>
            <a:stCxn id="23" idx="3"/>
            <a:endCxn id="25" idx="1"/>
          </p:cNvCxnSpPr>
          <p:nvPr/>
        </p:nvCxnSpPr>
        <p:spPr>
          <a:xfrm>
            <a:off x="7027138" y="4764632"/>
            <a:ext cx="395391" cy="1"/>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25" name="Rectangle: Rounded Corners 44">
            <a:extLst>
              <a:ext uri="{FF2B5EF4-FFF2-40B4-BE49-F238E27FC236}">
                <a16:creationId xmlns:a16="http://schemas.microsoft.com/office/drawing/2014/main" id="{3A93749E-AB7D-A147-A26E-45E51893FD9B}"/>
              </a:ext>
            </a:extLst>
          </p:cNvPr>
          <p:cNvSpPr/>
          <p:nvPr/>
        </p:nvSpPr>
        <p:spPr>
          <a:xfrm>
            <a:off x="7422529" y="4087048"/>
            <a:ext cx="1735882" cy="1355169"/>
          </a:xfrm>
          <a:prstGeom prst="roundRect">
            <a:avLst>
              <a:gd name="adj" fmla="val 855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p>
            <a:pPr lvl="0" algn="ctr" defTabSz="622300">
              <a:defRPr/>
            </a:pPr>
            <a:r>
              <a:rPr kumimoji="0" lang="en-US" sz="24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rPr>
              <a:t>Model</a:t>
            </a:r>
            <a:endParaRPr kumimoji="0" lang="en-US" sz="16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endParaRPr>
          </a:p>
          <a:p>
            <a:pPr marL="285750" lvl="0" indent="-285750" defTabSz="622300">
              <a:buFont typeface="Arial" panose="020B0604020202020204" pitchFamily="34" charset="0"/>
              <a:buChar char="•"/>
              <a:defRPr/>
            </a:pPr>
            <a:r>
              <a:rPr kumimoji="0" lang="en-US"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rPr>
              <a:t>Training</a:t>
            </a:r>
          </a:p>
          <a:p>
            <a:pPr marL="285750" lvl="0" indent="-285750" defTabSz="622300">
              <a:buFont typeface="Arial" panose="020B0604020202020204" pitchFamily="34" charset="0"/>
              <a:buChar char="•"/>
              <a:defRPr/>
            </a:pPr>
            <a:r>
              <a:rPr lang="en-US" dirty="0">
                <a:solidFill>
                  <a:schemeClr val="bg1"/>
                </a:solidFill>
                <a:ea typeface="Amazon Ember Light" panose="020B0403020204020204" pitchFamily="34" charset="0"/>
                <a:cs typeface="Amazon Ember Light" panose="020B0403020204020204" pitchFamily="34" charset="0"/>
              </a:rPr>
              <a:t>Tuning</a:t>
            </a:r>
            <a:endParaRPr kumimoji="0" lang="en-US"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endParaRPr>
          </a:p>
          <a:p>
            <a:pPr marL="285750" lvl="0" indent="-285750" defTabSz="622300">
              <a:buFont typeface="Arial" panose="020B0604020202020204" pitchFamily="34" charset="0"/>
              <a:buChar char="•"/>
              <a:defRPr/>
            </a:pPr>
            <a:r>
              <a:rPr lang="en-US" dirty="0">
                <a:solidFill>
                  <a:schemeClr val="bg1"/>
                </a:solidFill>
                <a:ea typeface="Amazon Ember Light" panose="020B0403020204020204" pitchFamily="34" charset="0"/>
                <a:cs typeface="Amazon Ember Light" panose="020B0403020204020204" pitchFamily="34" charset="0"/>
              </a:rPr>
              <a:t>Testing</a:t>
            </a:r>
            <a:endParaRPr lang="en-US" sz="1600" dirty="0">
              <a:solidFill>
                <a:schemeClr val="bg1"/>
              </a:solidFill>
              <a:ea typeface="Amazon Ember Light" panose="020B0403020204020204" pitchFamily="34" charset="0"/>
              <a:cs typeface="Amazon Ember Light" panose="020B0403020204020204" pitchFamily="34" charset="0"/>
            </a:endParaRPr>
          </a:p>
        </p:txBody>
      </p:sp>
      <p:cxnSp>
        <p:nvCxnSpPr>
          <p:cNvPr id="4" name="Connector: Elbow 71">
            <a:extLst>
              <a:ext uri="{FF2B5EF4-FFF2-40B4-BE49-F238E27FC236}">
                <a16:creationId xmlns:a16="http://schemas.microsoft.com/office/drawing/2014/main" id="{9461CDA0-E294-D346-83BB-4CA469C01E64}"/>
              </a:ext>
            </a:extLst>
          </p:cNvPr>
          <p:cNvCxnSpPr>
            <a:cxnSpLocks/>
            <a:stCxn id="16" idx="1"/>
            <a:endCxn id="10" idx="2"/>
          </p:cNvCxnSpPr>
          <p:nvPr/>
        </p:nvCxnSpPr>
        <p:spPr>
          <a:xfrm rot="10800000">
            <a:off x="4161124" y="5411007"/>
            <a:ext cx="6100832" cy="719858"/>
          </a:xfrm>
          <a:prstGeom prst="bentConnector2">
            <a:avLst/>
          </a:prstGeom>
          <a:solidFill>
            <a:schemeClr val="accent5"/>
          </a:solidFill>
          <a:ln w="25400">
            <a:solidFill>
              <a:srgbClr val="424242"/>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1C53192-BC72-0844-AE29-8C2DCA27EB9B}"/>
              </a:ext>
            </a:extLst>
          </p:cNvPr>
          <p:cNvCxnSpPr>
            <a:cxnSpLocks/>
            <a:stCxn id="25" idx="3"/>
            <a:endCxn id="18" idx="0"/>
          </p:cNvCxnSpPr>
          <p:nvPr/>
        </p:nvCxnSpPr>
        <p:spPr>
          <a:xfrm flipV="1">
            <a:off x="9158411" y="4764632"/>
            <a:ext cx="503458" cy="1"/>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0249D8E-7802-B942-8938-09D87225AC4B}"/>
              </a:ext>
            </a:extLst>
          </p:cNvPr>
          <p:cNvCxnSpPr>
            <a:cxnSpLocks/>
          </p:cNvCxnSpPr>
          <p:nvPr/>
        </p:nvCxnSpPr>
        <p:spPr>
          <a:xfrm>
            <a:off x="10529810" y="5552502"/>
            <a:ext cx="1" cy="409086"/>
          </a:xfrm>
          <a:prstGeom prst="line">
            <a:avLst/>
          </a:prstGeom>
          <a:solidFill>
            <a:schemeClr val="accent5"/>
          </a:solidFill>
          <a:ln w="25400">
            <a:solidFill>
              <a:srgbClr val="424242"/>
            </a:solidFill>
            <a:prstDash val="sysDash"/>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CFEE788-FCC0-2441-A7A4-8F1CE2CE1FF1}"/>
              </a:ext>
            </a:extLst>
          </p:cNvPr>
          <p:cNvSpPr txBox="1"/>
          <p:nvPr/>
        </p:nvSpPr>
        <p:spPr>
          <a:xfrm>
            <a:off x="10261956" y="5961588"/>
            <a:ext cx="535709" cy="3385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defPPr>
              <a:defRPr lang="en-US"/>
            </a:defPPr>
            <a:lvl1pPr algn="ctr" defTabSz="622300">
              <a:lnSpc>
                <a:spcPct val="90000"/>
              </a:lnSpc>
              <a:spcBef>
                <a:spcPct val="0"/>
              </a:spcBef>
              <a:spcAft>
                <a:spcPct val="35000"/>
              </a:spcAft>
              <a:defRPr sz="140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00000"/>
              </a:lnSpc>
              <a:spcBef>
                <a:spcPts val="0"/>
              </a:spcBef>
              <a:spcAft>
                <a:spcPts val="0"/>
              </a:spcAft>
            </a:pPr>
            <a:r>
              <a:rPr lang="en-US" sz="1600" dirty="0">
                <a:latin typeface="+mn-lt"/>
              </a:rPr>
              <a:t>No</a:t>
            </a:r>
            <a:endParaRPr lang="en-IN" sz="1600" dirty="0">
              <a:latin typeface="+mn-lt"/>
            </a:endParaRPr>
          </a:p>
        </p:txBody>
      </p:sp>
      <p:sp>
        <p:nvSpPr>
          <p:cNvPr id="18" name="Freeform 20">
            <a:extLst>
              <a:ext uri="{FF2B5EF4-FFF2-40B4-BE49-F238E27FC236}">
                <a16:creationId xmlns:a16="http://schemas.microsoft.com/office/drawing/2014/main" id="{C3244643-39F6-8E46-8377-057D6DCED740}"/>
              </a:ext>
            </a:extLst>
          </p:cNvPr>
          <p:cNvSpPr/>
          <p:nvPr/>
        </p:nvSpPr>
        <p:spPr>
          <a:xfrm>
            <a:off x="9661869" y="3976762"/>
            <a:ext cx="1735882" cy="157574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5000"/>
                </a:moveTo>
                <a:lnTo>
                  <a:pt x="5000" y="0"/>
                </a:lnTo>
                <a:lnTo>
                  <a:pt x="10000" y="5000"/>
                </a:lnTo>
                <a:lnTo>
                  <a:pt x="5000" y="10000"/>
                </a:lnTo>
                <a:lnTo>
                  <a:pt x="0" y="5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defTabSz="622300"/>
            <a:r>
              <a:rPr lang="en-US" sz="2400" dirty="0">
                <a:solidFill>
                  <a:srgbClr val="FFFFFF"/>
                </a:solidFill>
                <a:ea typeface="Amazon Ember Light" panose="020B0403020204020204" pitchFamily="34" charset="0"/>
                <a:cs typeface="Amazon Ember Light" panose="020B0403020204020204" pitchFamily="34" charset="0"/>
              </a:rPr>
              <a:t>Evaluation</a:t>
            </a:r>
          </a:p>
        </p:txBody>
      </p:sp>
      <p:cxnSp>
        <p:nvCxnSpPr>
          <p:cNvPr id="6" name="Connector: Elbow 68">
            <a:extLst>
              <a:ext uri="{FF2B5EF4-FFF2-40B4-BE49-F238E27FC236}">
                <a16:creationId xmlns:a16="http://schemas.microsoft.com/office/drawing/2014/main" id="{9734DEB4-B0E2-F34B-B0FD-7836C9AC98F0}"/>
              </a:ext>
            </a:extLst>
          </p:cNvPr>
          <p:cNvCxnSpPr>
            <a:cxnSpLocks/>
            <a:stCxn id="5" idx="1"/>
            <a:endCxn id="10" idx="0"/>
          </p:cNvCxnSpPr>
          <p:nvPr/>
        </p:nvCxnSpPr>
        <p:spPr>
          <a:xfrm rot="10800000" flipV="1">
            <a:off x="4161125" y="2708725"/>
            <a:ext cx="5321847" cy="766326"/>
          </a:xfrm>
          <a:prstGeom prst="bentConnector2">
            <a:avLst/>
          </a:prstGeom>
          <a:solidFill>
            <a:schemeClr val="accent5"/>
          </a:solidFill>
          <a:ln w="25400">
            <a:solidFill>
              <a:srgbClr val="424242"/>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38F6F9E-F0F6-CE40-B3DE-97B1AB409DFC}"/>
              </a:ext>
            </a:extLst>
          </p:cNvPr>
          <p:cNvCxnSpPr>
            <a:cxnSpLocks/>
          </p:cNvCxnSpPr>
          <p:nvPr/>
        </p:nvCxnSpPr>
        <p:spPr>
          <a:xfrm flipV="1">
            <a:off x="10529810" y="2948487"/>
            <a:ext cx="1" cy="1028275"/>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06320B6-52F0-C14E-927F-DEE594FC29C9}"/>
              </a:ext>
            </a:extLst>
          </p:cNvPr>
          <p:cNvSpPr txBox="1"/>
          <p:nvPr/>
        </p:nvSpPr>
        <p:spPr>
          <a:xfrm>
            <a:off x="10261956" y="3308273"/>
            <a:ext cx="535709" cy="3385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defPPr>
              <a:defRPr lang="en-US"/>
            </a:defPPr>
            <a:lvl1pPr algn="ctr" defTabSz="622300">
              <a:lnSpc>
                <a:spcPct val="90000"/>
              </a:lnSpc>
              <a:spcBef>
                <a:spcPct val="0"/>
              </a:spcBef>
              <a:spcAft>
                <a:spcPct val="35000"/>
              </a:spcAft>
              <a:defRPr sz="140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00000"/>
              </a:lnSpc>
              <a:spcBef>
                <a:spcPts val="0"/>
              </a:spcBef>
              <a:spcAft>
                <a:spcPts val="0"/>
              </a:spcAft>
            </a:pPr>
            <a:r>
              <a:rPr lang="en-US" sz="1600" dirty="0">
                <a:latin typeface="+mn-lt"/>
              </a:rPr>
              <a:t>Yes</a:t>
            </a:r>
            <a:endParaRPr lang="en-IN" sz="1600" dirty="0">
              <a:latin typeface="+mn-lt"/>
            </a:endParaRPr>
          </a:p>
        </p:txBody>
      </p:sp>
      <p:cxnSp>
        <p:nvCxnSpPr>
          <p:cNvPr id="21" name="Straight Arrow Connector 20">
            <a:extLst>
              <a:ext uri="{FF2B5EF4-FFF2-40B4-BE49-F238E27FC236}">
                <a16:creationId xmlns:a16="http://schemas.microsoft.com/office/drawing/2014/main" id="{2E22F3DD-A08D-5B44-83B1-284677534CFE}"/>
              </a:ext>
            </a:extLst>
          </p:cNvPr>
          <p:cNvCxnSpPr>
            <a:cxnSpLocks/>
          </p:cNvCxnSpPr>
          <p:nvPr/>
        </p:nvCxnSpPr>
        <p:spPr>
          <a:xfrm flipH="1" flipV="1">
            <a:off x="10529810" y="1980648"/>
            <a:ext cx="1" cy="488315"/>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22" name="Rectangle: Rounded Corners 44">
            <a:extLst>
              <a:ext uri="{FF2B5EF4-FFF2-40B4-BE49-F238E27FC236}">
                <a16:creationId xmlns:a16="http://schemas.microsoft.com/office/drawing/2014/main" id="{58E396CB-D95F-3C41-BEC8-DA059A20FF11}"/>
              </a:ext>
            </a:extLst>
          </p:cNvPr>
          <p:cNvSpPr/>
          <p:nvPr/>
        </p:nvSpPr>
        <p:spPr>
          <a:xfrm>
            <a:off x="9957619" y="1496659"/>
            <a:ext cx="1144382" cy="483989"/>
          </a:xfrm>
          <a:prstGeom prst="roundRect">
            <a:avLst>
              <a:gd name="adj" fmla="val 855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p>
            <a:pPr lvl="0" algn="ctr" defTabSz="622300">
              <a:defRPr/>
            </a:pPr>
            <a:r>
              <a:rPr lang="en-US" sz="2400" dirty="0">
                <a:solidFill>
                  <a:schemeClr val="bg1"/>
                </a:solidFill>
                <a:ea typeface="Amazon Ember Light" panose="020B0403020204020204" pitchFamily="34" charset="0"/>
                <a:cs typeface="Amazon Ember Light" panose="020B0403020204020204" pitchFamily="34" charset="0"/>
              </a:rPr>
              <a:t>Answer</a:t>
            </a:r>
            <a:endParaRPr kumimoji="0" lang="en-US" sz="16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endParaRPr>
          </a:p>
        </p:txBody>
      </p:sp>
      <p:sp>
        <p:nvSpPr>
          <p:cNvPr id="5" name="Rectangle: Rounded Corners 45">
            <a:extLst>
              <a:ext uri="{FF2B5EF4-FFF2-40B4-BE49-F238E27FC236}">
                <a16:creationId xmlns:a16="http://schemas.microsoft.com/office/drawing/2014/main" id="{DC438A1A-78D4-4A4A-AE6A-ACFA6C860E98}"/>
              </a:ext>
            </a:extLst>
          </p:cNvPr>
          <p:cNvSpPr/>
          <p:nvPr/>
        </p:nvSpPr>
        <p:spPr>
          <a:xfrm>
            <a:off x="9482971" y="2468963"/>
            <a:ext cx="2093679" cy="479524"/>
          </a:xfrm>
          <a:prstGeom prst="roundRect">
            <a:avLst>
              <a:gd name="adj" fmla="val 642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p>
            <a:pPr algn="ctr" defTabSz="622300"/>
            <a:r>
              <a:rPr lang="en-US" sz="2400" dirty="0">
                <a:solidFill>
                  <a:srgbClr val="FFFFFF"/>
                </a:solidFill>
                <a:ea typeface="Amazon Ember Light" panose="020B0403020204020204" pitchFamily="34" charset="0"/>
                <a:cs typeface="Amazon Ember Light" panose="020B0403020204020204" pitchFamily="34" charset="0"/>
              </a:rPr>
              <a:t>Deployment</a:t>
            </a:r>
          </a:p>
        </p:txBody>
      </p:sp>
      <p:sp>
        <p:nvSpPr>
          <p:cNvPr id="29" name="TextBox 28">
            <a:extLst>
              <a:ext uri="{FF2B5EF4-FFF2-40B4-BE49-F238E27FC236}">
                <a16:creationId xmlns:a16="http://schemas.microsoft.com/office/drawing/2014/main" id="{004CABC6-597F-DE4C-A9D8-457884D4C170}"/>
              </a:ext>
            </a:extLst>
          </p:cNvPr>
          <p:cNvSpPr txBox="1"/>
          <p:nvPr/>
        </p:nvSpPr>
        <p:spPr>
          <a:xfrm>
            <a:off x="5443575" y="2487388"/>
            <a:ext cx="2594957" cy="442674"/>
          </a:xfrm>
          <a:prstGeom prst="round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defPPr>
              <a:defRPr lang="en-US"/>
            </a:defPPr>
            <a:lvl1pPr algn="ctr" defTabSz="622300">
              <a:lnSpc>
                <a:spcPct val="90000"/>
              </a:lnSpc>
              <a:spcBef>
                <a:spcPct val="0"/>
              </a:spcBef>
              <a:spcAft>
                <a:spcPct val="35000"/>
              </a:spcAft>
              <a:defRPr sz="140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nSpc>
                <a:spcPct val="100000"/>
              </a:lnSpc>
              <a:spcBef>
                <a:spcPts val="0"/>
              </a:spcBef>
              <a:spcAft>
                <a:spcPts val="0"/>
              </a:spcAft>
            </a:pPr>
            <a:r>
              <a:rPr lang="en-US" sz="2000" dirty="0">
                <a:latin typeface="+mn-lt"/>
              </a:rPr>
              <a:t>New data/retraining</a:t>
            </a:r>
          </a:p>
        </p:txBody>
      </p:sp>
    </p:spTree>
    <p:custDataLst>
      <p:tags r:id="rId1"/>
    </p:custDataLst>
    <p:extLst>
      <p:ext uri="{BB962C8B-B14F-4D97-AF65-F5344CB8AC3E}">
        <p14:creationId xmlns:p14="http://schemas.microsoft.com/office/powerpoint/2010/main" val="944060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9B5DCFC0-3DBE-4D88-9048-046409F4F4AF}"/>
              </a:ext>
            </a:extLst>
          </p:cNvPr>
          <p:cNvSpPr>
            <a:spLocks noGrp="1"/>
          </p:cNvSpPr>
          <p:nvPr>
            <p:ph type="sldNum" idx="97"/>
          </p:nvPr>
        </p:nvSpPr>
        <p:spPr/>
        <p:txBody>
          <a:bodyPr/>
          <a:lstStyle/>
          <a:p>
            <a:fld id="{86A8BF56-6CB3-514C-9A64-F39D95C9E25B}" type="slidenum">
              <a:rPr lang="en-US" smtClean="0"/>
              <a:pPr/>
              <a:t>34</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fontScale="90000"/>
          </a:bodyPr>
          <a:lstStyle/>
          <a:p>
            <a:r>
              <a:rPr lang="en-US" dirty="0"/>
              <a:t>Source graphic: ML lifecycle</a:t>
            </a:r>
          </a:p>
        </p:txBody>
      </p:sp>
      <p:sp>
        <p:nvSpPr>
          <p:cNvPr id="3" name="Content Placeholder 2">
            <a:extLst>
              <a:ext uri="{FF2B5EF4-FFF2-40B4-BE49-F238E27FC236}">
                <a16:creationId xmlns:a16="http://schemas.microsoft.com/office/drawing/2014/main" id="{B8EEC5D8-23F9-5963-73B0-B8B6CD7ED74C}"/>
              </a:ext>
            </a:extLst>
          </p:cNvPr>
          <p:cNvSpPr>
            <a:spLocks noGrp="1"/>
          </p:cNvSpPr>
          <p:nvPr>
            <p:ph idx="2"/>
          </p:nvPr>
        </p:nvSpPr>
        <p:spPr/>
        <p:txBody>
          <a:bodyPr/>
          <a:lstStyle/>
          <a:p>
            <a:endParaRPr lang="en-US"/>
          </a:p>
        </p:txBody>
      </p:sp>
      <p:cxnSp>
        <p:nvCxnSpPr>
          <p:cNvPr id="19" name="Straight Connector 18">
            <a:extLst>
              <a:ext uri="{FF2B5EF4-FFF2-40B4-BE49-F238E27FC236}">
                <a16:creationId xmlns:a16="http://schemas.microsoft.com/office/drawing/2014/main" id="{13B49803-4293-0E4A-85B1-F8F0168C30EA}"/>
              </a:ext>
            </a:extLst>
          </p:cNvPr>
          <p:cNvCxnSpPr>
            <a:cxnSpLocks/>
            <a:stCxn id="11" idx="2"/>
            <a:endCxn id="12" idx="0"/>
          </p:cNvCxnSpPr>
          <p:nvPr/>
        </p:nvCxnSpPr>
        <p:spPr>
          <a:xfrm>
            <a:off x="1489354" y="3662853"/>
            <a:ext cx="0" cy="486523"/>
          </a:xfrm>
          <a:prstGeom prst="line">
            <a:avLst/>
          </a:prstGeom>
          <a:solidFill>
            <a:schemeClr val="accent5"/>
          </a:solidFill>
          <a:ln w="25400">
            <a:solidFill>
              <a:srgbClr val="424242"/>
            </a:solidFill>
            <a:prstDash val="sysDash"/>
            <a:tailEnd type="triangle"/>
          </a:ln>
        </p:spPr>
        <p:style>
          <a:lnRef idx="1">
            <a:schemeClr val="dk1"/>
          </a:lnRef>
          <a:fillRef idx="0">
            <a:schemeClr val="dk1"/>
          </a:fillRef>
          <a:effectRef idx="0">
            <a:schemeClr val="dk1"/>
          </a:effectRef>
          <a:fontRef idx="minor">
            <a:schemeClr val="tx1"/>
          </a:fontRef>
        </p:style>
      </p:cxnSp>
      <p:sp>
        <p:nvSpPr>
          <p:cNvPr id="11" name="Rectangle: Rounded Corners 3">
            <a:extLst>
              <a:ext uri="{FF2B5EF4-FFF2-40B4-BE49-F238E27FC236}">
                <a16:creationId xmlns:a16="http://schemas.microsoft.com/office/drawing/2014/main" id="{AE0ABAA1-3958-1942-A004-A201E4FC4F8A}"/>
              </a:ext>
            </a:extLst>
          </p:cNvPr>
          <p:cNvSpPr/>
          <p:nvPr/>
        </p:nvSpPr>
        <p:spPr>
          <a:xfrm>
            <a:off x="442366" y="2830392"/>
            <a:ext cx="2093976" cy="871180"/>
          </a:xfrm>
          <a:prstGeom prst="roundRect">
            <a:avLst>
              <a:gd name="adj" fmla="val 8559"/>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22300">
              <a:lnSpc>
                <a:spcPct val="90000"/>
              </a:lnSpc>
              <a:spcBef>
                <a:spcPct val="0"/>
              </a:spcBef>
              <a:spcAft>
                <a:spcPct val="35000"/>
              </a:spcAft>
            </a:pP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Rectangle: Rounded Corners 20">
            <a:extLst>
              <a:ext uri="{FF2B5EF4-FFF2-40B4-BE49-F238E27FC236}">
                <a16:creationId xmlns:a16="http://schemas.microsoft.com/office/drawing/2014/main" id="{6AE2F8A4-33B5-834D-BB4C-F1A2967607F5}"/>
              </a:ext>
            </a:extLst>
          </p:cNvPr>
          <p:cNvSpPr/>
          <p:nvPr/>
        </p:nvSpPr>
        <p:spPr>
          <a:xfrm>
            <a:off x="442366" y="4149376"/>
            <a:ext cx="2093976" cy="871180"/>
          </a:xfrm>
          <a:prstGeom prst="roundRect">
            <a:avLst>
              <a:gd name="adj" fmla="val 8559"/>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22300">
              <a:lnSpc>
                <a:spcPct val="90000"/>
              </a:lnSpc>
              <a:spcBef>
                <a:spcPct val="0"/>
              </a:spcBef>
              <a:spcAft>
                <a:spcPct val="35000"/>
              </a:spcAft>
            </a:pP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 name="Straight Arrow Connector 12">
            <a:extLst>
              <a:ext uri="{FF2B5EF4-FFF2-40B4-BE49-F238E27FC236}">
                <a16:creationId xmlns:a16="http://schemas.microsoft.com/office/drawing/2014/main" id="{C76CA4C1-BBA7-8544-9ABC-40290DFB1520}"/>
              </a:ext>
            </a:extLst>
          </p:cNvPr>
          <p:cNvCxnSpPr>
            <a:cxnSpLocks/>
            <a:stCxn id="12" idx="3"/>
          </p:cNvCxnSpPr>
          <p:nvPr/>
        </p:nvCxnSpPr>
        <p:spPr>
          <a:xfrm>
            <a:off x="2536342" y="4584966"/>
            <a:ext cx="342330" cy="0"/>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E6596F0-6292-B547-84AA-58EAFC78AD91}"/>
              </a:ext>
            </a:extLst>
          </p:cNvPr>
          <p:cNvCxnSpPr>
            <a:cxnSpLocks/>
            <a:stCxn id="23" idx="3"/>
            <a:endCxn id="25" idx="1"/>
          </p:cNvCxnSpPr>
          <p:nvPr/>
        </p:nvCxnSpPr>
        <p:spPr>
          <a:xfrm>
            <a:off x="7027138" y="4764632"/>
            <a:ext cx="395391" cy="1"/>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25" name="Rectangle: Rounded Corners 44">
            <a:extLst>
              <a:ext uri="{FF2B5EF4-FFF2-40B4-BE49-F238E27FC236}">
                <a16:creationId xmlns:a16="http://schemas.microsoft.com/office/drawing/2014/main" id="{3A93749E-AB7D-A147-A26E-45E51893FD9B}"/>
              </a:ext>
            </a:extLst>
          </p:cNvPr>
          <p:cNvSpPr/>
          <p:nvPr/>
        </p:nvSpPr>
        <p:spPr>
          <a:xfrm>
            <a:off x="7422529" y="4087048"/>
            <a:ext cx="1735882" cy="1355169"/>
          </a:xfrm>
          <a:prstGeom prst="roundRect">
            <a:avLst>
              <a:gd name="adj" fmla="val 8559"/>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22300">
              <a:lnSpc>
                <a:spcPct val="90000"/>
              </a:lnSpc>
              <a:spcBef>
                <a:spcPct val="0"/>
              </a:spcBef>
              <a:spcAft>
                <a:spcPct val="35000"/>
              </a:spcAft>
            </a:pP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Rounded Rectangle 22">
            <a:extLst>
              <a:ext uri="{FF2B5EF4-FFF2-40B4-BE49-F238E27FC236}">
                <a16:creationId xmlns:a16="http://schemas.microsoft.com/office/drawing/2014/main" id="{A0D218E2-1B77-D44C-95A7-BB6D3BAFF950}"/>
              </a:ext>
            </a:extLst>
          </p:cNvPr>
          <p:cNvSpPr/>
          <p:nvPr/>
        </p:nvSpPr>
        <p:spPr>
          <a:xfrm>
            <a:off x="5640261" y="4543366"/>
            <a:ext cx="1386877" cy="44253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22300">
              <a:lnSpc>
                <a:spcPct val="90000"/>
              </a:lnSpc>
              <a:spcBef>
                <a:spcPct val="0"/>
              </a:spcBef>
              <a:spcAft>
                <a:spcPct val="35000"/>
              </a:spcAft>
            </a:pP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32" name="Straight Arrow Connector 31">
            <a:extLst>
              <a:ext uri="{FF2B5EF4-FFF2-40B4-BE49-F238E27FC236}">
                <a16:creationId xmlns:a16="http://schemas.microsoft.com/office/drawing/2014/main" id="{92D7F023-F6F6-4F4B-A9E2-0196AD54D766}"/>
              </a:ext>
            </a:extLst>
          </p:cNvPr>
          <p:cNvCxnSpPr>
            <a:cxnSpLocks/>
            <a:endCxn id="23" idx="1"/>
          </p:cNvCxnSpPr>
          <p:nvPr/>
        </p:nvCxnSpPr>
        <p:spPr>
          <a:xfrm>
            <a:off x="5372403" y="4736115"/>
            <a:ext cx="267858" cy="0"/>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10" name="Rectangle: Rounded Corners 46">
            <a:extLst>
              <a:ext uri="{FF2B5EF4-FFF2-40B4-BE49-F238E27FC236}">
                <a16:creationId xmlns:a16="http://schemas.microsoft.com/office/drawing/2014/main" id="{35E05E8C-4635-EE43-9121-23F1A5D99714}"/>
              </a:ext>
            </a:extLst>
          </p:cNvPr>
          <p:cNvSpPr/>
          <p:nvPr/>
        </p:nvSpPr>
        <p:spPr>
          <a:xfrm>
            <a:off x="2878672" y="3475051"/>
            <a:ext cx="2564903" cy="1935956"/>
          </a:xfrm>
          <a:prstGeom prst="roundRect">
            <a:avLst>
              <a:gd name="adj" fmla="val 8559"/>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22300">
              <a:lnSpc>
                <a:spcPct val="90000"/>
              </a:lnSpc>
              <a:spcBef>
                <a:spcPct val="0"/>
              </a:spcBef>
              <a:spcAft>
                <a:spcPct val="35000"/>
              </a:spcAft>
            </a:pP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4" name="Connector: Elbow 71">
            <a:extLst>
              <a:ext uri="{FF2B5EF4-FFF2-40B4-BE49-F238E27FC236}">
                <a16:creationId xmlns:a16="http://schemas.microsoft.com/office/drawing/2014/main" id="{9461CDA0-E294-D346-83BB-4CA469C01E64}"/>
              </a:ext>
            </a:extLst>
          </p:cNvPr>
          <p:cNvCxnSpPr>
            <a:cxnSpLocks/>
            <a:stCxn id="16" idx="1"/>
            <a:endCxn id="10" idx="2"/>
          </p:cNvCxnSpPr>
          <p:nvPr/>
        </p:nvCxnSpPr>
        <p:spPr>
          <a:xfrm rot="10800000">
            <a:off x="4161124" y="5411007"/>
            <a:ext cx="6100832" cy="719858"/>
          </a:xfrm>
          <a:prstGeom prst="bentConnector2">
            <a:avLst/>
          </a:prstGeom>
          <a:solidFill>
            <a:schemeClr val="accent5"/>
          </a:solidFill>
          <a:ln w="25400">
            <a:solidFill>
              <a:srgbClr val="424242"/>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1C53192-BC72-0844-AE29-8C2DCA27EB9B}"/>
              </a:ext>
            </a:extLst>
          </p:cNvPr>
          <p:cNvCxnSpPr>
            <a:cxnSpLocks/>
            <a:stCxn id="25" idx="3"/>
            <a:endCxn id="18" idx="0"/>
          </p:cNvCxnSpPr>
          <p:nvPr/>
        </p:nvCxnSpPr>
        <p:spPr>
          <a:xfrm flipV="1">
            <a:off x="9158411" y="4764632"/>
            <a:ext cx="503458" cy="1"/>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0249D8E-7802-B942-8938-09D87225AC4B}"/>
              </a:ext>
            </a:extLst>
          </p:cNvPr>
          <p:cNvCxnSpPr>
            <a:cxnSpLocks/>
          </p:cNvCxnSpPr>
          <p:nvPr/>
        </p:nvCxnSpPr>
        <p:spPr>
          <a:xfrm>
            <a:off x="10529810" y="5552502"/>
            <a:ext cx="1" cy="409086"/>
          </a:xfrm>
          <a:prstGeom prst="line">
            <a:avLst/>
          </a:prstGeom>
          <a:solidFill>
            <a:schemeClr val="accent5"/>
          </a:solidFill>
          <a:ln w="25400">
            <a:solidFill>
              <a:srgbClr val="424242"/>
            </a:solidFill>
            <a:prstDash val="sysDash"/>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CFEE788-FCC0-2441-A7A4-8F1CE2CE1FF1}"/>
              </a:ext>
            </a:extLst>
          </p:cNvPr>
          <p:cNvSpPr txBox="1"/>
          <p:nvPr/>
        </p:nvSpPr>
        <p:spPr>
          <a:xfrm>
            <a:off x="10261956" y="5961588"/>
            <a:ext cx="535709" cy="33855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ctr" defTabSz="622300">
              <a:lnSpc>
                <a:spcPct val="90000"/>
              </a:lnSpc>
              <a:spcBef>
                <a:spcPct val="0"/>
              </a:spcBef>
              <a:spcAft>
                <a:spcPct val="35000"/>
              </a:spcAft>
              <a:defRPr sz="2400" b="1">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IN" dirty="0"/>
          </a:p>
        </p:txBody>
      </p:sp>
      <p:sp>
        <p:nvSpPr>
          <p:cNvPr id="18" name="Freeform 20">
            <a:extLst>
              <a:ext uri="{FF2B5EF4-FFF2-40B4-BE49-F238E27FC236}">
                <a16:creationId xmlns:a16="http://schemas.microsoft.com/office/drawing/2014/main" id="{C3244643-39F6-8E46-8377-057D6DCED740}"/>
              </a:ext>
            </a:extLst>
          </p:cNvPr>
          <p:cNvSpPr/>
          <p:nvPr/>
        </p:nvSpPr>
        <p:spPr>
          <a:xfrm>
            <a:off x="9661869" y="3976762"/>
            <a:ext cx="1735882" cy="157574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5000"/>
                </a:moveTo>
                <a:lnTo>
                  <a:pt x="5000" y="0"/>
                </a:lnTo>
                <a:lnTo>
                  <a:pt x="10000" y="5000"/>
                </a:lnTo>
                <a:lnTo>
                  <a:pt x="5000" y="10000"/>
                </a:lnTo>
                <a:lnTo>
                  <a:pt x="0" y="5000"/>
                </a:lnTo>
                <a:close/>
              </a:path>
            </a:pathLst>
          </a:cu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22300">
              <a:lnSpc>
                <a:spcPct val="90000"/>
              </a:lnSpc>
              <a:spcBef>
                <a:spcPct val="0"/>
              </a:spcBef>
              <a:spcAft>
                <a:spcPct val="35000"/>
              </a:spcAft>
            </a:pP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6" name="Connector: Elbow 68">
            <a:extLst>
              <a:ext uri="{FF2B5EF4-FFF2-40B4-BE49-F238E27FC236}">
                <a16:creationId xmlns:a16="http://schemas.microsoft.com/office/drawing/2014/main" id="{9734DEB4-B0E2-F34B-B0FD-7836C9AC98F0}"/>
              </a:ext>
            </a:extLst>
          </p:cNvPr>
          <p:cNvCxnSpPr>
            <a:cxnSpLocks/>
            <a:stCxn id="5" idx="1"/>
            <a:endCxn id="10" idx="0"/>
          </p:cNvCxnSpPr>
          <p:nvPr/>
        </p:nvCxnSpPr>
        <p:spPr>
          <a:xfrm rot="10800000" flipV="1">
            <a:off x="4161125" y="2708725"/>
            <a:ext cx="5321847" cy="766326"/>
          </a:xfrm>
          <a:prstGeom prst="bentConnector2">
            <a:avLst/>
          </a:prstGeom>
          <a:solidFill>
            <a:schemeClr val="accent5"/>
          </a:solidFill>
          <a:ln w="25400">
            <a:solidFill>
              <a:srgbClr val="424242"/>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38F6F9E-F0F6-CE40-B3DE-97B1AB409DFC}"/>
              </a:ext>
            </a:extLst>
          </p:cNvPr>
          <p:cNvCxnSpPr>
            <a:cxnSpLocks/>
          </p:cNvCxnSpPr>
          <p:nvPr/>
        </p:nvCxnSpPr>
        <p:spPr>
          <a:xfrm flipV="1">
            <a:off x="10529810" y="2948487"/>
            <a:ext cx="1" cy="1028275"/>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06320B6-52F0-C14E-927F-DEE594FC29C9}"/>
              </a:ext>
            </a:extLst>
          </p:cNvPr>
          <p:cNvSpPr txBox="1"/>
          <p:nvPr/>
        </p:nvSpPr>
        <p:spPr>
          <a:xfrm>
            <a:off x="10261956" y="3308273"/>
            <a:ext cx="535709" cy="33855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ctr" defTabSz="622300">
              <a:lnSpc>
                <a:spcPct val="90000"/>
              </a:lnSpc>
              <a:spcBef>
                <a:spcPct val="0"/>
              </a:spcBef>
              <a:spcAft>
                <a:spcPct val="35000"/>
              </a:spcAft>
              <a:defRPr sz="2400" b="1">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IN" dirty="0"/>
          </a:p>
        </p:txBody>
      </p:sp>
      <p:cxnSp>
        <p:nvCxnSpPr>
          <p:cNvPr id="21" name="Straight Arrow Connector 20">
            <a:extLst>
              <a:ext uri="{FF2B5EF4-FFF2-40B4-BE49-F238E27FC236}">
                <a16:creationId xmlns:a16="http://schemas.microsoft.com/office/drawing/2014/main" id="{2E22F3DD-A08D-5B44-83B1-284677534CFE}"/>
              </a:ext>
            </a:extLst>
          </p:cNvPr>
          <p:cNvCxnSpPr>
            <a:cxnSpLocks/>
          </p:cNvCxnSpPr>
          <p:nvPr/>
        </p:nvCxnSpPr>
        <p:spPr>
          <a:xfrm flipH="1" flipV="1">
            <a:off x="10529810" y="1980648"/>
            <a:ext cx="1" cy="488315"/>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22" name="Rectangle: Rounded Corners 44">
            <a:extLst>
              <a:ext uri="{FF2B5EF4-FFF2-40B4-BE49-F238E27FC236}">
                <a16:creationId xmlns:a16="http://schemas.microsoft.com/office/drawing/2014/main" id="{58E396CB-D95F-3C41-BEC8-DA059A20FF11}"/>
              </a:ext>
            </a:extLst>
          </p:cNvPr>
          <p:cNvSpPr/>
          <p:nvPr/>
        </p:nvSpPr>
        <p:spPr>
          <a:xfrm>
            <a:off x="9957619" y="1496659"/>
            <a:ext cx="1144382" cy="483989"/>
          </a:xfrm>
          <a:prstGeom prst="roundRect">
            <a:avLst>
              <a:gd name="adj" fmla="val 8559"/>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22300">
              <a:lnSpc>
                <a:spcPct val="90000"/>
              </a:lnSpc>
              <a:spcBef>
                <a:spcPct val="0"/>
              </a:spcBef>
              <a:spcAft>
                <a:spcPct val="35000"/>
              </a:spcAft>
            </a:pP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Rectangle: Rounded Corners 45">
            <a:extLst>
              <a:ext uri="{FF2B5EF4-FFF2-40B4-BE49-F238E27FC236}">
                <a16:creationId xmlns:a16="http://schemas.microsoft.com/office/drawing/2014/main" id="{DC438A1A-78D4-4A4A-AE6A-ACFA6C860E98}"/>
              </a:ext>
            </a:extLst>
          </p:cNvPr>
          <p:cNvSpPr/>
          <p:nvPr/>
        </p:nvSpPr>
        <p:spPr>
          <a:xfrm>
            <a:off x="9482971" y="2468963"/>
            <a:ext cx="2093679" cy="479524"/>
          </a:xfrm>
          <a:prstGeom prst="roundRect">
            <a:avLst>
              <a:gd name="adj" fmla="val 6421"/>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622300">
              <a:lnSpc>
                <a:spcPct val="90000"/>
              </a:lnSpc>
              <a:spcBef>
                <a:spcPct val="0"/>
              </a:spcBef>
              <a:spcAft>
                <a:spcPct val="35000"/>
              </a:spcAft>
            </a:pPr>
            <a:endParaRPr lang="en-US" sz="2400" b="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TextBox 28">
            <a:extLst>
              <a:ext uri="{FF2B5EF4-FFF2-40B4-BE49-F238E27FC236}">
                <a16:creationId xmlns:a16="http://schemas.microsoft.com/office/drawing/2014/main" id="{004CABC6-597F-DE4C-A9D8-457884D4C170}"/>
              </a:ext>
            </a:extLst>
          </p:cNvPr>
          <p:cNvSpPr txBox="1"/>
          <p:nvPr/>
        </p:nvSpPr>
        <p:spPr>
          <a:xfrm>
            <a:off x="5443575" y="2487388"/>
            <a:ext cx="2594957" cy="442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algn="ctr" defTabSz="622300">
              <a:lnSpc>
                <a:spcPct val="90000"/>
              </a:lnSpc>
              <a:spcBef>
                <a:spcPct val="0"/>
              </a:spcBef>
              <a:spcAft>
                <a:spcPct val="35000"/>
              </a:spcAft>
              <a:defRPr sz="2400" b="1">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dirty="0"/>
          </a:p>
        </p:txBody>
      </p:sp>
    </p:spTree>
    <p:custDataLst>
      <p:tags r:id="rId1"/>
    </p:custDataLst>
    <p:extLst>
      <p:ext uri="{BB962C8B-B14F-4D97-AF65-F5344CB8AC3E}">
        <p14:creationId xmlns:p14="http://schemas.microsoft.com/office/powerpoint/2010/main" val="220095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8E56EC-05A8-44A5-A26F-6F4D685C315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26E8814D-DF42-4547-83DC-45E1CBCA0CBA}"/>
              </a:ext>
            </a:extLst>
          </p:cNvPr>
          <p:cNvSpPr>
            <a:spLocks noGrp="1"/>
          </p:cNvSpPr>
          <p:nvPr>
            <p:ph type="title" idx="1"/>
          </p:nvPr>
        </p:nvSpPr>
        <p:spPr/>
        <p:txBody>
          <a:bodyPr>
            <a:normAutofit fontScale="90000"/>
          </a:bodyPr>
          <a:lstStyle/>
          <a:p>
            <a:r>
              <a:rPr lang="en-US" dirty="0">
                <a:solidFill>
                  <a:schemeClr val="tx1"/>
                </a:solidFill>
              </a:rPr>
              <a:t>What is responsible AI?</a:t>
            </a:r>
          </a:p>
        </p:txBody>
      </p:sp>
      <p:sp>
        <p:nvSpPr>
          <p:cNvPr id="5" name="Content Placeholder 4">
            <a:extLst>
              <a:ext uri="{FF2B5EF4-FFF2-40B4-BE49-F238E27FC236}">
                <a16:creationId xmlns:a16="http://schemas.microsoft.com/office/drawing/2014/main" id="{E8285421-FB96-C1D4-B859-0700C07983E6}"/>
              </a:ext>
            </a:extLst>
          </p:cNvPr>
          <p:cNvSpPr>
            <a:spLocks noGrp="1"/>
          </p:cNvSpPr>
          <p:nvPr>
            <p:ph idx="2"/>
          </p:nvPr>
        </p:nvSpPr>
        <p:spPr/>
        <p:txBody>
          <a:bodyPr/>
          <a:lstStyle/>
          <a:p>
            <a:endParaRPr lang="en-US"/>
          </a:p>
        </p:txBody>
      </p:sp>
      <p:sp>
        <p:nvSpPr>
          <p:cNvPr id="38" name="TextBox 37">
            <a:extLst>
              <a:ext uri="{FF2B5EF4-FFF2-40B4-BE49-F238E27FC236}">
                <a16:creationId xmlns:a16="http://schemas.microsoft.com/office/drawing/2014/main" id="{D5B166BE-ED32-A94B-9020-7C05E40305DD}"/>
              </a:ext>
            </a:extLst>
          </p:cNvPr>
          <p:cNvSpPr txBox="1"/>
          <p:nvPr/>
        </p:nvSpPr>
        <p:spPr bwMode="auto">
          <a:xfrm>
            <a:off x="851457" y="2383322"/>
            <a:ext cx="10489087" cy="2091356"/>
          </a:xfrm>
          <a:prstGeom prst="rect">
            <a:avLst/>
          </a:prstGeom>
          <a:noFill/>
          <a:ln w="9525">
            <a:noFill/>
            <a:miter lim="800000"/>
            <a:headEnd/>
            <a:tailEnd/>
          </a:ln>
          <a:effectLst/>
        </p:spPr>
        <p:txBody>
          <a:bodyPr vert="horz" wrap="square" lIns="0" tIns="91416" rIns="91416" bIns="45708" numCol="1" rtlCol="0" anchor="t" anchorCtr="0" compatLnSpc="1">
            <a:prstTxWarp prst="textNoShape">
              <a:avLst/>
            </a:prstTxWarp>
            <a:noAutofit/>
          </a:bodyPr>
          <a:lstStyle>
            <a:defPPr>
              <a:defRPr lang="en-US"/>
            </a:defPPr>
            <a:lvl3pPr marL="114300" lvl="2">
              <a:defRPr sz="1200" kern="0">
                <a:solidFill>
                  <a:schemeClr val="tx1">
                    <a:lumMod val="65000"/>
                    <a:lumOff val="35000"/>
                  </a:schemeClr>
                </a:solidFill>
              </a:defRPr>
            </a:lvl3pPr>
          </a:lstStyle>
          <a:p>
            <a:pPr marL="115888"/>
            <a:r>
              <a:rPr lang="en-US" sz="3600" dirty="0"/>
              <a:t>[…] "AI that is innovative and trustworthy and that respects human rights and democratic values."</a:t>
            </a:r>
          </a:p>
          <a:p>
            <a:pPr lvl="2" algn="r" defTabSz="340117">
              <a:spcAft>
                <a:spcPts val="600"/>
              </a:spcAft>
            </a:pPr>
            <a:r>
              <a:rPr lang="en-US" sz="1600" dirty="0">
                <a:solidFill>
                  <a:schemeClr val="tx1"/>
                </a:solidFill>
              </a:rPr>
              <a:t>- Organization for Economic Co-operation and Development (OECD), OECD AI principles overview, May 2019</a:t>
            </a:r>
            <a:endParaRPr lang="en-US" sz="1800" i="1" dirty="0">
              <a:solidFill>
                <a:schemeClr val="tx1"/>
              </a:solidFill>
            </a:endParaRPr>
          </a:p>
        </p:txBody>
      </p:sp>
    </p:spTree>
    <p:custDataLst>
      <p:tags r:id="rId1"/>
    </p:custDataLst>
    <p:extLst>
      <p:ext uri="{BB962C8B-B14F-4D97-AF65-F5344CB8AC3E}">
        <p14:creationId xmlns:p14="http://schemas.microsoft.com/office/powerpoint/2010/main" val="168860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382043-92DD-4801-A2B8-98170DAE747F}"/>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4" name="Title 3">
            <a:extLst>
              <a:ext uri="{FF2B5EF4-FFF2-40B4-BE49-F238E27FC236}">
                <a16:creationId xmlns:a16="http://schemas.microsoft.com/office/drawing/2014/main" id="{E7279682-3EF4-2FCC-39DD-21560C73ED88}"/>
              </a:ext>
            </a:extLst>
          </p:cNvPr>
          <p:cNvSpPr>
            <a:spLocks noGrp="1"/>
          </p:cNvSpPr>
          <p:nvPr>
            <p:ph type="title" idx="1"/>
          </p:nvPr>
        </p:nvSpPr>
        <p:spPr/>
        <p:txBody>
          <a:bodyPr>
            <a:normAutofit fontScale="90000"/>
          </a:bodyPr>
          <a:lstStyle/>
          <a:p>
            <a:r>
              <a:rPr lang="en-US" dirty="0">
                <a:solidFill>
                  <a:schemeClr val="tx1"/>
                </a:solidFill>
              </a:rPr>
              <a:t>Why responsible AI?</a:t>
            </a:r>
          </a:p>
        </p:txBody>
      </p:sp>
      <p:sp>
        <p:nvSpPr>
          <p:cNvPr id="5" name="Content Placeholder 4">
            <a:extLst>
              <a:ext uri="{FF2B5EF4-FFF2-40B4-BE49-F238E27FC236}">
                <a16:creationId xmlns:a16="http://schemas.microsoft.com/office/drawing/2014/main" id="{C9116664-E4A6-4640-5AFC-8B22D31D6E6B}"/>
              </a:ext>
            </a:extLst>
          </p:cNvPr>
          <p:cNvSpPr>
            <a:spLocks noGrp="1"/>
          </p:cNvSpPr>
          <p:nvPr>
            <p:ph idx="2"/>
          </p:nvPr>
        </p:nvSpPr>
        <p:spPr/>
        <p:txBody>
          <a:bodyPr/>
          <a:lstStyle/>
          <a:p>
            <a:pPr marL="0" indent="0">
              <a:buNone/>
            </a:pPr>
            <a:r>
              <a:rPr lang="en-US" dirty="0">
                <a:solidFill>
                  <a:schemeClr val="tx1"/>
                </a:solidFill>
              </a:rPr>
              <a:t>Here are a few of the reasons why responsible AI is important:</a:t>
            </a:r>
          </a:p>
          <a:p>
            <a:pPr lvl="1"/>
            <a:r>
              <a:rPr lang="en-US" dirty="0">
                <a:solidFill>
                  <a:schemeClr val="tx1"/>
                </a:solidFill>
              </a:rPr>
              <a:t>Is the right thing to do</a:t>
            </a:r>
          </a:p>
          <a:p>
            <a:pPr lvl="1"/>
            <a:r>
              <a:rPr lang="en-US" dirty="0">
                <a:solidFill>
                  <a:schemeClr val="tx1"/>
                </a:solidFill>
              </a:rPr>
              <a:t>Helps prevent unintended impacts</a:t>
            </a:r>
          </a:p>
          <a:p>
            <a:pPr lvl="1"/>
            <a:r>
              <a:rPr lang="en-US" dirty="0">
                <a:solidFill>
                  <a:schemeClr val="tx1"/>
                </a:solidFill>
              </a:rPr>
              <a:t>Allows auditing of AI systems to gain trust from users</a:t>
            </a:r>
          </a:p>
          <a:p>
            <a:pPr lvl="1"/>
            <a:r>
              <a:rPr lang="en-US" dirty="0">
                <a:solidFill>
                  <a:schemeClr val="tx1"/>
                </a:solidFill>
              </a:rPr>
              <a:t>Can help meet regulatory and policy requirements</a:t>
            </a:r>
          </a:p>
        </p:txBody>
      </p:sp>
    </p:spTree>
    <p:custDataLst>
      <p:tags r:id="rId1"/>
    </p:custDataLst>
    <p:extLst>
      <p:ext uri="{BB962C8B-B14F-4D97-AF65-F5344CB8AC3E}">
        <p14:creationId xmlns:p14="http://schemas.microsoft.com/office/powerpoint/2010/main" val="420802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2BBC8C-42A2-4D33-AC9B-191EB4FD12F4}"/>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3" name="Title 2">
            <a:extLst>
              <a:ext uri="{FF2B5EF4-FFF2-40B4-BE49-F238E27FC236}">
                <a16:creationId xmlns:a16="http://schemas.microsoft.com/office/drawing/2014/main" id="{D13F094A-8552-4653-9387-309E20ACB8FC}"/>
              </a:ext>
            </a:extLst>
          </p:cNvPr>
          <p:cNvSpPr>
            <a:spLocks noGrp="1"/>
          </p:cNvSpPr>
          <p:nvPr>
            <p:ph type="title" idx="1"/>
          </p:nvPr>
        </p:nvSpPr>
        <p:spPr/>
        <p:txBody>
          <a:bodyPr>
            <a:normAutofit fontScale="90000"/>
          </a:bodyPr>
          <a:lstStyle/>
          <a:p>
            <a:r>
              <a:rPr lang="en-US" dirty="0">
                <a:solidFill>
                  <a:schemeClr val="tx1"/>
                </a:solidFill>
              </a:rPr>
              <a:t>Six dimensions of responsible AI</a:t>
            </a:r>
          </a:p>
        </p:txBody>
      </p:sp>
      <p:sp>
        <p:nvSpPr>
          <p:cNvPr id="4" name="Content Placeholder 3">
            <a:extLst>
              <a:ext uri="{FF2B5EF4-FFF2-40B4-BE49-F238E27FC236}">
                <a16:creationId xmlns:a16="http://schemas.microsoft.com/office/drawing/2014/main" id="{222142AB-1E54-485A-BBC2-3AF9D6B48621}"/>
              </a:ext>
            </a:extLst>
          </p:cNvPr>
          <p:cNvSpPr>
            <a:spLocks noGrp="1"/>
          </p:cNvSpPr>
          <p:nvPr>
            <p:ph idx="2"/>
          </p:nvPr>
        </p:nvSpPr>
        <p:spPr/>
        <p:txBody>
          <a:bodyPr/>
          <a:lstStyle/>
          <a:p>
            <a:r>
              <a:rPr lang="en-US" b="1" dirty="0">
                <a:solidFill>
                  <a:schemeClr val="tx1"/>
                </a:solidFill>
              </a:rPr>
              <a:t>Fairness and bias: </a:t>
            </a:r>
            <a:r>
              <a:rPr lang="en-US" dirty="0">
                <a:solidFill>
                  <a:schemeClr val="tx1"/>
                </a:solidFill>
              </a:rPr>
              <a:t>How does the system impact different subpopulations (</a:t>
            </a:r>
            <a:r>
              <a:rPr lang="en-US" dirty="0">
                <a:solidFill>
                  <a:schemeClr val="tx1"/>
                </a:solidFill>
                <a:sym typeface="Calibri"/>
              </a:rPr>
              <a:t>groups with shared demographic values)</a:t>
            </a:r>
            <a:r>
              <a:rPr lang="en-US" dirty="0">
                <a:solidFill>
                  <a:schemeClr val="tx1"/>
                </a:solidFill>
              </a:rPr>
              <a:t>?</a:t>
            </a:r>
            <a:r>
              <a:rPr lang="en-US" i="1" dirty="0">
                <a:solidFill>
                  <a:schemeClr val="tx1"/>
                </a:solidFill>
              </a:rPr>
              <a:t> </a:t>
            </a:r>
          </a:p>
          <a:p>
            <a:r>
              <a:rPr lang="en-US" dirty="0">
                <a:solidFill>
                  <a:schemeClr val="tx1"/>
                </a:solidFill>
              </a:rPr>
              <a:t>Additional dimensions to consider:</a:t>
            </a:r>
          </a:p>
          <a:p>
            <a:pPr lvl="1"/>
            <a:r>
              <a:rPr lang="en-US" dirty="0">
                <a:solidFill>
                  <a:schemeClr val="tx1"/>
                </a:solidFill>
              </a:rPr>
              <a:t>Privacy and security</a:t>
            </a:r>
          </a:p>
          <a:p>
            <a:pPr lvl="1"/>
            <a:r>
              <a:rPr lang="en-US" dirty="0">
                <a:solidFill>
                  <a:schemeClr val="tx1"/>
                </a:solidFill>
              </a:rPr>
              <a:t>Robustness</a:t>
            </a:r>
          </a:p>
          <a:p>
            <a:pPr lvl="1"/>
            <a:r>
              <a:rPr lang="en-US" dirty="0">
                <a:solidFill>
                  <a:schemeClr val="tx1"/>
                </a:solidFill>
              </a:rPr>
              <a:t>Explainability</a:t>
            </a:r>
          </a:p>
          <a:p>
            <a:pPr lvl="1"/>
            <a:r>
              <a:rPr lang="en-US" dirty="0">
                <a:solidFill>
                  <a:schemeClr val="tx1"/>
                </a:solidFill>
              </a:rPr>
              <a:t>Governance</a:t>
            </a:r>
          </a:p>
          <a:p>
            <a:pPr lvl="1"/>
            <a:r>
              <a:rPr lang="en-US" dirty="0">
                <a:solidFill>
                  <a:schemeClr val="tx1"/>
                </a:solidFill>
              </a:rPr>
              <a:t>Transparency</a:t>
            </a:r>
          </a:p>
          <a:p>
            <a:r>
              <a:rPr lang="en-US" dirty="0">
                <a:solidFill>
                  <a:schemeClr val="tx1"/>
                </a:solidFill>
              </a:rPr>
              <a:t>Different organizations consider different dimensions.</a:t>
            </a:r>
          </a:p>
        </p:txBody>
      </p:sp>
    </p:spTree>
    <p:custDataLst>
      <p:tags r:id="rId1"/>
    </p:custDataLst>
    <p:extLst>
      <p:ext uri="{BB962C8B-B14F-4D97-AF65-F5344CB8AC3E}">
        <p14:creationId xmlns:p14="http://schemas.microsoft.com/office/powerpoint/2010/main" val="202000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7BC1D5-577E-44AF-A226-A7B967587554}"/>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26E8814D-DF42-4547-83DC-45E1CBCA0CBA}"/>
              </a:ext>
            </a:extLst>
          </p:cNvPr>
          <p:cNvSpPr>
            <a:spLocks noGrp="1"/>
          </p:cNvSpPr>
          <p:nvPr>
            <p:ph type="title" idx="1"/>
          </p:nvPr>
        </p:nvSpPr>
        <p:spPr/>
        <p:txBody>
          <a:bodyPr>
            <a:normAutofit fontScale="90000"/>
          </a:bodyPr>
          <a:lstStyle/>
          <a:p>
            <a:r>
              <a:rPr lang="en-US" dirty="0">
                <a:solidFill>
                  <a:schemeClr val="tx1"/>
                </a:solidFill>
              </a:rPr>
              <a:t>A closer look at the fairness dimension</a:t>
            </a:r>
          </a:p>
        </p:txBody>
      </p:sp>
      <p:sp>
        <p:nvSpPr>
          <p:cNvPr id="4" name="Content Placeholder 3">
            <a:extLst>
              <a:ext uri="{FF2B5EF4-FFF2-40B4-BE49-F238E27FC236}">
                <a16:creationId xmlns:a16="http://schemas.microsoft.com/office/drawing/2014/main" id="{0B050279-BE75-49E4-90B4-F9C405E04C2B}"/>
              </a:ext>
            </a:extLst>
          </p:cNvPr>
          <p:cNvSpPr>
            <a:spLocks noGrp="1"/>
          </p:cNvSpPr>
          <p:nvPr>
            <p:ph idx="2"/>
          </p:nvPr>
        </p:nvSpPr>
        <p:spPr/>
        <p:txBody>
          <a:bodyPr/>
          <a:lstStyle/>
          <a:p>
            <a:r>
              <a:rPr lang="en-US" sz="3200" dirty="0">
                <a:solidFill>
                  <a:schemeClr val="tx1"/>
                </a:solidFill>
                <a:sym typeface="Calibri"/>
              </a:rPr>
              <a:t>Fairness considers how a system impacts different subpopulations of users.</a:t>
            </a:r>
          </a:p>
          <a:p>
            <a:r>
              <a:rPr lang="en-US" sz="3200" dirty="0">
                <a:solidFill>
                  <a:schemeClr val="tx1"/>
                </a:solidFill>
                <a:sym typeface="Calibri"/>
              </a:rPr>
              <a:t>Fairness can generally be described as </a:t>
            </a:r>
            <a:r>
              <a:rPr lang="en-US" sz="3200" dirty="0">
                <a:solidFill>
                  <a:schemeClr val="tx1"/>
                </a:solidFill>
              </a:rPr>
              <a:t>the absence of bias.</a:t>
            </a:r>
          </a:p>
          <a:p>
            <a:r>
              <a:rPr lang="en-US" sz="3200" dirty="0">
                <a:solidFill>
                  <a:schemeClr val="tx1"/>
                </a:solidFill>
              </a:rPr>
              <a:t>Bias (in the responsible AI space) means disparity in performance.</a:t>
            </a:r>
          </a:p>
        </p:txBody>
      </p:sp>
    </p:spTree>
    <p:custDataLst>
      <p:tags r:id="rId1"/>
    </p:custDataLst>
    <p:extLst>
      <p:ext uri="{BB962C8B-B14F-4D97-AF65-F5344CB8AC3E}">
        <p14:creationId xmlns:p14="http://schemas.microsoft.com/office/powerpoint/2010/main" val="26110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CA1FB9-325F-4B25-AD12-895F540482D5}"/>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26E8814D-DF42-4547-83DC-45E1CBCA0CBA}"/>
              </a:ext>
            </a:extLst>
          </p:cNvPr>
          <p:cNvSpPr>
            <a:spLocks noGrp="1"/>
          </p:cNvSpPr>
          <p:nvPr>
            <p:ph type="title" idx="1"/>
          </p:nvPr>
        </p:nvSpPr>
        <p:spPr/>
        <p:txBody>
          <a:bodyPr>
            <a:normAutofit fontScale="90000"/>
          </a:bodyPr>
          <a:lstStyle/>
          <a:p>
            <a:r>
              <a:rPr lang="en-US" dirty="0"/>
              <a:t>The meaning of bias depends on the domain</a:t>
            </a:r>
          </a:p>
        </p:txBody>
      </p:sp>
      <p:sp>
        <p:nvSpPr>
          <p:cNvPr id="5" name="Content Placeholder 4">
            <a:extLst>
              <a:ext uri="{FF2B5EF4-FFF2-40B4-BE49-F238E27FC236}">
                <a16:creationId xmlns:a16="http://schemas.microsoft.com/office/drawing/2014/main" id="{77F5CCEB-3DFD-3C66-57E5-A0E27FBCAA5B}"/>
              </a:ext>
            </a:extLst>
          </p:cNvPr>
          <p:cNvSpPr>
            <a:spLocks noGrp="1"/>
          </p:cNvSpPr>
          <p:nvPr>
            <p:ph idx="2"/>
          </p:nvPr>
        </p:nvSpPr>
        <p:spPr/>
        <p:txBody>
          <a:bodyPr/>
          <a:lstStyle/>
          <a:p>
            <a:endParaRPr lang="en-US"/>
          </a:p>
        </p:txBody>
      </p:sp>
      <p:graphicFrame>
        <p:nvGraphicFramePr>
          <p:cNvPr id="7" name="Table 6">
            <a:extLst>
              <a:ext uri="{FF2B5EF4-FFF2-40B4-BE49-F238E27FC236}">
                <a16:creationId xmlns:a16="http://schemas.microsoft.com/office/drawing/2014/main" id="{B7531EBE-4D0B-AD46-8641-F5699712C1E0}"/>
              </a:ext>
            </a:extLst>
          </p:cNvPr>
          <p:cNvGraphicFramePr>
            <a:graphicFrameLocks/>
          </p:cNvGraphicFramePr>
          <p:nvPr>
            <p:extLst>
              <p:ext uri="{D42A27DB-BD31-4B8C-83A1-F6EECF244321}">
                <p14:modId xmlns:p14="http://schemas.microsoft.com/office/powerpoint/2010/main" val="568484820"/>
              </p:ext>
            </p:extLst>
          </p:nvPr>
        </p:nvGraphicFramePr>
        <p:xfrm>
          <a:off x="545431" y="1452425"/>
          <a:ext cx="11101139" cy="4084500"/>
        </p:xfrm>
        <a:graphic>
          <a:graphicData uri="http://schemas.openxmlformats.org/drawingml/2006/table">
            <a:tbl>
              <a:tblPr firstRow="1" bandRow="1">
                <a:tableStyleId>{5C22544A-7EE6-4342-B048-85BDC9FD1C3A}</a:tableStyleId>
              </a:tblPr>
              <a:tblGrid>
                <a:gridCol w="2404162">
                  <a:extLst>
                    <a:ext uri="{9D8B030D-6E8A-4147-A177-3AD203B41FA5}">
                      <a16:colId xmlns:a16="http://schemas.microsoft.com/office/drawing/2014/main" val="2011108765"/>
                    </a:ext>
                  </a:extLst>
                </a:gridCol>
                <a:gridCol w="8696977">
                  <a:extLst>
                    <a:ext uri="{9D8B030D-6E8A-4147-A177-3AD203B41FA5}">
                      <a16:colId xmlns:a16="http://schemas.microsoft.com/office/drawing/2014/main" val="776824071"/>
                    </a:ext>
                  </a:extLst>
                </a:gridCol>
              </a:tblGrid>
              <a:tr h="571824">
                <a:tc>
                  <a:txBody>
                    <a:bodyPr/>
                    <a:lstStyle/>
                    <a:p>
                      <a:pPr marL="0" algn="l" defTabSz="914400" rtl="0" eaLnBrk="1" latinLnBrk="0" hangingPunct="1"/>
                      <a:r>
                        <a:rPr lang="en-US" sz="2400" kern="1200" dirty="0"/>
                        <a:t>Domain</a:t>
                      </a:r>
                      <a:endParaRPr lang="en-US" sz="24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t>Meaning of Bias</a:t>
                      </a:r>
                      <a:endParaRPr lang="en-US" sz="2400" b="1" kern="1200" dirty="0">
                        <a:solidFill>
                          <a:schemeClr val="tx1"/>
                        </a:solidFill>
                        <a:latin typeface="+mn-lt"/>
                        <a:ea typeface="+mn-ea"/>
                        <a:cs typeface="+mn-cs"/>
                      </a:endParaRPr>
                    </a:p>
                  </a:txBody>
                  <a:tcPr anchor="ctr"/>
                </a:tc>
                <a:extLst>
                  <a:ext uri="{0D108BD9-81ED-4DB2-BD59-A6C34878D82A}">
                    <a16:rowId xmlns:a16="http://schemas.microsoft.com/office/drawing/2014/main" val="1663037842"/>
                  </a:ext>
                </a:extLst>
              </a:tr>
              <a:tr h="878169">
                <a:tc>
                  <a:txBody>
                    <a:bodyPr/>
                    <a:lstStyle/>
                    <a:p>
                      <a:pPr marL="0" algn="l" defTabSz="914400" rtl="0" eaLnBrk="1" latinLnBrk="0" hangingPunct="1"/>
                      <a:r>
                        <a:rPr lang="en-US" sz="2400" kern="1200" dirty="0">
                          <a:solidFill>
                            <a:schemeClr val="tx2"/>
                          </a:solidFill>
                        </a:rPr>
                        <a:t>Model evaluation</a:t>
                      </a:r>
                      <a:endParaRPr lang="en-US" sz="2400" b="0" kern="1200" dirty="0">
                        <a:solidFill>
                          <a:schemeClr val="tx2"/>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Unexplained error that stems from model selection and assumptions</a:t>
                      </a:r>
                      <a:endParaRPr lang="en-US" sz="2400" b="0" kern="1200" dirty="0">
                        <a:solidFill>
                          <a:schemeClr val="tx2"/>
                        </a:solidFill>
                        <a:latin typeface="+mn-lt"/>
                        <a:ea typeface="+mn-ea"/>
                        <a:cs typeface="+mn-cs"/>
                      </a:endParaRPr>
                    </a:p>
                  </a:txBody>
                  <a:tcPr anchor="ctr"/>
                </a:tc>
                <a:extLst>
                  <a:ext uri="{0D108BD9-81ED-4DB2-BD59-A6C34878D82A}">
                    <a16:rowId xmlns:a16="http://schemas.microsoft.com/office/drawing/2014/main" val="1168593763"/>
                  </a:ext>
                </a:extLst>
              </a:tr>
              <a:tr h="878169">
                <a:tc>
                  <a:txBody>
                    <a:bodyPr/>
                    <a:lstStyle/>
                    <a:p>
                      <a:r>
                        <a:rPr lang="en-US" sz="2400" dirty="0">
                          <a:solidFill>
                            <a:schemeClr val="tx2"/>
                          </a:solidFill>
                        </a:rPr>
                        <a:t>Neural networks</a:t>
                      </a:r>
                      <a:endParaRPr lang="en-US" sz="2400" b="0" dirty="0">
                        <a:solidFill>
                          <a:schemeClr val="tx2"/>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rPr>
                        <a:t>Value that helps control the quality of fit during training of a neural network (NN)</a:t>
                      </a:r>
                    </a:p>
                  </a:txBody>
                  <a:tcPr anchor="ctr"/>
                </a:tc>
                <a:extLst>
                  <a:ext uri="{0D108BD9-81ED-4DB2-BD59-A6C34878D82A}">
                    <a16:rowId xmlns:a16="http://schemas.microsoft.com/office/drawing/2014/main" val="1346811446"/>
                  </a:ext>
                </a:extLst>
              </a:tr>
              <a:tr h="878169">
                <a:tc>
                  <a:txBody>
                    <a:bodyPr/>
                    <a:lstStyle/>
                    <a:p>
                      <a:r>
                        <a:rPr lang="en-US" sz="2400" dirty="0">
                          <a:solidFill>
                            <a:schemeClr val="tx2"/>
                          </a:solidFill>
                        </a:rPr>
                        <a:t>Social context</a:t>
                      </a:r>
                      <a:endParaRPr lang="en-US" sz="2400" b="0" dirty="0">
                        <a:solidFill>
                          <a:schemeClr val="tx2"/>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rPr>
                        <a:t>Systematic differences; disproportionate favor for or against different subpopulations.</a:t>
                      </a:r>
                    </a:p>
                  </a:txBody>
                  <a:tcPr anchor="ctr"/>
                </a:tc>
                <a:extLst>
                  <a:ext uri="{0D108BD9-81ED-4DB2-BD59-A6C34878D82A}">
                    <a16:rowId xmlns:a16="http://schemas.microsoft.com/office/drawing/2014/main" val="1593286737"/>
                  </a:ext>
                </a:extLst>
              </a:tr>
              <a:tr h="878169">
                <a:tc>
                  <a:txBody>
                    <a:bodyPr/>
                    <a:lstStyle/>
                    <a:p>
                      <a:r>
                        <a:rPr lang="en-US" sz="2400" dirty="0">
                          <a:solidFill>
                            <a:schemeClr val="tx2"/>
                          </a:solidFill>
                        </a:rPr>
                        <a:t>Responsible AI</a:t>
                      </a:r>
                      <a:endParaRPr lang="en-US" sz="2400" b="0" dirty="0">
                        <a:solidFill>
                          <a:schemeClr val="tx2"/>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sym typeface="Calibri"/>
                        </a:rPr>
                        <a:t>Harmful disparities in system behavior on subpopulations; also “unwanted bias”</a:t>
                      </a:r>
                      <a:endParaRPr lang="en-US" sz="2400" dirty="0">
                        <a:solidFill>
                          <a:schemeClr val="tx2"/>
                        </a:solidFill>
                      </a:endParaRPr>
                    </a:p>
                  </a:txBody>
                  <a:tcPr anchor="ctr"/>
                </a:tc>
                <a:extLst>
                  <a:ext uri="{0D108BD9-81ED-4DB2-BD59-A6C34878D82A}">
                    <a16:rowId xmlns:a16="http://schemas.microsoft.com/office/drawing/2014/main" val="3055440173"/>
                  </a:ext>
                </a:extLst>
              </a:tr>
            </a:tbl>
          </a:graphicData>
        </a:graphic>
      </p:graphicFrame>
    </p:spTree>
    <p:custDataLst>
      <p:tags r:id="rId1"/>
    </p:custDataLst>
    <p:extLst>
      <p:ext uri="{BB962C8B-B14F-4D97-AF65-F5344CB8AC3E}">
        <p14:creationId xmlns:p14="http://schemas.microsoft.com/office/powerpoint/2010/main" val="415324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BCB026F7-5630-4F90-998E-26BE8E402F8E}"/>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24E931C7-B353-D8B8-9C98-4824FED768F7}"/>
              </a:ext>
            </a:extLst>
          </p:cNvPr>
          <p:cNvSpPr>
            <a:spLocks noGrp="1"/>
          </p:cNvSpPr>
          <p:nvPr>
            <p:ph type="title" idx="1"/>
          </p:nvPr>
        </p:nvSpPr>
        <p:spPr/>
        <p:txBody>
          <a:bodyPr>
            <a:normAutofit fontScale="90000"/>
          </a:bodyPr>
          <a:lstStyle/>
          <a:p>
            <a:r>
              <a:rPr lang="en-US" dirty="0"/>
              <a:t>Example of a credit line increase</a:t>
            </a:r>
          </a:p>
        </p:txBody>
      </p:sp>
      <p:sp>
        <p:nvSpPr>
          <p:cNvPr id="5" name="Content Placeholder 4">
            <a:extLst>
              <a:ext uri="{FF2B5EF4-FFF2-40B4-BE49-F238E27FC236}">
                <a16:creationId xmlns:a16="http://schemas.microsoft.com/office/drawing/2014/main" id="{2E99DE32-2328-ED15-5352-BFE839C44C9F}"/>
              </a:ext>
            </a:extLst>
          </p:cNvPr>
          <p:cNvSpPr>
            <a:spLocks noGrp="1"/>
          </p:cNvSpPr>
          <p:nvPr>
            <p:ph idx="2"/>
          </p:nvPr>
        </p:nvSpPr>
        <p:spPr/>
        <p:txBody>
          <a:bodyPr/>
          <a:lstStyle/>
          <a:p>
            <a:endParaRPr lang="en-US"/>
          </a:p>
        </p:txBody>
      </p:sp>
      <p:pic>
        <p:nvPicPr>
          <p:cNvPr id="11" name="Picture 10" descr="Customer requests a credit line increase from a bank. The bank queries an AI system.">
            <a:extLst>
              <a:ext uri="{FF2B5EF4-FFF2-40B4-BE49-F238E27FC236}">
                <a16:creationId xmlns:a16="http://schemas.microsoft.com/office/drawing/2014/main" id="{E71FA089-2318-4437-BFDF-FE1469F56CF2}"/>
              </a:ext>
            </a:extLst>
          </p:cNvPr>
          <p:cNvPicPr>
            <a:picLocks noChangeAspect="1"/>
          </p:cNvPicPr>
          <p:nvPr/>
        </p:nvPicPr>
        <p:blipFill>
          <a:blip r:embed="rId4"/>
          <a:stretch>
            <a:fillRect/>
          </a:stretch>
        </p:blipFill>
        <p:spPr>
          <a:xfrm>
            <a:off x="1438253" y="1828800"/>
            <a:ext cx="9315495" cy="2609314"/>
          </a:xfrm>
          <a:prstGeom prst="rect">
            <a:avLst/>
          </a:prstGeom>
        </p:spPr>
      </p:pic>
      <p:pic>
        <p:nvPicPr>
          <p:cNvPr id="8" name="Picture 7" descr="The AI system generates a lending score of 0.3, and the request is denied.">
            <a:extLst>
              <a:ext uri="{FF2B5EF4-FFF2-40B4-BE49-F238E27FC236}">
                <a16:creationId xmlns:a16="http://schemas.microsoft.com/office/drawing/2014/main" id="{AD178D7C-F1D1-47FC-84FC-E2D41A79DED3}"/>
              </a:ext>
            </a:extLst>
          </p:cNvPr>
          <p:cNvPicPr>
            <a:picLocks noChangeAspect="1"/>
          </p:cNvPicPr>
          <p:nvPr/>
        </p:nvPicPr>
        <p:blipFill>
          <a:blip r:embed="rId5"/>
          <a:stretch>
            <a:fillRect/>
          </a:stretch>
        </p:blipFill>
        <p:spPr>
          <a:xfrm>
            <a:off x="1439026" y="3629563"/>
            <a:ext cx="7955970" cy="1261981"/>
          </a:xfrm>
          <a:prstGeom prst="rect">
            <a:avLst/>
          </a:prstGeom>
        </p:spPr>
      </p:pic>
      <p:sp>
        <p:nvSpPr>
          <p:cNvPr id="4" name="Rectangle 3">
            <a:extLst>
              <a:ext uri="{FF2B5EF4-FFF2-40B4-BE49-F238E27FC236}">
                <a16:creationId xmlns:a16="http://schemas.microsoft.com/office/drawing/2014/main" id="{E72AA5B3-1AF8-957D-8AD4-A2FD58FD48C7}"/>
              </a:ext>
            </a:extLst>
          </p:cNvPr>
          <p:cNvSpPr/>
          <p:nvPr/>
        </p:nvSpPr>
        <p:spPr>
          <a:xfrm>
            <a:off x="595604" y="5283938"/>
            <a:ext cx="11000792" cy="56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b"/>
          <a:lstStyle/>
          <a:p>
            <a:pPr algn="ctr"/>
            <a:r>
              <a:rPr lang="en-US" sz="2400" dirty="0">
                <a:solidFill>
                  <a:schemeClr val="tx2"/>
                </a:solidFill>
              </a:rPr>
              <a:t>Fair lending laws (ECOA, FCRA) require credit decisions to be </a:t>
            </a:r>
            <a:r>
              <a:rPr lang="en-US" sz="2400" b="1" dirty="0">
                <a:solidFill>
                  <a:schemeClr val="accent6"/>
                </a:solidFill>
              </a:rPr>
              <a:t>explainable</a:t>
            </a:r>
            <a:r>
              <a:rPr lang="en-US" sz="2400" dirty="0">
                <a:solidFill>
                  <a:schemeClr val="tx2"/>
                </a:solidFill>
              </a:rPr>
              <a:t>.</a:t>
            </a:r>
          </a:p>
        </p:txBody>
      </p:sp>
    </p:spTree>
    <p:custDataLst>
      <p:tags r:id="rId1"/>
    </p:custDataLst>
    <p:extLst>
      <p:ext uri="{BB962C8B-B14F-4D97-AF65-F5344CB8AC3E}">
        <p14:creationId xmlns:p14="http://schemas.microsoft.com/office/powerpoint/2010/main" val="438688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vy1gwNeb"/>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28044</TotalTime>
  <Words>3547</Words>
  <Application>Microsoft Macintosh PowerPoint</Application>
  <PresentationFormat>Widescreen</PresentationFormat>
  <Paragraphs>303</Paragraphs>
  <Slides>34</Slides>
  <Notes>34</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Amazon Ember Display</vt:lpstr>
      <vt:lpstr>Amazon Ember Display Heavy</vt:lpstr>
      <vt:lpstr>Amazon Ember Heavy</vt:lpstr>
      <vt:lpstr>Amazon Ember Light</vt:lpstr>
      <vt:lpstr>Arial</vt:lpstr>
      <vt:lpstr>Calibri</vt:lpstr>
      <vt:lpstr>Calibri Light</vt:lpstr>
      <vt:lpstr>Lucida Console</vt:lpstr>
      <vt:lpstr>Custom Design</vt:lpstr>
      <vt:lpstr>Introduction to Fairness and Bias Mitigation in ML</vt:lpstr>
      <vt:lpstr>Today’s activities</vt:lpstr>
      <vt:lpstr>Introduction to fairness and responsible AI</vt:lpstr>
      <vt:lpstr>What is responsible AI?</vt:lpstr>
      <vt:lpstr>Why responsible AI?</vt:lpstr>
      <vt:lpstr>Six dimensions of responsible AI</vt:lpstr>
      <vt:lpstr>A closer look at the fairness dimension</vt:lpstr>
      <vt:lpstr>The meaning of bias depends on the domain</vt:lpstr>
      <vt:lpstr>Example of a credit line increase</vt:lpstr>
      <vt:lpstr>Group fairness compared to individual fairness</vt:lpstr>
      <vt:lpstr>How do you define groups?</vt:lpstr>
      <vt:lpstr>Intersectional fairness</vt:lpstr>
      <vt:lpstr>Fairness throughout the ML lifecycle</vt:lpstr>
      <vt:lpstr>Where should you consider fairness?</vt:lpstr>
      <vt:lpstr>Everywhere!</vt:lpstr>
      <vt:lpstr>ML lifecycle: ML problem formulation</vt:lpstr>
      <vt:lpstr>ML lifecycle: Key questions for ML problem formulation</vt:lpstr>
      <vt:lpstr>ML lifecycle: Data collection</vt:lpstr>
      <vt:lpstr>ML lifecycle: Key questions for data collection</vt:lpstr>
      <vt:lpstr>ML lifecycle: Data processing </vt:lpstr>
      <vt:lpstr>ML lifecycle: Mitigating bias during algorithm selection</vt:lpstr>
      <vt:lpstr>ML lifecycle: Model training and tuning</vt:lpstr>
      <vt:lpstr>ML lifecycle: Model testing</vt:lpstr>
      <vt:lpstr>ML lifecycle: Key question for model evaluation</vt:lpstr>
      <vt:lpstr>ML lifecycle: Deployment and maintenance</vt:lpstr>
      <vt:lpstr>ML lifecycle: Inferencing</vt:lpstr>
      <vt:lpstr>Next lesson</vt:lpstr>
      <vt:lpstr>PowerPoint Presentation</vt:lpstr>
      <vt:lpstr>Image source slides (for curriculum development use only)</vt:lpstr>
      <vt:lpstr>Source graphics: Example of a credit line increase</vt:lpstr>
      <vt:lpstr>Source graphic: How do you define groups?</vt:lpstr>
      <vt:lpstr>Source graphic: Intersectional fairness</vt:lpstr>
      <vt:lpstr>Source graphic: Where should you consider fairness?</vt:lpstr>
      <vt:lpstr>Source graphic: ML lifecycle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487</cp:revision>
  <dcterms:created xsi:type="dcterms:W3CDTF">2022-11-16T15:46:36Z</dcterms:created>
  <dcterms:modified xsi:type="dcterms:W3CDTF">2025-05-05T21:01:18Z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D09D64B5-87E3-4610-B891-3119E1AEC70F</vt:lpwstr>
  </property>
  <property fmtid="{D5CDD505-2E9C-101B-9397-08002B2CF9AE}" pid="3" name="ArticulatePath">
    <vt:lpwstr>MLUMLA-EN-M3-L1</vt:lpwstr>
  </property>
</Properties>
</file>