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3"/>
  </p:notesMasterIdLst>
  <p:handoutMasterIdLst>
    <p:handoutMasterId r:id="rId34"/>
  </p:handoutMasterIdLst>
  <p:sldIdLst>
    <p:sldId id="4050" r:id="rId2"/>
    <p:sldId id="259" r:id="rId3"/>
    <p:sldId id="4011" r:id="rId4"/>
    <p:sldId id="4173" r:id="rId5"/>
    <p:sldId id="4043" r:id="rId6"/>
    <p:sldId id="4176" r:id="rId7"/>
    <p:sldId id="4177" r:id="rId8"/>
    <p:sldId id="4178" r:id="rId9"/>
    <p:sldId id="4179" r:id="rId10"/>
    <p:sldId id="4013" r:id="rId11"/>
    <p:sldId id="4180" r:id="rId12"/>
    <p:sldId id="4191" r:id="rId13"/>
    <p:sldId id="4190" r:id="rId14"/>
    <p:sldId id="4197" r:id="rId15"/>
    <p:sldId id="4194" r:id="rId16"/>
    <p:sldId id="4199" r:id="rId17"/>
    <p:sldId id="4181" r:id="rId18"/>
    <p:sldId id="4187" r:id="rId19"/>
    <p:sldId id="4188" r:id="rId20"/>
    <p:sldId id="4171" r:id="rId21"/>
    <p:sldId id="268" r:id="rId22"/>
    <p:sldId id="2147477357" r:id="rId23"/>
    <p:sldId id="4200" r:id="rId24"/>
    <p:sldId id="4201" r:id="rId25"/>
    <p:sldId id="4211" r:id="rId26"/>
    <p:sldId id="4202" r:id="rId27"/>
    <p:sldId id="4203" r:id="rId28"/>
    <p:sldId id="4204" r:id="rId29"/>
    <p:sldId id="4205" r:id="rId30"/>
    <p:sldId id="4206" r:id="rId31"/>
    <p:sldId id="4207"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1CF151-B0C6-4CD3-931C-2101EBAE6184}">
          <p14:sldIdLst>
            <p14:sldId id="4050"/>
            <p14:sldId id="259"/>
            <p14:sldId id="4011"/>
            <p14:sldId id="4173"/>
            <p14:sldId id="4043"/>
            <p14:sldId id="4176"/>
            <p14:sldId id="4177"/>
            <p14:sldId id="4178"/>
            <p14:sldId id="4179"/>
            <p14:sldId id="4013"/>
            <p14:sldId id="4180"/>
            <p14:sldId id="4191"/>
            <p14:sldId id="4190"/>
            <p14:sldId id="4197"/>
            <p14:sldId id="4194"/>
            <p14:sldId id="4199"/>
            <p14:sldId id="4181"/>
            <p14:sldId id="4187"/>
            <p14:sldId id="4188"/>
            <p14:sldId id="4171"/>
            <p14:sldId id="268"/>
          </p14:sldIdLst>
        </p14:section>
        <p14:section name="Source images" id="{1D6E0AA0-83BC-40F8-951B-7CBDA02245AC}">
          <p14:sldIdLst>
            <p14:sldId id="2147477357"/>
            <p14:sldId id="4200"/>
            <p14:sldId id="4201"/>
            <p14:sldId id="4211"/>
            <p14:sldId id="4202"/>
            <p14:sldId id="4203"/>
            <p14:sldId id="4204"/>
            <p14:sldId id="4205"/>
            <p14:sldId id="4206"/>
            <p14:sldId id="42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57" clrIdx="0">
    <p:extLst>
      <p:ext uri="{19B8F6BF-5375-455C-9EA6-DF929625EA0E}">
        <p15:presenceInfo xmlns:p15="http://schemas.microsoft.com/office/powerpoint/2012/main" userId="S-1-5-21-1407069837-2091007605-538272213-15390607" providerId="AD"/>
      </p:ext>
    </p:extLst>
  </p:cmAuthor>
  <p:cmAuthor id="2" name="Microsoft Office User" initials="MOU" lastIdx="6" clrIdx="1">
    <p:extLst>
      <p:ext uri="{19B8F6BF-5375-455C-9EA6-DF929625EA0E}">
        <p15:presenceInfo xmlns:p15="http://schemas.microsoft.com/office/powerpoint/2012/main" userId="Microsoft Office User" providerId="None"/>
      </p:ext>
    </p:extLst>
  </p:cmAuthor>
  <p:cmAuthor id="3" name="Xin Gao" initials="XG" lastIdx="31" clrIdx="2">
    <p:extLst>
      <p:ext uri="{19B8F6BF-5375-455C-9EA6-DF929625EA0E}">
        <p15:presenceInfo xmlns:p15="http://schemas.microsoft.com/office/powerpoint/2012/main" userId="Xin Gao" providerId="None"/>
      </p:ext>
    </p:extLst>
  </p:cmAuthor>
  <p:cmAuthor id="4" name="Anand Kamat" initials="AK" lastIdx="8" clrIdx="3">
    <p:extLst>
      <p:ext uri="{19B8F6BF-5375-455C-9EA6-DF929625EA0E}">
        <p15:presenceInfo xmlns:p15="http://schemas.microsoft.com/office/powerpoint/2012/main" userId="Anand Kamat" providerId="None"/>
      </p:ext>
    </p:extLst>
  </p:cmAuthor>
  <p:cmAuthor id="5" name="Raymond, Patty" initials="RP" lastIdx="25" clrIdx="4">
    <p:extLst>
      <p:ext uri="{19B8F6BF-5375-455C-9EA6-DF929625EA0E}">
        <p15:presenceInfo xmlns:p15="http://schemas.microsoft.com/office/powerpoint/2012/main" userId="S-1-5-21-1407069837-2091007605-538272213-29355854" providerId="AD"/>
      </p:ext>
    </p:extLst>
  </p:cmAuthor>
  <p:cmAuthor id="6" name="Stading, Katrina" initials="SK" lastIdx="17"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94E"/>
    <a:srgbClr val="AD2C7B"/>
    <a:srgbClr val="DF2A5D"/>
    <a:srgbClr val="CBCDD8"/>
    <a:srgbClr val="E7E8EF"/>
    <a:srgbClr val="E7E8EE"/>
    <a:srgbClr val="0B3181"/>
    <a:srgbClr val="B11B45"/>
    <a:srgbClr val="CD1F50"/>
    <a:srgbClr val="741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61293" autoAdjust="0"/>
  </p:normalViewPr>
  <p:slideViewPr>
    <p:cSldViewPr snapToGrid="0">
      <p:cViewPr varScale="1">
        <p:scale>
          <a:sx n="75" d="100"/>
          <a:sy n="75" d="100"/>
        </p:scale>
        <p:origin x="2288" y="18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DD8F60-23C1-43C0-856D-42D107C422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A700D78-51E2-4EC7-A687-11BE232CBC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A8AE1C-D21E-4DDC-B75F-D6306931BC6A}" type="datetimeFigureOut">
              <a:rPr lang="en-US" smtClean="0"/>
              <a:t>5/5/25</a:t>
            </a:fld>
            <a:endParaRPr lang="en-US" dirty="0"/>
          </a:p>
        </p:txBody>
      </p:sp>
      <p:sp>
        <p:nvSpPr>
          <p:cNvPr id="4" name="Footer Placeholder 3">
            <a:extLst>
              <a:ext uri="{FF2B5EF4-FFF2-40B4-BE49-F238E27FC236}">
                <a16:creationId xmlns:a16="http://schemas.microsoft.com/office/drawing/2014/main" id="{C66F5E0B-654A-4646-AF5B-D16777F613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4BD1D1-6E3D-460A-A5A9-E251EBC5E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9B90A3-156C-4F65-97CB-FD090BA73635}" type="slidenum">
              <a:rPr lang="en-US" smtClean="0"/>
              <a:t>‹#›</a:t>
            </a:fld>
            <a:endParaRPr lang="en-US" dirty="0"/>
          </a:p>
        </p:txBody>
      </p:sp>
    </p:spTree>
    <p:extLst>
      <p:ext uri="{BB962C8B-B14F-4D97-AF65-F5344CB8AC3E}">
        <p14:creationId xmlns:p14="http://schemas.microsoft.com/office/powerpoint/2010/main" val="4050830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eeplearningbook.org/contents/intro.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mitryulyanov.github.io/deep_image_prio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1126/science.aax623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i.org/10.1016/j.neuron.2021.07.00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95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spcBef>
                <a:spcPts val="0"/>
              </a:spcBef>
              <a:spcAft>
                <a:spcPts val="0"/>
              </a:spcAft>
              <a:buClrTx/>
              <a:buSzTx/>
              <a:buFontTx/>
              <a:buNone/>
              <a:tabLst/>
              <a:defRPr/>
            </a:pPr>
            <a:r>
              <a:rPr lang="en-US" i="0" dirty="0"/>
              <a:t>~Equations</a:t>
            </a:r>
          </a:p>
          <a:p>
            <a:pPr marL="0" marR="0" lvl="0" indent="0" algn="l" defTabSz="457200" rtl="0" eaLnBrk="1" fontAlgn="auto" latinLnBrk="0" hangingPunct="1">
              <a:spcBef>
                <a:spcPts val="0"/>
              </a:spcBef>
              <a:spcAft>
                <a:spcPts val="0"/>
              </a:spcAft>
              <a:buClrTx/>
              <a:buSzTx/>
              <a:buFontTx/>
              <a:buNone/>
              <a:tabLst/>
              <a:defRPr/>
            </a:pPr>
            <a:r>
              <a:rPr lang="en-US" i="0" dirty="0"/>
              <a:t>~Image marked as decorative because it’s a duplicate from the previous slide.</a:t>
            </a:r>
          </a:p>
          <a:p>
            <a:pPr marL="0" marR="0" lvl="0" indent="0" algn="l" defTabSz="457200" rtl="0" eaLnBrk="1" fontAlgn="auto" latinLnBrk="0" hangingPunct="1">
              <a:spcBef>
                <a:spcPts val="0"/>
              </a:spcBef>
              <a:spcAft>
                <a:spcPts val="0"/>
              </a:spcAft>
              <a:buClrTx/>
              <a:buSzTx/>
              <a:buFontTx/>
              <a:buNone/>
              <a:tabLst/>
              <a:defRPr/>
            </a:pPr>
            <a:r>
              <a:rPr lang="en-US" i="0" dirty="0"/>
              <a:t>~</a:t>
            </a:r>
          </a:p>
          <a:p>
            <a:pPr marL="0" marR="0" lvl="0" indent="0" algn="l" defTabSz="457200" rtl="0" eaLnBrk="1" fontAlgn="auto" latinLnBrk="0" hangingPunct="1">
              <a:spcBef>
                <a:spcPts val="0"/>
              </a:spcBef>
              <a:spcAft>
                <a:spcPts val="0"/>
              </a:spcAft>
              <a:buClrTx/>
              <a:buSzTx/>
              <a:buFontTx/>
              <a:buNone/>
              <a:tabLst/>
              <a:defRPr/>
            </a:pPr>
            <a:r>
              <a:rPr lang="en-US" i="0" dirty="0"/>
              <a:t>Loss functions quantify the distance between the real and predicted values of the target.</a:t>
            </a:r>
            <a:r>
              <a:rPr lang="en-US" dirty="0">
                <a:latin typeface="+mn-lt"/>
              </a:rPr>
              <a:t> An optimization problem seeks to minimize a loss function.</a:t>
            </a:r>
          </a:p>
          <a:p>
            <a:pPr marL="0" marR="0" lvl="0" indent="0" defTabSz="457200" eaLnBrk="1" fontAlgn="auto" latinLnBrk="0" hangingPunct="1">
              <a:spcBef>
                <a:spcPts val="0"/>
              </a:spcBef>
              <a:spcAft>
                <a:spcPts val="0"/>
              </a:spcAft>
              <a:buClrTx/>
              <a:buSzTx/>
              <a:buFontTx/>
              <a:buNone/>
              <a:tabLst/>
              <a:defRPr/>
            </a:pPr>
            <a:endParaRPr lang="en-US" sz="1200" dirty="0">
              <a:effectLst/>
              <a:latin typeface="+mn-lt"/>
              <a:ea typeface="Helvetica Neue"/>
              <a:cs typeface="Helvetica Neue"/>
              <a:sym typeface="Helvetica Neue"/>
            </a:endParaRPr>
          </a:p>
          <a:p>
            <a:pPr marL="0" marR="0" lvl="0" indent="0" defTabSz="457200" eaLnBrk="1" fontAlgn="auto" latinLnBrk="0" hangingPunct="1">
              <a:spcBef>
                <a:spcPts val="0"/>
              </a:spcBef>
              <a:spcAft>
                <a:spcPts val="0"/>
              </a:spcAft>
              <a:buClrTx/>
              <a:buSzTx/>
              <a:buFontTx/>
              <a:buNone/>
              <a:tabLst/>
              <a:defRPr/>
            </a:pPr>
            <a:r>
              <a:rPr lang="en-US" sz="1200" dirty="0">
                <a:effectLst/>
                <a:latin typeface="+mn-lt"/>
                <a:ea typeface="Helvetica Neue"/>
                <a:cs typeface="Helvetica Neue"/>
                <a:sym typeface="Helvetica Neue"/>
              </a:rPr>
              <a:t>An artificial neuron (also sometimes referred to as a </a:t>
            </a:r>
            <a:r>
              <a:rPr lang="en-US" sz="1200" i="1" dirty="0">
                <a:effectLst/>
                <a:latin typeface="+mn-lt"/>
                <a:ea typeface="Helvetica Neue"/>
                <a:cs typeface="Helvetica Neue"/>
                <a:sym typeface="Helvetica Neue"/>
              </a:rPr>
              <a:t>perceptron</a:t>
            </a:r>
            <a:r>
              <a:rPr lang="en-US" sz="1200" dirty="0">
                <a:effectLst/>
                <a:latin typeface="+mn-lt"/>
                <a:ea typeface="Helvetica Neue"/>
                <a:cs typeface="Helvetica Neue"/>
                <a:sym typeface="Helvetica Neue"/>
              </a:rPr>
              <a:t>) is the fundamental unit of an artificial neural network. A typical artificial neuron consists of input values, biases that are applied to those inputs, and an output value.</a:t>
            </a:r>
            <a:endParaRPr lang="en-US" dirty="0">
              <a:latin typeface="+mn-lt"/>
            </a:endParaRPr>
          </a:p>
        </p:txBody>
      </p:sp>
    </p:spTree>
    <p:extLst>
      <p:ext uri="{BB962C8B-B14F-4D97-AF65-F5344CB8AC3E}">
        <p14:creationId xmlns:p14="http://schemas.microsoft.com/office/powerpoint/2010/main" val="1995700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A bias term was added.</a:t>
            </a:r>
          </a:p>
        </p:txBody>
      </p:sp>
    </p:spTree>
    <p:extLst>
      <p:ext uri="{BB962C8B-B14F-4D97-AF65-F5344CB8AC3E}">
        <p14:creationId xmlns:p14="http://schemas.microsoft.com/office/powerpoint/2010/main" val="221076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Weights are now associated with each connection.</a:t>
            </a:r>
          </a:p>
        </p:txBody>
      </p:sp>
    </p:spTree>
    <p:extLst>
      <p:ext uri="{BB962C8B-B14F-4D97-AF65-F5344CB8AC3E}">
        <p14:creationId xmlns:p14="http://schemas.microsoft.com/office/powerpoint/2010/main" val="3215086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The weights and inputs are combined linearly.</a:t>
            </a:r>
          </a:p>
          <a:p>
            <a:pPr marL="0" marR="0" lvl="0" indent="0" defTabSz="457200" eaLnBrk="1" fontAlgn="auto" latinLnBrk="0" hangingPunct="1">
              <a:spcBef>
                <a:spcPts val="0"/>
              </a:spcBef>
              <a:spcAft>
                <a:spcPts val="0"/>
              </a:spcAft>
              <a:buClrTx/>
              <a:buSzTx/>
              <a:buFontTx/>
              <a:buNone/>
              <a:tabLst/>
              <a:defRPr/>
            </a:pPr>
            <a:r>
              <a:rPr lang="en-US" dirty="0"/>
              <a:t>~</a:t>
            </a:r>
          </a:p>
          <a:p>
            <a:pPr marL="0" marR="0" lvl="0" indent="0" defTabSz="457200" eaLnBrk="1" fontAlgn="auto" latinLnBrk="0" hangingPunct="1">
              <a:spcBef>
                <a:spcPts val="0"/>
              </a:spcBef>
              <a:spcAft>
                <a:spcPts val="0"/>
              </a:spcAft>
              <a:buClrTx/>
              <a:buSzTx/>
              <a:buFontTx/>
              <a:buNone/>
              <a:tabLst/>
              <a:defRPr/>
            </a:pPr>
            <a:r>
              <a:rPr lang="en-US" dirty="0"/>
              <a:t>The line in the neuron (circle) is separates the input from the output.</a:t>
            </a:r>
          </a:p>
        </p:txBody>
      </p:sp>
    </p:spTree>
    <p:extLst>
      <p:ext uri="{BB962C8B-B14F-4D97-AF65-F5344CB8AC3E}">
        <p14:creationId xmlns:p14="http://schemas.microsoft.com/office/powerpoint/2010/main" val="830458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The activation function transforms the weighted sum of features and produces the neuron output.</a:t>
            </a:r>
          </a:p>
        </p:txBody>
      </p:sp>
    </p:spTree>
    <p:extLst>
      <p:ext uri="{BB962C8B-B14F-4D97-AF65-F5344CB8AC3E}">
        <p14:creationId xmlns:p14="http://schemas.microsoft.com/office/powerpoint/2010/main" val="57617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p:txBody>
      </p:sp>
    </p:spTree>
    <p:extLst>
      <p:ext uri="{BB962C8B-B14F-4D97-AF65-F5344CB8AC3E}">
        <p14:creationId xmlns:p14="http://schemas.microsoft.com/office/powerpoint/2010/main" val="165934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~Equations</a:t>
            </a: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~Alt text: </a:t>
            </a:r>
            <a:r>
              <a:rPr lang="en-US" dirty="0"/>
              <a:t>Single-layer network that was displayed previously with the activation function.</a:t>
            </a: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a:t>
            </a: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Linear regression: Pass the weighted sum to the neuron unit, and then apply the activation function to generate output, </a:t>
            </a:r>
            <a:r>
              <a:rPr lang="en-US" sz="1200" i="1" dirty="0">
                <a:effectLst/>
                <a:latin typeface="+mn-lt"/>
                <a:ea typeface="Helvetica Neue"/>
                <a:cs typeface="Helvetica Neue"/>
                <a:sym typeface="Helvetica Neue"/>
              </a:rPr>
              <a:t>y</a:t>
            </a:r>
            <a:r>
              <a:rPr lang="en-US" sz="1200" dirty="0">
                <a:effectLst/>
                <a:latin typeface="+mn-lt"/>
                <a:ea typeface="Helvetica Neue"/>
                <a:cs typeface="Helvetica Neue"/>
                <a:sym typeface="Helvetica Neue"/>
              </a:rPr>
              <a:t>.</a:t>
            </a:r>
          </a:p>
          <a:p>
            <a:pPr marL="0" marR="0" lvl="0" defTabSz="457200" eaLnBrk="1" fontAlgn="auto" latinLnBrk="0" hangingPunct="1">
              <a:buClrTx/>
              <a:buSzTx/>
              <a:buFontTx/>
              <a:buNone/>
              <a:tabLst/>
              <a:defRPr/>
            </a:pPr>
            <a:endParaRPr lang="en-US" sz="1200" dirty="0">
              <a:effectLst/>
              <a:latin typeface="+mn-lt"/>
              <a:ea typeface="Helvetica Neue"/>
              <a:cs typeface="Helvetica Neue"/>
              <a:sym typeface="Helvetica Neue"/>
            </a:endParaRP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Dimension, which is the number of input features, is represented as </a:t>
            </a:r>
            <a:r>
              <a:rPr lang="en-US" sz="1200" i="1" dirty="0">
                <a:effectLst/>
                <a:latin typeface="+mn-lt"/>
                <a:ea typeface="Helvetica Neue"/>
                <a:cs typeface="Helvetica Neue"/>
                <a:sym typeface="Helvetica Neue"/>
              </a:rPr>
              <a:t>d</a:t>
            </a:r>
            <a:r>
              <a:rPr lang="en-US" sz="1200" i="0" dirty="0">
                <a:effectLst/>
                <a:latin typeface="+mn-lt"/>
                <a:ea typeface="Helvetica Neue"/>
                <a:cs typeface="Helvetica Neue"/>
                <a:sym typeface="Helvetica Neue"/>
              </a:rPr>
              <a:t> (in </a:t>
            </a:r>
            <a:r>
              <a:rPr lang="en-US" sz="1200" i="1" dirty="0">
                <a:effectLst/>
                <a:latin typeface="+mn-lt"/>
                <a:ea typeface="Helvetica Neue"/>
                <a:cs typeface="Helvetica Neue"/>
                <a:sym typeface="Helvetica Neue"/>
              </a:rPr>
              <a:t>x</a:t>
            </a:r>
            <a:r>
              <a:rPr lang="en-US" sz="1200" i="1" baseline="-25000" dirty="0">
                <a:effectLst/>
                <a:latin typeface="+mn-lt"/>
                <a:ea typeface="Helvetica Neue"/>
                <a:cs typeface="Helvetica Neue"/>
                <a:sym typeface="Helvetica Neue"/>
              </a:rPr>
              <a:t>d</a:t>
            </a:r>
            <a:r>
              <a:rPr lang="en-US" sz="1200" i="0" dirty="0">
                <a:effectLst/>
                <a:latin typeface="+mn-lt"/>
                <a:ea typeface="Helvetica Neue"/>
                <a:cs typeface="Helvetica Neue"/>
                <a:sym typeface="Helvetica Neue"/>
              </a:rPr>
              <a:t> and </a:t>
            </a:r>
            <a:r>
              <a:rPr lang="en-US" sz="1200" i="1" dirty="0">
                <a:effectLst/>
                <a:latin typeface="+mn-lt"/>
                <a:ea typeface="Helvetica Neue"/>
                <a:cs typeface="Helvetica Neue"/>
                <a:sym typeface="Helvetica Neue"/>
              </a:rPr>
              <a:t>w</a:t>
            </a:r>
            <a:r>
              <a:rPr lang="en-US" sz="1200" i="1" baseline="-25000" dirty="0">
                <a:effectLst/>
                <a:latin typeface="+mn-lt"/>
                <a:ea typeface="Helvetica Neue"/>
                <a:cs typeface="Helvetica Neue"/>
                <a:sym typeface="Helvetica Neue"/>
              </a:rPr>
              <a:t>d</a:t>
            </a:r>
            <a:r>
              <a:rPr lang="en-US" sz="1200" i="0" dirty="0">
                <a:effectLst/>
                <a:latin typeface="+mn-lt"/>
                <a:ea typeface="Helvetica Neue"/>
                <a:cs typeface="Helvetica Neue"/>
                <a:sym typeface="Helvetica Neue"/>
              </a:rPr>
              <a:t>).</a:t>
            </a:r>
            <a:endParaRPr lang="en-US" sz="1200" dirty="0">
              <a:effectLst/>
              <a:latin typeface="+mn-lt"/>
              <a:ea typeface="Helvetica Neue"/>
              <a:cs typeface="Helvetica Neue"/>
              <a:sym typeface="Helvetica Neue"/>
            </a:endParaRPr>
          </a:p>
        </p:txBody>
      </p:sp>
    </p:spTree>
    <p:extLst>
      <p:ext uri="{BB962C8B-B14F-4D97-AF65-F5344CB8AC3E}">
        <p14:creationId xmlns:p14="http://schemas.microsoft.com/office/powerpoint/2010/main" val="4072924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sym typeface="Helvetica Neue"/>
              </a:rPr>
              <a:t>~Equations</a:t>
            </a:r>
          </a:p>
          <a:p>
            <a:pPr marL="0" marR="0" lvl="0" indent="0" defTabSz="457200" eaLnBrk="1" fontAlgn="auto" latinLnBrk="0" hangingPunct="1">
              <a:spcBef>
                <a:spcPts val="0"/>
              </a:spcBef>
              <a:spcAft>
                <a:spcPts val="0"/>
              </a:spcAft>
              <a:buClrTx/>
              <a:buSzTx/>
              <a:buFontTx/>
              <a:buNone/>
              <a:tabLst/>
              <a:defRPr/>
            </a:pPr>
            <a:r>
              <a:rPr lang="en-US" dirty="0">
                <a:sym typeface="Helvetica Neue"/>
              </a:rPr>
              <a:t>~\hat{y} = w_1 x_1 + w_2 x_3 + ... + w_d x_d + b</a:t>
            </a:r>
          </a:p>
          <a:p>
            <a:pPr marL="0" marR="0" lvl="0" indent="0" defTabSz="457200" eaLnBrk="1" fontAlgn="auto" latinLnBrk="0" hangingPunct="1">
              <a:spcBef>
                <a:spcPts val="0"/>
              </a:spcBef>
              <a:spcAft>
                <a:spcPts val="0"/>
              </a:spcAft>
              <a:buClrTx/>
              <a:buSzTx/>
              <a:buFontTx/>
              <a:buNone/>
              <a:tabLst/>
              <a:defRPr/>
            </a:pPr>
            <a:r>
              <a:rPr lang="en-US" dirty="0">
                <a:sym typeface="Helvetica Neue"/>
              </a:rPr>
              <a:t>~Alt text: Plot of the sigmoid function.</a:t>
            </a:r>
            <a:endParaRPr lang="en-US" dirty="0"/>
          </a:p>
        </p:txBody>
      </p:sp>
    </p:spTree>
    <p:extLst>
      <p:ext uri="{BB962C8B-B14F-4D97-AF65-F5344CB8AC3E}">
        <p14:creationId xmlns:p14="http://schemas.microsoft.com/office/powerpoint/2010/main" val="1133028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Helvetica Neue"/>
              </a:rPr>
              <a:t>~Equations</a:t>
            </a:r>
          </a:p>
          <a:p>
            <a:r>
              <a:rPr lang="en-US" dirty="0">
                <a:sym typeface="Helvetica Neue"/>
              </a:rPr>
              <a:t>~Image marked as decorative because it’s a duplicate from previous slides.</a:t>
            </a:r>
          </a:p>
        </p:txBody>
      </p:sp>
    </p:spTree>
    <p:extLst>
      <p:ext uri="{BB962C8B-B14F-4D97-AF65-F5344CB8AC3E}">
        <p14:creationId xmlns:p14="http://schemas.microsoft.com/office/powerpoint/2010/main" val="57097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643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5</a:t>
            </a:r>
          </a:p>
        </p:txBody>
      </p:sp>
    </p:spTree>
    <p:extLst>
      <p:ext uri="{BB962C8B-B14F-4D97-AF65-F5344CB8AC3E}">
        <p14:creationId xmlns:p14="http://schemas.microsoft.com/office/powerpoint/2010/main" val="3068922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6</a:t>
            </a:r>
          </a:p>
        </p:txBody>
      </p:sp>
    </p:spTree>
    <p:extLst>
      <p:ext uri="{BB962C8B-B14F-4D97-AF65-F5344CB8AC3E}">
        <p14:creationId xmlns:p14="http://schemas.microsoft.com/office/powerpoint/2010/main" val="1249849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for slide 7</a:t>
            </a:r>
          </a:p>
        </p:txBody>
      </p:sp>
    </p:spTree>
    <p:extLst>
      <p:ext uri="{BB962C8B-B14F-4D97-AF65-F5344CB8AC3E}">
        <p14:creationId xmlns:p14="http://schemas.microsoft.com/office/powerpoint/2010/main" val="107585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graphic for slide 9</a:t>
            </a:r>
          </a:p>
        </p:txBody>
      </p:sp>
    </p:spTree>
    <p:extLst>
      <p:ext uri="{BB962C8B-B14F-4D97-AF65-F5344CB8AC3E}">
        <p14:creationId xmlns:p14="http://schemas.microsoft.com/office/powerpoint/2010/main" val="2703952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11</a:t>
            </a:r>
          </a:p>
        </p:txBody>
      </p:sp>
    </p:spTree>
    <p:extLst>
      <p:ext uri="{BB962C8B-B14F-4D97-AF65-F5344CB8AC3E}">
        <p14:creationId xmlns:p14="http://schemas.microsoft.com/office/powerpoint/2010/main" val="24674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12</a:t>
            </a:r>
          </a:p>
        </p:txBody>
      </p:sp>
    </p:spTree>
    <p:extLst>
      <p:ext uri="{BB962C8B-B14F-4D97-AF65-F5344CB8AC3E}">
        <p14:creationId xmlns:p14="http://schemas.microsoft.com/office/powerpoint/2010/main" val="4099397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13</a:t>
            </a:r>
          </a:p>
        </p:txBody>
      </p:sp>
    </p:spTree>
    <p:extLst>
      <p:ext uri="{BB962C8B-B14F-4D97-AF65-F5344CB8AC3E}">
        <p14:creationId xmlns:p14="http://schemas.microsoft.com/office/powerpoint/2010/main" val="166811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299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14</a:t>
            </a:r>
          </a:p>
        </p:txBody>
      </p:sp>
    </p:spTree>
    <p:extLst>
      <p:ext uri="{BB962C8B-B14F-4D97-AF65-F5344CB8AC3E}">
        <p14:creationId xmlns:p14="http://schemas.microsoft.com/office/powerpoint/2010/main" val="6506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slides 15, 17, and 19</a:t>
            </a:r>
          </a:p>
        </p:txBody>
      </p:sp>
    </p:spTree>
    <p:extLst>
      <p:ext uri="{BB962C8B-B14F-4D97-AF65-F5344CB8AC3E}">
        <p14:creationId xmlns:p14="http://schemas.microsoft.com/office/powerpoint/2010/main" val="310262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39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400" rtl="0" eaLnBrk="1" fontAlgn="auto" latinLnBrk="0" hangingPunct="1">
              <a:buClrTx/>
              <a:buSzTx/>
              <a:buFontTx/>
              <a:buNone/>
              <a:tabLst/>
              <a:defRPr/>
            </a:pPr>
            <a:r>
              <a:rPr lang="en-US" dirty="0"/>
              <a:t>~Alt text: Deep learning is a subset of ML, which is a subset of AI.</a:t>
            </a:r>
          </a:p>
          <a:p>
            <a:pPr marL="0" marR="0" lvl="0" algn="l" defTabSz="914400" rtl="0" eaLnBrk="1" fontAlgn="auto" latinLnBrk="0" hangingPunct="1">
              <a:buClrTx/>
              <a:buSzTx/>
              <a:buFontTx/>
              <a:buNone/>
              <a:tabLst/>
              <a:defRPr/>
            </a:pPr>
            <a:r>
              <a:rPr lang="en-US" dirty="0"/>
              <a:t>~Able to use? Deep learning figure 1.4 ~</a:t>
            </a:r>
            <a:r>
              <a:rPr lang="en-US" sz="1200" dirty="0">
                <a:hlinkClick r:id="rId3"/>
              </a:rPr>
              <a:t>http://www.deeplearningbook.org/contents/intro.html</a:t>
            </a:r>
            <a:endParaRPr lang="en-US" sz="1200" dirty="0">
              <a:latin typeface="Amazon Ember display"/>
            </a:endParaRPr>
          </a:p>
        </p:txBody>
      </p:sp>
    </p:spTree>
    <p:extLst>
      <p:ext uri="{BB962C8B-B14F-4D97-AF65-F5344CB8AC3E}">
        <p14:creationId xmlns:p14="http://schemas.microsoft.com/office/powerpoint/2010/main" val="333857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spcBef>
                <a:spcPts val="0"/>
              </a:spcBef>
              <a:spcAft>
                <a:spcPts val="0"/>
              </a:spcAft>
              <a:buClrTx/>
              <a:buSzTx/>
              <a:buFontTx/>
              <a:buNone/>
              <a:tabLst/>
              <a:defRPr/>
            </a:pPr>
            <a:r>
              <a:rPr lang="en-US" dirty="0"/>
              <a:t>~Alt text – Classical ML: Flow diagram for classical ML. Starts with raw data and goes to handmade features and then learned model. Ends with final predictions. </a:t>
            </a:r>
          </a:p>
          <a:p>
            <a:pPr marL="0" marR="0" lvl="0" indent="0" algn="l" defTabSz="914400" rtl="0" eaLnBrk="1" fontAlgn="auto" latinLnBrk="0" hangingPunct="1">
              <a:spcBef>
                <a:spcPts val="0"/>
              </a:spcBef>
              <a:spcAft>
                <a:spcPts val="0"/>
              </a:spcAft>
              <a:buClrTx/>
              <a:buSzTx/>
              <a:buFontTx/>
              <a:buNone/>
              <a:tabLst/>
              <a:defRPr/>
            </a:pPr>
            <a:r>
              <a:rPr lang="en-US" dirty="0"/>
              <a:t>~Alt text – Deep learning: Flow diagram for deep learning. Starts with raw data and goes to a series of learned feature steps. Ends with a learned model that is used to make final predications.</a:t>
            </a:r>
          </a:p>
          <a:p>
            <a:pPr marL="0" marR="0" lvl="0" indent="0" algn="l" defTabSz="914400" rtl="0" eaLnBrk="1" fontAlgn="auto" latinLnBrk="0" hangingPunct="1">
              <a:spcBef>
                <a:spcPts val="0"/>
              </a:spcBef>
              <a:spcAft>
                <a:spcPts val="0"/>
              </a:spcAft>
              <a:buClrTx/>
              <a:buSzTx/>
              <a:buFontTx/>
              <a:buNone/>
              <a:tabLst/>
              <a:defRPr/>
            </a:pPr>
            <a:r>
              <a:rPr lang="en-US" dirty="0"/>
              <a:t>~</a:t>
            </a:r>
          </a:p>
          <a:p>
            <a:pPr marL="0" marR="0" lvl="0" indent="0" algn="l" defTabSz="914400" rtl="0" eaLnBrk="1" fontAlgn="auto" latinLnBrk="0" hangingPunct="1">
              <a:spcBef>
                <a:spcPts val="0"/>
              </a:spcBef>
              <a:spcAft>
                <a:spcPts val="0"/>
              </a:spcAft>
              <a:buClrTx/>
              <a:buSzTx/>
              <a:buFontTx/>
              <a:buNone/>
              <a:tabLst/>
              <a:defRPr/>
            </a:pPr>
            <a:r>
              <a:rPr lang="en-US" dirty="0"/>
              <a:t>Deep learning aims to learn ML models by constructing hierarchies of features (a deep representation), rather than shallow ML models that are built on hand-constructed features. These features emerge as relevant to predictions from the data and are not built by hand.</a:t>
            </a:r>
          </a:p>
          <a:p>
            <a:pPr marL="0" marR="0" lvl="0" indent="0" algn="l" defTabSz="914400" rtl="0" eaLnBrk="1" fontAlgn="auto" latinLnBrk="0" hangingPunct="1">
              <a:spcBef>
                <a:spcPts val="0"/>
              </a:spcBef>
              <a:spcAft>
                <a:spcPts val="0"/>
              </a:spcAft>
              <a:buClrTx/>
              <a:buSzTx/>
              <a:buFontTx/>
              <a:buNone/>
              <a:tabLst/>
              <a:defRPr/>
            </a:pPr>
            <a:endParaRPr lang="en-US" dirty="0"/>
          </a:p>
          <a:p>
            <a:pPr marL="0" marR="0">
              <a:spcBef>
                <a:spcPts val="0"/>
              </a:spcBef>
              <a:spcAft>
                <a:spcPts val="0"/>
              </a:spcAft>
            </a:pPr>
            <a:r>
              <a:rPr lang="en-US" dirty="0"/>
              <a:t>Classical ML refers to models that don’t use deep learning architectures. With classical ML, you need to manually prepare and manipulate the features (perform feature engineering) before you can offer the dataset to train the model.</a:t>
            </a:r>
          </a:p>
          <a:p>
            <a:pPr marL="0" marR="0">
              <a:spcBef>
                <a:spcPts val="0"/>
              </a:spcBef>
              <a:spcAft>
                <a:spcPts val="0"/>
              </a:spcAft>
            </a:pPr>
            <a:endParaRPr lang="en-US" dirty="0"/>
          </a:p>
          <a:p>
            <a:pPr marL="0" marR="0">
              <a:spcBef>
                <a:spcPts val="0"/>
              </a:spcBef>
              <a:spcAft>
                <a:spcPts val="0"/>
              </a:spcAft>
            </a:pPr>
            <a:r>
              <a:rPr lang="en-US" dirty="0"/>
              <a:t>While classical ML learns how to predict classes or numbers from labeled datasets, deep learning models can learn the features, which means that the model can learn internal representations from the features. The term </a:t>
            </a:r>
            <a:r>
              <a:rPr lang="en-US" i="1" dirty="0"/>
              <a:t>hierarchies of features</a:t>
            </a:r>
            <a:r>
              <a:rPr lang="en-US" dirty="0"/>
              <a:t> is related to the fact that different layers in a deep learning model can learn different representations from the features in the dataset. The hierarchy is related to which type of representation each layer learns.</a:t>
            </a:r>
          </a:p>
          <a:p>
            <a:pPr marL="0" marR="0">
              <a:spcBef>
                <a:spcPts val="0"/>
              </a:spcBef>
              <a:spcAft>
                <a:spcPts val="0"/>
              </a:spcAft>
            </a:pPr>
            <a:endParaRPr lang="en-US" dirty="0"/>
          </a:p>
          <a:p>
            <a:pPr marL="0" marR="0">
              <a:spcBef>
                <a:spcPts val="0"/>
              </a:spcBef>
              <a:spcAft>
                <a:spcPts val="0"/>
              </a:spcAft>
            </a:pPr>
            <a:r>
              <a:rPr lang="en-US" dirty="0"/>
              <a:t>The representation concept here is not intuitive and can be better understood via examples.</a:t>
            </a:r>
          </a:p>
          <a:p>
            <a:pPr marL="0" marR="0">
              <a:spcBef>
                <a:spcPts val="0"/>
              </a:spcBef>
              <a:spcAft>
                <a:spcPts val="0"/>
              </a:spcAft>
            </a:pPr>
            <a:endParaRPr lang="en-US" dirty="0"/>
          </a:p>
          <a:p>
            <a:pPr marL="0" marR="0">
              <a:spcBef>
                <a:spcPts val="0"/>
              </a:spcBef>
              <a:spcAft>
                <a:spcPts val="0"/>
              </a:spcAft>
            </a:pPr>
            <a:r>
              <a:rPr lang="en-US" dirty="0"/>
              <a:t>Examples of representations include the following:</a:t>
            </a:r>
          </a:p>
          <a:p>
            <a:pPr marL="171450" marR="0" indent="-171450">
              <a:spcBef>
                <a:spcPts val="0"/>
              </a:spcBef>
              <a:spcAft>
                <a:spcPts val="0"/>
              </a:spcAft>
              <a:buFont typeface="Arial" panose="020B0604020202020204" pitchFamily="34" charset="0"/>
              <a:buChar char="•"/>
            </a:pPr>
            <a:r>
              <a:rPr lang="en-US" dirty="0"/>
              <a:t>In natural language processing (NLP) model words, simple combinations of characters can represent real and abstract entities, such as </a:t>
            </a:r>
            <a:r>
              <a:rPr lang="en-US" i="1" dirty="0"/>
              <a:t>cat</a:t>
            </a:r>
            <a:r>
              <a:rPr lang="en-US" dirty="0"/>
              <a:t>, </a:t>
            </a:r>
            <a:r>
              <a:rPr lang="en-US" i="1" dirty="0"/>
              <a:t>dog</a:t>
            </a:r>
            <a:r>
              <a:rPr lang="en-US" dirty="0"/>
              <a:t>, and </a:t>
            </a:r>
            <a:r>
              <a:rPr lang="en-US" i="1" dirty="0"/>
              <a:t>love</a:t>
            </a:r>
            <a:r>
              <a:rPr lang="en-US" dirty="0"/>
              <a:t>.</a:t>
            </a:r>
          </a:p>
          <a:p>
            <a:pPr marL="171450" marR="0" indent="-171450">
              <a:spcBef>
                <a:spcPts val="0"/>
              </a:spcBef>
              <a:spcAft>
                <a:spcPts val="0"/>
              </a:spcAft>
              <a:buFont typeface="Arial" panose="020B0604020202020204" pitchFamily="34" charset="0"/>
              <a:buChar char="•"/>
            </a:pPr>
            <a:r>
              <a:rPr lang="en-US" dirty="0"/>
              <a:t>In computer vision (CV) model images, simple combinations of pixels can represent real objects, such as cats, cars, and people.</a:t>
            </a:r>
          </a:p>
        </p:txBody>
      </p:sp>
    </p:spTree>
    <p:extLst>
      <p:ext uri="{BB962C8B-B14F-4D97-AF65-F5344CB8AC3E}">
        <p14:creationId xmlns:p14="http://schemas.microsoft.com/office/powerpoint/2010/main" val="3203640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400" rtl="0" eaLnBrk="1" fontAlgn="auto" latinLnBrk="0" hangingPunct="1">
              <a:buClrTx/>
              <a:buSzTx/>
              <a:buFontTx/>
              <a:buNone/>
              <a:tabLst/>
              <a:defRPr/>
            </a:pPr>
            <a:r>
              <a:rPr lang="en-US" dirty="0"/>
              <a:t>~Alt text – CV example: Flow diagram for CV processing. See description in notes. </a:t>
            </a:r>
          </a:p>
          <a:p>
            <a:pPr marL="0" marR="0" lvl="0" algn="l" defTabSz="914400" rtl="0" eaLnBrk="1" fontAlgn="auto" latinLnBrk="0" hangingPunct="1">
              <a:buClrTx/>
              <a:buSzTx/>
              <a:buFontTx/>
              <a:buNone/>
              <a:tabLst/>
              <a:defRPr/>
            </a:pPr>
            <a:r>
              <a:rPr lang="en-US" dirty="0"/>
              <a:t>~Alt text – NLP example: Flow diagram for NLP processing. See description in notes.</a:t>
            </a:r>
          </a:p>
          <a:p>
            <a:pPr marL="0" marR="0" lvl="0" algn="l" defTabSz="914400" rtl="0" eaLnBrk="1" fontAlgn="auto" latinLnBrk="0" hangingPunct="1">
              <a:buClrTx/>
              <a:buSzTx/>
              <a:buFontTx/>
              <a:buNone/>
              <a:tabLst/>
              <a:defRPr/>
            </a:pPr>
            <a:r>
              <a:rPr lang="en-US" dirty="0"/>
              <a:t>~</a:t>
            </a:r>
          </a:p>
          <a:p>
            <a:pPr marL="0" marR="0" lvl="0" algn="l" defTabSz="914400" rtl="0" eaLnBrk="1" fontAlgn="auto" latinLnBrk="0" hangingPunct="1">
              <a:buClrTx/>
              <a:buSzTx/>
              <a:buFontTx/>
              <a:buNone/>
              <a:tabLst/>
              <a:defRPr/>
            </a:pPr>
            <a:r>
              <a:rPr lang="en-US" dirty="0"/>
              <a:t>The concept of learning hierarchies of representations can be repeated across many different domains of ML.</a:t>
            </a:r>
          </a:p>
          <a:p>
            <a:pPr marL="0" marR="0" lvl="0" algn="l" defTabSz="914400" rtl="0" eaLnBrk="1" fontAlgn="auto" latinLnBrk="0" hangingPunct="1">
              <a:buClrTx/>
              <a:buSzTx/>
              <a:buFontTx/>
              <a:buNone/>
              <a:tabLst/>
              <a:defRPr/>
            </a:pPr>
            <a:endParaRPr lang="en-US" dirty="0"/>
          </a:p>
          <a:p>
            <a:pPr marL="0" marR="0" lvl="0">
              <a:buFont typeface="Symbol" panose="05050102010706020507" pitchFamily="18" charset="2"/>
              <a:buNone/>
            </a:pPr>
            <a:r>
              <a:rPr lang="en-US" b="1" dirty="0"/>
              <a:t>CV example</a:t>
            </a:r>
          </a:p>
          <a:p>
            <a:pPr marL="0" marR="0"/>
            <a:r>
              <a:rPr lang="en-US" dirty="0"/>
              <a:t>In this example, the first box on the left represents the input data (raw pixels) to the deep learning model. The last box on the right represents the output or prediction from the model (for example, the objects to predict in the image, such as cats or dogs).</a:t>
            </a:r>
          </a:p>
          <a:p>
            <a:pPr marL="0" marR="0"/>
            <a:endParaRPr lang="en-US" dirty="0"/>
          </a:p>
          <a:p>
            <a:pPr marL="0" marR="0"/>
            <a:r>
              <a:rPr lang="en-US" dirty="0"/>
              <a:t>The intermediate boxes represent the different layers of the deep learning model. The first layer of the model specializes in learning about edges in the image data. The second layer specializes in learning corners and curves, the next layer learns basic shapes, and so on. The last layer learns how to identify coherent objects.</a:t>
            </a:r>
            <a:br>
              <a:rPr lang="en-US" dirty="0"/>
            </a:br>
            <a:endParaRPr lang="en-US" dirty="0"/>
          </a:p>
          <a:p>
            <a:pPr marL="0" marR="0"/>
            <a:r>
              <a:rPr lang="en-US" dirty="0"/>
              <a:t>The hierarchy of representation is expressed by how each layer specializes to a particular level of abstraction of the representation. The hierarchy starts with low-level representations in the image, such as edges and corners, and moves through higher-level representations until the last layer, in which the model can learn to detect coherent objects. This is the hierarchy that the previous slide referred to.</a:t>
            </a:r>
          </a:p>
          <a:p>
            <a:pPr marL="0" marR="0" lvl="0" algn="l" defTabSz="914400" rtl="0" eaLnBrk="1" fontAlgn="auto" latinLnBrk="0" hangingPunct="1">
              <a:buClrTx/>
              <a:buSzTx/>
              <a:buFontTx/>
              <a:buNone/>
              <a:tabLst/>
              <a:defRPr/>
            </a:pPr>
            <a:endParaRPr lang="en-US" dirty="0"/>
          </a:p>
          <a:p>
            <a:pPr marL="0" marR="0" lvl="0">
              <a:buFont typeface="Symbol" panose="05050102010706020507" pitchFamily="18" charset="2"/>
              <a:buNone/>
            </a:pPr>
            <a:r>
              <a:rPr lang="en-US" b="1" dirty="0"/>
              <a:t>NLP example</a:t>
            </a:r>
          </a:p>
          <a:p>
            <a:pPr marL="0" marR="0"/>
            <a:r>
              <a:rPr lang="en-US" dirty="0"/>
              <a:t>In this example, the first box on the left represents the input data (for example, text from product reviews) to the deep learning model. Again, the last box on the right represents the output or prediction from the model (for example, whether the sentiment expressed in a review is positive or negative).</a:t>
            </a:r>
          </a:p>
          <a:p>
            <a:pPr marL="0" marR="0"/>
            <a:endParaRPr lang="en-US" dirty="0"/>
          </a:p>
          <a:p>
            <a:pPr marL="0" marR="0"/>
            <a:r>
              <a:rPr lang="en-US" dirty="0"/>
              <a:t>The intermediate boxes represent the different layers of the deep learning model. The first layer of the model specializes in learning about word meanings in the text data. The second layer specializes in learning phrase meanings, the next layer learns sentence meanings, and so on. The last layer learns how to identify full document meanings.</a:t>
            </a:r>
          </a:p>
          <a:p>
            <a:pPr marL="0" marR="0"/>
            <a:endParaRPr lang="en-US" dirty="0"/>
          </a:p>
          <a:p>
            <a:r>
              <a:rPr lang="en-US" dirty="0"/>
              <a:t>For this example, the hierarchy of representation is also expressed by how each layer specializes to a particular level of abstraction of the representation. The hierarchy starts with low-level representations in the text, such as word and phrases meanings, and moves through higher level representations until the last layer, in which the model can learn full document meanings.</a:t>
            </a:r>
          </a:p>
        </p:txBody>
      </p:sp>
    </p:spTree>
    <p:extLst>
      <p:ext uri="{BB962C8B-B14F-4D97-AF65-F5344CB8AC3E}">
        <p14:creationId xmlns:p14="http://schemas.microsoft.com/office/powerpoint/2010/main" val="396046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distinguished in the world of ML by the fact that you can engineer them rather easily.</a:t>
            </a:r>
          </a:p>
          <a:p>
            <a:endParaRPr lang="en-US" dirty="0"/>
          </a:p>
          <a:p>
            <a:r>
              <a:rPr lang="en-US" dirty="0"/>
              <a:t>Deep learning models allow for the incorporation of domain knowledge into the network design itself, which makes the learning process easier (use the network architecture as a form of prior). For example, you can bring knowledge about linguistics to handle a natural language process or bring knowledge about image processing for CV-related problems.</a:t>
            </a:r>
          </a:p>
          <a:p>
            <a:endParaRPr lang="en-US" dirty="0"/>
          </a:p>
          <a:p>
            <a:r>
              <a:rPr lang="en-US" dirty="0"/>
              <a:t>Particular deep learning architectures can be fitted to incorporate domain characteristics, such as a recurrent neural network (RNN) for the NLP domain or a convolutional neural network (CNN) for the CV domain.</a:t>
            </a:r>
          </a:p>
          <a:p>
            <a:endParaRPr lang="en-US" dirty="0"/>
          </a:p>
          <a:p>
            <a:r>
              <a:rPr lang="en-US" dirty="0"/>
              <a:t>For more information about image priors, see Deep Image Prior at </a:t>
            </a:r>
            <a:r>
              <a:rPr lang="en-US" dirty="0">
                <a:hlinkClick r:id="rId3"/>
              </a:rPr>
              <a:t>https://dmitryulyanov.github.io/deep_image_prior</a:t>
            </a:r>
            <a:r>
              <a:rPr lang="en-US" dirty="0"/>
              <a:t>.</a:t>
            </a:r>
          </a:p>
        </p:txBody>
      </p:sp>
    </p:spTree>
    <p:extLst>
      <p:ext uri="{BB962C8B-B14F-4D97-AF65-F5344CB8AC3E}">
        <p14:creationId xmlns:p14="http://schemas.microsoft.com/office/powerpoint/2010/main" val="76733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Single-layer network with an input dimension of 3 and output dimension of 1.</a:t>
            </a:r>
          </a:p>
          <a:p>
            <a:r>
              <a:rPr lang="en-US" dirty="0"/>
              <a:t>~</a:t>
            </a:r>
          </a:p>
          <a:p>
            <a:pPr marL="0">
              <a:buNone/>
            </a:pPr>
            <a:r>
              <a:rPr lang="en-US" dirty="0"/>
              <a:t>As seen previously, neural networks are typically made of many stacked layers or interconnected components. However, let’s start small to understand the basic theory with a single-layer network.</a:t>
            </a:r>
          </a:p>
          <a:p>
            <a:pPr marL="0">
              <a:buNone/>
            </a:pPr>
            <a:endParaRPr lang="en-US" dirty="0"/>
          </a:p>
          <a:p>
            <a:pPr marL="0">
              <a:buNone/>
            </a:pPr>
            <a:r>
              <a:rPr lang="en-US" dirty="0"/>
              <a:t>In terms of biological motivation, this type of model is designed to mirror the behavior of a single neuron (although it’s now known that biological neurons are quite sophisticated).</a:t>
            </a:r>
          </a:p>
          <a:p>
            <a:pPr marL="0">
              <a:buNone/>
            </a:pPr>
            <a:endParaRPr lang="en-US" dirty="0"/>
          </a:p>
          <a:p>
            <a:pPr marL="0">
              <a:buNone/>
            </a:pPr>
            <a:r>
              <a:rPr lang="en-US" dirty="0"/>
              <a:t>For more information about biological neurons, see the following resources:</a:t>
            </a:r>
          </a:p>
          <a:p>
            <a:pPr marL="171450" indent="-171450">
              <a:buFont typeface="Arial" panose="020B0604020202020204" pitchFamily="34" charset="0"/>
              <a:buChar char="•"/>
            </a:pPr>
            <a:r>
              <a:rPr lang="en-US" dirty="0"/>
              <a:t>“Dendritic Action Potentials and Computation in Human Layer 2/3 Cortical Neurons” in </a:t>
            </a:r>
            <a:r>
              <a:rPr lang="en-US" i="1" dirty="0"/>
              <a:t>Science</a:t>
            </a:r>
            <a:r>
              <a:rPr lang="en-US" dirty="0"/>
              <a:t>, Vol. 367, No. 6473 at </a:t>
            </a:r>
            <a:r>
              <a:rPr lang="en-US" dirty="0">
                <a:hlinkClick r:id="rId3"/>
              </a:rPr>
              <a:t>https://doi.org/10.1126/science.aax6239</a:t>
            </a:r>
            <a:endParaRPr lang="en-US" dirty="0"/>
          </a:p>
          <a:p>
            <a:pPr marL="171450" indent="-171450">
              <a:buFont typeface="Arial" panose="020B0604020202020204" pitchFamily="34" charset="0"/>
              <a:buChar char="•"/>
            </a:pPr>
            <a:r>
              <a:rPr lang="en-US" dirty="0"/>
              <a:t>“Single Cortical Neurons as Deep Artificial Neural Networks” in </a:t>
            </a:r>
            <a:r>
              <a:rPr lang="en-US" i="1" dirty="0"/>
              <a:t>Neuron</a:t>
            </a:r>
            <a:r>
              <a:rPr lang="en-US" i="0" dirty="0"/>
              <a:t>, Vol. 109, No. 17 at </a:t>
            </a:r>
            <a:r>
              <a:rPr lang="en-US" i="0" dirty="0">
                <a:hlinkClick r:id="rId4"/>
              </a:rPr>
              <a:t>https://doi.org/10.1016/j.neuron.2021.07.002</a:t>
            </a:r>
            <a:endParaRPr lang="en-US" dirty="0"/>
          </a:p>
        </p:txBody>
      </p:sp>
    </p:spTree>
    <p:extLst>
      <p:ext uri="{BB962C8B-B14F-4D97-AF65-F5344CB8AC3E}">
        <p14:creationId xmlns:p14="http://schemas.microsoft.com/office/powerpoint/2010/main" val="13517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3971775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49004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50471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44506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4173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87839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02759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8977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284474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07450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5232-2936-BC4F-B83B-D6EC35E39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41FC8E-BBD8-3E5D-829F-D4D0902D5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E58C0-35EA-7A27-DA7A-8AFFC6905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A83BF-C5E4-1F47-8552-19AD51A27331}" type="datetimeFigureOut">
              <a:rPr lang="en-US" smtClean="0"/>
              <a:t>5/5/25</a:t>
            </a:fld>
            <a:endParaRPr lang="en-US"/>
          </a:p>
        </p:txBody>
      </p:sp>
      <p:sp>
        <p:nvSpPr>
          <p:cNvPr id="5" name="Footer Placeholder 4">
            <a:extLst>
              <a:ext uri="{FF2B5EF4-FFF2-40B4-BE49-F238E27FC236}">
                <a16:creationId xmlns:a16="http://schemas.microsoft.com/office/drawing/2014/main" id="{810681F0-81EB-9F68-2848-FD8322BCF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F8B9E4-1021-1542-DF79-9D631BB34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3C28A-B6E4-2B49-99CA-73BF848F84F8}" type="slidenum">
              <a:rPr lang="en-US" smtClean="0"/>
              <a:t>‹#›</a:t>
            </a:fld>
            <a:endParaRPr lang="en-US"/>
          </a:p>
        </p:txBody>
      </p:sp>
    </p:spTree>
    <p:extLst>
      <p:ext uri="{BB962C8B-B14F-4D97-AF65-F5344CB8AC3E}">
        <p14:creationId xmlns:p14="http://schemas.microsoft.com/office/powerpoint/2010/main" val="42853587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9.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1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1.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2.png"/><Relationship Id="rId4" Type="http://schemas.openxmlformats.org/officeDocument/2006/relationships/image" Target="../media/image2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12.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1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12.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CC57A8C-AAA4-4C6F-9947-F82EFB51918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a:t>Introduction to Neural Networks: Layers and Activations</a:t>
            </a:r>
            <a:endParaRPr lang="en-US" dirty="0"/>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a:t>Application of Deep Learning to Text and Image Data</a:t>
            </a:r>
            <a:endParaRPr lang="en-US" dirty="0"/>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a:t>Module 1 – Lesson 1</a:t>
            </a:r>
            <a:endParaRPr lang="en-US" dirty="0"/>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807DF8-7662-4222-ADE6-134FC3273EF9}"/>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Single-layer neural networks</a:t>
            </a:r>
          </a:p>
        </p:txBody>
      </p:sp>
      <p:sp>
        <p:nvSpPr>
          <p:cNvPr id="4" name="Text Placeholder 3">
            <a:extLst>
              <a:ext uri="{FF2B5EF4-FFF2-40B4-BE49-F238E27FC236}">
                <a16:creationId xmlns:a16="http://schemas.microsoft.com/office/drawing/2014/main" id="{F3BD57A7-0084-16F3-DDA0-4AA059A9A5FF}"/>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20297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18A7DC-A2F6-46AD-AA3F-5B3EE2BA44F1}"/>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Elements</a:t>
            </a:r>
          </a:p>
        </p:txBody>
      </p:sp>
      <p:sp>
        <p:nvSpPr>
          <p:cNvPr id="3" name="Content Placeholder 2">
            <a:extLst>
              <a:ext uri="{FF2B5EF4-FFF2-40B4-BE49-F238E27FC236}">
                <a16:creationId xmlns:a16="http://schemas.microsoft.com/office/drawing/2014/main" id="{6D321D53-BD5D-35BA-EC68-8BD0B10B9ADC}"/>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44" name="Text Placeholder 2">
                <a:extLst>
                  <a:ext uri="{FF2B5EF4-FFF2-40B4-BE49-F238E27FC236}">
                    <a16:creationId xmlns:a16="http://schemas.microsoft.com/office/drawing/2014/main" id="{8CD0C932-D4CF-004D-4128-1D6F10F341D6}"/>
                  </a:ext>
                </a:extLst>
              </p:cNvPr>
              <p:cNvSpPr txBox="1">
                <a:spLocks/>
              </p:cNvSpPr>
              <p:nvPr/>
            </p:nvSpPr>
            <p:spPr>
              <a:xfrm>
                <a:off x="8513064" y="1453896"/>
                <a:ext cx="2554505" cy="1049056"/>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Inputs</a:t>
                </a:r>
                <a:r>
                  <a:rPr lang="en-US" sz="2400" b="1" dirty="0">
                    <a:solidFill>
                      <a:schemeClr val="accent6"/>
                    </a:solidFill>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Features: </a:t>
                </a:r>
                <a:r>
                  <a:rPr lang="en-US" sz="2400" dirty="0">
                    <a:solidFill>
                      <a:schemeClr val="tx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𝑥</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a:t>
                </a:r>
                <a:endParaRPr lang="en-US" sz="2400" dirty="0">
                  <a:solidFill>
                    <a:schemeClr val="tx2"/>
                  </a:solidFill>
                </a:endParaRPr>
              </a:p>
            </p:txBody>
          </p:sp>
        </mc:Choice>
        <mc:Fallback xmlns="">
          <p:sp>
            <p:nvSpPr>
              <p:cNvPr id="44" name="Text Placeholder 2">
                <a:extLst>
                  <a:ext uri="{FF2B5EF4-FFF2-40B4-BE49-F238E27FC236}">
                    <a16:creationId xmlns:a16="http://schemas.microsoft.com/office/drawing/2014/main" id="{8CD0C932-D4CF-004D-4128-1D6F10F341D6}"/>
                  </a:ext>
                </a:extLst>
              </p:cNvPr>
              <p:cNvSpPr txBox="1">
                <a:spLocks noRot="1" noChangeAspect="1" noMove="1" noResize="1" noEditPoints="1" noAdjustHandles="1" noChangeArrowheads="1" noChangeShapeType="1" noTextEdit="1"/>
              </p:cNvSpPr>
              <p:nvPr/>
            </p:nvSpPr>
            <p:spPr>
              <a:xfrm>
                <a:off x="8513064" y="1453896"/>
                <a:ext cx="2554505" cy="1049056"/>
              </a:xfrm>
              <a:prstGeom prst="rect">
                <a:avLst/>
              </a:prstGeom>
              <a:blipFill>
                <a:blip r:embed="rId4"/>
                <a:stretch>
                  <a:fillRect t="-6395" b="-465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93FEF14-650B-D119-AE96-ADE062689005}"/>
              </a:ext>
            </a:extLst>
          </p:cNvPr>
          <p:cNvSpPr txBox="1"/>
          <p:nvPr/>
        </p:nvSpPr>
        <p:spPr>
          <a:xfrm>
            <a:off x="7646506" y="2905887"/>
            <a:ext cx="4297844" cy="1200329"/>
          </a:xfrm>
          <a:prstGeom prst="rect">
            <a:avLst/>
          </a:prstGeom>
          <a:noFill/>
        </p:spPr>
        <p:txBody>
          <a:bodyPr wrap="square" rtlCol="0">
            <a:spAutoFit/>
          </a:bodyPr>
          <a:lstStyle/>
          <a:p>
            <a:r>
              <a:rPr lang="en-US" sz="2400" dirty="0">
                <a:solidFill>
                  <a:schemeClr val="tx2"/>
                </a:solidFill>
              </a:rPr>
              <a:t>These inputs are the </a:t>
            </a:r>
            <a:r>
              <a:rPr lang="en-US" sz="2400" dirty="0">
                <a:solidFill>
                  <a:schemeClr val="tx2"/>
                </a:solidFill>
                <a:latin typeface="Amazon Ember display"/>
              </a:rPr>
              <a:t>features</a:t>
            </a:r>
            <a:r>
              <a:rPr lang="en-US" sz="2400" dirty="0">
                <a:solidFill>
                  <a:schemeClr val="tx2"/>
                </a:solidFill>
              </a:rPr>
              <a:t> that you learned about in the previous module.</a:t>
            </a:r>
          </a:p>
        </p:txBody>
      </p:sp>
      <p:pic>
        <p:nvPicPr>
          <p:cNvPr id="4" name="Picture 3">
            <a:extLst>
              <a:ext uri="{FF2B5EF4-FFF2-40B4-BE49-F238E27FC236}">
                <a16:creationId xmlns:a16="http://schemas.microsoft.com/office/drawing/2014/main" id="{55F1EA8E-9D34-42B0-9FC2-6A063292CD1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59662" y="2510432"/>
            <a:ext cx="6791533" cy="3127519"/>
          </a:xfrm>
          <a:prstGeom prst="rect">
            <a:avLst/>
          </a:prstGeom>
        </p:spPr>
      </p:pic>
    </p:spTree>
    <p:custDataLst>
      <p:tags r:id="rId1"/>
    </p:custDataLst>
    <p:extLst>
      <p:ext uri="{BB962C8B-B14F-4D97-AF65-F5344CB8AC3E}">
        <p14:creationId xmlns:p14="http://schemas.microsoft.com/office/powerpoint/2010/main" val="110366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0FB069-E98D-4CE5-BA8C-5A5415A6561C}"/>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Bias</a:t>
            </a:r>
          </a:p>
        </p:txBody>
      </p:sp>
      <p:sp>
        <p:nvSpPr>
          <p:cNvPr id="3" name="Content Placeholder 2">
            <a:extLst>
              <a:ext uri="{FF2B5EF4-FFF2-40B4-BE49-F238E27FC236}">
                <a16:creationId xmlns:a16="http://schemas.microsoft.com/office/drawing/2014/main" id="{88C79810-995F-FF25-A249-1089A8FD9C1E}"/>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9" name="Text Placeholder 2">
                <a:extLst>
                  <a:ext uri="{FF2B5EF4-FFF2-40B4-BE49-F238E27FC236}">
                    <a16:creationId xmlns:a16="http://schemas.microsoft.com/office/drawing/2014/main" id="{C7093C36-2D9E-4CAF-B339-E0D499A9A66A}"/>
                  </a:ext>
                </a:extLst>
              </p:cNvPr>
              <p:cNvSpPr txBox="1">
                <a:spLocks/>
              </p:cNvSpPr>
              <p:nvPr/>
            </p:nvSpPr>
            <p:spPr>
              <a:xfrm>
                <a:off x="8514141" y="1450268"/>
                <a:ext cx="2554505" cy="157250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Inputs</a:t>
                </a:r>
                <a:r>
                  <a:rPr lang="en-US" sz="2400" b="1" dirty="0">
                    <a:solidFill>
                      <a:schemeClr val="accent6"/>
                    </a:solidFill>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Features: </a:t>
                </a:r>
                <a:r>
                  <a:rPr lang="en-US" sz="2400" dirty="0">
                    <a:solidFill>
                      <a:schemeClr val="tx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𝑥</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Bias:</a:t>
                </a:r>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r>
                      <a:rPr lang="en-US" sz="2400" i="1" smtClean="0">
                        <a:solidFill>
                          <a:schemeClr val="tx2"/>
                        </a:solidFill>
                        <a:latin typeface="Cambria Math" panose="02040503050406030204" pitchFamily="18" charset="0"/>
                      </a:rPr>
                      <m:t>𝑏</m:t>
                    </m:r>
                  </m:oMath>
                </a14:m>
                <a:r>
                  <a:rPr lang="en-US" sz="2400" dirty="0">
                    <a:solidFill>
                      <a:schemeClr val="tx2"/>
                    </a:solidFill>
                    <a:latin typeface="Cambria Math" panose="02040503050406030204" pitchFamily="18" charset="0"/>
                    <a:ea typeface="Cambria Math" panose="02040503050406030204" pitchFamily="18" charset="0"/>
                  </a:rPr>
                  <a:t> </a:t>
                </a:r>
                <a:endParaRPr lang="en-US" sz="2400" dirty="0">
                  <a:solidFill>
                    <a:schemeClr val="tx2"/>
                  </a:solidFill>
                </a:endParaRPr>
              </a:p>
            </p:txBody>
          </p:sp>
        </mc:Choice>
        <mc:Fallback xmlns="">
          <p:sp>
            <p:nvSpPr>
              <p:cNvPr id="9" name="Text Placeholder 2">
                <a:extLst>
                  <a:ext uri="{FF2B5EF4-FFF2-40B4-BE49-F238E27FC236}">
                    <a16:creationId xmlns:a16="http://schemas.microsoft.com/office/drawing/2014/main" id="{C7093C36-2D9E-4CAF-B339-E0D499A9A66A}"/>
                  </a:ext>
                </a:extLst>
              </p:cNvPr>
              <p:cNvSpPr txBox="1">
                <a:spLocks noRot="1" noChangeAspect="1" noMove="1" noResize="1" noEditPoints="1" noAdjustHandles="1" noChangeArrowheads="1" noChangeShapeType="1" noTextEdit="1"/>
              </p:cNvSpPr>
              <p:nvPr/>
            </p:nvSpPr>
            <p:spPr>
              <a:xfrm>
                <a:off x="8514141" y="1450268"/>
                <a:ext cx="2554505" cy="1572505"/>
              </a:xfrm>
              <a:prstGeom prst="rect">
                <a:avLst/>
              </a:prstGeom>
              <a:blipFill>
                <a:blip r:embed="rId4"/>
                <a:stretch>
                  <a:fillRect t="-426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B804F43-BE5B-C58A-EB1A-70C3A7DCCCDC}"/>
              </a:ext>
            </a:extLst>
          </p:cNvPr>
          <p:cNvSpPr txBox="1"/>
          <p:nvPr/>
        </p:nvSpPr>
        <p:spPr>
          <a:xfrm>
            <a:off x="7779026" y="3137514"/>
            <a:ext cx="4053310" cy="2092881"/>
          </a:xfrm>
          <a:prstGeom prst="rect">
            <a:avLst/>
          </a:prstGeom>
          <a:noFill/>
        </p:spPr>
        <p:txBody>
          <a:bodyPr wrap="square" rtlCol="0">
            <a:spAutoFit/>
          </a:bodyPr>
          <a:lstStyle/>
          <a:p>
            <a:pPr marL="228600" indent="-228600">
              <a:spcBef>
                <a:spcPts val="300"/>
              </a:spcBef>
              <a:spcAft>
                <a:spcPts val="300"/>
              </a:spcAft>
              <a:buFont typeface="Arial" panose="020B0604020202020204" pitchFamily="34" charset="0"/>
              <a:buChar char="•"/>
            </a:pPr>
            <a:r>
              <a:rPr lang="en-US" sz="2400" i="1" dirty="0">
                <a:solidFill>
                  <a:schemeClr val="tx2"/>
                </a:solidFill>
                <a:latin typeface="Cambria Math" panose="02040503050406030204" pitchFamily="18" charset="0"/>
                <a:ea typeface="Cambria Math" panose="02040503050406030204" pitchFamily="18" charset="0"/>
              </a:rPr>
              <a:t>b</a:t>
            </a:r>
            <a:r>
              <a:rPr lang="en-US" sz="2400" dirty="0">
                <a:solidFill>
                  <a:schemeClr val="tx2"/>
                </a:solidFill>
              </a:rPr>
              <a:t> is called the bias term. </a:t>
            </a:r>
          </a:p>
          <a:p>
            <a:pPr marL="228600" indent="-228600">
              <a:spcBef>
                <a:spcPts val="300"/>
              </a:spcBef>
              <a:spcAft>
                <a:spcPts val="300"/>
              </a:spcAft>
              <a:buFont typeface="Arial" panose="020B0604020202020204" pitchFamily="34" charset="0"/>
              <a:buChar char="•"/>
            </a:pPr>
            <a:r>
              <a:rPr lang="en-US" sz="2400" dirty="0">
                <a:solidFill>
                  <a:schemeClr val="tx2"/>
                </a:solidFill>
              </a:rPr>
              <a:t>It’s a constant input, usually 0 or 1.</a:t>
            </a:r>
          </a:p>
          <a:p>
            <a:pPr marL="228600" indent="-228600">
              <a:spcBef>
                <a:spcPts val="300"/>
              </a:spcBef>
              <a:spcAft>
                <a:spcPts val="300"/>
              </a:spcAft>
              <a:buFont typeface="Arial" panose="020B0604020202020204" pitchFamily="34" charset="0"/>
              <a:buChar char="•"/>
            </a:pPr>
            <a:r>
              <a:rPr lang="en-US" sz="2400" dirty="0">
                <a:solidFill>
                  <a:schemeClr val="tx2"/>
                </a:solidFill>
              </a:rPr>
              <a:t>You will learn more about bias later.</a:t>
            </a:r>
          </a:p>
        </p:txBody>
      </p:sp>
      <p:pic>
        <p:nvPicPr>
          <p:cNvPr id="8" name="Picture 7" descr="Single-layer network that was displayed previously. A bias term was added.">
            <a:extLst>
              <a:ext uri="{FF2B5EF4-FFF2-40B4-BE49-F238E27FC236}">
                <a16:creationId xmlns:a16="http://schemas.microsoft.com/office/drawing/2014/main" id="{AD03EBFE-9B16-46D9-9979-52CA36AECD7F}"/>
              </a:ext>
            </a:extLst>
          </p:cNvPr>
          <p:cNvPicPr>
            <a:picLocks noChangeAspect="1"/>
          </p:cNvPicPr>
          <p:nvPr/>
        </p:nvPicPr>
        <p:blipFill>
          <a:blip r:embed="rId5"/>
          <a:stretch>
            <a:fillRect/>
          </a:stretch>
        </p:blipFill>
        <p:spPr>
          <a:xfrm>
            <a:off x="359662" y="1640641"/>
            <a:ext cx="6791533" cy="3999323"/>
          </a:xfrm>
          <a:prstGeom prst="rect">
            <a:avLst/>
          </a:prstGeom>
        </p:spPr>
      </p:pic>
    </p:spTree>
    <p:custDataLst>
      <p:tags r:id="rId1"/>
    </p:custDataLst>
    <p:extLst>
      <p:ext uri="{BB962C8B-B14F-4D97-AF65-F5344CB8AC3E}">
        <p14:creationId xmlns:p14="http://schemas.microsoft.com/office/powerpoint/2010/main" val="350629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8701E9-ABDA-417B-907C-F6552F3DDC7C}"/>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Weights</a:t>
            </a:r>
          </a:p>
        </p:txBody>
      </p:sp>
      <p:sp>
        <p:nvSpPr>
          <p:cNvPr id="4" name="Content Placeholder 3">
            <a:extLst>
              <a:ext uri="{FF2B5EF4-FFF2-40B4-BE49-F238E27FC236}">
                <a16:creationId xmlns:a16="http://schemas.microsoft.com/office/drawing/2014/main" id="{9E120647-2580-8C3A-DE33-1321DF0494FD}"/>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A3AC3B4-F8A7-8856-7B30-A42233FB0B69}"/>
                  </a:ext>
                </a:extLst>
              </p:cNvPr>
              <p:cNvSpPr txBox="1">
                <a:spLocks/>
              </p:cNvSpPr>
              <p:nvPr/>
            </p:nvSpPr>
            <p:spPr>
              <a:xfrm>
                <a:off x="7985092" y="1238840"/>
                <a:ext cx="2554505" cy="200110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Inputs</a:t>
                </a:r>
                <a:r>
                  <a:rPr lang="en-US" sz="2400" b="1" dirty="0">
                    <a:solidFill>
                      <a:schemeClr val="accent6"/>
                    </a:solidFill>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Features: </a:t>
                </a:r>
                <a:r>
                  <a:rPr lang="en-US" sz="2400" dirty="0">
                    <a:solidFill>
                      <a:schemeClr val="tx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smtClean="0">
                            <a:solidFill>
                              <a:schemeClr val="tx2"/>
                            </a:solidFill>
                            <a:latin typeface="Cambria Math" panose="02040503050406030204" pitchFamily="18" charset="0"/>
                            <a:ea typeface="Cambria Math" panose="02040503050406030204" pitchFamily="18" charset="0"/>
                          </a:rPr>
                          <m:t>𝑥</m:t>
                        </m:r>
                      </m:e>
                      <m:sub>
                        <m:r>
                          <a:rPr lang="en-US" sz="2400" i="1" smtClean="0">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Bias:</a:t>
                </a:r>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r>
                      <a:rPr lang="en-US" sz="2400" i="1" smtClean="0">
                        <a:solidFill>
                          <a:schemeClr val="tx2"/>
                        </a:solidFill>
                        <a:latin typeface="Cambria Math" panose="02040503050406030204" pitchFamily="18" charset="0"/>
                      </a:rPr>
                      <m:t>𝑏</m:t>
                    </m:r>
                  </m:oMath>
                </a14:m>
                <a:endParaRPr lang="en-US" sz="2400" i="1" dirty="0">
                  <a:solidFill>
                    <a:schemeClr val="tx2"/>
                  </a:solidFill>
                  <a:latin typeface="Cambria Math" panose="02040503050406030204" pitchFamily="18" charset="0"/>
                </a:endParaRPr>
              </a:p>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Weights</a:t>
                </a:r>
                <a:r>
                  <a:rPr lang="en-US" sz="2400" b="1" dirty="0">
                    <a:solidFill>
                      <a:schemeClr val="accent6"/>
                    </a:solidFill>
                    <a:ea typeface="Cambria Math" panose="02040503050406030204" pitchFamily="18" charset="0"/>
                  </a:rPr>
                  <a:t>:</a:t>
                </a:r>
                <a:r>
                  <a:rPr lang="en-US" sz="3200" b="1" dirty="0">
                    <a:solidFill>
                      <a:schemeClr val="accent6"/>
                    </a:solidFill>
                    <a:latin typeface="Amazon Ember display"/>
                  </a:rPr>
                  <a:t> </a:t>
                </a:r>
                <a14:m>
                  <m:oMath xmlns:m="http://schemas.openxmlformats.org/officeDocument/2006/math">
                    <m:d>
                      <m:dPr>
                        <m:begChr m:val="{"/>
                        <m:endChr m:val="}"/>
                        <m:ctrlPr>
                          <a:rPr lang="en-US" sz="2400" i="1" smtClean="0">
                            <a:solidFill>
                              <a:schemeClr val="tx2"/>
                            </a:solidFill>
                            <a:latin typeface="Cambria Math" panose="02040503050406030204" pitchFamily="18" charset="0"/>
                          </a:rPr>
                        </m:ctrlPr>
                      </m:dPr>
                      <m:e>
                        <m:sSub>
                          <m:sSubPr>
                            <m:ctrlPr>
                              <a:rPr lang="en-US" sz="2400" i="1" smtClean="0">
                                <a:solidFill>
                                  <a:schemeClr val="tx2"/>
                                </a:solidFill>
                                <a:latin typeface="Cambria Math" panose="02040503050406030204" pitchFamily="18" charset="0"/>
                              </a:rPr>
                            </m:ctrlPr>
                          </m:sSubPr>
                          <m:e>
                            <m:r>
                              <a:rPr lang="en-US" sz="2400" i="1" smtClean="0">
                                <a:solidFill>
                                  <a:schemeClr val="tx2"/>
                                </a:solidFill>
                                <a:latin typeface="Cambria Math" panose="02040503050406030204" pitchFamily="18" charset="0"/>
                              </a:rPr>
                              <m:t>𝑤</m:t>
                            </m:r>
                          </m:e>
                          <m:sub>
                            <m:r>
                              <a:rPr lang="en-US" sz="2400" i="1" smtClean="0">
                                <a:solidFill>
                                  <a:schemeClr val="tx2"/>
                                </a:solidFill>
                                <a:latin typeface="Cambria Math" panose="02040503050406030204" pitchFamily="18" charset="0"/>
                              </a:rPr>
                              <m:t>𝑖</m:t>
                            </m:r>
                          </m:sub>
                        </m:sSub>
                      </m:e>
                    </m:d>
                  </m:oMath>
                </a14:m>
                <a:endParaRPr lang="en-US" sz="2400" dirty="0">
                  <a:solidFill>
                    <a:schemeClr val="tx2"/>
                  </a:solidFill>
                </a:endParaRPr>
              </a:p>
            </p:txBody>
          </p:sp>
        </mc:Choice>
        <mc:Fallback xmlns="">
          <p:sp>
            <p:nvSpPr>
              <p:cNvPr id="3" name="Text Placeholder 2">
                <a:extLst>
                  <a:ext uri="{FF2B5EF4-FFF2-40B4-BE49-F238E27FC236}">
                    <a16:creationId xmlns:a16="http://schemas.microsoft.com/office/drawing/2014/main" id="{EA3AC3B4-F8A7-8856-7B30-A42233FB0B69}"/>
                  </a:ext>
                </a:extLst>
              </p:cNvPr>
              <p:cNvSpPr txBox="1">
                <a:spLocks noRot="1" noChangeAspect="1" noMove="1" noResize="1" noEditPoints="1" noAdjustHandles="1" noChangeArrowheads="1" noChangeShapeType="1" noTextEdit="1"/>
              </p:cNvSpPr>
              <p:nvPr/>
            </p:nvSpPr>
            <p:spPr>
              <a:xfrm>
                <a:off x="7985092" y="1238840"/>
                <a:ext cx="2554505" cy="2001105"/>
              </a:xfrm>
              <a:prstGeom prst="rect">
                <a:avLst/>
              </a:prstGeom>
              <a:blipFill>
                <a:blip r:embed="rId4"/>
                <a:stretch>
                  <a:fillRect t="-3049" b="-640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5A0C85C-898A-39F2-5F6D-70938C92D254}"/>
              </a:ext>
            </a:extLst>
          </p:cNvPr>
          <p:cNvSpPr txBox="1"/>
          <p:nvPr/>
        </p:nvSpPr>
        <p:spPr>
          <a:xfrm>
            <a:off x="7235689" y="3445514"/>
            <a:ext cx="4053310" cy="1200329"/>
          </a:xfrm>
          <a:prstGeom prst="rect">
            <a:avLst/>
          </a:prstGeom>
          <a:noFill/>
        </p:spPr>
        <p:txBody>
          <a:bodyPr wrap="square" rtlCol="0">
            <a:spAutoFit/>
          </a:bodyPr>
          <a:lstStyle/>
          <a:p>
            <a:r>
              <a:rPr lang="en-US" sz="2400" dirty="0">
                <a:solidFill>
                  <a:schemeClr val="tx2"/>
                </a:solidFill>
              </a:rPr>
              <a:t>These are the same </a:t>
            </a:r>
            <a:r>
              <a:rPr lang="en-US" sz="2400" dirty="0">
                <a:solidFill>
                  <a:schemeClr val="tx2"/>
                </a:solidFill>
                <a:latin typeface="Amazon Ember display"/>
              </a:rPr>
              <a:t>weights that you learned about i</a:t>
            </a:r>
            <a:r>
              <a:rPr lang="en-US" sz="2400" dirty="0">
                <a:solidFill>
                  <a:schemeClr val="tx2"/>
                </a:solidFill>
              </a:rPr>
              <a:t>n the previous module.</a:t>
            </a:r>
          </a:p>
        </p:txBody>
      </p:sp>
      <p:pic>
        <p:nvPicPr>
          <p:cNvPr id="7" name="Picture 6" descr="Single-layer network that was displayed previously. Weights are now associated with each connection.">
            <a:extLst>
              <a:ext uri="{FF2B5EF4-FFF2-40B4-BE49-F238E27FC236}">
                <a16:creationId xmlns:a16="http://schemas.microsoft.com/office/drawing/2014/main" id="{1AA2820A-E331-4CED-89C9-DA963849F018}"/>
              </a:ext>
            </a:extLst>
          </p:cNvPr>
          <p:cNvPicPr>
            <a:picLocks noChangeAspect="1"/>
          </p:cNvPicPr>
          <p:nvPr/>
        </p:nvPicPr>
        <p:blipFill>
          <a:blip r:embed="rId5"/>
          <a:stretch>
            <a:fillRect/>
          </a:stretch>
        </p:blipFill>
        <p:spPr>
          <a:xfrm>
            <a:off x="359661" y="1647872"/>
            <a:ext cx="6791533" cy="3999323"/>
          </a:xfrm>
          <a:prstGeom prst="rect">
            <a:avLst/>
          </a:prstGeom>
        </p:spPr>
      </p:pic>
    </p:spTree>
    <p:custDataLst>
      <p:tags r:id="rId1"/>
    </p:custDataLst>
    <p:extLst>
      <p:ext uri="{BB962C8B-B14F-4D97-AF65-F5344CB8AC3E}">
        <p14:creationId xmlns:p14="http://schemas.microsoft.com/office/powerpoint/2010/main" val="122309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E50D5D-1F86-4022-99B2-288FE64C5CB0}"/>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Input</a:t>
            </a:r>
          </a:p>
        </p:txBody>
      </p:sp>
      <p:sp>
        <p:nvSpPr>
          <p:cNvPr id="3" name="Content Placeholder 2">
            <a:extLst>
              <a:ext uri="{FF2B5EF4-FFF2-40B4-BE49-F238E27FC236}">
                <a16:creationId xmlns:a16="http://schemas.microsoft.com/office/drawing/2014/main" id="{13776DC5-2949-8725-E8FE-BD5CB1C24913}"/>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2E4DF01D-AE39-4D82-AC29-23861707139E}"/>
                  </a:ext>
                </a:extLst>
              </p:cNvPr>
              <p:cNvSpPr txBox="1">
                <a:spLocks/>
              </p:cNvSpPr>
              <p:nvPr/>
            </p:nvSpPr>
            <p:spPr>
              <a:xfrm>
                <a:off x="7985092" y="1238840"/>
                <a:ext cx="2554505" cy="200110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Inputs</a:t>
                </a:r>
                <a:r>
                  <a:rPr lang="en-US" sz="2400" b="1" dirty="0">
                    <a:solidFill>
                      <a:schemeClr val="accent6"/>
                    </a:solidFill>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Features: </a:t>
                </a:r>
                <a:r>
                  <a:rPr lang="en-US" sz="2400" dirty="0">
                    <a:solidFill>
                      <a:schemeClr val="tx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smtClean="0">
                            <a:solidFill>
                              <a:schemeClr val="tx2"/>
                            </a:solidFill>
                            <a:latin typeface="Cambria Math" panose="02040503050406030204" pitchFamily="18" charset="0"/>
                            <a:ea typeface="Cambria Math" panose="02040503050406030204" pitchFamily="18" charset="0"/>
                          </a:rPr>
                          <m:t>𝑥</m:t>
                        </m:r>
                      </m:e>
                      <m:sub>
                        <m:r>
                          <a:rPr lang="en-US" sz="2400" i="1" smtClean="0">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Bias:</a:t>
                </a:r>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r>
                      <a:rPr lang="en-US" sz="2400" i="1" smtClean="0">
                        <a:solidFill>
                          <a:schemeClr val="tx2"/>
                        </a:solidFill>
                        <a:latin typeface="Cambria Math" panose="02040503050406030204" pitchFamily="18" charset="0"/>
                      </a:rPr>
                      <m:t>𝑏</m:t>
                    </m:r>
                  </m:oMath>
                </a14:m>
                <a:endParaRPr lang="en-US" sz="2400" i="1" dirty="0">
                  <a:solidFill>
                    <a:schemeClr val="tx2"/>
                  </a:solidFill>
                  <a:latin typeface="Cambria Math" panose="02040503050406030204" pitchFamily="18" charset="0"/>
                </a:endParaRPr>
              </a:p>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rPr>
                  <a:t>Weights</a:t>
                </a:r>
                <a:r>
                  <a:rPr lang="en-US" sz="2400" b="1" dirty="0">
                    <a:solidFill>
                      <a:schemeClr val="accent6"/>
                    </a:solidFill>
                    <a:ea typeface="Cambria Math" panose="02040503050406030204" pitchFamily="18" charset="0"/>
                  </a:rPr>
                  <a:t>:</a:t>
                </a:r>
                <a:r>
                  <a:rPr lang="en-US" sz="3200" b="1" dirty="0">
                    <a:solidFill>
                      <a:schemeClr val="accent6"/>
                    </a:solidFill>
                  </a:rPr>
                  <a:t> </a:t>
                </a:r>
                <a14:m>
                  <m:oMath xmlns:m="http://schemas.openxmlformats.org/officeDocument/2006/math">
                    <m:d>
                      <m:dPr>
                        <m:begChr m:val="{"/>
                        <m:endChr m:val="}"/>
                        <m:ctrlPr>
                          <a:rPr lang="en-US" sz="2400" i="1" smtClean="0">
                            <a:solidFill>
                              <a:schemeClr val="tx2"/>
                            </a:solidFill>
                            <a:latin typeface="Cambria Math" panose="02040503050406030204" pitchFamily="18" charset="0"/>
                          </a:rPr>
                        </m:ctrlPr>
                      </m:dPr>
                      <m:e>
                        <m:sSub>
                          <m:sSubPr>
                            <m:ctrlPr>
                              <a:rPr lang="en-US" sz="2400" i="1" smtClean="0">
                                <a:solidFill>
                                  <a:schemeClr val="tx2"/>
                                </a:solidFill>
                                <a:latin typeface="Cambria Math" panose="02040503050406030204" pitchFamily="18" charset="0"/>
                              </a:rPr>
                            </m:ctrlPr>
                          </m:sSubPr>
                          <m:e>
                            <m:r>
                              <a:rPr lang="en-US" sz="2400" i="1" smtClean="0">
                                <a:solidFill>
                                  <a:schemeClr val="tx2"/>
                                </a:solidFill>
                                <a:latin typeface="Cambria Math" panose="02040503050406030204" pitchFamily="18" charset="0"/>
                              </a:rPr>
                              <m:t>𝑤</m:t>
                            </m:r>
                          </m:e>
                          <m:sub>
                            <m:r>
                              <a:rPr lang="en-US" sz="2400" i="1" smtClean="0">
                                <a:solidFill>
                                  <a:schemeClr val="tx2"/>
                                </a:solidFill>
                                <a:latin typeface="Cambria Math" panose="02040503050406030204" pitchFamily="18" charset="0"/>
                              </a:rPr>
                              <m:t>𝑖</m:t>
                            </m:r>
                          </m:sub>
                        </m:sSub>
                      </m:e>
                    </m:d>
                  </m:oMath>
                </a14:m>
                <a:endParaRPr lang="en-US" sz="2400" dirty="0">
                  <a:solidFill>
                    <a:schemeClr val="tx2"/>
                  </a:solidFill>
                </a:endParaRPr>
              </a:p>
            </p:txBody>
          </p:sp>
        </mc:Choice>
        <mc:Fallback xmlns="">
          <p:sp>
            <p:nvSpPr>
              <p:cNvPr id="8" name="Text Placeholder 2">
                <a:extLst>
                  <a:ext uri="{FF2B5EF4-FFF2-40B4-BE49-F238E27FC236}">
                    <a16:creationId xmlns:a16="http://schemas.microsoft.com/office/drawing/2014/main" id="{2E4DF01D-AE39-4D82-AC29-23861707139E}"/>
                  </a:ext>
                </a:extLst>
              </p:cNvPr>
              <p:cNvSpPr txBox="1">
                <a:spLocks noRot="1" noChangeAspect="1" noMove="1" noResize="1" noEditPoints="1" noAdjustHandles="1" noChangeArrowheads="1" noChangeShapeType="1" noTextEdit="1"/>
              </p:cNvSpPr>
              <p:nvPr/>
            </p:nvSpPr>
            <p:spPr>
              <a:xfrm>
                <a:off x="7985092" y="1238840"/>
                <a:ext cx="2554505" cy="2001105"/>
              </a:xfrm>
              <a:prstGeom prst="rect">
                <a:avLst/>
              </a:prstGeom>
              <a:blipFill>
                <a:blip r:embed="rId4"/>
                <a:stretch>
                  <a:fillRect t="-3049" b="-6402"/>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07C765-524A-B0D7-91A4-45AA8BCBE149}"/>
              </a:ext>
            </a:extLst>
          </p:cNvPr>
          <p:cNvSpPr txBox="1"/>
          <p:nvPr/>
        </p:nvSpPr>
        <p:spPr>
          <a:xfrm>
            <a:off x="7111116" y="3575583"/>
            <a:ext cx="4603805" cy="1938992"/>
          </a:xfrm>
          <a:prstGeom prst="rect">
            <a:avLst/>
          </a:prstGeom>
          <a:noFill/>
        </p:spPr>
        <p:txBody>
          <a:bodyPr wrap="square" rtlCol="0">
            <a:spAutoFit/>
          </a:bodyPr>
          <a:lstStyle/>
          <a:p>
            <a:r>
              <a:rPr lang="en-US" sz="2400" dirty="0">
                <a:solidFill>
                  <a:schemeClr val="tx2"/>
                </a:solidFill>
              </a:rPr>
              <a:t>The perceptron’s input is a weighted sum of the </a:t>
            </a:r>
            <a:r>
              <a:rPr lang="en-US" sz="2400" dirty="0">
                <a:solidFill>
                  <a:schemeClr val="tx2"/>
                </a:solidFill>
                <a:latin typeface="Amazon Ember display"/>
              </a:rPr>
              <a:t>inputs</a:t>
            </a:r>
            <a:r>
              <a:rPr lang="en-US" sz="2400" dirty="0">
                <a:solidFill>
                  <a:schemeClr val="tx2"/>
                </a:solidFill>
              </a:rPr>
              <a:t> and the </a:t>
            </a:r>
            <a:r>
              <a:rPr lang="en-US" sz="2400" dirty="0">
                <a:solidFill>
                  <a:schemeClr val="tx2"/>
                </a:solidFill>
                <a:latin typeface="Amazon Ember display"/>
              </a:rPr>
              <a:t>weights</a:t>
            </a:r>
            <a:r>
              <a:rPr lang="en-US" sz="2400" dirty="0">
                <a:solidFill>
                  <a:schemeClr val="tx2"/>
                </a:solidFill>
              </a:rPr>
              <a:t>, plus the bias term (left side on the line inside the neuron).</a:t>
            </a:r>
          </a:p>
        </p:txBody>
      </p:sp>
      <p:pic>
        <p:nvPicPr>
          <p:cNvPr id="7" name="Picture 6" descr="Single-layer network that was displayed previously. The weights and inputs are combined linearly.">
            <a:extLst>
              <a:ext uri="{FF2B5EF4-FFF2-40B4-BE49-F238E27FC236}">
                <a16:creationId xmlns:a16="http://schemas.microsoft.com/office/drawing/2014/main" id="{1A5ECFF9-57C7-41F7-A976-57F3C86C742A}"/>
              </a:ext>
            </a:extLst>
          </p:cNvPr>
          <p:cNvPicPr>
            <a:picLocks noChangeAspect="1"/>
          </p:cNvPicPr>
          <p:nvPr/>
        </p:nvPicPr>
        <p:blipFill>
          <a:blip r:embed="rId5"/>
          <a:stretch>
            <a:fillRect/>
          </a:stretch>
        </p:blipFill>
        <p:spPr>
          <a:xfrm>
            <a:off x="359661" y="1647871"/>
            <a:ext cx="6791533" cy="3999323"/>
          </a:xfrm>
          <a:prstGeom prst="rect">
            <a:avLst/>
          </a:prstGeom>
        </p:spPr>
      </p:pic>
    </p:spTree>
    <p:custDataLst>
      <p:tags r:id="rId1"/>
    </p:custDataLst>
    <p:extLst>
      <p:ext uri="{BB962C8B-B14F-4D97-AF65-F5344CB8AC3E}">
        <p14:creationId xmlns:p14="http://schemas.microsoft.com/office/powerpoint/2010/main" val="91373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FE097EF-BBC5-4903-BF22-6A96FDF599C8}"/>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Artificial neural networks: Activation function</a:t>
            </a:r>
          </a:p>
        </p:txBody>
      </p:sp>
      <p:sp>
        <p:nvSpPr>
          <p:cNvPr id="3" name="Content Placeholder 2">
            <a:extLst>
              <a:ext uri="{FF2B5EF4-FFF2-40B4-BE49-F238E27FC236}">
                <a16:creationId xmlns:a16="http://schemas.microsoft.com/office/drawing/2014/main" id="{50520FA9-6B5C-89DF-4F1B-923218751AB7}"/>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63F45694-E44D-ABBA-D742-84077E5C3A19}"/>
                  </a:ext>
                </a:extLst>
              </p:cNvPr>
              <p:cNvSpPr txBox="1">
                <a:spLocks/>
              </p:cNvSpPr>
              <p:nvPr/>
            </p:nvSpPr>
            <p:spPr>
              <a:xfrm>
                <a:off x="7215307" y="1033272"/>
                <a:ext cx="4713297" cy="2608544"/>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Inputs</a:t>
                </a:r>
                <a:r>
                  <a:rPr lang="en-US" sz="2800" b="1" dirty="0">
                    <a:solidFill>
                      <a:schemeClr val="accent6"/>
                    </a:solidFill>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Features: </a:t>
                </a:r>
                <a:r>
                  <a:rPr lang="en-US" sz="2400" dirty="0">
                    <a:solidFill>
                      <a:schemeClr val="tx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𝑥</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Bias:</a:t>
                </a:r>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r>
                      <a:rPr lang="en-US" sz="2400" i="1">
                        <a:solidFill>
                          <a:schemeClr val="tx2"/>
                        </a:solidFill>
                        <a:latin typeface="Cambria Math" panose="02040503050406030204" pitchFamily="18" charset="0"/>
                      </a:rPr>
                      <m:t>𝑏</m:t>
                    </m:r>
                  </m:oMath>
                </a14:m>
                <a:endParaRPr lang="en-US" sz="2400" dirty="0">
                  <a:solidFill>
                    <a:schemeClr val="tx2"/>
                  </a:solidFill>
                  <a:latin typeface="Cambria Math" panose="02040503050406030204" pitchFamily="18" charset="0"/>
                </a:endParaRPr>
              </a:p>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rPr>
                  <a:t>Weights</a:t>
                </a:r>
                <a:r>
                  <a:rPr lang="en-US" sz="2800" b="1" dirty="0">
                    <a:solidFill>
                      <a:schemeClr val="accent6"/>
                    </a:solidFill>
                    <a:ea typeface="Cambria Math" panose="02040503050406030204" pitchFamily="18" charset="0"/>
                  </a:rPr>
                  <a:t>:</a:t>
                </a:r>
                <a:r>
                  <a:rPr lang="en-US" sz="2800" b="1" dirty="0">
                    <a:solidFill>
                      <a:schemeClr val="accent6"/>
                    </a:solidFill>
                  </a:rPr>
                  <a:t> </a:t>
                </a:r>
                <a14:m>
                  <m:oMath xmlns:m="http://schemas.openxmlformats.org/officeDocument/2006/math">
                    <m:d>
                      <m:dPr>
                        <m:begChr m:val="{"/>
                        <m:endChr m:val="}"/>
                        <m:ctrlPr>
                          <a:rPr lang="en-US" sz="2400" i="1">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𝑖</m:t>
                            </m:r>
                          </m:sub>
                        </m:sSub>
                      </m:e>
                    </m:d>
                    <m:r>
                      <a:rPr lang="en-US" sz="2400" i="1">
                        <a:solidFill>
                          <a:schemeClr val="tx2"/>
                        </a:solidFill>
                        <a:latin typeface="Cambria Math" panose="02040503050406030204" pitchFamily="18" charset="0"/>
                      </a:rPr>
                      <m:t> </m:t>
                    </m:r>
                  </m:oMath>
                </a14:m>
                <a:endParaRPr lang="en-US" sz="2400" b="1" dirty="0">
                  <a:solidFill>
                    <a:schemeClr val="tx2"/>
                  </a:solidFill>
                  <a:latin typeface="Amazon Ember display"/>
                </a:endParaRPr>
              </a:p>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Activation function: </a:t>
                </a:r>
                <a14:m>
                  <m:oMath xmlns:m="http://schemas.openxmlformats.org/officeDocument/2006/math">
                    <m:r>
                      <a:rPr lang="en-US" sz="2400" i="1" smtClean="0">
                        <a:solidFill>
                          <a:schemeClr val="tx2"/>
                        </a:solidFill>
                        <a:latin typeface="Cambria Math" panose="02040503050406030204" pitchFamily="18" charset="0"/>
                      </a:rPr>
                      <m:t>𝑓</m:t>
                    </m:r>
                  </m:oMath>
                </a14:m>
                <a:endParaRPr lang="en-US" sz="2800" dirty="0">
                  <a:solidFill>
                    <a:schemeClr val="tx2"/>
                  </a:solidFill>
                </a:endParaRPr>
              </a:p>
              <a:p>
                <a:pPr marL="0" indent="0" defTabSz="91417">
                  <a:lnSpc>
                    <a:spcPct val="100000"/>
                  </a:lnSpc>
                  <a:spcBef>
                    <a:spcPts val="0"/>
                  </a:spcBef>
                  <a:spcAft>
                    <a:spcPts val="600"/>
                  </a:spcAft>
                  <a:buClr>
                    <a:srgbClr val="1D212E"/>
                  </a:buClr>
                  <a:buSzPct val="110000"/>
                  <a:buNone/>
                  <a:tabLst>
                    <a:tab pos="226957" algn="l"/>
                  </a:tabLst>
                </a:pPr>
                <a:endParaRPr lang="en-US" sz="2400" dirty="0">
                  <a:solidFill>
                    <a:schemeClr val="tx2"/>
                  </a:solidFill>
                </a:endParaRPr>
              </a:p>
              <a:p>
                <a:pPr marL="0" lvl="0" indent="0" algn="ctr" defTabSz="91417">
                  <a:lnSpc>
                    <a:spcPct val="100000"/>
                  </a:lnSpc>
                  <a:spcBef>
                    <a:spcPts val="0"/>
                  </a:spcBef>
                  <a:spcAft>
                    <a:spcPts val="600"/>
                  </a:spcAft>
                  <a:buClr>
                    <a:srgbClr val="1D212E"/>
                  </a:buClr>
                  <a:buSzPct val="110000"/>
                  <a:buNone/>
                  <a:tabLst>
                    <a:tab pos="226957" algn="l"/>
                  </a:tabLst>
                </a:pPr>
                <a:endParaRPr lang="en-US" sz="2400" dirty="0">
                  <a:solidFill>
                    <a:schemeClr val="tx2"/>
                  </a:solidFill>
                </a:endParaRPr>
              </a:p>
            </p:txBody>
          </p:sp>
        </mc:Choice>
        <mc:Fallback xmlns="">
          <p:sp>
            <p:nvSpPr>
              <p:cNvPr id="5" name="Text Placeholder 2">
                <a:extLst>
                  <a:ext uri="{FF2B5EF4-FFF2-40B4-BE49-F238E27FC236}">
                    <a16:creationId xmlns:a16="http://schemas.microsoft.com/office/drawing/2014/main" id="{63F45694-E44D-ABBA-D742-84077E5C3A19}"/>
                  </a:ext>
                </a:extLst>
              </p:cNvPr>
              <p:cNvSpPr txBox="1">
                <a:spLocks noRot="1" noChangeAspect="1" noMove="1" noResize="1" noEditPoints="1" noAdjustHandles="1" noChangeArrowheads="1" noChangeShapeType="1" noTextEdit="1"/>
              </p:cNvSpPr>
              <p:nvPr/>
            </p:nvSpPr>
            <p:spPr>
              <a:xfrm>
                <a:off x="7215307" y="1033272"/>
                <a:ext cx="4713297" cy="2608544"/>
              </a:xfrm>
              <a:prstGeom prst="rect">
                <a:avLst/>
              </a:prstGeom>
              <a:blipFill>
                <a:blip r:embed="rId4"/>
                <a:stretch>
                  <a:fillRect t="-257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8D088B7-CF19-3E20-F1FE-837A8182DF57}"/>
              </a:ext>
            </a:extLst>
          </p:cNvPr>
          <p:cNvSpPr txBox="1"/>
          <p:nvPr/>
        </p:nvSpPr>
        <p:spPr>
          <a:xfrm>
            <a:off x="7027333" y="3432316"/>
            <a:ext cx="5164667" cy="3123932"/>
          </a:xfrm>
          <a:prstGeom prst="rect">
            <a:avLst/>
          </a:prstGeom>
          <a:noFill/>
        </p:spPr>
        <p:txBody>
          <a:bodyPr wrap="square" rtlCol="0">
            <a:spAutoFit/>
          </a:bodyPr>
          <a:lstStyle/>
          <a:p>
            <a:pPr marL="228600" indent="-228600">
              <a:spcBef>
                <a:spcPts val="300"/>
              </a:spcBef>
              <a:spcAft>
                <a:spcPts val="300"/>
              </a:spcAft>
              <a:buFont typeface="Arial" panose="020B0604020202020204" pitchFamily="34" charset="0"/>
              <a:buChar char="•"/>
            </a:pPr>
            <a:r>
              <a:rPr lang="en-US" sz="2400" dirty="0">
                <a:solidFill>
                  <a:schemeClr val="tx2"/>
                </a:solidFill>
              </a:rPr>
              <a:t>You will learn more about </a:t>
            </a:r>
            <a:r>
              <a:rPr lang="en-US" sz="2400" dirty="0">
                <a:solidFill>
                  <a:schemeClr val="tx2"/>
                </a:solidFill>
                <a:latin typeface="Amazon Ember display"/>
              </a:rPr>
              <a:t>activation functions </a:t>
            </a:r>
            <a:r>
              <a:rPr lang="en-US" sz="2400" dirty="0">
                <a:solidFill>
                  <a:schemeClr val="tx2"/>
                </a:solidFill>
              </a:rPr>
              <a:t>in the next module.</a:t>
            </a:r>
          </a:p>
          <a:p>
            <a:pPr marL="228600" indent="-228600">
              <a:spcBef>
                <a:spcPts val="300"/>
              </a:spcBef>
              <a:spcAft>
                <a:spcPts val="300"/>
              </a:spcAft>
              <a:buFont typeface="Arial" panose="020B0604020202020204" pitchFamily="34" charset="0"/>
              <a:buChar char="•"/>
            </a:pPr>
            <a:r>
              <a:rPr lang="en-US" sz="2400" dirty="0">
                <a:solidFill>
                  <a:schemeClr val="tx2"/>
                </a:solidFill>
              </a:rPr>
              <a:t>For now, consider it as a function that receives the neuron input and transforms it into the neuron output (right side of the line inside the neuron).</a:t>
            </a:r>
          </a:p>
        </p:txBody>
      </p:sp>
      <p:pic>
        <p:nvPicPr>
          <p:cNvPr id="10" name="Picture 9" descr="Single-layer network that was displayed previously. The activation function transforms the weighted sum of features and produces the neuron output.">
            <a:extLst>
              <a:ext uri="{FF2B5EF4-FFF2-40B4-BE49-F238E27FC236}">
                <a16:creationId xmlns:a16="http://schemas.microsoft.com/office/drawing/2014/main" id="{6E585F38-253C-4B4A-90B9-5298496D0322}"/>
              </a:ext>
            </a:extLst>
          </p:cNvPr>
          <p:cNvPicPr>
            <a:picLocks noChangeAspect="1"/>
          </p:cNvPicPr>
          <p:nvPr/>
        </p:nvPicPr>
        <p:blipFill>
          <a:blip r:embed="rId5"/>
          <a:stretch>
            <a:fillRect/>
          </a:stretch>
        </p:blipFill>
        <p:spPr>
          <a:xfrm>
            <a:off x="359661" y="1647871"/>
            <a:ext cx="6791533" cy="4273666"/>
          </a:xfrm>
          <a:prstGeom prst="rect">
            <a:avLst/>
          </a:prstGeom>
        </p:spPr>
      </p:pic>
    </p:spTree>
    <p:custDataLst>
      <p:tags r:id="rId1"/>
    </p:custDataLst>
    <p:extLst>
      <p:ext uri="{BB962C8B-B14F-4D97-AF65-F5344CB8AC3E}">
        <p14:creationId xmlns:p14="http://schemas.microsoft.com/office/powerpoint/2010/main" val="285393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4B8EB-1C0D-40BB-937F-F0DF87B7414A}"/>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latin typeface="Amazon Ember Display Heavy" panose="020F0803020204020204" pitchFamily="34" charset="0"/>
                <a:ea typeface="Amazon Ember Display Heavy" panose="020F0803020204020204" pitchFamily="34" charset="0"/>
                <a:cs typeface="Amazon Ember Display Heavy" panose="020F0803020204020204" pitchFamily="34" charset="0"/>
              </a:rPr>
              <a:t>Artificial neural networks: Loss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A96B61-9E3B-42B0-A7FC-7E6E0C16FF3C}"/>
                  </a:ext>
                </a:extLst>
              </p:cNvPr>
              <p:cNvSpPr>
                <a:spLocks noGrp="1"/>
              </p:cNvSpPr>
              <p:nvPr>
                <p:ph idx="2"/>
              </p:nvPr>
            </p:nvSpPr>
            <p:spPr/>
            <p:txBody>
              <a:bodyPr/>
              <a:lstStyle/>
              <a:p>
                <a:pPr lvl="0"/>
                <a:r>
                  <a:rPr lang="en-US" b="1" dirty="0">
                    <a:solidFill>
                      <a:schemeClr val="accent6"/>
                    </a:solidFill>
                  </a:rPr>
                  <a:t>Inputs:</a:t>
                </a:r>
              </a:p>
              <a:p>
                <a:pPr lvl="1"/>
                <a:r>
                  <a:rPr lang="en-US" dirty="0"/>
                  <a:t>Features: </a:t>
                </a:r>
                <a:r>
                  <a:rPr lang="en-US" dirty="0">
                    <a:latin typeface="Cambria Math" panose="02040503050406030204" pitchFamily="18" charset="0"/>
                    <a:ea typeface="Cambria Math" panose="02040503050406030204"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𝑥</m:t>
                        </m:r>
                      </m:e>
                      <m:sub>
                        <m:r>
                          <a:rPr lang="en-US" b="0" i="1">
                            <a:latin typeface="Cambria Math" panose="02040503050406030204" pitchFamily="18" charset="0"/>
                            <a:ea typeface="Cambria Math" panose="02040503050406030204" pitchFamily="18" charset="0"/>
                          </a:rPr>
                          <m:t>𝑖</m:t>
                        </m:r>
                      </m:sub>
                    </m:sSub>
                  </m:oMath>
                </a14:m>
                <a:r>
                  <a:rPr lang="en-US" dirty="0">
                    <a:latin typeface="Cambria Math" panose="02040503050406030204" pitchFamily="18" charset="0"/>
                    <a:ea typeface="Cambria Math" panose="02040503050406030204" pitchFamily="18" charset="0"/>
                  </a:rPr>
                  <a:t>}</a:t>
                </a:r>
              </a:p>
              <a:p>
                <a:pPr lvl="1"/>
                <a:r>
                  <a:rPr lang="en-US" dirty="0"/>
                  <a:t>Bias: </a:t>
                </a:r>
                <a14:m>
                  <m:oMath xmlns:m="http://schemas.openxmlformats.org/officeDocument/2006/math">
                    <m:r>
                      <a:rPr lang="en-US">
                        <a:latin typeface="Cambria Math" panose="02040503050406030204" pitchFamily="18" charset="0"/>
                      </a:rPr>
                      <m:t>𝑏</m:t>
                    </m:r>
                  </m:oMath>
                </a14:m>
                <a:endParaRPr lang="en-US" dirty="0"/>
              </a:p>
              <a:p>
                <a:pPr lvl="0"/>
                <a:r>
                  <a:rPr lang="en-US" b="1" dirty="0">
                    <a:solidFill>
                      <a:schemeClr val="accent6"/>
                    </a:solidFill>
                  </a:rPr>
                  <a:t>Weights: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d>
                    <m:r>
                      <a:rPr lang="en-US" sz="2400">
                        <a:latin typeface="Cambria Math" panose="02040503050406030204" pitchFamily="18" charset="0"/>
                      </a:rPr>
                      <m:t> </m:t>
                    </m:r>
                  </m:oMath>
                </a14:m>
                <a:endParaRPr lang="en-US" sz="2400" dirty="0"/>
              </a:p>
              <a:p>
                <a:pPr lvl="0"/>
                <a:r>
                  <a:rPr lang="en-US" b="1" dirty="0">
                    <a:solidFill>
                      <a:schemeClr val="accent6"/>
                    </a:solidFill>
                  </a:rPr>
                  <a:t>Activation function: </a:t>
                </a:r>
                <a14:m>
                  <m:oMath xmlns:m="http://schemas.openxmlformats.org/officeDocument/2006/math">
                    <m:r>
                      <a:rPr lang="en-US" sz="2400">
                        <a:latin typeface="Cambria Math" panose="02040503050406030204" pitchFamily="18" charset="0"/>
                      </a:rPr>
                      <m:t>𝑓</m:t>
                    </m:r>
                  </m:oMath>
                </a14:m>
                <a:endParaRPr lang="en-US" dirty="0"/>
              </a:p>
              <a:p>
                <a:r>
                  <a:rPr lang="en-US" b="1" dirty="0">
                    <a:solidFill>
                      <a:schemeClr val="accent6"/>
                    </a:solidFill>
                  </a:rPr>
                  <a:t>Loss function: </a:t>
                </a:r>
                <a14:m>
                  <m:oMath xmlns:m="http://schemas.openxmlformats.org/officeDocument/2006/math">
                    <m:r>
                      <a:rPr lang="en-US" sz="2400">
                        <a:latin typeface="Cambria Math" panose="02040503050406030204" pitchFamily="18" charset="0"/>
                      </a:rPr>
                      <m:t>𝐿</m:t>
                    </m:r>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w</m:t>
                        </m:r>
                      </m:e>
                      <m:sub>
                        <m:r>
                          <m:rPr>
                            <m:sty m:val="p"/>
                          </m:rPr>
                          <a:rPr lang="en-US" sz="2400">
                            <a:latin typeface="Cambria Math" panose="02040503050406030204" pitchFamily="18" charset="0"/>
                          </a:rPr>
                          <m:t>i</m:t>
                        </m:r>
                      </m:sub>
                    </m:sSub>
                    <m:r>
                      <a:rPr lang="en-US" sz="240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CEA96B61-9E3B-42B0-A7FC-7E6E0C16FF3C}"/>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9B4A989B-6137-424D-A7A6-28110AAF0792}"/>
              </a:ext>
            </a:extLst>
          </p:cNvPr>
          <p:cNvSpPr>
            <a:spLocks noGrp="1"/>
          </p:cNvSpPr>
          <p:nvPr>
            <p:ph idx="4294967295"/>
          </p:nvPr>
        </p:nvSpPr>
        <p:spPr>
          <a:xfrm>
            <a:off x="6523038" y="1096963"/>
            <a:ext cx="5668962" cy="5330825"/>
          </a:xfrm>
        </p:spPr>
        <p:txBody>
          <a:bodyPr/>
          <a:lstStyle/>
          <a:p>
            <a:r>
              <a:rPr lang="en-US" dirty="0">
                <a:solidFill>
                  <a:schemeClr val="tx2"/>
                </a:solidFill>
              </a:rPr>
              <a:t>Recall that the loss function is a function of the weights.</a:t>
            </a:r>
          </a:p>
          <a:p>
            <a:r>
              <a:rPr lang="en-US" dirty="0">
                <a:solidFill>
                  <a:schemeClr val="tx2"/>
                </a:solidFill>
              </a:rPr>
              <a:t>The same kind of function you have seen in the previous module.</a:t>
            </a:r>
          </a:p>
        </p:txBody>
      </p:sp>
    </p:spTree>
    <p:custDataLst>
      <p:tags r:id="rId1"/>
    </p:custDataLst>
    <p:extLst>
      <p:ext uri="{BB962C8B-B14F-4D97-AF65-F5344CB8AC3E}">
        <p14:creationId xmlns:p14="http://schemas.microsoft.com/office/powerpoint/2010/main" val="13737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14EB89-8591-483F-98D6-EC6C621152CB}"/>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Linear regression (neuron representation)</a:t>
            </a:r>
          </a:p>
        </p:txBody>
      </p:sp>
      <p:sp>
        <p:nvSpPr>
          <p:cNvPr id="4" name="Content Placeholder 3">
            <a:extLst>
              <a:ext uri="{FF2B5EF4-FFF2-40B4-BE49-F238E27FC236}">
                <a16:creationId xmlns:a16="http://schemas.microsoft.com/office/drawing/2014/main" id="{30856A6F-2F73-8D52-7D46-B498C71C5EC1}"/>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54" name="Text Placeholder 2">
                <a:extLst>
                  <a:ext uri="{FF2B5EF4-FFF2-40B4-BE49-F238E27FC236}">
                    <a16:creationId xmlns:a16="http://schemas.microsoft.com/office/drawing/2014/main" id="{C8857702-C36E-44D4-0BFA-1D847589BCE4}"/>
                  </a:ext>
                </a:extLst>
              </p:cNvPr>
              <p:cNvSpPr txBox="1">
                <a:spLocks/>
              </p:cNvSpPr>
              <p:nvPr/>
            </p:nvSpPr>
            <p:spPr>
              <a:xfrm>
                <a:off x="1605676" y="1168440"/>
                <a:ext cx="8980648" cy="993494"/>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Given </a:t>
                </a:r>
                <a:r>
                  <a:rPr lang="en-US" sz="2400" dirty="0">
                    <a:solidFill>
                      <a:schemeClr val="tx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𝑥</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 </a:t>
                </a:r>
                <a:r>
                  <a:rPr lang="en-US" sz="2400" dirty="0">
                    <a:solidFill>
                      <a:schemeClr val="tx2"/>
                    </a:solidFill>
                    <a:ea typeface="Cambria Math" panose="02040503050406030204" pitchFamily="18" charset="0"/>
                  </a:rPr>
                  <a:t>and</a:t>
                </a:r>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r>
                      <a:rPr lang="en-US" sz="2400" b="0" i="1" smtClean="0">
                        <a:solidFill>
                          <a:schemeClr val="tx2"/>
                        </a:solidFill>
                        <a:latin typeface="Cambria Math" panose="02040503050406030204" pitchFamily="18" charset="0"/>
                        <a:ea typeface="Cambria Math" panose="02040503050406030204" pitchFamily="18" charset="0"/>
                      </a:rPr>
                      <m:t>𝑏</m:t>
                    </m:r>
                  </m:oMath>
                </a14:m>
                <a:r>
                  <a:rPr lang="en-US" sz="2400" dirty="0">
                    <a:solidFill>
                      <a:schemeClr val="tx2"/>
                    </a:solidFill>
                  </a:rPr>
                  <a:t>, predict linear regression outputs:</a:t>
                </a:r>
              </a:p>
              <a:p>
                <a:pPr marL="0" lvl="0" indent="0" algn="ctr" defTabSz="91417">
                  <a:lnSpc>
                    <a:spcPct val="100000"/>
                  </a:lnSpc>
                  <a:spcBef>
                    <a:spcPts val="0"/>
                  </a:spcBef>
                  <a:spcAft>
                    <a:spcPts val="600"/>
                  </a:spcAft>
                  <a:buClr>
                    <a:srgbClr val="1D212E"/>
                  </a:buClr>
                  <a:buSzPct val="110000"/>
                  <a:buNone/>
                  <a:tabLst>
                    <a:tab pos="226957" algn="l"/>
                  </a:tabLst>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2"/>
                              </a:solidFill>
                              <a:latin typeface="Cambria Math" panose="02040503050406030204" pitchFamily="18" charset="0"/>
                              <a:ea typeface="Cambria Math" panose="02040503050406030204" pitchFamily="18" charset="0"/>
                            </a:rPr>
                          </m:ctrlPr>
                        </m:accPr>
                        <m:e>
                          <m:r>
                            <a:rPr lang="en-US" sz="2400" b="0" i="1" smtClean="0">
                              <a:solidFill>
                                <a:schemeClr val="tx2"/>
                              </a:solidFill>
                              <a:latin typeface="Cambria Math" panose="02040503050406030204" pitchFamily="18" charset="0"/>
                              <a:ea typeface="Cambria Math" panose="02040503050406030204" pitchFamily="18" charset="0"/>
                            </a:rPr>
                            <m:t>𝑦</m:t>
                          </m:r>
                        </m:e>
                      </m:acc>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b="0" i="1" smtClean="0">
                              <a:solidFill>
                                <a:schemeClr val="tx2"/>
                              </a:solidFill>
                              <a:latin typeface="Cambria Math" panose="02040503050406030204" pitchFamily="18" charset="0"/>
                              <a:ea typeface="Cambria Math" panose="02040503050406030204" pitchFamily="18" charset="0"/>
                            </a:rPr>
                            <m:t>1</m:t>
                          </m:r>
                        </m:sub>
                      </m:sSub>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𝑥</m:t>
                          </m:r>
                        </m:e>
                        <m:sub>
                          <m:r>
                            <a:rPr lang="en-US" sz="2400" b="0" i="1" smtClean="0">
                              <a:solidFill>
                                <a:schemeClr val="tx2"/>
                              </a:solidFill>
                              <a:latin typeface="Cambria Math" panose="02040503050406030204" pitchFamily="18" charset="0"/>
                              <a:ea typeface="Cambria Math" panose="02040503050406030204" pitchFamily="18" charset="0"/>
                            </a:rPr>
                            <m:t>1</m:t>
                          </m:r>
                        </m:sub>
                      </m:sSub>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b="0" i="1" smtClean="0">
                              <a:solidFill>
                                <a:schemeClr val="tx2"/>
                              </a:solidFill>
                              <a:latin typeface="Cambria Math" panose="02040503050406030204" pitchFamily="18" charset="0"/>
                              <a:ea typeface="Cambria Math" panose="02040503050406030204" pitchFamily="18" charset="0"/>
                            </a:rPr>
                            <m:t>2</m:t>
                          </m:r>
                        </m:sub>
                      </m:sSub>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𝑥</m:t>
                          </m:r>
                        </m:e>
                        <m:sub>
                          <m:r>
                            <a:rPr lang="en-US" sz="2400" b="0" i="1" smtClean="0">
                              <a:solidFill>
                                <a:schemeClr val="tx2"/>
                              </a:solidFill>
                              <a:latin typeface="Cambria Math" panose="02040503050406030204" pitchFamily="18" charset="0"/>
                              <a:ea typeface="Cambria Math" panose="02040503050406030204" pitchFamily="18" charset="0"/>
                            </a:rPr>
                            <m:t>2</m:t>
                          </m:r>
                        </m:sub>
                      </m:sSub>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b="0" i="1" smtClean="0">
                              <a:solidFill>
                                <a:schemeClr val="tx2"/>
                              </a:solidFill>
                              <a:latin typeface="Cambria Math" panose="02040503050406030204" pitchFamily="18" charset="0"/>
                              <a:ea typeface="Cambria Math" panose="02040503050406030204" pitchFamily="18" charset="0"/>
                            </a:rPr>
                            <m:t>𝑑</m:t>
                          </m:r>
                        </m:sub>
                      </m:sSub>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𝑥</m:t>
                          </m:r>
                        </m:e>
                        <m:sub>
                          <m:r>
                            <a:rPr lang="en-US" sz="2400" b="0" i="1" smtClean="0">
                              <a:solidFill>
                                <a:schemeClr val="tx2"/>
                              </a:solidFill>
                              <a:latin typeface="Cambria Math" panose="02040503050406030204" pitchFamily="18" charset="0"/>
                              <a:ea typeface="Cambria Math" panose="02040503050406030204" pitchFamily="18" charset="0"/>
                            </a:rPr>
                            <m:t>𝑑</m:t>
                          </m:r>
                        </m:sub>
                      </m:sSub>
                      <m:r>
                        <a:rPr lang="en-US" sz="2400" b="0" i="1" smtClean="0">
                          <a:solidFill>
                            <a:schemeClr val="tx2"/>
                          </a:solidFill>
                          <a:latin typeface="Cambria Math" panose="02040503050406030204" pitchFamily="18" charset="0"/>
                          <a:ea typeface="Cambria Math" panose="02040503050406030204" pitchFamily="18" charset="0"/>
                        </a:rPr>
                        <m:t>+</m:t>
                      </m:r>
                      <m:r>
                        <a:rPr lang="en-US" sz="2400" b="0" i="1" smtClean="0">
                          <a:solidFill>
                            <a:schemeClr val="tx2"/>
                          </a:solidFill>
                          <a:latin typeface="Cambria Math" panose="02040503050406030204" pitchFamily="18" charset="0"/>
                          <a:ea typeface="Cambria Math" panose="02040503050406030204" pitchFamily="18" charset="0"/>
                        </a:rPr>
                        <m:t>𝑏</m:t>
                      </m:r>
                    </m:oMath>
                  </m:oMathPara>
                </a14:m>
                <a:endParaRPr lang="en-US" sz="2400" dirty="0">
                  <a:solidFill>
                    <a:schemeClr val="tx2"/>
                  </a:solidFill>
                  <a:ea typeface="Cambria Math" panose="02040503050406030204" pitchFamily="18" charset="0"/>
                </a:endParaRPr>
              </a:p>
            </p:txBody>
          </p:sp>
        </mc:Choice>
        <mc:Fallback xmlns="">
          <p:sp>
            <p:nvSpPr>
              <p:cNvPr id="54" name="Text Placeholder 2">
                <a:extLst>
                  <a:ext uri="{FF2B5EF4-FFF2-40B4-BE49-F238E27FC236}">
                    <a16:creationId xmlns:a16="http://schemas.microsoft.com/office/drawing/2014/main" id="{C8857702-C36E-44D4-0BFA-1D847589BCE4}"/>
                  </a:ext>
                </a:extLst>
              </p:cNvPr>
              <p:cNvSpPr txBox="1">
                <a:spLocks noRot="1" noChangeAspect="1" noMove="1" noResize="1" noEditPoints="1" noAdjustHandles="1" noChangeArrowheads="1" noChangeShapeType="1" noTextEdit="1"/>
              </p:cNvSpPr>
              <p:nvPr/>
            </p:nvSpPr>
            <p:spPr>
              <a:xfrm>
                <a:off x="1605676" y="1168440"/>
                <a:ext cx="8980648" cy="993494"/>
              </a:xfrm>
              <a:prstGeom prst="rect">
                <a:avLst/>
              </a:prstGeom>
              <a:blipFill>
                <a:blip r:embed="rId4"/>
                <a:stretch>
                  <a:fillRect t="-61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AD7E6B15-7185-F879-C332-28298448AF9C}"/>
                  </a:ext>
                </a:extLst>
              </p:cNvPr>
              <p:cNvSpPr txBox="1">
                <a:spLocks/>
              </p:cNvSpPr>
              <p:nvPr/>
            </p:nvSpPr>
            <p:spPr>
              <a:xfrm>
                <a:off x="6991109" y="2251841"/>
                <a:ext cx="5010482" cy="4136604"/>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defTabSz="91417">
                  <a:lnSpc>
                    <a:spcPct val="100000"/>
                  </a:lnSpc>
                  <a:spcBef>
                    <a:spcPts val="0"/>
                  </a:spcBef>
                  <a:spcAft>
                    <a:spcPts val="600"/>
                  </a:spcAft>
                  <a:buClr>
                    <a:srgbClr val="1D212E"/>
                  </a:buClr>
                  <a:buSzPct val="110000"/>
                  <a:buNone/>
                  <a:tabLst>
                    <a:tab pos="226957" algn="l"/>
                  </a:tabLst>
                </a:pPr>
                <a:endParaRPr lang="en-US" sz="500" dirty="0">
                  <a:solidFill>
                    <a:schemeClr val="tx2"/>
                  </a:solidFill>
                  <a:ea typeface="Cambria Math" panose="02040503050406030204" pitchFamily="18" charset="0"/>
                </a:endParaRPr>
              </a:p>
              <a:p>
                <a:pPr defTabSz="91417">
                  <a:lnSpc>
                    <a:spcPct val="100000"/>
                  </a:lnSpc>
                  <a:spcBef>
                    <a:spcPts val="0"/>
                  </a:spcBef>
                  <a:spcAft>
                    <a:spcPts val="600"/>
                  </a:spcAft>
                  <a:buClr>
                    <a:srgbClr val="1D212E"/>
                  </a:buClr>
                  <a:buSzPct val="110000"/>
                  <a:tabLst>
                    <a:tab pos="226957" algn="l"/>
                  </a:tabLst>
                </a:pPr>
                <a:r>
                  <a:rPr lang="en-US" sz="2400" dirty="0">
                    <a:solidFill>
                      <a:schemeClr val="tx2"/>
                    </a:solidFill>
                    <a:ea typeface="Cambria Math" panose="02040503050406030204" pitchFamily="18" charset="0"/>
                  </a:rPr>
                  <a:t>Activation function:</a:t>
                </a:r>
              </a:p>
              <a:p>
                <a:pPr marL="0" indent="0">
                  <a:buNone/>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ea typeface="Cambria Math" panose="02040503050406030204" pitchFamily="18" charset="0"/>
                        </a:rPr>
                        <m:t>𝑓</m:t>
                      </m:r>
                      <m:d>
                        <m:dPr>
                          <m:ctrlPr>
                            <a:rPr lang="en-US" sz="2400" i="1">
                              <a:solidFill>
                                <a:schemeClr val="tx2"/>
                              </a:solidFill>
                              <a:latin typeface="Cambria Math" panose="02040503050406030204" pitchFamily="18" charset="0"/>
                              <a:ea typeface="Cambria Math" panose="02040503050406030204" pitchFamily="18" charset="0"/>
                            </a:rPr>
                          </m:ctrlPr>
                        </m:dPr>
                        <m:e>
                          <m:r>
                            <a:rPr lang="en-US" sz="2400" i="1">
                              <a:solidFill>
                                <a:schemeClr val="tx2"/>
                              </a:solidFill>
                              <a:latin typeface="Cambria Math" panose="02040503050406030204" pitchFamily="18" charset="0"/>
                              <a:ea typeface="Cambria Math" panose="02040503050406030204" pitchFamily="18" charset="0"/>
                            </a:rPr>
                            <m:t>𝑥</m:t>
                          </m:r>
                        </m:e>
                      </m:d>
                      <m:r>
                        <a:rPr lang="en-US" sz="2400" i="1">
                          <a:solidFill>
                            <a:schemeClr val="tx2"/>
                          </a:solidFill>
                          <a:latin typeface="Cambria Math" panose="02040503050406030204" pitchFamily="18" charset="0"/>
                          <a:ea typeface="Cambria Math" panose="02040503050406030204" pitchFamily="18" charset="0"/>
                        </a:rPr>
                        <m:t>=</m:t>
                      </m:r>
                      <m:r>
                        <a:rPr lang="en-US" sz="2400" i="1">
                          <a:solidFill>
                            <a:schemeClr val="tx2"/>
                          </a:solidFill>
                          <a:latin typeface="Cambria Math" panose="02040503050406030204" pitchFamily="18" charset="0"/>
                          <a:ea typeface="Cambria Math" panose="02040503050406030204" pitchFamily="18" charset="0"/>
                        </a:rPr>
                        <m:t>𝑥</m:t>
                      </m:r>
                    </m:oMath>
                  </m:oMathPara>
                </a14:m>
                <a:endParaRPr lang="en-US" sz="2400" dirty="0">
                  <a:solidFill>
                    <a:schemeClr val="tx2"/>
                  </a:solidFill>
                  <a:latin typeface="Cambria Math" panose="02040503050406030204" pitchFamily="18" charset="0"/>
                  <a:ea typeface="Cambria Math" panose="02040503050406030204" pitchFamily="18" charset="0"/>
                </a:endParaRPr>
              </a:p>
              <a:p>
                <a:pPr marL="0" indent="0">
                  <a:buNone/>
                </a:pPr>
                <a:endParaRPr lang="en-US" sz="300" dirty="0">
                  <a:solidFill>
                    <a:schemeClr val="tx2"/>
                  </a:solidFill>
                  <a:latin typeface="Cambria Math" panose="02040503050406030204" pitchFamily="18" charset="0"/>
                  <a:ea typeface="Cambria Math" panose="02040503050406030204" pitchFamily="18" charset="0"/>
                </a:endParaRPr>
              </a:p>
              <a:p>
                <a:pPr defTabSz="91417">
                  <a:lnSpc>
                    <a:spcPct val="100000"/>
                  </a:lnSpc>
                  <a:spcBef>
                    <a:spcPts val="0"/>
                  </a:spcBef>
                  <a:spcAft>
                    <a:spcPts val="600"/>
                  </a:spcAft>
                  <a:buClr>
                    <a:srgbClr val="1D212E"/>
                  </a:buClr>
                  <a:buSzPct val="110000"/>
                  <a:tabLst>
                    <a:tab pos="226957" algn="l"/>
                  </a:tabLst>
                </a:pPr>
                <a:r>
                  <a:rPr lang="en-US" sz="2400" dirty="0">
                    <a:solidFill>
                      <a:schemeClr val="tx2"/>
                    </a:solidFill>
                    <a:ea typeface="Amazon Ember Light" panose="020B0403020204020204" pitchFamily="34" charset="0"/>
                    <a:cs typeface="Amazon Ember Light" panose="020B0403020204020204" pitchFamily="34" charset="0"/>
                  </a:rPr>
                  <a:t>Given ground truth label </a:t>
                </a:r>
                <a14:m>
                  <m:oMath xmlns:m="http://schemas.openxmlformats.org/officeDocument/2006/math">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oMath>
                </a14:m>
                <a:r>
                  <a:rPr lang="en-US" sz="2400" dirty="0">
                    <a:solidFill>
                      <a:schemeClr val="tx2"/>
                    </a:solidFill>
                    <a:ea typeface="Amazon Ember Light" panose="020B0403020204020204" pitchFamily="34" charset="0"/>
                    <a:cs typeface="Amazon Ember Light" panose="020B0403020204020204" pitchFamily="34" charset="0"/>
                  </a:rPr>
                  <a:t>, find weights and bias so that:</a:t>
                </a:r>
              </a:p>
              <a:p>
                <a:pPr marL="0" lvl="0" indent="0" algn="r" defTabSz="91417">
                  <a:lnSpc>
                    <a:spcPct val="100000"/>
                  </a:lnSpc>
                  <a:spcBef>
                    <a:spcPts val="0"/>
                  </a:spcBef>
                  <a:spcAft>
                    <a:spcPts val="600"/>
                  </a:spcAft>
                  <a:buClr>
                    <a:srgbClr val="1D212E"/>
                  </a:buClr>
                  <a:buSzPct val="110000"/>
                  <a:buNone/>
                  <a:tabLst>
                    <a:tab pos="226957" algn="l"/>
                  </a:tabLst>
                </a:pPr>
                <a14:m>
                  <m:oMath xmlns:m="http://schemas.openxmlformats.org/officeDocument/2006/math">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𝑤</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sub>
                    </m:sSub>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sub>
                    </m:s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𝑤</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2</m:t>
                        </m:r>
                      </m:sub>
                    </m:sSub>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2</m:t>
                        </m:r>
                      </m:sub>
                    </m:s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𝑤</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𝑑</m:t>
                        </m:r>
                      </m:sub>
                    </m:sSub>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𝑑</m:t>
                        </m:r>
                      </m:sub>
                    </m:s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𝑏</m:t>
                    </m:r>
                  </m:oMath>
                </a14:m>
                <a:r>
                  <a:rPr lang="en-US" sz="2400" dirty="0">
                    <a:solidFill>
                      <a:schemeClr val="tx2"/>
                    </a:solidFill>
                    <a:ea typeface="Amazon Ember Light" panose="020B0403020204020204" pitchFamily="34" charset="0"/>
                    <a:cs typeface="Amazon Ember Light" panose="020B0403020204020204" pitchFamily="34" charset="0"/>
                  </a:rPr>
                  <a:t> </a:t>
                </a:r>
              </a:p>
              <a:p>
                <a:pPr marL="0" lvl="0" indent="0" algn="ctr" defTabSz="91417">
                  <a:lnSpc>
                    <a:spcPct val="100000"/>
                  </a:lnSpc>
                  <a:spcBef>
                    <a:spcPts val="0"/>
                  </a:spcBef>
                  <a:spcAft>
                    <a:spcPts val="600"/>
                  </a:spcAft>
                  <a:buClr>
                    <a:srgbClr val="1D212E"/>
                  </a:buClr>
                  <a:buSzPct val="110000"/>
                  <a:buNone/>
                  <a:tabLst>
                    <a:tab pos="226957" algn="l"/>
                  </a:tabLst>
                </a:pPr>
                <a:endParaRPr lang="en-US" sz="300" dirty="0">
                  <a:solidFill>
                    <a:schemeClr val="tx2"/>
                  </a:solidFill>
                  <a:ea typeface="Cambria Math" panose="02040503050406030204" pitchFamily="18" charset="0"/>
                </a:endParaRPr>
              </a:p>
              <a:p>
                <a:pPr defTabSz="91417">
                  <a:lnSpc>
                    <a:spcPct val="100000"/>
                  </a:lnSpc>
                  <a:spcBef>
                    <a:spcPts val="0"/>
                  </a:spcBef>
                  <a:spcAft>
                    <a:spcPts val="600"/>
                  </a:spcAft>
                  <a:buClr>
                    <a:srgbClr val="1D212E"/>
                  </a:buClr>
                  <a:buSzPct val="110000"/>
                  <a:tabLst>
                    <a:tab pos="226957" algn="l"/>
                  </a:tabLst>
                </a:pPr>
                <a:r>
                  <a:rPr lang="en-US" sz="2400" dirty="0">
                    <a:solidFill>
                      <a:schemeClr val="tx2"/>
                    </a:solidFill>
                    <a:ea typeface="Amazon Ember Light" panose="020B0403020204020204" pitchFamily="34" charset="0"/>
                    <a:cs typeface="Amazon Ember Light" panose="020B0403020204020204" pitchFamily="34" charset="0"/>
                  </a:rPr>
                  <a:t>Loss function:</a:t>
                </a:r>
              </a:p>
              <a:p>
                <a:pPr marL="0" lvl="0" indent="0" defTabSz="91417">
                  <a:lnSpc>
                    <a:spcPct val="100000"/>
                  </a:lnSpc>
                  <a:spcBef>
                    <a:spcPts val="0"/>
                  </a:spcBef>
                  <a:spcAft>
                    <a:spcPts val="600"/>
                  </a:spcAft>
                  <a:buClr>
                    <a:srgbClr val="1D212E"/>
                  </a:buClr>
                  <a:buSzPct val="110000"/>
                  <a:buNone/>
                  <a:tabLst>
                    <a:tab pos="226957" algn="l"/>
                  </a:tabLs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𝐿</m:t>
                      </m:r>
                      <m:d>
                        <m:d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d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acc>
                            <m:accPr>
                              <m:chr m:val="̂"/>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d>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f>
                        <m:f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fPr>
                        <m:num>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1</m:t>
                          </m:r>
                        </m:num>
                        <m:den>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𝑛</m:t>
                          </m:r>
                        </m:den>
                      </m:f>
                      <m:nary>
                        <m:naryPr>
                          <m:chr m:val="∑"/>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23"/>
                            </m:r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=1</m:t>
                          </m:r>
                        </m:sub>
                        <m:sup>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𝑛</m:t>
                          </m:r>
                        </m:sup>
                        <m:e>
                          <m:sSup>
                            <m:sSup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sSupPr>
                            <m:e>
                              <m:d>
                                <m:d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dPr>
                                <m:e>
                                  <m:sSub>
                                    <m:sSub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e>
                                    <m:sub>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sub>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e>
                              </m:d>
                            </m:e>
                            <m:sup>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2</m:t>
                              </m:r>
                            </m:sup>
                          </m:sSup>
                        </m:e>
                      </m:nary>
                    </m:oMath>
                  </m:oMathPara>
                </a14:m>
                <a:endParaRPr lang="en-US" sz="24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5" name="Text Placeholder 2">
                <a:extLst>
                  <a:ext uri="{FF2B5EF4-FFF2-40B4-BE49-F238E27FC236}">
                    <a16:creationId xmlns:a16="http://schemas.microsoft.com/office/drawing/2014/main" id="{AD7E6B15-7185-F879-C332-28298448AF9C}"/>
                  </a:ext>
                </a:extLst>
              </p:cNvPr>
              <p:cNvSpPr txBox="1">
                <a:spLocks noRot="1" noChangeAspect="1" noMove="1" noResize="1" noEditPoints="1" noAdjustHandles="1" noChangeArrowheads="1" noChangeShapeType="1" noTextEdit="1"/>
              </p:cNvSpPr>
              <p:nvPr/>
            </p:nvSpPr>
            <p:spPr>
              <a:xfrm>
                <a:off x="6991109" y="2251841"/>
                <a:ext cx="5010482" cy="4136604"/>
              </a:xfrm>
              <a:prstGeom prst="rect">
                <a:avLst/>
              </a:prstGeom>
              <a:blipFill>
                <a:blip r:embed="rId5"/>
                <a:stretch>
                  <a:fillRect l="-2068" r="-243"/>
                </a:stretch>
              </a:blipFill>
            </p:spPr>
            <p:txBody>
              <a:bodyPr/>
              <a:lstStyle/>
              <a:p>
                <a:r>
                  <a:rPr lang="en-US">
                    <a:noFill/>
                  </a:rPr>
                  <a:t> </a:t>
                </a:r>
              </a:p>
            </p:txBody>
          </p:sp>
        </mc:Fallback>
      </mc:AlternateContent>
      <p:pic>
        <p:nvPicPr>
          <p:cNvPr id="9" name="Picture 8" descr="Single-layer network that was displayed previously with the activation function.">
            <a:extLst>
              <a:ext uri="{FF2B5EF4-FFF2-40B4-BE49-F238E27FC236}">
                <a16:creationId xmlns:a16="http://schemas.microsoft.com/office/drawing/2014/main" id="{AAFBBC79-4345-4DCC-93E6-7A9747D69DDA}"/>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174306" y="2344860"/>
            <a:ext cx="6791533" cy="4273666"/>
          </a:xfrm>
          <a:prstGeom prst="rect">
            <a:avLst/>
          </a:prstGeom>
        </p:spPr>
      </p:pic>
    </p:spTree>
    <p:custDataLst>
      <p:tags r:id="rId1"/>
    </p:custDataLst>
    <p:extLst>
      <p:ext uri="{BB962C8B-B14F-4D97-AF65-F5344CB8AC3E}">
        <p14:creationId xmlns:p14="http://schemas.microsoft.com/office/powerpoint/2010/main" val="2213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6DF7F4-E3BF-4C91-AC8A-9D9582165258}"/>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Recall logistic regression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F70640E4-358C-4EA9-A5AA-A8DB5B97FB95}"/>
                  </a:ext>
                </a:extLst>
              </p:cNvPr>
              <p:cNvSpPr>
                <a:spLocks noGrp="1"/>
              </p:cNvSpPr>
              <p:nvPr>
                <p:ph idx="2"/>
              </p:nvPr>
            </p:nvSpPr>
            <p:spPr/>
            <p:txBody>
              <a:bodyPr/>
              <a:lstStyle/>
              <a:p>
                <a:r>
                  <a:rPr lang="en-US" dirty="0">
                    <a:solidFill>
                      <a:schemeClr val="tx2"/>
                    </a:solidFill>
                  </a:rPr>
                  <a:t>The sigmoid (logistic) function</a:t>
                </a:r>
              </a:p>
              <a:p>
                <a:pPr indent="0">
                  <a:buNone/>
                </a:pPr>
                <a14:m>
                  <m:oMathPara xmlns:m="http://schemas.openxmlformats.org/officeDocument/2006/math">
                    <m:oMathParaPr>
                      <m:jc m:val="left"/>
                    </m:oMathParaPr>
                    <m:oMath xmlns:m="http://schemas.openxmlformats.org/officeDocument/2006/math">
                      <m:r>
                        <a:rPr lang="en-US">
                          <a:solidFill>
                            <a:schemeClr val="tx2"/>
                          </a:solidFill>
                          <a:latin typeface="Cambria Math" panose="02040503050406030204" pitchFamily="18" charset="0"/>
                        </a:rPr>
                        <m:t>𝑠𝑖𝑔𝑚𝑜𝑖𝑑</m:t>
                      </m:r>
                      <m:d>
                        <m:dPr>
                          <m:ctrlPr>
                            <a:rPr lang="en-US" i="1">
                              <a:solidFill>
                                <a:schemeClr val="tx2"/>
                              </a:solidFill>
                              <a:latin typeface="Cambria Math" panose="02040503050406030204" pitchFamily="18" charset="0"/>
                            </a:rPr>
                          </m:ctrlPr>
                        </m:dPr>
                        <m:e>
                          <m:r>
                            <a:rPr lang="en-US">
                              <a:solidFill>
                                <a:schemeClr val="tx2"/>
                              </a:solidFill>
                              <a:latin typeface="Cambria Math" panose="02040503050406030204" pitchFamily="18" charset="0"/>
                            </a:rPr>
                            <m:t>𝑥</m:t>
                          </m:r>
                        </m:e>
                      </m:d>
                      <m:r>
                        <a:rPr lang="en-US">
                          <a:solidFill>
                            <a:schemeClr val="tx2"/>
                          </a:solidFill>
                          <a:latin typeface="Cambria Math" panose="02040503050406030204" pitchFamily="18" charset="0"/>
                        </a:rPr>
                        <m:t>=</m:t>
                      </m:r>
                      <m:f>
                        <m:fPr>
                          <m:ctrlPr>
                            <a:rPr lang="en-US" i="1">
                              <a:solidFill>
                                <a:schemeClr val="tx2"/>
                              </a:solidFill>
                              <a:latin typeface="Cambria Math" panose="02040503050406030204" pitchFamily="18" charset="0"/>
                            </a:rPr>
                          </m:ctrlPr>
                        </m:fPr>
                        <m:num>
                          <m:r>
                            <a:rPr lang="en-US">
                              <a:solidFill>
                                <a:schemeClr val="tx2"/>
                              </a:solidFill>
                              <a:latin typeface="Cambria Math" panose="02040503050406030204" pitchFamily="18" charset="0"/>
                            </a:rPr>
                            <m:t>1</m:t>
                          </m:r>
                        </m:num>
                        <m:den>
                          <m:r>
                            <a:rPr lang="en-US">
                              <a:solidFill>
                                <a:schemeClr val="tx2"/>
                              </a:solidFill>
                              <a:latin typeface="Cambria Math" panose="02040503050406030204" pitchFamily="18" charset="0"/>
                            </a:rPr>
                            <m:t>1+</m:t>
                          </m:r>
                          <m:sSup>
                            <m:sSupPr>
                              <m:ctrlPr>
                                <a:rPr lang="en-US" i="1">
                                  <a:solidFill>
                                    <a:schemeClr val="tx2"/>
                                  </a:solidFill>
                                  <a:latin typeface="Cambria Math" panose="02040503050406030204" pitchFamily="18" charset="0"/>
                                </a:rPr>
                              </m:ctrlPr>
                            </m:sSupPr>
                            <m:e>
                              <m:r>
                                <a:rPr lang="en-US">
                                  <a:solidFill>
                                    <a:schemeClr val="tx2"/>
                                  </a:solidFill>
                                  <a:latin typeface="Cambria Math" panose="02040503050406030204" pitchFamily="18" charset="0"/>
                                </a:rPr>
                                <m:t>𝑒</m:t>
                              </m:r>
                            </m:e>
                            <m:sup>
                              <m:r>
                                <a:rPr lang="en-US">
                                  <a:solidFill>
                                    <a:schemeClr val="tx2"/>
                                  </a:solidFill>
                                  <a:latin typeface="Cambria Math" panose="02040503050406030204" pitchFamily="18" charset="0"/>
                                </a:rPr>
                                <m:t>−</m:t>
                              </m:r>
                              <m:r>
                                <a:rPr lang="en-US">
                                  <a:solidFill>
                                    <a:schemeClr val="tx2"/>
                                  </a:solidFill>
                                  <a:latin typeface="Cambria Math" panose="02040503050406030204" pitchFamily="18" charset="0"/>
                                </a:rPr>
                                <m:t>𝑥</m:t>
                              </m:r>
                            </m:sup>
                          </m:sSup>
                        </m:den>
                      </m:f>
                    </m:oMath>
                  </m:oMathPara>
                </a14:m>
                <a:endParaRPr lang="en-US" dirty="0">
                  <a:solidFill>
                    <a:schemeClr val="tx2"/>
                  </a:solidFill>
                </a:endParaRPr>
              </a:p>
              <a:p>
                <a:r>
                  <a:rPr lang="en-US" dirty="0">
                    <a:solidFill>
                      <a:schemeClr val="tx2"/>
                    </a:solidFill>
                  </a:rPr>
                  <a:t>“Squishes” values to the 0–1 range</a:t>
                </a:r>
              </a:p>
              <a:p>
                <a:r>
                  <a:rPr lang="en-US" dirty="0">
                    <a:solidFill>
                      <a:schemeClr val="tx2"/>
                    </a:solidFill>
                  </a:rPr>
                  <a:t>Enables you to interpret the output as a probability</a:t>
                </a:r>
              </a:p>
            </p:txBody>
          </p:sp>
        </mc:Choice>
        <mc:Fallback>
          <p:sp>
            <p:nvSpPr>
              <p:cNvPr id="6" name="Content Placeholder 5">
                <a:extLst>
                  <a:ext uri="{FF2B5EF4-FFF2-40B4-BE49-F238E27FC236}">
                    <a16:creationId xmlns:a16="http://schemas.microsoft.com/office/drawing/2014/main" id="{F70640E4-358C-4EA9-A5AA-A8DB5B97FB95}"/>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4" name="Picture 3" descr="Plot of the sigmoid function.">
            <a:extLst>
              <a:ext uri="{FF2B5EF4-FFF2-40B4-BE49-F238E27FC236}">
                <a16:creationId xmlns:a16="http://schemas.microsoft.com/office/drawing/2014/main" id="{270BAEC2-EFA3-B86E-3AD7-297E07531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7227" y="1263778"/>
            <a:ext cx="4939013" cy="337732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8" name="Content Placeholder 5">
                <a:extLst>
                  <a:ext uri="{FF2B5EF4-FFF2-40B4-BE49-F238E27FC236}">
                    <a16:creationId xmlns:a16="http://schemas.microsoft.com/office/drawing/2014/main" id="{ADD1B91F-8DD4-4BB3-8F82-805F2A9F0AE7}"/>
                  </a:ext>
                </a:extLst>
              </p:cNvPr>
              <p:cNvSpPr txBox="1">
                <a:spLocks/>
              </p:cNvSpPr>
              <p:nvPr/>
            </p:nvSpPr>
            <p:spPr>
              <a:xfrm>
                <a:off x="609600" y="5098906"/>
                <a:ext cx="10972800" cy="1187116"/>
              </a:xfrm>
              <a:prstGeom prst="rect">
                <a:avLst/>
              </a:prstGeom>
              <a:solidFill>
                <a:schemeClr val="bg2"/>
              </a:solidFill>
              <a:ln w="19050">
                <a:solidFill>
                  <a:schemeClr val="tx2"/>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Font typeface="Amazon Ember Display"/>
                  <a:buNone/>
                </a:pPr>
                <a:r>
                  <a:rPr lang="en-US" b="1" dirty="0">
                    <a:solidFill>
                      <a:schemeClr val="accent6"/>
                    </a:solidFill>
                  </a:rPr>
                  <a:t>Idea: </a:t>
                </a:r>
                <a:r>
                  <a:rPr lang="en-US" dirty="0">
                    <a:solidFill>
                      <a:schemeClr val="tx2"/>
                    </a:solidFill>
                  </a:rPr>
                  <a:t>Apply the sigmoid function to </a:t>
                </a:r>
                <a14:m>
                  <m:oMath xmlns:m="http://schemas.openxmlformats.org/officeDocument/2006/math">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1</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1</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2</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2</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i="1">
                            <a:solidFill>
                              <a:schemeClr val="tx2"/>
                            </a:solidFill>
                            <a:latin typeface="Cambria Math" panose="02040503050406030204" pitchFamily="18" charset="0"/>
                          </a:rPr>
                          <m:t>𝑑</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i="1">
                            <a:solidFill>
                              <a:schemeClr val="tx2"/>
                            </a:solidFill>
                            <a:latin typeface="Cambria Math" panose="02040503050406030204" pitchFamily="18" charset="0"/>
                          </a:rPr>
                          <m:t>𝑑</m:t>
                        </m:r>
                      </m:sub>
                    </m:sSub>
                    <m:r>
                      <a:rPr lang="ar-AE">
                        <a:solidFill>
                          <a:schemeClr val="tx2"/>
                        </a:solidFill>
                        <a:latin typeface="Cambria Math" panose="02040503050406030204" pitchFamily="18" charset="0"/>
                      </a:rPr>
                      <m:t>+</m:t>
                    </m:r>
                    <m:r>
                      <a:rPr lang="ar-AE" i="1">
                        <a:solidFill>
                          <a:schemeClr val="tx2"/>
                        </a:solidFill>
                        <a:latin typeface="Cambria Math" panose="02040503050406030204" pitchFamily="18" charset="0"/>
                      </a:rPr>
                      <m:t>𝑏</m:t>
                    </m:r>
                  </m:oMath>
                </a14:m>
                <a:endParaRPr lang="ar-AE" i="1" dirty="0">
                  <a:solidFill>
                    <a:schemeClr val="tx2"/>
                  </a:solidFill>
                  <a:latin typeface="Cambria Math" panose="02040503050406030204" pitchFamily="18" charset="0"/>
                </a:endParaRPr>
              </a:p>
              <a:p>
                <a:pPr marL="0" indent="0" algn="ctr">
                  <a:buFont typeface="Amazon Ember Display"/>
                  <a:buNone/>
                </a:pPr>
                <a14:m>
                  <m:oMath xmlns:m="http://schemas.openxmlformats.org/officeDocument/2006/math">
                    <m:acc>
                      <m:accPr>
                        <m:chr m:val="̂"/>
                        <m:ctrlPr>
                          <a:rPr lang="ar-AE" i="1" smtClean="0">
                            <a:solidFill>
                              <a:schemeClr val="tx2"/>
                            </a:solidFill>
                            <a:latin typeface="Cambria Math" panose="02040503050406030204" pitchFamily="18" charset="0"/>
                          </a:rPr>
                        </m:ctrlPr>
                      </m:accPr>
                      <m:e>
                        <m:r>
                          <a:rPr lang="ar-AE" i="1">
                            <a:solidFill>
                              <a:schemeClr val="tx2"/>
                            </a:solidFill>
                            <a:latin typeface="Cambria Math" panose="02040503050406030204" pitchFamily="18" charset="0"/>
                          </a:rPr>
                          <m:t>𝑦</m:t>
                        </m:r>
                      </m:e>
                    </m:acc>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𝑠𝑖𝑔𝑚𝑜𝑖𝑑</m:t>
                        </m:r>
                        <m:r>
                          <a:rPr lang="ar-AE" i="1">
                            <a:solidFill>
                              <a:schemeClr val="tx2"/>
                            </a:solidFill>
                            <a:latin typeface="Cambria Math" panose="02040503050406030204" pitchFamily="18" charset="0"/>
                          </a:rPr>
                          <m:t>(</m:t>
                        </m:r>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1</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1</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2</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2</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i="1">
                            <a:solidFill>
                              <a:schemeClr val="tx2"/>
                            </a:solidFill>
                            <a:latin typeface="Cambria Math" panose="02040503050406030204" pitchFamily="18" charset="0"/>
                          </a:rPr>
                          <m:t>𝑑</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i="1">
                            <a:solidFill>
                              <a:schemeClr val="tx2"/>
                            </a:solidFill>
                            <a:latin typeface="Cambria Math" panose="02040503050406030204" pitchFamily="18" charset="0"/>
                          </a:rPr>
                          <m:t>𝑑</m:t>
                        </m:r>
                      </m:sub>
                    </m:sSub>
                    <m:r>
                      <a:rPr lang="ar-AE">
                        <a:solidFill>
                          <a:schemeClr val="tx2"/>
                        </a:solidFill>
                        <a:latin typeface="Cambria Math" panose="02040503050406030204" pitchFamily="18" charset="0"/>
                      </a:rPr>
                      <m:t>+</m:t>
                    </m:r>
                    <m:r>
                      <a:rPr lang="ar-AE" i="1">
                        <a:solidFill>
                          <a:schemeClr val="tx2"/>
                        </a:solidFill>
                        <a:latin typeface="Cambria Math" panose="02040503050406030204" pitchFamily="18" charset="0"/>
                      </a:rPr>
                      <m:t>𝑏</m:t>
                    </m:r>
                  </m:oMath>
                </a14:m>
                <a:r>
                  <a:rPr lang="ar-AE" dirty="0">
                    <a:solidFill>
                      <a:schemeClr val="tx2"/>
                    </a:solidFill>
                  </a:rPr>
                  <a:t>)</a:t>
                </a:r>
              </a:p>
            </p:txBody>
          </p:sp>
        </mc:Choice>
        <mc:Fallback xmlns="">
          <p:sp>
            <p:nvSpPr>
              <p:cNvPr id="8" name="Content Placeholder 5">
                <a:extLst>
                  <a:ext uri="{FF2B5EF4-FFF2-40B4-BE49-F238E27FC236}">
                    <a16:creationId xmlns:a16="http://schemas.microsoft.com/office/drawing/2014/main" id="{ADD1B91F-8DD4-4BB3-8F82-805F2A9F0AE7}"/>
                  </a:ext>
                </a:extLst>
              </p:cNvPr>
              <p:cNvSpPr txBox="1">
                <a:spLocks noRot="1" noChangeAspect="1" noMove="1" noResize="1" noEditPoints="1" noAdjustHandles="1" noChangeArrowheads="1" noChangeShapeType="1" noTextEdit="1"/>
              </p:cNvSpPr>
              <p:nvPr/>
            </p:nvSpPr>
            <p:spPr>
              <a:xfrm>
                <a:off x="609600" y="5098906"/>
                <a:ext cx="10972800" cy="1187116"/>
              </a:xfrm>
              <a:prstGeom prst="rect">
                <a:avLst/>
              </a:prstGeom>
              <a:blipFill>
                <a:blip r:embed="rId8"/>
                <a:stretch>
                  <a:fillRect/>
                </a:stretch>
              </a:blipFill>
              <a:ln w="19050">
                <a:solidFill>
                  <a:schemeClr val="tx2"/>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65744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9A3545-1862-4601-9A6C-0F91A9CAA2A5}"/>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Logistic regression (neuron representation)</a:t>
            </a:r>
          </a:p>
        </p:txBody>
      </p:sp>
      <p:sp>
        <p:nvSpPr>
          <p:cNvPr id="4" name="Content Placeholder 3">
            <a:extLst>
              <a:ext uri="{FF2B5EF4-FFF2-40B4-BE49-F238E27FC236}">
                <a16:creationId xmlns:a16="http://schemas.microsoft.com/office/drawing/2014/main" id="{181399D9-8349-B774-803A-AE480D937AD3}"/>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3" name="Text Placeholder 2">
                <a:extLst>
                  <a:ext uri="{FF2B5EF4-FFF2-40B4-BE49-F238E27FC236}">
                    <a16:creationId xmlns:a16="http://schemas.microsoft.com/office/drawing/2014/main" id="{A018A73E-F239-33DF-D65B-FC9B8E64A505}"/>
                  </a:ext>
                </a:extLst>
              </p:cNvPr>
              <p:cNvSpPr txBox="1">
                <a:spLocks/>
              </p:cNvSpPr>
              <p:nvPr/>
            </p:nvSpPr>
            <p:spPr>
              <a:xfrm>
                <a:off x="6991692" y="2476336"/>
                <a:ext cx="5010482" cy="349752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defTabSz="91417">
                  <a:lnSpc>
                    <a:spcPct val="100000"/>
                  </a:lnSpc>
                  <a:spcBef>
                    <a:spcPts val="600"/>
                  </a:spcBef>
                  <a:spcAft>
                    <a:spcPts val="600"/>
                  </a:spcAft>
                  <a:buClr>
                    <a:srgbClr val="1D212E"/>
                  </a:buClr>
                  <a:buSzPct val="110000"/>
                  <a:tabLst>
                    <a:tab pos="226957" algn="l"/>
                  </a:tabLst>
                </a:pPr>
                <a:r>
                  <a:rPr lang="en-US" sz="2200" dirty="0">
                    <a:solidFill>
                      <a:schemeClr val="tx2"/>
                    </a:solidFill>
                    <a:ea typeface="Cambria Math" panose="02040503050406030204" pitchFamily="18" charset="0"/>
                  </a:rPr>
                  <a:t>Activation function:</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Cambria Math" panose="02040503050406030204" pitchFamily="18" charset="0"/>
                        </a:rPr>
                        <m:t>𝑠𝑖𝑔𝑚𝑜𝑖𝑑</m:t>
                      </m:r>
                      <m:d>
                        <m:dPr>
                          <m:ctrlPr>
                            <a:rPr lang="en-US" sz="2200" i="1">
                              <a:solidFill>
                                <a:schemeClr val="tx2"/>
                              </a:solidFill>
                              <a:latin typeface="Cambria Math" panose="02040503050406030204" pitchFamily="18" charset="0"/>
                              <a:ea typeface="Cambria Math" panose="02040503050406030204" pitchFamily="18" charset="0"/>
                            </a:rPr>
                          </m:ctrlPr>
                        </m:dPr>
                        <m:e>
                          <m:r>
                            <a:rPr lang="en-US" sz="2200" b="0" i="1">
                              <a:solidFill>
                                <a:schemeClr val="tx2"/>
                              </a:solidFill>
                              <a:latin typeface="Cambria Math" panose="02040503050406030204" pitchFamily="18" charset="0"/>
                              <a:ea typeface="Cambria Math" panose="02040503050406030204" pitchFamily="18" charset="0"/>
                            </a:rPr>
                            <m:t>𝑥</m:t>
                          </m:r>
                        </m:e>
                      </m:d>
                      <m:r>
                        <a:rPr lang="en-US" sz="2200" b="0" i="1">
                          <a:solidFill>
                            <a:schemeClr val="tx2"/>
                          </a:solidFill>
                          <a:latin typeface="Cambria Math" panose="02040503050406030204" pitchFamily="18" charset="0"/>
                          <a:ea typeface="Cambria Math" panose="02040503050406030204" pitchFamily="18" charset="0"/>
                        </a:rPr>
                        <m:t>=</m:t>
                      </m:r>
                      <m:f>
                        <m:fPr>
                          <m:ctrlPr>
                            <a:rPr lang="en-US" sz="2200" i="1" smtClean="0">
                              <a:solidFill>
                                <a:schemeClr val="tx2"/>
                              </a:solidFill>
                              <a:latin typeface="Cambria Math" panose="02040503050406030204" pitchFamily="18" charset="0"/>
                              <a:ea typeface="Cambria Math" panose="02040503050406030204" pitchFamily="18" charset="0"/>
                            </a:rPr>
                          </m:ctrlPr>
                        </m:fPr>
                        <m:num>
                          <m:r>
                            <a:rPr lang="en-US" sz="2200" b="0" i="1" smtClean="0">
                              <a:solidFill>
                                <a:schemeClr val="tx2"/>
                              </a:solidFill>
                              <a:latin typeface="Cambria Math" panose="02040503050406030204" pitchFamily="18" charset="0"/>
                              <a:ea typeface="Cambria Math" panose="02040503050406030204" pitchFamily="18" charset="0"/>
                            </a:rPr>
                            <m:t>1</m:t>
                          </m:r>
                        </m:num>
                        <m:den>
                          <m:r>
                            <a:rPr lang="en-US" sz="2200" b="0" i="1" smtClean="0">
                              <a:solidFill>
                                <a:schemeClr val="tx2"/>
                              </a:solidFill>
                              <a:latin typeface="Cambria Math" panose="02040503050406030204" pitchFamily="18" charset="0"/>
                              <a:ea typeface="Cambria Math" panose="02040503050406030204" pitchFamily="18" charset="0"/>
                            </a:rPr>
                            <m:t>1+</m:t>
                          </m:r>
                          <m:sSup>
                            <m:sSupPr>
                              <m:ctrlPr>
                                <a:rPr lang="en-US" sz="2200" i="1" smtClean="0">
                                  <a:solidFill>
                                    <a:schemeClr val="tx2"/>
                                  </a:solidFill>
                                  <a:latin typeface="Cambria Math" panose="02040503050406030204" pitchFamily="18" charset="0"/>
                                  <a:ea typeface="Cambria Math" panose="02040503050406030204" pitchFamily="18" charset="0"/>
                                </a:rPr>
                              </m:ctrlPr>
                            </m:sSupPr>
                            <m:e>
                              <m:r>
                                <a:rPr lang="en-US" sz="2200" b="0" i="1" smtClean="0">
                                  <a:solidFill>
                                    <a:schemeClr val="tx2"/>
                                  </a:solidFill>
                                  <a:latin typeface="Cambria Math" panose="02040503050406030204" pitchFamily="18" charset="0"/>
                                  <a:ea typeface="Cambria Math" panose="02040503050406030204" pitchFamily="18" charset="0"/>
                                </a:rPr>
                                <m:t>𝑒</m:t>
                              </m:r>
                            </m:e>
                            <m:sup>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𝑥</m:t>
                              </m:r>
                            </m:sup>
                          </m:sSup>
                        </m:den>
                      </m:f>
                    </m:oMath>
                  </m:oMathPara>
                </a14:m>
                <a:endParaRPr lang="en-US" sz="2200" dirty="0">
                  <a:solidFill>
                    <a:schemeClr val="tx2"/>
                  </a:solidFill>
                  <a:ea typeface="Cambria Math" panose="02040503050406030204" pitchFamily="18" charset="0"/>
                </a:endParaRPr>
              </a:p>
              <a:p>
                <a:pPr defTabSz="91417">
                  <a:lnSpc>
                    <a:spcPct val="100000"/>
                  </a:lnSpc>
                  <a:spcBef>
                    <a:spcPts val="600"/>
                  </a:spcBef>
                  <a:spcAft>
                    <a:spcPts val="600"/>
                  </a:spcAft>
                  <a:buClr>
                    <a:srgbClr val="1D212E"/>
                  </a:buClr>
                  <a:buSzPct val="110000"/>
                  <a:tabLst>
                    <a:tab pos="226957" algn="l"/>
                  </a:tabLst>
                </a:pPr>
                <a:r>
                  <a:rPr lang="en-US" sz="2200" dirty="0">
                    <a:solidFill>
                      <a:schemeClr val="tx2"/>
                    </a:solidFill>
                    <a:ea typeface="Amazon Ember Light" panose="020B0403020204020204" pitchFamily="34" charset="0"/>
                    <a:cs typeface="Amazon Ember Light" panose="020B0403020204020204" pitchFamily="34" charset="0"/>
                  </a:rPr>
                  <a:t>Given ground truth label </a:t>
                </a:r>
                <a14:m>
                  <m:oMath xmlns:m="http://schemas.openxmlformats.org/officeDocument/2006/math">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oMath>
                </a14:m>
                <a:r>
                  <a:rPr lang="en-US" sz="2200" dirty="0">
                    <a:solidFill>
                      <a:schemeClr val="tx2"/>
                    </a:solidFill>
                    <a:ea typeface="Amazon Ember Light" panose="020B0403020204020204" pitchFamily="34" charset="0"/>
                    <a:cs typeface="Amazon Ember Light" panose="020B0403020204020204" pitchFamily="34" charset="0"/>
                  </a:rPr>
                  <a:t>, find weights and bias so that:</a:t>
                </a:r>
              </a:p>
              <a:p>
                <a:pPr marL="0" lvl="0" indent="0" algn="ctr" defTabSz="91417">
                  <a:lnSpc>
                    <a:spcPct val="100000"/>
                  </a:lnSpc>
                  <a:spcBef>
                    <a:spcPts val="600"/>
                  </a:spcBef>
                  <a:spcAft>
                    <a:spcPts val="600"/>
                  </a:spcAft>
                  <a:buClr>
                    <a:srgbClr val="1D212E"/>
                  </a:buClr>
                  <a:buSzPct val="110000"/>
                  <a:buNone/>
                  <a:tabLst>
                    <a:tab pos="226957" algn="l"/>
                  </a:tabLst>
                </a:pPr>
                <a14:m>
                  <m:oMath xmlns:m="http://schemas.openxmlformats.org/officeDocument/2006/math">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ℙ</m:t>
                    </m:r>
                    <m:d>
                      <m:dPr>
                        <m:begChr m:val="{"/>
                        <m:endChr m:val="}"/>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dPr>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𝑦</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e>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d>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𝑠𝑖𝑔𝑚𝑜𝑖𝑑</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𝑊𝑥</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𝑏</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oMath>
                </a14:m>
                <a:r>
                  <a:rPr lang="en-US" sz="2200" dirty="0">
                    <a:solidFill>
                      <a:schemeClr val="tx2"/>
                    </a:solidFill>
                    <a:ea typeface="Amazon Ember Light" panose="020B0403020204020204" pitchFamily="34" charset="0"/>
                    <a:cs typeface="Amazon Ember Light" panose="020B0403020204020204" pitchFamily="34" charset="0"/>
                  </a:rPr>
                  <a:t> </a:t>
                </a:r>
                <a:endParaRPr lang="en-US" sz="2200" dirty="0">
                  <a:solidFill>
                    <a:schemeClr val="tx2"/>
                  </a:solidFill>
                  <a:ea typeface="Cambria Math" panose="02040503050406030204" pitchFamily="18" charset="0"/>
                </a:endParaRPr>
              </a:p>
              <a:p>
                <a:pPr defTabSz="91417">
                  <a:lnSpc>
                    <a:spcPct val="100000"/>
                  </a:lnSpc>
                  <a:spcBef>
                    <a:spcPts val="600"/>
                  </a:spcBef>
                  <a:spcAft>
                    <a:spcPts val="600"/>
                  </a:spcAft>
                  <a:buClr>
                    <a:srgbClr val="1D212E"/>
                  </a:buClr>
                  <a:buSzPct val="110000"/>
                  <a:tabLst>
                    <a:tab pos="226957" algn="l"/>
                  </a:tabLst>
                </a:pPr>
                <a:r>
                  <a:rPr lang="en-US" sz="2200" dirty="0">
                    <a:solidFill>
                      <a:schemeClr val="tx2"/>
                    </a:solidFill>
                    <a:ea typeface="Amazon Ember Light" panose="020B0403020204020204" pitchFamily="34" charset="0"/>
                    <a:cs typeface="Amazon Ember Light" panose="020B0403020204020204" pitchFamily="34" charset="0"/>
                  </a:rPr>
                  <a:t>Loss function:</a:t>
                </a:r>
              </a:p>
              <a:p>
                <a:pPr marL="0" lvl="0" indent="0" defTabSz="91417">
                  <a:lnSpc>
                    <a:spcPct val="100000"/>
                  </a:lnSpc>
                  <a:spcBef>
                    <a:spcPts val="600"/>
                  </a:spcBef>
                  <a:spcAft>
                    <a:spcPts val="600"/>
                  </a:spcAft>
                  <a:buClr>
                    <a:srgbClr val="1D212E"/>
                  </a:buClr>
                  <a:buSzPct val="110000"/>
                  <a:buNone/>
                  <a:tabLst>
                    <a:tab pos="226957" algn="l"/>
                  </a:tabLst>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𝐿</m:t>
                      </m:r>
                      <m:d>
                        <m:dPr>
                          <m:ctrlPr>
                            <a:rPr lang="en-US" sz="220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dPr>
                        <m:e>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𝑋</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 </m:t>
                          </m:r>
                        </m:e>
                      </m:d>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r>
                        <m:rPr>
                          <m:sty m:val="p"/>
                        </m:rPr>
                        <a:rPr lang="en-US" sz="2200" b="0" i="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log</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nary>
                        <m:naryPr>
                          <m:chr m:val="∏"/>
                          <m:ctrlPr>
                            <a:rPr lang="en-US" sz="220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23"/>
                            </m:rP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=1</m:t>
                          </m:r>
                        </m:sub>
                        <m:sup>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𝑛</m:t>
                          </m:r>
                        </m:sup>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ℙ</m:t>
                          </m:r>
                          <m:d>
                            <m:dPr>
                              <m:begChr m:val="{"/>
                              <m:endChr m:val="}"/>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dPr>
                            <m:e>
                              <m:sSub>
                                <m:sSubPr>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𝑦</m:t>
                                  </m:r>
                                </m:e>
                                <m:sub>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𝑖</m:t>
                                  </m:r>
                                </m:sub>
                              </m:sSub>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sSup>
                                <m:sSupPr>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pPr>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𝑋</m:t>
                                  </m:r>
                                </m:e>
                                <m:sup>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𝑖</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up>
                              </m:sSup>
                            </m:e>
                          </m:d>
                        </m:e>
                      </m:nary>
                    </m:oMath>
                  </m:oMathPara>
                </a14:m>
                <a:endParaRPr lang="en-US" sz="2200" dirty="0">
                  <a:solidFill>
                    <a:schemeClr val="tx2"/>
                  </a:solidFill>
                  <a:ea typeface="Amazon Ember Light" panose="020B0403020204020204" pitchFamily="34" charset="0"/>
                  <a:cs typeface="Amazon Ember Light" panose="020B0403020204020204" pitchFamily="34" charset="0"/>
                </a:endParaRPr>
              </a:p>
            </p:txBody>
          </p:sp>
        </mc:Choice>
        <mc:Fallback xmlns="">
          <p:sp>
            <p:nvSpPr>
              <p:cNvPr id="33" name="Text Placeholder 2">
                <a:extLst>
                  <a:ext uri="{FF2B5EF4-FFF2-40B4-BE49-F238E27FC236}">
                    <a16:creationId xmlns:a16="http://schemas.microsoft.com/office/drawing/2014/main" id="{A018A73E-F239-33DF-D65B-FC9B8E64A505}"/>
                  </a:ext>
                </a:extLst>
              </p:cNvPr>
              <p:cNvSpPr txBox="1">
                <a:spLocks noRot="1" noChangeAspect="1" noMove="1" noResize="1" noEditPoints="1" noAdjustHandles="1" noChangeArrowheads="1" noChangeShapeType="1" noTextEdit="1"/>
              </p:cNvSpPr>
              <p:nvPr/>
            </p:nvSpPr>
            <p:spPr>
              <a:xfrm>
                <a:off x="6991692" y="2476336"/>
                <a:ext cx="5010482" cy="3497525"/>
              </a:xfrm>
              <a:prstGeom prst="rect">
                <a:avLst/>
              </a:prstGeom>
              <a:blipFill>
                <a:blip r:embed="rId4"/>
                <a:stretch>
                  <a:fillRect l="-1703" t="-1568" b="-111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5">
                <a:extLst>
                  <a:ext uri="{FF2B5EF4-FFF2-40B4-BE49-F238E27FC236}">
                    <a16:creationId xmlns:a16="http://schemas.microsoft.com/office/drawing/2014/main" id="{52E9B5F7-22FA-40FD-A45B-8ACE2B7E1DF5}"/>
                  </a:ext>
                </a:extLst>
              </p:cNvPr>
              <p:cNvSpPr txBox="1">
                <a:spLocks/>
              </p:cNvSpPr>
              <p:nvPr/>
            </p:nvSpPr>
            <p:spPr>
              <a:xfrm>
                <a:off x="609600" y="1153798"/>
                <a:ext cx="10972800" cy="1187116"/>
              </a:xfrm>
              <a:prstGeom prst="rect">
                <a:avLst/>
              </a:prstGeom>
              <a:solidFill>
                <a:schemeClr val="bg2"/>
              </a:solidFill>
              <a:ln w="19050">
                <a:solidFill>
                  <a:schemeClr val="tx2"/>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Font typeface="Amazon Ember Display"/>
                  <a:buNone/>
                </a:pPr>
                <a:r>
                  <a:rPr lang="en-US" b="1" dirty="0">
                    <a:solidFill>
                      <a:schemeClr val="accent6"/>
                    </a:solidFill>
                    <a:ea typeface="+mn-ea"/>
                    <a:cs typeface="+mn-cs"/>
                  </a:rPr>
                  <a:t>Idea</a:t>
                </a:r>
                <a:r>
                  <a:rPr lang="en-US" dirty="0"/>
                  <a:t>: Apply </a:t>
                </a:r>
                <a:r>
                  <a:rPr lang="en-US" dirty="0">
                    <a:solidFill>
                      <a:schemeClr val="tx2"/>
                    </a:solidFill>
                  </a:rPr>
                  <a:t>the sigmoid</a:t>
                </a: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t>
                </a:r>
                <a:r>
                  <a:rPr lang="en-US" dirty="0">
                    <a:solidFill>
                      <a:schemeClr val="tx2"/>
                    </a:solidFill>
                  </a:rPr>
                  <a:t>function </a:t>
                </a:r>
                <a:r>
                  <a:rPr lang="en-US" dirty="0"/>
                  <a:t>to </a:t>
                </a:r>
                <a14:m>
                  <m:oMath xmlns:m="http://schemas.openxmlformats.org/officeDocument/2006/math">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a:latin typeface="Cambria Math" panose="02040503050406030204" pitchFamily="18" charset="0"/>
                          </a:rPr>
                          <m:t>1</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a:latin typeface="Cambria Math" panose="02040503050406030204" pitchFamily="18" charset="0"/>
                          </a:rPr>
                          <m:t>2</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i="1">
                            <a:latin typeface="Cambria Math" panose="02040503050406030204" pitchFamily="18" charset="0"/>
                          </a:rPr>
                          <m:t>𝑑</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𝑑</m:t>
                        </m:r>
                      </m:sub>
                    </m:sSub>
                    <m:r>
                      <a:rPr lang="ar-AE">
                        <a:latin typeface="Cambria Math" panose="02040503050406030204" pitchFamily="18" charset="0"/>
                      </a:rPr>
                      <m:t>+</m:t>
                    </m:r>
                    <m:r>
                      <a:rPr lang="ar-AE" i="1">
                        <a:latin typeface="Cambria Math" panose="02040503050406030204" pitchFamily="18" charset="0"/>
                      </a:rPr>
                      <m:t>𝑏</m:t>
                    </m:r>
                  </m:oMath>
                </a14:m>
                <a:endParaRPr lang="ar-AE" i="1" dirty="0">
                  <a:solidFill>
                    <a:schemeClr val="tx1"/>
                  </a:solidFill>
                  <a:latin typeface="Cambria Math" panose="02040503050406030204" pitchFamily="18" charset="0"/>
                </a:endParaRPr>
              </a:p>
              <a:p>
                <a:pPr marL="0" indent="0" algn="ctr">
                  <a:buFont typeface="Amazon Ember Display"/>
                  <a:buNone/>
                </a:pPr>
                <a14:m>
                  <m:oMath xmlns:m="http://schemas.openxmlformats.org/officeDocument/2006/math">
                    <m:acc>
                      <m:accPr>
                        <m:chr m:val="̂"/>
                        <m:ctrlPr>
                          <a:rPr lang="ar-AE" i="1" smtClean="0">
                            <a:solidFill>
                              <a:schemeClr val="tx1"/>
                            </a:solidFill>
                            <a:latin typeface="Cambria Math" panose="02040503050406030204" pitchFamily="18" charset="0"/>
                          </a:rPr>
                        </m:ctrlPr>
                      </m:accPr>
                      <m:e>
                        <m:r>
                          <a:rPr lang="ar-AE" i="1">
                            <a:solidFill>
                              <a:schemeClr val="tx1"/>
                            </a:solidFill>
                            <a:latin typeface="Cambria Math" panose="02040503050406030204" pitchFamily="18" charset="0"/>
                          </a:rPr>
                          <m:t>𝑦</m:t>
                        </m:r>
                      </m:e>
                    </m:acc>
                    <m:r>
                      <a:rPr lang="ar-AE">
                        <a:solidFill>
                          <a:schemeClr val="tx1"/>
                        </a:solidFill>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𝑠𝑖𝑔𝑚𝑜𝑖𝑑</m:t>
                        </m:r>
                        <m:r>
                          <a:rPr lang="ar-AE" i="1">
                            <a:latin typeface="Cambria Math" panose="02040503050406030204" pitchFamily="18" charset="0"/>
                          </a:rPr>
                          <m:t>(</m:t>
                        </m:r>
                        <m:r>
                          <a:rPr lang="ar-AE" i="1">
                            <a:latin typeface="Cambria Math" panose="02040503050406030204" pitchFamily="18" charset="0"/>
                          </a:rPr>
                          <m:t>𝑤</m:t>
                        </m:r>
                      </m:e>
                      <m:sub>
                        <m:r>
                          <a:rPr lang="ar-AE">
                            <a:latin typeface="Cambria Math" panose="02040503050406030204" pitchFamily="18" charset="0"/>
                          </a:rPr>
                          <m:t>1</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a:latin typeface="Cambria Math" panose="02040503050406030204" pitchFamily="18" charset="0"/>
                          </a:rPr>
                          <m:t>2</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i="1">
                            <a:latin typeface="Cambria Math" panose="02040503050406030204" pitchFamily="18" charset="0"/>
                          </a:rPr>
                          <m:t>𝑑</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𝑑</m:t>
                        </m:r>
                      </m:sub>
                    </m:sSub>
                    <m:r>
                      <a:rPr lang="ar-AE">
                        <a:latin typeface="Cambria Math" panose="02040503050406030204" pitchFamily="18" charset="0"/>
                      </a:rPr>
                      <m:t>+</m:t>
                    </m:r>
                    <m:r>
                      <a:rPr lang="ar-AE" i="1">
                        <a:latin typeface="Cambria Math" panose="02040503050406030204" pitchFamily="18" charset="0"/>
                      </a:rPr>
                      <m:t>𝑏</m:t>
                    </m:r>
                  </m:oMath>
                </a14:m>
                <a:r>
                  <a:rPr lang="ar-AE" dirty="0"/>
                  <a:t>)</a:t>
                </a:r>
              </a:p>
            </p:txBody>
          </p:sp>
        </mc:Choice>
        <mc:Fallback xmlns="">
          <p:sp>
            <p:nvSpPr>
              <p:cNvPr id="34" name="Content Placeholder 5">
                <a:extLst>
                  <a:ext uri="{FF2B5EF4-FFF2-40B4-BE49-F238E27FC236}">
                    <a16:creationId xmlns:a16="http://schemas.microsoft.com/office/drawing/2014/main" id="{52E9B5F7-22FA-40FD-A45B-8ACE2B7E1DF5}"/>
                  </a:ext>
                </a:extLst>
              </p:cNvPr>
              <p:cNvSpPr txBox="1">
                <a:spLocks noRot="1" noChangeAspect="1" noMove="1" noResize="1" noEditPoints="1" noAdjustHandles="1" noChangeArrowheads="1" noChangeShapeType="1" noTextEdit="1"/>
              </p:cNvSpPr>
              <p:nvPr/>
            </p:nvSpPr>
            <p:spPr>
              <a:xfrm>
                <a:off x="609600" y="1153798"/>
                <a:ext cx="10972800" cy="1187116"/>
              </a:xfrm>
              <a:prstGeom prst="rect">
                <a:avLst/>
              </a:prstGeom>
              <a:blipFill>
                <a:blip r:embed="rId5"/>
                <a:stretch>
                  <a:fillRect/>
                </a:stretch>
              </a:blipFill>
              <a:ln w="19050">
                <a:solidFill>
                  <a:schemeClr val="tx2"/>
                </a:solidFill>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7" name="Picture 6">
            <a:extLst>
              <a:ext uri="{FF2B5EF4-FFF2-40B4-BE49-F238E27FC236}">
                <a16:creationId xmlns:a16="http://schemas.microsoft.com/office/drawing/2014/main" id="{ED231074-4901-42D3-B61F-56FD2C07562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74306" y="2344860"/>
            <a:ext cx="6791533" cy="4273666"/>
          </a:xfrm>
          <a:prstGeom prst="rect">
            <a:avLst/>
          </a:prstGeom>
        </p:spPr>
      </p:pic>
    </p:spTree>
    <p:custDataLst>
      <p:tags r:id="rId1"/>
    </p:custDataLst>
    <p:extLst>
      <p:ext uri="{BB962C8B-B14F-4D97-AF65-F5344CB8AC3E}">
        <p14:creationId xmlns:p14="http://schemas.microsoft.com/office/powerpoint/2010/main" val="230442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bg/>
                                          </p:spTgt>
                                        </p:tgtEl>
                                        <p:attrNameLst>
                                          <p:attrName>style.visibility</p:attrName>
                                        </p:attrNameLst>
                                      </p:cBhvr>
                                      <p:to>
                                        <p:strVal val="visible"/>
                                      </p:to>
                                    </p:set>
                                    <p:animEffect transition="in" filter="fade">
                                      <p:cBhvr>
                                        <p:cTn id="7" dur="500"/>
                                        <p:tgtEl>
                                          <p:spTgt spid="3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0" end="0"/>
                                            </p:txEl>
                                          </p:spTgt>
                                        </p:tgtEl>
                                        <p:attrNameLst>
                                          <p:attrName>style.visibility</p:attrName>
                                        </p:attrNameLst>
                                      </p:cBhvr>
                                      <p:to>
                                        <p:strVal val="visible"/>
                                      </p:to>
                                    </p:set>
                                    <p:animEffect transition="in" filter="fade">
                                      <p:cBhvr>
                                        <p:cTn id="10" dur="500"/>
                                        <p:tgtEl>
                                          <p:spTgt spid="3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Effect transition="in" filter="fade">
                                      <p:cBhvr>
                                        <p:cTn id="13"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93564098-135A-BC86-5432-8FA0C8AF153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Deep learning context</a:t>
            </a:r>
          </a:p>
          <a:p>
            <a:r>
              <a:rPr lang="en-US" dirty="0"/>
              <a:t>Single-layer neural networks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How does a neural network learn?</a:t>
            </a:r>
          </a:p>
        </p:txBody>
      </p:sp>
      <p:pic>
        <p:nvPicPr>
          <p:cNvPr id="23" name="Picture 22">
            <a:extLst>
              <a:ext uri="{FF2B5EF4-FFF2-40B4-BE49-F238E27FC236}">
                <a16:creationId xmlns:a16="http://schemas.microsoft.com/office/drawing/2014/main" id="{785FDC14-03FC-47DA-8D06-F8E805DD91E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9BDD5A-8A7C-49EE-8357-D3A312F1817C}"/>
              </a:ext>
            </a:extLst>
          </p:cNvPr>
          <p:cNvSpPr>
            <a:spLocks noGrp="1"/>
          </p:cNvSpPr>
          <p:nvPr>
            <p:ph type="sldNum" idx="97"/>
          </p:nvPr>
        </p:nvSpPr>
        <p:spPr/>
        <p:txBody>
          <a:bodyPr/>
          <a:lstStyle/>
          <a:p>
            <a:fld id="{86A8BF56-6CB3-514C-9A64-F39D95C9E25B}" type="slidenum">
              <a:rPr lang="en-US" smtClean="0"/>
              <a:pPr/>
              <a:t>21</a:t>
            </a:fld>
            <a:endParaRPr lang="en-US" dirty="0"/>
          </a:p>
        </p:txBody>
      </p:sp>
    </p:spTree>
    <p:custDataLst>
      <p:tags r:id="rId1"/>
    </p:custDataLst>
    <p:extLst>
      <p:ext uri="{BB962C8B-B14F-4D97-AF65-F5344CB8AC3E}">
        <p14:creationId xmlns:p14="http://schemas.microsoft.com/office/powerpoint/2010/main" val="259854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514C3804-E35D-CFA3-33DC-349E2D8BC93E}"/>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89250E-BA8F-4917-9C06-4AFE28CFDD81}"/>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Where does deep learning fit in with AI/ML?</a:t>
            </a:r>
          </a:p>
        </p:txBody>
      </p:sp>
      <p:sp>
        <p:nvSpPr>
          <p:cNvPr id="4" name="Content Placeholder 3">
            <a:extLst>
              <a:ext uri="{FF2B5EF4-FFF2-40B4-BE49-F238E27FC236}">
                <a16:creationId xmlns:a16="http://schemas.microsoft.com/office/drawing/2014/main" id="{1CA6B337-6579-3439-B767-2B81DE5E5846}"/>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BAE75348-E5F2-4139-9588-4D0FEE3ADF06}"/>
              </a:ext>
            </a:extLst>
          </p:cNvPr>
          <p:cNvGrpSpPr/>
          <p:nvPr/>
        </p:nvGrpSpPr>
        <p:grpSpPr>
          <a:xfrm>
            <a:off x="7138174" y="1422990"/>
            <a:ext cx="4389120" cy="4206240"/>
            <a:chOff x="7138174" y="1422990"/>
            <a:chExt cx="4389120" cy="4206240"/>
          </a:xfrm>
        </p:grpSpPr>
        <p:sp>
          <p:nvSpPr>
            <p:cNvPr id="9" name="Rounded Rectangle 8" descr="Diagram showing that deep learning is a subset of machine learning, which is a subset of artificial intelligence.">
              <a:extLst>
                <a:ext uri="{FF2B5EF4-FFF2-40B4-BE49-F238E27FC236}">
                  <a16:creationId xmlns:a16="http://schemas.microsoft.com/office/drawing/2014/main" id="{7EBABF01-2714-CAAF-F884-AB62F02EA064}"/>
                </a:ext>
              </a:extLst>
            </p:cNvPr>
            <p:cNvSpPr/>
            <p:nvPr/>
          </p:nvSpPr>
          <p:spPr>
            <a:xfrm>
              <a:off x="7138174" y="1422990"/>
              <a:ext cx="4389120" cy="4206240"/>
            </a:xfrm>
            <a:prstGeom prst="roundRect">
              <a:avLst/>
            </a:prstGeom>
            <a:solidFill>
              <a:schemeClr val="bg2"/>
            </a:solidFill>
            <a:ln w="508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noAutofit/>
            </a:bodyPr>
            <a:lstStyle/>
            <a:p>
              <a:pPr algn="ctr" defTabSz="412647" hangingPunct="0"/>
              <a:r>
                <a:rPr lang="en-US" sz="2000" b="1" dirty="0">
                  <a:sym typeface="Helvetica Neue Medium"/>
                </a:rPr>
                <a:t>Artificial intelligence</a:t>
              </a:r>
            </a:p>
          </p:txBody>
        </p:sp>
        <p:sp>
          <p:nvSpPr>
            <p:cNvPr id="11" name="Rounded Rectangle 10">
              <a:extLst>
                <a:ext uri="{FF2B5EF4-FFF2-40B4-BE49-F238E27FC236}">
                  <a16:creationId xmlns:a16="http://schemas.microsoft.com/office/drawing/2014/main" id="{95857BC7-F982-E7C7-5837-C77914E9CCDC}"/>
                </a:ext>
                <a:ext uri="{C183D7F6-B498-43B3-948B-1728B52AA6E4}">
                  <adec:decorative xmlns:adec="http://schemas.microsoft.com/office/drawing/2017/decorative" val="1"/>
                </a:ext>
              </a:extLst>
            </p:cNvPr>
            <p:cNvSpPr/>
            <p:nvPr/>
          </p:nvSpPr>
          <p:spPr>
            <a:xfrm>
              <a:off x="7895175" y="2203069"/>
              <a:ext cx="3474720" cy="3291840"/>
            </a:xfrm>
            <a:prstGeom prst="roundRect">
              <a:avLst/>
            </a:prstGeom>
            <a:solidFill>
              <a:schemeClr val="accent5">
                <a:lumMod val="40000"/>
                <a:lumOff val="60000"/>
              </a:schemeClr>
            </a:solidFill>
            <a:ln w="508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0" numCol="1" spcCol="38100" rtlCol="0" anchor="t" anchorCtr="0">
              <a:noAutofit/>
            </a:bodyPr>
            <a:lstStyle/>
            <a:p>
              <a:pPr algn="ctr" defTabSz="412647" hangingPunct="0"/>
              <a:r>
                <a:rPr lang="en-US" sz="2000" b="1" dirty="0">
                  <a:sym typeface="Helvetica Neue Medium"/>
                </a:rPr>
                <a:t>Machine learning</a:t>
              </a:r>
            </a:p>
          </p:txBody>
        </p:sp>
        <p:sp>
          <p:nvSpPr>
            <p:cNvPr id="13" name="Rounded Rectangle 12">
              <a:extLst>
                <a:ext uri="{FF2B5EF4-FFF2-40B4-BE49-F238E27FC236}">
                  <a16:creationId xmlns:a16="http://schemas.microsoft.com/office/drawing/2014/main" id="{F618B711-19B3-DD25-B1C0-779FDA5CF01E}"/>
                </a:ext>
                <a:ext uri="{C183D7F6-B498-43B3-948B-1728B52AA6E4}">
                  <adec:decorative xmlns:adec="http://schemas.microsoft.com/office/drawing/2017/decorative" val="1"/>
                </a:ext>
              </a:extLst>
            </p:cNvPr>
            <p:cNvSpPr/>
            <p:nvPr/>
          </p:nvSpPr>
          <p:spPr>
            <a:xfrm>
              <a:off x="8674650" y="2989466"/>
              <a:ext cx="2560320" cy="2377440"/>
            </a:xfrm>
            <a:prstGeom prst="roundRect">
              <a:avLst/>
            </a:prstGeom>
            <a:solidFill>
              <a:schemeClr val="accent5"/>
            </a:solidFill>
            <a:ln w="508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412647" hangingPunct="0"/>
              <a:r>
                <a:rPr lang="en-US" sz="2000" b="1" dirty="0">
                  <a:solidFill>
                    <a:srgbClr val="FFFFFF"/>
                  </a:solidFill>
                  <a:sym typeface="Helvetica Neue Medium"/>
                </a:rPr>
                <a:t>Deep learning</a:t>
              </a:r>
            </a:p>
          </p:txBody>
        </p:sp>
      </p:grpSp>
    </p:spTree>
    <p:custDataLst>
      <p:tags r:id="rId1"/>
    </p:custDataLst>
    <p:extLst>
      <p:ext uri="{BB962C8B-B14F-4D97-AF65-F5344CB8AC3E}">
        <p14:creationId xmlns:p14="http://schemas.microsoft.com/office/powerpoint/2010/main" val="112440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How does deep learning differ from classical ML?</a:t>
            </a:r>
          </a:p>
        </p:txBody>
      </p:sp>
      <p:sp>
        <p:nvSpPr>
          <p:cNvPr id="3" name="Content Placeholder 2">
            <a:extLst>
              <a:ext uri="{FF2B5EF4-FFF2-40B4-BE49-F238E27FC236}">
                <a16:creationId xmlns:a16="http://schemas.microsoft.com/office/drawing/2014/main" id="{45606304-2950-6D3B-ED89-3C96B194388C}"/>
              </a:ext>
            </a:extLst>
          </p:cNvPr>
          <p:cNvSpPr>
            <a:spLocks noGrp="1"/>
          </p:cNvSpPr>
          <p:nvPr>
            <p:ph idx="2"/>
          </p:nvPr>
        </p:nvSpPr>
        <p:spPr/>
        <p:txBody>
          <a:bodyPr/>
          <a:lstStyle/>
          <a:p>
            <a:endParaRPr lang="en-US"/>
          </a:p>
        </p:txBody>
      </p:sp>
      <p:grpSp>
        <p:nvGrpSpPr>
          <p:cNvPr id="27" name="Group 26">
            <a:extLst>
              <a:ext uri="{FF2B5EF4-FFF2-40B4-BE49-F238E27FC236}">
                <a16:creationId xmlns:a16="http://schemas.microsoft.com/office/drawing/2014/main" id="{ECC27B03-9FC8-4A61-AFF3-848DFE0762FE}"/>
              </a:ext>
            </a:extLst>
          </p:cNvPr>
          <p:cNvGrpSpPr/>
          <p:nvPr/>
        </p:nvGrpSpPr>
        <p:grpSpPr>
          <a:xfrm>
            <a:off x="714988" y="4036128"/>
            <a:ext cx="6750430" cy="553998"/>
            <a:chOff x="714988" y="4036128"/>
            <a:chExt cx="6750430" cy="553998"/>
          </a:xfrm>
        </p:grpSpPr>
        <p:sp>
          <p:nvSpPr>
            <p:cNvPr id="6" name="Rectangle 5" descr="Classic ML: Raw data -&gt; handmade features -&gt; learned model -&gt; final predictions.">
              <a:extLst>
                <a:ext uri="{FF2B5EF4-FFF2-40B4-BE49-F238E27FC236}">
                  <a16:creationId xmlns:a16="http://schemas.microsoft.com/office/drawing/2014/main" id="{20C77CB8-0C90-FF1F-FEAA-382232AF9EDC}"/>
                </a:ext>
              </a:extLst>
            </p:cNvPr>
            <p:cNvSpPr/>
            <p:nvPr/>
          </p:nvSpPr>
          <p:spPr>
            <a:xfrm>
              <a:off x="714988" y="4036128"/>
              <a:ext cx="955714"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data</a:t>
              </a:r>
            </a:p>
          </p:txBody>
        </p:sp>
        <p:sp>
          <p:nvSpPr>
            <p:cNvPr id="7" name="Rectangle 6">
              <a:extLst>
                <a:ext uri="{FF2B5EF4-FFF2-40B4-BE49-F238E27FC236}">
                  <a16:creationId xmlns:a16="http://schemas.microsoft.com/office/drawing/2014/main" id="{C9344736-054B-B70E-7DE3-014F7DD01038}"/>
                </a:ext>
                <a:ext uri="{C183D7F6-B498-43B3-948B-1728B52AA6E4}">
                  <adec:decorative xmlns:adec="http://schemas.microsoft.com/office/drawing/2017/decorative" val="1"/>
                </a:ext>
              </a:extLst>
            </p:cNvPr>
            <p:cNvSpPr/>
            <p:nvPr/>
          </p:nvSpPr>
          <p:spPr>
            <a:xfrm>
              <a:off x="2108465" y="4036128"/>
              <a:ext cx="1557369"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Handmade features</a:t>
              </a:r>
            </a:p>
          </p:txBody>
        </p:sp>
        <p:sp>
          <p:nvSpPr>
            <p:cNvPr id="8" name="Rectangle 7">
              <a:extLst>
                <a:ext uri="{FF2B5EF4-FFF2-40B4-BE49-F238E27FC236}">
                  <a16:creationId xmlns:a16="http://schemas.microsoft.com/office/drawing/2014/main" id="{8A841478-C62C-3040-4578-F232BDCCA7B5}"/>
                </a:ext>
                <a:ext uri="{C183D7F6-B498-43B3-948B-1728B52AA6E4}">
                  <adec:decorative xmlns:adec="http://schemas.microsoft.com/office/drawing/2017/decorative" val="1"/>
                </a:ext>
              </a:extLst>
            </p:cNvPr>
            <p:cNvSpPr/>
            <p:nvPr/>
          </p:nvSpPr>
          <p:spPr>
            <a:xfrm>
              <a:off x="5850846" y="4036128"/>
              <a:ext cx="1614572"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9" name="Straight Arrow Connector 8">
              <a:extLst>
                <a:ext uri="{FF2B5EF4-FFF2-40B4-BE49-F238E27FC236}">
                  <a16:creationId xmlns:a16="http://schemas.microsoft.com/office/drawing/2014/main" id="{D5C3216D-4B70-A7DF-480F-F97BC46F9538}"/>
                </a:ext>
                <a:ext uri="{C183D7F6-B498-43B3-948B-1728B52AA6E4}">
                  <adec:decorative xmlns:adec="http://schemas.microsoft.com/office/drawing/2017/decorative" val="1"/>
                </a:ext>
              </a:extLst>
            </p:cNvPr>
            <p:cNvCxnSpPr>
              <a:cxnSpLocks/>
              <a:stCxn id="6" idx="3"/>
              <a:endCxn id="7" idx="1"/>
            </p:cNvCxnSpPr>
            <p:nvPr/>
          </p:nvCxnSpPr>
          <p:spPr>
            <a:xfrm>
              <a:off x="1670702" y="4313127"/>
              <a:ext cx="43776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E96E186A-0E13-3255-6CE8-2F0E0DC71CB2}"/>
                </a:ext>
                <a:ext uri="{C183D7F6-B498-43B3-948B-1728B52AA6E4}">
                  <adec:decorative xmlns:adec="http://schemas.microsoft.com/office/drawing/2017/decorative" val="1"/>
                </a:ext>
              </a:extLst>
            </p:cNvPr>
            <p:cNvCxnSpPr>
              <a:cxnSpLocks/>
              <a:stCxn id="11" idx="3"/>
              <a:endCxn id="8" idx="1"/>
            </p:cNvCxnSpPr>
            <p:nvPr/>
          </p:nvCxnSpPr>
          <p:spPr>
            <a:xfrm>
              <a:off x="5413082" y="4313127"/>
              <a:ext cx="43776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EDDE3902-F1CC-DFF7-0A5A-2C2F83ED38E0}"/>
                </a:ext>
                <a:ext uri="{C183D7F6-B498-43B3-948B-1728B52AA6E4}">
                  <adec:decorative xmlns:adec="http://schemas.microsoft.com/office/drawing/2017/decorative" val="1"/>
                </a:ext>
              </a:extLst>
            </p:cNvPr>
            <p:cNvSpPr/>
            <p:nvPr/>
          </p:nvSpPr>
          <p:spPr>
            <a:xfrm>
              <a:off x="4103597" y="4036128"/>
              <a:ext cx="1309485"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model</a:t>
              </a:r>
            </a:p>
          </p:txBody>
        </p:sp>
        <p:cxnSp>
          <p:nvCxnSpPr>
            <p:cNvPr id="12" name="Straight Arrow Connector 11">
              <a:extLst>
                <a:ext uri="{FF2B5EF4-FFF2-40B4-BE49-F238E27FC236}">
                  <a16:creationId xmlns:a16="http://schemas.microsoft.com/office/drawing/2014/main" id="{C50DE192-7759-E9CF-8F3B-7AFCC2799214}"/>
                </a:ext>
                <a:ext uri="{C183D7F6-B498-43B3-948B-1728B52AA6E4}">
                  <adec:decorative xmlns:adec="http://schemas.microsoft.com/office/drawing/2017/decorative" val="1"/>
                </a:ext>
              </a:extLst>
            </p:cNvPr>
            <p:cNvCxnSpPr>
              <a:cxnSpLocks/>
              <a:stCxn id="7" idx="3"/>
              <a:endCxn id="11" idx="1"/>
            </p:cNvCxnSpPr>
            <p:nvPr/>
          </p:nvCxnSpPr>
          <p:spPr>
            <a:xfrm>
              <a:off x="3665834" y="4313127"/>
              <a:ext cx="43776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13" name="Group 12">
            <a:extLst>
              <a:ext uri="{FF2B5EF4-FFF2-40B4-BE49-F238E27FC236}">
                <a16:creationId xmlns:a16="http://schemas.microsoft.com/office/drawing/2014/main" id="{557C4E13-965E-4E34-5A47-D07478C9AC15}"/>
              </a:ext>
            </a:extLst>
          </p:cNvPr>
          <p:cNvGrpSpPr/>
          <p:nvPr/>
        </p:nvGrpSpPr>
        <p:grpSpPr>
          <a:xfrm>
            <a:off x="714988" y="5267628"/>
            <a:ext cx="10762023" cy="553998"/>
            <a:chOff x="644957" y="4789048"/>
            <a:chExt cx="10762023" cy="553998"/>
          </a:xfrm>
        </p:grpSpPr>
        <p:sp>
          <p:nvSpPr>
            <p:cNvPr id="14" name="Rectangle 13" descr="Deep learning: Raw data -&gt; learned features -&gt; learned features -&gt; .. -&gt; learned model -&gt; final predictions">
              <a:extLst>
                <a:ext uri="{FF2B5EF4-FFF2-40B4-BE49-F238E27FC236}">
                  <a16:creationId xmlns:a16="http://schemas.microsoft.com/office/drawing/2014/main" id="{D2B77959-2E4E-0A32-7936-ECD241D12E1F}"/>
                </a:ext>
              </a:extLst>
            </p:cNvPr>
            <p:cNvSpPr/>
            <p:nvPr/>
          </p:nvSpPr>
          <p:spPr>
            <a:xfrm>
              <a:off x="644957" y="4789048"/>
              <a:ext cx="955714"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data</a:t>
              </a:r>
            </a:p>
          </p:txBody>
        </p:sp>
        <p:sp>
          <p:nvSpPr>
            <p:cNvPr id="15" name="Rectangle 14">
              <a:extLst>
                <a:ext uri="{FF2B5EF4-FFF2-40B4-BE49-F238E27FC236}">
                  <a16:creationId xmlns:a16="http://schemas.microsoft.com/office/drawing/2014/main" id="{3935F6E3-20AE-6704-4B7C-270AD728F419}"/>
                </a:ext>
                <a:ext uri="{C183D7F6-B498-43B3-948B-1728B52AA6E4}">
                  <adec:decorative xmlns:adec="http://schemas.microsoft.com/office/drawing/2017/decorative" val="1"/>
                </a:ext>
              </a:extLst>
            </p:cNvPr>
            <p:cNvSpPr/>
            <p:nvPr/>
          </p:nvSpPr>
          <p:spPr>
            <a:xfrm>
              <a:off x="2022395" y="4789048"/>
              <a:ext cx="1309486"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features</a:t>
              </a:r>
            </a:p>
          </p:txBody>
        </p:sp>
        <p:sp>
          <p:nvSpPr>
            <p:cNvPr id="16" name="Rectangle 15">
              <a:extLst>
                <a:ext uri="{FF2B5EF4-FFF2-40B4-BE49-F238E27FC236}">
                  <a16:creationId xmlns:a16="http://schemas.microsoft.com/office/drawing/2014/main" id="{7D363B49-FF91-2F66-D0F8-56E5C789C495}"/>
                </a:ext>
                <a:ext uri="{C183D7F6-B498-43B3-948B-1728B52AA6E4}">
                  <adec:decorative xmlns:adec="http://schemas.microsoft.com/office/drawing/2017/decorative" val="1"/>
                </a:ext>
              </a:extLst>
            </p:cNvPr>
            <p:cNvSpPr/>
            <p:nvPr/>
          </p:nvSpPr>
          <p:spPr>
            <a:xfrm>
              <a:off x="8151983" y="4789048"/>
              <a:ext cx="1194643"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 model</a:t>
              </a:r>
            </a:p>
          </p:txBody>
        </p:sp>
        <p:sp>
          <p:nvSpPr>
            <p:cNvPr id="17" name="Rectangle 16">
              <a:extLst>
                <a:ext uri="{FF2B5EF4-FFF2-40B4-BE49-F238E27FC236}">
                  <a16:creationId xmlns:a16="http://schemas.microsoft.com/office/drawing/2014/main" id="{BC383448-EAA8-0E70-4444-05992069E34F}"/>
                </a:ext>
                <a:ext uri="{C183D7F6-B498-43B3-948B-1728B52AA6E4}">
                  <adec:decorative xmlns:adec="http://schemas.microsoft.com/office/drawing/2017/decorative" val="1"/>
                </a:ext>
              </a:extLst>
            </p:cNvPr>
            <p:cNvSpPr/>
            <p:nvPr/>
          </p:nvSpPr>
          <p:spPr>
            <a:xfrm>
              <a:off x="9792409" y="4789048"/>
              <a:ext cx="1614571"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18" name="Straight Arrow Connector 17">
              <a:extLst>
                <a:ext uri="{FF2B5EF4-FFF2-40B4-BE49-F238E27FC236}">
                  <a16:creationId xmlns:a16="http://schemas.microsoft.com/office/drawing/2014/main" id="{DA38E29F-BA05-6C7F-5D2D-F5AE1018432B}"/>
                </a:ext>
                <a:ext uri="{C183D7F6-B498-43B3-948B-1728B52AA6E4}">
                  <adec:decorative xmlns:adec="http://schemas.microsoft.com/office/drawing/2017/decorative" val="1"/>
                </a:ext>
              </a:extLst>
            </p:cNvPr>
            <p:cNvCxnSpPr>
              <a:cxnSpLocks/>
              <a:stCxn id="14" idx="3"/>
              <a:endCxn id="15" idx="1"/>
            </p:cNvCxnSpPr>
            <p:nvPr/>
          </p:nvCxnSpPr>
          <p:spPr>
            <a:xfrm>
              <a:off x="1600671" y="5066047"/>
              <a:ext cx="42172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836AC7B-C0FF-6891-78BF-8E6BF7DC2916}"/>
                </a:ext>
                <a:ext uri="{C183D7F6-B498-43B3-948B-1728B52AA6E4}">
                  <adec:decorative xmlns:adec="http://schemas.microsoft.com/office/drawing/2017/decorative" val="1"/>
                </a:ext>
              </a:extLst>
            </p:cNvPr>
            <p:cNvCxnSpPr>
              <a:cxnSpLocks/>
            </p:cNvCxnSpPr>
            <p:nvPr/>
          </p:nvCxnSpPr>
          <p:spPr>
            <a:xfrm flipV="1">
              <a:off x="7670115" y="5023006"/>
              <a:ext cx="461115"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38EEE24F-3C72-DF33-FFF1-EBA17C6BA33D}"/>
                </a:ext>
                <a:ext uri="{C183D7F6-B498-43B3-948B-1728B52AA6E4}">
                  <adec:decorative xmlns:adec="http://schemas.microsoft.com/office/drawing/2017/decorative" val="1"/>
                </a:ext>
              </a:extLst>
            </p:cNvPr>
            <p:cNvCxnSpPr>
              <a:cxnSpLocks/>
              <a:stCxn id="16" idx="3"/>
              <a:endCxn id="17" idx="1"/>
            </p:cNvCxnSpPr>
            <p:nvPr/>
          </p:nvCxnSpPr>
          <p:spPr>
            <a:xfrm>
              <a:off x="9346626" y="5066047"/>
              <a:ext cx="44578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Rectangle 20">
              <a:extLst>
                <a:ext uri="{FF2B5EF4-FFF2-40B4-BE49-F238E27FC236}">
                  <a16:creationId xmlns:a16="http://schemas.microsoft.com/office/drawing/2014/main" id="{C700CEC0-5919-46C1-09BF-2044AEE27752}"/>
                </a:ext>
                <a:ext uri="{C183D7F6-B498-43B3-948B-1728B52AA6E4}">
                  <adec:decorative xmlns:adec="http://schemas.microsoft.com/office/drawing/2017/decorative" val="1"/>
                </a:ext>
              </a:extLst>
            </p:cNvPr>
            <p:cNvSpPr/>
            <p:nvPr/>
          </p:nvSpPr>
          <p:spPr>
            <a:xfrm>
              <a:off x="3771077" y="4789048"/>
              <a:ext cx="1309486"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features</a:t>
              </a:r>
            </a:p>
          </p:txBody>
        </p:sp>
        <p:cxnSp>
          <p:nvCxnSpPr>
            <p:cNvPr id="22" name="Straight Arrow Connector 21">
              <a:extLst>
                <a:ext uri="{FF2B5EF4-FFF2-40B4-BE49-F238E27FC236}">
                  <a16:creationId xmlns:a16="http://schemas.microsoft.com/office/drawing/2014/main" id="{AC5B05F6-2AE4-0874-4085-C07BE7AD5061}"/>
                </a:ext>
                <a:ext uri="{C183D7F6-B498-43B3-948B-1728B52AA6E4}">
                  <adec:decorative xmlns:adec="http://schemas.microsoft.com/office/drawing/2017/decorative" val="1"/>
                </a:ext>
              </a:extLst>
            </p:cNvPr>
            <p:cNvCxnSpPr>
              <a:cxnSpLocks/>
              <a:stCxn id="15" idx="3"/>
              <a:endCxn id="21" idx="1"/>
            </p:cNvCxnSpPr>
            <p:nvPr/>
          </p:nvCxnSpPr>
          <p:spPr>
            <a:xfrm>
              <a:off x="3331881" y="5066047"/>
              <a:ext cx="439196"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7C585C1C-09D6-EE04-42E9-9E517D836092}"/>
                </a:ext>
                <a:ext uri="{C183D7F6-B498-43B3-948B-1728B52AA6E4}">
                  <adec:decorative xmlns:adec="http://schemas.microsoft.com/office/drawing/2017/decorative" val="1"/>
                </a:ext>
              </a:extLst>
            </p:cNvPr>
            <p:cNvSpPr/>
            <p:nvPr/>
          </p:nvSpPr>
          <p:spPr>
            <a:xfrm>
              <a:off x="5519757" y="4789048"/>
              <a:ext cx="1309486"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features</a:t>
              </a:r>
            </a:p>
          </p:txBody>
        </p:sp>
        <p:cxnSp>
          <p:nvCxnSpPr>
            <p:cNvPr id="24" name="Straight Arrow Connector 23">
              <a:extLst>
                <a:ext uri="{FF2B5EF4-FFF2-40B4-BE49-F238E27FC236}">
                  <a16:creationId xmlns:a16="http://schemas.microsoft.com/office/drawing/2014/main" id="{906D6F63-6F66-A684-1D36-3C28CE0EF2F2}"/>
                </a:ext>
                <a:ext uri="{C183D7F6-B498-43B3-948B-1728B52AA6E4}">
                  <adec:decorative xmlns:adec="http://schemas.microsoft.com/office/drawing/2017/decorative" val="1"/>
                </a:ext>
              </a:extLst>
            </p:cNvPr>
            <p:cNvCxnSpPr>
              <a:cxnSpLocks/>
              <a:stCxn id="21" idx="3"/>
              <a:endCxn id="23" idx="1"/>
            </p:cNvCxnSpPr>
            <p:nvPr/>
          </p:nvCxnSpPr>
          <p:spPr>
            <a:xfrm>
              <a:off x="5080563" y="5066047"/>
              <a:ext cx="43919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9467072F-FCF5-6996-762F-6E3D9BE335CA}"/>
                </a:ext>
                <a:ext uri="{C183D7F6-B498-43B3-948B-1728B52AA6E4}">
                  <adec:decorative xmlns:adec="http://schemas.microsoft.com/office/drawing/2017/decorative" val="1"/>
                </a:ext>
              </a:extLst>
            </p:cNvPr>
            <p:cNvSpPr txBox="1"/>
            <p:nvPr/>
          </p:nvSpPr>
          <p:spPr>
            <a:xfrm>
              <a:off x="7328223" y="4804813"/>
              <a:ext cx="282114" cy="3282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393" tIns="25393" rIns="25393" bIns="25393" numCol="1" spcCol="38100" rtlCol="0" anchor="ctr">
              <a:spAutoFit/>
            </a:bodyPr>
            <a:lstStyle/>
            <a:p>
              <a:pPr algn="ctr" defTabSz="412647" hangingPunct="0"/>
              <a:r>
                <a:rPr lang="en-US" sz="1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a:t>
              </a:r>
            </a:p>
          </p:txBody>
        </p:sp>
        <p:cxnSp>
          <p:nvCxnSpPr>
            <p:cNvPr id="26" name="Straight Arrow Connector 25">
              <a:extLst>
                <a:ext uri="{FF2B5EF4-FFF2-40B4-BE49-F238E27FC236}">
                  <a16:creationId xmlns:a16="http://schemas.microsoft.com/office/drawing/2014/main" id="{C32FB169-7A70-12BC-08C2-DABB0EFB79CE}"/>
                </a:ext>
                <a:ext uri="{C183D7F6-B498-43B3-948B-1728B52AA6E4}">
                  <adec:decorative xmlns:adec="http://schemas.microsoft.com/office/drawing/2017/decorative" val="1"/>
                </a:ext>
              </a:extLst>
            </p:cNvPr>
            <p:cNvCxnSpPr>
              <a:cxnSpLocks/>
            </p:cNvCxnSpPr>
            <p:nvPr/>
          </p:nvCxnSpPr>
          <p:spPr>
            <a:xfrm>
              <a:off x="6829245" y="5023006"/>
              <a:ext cx="439195"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spTree>
    <p:custDataLst>
      <p:tags r:id="rId1"/>
    </p:custDataLst>
    <p:extLst>
      <p:ext uri="{BB962C8B-B14F-4D97-AF65-F5344CB8AC3E}">
        <p14:creationId xmlns:p14="http://schemas.microsoft.com/office/powerpoint/2010/main" val="88897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Learning hierarchies of representations</a:t>
            </a:r>
          </a:p>
        </p:txBody>
      </p:sp>
      <p:sp>
        <p:nvSpPr>
          <p:cNvPr id="3" name="Content Placeholder 2">
            <a:extLst>
              <a:ext uri="{FF2B5EF4-FFF2-40B4-BE49-F238E27FC236}">
                <a16:creationId xmlns:a16="http://schemas.microsoft.com/office/drawing/2014/main" id="{C2B5046A-525F-71C1-9394-942EC2D9C78E}"/>
              </a:ext>
            </a:extLst>
          </p:cNvPr>
          <p:cNvSpPr>
            <a:spLocks noGrp="1"/>
          </p:cNvSpPr>
          <p:nvPr>
            <p:ph idx="2"/>
          </p:nvPr>
        </p:nvSpPr>
        <p:spPr/>
        <p:txBody>
          <a:bodyPr/>
          <a:lstStyle/>
          <a:p>
            <a:endParaRPr lang="en-US"/>
          </a:p>
        </p:txBody>
      </p:sp>
      <p:grpSp>
        <p:nvGrpSpPr>
          <p:cNvPr id="27" name="Group 26" descr="The picture shows boxes and arrows representing the flow of tasks representing learning hierarchies for computer vision: 1. Raw pixels, 2. Edge features, 3. Corners and curves, 4. Basic shapes, 5. Coherent objects, 6 Final predictions">
            <a:extLst>
              <a:ext uri="{FF2B5EF4-FFF2-40B4-BE49-F238E27FC236}">
                <a16:creationId xmlns:a16="http://schemas.microsoft.com/office/drawing/2014/main" id="{F9F51B20-6F70-813C-0A2D-31837193500B}"/>
              </a:ext>
            </a:extLst>
          </p:cNvPr>
          <p:cNvGrpSpPr/>
          <p:nvPr/>
        </p:nvGrpSpPr>
        <p:grpSpPr>
          <a:xfrm>
            <a:off x="460932" y="2981722"/>
            <a:ext cx="10913636" cy="640080"/>
            <a:chOff x="895045" y="3344976"/>
            <a:chExt cx="10913636" cy="640080"/>
          </a:xfrm>
        </p:grpSpPr>
        <p:sp>
          <p:nvSpPr>
            <p:cNvPr id="28" name="Rectangle 27" descr="Computer Vision: raw pixles -&gt; edge features -&gt; corners and curves -&gt; basic shapes -&gt; ... -&gt; coherent objects -&gt; final predictions">
              <a:extLst>
                <a:ext uri="{FF2B5EF4-FFF2-40B4-BE49-F238E27FC236}">
                  <a16:creationId xmlns:a16="http://schemas.microsoft.com/office/drawing/2014/main" id="{E98A49A4-C3DC-94F4-B406-12FA0E30E297}"/>
                </a:ext>
              </a:extLst>
            </p:cNvPr>
            <p:cNvSpPr/>
            <p:nvPr/>
          </p:nvSpPr>
          <p:spPr>
            <a:xfrm>
              <a:off x="895045" y="3344976"/>
              <a:ext cx="1194643"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pixels</a:t>
              </a:r>
            </a:p>
          </p:txBody>
        </p:sp>
        <p:sp>
          <p:nvSpPr>
            <p:cNvPr id="29" name="Rectangle 28">
              <a:extLst>
                <a:ext uri="{FF2B5EF4-FFF2-40B4-BE49-F238E27FC236}">
                  <a16:creationId xmlns:a16="http://schemas.microsoft.com/office/drawing/2014/main" id="{BBFBE6BD-B51E-8721-C356-CF78BB9C61CB}"/>
                </a:ext>
                <a:ext uri="{C183D7F6-B498-43B3-948B-1728B52AA6E4}">
                  <adec:decorative xmlns:adec="http://schemas.microsoft.com/office/drawing/2017/decorative" val="1"/>
                </a:ext>
              </a:extLst>
            </p:cNvPr>
            <p:cNvSpPr/>
            <p:nvPr/>
          </p:nvSpPr>
          <p:spPr>
            <a:xfrm>
              <a:off x="2536085" y="3344976"/>
              <a:ext cx="1194643"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Edge features</a:t>
              </a:r>
            </a:p>
          </p:txBody>
        </p:sp>
        <p:sp>
          <p:nvSpPr>
            <p:cNvPr id="30" name="Rectangle 29">
              <a:extLst>
                <a:ext uri="{FF2B5EF4-FFF2-40B4-BE49-F238E27FC236}">
                  <a16:creationId xmlns:a16="http://schemas.microsoft.com/office/drawing/2014/main" id="{C7B13C30-AC44-13F1-5CB8-B74B9EAC6DF6}"/>
                </a:ext>
                <a:ext uri="{C183D7F6-B498-43B3-948B-1728B52AA6E4}">
                  <adec:decorative xmlns:adec="http://schemas.microsoft.com/office/drawing/2017/decorative" val="1"/>
                </a:ext>
              </a:extLst>
            </p:cNvPr>
            <p:cNvSpPr/>
            <p:nvPr/>
          </p:nvSpPr>
          <p:spPr>
            <a:xfrm>
              <a:off x="8579045" y="3344976"/>
              <a:ext cx="1274864"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Coherent objects</a:t>
              </a:r>
            </a:p>
          </p:txBody>
        </p:sp>
        <p:sp>
          <p:nvSpPr>
            <p:cNvPr id="31" name="Rectangle 30">
              <a:extLst>
                <a:ext uri="{FF2B5EF4-FFF2-40B4-BE49-F238E27FC236}">
                  <a16:creationId xmlns:a16="http://schemas.microsoft.com/office/drawing/2014/main" id="{7DB6F7C8-8F1E-8D05-6DCA-C078769AC998}"/>
                </a:ext>
                <a:ext uri="{C183D7F6-B498-43B3-948B-1728B52AA6E4}">
                  <adec:decorative xmlns:adec="http://schemas.microsoft.com/office/drawing/2017/decorative" val="1"/>
                </a:ext>
              </a:extLst>
            </p:cNvPr>
            <p:cNvSpPr/>
            <p:nvPr/>
          </p:nvSpPr>
          <p:spPr>
            <a:xfrm>
              <a:off x="10243525" y="3344976"/>
              <a:ext cx="1565156"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32" name="Straight Arrow Connector 31">
              <a:extLst>
                <a:ext uri="{FF2B5EF4-FFF2-40B4-BE49-F238E27FC236}">
                  <a16:creationId xmlns:a16="http://schemas.microsoft.com/office/drawing/2014/main" id="{D2FAAED3-18A8-DB6E-51F2-70B352619410}"/>
                </a:ext>
                <a:ext uri="{C183D7F6-B498-43B3-948B-1728B52AA6E4}">
                  <adec:decorative xmlns:adec="http://schemas.microsoft.com/office/drawing/2017/decorative" val="1"/>
                </a:ext>
              </a:extLst>
            </p:cNvPr>
            <p:cNvCxnSpPr>
              <a:cxnSpLocks/>
              <a:stCxn id="28" idx="3"/>
              <a:endCxn id="29" idx="1"/>
            </p:cNvCxnSpPr>
            <p:nvPr/>
          </p:nvCxnSpPr>
          <p:spPr>
            <a:xfrm>
              <a:off x="2089688" y="3665016"/>
              <a:ext cx="446397"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F3371CDB-6788-3962-F0CA-251853A7C7CE}"/>
                </a:ext>
                <a:ext uri="{C183D7F6-B498-43B3-948B-1728B52AA6E4}">
                  <adec:decorative xmlns:adec="http://schemas.microsoft.com/office/drawing/2017/decorative" val="1"/>
                </a:ext>
              </a:extLst>
            </p:cNvPr>
            <p:cNvCxnSpPr>
              <a:cxnSpLocks/>
              <a:stCxn id="30" idx="3"/>
              <a:endCxn id="31" idx="1"/>
            </p:cNvCxnSpPr>
            <p:nvPr/>
          </p:nvCxnSpPr>
          <p:spPr>
            <a:xfrm>
              <a:off x="9853909" y="3665016"/>
              <a:ext cx="389616"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Rectangle 33">
              <a:extLst>
                <a:ext uri="{FF2B5EF4-FFF2-40B4-BE49-F238E27FC236}">
                  <a16:creationId xmlns:a16="http://schemas.microsoft.com/office/drawing/2014/main" id="{A9F26A0C-C827-436F-D07A-675AB2F74029}"/>
                </a:ext>
                <a:ext uri="{C183D7F6-B498-43B3-948B-1728B52AA6E4}">
                  <adec:decorative xmlns:adec="http://schemas.microsoft.com/office/drawing/2017/decorative" val="1"/>
                </a:ext>
              </a:extLst>
            </p:cNvPr>
            <p:cNvSpPr/>
            <p:nvPr/>
          </p:nvSpPr>
          <p:spPr>
            <a:xfrm>
              <a:off x="4130826" y="3344976"/>
              <a:ext cx="1596320"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Corners and curves</a:t>
              </a:r>
            </a:p>
          </p:txBody>
        </p:sp>
        <p:cxnSp>
          <p:nvCxnSpPr>
            <p:cNvPr id="35" name="Straight Arrow Connector 34">
              <a:extLst>
                <a:ext uri="{FF2B5EF4-FFF2-40B4-BE49-F238E27FC236}">
                  <a16:creationId xmlns:a16="http://schemas.microsoft.com/office/drawing/2014/main" id="{306770A6-DFF0-9138-CDA7-7F5661E1E56C}"/>
                </a:ext>
                <a:ext uri="{C183D7F6-B498-43B3-948B-1728B52AA6E4}">
                  <adec:decorative xmlns:adec="http://schemas.microsoft.com/office/drawing/2017/decorative" val="1"/>
                </a:ext>
              </a:extLst>
            </p:cNvPr>
            <p:cNvCxnSpPr>
              <a:cxnSpLocks/>
              <a:stCxn id="29" idx="3"/>
              <a:endCxn id="34" idx="1"/>
            </p:cNvCxnSpPr>
            <p:nvPr/>
          </p:nvCxnSpPr>
          <p:spPr>
            <a:xfrm>
              <a:off x="3730728" y="3665016"/>
              <a:ext cx="400098"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Rectangle 35">
              <a:extLst>
                <a:ext uri="{FF2B5EF4-FFF2-40B4-BE49-F238E27FC236}">
                  <a16:creationId xmlns:a16="http://schemas.microsoft.com/office/drawing/2014/main" id="{A6628C1A-A152-75D5-92CD-72B7BCA5B1E3}"/>
                </a:ext>
                <a:ext uri="{C183D7F6-B498-43B3-948B-1728B52AA6E4}">
                  <adec:decorative xmlns:adec="http://schemas.microsoft.com/office/drawing/2017/decorative" val="1"/>
                </a:ext>
              </a:extLst>
            </p:cNvPr>
            <p:cNvSpPr/>
            <p:nvPr/>
          </p:nvSpPr>
          <p:spPr>
            <a:xfrm>
              <a:off x="6127245" y="3344976"/>
              <a:ext cx="1194643"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Basic shapes</a:t>
              </a:r>
            </a:p>
          </p:txBody>
        </p:sp>
        <p:cxnSp>
          <p:nvCxnSpPr>
            <p:cNvPr id="37" name="Straight Arrow Connector 36">
              <a:extLst>
                <a:ext uri="{FF2B5EF4-FFF2-40B4-BE49-F238E27FC236}">
                  <a16:creationId xmlns:a16="http://schemas.microsoft.com/office/drawing/2014/main" id="{127F1892-D7A8-6519-7429-BEAB2FA4F150}"/>
                </a:ext>
                <a:ext uri="{C183D7F6-B498-43B3-948B-1728B52AA6E4}">
                  <adec:decorative xmlns:adec="http://schemas.microsoft.com/office/drawing/2017/decorative" val="1"/>
                </a:ext>
              </a:extLst>
            </p:cNvPr>
            <p:cNvCxnSpPr>
              <a:cxnSpLocks/>
              <a:stCxn id="34" idx="3"/>
              <a:endCxn id="36" idx="1"/>
            </p:cNvCxnSpPr>
            <p:nvPr/>
          </p:nvCxnSpPr>
          <p:spPr>
            <a:xfrm>
              <a:off x="5727146" y="3665016"/>
              <a:ext cx="400099"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C61FB43C-2926-E549-D557-E1CD708572DA}"/>
                </a:ext>
                <a:ext uri="{C183D7F6-B498-43B3-948B-1728B52AA6E4}">
                  <adec:decorative xmlns:adec="http://schemas.microsoft.com/office/drawing/2017/decorative" val="1"/>
                </a:ext>
              </a:extLst>
            </p:cNvPr>
            <p:cNvCxnSpPr>
              <a:cxnSpLocks/>
              <a:stCxn id="36" idx="3"/>
            </p:cNvCxnSpPr>
            <p:nvPr/>
          </p:nvCxnSpPr>
          <p:spPr>
            <a:xfrm>
              <a:off x="7321888" y="3665016"/>
              <a:ext cx="450575"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9" name="TextBox 38">
              <a:extLst>
                <a:ext uri="{FF2B5EF4-FFF2-40B4-BE49-F238E27FC236}">
                  <a16:creationId xmlns:a16="http://schemas.microsoft.com/office/drawing/2014/main" id="{41A89EA6-75C0-92F3-7D4A-43F12105ECCF}"/>
                </a:ext>
                <a:ext uri="{C183D7F6-B498-43B3-948B-1728B52AA6E4}">
                  <adec:decorative xmlns:adec="http://schemas.microsoft.com/office/drawing/2017/decorative" val="1"/>
                </a:ext>
              </a:extLst>
            </p:cNvPr>
            <p:cNvSpPr txBox="1"/>
            <p:nvPr/>
          </p:nvSpPr>
          <p:spPr>
            <a:xfrm>
              <a:off x="7779339" y="3500876"/>
              <a:ext cx="282114" cy="3282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393" tIns="25393" rIns="25393" bIns="25393" numCol="1" spcCol="38100" rtlCol="0" anchor="ctr">
              <a:spAutoFit/>
            </a:bodyPr>
            <a:lstStyle/>
            <a:p>
              <a:pPr algn="ctr" defTabSz="412647" hangingPunct="0"/>
              <a:r>
                <a:rPr lang="en-US" sz="1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a:t>
              </a:r>
            </a:p>
          </p:txBody>
        </p:sp>
        <p:cxnSp>
          <p:nvCxnSpPr>
            <p:cNvPr id="40" name="Straight Arrow Connector 39">
              <a:extLst>
                <a:ext uri="{FF2B5EF4-FFF2-40B4-BE49-F238E27FC236}">
                  <a16:creationId xmlns:a16="http://schemas.microsoft.com/office/drawing/2014/main" id="{87A07605-F6FB-9944-73B1-57CA423CC606}"/>
                </a:ext>
                <a:ext uri="{C183D7F6-B498-43B3-948B-1728B52AA6E4}">
                  <adec:decorative xmlns:adec="http://schemas.microsoft.com/office/drawing/2017/decorative" val="1"/>
                </a:ext>
              </a:extLst>
            </p:cNvPr>
            <p:cNvCxnSpPr>
              <a:cxnSpLocks/>
              <a:stCxn id="39" idx="3"/>
              <a:endCxn id="30" idx="1"/>
            </p:cNvCxnSpPr>
            <p:nvPr/>
          </p:nvCxnSpPr>
          <p:spPr>
            <a:xfrm flipV="1">
              <a:off x="8061453" y="3665016"/>
              <a:ext cx="517592" cy="1"/>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41" name="Group 40" descr="The picture shows boxes and arrows representing the flow of tasks representing learning hierarchies for natural language process: 1. Raw text, 2. Word meanings, 3. Phrases meanings, 4. Sentences meanings, 5. Document meanings, 6 Final predictions">
            <a:extLst>
              <a:ext uri="{FF2B5EF4-FFF2-40B4-BE49-F238E27FC236}">
                <a16:creationId xmlns:a16="http://schemas.microsoft.com/office/drawing/2014/main" id="{30609F6C-E0BE-C603-7B72-063F43E4E0DC}"/>
              </a:ext>
            </a:extLst>
          </p:cNvPr>
          <p:cNvGrpSpPr/>
          <p:nvPr/>
        </p:nvGrpSpPr>
        <p:grpSpPr>
          <a:xfrm>
            <a:off x="460932" y="4983203"/>
            <a:ext cx="11266960" cy="640080"/>
            <a:chOff x="452578" y="4983203"/>
            <a:chExt cx="11266960" cy="640080"/>
          </a:xfrm>
        </p:grpSpPr>
        <p:sp>
          <p:nvSpPr>
            <p:cNvPr id="42" name="Rectangle 41" descr="NLP: raw text -&gt; word meanings -&gt; phrase meanings -&gt; sentence meanings -&gt; ... -&gt; document meanings -&gt; final predictions">
              <a:extLst>
                <a:ext uri="{FF2B5EF4-FFF2-40B4-BE49-F238E27FC236}">
                  <a16:creationId xmlns:a16="http://schemas.microsoft.com/office/drawing/2014/main" id="{B645E7F9-D031-75DF-B400-AD4638D4D881}"/>
                </a:ext>
              </a:extLst>
            </p:cNvPr>
            <p:cNvSpPr/>
            <p:nvPr/>
          </p:nvSpPr>
          <p:spPr>
            <a:xfrm>
              <a:off x="452578" y="4983203"/>
              <a:ext cx="1194643"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text</a:t>
              </a:r>
            </a:p>
          </p:txBody>
        </p:sp>
        <p:sp>
          <p:nvSpPr>
            <p:cNvPr id="43" name="Rectangle 42">
              <a:extLst>
                <a:ext uri="{FF2B5EF4-FFF2-40B4-BE49-F238E27FC236}">
                  <a16:creationId xmlns:a16="http://schemas.microsoft.com/office/drawing/2014/main" id="{61D9B806-FC7A-E36C-0673-912B8C0DA30B}"/>
                </a:ext>
                <a:ext uri="{C183D7F6-B498-43B3-948B-1728B52AA6E4}">
                  <adec:decorative xmlns:adec="http://schemas.microsoft.com/office/drawing/2017/decorative" val="1"/>
                </a:ext>
              </a:extLst>
            </p:cNvPr>
            <p:cNvSpPr/>
            <p:nvPr/>
          </p:nvSpPr>
          <p:spPr>
            <a:xfrm>
              <a:off x="2047095" y="4983203"/>
              <a:ext cx="143357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Word meanings</a:t>
              </a:r>
            </a:p>
          </p:txBody>
        </p:sp>
        <p:sp>
          <p:nvSpPr>
            <p:cNvPr id="44" name="Rectangle 43">
              <a:extLst>
                <a:ext uri="{FF2B5EF4-FFF2-40B4-BE49-F238E27FC236}">
                  <a16:creationId xmlns:a16="http://schemas.microsoft.com/office/drawing/2014/main" id="{DC4187D8-D7DB-412C-B27D-FAB098CCD32F}"/>
                </a:ext>
                <a:ext uri="{C183D7F6-B498-43B3-948B-1728B52AA6E4}">
                  <adec:decorative xmlns:adec="http://schemas.microsoft.com/office/drawing/2017/decorative" val="1"/>
                </a:ext>
              </a:extLst>
            </p:cNvPr>
            <p:cNvSpPr/>
            <p:nvPr/>
          </p:nvSpPr>
          <p:spPr>
            <a:xfrm>
              <a:off x="8354902" y="4983203"/>
              <a:ext cx="143357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Document meanings</a:t>
              </a:r>
            </a:p>
          </p:txBody>
        </p:sp>
        <p:sp>
          <p:nvSpPr>
            <p:cNvPr id="45" name="Rectangle 44">
              <a:extLst>
                <a:ext uri="{FF2B5EF4-FFF2-40B4-BE49-F238E27FC236}">
                  <a16:creationId xmlns:a16="http://schemas.microsoft.com/office/drawing/2014/main" id="{ABB05ABF-8053-AE2D-BD62-395AE978662A}"/>
                </a:ext>
                <a:ext uri="{C183D7F6-B498-43B3-948B-1728B52AA6E4}">
                  <adec:decorative xmlns:adec="http://schemas.microsoft.com/office/drawing/2017/decorative" val="1"/>
                </a:ext>
              </a:extLst>
            </p:cNvPr>
            <p:cNvSpPr/>
            <p:nvPr/>
          </p:nvSpPr>
          <p:spPr>
            <a:xfrm>
              <a:off x="10154382" y="4983203"/>
              <a:ext cx="1565156"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46" name="Straight Arrow Connector 45">
              <a:extLst>
                <a:ext uri="{FF2B5EF4-FFF2-40B4-BE49-F238E27FC236}">
                  <a16:creationId xmlns:a16="http://schemas.microsoft.com/office/drawing/2014/main" id="{0CCF3795-8754-A228-DAF4-E073845CDFA4}"/>
                </a:ext>
                <a:ext uri="{C183D7F6-B498-43B3-948B-1728B52AA6E4}">
                  <adec:decorative xmlns:adec="http://schemas.microsoft.com/office/drawing/2017/decorative" val="1"/>
                </a:ext>
              </a:extLst>
            </p:cNvPr>
            <p:cNvCxnSpPr>
              <a:cxnSpLocks/>
              <a:stCxn id="53" idx="3"/>
              <a:endCxn id="44" idx="1"/>
            </p:cNvCxnSpPr>
            <p:nvPr/>
          </p:nvCxnSpPr>
          <p:spPr>
            <a:xfrm flipV="1">
              <a:off x="7885424" y="5303243"/>
              <a:ext cx="469478" cy="1"/>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1454896B-101C-09F1-29B2-E88AE77329D4}"/>
                </a:ext>
                <a:ext uri="{C183D7F6-B498-43B3-948B-1728B52AA6E4}">
                  <adec:decorative xmlns:adec="http://schemas.microsoft.com/office/drawing/2017/decorative" val="1"/>
                </a:ext>
              </a:extLst>
            </p:cNvPr>
            <p:cNvCxnSpPr>
              <a:cxnSpLocks/>
              <a:stCxn id="44" idx="3"/>
              <a:endCxn id="45" idx="1"/>
            </p:cNvCxnSpPr>
            <p:nvPr/>
          </p:nvCxnSpPr>
          <p:spPr>
            <a:xfrm>
              <a:off x="9788474" y="5303243"/>
              <a:ext cx="365908"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8" name="Rectangle 47">
              <a:extLst>
                <a:ext uri="{FF2B5EF4-FFF2-40B4-BE49-F238E27FC236}">
                  <a16:creationId xmlns:a16="http://schemas.microsoft.com/office/drawing/2014/main" id="{5963F3FA-7F4D-6244-6F8A-518B4A7B5122}"/>
                </a:ext>
                <a:ext uri="{C183D7F6-B498-43B3-948B-1728B52AA6E4}">
                  <adec:decorative xmlns:adec="http://schemas.microsoft.com/office/drawing/2017/decorative" val="1"/>
                </a:ext>
              </a:extLst>
            </p:cNvPr>
            <p:cNvSpPr/>
            <p:nvPr/>
          </p:nvSpPr>
          <p:spPr>
            <a:xfrm>
              <a:off x="3880541" y="4983203"/>
              <a:ext cx="143357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Phrase meanings</a:t>
              </a:r>
            </a:p>
          </p:txBody>
        </p:sp>
        <p:cxnSp>
          <p:nvCxnSpPr>
            <p:cNvPr id="49" name="Straight Arrow Connector 48">
              <a:extLst>
                <a:ext uri="{FF2B5EF4-FFF2-40B4-BE49-F238E27FC236}">
                  <a16:creationId xmlns:a16="http://schemas.microsoft.com/office/drawing/2014/main" id="{E49EDF91-AF0E-8896-9597-F366540DEF05}"/>
                </a:ext>
                <a:ext uri="{C183D7F6-B498-43B3-948B-1728B52AA6E4}">
                  <adec:decorative xmlns:adec="http://schemas.microsoft.com/office/drawing/2017/decorative" val="1"/>
                </a:ext>
              </a:extLst>
            </p:cNvPr>
            <p:cNvCxnSpPr>
              <a:cxnSpLocks/>
              <a:stCxn id="43" idx="3"/>
              <a:endCxn id="48" idx="1"/>
            </p:cNvCxnSpPr>
            <p:nvPr/>
          </p:nvCxnSpPr>
          <p:spPr>
            <a:xfrm>
              <a:off x="3480667" y="5303243"/>
              <a:ext cx="39987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Rectangle 49">
              <a:extLst>
                <a:ext uri="{FF2B5EF4-FFF2-40B4-BE49-F238E27FC236}">
                  <a16:creationId xmlns:a16="http://schemas.microsoft.com/office/drawing/2014/main" id="{7301B896-C106-EAA9-FC94-8B0F1AD5D495}"/>
                </a:ext>
                <a:ext uri="{C183D7F6-B498-43B3-948B-1728B52AA6E4}">
                  <adec:decorative xmlns:adec="http://schemas.microsoft.com/office/drawing/2017/decorative" val="1"/>
                </a:ext>
              </a:extLst>
            </p:cNvPr>
            <p:cNvSpPr/>
            <p:nvPr/>
          </p:nvSpPr>
          <p:spPr>
            <a:xfrm>
              <a:off x="5713986" y="4983203"/>
              <a:ext cx="142953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Sentence meanings</a:t>
              </a:r>
            </a:p>
          </p:txBody>
        </p:sp>
        <p:cxnSp>
          <p:nvCxnSpPr>
            <p:cNvPr id="51" name="Straight Arrow Connector 50">
              <a:extLst>
                <a:ext uri="{FF2B5EF4-FFF2-40B4-BE49-F238E27FC236}">
                  <a16:creationId xmlns:a16="http://schemas.microsoft.com/office/drawing/2014/main" id="{803D78B2-78D9-592C-99CA-6CDDFE12D619}"/>
                </a:ext>
                <a:ext uri="{C183D7F6-B498-43B3-948B-1728B52AA6E4}">
                  <adec:decorative xmlns:adec="http://schemas.microsoft.com/office/drawing/2017/decorative" val="1"/>
                </a:ext>
              </a:extLst>
            </p:cNvPr>
            <p:cNvCxnSpPr>
              <a:cxnSpLocks/>
              <a:stCxn id="48" idx="3"/>
              <a:endCxn id="50" idx="1"/>
            </p:cNvCxnSpPr>
            <p:nvPr/>
          </p:nvCxnSpPr>
          <p:spPr>
            <a:xfrm>
              <a:off x="5314113" y="5303243"/>
              <a:ext cx="39987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1D8AEF8A-F331-0082-9E1E-22997D72CCE7}"/>
                </a:ext>
                <a:ext uri="{C183D7F6-B498-43B3-948B-1728B52AA6E4}">
                  <adec:decorative xmlns:adec="http://schemas.microsoft.com/office/drawing/2017/decorative" val="1"/>
                </a:ext>
              </a:extLst>
            </p:cNvPr>
            <p:cNvCxnSpPr>
              <a:cxnSpLocks/>
              <a:stCxn id="50" idx="3"/>
              <a:endCxn id="53" idx="1"/>
            </p:cNvCxnSpPr>
            <p:nvPr/>
          </p:nvCxnSpPr>
          <p:spPr>
            <a:xfrm>
              <a:off x="7143518" y="5303243"/>
              <a:ext cx="459792" cy="1"/>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2B93C37A-099E-8D6A-423B-55414DFA3193}"/>
                </a:ext>
                <a:ext uri="{C183D7F6-B498-43B3-948B-1728B52AA6E4}">
                  <adec:decorative xmlns:adec="http://schemas.microsoft.com/office/drawing/2017/decorative" val="1"/>
                </a:ext>
              </a:extLst>
            </p:cNvPr>
            <p:cNvSpPr txBox="1"/>
            <p:nvPr/>
          </p:nvSpPr>
          <p:spPr>
            <a:xfrm>
              <a:off x="7603310" y="5139103"/>
              <a:ext cx="282114" cy="3282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393" tIns="25393" rIns="25393" bIns="25393" numCol="1" spcCol="38100" rtlCol="0" anchor="ctr">
              <a:spAutoFit/>
            </a:bodyPr>
            <a:lstStyle/>
            <a:p>
              <a:pPr algn="ctr" defTabSz="412647" hangingPunct="0"/>
              <a:r>
                <a:rPr lang="en-US" sz="1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a:t>
              </a:r>
            </a:p>
          </p:txBody>
        </p:sp>
        <p:cxnSp>
          <p:nvCxnSpPr>
            <p:cNvPr id="54" name="Straight Arrow Connector 53">
              <a:extLst>
                <a:ext uri="{FF2B5EF4-FFF2-40B4-BE49-F238E27FC236}">
                  <a16:creationId xmlns:a16="http://schemas.microsoft.com/office/drawing/2014/main" id="{C60962DB-5265-52E9-A179-A8EF2645E858}"/>
                </a:ext>
                <a:ext uri="{C183D7F6-B498-43B3-948B-1728B52AA6E4}">
                  <adec:decorative xmlns:adec="http://schemas.microsoft.com/office/drawing/2017/decorative" val="1"/>
                </a:ext>
              </a:extLst>
            </p:cNvPr>
            <p:cNvCxnSpPr>
              <a:cxnSpLocks/>
              <a:stCxn id="42" idx="3"/>
              <a:endCxn id="43" idx="1"/>
            </p:cNvCxnSpPr>
            <p:nvPr/>
          </p:nvCxnSpPr>
          <p:spPr>
            <a:xfrm>
              <a:off x="1647221" y="5303243"/>
              <a:ext cx="39987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spTree>
    <p:custDataLst>
      <p:tags r:id="rId1"/>
    </p:custDataLst>
    <p:extLst>
      <p:ext uri="{BB962C8B-B14F-4D97-AF65-F5344CB8AC3E}">
        <p14:creationId xmlns:p14="http://schemas.microsoft.com/office/powerpoint/2010/main" val="788771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Basic neural networks: Single-layer models</a:t>
            </a:r>
          </a:p>
        </p:txBody>
      </p:sp>
      <p:sp>
        <p:nvSpPr>
          <p:cNvPr id="4" name="Content Placeholder 3">
            <a:extLst>
              <a:ext uri="{FF2B5EF4-FFF2-40B4-BE49-F238E27FC236}">
                <a16:creationId xmlns:a16="http://schemas.microsoft.com/office/drawing/2014/main" id="{B7E1C386-FF6E-0A33-CA91-DE72506D8EB2}"/>
              </a:ext>
            </a:extLst>
          </p:cNvPr>
          <p:cNvSpPr>
            <a:spLocks noGrp="1"/>
          </p:cNvSpPr>
          <p:nvPr>
            <p:ph idx="2"/>
          </p:nvPr>
        </p:nvSpPr>
        <p:spPr/>
        <p:txBody>
          <a:bodyPr/>
          <a:lstStyle/>
          <a:p>
            <a:endParaRPr lang="en-US"/>
          </a:p>
        </p:txBody>
      </p:sp>
      <p:grpSp>
        <p:nvGrpSpPr>
          <p:cNvPr id="33" name="Group 32">
            <a:extLst>
              <a:ext uri="{FF2B5EF4-FFF2-40B4-BE49-F238E27FC236}">
                <a16:creationId xmlns:a16="http://schemas.microsoft.com/office/drawing/2014/main" id="{36A2E336-5C51-4CCD-A08B-C940B39A4250}"/>
              </a:ext>
            </a:extLst>
          </p:cNvPr>
          <p:cNvGrpSpPr/>
          <p:nvPr/>
        </p:nvGrpSpPr>
        <p:grpSpPr>
          <a:xfrm>
            <a:off x="579520" y="1631574"/>
            <a:ext cx="6591552" cy="3714336"/>
            <a:chOff x="579520" y="1631574"/>
            <a:chExt cx="6591552" cy="3714336"/>
          </a:xfrm>
        </p:grpSpPr>
        <p:sp>
          <p:nvSpPr>
            <p:cNvPr id="8" name="TextBox 7">
              <a:extLst>
                <a:ext uri="{FF2B5EF4-FFF2-40B4-BE49-F238E27FC236}">
                  <a16:creationId xmlns:a16="http://schemas.microsoft.com/office/drawing/2014/main" id="{86FF2EBD-8E85-5372-AC74-CE23F1E0CD33}"/>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9" name="TextBox 8">
              <a:extLst>
                <a:ext uri="{FF2B5EF4-FFF2-40B4-BE49-F238E27FC236}">
                  <a16:creationId xmlns:a16="http://schemas.microsoft.com/office/drawing/2014/main" id="{0BC998B5-34C1-5117-FA1F-401AE74A7D9F}"/>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18" name="TextBox 17">
              <a:extLst>
                <a:ext uri="{FF2B5EF4-FFF2-40B4-BE49-F238E27FC236}">
                  <a16:creationId xmlns:a16="http://schemas.microsoft.com/office/drawing/2014/main" id="{CD43AAE3-A221-FDA0-D0A8-08D270828628}"/>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28" name="Group 27">
              <a:extLst>
                <a:ext uri="{FF2B5EF4-FFF2-40B4-BE49-F238E27FC236}">
                  <a16:creationId xmlns:a16="http://schemas.microsoft.com/office/drawing/2014/main" id="{282CB68C-BE87-4782-A98D-34F467732CC4}"/>
                </a:ext>
              </a:extLst>
            </p:cNvPr>
            <p:cNvGrpSpPr/>
            <p:nvPr/>
          </p:nvGrpSpPr>
          <p:grpSpPr>
            <a:xfrm>
              <a:off x="989027" y="2661730"/>
              <a:ext cx="5821691" cy="1828800"/>
              <a:chOff x="989027" y="2566868"/>
              <a:chExt cx="5821691" cy="1828800"/>
            </a:xfrm>
          </p:grpSpPr>
          <p:sp>
            <p:nvSpPr>
              <p:cNvPr id="10" name="Oval 9" descr="Circle around perceptron and activation function">
                <a:extLst>
                  <a:ext uri="{FF2B5EF4-FFF2-40B4-BE49-F238E27FC236}">
                    <a16:creationId xmlns:a16="http://schemas.microsoft.com/office/drawing/2014/main" id="{3A0D10BF-5240-975D-D1B8-0427F9BBD9A4}"/>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 name="Straight Arrow Connector 11">
                <a:extLst>
                  <a:ext uri="{FF2B5EF4-FFF2-40B4-BE49-F238E27FC236}">
                    <a16:creationId xmlns:a16="http://schemas.microsoft.com/office/drawing/2014/main" id="{AEC456D5-305D-D091-D0C1-2C76F547F6D0}"/>
                  </a:ext>
                  <a:ext uri="{C183D7F6-B498-43B3-948B-1728B52AA6E4}">
                    <adec:decorative xmlns:adec="http://schemas.microsoft.com/office/drawing/2017/decorative" val="1"/>
                  </a:ext>
                </a:extLst>
              </p:cNvPr>
              <p:cNvCxnSpPr>
                <a:cxnSpLocks/>
                <a:stCxn id="17"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CB05BA-8B4E-777A-283E-54A2BFE9121C}"/>
                  </a:ext>
                  <a:ext uri="{C183D7F6-B498-43B3-948B-1728B52AA6E4}">
                    <adec:decorative xmlns:adec="http://schemas.microsoft.com/office/drawing/2017/decorative" val="1"/>
                  </a:ext>
                </a:extLst>
              </p:cNvPr>
              <p:cNvCxnSpPr>
                <a:cxnSpLocks/>
                <a:stCxn id="10" idx="6"/>
                <a:endCxn id="19"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24A9EB-CBA7-D1CB-2887-03AF8A28C1FB}"/>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70C0D7C-0C9D-1B77-11F6-CBA1EAB8C826}"/>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19" name="Rectangle 18">
                    <a:extLst>
                      <a:ext uri="{FF2B5EF4-FFF2-40B4-BE49-F238E27FC236}">
                        <a16:creationId xmlns:a16="http://schemas.microsoft.com/office/drawing/2014/main" id="{570C0D7C-0C9D-1B77-11F6-CBA1EAB8C826}"/>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B5DA2311-5165-A6C2-D64D-A9BAECAEFF49}"/>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3" name="Group 2">
              <a:extLst>
                <a:ext uri="{FF2B5EF4-FFF2-40B4-BE49-F238E27FC236}">
                  <a16:creationId xmlns:a16="http://schemas.microsoft.com/office/drawing/2014/main" id="{2767ED6F-DBF1-460D-B615-6C194AD06889}"/>
                </a:ext>
              </a:extLst>
            </p:cNvPr>
            <p:cNvGrpSpPr/>
            <p:nvPr/>
          </p:nvGrpSpPr>
          <p:grpSpPr>
            <a:xfrm>
              <a:off x="1379193" y="2680817"/>
              <a:ext cx="1323226" cy="329308"/>
              <a:chOff x="1379193" y="2680817"/>
              <a:chExt cx="1323226" cy="329308"/>
            </a:xfrm>
          </p:grpSpPr>
          <p:cxnSp>
            <p:nvCxnSpPr>
              <p:cNvPr id="11" name="Straight Connector 10">
                <a:extLst>
                  <a:ext uri="{FF2B5EF4-FFF2-40B4-BE49-F238E27FC236}">
                    <a16:creationId xmlns:a16="http://schemas.microsoft.com/office/drawing/2014/main" id="{D6567600-9721-69A6-FF2A-390D400E79C4}"/>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50801B0-BA8F-2EA8-3302-925E11DEEE34}"/>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4E791796-90A3-6A55-D6BF-47C43A0006B4}"/>
                </a:ext>
              </a:extLst>
            </p:cNvPr>
            <p:cNvSpPr txBox="1"/>
            <p:nvPr/>
          </p:nvSpPr>
          <p:spPr>
            <a:xfrm>
              <a:off x="923206" y="1631574"/>
              <a:ext cx="5904180" cy="523220"/>
            </a:xfrm>
            <a:prstGeom prst="rect">
              <a:avLst/>
            </a:prstGeom>
            <a:noFill/>
          </p:spPr>
          <p:txBody>
            <a:bodyPr wrap="none" rtlCol="0">
              <a:spAutoFit/>
            </a:bodyPr>
            <a:lstStyle/>
            <a:p>
              <a:pPr algn="l"/>
              <a:r>
                <a:rPr lang="en-US" sz="2800" b="1" dirty="0">
                  <a:solidFill>
                    <a:schemeClr val="accent6"/>
                  </a:solidFill>
                  <a:latin typeface="Amazon Ember display"/>
                </a:rPr>
                <a:t>Single-layer network (perceptron)</a:t>
              </a:r>
            </a:p>
          </p:txBody>
        </p:sp>
        <p:grpSp>
          <p:nvGrpSpPr>
            <p:cNvPr id="29" name="Group 28">
              <a:extLst>
                <a:ext uri="{FF2B5EF4-FFF2-40B4-BE49-F238E27FC236}">
                  <a16:creationId xmlns:a16="http://schemas.microsoft.com/office/drawing/2014/main" id="{9AB1785E-4D88-4C08-8B0C-4D3206011081}"/>
                </a:ext>
              </a:extLst>
            </p:cNvPr>
            <p:cNvGrpSpPr/>
            <p:nvPr/>
          </p:nvGrpSpPr>
          <p:grpSpPr>
            <a:xfrm flipV="1">
              <a:off x="1430771" y="4204628"/>
              <a:ext cx="1323226" cy="329308"/>
              <a:chOff x="1379193" y="2680817"/>
              <a:chExt cx="1323226" cy="329308"/>
            </a:xfrm>
          </p:grpSpPr>
          <p:cxnSp>
            <p:nvCxnSpPr>
              <p:cNvPr id="30" name="Straight Connector 29">
                <a:extLst>
                  <a:ext uri="{FF2B5EF4-FFF2-40B4-BE49-F238E27FC236}">
                    <a16:creationId xmlns:a16="http://schemas.microsoft.com/office/drawing/2014/main" id="{CFF27A69-F4F5-4A80-9196-8E6932DE372B}"/>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FCE715-483D-4192-85A7-B5FCA8419187}"/>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061426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18A7DC-A2F6-46AD-AA3F-5B3EE2BA44F1}"/>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Artificial neural networks: Elements</a:t>
            </a:r>
          </a:p>
        </p:txBody>
      </p:sp>
      <p:sp>
        <p:nvSpPr>
          <p:cNvPr id="3" name="Content Placeholder 2">
            <a:extLst>
              <a:ext uri="{FF2B5EF4-FFF2-40B4-BE49-F238E27FC236}">
                <a16:creationId xmlns:a16="http://schemas.microsoft.com/office/drawing/2014/main" id="{1BD16CC0-F8C2-5092-63EB-D27C89199E4D}"/>
              </a:ext>
            </a:extLst>
          </p:cNvPr>
          <p:cNvSpPr>
            <a:spLocks noGrp="1"/>
          </p:cNvSpPr>
          <p:nvPr>
            <p:ph idx="2"/>
          </p:nvPr>
        </p:nvSpPr>
        <p:spPr/>
        <p:txBody>
          <a:bodyPr/>
          <a:lstStyle/>
          <a:p>
            <a:endParaRPr lang="en-US"/>
          </a:p>
        </p:txBody>
      </p:sp>
      <p:grpSp>
        <p:nvGrpSpPr>
          <p:cNvPr id="20" name="Group 19">
            <a:extLst>
              <a:ext uri="{FF2B5EF4-FFF2-40B4-BE49-F238E27FC236}">
                <a16:creationId xmlns:a16="http://schemas.microsoft.com/office/drawing/2014/main" id="{9178BB5C-6EB1-4219-AD12-BCFA2004EB4A}"/>
              </a:ext>
            </a:extLst>
          </p:cNvPr>
          <p:cNvGrpSpPr/>
          <p:nvPr/>
        </p:nvGrpSpPr>
        <p:grpSpPr>
          <a:xfrm>
            <a:off x="579520" y="2431678"/>
            <a:ext cx="6591552" cy="2914232"/>
            <a:chOff x="579520" y="2431678"/>
            <a:chExt cx="6591552" cy="2914232"/>
          </a:xfrm>
        </p:grpSpPr>
        <p:sp>
          <p:nvSpPr>
            <p:cNvPr id="21" name="TextBox 20">
              <a:extLst>
                <a:ext uri="{FF2B5EF4-FFF2-40B4-BE49-F238E27FC236}">
                  <a16:creationId xmlns:a16="http://schemas.microsoft.com/office/drawing/2014/main" id="{4CDD86B9-ADC1-421E-8B75-29855ADDAA4D}"/>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27" name="TextBox 26">
              <a:extLst>
                <a:ext uri="{FF2B5EF4-FFF2-40B4-BE49-F238E27FC236}">
                  <a16:creationId xmlns:a16="http://schemas.microsoft.com/office/drawing/2014/main" id="{82A6F7D7-B997-4094-BCE1-0A243C9C87FC}"/>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28" name="TextBox 27">
              <a:extLst>
                <a:ext uri="{FF2B5EF4-FFF2-40B4-BE49-F238E27FC236}">
                  <a16:creationId xmlns:a16="http://schemas.microsoft.com/office/drawing/2014/main" id="{C675E288-BB85-4135-AA5A-349B64CF5BE0}"/>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29" name="Group 28">
              <a:extLst>
                <a:ext uri="{FF2B5EF4-FFF2-40B4-BE49-F238E27FC236}">
                  <a16:creationId xmlns:a16="http://schemas.microsoft.com/office/drawing/2014/main" id="{C912BE60-B0CE-487B-9ACF-F388A940B0D7}"/>
                </a:ext>
              </a:extLst>
            </p:cNvPr>
            <p:cNvGrpSpPr/>
            <p:nvPr/>
          </p:nvGrpSpPr>
          <p:grpSpPr>
            <a:xfrm>
              <a:off x="989027" y="2661730"/>
              <a:ext cx="5821691" cy="1828800"/>
              <a:chOff x="989027" y="2566868"/>
              <a:chExt cx="5821691" cy="1828800"/>
            </a:xfrm>
          </p:grpSpPr>
          <p:sp>
            <p:nvSpPr>
              <p:cNvPr id="45" name="Oval 44" descr="Circle around perceptron and activation function">
                <a:extLst>
                  <a:ext uri="{FF2B5EF4-FFF2-40B4-BE49-F238E27FC236}">
                    <a16:creationId xmlns:a16="http://schemas.microsoft.com/office/drawing/2014/main" id="{E9D7CD69-3B1E-4408-9C4E-B6A2A4CCEA99}"/>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6" name="Straight Arrow Connector 45">
                <a:extLst>
                  <a:ext uri="{FF2B5EF4-FFF2-40B4-BE49-F238E27FC236}">
                    <a16:creationId xmlns:a16="http://schemas.microsoft.com/office/drawing/2014/main" id="{BD839D58-CAD4-4600-84B7-67B1B1E96609}"/>
                  </a:ext>
                  <a:ext uri="{C183D7F6-B498-43B3-948B-1728B52AA6E4}">
                    <adec:decorative xmlns:adec="http://schemas.microsoft.com/office/drawing/2017/decorative" val="1"/>
                  </a:ext>
                </a:extLst>
              </p:cNvPr>
              <p:cNvCxnSpPr>
                <a:cxnSpLocks/>
                <a:stCxn id="48"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82895D-6B61-4414-BD07-045768F2B683}"/>
                  </a:ext>
                  <a:ext uri="{C183D7F6-B498-43B3-948B-1728B52AA6E4}">
                    <adec:decorative xmlns:adec="http://schemas.microsoft.com/office/drawing/2017/decorative" val="1"/>
                  </a:ext>
                </a:extLst>
              </p:cNvPr>
              <p:cNvCxnSpPr>
                <a:cxnSpLocks/>
                <a:stCxn id="45" idx="6"/>
                <a:endCxn id="49"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B32F030-9C84-4CE2-95F2-80DC1086BE8C}"/>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33F2887D-7C4C-43CF-A0DA-C38B08A9A18B}"/>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49" name="Rectangle 48">
                    <a:extLst>
                      <a:ext uri="{FF2B5EF4-FFF2-40B4-BE49-F238E27FC236}">
                        <a16:creationId xmlns:a16="http://schemas.microsoft.com/office/drawing/2014/main" id="{33F2887D-7C4C-43CF-A0DA-C38B08A9A18B}"/>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30" name="TextBox 29">
              <a:extLst>
                <a:ext uri="{FF2B5EF4-FFF2-40B4-BE49-F238E27FC236}">
                  <a16:creationId xmlns:a16="http://schemas.microsoft.com/office/drawing/2014/main" id="{CF052077-ACE1-4314-A287-0A4ABDD6C284}"/>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31" name="Group 30">
              <a:extLst>
                <a:ext uri="{FF2B5EF4-FFF2-40B4-BE49-F238E27FC236}">
                  <a16:creationId xmlns:a16="http://schemas.microsoft.com/office/drawing/2014/main" id="{FE213CE6-35A1-435D-B761-86B6055BA228}"/>
                </a:ext>
              </a:extLst>
            </p:cNvPr>
            <p:cNvGrpSpPr/>
            <p:nvPr/>
          </p:nvGrpSpPr>
          <p:grpSpPr>
            <a:xfrm>
              <a:off x="1379193" y="2680817"/>
              <a:ext cx="1323226" cy="329308"/>
              <a:chOff x="1379193" y="2680817"/>
              <a:chExt cx="1323226" cy="329308"/>
            </a:xfrm>
          </p:grpSpPr>
          <p:cxnSp>
            <p:nvCxnSpPr>
              <p:cNvPr id="42" name="Straight Connector 41">
                <a:extLst>
                  <a:ext uri="{FF2B5EF4-FFF2-40B4-BE49-F238E27FC236}">
                    <a16:creationId xmlns:a16="http://schemas.microsoft.com/office/drawing/2014/main" id="{37BB0067-659B-4488-BA36-3969AFA561AE}"/>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0B0E73E-191A-44A5-AEE8-93C7E9200804}"/>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0E17D5C8-FC77-4FD7-BD9E-991EB9DA30B1}"/>
                </a:ext>
              </a:extLst>
            </p:cNvPr>
            <p:cNvGrpSpPr/>
            <p:nvPr/>
          </p:nvGrpSpPr>
          <p:grpSpPr>
            <a:xfrm flipV="1">
              <a:off x="1430771" y="4204628"/>
              <a:ext cx="1323226" cy="329308"/>
              <a:chOff x="1379193" y="2680817"/>
              <a:chExt cx="1323226" cy="329308"/>
            </a:xfrm>
          </p:grpSpPr>
          <p:cxnSp>
            <p:nvCxnSpPr>
              <p:cNvPr id="40" name="Straight Connector 39">
                <a:extLst>
                  <a:ext uri="{FF2B5EF4-FFF2-40B4-BE49-F238E27FC236}">
                    <a16:creationId xmlns:a16="http://schemas.microsoft.com/office/drawing/2014/main" id="{15CD5979-F78C-4C43-B241-52BD953AB63F}"/>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62A92EA-E827-43A4-B86E-8BB07C7AE45D}"/>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390253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0FB069-E98D-4CE5-BA8C-5A5415A6561C}"/>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Artificial neural networks: Bias</a:t>
            </a:r>
          </a:p>
        </p:txBody>
      </p:sp>
      <p:sp>
        <p:nvSpPr>
          <p:cNvPr id="3" name="Content Placeholder 2">
            <a:extLst>
              <a:ext uri="{FF2B5EF4-FFF2-40B4-BE49-F238E27FC236}">
                <a16:creationId xmlns:a16="http://schemas.microsoft.com/office/drawing/2014/main" id="{9172BD8B-3931-252E-47C0-6BEF9A5206AB}"/>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7698A952-BDC1-42BA-9CB9-8154D3F5FDC6}"/>
              </a:ext>
            </a:extLst>
          </p:cNvPr>
          <p:cNvGrpSpPr/>
          <p:nvPr/>
        </p:nvGrpSpPr>
        <p:grpSpPr>
          <a:xfrm>
            <a:off x="579520" y="1560207"/>
            <a:ext cx="6591552" cy="3785703"/>
            <a:chOff x="579520" y="1560207"/>
            <a:chExt cx="6591552" cy="3785703"/>
          </a:xfrm>
        </p:grpSpPr>
        <p:sp>
          <p:nvSpPr>
            <p:cNvPr id="33" name="TextBox 32">
              <a:extLst>
                <a:ext uri="{FF2B5EF4-FFF2-40B4-BE49-F238E27FC236}">
                  <a16:creationId xmlns:a16="http://schemas.microsoft.com/office/drawing/2014/main" id="{FDC115F5-785D-7000-2FD2-DD03FEFFD110}"/>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38" name="Straight Arrow Connector 37">
              <a:extLst>
                <a:ext uri="{FF2B5EF4-FFF2-40B4-BE49-F238E27FC236}">
                  <a16:creationId xmlns:a16="http://schemas.microsoft.com/office/drawing/2014/main" id="{B6C2CB1F-96D4-D214-1215-2B2CEAB6F175}"/>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B787B4B-A8EB-48ED-BF07-CE00662E6ACD}"/>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29" name="TextBox 28">
              <a:extLst>
                <a:ext uri="{FF2B5EF4-FFF2-40B4-BE49-F238E27FC236}">
                  <a16:creationId xmlns:a16="http://schemas.microsoft.com/office/drawing/2014/main" id="{93B28363-BB70-470D-9871-A7D676CFB039}"/>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30" name="TextBox 29">
              <a:extLst>
                <a:ext uri="{FF2B5EF4-FFF2-40B4-BE49-F238E27FC236}">
                  <a16:creationId xmlns:a16="http://schemas.microsoft.com/office/drawing/2014/main" id="{6B69CA3A-FD64-4ADA-A793-39F59F8AA0A3}"/>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31" name="Group 30">
              <a:extLst>
                <a:ext uri="{FF2B5EF4-FFF2-40B4-BE49-F238E27FC236}">
                  <a16:creationId xmlns:a16="http://schemas.microsoft.com/office/drawing/2014/main" id="{C110D7B8-6E9F-43FE-8AB6-C93834F0F98A}"/>
                </a:ext>
              </a:extLst>
            </p:cNvPr>
            <p:cNvGrpSpPr/>
            <p:nvPr/>
          </p:nvGrpSpPr>
          <p:grpSpPr>
            <a:xfrm>
              <a:off x="989027" y="2661730"/>
              <a:ext cx="5821691" cy="1828800"/>
              <a:chOff x="989027" y="2566868"/>
              <a:chExt cx="5821691" cy="1828800"/>
            </a:xfrm>
          </p:grpSpPr>
          <p:sp>
            <p:nvSpPr>
              <p:cNvPr id="47" name="Oval 46" descr="Circle around perceptron and activation function">
                <a:extLst>
                  <a:ext uri="{FF2B5EF4-FFF2-40B4-BE49-F238E27FC236}">
                    <a16:creationId xmlns:a16="http://schemas.microsoft.com/office/drawing/2014/main" id="{0DBF14D4-DD45-431D-8E94-2E576276415B}"/>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8" name="Straight Arrow Connector 47">
                <a:extLst>
                  <a:ext uri="{FF2B5EF4-FFF2-40B4-BE49-F238E27FC236}">
                    <a16:creationId xmlns:a16="http://schemas.microsoft.com/office/drawing/2014/main" id="{03B4BCAD-E4C8-44B4-B5E4-87138ABCCA62}"/>
                  </a:ext>
                  <a:ext uri="{C183D7F6-B498-43B3-948B-1728B52AA6E4}">
                    <adec:decorative xmlns:adec="http://schemas.microsoft.com/office/drawing/2017/decorative" val="1"/>
                  </a:ext>
                </a:extLst>
              </p:cNvPr>
              <p:cNvCxnSpPr>
                <a:cxnSpLocks/>
                <a:stCxn id="50"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8B2B8BC-03CF-4B2B-98F9-8709CBA2EA9B}"/>
                  </a:ext>
                  <a:ext uri="{C183D7F6-B498-43B3-948B-1728B52AA6E4}">
                    <adec:decorative xmlns:adec="http://schemas.microsoft.com/office/drawing/2017/decorative" val="1"/>
                  </a:ext>
                </a:extLst>
              </p:cNvPr>
              <p:cNvCxnSpPr>
                <a:cxnSpLocks/>
                <a:stCxn id="47" idx="6"/>
                <a:endCxn id="51"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D84C63C-8DF6-4679-B5D8-E954AB677C5E}"/>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2B8341C7-9EAA-4C81-921F-B6F177043906}"/>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51" name="Rectangle 50">
                    <a:extLst>
                      <a:ext uri="{FF2B5EF4-FFF2-40B4-BE49-F238E27FC236}">
                        <a16:creationId xmlns:a16="http://schemas.microsoft.com/office/drawing/2014/main" id="{2B8341C7-9EAA-4C81-921F-B6F177043906}"/>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001F4625-2A89-455F-A956-F8BBD0919375}"/>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41" name="Group 40">
              <a:extLst>
                <a:ext uri="{FF2B5EF4-FFF2-40B4-BE49-F238E27FC236}">
                  <a16:creationId xmlns:a16="http://schemas.microsoft.com/office/drawing/2014/main" id="{87737B48-93B2-4C3D-A83C-C45C881EFAC0}"/>
                </a:ext>
              </a:extLst>
            </p:cNvPr>
            <p:cNvGrpSpPr/>
            <p:nvPr/>
          </p:nvGrpSpPr>
          <p:grpSpPr>
            <a:xfrm>
              <a:off x="1379193" y="2680817"/>
              <a:ext cx="1323226" cy="329308"/>
              <a:chOff x="1379193" y="2680817"/>
              <a:chExt cx="1323226" cy="329308"/>
            </a:xfrm>
          </p:grpSpPr>
          <p:cxnSp>
            <p:nvCxnSpPr>
              <p:cNvPr id="45" name="Straight Connector 44">
                <a:extLst>
                  <a:ext uri="{FF2B5EF4-FFF2-40B4-BE49-F238E27FC236}">
                    <a16:creationId xmlns:a16="http://schemas.microsoft.com/office/drawing/2014/main" id="{8F57CA52-A34F-4B10-BE7B-104D9A3E5FE1}"/>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949054-0747-4D31-850B-41C4ECF14339}"/>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51F3ACB3-D4A4-4A4C-A164-245B73809B36}"/>
                </a:ext>
              </a:extLst>
            </p:cNvPr>
            <p:cNvGrpSpPr/>
            <p:nvPr/>
          </p:nvGrpSpPr>
          <p:grpSpPr>
            <a:xfrm flipV="1">
              <a:off x="1430771" y="4204628"/>
              <a:ext cx="1323226" cy="329308"/>
              <a:chOff x="1379193" y="2680817"/>
              <a:chExt cx="1323226" cy="329308"/>
            </a:xfrm>
          </p:grpSpPr>
          <p:cxnSp>
            <p:nvCxnSpPr>
              <p:cNvPr id="43" name="Straight Connector 42">
                <a:extLst>
                  <a:ext uri="{FF2B5EF4-FFF2-40B4-BE49-F238E27FC236}">
                    <a16:creationId xmlns:a16="http://schemas.microsoft.com/office/drawing/2014/main" id="{146DA5EE-AADE-4F36-ABBC-F89B669C4C1A}"/>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F153A37-CB3E-4CB8-8E73-0D899DC5FAF8}"/>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63669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8701E9-ABDA-417B-907C-F6552F3DDC7C}"/>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Artificial neural networks: Weights</a:t>
            </a:r>
          </a:p>
        </p:txBody>
      </p:sp>
      <p:sp>
        <p:nvSpPr>
          <p:cNvPr id="3" name="Content Placeholder 2">
            <a:extLst>
              <a:ext uri="{FF2B5EF4-FFF2-40B4-BE49-F238E27FC236}">
                <a16:creationId xmlns:a16="http://schemas.microsoft.com/office/drawing/2014/main" id="{2ED72BF1-9AAE-C24B-9206-BF22ED104D88}"/>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AD17D2C5-81BD-439F-864C-D59C63CA4E1D}"/>
              </a:ext>
            </a:extLst>
          </p:cNvPr>
          <p:cNvGrpSpPr/>
          <p:nvPr/>
        </p:nvGrpSpPr>
        <p:grpSpPr>
          <a:xfrm>
            <a:off x="579520" y="1560207"/>
            <a:ext cx="6591552" cy="3785703"/>
            <a:chOff x="579520" y="1560207"/>
            <a:chExt cx="6591552" cy="3785703"/>
          </a:xfrm>
        </p:grpSpPr>
        <p:sp>
          <p:nvSpPr>
            <p:cNvPr id="27" name="TextBox 26">
              <a:extLst>
                <a:ext uri="{FF2B5EF4-FFF2-40B4-BE49-F238E27FC236}">
                  <a16:creationId xmlns:a16="http://schemas.microsoft.com/office/drawing/2014/main" id="{36F5189D-589E-4845-871A-2EF26D1794F2}"/>
                </a:ext>
              </a:extLst>
            </p:cNvPr>
            <p:cNvSpPr txBox="1"/>
            <p:nvPr/>
          </p:nvSpPr>
          <p:spPr>
            <a:xfrm>
              <a:off x="1259411" y="2223500"/>
              <a:ext cx="10922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1 </a:t>
              </a:r>
              <a:endParaRPr lang="en-US" sz="2400" b="1" dirty="0">
                <a:solidFill>
                  <a:srgbClr val="0090C3"/>
                </a:solidFill>
                <a:latin typeface="Cambria Math" panose="02040503050406030204" pitchFamily="18" charset="0"/>
                <a:ea typeface="Cambria Math" panose="02040503050406030204" pitchFamily="18" charset="0"/>
              </a:endParaRPr>
            </a:p>
          </p:txBody>
        </p:sp>
        <p:sp>
          <p:nvSpPr>
            <p:cNvPr id="28" name="TextBox 27">
              <a:extLst>
                <a:ext uri="{FF2B5EF4-FFF2-40B4-BE49-F238E27FC236}">
                  <a16:creationId xmlns:a16="http://schemas.microsoft.com/office/drawing/2014/main" id="{54ECB41A-017A-B9B0-CECE-1E77FA7A4DC6}"/>
                </a:ext>
              </a:extLst>
            </p:cNvPr>
            <p:cNvSpPr txBox="1"/>
            <p:nvPr/>
          </p:nvSpPr>
          <p:spPr>
            <a:xfrm>
              <a:off x="1322350" y="3112288"/>
              <a:ext cx="966322"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2</a:t>
              </a:r>
              <a:r>
                <a:rPr lang="en-US" sz="2400" b="1" dirty="0">
                  <a:latin typeface="Cambria Math" panose="02040503050406030204" pitchFamily="18" charset="0"/>
                  <a:ea typeface="Cambria Math" panose="02040503050406030204" pitchFamily="18" charset="0"/>
                </a:rPr>
                <a:t> </a:t>
              </a:r>
              <a:endParaRPr lang="en-US" sz="2400" b="1" dirty="0">
                <a:solidFill>
                  <a:srgbClr val="0090C3"/>
                </a:solidFill>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0F732A69-DF5B-1A52-CCB5-856F01225E29}"/>
                </a:ext>
              </a:extLst>
            </p:cNvPr>
            <p:cNvSpPr txBox="1"/>
            <p:nvPr/>
          </p:nvSpPr>
          <p:spPr>
            <a:xfrm>
              <a:off x="1322350" y="4064694"/>
              <a:ext cx="966322"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3</a:t>
              </a:r>
              <a:r>
                <a:rPr lang="en-US" sz="2400" b="1" dirty="0">
                  <a:latin typeface="Cambria Math" panose="02040503050406030204" pitchFamily="18" charset="0"/>
                  <a:ea typeface="Cambria Math" panose="02040503050406030204" pitchFamily="18" charset="0"/>
                </a:rPr>
                <a:t> </a:t>
              </a:r>
              <a:endParaRPr lang="en-US" sz="2400" b="1" dirty="0">
                <a:solidFill>
                  <a:srgbClr val="0090C3"/>
                </a:solidFill>
                <a:latin typeface="Cambria Math" panose="02040503050406030204" pitchFamily="18" charset="0"/>
                <a:ea typeface="Cambria Math" panose="02040503050406030204" pitchFamily="18" charset="0"/>
              </a:endParaRPr>
            </a:p>
          </p:txBody>
        </p:sp>
        <p:grpSp>
          <p:nvGrpSpPr>
            <p:cNvPr id="30" name="Group 29">
              <a:extLst>
                <a:ext uri="{FF2B5EF4-FFF2-40B4-BE49-F238E27FC236}">
                  <a16:creationId xmlns:a16="http://schemas.microsoft.com/office/drawing/2014/main" id="{1105F787-AFB6-45CB-A776-6FC8B8355316}"/>
                </a:ext>
              </a:extLst>
            </p:cNvPr>
            <p:cNvGrpSpPr/>
            <p:nvPr/>
          </p:nvGrpSpPr>
          <p:grpSpPr>
            <a:xfrm>
              <a:off x="579520" y="1560207"/>
              <a:ext cx="6591552" cy="3785703"/>
              <a:chOff x="579520" y="1560207"/>
              <a:chExt cx="6591552" cy="3785703"/>
            </a:xfrm>
          </p:grpSpPr>
          <p:sp>
            <p:nvSpPr>
              <p:cNvPr id="31" name="TextBox 30">
                <a:extLst>
                  <a:ext uri="{FF2B5EF4-FFF2-40B4-BE49-F238E27FC236}">
                    <a16:creationId xmlns:a16="http://schemas.microsoft.com/office/drawing/2014/main" id="{4E0BD4BE-6098-42BC-837F-E81C0B00BC47}"/>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40" name="Straight Arrow Connector 39">
                <a:extLst>
                  <a:ext uri="{FF2B5EF4-FFF2-40B4-BE49-F238E27FC236}">
                    <a16:creationId xmlns:a16="http://schemas.microsoft.com/office/drawing/2014/main" id="{F42CD000-ECC3-4F6A-9B30-9357856D5146}"/>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E89D833-F04D-4398-8CB3-A3723204F3BD}"/>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42" name="TextBox 41">
                <a:extLst>
                  <a:ext uri="{FF2B5EF4-FFF2-40B4-BE49-F238E27FC236}">
                    <a16:creationId xmlns:a16="http://schemas.microsoft.com/office/drawing/2014/main" id="{4CF52258-62C2-4BAD-AB10-58914255ED26}"/>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43" name="TextBox 42">
                <a:extLst>
                  <a:ext uri="{FF2B5EF4-FFF2-40B4-BE49-F238E27FC236}">
                    <a16:creationId xmlns:a16="http://schemas.microsoft.com/office/drawing/2014/main" id="{C5144E81-CB86-4C2A-9735-BA47A1DC541F}"/>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44" name="Group 43">
                <a:extLst>
                  <a:ext uri="{FF2B5EF4-FFF2-40B4-BE49-F238E27FC236}">
                    <a16:creationId xmlns:a16="http://schemas.microsoft.com/office/drawing/2014/main" id="{7F87F27A-C2E6-44B7-AEE4-FF61185288DC}"/>
                  </a:ext>
                </a:extLst>
              </p:cNvPr>
              <p:cNvGrpSpPr/>
              <p:nvPr/>
            </p:nvGrpSpPr>
            <p:grpSpPr>
              <a:xfrm>
                <a:off x="989027" y="2661730"/>
                <a:ext cx="5821691" cy="1828800"/>
                <a:chOff x="989027" y="2566868"/>
                <a:chExt cx="5821691" cy="1828800"/>
              </a:xfrm>
            </p:grpSpPr>
            <p:sp>
              <p:nvSpPr>
                <p:cNvPr id="52" name="Oval 51" descr="Circle around perceptron and activation function">
                  <a:extLst>
                    <a:ext uri="{FF2B5EF4-FFF2-40B4-BE49-F238E27FC236}">
                      <a16:creationId xmlns:a16="http://schemas.microsoft.com/office/drawing/2014/main" id="{5757E469-4B7D-42C8-9792-02872A65631E}"/>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3" name="Straight Arrow Connector 52">
                  <a:extLst>
                    <a:ext uri="{FF2B5EF4-FFF2-40B4-BE49-F238E27FC236}">
                      <a16:creationId xmlns:a16="http://schemas.microsoft.com/office/drawing/2014/main" id="{F8B38735-F83D-4200-9C88-016EF5B77FD8}"/>
                    </a:ext>
                    <a:ext uri="{C183D7F6-B498-43B3-948B-1728B52AA6E4}">
                      <adec:decorative xmlns:adec="http://schemas.microsoft.com/office/drawing/2017/decorative" val="1"/>
                    </a:ext>
                  </a:extLst>
                </p:cNvPr>
                <p:cNvCxnSpPr>
                  <a:cxnSpLocks/>
                  <a:stCxn id="55"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B01058-29B6-4FCC-9563-85A7EF0D337C}"/>
                    </a:ext>
                    <a:ext uri="{C183D7F6-B498-43B3-948B-1728B52AA6E4}">
                      <adec:decorative xmlns:adec="http://schemas.microsoft.com/office/drawing/2017/decorative" val="1"/>
                    </a:ext>
                  </a:extLst>
                </p:cNvPr>
                <p:cNvCxnSpPr>
                  <a:cxnSpLocks/>
                  <a:stCxn id="52" idx="6"/>
                  <a:endCxn id="56"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FA1C4C1-8BBA-4D14-BC51-230D6CBCA13C}"/>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E54CE7B1-B6EC-4BBE-B07A-200FF8B914CF}"/>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56" name="Rectangle 55">
                      <a:extLst>
                        <a:ext uri="{FF2B5EF4-FFF2-40B4-BE49-F238E27FC236}">
                          <a16:creationId xmlns:a16="http://schemas.microsoft.com/office/drawing/2014/main" id="{E54CE7B1-B6EC-4BBE-B07A-200FF8B914CF}"/>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45" name="TextBox 44">
                <a:extLst>
                  <a:ext uri="{FF2B5EF4-FFF2-40B4-BE49-F238E27FC236}">
                    <a16:creationId xmlns:a16="http://schemas.microsoft.com/office/drawing/2014/main" id="{1292F236-8E9F-46FC-88D6-41B8709427E5}"/>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46" name="Group 45">
                <a:extLst>
                  <a:ext uri="{FF2B5EF4-FFF2-40B4-BE49-F238E27FC236}">
                    <a16:creationId xmlns:a16="http://schemas.microsoft.com/office/drawing/2014/main" id="{C98EA8C8-E674-40B4-8377-42741EFAFF9B}"/>
                  </a:ext>
                </a:extLst>
              </p:cNvPr>
              <p:cNvGrpSpPr/>
              <p:nvPr/>
            </p:nvGrpSpPr>
            <p:grpSpPr>
              <a:xfrm>
                <a:off x="1379193" y="2680817"/>
                <a:ext cx="1323226" cy="329308"/>
                <a:chOff x="1379193" y="2680817"/>
                <a:chExt cx="1323226" cy="329308"/>
              </a:xfrm>
            </p:grpSpPr>
            <p:cxnSp>
              <p:nvCxnSpPr>
                <p:cNvPr id="50" name="Straight Connector 49">
                  <a:extLst>
                    <a:ext uri="{FF2B5EF4-FFF2-40B4-BE49-F238E27FC236}">
                      <a16:creationId xmlns:a16="http://schemas.microsoft.com/office/drawing/2014/main" id="{FC3E3C89-51F0-4883-ABF4-5E78D2E184FB}"/>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F2F113B-01FE-4340-98AA-37789F0BDE29}"/>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8AA64A0-C35E-42AD-A919-6F9B97433C1C}"/>
                  </a:ext>
                </a:extLst>
              </p:cNvPr>
              <p:cNvGrpSpPr/>
              <p:nvPr/>
            </p:nvGrpSpPr>
            <p:grpSpPr>
              <a:xfrm flipV="1">
                <a:off x="1430771" y="4204628"/>
                <a:ext cx="1323226" cy="329308"/>
                <a:chOff x="1379193" y="2680817"/>
                <a:chExt cx="1323226" cy="329308"/>
              </a:xfrm>
            </p:grpSpPr>
            <p:cxnSp>
              <p:nvCxnSpPr>
                <p:cNvPr id="48" name="Straight Connector 47">
                  <a:extLst>
                    <a:ext uri="{FF2B5EF4-FFF2-40B4-BE49-F238E27FC236}">
                      <a16:creationId xmlns:a16="http://schemas.microsoft.com/office/drawing/2014/main" id="{D36B572C-45B4-4572-8D75-DAED2E23850C}"/>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61DA2C0-B778-4F8A-86C6-A1B732888AD2}"/>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custDataLst>
      <p:tags r:id="rId1"/>
    </p:custDataLst>
    <p:extLst>
      <p:ext uri="{BB962C8B-B14F-4D97-AF65-F5344CB8AC3E}">
        <p14:creationId xmlns:p14="http://schemas.microsoft.com/office/powerpoint/2010/main" val="222314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Deep learning context</a:t>
            </a:r>
          </a:p>
        </p:txBody>
      </p:sp>
      <p:sp>
        <p:nvSpPr>
          <p:cNvPr id="4" name="Text Placeholder 3">
            <a:extLst>
              <a:ext uri="{FF2B5EF4-FFF2-40B4-BE49-F238E27FC236}">
                <a16:creationId xmlns:a16="http://schemas.microsoft.com/office/drawing/2014/main" id="{8E39B5AD-C01C-BD75-8665-5B9B68798EE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E50D5D-1F86-4022-99B2-288FE64C5CB0}"/>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Artificial neural networks: Input</a:t>
            </a:r>
          </a:p>
        </p:txBody>
      </p:sp>
      <p:sp>
        <p:nvSpPr>
          <p:cNvPr id="3" name="Content Placeholder 2">
            <a:extLst>
              <a:ext uri="{FF2B5EF4-FFF2-40B4-BE49-F238E27FC236}">
                <a16:creationId xmlns:a16="http://schemas.microsoft.com/office/drawing/2014/main" id="{0BB8D1EE-4A4D-BFB1-318A-349ABCF04B6D}"/>
              </a:ext>
            </a:extLst>
          </p:cNvPr>
          <p:cNvSpPr>
            <a:spLocks noGrp="1"/>
          </p:cNvSpPr>
          <p:nvPr>
            <p:ph idx="2"/>
          </p:nvPr>
        </p:nvSpPr>
        <p:spPr/>
        <p:txBody>
          <a:bodyPr/>
          <a:lstStyle/>
          <a:p>
            <a:endParaRPr lang="en-US"/>
          </a:p>
        </p:txBody>
      </p:sp>
      <p:grpSp>
        <p:nvGrpSpPr>
          <p:cNvPr id="15" name="Group 14">
            <a:extLst>
              <a:ext uri="{FF2B5EF4-FFF2-40B4-BE49-F238E27FC236}">
                <a16:creationId xmlns:a16="http://schemas.microsoft.com/office/drawing/2014/main" id="{6614F441-445F-4268-9003-437C08CA2F48}"/>
              </a:ext>
            </a:extLst>
          </p:cNvPr>
          <p:cNvGrpSpPr/>
          <p:nvPr/>
        </p:nvGrpSpPr>
        <p:grpSpPr>
          <a:xfrm>
            <a:off x="579520" y="1560207"/>
            <a:ext cx="6591552" cy="3785703"/>
            <a:chOff x="579520" y="1560207"/>
            <a:chExt cx="6591552" cy="3785703"/>
          </a:xfrm>
        </p:grpSpPr>
        <p:sp>
          <p:nvSpPr>
            <p:cNvPr id="48" name="TextBox 47">
              <a:extLst>
                <a:ext uri="{FF2B5EF4-FFF2-40B4-BE49-F238E27FC236}">
                  <a16:creationId xmlns:a16="http://schemas.microsoft.com/office/drawing/2014/main" id="{C5B543DD-71A6-4EF5-88E6-E0433ED5EE2D}"/>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49" name="Straight Arrow Connector 48">
              <a:extLst>
                <a:ext uri="{FF2B5EF4-FFF2-40B4-BE49-F238E27FC236}">
                  <a16:creationId xmlns:a16="http://schemas.microsoft.com/office/drawing/2014/main" id="{8EF350DC-6FCC-45CD-8B24-639536654006}"/>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655EB4A-90CC-4264-8F59-E6B8C5706800}"/>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51" name="TextBox 50">
              <a:extLst>
                <a:ext uri="{FF2B5EF4-FFF2-40B4-BE49-F238E27FC236}">
                  <a16:creationId xmlns:a16="http://schemas.microsoft.com/office/drawing/2014/main" id="{F641FDF1-9C2F-4FC5-86D9-C8D12B3CE8FE}"/>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52" name="TextBox 51">
              <a:extLst>
                <a:ext uri="{FF2B5EF4-FFF2-40B4-BE49-F238E27FC236}">
                  <a16:creationId xmlns:a16="http://schemas.microsoft.com/office/drawing/2014/main" id="{9D59BEF5-5950-4022-94BA-8B089DA705CD}"/>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3" name="Group 52">
              <a:extLst>
                <a:ext uri="{FF2B5EF4-FFF2-40B4-BE49-F238E27FC236}">
                  <a16:creationId xmlns:a16="http://schemas.microsoft.com/office/drawing/2014/main" id="{C19DD8C0-04BB-4D82-AFFB-AB3245E03DAB}"/>
                </a:ext>
              </a:extLst>
            </p:cNvPr>
            <p:cNvGrpSpPr/>
            <p:nvPr/>
          </p:nvGrpSpPr>
          <p:grpSpPr>
            <a:xfrm>
              <a:off x="989027" y="2661730"/>
              <a:ext cx="5821691" cy="1828800"/>
              <a:chOff x="989027" y="2566868"/>
              <a:chExt cx="5821691" cy="1828800"/>
            </a:xfrm>
          </p:grpSpPr>
          <p:sp>
            <p:nvSpPr>
              <p:cNvPr id="61" name="Oval 60" descr="Circle around perceptron and activation function">
                <a:extLst>
                  <a:ext uri="{FF2B5EF4-FFF2-40B4-BE49-F238E27FC236}">
                    <a16:creationId xmlns:a16="http://schemas.microsoft.com/office/drawing/2014/main" id="{08521189-5CFF-4A62-B39D-53AE3BFD4288}"/>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2" name="Straight Arrow Connector 61">
                <a:extLst>
                  <a:ext uri="{FF2B5EF4-FFF2-40B4-BE49-F238E27FC236}">
                    <a16:creationId xmlns:a16="http://schemas.microsoft.com/office/drawing/2014/main" id="{3BEDDD57-5396-4EB2-B1B5-87CCB7DC08C7}"/>
                  </a:ext>
                  <a:ext uri="{C183D7F6-B498-43B3-948B-1728B52AA6E4}">
                    <adec:decorative xmlns:adec="http://schemas.microsoft.com/office/drawing/2017/decorative" val="1"/>
                  </a:ext>
                </a:extLst>
              </p:cNvPr>
              <p:cNvCxnSpPr>
                <a:cxnSpLocks/>
                <a:stCxn id="64"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B03F305-0066-413F-B856-F091B534AD23}"/>
                  </a:ext>
                  <a:ext uri="{C183D7F6-B498-43B3-948B-1728B52AA6E4}">
                    <adec:decorative xmlns:adec="http://schemas.microsoft.com/office/drawing/2017/decorative" val="1"/>
                  </a:ext>
                </a:extLst>
              </p:cNvPr>
              <p:cNvCxnSpPr>
                <a:cxnSpLocks/>
                <a:stCxn id="61" idx="6"/>
                <a:endCxn id="65"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0842775-9E51-4EE0-8DB6-82D18E087FD1}"/>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3CB91C37-D6C7-447D-89D7-2CD1ED6690B4}"/>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65" name="Rectangle 64">
                    <a:extLst>
                      <a:ext uri="{FF2B5EF4-FFF2-40B4-BE49-F238E27FC236}">
                        <a16:creationId xmlns:a16="http://schemas.microsoft.com/office/drawing/2014/main" id="{3CB91C37-D6C7-447D-89D7-2CD1ED6690B4}"/>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54" name="TextBox 53">
              <a:extLst>
                <a:ext uri="{FF2B5EF4-FFF2-40B4-BE49-F238E27FC236}">
                  <a16:creationId xmlns:a16="http://schemas.microsoft.com/office/drawing/2014/main" id="{A9F99064-C840-4DD5-B459-68DED36F9CA5}"/>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5" name="Group 54">
              <a:extLst>
                <a:ext uri="{FF2B5EF4-FFF2-40B4-BE49-F238E27FC236}">
                  <a16:creationId xmlns:a16="http://schemas.microsoft.com/office/drawing/2014/main" id="{4C0284C2-56D5-4801-9AA3-42749B8E79A0}"/>
                </a:ext>
              </a:extLst>
            </p:cNvPr>
            <p:cNvGrpSpPr/>
            <p:nvPr/>
          </p:nvGrpSpPr>
          <p:grpSpPr>
            <a:xfrm>
              <a:off x="1379193" y="2680817"/>
              <a:ext cx="1323226" cy="329308"/>
              <a:chOff x="1379193" y="2680817"/>
              <a:chExt cx="1323226" cy="329308"/>
            </a:xfrm>
          </p:grpSpPr>
          <p:cxnSp>
            <p:nvCxnSpPr>
              <p:cNvPr id="59" name="Straight Connector 58">
                <a:extLst>
                  <a:ext uri="{FF2B5EF4-FFF2-40B4-BE49-F238E27FC236}">
                    <a16:creationId xmlns:a16="http://schemas.microsoft.com/office/drawing/2014/main" id="{3C0B98F3-60A5-4F5A-AE7B-344D38DA7BF6}"/>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7B52F97-08BB-40A2-A95F-6F528E251A22}"/>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96C79DA-6B94-47F2-BA7C-0E967E2D18D7}"/>
                </a:ext>
              </a:extLst>
            </p:cNvPr>
            <p:cNvGrpSpPr/>
            <p:nvPr/>
          </p:nvGrpSpPr>
          <p:grpSpPr>
            <a:xfrm flipV="1">
              <a:off x="1430771" y="4204628"/>
              <a:ext cx="1323226" cy="329308"/>
              <a:chOff x="1379193" y="2680817"/>
              <a:chExt cx="1323226" cy="329308"/>
            </a:xfrm>
          </p:grpSpPr>
          <p:cxnSp>
            <p:nvCxnSpPr>
              <p:cNvPr id="57" name="Straight Connector 56">
                <a:extLst>
                  <a:ext uri="{FF2B5EF4-FFF2-40B4-BE49-F238E27FC236}">
                    <a16:creationId xmlns:a16="http://schemas.microsoft.com/office/drawing/2014/main" id="{A4F911A6-3B9E-422B-9AF8-82733B578037}"/>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CBC74CA-98C7-408E-BF00-3F4C99FF7B85}"/>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64D304A4-58C2-45F7-ACC9-558E7AF7C55B}"/>
                </a:ext>
                <a:ext uri="{C183D7F6-B498-43B3-948B-1728B52AA6E4}">
                  <adec:decorative xmlns:adec="http://schemas.microsoft.com/office/drawing/2017/decorative" val="1"/>
                </a:ext>
              </a:extLst>
            </p:cNvPr>
            <p:cNvCxnSpPr>
              <a:cxnSpLocks/>
            </p:cNvCxnSpPr>
            <p:nvPr/>
          </p:nvCxnSpPr>
          <p:spPr>
            <a:xfrm>
              <a:off x="4130247" y="2888878"/>
              <a:ext cx="0" cy="13491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CE2BC3C-A1B8-4314-93A1-A0DAC2153872}"/>
                    </a:ext>
                  </a:extLst>
                </p:cNvPr>
                <p:cNvSpPr txBox="1"/>
                <p:nvPr/>
              </p:nvSpPr>
              <p:spPr>
                <a:xfrm>
                  <a:off x="2854850" y="3145841"/>
                  <a:ext cx="1243867" cy="80804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𝑑</m:t>
                            </m:r>
                          </m:sup>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𝑤</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e>
                        </m:nary>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𝑏</m:t>
                        </m:r>
                      </m:oMath>
                    </m:oMathPara>
                  </a14:m>
                  <a:endParaRPr lang="en-US" sz="1800" dirty="0">
                    <a:solidFill>
                      <a:schemeClr val="bg1"/>
                    </a:solidFill>
                  </a:endParaRPr>
                </a:p>
              </p:txBody>
            </p:sp>
          </mc:Choice>
          <mc:Fallback xmlns="">
            <p:sp>
              <p:nvSpPr>
                <p:cNvPr id="42" name="TextBox 41">
                  <a:extLst>
                    <a:ext uri="{FF2B5EF4-FFF2-40B4-BE49-F238E27FC236}">
                      <a16:creationId xmlns:a16="http://schemas.microsoft.com/office/drawing/2014/main" id="{3CE2BC3C-A1B8-4314-93A1-A0DAC2153872}"/>
                    </a:ext>
                  </a:extLst>
                </p:cNvPr>
                <p:cNvSpPr txBox="1">
                  <a:spLocks noRot="1" noChangeAspect="1" noMove="1" noResize="1" noEditPoints="1" noAdjustHandles="1" noChangeArrowheads="1" noChangeShapeType="1" noTextEdit="1"/>
                </p:cNvSpPr>
                <p:nvPr/>
              </p:nvSpPr>
              <p:spPr>
                <a:xfrm>
                  <a:off x="2854850" y="3145841"/>
                  <a:ext cx="1243867" cy="808042"/>
                </a:xfrm>
                <a:prstGeom prst="rect">
                  <a:avLst/>
                </a:prstGeom>
                <a:blipFill>
                  <a:blip r:embed="rId5"/>
                  <a:stretch>
                    <a:fillRect/>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CFC239F7-FF22-42B9-856F-94BA3004256C}"/>
                </a:ext>
              </a:extLst>
            </p:cNvPr>
            <p:cNvSpPr txBox="1"/>
            <p:nvPr/>
          </p:nvSpPr>
          <p:spPr>
            <a:xfrm>
              <a:off x="1432814" y="4072705"/>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3</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7" name="TextBox 66">
              <a:extLst>
                <a:ext uri="{FF2B5EF4-FFF2-40B4-BE49-F238E27FC236}">
                  <a16:creationId xmlns:a16="http://schemas.microsoft.com/office/drawing/2014/main" id="{6F4A8308-1B4B-4CC7-97E7-702E94A9CA09}"/>
                </a:ext>
              </a:extLst>
            </p:cNvPr>
            <p:cNvSpPr txBox="1"/>
            <p:nvPr/>
          </p:nvSpPr>
          <p:spPr>
            <a:xfrm>
              <a:off x="1432814" y="3118656"/>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2</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8" name="TextBox 67">
              <a:extLst>
                <a:ext uri="{FF2B5EF4-FFF2-40B4-BE49-F238E27FC236}">
                  <a16:creationId xmlns:a16="http://schemas.microsoft.com/office/drawing/2014/main" id="{8CCC6793-E2DB-4BF3-8C50-BBA882CDA0BA}"/>
                </a:ext>
              </a:extLst>
            </p:cNvPr>
            <p:cNvSpPr txBox="1"/>
            <p:nvPr/>
          </p:nvSpPr>
          <p:spPr>
            <a:xfrm>
              <a:off x="1432814" y="2221195"/>
              <a:ext cx="1092200"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1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spTree>
    <p:custDataLst>
      <p:tags r:id="rId1"/>
    </p:custDataLst>
    <p:extLst>
      <p:ext uri="{BB962C8B-B14F-4D97-AF65-F5344CB8AC3E}">
        <p14:creationId xmlns:p14="http://schemas.microsoft.com/office/powerpoint/2010/main" val="2435353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FE097EF-BBC5-4903-BF22-6A96FDF599C8}"/>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Artificial neural networks: Activation function</a:t>
            </a:r>
          </a:p>
        </p:txBody>
      </p:sp>
      <p:sp>
        <p:nvSpPr>
          <p:cNvPr id="3" name="Content Placeholder 2">
            <a:extLst>
              <a:ext uri="{FF2B5EF4-FFF2-40B4-BE49-F238E27FC236}">
                <a16:creationId xmlns:a16="http://schemas.microsoft.com/office/drawing/2014/main" id="{7F81C648-3F73-7AD5-79CD-F1B0DAED01BC}"/>
              </a:ext>
            </a:extLst>
          </p:cNvPr>
          <p:cNvSpPr>
            <a:spLocks noGrp="1"/>
          </p:cNvSpPr>
          <p:nvPr>
            <p:ph idx="2"/>
          </p:nvPr>
        </p:nvSpPr>
        <p:spPr/>
        <p:txBody>
          <a:bodyPr/>
          <a:lstStyle/>
          <a:p>
            <a:endParaRPr lang="en-US"/>
          </a:p>
        </p:txBody>
      </p:sp>
      <p:grpSp>
        <p:nvGrpSpPr>
          <p:cNvPr id="13" name="Group 12">
            <a:extLst>
              <a:ext uri="{FF2B5EF4-FFF2-40B4-BE49-F238E27FC236}">
                <a16:creationId xmlns:a16="http://schemas.microsoft.com/office/drawing/2014/main" id="{2D7C6508-A80D-448A-B95C-4ADDD0E952A3}"/>
              </a:ext>
            </a:extLst>
          </p:cNvPr>
          <p:cNvGrpSpPr/>
          <p:nvPr/>
        </p:nvGrpSpPr>
        <p:grpSpPr>
          <a:xfrm>
            <a:off x="579520" y="1560207"/>
            <a:ext cx="6591552" cy="4093480"/>
            <a:chOff x="579520" y="1560207"/>
            <a:chExt cx="6591552" cy="4093480"/>
          </a:xfrm>
        </p:grpSpPr>
        <p:sp>
          <p:nvSpPr>
            <p:cNvPr id="48" name="TextBox 47">
              <a:extLst>
                <a:ext uri="{FF2B5EF4-FFF2-40B4-BE49-F238E27FC236}">
                  <a16:creationId xmlns:a16="http://schemas.microsoft.com/office/drawing/2014/main" id="{A63098BD-5B1A-4A5D-B1E1-5DC3C2AFE0D3}"/>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49" name="Straight Arrow Connector 48">
              <a:extLst>
                <a:ext uri="{FF2B5EF4-FFF2-40B4-BE49-F238E27FC236}">
                  <a16:creationId xmlns:a16="http://schemas.microsoft.com/office/drawing/2014/main" id="{82418C37-3BC8-46A4-9098-00FB6612163E}"/>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F48034C-099A-4690-A2B1-5AF3C8700E29}"/>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51" name="TextBox 50">
              <a:extLst>
                <a:ext uri="{FF2B5EF4-FFF2-40B4-BE49-F238E27FC236}">
                  <a16:creationId xmlns:a16="http://schemas.microsoft.com/office/drawing/2014/main" id="{16D5FC66-6952-4CAD-B67A-2039F1A1FAF9}"/>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52" name="TextBox 51">
              <a:extLst>
                <a:ext uri="{FF2B5EF4-FFF2-40B4-BE49-F238E27FC236}">
                  <a16:creationId xmlns:a16="http://schemas.microsoft.com/office/drawing/2014/main" id="{DAC85518-4833-4FE0-974D-A0C1D00ACD67}"/>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3" name="Group 52">
              <a:extLst>
                <a:ext uri="{FF2B5EF4-FFF2-40B4-BE49-F238E27FC236}">
                  <a16:creationId xmlns:a16="http://schemas.microsoft.com/office/drawing/2014/main" id="{5D0EEDAC-0954-4078-8675-3D0D47EEFC2A}"/>
                </a:ext>
              </a:extLst>
            </p:cNvPr>
            <p:cNvGrpSpPr/>
            <p:nvPr/>
          </p:nvGrpSpPr>
          <p:grpSpPr>
            <a:xfrm>
              <a:off x="989027" y="2661730"/>
              <a:ext cx="5821691" cy="1828800"/>
              <a:chOff x="989027" y="2566868"/>
              <a:chExt cx="5821691" cy="1828800"/>
            </a:xfrm>
          </p:grpSpPr>
          <p:sp>
            <p:nvSpPr>
              <p:cNvPr id="66" name="Oval 65" descr="Circle around perceptron and activation function">
                <a:extLst>
                  <a:ext uri="{FF2B5EF4-FFF2-40B4-BE49-F238E27FC236}">
                    <a16:creationId xmlns:a16="http://schemas.microsoft.com/office/drawing/2014/main" id="{97BDB90B-E66B-4633-8DC9-650F304E99D5}"/>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7" name="Straight Arrow Connector 66">
                <a:extLst>
                  <a:ext uri="{FF2B5EF4-FFF2-40B4-BE49-F238E27FC236}">
                    <a16:creationId xmlns:a16="http://schemas.microsoft.com/office/drawing/2014/main" id="{72099A65-BAC7-4FDD-A4A1-4F519EE3E253}"/>
                  </a:ext>
                  <a:ext uri="{C183D7F6-B498-43B3-948B-1728B52AA6E4}">
                    <adec:decorative xmlns:adec="http://schemas.microsoft.com/office/drawing/2017/decorative" val="1"/>
                  </a:ext>
                </a:extLst>
              </p:cNvPr>
              <p:cNvCxnSpPr>
                <a:cxnSpLocks/>
                <a:stCxn id="69"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ED4EBDC-6BEB-42BD-AF89-75A880758996}"/>
                  </a:ext>
                  <a:ext uri="{C183D7F6-B498-43B3-948B-1728B52AA6E4}">
                    <adec:decorative xmlns:adec="http://schemas.microsoft.com/office/drawing/2017/decorative" val="1"/>
                  </a:ext>
                </a:extLst>
              </p:cNvPr>
              <p:cNvCxnSpPr>
                <a:cxnSpLocks/>
                <a:stCxn id="66" idx="6"/>
                <a:endCxn id="70"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E481CB6-96A3-4128-AC3C-A9E5DEFFCCF4}"/>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82CE63E0-178F-4076-BF7F-1B2DB44B1F91}"/>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70" name="Rectangle 69">
                    <a:extLst>
                      <a:ext uri="{FF2B5EF4-FFF2-40B4-BE49-F238E27FC236}">
                        <a16:creationId xmlns:a16="http://schemas.microsoft.com/office/drawing/2014/main" id="{82CE63E0-178F-4076-BF7F-1B2DB44B1F91}"/>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54" name="TextBox 53">
              <a:extLst>
                <a:ext uri="{FF2B5EF4-FFF2-40B4-BE49-F238E27FC236}">
                  <a16:creationId xmlns:a16="http://schemas.microsoft.com/office/drawing/2014/main" id="{2323CB40-6608-49F6-AA02-FB5A7A2CCB43}"/>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5" name="Group 54">
              <a:extLst>
                <a:ext uri="{FF2B5EF4-FFF2-40B4-BE49-F238E27FC236}">
                  <a16:creationId xmlns:a16="http://schemas.microsoft.com/office/drawing/2014/main" id="{9908FFB6-6FC5-4C05-A4C4-513D53C182DB}"/>
                </a:ext>
              </a:extLst>
            </p:cNvPr>
            <p:cNvGrpSpPr/>
            <p:nvPr/>
          </p:nvGrpSpPr>
          <p:grpSpPr>
            <a:xfrm>
              <a:off x="1379193" y="2680817"/>
              <a:ext cx="1323226" cy="329308"/>
              <a:chOff x="1379193" y="2680817"/>
              <a:chExt cx="1323226" cy="329308"/>
            </a:xfrm>
          </p:grpSpPr>
          <p:cxnSp>
            <p:nvCxnSpPr>
              <p:cNvPr id="64" name="Straight Connector 63">
                <a:extLst>
                  <a:ext uri="{FF2B5EF4-FFF2-40B4-BE49-F238E27FC236}">
                    <a16:creationId xmlns:a16="http://schemas.microsoft.com/office/drawing/2014/main" id="{7491B0D2-9DB7-4929-9C83-9C4DA72F388E}"/>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FA7275D-6A5E-41A8-954A-8C11A7BFA49A}"/>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4BB43DCB-F353-4CF0-8C5E-3507046136C4}"/>
                </a:ext>
              </a:extLst>
            </p:cNvPr>
            <p:cNvGrpSpPr/>
            <p:nvPr/>
          </p:nvGrpSpPr>
          <p:grpSpPr>
            <a:xfrm flipV="1">
              <a:off x="1430771" y="4204628"/>
              <a:ext cx="1323226" cy="329308"/>
              <a:chOff x="1379193" y="2680817"/>
              <a:chExt cx="1323226" cy="329308"/>
            </a:xfrm>
          </p:grpSpPr>
          <p:cxnSp>
            <p:nvCxnSpPr>
              <p:cNvPr id="62" name="Straight Connector 61">
                <a:extLst>
                  <a:ext uri="{FF2B5EF4-FFF2-40B4-BE49-F238E27FC236}">
                    <a16:creationId xmlns:a16="http://schemas.microsoft.com/office/drawing/2014/main" id="{C790E64B-6345-483D-8EE9-20BD742524FE}"/>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605C816-1CFE-4CF6-A477-93AC05CA1228}"/>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Connector 56">
              <a:extLst>
                <a:ext uri="{FF2B5EF4-FFF2-40B4-BE49-F238E27FC236}">
                  <a16:creationId xmlns:a16="http://schemas.microsoft.com/office/drawing/2014/main" id="{3A587381-D90D-4928-983D-57C3214FD689}"/>
                </a:ext>
                <a:ext uri="{C183D7F6-B498-43B3-948B-1728B52AA6E4}">
                  <adec:decorative xmlns:adec="http://schemas.microsoft.com/office/drawing/2017/decorative" val="1"/>
                </a:ext>
              </a:extLst>
            </p:cNvPr>
            <p:cNvCxnSpPr>
              <a:cxnSpLocks/>
            </p:cNvCxnSpPr>
            <p:nvPr/>
          </p:nvCxnSpPr>
          <p:spPr>
            <a:xfrm>
              <a:off x="4130247" y="2888878"/>
              <a:ext cx="0" cy="13491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FAB08B4-5EFD-4EAD-A913-14DC47764DA8}"/>
                    </a:ext>
                  </a:extLst>
                </p:cNvPr>
                <p:cNvSpPr txBox="1"/>
                <p:nvPr/>
              </p:nvSpPr>
              <p:spPr>
                <a:xfrm>
                  <a:off x="2854850" y="3145841"/>
                  <a:ext cx="1243867" cy="80804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𝑑</m:t>
                            </m:r>
                          </m:sup>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𝑤</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e>
                        </m:nary>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𝑏</m:t>
                        </m:r>
                      </m:oMath>
                    </m:oMathPara>
                  </a14:m>
                  <a:endParaRPr lang="en-US" sz="1800" dirty="0">
                    <a:solidFill>
                      <a:schemeClr val="bg1"/>
                    </a:solidFill>
                  </a:endParaRPr>
                </a:p>
              </p:txBody>
            </p:sp>
          </mc:Choice>
          <mc:Fallback xmlns="">
            <p:sp>
              <p:nvSpPr>
                <p:cNvPr id="58" name="TextBox 57">
                  <a:extLst>
                    <a:ext uri="{FF2B5EF4-FFF2-40B4-BE49-F238E27FC236}">
                      <a16:creationId xmlns:a16="http://schemas.microsoft.com/office/drawing/2014/main" id="{9FAB08B4-5EFD-4EAD-A913-14DC47764DA8}"/>
                    </a:ext>
                  </a:extLst>
                </p:cNvPr>
                <p:cNvSpPr txBox="1">
                  <a:spLocks noRot="1" noChangeAspect="1" noMove="1" noResize="1" noEditPoints="1" noAdjustHandles="1" noChangeArrowheads="1" noChangeShapeType="1" noTextEdit="1"/>
                </p:cNvSpPr>
                <p:nvPr/>
              </p:nvSpPr>
              <p:spPr>
                <a:xfrm>
                  <a:off x="2854850" y="3145841"/>
                  <a:ext cx="1243867" cy="808042"/>
                </a:xfrm>
                <a:prstGeom prst="rect">
                  <a:avLst/>
                </a:prstGeom>
                <a:blipFill>
                  <a:blip r:embed="rId5"/>
                  <a:stretch>
                    <a:fillRect/>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00D2ED3F-7B14-4541-B731-229E6E4E2F6E}"/>
                </a:ext>
              </a:extLst>
            </p:cNvPr>
            <p:cNvSpPr txBox="1"/>
            <p:nvPr/>
          </p:nvSpPr>
          <p:spPr>
            <a:xfrm>
              <a:off x="1432814" y="4072705"/>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3</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0" name="TextBox 59">
              <a:extLst>
                <a:ext uri="{FF2B5EF4-FFF2-40B4-BE49-F238E27FC236}">
                  <a16:creationId xmlns:a16="http://schemas.microsoft.com/office/drawing/2014/main" id="{068B137E-2DB0-4ECE-B36E-CBD62A44532F}"/>
                </a:ext>
              </a:extLst>
            </p:cNvPr>
            <p:cNvSpPr txBox="1"/>
            <p:nvPr/>
          </p:nvSpPr>
          <p:spPr>
            <a:xfrm>
              <a:off x="1432814" y="3118656"/>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2</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1" name="TextBox 60">
              <a:extLst>
                <a:ext uri="{FF2B5EF4-FFF2-40B4-BE49-F238E27FC236}">
                  <a16:creationId xmlns:a16="http://schemas.microsoft.com/office/drawing/2014/main" id="{8A9D3046-60CE-41E7-B847-41A8A7EBD14B}"/>
                </a:ext>
              </a:extLst>
            </p:cNvPr>
            <p:cNvSpPr txBox="1"/>
            <p:nvPr/>
          </p:nvSpPr>
          <p:spPr>
            <a:xfrm>
              <a:off x="1432814" y="2221195"/>
              <a:ext cx="1092200"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1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41" name="TextBox 40">
              <a:extLst>
                <a:ext uri="{FF2B5EF4-FFF2-40B4-BE49-F238E27FC236}">
                  <a16:creationId xmlns:a16="http://schemas.microsoft.com/office/drawing/2014/main" id="{DDCEB5B0-5901-4B7A-B068-8C7EE4FD42A8}"/>
                </a:ext>
              </a:extLst>
            </p:cNvPr>
            <p:cNvSpPr txBox="1"/>
            <p:nvPr/>
          </p:nvSpPr>
          <p:spPr>
            <a:xfrm>
              <a:off x="2916802" y="4822690"/>
              <a:ext cx="1681237" cy="830997"/>
            </a:xfrm>
            <a:prstGeom prst="rect">
              <a:avLst/>
            </a:prstGeom>
            <a:noFill/>
          </p:spPr>
          <p:txBody>
            <a:bodyPr wrap="square" rtlCol="0">
              <a:spAutoFit/>
            </a:bodyPr>
            <a:lstStyle/>
            <a:p>
              <a:r>
                <a:rPr lang="en-US" sz="2400" b="1" dirty="0">
                  <a:solidFill>
                    <a:srgbClr val="AC2D7B"/>
                  </a:solidFill>
                  <a:latin typeface="Amazon Ember" panose="020B0603020204020204" pitchFamily="34" charset="0"/>
                  <a:ea typeface="Amazon Ember" panose="020B0603020204020204" pitchFamily="34" charset="0"/>
                  <a:cs typeface="Amazon Ember" panose="020B0603020204020204" pitchFamily="34" charset="0"/>
                </a:rPr>
                <a:t>Activation</a:t>
              </a:r>
            </a:p>
            <a:p>
              <a:r>
                <a:rPr lang="en-US" sz="2400" b="1" dirty="0">
                  <a:solidFill>
                    <a:srgbClr val="AC2D7B"/>
                  </a:solidFill>
                  <a:latin typeface="Amazon Ember" panose="020B0603020204020204" pitchFamily="34" charset="0"/>
                  <a:ea typeface="Amazon Ember" panose="020B0603020204020204" pitchFamily="34" charset="0"/>
                  <a:cs typeface="Amazon Ember" panose="020B0603020204020204" pitchFamily="34" charset="0"/>
                </a:rPr>
                <a:t>function</a:t>
              </a:r>
            </a:p>
          </p:txBody>
        </p:sp>
        <p:sp>
          <p:nvSpPr>
            <p:cNvPr id="44" name="TextBox 43">
              <a:extLst>
                <a:ext uri="{FF2B5EF4-FFF2-40B4-BE49-F238E27FC236}">
                  <a16:creationId xmlns:a16="http://schemas.microsoft.com/office/drawing/2014/main" id="{087BACBC-66C9-4627-909F-4DA18EE3D823}"/>
                </a:ext>
              </a:extLst>
            </p:cNvPr>
            <p:cNvSpPr txBox="1"/>
            <p:nvPr/>
          </p:nvSpPr>
          <p:spPr>
            <a:xfrm>
              <a:off x="4157014" y="3348597"/>
              <a:ext cx="711200" cy="461665"/>
            </a:xfrm>
            <a:prstGeom prst="rect">
              <a:avLst/>
            </a:prstGeom>
            <a:noFill/>
          </p:spPr>
          <p:txBody>
            <a:bodyPr wrap="square" rtlCol="0">
              <a:spAutoFit/>
            </a:bodyPr>
            <a:lstStyle/>
            <a:p>
              <a:r>
                <a:rPr lang="en-US" sz="2400" b="1" dirty="0">
                  <a:solidFill>
                    <a:schemeClr val="bg1"/>
                  </a:solidFill>
                  <a:latin typeface="Cambria Math" panose="02040503050406030204" pitchFamily="18" charset="0"/>
                  <a:ea typeface="Cambria Math" panose="02040503050406030204" pitchFamily="18" charset="0"/>
                </a:rPr>
                <a:t>f</a:t>
              </a:r>
            </a:p>
          </p:txBody>
        </p:sp>
        <p:cxnSp>
          <p:nvCxnSpPr>
            <p:cNvPr id="45" name="Straight Arrow Connector 44">
              <a:extLst>
                <a:ext uri="{FF2B5EF4-FFF2-40B4-BE49-F238E27FC236}">
                  <a16:creationId xmlns:a16="http://schemas.microsoft.com/office/drawing/2014/main" id="{17D64467-7538-41C3-B2EF-2187FE5EE915}"/>
                </a:ext>
                <a:ext uri="{C183D7F6-B498-43B3-948B-1728B52AA6E4}">
                  <adec:decorative xmlns:adec="http://schemas.microsoft.com/office/drawing/2017/decorative" val="1"/>
                </a:ext>
              </a:extLst>
            </p:cNvPr>
            <p:cNvCxnSpPr>
              <a:cxnSpLocks/>
            </p:cNvCxnSpPr>
            <p:nvPr/>
          </p:nvCxnSpPr>
          <p:spPr>
            <a:xfrm flipV="1">
              <a:off x="4301198" y="3861019"/>
              <a:ext cx="0" cy="1025425"/>
            </a:xfrm>
            <a:prstGeom prst="straightConnector1">
              <a:avLst/>
            </a:prstGeom>
            <a:ln w="19050" cmpd="sng">
              <a:solidFill>
                <a:schemeClr val="tx1"/>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39F0FE4-3D08-45FF-A7AD-EEB4C2E6DF79}"/>
                    </a:ext>
                  </a:extLst>
                </p:cNvPr>
                <p:cNvSpPr txBox="1"/>
                <p:nvPr/>
              </p:nvSpPr>
              <p:spPr>
                <a:xfrm>
                  <a:off x="4560764" y="2514700"/>
                  <a:ext cx="1920975" cy="99084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accent6"/>
                            </a:solidFill>
                            <a:latin typeface="Cambria Math" panose="02040503050406030204" pitchFamily="18" charset="0"/>
                          </a:rPr>
                          <m:t>𝑓</m:t>
                        </m:r>
                        <m:d>
                          <m:dPr>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𝑑</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e>
                            </m:nary>
                          </m:e>
                        </m:d>
                      </m:oMath>
                    </m:oMathPara>
                  </a14:m>
                  <a:endParaRPr lang="en-US" sz="2000" dirty="0"/>
                </a:p>
              </p:txBody>
            </p:sp>
          </mc:Choice>
          <mc:Fallback xmlns="">
            <p:sp>
              <p:nvSpPr>
                <p:cNvPr id="46" name="TextBox 45">
                  <a:extLst>
                    <a:ext uri="{FF2B5EF4-FFF2-40B4-BE49-F238E27FC236}">
                      <a16:creationId xmlns:a16="http://schemas.microsoft.com/office/drawing/2014/main" id="{739F0FE4-3D08-45FF-A7AD-EEB4C2E6DF79}"/>
                    </a:ext>
                  </a:extLst>
                </p:cNvPr>
                <p:cNvSpPr txBox="1">
                  <a:spLocks noRot="1" noChangeAspect="1" noMove="1" noResize="1" noEditPoints="1" noAdjustHandles="1" noChangeArrowheads="1" noChangeShapeType="1" noTextEdit="1"/>
                </p:cNvSpPr>
                <p:nvPr/>
              </p:nvSpPr>
              <p:spPr>
                <a:xfrm>
                  <a:off x="4560764" y="2514700"/>
                  <a:ext cx="1920975" cy="990849"/>
                </a:xfrm>
                <a:prstGeom prst="rect">
                  <a:avLst/>
                </a:prstGeom>
                <a:blipFill>
                  <a:blip r:embed="rId6"/>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03261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Deep learning or neural network?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solidFill>
                  <a:schemeClr val="tx2"/>
                </a:solidFill>
              </a:rPr>
              <a:t>Neural networks emulate the behavior of the human brain:</a:t>
            </a:r>
          </a:p>
          <a:p>
            <a:pPr lvl="1"/>
            <a:r>
              <a:rPr lang="en-US" dirty="0">
                <a:solidFill>
                  <a:schemeClr val="tx2"/>
                </a:solidFill>
              </a:rPr>
              <a:t>They help recognize patterns and solve common problems in ML.</a:t>
            </a:r>
          </a:p>
          <a:p>
            <a:pPr lvl="1"/>
            <a:r>
              <a:rPr lang="en-US" dirty="0">
                <a:solidFill>
                  <a:schemeClr val="tx2"/>
                </a:solidFill>
              </a:rPr>
              <a:t>They are built by stacking layers of neurons.</a:t>
            </a:r>
          </a:p>
          <a:p>
            <a:r>
              <a:rPr lang="en-US" dirty="0">
                <a:solidFill>
                  <a:schemeClr val="tx2"/>
                </a:solidFill>
              </a:rPr>
              <a:t>Deep learning is the name for a neural network model that contains several of those layers.</a:t>
            </a:r>
            <a:endParaRPr lang="en-US" strike="sngStrike" dirty="0">
              <a:solidFill>
                <a:schemeClr val="tx2"/>
              </a:solidFill>
            </a:endParaRPr>
          </a:p>
          <a:p>
            <a:r>
              <a:rPr lang="en-US" dirty="0">
                <a:solidFill>
                  <a:schemeClr val="tx2"/>
                </a:solidFill>
              </a:rPr>
              <a:t>The term deep learning is frequently used for the name of a neural network model that contains several of those layers.</a:t>
            </a:r>
          </a:p>
        </p:txBody>
      </p:sp>
    </p:spTree>
    <p:custDataLst>
      <p:tags r:id="rId1"/>
    </p:custDataLst>
    <p:extLst>
      <p:ext uri="{BB962C8B-B14F-4D97-AF65-F5344CB8AC3E}">
        <p14:creationId xmlns:p14="http://schemas.microsoft.com/office/powerpoint/2010/main" val="124966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89250E-BA8F-4917-9C06-4AFE28CFDD81}"/>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Where does deep learning fit in with AI/ML?</a:t>
            </a:r>
          </a:p>
        </p:txBody>
      </p:sp>
      <p:sp>
        <p:nvSpPr>
          <p:cNvPr id="8" name="Content Placeholder 7">
            <a:extLst>
              <a:ext uri="{FF2B5EF4-FFF2-40B4-BE49-F238E27FC236}">
                <a16:creationId xmlns:a16="http://schemas.microsoft.com/office/drawing/2014/main" id="{A0DF5CE7-D1B0-48F2-A8D4-D87B94C9A767}"/>
              </a:ext>
            </a:extLst>
          </p:cNvPr>
          <p:cNvSpPr>
            <a:spLocks noGrp="1"/>
          </p:cNvSpPr>
          <p:nvPr>
            <p:ph idx="2"/>
          </p:nvPr>
        </p:nvSpPr>
        <p:spPr>
          <a:xfrm>
            <a:off x="365760" y="1165536"/>
            <a:ext cx="6780107" cy="5262696"/>
          </a:xfrm>
        </p:spPr>
        <p:txBody>
          <a:bodyPr/>
          <a:lstStyle/>
          <a:p>
            <a:r>
              <a:rPr lang="en-US" b="1" dirty="0">
                <a:solidFill>
                  <a:schemeClr val="accent6"/>
                </a:solidFill>
              </a:rPr>
              <a:t>AI: </a:t>
            </a:r>
            <a:r>
              <a:rPr lang="en-US" dirty="0"/>
              <a:t>Making machines act in ways that are similar to how humans act</a:t>
            </a:r>
          </a:p>
          <a:p>
            <a:r>
              <a:rPr lang="en-US" b="1" dirty="0">
                <a:solidFill>
                  <a:schemeClr val="accent6"/>
                </a:solidFill>
              </a:rPr>
              <a:t>ML: </a:t>
            </a:r>
            <a:r>
              <a:rPr lang="en-US" dirty="0"/>
              <a:t>Giving machines the ability to learn from examples</a:t>
            </a:r>
          </a:p>
          <a:p>
            <a:r>
              <a:rPr lang="en-US" b="1" dirty="0">
                <a:solidFill>
                  <a:schemeClr val="accent6"/>
                </a:solidFill>
              </a:rPr>
              <a:t>Deep learning: </a:t>
            </a:r>
            <a:r>
              <a:rPr lang="en-US" dirty="0"/>
              <a:t>Learning hierarchies of features from data</a:t>
            </a:r>
          </a:p>
        </p:txBody>
      </p:sp>
      <p:pic>
        <p:nvPicPr>
          <p:cNvPr id="7" name="Picture 6" descr="Deep learning is a subset of ML, which is a subset of AI.">
            <a:extLst>
              <a:ext uri="{FF2B5EF4-FFF2-40B4-BE49-F238E27FC236}">
                <a16:creationId xmlns:a16="http://schemas.microsoft.com/office/drawing/2014/main" id="{583B6CD8-6DE0-364C-0F34-C4F7D35FD783}"/>
              </a:ext>
            </a:extLst>
          </p:cNvPr>
          <p:cNvPicPr>
            <a:picLocks noChangeAspect="1"/>
          </p:cNvPicPr>
          <p:nvPr/>
        </p:nvPicPr>
        <p:blipFill>
          <a:blip r:embed="rId4"/>
          <a:stretch>
            <a:fillRect/>
          </a:stretch>
        </p:blipFill>
        <p:spPr>
          <a:xfrm>
            <a:off x="7438136" y="1631270"/>
            <a:ext cx="4394200" cy="4217252"/>
          </a:xfrm>
          <a:prstGeom prst="rect">
            <a:avLst/>
          </a:prstGeom>
        </p:spPr>
      </p:pic>
    </p:spTree>
    <p:custDataLst>
      <p:tags r:id="rId1"/>
    </p:custDataLst>
    <p:extLst>
      <p:ext uri="{BB962C8B-B14F-4D97-AF65-F5344CB8AC3E}">
        <p14:creationId xmlns:p14="http://schemas.microsoft.com/office/powerpoint/2010/main" val="222233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How does deep learning differ from classical ML?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Deep learning learns by constructing hierarchies of features (deep representation).</a:t>
            </a:r>
          </a:p>
          <a:p>
            <a:r>
              <a:rPr lang="en-US" dirty="0"/>
              <a:t>In deep learning, features emerge as relevant to predictions. Features aren’t built by hand.</a:t>
            </a:r>
          </a:p>
        </p:txBody>
      </p:sp>
      <p:sp>
        <p:nvSpPr>
          <p:cNvPr id="30" name="TextBox 29">
            <a:extLst>
              <a:ext uri="{FF2B5EF4-FFF2-40B4-BE49-F238E27FC236}">
                <a16:creationId xmlns:a16="http://schemas.microsoft.com/office/drawing/2014/main" id="{D728883C-77E1-4ED2-8624-C91358BCF753}"/>
              </a:ext>
            </a:extLst>
          </p:cNvPr>
          <p:cNvSpPr txBox="1"/>
          <p:nvPr/>
        </p:nvSpPr>
        <p:spPr>
          <a:xfrm>
            <a:off x="714988" y="3497520"/>
            <a:ext cx="243728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1" i="0" u="none" strike="noStrike" kern="1200" cap="none" spc="0" normalizeH="0" baseline="0" noProof="0" dirty="0">
                <a:ln>
                  <a:noFill/>
                </a:ln>
                <a:solidFill>
                  <a:srgbClr val="DF2A5D"/>
                </a:solidFill>
                <a:effectLst/>
                <a:uLnTx/>
                <a:uFillTx/>
                <a:latin typeface="Amazon Ember display"/>
              </a:rPr>
              <a:t>Classical ML</a:t>
            </a:r>
          </a:p>
        </p:txBody>
      </p:sp>
      <p:pic>
        <p:nvPicPr>
          <p:cNvPr id="28" name="Picture 27" descr="Flow diagram for classical ML. Starts with raw data and goes to handmade features and then learned model. Ends with final predictions.">
            <a:extLst>
              <a:ext uri="{FF2B5EF4-FFF2-40B4-BE49-F238E27FC236}">
                <a16:creationId xmlns:a16="http://schemas.microsoft.com/office/drawing/2014/main" id="{3676BE43-38E6-E6A1-97EE-57DA5F7BC34A}"/>
              </a:ext>
            </a:extLst>
          </p:cNvPr>
          <p:cNvPicPr>
            <a:picLocks noChangeAspect="1"/>
          </p:cNvPicPr>
          <p:nvPr/>
        </p:nvPicPr>
        <p:blipFill>
          <a:blip r:embed="rId4"/>
          <a:stretch>
            <a:fillRect/>
          </a:stretch>
        </p:blipFill>
        <p:spPr>
          <a:xfrm>
            <a:off x="714988" y="3992088"/>
            <a:ext cx="6769100" cy="760914"/>
          </a:xfrm>
          <a:prstGeom prst="rect">
            <a:avLst/>
          </a:prstGeom>
        </p:spPr>
      </p:pic>
      <p:sp>
        <p:nvSpPr>
          <p:cNvPr id="34" name="TextBox 33">
            <a:extLst>
              <a:ext uri="{FF2B5EF4-FFF2-40B4-BE49-F238E27FC236}">
                <a16:creationId xmlns:a16="http://schemas.microsoft.com/office/drawing/2014/main" id="{84D1E9C0-6019-40B0-95FF-064F65DE53A5}"/>
              </a:ext>
            </a:extLst>
          </p:cNvPr>
          <p:cNvSpPr txBox="1"/>
          <p:nvPr/>
        </p:nvSpPr>
        <p:spPr>
          <a:xfrm>
            <a:off x="714988" y="4724349"/>
            <a:ext cx="268692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1" i="0" u="none" strike="noStrike" kern="1200" cap="none" spc="0" normalizeH="0" baseline="0" noProof="0" dirty="0">
                <a:ln>
                  <a:noFill/>
                </a:ln>
                <a:solidFill>
                  <a:srgbClr val="DF2A5D"/>
                </a:solidFill>
                <a:effectLst/>
                <a:uLnTx/>
                <a:uFillTx/>
                <a:latin typeface="Amazon Ember display"/>
              </a:rPr>
              <a:t>Deep learning </a:t>
            </a:r>
          </a:p>
        </p:txBody>
      </p:sp>
      <p:pic>
        <p:nvPicPr>
          <p:cNvPr id="31" name="Picture 30" descr="Flow diagram for classical ML. Starts with raw data and goes to handmade features and then learned model. Ends with final predictions.&#10;">
            <a:extLst>
              <a:ext uri="{FF2B5EF4-FFF2-40B4-BE49-F238E27FC236}">
                <a16:creationId xmlns:a16="http://schemas.microsoft.com/office/drawing/2014/main" id="{D2B11A23-1E08-101E-B64A-BE7C45BACA7C}"/>
              </a:ext>
            </a:extLst>
          </p:cNvPr>
          <p:cNvPicPr>
            <a:picLocks noChangeAspect="1"/>
          </p:cNvPicPr>
          <p:nvPr/>
        </p:nvPicPr>
        <p:blipFill>
          <a:blip r:embed="rId5"/>
          <a:stretch>
            <a:fillRect/>
          </a:stretch>
        </p:blipFill>
        <p:spPr>
          <a:xfrm>
            <a:off x="714988" y="5247838"/>
            <a:ext cx="10782304" cy="761462"/>
          </a:xfrm>
          <a:prstGeom prst="rect">
            <a:avLst/>
          </a:prstGeom>
        </p:spPr>
      </p:pic>
    </p:spTree>
    <p:custDataLst>
      <p:tags r:id="rId1"/>
    </p:custDataLst>
    <p:extLst>
      <p:ext uri="{BB962C8B-B14F-4D97-AF65-F5344CB8AC3E}">
        <p14:creationId xmlns:p14="http://schemas.microsoft.com/office/powerpoint/2010/main" val="40554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Learning hierarchies of representations</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Repeated across many different ML domains:</a:t>
            </a:r>
          </a:p>
        </p:txBody>
      </p:sp>
      <p:sp>
        <p:nvSpPr>
          <p:cNvPr id="56" name="TextBox 55">
            <a:extLst>
              <a:ext uri="{FF2B5EF4-FFF2-40B4-BE49-F238E27FC236}">
                <a16:creationId xmlns:a16="http://schemas.microsoft.com/office/drawing/2014/main" id="{8936B2AD-81CB-4348-8869-AC26C8A7DD1C}"/>
              </a:ext>
            </a:extLst>
          </p:cNvPr>
          <p:cNvSpPr txBox="1"/>
          <p:nvPr/>
        </p:nvSpPr>
        <p:spPr>
          <a:xfrm>
            <a:off x="460931" y="2453102"/>
            <a:ext cx="44688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1" i="0" u="none" strike="noStrike" kern="1200" cap="none" spc="0" normalizeH="0" baseline="0" noProof="0" dirty="0">
                <a:ln>
                  <a:noFill/>
                </a:ln>
                <a:solidFill>
                  <a:srgbClr val="DF2A5D"/>
                </a:solidFill>
                <a:effectLst/>
                <a:uLnTx/>
                <a:uFillTx/>
                <a:latin typeface="Amazon Ember display"/>
              </a:rPr>
              <a:t>Computer vision (CV)</a:t>
            </a:r>
          </a:p>
        </p:txBody>
      </p:sp>
      <p:pic>
        <p:nvPicPr>
          <p:cNvPr id="21" name="Picture 20" descr="Flow diagram for CV processing. See description in notes.">
            <a:extLst>
              <a:ext uri="{FF2B5EF4-FFF2-40B4-BE49-F238E27FC236}">
                <a16:creationId xmlns:a16="http://schemas.microsoft.com/office/drawing/2014/main" id="{3E33E678-9827-9953-5C45-589D07082337}"/>
              </a:ext>
            </a:extLst>
          </p:cNvPr>
          <p:cNvPicPr>
            <a:picLocks noChangeAspect="1"/>
          </p:cNvPicPr>
          <p:nvPr/>
        </p:nvPicPr>
        <p:blipFill>
          <a:blip r:embed="rId4"/>
          <a:stretch>
            <a:fillRect/>
          </a:stretch>
        </p:blipFill>
        <p:spPr>
          <a:xfrm>
            <a:off x="460932" y="3222385"/>
            <a:ext cx="10719054" cy="746868"/>
          </a:xfrm>
          <a:prstGeom prst="rect">
            <a:avLst/>
          </a:prstGeom>
        </p:spPr>
      </p:pic>
      <p:sp>
        <p:nvSpPr>
          <p:cNvPr id="58" name="TextBox 57">
            <a:extLst>
              <a:ext uri="{FF2B5EF4-FFF2-40B4-BE49-F238E27FC236}">
                <a16:creationId xmlns:a16="http://schemas.microsoft.com/office/drawing/2014/main" id="{C31DF9CB-046B-4695-9BD4-F3133BFD35BB}"/>
              </a:ext>
            </a:extLst>
          </p:cNvPr>
          <p:cNvSpPr txBox="1"/>
          <p:nvPr/>
        </p:nvSpPr>
        <p:spPr>
          <a:xfrm>
            <a:off x="460932" y="4437310"/>
            <a:ext cx="6096000" cy="523220"/>
          </a:xfrm>
          <a:prstGeom prst="rect">
            <a:avLst/>
          </a:prstGeom>
          <a:noFill/>
        </p:spPr>
        <p:txBody>
          <a:bodyPr wrap="square">
            <a:spAutoFit/>
          </a:bodyPr>
          <a:lstStyle/>
          <a:p>
            <a:pPr marR="0" lvl="0" algn="l" defTabSz="914400" rtl="0" eaLnBrk="1" fontAlgn="auto" latinLnBrk="0" hangingPunct="1">
              <a:lnSpc>
                <a:spcPct val="100000"/>
              </a:lnSpc>
              <a:spcBef>
                <a:spcPts val="1000"/>
              </a:spcBef>
              <a:spcAft>
                <a:spcPts val="600"/>
              </a:spcAft>
              <a:buClr>
                <a:srgbClr val="232F3E"/>
              </a:buClr>
              <a:buSzTx/>
              <a:tabLst/>
              <a:defRPr/>
            </a:pPr>
            <a:r>
              <a:rPr kumimoji="0" lang="en-US" sz="2800" b="1" i="0" u="none" strike="noStrike" kern="1200" cap="none" spc="0" normalizeH="0" baseline="0" noProof="0" dirty="0">
                <a:ln>
                  <a:noFill/>
                </a:ln>
                <a:solidFill>
                  <a:srgbClr val="DF2A5D"/>
                </a:solidFill>
                <a:effectLst/>
                <a:uLnTx/>
                <a:uFillTx/>
                <a:latin typeface="Amazon Ember display"/>
              </a:rPr>
              <a:t>Natural language processing (NLP)</a:t>
            </a:r>
          </a:p>
        </p:txBody>
      </p:sp>
      <p:pic>
        <p:nvPicPr>
          <p:cNvPr id="23" name="Picture 22" descr="Flow diagram for NLP processing. See description in notes.">
            <a:extLst>
              <a:ext uri="{FF2B5EF4-FFF2-40B4-BE49-F238E27FC236}">
                <a16:creationId xmlns:a16="http://schemas.microsoft.com/office/drawing/2014/main" id="{3582ED17-E39A-0019-870B-A88DB276ABA7}"/>
              </a:ext>
            </a:extLst>
          </p:cNvPr>
          <p:cNvPicPr>
            <a:picLocks noChangeAspect="1"/>
          </p:cNvPicPr>
          <p:nvPr/>
        </p:nvPicPr>
        <p:blipFill>
          <a:blip r:embed="rId5"/>
          <a:stretch>
            <a:fillRect/>
          </a:stretch>
        </p:blipFill>
        <p:spPr>
          <a:xfrm>
            <a:off x="461188" y="5079087"/>
            <a:ext cx="11251582" cy="759421"/>
          </a:xfrm>
          <a:prstGeom prst="rect">
            <a:avLst/>
          </a:prstGeom>
        </p:spPr>
      </p:pic>
    </p:spTree>
    <p:custDataLst>
      <p:tags r:id="rId1"/>
    </p:custDataLst>
    <p:extLst>
      <p:ext uri="{BB962C8B-B14F-4D97-AF65-F5344CB8AC3E}">
        <p14:creationId xmlns:p14="http://schemas.microsoft.com/office/powerpoint/2010/main" val="411572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Deep learning: Encoding domain knowledge</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Neural networks allow for </a:t>
            </a:r>
            <a:r>
              <a:rPr lang="en-US" dirty="0">
                <a:solidFill>
                  <a:schemeClr val="tx2"/>
                </a:solidFill>
              </a:rPr>
              <a:t>incorporation of domain knowledge </a:t>
            </a:r>
            <a:r>
              <a:rPr lang="en-US" dirty="0"/>
              <a:t>into network design. This eases the learning process.</a:t>
            </a:r>
          </a:p>
          <a:p>
            <a:r>
              <a:rPr lang="en-US" dirty="0"/>
              <a:t>For example, adding knowledge about the following:</a:t>
            </a:r>
          </a:p>
          <a:p>
            <a:pPr lvl="1"/>
            <a:r>
              <a:rPr lang="en-US" sz="2800" dirty="0"/>
              <a:t>Linguistics to deal with NLP</a:t>
            </a:r>
          </a:p>
          <a:p>
            <a:pPr lvl="1"/>
            <a:r>
              <a:rPr lang="en-US" sz="2800" dirty="0"/>
              <a:t>Image processing for CV problems</a:t>
            </a:r>
          </a:p>
        </p:txBody>
      </p:sp>
    </p:spTree>
    <p:custDataLst>
      <p:tags r:id="rId1"/>
    </p:custDataLst>
    <p:extLst>
      <p:ext uri="{BB962C8B-B14F-4D97-AF65-F5344CB8AC3E}">
        <p14:creationId xmlns:p14="http://schemas.microsoft.com/office/powerpoint/2010/main" val="289545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Basic neural networks: Single-layer models</a:t>
            </a:r>
          </a:p>
        </p:txBody>
      </p:sp>
      <p:sp>
        <p:nvSpPr>
          <p:cNvPr id="8" name="Content Placeholder 7">
            <a:extLst>
              <a:ext uri="{FF2B5EF4-FFF2-40B4-BE49-F238E27FC236}">
                <a16:creationId xmlns:a16="http://schemas.microsoft.com/office/drawing/2014/main" id="{82481DDF-17A3-4FD5-A994-E193FF5A2C25}"/>
              </a:ext>
            </a:extLst>
          </p:cNvPr>
          <p:cNvSpPr>
            <a:spLocks noGrp="1"/>
          </p:cNvSpPr>
          <p:nvPr>
            <p:ph idx="2"/>
          </p:nvPr>
        </p:nvSpPr>
        <p:spPr>
          <a:xfrm>
            <a:off x="7151196" y="1165536"/>
            <a:ext cx="4681140" cy="5262696"/>
          </a:xfrm>
        </p:spPr>
        <p:txBody>
          <a:bodyPr/>
          <a:lstStyle/>
          <a:p>
            <a:pPr marL="457200" indent="-288925">
              <a:buFont typeface="Arial" panose="020B0604020202020204" pitchFamily="34" charset="0"/>
              <a:buChar char="•"/>
            </a:pPr>
            <a:r>
              <a:rPr lang="en-US" dirty="0"/>
              <a:t>A neural network is typically made of many stacked layers of interconnected components.</a:t>
            </a:r>
            <a:endParaRPr lang="en-US" sz="2400" dirty="0"/>
          </a:p>
          <a:p>
            <a:pPr marL="457200" indent="-288925">
              <a:buFont typeface="Arial" panose="020B0604020202020204" pitchFamily="34" charset="0"/>
              <a:buChar char="•"/>
            </a:pPr>
            <a:r>
              <a:rPr lang="en-US" dirty="0">
                <a:solidFill>
                  <a:schemeClr val="tx2"/>
                </a:solidFill>
              </a:rPr>
              <a:t>A single-layer model is designed to mirror the behavior of a single neuron and is also known as a perceptron.</a:t>
            </a:r>
          </a:p>
        </p:txBody>
      </p:sp>
      <p:pic>
        <p:nvPicPr>
          <p:cNvPr id="11" name="Picture 10" descr="Single-layer network with an input dimension of 3 and output dimension of 1.">
            <a:extLst>
              <a:ext uri="{FF2B5EF4-FFF2-40B4-BE49-F238E27FC236}">
                <a16:creationId xmlns:a16="http://schemas.microsoft.com/office/drawing/2014/main" id="{A1176ECD-CE1A-4DED-BBD9-56D4301FC164}"/>
              </a:ext>
            </a:extLst>
          </p:cNvPr>
          <p:cNvPicPr>
            <a:picLocks noChangeAspect="1"/>
          </p:cNvPicPr>
          <p:nvPr/>
        </p:nvPicPr>
        <p:blipFill>
          <a:blip r:embed="rId4"/>
          <a:stretch>
            <a:fillRect/>
          </a:stretch>
        </p:blipFill>
        <p:spPr>
          <a:xfrm>
            <a:off x="359663" y="1693497"/>
            <a:ext cx="6791533" cy="3944454"/>
          </a:xfrm>
          <a:prstGeom prst="rect">
            <a:avLst/>
          </a:prstGeom>
        </p:spPr>
      </p:pic>
    </p:spTree>
    <p:custDataLst>
      <p:tags r:id="rId1"/>
    </p:custDataLst>
    <p:extLst>
      <p:ext uri="{BB962C8B-B14F-4D97-AF65-F5344CB8AC3E}">
        <p14:creationId xmlns:p14="http://schemas.microsoft.com/office/powerpoint/2010/main" val="21978749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G72Msmqh"/>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14082</TotalTime>
  <Words>2491</Words>
  <Application>Microsoft Macintosh PowerPoint</Application>
  <PresentationFormat>Widescreen</PresentationFormat>
  <Paragraphs>324</Paragraphs>
  <Slides>31</Slides>
  <Notes>31</Notes>
  <HiddenSlides>10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Amazon Ember</vt: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Helvetica Neue</vt:lpstr>
      <vt:lpstr>Helvetica Neue Medium</vt:lpstr>
      <vt:lpstr>Lucida Console</vt:lpstr>
      <vt:lpstr>Symbol</vt:lpstr>
      <vt:lpstr>Custom Design</vt:lpstr>
      <vt:lpstr>Introduction to Neural Networks: Layers and Activations</vt:lpstr>
      <vt:lpstr>Today’s activities</vt:lpstr>
      <vt:lpstr>Deep learning context</vt:lpstr>
      <vt:lpstr>Deep learning or neural network?</vt:lpstr>
      <vt:lpstr>Where does deep learning fit in with AI/ML?</vt:lpstr>
      <vt:lpstr>How does deep learning differ from classical ML?</vt:lpstr>
      <vt:lpstr>Learning hierarchies of representations</vt:lpstr>
      <vt:lpstr>Deep learning: Encoding domain knowledge</vt:lpstr>
      <vt:lpstr>Basic neural networks: Single-layer models</vt:lpstr>
      <vt:lpstr>Single-layer neural networks</vt:lpstr>
      <vt:lpstr>Artificial neural networks: Elements</vt:lpstr>
      <vt:lpstr>Artificial neural networks: Bias</vt:lpstr>
      <vt:lpstr>Artificial neural networks: Weights</vt:lpstr>
      <vt:lpstr>Artificial neural networks: Input</vt:lpstr>
      <vt:lpstr>Artificial neural networks: Activation function</vt:lpstr>
      <vt:lpstr>Artificial neural networks: Loss function</vt:lpstr>
      <vt:lpstr>Linear regression (neuron representation)</vt:lpstr>
      <vt:lpstr>Recall logistic regression</vt:lpstr>
      <vt:lpstr>Logistic regression (neuron representation)</vt:lpstr>
      <vt:lpstr>Next lesson</vt:lpstr>
      <vt:lpstr>PowerPoint Presentation</vt:lpstr>
      <vt:lpstr>Image source slide (for curriculum development use only)</vt:lpstr>
      <vt:lpstr>Source graphic: Where does deep learning fit in with AI/ML?</vt:lpstr>
      <vt:lpstr>Source graphic: How does deep learning differ from classical ML?</vt:lpstr>
      <vt:lpstr>Source graphic: Learning hierarchies of representations</vt:lpstr>
      <vt:lpstr>Source graphic: Basic neural networks: Single-layer models</vt:lpstr>
      <vt:lpstr>Source graphic: Artificial neural networks: Elements</vt:lpstr>
      <vt:lpstr>Source graphic: Artificial neural networks: Bias</vt:lpstr>
      <vt:lpstr>Source graphic: Artificial neural networks: Weights</vt:lpstr>
      <vt:lpstr>Source graphic: Artificial neural networks: Input</vt:lpstr>
      <vt:lpstr>Source graphic: Artificial neural networks: Activation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288</cp:revision>
  <dcterms:created xsi:type="dcterms:W3CDTF">2022-11-16T15:46:36Z</dcterms:created>
  <dcterms:modified xsi:type="dcterms:W3CDTF">2025-05-05T21:48:20Z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99BB813C-500B-47F3-AFF1-E553ACEBF49A</vt:lpwstr>
  </property>
  <property fmtid="{D5CDD505-2E9C-101B-9397-08002B2CF9AE}" pid="3" name="ArticulatePath">
    <vt:lpwstr>MLUDTI-EN-M1-L1</vt:lpwstr>
  </property>
</Properties>
</file>