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tags/tag34.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28"/>
  </p:notesMasterIdLst>
  <p:handoutMasterIdLst>
    <p:handoutMasterId r:id="rId29"/>
  </p:handoutMasterIdLst>
  <p:sldIdLst>
    <p:sldId id="4050" r:id="rId2"/>
    <p:sldId id="417" r:id="rId3"/>
    <p:sldId id="418" r:id="rId4"/>
    <p:sldId id="384" r:id="rId5"/>
    <p:sldId id="419" r:id="rId6"/>
    <p:sldId id="420" r:id="rId7"/>
    <p:sldId id="421" r:id="rId8"/>
    <p:sldId id="422" r:id="rId9"/>
    <p:sldId id="4051" r:id="rId10"/>
    <p:sldId id="424" r:id="rId11"/>
    <p:sldId id="425" r:id="rId12"/>
    <p:sldId id="427" r:id="rId13"/>
    <p:sldId id="426" r:id="rId14"/>
    <p:sldId id="428" r:id="rId15"/>
    <p:sldId id="434" r:id="rId16"/>
    <p:sldId id="429" r:id="rId17"/>
    <p:sldId id="430" r:id="rId18"/>
    <p:sldId id="431" r:id="rId19"/>
    <p:sldId id="435" r:id="rId20"/>
    <p:sldId id="432" r:id="rId21"/>
    <p:sldId id="433" r:id="rId22"/>
    <p:sldId id="2147477356" r:id="rId23"/>
    <p:sldId id="2147477367" r:id="rId24"/>
    <p:sldId id="436" r:id="rId25"/>
    <p:sldId id="438" r:id="rId26"/>
    <p:sldId id="439" r:id="rId27"/>
  </p:sldIdLst>
  <p:sldSz cx="12192000" cy="6858000"/>
  <p:notesSz cx="7315200" cy="96012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22B347-6C5D-4D01-8718-AE209F4817A7}">
          <p14:sldIdLst>
            <p14:sldId id="4050"/>
            <p14:sldId id="417"/>
            <p14:sldId id="418"/>
            <p14:sldId id="384"/>
            <p14:sldId id="419"/>
            <p14:sldId id="420"/>
            <p14:sldId id="421"/>
            <p14:sldId id="422"/>
            <p14:sldId id="4051"/>
            <p14:sldId id="424"/>
            <p14:sldId id="425"/>
            <p14:sldId id="427"/>
            <p14:sldId id="426"/>
            <p14:sldId id="428"/>
            <p14:sldId id="434"/>
            <p14:sldId id="429"/>
            <p14:sldId id="430"/>
            <p14:sldId id="431"/>
            <p14:sldId id="435"/>
            <p14:sldId id="432"/>
            <p14:sldId id="433"/>
            <p14:sldId id="2147477356"/>
          </p14:sldIdLst>
        </p14:section>
        <p14:section name="Source graphics" id="{8D8DC941-1373-4914-87CE-91562B5CB937}">
          <p14:sldIdLst>
            <p14:sldId id="2147477367"/>
            <p14:sldId id="436"/>
            <p14:sldId id="438"/>
            <p14:sldId id="43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 Gao" initials="XG" lastIdx="8" clrIdx="0">
    <p:extLst>
      <p:ext uri="{19B8F6BF-5375-455C-9EA6-DF929625EA0E}">
        <p15:presenceInfo xmlns:p15="http://schemas.microsoft.com/office/powerpoint/2012/main" userId="Xin Gao" providerId="None"/>
      </p:ext>
    </p:extLst>
  </p:cmAuthor>
  <p:cmAuthor id="2" name="Kabik, Gabriel" initials="KG" lastIdx="32" clrIdx="1">
    <p:extLst>
      <p:ext uri="{19B8F6BF-5375-455C-9EA6-DF929625EA0E}">
        <p15:presenceInfo xmlns:p15="http://schemas.microsoft.com/office/powerpoint/2012/main" userId="S-1-5-21-1407069837-2091007605-538272213-15390607" providerId="AD"/>
      </p:ext>
    </p:extLst>
  </p:cmAuthor>
  <p:cmAuthor id="3" name="Raymond, Patty" initials="RP" lastIdx="33" clrIdx="2">
    <p:extLst>
      <p:ext uri="{19B8F6BF-5375-455C-9EA6-DF929625EA0E}">
        <p15:presenceInfo xmlns:p15="http://schemas.microsoft.com/office/powerpoint/2012/main" userId="S-1-5-21-1407069837-2091007605-538272213-29355854" providerId="AD"/>
      </p:ext>
    </p:extLst>
  </p:cmAuthor>
  <p:cmAuthor id="4" name="Stading, Katrina" initials="SK" lastIdx="29" clrIdx="3">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9" autoAdjust="0"/>
    <p:restoredTop sz="72041" autoAdjust="0"/>
  </p:normalViewPr>
  <p:slideViewPr>
    <p:cSldViewPr snapToGrid="0">
      <p:cViewPr varScale="1">
        <p:scale>
          <a:sx n="90" d="100"/>
          <a:sy n="90" d="100"/>
        </p:scale>
        <p:origin x="2152" y="192"/>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39" d="100"/>
        <a:sy n="139" d="100"/>
      </p:scale>
      <p:origin x="0" y="0"/>
    </p:cViewPr>
  </p:sorterViewPr>
  <p:notesViewPr>
    <p:cSldViewPr snapToGrid="0">
      <p:cViewPr varScale="1">
        <p:scale>
          <a:sx n="80" d="100"/>
          <a:sy n="80" d="100"/>
        </p:scale>
        <p:origin x="380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9D8878-1A19-4382-A9BC-23FD04F4837A}"/>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6D4622F-5761-41D7-B2F1-E372DD46EADC}"/>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36BED516-4BE5-4725-903B-2B1FE917578F}" type="datetimeFigureOut">
              <a:rPr lang="en-US" smtClean="0"/>
              <a:t>5/5/25</a:t>
            </a:fld>
            <a:endParaRPr lang="en-US" dirty="0"/>
          </a:p>
        </p:txBody>
      </p:sp>
      <p:sp>
        <p:nvSpPr>
          <p:cNvPr id="4" name="Footer Placeholder 3">
            <a:extLst>
              <a:ext uri="{FF2B5EF4-FFF2-40B4-BE49-F238E27FC236}">
                <a16:creationId xmlns:a16="http://schemas.microsoft.com/office/drawing/2014/main" id="{DCF43259-F0AF-4251-BA58-BC7ED73E8624}"/>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71F280A-520B-4956-9E6F-F30748A7EC82}"/>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11290DDA-6AE2-4376-9899-C98445966082}" type="slidenum">
              <a:rPr lang="en-US" smtClean="0"/>
              <a:t>‹#›</a:t>
            </a:fld>
            <a:endParaRPr lang="en-US" dirty="0"/>
          </a:p>
        </p:txBody>
      </p:sp>
    </p:spTree>
    <p:extLst>
      <p:ext uri="{BB962C8B-B14F-4D97-AF65-F5344CB8AC3E}">
        <p14:creationId xmlns:p14="http://schemas.microsoft.com/office/powerpoint/2010/main" val="18739867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cikit-learn.org/stable/modules/generated/sklearn.feature_extraction.text.TfidfVectorizer.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nltk.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Lemmatization is an important aspect of natural language understanding (NLU) and natural language processing (NLP). Similar to stemming, lemmatization reduces inflection forms and sometimes derivationally related forms of a word to a common base word.</a:t>
            </a:r>
          </a:p>
          <a:p>
            <a:endParaRPr lang="en-US" dirty="0"/>
          </a:p>
          <a:p>
            <a:r>
              <a:rPr lang="en-US" dirty="0"/>
              <a:t>Stemming relies on a simple heuristic process to remove derivational affixes, but lemmatization transforms text by using a vocabulary and morphological analysis of the words. The objective is to obtain the base or dictionary form of a word, which is known as the lemma. </a:t>
            </a:r>
          </a:p>
          <a:p>
            <a:endParaRPr lang="en-US" dirty="0"/>
          </a:p>
          <a:p>
            <a:r>
              <a:rPr lang="en-US" dirty="0"/>
              <a:t>A lemmatizer performs full morphological analysis to accurately identify the lemma for each word. Doing a full morphological analysis produces modest benefits for retrieval.</a:t>
            </a:r>
          </a:p>
        </p:txBody>
      </p:sp>
    </p:spTree>
    <p:extLst>
      <p:ext uri="{BB962C8B-B14F-4D97-AF65-F5344CB8AC3E}">
        <p14:creationId xmlns:p14="http://schemas.microsoft.com/office/powerpoint/2010/main" val="3067921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compares stemming and lemmatization. Both techniques convert words into their base forms, but they do so in different ways.</a:t>
            </a:r>
          </a:p>
          <a:p>
            <a:endParaRPr lang="en-US" dirty="0"/>
          </a:p>
          <a:p>
            <a:r>
              <a:rPr lang="en-US" dirty="0"/>
              <a:t>Stemming is a rule-based method that creates substrings that correspond to a simpler form of a given token. The process removes the extras from the start or end of the token.</a:t>
            </a:r>
          </a:p>
          <a:p>
            <a:endParaRPr lang="en-US" dirty="0"/>
          </a:p>
          <a:p>
            <a:r>
              <a:rPr lang="en-US" dirty="0"/>
              <a:t>Lemmatization is more involved. It uses a grammatical approach, so it can handle more difficult cases, such as irregular forms.</a:t>
            </a:r>
          </a:p>
          <a:p>
            <a:endParaRPr lang="en-US" dirty="0"/>
          </a:p>
          <a:p>
            <a:r>
              <a:rPr lang="en-US" dirty="0"/>
              <a:t>The goal of both methods is to produce simpler or more general meaning tokens.</a:t>
            </a:r>
          </a:p>
        </p:txBody>
      </p:sp>
    </p:spTree>
    <p:extLst>
      <p:ext uri="{BB962C8B-B14F-4D97-AF65-F5344CB8AC3E}">
        <p14:creationId xmlns:p14="http://schemas.microsoft.com/office/powerpoint/2010/main" val="3546751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Vectorization involves transforming text features into numerical format.</a:t>
            </a:r>
          </a:p>
        </p:txBody>
      </p:sp>
    </p:spTree>
    <p:extLst>
      <p:ext uri="{BB962C8B-B14F-4D97-AF65-F5344CB8AC3E}">
        <p14:creationId xmlns:p14="http://schemas.microsoft.com/office/powerpoint/2010/main" val="792705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Let’s review the bag-of-words (BoW) method to vectorize text.</a:t>
            </a:r>
          </a:p>
          <a:p>
            <a:pPr defTabSz="966612">
              <a:defRPr/>
            </a:pPr>
            <a:endParaRPr lang="en-US" dirty="0"/>
          </a:p>
          <a:p>
            <a:pPr defTabSz="966612">
              <a:defRPr/>
            </a:pPr>
            <a:r>
              <a:rPr lang="en-US" dirty="0"/>
              <a:t>The BoW method is a special technique to convert text data into numerical form. This method is usually considered less modern, but it’s still useful to learn.</a:t>
            </a:r>
          </a:p>
          <a:p>
            <a:endParaRPr lang="en-US" dirty="0"/>
          </a:p>
          <a:p>
            <a:r>
              <a:rPr lang="en-US" dirty="0"/>
              <a:t>This method represents the text as a bag of words, and disregards the grammar and order of words. The steps are as follows:</a:t>
            </a:r>
          </a:p>
          <a:p>
            <a:pPr marL="228600" indent="-228600">
              <a:buFont typeface="+mj-lt"/>
              <a:buAutoNum type="arabicPeriod"/>
            </a:pPr>
            <a:r>
              <a:rPr lang="en-US" dirty="0"/>
              <a:t>Create or borrow a vocabulary of words. If you don’t borrow a vocabulary, you can create one by using the training data.</a:t>
            </a:r>
          </a:p>
          <a:p>
            <a:pPr marL="228600" indent="-228600">
              <a:buFont typeface="+mj-lt"/>
              <a:buAutoNum type="arabicPeriod"/>
            </a:pPr>
            <a:r>
              <a:rPr lang="en-US" dirty="0"/>
              <a:t>Create simple numerical vectors by calculating the occurrences of words in your text data. The vectors can be binary (whether the word occurs), simple word counts, or frequencies, which are normalized according to the total number of words in the text.</a:t>
            </a:r>
          </a:p>
        </p:txBody>
      </p:sp>
    </p:spTree>
    <p:extLst>
      <p:ext uri="{BB962C8B-B14F-4D97-AF65-F5344CB8AC3E}">
        <p14:creationId xmlns:p14="http://schemas.microsoft.com/office/powerpoint/2010/main" val="3438510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example on this slide, which uses the following sentences: </a:t>
            </a:r>
          </a:p>
          <a:p>
            <a:pPr marL="181240" indent="-181240">
              <a:buFont typeface="Arial" panose="020B0604020202020204" pitchFamily="34" charset="0"/>
              <a:buChar char="•"/>
            </a:pPr>
            <a:r>
              <a:rPr lang="en-US" dirty="0"/>
              <a:t>It is a dog.</a:t>
            </a:r>
          </a:p>
          <a:p>
            <a:pPr marL="181240" indent="-181240">
              <a:buFont typeface="Arial" panose="020B0604020202020204" pitchFamily="34" charset="0"/>
              <a:buChar char="•"/>
            </a:pPr>
            <a:r>
              <a:rPr lang="en-US" dirty="0"/>
              <a:t>My cat is old.</a:t>
            </a:r>
          </a:p>
          <a:p>
            <a:pPr marL="181240" indent="-181240">
              <a:buFont typeface="Arial" panose="020B0604020202020204" pitchFamily="34" charset="0"/>
              <a:buChar char="•"/>
            </a:pPr>
            <a:r>
              <a:rPr lang="en-US" dirty="0"/>
              <a:t>It is not a dog, it is a wolf.</a:t>
            </a:r>
          </a:p>
          <a:p>
            <a:endParaRPr lang="en-US" dirty="0"/>
          </a:p>
          <a:p>
            <a:r>
              <a:rPr lang="en-US" dirty="0"/>
              <a:t>The binary bag-of-words method first looks at the text and creates a vocabulary of the words that were encountered across the text. The vocabulary for these example sentences is listed alphabetically in the top row of the table on the slide: a, cat, dog, is, it, my, not, old, wolf. This is a fixed-length vocabulary of nine words.</a:t>
            </a:r>
          </a:p>
          <a:p>
            <a:endParaRPr lang="en-US" dirty="0"/>
          </a:p>
          <a:p>
            <a:r>
              <a:rPr lang="en-US" dirty="0"/>
              <a:t>According to the position of words in this vocabulary, the binary method assigns to each sentence a nine-dimensional vector that is filled in with ones and zeroes, similar to one-hot encoding. The 1s and 0s indicate whether the respective word appears in the sentence.</a:t>
            </a:r>
          </a:p>
        </p:txBody>
      </p:sp>
    </p:spTree>
    <p:extLst>
      <p:ext uri="{BB962C8B-B14F-4D97-AF65-F5344CB8AC3E}">
        <p14:creationId xmlns:p14="http://schemas.microsoft.com/office/powerpoint/2010/main" val="1923072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~Alt text: Output of the CountVectorizer command. Feature vectors for each sentence in the example as an array of ones and zeros.</a:t>
            </a:r>
          </a:p>
          <a:p>
            <a:pPr fontAlgn="base"/>
            <a:r>
              <a:rPr lang="en-US" dirty="0"/>
              <a:t>~Code</a:t>
            </a:r>
          </a:p>
          <a:p>
            <a:pPr fontAlgn="base"/>
            <a:r>
              <a:rPr lang="en-US" dirty="0"/>
              <a:t>~</a:t>
            </a:r>
          </a:p>
          <a:p>
            <a:pPr fontAlgn="base"/>
            <a:r>
              <a:rPr lang="en-US" dirty="0"/>
              <a:t>The sklearn library offers easy-to-use tools to perform both tokenization and vectorization of text data.</a:t>
            </a:r>
          </a:p>
          <a:p>
            <a:pPr fontAlgn="base"/>
            <a:endParaRPr lang="en-US" dirty="0"/>
          </a:p>
          <a:p>
            <a:pPr fontAlgn="base"/>
            <a:r>
              <a:rPr lang="en-US" dirty="0"/>
              <a:t>The slide shows example code for the CountVectorizer. The code takes the following three sentences:</a:t>
            </a:r>
          </a:p>
          <a:p>
            <a:pPr marL="171450" indent="-171450" fontAlgn="base">
              <a:buFont typeface="Arial" panose="020B0604020202020204" pitchFamily="34" charset="0"/>
              <a:buChar char="•"/>
            </a:pPr>
            <a:r>
              <a:rPr lang="en-US" dirty="0"/>
              <a:t>This is the first document.</a:t>
            </a:r>
          </a:p>
          <a:p>
            <a:pPr marL="171450" indent="-171450" fontAlgn="base">
              <a:buFont typeface="Arial" panose="020B0604020202020204" pitchFamily="34" charset="0"/>
              <a:buChar char="•"/>
            </a:pPr>
            <a:r>
              <a:rPr lang="en-US" dirty="0"/>
              <a:t>This is the second document.</a:t>
            </a:r>
          </a:p>
          <a:p>
            <a:pPr marL="171450" indent="-171450" fontAlgn="base">
              <a:buFont typeface="Arial" panose="020B0604020202020204" pitchFamily="34" charset="0"/>
              <a:buChar char="•"/>
            </a:pPr>
            <a:r>
              <a:rPr lang="en-US" dirty="0"/>
              <a:t>and the third one.</a:t>
            </a:r>
          </a:p>
          <a:p>
            <a:pPr marL="0" indent="0" fontAlgn="base">
              <a:buFont typeface="Arial" panose="020B0604020202020204" pitchFamily="34" charset="0"/>
              <a:buNone/>
            </a:pPr>
            <a:endParaRPr lang="en-US" dirty="0"/>
          </a:p>
          <a:p>
            <a:pPr marL="0" indent="0" fontAlgn="base">
              <a:buFont typeface="Arial" panose="020B0604020202020204" pitchFamily="34" charset="0"/>
              <a:buNone/>
            </a:pPr>
            <a:r>
              <a:rPr lang="en-US" dirty="0"/>
              <a:t>From these three sentences, CountVectorizer creates a nine-word vocabulary and then applies the transform function on the sentences. The sentences are vectorized, and the resulting array is displayed on the slide. </a:t>
            </a:r>
          </a:p>
          <a:p>
            <a:pPr fontAlgn="base"/>
            <a:endParaRPr lang="en-US" dirty="0"/>
          </a:p>
          <a:p>
            <a:pPr defTabSz="966612">
              <a:defRPr/>
            </a:pPr>
            <a:r>
              <a:rPr lang="en-US" dirty="0"/>
              <a:t>Note the binary=True parameter in the call to CountVectorizer in this example code. If binary=False were used, the vectorizer would produce word counts. In this case, the resulting array would probably be the same because none of the sentences have repeating words.</a:t>
            </a:r>
          </a:p>
        </p:txBody>
      </p:sp>
    </p:spTree>
    <p:extLst>
      <p:ext uri="{BB962C8B-B14F-4D97-AF65-F5344CB8AC3E}">
        <p14:creationId xmlns:p14="http://schemas.microsoft.com/office/powerpoint/2010/main" val="1749715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If you don’t want raw count numbers, you can normalize them. Term frequency (TF) does that. Normalizing input data for ML models has advantages for certain models.</a:t>
            </a:r>
          </a:p>
          <a:p>
            <a:endParaRPr lang="en-US" dirty="0"/>
          </a:p>
          <a:p>
            <a:r>
              <a:rPr lang="en-US" dirty="0"/>
              <a:t>To calculate term frequency, you take the number of occurrences for a term and divide it by the total number of words (or tokens) in the text or document. The term frequency value is larger for words that appear more frequently in the text.</a:t>
            </a:r>
          </a:p>
          <a:p>
            <a:endParaRPr lang="en-US" dirty="0"/>
          </a:p>
          <a:p>
            <a:r>
              <a:rPr lang="en-US" dirty="0"/>
              <a:t>You can pass the term frequency values into your numerical representation in a normalized way.</a:t>
            </a:r>
          </a:p>
        </p:txBody>
      </p:sp>
    </p:spTree>
    <p:extLst>
      <p:ext uri="{BB962C8B-B14F-4D97-AF65-F5344CB8AC3E}">
        <p14:creationId xmlns:p14="http://schemas.microsoft.com/office/powerpoint/2010/main" val="2474298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Now that you have seen how to convert text data into numerical data, one thing not yet discussed is the vocabulary words themselves. How frequently do you see the word “dog” or “plane” or “kid” across all documents? Why does this even matter? Sometimes, in text data rare words can be decisive about the overall meaning of a text. </a:t>
            </a:r>
          </a:p>
          <a:p>
            <a:endParaRPr lang="en-US" dirty="0"/>
          </a:p>
          <a:p>
            <a:r>
              <a:rPr lang="en-US" dirty="0"/>
              <a:t>For example, imagine that you want to differentiate between documents about sports. You have documents about baseball, basketball, and soccer. Some words are common across all the documents; for example, supporter, field, player, team, ball, sport, jersey. Those words won’t be helpful to identify a specific sport.</a:t>
            </a:r>
          </a:p>
          <a:p>
            <a:endParaRPr lang="en-US" dirty="0"/>
          </a:p>
          <a:p>
            <a:r>
              <a:rPr lang="en-US" dirty="0"/>
              <a:t>Some words aren’t common and can be useful to differentiate between the sports. For example, </a:t>
            </a:r>
            <a:r>
              <a:rPr lang="en-US" i="1" dirty="0"/>
              <a:t>goalie</a:t>
            </a:r>
            <a:r>
              <a:rPr lang="en-US" i="0" dirty="0"/>
              <a:t> for soccer, </a:t>
            </a:r>
            <a:r>
              <a:rPr lang="en-US" i="1" dirty="0"/>
              <a:t>pitcher</a:t>
            </a:r>
            <a:r>
              <a:rPr lang="en-US" i="0" dirty="0"/>
              <a:t> for baseball, and </a:t>
            </a:r>
            <a:r>
              <a:rPr lang="en-US" i="1" dirty="0"/>
              <a:t>point guard </a:t>
            </a:r>
            <a:r>
              <a:rPr lang="en-US" i="0" dirty="0"/>
              <a:t>for basketball. Another example is </a:t>
            </a:r>
            <a:r>
              <a:rPr lang="en-US" i="1" dirty="0"/>
              <a:t>galaxy</a:t>
            </a:r>
            <a:r>
              <a:rPr lang="en-US" i="0" dirty="0"/>
              <a:t> for soccer, </a:t>
            </a:r>
            <a:r>
              <a:rPr lang="en-US" i="1" dirty="0"/>
              <a:t>dodgers</a:t>
            </a:r>
            <a:r>
              <a:rPr lang="en-US" i="0" dirty="0"/>
              <a:t> for baseball, and </a:t>
            </a:r>
            <a:r>
              <a:rPr lang="en-US" i="1" dirty="0"/>
              <a:t>lakers</a:t>
            </a:r>
            <a:r>
              <a:rPr lang="en-US" i="0" dirty="0"/>
              <a:t> for basketball. With these words, you can almost </a:t>
            </a:r>
            <a:r>
              <a:rPr lang="en-US" dirty="0"/>
              <a:t>automatically know which sport a document refers to.</a:t>
            </a:r>
          </a:p>
          <a:p>
            <a:endParaRPr lang="en-US" dirty="0"/>
          </a:p>
          <a:p>
            <a:r>
              <a:rPr lang="en-US" dirty="0"/>
              <a:t>Inverse document frequency (IDF) assigns a weight to each word, depending on how frequent that word is across all documents. The weight is large if the word is rare and small if the word is common. This method incorporates the idea of word importance into the bag-of-words method.</a:t>
            </a:r>
          </a:p>
          <a:p>
            <a:endParaRPr lang="en-US" dirty="0"/>
          </a:p>
          <a:p>
            <a:r>
              <a:rPr lang="en-US" b="1" dirty="0"/>
              <a:t>Math details</a:t>
            </a:r>
          </a:p>
          <a:p>
            <a:r>
              <a:rPr lang="en-US" dirty="0"/>
              <a:t>The logarithm term in the equation is used to prevent this term from getting too large. In the denominator, +1 ensures that the denominator is not zero, which would make the logarithm go to infinity. Similarly, the +1 outside the parentheses is used for cases where 0 would be produced from the logarithm term (only when n_doc=1 and n_doc_containing=0). This +1 makes it 1 instead of 0.</a:t>
            </a:r>
          </a:p>
        </p:txBody>
      </p:sp>
    </p:spTree>
    <p:extLst>
      <p:ext uri="{BB962C8B-B14F-4D97-AF65-F5344CB8AC3E}">
        <p14:creationId xmlns:p14="http://schemas.microsoft.com/office/powerpoint/2010/main" val="3105120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~Equation</a:t>
            </a:r>
          </a:p>
          <a:p>
            <a:pPr defTabSz="966612">
              <a:defRPr/>
            </a:pPr>
            <a:r>
              <a:rPr lang="en-US" dirty="0"/>
              <a:t>~</a:t>
            </a:r>
          </a:p>
          <a:p>
            <a:pPr defTabSz="966612">
              <a:defRPr/>
            </a:pPr>
            <a:r>
              <a:rPr lang="en-US" dirty="0"/>
              <a:t>How do you use inverse document frequency (IDF) with term frequency (TF)? You can multiply the frequency (TF) of each word by the weight (IDF) of the word. </a:t>
            </a:r>
          </a:p>
          <a:p>
            <a:pPr defTabSz="966612">
              <a:defRPr/>
            </a:pPr>
            <a:endParaRPr lang="en-US" dirty="0"/>
          </a:p>
          <a:p>
            <a:pPr defTabSz="966612">
              <a:defRPr/>
            </a:pPr>
            <a:r>
              <a:rPr lang="en-US" dirty="0"/>
              <a:t>The result increases the values of the rare words while reducing the values of the words that are more common. This can help ML models to identify important words in text data.</a:t>
            </a:r>
          </a:p>
        </p:txBody>
      </p:sp>
    </p:spTree>
    <p:extLst>
      <p:ext uri="{BB962C8B-B14F-4D97-AF65-F5344CB8AC3E}">
        <p14:creationId xmlns:p14="http://schemas.microsoft.com/office/powerpoint/2010/main" val="3108538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p>
          <a:p>
            <a:r>
              <a:rPr lang="en-US" dirty="0"/>
              <a:t>~</a:t>
            </a:r>
          </a:p>
          <a:p>
            <a:r>
              <a:rPr lang="en-US" dirty="0"/>
              <a:t>You can use the sklearn library to perform TF vectorization as well as IDF vectorization with the same module.</a:t>
            </a:r>
          </a:p>
          <a:p>
            <a:endParaRPr lang="en-US" dirty="0"/>
          </a:p>
          <a:p>
            <a:r>
              <a:rPr lang="en-US" dirty="0"/>
              <a:t>For more information, see TfidfVectorizer in the sklearn documentation at </a:t>
            </a:r>
            <a:r>
              <a:rPr lang="en-US" dirty="0">
                <a:hlinkClick r:id="rId3"/>
              </a:rPr>
              <a:t>https://scikit-learn.org/stable/modules/generated/sklearn.feature_extraction.text.TfidfVectorizer.html</a:t>
            </a:r>
            <a:r>
              <a:rPr lang="en-US" dirty="0"/>
              <a:t>.</a:t>
            </a:r>
          </a:p>
        </p:txBody>
      </p:sp>
    </p:spTree>
    <p:extLst>
      <p:ext uri="{BB962C8B-B14F-4D97-AF65-F5344CB8AC3E}">
        <p14:creationId xmlns:p14="http://schemas.microsoft.com/office/powerpoint/2010/main" val="3354373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want to capture some word forms? You shouldn’t break them because meaning could be lost—for example, </a:t>
            </a:r>
            <a:r>
              <a:rPr lang="en-US" i="1" dirty="0"/>
              <a:t>ice cream</a:t>
            </a:r>
            <a:r>
              <a:rPr lang="en-US" i="0" dirty="0"/>
              <a:t> and </a:t>
            </a:r>
            <a:r>
              <a:rPr lang="en-US" i="1" dirty="0"/>
              <a:t>New York</a:t>
            </a:r>
            <a:r>
              <a:rPr lang="en-US" dirty="0"/>
              <a:t>.</a:t>
            </a:r>
          </a:p>
          <a:p>
            <a:endParaRPr lang="en-US" dirty="0"/>
          </a:p>
          <a:p>
            <a:r>
              <a:rPr lang="en-US" dirty="0"/>
              <a:t>N-gram is a technique to increase the span of words that are considered. For example, with 2-gram, two consecutive words are considered as a single word, and the scores are calculated accordingly.</a:t>
            </a:r>
          </a:p>
          <a:p>
            <a:endParaRPr lang="en-US" dirty="0"/>
          </a:p>
          <a:p>
            <a:r>
              <a:rPr lang="en-US" dirty="0"/>
              <a:t>Note that if you apply this on regular single tokens, you might explode the number of features. Always check the shape of your bag-of-words features in your code.</a:t>
            </a:r>
          </a:p>
        </p:txBody>
      </p:sp>
    </p:spTree>
    <p:extLst>
      <p:ext uri="{BB962C8B-B14F-4D97-AF65-F5344CB8AC3E}">
        <p14:creationId xmlns:p14="http://schemas.microsoft.com/office/powerpoint/2010/main" val="1285332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35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90">
              <a:defRPr/>
            </a:pPr>
            <a:r>
              <a:rPr lang="en-US" dirty="0"/>
              <a:t>~source for slide 3</a:t>
            </a:r>
          </a:p>
        </p:txBody>
      </p:sp>
    </p:spTree>
    <p:extLst>
      <p:ext uri="{BB962C8B-B14F-4D97-AF65-F5344CB8AC3E}">
        <p14:creationId xmlns:p14="http://schemas.microsoft.com/office/powerpoint/2010/main" val="357980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13</a:t>
            </a:r>
          </a:p>
        </p:txBody>
      </p:sp>
    </p:spTree>
    <p:extLst>
      <p:ext uri="{BB962C8B-B14F-4D97-AF65-F5344CB8AC3E}">
        <p14:creationId xmlns:p14="http://schemas.microsoft.com/office/powerpoint/2010/main" val="2960757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14</a:t>
            </a:r>
          </a:p>
        </p:txBody>
      </p:sp>
    </p:spTree>
    <p:extLst>
      <p:ext uri="{BB962C8B-B14F-4D97-AF65-F5344CB8AC3E}">
        <p14:creationId xmlns:p14="http://schemas.microsoft.com/office/powerpoint/2010/main" val="85936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90">
              <a:defRPr/>
            </a:pPr>
            <a:r>
              <a:rPr lang="en-US" b="0" dirty="0"/>
              <a:t>~Alt text: Process flow of using ML with text data. See details in notes.</a:t>
            </a:r>
          </a:p>
          <a:p>
            <a:pPr defTabSz="966590">
              <a:defRPr/>
            </a:pPr>
            <a:r>
              <a:rPr lang="en-US" b="0" dirty="0"/>
              <a:t>~</a:t>
            </a:r>
          </a:p>
          <a:p>
            <a:pPr defTabSz="966590">
              <a:defRPr/>
            </a:pPr>
            <a:r>
              <a:rPr lang="en-US" b="1" dirty="0"/>
              <a:t>Image description: </a:t>
            </a:r>
            <a:r>
              <a:rPr lang="en-US" b="0" dirty="0"/>
              <a:t>Process flow with four steps. Text data points to text preprocessing, which points to vectorization. Vectorization points to train the ML model. Text preprocessing and vectorization are highlighted with a note that indicates this lesson will explore these elements one at a time. </a:t>
            </a:r>
            <a:r>
              <a:rPr lang="en-US" b="1" dirty="0"/>
              <a:t>End description.</a:t>
            </a:r>
          </a:p>
          <a:p>
            <a:pPr defTabSz="966590">
              <a:defRPr/>
            </a:pPr>
            <a:endParaRPr lang="en-US" dirty="0"/>
          </a:p>
          <a:p>
            <a:pPr defTabSz="966590">
              <a:defRPr/>
            </a:pPr>
            <a:r>
              <a:rPr lang="en-US" dirty="0"/>
              <a:t>How can you use text data in ML? Text is text, but ML works with well-defined numerical data. The process involves taking text data, preprocessing it, vectorizing it, and then finally using it to train your ML model. This lesson will explore the text preprocessing and vectorization steps.</a:t>
            </a:r>
          </a:p>
        </p:txBody>
      </p:sp>
    </p:spTree>
    <p:extLst>
      <p:ext uri="{BB962C8B-B14F-4D97-AF65-F5344CB8AC3E}">
        <p14:creationId xmlns:p14="http://schemas.microsoft.com/office/powerpoint/2010/main" val="239978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preprocessing involves cleaning the raw text data before feature engineering.</a:t>
            </a:r>
          </a:p>
        </p:txBody>
      </p:sp>
    </p:spTree>
    <p:extLst>
      <p:ext uri="{BB962C8B-B14F-4D97-AF65-F5344CB8AC3E}">
        <p14:creationId xmlns:p14="http://schemas.microsoft.com/office/powerpoint/2010/main" val="1483088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how to clean text data.</a:t>
            </a:r>
          </a:p>
          <a:p>
            <a:endParaRPr lang="en-US" dirty="0"/>
          </a:p>
          <a:p>
            <a:r>
              <a:rPr lang="en-US" dirty="0"/>
              <a:t>Besides the preprocessing options that are listed on the slide, text processing libraries have quite a bit more to offer.</a:t>
            </a:r>
          </a:p>
          <a:p>
            <a:endParaRPr lang="en-US" dirty="0"/>
          </a:p>
          <a:p>
            <a:r>
              <a:rPr lang="en-US" dirty="0"/>
              <a:t>Simpler text data, simpler models, and smaller vocabularies are better. However, keep in mind that cleaning text data is truly task specific. For example, in sentiment analysis, some words might need to stay although you would otherwise remove them—such as </a:t>
            </a:r>
            <a:r>
              <a:rPr lang="en-US" i="1" dirty="0"/>
              <a:t>quite</a:t>
            </a:r>
            <a:r>
              <a:rPr lang="en-US" i="0" dirty="0"/>
              <a:t> in the example sentence on the slide.</a:t>
            </a:r>
            <a:endParaRPr lang="en-US" dirty="0"/>
          </a:p>
        </p:txBody>
      </p:sp>
    </p:spTree>
    <p:extLst>
      <p:ext uri="{BB962C8B-B14F-4D97-AF65-F5344CB8AC3E}">
        <p14:creationId xmlns:p14="http://schemas.microsoft.com/office/powerpoint/2010/main" val="1698153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Let’s review tokenization.</a:t>
            </a:r>
          </a:p>
          <a:p>
            <a:pPr defTabSz="966612">
              <a:defRPr/>
            </a:pPr>
            <a:endParaRPr lang="en-US" dirty="0"/>
          </a:p>
          <a:p>
            <a:pPr defTabSz="966612">
              <a:defRPr/>
            </a:pPr>
            <a:r>
              <a:rPr lang="en-US" dirty="0"/>
              <a:t>Tokenization is a key part of text processing. Tokens are the smallest pieces of text data that are extracted from documents. This process produces tokens by splitting the text by white space and punctuation. Note that this is language specific—only English is being discussed here.</a:t>
            </a:r>
          </a:p>
        </p:txBody>
      </p:sp>
    </p:spTree>
    <p:extLst>
      <p:ext uri="{BB962C8B-B14F-4D97-AF65-F5344CB8AC3E}">
        <p14:creationId xmlns:p14="http://schemas.microsoft.com/office/powerpoint/2010/main" val="587949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Let’s review stop words in text data.</a:t>
            </a:r>
          </a:p>
          <a:p>
            <a:pPr defTabSz="966612">
              <a:defRPr/>
            </a:pPr>
            <a:endParaRPr lang="en-US" dirty="0"/>
          </a:p>
          <a:p>
            <a:r>
              <a:rPr lang="en-US" dirty="0"/>
              <a:t>After tokenization, you have tokens. The stop words removal process has a list of stop words, which are frequent words that don’t contribute much to the overall meaning of the text. You compare your tokens with the stop word list and remove the tokens that are on it.</a:t>
            </a:r>
          </a:p>
        </p:txBody>
      </p:sp>
    </p:spTree>
    <p:extLst>
      <p:ext uri="{BB962C8B-B14F-4D97-AF65-F5344CB8AC3E}">
        <p14:creationId xmlns:p14="http://schemas.microsoft.com/office/powerpoint/2010/main" val="1408381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~Alt text: List of stop words from the NLTK library. The first several words are i, me, my, myself, we, our.</a:t>
            </a:r>
          </a:p>
          <a:p>
            <a:pPr fontAlgn="base"/>
            <a:r>
              <a:rPr lang="en-US" dirty="0"/>
              <a:t>~</a:t>
            </a:r>
          </a:p>
          <a:p>
            <a:pPr fontAlgn="base"/>
            <a:r>
              <a:rPr lang="en-US" dirty="0"/>
              <a:t>The Natural Language Toolkit (NLTK) is a popular Python library to work with and model text. The toolkit has tools to load and clean text. NLTK also provides an extensive list of common stop words for a variety of languages. The image on the slide shows the common stop words for English.</a:t>
            </a:r>
          </a:p>
          <a:p>
            <a:pPr fontAlgn="base"/>
            <a:endParaRPr lang="en-US" dirty="0"/>
          </a:p>
          <a:p>
            <a:pPr fontAlgn="base"/>
            <a:r>
              <a:rPr lang="en-US" dirty="0"/>
              <a:t>Add stop words as needed or decide to allow some of these words in your text. The decision depends on your particular task. For example, </a:t>
            </a:r>
            <a:r>
              <a:rPr lang="en-US" i="1" dirty="0"/>
              <a:t>against</a:t>
            </a:r>
            <a:r>
              <a:rPr lang="en-US" i="0" dirty="0"/>
              <a:t> might be a meaningful word to have in a binary classification task for product reviews (positive or negative review).</a:t>
            </a:r>
          </a:p>
          <a:p>
            <a:pPr fontAlgn="base"/>
            <a:endParaRPr lang="en-US" dirty="0"/>
          </a:p>
          <a:p>
            <a:pPr fontAlgn="base"/>
            <a:r>
              <a:rPr lang="en-US" dirty="0"/>
              <a:t>You can print a list of stop words from the NLTK library. For more information, see the NLTK documentation at </a:t>
            </a:r>
            <a:r>
              <a:rPr lang="en-US" dirty="0">
                <a:hlinkClick r:id="rId3"/>
              </a:rPr>
              <a:t>http://www.nltk.org</a:t>
            </a:r>
            <a:r>
              <a:rPr lang="en-US" dirty="0"/>
              <a:t>.</a:t>
            </a:r>
          </a:p>
        </p:txBody>
      </p:sp>
    </p:spTree>
    <p:extLst>
      <p:ext uri="{BB962C8B-B14F-4D97-AF65-F5344CB8AC3E}">
        <p14:creationId xmlns:p14="http://schemas.microsoft.com/office/powerpoint/2010/main" val="1195283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fontAlgn="base">
              <a:defRPr/>
            </a:pPr>
            <a:r>
              <a:rPr lang="en-US" dirty="0"/>
              <a:t>Let’s review stemming.</a:t>
            </a:r>
          </a:p>
          <a:p>
            <a:pPr defTabSz="966612" fontAlgn="base">
              <a:defRPr/>
            </a:pPr>
            <a:endParaRPr lang="en-US" dirty="0"/>
          </a:p>
          <a:p>
            <a:pPr fontAlgn="base"/>
            <a:r>
              <a:rPr lang="en-US" dirty="0"/>
              <a:t>To further reduce the vocabulary and focus on the general meaning of the words, rather than deeper meaning, you can reduce words further by removing affixes—in particular, suffixes. For example, the words </a:t>
            </a:r>
            <a:r>
              <a:rPr lang="en-US" i="1" dirty="0"/>
              <a:t>playing</a:t>
            </a:r>
            <a:r>
              <a:rPr lang="en-US" i="0" dirty="0"/>
              <a:t>, </a:t>
            </a:r>
            <a:r>
              <a:rPr lang="en-US" i="1" dirty="0"/>
              <a:t>played</a:t>
            </a:r>
            <a:r>
              <a:rPr lang="en-US" i="0" dirty="0"/>
              <a:t>, and </a:t>
            </a:r>
            <a:r>
              <a:rPr lang="en-US" i="1" dirty="0"/>
              <a:t>plays</a:t>
            </a:r>
            <a:r>
              <a:rPr lang="en-US" i="0" dirty="0"/>
              <a:t> all reduce to </a:t>
            </a:r>
            <a:r>
              <a:rPr lang="en-US" i="1" dirty="0"/>
              <a:t>play</a:t>
            </a:r>
            <a:r>
              <a:rPr lang="en-US" i="0" dirty="0"/>
              <a:t> through the process of stemming.</a:t>
            </a:r>
            <a:endParaRPr lang="en-US" dirty="0"/>
          </a:p>
          <a:p>
            <a:pPr fontAlgn="base"/>
            <a:endParaRPr lang="en-US" dirty="0"/>
          </a:p>
          <a:p>
            <a:pPr fontAlgn="base"/>
            <a:r>
              <a:rPr lang="en-US" dirty="0"/>
              <a:t>Note that stemming doesn’t usually work with irregular forms, such as the irregular verbs </a:t>
            </a:r>
            <a:r>
              <a:rPr lang="en-US" i="1" dirty="0"/>
              <a:t>taught</a:t>
            </a:r>
            <a:r>
              <a:rPr lang="en-US" i="0" dirty="0"/>
              <a:t> and </a:t>
            </a:r>
            <a:r>
              <a:rPr lang="en-US" i="1" dirty="0"/>
              <a:t>brought</a:t>
            </a:r>
            <a:r>
              <a:rPr lang="en-US" i="0" dirty="0"/>
              <a:t> in English.</a:t>
            </a:r>
          </a:p>
          <a:p>
            <a:pPr fontAlgn="base"/>
            <a:endParaRPr lang="en-US" i="0" dirty="0"/>
          </a:p>
          <a:p>
            <a:pPr fontAlgn="base"/>
            <a:r>
              <a:rPr lang="en-US" i="0" dirty="0"/>
              <a:t>You can use your own text dataset to experiment with stemming rules and other lexicon-based cleaning options, such as lemmatization.</a:t>
            </a:r>
          </a:p>
          <a:p>
            <a:pPr fontAlgn="base"/>
            <a:endParaRPr lang="en-US" dirty="0"/>
          </a:p>
          <a:p>
            <a:pPr fontAlgn="base"/>
            <a:r>
              <a:rPr lang="en-US" dirty="0"/>
              <a:t>Note that the texts that have been shown so far are small and would be cleaned or processed quickly. Real text data is frequently long and messy—text preprocessing might take a while to complete.</a:t>
            </a:r>
          </a:p>
        </p:txBody>
      </p:sp>
    </p:spTree>
    <p:extLst>
      <p:ext uri="{BB962C8B-B14F-4D97-AF65-F5344CB8AC3E}">
        <p14:creationId xmlns:p14="http://schemas.microsoft.com/office/powerpoint/2010/main" val="411026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86155166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77941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230257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92423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7965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229654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606806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82399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374800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3027052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CAE8E1-18E9-BBC7-E7F6-EABCEA57A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0587B7-1E50-6AD2-0424-688A8E465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C951B-10ED-28A1-DB55-C62643641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C705F-E429-C24C-8079-4D864092FB3E}" type="datetimeFigureOut">
              <a:rPr lang="en-US" smtClean="0"/>
              <a:t>5/5/25</a:t>
            </a:fld>
            <a:endParaRPr lang="en-US"/>
          </a:p>
        </p:txBody>
      </p:sp>
      <p:sp>
        <p:nvSpPr>
          <p:cNvPr id="5" name="Footer Placeholder 4">
            <a:extLst>
              <a:ext uri="{FF2B5EF4-FFF2-40B4-BE49-F238E27FC236}">
                <a16:creationId xmlns:a16="http://schemas.microsoft.com/office/drawing/2014/main" id="{ADFAEDD9-55DA-4C53-EC85-4A4D4645AF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42D365-4ABF-979D-97C1-EC0BE7DB0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6F63D-FFF7-D847-ACD2-7C9843D09B7B}" type="slidenum">
              <a:rPr lang="en-US" smtClean="0"/>
              <a:t>‹#›</a:t>
            </a:fld>
            <a:endParaRPr lang="en-US"/>
          </a:p>
        </p:txBody>
      </p:sp>
    </p:spTree>
    <p:extLst>
      <p:ext uri="{BB962C8B-B14F-4D97-AF65-F5344CB8AC3E}">
        <p14:creationId xmlns:p14="http://schemas.microsoft.com/office/powerpoint/2010/main" val="259948248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EA3904-0FE1-4C83-B6A1-A2191DF18F9F}"/>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Processing Text</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2</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A6CF360-F7A8-4763-AB20-FC432AC367FA}"/>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01390A24-C1CF-6615-2D1D-AD48D48D442D}"/>
              </a:ext>
            </a:extLst>
          </p:cNvPr>
          <p:cNvSpPr>
            <a:spLocks noGrp="1"/>
          </p:cNvSpPr>
          <p:nvPr>
            <p:ph type="title" idx="1"/>
          </p:nvPr>
        </p:nvSpPr>
        <p:spPr/>
        <p:txBody>
          <a:bodyPr>
            <a:normAutofit fontScale="90000"/>
          </a:bodyPr>
          <a:lstStyle/>
          <a:p>
            <a:r>
              <a:rPr lang="en-US" dirty="0"/>
              <a:t>Lemmatization</a:t>
            </a:r>
          </a:p>
        </p:txBody>
      </p:sp>
      <p:sp>
        <p:nvSpPr>
          <p:cNvPr id="3" name="Content Placeholder 2">
            <a:extLst>
              <a:ext uri="{FF2B5EF4-FFF2-40B4-BE49-F238E27FC236}">
                <a16:creationId xmlns:a16="http://schemas.microsoft.com/office/drawing/2014/main" id="{1992C72F-AA2E-456D-690D-E2FE1503626A}"/>
              </a:ext>
            </a:extLst>
          </p:cNvPr>
          <p:cNvSpPr>
            <a:spLocks noGrp="1"/>
          </p:cNvSpPr>
          <p:nvPr>
            <p:ph idx="2"/>
          </p:nvPr>
        </p:nvSpPr>
        <p:spPr/>
        <p:txBody>
          <a:bodyPr/>
          <a:lstStyle/>
          <a:p>
            <a:r>
              <a:rPr lang="en-US" dirty="0"/>
              <a:t>Reduces inflectional or variant forms to the base form</a:t>
            </a:r>
          </a:p>
          <a:p>
            <a:r>
              <a:rPr lang="en-US" dirty="0"/>
              <a:t>Uses a vocabulary and morphological analysis</a:t>
            </a:r>
          </a:p>
          <a:p>
            <a:r>
              <a:rPr lang="en-US" dirty="0"/>
              <a:t>Returns the base or dictionary form of the word, which is known as the </a:t>
            </a:r>
            <a:r>
              <a:rPr lang="en-US" i="1" dirty="0"/>
              <a:t>lemma</a:t>
            </a:r>
            <a:r>
              <a:rPr lang="en-US" dirty="0"/>
              <a:t> </a:t>
            </a:r>
          </a:p>
          <a:p>
            <a:r>
              <a:rPr lang="en-US" dirty="0"/>
              <a:t>Examples:</a:t>
            </a:r>
          </a:p>
        </p:txBody>
      </p:sp>
      <p:graphicFrame>
        <p:nvGraphicFramePr>
          <p:cNvPr id="10" name="Table 9">
            <a:extLst>
              <a:ext uri="{FF2B5EF4-FFF2-40B4-BE49-F238E27FC236}">
                <a16:creationId xmlns:a16="http://schemas.microsoft.com/office/drawing/2014/main" id="{CCCB407D-BB19-43DB-BECD-76AC518E7D06}"/>
              </a:ext>
            </a:extLst>
          </p:cNvPr>
          <p:cNvGraphicFramePr>
            <a:graphicFrameLocks noGrp="1"/>
          </p:cNvGraphicFramePr>
          <p:nvPr>
            <p:extLst>
              <p:ext uri="{D42A27DB-BD31-4B8C-83A1-F6EECF244321}">
                <p14:modId xmlns:p14="http://schemas.microsoft.com/office/powerpoint/2010/main" val="4146148873"/>
              </p:ext>
            </p:extLst>
          </p:nvPr>
        </p:nvGraphicFramePr>
        <p:xfrm>
          <a:off x="3386667" y="4061460"/>
          <a:ext cx="5418666" cy="1981200"/>
        </p:xfrm>
        <a:graphic>
          <a:graphicData uri="http://schemas.openxmlformats.org/drawingml/2006/table">
            <a:tbl>
              <a:tblPr firstRow="1" bandRow="1">
                <a:effectLst>
                  <a:outerShdw blurRad="50800" dist="38100" dir="2700000" algn="tl" rotWithShape="0">
                    <a:prstClr val="black">
                      <a:alpha val="40000"/>
                    </a:prstClr>
                  </a:outerShdw>
                </a:effectLst>
                <a:tableStyleId>{7DF18680-E054-41AD-8BC1-D1AEF772440D}</a:tableStyleId>
              </a:tblPr>
              <a:tblGrid>
                <a:gridCol w="2709333">
                  <a:extLst>
                    <a:ext uri="{9D8B030D-6E8A-4147-A177-3AD203B41FA5}">
                      <a16:colId xmlns:a16="http://schemas.microsoft.com/office/drawing/2014/main" val="3928139449"/>
                    </a:ext>
                  </a:extLst>
                </a:gridCol>
                <a:gridCol w="2709333">
                  <a:extLst>
                    <a:ext uri="{9D8B030D-6E8A-4147-A177-3AD203B41FA5}">
                      <a16:colId xmlns:a16="http://schemas.microsoft.com/office/drawing/2014/main" val="2105629186"/>
                    </a:ext>
                  </a:extLst>
                </a:gridCol>
              </a:tblGrid>
              <a:tr h="370840">
                <a:tc>
                  <a:txBody>
                    <a:bodyPr/>
                    <a:lstStyle/>
                    <a:p>
                      <a:r>
                        <a:rPr lang="en-US" sz="2000" dirty="0"/>
                        <a:t>Variant Forms</a:t>
                      </a:r>
                    </a:p>
                  </a:txBody>
                  <a:tcPr/>
                </a:tc>
                <a:tc>
                  <a:txBody>
                    <a:bodyPr/>
                    <a:lstStyle/>
                    <a:p>
                      <a:r>
                        <a:rPr lang="en-US" sz="2000" dirty="0"/>
                        <a:t>Lemma</a:t>
                      </a:r>
                    </a:p>
                  </a:txBody>
                  <a:tcPr/>
                </a:tc>
                <a:extLst>
                  <a:ext uri="{0D108BD9-81ED-4DB2-BD59-A6C34878D82A}">
                    <a16:rowId xmlns:a16="http://schemas.microsoft.com/office/drawing/2014/main" val="492121301"/>
                  </a:ext>
                </a:extLst>
              </a:tr>
              <a:tr h="370840">
                <a:tc>
                  <a:txBody>
                    <a:bodyPr/>
                    <a:lstStyle/>
                    <a:p>
                      <a:r>
                        <a:rPr lang="en-US" sz="2000" dirty="0">
                          <a:solidFill>
                            <a:schemeClr val="tx2"/>
                          </a:solidFill>
                        </a:rPr>
                        <a:t>car, cars</a:t>
                      </a:r>
                    </a:p>
                  </a:txBody>
                  <a:tcPr/>
                </a:tc>
                <a:tc>
                  <a:txBody>
                    <a:bodyPr/>
                    <a:lstStyle/>
                    <a:p>
                      <a:r>
                        <a:rPr lang="en-US" sz="2000" dirty="0">
                          <a:solidFill>
                            <a:schemeClr val="tx2"/>
                          </a:solidFill>
                        </a:rPr>
                        <a:t>car</a:t>
                      </a:r>
                    </a:p>
                  </a:txBody>
                  <a:tcPr/>
                </a:tc>
                <a:extLst>
                  <a:ext uri="{0D108BD9-81ED-4DB2-BD59-A6C34878D82A}">
                    <a16:rowId xmlns:a16="http://schemas.microsoft.com/office/drawing/2014/main" val="3885601991"/>
                  </a:ext>
                </a:extLst>
              </a:tr>
              <a:tr h="370840">
                <a:tc>
                  <a:txBody>
                    <a:bodyPr/>
                    <a:lstStyle/>
                    <a:p>
                      <a:r>
                        <a:rPr lang="en-US" sz="2000" dirty="0">
                          <a:solidFill>
                            <a:schemeClr val="tx2"/>
                          </a:solidFill>
                        </a:rPr>
                        <a:t>bought</a:t>
                      </a:r>
                    </a:p>
                  </a:txBody>
                  <a:tcPr/>
                </a:tc>
                <a:tc>
                  <a:txBody>
                    <a:bodyPr/>
                    <a:lstStyle/>
                    <a:p>
                      <a:r>
                        <a:rPr lang="en-US" sz="2000" dirty="0">
                          <a:solidFill>
                            <a:schemeClr val="tx2"/>
                          </a:solidFill>
                        </a:rPr>
                        <a:t>buy</a:t>
                      </a:r>
                    </a:p>
                  </a:txBody>
                  <a:tcPr/>
                </a:tc>
                <a:extLst>
                  <a:ext uri="{0D108BD9-81ED-4DB2-BD59-A6C34878D82A}">
                    <a16:rowId xmlns:a16="http://schemas.microsoft.com/office/drawing/2014/main" val="1996719825"/>
                  </a:ext>
                </a:extLst>
              </a:tr>
              <a:tr h="370840">
                <a:tc>
                  <a:txBody>
                    <a:bodyPr/>
                    <a:lstStyle/>
                    <a:p>
                      <a:r>
                        <a:rPr lang="en-US" sz="2000" dirty="0">
                          <a:solidFill>
                            <a:schemeClr val="tx2"/>
                          </a:solidFill>
                        </a:rPr>
                        <a:t>taught</a:t>
                      </a:r>
                    </a:p>
                  </a:txBody>
                  <a:tcPr/>
                </a:tc>
                <a:tc>
                  <a:txBody>
                    <a:bodyPr/>
                    <a:lstStyle/>
                    <a:p>
                      <a:r>
                        <a:rPr lang="en-US" sz="2000" dirty="0">
                          <a:solidFill>
                            <a:schemeClr val="tx2"/>
                          </a:solidFill>
                        </a:rPr>
                        <a:t>teach</a:t>
                      </a:r>
                    </a:p>
                  </a:txBody>
                  <a:tcPr/>
                </a:tc>
                <a:extLst>
                  <a:ext uri="{0D108BD9-81ED-4DB2-BD59-A6C34878D82A}">
                    <a16:rowId xmlns:a16="http://schemas.microsoft.com/office/drawing/2014/main" val="1883798487"/>
                  </a:ext>
                </a:extLst>
              </a:tr>
              <a:tr h="370840">
                <a:tc>
                  <a:txBody>
                    <a:bodyPr/>
                    <a:lstStyle/>
                    <a:p>
                      <a:r>
                        <a:rPr lang="en-US" sz="2000" dirty="0">
                          <a:solidFill>
                            <a:schemeClr val="tx2"/>
                          </a:solidFill>
                        </a:rPr>
                        <a:t>am, are, is</a:t>
                      </a:r>
                    </a:p>
                  </a:txBody>
                  <a:tcPr/>
                </a:tc>
                <a:tc>
                  <a:txBody>
                    <a:bodyPr/>
                    <a:lstStyle/>
                    <a:p>
                      <a:r>
                        <a:rPr lang="en-US" sz="2000" dirty="0">
                          <a:solidFill>
                            <a:schemeClr val="tx2"/>
                          </a:solidFill>
                        </a:rPr>
                        <a:t>be</a:t>
                      </a:r>
                    </a:p>
                  </a:txBody>
                  <a:tcPr/>
                </a:tc>
                <a:extLst>
                  <a:ext uri="{0D108BD9-81ED-4DB2-BD59-A6C34878D82A}">
                    <a16:rowId xmlns:a16="http://schemas.microsoft.com/office/drawing/2014/main" val="804585577"/>
                  </a:ext>
                </a:extLst>
              </a:tr>
            </a:tbl>
          </a:graphicData>
        </a:graphic>
      </p:graphicFrame>
    </p:spTree>
    <p:custDataLst>
      <p:tags r:id="rId1"/>
    </p:custDataLst>
    <p:extLst>
      <p:ext uri="{BB962C8B-B14F-4D97-AF65-F5344CB8AC3E}">
        <p14:creationId xmlns:p14="http://schemas.microsoft.com/office/powerpoint/2010/main" val="386004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F319D64-5934-458B-AAB7-BF2CEDEC5B02}"/>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01390A24-C1CF-6615-2D1D-AD48D48D442D}"/>
              </a:ext>
            </a:extLst>
          </p:cNvPr>
          <p:cNvSpPr>
            <a:spLocks noGrp="1"/>
          </p:cNvSpPr>
          <p:nvPr>
            <p:ph type="title" idx="1"/>
          </p:nvPr>
        </p:nvSpPr>
        <p:spPr/>
        <p:txBody>
          <a:bodyPr>
            <a:normAutofit fontScale="90000"/>
          </a:bodyPr>
          <a:lstStyle/>
          <a:p>
            <a:r>
              <a:rPr lang="en-US" dirty="0"/>
              <a:t>Stemming compared to lemmatization</a:t>
            </a:r>
          </a:p>
        </p:txBody>
      </p:sp>
      <p:sp>
        <p:nvSpPr>
          <p:cNvPr id="3" name="Content Placeholder 2">
            <a:extLst>
              <a:ext uri="{FF2B5EF4-FFF2-40B4-BE49-F238E27FC236}">
                <a16:creationId xmlns:a16="http://schemas.microsoft.com/office/drawing/2014/main" id="{1992C72F-AA2E-456D-690D-E2FE1503626A}"/>
              </a:ext>
            </a:extLst>
          </p:cNvPr>
          <p:cNvSpPr>
            <a:spLocks noGrp="1"/>
          </p:cNvSpPr>
          <p:nvPr>
            <p:ph idx="2"/>
          </p:nvPr>
        </p:nvSpPr>
        <p:spPr/>
        <p:txBody>
          <a:bodyPr/>
          <a:lstStyle/>
          <a:p>
            <a:pPr marL="0" indent="0">
              <a:buNone/>
            </a:pPr>
            <a:r>
              <a:rPr lang="en-US" dirty="0"/>
              <a:t>Both convert words into their base forms.</a:t>
            </a:r>
          </a:p>
        </p:txBody>
      </p:sp>
      <p:graphicFrame>
        <p:nvGraphicFramePr>
          <p:cNvPr id="4" name="Table 4">
            <a:extLst>
              <a:ext uri="{FF2B5EF4-FFF2-40B4-BE49-F238E27FC236}">
                <a16:creationId xmlns:a16="http://schemas.microsoft.com/office/drawing/2014/main" id="{51631FB4-8E41-7A48-C7C8-00BF441B46BC}"/>
              </a:ext>
            </a:extLst>
          </p:cNvPr>
          <p:cNvGraphicFramePr>
            <a:graphicFrameLocks noGrp="1"/>
          </p:cNvGraphicFramePr>
          <p:nvPr>
            <p:extLst>
              <p:ext uri="{D42A27DB-BD31-4B8C-83A1-F6EECF244321}">
                <p14:modId xmlns:p14="http://schemas.microsoft.com/office/powerpoint/2010/main" val="114669135"/>
              </p:ext>
            </p:extLst>
          </p:nvPr>
        </p:nvGraphicFramePr>
        <p:xfrm>
          <a:off x="365760" y="1901026"/>
          <a:ext cx="11466576" cy="3535680"/>
        </p:xfrm>
        <a:graphic>
          <a:graphicData uri="http://schemas.openxmlformats.org/drawingml/2006/table">
            <a:tbl>
              <a:tblPr firstRow="1" bandRow="1">
                <a:effectLst>
                  <a:outerShdw blurRad="50800" dist="38100" dir="2700000" algn="tl" rotWithShape="0">
                    <a:prstClr val="black">
                      <a:alpha val="40000"/>
                    </a:prstClr>
                  </a:outerShdw>
                </a:effectLst>
                <a:tableStyleId>{7DF18680-E054-41AD-8BC1-D1AEF772440D}</a:tableStyleId>
              </a:tblPr>
              <a:tblGrid>
                <a:gridCol w="5733288">
                  <a:extLst>
                    <a:ext uri="{9D8B030D-6E8A-4147-A177-3AD203B41FA5}">
                      <a16:colId xmlns:a16="http://schemas.microsoft.com/office/drawing/2014/main" val="1660183508"/>
                    </a:ext>
                  </a:extLst>
                </a:gridCol>
                <a:gridCol w="5733288">
                  <a:extLst>
                    <a:ext uri="{9D8B030D-6E8A-4147-A177-3AD203B41FA5}">
                      <a16:colId xmlns:a16="http://schemas.microsoft.com/office/drawing/2014/main" val="555983290"/>
                    </a:ext>
                  </a:extLst>
                </a:gridCol>
              </a:tblGrid>
              <a:tr h="417847">
                <a:tc>
                  <a:txBody>
                    <a:bodyPr/>
                    <a:lstStyle/>
                    <a:p>
                      <a:pPr algn="l"/>
                      <a:r>
                        <a:rPr lang="en-US" sz="2000" dirty="0"/>
                        <a:t>Stemming</a:t>
                      </a:r>
                      <a:endParaRPr lang="en-US" sz="2000" dirty="0">
                        <a:latin typeface="+mn-lt"/>
                        <a:ea typeface="Amazon Ember" panose="020B0603020204020204" pitchFamily="34" charset="0"/>
                        <a:cs typeface="Amazon Ember" panose="020B0603020204020204" pitchFamily="34" charset="0"/>
                      </a:endParaRPr>
                    </a:p>
                  </a:txBody>
                  <a:tcPr marL="137160" marR="137160" marT="137160" marB="137160"/>
                </a:tc>
                <a:tc>
                  <a:txBody>
                    <a:bodyPr/>
                    <a:lstStyle/>
                    <a:p>
                      <a:pPr algn="l"/>
                      <a:r>
                        <a:rPr lang="en-US" sz="2000" dirty="0"/>
                        <a:t>Lemmatization</a:t>
                      </a:r>
                      <a:endParaRPr lang="en-US" sz="2000" dirty="0">
                        <a:latin typeface="+mn-lt"/>
                        <a:ea typeface="Amazon Ember" panose="020B0603020204020204" pitchFamily="34" charset="0"/>
                        <a:cs typeface="Amazon Ember" panose="020B0603020204020204" pitchFamily="34" charset="0"/>
                      </a:endParaRPr>
                    </a:p>
                  </a:txBody>
                  <a:tcPr marL="137160" marR="137160" marT="137160" marB="137160"/>
                </a:tc>
                <a:extLst>
                  <a:ext uri="{0D108BD9-81ED-4DB2-BD59-A6C34878D82A}">
                    <a16:rowId xmlns:a16="http://schemas.microsoft.com/office/drawing/2014/main" val="1260428646"/>
                  </a:ext>
                </a:extLst>
              </a:tr>
              <a:tr h="857686">
                <a:tc>
                  <a:txBody>
                    <a:bodyPr/>
                    <a:lstStyle/>
                    <a:p>
                      <a:pPr marL="0" indent="0" algn="l">
                        <a:buFont typeface="+mj-lt"/>
                        <a:buNone/>
                      </a:pPr>
                      <a:r>
                        <a:rPr lang="en-US" sz="2000" dirty="0">
                          <a:solidFill>
                            <a:schemeClr val="tx2"/>
                          </a:solidFill>
                        </a:rPr>
                        <a:t>Uses a set of rules to reduce a string to a substring that usually refers to a more general meaning.</a:t>
                      </a:r>
                      <a:endParaRPr lang="en-US" sz="2000" b="0" dirty="0">
                        <a:solidFill>
                          <a:schemeClr val="tx2"/>
                        </a:solidFill>
                        <a:latin typeface="+mn-lt"/>
                        <a:ea typeface="Amazon Ember" panose="020B0603020204020204" pitchFamily="34" charset="0"/>
                        <a:cs typeface="Amazon Ember" panose="020B0603020204020204" pitchFamily="34" charset="0"/>
                      </a:endParaRPr>
                    </a:p>
                  </a:txBody>
                  <a:tcPr marL="137160" marR="137160" marT="137160" marB="137160"/>
                </a:tc>
                <a:tc>
                  <a:txBody>
                    <a:bodyPr/>
                    <a:lstStyle/>
                    <a:p>
                      <a:pPr marL="0" indent="0" algn="l" defTabSz="914400" rtl="0" eaLnBrk="1" latinLnBrk="0" hangingPunct="1">
                        <a:buFont typeface="+mj-lt"/>
                        <a:buNone/>
                      </a:pPr>
                      <a:r>
                        <a:rPr lang="en-US" sz="2000" kern="1200" dirty="0">
                          <a:solidFill>
                            <a:schemeClr val="tx2"/>
                          </a:solidFill>
                        </a:rPr>
                        <a:t>Finds the base form by using a vocabulary and morphological analysis (more advanced than stemming).</a:t>
                      </a:r>
                      <a:endParaRPr lang="en-US" sz="2000" b="0" kern="1200" dirty="0">
                        <a:solidFill>
                          <a:schemeClr val="tx2"/>
                        </a:solidFill>
                        <a:latin typeface="+mn-lt"/>
                        <a:ea typeface="Amazon Ember" panose="020B0603020204020204" pitchFamily="34" charset="0"/>
                        <a:cs typeface="Amazon Ember" panose="020B0603020204020204" pitchFamily="34" charset="0"/>
                      </a:endParaRPr>
                    </a:p>
                  </a:txBody>
                  <a:tcPr marL="137160" marR="137160" marT="137160" marB="137160"/>
                </a:tc>
                <a:extLst>
                  <a:ext uri="{0D108BD9-81ED-4DB2-BD59-A6C34878D82A}">
                    <a16:rowId xmlns:a16="http://schemas.microsoft.com/office/drawing/2014/main" val="3913494363"/>
                  </a:ext>
                </a:extLst>
              </a:tr>
              <a:tr h="637767">
                <a:tc>
                  <a:txBody>
                    <a:bodyPr/>
                    <a:lstStyle/>
                    <a:p>
                      <a:pPr marL="0" indent="0" algn="l">
                        <a:spcBef>
                          <a:spcPts val="1200"/>
                        </a:spcBef>
                        <a:buFont typeface="+mj-lt"/>
                        <a:buNone/>
                      </a:pPr>
                      <a:r>
                        <a:rPr lang="en-US" sz="2000" dirty="0">
                          <a:solidFill>
                            <a:schemeClr val="tx2"/>
                          </a:solidFill>
                        </a:rPr>
                        <a:t>Effective on simple cases, such as </a:t>
                      </a:r>
                      <a:r>
                        <a:rPr lang="en-US" sz="2000" i="1" dirty="0">
                          <a:solidFill>
                            <a:schemeClr val="tx2"/>
                          </a:solidFill>
                        </a:rPr>
                        <a:t>teaching/teach</a:t>
                      </a:r>
                      <a:r>
                        <a:rPr lang="en-US" sz="2000" dirty="0">
                          <a:solidFill>
                            <a:schemeClr val="tx2"/>
                          </a:solidFill>
                        </a:rPr>
                        <a:t>, </a:t>
                      </a:r>
                      <a:r>
                        <a:rPr lang="en-US" sz="2000" i="1" dirty="0">
                          <a:solidFill>
                            <a:schemeClr val="tx2"/>
                          </a:solidFill>
                        </a:rPr>
                        <a:t>worked/work</a:t>
                      </a:r>
                      <a:r>
                        <a:rPr lang="en-US" sz="2000" dirty="0">
                          <a:solidFill>
                            <a:schemeClr val="tx2"/>
                          </a:solidFill>
                        </a:rPr>
                        <a:t>, and </a:t>
                      </a:r>
                      <a:r>
                        <a:rPr lang="en-US" sz="2000" i="1" dirty="0">
                          <a:solidFill>
                            <a:schemeClr val="tx2"/>
                          </a:solidFill>
                        </a:rPr>
                        <a:t>apples/apple</a:t>
                      </a:r>
                      <a:r>
                        <a:rPr lang="en-US" sz="2000" dirty="0">
                          <a:solidFill>
                            <a:schemeClr val="tx2"/>
                          </a:solidFill>
                        </a:rPr>
                        <a:t>.</a:t>
                      </a:r>
                      <a:endParaRPr lang="en-US" sz="2000" b="0" dirty="0">
                        <a:solidFill>
                          <a:schemeClr val="tx2"/>
                        </a:solidFill>
                        <a:latin typeface="+mn-lt"/>
                        <a:ea typeface="Amazon Ember" panose="020B0603020204020204" pitchFamily="34" charset="0"/>
                        <a:cs typeface="Amazon Ember" panose="020B0603020204020204" pitchFamily="34" charset="0"/>
                      </a:endParaRPr>
                    </a:p>
                  </a:txBody>
                  <a:tcPr marL="137160" marR="137160" marT="137160" marB="137160"/>
                </a:tc>
                <a:tc>
                  <a:txBody>
                    <a:bodyPr/>
                    <a:lstStyle/>
                    <a:p>
                      <a:pPr marL="0" indent="0" algn="l">
                        <a:buFont typeface="+mj-lt"/>
                        <a:buNone/>
                      </a:pPr>
                      <a:r>
                        <a:rPr lang="en-US" sz="2000" dirty="0">
                          <a:solidFill>
                            <a:schemeClr val="tx2"/>
                          </a:solidFill>
                        </a:rPr>
                        <a:t>Effective on simple cases.</a:t>
                      </a:r>
                    </a:p>
                  </a:txBody>
                  <a:tcPr marL="137160" marR="137160" marT="137160" marB="137160"/>
                </a:tc>
                <a:extLst>
                  <a:ext uri="{0D108BD9-81ED-4DB2-BD59-A6C34878D82A}">
                    <a16:rowId xmlns:a16="http://schemas.microsoft.com/office/drawing/2014/main" val="681222108"/>
                  </a:ext>
                </a:extLst>
              </a:tr>
              <a:tr h="857686">
                <a:tc>
                  <a:txBody>
                    <a:bodyPr/>
                    <a:lstStyle/>
                    <a:p>
                      <a:pPr marL="0" indent="0" algn="l">
                        <a:spcBef>
                          <a:spcPts val="1200"/>
                        </a:spcBef>
                        <a:buFont typeface="+mj-lt"/>
                        <a:buNone/>
                      </a:pPr>
                      <a:r>
                        <a:rPr lang="en-US" sz="2000" dirty="0">
                          <a:solidFill>
                            <a:schemeClr val="tx2"/>
                          </a:solidFill>
                        </a:rPr>
                        <a:t>Cannot be used on challenging cases where rules cannot be applied, such as </a:t>
                      </a:r>
                      <a:r>
                        <a:rPr lang="en-US" sz="2000" i="1" dirty="0">
                          <a:solidFill>
                            <a:schemeClr val="tx2"/>
                          </a:solidFill>
                        </a:rPr>
                        <a:t>taught</a:t>
                      </a:r>
                      <a:r>
                        <a:rPr lang="en-US" sz="2000" dirty="0">
                          <a:solidFill>
                            <a:schemeClr val="tx2"/>
                          </a:solidFill>
                        </a:rPr>
                        <a:t>, </a:t>
                      </a:r>
                      <a:r>
                        <a:rPr lang="en-US" sz="2000" i="1" dirty="0">
                          <a:solidFill>
                            <a:schemeClr val="tx2"/>
                          </a:solidFill>
                        </a:rPr>
                        <a:t>am</a:t>
                      </a:r>
                      <a:r>
                        <a:rPr lang="en-US" sz="2000" dirty="0">
                          <a:solidFill>
                            <a:schemeClr val="tx2"/>
                          </a:solidFill>
                        </a:rPr>
                        <a:t>, and </a:t>
                      </a:r>
                      <a:r>
                        <a:rPr lang="en-US" sz="2000" i="1" dirty="0">
                          <a:solidFill>
                            <a:schemeClr val="tx2"/>
                          </a:solidFill>
                        </a:rPr>
                        <a:t>better</a:t>
                      </a:r>
                      <a:r>
                        <a:rPr lang="en-US" sz="2000" dirty="0">
                          <a:solidFill>
                            <a:schemeClr val="tx2"/>
                          </a:solidFill>
                        </a:rPr>
                        <a:t>.</a:t>
                      </a:r>
                      <a:endParaRPr lang="en-US" sz="2000" b="0" dirty="0">
                        <a:solidFill>
                          <a:schemeClr val="tx2"/>
                        </a:solidFill>
                        <a:latin typeface="+mn-lt"/>
                        <a:ea typeface="Amazon Ember" panose="020B0603020204020204" pitchFamily="34" charset="0"/>
                        <a:cs typeface="Amazon Ember" panose="020B0603020204020204" pitchFamily="34" charset="0"/>
                      </a:endParaRPr>
                    </a:p>
                  </a:txBody>
                  <a:tcPr marL="137160" marR="137160" marT="137160" marB="137160"/>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2000" dirty="0">
                          <a:solidFill>
                            <a:schemeClr val="tx2"/>
                          </a:solidFill>
                        </a:rPr>
                        <a:t>Handles challenging cases, such as </a:t>
                      </a:r>
                      <a:r>
                        <a:rPr lang="en-US" sz="2000" i="1" dirty="0">
                          <a:solidFill>
                            <a:schemeClr val="tx2"/>
                          </a:solidFill>
                        </a:rPr>
                        <a:t>taught/teach</a:t>
                      </a:r>
                      <a:r>
                        <a:rPr lang="en-US" sz="2000" dirty="0">
                          <a:solidFill>
                            <a:schemeClr val="tx2"/>
                          </a:solidFill>
                        </a:rPr>
                        <a:t>, </a:t>
                      </a:r>
                      <a:r>
                        <a:rPr lang="en-US" sz="2000" i="1" dirty="0">
                          <a:solidFill>
                            <a:schemeClr val="tx2"/>
                          </a:solidFill>
                        </a:rPr>
                        <a:t>am/to be</a:t>
                      </a:r>
                      <a:r>
                        <a:rPr lang="en-US" sz="2000" dirty="0">
                          <a:solidFill>
                            <a:schemeClr val="tx2"/>
                          </a:solidFill>
                        </a:rPr>
                        <a:t>, and </a:t>
                      </a:r>
                      <a:r>
                        <a:rPr lang="en-US" sz="2000" i="1" dirty="0">
                          <a:solidFill>
                            <a:schemeClr val="tx2"/>
                          </a:solidFill>
                        </a:rPr>
                        <a:t>better/good</a:t>
                      </a:r>
                      <a:r>
                        <a:rPr lang="en-US" sz="2000" dirty="0">
                          <a:solidFill>
                            <a:schemeClr val="tx2"/>
                          </a:solidFill>
                        </a:rPr>
                        <a:t>.</a:t>
                      </a:r>
                      <a:endParaRPr lang="en-US" sz="2000" b="0" dirty="0">
                        <a:solidFill>
                          <a:schemeClr val="tx2"/>
                        </a:solidFill>
                        <a:latin typeface="+mn-lt"/>
                        <a:ea typeface="Amazon Ember" panose="020B0603020204020204" pitchFamily="34" charset="0"/>
                        <a:cs typeface="Amazon Ember" panose="020B0603020204020204" pitchFamily="34" charset="0"/>
                      </a:endParaRPr>
                    </a:p>
                  </a:txBody>
                  <a:tcPr marL="137160" marR="137160" marT="137160" marB="137160"/>
                </a:tc>
                <a:extLst>
                  <a:ext uri="{0D108BD9-81ED-4DB2-BD59-A6C34878D82A}">
                    <a16:rowId xmlns:a16="http://schemas.microsoft.com/office/drawing/2014/main" val="426264697"/>
                  </a:ext>
                </a:extLst>
              </a:tr>
            </a:tbl>
          </a:graphicData>
        </a:graphic>
      </p:graphicFrame>
    </p:spTree>
    <p:custDataLst>
      <p:tags r:id="rId1"/>
    </p:custDataLst>
    <p:extLst>
      <p:ext uri="{BB962C8B-B14F-4D97-AF65-F5344CB8AC3E}">
        <p14:creationId xmlns:p14="http://schemas.microsoft.com/office/powerpoint/2010/main" val="72761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FBBAA0-3BA3-4EBA-A9D8-0CE79367F9A2}"/>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Vectorization</a:t>
            </a:r>
          </a:p>
        </p:txBody>
      </p:sp>
      <p:sp>
        <p:nvSpPr>
          <p:cNvPr id="4" name="Text Placeholder 3">
            <a:extLst>
              <a:ext uri="{FF2B5EF4-FFF2-40B4-BE49-F238E27FC236}">
                <a16:creationId xmlns:a16="http://schemas.microsoft.com/office/drawing/2014/main" id="{38B5BD7E-DAB6-05D2-D080-9D73F9FF48E8}"/>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44421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A9D4541-118A-4C25-A18D-DED512C2BA5E}"/>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01390A24-C1CF-6615-2D1D-AD48D48D442D}"/>
              </a:ext>
            </a:extLst>
          </p:cNvPr>
          <p:cNvSpPr>
            <a:spLocks noGrp="1"/>
          </p:cNvSpPr>
          <p:nvPr>
            <p:ph type="title" idx="1"/>
          </p:nvPr>
        </p:nvSpPr>
        <p:spPr/>
        <p:txBody>
          <a:bodyPr>
            <a:normAutofit fontScale="90000"/>
          </a:bodyPr>
          <a:lstStyle/>
          <a:p>
            <a:r>
              <a:rPr lang="en-US" dirty="0"/>
              <a:t>Review: Bag-of-words (BoW) method</a:t>
            </a:r>
          </a:p>
        </p:txBody>
      </p:sp>
      <p:sp>
        <p:nvSpPr>
          <p:cNvPr id="3" name="Content Placeholder 2">
            <a:extLst>
              <a:ext uri="{FF2B5EF4-FFF2-40B4-BE49-F238E27FC236}">
                <a16:creationId xmlns:a16="http://schemas.microsoft.com/office/drawing/2014/main" id="{1992C72F-AA2E-456D-690D-E2FE1503626A}"/>
              </a:ext>
            </a:extLst>
          </p:cNvPr>
          <p:cNvSpPr>
            <a:spLocks noGrp="1"/>
          </p:cNvSpPr>
          <p:nvPr>
            <p:ph idx="2"/>
          </p:nvPr>
        </p:nvSpPr>
        <p:spPr>
          <a:xfrm>
            <a:off x="365760" y="1165536"/>
            <a:ext cx="7992428" cy="5262696"/>
          </a:xfrm>
        </p:spPr>
        <p:txBody>
          <a:bodyPr/>
          <a:lstStyle/>
          <a:p>
            <a:pPr marL="0" indent="0">
              <a:buNone/>
            </a:pPr>
            <a:r>
              <a:rPr lang="en-US" dirty="0"/>
              <a:t>Represent text as a set of its words (a bag), disregarding grammar and the order of the words.</a:t>
            </a:r>
          </a:p>
          <a:p>
            <a:pPr marL="0" indent="0">
              <a:buNone/>
            </a:pPr>
            <a:endParaRPr lang="en-US" dirty="0"/>
          </a:p>
          <a:p>
            <a:pPr marL="0" indent="0">
              <a:buNone/>
            </a:pPr>
            <a:endParaRPr lang="en-US" dirty="0"/>
          </a:p>
          <a:p>
            <a:pPr marL="0" indent="0">
              <a:buNone/>
            </a:pPr>
            <a:r>
              <a:rPr lang="en-US" dirty="0"/>
              <a:t>Steps:</a:t>
            </a:r>
          </a:p>
          <a:p>
            <a:pPr marL="690562" lvl="1" indent="-457200">
              <a:buFont typeface="+mj-lt"/>
              <a:buAutoNum type="arabicPeriod"/>
            </a:pPr>
            <a:r>
              <a:rPr lang="en-US" dirty="0"/>
              <a:t>Construct or get a vocabulary.</a:t>
            </a:r>
          </a:p>
          <a:p>
            <a:pPr marL="690562" lvl="1" indent="-457200">
              <a:buFont typeface="+mj-lt"/>
              <a:buAutoNum type="arabicPeriod"/>
            </a:pPr>
            <a:r>
              <a:rPr lang="en-US" dirty="0"/>
              <a:t>For each text (bag), calculate occurrences of the vocabulary words:</a:t>
            </a:r>
          </a:p>
          <a:p>
            <a:pPr marL="914400" lvl="2"/>
            <a:r>
              <a:rPr lang="en-US" dirty="0"/>
              <a:t>Binary (present or not)</a:t>
            </a:r>
          </a:p>
          <a:p>
            <a:pPr marL="914400" lvl="2"/>
            <a:r>
              <a:rPr lang="en-US" dirty="0"/>
              <a:t>Frequencies</a:t>
            </a:r>
          </a:p>
        </p:txBody>
      </p:sp>
      <p:pic>
        <p:nvPicPr>
          <p:cNvPr id="5" name="Picture 4">
            <a:extLst>
              <a:ext uri="{FF2B5EF4-FFF2-40B4-BE49-F238E27FC236}">
                <a16:creationId xmlns:a16="http://schemas.microsoft.com/office/drawing/2014/main" id="{EA3B5991-4F49-45EC-9DC4-A90CDDF58FF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553987" y="1810371"/>
            <a:ext cx="2578832" cy="3237257"/>
          </a:xfrm>
          <a:prstGeom prst="rect">
            <a:avLst/>
          </a:prstGeom>
        </p:spPr>
      </p:pic>
    </p:spTree>
    <p:custDataLst>
      <p:tags r:id="rId1"/>
    </p:custDataLst>
    <p:extLst>
      <p:ext uri="{BB962C8B-B14F-4D97-AF65-F5344CB8AC3E}">
        <p14:creationId xmlns:p14="http://schemas.microsoft.com/office/powerpoint/2010/main" val="228290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6D7C7C-8B76-49F0-A808-208BB8A589FD}"/>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B56BE8C3-2A0A-BCCA-C8DD-7F33F10A49F0}"/>
              </a:ext>
            </a:extLst>
          </p:cNvPr>
          <p:cNvSpPr>
            <a:spLocks noGrp="1"/>
          </p:cNvSpPr>
          <p:nvPr>
            <p:ph type="title" idx="1"/>
          </p:nvPr>
        </p:nvSpPr>
        <p:spPr/>
        <p:txBody>
          <a:bodyPr>
            <a:normAutofit fontScale="90000"/>
          </a:bodyPr>
          <a:lstStyle/>
          <a:p>
            <a:r>
              <a:rPr lang="en-US" dirty="0"/>
              <a:t>Bag-of-words example</a:t>
            </a:r>
          </a:p>
        </p:txBody>
      </p:sp>
      <p:sp>
        <p:nvSpPr>
          <p:cNvPr id="3" name="Content Placeholder 2">
            <a:extLst>
              <a:ext uri="{FF2B5EF4-FFF2-40B4-BE49-F238E27FC236}">
                <a16:creationId xmlns:a16="http://schemas.microsoft.com/office/drawing/2014/main" id="{A0956F5F-33EC-75D3-9160-DBAA7A44F8CC}"/>
              </a:ext>
            </a:extLst>
          </p:cNvPr>
          <p:cNvSpPr>
            <a:spLocks noGrp="1"/>
          </p:cNvSpPr>
          <p:nvPr>
            <p:ph idx="2"/>
          </p:nvPr>
        </p:nvSpPr>
        <p:spPr/>
        <p:txBody>
          <a:bodyPr/>
          <a:lstStyle/>
          <a:p>
            <a:endParaRPr lang="en-US"/>
          </a:p>
        </p:txBody>
      </p:sp>
      <p:graphicFrame>
        <p:nvGraphicFramePr>
          <p:cNvPr id="37" name="Table 36">
            <a:extLst>
              <a:ext uri="{FF2B5EF4-FFF2-40B4-BE49-F238E27FC236}">
                <a16:creationId xmlns:a16="http://schemas.microsoft.com/office/drawing/2014/main" id="{F8E9E252-B1B2-BC67-0B4C-E05FBB5B1026}"/>
              </a:ext>
            </a:extLst>
          </p:cNvPr>
          <p:cNvGraphicFramePr>
            <a:graphicFrameLocks noGrp="1"/>
          </p:cNvGraphicFramePr>
          <p:nvPr>
            <p:extLst>
              <p:ext uri="{D42A27DB-BD31-4B8C-83A1-F6EECF244321}">
                <p14:modId xmlns:p14="http://schemas.microsoft.com/office/powerpoint/2010/main" val="363310499"/>
              </p:ext>
            </p:extLst>
          </p:nvPr>
        </p:nvGraphicFramePr>
        <p:xfrm>
          <a:off x="609599" y="3068038"/>
          <a:ext cx="10972802" cy="2743199"/>
        </p:xfrm>
        <a:graphic>
          <a:graphicData uri="http://schemas.openxmlformats.org/drawingml/2006/table">
            <a:tbl>
              <a:tblPr firstRow="1" firstCol="1" bandRow="1">
                <a:tableStyleId>{6E25E649-3F16-4E02-A733-19D2CDBF48F0}</a:tableStyleId>
              </a:tblPr>
              <a:tblGrid>
                <a:gridCol w="2329271">
                  <a:extLst>
                    <a:ext uri="{9D8B030D-6E8A-4147-A177-3AD203B41FA5}">
                      <a16:colId xmlns:a16="http://schemas.microsoft.com/office/drawing/2014/main" val="3971136925"/>
                    </a:ext>
                  </a:extLst>
                </a:gridCol>
                <a:gridCol w="805986">
                  <a:extLst>
                    <a:ext uri="{9D8B030D-6E8A-4147-A177-3AD203B41FA5}">
                      <a16:colId xmlns:a16="http://schemas.microsoft.com/office/drawing/2014/main" val="101079243"/>
                    </a:ext>
                  </a:extLst>
                </a:gridCol>
                <a:gridCol w="1006179">
                  <a:extLst>
                    <a:ext uri="{9D8B030D-6E8A-4147-A177-3AD203B41FA5}">
                      <a16:colId xmlns:a16="http://schemas.microsoft.com/office/drawing/2014/main" val="101979641"/>
                    </a:ext>
                  </a:extLst>
                </a:gridCol>
                <a:gridCol w="935574">
                  <a:extLst>
                    <a:ext uri="{9D8B030D-6E8A-4147-A177-3AD203B41FA5}">
                      <a16:colId xmlns:a16="http://schemas.microsoft.com/office/drawing/2014/main" val="3080200238"/>
                    </a:ext>
                  </a:extLst>
                </a:gridCol>
                <a:gridCol w="982632">
                  <a:extLst>
                    <a:ext uri="{9D8B030D-6E8A-4147-A177-3AD203B41FA5}">
                      <a16:colId xmlns:a16="http://schemas.microsoft.com/office/drawing/2014/main" val="1954432578"/>
                    </a:ext>
                  </a:extLst>
                </a:gridCol>
                <a:gridCol w="982632">
                  <a:extLst>
                    <a:ext uri="{9D8B030D-6E8A-4147-A177-3AD203B41FA5}">
                      <a16:colId xmlns:a16="http://schemas.microsoft.com/office/drawing/2014/main" val="1084760702"/>
                    </a:ext>
                  </a:extLst>
                </a:gridCol>
                <a:gridCol w="982632">
                  <a:extLst>
                    <a:ext uri="{9D8B030D-6E8A-4147-A177-3AD203B41FA5}">
                      <a16:colId xmlns:a16="http://schemas.microsoft.com/office/drawing/2014/main" val="3660339686"/>
                    </a:ext>
                  </a:extLst>
                </a:gridCol>
                <a:gridCol w="982632">
                  <a:extLst>
                    <a:ext uri="{9D8B030D-6E8A-4147-A177-3AD203B41FA5}">
                      <a16:colId xmlns:a16="http://schemas.microsoft.com/office/drawing/2014/main" val="245195204"/>
                    </a:ext>
                  </a:extLst>
                </a:gridCol>
                <a:gridCol w="982632">
                  <a:extLst>
                    <a:ext uri="{9D8B030D-6E8A-4147-A177-3AD203B41FA5}">
                      <a16:colId xmlns:a16="http://schemas.microsoft.com/office/drawing/2014/main" val="1279124560"/>
                    </a:ext>
                  </a:extLst>
                </a:gridCol>
                <a:gridCol w="982632">
                  <a:extLst>
                    <a:ext uri="{9D8B030D-6E8A-4147-A177-3AD203B41FA5}">
                      <a16:colId xmlns:a16="http://schemas.microsoft.com/office/drawing/2014/main" val="1950692259"/>
                    </a:ext>
                  </a:extLst>
                </a:gridCol>
              </a:tblGrid>
              <a:tr h="678094">
                <a:tc>
                  <a:txBody>
                    <a:bodyPr/>
                    <a:lstStyle/>
                    <a:p>
                      <a:pPr algn="ctr"/>
                      <a:r>
                        <a:rPr lang="en-US" sz="2000" b="1" dirty="0">
                          <a:solidFill>
                            <a:schemeClr val="bg1"/>
                          </a:solidFill>
                          <a:latin typeface="+mn-lt"/>
                        </a:rPr>
                        <a:t>Sentence</a:t>
                      </a:r>
                    </a:p>
                  </a:txBody>
                  <a:tcPr anchor="ctr"/>
                </a:tc>
                <a:tc>
                  <a:txBody>
                    <a:bodyPr/>
                    <a:lstStyle/>
                    <a:p>
                      <a:pPr algn="ctr"/>
                      <a:r>
                        <a:rPr lang="en-US" sz="2000" b="1" dirty="0">
                          <a:latin typeface="+mn-lt"/>
                        </a:rPr>
                        <a:t>a</a:t>
                      </a:r>
                      <a:endParaRPr lang="en-US" sz="2000" b="1" dirty="0">
                        <a:solidFill>
                          <a:schemeClr val="bg1"/>
                        </a:solidFill>
                        <a:latin typeface="+mn-lt"/>
                      </a:endParaRPr>
                    </a:p>
                  </a:txBody>
                  <a:tcPr anchor="ctr"/>
                </a:tc>
                <a:tc>
                  <a:txBody>
                    <a:bodyPr/>
                    <a:lstStyle/>
                    <a:p>
                      <a:pPr algn="ctr"/>
                      <a:r>
                        <a:rPr lang="en-US" sz="2000" b="1" dirty="0">
                          <a:latin typeface="+mn-lt"/>
                        </a:rPr>
                        <a:t>cat</a:t>
                      </a:r>
                      <a:endParaRPr lang="en-US" sz="2000" b="1" dirty="0">
                        <a:solidFill>
                          <a:schemeClr val="bg1"/>
                        </a:solidFill>
                        <a:latin typeface="+mn-lt"/>
                      </a:endParaRPr>
                    </a:p>
                  </a:txBody>
                  <a:tcPr anchor="ctr"/>
                </a:tc>
                <a:tc>
                  <a:txBody>
                    <a:bodyPr/>
                    <a:lstStyle/>
                    <a:p>
                      <a:pPr marL="0" algn="ctr" defTabSz="914400" rtl="0" eaLnBrk="1" latinLnBrk="0" hangingPunct="1"/>
                      <a:r>
                        <a:rPr lang="en-US" sz="2000" b="1" kern="1200" dirty="0">
                          <a:latin typeface="+mn-lt"/>
                        </a:rPr>
                        <a:t>dog</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b="1" kern="1200" dirty="0">
                          <a:latin typeface="+mn-lt"/>
                        </a:rPr>
                        <a:t>is</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b="1" kern="1200" dirty="0">
                          <a:latin typeface="+mn-lt"/>
                        </a:rPr>
                        <a:t>it</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b="1" kern="1200" dirty="0">
                          <a:latin typeface="+mn-lt"/>
                        </a:rPr>
                        <a:t>my</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b="1" kern="1200" dirty="0">
                          <a:latin typeface="+mn-lt"/>
                        </a:rPr>
                        <a:t>not</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b="1" kern="1200" dirty="0">
                          <a:latin typeface="+mn-lt"/>
                        </a:rPr>
                        <a:t>old</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b="1" kern="1200" dirty="0">
                          <a:latin typeface="+mn-lt"/>
                        </a:rPr>
                        <a:t>wolf</a:t>
                      </a:r>
                      <a:endParaRPr lang="en-US" sz="2000" b="1" kern="1200" dirty="0">
                        <a:solidFill>
                          <a:schemeClr val="bg1"/>
                        </a:solidFill>
                        <a:latin typeface="+mn-lt"/>
                        <a:ea typeface="+mn-ea"/>
                        <a:cs typeface="+mn-cs"/>
                      </a:endParaRPr>
                    </a:p>
                  </a:txBody>
                  <a:tcPr anchor="ctr"/>
                </a:tc>
                <a:extLst>
                  <a:ext uri="{0D108BD9-81ED-4DB2-BD59-A6C34878D82A}">
                    <a16:rowId xmlns:a16="http://schemas.microsoft.com/office/drawing/2014/main" val="4051540130"/>
                  </a:ext>
                </a:extLst>
              </a:tr>
              <a:tr h="678094">
                <a:tc>
                  <a:txBody>
                    <a:bodyPr/>
                    <a:lstStyle/>
                    <a:p>
                      <a:pPr algn="l"/>
                      <a:r>
                        <a:rPr lang="en-US" sz="2000" dirty="0"/>
                        <a:t>It is a dog.</a:t>
                      </a:r>
                      <a:endParaRPr lang="en-US" sz="2000" b="0" dirty="0">
                        <a:solidFill>
                          <a:schemeClr val="bg1"/>
                        </a:solidFill>
                        <a:latin typeface="+mj-lt"/>
                      </a:endParaRPr>
                    </a:p>
                  </a:txBody>
                  <a:tcPr anchor="ctr"/>
                </a:tc>
                <a:tc>
                  <a:txBody>
                    <a:bodyPr/>
                    <a:lstStyle/>
                    <a:p>
                      <a:pPr algn="ctr"/>
                      <a:r>
                        <a:rPr lang="en-US" sz="2000" dirty="0">
                          <a:solidFill>
                            <a:schemeClr val="tx2"/>
                          </a:solidFill>
                        </a:rPr>
                        <a:t>1</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1</a:t>
                      </a:r>
                      <a:endParaRPr lang="en-US" sz="2000" b="1" dirty="0">
                        <a:solidFill>
                          <a:schemeClr val="tx2"/>
                        </a:solidFill>
                      </a:endParaRPr>
                    </a:p>
                  </a:txBody>
                  <a:tcPr anchor="ctr"/>
                </a:tc>
                <a:tc>
                  <a:txBody>
                    <a:bodyPr/>
                    <a:lstStyle/>
                    <a:p>
                      <a:pPr algn="ctr"/>
                      <a:r>
                        <a:rPr lang="en-US" sz="2000" dirty="0">
                          <a:solidFill>
                            <a:schemeClr val="tx2"/>
                          </a:solidFill>
                        </a:rPr>
                        <a:t>1</a:t>
                      </a:r>
                      <a:endParaRPr lang="en-US" sz="2000" b="1" dirty="0">
                        <a:solidFill>
                          <a:schemeClr val="tx2"/>
                        </a:solidFill>
                      </a:endParaRPr>
                    </a:p>
                  </a:txBody>
                  <a:tcPr anchor="ctr"/>
                </a:tc>
                <a:tc>
                  <a:txBody>
                    <a:bodyPr/>
                    <a:lstStyle/>
                    <a:p>
                      <a:pPr algn="ctr"/>
                      <a:r>
                        <a:rPr lang="en-US" sz="2000" dirty="0">
                          <a:solidFill>
                            <a:schemeClr val="tx2"/>
                          </a:solidFill>
                        </a:rPr>
                        <a:t>1</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a:t>
                      </a:r>
                    </a:p>
                  </a:txBody>
                  <a:tcPr anchor="ctr"/>
                </a:tc>
                <a:extLst>
                  <a:ext uri="{0D108BD9-81ED-4DB2-BD59-A6C34878D82A}">
                    <a16:rowId xmlns:a16="http://schemas.microsoft.com/office/drawing/2014/main" val="47828122"/>
                  </a:ext>
                </a:extLst>
              </a:tr>
              <a:tr h="678094">
                <a:tc>
                  <a:txBody>
                    <a:bodyPr/>
                    <a:lstStyle/>
                    <a:p>
                      <a:pPr algn="l"/>
                      <a:r>
                        <a:rPr lang="en-US" sz="2000" dirty="0"/>
                        <a:t>my cat is old.</a:t>
                      </a:r>
                      <a:endParaRPr lang="en-US" sz="2000" b="0" dirty="0">
                        <a:solidFill>
                          <a:schemeClr val="bg1"/>
                        </a:solidFill>
                        <a:latin typeface="+mj-lt"/>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1</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1</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1</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1</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extLst>
                  <a:ext uri="{0D108BD9-81ED-4DB2-BD59-A6C34878D82A}">
                    <a16:rowId xmlns:a16="http://schemas.microsoft.com/office/drawing/2014/main" val="2476667754"/>
                  </a:ext>
                </a:extLst>
              </a:tr>
              <a:tr h="708917">
                <a:tc>
                  <a:txBody>
                    <a:bodyPr/>
                    <a:lstStyle/>
                    <a:p>
                      <a:pPr algn="l"/>
                      <a:r>
                        <a:rPr lang="en-US" sz="2000" dirty="0"/>
                        <a:t>It is not a dog, it is a wolf.</a:t>
                      </a:r>
                      <a:endParaRPr lang="en-US" sz="2000" b="0" dirty="0">
                        <a:solidFill>
                          <a:schemeClr val="bg1"/>
                        </a:solidFill>
                        <a:latin typeface="+mj-lt"/>
                      </a:endParaRPr>
                    </a:p>
                  </a:txBody>
                  <a:tcPr anchor="ctr"/>
                </a:tc>
                <a:tc>
                  <a:txBody>
                    <a:bodyPr/>
                    <a:lstStyle/>
                    <a:p>
                      <a:pPr algn="ctr"/>
                      <a:r>
                        <a:rPr lang="en-US" sz="2000" dirty="0">
                          <a:solidFill>
                            <a:schemeClr val="tx2"/>
                          </a:solidFill>
                        </a:rPr>
                        <a:t>2</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1</a:t>
                      </a:r>
                      <a:endParaRPr lang="en-US" sz="2000" b="1" dirty="0">
                        <a:solidFill>
                          <a:schemeClr val="tx2"/>
                        </a:solidFill>
                      </a:endParaRPr>
                    </a:p>
                  </a:txBody>
                  <a:tcPr anchor="ctr"/>
                </a:tc>
                <a:tc>
                  <a:txBody>
                    <a:bodyPr/>
                    <a:lstStyle/>
                    <a:p>
                      <a:pPr algn="ctr"/>
                      <a:r>
                        <a:rPr lang="en-US" sz="2000" dirty="0">
                          <a:solidFill>
                            <a:schemeClr val="tx2"/>
                          </a:solidFill>
                        </a:rPr>
                        <a:t>2</a:t>
                      </a:r>
                      <a:endParaRPr lang="en-US" sz="2000" b="1" dirty="0">
                        <a:solidFill>
                          <a:schemeClr val="tx2"/>
                        </a:solidFill>
                      </a:endParaRPr>
                    </a:p>
                  </a:txBody>
                  <a:tcPr anchor="ctr"/>
                </a:tc>
                <a:tc>
                  <a:txBody>
                    <a:bodyPr/>
                    <a:lstStyle/>
                    <a:p>
                      <a:pPr algn="ctr"/>
                      <a:r>
                        <a:rPr lang="en-US" sz="2000" dirty="0">
                          <a:solidFill>
                            <a:schemeClr val="tx2"/>
                          </a:solidFill>
                        </a:rPr>
                        <a:t>2</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1</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1</a:t>
                      </a:r>
                      <a:endParaRPr lang="en-US" sz="2000" b="1" dirty="0">
                        <a:solidFill>
                          <a:schemeClr val="tx2"/>
                        </a:solidFill>
                      </a:endParaRPr>
                    </a:p>
                  </a:txBody>
                  <a:tcPr anchor="ctr"/>
                </a:tc>
                <a:extLst>
                  <a:ext uri="{0D108BD9-81ED-4DB2-BD59-A6C34878D82A}">
                    <a16:rowId xmlns:a16="http://schemas.microsoft.com/office/drawing/2014/main" val="2800105296"/>
                  </a:ext>
                </a:extLst>
              </a:tr>
            </a:tbl>
          </a:graphicData>
        </a:graphic>
      </p:graphicFrame>
      <p:pic>
        <p:nvPicPr>
          <p:cNvPr id="8" name="Picture 7">
            <a:extLst>
              <a:ext uri="{FF2B5EF4-FFF2-40B4-BE49-F238E27FC236}">
                <a16:creationId xmlns:a16="http://schemas.microsoft.com/office/drawing/2014/main" id="{5F60D423-7F54-C0F7-DCFF-F81CC7FD202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851900" y="301752"/>
            <a:ext cx="2048989" cy="2596162"/>
          </a:xfrm>
          <a:prstGeom prst="rect">
            <a:avLst/>
          </a:prstGeom>
        </p:spPr>
      </p:pic>
    </p:spTree>
    <p:custDataLst>
      <p:tags r:id="rId1"/>
    </p:custDataLst>
    <p:extLst>
      <p:ext uri="{BB962C8B-B14F-4D97-AF65-F5344CB8AC3E}">
        <p14:creationId xmlns:p14="http://schemas.microsoft.com/office/powerpoint/2010/main" val="177704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9763EDA-7A0F-40F2-8FF5-1CEE5C45D306}"/>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447BF2B2-10C9-0192-1C87-34A05F8D06E8}"/>
              </a:ext>
            </a:extLst>
          </p:cNvPr>
          <p:cNvSpPr>
            <a:spLocks noGrp="1"/>
          </p:cNvSpPr>
          <p:nvPr>
            <p:ph type="title" idx="1"/>
          </p:nvPr>
        </p:nvSpPr>
        <p:spPr/>
        <p:txBody>
          <a:bodyPr>
            <a:normAutofit fontScale="90000"/>
          </a:bodyPr>
          <a:lstStyle/>
          <a:p>
            <a:r>
              <a:rPr lang="en-US" dirty="0"/>
              <a:t>Bag of words in sklearn</a:t>
            </a:r>
          </a:p>
        </p:txBody>
      </p:sp>
      <p:sp>
        <p:nvSpPr>
          <p:cNvPr id="3" name="Content Placeholder 2">
            <a:extLst>
              <a:ext uri="{FF2B5EF4-FFF2-40B4-BE49-F238E27FC236}">
                <a16:creationId xmlns:a16="http://schemas.microsoft.com/office/drawing/2014/main" id="{E758BF24-8B82-13B0-65B7-329803714812}"/>
              </a:ext>
            </a:extLst>
          </p:cNvPr>
          <p:cNvSpPr>
            <a:spLocks noGrp="1"/>
          </p:cNvSpPr>
          <p:nvPr>
            <p:ph idx="2"/>
          </p:nvPr>
        </p:nvSpPr>
        <p:spPr/>
        <p:txBody>
          <a:bodyPr/>
          <a:lstStyle/>
          <a:p>
            <a:pPr marL="0" indent="0">
              <a:buNone/>
            </a:pPr>
            <a:r>
              <a:rPr lang="en-US" b="1" dirty="0">
                <a:solidFill>
                  <a:schemeClr val="accent6"/>
                </a:solidFill>
              </a:rPr>
              <a:t>CountVectorizer: </a:t>
            </a:r>
            <a:r>
              <a:rPr lang="en-US" dirty="0"/>
              <a:t>This sklearn text vectorizer converts a collection of text documents to a matrix of token counts.</a:t>
            </a:r>
          </a:p>
        </p:txBody>
      </p:sp>
      <p:sp>
        <p:nvSpPr>
          <p:cNvPr id="6" name="Rectangle 5">
            <a:extLst>
              <a:ext uri="{FF2B5EF4-FFF2-40B4-BE49-F238E27FC236}">
                <a16:creationId xmlns:a16="http://schemas.microsoft.com/office/drawing/2014/main" id="{4A3D3EA7-1555-86E6-5364-C944823C6991}"/>
              </a:ext>
            </a:extLst>
          </p:cNvPr>
          <p:cNvSpPr/>
          <p:nvPr/>
        </p:nvSpPr>
        <p:spPr>
          <a:xfrm>
            <a:off x="494581" y="2700564"/>
            <a:ext cx="8092357" cy="3046988"/>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1600" dirty="0">
                <a:solidFill>
                  <a:schemeClr val="accent5"/>
                </a:solidFill>
                <a:latin typeface="Lucida Console" panose="020B0609040504020204" pitchFamily="49" charset="0"/>
                <a:ea typeface="Amazon Ember Light" panose="020B0403020204020204" pitchFamily="34" charset="0"/>
                <a:cs typeface="Amazon Ember Light" panose="020B0403020204020204" pitchFamily="34" charset="0"/>
              </a:rPr>
              <a:t>from sklearn.feature_extraction.text import CountVectorizer</a:t>
            </a:r>
          </a:p>
          <a:p>
            <a:r>
              <a:rPr lang="en-US" sz="1600" dirty="0">
                <a:solidFill>
                  <a:schemeClr val="accent5"/>
                </a:solidFill>
                <a:latin typeface="Lucida Console" panose="020B0609040504020204" pitchFamily="49" charset="0"/>
                <a:ea typeface="Amazon Ember Light" panose="020B0403020204020204" pitchFamily="34" charset="0"/>
                <a:cs typeface="Amazon Ember Light" panose="020B0403020204020204" pitchFamily="34" charset="0"/>
              </a:rPr>
              <a:t>countVectorizer = CountVectorizer(binary=True)</a:t>
            </a:r>
          </a:p>
          <a:p>
            <a:endParaRPr lang="en-US" sz="1600" dirty="0">
              <a:solidFill>
                <a:schemeClr val="accent5"/>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chemeClr val="accent5"/>
                </a:solidFill>
                <a:latin typeface="Lucida Console" panose="020B0609040504020204" pitchFamily="49" charset="0"/>
                <a:ea typeface="Amazon Ember Light" panose="020B0403020204020204" pitchFamily="34" charset="0"/>
                <a:cs typeface="Amazon Ember Light" panose="020B0403020204020204" pitchFamily="34" charset="0"/>
              </a:rPr>
              <a:t>sentences = ['This is the first document.',</a:t>
            </a:r>
          </a:p>
          <a:p>
            <a:r>
              <a:rPr lang="en-US" sz="1600" dirty="0">
                <a:solidFill>
                  <a:schemeClr val="accent5"/>
                </a:solidFill>
                <a:latin typeface="Lucida Console" panose="020B0609040504020204" pitchFamily="49" charset="0"/>
                <a:ea typeface="Amazon Ember Light" panose="020B0403020204020204" pitchFamily="34" charset="0"/>
                <a:cs typeface="Amazon Ember Light" panose="020B0403020204020204" pitchFamily="34" charset="0"/>
              </a:rPr>
              <a:t>             'This is the second document.',</a:t>
            </a:r>
          </a:p>
          <a:p>
            <a:r>
              <a:rPr lang="en-US" sz="1600" dirty="0">
                <a:solidFill>
                  <a:schemeClr val="accent5"/>
                </a:solidFill>
                <a:latin typeface="Lucida Console" panose="020B0609040504020204" pitchFamily="49" charset="0"/>
                <a:ea typeface="Amazon Ember Light" panose="020B0403020204020204" pitchFamily="34" charset="0"/>
                <a:cs typeface="Amazon Ember Light" panose="020B0403020204020204" pitchFamily="34" charset="0"/>
              </a:rPr>
              <a:t>             	'and the third one.',</a:t>
            </a:r>
          </a:p>
          <a:p>
            <a:r>
              <a:rPr lang="en-US" sz="1600" dirty="0">
                <a:solidFill>
                  <a:schemeClr val="accent5"/>
                </a:solidFill>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solidFill>
                  <a:schemeClr val="accent5"/>
                </a:solidFill>
                <a:latin typeface="Lucida Console" panose="020B0609040504020204" pitchFamily="49" charset="0"/>
                <a:ea typeface="Amazon Ember Light" panose="020B0403020204020204" pitchFamily="34" charset="0"/>
                <a:cs typeface="Amazon Ember Light" panose="020B0403020204020204" pitchFamily="34" charset="0"/>
              </a:rPr>
              <a:t>X = countVectorizer.fit_transform(sentences)</a:t>
            </a:r>
          </a:p>
          <a:p>
            <a:r>
              <a:rPr lang="en-US" sz="1600" dirty="0">
                <a:solidFill>
                  <a:schemeClr val="accent5"/>
                </a:solidFill>
                <a:latin typeface="Lucida Console" panose="020B0609040504020204" pitchFamily="49" charset="0"/>
                <a:ea typeface="Amazon Ember Light" panose="020B0403020204020204" pitchFamily="34" charset="0"/>
                <a:cs typeface="Amazon Ember Light" panose="020B0403020204020204" pitchFamily="34" charset="0"/>
              </a:rPr>
              <a:t>print(X.toarray())</a:t>
            </a:r>
          </a:p>
          <a:p>
            <a:endParaRPr lang="en-US" sz="1600" dirty="0">
              <a:solidFill>
                <a:schemeClr val="accent5"/>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chemeClr val="accent5"/>
                </a:solidFill>
                <a:latin typeface="Lucida Console" panose="020B0609040504020204" pitchFamily="49" charset="0"/>
              </a:rPr>
              <a:t>vocabulary = </a:t>
            </a:r>
          </a:p>
          <a:p>
            <a:r>
              <a:rPr lang="en-US" sz="1600" dirty="0">
                <a:solidFill>
                  <a:schemeClr val="accent5"/>
                </a:solidFill>
                <a:latin typeface="Lucida Console" panose="020B0609040504020204" pitchFamily="49" charset="0"/>
              </a:rPr>
              <a:t>	{and, document, first, is, one, second, the, third, this}</a:t>
            </a:r>
            <a:endParaRPr lang="en-US" sz="1600" dirty="0">
              <a:solidFill>
                <a:schemeClr val="accent5"/>
              </a:solidFill>
              <a:latin typeface="Lucida Console" panose="020B0609040504020204" pitchFamily="49" charset="0"/>
              <a:ea typeface="Amazon Ember Light" panose="020B0403020204020204" pitchFamily="34" charset="0"/>
              <a:cs typeface="Amazon Ember Light" panose="020B0403020204020204" pitchFamily="34" charset="0"/>
            </a:endParaRPr>
          </a:p>
        </p:txBody>
      </p:sp>
      <p:sp>
        <p:nvSpPr>
          <p:cNvPr id="7" name="TextBox 6">
            <a:extLst>
              <a:ext uri="{FF2B5EF4-FFF2-40B4-BE49-F238E27FC236}">
                <a16:creationId xmlns:a16="http://schemas.microsoft.com/office/drawing/2014/main" id="{64ED5B9A-A104-4FD1-AB57-D9DF56321DBC}"/>
              </a:ext>
            </a:extLst>
          </p:cNvPr>
          <p:cNvSpPr txBox="1"/>
          <p:nvPr/>
        </p:nvSpPr>
        <p:spPr>
          <a:xfrm>
            <a:off x="9251546" y="3336013"/>
            <a:ext cx="2137719" cy="369332"/>
          </a:xfrm>
          <a:prstGeom prst="rect">
            <a:avLst/>
          </a:prstGeom>
          <a:noFill/>
        </p:spPr>
        <p:txBody>
          <a:bodyPr wrap="square" rtlCol="0">
            <a:spAutoFit/>
          </a:bodyPr>
          <a:lstStyle/>
          <a:p>
            <a:pPr algn="ctr"/>
            <a:r>
              <a:rPr lang="en-US" dirty="0"/>
              <a:t>Result:</a:t>
            </a:r>
          </a:p>
        </p:txBody>
      </p:sp>
      <p:pic>
        <p:nvPicPr>
          <p:cNvPr id="5" name="Picture 4" descr="Output of the CountVectorizer command. Feature vectors for each sentence in the example as an array of ones and zeros.">
            <a:extLst>
              <a:ext uri="{FF2B5EF4-FFF2-40B4-BE49-F238E27FC236}">
                <a16:creationId xmlns:a16="http://schemas.microsoft.com/office/drawing/2014/main" id="{D11EDCBD-B4E6-F0BE-8C9E-FD9819776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8474" y="3705345"/>
            <a:ext cx="3023862" cy="941100"/>
          </a:xfrm>
          <a:prstGeom prst="rect">
            <a:avLst/>
          </a:prstGeom>
        </p:spPr>
      </p:pic>
    </p:spTree>
    <p:custDataLst>
      <p:tags r:id="rId1"/>
    </p:custDataLst>
    <p:extLst>
      <p:ext uri="{BB962C8B-B14F-4D97-AF65-F5344CB8AC3E}">
        <p14:creationId xmlns:p14="http://schemas.microsoft.com/office/powerpoint/2010/main" val="978107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31E28D-AE60-42CE-8131-EAAC1BA9BAC2}"/>
              </a:ext>
            </a:extLst>
          </p:cNvPr>
          <p:cNvSpPr>
            <a:spLocks noGrp="1"/>
          </p:cNvSpPr>
          <p:nvPr>
            <p:ph type="sldNum" idx="97"/>
          </p:nvPr>
        </p:nvSpPr>
        <p:spPr/>
        <p:txBody>
          <a:bodyPr/>
          <a:lstStyle/>
          <a:p>
            <a:fld id="{86A8BF56-6CB3-514C-9A64-F39D95C9E25B}" type="slidenum">
              <a:rPr lang="en-US" smtClean="0"/>
              <a:t>16</a:t>
            </a:fld>
            <a:endParaRPr lang="en-US" dirty="0"/>
          </a:p>
        </p:txBody>
      </p:sp>
      <p:sp>
        <p:nvSpPr>
          <p:cNvPr id="2" name="Title 1">
            <a:extLst>
              <a:ext uri="{FF2B5EF4-FFF2-40B4-BE49-F238E27FC236}">
                <a16:creationId xmlns:a16="http://schemas.microsoft.com/office/drawing/2014/main" id="{A0E5C463-5F2B-695E-015B-0E4D401CFEAA}"/>
              </a:ext>
            </a:extLst>
          </p:cNvPr>
          <p:cNvSpPr>
            <a:spLocks noGrp="1"/>
          </p:cNvSpPr>
          <p:nvPr>
            <p:ph type="title" idx="1"/>
          </p:nvPr>
        </p:nvSpPr>
        <p:spPr/>
        <p:txBody>
          <a:bodyPr>
            <a:normAutofit fontScale="90000"/>
          </a:bodyPr>
          <a:lstStyle/>
          <a:p>
            <a:r>
              <a:rPr lang="en-US" dirty="0"/>
              <a:t>Term frequency (TF)</a:t>
            </a:r>
          </a:p>
        </p:txBody>
      </p:sp>
      <p:sp>
        <p:nvSpPr>
          <p:cNvPr id="3" name="Content Placeholder 2">
            <a:extLst>
              <a:ext uri="{FF2B5EF4-FFF2-40B4-BE49-F238E27FC236}">
                <a16:creationId xmlns:a16="http://schemas.microsoft.com/office/drawing/2014/main" id="{9A3CD1DA-1C96-2CBC-6D92-F54796091A17}"/>
              </a:ext>
            </a:extLst>
          </p:cNvPr>
          <p:cNvSpPr>
            <a:spLocks noGrp="1"/>
          </p:cNvSpPr>
          <p:nvPr>
            <p:ph idx="2"/>
          </p:nvPr>
        </p:nvSpPr>
        <p:spPr/>
        <p:txBody>
          <a:bodyPr/>
          <a:lstStyle/>
          <a:p>
            <a:pPr marL="0" indent="0">
              <a:buNone/>
            </a:pPr>
            <a:r>
              <a:rPr lang="en-US" sz="2800" dirty="0">
                <a:solidFill>
                  <a:schemeClr val="tx2"/>
                </a:solidFill>
                <a:latin typeface="+mn-lt"/>
              </a:rPr>
              <a:t>Increases</a:t>
            </a:r>
            <a:r>
              <a:rPr lang="en-US" sz="2800" dirty="0">
                <a:solidFill>
                  <a:schemeClr val="tx2"/>
                </a:solidFill>
              </a:rPr>
              <a:t> the weight for </a:t>
            </a:r>
            <a:r>
              <a:rPr lang="en-US" sz="2800" dirty="0">
                <a:solidFill>
                  <a:schemeClr val="tx2"/>
                </a:solidFill>
                <a:latin typeface="+mn-lt"/>
              </a:rPr>
              <a:t>common</a:t>
            </a:r>
            <a:r>
              <a:rPr lang="en-US" sz="2800" dirty="0">
                <a:solidFill>
                  <a:schemeClr val="tx2"/>
                </a:solidFill>
              </a:rPr>
              <a:t> words in a document</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DBC675B-8B56-3FEB-9609-4F0AF8B33BB8}"/>
                  </a:ext>
                </a:extLst>
              </p:cNvPr>
              <p:cNvSpPr txBox="1"/>
              <p:nvPr/>
            </p:nvSpPr>
            <p:spPr>
              <a:xfrm>
                <a:off x="1791136" y="2127421"/>
                <a:ext cx="8609729" cy="601640"/>
              </a:xfrm>
              <a:prstGeom prst="rect">
                <a:avLst/>
              </a:prstGeom>
              <a:noFill/>
            </p:spPr>
            <p:txBody>
              <a:bodyPr wrap="none" lIns="0" tIns="0" rIns="0" bIns="0" rtlCol="0">
                <a:spAutoFit/>
              </a:bodyPr>
              <a:lstStyle/>
              <a:p>
                <a:pPr>
                  <a:spcBef>
                    <a:spcPts val="600"/>
                  </a:spcBef>
                  <a:spcAft>
                    <a:spcPts val="600"/>
                  </a:spcAft>
                </a:pPr>
                <a14:m>
                  <m:oMath xmlns:m="http://schemas.openxmlformats.org/officeDocument/2006/math">
                    <m:r>
                      <a:rPr lang="en-US" sz="2400" b="0" i="1" smtClean="0">
                        <a:solidFill>
                          <a:schemeClr val="tx2"/>
                        </a:solidFill>
                        <a:latin typeface="Cambria Math" panose="02040503050406030204" pitchFamily="18" charset="0"/>
                      </a:rPr>
                      <m:t>𝑡𝑓</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𝑡𝑒𝑟𝑚</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𝑑𝑜𝑐</m:t>
                    </m:r>
                    <m:r>
                      <a:rPr lang="en-US" sz="2400" b="0" i="1" smtClean="0">
                        <a:solidFill>
                          <a:schemeClr val="tx2"/>
                        </a:solidFill>
                        <a:latin typeface="Cambria Math" panose="02040503050406030204" pitchFamily="18" charset="0"/>
                      </a:rPr>
                      <m:t>)</m:t>
                    </m:r>
                  </m:oMath>
                </a14:m>
                <a:r>
                  <a:rPr lang="en-US" sz="2400" dirty="0">
                    <a:solidFill>
                      <a:schemeClr val="tx2"/>
                    </a:solidFill>
                  </a:rPr>
                  <a:t>= </a:t>
                </a:r>
                <a14:m>
                  <m:oMath xmlns:m="http://schemas.openxmlformats.org/officeDocument/2006/math">
                    <m:f>
                      <m:fPr>
                        <m:ctrlPr>
                          <a:rPr lang="en-US" sz="2400" i="1" smtClean="0">
                            <a:solidFill>
                              <a:schemeClr val="tx2"/>
                            </a:solidFill>
                            <a:latin typeface="Cambria Math" panose="02040503050406030204" pitchFamily="18" charset="0"/>
                          </a:rPr>
                        </m:ctrlPr>
                      </m:fPr>
                      <m:num>
                        <m:r>
                          <m:rPr>
                            <m:nor/>
                          </m:rPr>
                          <a:rPr lang="en-US" sz="2400" b="0" i="0" smtClean="0">
                            <a:solidFill>
                              <a:schemeClr val="tx2"/>
                            </a:solidFill>
                            <a:latin typeface="Cambria Math" panose="02040503050406030204" pitchFamily="18" charset="0"/>
                          </a:rPr>
                          <m:t>number</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of</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times</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the</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term</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occurs</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in</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the</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document</m:t>
                        </m:r>
                      </m:num>
                      <m:den>
                        <m:r>
                          <m:rPr>
                            <m:nor/>
                          </m:rPr>
                          <a:rPr lang="en-US" sz="2400" b="0" i="0" smtClean="0">
                            <a:solidFill>
                              <a:schemeClr val="tx2"/>
                            </a:solidFill>
                            <a:latin typeface="Cambria Math" panose="02040503050406030204" pitchFamily="18" charset="0"/>
                          </a:rPr>
                          <m:t>total</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number</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of</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terms</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in</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the</m:t>
                        </m:r>
                        <m:r>
                          <m:rPr>
                            <m:nor/>
                          </m:rPr>
                          <a:rPr lang="en-US" sz="2400" b="0" i="0" smtClean="0">
                            <a:solidFill>
                              <a:schemeClr val="tx2"/>
                            </a:solidFill>
                            <a:latin typeface="Cambria Math" panose="02040503050406030204" pitchFamily="18" charset="0"/>
                          </a:rPr>
                          <m:t> </m:t>
                        </m:r>
                        <m:r>
                          <m:rPr>
                            <m:nor/>
                          </m:rPr>
                          <a:rPr lang="en-US" sz="2400" b="0" i="0" smtClean="0">
                            <a:solidFill>
                              <a:schemeClr val="tx2"/>
                            </a:solidFill>
                            <a:latin typeface="Cambria Math" panose="02040503050406030204" pitchFamily="18" charset="0"/>
                          </a:rPr>
                          <m:t>document</m:t>
                        </m:r>
                      </m:den>
                    </m:f>
                  </m:oMath>
                </a14:m>
                <a:endParaRPr lang="en-US" sz="2400" dirty="0">
                  <a:solidFill>
                    <a:schemeClr val="tx2"/>
                  </a:solidFill>
                </a:endParaRPr>
              </a:p>
            </p:txBody>
          </p:sp>
        </mc:Choice>
        <mc:Fallback xmlns="">
          <p:sp>
            <p:nvSpPr>
              <p:cNvPr id="4" name="TextBox 3">
                <a:extLst>
                  <a:ext uri="{FF2B5EF4-FFF2-40B4-BE49-F238E27FC236}">
                    <a16:creationId xmlns:a16="http://schemas.microsoft.com/office/drawing/2014/main" id="{5DBC675B-8B56-3FEB-9609-4F0AF8B33BB8}"/>
                  </a:ext>
                </a:extLst>
              </p:cNvPr>
              <p:cNvSpPr txBox="1">
                <a:spLocks noRot="1" noChangeAspect="1" noMove="1" noResize="1" noEditPoints="1" noAdjustHandles="1" noChangeArrowheads="1" noChangeShapeType="1" noTextEdit="1"/>
              </p:cNvSpPr>
              <p:nvPr/>
            </p:nvSpPr>
            <p:spPr>
              <a:xfrm>
                <a:off x="1791136" y="2127421"/>
                <a:ext cx="8609729" cy="601640"/>
              </a:xfrm>
              <a:prstGeom prst="rect">
                <a:avLst/>
              </a:prstGeom>
              <a:blipFill>
                <a:blip r:embed="rId4"/>
                <a:stretch>
                  <a:fillRect b="-16162"/>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912EFCC7-2BDB-C9B6-4CEF-3E8CD68519DD}"/>
              </a:ext>
            </a:extLst>
          </p:cNvPr>
          <p:cNvGraphicFramePr>
            <a:graphicFrameLocks noGrp="1"/>
          </p:cNvGraphicFramePr>
          <p:nvPr>
            <p:extLst>
              <p:ext uri="{D42A27DB-BD31-4B8C-83A1-F6EECF244321}">
                <p14:modId xmlns:p14="http://schemas.microsoft.com/office/powerpoint/2010/main" val="1786620396"/>
              </p:ext>
            </p:extLst>
          </p:nvPr>
        </p:nvGraphicFramePr>
        <p:xfrm>
          <a:off x="578498" y="3340311"/>
          <a:ext cx="10972797" cy="2743199"/>
        </p:xfrm>
        <a:graphic>
          <a:graphicData uri="http://schemas.openxmlformats.org/drawingml/2006/table">
            <a:tbl>
              <a:tblPr firstRow="1" firstCol="1" bandRow="1">
                <a:tableStyleId>{6E25E649-3F16-4E02-A733-19D2CDBF48F0}</a:tableStyleId>
              </a:tblPr>
              <a:tblGrid>
                <a:gridCol w="2211227">
                  <a:extLst>
                    <a:ext uri="{9D8B030D-6E8A-4147-A177-3AD203B41FA5}">
                      <a16:colId xmlns:a16="http://schemas.microsoft.com/office/drawing/2014/main" val="3971136925"/>
                    </a:ext>
                  </a:extLst>
                </a:gridCol>
                <a:gridCol w="765141">
                  <a:extLst>
                    <a:ext uri="{9D8B030D-6E8A-4147-A177-3AD203B41FA5}">
                      <a16:colId xmlns:a16="http://schemas.microsoft.com/office/drawing/2014/main" val="101079243"/>
                    </a:ext>
                  </a:extLst>
                </a:gridCol>
                <a:gridCol w="955188">
                  <a:extLst>
                    <a:ext uri="{9D8B030D-6E8A-4147-A177-3AD203B41FA5}">
                      <a16:colId xmlns:a16="http://schemas.microsoft.com/office/drawing/2014/main" val="101979641"/>
                    </a:ext>
                  </a:extLst>
                </a:gridCol>
                <a:gridCol w="888160">
                  <a:extLst>
                    <a:ext uri="{9D8B030D-6E8A-4147-A177-3AD203B41FA5}">
                      <a16:colId xmlns:a16="http://schemas.microsoft.com/office/drawing/2014/main" val="3080200238"/>
                    </a:ext>
                  </a:extLst>
                </a:gridCol>
                <a:gridCol w="932834">
                  <a:extLst>
                    <a:ext uri="{9D8B030D-6E8A-4147-A177-3AD203B41FA5}">
                      <a16:colId xmlns:a16="http://schemas.microsoft.com/office/drawing/2014/main" val="1954432578"/>
                    </a:ext>
                  </a:extLst>
                </a:gridCol>
                <a:gridCol w="932834">
                  <a:extLst>
                    <a:ext uri="{9D8B030D-6E8A-4147-A177-3AD203B41FA5}">
                      <a16:colId xmlns:a16="http://schemas.microsoft.com/office/drawing/2014/main" val="1084760702"/>
                    </a:ext>
                  </a:extLst>
                </a:gridCol>
                <a:gridCol w="932834">
                  <a:extLst>
                    <a:ext uri="{9D8B030D-6E8A-4147-A177-3AD203B41FA5}">
                      <a16:colId xmlns:a16="http://schemas.microsoft.com/office/drawing/2014/main" val="3660339686"/>
                    </a:ext>
                  </a:extLst>
                </a:gridCol>
                <a:gridCol w="932834">
                  <a:extLst>
                    <a:ext uri="{9D8B030D-6E8A-4147-A177-3AD203B41FA5}">
                      <a16:colId xmlns:a16="http://schemas.microsoft.com/office/drawing/2014/main" val="245195204"/>
                    </a:ext>
                  </a:extLst>
                </a:gridCol>
                <a:gridCol w="932834">
                  <a:extLst>
                    <a:ext uri="{9D8B030D-6E8A-4147-A177-3AD203B41FA5}">
                      <a16:colId xmlns:a16="http://schemas.microsoft.com/office/drawing/2014/main" val="1279124560"/>
                    </a:ext>
                  </a:extLst>
                </a:gridCol>
                <a:gridCol w="1488911">
                  <a:extLst>
                    <a:ext uri="{9D8B030D-6E8A-4147-A177-3AD203B41FA5}">
                      <a16:colId xmlns:a16="http://schemas.microsoft.com/office/drawing/2014/main" val="1950692259"/>
                    </a:ext>
                  </a:extLst>
                </a:gridCol>
              </a:tblGrid>
              <a:tr h="6780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bg1"/>
                          </a:solidFill>
                          <a:latin typeface="+mn-lt"/>
                          <a:ea typeface="+mn-ea"/>
                          <a:cs typeface="+mn-cs"/>
                        </a:rPr>
                        <a:t>Sentence</a:t>
                      </a:r>
                    </a:p>
                  </a:txBody>
                  <a:tcPr anchor="ctr"/>
                </a:tc>
                <a:tc>
                  <a:txBody>
                    <a:bodyPr/>
                    <a:lstStyle/>
                    <a:p>
                      <a:pPr algn="ctr"/>
                      <a:r>
                        <a:rPr lang="en-US" sz="2000" dirty="0"/>
                        <a:t>a</a:t>
                      </a:r>
                      <a:endParaRPr lang="en-US" sz="2000" b="0" dirty="0">
                        <a:solidFill>
                          <a:schemeClr val="bg1"/>
                        </a:solidFill>
                        <a:latin typeface="+mj-lt"/>
                      </a:endParaRPr>
                    </a:p>
                  </a:txBody>
                  <a:tcPr anchor="ctr"/>
                </a:tc>
                <a:tc>
                  <a:txBody>
                    <a:bodyPr/>
                    <a:lstStyle/>
                    <a:p>
                      <a:pPr algn="ctr"/>
                      <a:r>
                        <a:rPr lang="en-US" sz="2000" dirty="0"/>
                        <a:t>cat</a:t>
                      </a:r>
                      <a:endParaRPr lang="en-US" sz="2000" b="0" dirty="0">
                        <a:solidFill>
                          <a:schemeClr val="bg1"/>
                        </a:solidFill>
                        <a:latin typeface="+mj-lt"/>
                      </a:endParaRPr>
                    </a:p>
                  </a:txBody>
                  <a:tcPr anchor="ctr"/>
                </a:tc>
                <a:tc>
                  <a:txBody>
                    <a:bodyPr/>
                    <a:lstStyle/>
                    <a:p>
                      <a:pPr marL="0" algn="ctr" defTabSz="914400" rtl="0" eaLnBrk="1" latinLnBrk="0" hangingPunct="1"/>
                      <a:r>
                        <a:rPr lang="en-US" sz="2000" kern="1200" dirty="0"/>
                        <a:t>dog</a:t>
                      </a:r>
                      <a:endParaRPr lang="en-US" sz="2000" b="0" kern="1200" dirty="0">
                        <a:solidFill>
                          <a:schemeClr val="bg1"/>
                        </a:solidFill>
                        <a:latin typeface="+mj-lt"/>
                        <a:ea typeface="+mn-ea"/>
                        <a:cs typeface="+mn-cs"/>
                      </a:endParaRPr>
                    </a:p>
                  </a:txBody>
                  <a:tcPr anchor="ctr"/>
                </a:tc>
                <a:tc>
                  <a:txBody>
                    <a:bodyPr/>
                    <a:lstStyle/>
                    <a:p>
                      <a:pPr marL="0" algn="ctr" defTabSz="914400" rtl="0" eaLnBrk="1" latinLnBrk="0" hangingPunct="1"/>
                      <a:r>
                        <a:rPr lang="en-US" sz="2000" kern="1200" dirty="0"/>
                        <a:t>is</a:t>
                      </a:r>
                      <a:endParaRPr lang="en-US" sz="2000" b="0" kern="1200" dirty="0">
                        <a:solidFill>
                          <a:schemeClr val="bg1"/>
                        </a:solidFill>
                        <a:latin typeface="+mj-lt"/>
                        <a:ea typeface="+mn-ea"/>
                        <a:cs typeface="+mn-cs"/>
                      </a:endParaRPr>
                    </a:p>
                  </a:txBody>
                  <a:tcPr anchor="ctr"/>
                </a:tc>
                <a:tc>
                  <a:txBody>
                    <a:bodyPr/>
                    <a:lstStyle/>
                    <a:p>
                      <a:pPr marL="0" algn="ctr" defTabSz="914400" rtl="0" eaLnBrk="1" latinLnBrk="0" hangingPunct="1"/>
                      <a:r>
                        <a:rPr lang="en-US" sz="2000" kern="1200" dirty="0"/>
                        <a:t>it</a:t>
                      </a:r>
                      <a:endParaRPr lang="en-US" sz="2000" b="0" kern="1200" dirty="0">
                        <a:solidFill>
                          <a:schemeClr val="bg1"/>
                        </a:solidFill>
                        <a:latin typeface="+mj-lt"/>
                        <a:ea typeface="+mn-ea"/>
                        <a:cs typeface="+mn-cs"/>
                      </a:endParaRPr>
                    </a:p>
                  </a:txBody>
                  <a:tcPr anchor="ctr"/>
                </a:tc>
                <a:tc>
                  <a:txBody>
                    <a:bodyPr/>
                    <a:lstStyle/>
                    <a:p>
                      <a:pPr marL="0" algn="ctr" defTabSz="914400" rtl="0" eaLnBrk="1" latinLnBrk="0" hangingPunct="1"/>
                      <a:r>
                        <a:rPr lang="en-US" sz="2000" kern="1200" dirty="0"/>
                        <a:t>my</a:t>
                      </a:r>
                      <a:endParaRPr lang="en-US" sz="2000" b="0" kern="1200" dirty="0">
                        <a:solidFill>
                          <a:schemeClr val="bg1"/>
                        </a:solidFill>
                        <a:latin typeface="+mj-lt"/>
                        <a:ea typeface="+mn-ea"/>
                        <a:cs typeface="+mn-cs"/>
                      </a:endParaRPr>
                    </a:p>
                  </a:txBody>
                  <a:tcPr anchor="ctr"/>
                </a:tc>
                <a:tc>
                  <a:txBody>
                    <a:bodyPr/>
                    <a:lstStyle/>
                    <a:p>
                      <a:pPr marL="0" algn="ctr" defTabSz="914400" rtl="0" eaLnBrk="1" latinLnBrk="0" hangingPunct="1"/>
                      <a:r>
                        <a:rPr lang="en-US" sz="2000" kern="1200" dirty="0"/>
                        <a:t>not</a:t>
                      </a:r>
                      <a:endParaRPr lang="en-US" sz="2000" b="0" kern="1200" dirty="0">
                        <a:solidFill>
                          <a:schemeClr val="bg1"/>
                        </a:solidFill>
                        <a:latin typeface="+mj-lt"/>
                        <a:ea typeface="+mn-ea"/>
                        <a:cs typeface="+mn-cs"/>
                      </a:endParaRPr>
                    </a:p>
                  </a:txBody>
                  <a:tcPr anchor="ctr"/>
                </a:tc>
                <a:tc>
                  <a:txBody>
                    <a:bodyPr/>
                    <a:lstStyle/>
                    <a:p>
                      <a:pPr marL="0" algn="ctr" defTabSz="914400" rtl="0" eaLnBrk="1" latinLnBrk="0" hangingPunct="1"/>
                      <a:r>
                        <a:rPr lang="en-US" sz="2000" kern="1200" dirty="0"/>
                        <a:t>old</a:t>
                      </a:r>
                      <a:endParaRPr lang="en-US" sz="2000" b="0" kern="1200" dirty="0">
                        <a:solidFill>
                          <a:schemeClr val="bg1"/>
                        </a:solidFill>
                        <a:latin typeface="+mj-lt"/>
                        <a:ea typeface="+mn-ea"/>
                        <a:cs typeface="+mn-cs"/>
                      </a:endParaRPr>
                    </a:p>
                  </a:txBody>
                  <a:tcPr anchor="ctr"/>
                </a:tc>
                <a:tc>
                  <a:txBody>
                    <a:bodyPr/>
                    <a:lstStyle/>
                    <a:p>
                      <a:pPr marL="0" algn="ctr" defTabSz="914400" rtl="0" eaLnBrk="1" latinLnBrk="0" hangingPunct="1"/>
                      <a:r>
                        <a:rPr lang="en-US" sz="2000" kern="1200" dirty="0"/>
                        <a:t>wolf</a:t>
                      </a:r>
                      <a:endParaRPr lang="en-US" sz="2000" b="0" kern="1200" dirty="0">
                        <a:solidFill>
                          <a:schemeClr val="bg1"/>
                        </a:solidFill>
                        <a:latin typeface="+mj-lt"/>
                        <a:ea typeface="+mn-ea"/>
                        <a:cs typeface="+mn-cs"/>
                      </a:endParaRPr>
                    </a:p>
                  </a:txBody>
                  <a:tcPr anchor="ctr"/>
                </a:tc>
                <a:extLst>
                  <a:ext uri="{0D108BD9-81ED-4DB2-BD59-A6C34878D82A}">
                    <a16:rowId xmlns:a16="http://schemas.microsoft.com/office/drawing/2014/main" val="4051540130"/>
                  </a:ext>
                </a:extLst>
              </a:tr>
              <a:tr h="678094">
                <a:tc>
                  <a:txBody>
                    <a:bodyPr/>
                    <a:lstStyle/>
                    <a:p>
                      <a:pPr algn="l"/>
                      <a:r>
                        <a:rPr lang="en-US" sz="2000" dirty="0"/>
                        <a:t>It is a dog.</a:t>
                      </a:r>
                      <a:endParaRPr lang="en-US" sz="2000" b="0" dirty="0">
                        <a:solidFill>
                          <a:schemeClr val="bg1"/>
                        </a:solidFill>
                        <a:latin typeface="+mj-lt"/>
                      </a:endParaRPr>
                    </a:p>
                  </a:txBody>
                  <a:tcPr anchor="ctr"/>
                </a:tc>
                <a:tc>
                  <a:txBody>
                    <a:bodyPr/>
                    <a:lstStyle/>
                    <a:p>
                      <a:pPr algn="ctr"/>
                      <a:r>
                        <a:rPr lang="en-US" sz="2000" dirty="0">
                          <a:solidFill>
                            <a:schemeClr val="tx2"/>
                          </a:solidFill>
                        </a:rPr>
                        <a:t>0.25</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0.25</a:t>
                      </a:r>
                      <a:endParaRPr lang="en-US" sz="2000" b="1" dirty="0">
                        <a:solidFill>
                          <a:schemeClr val="tx2"/>
                        </a:solidFill>
                      </a:endParaRPr>
                    </a:p>
                  </a:txBody>
                  <a:tcPr anchor="ctr"/>
                </a:tc>
                <a:tc>
                  <a:txBody>
                    <a:bodyPr/>
                    <a:lstStyle/>
                    <a:p>
                      <a:pPr algn="ctr"/>
                      <a:r>
                        <a:rPr lang="en-US" sz="2000" dirty="0">
                          <a:solidFill>
                            <a:schemeClr val="tx2"/>
                          </a:solidFill>
                        </a:rPr>
                        <a:t>0.25</a:t>
                      </a:r>
                      <a:endParaRPr lang="en-US" sz="2000" b="1" dirty="0">
                        <a:solidFill>
                          <a:schemeClr val="tx2"/>
                        </a:solidFill>
                      </a:endParaRPr>
                    </a:p>
                  </a:txBody>
                  <a:tcPr anchor="ctr"/>
                </a:tc>
                <a:tc>
                  <a:txBody>
                    <a:bodyPr/>
                    <a:lstStyle/>
                    <a:p>
                      <a:pPr algn="ctr"/>
                      <a:r>
                        <a:rPr lang="en-US" sz="2000" dirty="0">
                          <a:solidFill>
                            <a:schemeClr val="tx2"/>
                          </a:solidFill>
                        </a:rPr>
                        <a:t>0.25</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a:t>
                      </a:r>
                    </a:p>
                  </a:txBody>
                  <a:tcPr anchor="ctr"/>
                </a:tc>
                <a:extLst>
                  <a:ext uri="{0D108BD9-81ED-4DB2-BD59-A6C34878D82A}">
                    <a16:rowId xmlns:a16="http://schemas.microsoft.com/office/drawing/2014/main" val="47828122"/>
                  </a:ext>
                </a:extLst>
              </a:tr>
              <a:tr h="678094">
                <a:tc>
                  <a:txBody>
                    <a:bodyPr/>
                    <a:lstStyle/>
                    <a:p>
                      <a:pPr algn="l"/>
                      <a:r>
                        <a:rPr lang="en-US" sz="2000" dirty="0"/>
                        <a:t>my cat is old.</a:t>
                      </a:r>
                      <a:endParaRPr lang="en-US" sz="2000" b="0" dirty="0">
                        <a:solidFill>
                          <a:schemeClr val="bg1"/>
                        </a:solidFill>
                        <a:latin typeface="+mj-lt"/>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0.25</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0.25</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0.25</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0.25</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extLst>
                  <a:ext uri="{0D108BD9-81ED-4DB2-BD59-A6C34878D82A}">
                    <a16:rowId xmlns:a16="http://schemas.microsoft.com/office/drawing/2014/main" val="2476667754"/>
                  </a:ext>
                </a:extLst>
              </a:tr>
              <a:tr h="708917">
                <a:tc>
                  <a:txBody>
                    <a:bodyPr/>
                    <a:lstStyle/>
                    <a:p>
                      <a:pPr algn="l"/>
                      <a:r>
                        <a:rPr lang="en-US" sz="2000" dirty="0"/>
                        <a:t>It is not a dog, it is a wolf.</a:t>
                      </a:r>
                      <a:endParaRPr lang="en-US" sz="2000" b="0" dirty="0">
                        <a:solidFill>
                          <a:schemeClr val="bg1"/>
                        </a:solidFill>
                        <a:latin typeface="+mj-lt"/>
                      </a:endParaRPr>
                    </a:p>
                  </a:txBody>
                  <a:tcPr anchor="ctr"/>
                </a:tc>
                <a:tc>
                  <a:txBody>
                    <a:bodyPr/>
                    <a:lstStyle/>
                    <a:p>
                      <a:pPr algn="ctr"/>
                      <a:r>
                        <a:rPr lang="en-US" sz="2000" dirty="0">
                          <a:solidFill>
                            <a:schemeClr val="tx2"/>
                          </a:solidFill>
                        </a:rPr>
                        <a:t>0.22</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0.11</a:t>
                      </a:r>
                      <a:endParaRPr lang="en-US" sz="2000" b="1" dirty="0">
                        <a:solidFill>
                          <a:schemeClr val="tx2"/>
                        </a:solidFill>
                      </a:endParaRPr>
                    </a:p>
                  </a:txBody>
                  <a:tcPr anchor="ctr"/>
                </a:tc>
                <a:tc>
                  <a:txBody>
                    <a:bodyPr/>
                    <a:lstStyle/>
                    <a:p>
                      <a:pPr algn="ctr"/>
                      <a:r>
                        <a:rPr lang="en-US" sz="2000" dirty="0">
                          <a:solidFill>
                            <a:schemeClr val="tx2"/>
                          </a:solidFill>
                        </a:rPr>
                        <a:t>0.22</a:t>
                      </a:r>
                      <a:endParaRPr lang="en-US" sz="2000" b="1" dirty="0">
                        <a:solidFill>
                          <a:schemeClr val="tx2"/>
                        </a:solidFill>
                      </a:endParaRPr>
                    </a:p>
                  </a:txBody>
                  <a:tcPr anchor="ctr"/>
                </a:tc>
                <a:tc>
                  <a:txBody>
                    <a:bodyPr/>
                    <a:lstStyle/>
                    <a:p>
                      <a:pPr algn="ctr"/>
                      <a:r>
                        <a:rPr lang="en-US" sz="2000" dirty="0">
                          <a:solidFill>
                            <a:schemeClr val="tx2"/>
                          </a:solidFill>
                        </a:rPr>
                        <a:t>0.22</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0.11</a:t>
                      </a:r>
                      <a:endParaRPr lang="en-US" sz="2000" b="1" dirty="0">
                        <a:solidFill>
                          <a:schemeClr val="tx2"/>
                        </a:solidFill>
                      </a:endParaRPr>
                    </a:p>
                  </a:txBody>
                  <a:tcPr anchor="ctr"/>
                </a:tc>
                <a:tc>
                  <a:txBody>
                    <a:bodyPr/>
                    <a:lstStyle/>
                    <a:p>
                      <a:pPr algn="ctr"/>
                      <a:r>
                        <a:rPr lang="en-US" sz="2000" dirty="0">
                          <a:solidFill>
                            <a:schemeClr val="tx2"/>
                          </a:solidFill>
                        </a:rPr>
                        <a:t>0</a:t>
                      </a:r>
                    </a:p>
                  </a:txBody>
                  <a:tcPr anchor="ctr"/>
                </a:tc>
                <a:tc>
                  <a:txBody>
                    <a:bodyPr/>
                    <a:lstStyle/>
                    <a:p>
                      <a:pPr algn="ctr"/>
                      <a:r>
                        <a:rPr lang="en-US" sz="2000" dirty="0">
                          <a:solidFill>
                            <a:schemeClr val="tx2"/>
                          </a:solidFill>
                        </a:rPr>
                        <a:t>0.11</a:t>
                      </a:r>
                      <a:endParaRPr lang="en-US" sz="2000" b="1" dirty="0">
                        <a:solidFill>
                          <a:schemeClr val="tx2"/>
                        </a:solidFill>
                      </a:endParaRPr>
                    </a:p>
                  </a:txBody>
                  <a:tcPr anchor="ctr"/>
                </a:tc>
                <a:extLst>
                  <a:ext uri="{0D108BD9-81ED-4DB2-BD59-A6C34878D82A}">
                    <a16:rowId xmlns:a16="http://schemas.microsoft.com/office/drawing/2014/main" val="2800105296"/>
                  </a:ext>
                </a:extLst>
              </a:tr>
            </a:tbl>
          </a:graphicData>
        </a:graphic>
      </p:graphicFrame>
    </p:spTree>
    <p:custDataLst>
      <p:tags r:id="rId1"/>
    </p:custDataLst>
    <p:extLst>
      <p:ext uri="{BB962C8B-B14F-4D97-AF65-F5344CB8AC3E}">
        <p14:creationId xmlns:p14="http://schemas.microsoft.com/office/powerpoint/2010/main" val="1244543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C79B9A7-4079-4CC4-8EC1-E47A885CCA03}"/>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C49727E4-078D-0FEE-A0FF-5CFA5AEAC778}"/>
              </a:ext>
            </a:extLst>
          </p:cNvPr>
          <p:cNvSpPr>
            <a:spLocks noGrp="1"/>
          </p:cNvSpPr>
          <p:nvPr>
            <p:ph type="title" idx="1"/>
          </p:nvPr>
        </p:nvSpPr>
        <p:spPr/>
        <p:txBody>
          <a:bodyPr>
            <a:normAutofit fontScale="90000"/>
          </a:bodyPr>
          <a:lstStyle/>
          <a:p>
            <a:r>
              <a:rPr lang="en-US" dirty="0"/>
              <a:t>Inverse document frequency (IDF)</a:t>
            </a:r>
          </a:p>
        </p:txBody>
      </p:sp>
      <p:sp>
        <p:nvSpPr>
          <p:cNvPr id="3" name="Content Placeholder 2">
            <a:extLst>
              <a:ext uri="{FF2B5EF4-FFF2-40B4-BE49-F238E27FC236}">
                <a16:creationId xmlns:a16="http://schemas.microsoft.com/office/drawing/2014/main" id="{BEDD36F3-6D63-EAD5-7219-00584CFFBAD5}"/>
              </a:ext>
            </a:extLst>
          </p:cNvPr>
          <p:cNvSpPr>
            <a:spLocks noGrp="1"/>
          </p:cNvSpPr>
          <p:nvPr>
            <p:ph idx="2"/>
          </p:nvPr>
        </p:nvSpPr>
        <p:spPr/>
        <p:txBody>
          <a:bodyPr/>
          <a:lstStyle/>
          <a:p>
            <a:pPr marL="0" indent="0">
              <a:buNone/>
            </a:pPr>
            <a:r>
              <a:rPr lang="en-US" sz="2400" dirty="0"/>
              <a:t>Increases the weights for words that are specific to a document that don’t frequently occur in other documents</a:t>
            </a:r>
          </a:p>
        </p:txBody>
      </p:sp>
      <p:graphicFrame>
        <p:nvGraphicFramePr>
          <p:cNvPr id="4" name="Table 3">
            <a:extLst>
              <a:ext uri="{FF2B5EF4-FFF2-40B4-BE49-F238E27FC236}">
                <a16:creationId xmlns:a16="http://schemas.microsoft.com/office/drawing/2014/main" id="{B4A017BE-292B-04F9-973B-F10A96772C25}"/>
              </a:ext>
            </a:extLst>
          </p:cNvPr>
          <p:cNvGraphicFramePr>
            <a:graphicFrameLocks noGrp="1"/>
          </p:cNvGraphicFramePr>
          <p:nvPr>
            <p:extLst>
              <p:ext uri="{D42A27DB-BD31-4B8C-83A1-F6EECF244321}">
                <p14:modId xmlns:p14="http://schemas.microsoft.com/office/powerpoint/2010/main" val="395946938"/>
              </p:ext>
            </p:extLst>
          </p:nvPr>
        </p:nvGraphicFramePr>
        <p:xfrm>
          <a:off x="480060" y="2198198"/>
          <a:ext cx="4552689" cy="3992880"/>
        </p:xfrm>
        <a:graphic>
          <a:graphicData uri="http://schemas.openxmlformats.org/drawingml/2006/table">
            <a:tbl>
              <a:tblPr firstRow="1" bandRow="1">
                <a:effectLst>
                  <a:outerShdw blurRad="50800" dist="38100" dir="2700000" algn="tl" rotWithShape="0">
                    <a:prstClr val="black">
                      <a:alpha val="40000"/>
                    </a:prstClr>
                  </a:outerShdw>
                </a:effectLst>
                <a:tableStyleId>{7DF18680-E054-41AD-8BC1-D1AEF772440D}</a:tableStyleId>
              </a:tblPr>
              <a:tblGrid>
                <a:gridCol w="1717672">
                  <a:extLst>
                    <a:ext uri="{9D8B030D-6E8A-4147-A177-3AD203B41FA5}">
                      <a16:colId xmlns:a16="http://schemas.microsoft.com/office/drawing/2014/main" val="3971136925"/>
                    </a:ext>
                  </a:extLst>
                </a:gridCol>
                <a:gridCol w="2835017">
                  <a:extLst>
                    <a:ext uri="{9D8B030D-6E8A-4147-A177-3AD203B41FA5}">
                      <a16:colId xmlns:a16="http://schemas.microsoft.com/office/drawing/2014/main" val="101079243"/>
                    </a:ext>
                  </a:extLst>
                </a:gridCol>
              </a:tblGrid>
              <a:tr h="211393">
                <a:tc>
                  <a:txBody>
                    <a:bodyPr/>
                    <a:lstStyle/>
                    <a:p>
                      <a:pPr algn="ctr"/>
                      <a:r>
                        <a:rPr lang="en-US" sz="2200" dirty="0"/>
                        <a:t>Term</a:t>
                      </a:r>
                      <a:endParaRPr lang="en-US" sz="2200" b="0" dirty="0">
                        <a:solidFill>
                          <a:schemeClr val="bg1"/>
                        </a:solidFill>
                        <a:latin typeface="+mj-lt"/>
                      </a:endParaRPr>
                    </a:p>
                  </a:txBody>
                  <a:tcPr anchor="ctr"/>
                </a:tc>
                <a:tc>
                  <a:txBody>
                    <a:bodyPr/>
                    <a:lstStyle/>
                    <a:p>
                      <a:pPr algn="ctr"/>
                      <a:r>
                        <a:rPr lang="en-US" sz="2200" dirty="0"/>
                        <a:t>IDF</a:t>
                      </a:r>
                      <a:endParaRPr lang="en-US" sz="2200" b="0" dirty="0">
                        <a:solidFill>
                          <a:schemeClr val="bg1"/>
                        </a:solidFill>
                        <a:latin typeface="+mj-lt"/>
                      </a:endParaRPr>
                    </a:p>
                  </a:txBody>
                  <a:tcPr anchor="ctr"/>
                </a:tc>
                <a:extLst>
                  <a:ext uri="{0D108BD9-81ED-4DB2-BD59-A6C34878D82A}">
                    <a16:rowId xmlns:a16="http://schemas.microsoft.com/office/drawing/2014/main" val="4051540130"/>
                  </a:ext>
                </a:extLst>
              </a:tr>
              <a:tr h="196293">
                <a:tc>
                  <a:txBody>
                    <a:bodyPr/>
                    <a:lstStyle/>
                    <a:p>
                      <a:pPr algn="ctr"/>
                      <a:r>
                        <a:rPr lang="en-US" sz="2000" dirty="0">
                          <a:solidFill>
                            <a:schemeClr val="tx2"/>
                          </a:solidFill>
                        </a:rPr>
                        <a:t>a</a:t>
                      </a:r>
                      <a:endParaRPr lang="en-US" sz="2000" b="0" dirty="0">
                        <a:solidFill>
                          <a:schemeClr val="tx2"/>
                        </a:solidFill>
                      </a:endParaRPr>
                    </a:p>
                  </a:txBody>
                  <a:tcPr anchor="ctr"/>
                </a:tc>
                <a:tc>
                  <a:txBody>
                    <a:bodyPr/>
                    <a:lstStyle/>
                    <a:p>
                      <a:pPr algn="ctr"/>
                      <a:r>
                        <a:rPr lang="en-US" sz="2000" dirty="0">
                          <a:solidFill>
                            <a:schemeClr val="tx2"/>
                          </a:solidFill>
                        </a:rPr>
                        <a:t>log(3/3)+1=1</a:t>
                      </a:r>
                      <a:endParaRPr lang="en-US" sz="2000" b="0" dirty="0">
                        <a:solidFill>
                          <a:schemeClr val="tx2"/>
                        </a:solidFill>
                      </a:endParaRPr>
                    </a:p>
                  </a:txBody>
                  <a:tcPr anchor="ctr"/>
                </a:tc>
                <a:extLst>
                  <a:ext uri="{0D108BD9-81ED-4DB2-BD59-A6C34878D82A}">
                    <a16:rowId xmlns:a16="http://schemas.microsoft.com/office/drawing/2014/main" val="47828122"/>
                  </a:ext>
                </a:extLst>
              </a:tr>
              <a:tr h="196293">
                <a:tc>
                  <a:txBody>
                    <a:bodyPr/>
                    <a:lstStyle/>
                    <a:p>
                      <a:pPr algn="ctr"/>
                      <a:r>
                        <a:rPr lang="en-US" sz="2000" dirty="0">
                          <a:solidFill>
                            <a:schemeClr val="tx2"/>
                          </a:solidFill>
                        </a:rPr>
                        <a:t>cat</a:t>
                      </a:r>
                      <a:endParaRPr lang="en-US" sz="2000" b="0" dirty="0">
                        <a:solidFill>
                          <a:schemeClr val="tx2"/>
                        </a:solidFill>
                      </a:endParaRPr>
                    </a:p>
                  </a:txBody>
                  <a:tcPr anchor="ctr"/>
                </a:tc>
                <a:tc>
                  <a:txBody>
                    <a:bodyPr/>
                    <a:lstStyle/>
                    <a:p>
                      <a:pPr algn="ctr"/>
                      <a:r>
                        <a:rPr lang="en-US" sz="2000" dirty="0">
                          <a:solidFill>
                            <a:schemeClr val="tx2"/>
                          </a:solidFill>
                        </a:rPr>
                        <a:t>log(3/2)+1=1.18</a:t>
                      </a:r>
                      <a:endParaRPr lang="en-US" sz="2000" b="0" dirty="0">
                        <a:solidFill>
                          <a:schemeClr val="tx2"/>
                        </a:solidFill>
                      </a:endParaRPr>
                    </a:p>
                  </a:txBody>
                  <a:tcPr anchor="ctr"/>
                </a:tc>
                <a:extLst>
                  <a:ext uri="{0D108BD9-81ED-4DB2-BD59-A6C34878D82A}">
                    <a16:rowId xmlns:a16="http://schemas.microsoft.com/office/drawing/2014/main" val="2476667754"/>
                  </a:ext>
                </a:extLst>
              </a:tr>
              <a:tr h="196293">
                <a:tc>
                  <a:txBody>
                    <a:bodyPr/>
                    <a:lstStyle/>
                    <a:p>
                      <a:pPr algn="ctr"/>
                      <a:r>
                        <a:rPr lang="en-US" sz="2000" dirty="0">
                          <a:solidFill>
                            <a:schemeClr val="tx2"/>
                          </a:solidFill>
                        </a:rPr>
                        <a:t>dog</a:t>
                      </a:r>
                      <a:endParaRPr lang="en-US" sz="2000" b="0" dirty="0">
                        <a:solidFill>
                          <a:schemeClr val="tx2"/>
                        </a:solidFill>
                      </a:endParaRPr>
                    </a:p>
                  </a:txBody>
                  <a:tcPr anchor="ctr"/>
                </a:tc>
                <a:tc>
                  <a:txBody>
                    <a:bodyPr/>
                    <a:lstStyle/>
                    <a:p>
                      <a:pPr algn="ctr"/>
                      <a:r>
                        <a:rPr lang="en-US" sz="2000" dirty="0">
                          <a:solidFill>
                            <a:schemeClr val="tx2"/>
                          </a:solidFill>
                        </a:rPr>
                        <a:t>log(3/3)+1=1</a:t>
                      </a:r>
                      <a:endParaRPr lang="en-US" sz="2000" b="0" dirty="0">
                        <a:solidFill>
                          <a:schemeClr val="tx2"/>
                        </a:solidFill>
                      </a:endParaRPr>
                    </a:p>
                  </a:txBody>
                  <a:tcPr anchor="ctr"/>
                </a:tc>
                <a:extLst>
                  <a:ext uri="{0D108BD9-81ED-4DB2-BD59-A6C34878D82A}">
                    <a16:rowId xmlns:a16="http://schemas.microsoft.com/office/drawing/2014/main" val="2800105296"/>
                  </a:ext>
                </a:extLst>
              </a:tr>
              <a:tr h="196293">
                <a:tc>
                  <a:txBody>
                    <a:bodyPr/>
                    <a:lstStyle/>
                    <a:p>
                      <a:pPr algn="ctr"/>
                      <a:r>
                        <a:rPr lang="en-US" sz="2000" dirty="0">
                          <a:solidFill>
                            <a:schemeClr val="tx2"/>
                          </a:solidFill>
                        </a:rPr>
                        <a:t>is</a:t>
                      </a:r>
                      <a:endParaRPr lang="en-US" sz="2000" b="0" dirty="0">
                        <a:solidFill>
                          <a:schemeClr val="tx2"/>
                        </a:solidFill>
                      </a:endParaRPr>
                    </a:p>
                  </a:txBody>
                  <a:tcPr anchor="ctr"/>
                </a:tc>
                <a:tc>
                  <a:txBody>
                    <a:bodyPr/>
                    <a:lstStyle/>
                    <a:p>
                      <a:pPr algn="ctr"/>
                      <a:r>
                        <a:rPr lang="en-US" sz="2000" dirty="0">
                          <a:solidFill>
                            <a:schemeClr val="tx2"/>
                          </a:solidFill>
                        </a:rPr>
                        <a:t>log(3/4)+1=0.87</a:t>
                      </a:r>
                      <a:endParaRPr lang="en-US" sz="2000" b="0" dirty="0">
                        <a:solidFill>
                          <a:schemeClr val="tx2"/>
                        </a:solidFill>
                      </a:endParaRPr>
                    </a:p>
                  </a:txBody>
                  <a:tcPr anchor="ctr"/>
                </a:tc>
                <a:extLst>
                  <a:ext uri="{0D108BD9-81ED-4DB2-BD59-A6C34878D82A}">
                    <a16:rowId xmlns:a16="http://schemas.microsoft.com/office/drawing/2014/main" val="1880201744"/>
                  </a:ext>
                </a:extLst>
              </a:tr>
              <a:tr h="196293">
                <a:tc>
                  <a:txBody>
                    <a:bodyPr/>
                    <a:lstStyle/>
                    <a:p>
                      <a:pPr algn="ctr"/>
                      <a:r>
                        <a:rPr lang="en-US" sz="2000" dirty="0">
                          <a:solidFill>
                            <a:schemeClr val="tx2"/>
                          </a:solidFill>
                        </a:rPr>
                        <a:t>it</a:t>
                      </a:r>
                      <a:endParaRPr lang="en-US" sz="2000" b="0" dirty="0">
                        <a:solidFill>
                          <a:schemeClr val="tx2"/>
                        </a:solidFill>
                      </a:endParaRPr>
                    </a:p>
                  </a:txBody>
                  <a:tcPr anchor="ctr"/>
                </a:tc>
                <a:tc>
                  <a:txBody>
                    <a:bodyPr/>
                    <a:lstStyle/>
                    <a:p>
                      <a:pPr algn="ctr"/>
                      <a:r>
                        <a:rPr lang="en-US" sz="2000" dirty="0">
                          <a:solidFill>
                            <a:schemeClr val="tx2"/>
                          </a:solidFill>
                        </a:rPr>
                        <a:t>log(3/3)+1=1</a:t>
                      </a:r>
                      <a:endParaRPr lang="en-US" sz="2000" b="0" dirty="0">
                        <a:solidFill>
                          <a:schemeClr val="tx2"/>
                        </a:solidFill>
                      </a:endParaRPr>
                    </a:p>
                  </a:txBody>
                  <a:tcPr anchor="ctr"/>
                </a:tc>
                <a:extLst>
                  <a:ext uri="{0D108BD9-81ED-4DB2-BD59-A6C34878D82A}">
                    <a16:rowId xmlns:a16="http://schemas.microsoft.com/office/drawing/2014/main" val="1737491132"/>
                  </a:ext>
                </a:extLst>
              </a:tr>
              <a:tr h="196293">
                <a:tc>
                  <a:txBody>
                    <a:bodyPr/>
                    <a:lstStyle/>
                    <a:p>
                      <a:pPr algn="ctr"/>
                      <a:r>
                        <a:rPr lang="en-US" sz="2000" dirty="0">
                          <a:solidFill>
                            <a:schemeClr val="tx2"/>
                          </a:solidFill>
                        </a:rPr>
                        <a:t>my</a:t>
                      </a:r>
                      <a:endParaRPr lang="en-US" sz="2000" b="0" dirty="0">
                        <a:solidFill>
                          <a:schemeClr val="tx2"/>
                        </a:solidFill>
                      </a:endParaRPr>
                    </a:p>
                  </a:txBody>
                  <a:tcPr anchor="ctr"/>
                </a:tc>
                <a:tc>
                  <a:txBody>
                    <a:bodyPr/>
                    <a:lstStyle/>
                    <a:p>
                      <a:pPr marL="0" marR="0" lvl="0" indent="0" algn="ctr" defTabSz="997999" rtl="0" eaLnBrk="1" fontAlgn="auto" latinLnBrk="0" hangingPunct="1">
                        <a:lnSpc>
                          <a:spcPct val="100000"/>
                        </a:lnSpc>
                        <a:spcBef>
                          <a:spcPts val="0"/>
                        </a:spcBef>
                        <a:spcAft>
                          <a:spcPts val="0"/>
                        </a:spcAft>
                        <a:buClrTx/>
                        <a:buSzTx/>
                        <a:buFontTx/>
                        <a:buNone/>
                        <a:tabLst/>
                        <a:defRPr/>
                      </a:pPr>
                      <a:r>
                        <a:rPr lang="en-US" sz="2000" dirty="0">
                          <a:solidFill>
                            <a:schemeClr val="tx2"/>
                          </a:solidFill>
                        </a:rPr>
                        <a:t>log(3/2)+1=1.18</a:t>
                      </a:r>
                      <a:endParaRPr lang="en-US" sz="2000" b="0" dirty="0">
                        <a:solidFill>
                          <a:schemeClr val="tx2"/>
                        </a:solidFill>
                      </a:endParaRPr>
                    </a:p>
                  </a:txBody>
                  <a:tcPr anchor="ctr"/>
                </a:tc>
                <a:extLst>
                  <a:ext uri="{0D108BD9-81ED-4DB2-BD59-A6C34878D82A}">
                    <a16:rowId xmlns:a16="http://schemas.microsoft.com/office/drawing/2014/main" val="4162121786"/>
                  </a:ext>
                </a:extLst>
              </a:tr>
              <a:tr h="196293">
                <a:tc>
                  <a:txBody>
                    <a:bodyPr/>
                    <a:lstStyle/>
                    <a:p>
                      <a:pPr algn="ctr"/>
                      <a:r>
                        <a:rPr lang="en-US" sz="2000" dirty="0">
                          <a:solidFill>
                            <a:schemeClr val="tx2"/>
                          </a:solidFill>
                        </a:rPr>
                        <a:t>not</a:t>
                      </a:r>
                      <a:endParaRPr lang="en-US" sz="2000" b="0" dirty="0">
                        <a:solidFill>
                          <a:schemeClr val="tx2"/>
                        </a:solidFill>
                      </a:endParaRPr>
                    </a:p>
                  </a:txBody>
                  <a:tcPr anchor="ctr"/>
                </a:tc>
                <a:tc>
                  <a:txBody>
                    <a:bodyPr/>
                    <a:lstStyle/>
                    <a:p>
                      <a:pPr marL="0" marR="0" lvl="0" indent="0" algn="ctr" defTabSz="997999" rtl="0" eaLnBrk="1" fontAlgn="auto" latinLnBrk="0" hangingPunct="1">
                        <a:lnSpc>
                          <a:spcPct val="100000"/>
                        </a:lnSpc>
                        <a:spcBef>
                          <a:spcPts val="0"/>
                        </a:spcBef>
                        <a:spcAft>
                          <a:spcPts val="0"/>
                        </a:spcAft>
                        <a:buClrTx/>
                        <a:buSzTx/>
                        <a:buFontTx/>
                        <a:buNone/>
                        <a:tabLst/>
                        <a:defRPr/>
                      </a:pPr>
                      <a:r>
                        <a:rPr lang="en-US" sz="2000" dirty="0">
                          <a:solidFill>
                            <a:schemeClr val="tx2"/>
                          </a:solidFill>
                        </a:rPr>
                        <a:t>log(3/2)+1=1.18</a:t>
                      </a:r>
                      <a:endParaRPr lang="en-US" sz="2000" b="0" dirty="0">
                        <a:solidFill>
                          <a:schemeClr val="tx2"/>
                        </a:solidFill>
                      </a:endParaRPr>
                    </a:p>
                  </a:txBody>
                  <a:tcPr anchor="ctr"/>
                </a:tc>
                <a:extLst>
                  <a:ext uri="{0D108BD9-81ED-4DB2-BD59-A6C34878D82A}">
                    <a16:rowId xmlns:a16="http://schemas.microsoft.com/office/drawing/2014/main" val="2250004338"/>
                  </a:ext>
                </a:extLst>
              </a:tr>
              <a:tr h="196293">
                <a:tc>
                  <a:txBody>
                    <a:bodyPr/>
                    <a:lstStyle/>
                    <a:p>
                      <a:pPr algn="ctr"/>
                      <a:r>
                        <a:rPr lang="en-US" sz="2000" dirty="0">
                          <a:solidFill>
                            <a:schemeClr val="tx2"/>
                          </a:solidFill>
                        </a:rPr>
                        <a:t>old</a:t>
                      </a:r>
                      <a:endParaRPr lang="en-US" sz="2000" b="0" dirty="0">
                        <a:solidFill>
                          <a:schemeClr val="tx2"/>
                        </a:solidFill>
                      </a:endParaRPr>
                    </a:p>
                  </a:txBody>
                  <a:tcPr anchor="ctr"/>
                </a:tc>
                <a:tc>
                  <a:txBody>
                    <a:bodyPr/>
                    <a:lstStyle/>
                    <a:p>
                      <a:pPr marL="0" marR="0" lvl="0" indent="0" algn="ctr" defTabSz="997999" rtl="0" eaLnBrk="1" fontAlgn="auto" latinLnBrk="0" hangingPunct="1">
                        <a:lnSpc>
                          <a:spcPct val="100000"/>
                        </a:lnSpc>
                        <a:spcBef>
                          <a:spcPts val="0"/>
                        </a:spcBef>
                        <a:spcAft>
                          <a:spcPts val="0"/>
                        </a:spcAft>
                        <a:buClrTx/>
                        <a:buSzTx/>
                        <a:buFontTx/>
                        <a:buNone/>
                        <a:tabLst/>
                        <a:defRPr/>
                      </a:pPr>
                      <a:r>
                        <a:rPr lang="en-US" sz="2000" dirty="0">
                          <a:solidFill>
                            <a:schemeClr val="tx2"/>
                          </a:solidFill>
                        </a:rPr>
                        <a:t>log(3/2)+1=1.18</a:t>
                      </a:r>
                      <a:endParaRPr lang="en-US" sz="2000" b="0" dirty="0">
                        <a:solidFill>
                          <a:schemeClr val="tx2"/>
                        </a:solidFill>
                      </a:endParaRPr>
                    </a:p>
                  </a:txBody>
                  <a:tcPr anchor="ctr"/>
                </a:tc>
                <a:extLst>
                  <a:ext uri="{0D108BD9-81ED-4DB2-BD59-A6C34878D82A}">
                    <a16:rowId xmlns:a16="http://schemas.microsoft.com/office/drawing/2014/main" val="375797845"/>
                  </a:ext>
                </a:extLst>
              </a:tr>
              <a:tr h="196293">
                <a:tc>
                  <a:txBody>
                    <a:bodyPr/>
                    <a:lstStyle/>
                    <a:p>
                      <a:pPr algn="ctr"/>
                      <a:r>
                        <a:rPr lang="en-US" sz="2000" dirty="0">
                          <a:solidFill>
                            <a:schemeClr val="tx2"/>
                          </a:solidFill>
                        </a:rPr>
                        <a:t>wolf</a:t>
                      </a:r>
                      <a:endParaRPr lang="en-US" sz="2000" b="0" dirty="0">
                        <a:solidFill>
                          <a:schemeClr val="tx2"/>
                        </a:solidFill>
                      </a:endParaRPr>
                    </a:p>
                  </a:txBody>
                  <a:tcPr anchor="ctr"/>
                </a:tc>
                <a:tc>
                  <a:txBody>
                    <a:bodyPr/>
                    <a:lstStyle/>
                    <a:p>
                      <a:pPr marL="0" marR="0" lvl="0" indent="0" algn="ctr" defTabSz="997999" rtl="0" eaLnBrk="1" fontAlgn="auto" latinLnBrk="0" hangingPunct="1">
                        <a:lnSpc>
                          <a:spcPct val="100000"/>
                        </a:lnSpc>
                        <a:spcBef>
                          <a:spcPts val="0"/>
                        </a:spcBef>
                        <a:spcAft>
                          <a:spcPts val="0"/>
                        </a:spcAft>
                        <a:buClrTx/>
                        <a:buSzTx/>
                        <a:buFontTx/>
                        <a:buNone/>
                        <a:tabLst/>
                        <a:defRPr/>
                      </a:pPr>
                      <a:r>
                        <a:rPr lang="en-US" sz="2000" dirty="0">
                          <a:solidFill>
                            <a:schemeClr val="tx2"/>
                          </a:solidFill>
                        </a:rPr>
                        <a:t>log(3/2)+1=1.18</a:t>
                      </a:r>
                      <a:endParaRPr lang="en-US" sz="2000" b="0" dirty="0">
                        <a:solidFill>
                          <a:schemeClr val="tx2"/>
                        </a:solidFill>
                      </a:endParaRPr>
                    </a:p>
                  </a:txBody>
                  <a:tcPr anchor="ctr"/>
                </a:tc>
                <a:extLst>
                  <a:ext uri="{0D108BD9-81ED-4DB2-BD59-A6C34878D82A}">
                    <a16:rowId xmlns:a16="http://schemas.microsoft.com/office/drawing/2014/main" val="258490435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12A14B-FF5A-DA50-91D8-0300F8D42866}"/>
                  </a:ext>
                </a:extLst>
              </p:cNvPr>
              <p:cNvSpPr txBox="1"/>
              <p:nvPr/>
            </p:nvSpPr>
            <p:spPr>
              <a:xfrm>
                <a:off x="5343190" y="3433996"/>
                <a:ext cx="6754991" cy="768480"/>
              </a:xfrm>
              <a:prstGeom prst="rect">
                <a:avLst/>
              </a:prstGeom>
              <a:noFill/>
            </p:spPr>
            <p:txBody>
              <a:bodyPr wrap="non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𝑖𝑑𝑓</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𝑡𝑒𝑟𝑚</m:t>
                          </m:r>
                        </m:e>
                      </m:d>
                      <m:r>
                        <a:rPr lang="en-US" sz="2000" b="0" i="1" smtClean="0">
                          <a:solidFill>
                            <a:schemeClr val="tx2"/>
                          </a:solidFill>
                          <a:latin typeface="Cambria Math" panose="02040503050406030204" pitchFamily="18" charset="0"/>
                        </a:rPr>
                        <m:t>=</m:t>
                      </m:r>
                      <m:func>
                        <m:funcPr>
                          <m:ctrlPr>
                            <a:rPr lang="en-US" sz="2000" b="0" i="1" smtClean="0">
                              <a:solidFill>
                                <a:schemeClr val="tx2"/>
                              </a:solidFill>
                              <a:latin typeface="Cambria Math" panose="02040503050406030204" pitchFamily="18" charset="0"/>
                            </a:rPr>
                          </m:ctrlPr>
                        </m:funcPr>
                        <m:fName>
                          <m:r>
                            <a:rPr lang="en-US" sz="2000" b="0" i="1" smtClean="0">
                              <a:solidFill>
                                <a:schemeClr val="tx2"/>
                              </a:solidFill>
                              <a:latin typeface="Cambria Math" panose="02040503050406030204" pitchFamily="18" charset="0"/>
                            </a:rPr>
                            <m:t>𝑙𝑜𝑔</m:t>
                          </m:r>
                        </m:fName>
                        <m:e>
                          <m:d>
                            <m:dPr>
                              <m:ctrlPr>
                                <a:rPr lang="en-US" sz="2000" b="0" i="1" smtClean="0">
                                  <a:solidFill>
                                    <a:schemeClr val="tx2"/>
                                  </a:solidFill>
                                  <a:latin typeface="Cambria Math" panose="02040503050406030204" pitchFamily="18" charset="0"/>
                                </a:rPr>
                              </m:ctrlPr>
                            </m:dPr>
                            <m:e>
                              <m:f>
                                <m:fPr>
                                  <m:ctrlPr>
                                    <a:rPr lang="en-US" sz="2000" b="0" i="1" smtClean="0">
                                      <a:solidFill>
                                        <a:schemeClr val="tx2"/>
                                      </a:solidFill>
                                      <a:latin typeface="Cambria Math" panose="02040503050406030204" pitchFamily="18" charset="0"/>
                                    </a:rPr>
                                  </m:ctrlPr>
                                </m:fPr>
                                <m:num>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𝑛</m:t>
                                      </m:r>
                                    </m:e>
                                    <m:sub>
                                      <m:r>
                                        <m:rPr>
                                          <m:nor/>
                                        </m:rPr>
                                        <a:rPr lang="en-US" sz="2000" b="0" i="0" smtClean="0">
                                          <a:solidFill>
                                            <a:schemeClr val="tx2"/>
                                          </a:solidFill>
                                          <a:latin typeface="Cambria Math" panose="02040503050406030204" pitchFamily="18" charset="0"/>
                                        </a:rPr>
                                        <m:t>documents</m:t>
                                      </m:r>
                                    </m:sub>
                                  </m:sSub>
                                </m:num>
                                <m:den>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𝑛</m:t>
                                      </m:r>
                                    </m:e>
                                    <m:sub>
                                      <m:r>
                                        <m:rPr>
                                          <m:nor/>
                                        </m:rPr>
                                        <a:rPr lang="en-US" sz="2000" b="0" i="0" smtClean="0">
                                          <a:solidFill>
                                            <a:schemeClr val="tx2"/>
                                          </a:solidFill>
                                          <a:latin typeface="Cambria Math" panose="02040503050406030204" pitchFamily="18" charset="0"/>
                                        </a:rPr>
                                        <m:t>documents</m:t>
                                      </m:r>
                                      <m:r>
                                        <m:rPr>
                                          <m:nor/>
                                        </m:rPr>
                                        <a:rPr lang="en-US" sz="2000" b="0" i="0" smtClean="0">
                                          <a:solidFill>
                                            <a:schemeClr val="tx2"/>
                                          </a:solidFill>
                                          <a:latin typeface="Cambria Math" panose="02040503050406030204" pitchFamily="18" charset="0"/>
                                        </a:rPr>
                                        <m:t> </m:t>
                                      </m:r>
                                      <m:r>
                                        <m:rPr>
                                          <m:nor/>
                                        </m:rPr>
                                        <a:rPr lang="en-US" sz="2000" b="0" i="0" smtClean="0">
                                          <a:solidFill>
                                            <a:schemeClr val="tx2"/>
                                          </a:solidFill>
                                          <a:latin typeface="Cambria Math" panose="02040503050406030204" pitchFamily="18" charset="0"/>
                                        </a:rPr>
                                        <m:t>containing</m:t>
                                      </m:r>
                                      <m:r>
                                        <m:rPr>
                                          <m:nor/>
                                        </m:rPr>
                                        <a:rPr lang="en-US" sz="2000" b="0" i="0" smtClean="0">
                                          <a:solidFill>
                                            <a:schemeClr val="tx2"/>
                                          </a:solidFill>
                                          <a:latin typeface="Cambria Math" panose="02040503050406030204" pitchFamily="18" charset="0"/>
                                        </a:rPr>
                                        <m:t> </m:t>
                                      </m:r>
                                      <m:r>
                                        <m:rPr>
                                          <m:nor/>
                                        </m:rPr>
                                        <a:rPr lang="en-US" sz="2000" b="0" i="0" smtClean="0">
                                          <a:solidFill>
                                            <a:schemeClr val="tx2"/>
                                          </a:solidFill>
                                          <a:latin typeface="Cambria Math" panose="02040503050406030204" pitchFamily="18" charset="0"/>
                                        </a:rPr>
                                        <m:t>the</m:t>
                                      </m:r>
                                      <m:r>
                                        <m:rPr>
                                          <m:nor/>
                                        </m:rPr>
                                        <a:rPr lang="en-US" sz="2000" b="0" i="0" smtClean="0">
                                          <a:solidFill>
                                            <a:schemeClr val="tx2"/>
                                          </a:solidFill>
                                          <a:latin typeface="Cambria Math" panose="02040503050406030204" pitchFamily="18" charset="0"/>
                                        </a:rPr>
                                        <m:t> </m:t>
                                      </m:r>
                                      <m:r>
                                        <m:rPr>
                                          <m:nor/>
                                        </m:rPr>
                                        <a:rPr lang="en-US" sz="2000" b="0" i="0" smtClean="0">
                                          <a:solidFill>
                                            <a:schemeClr val="tx2"/>
                                          </a:solidFill>
                                          <a:latin typeface="Cambria Math" panose="02040503050406030204" pitchFamily="18" charset="0"/>
                                        </a:rPr>
                                        <m:t>term</m:t>
                                      </m:r>
                                    </m:sub>
                                  </m:sSub>
                                  <m:r>
                                    <a:rPr lang="en-US" sz="2000" b="0" i="1" smtClean="0">
                                      <a:solidFill>
                                        <a:schemeClr val="tx2"/>
                                      </a:solidFill>
                                      <a:latin typeface="Cambria Math" panose="02040503050406030204" pitchFamily="18" charset="0"/>
                                    </a:rPr>
                                    <m:t>+1</m:t>
                                  </m:r>
                                </m:den>
                              </m:f>
                            </m:e>
                          </m:d>
                        </m:e>
                      </m:func>
                      <m:r>
                        <a:rPr lang="en-US" sz="2000" b="0" i="1" smtClean="0">
                          <a:solidFill>
                            <a:schemeClr val="tx2"/>
                          </a:solidFill>
                          <a:latin typeface="Cambria Math" panose="02040503050406030204" pitchFamily="18" charset="0"/>
                        </a:rPr>
                        <m:t>+1</m:t>
                      </m:r>
                    </m:oMath>
                  </m:oMathPara>
                </a14:m>
                <a:endParaRPr lang="en-US" sz="2000" dirty="0">
                  <a:solidFill>
                    <a:schemeClr val="tx2"/>
                  </a:solidFill>
                </a:endParaRPr>
              </a:p>
            </p:txBody>
          </p:sp>
        </mc:Choice>
        <mc:Fallback xmlns="">
          <p:sp>
            <p:nvSpPr>
              <p:cNvPr id="5" name="TextBox 4">
                <a:extLst>
                  <a:ext uri="{FF2B5EF4-FFF2-40B4-BE49-F238E27FC236}">
                    <a16:creationId xmlns:a16="http://schemas.microsoft.com/office/drawing/2014/main" id="{5512A14B-FF5A-DA50-91D8-0300F8D42866}"/>
                  </a:ext>
                </a:extLst>
              </p:cNvPr>
              <p:cNvSpPr txBox="1">
                <a:spLocks noRot="1" noChangeAspect="1" noMove="1" noResize="1" noEditPoints="1" noAdjustHandles="1" noChangeArrowheads="1" noChangeShapeType="1" noTextEdit="1"/>
              </p:cNvSpPr>
              <p:nvPr/>
            </p:nvSpPr>
            <p:spPr>
              <a:xfrm>
                <a:off x="5343190" y="3433996"/>
                <a:ext cx="6754991" cy="7684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C577CC-790B-6FDC-A2E1-DF8B8CDD81BC}"/>
                  </a:ext>
                </a:extLst>
              </p:cNvPr>
              <p:cNvSpPr txBox="1"/>
              <p:nvPr/>
            </p:nvSpPr>
            <p:spPr>
              <a:xfrm>
                <a:off x="7439917" y="4465411"/>
                <a:ext cx="3051092" cy="307777"/>
              </a:xfrm>
              <a:prstGeom prst="rect">
                <a:avLst/>
              </a:prstGeom>
              <a:noFill/>
            </p:spPr>
            <p:txBody>
              <a:bodyPr wrap="none" lIns="0" tIns="0" rIns="0" bIns="0" rtlCol="0">
                <a:spAutoFit/>
              </a:bodyPr>
              <a:lstStyle/>
              <a:p>
                <a:pPr>
                  <a:spcBef>
                    <a:spcPts val="600"/>
                  </a:spcBef>
                  <a:spcAft>
                    <a:spcPts val="600"/>
                  </a:spcAft>
                </a:pPr>
                <a:r>
                  <a:rPr lang="en-US" sz="2000" b="0" dirty="0">
                    <a:solidFill>
                      <a:schemeClr val="tx2"/>
                    </a:solidFill>
                  </a:rPr>
                  <a:t>Example: </a:t>
                </a:r>
                <a14:m>
                  <m:oMath xmlns:m="http://schemas.openxmlformats.org/officeDocument/2006/math">
                    <m:r>
                      <a:rPr lang="en-US" sz="2000" i="1">
                        <a:solidFill>
                          <a:schemeClr val="tx2"/>
                        </a:solidFill>
                        <a:latin typeface="Cambria Math" panose="02040503050406030204" pitchFamily="18" charset="0"/>
                      </a:rPr>
                      <m:t>𝑖𝑑𝑓</m:t>
                    </m:r>
                    <m:d>
                      <m:dPr>
                        <m:ctrlPr>
                          <a:rPr lang="en-US" sz="2000" i="1">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m:t>
                        </m:r>
                        <m:r>
                          <m:rPr>
                            <m:nor/>
                          </m:rPr>
                          <a:rPr lang="en-US" sz="2000">
                            <a:solidFill>
                              <a:schemeClr val="tx2"/>
                            </a:solidFill>
                            <a:latin typeface="Cambria Math" panose="02040503050406030204" pitchFamily="18" charset="0"/>
                          </a:rPr>
                          <m:t>cat</m:t>
                        </m:r>
                        <m:r>
                          <a:rPr lang="en-US" sz="2000" b="0" i="1" smtClean="0">
                            <a:solidFill>
                              <a:schemeClr val="tx2"/>
                            </a:solidFill>
                            <a:latin typeface="Cambria Math" panose="02040503050406030204" pitchFamily="18" charset="0"/>
                          </a:rPr>
                          <m:t>"</m:t>
                        </m:r>
                      </m:e>
                    </m:d>
                    <m:r>
                      <a:rPr lang="en-US" sz="2000" i="1">
                        <a:solidFill>
                          <a:schemeClr val="tx2"/>
                        </a:solidFill>
                        <a:latin typeface="Cambria Math" panose="02040503050406030204" pitchFamily="18" charset="0"/>
                      </a:rPr>
                      <m:t>=1.18</m:t>
                    </m:r>
                  </m:oMath>
                </a14:m>
                <a:endParaRPr lang="en-US" sz="2000" dirty="0">
                  <a:solidFill>
                    <a:schemeClr val="tx2"/>
                  </a:solidFill>
                </a:endParaRPr>
              </a:p>
            </p:txBody>
          </p:sp>
        </mc:Choice>
        <mc:Fallback xmlns="">
          <p:sp>
            <p:nvSpPr>
              <p:cNvPr id="6" name="TextBox 5">
                <a:extLst>
                  <a:ext uri="{FF2B5EF4-FFF2-40B4-BE49-F238E27FC236}">
                    <a16:creationId xmlns:a16="http://schemas.microsoft.com/office/drawing/2014/main" id="{E9C577CC-790B-6FDC-A2E1-DF8B8CDD81BC}"/>
                  </a:ext>
                </a:extLst>
              </p:cNvPr>
              <p:cNvSpPr txBox="1">
                <a:spLocks noRot="1" noChangeAspect="1" noMove="1" noResize="1" noEditPoints="1" noAdjustHandles="1" noChangeArrowheads="1" noChangeShapeType="1" noTextEdit="1"/>
              </p:cNvSpPr>
              <p:nvPr/>
            </p:nvSpPr>
            <p:spPr>
              <a:xfrm>
                <a:off x="7439917" y="4465411"/>
                <a:ext cx="3051092" cy="307777"/>
              </a:xfrm>
              <a:prstGeom prst="rect">
                <a:avLst/>
              </a:prstGeom>
              <a:blipFill>
                <a:blip r:embed="rId5"/>
                <a:stretch>
                  <a:fillRect l="-4990" t="-26000" r="-2196" b="-5000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726185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0054AD-452E-40B8-9F83-B33D59FC65BD}"/>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4970084A-3BF3-2D30-6F49-CD6ECC3C1152}"/>
              </a:ext>
            </a:extLst>
          </p:cNvPr>
          <p:cNvSpPr>
            <a:spLocks noGrp="1"/>
          </p:cNvSpPr>
          <p:nvPr>
            <p:ph type="title" idx="1"/>
          </p:nvPr>
        </p:nvSpPr>
        <p:spPr/>
        <p:txBody>
          <a:bodyPr>
            <a:normAutofit fontScale="90000"/>
          </a:bodyPr>
          <a:lstStyle/>
          <a:p>
            <a:r>
              <a:rPr lang="en-US" dirty="0"/>
              <a:t>TF-IDF</a:t>
            </a:r>
          </a:p>
        </p:txBody>
      </p:sp>
      <p:sp>
        <p:nvSpPr>
          <p:cNvPr id="3" name="Content Placeholder 2">
            <a:extLst>
              <a:ext uri="{FF2B5EF4-FFF2-40B4-BE49-F238E27FC236}">
                <a16:creationId xmlns:a16="http://schemas.microsoft.com/office/drawing/2014/main" id="{C0C85478-4725-C571-E223-4EF9D6EEB4E6}"/>
              </a:ext>
            </a:extLst>
          </p:cNvPr>
          <p:cNvSpPr>
            <a:spLocks noGrp="1"/>
          </p:cNvSpPr>
          <p:nvPr>
            <p:ph idx="2"/>
          </p:nvPr>
        </p:nvSpPr>
        <p:spPr/>
        <p:txBody>
          <a:bodyPr/>
          <a:lstStyle/>
          <a:p>
            <a:pPr marL="0" indent="0">
              <a:buNone/>
            </a:pPr>
            <a:r>
              <a:rPr lang="en-US" dirty="0"/>
              <a:t>Combines term frequency and inverse document frequency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92E8C4-2769-7F5E-B234-5261F3C08749}"/>
                  </a:ext>
                </a:extLst>
              </p:cNvPr>
              <p:cNvSpPr txBox="1"/>
              <p:nvPr/>
            </p:nvSpPr>
            <p:spPr>
              <a:xfrm>
                <a:off x="3006180" y="2313908"/>
                <a:ext cx="6179640" cy="475900"/>
              </a:xfrm>
              <a:prstGeom prst="rect">
                <a:avLst/>
              </a:prstGeom>
              <a:noFill/>
            </p:spPr>
            <p:txBody>
              <a:bodyPr wrap="none" lIns="0" tIns="0" rIns="0" bIns="0" rtlCol="0">
                <a:spAutoFit/>
              </a:bodyPr>
              <a:lstStyle/>
              <a:p>
                <a:pPr>
                  <a:spcBef>
                    <a:spcPts val="600"/>
                  </a:spcBef>
                  <a:spcAft>
                    <a:spcPts val="600"/>
                  </a:spcAft>
                </a:pPr>
                <a14:m>
                  <m:oMathPara xmlns:m="http://schemas.openxmlformats.org/officeDocument/2006/math">
                    <m:oMathParaPr>
                      <m:jc m:val="center"/>
                    </m:oMathParaPr>
                    <m:oMath xmlns:m="http://schemas.openxmlformats.org/officeDocument/2006/math">
                      <m:r>
                        <a:rPr lang="en-US" sz="2400" b="0" i="1" smtClean="0">
                          <a:solidFill>
                            <a:schemeClr val="tx2"/>
                          </a:solidFill>
                          <a:latin typeface="Cambria Math" panose="02040503050406030204" pitchFamily="18" charset="0"/>
                        </a:rPr>
                        <m:t>𝑡</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𝑓</m:t>
                          </m:r>
                        </m:e>
                        <m:sub>
                          <m:r>
                            <a:rPr lang="en-US" sz="2400" b="0" i="1" smtClean="0">
                              <a:solidFill>
                                <a:schemeClr val="tx2"/>
                              </a:solidFill>
                              <a:latin typeface="Cambria Math" panose="02040503050406030204" pitchFamily="18" charset="0"/>
                            </a:rPr>
                            <m:t>𝑖𝑑𝑓</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𝑡𝑒𝑟𝑚</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𝑑𝑜𝑐</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𝑡𝑓</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𝑡𝑒𝑟𝑚</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𝑑𝑜𝑐</m:t>
                          </m:r>
                        </m:e>
                      </m:d>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𝑖𝑑𝑓</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𝑡𝑒𝑟𝑚</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4" name="TextBox 3">
                <a:extLst>
                  <a:ext uri="{FF2B5EF4-FFF2-40B4-BE49-F238E27FC236}">
                    <a16:creationId xmlns:a16="http://schemas.microsoft.com/office/drawing/2014/main" id="{6F92E8C4-2769-7F5E-B234-5261F3C08749}"/>
                  </a:ext>
                </a:extLst>
              </p:cNvPr>
              <p:cNvSpPr txBox="1">
                <a:spLocks noRot="1" noChangeAspect="1" noMove="1" noResize="1" noEditPoints="1" noAdjustHandles="1" noChangeArrowheads="1" noChangeShapeType="1" noTextEdit="1"/>
              </p:cNvSpPr>
              <p:nvPr/>
            </p:nvSpPr>
            <p:spPr>
              <a:xfrm>
                <a:off x="3006180" y="2313908"/>
                <a:ext cx="6179640" cy="475900"/>
              </a:xfrm>
              <a:prstGeom prst="rect">
                <a:avLst/>
              </a:prstGeom>
              <a:blipFill>
                <a:blip r:embed="rId4"/>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74314BFD-3611-50BF-FF07-D8E51699FFA5}"/>
              </a:ext>
            </a:extLst>
          </p:cNvPr>
          <p:cNvGraphicFramePr>
            <a:graphicFrameLocks noGrp="1"/>
          </p:cNvGraphicFramePr>
          <p:nvPr>
            <p:extLst>
              <p:ext uri="{D42A27DB-BD31-4B8C-83A1-F6EECF244321}">
                <p14:modId xmlns:p14="http://schemas.microsoft.com/office/powerpoint/2010/main" val="1921570469"/>
              </p:ext>
            </p:extLst>
          </p:nvPr>
        </p:nvGraphicFramePr>
        <p:xfrm>
          <a:off x="609600" y="3200611"/>
          <a:ext cx="10972801" cy="2743200"/>
        </p:xfrm>
        <a:graphic>
          <a:graphicData uri="http://schemas.openxmlformats.org/drawingml/2006/table">
            <a:tbl>
              <a:tblPr firstRow="1" firstCol="1" bandRow="1">
                <a:tableStyleId>{6E25E649-3F16-4E02-A733-19D2CDBF48F0}</a:tableStyleId>
              </a:tblPr>
              <a:tblGrid>
                <a:gridCol w="2901094">
                  <a:extLst>
                    <a:ext uri="{9D8B030D-6E8A-4147-A177-3AD203B41FA5}">
                      <a16:colId xmlns:a16="http://schemas.microsoft.com/office/drawing/2014/main" val="3971136925"/>
                    </a:ext>
                  </a:extLst>
                </a:gridCol>
                <a:gridCol w="752664">
                  <a:extLst>
                    <a:ext uri="{9D8B030D-6E8A-4147-A177-3AD203B41FA5}">
                      <a16:colId xmlns:a16="http://schemas.microsoft.com/office/drawing/2014/main" val="101079243"/>
                    </a:ext>
                  </a:extLst>
                </a:gridCol>
                <a:gridCol w="939614">
                  <a:extLst>
                    <a:ext uri="{9D8B030D-6E8A-4147-A177-3AD203B41FA5}">
                      <a16:colId xmlns:a16="http://schemas.microsoft.com/office/drawing/2014/main" val="101979641"/>
                    </a:ext>
                  </a:extLst>
                </a:gridCol>
                <a:gridCol w="873679">
                  <a:extLst>
                    <a:ext uri="{9D8B030D-6E8A-4147-A177-3AD203B41FA5}">
                      <a16:colId xmlns:a16="http://schemas.microsoft.com/office/drawing/2014/main" val="3080200238"/>
                    </a:ext>
                  </a:extLst>
                </a:gridCol>
                <a:gridCol w="917625">
                  <a:extLst>
                    <a:ext uri="{9D8B030D-6E8A-4147-A177-3AD203B41FA5}">
                      <a16:colId xmlns:a16="http://schemas.microsoft.com/office/drawing/2014/main" val="1954432578"/>
                    </a:ext>
                  </a:extLst>
                </a:gridCol>
                <a:gridCol w="917625">
                  <a:extLst>
                    <a:ext uri="{9D8B030D-6E8A-4147-A177-3AD203B41FA5}">
                      <a16:colId xmlns:a16="http://schemas.microsoft.com/office/drawing/2014/main" val="1084760702"/>
                    </a:ext>
                  </a:extLst>
                </a:gridCol>
                <a:gridCol w="917625">
                  <a:extLst>
                    <a:ext uri="{9D8B030D-6E8A-4147-A177-3AD203B41FA5}">
                      <a16:colId xmlns:a16="http://schemas.microsoft.com/office/drawing/2014/main" val="3660339686"/>
                    </a:ext>
                  </a:extLst>
                </a:gridCol>
                <a:gridCol w="917625">
                  <a:extLst>
                    <a:ext uri="{9D8B030D-6E8A-4147-A177-3AD203B41FA5}">
                      <a16:colId xmlns:a16="http://schemas.microsoft.com/office/drawing/2014/main" val="245195204"/>
                    </a:ext>
                  </a:extLst>
                </a:gridCol>
                <a:gridCol w="917625">
                  <a:extLst>
                    <a:ext uri="{9D8B030D-6E8A-4147-A177-3AD203B41FA5}">
                      <a16:colId xmlns:a16="http://schemas.microsoft.com/office/drawing/2014/main" val="1279124560"/>
                    </a:ext>
                  </a:extLst>
                </a:gridCol>
                <a:gridCol w="917625">
                  <a:extLst>
                    <a:ext uri="{9D8B030D-6E8A-4147-A177-3AD203B41FA5}">
                      <a16:colId xmlns:a16="http://schemas.microsoft.com/office/drawing/2014/main" val="1950692259"/>
                    </a:ext>
                  </a:extLst>
                </a:gridCol>
              </a:tblGrid>
              <a:tr h="6429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bg1"/>
                          </a:solidFill>
                          <a:latin typeface="+mn-lt"/>
                          <a:ea typeface="+mn-ea"/>
                          <a:cs typeface="+mn-cs"/>
                        </a:rPr>
                        <a:t>Sentence</a:t>
                      </a:r>
                    </a:p>
                  </a:txBody>
                  <a:tcPr anchor="ctr"/>
                </a:tc>
                <a:tc>
                  <a:txBody>
                    <a:bodyPr/>
                    <a:lstStyle/>
                    <a:p>
                      <a:pPr algn="ctr"/>
                      <a:r>
                        <a:rPr lang="en-US" sz="2000" dirty="0"/>
                        <a:t>a</a:t>
                      </a:r>
                      <a:endParaRPr lang="en-US" sz="2000" b="1" dirty="0">
                        <a:solidFill>
                          <a:schemeClr val="bg1"/>
                        </a:solidFill>
                        <a:latin typeface="+mn-lt"/>
                      </a:endParaRPr>
                    </a:p>
                  </a:txBody>
                  <a:tcPr anchor="ctr"/>
                </a:tc>
                <a:tc>
                  <a:txBody>
                    <a:bodyPr/>
                    <a:lstStyle/>
                    <a:p>
                      <a:pPr algn="ctr"/>
                      <a:r>
                        <a:rPr lang="en-US" sz="2000" dirty="0"/>
                        <a:t>cat</a:t>
                      </a:r>
                      <a:endParaRPr lang="en-US" sz="2000" b="1" dirty="0">
                        <a:solidFill>
                          <a:schemeClr val="bg1"/>
                        </a:solidFill>
                        <a:latin typeface="+mn-lt"/>
                      </a:endParaRPr>
                    </a:p>
                  </a:txBody>
                  <a:tcPr anchor="ctr"/>
                </a:tc>
                <a:tc>
                  <a:txBody>
                    <a:bodyPr/>
                    <a:lstStyle/>
                    <a:p>
                      <a:pPr marL="0" algn="ctr" defTabSz="914400" rtl="0" eaLnBrk="1" latinLnBrk="0" hangingPunct="1"/>
                      <a:r>
                        <a:rPr lang="en-US" sz="2000" kern="1200" dirty="0"/>
                        <a:t>dog</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is</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it</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my</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not</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old</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wolf</a:t>
                      </a:r>
                      <a:endParaRPr lang="en-US" sz="2000" b="1" kern="1200" dirty="0">
                        <a:solidFill>
                          <a:schemeClr val="bg1"/>
                        </a:solidFill>
                        <a:latin typeface="+mn-lt"/>
                        <a:ea typeface="+mn-ea"/>
                        <a:cs typeface="+mn-cs"/>
                      </a:endParaRPr>
                    </a:p>
                  </a:txBody>
                  <a:tcPr anchor="ctr"/>
                </a:tc>
                <a:extLst>
                  <a:ext uri="{0D108BD9-81ED-4DB2-BD59-A6C34878D82A}">
                    <a16:rowId xmlns:a16="http://schemas.microsoft.com/office/drawing/2014/main" val="4051540130"/>
                  </a:ext>
                </a:extLst>
              </a:tr>
              <a:tr h="557214">
                <a:tc>
                  <a:txBody>
                    <a:bodyPr/>
                    <a:lstStyle/>
                    <a:p>
                      <a:pPr algn="l"/>
                      <a:r>
                        <a:rPr lang="en-US" sz="2000" dirty="0"/>
                        <a:t>It is a dog.</a:t>
                      </a:r>
                      <a:endParaRPr lang="en-US" sz="2000" b="0" dirty="0">
                        <a:solidFill>
                          <a:schemeClr val="bg1"/>
                        </a:solidFill>
                        <a:latin typeface="+mj-lt"/>
                      </a:endParaRPr>
                    </a:p>
                  </a:txBody>
                  <a:tcPr anchor="ctr"/>
                </a:tc>
                <a:tc>
                  <a:txBody>
                    <a:bodyPr/>
                    <a:lstStyle/>
                    <a:p>
                      <a:pPr algn="ctr"/>
                      <a:r>
                        <a:rPr lang="en-US" sz="2000" dirty="0">
                          <a:solidFill>
                            <a:schemeClr val="tx2"/>
                          </a:solidFill>
                        </a:rPr>
                        <a:t>0.25</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0.25</a:t>
                      </a:r>
                      <a:endParaRPr lang="en-US" sz="2000" b="1" dirty="0">
                        <a:solidFill>
                          <a:schemeClr val="tx2"/>
                        </a:solidFill>
                        <a:latin typeface="+mn-lt"/>
                      </a:endParaRP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0.25</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extLst>
                  <a:ext uri="{0D108BD9-81ED-4DB2-BD59-A6C34878D82A}">
                    <a16:rowId xmlns:a16="http://schemas.microsoft.com/office/drawing/2014/main" val="47828122"/>
                  </a:ext>
                </a:extLst>
              </a:tr>
              <a:tr h="557214">
                <a:tc>
                  <a:txBody>
                    <a:bodyPr/>
                    <a:lstStyle/>
                    <a:p>
                      <a:pPr algn="l"/>
                      <a:r>
                        <a:rPr lang="en-US" sz="2000" dirty="0"/>
                        <a:t>my cat is old.</a:t>
                      </a:r>
                      <a:endParaRPr lang="en-US" sz="2000" b="0" dirty="0">
                        <a:solidFill>
                          <a:schemeClr val="bg1"/>
                        </a:solidFill>
                        <a:latin typeface="+mj-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extLst>
                  <a:ext uri="{0D108BD9-81ED-4DB2-BD59-A6C34878D82A}">
                    <a16:rowId xmlns:a16="http://schemas.microsoft.com/office/drawing/2014/main" val="2476667754"/>
                  </a:ext>
                </a:extLst>
              </a:tr>
              <a:tr h="985836">
                <a:tc>
                  <a:txBody>
                    <a:bodyPr/>
                    <a:lstStyle/>
                    <a:p>
                      <a:pPr algn="l"/>
                      <a:r>
                        <a:rPr lang="en-US" sz="2000" dirty="0"/>
                        <a:t>It is not a dog, it is a wolf.</a:t>
                      </a:r>
                      <a:endParaRPr lang="en-US" sz="2000" b="0" dirty="0">
                        <a:solidFill>
                          <a:schemeClr val="bg1"/>
                        </a:solidFill>
                        <a:latin typeface="+mj-lt"/>
                      </a:endParaRP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0.11</a:t>
                      </a:r>
                      <a:endParaRPr lang="en-US" sz="2000" b="1" dirty="0">
                        <a:solidFill>
                          <a:schemeClr val="tx2"/>
                        </a:solidFill>
                        <a:latin typeface="+mn-lt"/>
                      </a:endParaRPr>
                    </a:p>
                  </a:txBody>
                  <a:tcPr anchor="ctr"/>
                </a:tc>
                <a:tc>
                  <a:txBody>
                    <a:bodyPr/>
                    <a:lstStyle/>
                    <a:p>
                      <a:pPr algn="ctr"/>
                      <a:r>
                        <a:rPr lang="en-US" sz="2000" dirty="0">
                          <a:solidFill>
                            <a:schemeClr val="tx2"/>
                          </a:solidFill>
                        </a:rPr>
                        <a:t>0.19</a:t>
                      </a:r>
                      <a:endParaRPr lang="en-US" sz="2000" b="1" dirty="0">
                        <a:solidFill>
                          <a:schemeClr val="tx2"/>
                        </a:solidFill>
                        <a:latin typeface="+mn-lt"/>
                      </a:endParaRP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0.13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0.13</a:t>
                      </a:r>
                      <a:endParaRPr lang="en-US" sz="2000" b="1" dirty="0">
                        <a:solidFill>
                          <a:schemeClr val="tx2"/>
                        </a:solidFill>
                        <a:latin typeface="+mn-lt"/>
                      </a:endParaRPr>
                    </a:p>
                  </a:txBody>
                  <a:tcPr anchor="ctr"/>
                </a:tc>
                <a:extLst>
                  <a:ext uri="{0D108BD9-81ED-4DB2-BD59-A6C34878D82A}">
                    <a16:rowId xmlns:a16="http://schemas.microsoft.com/office/drawing/2014/main" val="2800105296"/>
                  </a:ext>
                </a:extLst>
              </a:tr>
            </a:tbl>
          </a:graphicData>
        </a:graphic>
      </p:graphicFrame>
    </p:spTree>
    <p:custDataLst>
      <p:tags r:id="rId1"/>
    </p:custDataLst>
    <p:extLst>
      <p:ext uri="{BB962C8B-B14F-4D97-AF65-F5344CB8AC3E}">
        <p14:creationId xmlns:p14="http://schemas.microsoft.com/office/powerpoint/2010/main" val="3722425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5A7AA3A-B6C7-4321-A246-AF0D354843FD}"/>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3AE76D59-0101-5782-7CE9-EC9435F749BA}"/>
              </a:ext>
            </a:extLst>
          </p:cNvPr>
          <p:cNvSpPr>
            <a:spLocks noGrp="1"/>
          </p:cNvSpPr>
          <p:nvPr>
            <p:ph type="title" idx="1"/>
          </p:nvPr>
        </p:nvSpPr>
        <p:spPr/>
        <p:txBody>
          <a:bodyPr>
            <a:normAutofit fontScale="90000"/>
          </a:bodyPr>
          <a:lstStyle/>
          <a:p>
            <a:r>
              <a:rPr lang="en-US" dirty="0"/>
              <a:t>Sklearn implementation</a:t>
            </a:r>
          </a:p>
        </p:txBody>
      </p:sp>
      <p:sp>
        <p:nvSpPr>
          <p:cNvPr id="3" name="Content Placeholder 2">
            <a:extLst>
              <a:ext uri="{FF2B5EF4-FFF2-40B4-BE49-F238E27FC236}">
                <a16:creationId xmlns:a16="http://schemas.microsoft.com/office/drawing/2014/main" id="{57BD32C4-12FA-8448-DD58-6970747CB669}"/>
              </a:ext>
            </a:extLst>
          </p:cNvPr>
          <p:cNvSpPr>
            <a:spLocks noGrp="1"/>
          </p:cNvSpPr>
          <p:nvPr>
            <p:ph idx="2"/>
          </p:nvPr>
        </p:nvSpPr>
        <p:spPr/>
        <p:txBody>
          <a:bodyPr/>
          <a:lstStyle/>
          <a:p>
            <a:r>
              <a:rPr lang="en-US" dirty="0">
                <a:solidFill>
                  <a:schemeClr val="tx2"/>
                </a:solidFill>
              </a:rPr>
              <a:t>Term frequency (TF)</a:t>
            </a:r>
          </a:p>
        </p:txBody>
      </p:sp>
      <p:sp>
        <p:nvSpPr>
          <p:cNvPr id="4" name="Rectangle 3">
            <a:extLst>
              <a:ext uri="{FF2B5EF4-FFF2-40B4-BE49-F238E27FC236}">
                <a16:creationId xmlns:a16="http://schemas.microsoft.com/office/drawing/2014/main" id="{749D9E39-A9CC-16A1-D7C2-F70551E7F606}"/>
              </a:ext>
            </a:extLst>
          </p:cNvPr>
          <p:cNvSpPr/>
          <p:nvPr/>
        </p:nvSpPr>
        <p:spPr>
          <a:xfrm>
            <a:off x="653919" y="1843583"/>
            <a:ext cx="5442081" cy="435407"/>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Lucida Console" panose="020B0609040504020204" pitchFamily="49" charset="0"/>
                <a:ea typeface="Amazon Ember Light" panose="020B0403020204020204" pitchFamily="34" charset="0"/>
                <a:cs typeface="Amazon Ember Light" panose="020B0403020204020204" pitchFamily="34" charset="0"/>
              </a:rPr>
              <a:t>TfidfVectorizer(use_idf=False)</a:t>
            </a:r>
          </a:p>
        </p:txBody>
      </p:sp>
      <p:sp>
        <p:nvSpPr>
          <p:cNvPr id="8" name="Content Placeholder 2">
            <a:extLst>
              <a:ext uri="{FF2B5EF4-FFF2-40B4-BE49-F238E27FC236}">
                <a16:creationId xmlns:a16="http://schemas.microsoft.com/office/drawing/2014/main" id="{44BBF8FC-79C0-4BF0-B91D-D29E23812D56}"/>
              </a:ext>
            </a:extLst>
          </p:cNvPr>
          <p:cNvSpPr txBox="1">
            <a:spLocks/>
          </p:cNvSpPr>
          <p:nvPr/>
        </p:nvSpPr>
        <p:spPr>
          <a:xfrm>
            <a:off x="359664" y="2955441"/>
            <a:ext cx="11466576" cy="73152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solidFill>
                  <a:schemeClr val="tx2"/>
                </a:solidFill>
              </a:rPr>
              <a:t>Term frequency-inverse document frequency (TF-IDF)</a:t>
            </a:r>
            <a:endParaRPr lang="en-US" b="1" dirty="0">
              <a:solidFill>
                <a:schemeClr val="tx2"/>
              </a:solidFill>
            </a:endParaRPr>
          </a:p>
          <a:p>
            <a:pPr marL="0" indent="0">
              <a:buFont typeface="Amazon Ember Display"/>
              <a:buNone/>
            </a:pPr>
            <a:endParaRPr lang="en-US" dirty="0">
              <a:solidFill>
                <a:schemeClr val="tx2"/>
              </a:solidFill>
            </a:endParaRPr>
          </a:p>
        </p:txBody>
      </p:sp>
      <p:sp>
        <p:nvSpPr>
          <p:cNvPr id="7" name="Rectangle 6">
            <a:extLst>
              <a:ext uri="{FF2B5EF4-FFF2-40B4-BE49-F238E27FC236}">
                <a16:creationId xmlns:a16="http://schemas.microsoft.com/office/drawing/2014/main" id="{84019872-4363-46C6-A286-B359CE21F0C0}"/>
              </a:ext>
            </a:extLst>
          </p:cNvPr>
          <p:cNvSpPr/>
          <p:nvPr/>
        </p:nvSpPr>
        <p:spPr>
          <a:xfrm>
            <a:off x="653919" y="3709644"/>
            <a:ext cx="5442081" cy="435407"/>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Lucida Console" panose="020B0609040504020204" pitchFamily="49" charset="0"/>
                <a:ea typeface="Amazon Ember Light" panose="020B0403020204020204" pitchFamily="34" charset="0"/>
                <a:cs typeface="Amazon Ember Light" panose="020B0403020204020204" pitchFamily="34" charset="0"/>
              </a:rPr>
              <a:t>TfidfVectorizer(use_idf=True)</a:t>
            </a:r>
          </a:p>
        </p:txBody>
      </p:sp>
    </p:spTree>
    <p:custDataLst>
      <p:tags r:id="rId1"/>
    </p:custDataLst>
    <p:extLst>
      <p:ext uri="{BB962C8B-B14F-4D97-AF65-F5344CB8AC3E}">
        <p14:creationId xmlns:p14="http://schemas.microsoft.com/office/powerpoint/2010/main" val="105527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EB53B1-7FF6-48D1-A89C-2E76C26CB98E}"/>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5468835A-8E40-4738-F30A-99EE66B91EBF}"/>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Text preprocessing</a:t>
            </a:r>
          </a:p>
          <a:p>
            <a:r>
              <a:rPr lang="en-US" dirty="0"/>
              <a:t>Vectorization</a:t>
            </a:r>
          </a:p>
        </p:txBody>
      </p:sp>
    </p:spTree>
    <p:custDataLst>
      <p:tags r:id="rId1"/>
    </p:custDataLst>
    <p:extLst>
      <p:ext uri="{BB962C8B-B14F-4D97-AF65-F5344CB8AC3E}">
        <p14:creationId xmlns:p14="http://schemas.microsoft.com/office/powerpoint/2010/main" val="2600869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B9DCEED-1AB2-475C-AC97-D855C19D44E7}"/>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762EE32B-65D0-813D-E0B7-58AF8D152C47}"/>
              </a:ext>
            </a:extLst>
          </p:cNvPr>
          <p:cNvSpPr>
            <a:spLocks noGrp="1"/>
          </p:cNvSpPr>
          <p:nvPr>
            <p:ph type="title" idx="1"/>
          </p:nvPr>
        </p:nvSpPr>
        <p:spPr/>
        <p:txBody>
          <a:bodyPr>
            <a:normAutofit fontScale="90000"/>
          </a:bodyPr>
          <a:lstStyle/>
          <a:p>
            <a:r>
              <a:rPr lang="en-US" dirty="0"/>
              <a:t>Tokenization</a:t>
            </a:r>
          </a:p>
        </p:txBody>
      </p:sp>
      <p:sp>
        <p:nvSpPr>
          <p:cNvPr id="3" name="Content Placeholder 2">
            <a:extLst>
              <a:ext uri="{FF2B5EF4-FFF2-40B4-BE49-F238E27FC236}">
                <a16:creationId xmlns:a16="http://schemas.microsoft.com/office/drawing/2014/main" id="{F2A9A968-745D-AB71-80E8-25CC4CD02837}"/>
              </a:ext>
            </a:extLst>
          </p:cNvPr>
          <p:cNvSpPr>
            <a:spLocks noGrp="1"/>
          </p:cNvSpPr>
          <p:nvPr>
            <p:ph idx="2"/>
          </p:nvPr>
        </p:nvSpPr>
        <p:spPr/>
        <p:txBody>
          <a:bodyPr/>
          <a:lstStyle/>
          <a:p>
            <a:pPr marL="0" indent="0">
              <a:buNone/>
            </a:pPr>
            <a:r>
              <a:rPr lang="en-US" dirty="0"/>
              <a:t>Break a given sample of text or speech into a sequence of </a:t>
            </a:r>
            <a:r>
              <a:rPr lang="en-US" i="1" dirty="0"/>
              <a:t>n</a:t>
            </a:r>
            <a:r>
              <a:rPr lang="en-US" dirty="0"/>
              <a:t> tokens:</a:t>
            </a:r>
          </a:p>
          <a:p>
            <a:pPr lvl="1"/>
            <a:r>
              <a:rPr lang="en-US" dirty="0"/>
              <a:t>Only considering single words (unigram)</a:t>
            </a:r>
          </a:p>
          <a:p>
            <a:pPr lvl="1"/>
            <a:r>
              <a:rPr lang="en-US" dirty="0"/>
              <a:t>Break apart compound words and some proper nouns</a:t>
            </a:r>
          </a:p>
          <a:p>
            <a:pPr lvl="1"/>
            <a:r>
              <a:rPr lang="en-US" dirty="0"/>
              <a:t>Can include n-grams in term frequencies</a:t>
            </a:r>
          </a:p>
        </p:txBody>
      </p:sp>
      <p:graphicFrame>
        <p:nvGraphicFramePr>
          <p:cNvPr id="4" name="Table 4">
            <a:extLst>
              <a:ext uri="{FF2B5EF4-FFF2-40B4-BE49-F238E27FC236}">
                <a16:creationId xmlns:a16="http://schemas.microsoft.com/office/drawing/2014/main" id="{A2148477-CDB0-FB27-4F7A-E7992EBA3713}"/>
              </a:ext>
            </a:extLst>
          </p:cNvPr>
          <p:cNvGraphicFramePr>
            <a:graphicFrameLocks noGrp="1"/>
          </p:cNvGraphicFramePr>
          <p:nvPr>
            <p:extLst>
              <p:ext uri="{D42A27DB-BD31-4B8C-83A1-F6EECF244321}">
                <p14:modId xmlns:p14="http://schemas.microsoft.com/office/powerpoint/2010/main" val="2076244519"/>
              </p:ext>
            </p:extLst>
          </p:nvPr>
        </p:nvGraphicFramePr>
        <p:xfrm>
          <a:off x="877454" y="3952334"/>
          <a:ext cx="10437092" cy="1220492"/>
        </p:xfrm>
        <a:graphic>
          <a:graphicData uri="http://schemas.openxmlformats.org/drawingml/2006/table">
            <a:tbl>
              <a:tblPr firstRow="1" bandRow="1">
                <a:tableStyleId>{5C22544A-7EE6-4342-B048-85BDC9FD1C3A}</a:tableStyleId>
              </a:tblPr>
              <a:tblGrid>
                <a:gridCol w="2609273">
                  <a:extLst>
                    <a:ext uri="{9D8B030D-6E8A-4147-A177-3AD203B41FA5}">
                      <a16:colId xmlns:a16="http://schemas.microsoft.com/office/drawing/2014/main" val="3269620422"/>
                    </a:ext>
                  </a:extLst>
                </a:gridCol>
                <a:gridCol w="2609273">
                  <a:extLst>
                    <a:ext uri="{9D8B030D-6E8A-4147-A177-3AD203B41FA5}">
                      <a16:colId xmlns:a16="http://schemas.microsoft.com/office/drawing/2014/main" val="3835584715"/>
                    </a:ext>
                  </a:extLst>
                </a:gridCol>
                <a:gridCol w="2609273">
                  <a:extLst>
                    <a:ext uri="{9D8B030D-6E8A-4147-A177-3AD203B41FA5}">
                      <a16:colId xmlns:a16="http://schemas.microsoft.com/office/drawing/2014/main" val="4097995960"/>
                    </a:ext>
                  </a:extLst>
                </a:gridCol>
                <a:gridCol w="2609273">
                  <a:extLst>
                    <a:ext uri="{9D8B030D-6E8A-4147-A177-3AD203B41FA5}">
                      <a16:colId xmlns:a16="http://schemas.microsoft.com/office/drawing/2014/main" val="1860313456"/>
                    </a:ext>
                  </a:extLst>
                </a:gridCol>
              </a:tblGrid>
              <a:tr h="519452">
                <a:tc>
                  <a:txBody>
                    <a:bodyPr/>
                    <a:lstStyle/>
                    <a:p>
                      <a:pPr algn="ctr"/>
                      <a:r>
                        <a:rPr lang="en-US" sz="2000" dirty="0"/>
                        <a:t>Sentence</a:t>
                      </a:r>
                      <a:endParaRPr lang="en-US" sz="2000" b="1" dirty="0">
                        <a:solidFill>
                          <a:schemeClr val="bg1"/>
                        </a:solidFill>
                        <a:latin typeface="+mn-lt"/>
                        <a:ea typeface="Amazon Ember Medium" panose="020B0603020204030204" pitchFamily="34" charset="0"/>
                        <a:cs typeface="Amazon Ember Medium" panose="020B0603020204030204" pitchFamily="34" charset="0"/>
                      </a:endParaRPr>
                    </a:p>
                  </a:txBody>
                  <a:tcPr anchor="ctr"/>
                </a:tc>
                <a:tc>
                  <a:txBody>
                    <a:bodyPr/>
                    <a:lstStyle/>
                    <a:p>
                      <a:pPr algn="ctr"/>
                      <a:r>
                        <a:rPr lang="en-US" sz="2000" dirty="0"/>
                        <a:t>1-gram (unigram)</a:t>
                      </a:r>
                      <a:endParaRPr lang="en-US" sz="2000" b="1" dirty="0">
                        <a:solidFill>
                          <a:schemeClr val="bg1"/>
                        </a:solidFill>
                        <a:latin typeface="+mn-lt"/>
                        <a:ea typeface="Amazon Ember Medium" panose="020B0603020204030204" pitchFamily="34" charset="0"/>
                        <a:cs typeface="Amazon Ember Medium" panose="020B0603020204030204" pitchFamily="34" charset="0"/>
                      </a:endParaRPr>
                    </a:p>
                  </a:txBody>
                  <a:tcPr anchor="ctr"/>
                </a:tc>
                <a:tc>
                  <a:txBody>
                    <a:bodyPr/>
                    <a:lstStyle/>
                    <a:p>
                      <a:pPr algn="ctr"/>
                      <a:r>
                        <a:rPr lang="en-US" sz="2000" dirty="0"/>
                        <a:t>2-gram (bigram)</a:t>
                      </a:r>
                      <a:endParaRPr lang="en-US" sz="2000" b="1" dirty="0">
                        <a:solidFill>
                          <a:schemeClr val="bg1"/>
                        </a:solidFill>
                        <a:latin typeface="+mn-lt"/>
                        <a:ea typeface="Amazon Ember Medium" panose="020B0603020204030204" pitchFamily="34" charset="0"/>
                        <a:cs typeface="Amazon Ember Medium" panose="020B0603020204030204" pitchFamily="34" charset="0"/>
                      </a:endParaRPr>
                    </a:p>
                  </a:txBody>
                  <a:tcPr anchor="ctr"/>
                </a:tc>
                <a:tc>
                  <a:txBody>
                    <a:bodyPr/>
                    <a:lstStyle/>
                    <a:p>
                      <a:pPr algn="ctr"/>
                      <a:r>
                        <a:rPr lang="en-US" sz="2000" dirty="0"/>
                        <a:t>3-gram (trigram)</a:t>
                      </a:r>
                      <a:endParaRPr lang="en-US" sz="2000" b="1" dirty="0">
                        <a:solidFill>
                          <a:schemeClr val="bg1"/>
                        </a:solidFill>
                        <a:latin typeface="+mn-lt"/>
                        <a:ea typeface="Amazon Ember Medium" panose="020B0603020204030204" pitchFamily="34" charset="0"/>
                        <a:cs typeface="Amazon Ember Medium" panose="020B0603020204030204" pitchFamily="34" charset="0"/>
                      </a:endParaRPr>
                    </a:p>
                  </a:txBody>
                  <a:tcPr anchor="ctr"/>
                </a:tc>
                <a:extLst>
                  <a:ext uri="{0D108BD9-81ED-4DB2-BD59-A6C34878D82A}">
                    <a16:rowId xmlns:a16="http://schemas.microsoft.com/office/drawing/2014/main" val="3432213264"/>
                  </a:ext>
                </a:extLst>
              </a:tr>
              <a:tr h="370840">
                <a:tc>
                  <a:txBody>
                    <a:bodyPr/>
                    <a:lstStyle/>
                    <a:p>
                      <a:pPr algn="ctr">
                        <a:spcBef>
                          <a:spcPts val="600"/>
                        </a:spcBef>
                        <a:spcAft>
                          <a:spcPts val="600"/>
                        </a:spcAft>
                      </a:pPr>
                      <a:r>
                        <a:rPr lang="en-US" sz="2000" dirty="0">
                          <a:solidFill>
                            <a:schemeClr val="tx2"/>
                          </a:solidFill>
                        </a:rPr>
                        <a:t>It is not a dog, it is a wolf</a:t>
                      </a:r>
                      <a:endParaRPr lang="en-US" sz="2000" dirty="0">
                        <a:solidFill>
                          <a:schemeClr val="tx2"/>
                        </a:solidFill>
                        <a:latin typeface="Amazon Ember" panose="02000000000000000000" pitchFamily="2" charset="0"/>
                        <a:ea typeface="Amazon Ember" panose="02000000000000000000" pitchFamily="2" charset="0"/>
                      </a:endParaRPr>
                    </a:p>
                  </a:txBody>
                  <a:tcPr anchor="ctr"/>
                </a:tc>
                <a:tc>
                  <a:txBody>
                    <a:bodyPr/>
                    <a:lstStyle/>
                    <a:p>
                      <a:pPr algn="ctr"/>
                      <a:r>
                        <a:rPr lang="en-US" sz="2000" dirty="0">
                          <a:solidFill>
                            <a:schemeClr val="tx2"/>
                          </a:solidFill>
                        </a:rPr>
                        <a:t>it, is, not, a, dog, it, is, a, wolf</a:t>
                      </a:r>
                      <a:endParaRPr lang="en-US" sz="2000" dirty="0">
                        <a:solidFill>
                          <a:schemeClr val="tx2"/>
                        </a:solidFill>
                        <a:latin typeface="Amazon Ember" panose="02000000000000000000" pitchFamily="2" charset="0"/>
                        <a:ea typeface="Amazon Ember"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2"/>
                          </a:solidFill>
                        </a:rPr>
                        <a:t>it is, is not, not a, a dog, ….</a:t>
                      </a:r>
                      <a:endParaRPr lang="en-US" sz="2000" dirty="0">
                        <a:solidFill>
                          <a:schemeClr val="tx2"/>
                        </a:solidFill>
                        <a:latin typeface="Amazon Ember" panose="02000000000000000000" pitchFamily="2" charset="0"/>
                        <a:ea typeface="Amazon Ember"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2"/>
                          </a:solidFill>
                        </a:rPr>
                        <a:t>it is not, is not a, not a dog, ….</a:t>
                      </a:r>
                      <a:endParaRPr lang="en-US" sz="2000" dirty="0">
                        <a:solidFill>
                          <a:schemeClr val="tx2"/>
                        </a:solidFill>
                        <a:latin typeface="Amazon Ember" panose="02000000000000000000" pitchFamily="2" charset="0"/>
                        <a:ea typeface="Amazon Ember" panose="02000000000000000000" pitchFamily="2" charset="0"/>
                      </a:endParaRPr>
                    </a:p>
                  </a:txBody>
                  <a:tcPr anchor="ctr"/>
                </a:tc>
                <a:extLst>
                  <a:ext uri="{0D108BD9-81ED-4DB2-BD59-A6C34878D82A}">
                    <a16:rowId xmlns:a16="http://schemas.microsoft.com/office/drawing/2014/main" val="4085606823"/>
                  </a:ext>
                </a:extLst>
              </a:tr>
            </a:tbl>
          </a:graphicData>
        </a:graphic>
      </p:graphicFrame>
    </p:spTree>
    <p:custDataLst>
      <p:tags r:id="rId1"/>
    </p:custDataLst>
    <p:extLst>
      <p:ext uri="{BB962C8B-B14F-4D97-AF65-F5344CB8AC3E}">
        <p14:creationId xmlns:p14="http://schemas.microsoft.com/office/powerpoint/2010/main" val="2164949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A0D10-349F-409B-8FEA-33FFECCAFBD3}"/>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6FB0B2C1-404A-63F3-BC1C-B67A68E4E02E}"/>
              </a:ext>
            </a:extLst>
          </p:cNvPr>
          <p:cNvSpPr>
            <a:spLocks noGrp="1"/>
          </p:cNvSpPr>
          <p:nvPr>
            <p:ph type="title" idx="1"/>
          </p:nvPr>
        </p:nvSpPr>
        <p:spPr/>
        <p:txBody>
          <a:bodyPr>
            <a:normAutofit fontScale="90000"/>
          </a:bodyPr>
          <a:lstStyle/>
          <a:p>
            <a:r>
              <a:rPr lang="en-US" dirty="0"/>
              <a:t>Next lesson</a:t>
            </a:r>
          </a:p>
        </p:txBody>
      </p:sp>
      <p:sp>
        <p:nvSpPr>
          <p:cNvPr id="3" name="Content Placeholder 2">
            <a:extLst>
              <a:ext uri="{FF2B5EF4-FFF2-40B4-BE49-F238E27FC236}">
                <a16:creationId xmlns:a16="http://schemas.microsoft.com/office/drawing/2014/main" id="{19A1B26B-B786-4697-D908-6F72C463F3F6}"/>
              </a:ext>
            </a:extLst>
          </p:cNvPr>
          <p:cNvSpPr>
            <a:spLocks noGrp="1"/>
          </p:cNvSpPr>
          <p:nvPr>
            <p:ph idx="2"/>
          </p:nvPr>
        </p:nvSpPr>
        <p:spPr/>
        <p:txBody>
          <a:bodyPr/>
          <a:lstStyle/>
          <a:p>
            <a:pPr marL="0" indent="0">
              <a:buNone/>
            </a:pPr>
            <a:r>
              <a:rPr lang="en-US" dirty="0"/>
              <a:t>You will learn about word embeddings and how they are obtained.</a:t>
            </a:r>
          </a:p>
        </p:txBody>
      </p:sp>
      <p:pic>
        <p:nvPicPr>
          <p:cNvPr id="20" name="Picture 19">
            <a:extLst>
              <a:ext uri="{FF2B5EF4-FFF2-40B4-BE49-F238E27FC236}">
                <a16:creationId xmlns:a16="http://schemas.microsoft.com/office/drawing/2014/main" id="{B23C37DF-FEEB-4599-AE67-30F8874E95D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2429137"/>
            <a:ext cx="3011685" cy="2731245"/>
          </a:xfrm>
          <a:prstGeom prst="rect">
            <a:avLst/>
          </a:prstGeom>
        </p:spPr>
      </p:pic>
    </p:spTree>
    <p:custDataLst>
      <p:tags r:id="rId1"/>
    </p:custDataLst>
    <p:extLst>
      <p:ext uri="{BB962C8B-B14F-4D97-AF65-F5344CB8AC3E}">
        <p14:creationId xmlns:p14="http://schemas.microsoft.com/office/powerpoint/2010/main" val="371737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22</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23</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F74CCFD4-B258-3F0F-AD14-33BADF23BFF8}"/>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90C5D7-E9E4-494E-B10E-85A2E290B567}"/>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ML with text data</a:t>
            </a:r>
            <a:endParaRPr lang="en-US" dirty="0">
              <a:latin typeface="+mj-lt"/>
              <a:ea typeface="Amazon Ember" panose="020B0603020204020204" pitchFamily="34" charset="0"/>
              <a:cs typeface="Amazon Ember" panose="020B0603020204020204" pitchFamily="34" charset="0"/>
            </a:endParaRPr>
          </a:p>
        </p:txBody>
      </p:sp>
      <p:sp>
        <p:nvSpPr>
          <p:cNvPr id="3" name="Content Placeholder 2">
            <a:extLst>
              <a:ext uri="{FF2B5EF4-FFF2-40B4-BE49-F238E27FC236}">
                <a16:creationId xmlns:a16="http://schemas.microsoft.com/office/drawing/2014/main" id="{D1CB745F-D3F2-76FE-0B06-0B79BD15934D}"/>
              </a:ext>
            </a:extLst>
          </p:cNvPr>
          <p:cNvSpPr>
            <a:spLocks noGrp="1"/>
          </p:cNvSpPr>
          <p:nvPr>
            <p:ph idx="2"/>
          </p:nvPr>
        </p:nvSpPr>
        <p:spPr/>
        <p:txBody>
          <a:bodyPr/>
          <a:lstStyle/>
          <a:p>
            <a:endParaRPr lang="en-US"/>
          </a:p>
        </p:txBody>
      </p:sp>
      <p:grpSp>
        <p:nvGrpSpPr>
          <p:cNvPr id="18" name="Group 17">
            <a:extLst>
              <a:ext uri="{FF2B5EF4-FFF2-40B4-BE49-F238E27FC236}">
                <a16:creationId xmlns:a16="http://schemas.microsoft.com/office/drawing/2014/main" id="{2B463EFD-6509-4992-AEFA-3A8B5C231DE6}"/>
              </a:ext>
            </a:extLst>
          </p:cNvPr>
          <p:cNvGrpSpPr/>
          <p:nvPr/>
        </p:nvGrpSpPr>
        <p:grpSpPr>
          <a:xfrm>
            <a:off x="363792" y="3333133"/>
            <a:ext cx="11464416" cy="2770436"/>
            <a:chOff x="363792" y="3333133"/>
            <a:chExt cx="11464416" cy="2770436"/>
          </a:xfrm>
        </p:grpSpPr>
        <p:sp>
          <p:nvSpPr>
            <p:cNvPr id="12" name="Right Arrow 11">
              <a:extLst>
                <a:ext uri="{FF2B5EF4-FFF2-40B4-BE49-F238E27FC236}">
                  <a16:creationId xmlns:a16="http://schemas.microsoft.com/office/drawing/2014/main" id="{B9F04CE5-6E8B-CCA4-3F04-E782E1EEC2AD}"/>
                </a:ext>
              </a:extLst>
            </p:cNvPr>
            <p:cNvSpPr/>
            <p:nvPr/>
          </p:nvSpPr>
          <p:spPr>
            <a:xfrm>
              <a:off x="9070258" y="3694468"/>
              <a:ext cx="604685" cy="38345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369820C8-D046-4D4C-AC30-A9509A16DDAB}"/>
                </a:ext>
              </a:extLst>
            </p:cNvPr>
            <p:cNvGrpSpPr/>
            <p:nvPr/>
          </p:nvGrpSpPr>
          <p:grpSpPr>
            <a:xfrm>
              <a:off x="363792" y="3333133"/>
              <a:ext cx="11464416" cy="2770436"/>
              <a:chOff x="363792" y="3333133"/>
              <a:chExt cx="11464416" cy="2770436"/>
            </a:xfrm>
          </p:grpSpPr>
          <p:sp>
            <p:nvSpPr>
              <p:cNvPr id="6" name="Rounded Rectangle 5">
                <a:extLst>
                  <a:ext uri="{FF2B5EF4-FFF2-40B4-BE49-F238E27FC236}">
                    <a16:creationId xmlns:a16="http://schemas.microsoft.com/office/drawing/2014/main" id="{190E89EF-3CE3-A1F8-ECD2-B5234975A13D}"/>
                  </a:ext>
                </a:extLst>
              </p:cNvPr>
              <p:cNvSpPr/>
              <p:nvPr/>
            </p:nvSpPr>
            <p:spPr>
              <a:xfrm>
                <a:off x="363792" y="3333133"/>
                <a:ext cx="2153265" cy="1106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Text data</a:t>
                </a:r>
              </a:p>
            </p:txBody>
          </p:sp>
          <p:sp>
            <p:nvSpPr>
              <p:cNvPr id="7" name="Rounded Rectangle 6">
                <a:extLst>
                  <a:ext uri="{FF2B5EF4-FFF2-40B4-BE49-F238E27FC236}">
                    <a16:creationId xmlns:a16="http://schemas.microsoft.com/office/drawing/2014/main" id="{36DF0069-5A3A-F707-F79B-3D0EED70A731}"/>
                  </a:ext>
                </a:extLst>
              </p:cNvPr>
              <p:cNvSpPr/>
              <p:nvPr/>
            </p:nvSpPr>
            <p:spPr>
              <a:xfrm>
                <a:off x="3111910" y="3333133"/>
                <a:ext cx="3121742" cy="1106129"/>
              </a:xfrm>
              <a:prstGeom prst="roundRect">
                <a:avLst/>
              </a:prstGeom>
              <a:solidFill>
                <a:schemeClr val="accent5"/>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Text preprocessing</a:t>
                </a:r>
              </a:p>
            </p:txBody>
          </p:sp>
          <p:sp>
            <p:nvSpPr>
              <p:cNvPr id="8" name="Rounded Rectangle 7">
                <a:extLst>
                  <a:ext uri="{FF2B5EF4-FFF2-40B4-BE49-F238E27FC236}">
                    <a16:creationId xmlns:a16="http://schemas.microsoft.com/office/drawing/2014/main" id="{99DFE4B0-32E5-DEF7-78A0-A459933B0970}"/>
                  </a:ext>
                </a:extLst>
              </p:cNvPr>
              <p:cNvSpPr/>
              <p:nvPr/>
            </p:nvSpPr>
            <p:spPr>
              <a:xfrm>
                <a:off x="6749845" y="3333133"/>
                <a:ext cx="2320413" cy="1106129"/>
              </a:xfrm>
              <a:prstGeom prst="roundRect">
                <a:avLst/>
              </a:prstGeom>
              <a:solidFill>
                <a:schemeClr val="accent5"/>
              </a:solidFill>
              <a:ln w="12700">
                <a:solidFill>
                  <a:srgbClr val="232F3E"/>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Vectorization</a:t>
                </a:r>
              </a:p>
            </p:txBody>
          </p:sp>
          <p:sp>
            <p:nvSpPr>
              <p:cNvPr id="9" name="Rounded Rectangle 8">
                <a:extLst>
                  <a:ext uri="{FF2B5EF4-FFF2-40B4-BE49-F238E27FC236}">
                    <a16:creationId xmlns:a16="http://schemas.microsoft.com/office/drawing/2014/main" id="{7AAD1304-3350-7758-4627-1C00844213B9}"/>
                  </a:ext>
                </a:extLst>
              </p:cNvPr>
              <p:cNvSpPr/>
              <p:nvPr/>
            </p:nvSpPr>
            <p:spPr>
              <a:xfrm>
                <a:off x="9674943" y="3333133"/>
                <a:ext cx="2153265" cy="11061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Train the</a:t>
                </a:r>
                <a:br>
                  <a:rPr lang="en-US" sz="2400" b="1" dirty="0">
                    <a:solidFill>
                      <a:schemeClr val="tx1"/>
                    </a:solidFill>
                  </a:rPr>
                </a:br>
                <a:r>
                  <a:rPr lang="en-US" sz="2400" b="1" dirty="0">
                    <a:solidFill>
                      <a:schemeClr val="tx1"/>
                    </a:solidFill>
                  </a:rPr>
                  <a:t>ML model</a:t>
                </a:r>
              </a:p>
            </p:txBody>
          </p:sp>
          <p:sp>
            <p:nvSpPr>
              <p:cNvPr id="10" name="Right Arrow 9">
                <a:extLst>
                  <a:ext uri="{FF2B5EF4-FFF2-40B4-BE49-F238E27FC236}">
                    <a16:creationId xmlns:a16="http://schemas.microsoft.com/office/drawing/2014/main" id="{D07FFAAA-33E0-71BA-23CA-5D326ABB4D9A}"/>
                  </a:ext>
                </a:extLst>
              </p:cNvPr>
              <p:cNvSpPr/>
              <p:nvPr/>
            </p:nvSpPr>
            <p:spPr>
              <a:xfrm>
                <a:off x="2517057" y="3694468"/>
                <a:ext cx="594853" cy="383458"/>
              </a:xfrm>
              <a:prstGeom prst="rightArrow">
                <a:avLst/>
              </a:prstGeom>
              <a:solidFill>
                <a:schemeClr val="tx1"/>
              </a:solidFill>
              <a:ln w="1079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4CFF0E49-A94A-519A-EC35-10EA0A92762A}"/>
                  </a:ext>
                </a:extLst>
              </p:cNvPr>
              <p:cNvSpPr/>
              <p:nvPr/>
            </p:nvSpPr>
            <p:spPr>
              <a:xfrm>
                <a:off x="6233652" y="3694468"/>
                <a:ext cx="516193" cy="38345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292F832F-743D-4030-9314-27BA3DEA9AA7}"/>
                  </a:ext>
                </a:extLst>
              </p:cNvPr>
              <p:cNvSpPr txBox="1"/>
              <p:nvPr/>
            </p:nvSpPr>
            <p:spPr>
              <a:xfrm>
                <a:off x="3024448" y="5149462"/>
                <a:ext cx="6143104" cy="954107"/>
              </a:xfrm>
              <a:prstGeom prst="rect">
                <a:avLst/>
              </a:prstGeom>
              <a:noFill/>
            </p:spPr>
            <p:txBody>
              <a:bodyPr wrap="square">
                <a:spAutoFit/>
              </a:bodyPr>
              <a:lstStyle/>
              <a:p>
                <a:pPr marL="0" marR="0" lvl="0" indent="0" algn="ctr" defTabSz="914400" rtl="0" eaLnBrk="1" fontAlgn="auto" latinLnBrk="0" hangingPunct="1">
                  <a:lnSpc>
                    <a:spcPct val="100000"/>
                  </a:lnSpc>
                  <a:spcBef>
                    <a:spcPts val="1000"/>
                  </a:spcBef>
                  <a:spcAft>
                    <a:spcPts val="600"/>
                  </a:spcAft>
                  <a:buClr>
                    <a:srgbClr val="232F3E"/>
                  </a:buClr>
                  <a:buSzTx/>
                  <a:buFont typeface="Amazon Ember Display"/>
                  <a:buNone/>
                  <a:tabLst/>
                  <a:defRPr/>
                </a:pPr>
                <a:r>
                  <a:rPr kumimoji="0" lang="en-US" sz="2800" b="1" i="0" u="none" strike="noStrike" kern="1200" cap="none" spc="0" normalizeH="0" baseline="0" noProof="0" dirty="0">
                    <a:ln>
                      <a:noFill/>
                    </a:ln>
                    <a:solidFill>
                      <a:schemeClr val="accent5"/>
                    </a:solidFill>
                    <a:effectLst/>
                    <a:uLnTx/>
                    <a:uFillTx/>
                    <a:latin typeface="Amazon Ember Display"/>
                    <a:ea typeface="Amazon Ember Light" panose="020B0403020204020204" pitchFamily="34" charset="0"/>
                    <a:cs typeface="Amazon Ember Light" panose="020B0403020204020204" pitchFamily="34" charset="0"/>
                  </a:rPr>
                  <a:t>This lesson will explore</a:t>
                </a:r>
                <a:br>
                  <a:rPr kumimoji="0" lang="en-US" sz="2800" b="1" i="0" u="none" strike="noStrike" kern="1200" cap="none" spc="0" normalizeH="0" baseline="0" noProof="0" dirty="0">
                    <a:ln>
                      <a:noFill/>
                    </a:ln>
                    <a:solidFill>
                      <a:schemeClr val="accent5"/>
                    </a:solidFill>
                    <a:effectLst/>
                    <a:uLnTx/>
                    <a:uFillTx/>
                    <a:latin typeface="Amazon Ember Display"/>
                    <a:ea typeface="Amazon Ember Light" panose="020B0403020204020204" pitchFamily="34" charset="0"/>
                    <a:cs typeface="Amazon Ember Light" panose="020B0403020204020204" pitchFamily="34" charset="0"/>
                  </a:rPr>
                </a:br>
                <a:r>
                  <a:rPr kumimoji="0" lang="en-US" sz="2800" b="1" i="0" u="none" strike="noStrike" kern="1200" cap="none" spc="0" normalizeH="0" baseline="0" noProof="0" dirty="0">
                    <a:ln>
                      <a:noFill/>
                    </a:ln>
                    <a:solidFill>
                      <a:schemeClr val="accent5"/>
                    </a:solidFill>
                    <a:effectLst/>
                    <a:uLnTx/>
                    <a:uFillTx/>
                    <a:latin typeface="Amazon Ember Display"/>
                    <a:ea typeface="Amazon Ember Light" panose="020B0403020204020204" pitchFamily="34" charset="0"/>
                    <a:cs typeface="Amazon Ember Light" panose="020B0403020204020204" pitchFamily="34" charset="0"/>
                  </a:rPr>
                  <a:t>these one at a time</a:t>
                </a:r>
                <a:endParaRPr kumimoji="0" lang="en-US" sz="2800" b="1" i="0" u="none" strike="noStrike" kern="1200" cap="none" spc="0" normalizeH="0" baseline="0" noProof="0" dirty="0">
                  <a:ln>
                    <a:noFill/>
                  </a:ln>
                  <a:solidFill>
                    <a:schemeClr val="accent5"/>
                  </a:solidFill>
                  <a:effectLst/>
                  <a:uLnTx/>
                  <a:uFillTx/>
                  <a:latin typeface="Amazon Ember Display"/>
                  <a:ea typeface="Amazon Ember" panose="020B0603020204020204" pitchFamily="34" charset="0"/>
                  <a:cs typeface="Amazon Ember" panose="020B0603020204020204" pitchFamily="34" charset="0"/>
                </a:endParaRPr>
              </a:p>
            </p:txBody>
          </p:sp>
          <p:cxnSp>
            <p:nvCxnSpPr>
              <p:cNvPr id="15" name="Straight Arrow Connector 14">
                <a:extLst>
                  <a:ext uri="{FF2B5EF4-FFF2-40B4-BE49-F238E27FC236}">
                    <a16:creationId xmlns:a16="http://schemas.microsoft.com/office/drawing/2014/main" id="{0831DD93-AC43-4C00-8AD5-19F9F6C475B5}"/>
                  </a:ext>
                </a:extLst>
              </p:cNvPr>
              <p:cNvCxnSpPr>
                <a:cxnSpLocks/>
                <a:stCxn id="16" idx="0"/>
                <a:endCxn id="7" idx="2"/>
              </p:cNvCxnSpPr>
              <p:nvPr/>
            </p:nvCxnSpPr>
            <p:spPr>
              <a:xfrm rot="16200000" flipV="1">
                <a:off x="5029291" y="4082752"/>
                <a:ext cx="710200" cy="1423219"/>
              </a:xfrm>
              <a:prstGeom prst="bentConnector3">
                <a:avLst>
                  <a:gd name="adj1" fmla="val 50000"/>
                </a:avLst>
              </a:prstGeom>
              <a:ln w="44450">
                <a:solidFill>
                  <a:schemeClr val="accent5"/>
                </a:solidFill>
                <a:tailEnd type="arrow" w="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60A1566-561C-46CD-ADBD-4923E0B5330E}"/>
                  </a:ext>
                </a:extLst>
              </p:cNvPr>
              <p:cNvCxnSpPr>
                <a:cxnSpLocks/>
                <a:stCxn id="16" idx="0"/>
                <a:endCxn id="8" idx="2"/>
              </p:cNvCxnSpPr>
              <p:nvPr/>
            </p:nvCxnSpPr>
            <p:spPr>
              <a:xfrm rot="5400000" flipH="1" flipV="1">
                <a:off x="6647926" y="3887336"/>
                <a:ext cx="710200" cy="1814052"/>
              </a:xfrm>
              <a:prstGeom prst="bentConnector3">
                <a:avLst>
                  <a:gd name="adj1" fmla="val 50000"/>
                </a:avLst>
              </a:prstGeom>
              <a:ln w="44450">
                <a:solidFill>
                  <a:schemeClr val="accent5"/>
                </a:solidFill>
                <a:tailEnd type="arrow" w="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011134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304FB-0519-0CB6-FEB6-0B4F66291907}"/>
              </a:ext>
            </a:extLst>
          </p:cNvPr>
          <p:cNvSpPr>
            <a:spLocks noGrp="1"/>
          </p:cNvSpPr>
          <p:nvPr>
            <p:ph idx="2"/>
          </p:nvPr>
        </p:nvSpPr>
        <p:spPr/>
        <p:txBody>
          <a:bodyPr/>
          <a:lstStyle/>
          <a:p>
            <a:endParaRPr lang="en-US" dirty="0"/>
          </a:p>
        </p:txBody>
      </p:sp>
      <p:grpSp>
        <p:nvGrpSpPr>
          <p:cNvPr id="17" name="Group 16">
            <a:extLst>
              <a:ext uri="{FF2B5EF4-FFF2-40B4-BE49-F238E27FC236}">
                <a16:creationId xmlns:a16="http://schemas.microsoft.com/office/drawing/2014/main" id="{F01CDC53-9A05-4E22-ABC0-9D2063B249B0}"/>
              </a:ext>
            </a:extLst>
          </p:cNvPr>
          <p:cNvGrpSpPr/>
          <p:nvPr/>
        </p:nvGrpSpPr>
        <p:grpSpPr>
          <a:xfrm>
            <a:off x="9259803" y="1585691"/>
            <a:ext cx="2518432" cy="3234457"/>
            <a:chOff x="9259803" y="1585691"/>
            <a:chExt cx="2518432" cy="3234457"/>
          </a:xfrm>
        </p:grpSpPr>
        <p:pic>
          <p:nvPicPr>
            <p:cNvPr id="1026" name="Picture 2" descr="C:\Users\patray\AppData\Local\Temp\SNAGHTML9cf98b0.PNG">
              <a:extLst>
                <a:ext uri="{FF2B5EF4-FFF2-40B4-BE49-F238E27FC236}">
                  <a16:creationId xmlns:a16="http://schemas.microsoft.com/office/drawing/2014/main" id="{DC388A08-9E04-4CDB-B559-1F7B196327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9803" y="1585691"/>
              <a:ext cx="2518432" cy="323445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descr="Image showing a bag with words inside.">
              <a:extLst>
                <a:ext uri="{FF2B5EF4-FFF2-40B4-BE49-F238E27FC236}">
                  <a16:creationId xmlns:a16="http://schemas.microsoft.com/office/drawing/2014/main" id="{F5C98098-9FBC-EF3E-B847-D2B7BFB32325}"/>
                </a:ext>
              </a:extLst>
            </p:cNvPr>
            <p:cNvGrpSpPr/>
            <p:nvPr/>
          </p:nvGrpSpPr>
          <p:grpSpPr>
            <a:xfrm>
              <a:off x="9402149" y="2855320"/>
              <a:ext cx="2260882" cy="1558624"/>
              <a:chOff x="5223878" y="2598726"/>
              <a:chExt cx="2088762" cy="1447312"/>
            </a:xfrm>
          </p:grpSpPr>
          <p:sp>
            <p:nvSpPr>
              <p:cNvPr id="5" name="TextBox 4">
                <a:extLst>
                  <a:ext uri="{FF2B5EF4-FFF2-40B4-BE49-F238E27FC236}">
                    <a16:creationId xmlns:a16="http://schemas.microsoft.com/office/drawing/2014/main" id="{A3D29907-2765-1682-296E-93C94ED064EB}"/>
                  </a:ext>
                </a:extLst>
              </p:cNvPr>
              <p:cNvSpPr txBox="1"/>
              <p:nvPr/>
            </p:nvSpPr>
            <p:spPr>
              <a:xfrm rot="1344641">
                <a:off x="6054400" y="2598726"/>
                <a:ext cx="652001" cy="342955"/>
              </a:xfrm>
              <a:prstGeom prst="rect">
                <a:avLst/>
              </a:prstGeom>
              <a:solidFill>
                <a:schemeClr val="bg1"/>
              </a:solidFill>
              <a:ln>
                <a:solidFill>
                  <a:schemeClr val="tx1"/>
                </a:solidFill>
              </a:ln>
            </p:spPr>
            <p:txBody>
              <a:bodyPr wrap="square" rtlCol="0">
                <a:spAutoFit/>
              </a:bodyPr>
              <a:lstStyle/>
              <a:p>
                <a:pPr algn="ctr"/>
                <a:r>
                  <a:rPr lang="en-US" dirty="0"/>
                  <a:t>car</a:t>
                </a:r>
              </a:p>
            </p:txBody>
          </p:sp>
          <p:sp>
            <p:nvSpPr>
              <p:cNvPr id="6" name="TextBox 5" descr="Collection of jumbled words in a bag">
                <a:extLst>
                  <a:ext uri="{FF2B5EF4-FFF2-40B4-BE49-F238E27FC236}">
                    <a16:creationId xmlns:a16="http://schemas.microsoft.com/office/drawing/2014/main" id="{AF6F2B14-BD0E-7249-3147-FC1F6F28157D}"/>
                  </a:ext>
                </a:extLst>
              </p:cNvPr>
              <p:cNvSpPr txBox="1"/>
              <p:nvPr/>
            </p:nvSpPr>
            <p:spPr>
              <a:xfrm rot="18227005">
                <a:off x="5256532" y="2886675"/>
                <a:ext cx="835830" cy="369332"/>
              </a:xfrm>
              <a:prstGeom prst="rect">
                <a:avLst/>
              </a:prstGeom>
              <a:solidFill>
                <a:schemeClr val="bg1"/>
              </a:solidFill>
              <a:ln>
                <a:solidFill>
                  <a:schemeClr val="tx1"/>
                </a:solidFill>
              </a:ln>
            </p:spPr>
            <p:txBody>
              <a:bodyPr wrap="square" rtlCol="0">
                <a:spAutoFit/>
              </a:bodyPr>
              <a:lstStyle/>
              <a:p>
                <a:pPr algn="ctr"/>
                <a:r>
                  <a:rPr lang="en-US" dirty="0"/>
                  <a:t>house</a:t>
                </a:r>
              </a:p>
            </p:txBody>
          </p:sp>
          <p:sp>
            <p:nvSpPr>
              <p:cNvPr id="7" name="TextBox 6">
                <a:extLst>
                  <a:ext uri="{FF2B5EF4-FFF2-40B4-BE49-F238E27FC236}">
                    <a16:creationId xmlns:a16="http://schemas.microsoft.com/office/drawing/2014/main" id="{F327B112-BE94-63E4-0FC4-0F18BEAD1A9A}"/>
                  </a:ext>
                </a:extLst>
              </p:cNvPr>
              <p:cNvSpPr txBox="1"/>
              <p:nvPr/>
            </p:nvSpPr>
            <p:spPr>
              <a:xfrm rot="3084623">
                <a:off x="5131650" y="3584479"/>
                <a:ext cx="553787" cy="369332"/>
              </a:xfrm>
              <a:prstGeom prst="rect">
                <a:avLst/>
              </a:prstGeom>
              <a:solidFill>
                <a:schemeClr val="bg1"/>
              </a:solidFill>
              <a:ln>
                <a:solidFill>
                  <a:schemeClr val="tx1"/>
                </a:solidFill>
              </a:ln>
            </p:spPr>
            <p:txBody>
              <a:bodyPr wrap="square" rtlCol="0">
                <a:spAutoFit/>
              </a:bodyPr>
              <a:lstStyle/>
              <a:p>
                <a:pPr algn="ctr"/>
                <a:r>
                  <a:rPr lang="en-US" dirty="0"/>
                  <a:t>cat</a:t>
                </a:r>
              </a:p>
            </p:txBody>
          </p:sp>
          <p:sp>
            <p:nvSpPr>
              <p:cNvPr id="8" name="TextBox 7">
                <a:extLst>
                  <a:ext uri="{FF2B5EF4-FFF2-40B4-BE49-F238E27FC236}">
                    <a16:creationId xmlns:a16="http://schemas.microsoft.com/office/drawing/2014/main" id="{0C6ACC9A-5A5A-E444-AC81-DCB95A236ABC}"/>
                  </a:ext>
                </a:extLst>
              </p:cNvPr>
              <p:cNvSpPr txBox="1"/>
              <p:nvPr/>
            </p:nvSpPr>
            <p:spPr>
              <a:xfrm>
                <a:off x="5835646" y="3071341"/>
                <a:ext cx="771737" cy="369332"/>
              </a:xfrm>
              <a:prstGeom prst="rect">
                <a:avLst/>
              </a:prstGeom>
              <a:solidFill>
                <a:schemeClr val="bg1"/>
              </a:solidFill>
              <a:ln>
                <a:solidFill>
                  <a:schemeClr val="tx1"/>
                </a:solidFill>
              </a:ln>
            </p:spPr>
            <p:txBody>
              <a:bodyPr wrap="square" rtlCol="0">
                <a:spAutoFit/>
              </a:bodyPr>
              <a:lstStyle/>
              <a:p>
                <a:pPr algn="ctr"/>
                <a:r>
                  <a:rPr lang="en-US" dirty="0"/>
                  <a:t>learn</a:t>
                </a:r>
              </a:p>
            </p:txBody>
          </p:sp>
          <p:sp>
            <p:nvSpPr>
              <p:cNvPr id="9" name="TextBox 8">
                <a:extLst>
                  <a:ext uri="{FF2B5EF4-FFF2-40B4-BE49-F238E27FC236}">
                    <a16:creationId xmlns:a16="http://schemas.microsoft.com/office/drawing/2014/main" id="{8236686E-B14D-593C-386F-A1D314ECBE8F}"/>
                  </a:ext>
                </a:extLst>
              </p:cNvPr>
              <p:cNvSpPr txBox="1"/>
              <p:nvPr/>
            </p:nvSpPr>
            <p:spPr>
              <a:xfrm rot="19215492">
                <a:off x="5706662" y="3588450"/>
                <a:ext cx="743057" cy="369332"/>
              </a:xfrm>
              <a:prstGeom prst="rect">
                <a:avLst/>
              </a:prstGeom>
              <a:solidFill>
                <a:schemeClr val="bg1"/>
              </a:solidFill>
              <a:ln>
                <a:solidFill>
                  <a:schemeClr val="tx1"/>
                </a:solidFill>
              </a:ln>
            </p:spPr>
            <p:txBody>
              <a:bodyPr wrap="square" rtlCol="0">
                <a:spAutoFit/>
              </a:bodyPr>
              <a:lstStyle/>
              <a:p>
                <a:pPr algn="ctr"/>
                <a:r>
                  <a:rPr lang="en-US" dirty="0"/>
                  <a:t>good</a:t>
                </a:r>
              </a:p>
            </p:txBody>
          </p:sp>
          <p:sp>
            <p:nvSpPr>
              <p:cNvPr id="10" name="TextBox 9">
                <a:extLst>
                  <a:ext uri="{FF2B5EF4-FFF2-40B4-BE49-F238E27FC236}">
                    <a16:creationId xmlns:a16="http://schemas.microsoft.com/office/drawing/2014/main" id="{45177013-C003-2F8A-02ED-06DE7A56B283}"/>
                  </a:ext>
                </a:extLst>
              </p:cNvPr>
              <p:cNvSpPr txBox="1"/>
              <p:nvPr/>
            </p:nvSpPr>
            <p:spPr>
              <a:xfrm rot="2337332">
                <a:off x="6383332" y="3620532"/>
                <a:ext cx="724322" cy="369332"/>
              </a:xfrm>
              <a:prstGeom prst="rect">
                <a:avLst/>
              </a:prstGeom>
              <a:solidFill>
                <a:schemeClr val="bg1"/>
              </a:solidFill>
              <a:ln>
                <a:solidFill>
                  <a:schemeClr val="tx1"/>
                </a:solidFill>
              </a:ln>
            </p:spPr>
            <p:txBody>
              <a:bodyPr wrap="square" rtlCol="0">
                <a:spAutoFit/>
              </a:bodyPr>
              <a:lstStyle/>
              <a:p>
                <a:pPr algn="ctr"/>
                <a:r>
                  <a:rPr lang="en-US" dirty="0"/>
                  <a:t>work</a:t>
                </a:r>
              </a:p>
            </p:txBody>
          </p:sp>
          <p:sp>
            <p:nvSpPr>
              <p:cNvPr id="11" name="TextBox 10">
                <a:extLst>
                  <a:ext uri="{FF2B5EF4-FFF2-40B4-BE49-F238E27FC236}">
                    <a16:creationId xmlns:a16="http://schemas.microsoft.com/office/drawing/2014/main" id="{3C7D7C46-7899-A96C-F9F4-085336929394}"/>
                  </a:ext>
                </a:extLst>
              </p:cNvPr>
              <p:cNvSpPr txBox="1"/>
              <p:nvPr/>
            </p:nvSpPr>
            <p:spPr>
              <a:xfrm rot="3828086">
                <a:off x="6591997" y="2894970"/>
                <a:ext cx="555974" cy="369332"/>
              </a:xfrm>
              <a:prstGeom prst="rect">
                <a:avLst/>
              </a:prstGeom>
              <a:solidFill>
                <a:schemeClr val="bg1"/>
              </a:solidFill>
              <a:ln>
                <a:solidFill>
                  <a:schemeClr val="tx1"/>
                </a:solidFill>
              </a:ln>
            </p:spPr>
            <p:txBody>
              <a:bodyPr wrap="square" rtlCol="0">
                <a:spAutoFit/>
              </a:bodyPr>
              <a:lstStyle/>
              <a:p>
                <a:pPr algn="ctr"/>
                <a:r>
                  <a:rPr lang="en-US" dirty="0"/>
                  <a:t>fun</a:t>
                </a:r>
              </a:p>
            </p:txBody>
          </p:sp>
          <p:sp>
            <p:nvSpPr>
              <p:cNvPr id="12" name="TextBox 11">
                <a:extLst>
                  <a:ext uri="{FF2B5EF4-FFF2-40B4-BE49-F238E27FC236}">
                    <a16:creationId xmlns:a16="http://schemas.microsoft.com/office/drawing/2014/main" id="{68C44001-BB27-59F0-D4D2-8E81264D4451}"/>
                  </a:ext>
                </a:extLst>
              </p:cNvPr>
              <p:cNvSpPr txBox="1"/>
              <p:nvPr/>
            </p:nvSpPr>
            <p:spPr>
              <a:xfrm>
                <a:off x="6702797" y="3296459"/>
                <a:ext cx="609843" cy="369332"/>
              </a:xfrm>
              <a:prstGeom prst="rect">
                <a:avLst/>
              </a:prstGeom>
              <a:solidFill>
                <a:schemeClr val="bg1"/>
              </a:solidFill>
              <a:ln>
                <a:solidFill>
                  <a:schemeClr val="tx1"/>
                </a:solidFill>
              </a:ln>
            </p:spPr>
            <p:txBody>
              <a:bodyPr wrap="square" rtlCol="0">
                <a:spAutoFit/>
              </a:bodyPr>
              <a:lstStyle/>
              <a:p>
                <a:pPr algn="ctr"/>
                <a:r>
                  <a:rPr lang="en-US" dirty="0"/>
                  <a:t>win</a:t>
                </a:r>
              </a:p>
            </p:txBody>
          </p:sp>
        </p:grpSp>
      </p:grpSp>
      <p:sp>
        <p:nvSpPr>
          <p:cNvPr id="15" name="Slide Number Placeholder 14">
            <a:extLst>
              <a:ext uri="{FF2B5EF4-FFF2-40B4-BE49-F238E27FC236}">
                <a16:creationId xmlns:a16="http://schemas.microsoft.com/office/drawing/2014/main" id="{EA9D4541-118A-4C25-A18D-DED512C2BA5E}"/>
              </a:ext>
            </a:extLst>
          </p:cNvPr>
          <p:cNvSpPr>
            <a:spLocks noGrp="1"/>
          </p:cNvSpPr>
          <p:nvPr>
            <p:ph type="sldNum" idx="97"/>
          </p:nvPr>
        </p:nvSpPr>
        <p:spPr/>
        <p:txBody>
          <a:bodyPr/>
          <a:lstStyle/>
          <a:p>
            <a:fld id="{86A8BF56-6CB3-514C-9A64-F39D95C9E25B}" type="slidenum">
              <a:rPr lang="en-US" smtClean="0"/>
              <a:t>25</a:t>
            </a:fld>
            <a:endParaRPr lang="en-US" dirty="0"/>
          </a:p>
        </p:txBody>
      </p:sp>
      <p:sp>
        <p:nvSpPr>
          <p:cNvPr id="2" name="Title 1">
            <a:extLst>
              <a:ext uri="{FF2B5EF4-FFF2-40B4-BE49-F238E27FC236}">
                <a16:creationId xmlns:a16="http://schemas.microsoft.com/office/drawing/2014/main" id="{01390A24-C1CF-6615-2D1D-AD48D48D442D}"/>
              </a:ext>
            </a:extLst>
          </p:cNvPr>
          <p:cNvSpPr>
            <a:spLocks noGrp="1"/>
          </p:cNvSpPr>
          <p:nvPr>
            <p:ph type="title" idx="1"/>
          </p:nvPr>
        </p:nvSpPr>
        <p:spPr/>
        <p:txBody>
          <a:bodyPr>
            <a:noAutofit/>
          </a:bodyPr>
          <a:lstStyle/>
          <a:p>
            <a:r>
              <a:rPr lang="en-US" sz="3600" dirty="0"/>
              <a:t>Source graphic: Review: Bag-of-words method</a:t>
            </a:r>
          </a:p>
        </p:txBody>
      </p:sp>
    </p:spTree>
    <p:custDataLst>
      <p:tags r:id="rId1"/>
    </p:custDataLst>
    <p:extLst>
      <p:ext uri="{BB962C8B-B14F-4D97-AF65-F5344CB8AC3E}">
        <p14:creationId xmlns:p14="http://schemas.microsoft.com/office/powerpoint/2010/main" val="3775640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6D7C7C-8B76-49F0-A808-208BB8A589FD}"/>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B56BE8C3-2A0A-BCCA-C8DD-7F33F10A49F0}"/>
              </a:ext>
            </a:extLst>
          </p:cNvPr>
          <p:cNvSpPr>
            <a:spLocks noGrp="1"/>
          </p:cNvSpPr>
          <p:nvPr>
            <p:ph type="title" idx="1"/>
          </p:nvPr>
        </p:nvSpPr>
        <p:spPr/>
        <p:txBody>
          <a:bodyPr>
            <a:normAutofit fontScale="90000"/>
          </a:bodyPr>
          <a:lstStyle/>
          <a:p>
            <a:r>
              <a:rPr lang="en-US" dirty="0"/>
              <a:t>Source graphic: Bag-of-words example</a:t>
            </a:r>
          </a:p>
        </p:txBody>
      </p:sp>
      <p:sp>
        <p:nvSpPr>
          <p:cNvPr id="9" name="Content Placeholder 8">
            <a:extLst>
              <a:ext uri="{FF2B5EF4-FFF2-40B4-BE49-F238E27FC236}">
                <a16:creationId xmlns:a16="http://schemas.microsoft.com/office/drawing/2014/main" id="{C5D0AAF5-B3FC-D8A6-1FA8-07577EA9BD33}"/>
              </a:ext>
            </a:extLst>
          </p:cNvPr>
          <p:cNvSpPr>
            <a:spLocks noGrp="1"/>
          </p:cNvSpPr>
          <p:nvPr>
            <p:ph idx="2"/>
          </p:nvPr>
        </p:nvSpPr>
        <p:spPr/>
        <p:txBody>
          <a:bodyPr/>
          <a:lstStyle/>
          <a:p>
            <a:endParaRPr lang="en-US"/>
          </a:p>
        </p:txBody>
      </p:sp>
      <p:grpSp>
        <p:nvGrpSpPr>
          <p:cNvPr id="8" name="Group 7">
            <a:extLst>
              <a:ext uri="{FF2B5EF4-FFF2-40B4-BE49-F238E27FC236}">
                <a16:creationId xmlns:a16="http://schemas.microsoft.com/office/drawing/2014/main" id="{4AB1A0E9-C7BE-1F56-A4A8-1C830FFB54DB}"/>
              </a:ext>
            </a:extLst>
          </p:cNvPr>
          <p:cNvGrpSpPr/>
          <p:nvPr/>
        </p:nvGrpSpPr>
        <p:grpSpPr>
          <a:xfrm>
            <a:off x="8485778" y="2008905"/>
            <a:ext cx="2211445" cy="2840189"/>
            <a:chOff x="8485778" y="2008905"/>
            <a:chExt cx="2211445" cy="2840189"/>
          </a:xfrm>
        </p:grpSpPr>
        <p:grpSp>
          <p:nvGrpSpPr>
            <p:cNvPr id="5" name="Group 4">
              <a:extLst>
                <a:ext uri="{FF2B5EF4-FFF2-40B4-BE49-F238E27FC236}">
                  <a16:creationId xmlns:a16="http://schemas.microsoft.com/office/drawing/2014/main" id="{A8AF3849-2606-4D17-91DA-1856412D1959}"/>
                </a:ext>
              </a:extLst>
            </p:cNvPr>
            <p:cNvGrpSpPr/>
            <p:nvPr/>
          </p:nvGrpSpPr>
          <p:grpSpPr>
            <a:xfrm>
              <a:off x="8485778" y="2008905"/>
              <a:ext cx="2211445" cy="2840189"/>
              <a:chOff x="9679578" y="184251"/>
              <a:chExt cx="2211445" cy="2840189"/>
            </a:xfrm>
          </p:grpSpPr>
          <p:pic>
            <p:nvPicPr>
              <p:cNvPr id="2052" name="Picture 4" descr="C:\Users\patray\AppData\Local\Temp\SNAGHTML9d19367.PNG">
                <a:extLst>
                  <a:ext uri="{FF2B5EF4-FFF2-40B4-BE49-F238E27FC236}">
                    <a16:creationId xmlns:a16="http://schemas.microsoft.com/office/drawing/2014/main" id="{17FB758B-F01C-449F-B9E4-4C03E3C995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9578" y="184251"/>
                <a:ext cx="2211445" cy="284018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descr="Image showing a bag with words inside.">
                <a:extLst>
                  <a:ext uri="{FF2B5EF4-FFF2-40B4-BE49-F238E27FC236}">
                    <a16:creationId xmlns:a16="http://schemas.microsoft.com/office/drawing/2014/main" id="{DDC19933-D2A4-E77B-8684-1737E1E2785C}"/>
                  </a:ext>
                </a:extLst>
              </p:cNvPr>
              <p:cNvGrpSpPr/>
              <p:nvPr/>
            </p:nvGrpSpPr>
            <p:grpSpPr>
              <a:xfrm>
                <a:off x="9708929" y="1452755"/>
                <a:ext cx="2109071" cy="1390452"/>
                <a:chOff x="9766156" y="2266548"/>
                <a:chExt cx="2109071" cy="1390452"/>
              </a:xfrm>
            </p:grpSpPr>
            <p:grpSp>
              <p:nvGrpSpPr>
                <p:cNvPr id="13" name="Group 12">
                  <a:extLst>
                    <a:ext uri="{FF2B5EF4-FFF2-40B4-BE49-F238E27FC236}">
                      <a16:creationId xmlns:a16="http://schemas.microsoft.com/office/drawing/2014/main" id="{4B6D6C1A-CE67-0FFE-432E-1ED08ADADC94}"/>
                    </a:ext>
                  </a:extLst>
                </p:cNvPr>
                <p:cNvGrpSpPr>
                  <a:grpSpLocks noChangeAspect="1"/>
                </p:cNvGrpSpPr>
                <p:nvPr/>
              </p:nvGrpSpPr>
              <p:grpSpPr>
                <a:xfrm>
                  <a:off x="10196392" y="2489661"/>
                  <a:ext cx="1395486" cy="1167339"/>
                  <a:chOff x="8965975" y="1124700"/>
                  <a:chExt cx="1395486" cy="1167339"/>
                </a:xfrm>
              </p:grpSpPr>
              <p:sp>
                <p:nvSpPr>
                  <p:cNvPr id="31" name="TextBox 30">
                    <a:extLst>
                      <a:ext uri="{FF2B5EF4-FFF2-40B4-BE49-F238E27FC236}">
                        <a16:creationId xmlns:a16="http://schemas.microsoft.com/office/drawing/2014/main" id="{50F38BF0-32AC-09B6-63FB-94EA48EEDEAB}"/>
                      </a:ext>
                    </a:extLst>
                  </p:cNvPr>
                  <p:cNvSpPr txBox="1"/>
                  <p:nvPr/>
                </p:nvSpPr>
                <p:spPr>
                  <a:xfrm>
                    <a:off x="9182477" y="1124700"/>
                    <a:ext cx="559326" cy="369333"/>
                  </a:xfrm>
                  <a:prstGeom prst="rect">
                    <a:avLst/>
                  </a:prstGeom>
                  <a:noFill/>
                </p:spPr>
                <p:txBody>
                  <a:bodyPr wrap="square" rtlCol="0">
                    <a:spAutoFit/>
                  </a:bodyPr>
                  <a:lstStyle/>
                  <a:p>
                    <a:r>
                      <a:rPr lang="en-US" dirty="0"/>
                      <a:t>“a”</a:t>
                    </a:r>
                  </a:p>
                </p:txBody>
              </p:sp>
              <p:sp>
                <p:nvSpPr>
                  <p:cNvPr id="32" name="TextBox 31">
                    <a:extLst>
                      <a:ext uri="{FF2B5EF4-FFF2-40B4-BE49-F238E27FC236}">
                        <a16:creationId xmlns:a16="http://schemas.microsoft.com/office/drawing/2014/main" id="{5FD364BE-8465-DBD0-2AA5-3C445D76A5F8}"/>
                      </a:ext>
                    </a:extLst>
                  </p:cNvPr>
                  <p:cNvSpPr txBox="1"/>
                  <p:nvPr/>
                </p:nvSpPr>
                <p:spPr>
                  <a:xfrm>
                    <a:off x="8965975" y="1922707"/>
                    <a:ext cx="894489" cy="369332"/>
                  </a:xfrm>
                  <a:prstGeom prst="rect">
                    <a:avLst/>
                  </a:prstGeom>
                  <a:noFill/>
                </p:spPr>
                <p:txBody>
                  <a:bodyPr wrap="square" rtlCol="0">
                    <a:spAutoFit/>
                  </a:bodyPr>
                  <a:lstStyle/>
                  <a:p>
                    <a:r>
                      <a:rPr lang="en-US" dirty="0"/>
                      <a:t>“dog”</a:t>
                    </a:r>
                  </a:p>
                </p:txBody>
              </p:sp>
              <p:sp>
                <p:nvSpPr>
                  <p:cNvPr id="33" name="TextBox 32">
                    <a:extLst>
                      <a:ext uri="{FF2B5EF4-FFF2-40B4-BE49-F238E27FC236}">
                        <a16:creationId xmlns:a16="http://schemas.microsoft.com/office/drawing/2014/main" id="{731EF866-1ED9-1F31-57D1-5AB56CED5EB4}"/>
                      </a:ext>
                    </a:extLst>
                  </p:cNvPr>
                  <p:cNvSpPr txBox="1"/>
                  <p:nvPr/>
                </p:nvSpPr>
                <p:spPr>
                  <a:xfrm>
                    <a:off x="9279056" y="1523830"/>
                    <a:ext cx="554582" cy="369332"/>
                  </a:xfrm>
                  <a:prstGeom prst="rect">
                    <a:avLst/>
                  </a:prstGeom>
                  <a:noFill/>
                </p:spPr>
                <p:txBody>
                  <a:bodyPr wrap="square" rtlCol="0">
                    <a:spAutoFit/>
                  </a:bodyPr>
                  <a:lstStyle/>
                  <a:p>
                    <a:r>
                      <a:rPr lang="en-US" dirty="0"/>
                      <a:t>“it”</a:t>
                    </a:r>
                  </a:p>
                </p:txBody>
              </p:sp>
              <p:sp>
                <p:nvSpPr>
                  <p:cNvPr id="34" name="TextBox 33">
                    <a:extLst>
                      <a:ext uri="{FF2B5EF4-FFF2-40B4-BE49-F238E27FC236}">
                        <a16:creationId xmlns:a16="http://schemas.microsoft.com/office/drawing/2014/main" id="{47BCEB3D-B37F-4415-31A4-61B106846F55}"/>
                      </a:ext>
                    </a:extLst>
                  </p:cNvPr>
                  <p:cNvSpPr txBox="1"/>
                  <p:nvPr/>
                </p:nvSpPr>
                <p:spPr>
                  <a:xfrm>
                    <a:off x="9824772" y="1553410"/>
                    <a:ext cx="536689" cy="369333"/>
                  </a:xfrm>
                  <a:prstGeom prst="rect">
                    <a:avLst/>
                  </a:prstGeom>
                  <a:noFill/>
                </p:spPr>
                <p:txBody>
                  <a:bodyPr wrap="square" rtlCol="0">
                    <a:spAutoFit/>
                  </a:bodyPr>
                  <a:lstStyle/>
                  <a:p>
                    <a:r>
                      <a:rPr lang="en-US" dirty="0"/>
                      <a:t>“is”</a:t>
                    </a:r>
                  </a:p>
                </p:txBody>
              </p:sp>
            </p:grpSp>
            <p:grpSp>
              <p:nvGrpSpPr>
                <p:cNvPr id="14" name="Group 13">
                  <a:extLst>
                    <a:ext uri="{FF2B5EF4-FFF2-40B4-BE49-F238E27FC236}">
                      <a16:creationId xmlns:a16="http://schemas.microsoft.com/office/drawing/2014/main" id="{5EBDB99E-5166-214F-F71C-7A5AB23AD7EE}"/>
                    </a:ext>
                  </a:extLst>
                </p:cNvPr>
                <p:cNvGrpSpPr>
                  <a:grpSpLocks noChangeAspect="1"/>
                </p:cNvGrpSpPr>
                <p:nvPr/>
              </p:nvGrpSpPr>
              <p:grpSpPr>
                <a:xfrm>
                  <a:off x="9892261" y="2294003"/>
                  <a:ext cx="1982966" cy="1149500"/>
                  <a:chOff x="8657721" y="926279"/>
                  <a:chExt cx="1982966" cy="1151735"/>
                </a:xfrm>
              </p:grpSpPr>
              <p:sp>
                <p:nvSpPr>
                  <p:cNvPr id="23" name="TextBox 22">
                    <a:extLst>
                      <a:ext uri="{FF2B5EF4-FFF2-40B4-BE49-F238E27FC236}">
                        <a16:creationId xmlns:a16="http://schemas.microsoft.com/office/drawing/2014/main" id="{F32518DD-2C54-92C9-2863-D130D2DE7183}"/>
                      </a:ext>
                    </a:extLst>
                  </p:cNvPr>
                  <p:cNvSpPr txBox="1"/>
                  <p:nvPr/>
                </p:nvSpPr>
                <p:spPr>
                  <a:xfrm>
                    <a:off x="8971462" y="926279"/>
                    <a:ext cx="559327" cy="369332"/>
                  </a:xfrm>
                  <a:prstGeom prst="rect">
                    <a:avLst/>
                  </a:prstGeom>
                  <a:noFill/>
                </p:spPr>
                <p:txBody>
                  <a:bodyPr wrap="square" rtlCol="0">
                    <a:spAutoFit/>
                  </a:bodyPr>
                  <a:lstStyle/>
                  <a:p>
                    <a:r>
                      <a:rPr lang="en-US" dirty="0"/>
                      <a:t>“a”</a:t>
                    </a:r>
                  </a:p>
                </p:txBody>
              </p:sp>
              <p:sp>
                <p:nvSpPr>
                  <p:cNvPr id="24" name="TextBox 23">
                    <a:extLst>
                      <a:ext uri="{FF2B5EF4-FFF2-40B4-BE49-F238E27FC236}">
                        <a16:creationId xmlns:a16="http://schemas.microsoft.com/office/drawing/2014/main" id="{9D222A9C-FDDC-40FE-3986-C0B3F53AD740}"/>
                      </a:ext>
                    </a:extLst>
                  </p:cNvPr>
                  <p:cNvSpPr txBox="1"/>
                  <p:nvPr/>
                </p:nvSpPr>
                <p:spPr>
                  <a:xfrm>
                    <a:off x="8657721" y="1591635"/>
                    <a:ext cx="847751" cy="369332"/>
                  </a:xfrm>
                  <a:prstGeom prst="rect">
                    <a:avLst/>
                  </a:prstGeom>
                  <a:noFill/>
                </p:spPr>
                <p:txBody>
                  <a:bodyPr wrap="square" rtlCol="0">
                    <a:spAutoFit/>
                  </a:bodyPr>
                  <a:lstStyle/>
                  <a:p>
                    <a:r>
                      <a:rPr lang="en-US" dirty="0"/>
                      <a:t>“dog”</a:t>
                    </a:r>
                  </a:p>
                </p:txBody>
              </p:sp>
              <p:sp>
                <p:nvSpPr>
                  <p:cNvPr id="25" name="TextBox 24">
                    <a:extLst>
                      <a:ext uri="{FF2B5EF4-FFF2-40B4-BE49-F238E27FC236}">
                        <a16:creationId xmlns:a16="http://schemas.microsoft.com/office/drawing/2014/main" id="{E4C3459B-4BFD-ACC0-8B34-E4CFA0BB4491}"/>
                      </a:ext>
                    </a:extLst>
                  </p:cNvPr>
                  <p:cNvSpPr txBox="1"/>
                  <p:nvPr/>
                </p:nvSpPr>
                <p:spPr>
                  <a:xfrm>
                    <a:off x="9562873" y="1362103"/>
                    <a:ext cx="554582" cy="370050"/>
                  </a:xfrm>
                  <a:prstGeom prst="rect">
                    <a:avLst/>
                  </a:prstGeom>
                  <a:noFill/>
                </p:spPr>
                <p:txBody>
                  <a:bodyPr wrap="square" rtlCol="0">
                    <a:spAutoFit/>
                  </a:bodyPr>
                  <a:lstStyle/>
                  <a:p>
                    <a:r>
                      <a:rPr lang="en-US" dirty="0"/>
                      <a:t>“it”</a:t>
                    </a:r>
                  </a:p>
                </p:txBody>
              </p:sp>
              <p:sp>
                <p:nvSpPr>
                  <p:cNvPr id="26" name="TextBox 25">
                    <a:extLst>
                      <a:ext uri="{FF2B5EF4-FFF2-40B4-BE49-F238E27FC236}">
                        <a16:creationId xmlns:a16="http://schemas.microsoft.com/office/drawing/2014/main" id="{CBB3C402-F69F-944B-EC96-E2EB5FAA6C70}"/>
                      </a:ext>
                    </a:extLst>
                  </p:cNvPr>
                  <p:cNvSpPr txBox="1"/>
                  <p:nvPr/>
                </p:nvSpPr>
                <p:spPr>
                  <a:xfrm>
                    <a:off x="10103998" y="1317550"/>
                    <a:ext cx="536689" cy="369332"/>
                  </a:xfrm>
                  <a:prstGeom prst="rect">
                    <a:avLst/>
                  </a:prstGeom>
                  <a:noFill/>
                </p:spPr>
                <p:txBody>
                  <a:bodyPr wrap="square" rtlCol="0">
                    <a:spAutoFit/>
                  </a:bodyPr>
                  <a:lstStyle/>
                  <a:p>
                    <a:r>
                      <a:rPr lang="en-US" dirty="0"/>
                      <a:t>“is”</a:t>
                    </a:r>
                  </a:p>
                </p:txBody>
              </p:sp>
              <p:sp>
                <p:nvSpPr>
                  <p:cNvPr id="27" name="TextBox 26">
                    <a:extLst>
                      <a:ext uri="{FF2B5EF4-FFF2-40B4-BE49-F238E27FC236}">
                        <a16:creationId xmlns:a16="http://schemas.microsoft.com/office/drawing/2014/main" id="{0B83921C-A470-46B2-34C2-CF2A45CBC48A}"/>
                      </a:ext>
                    </a:extLst>
                  </p:cNvPr>
                  <p:cNvSpPr txBox="1"/>
                  <p:nvPr/>
                </p:nvSpPr>
                <p:spPr>
                  <a:xfrm>
                    <a:off x="9332334" y="1708682"/>
                    <a:ext cx="850362" cy="369332"/>
                  </a:xfrm>
                  <a:prstGeom prst="rect">
                    <a:avLst/>
                  </a:prstGeom>
                  <a:noFill/>
                </p:spPr>
                <p:txBody>
                  <a:bodyPr wrap="square" rtlCol="0">
                    <a:spAutoFit/>
                  </a:bodyPr>
                  <a:lstStyle/>
                  <a:p>
                    <a:r>
                      <a:rPr lang="en-US" dirty="0"/>
                      <a:t>“not”</a:t>
                    </a:r>
                  </a:p>
                </p:txBody>
              </p:sp>
              <p:sp>
                <p:nvSpPr>
                  <p:cNvPr id="28" name="TextBox 27">
                    <a:extLst>
                      <a:ext uri="{FF2B5EF4-FFF2-40B4-BE49-F238E27FC236}">
                        <a16:creationId xmlns:a16="http://schemas.microsoft.com/office/drawing/2014/main" id="{17D3A358-7192-A931-0606-AE5D42D5E48A}"/>
                      </a:ext>
                    </a:extLst>
                  </p:cNvPr>
                  <p:cNvSpPr txBox="1"/>
                  <p:nvPr/>
                </p:nvSpPr>
                <p:spPr>
                  <a:xfrm>
                    <a:off x="9548853" y="1161981"/>
                    <a:ext cx="871587" cy="369332"/>
                  </a:xfrm>
                  <a:prstGeom prst="rect">
                    <a:avLst/>
                  </a:prstGeom>
                  <a:noFill/>
                </p:spPr>
                <p:txBody>
                  <a:bodyPr wrap="square" rtlCol="0">
                    <a:spAutoFit/>
                  </a:bodyPr>
                  <a:lstStyle/>
                  <a:p>
                    <a:r>
                      <a:rPr lang="en-US" dirty="0"/>
                      <a:t>“wolf”</a:t>
                    </a:r>
                  </a:p>
                </p:txBody>
              </p:sp>
            </p:grpSp>
            <p:grpSp>
              <p:nvGrpSpPr>
                <p:cNvPr id="15" name="Group 14">
                  <a:extLst>
                    <a:ext uri="{FF2B5EF4-FFF2-40B4-BE49-F238E27FC236}">
                      <a16:creationId xmlns:a16="http://schemas.microsoft.com/office/drawing/2014/main" id="{36315243-A7A2-847B-B282-7321951FFEF0}"/>
                    </a:ext>
                  </a:extLst>
                </p:cNvPr>
                <p:cNvGrpSpPr/>
                <p:nvPr/>
              </p:nvGrpSpPr>
              <p:grpSpPr>
                <a:xfrm>
                  <a:off x="9766156" y="2266548"/>
                  <a:ext cx="2058542" cy="1353457"/>
                  <a:chOff x="5926582" y="1336442"/>
                  <a:chExt cx="2058542" cy="1353457"/>
                </a:xfrm>
              </p:grpSpPr>
              <p:grpSp>
                <p:nvGrpSpPr>
                  <p:cNvPr id="16" name="Group 15">
                    <a:extLst>
                      <a:ext uri="{FF2B5EF4-FFF2-40B4-BE49-F238E27FC236}">
                        <a16:creationId xmlns:a16="http://schemas.microsoft.com/office/drawing/2014/main" id="{205CEC71-83FD-7910-4E2D-C34550D9A1E5}"/>
                      </a:ext>
                    </a:extLst>
                  </p:cNvPr>
                  <p:cNvGrpSpPr/>
                  <p:nvPr/>
                </p:nvGrpSpPr>
                <p:grpSpPr>
                  <a:xfrm>
                    <a:off x="5926582" y="1336442"/>
                    <a:ext cx="2058542" cy="1353457"/>
                    <a:chOff x="8539862" y="904850"/>
                    <a:chExt cx="2058542" cy="1353457"/>
                  </a:xfrm>
                </p:grpSpPr>
                <p:sp>
                  <p:nvSpPr>
                    <p:cNvPr id="18" name="TextBox 17">
                      <a:extLst>
                        <a:ext uri="{FF2B5EF4-FFF2-40B4-BE49-F238E27FC236}">
                          <a16:creationId xmlns:a16="http://schemas.microsoft.com/office/drawing/2014/main" id="{B9F5163B-F760-EE15-0E3A-0AD4055A7511}"/>
                        </a:ext>
                      </a:extLst>
                    </p:cNvPr>
                    <p:cNvSpPr txBox="1"/>
                    <p:nvPr/>
                  </p:nvSpPr>
                  <p:spPr>
                    <a:xfrm>
                      <a:off x="9415755" y="904850"/>
                      <a:ext cx="696489" cy="369332"/>
                    </a:xfrm>
                    <a:prstGeom prst="rect">
                      <a:avLst/>
                    </a:prstGeom>
                    <a:noFill/>
                  </p:spPr>
                  <p:txBody>
                    <a:bodyPr wrap="square" rtlCol="0">
                      <a:spAutoFit/>
                    </a:bodyPr>
                    <a:lstStyle/>
                    <a:p>
                      <a:r>
                        <a:rPr lang="en-US" dirty="0"/>
                        <a:t>“cat”</a:t>
                      </a:r>
                    </a:p>
                  </p:txBody>
                </p:sp>
                <p:sp>
                  <p:nvSpPr>
                    <p:cNvPr id="19" name="TextBox 18">
                      <a:extLst>
                        <a:ext uri="{FF2B5EF4-FFF2-40B4-BE49-F238E27FC236}">
                          <a16:creationId xmlns:a16="http://schemas.microsoft.com/office/drawing/2014/main" id="{9E0FDB12-08D7-1C34-820A-F555664A6F9E}"/>
                        </a:ext>
                      </a:extLst>
                    </p:cNvPr>
                    <p:cNvSpPr txBox="1"/>
                    <p:nvPr/>
                  </p:nvSpPr>
                  <p:spPr>
                    <a:xfrm>
                      <a:off x="9870684" y="1868094"/>
                      <a:ext cx="727720" cy="369332"/>
                    </a:xfrm>
                    <a:prstGeom prst="rect">
                      <a:avLst/>
                    </a:prstGeom>
                    <a:noFill/>
                  </p:spPr>
                  <p:txBody>
                    <a:bodyPr wrap="square" rtlCol="0">
                      <a:spAutoFit/>
                    </a:bodyPr>
                    <a:lstStyle/>
                    <a:p>
                      <a:r>
                        <a:rPr lang="en-US" dirty="0"/>
                        <a:t>“my”</a:t>
                      </a:r>
                    </a:p>
                  </p:txBody>
                </p:sp>
                <p:sp>
                  <p:nvSpPr>
                    <p:cNvPr id="20" name="TextBox 19">
                      <a:extLst>
                        <a:ext uri="{FF2B5EF4-FFF2-40B4-BE49-F238E27FC236}">
                          <a16:creationId xmlns:a16="http://schemas.microsoft.com/office/drawing/2014/main" id="{B2509EDE-2775-C1E1-4A2B-F2DD15462BB7}"/>
                        </a:ext>
                      </a:extLst>
                    </p:cNvPr>
                    <p:cNvSpPr txBox="1"/>
                    <p:nvPr/>
                  </p:nvSpPr>
                  <p:spPr>
                    <a:xfrm>
                      <a:off x="8539862" y="1888975"/>
                      <a:ext cx="536689" cy="369332"/>
                    </a:xfrm>
                    <a:prstGeom prst="rect">
                      <a:avLst/>
                    </a:prstGeom>
                    <a:noFill/>
                  </p:spPr>
                  <p:txBody>
                    <a:bodyPr wrap="square" rtlCol="0">
                      <a:spAutoFit/>
                    </a:bodyPr>
                    <a:lstStyle/>
                    <a:p>
                      <a:r>
                        <a:rPr lang="en-US" dirty="0"/>
                        <a:t>“is”</a:t>
                      </a:r>
                    </a:p>
                  </p:txBody>
                </p:sp>
              </p:grpSp>
              <p:sp>
                <p:nvSpPr>
                  <p:cNvPr id="17" name="TextBox 16">
                    <a:extLst>
                      <a:ext uri="{FF2B5EF4-FFF2-40B4-BE49-F238E27FC236}">
                        <a16:creationId xmlns:a16="http://schemas.microsoft.com/office/drawing/2014/main" id="{3DC8E2D3-360C-55CE-F372-9A2E69358D63}"/>
                      </a:ext>
                    </a:extLst>
                  </p:cNvPr>
                  <p:cNvSpPr txBox="1"/>
                  <p:nvPr/>
                </p:nvSpPr>
                <p:spPr>
                  <a:xfrm>
                    <a:off x="6232731" y="1813186"/>
                    <a:ext cx="725108" cy="369332"/>
                  </a:xfrm>
                  <a:prstGeom prst="rect">
                    <a:avLst/>
                  </a:prstGeom>
                  <a:noFill/>
                </p:spPr>
                <p:txBody>
                  <a:bodyPr wrap="square" rtlCol="0">
                    <a:spAutoFit/>
                  </a:bodyPr>
                  <a:lstStyle/>
                  <a:p>
                    <a:r>
                      <a:rPr lang="en-US" dirty="0"/>
                      <a:t>“old”</a:t>
                    </a:r>
                  </a:p>
                </p:txBody>
              </p:sp>
            </p:grpSp>
          </p:grpSp>
        </p:grpSp>
        <p:sp>
          <p:nvSpPr>
            <p:cNvPr id="3" name="TextBox 2">
              <a:extLst>
                <a:ext uri="{FF2B5EF4-FFF2-40B4-BE49-F238E27FC236}">
                  <a16:creationId xmlns:a16="http://schemas.microsoft.com/office/drawing/2014/main" id="{104192BF-65FC-1A6F-2D57-FD82A0ADE5B1}"/>
                </a:ext>
              </a:extLst>
            </p:cNvPr>
            <p:cNvSpPr txBox="1"/>
            <p:nvPr/>
          </p:nvSpPr>
          <p:spPr>
            <a:xfrm>
              <a:off x="9997630" y="3278126"/>
              <a:ext cx="559327" cy="368615"/>
            </a:xfrm>
            <a:prstGeom prst="rect">
              <a:avLst/>
            </a:prstGeom>
            <a:noFill/>
          </p:spPr>
          <p:txBody>
            <a:bodyPr wrap="square" rtlCol="0">
              <a:spAutoFit/>
            </a:bodyPr>
            <a:lstStyle/>
            <a:p>
              <a:r>
                <a:rPr lang="en-US" dirty="0"/>
                <a:t>“a”</a:t>
              </a:r>
            </a:p>
          </p:txBody>
        </p:sp>
        <p:sp>
          <p:nvSpPr>
            <p:cNvPr id="6" name="TextBox 5">
              <a:extLst>
                <a:ext uri="{FF2B5EF4-FFF2-40B4-BE49-F238E27FC236}">
                  <a16:creationId xmlns:a16="http://schemas.microsoft.com/office/drawing/2014/main" id="{8FFB3E70-4F91-4F32-4489-1F56C9547139}"/>
                </a:ext>
              </a:extLst>
            </p:cNvPr>
            <p:cNvSpPr txBox="1"/>
            <p:nvPr/>
          </p:nvSpPr>
          <p:spPr>
            <a:xfrm>
              <a:off x="8666774" y="3547223"/>
              <a:ext cx="536689" cy="369332"/>
            </a:xfrm>
            <a:prstGeom prst="rect">
              <a:avLst/>
            </a:prstGeom>
            <a:noFill/>
          </p:spPr>
          <p:txBody>
            <a:bodyPr wrap="square" rtlCol="0">
              <a:spAutoFit/>
            </a:bodyPr>
            <a:lstStyle/>
            <a:p>
              <a:r>
                <a:rPr lang="en-US" dirty="0"/>
                <a:t>“is”</a:t>
              </a:r>
            </a:p>
          </p:txBody>
        </p:sp>
        <p:sp>
          <p:nvSpPr>
            <p:cNvPr id="7" name="TextBox 6">
              <a:extLst>
                <a:ext uri="{FF2B5EF4-FFF2-40B4-BE49-F238E27FC236}">
                  <a16:creationId xmlns:a16="http://schemas.microsoft.com/office/drawing/2014/main" id="{EABFFCD0-AA17-9556-7086-D53984F9C7BC}"/>
                </a:ext>
              </a:extLst>
            </p:cNvPr>
            <p:cNvSpPr txBox="1"/>
            <p:nvPr/>
          </p:nvSpPr>
          <p:spPr>
            <a:xfrm>
              <a:off x="9164980" y="2988719"/>
              <a:ext cx="554582" cy="369332"/>
            </a:xfrm>
            <a:prstGeom prst="rect">
              <a:avLst/>
            </a:prstGeom>
            <a:noFill/>
          </p:spPr>
          <p:txBody>
            <a:bodyPr wrap="square" rtlCol="0">
              <a:spAutoFit/>
            </a:bodyPr>
            <a:lstStyle/>
            <a:p>
              <a:r>
                <a:rPr lang="en-US" dirty="0"/>
                <a:t>“it”</a:t>
              </a:r>
            </a:p>
          </p:txBody>
        </p:sp>
      </p:grpSp>
    </p:spTree>
    <p:custDataLst>
      <p:tags r:id="rId1"/>
    </p:custDataLst>
    <p:extLst>
      <p:ext uri="{BB962C8B-B14F-4D97-AF65-F5344CB8AC3E}">
        <p14:creationId xmlns:p14="http://schemas.microsoft.com/office/powerpoint/2010/main" val="226613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AE43911-B7EF-4B2F-930F-4B0B35FD8736}"/>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ML with text data</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Text is a common data type in ML.</a:t>
            </a:r>
          </a:p>
          <a:p>
            <a:r>
              <a:rPr lang="en-US" dirty="0"/>
              <a:t>But ML models need well-defined numerical data.</a:t>
            </a:r>
          </a:p>
          <a:p>
            <a:r>
              <a:rPr lang="en-US" dirty="0"/>
              <a:t>How can that work?</a:t>
            </a:r>
          </a:p>
        </p:txBody>
      </p:sp>
      <p:pic>
        <p:nvPicPr>
          <p:cNvPr id="11" name="Picture 10" descr="Process flow of using ML with text data. See details in notes.">
            <a:extLst>
              <a:ext uri="{FF2B5EF4-FFF2-40B4-BE49-F238E27FC236}">
                <a16:creationId xmlns:a16="http://schemas.microsoft.com/office/drawing/2014/main" id="{CCA43FD4-6572-477F-9F68-75D87E8DF0BC}"/>
              </a:ext>
            </a:extLst>
          </p:cNvPr>
          <p:cNvPicPr>
            <a:picLocks noChangeAspect="1"/>
          </p:cNvPicPr>
          <p:nvPr/>
        </p:nvPicPr>
        <p:blipFill>
          <a:blip r:embed="rId4"/>
          <a:stretch>
            <a:fillRect/>
          </a:stretch>
        </p:blipFill>
        <p:spPr>
          <a:xfrm>
            <a:off x="359167" y="3269105"/>
            <a:ext cx="11473666" cy="2969009"/>
          </a:xfrm>
          <a:prstGeom prst="rect">
            <a:avLst/>
          </a:prstGeom>
        </p:spPr>
      </p:pic>
    </p:spTree>
    <p:custDataLst>
      <p:tags r:id="rId1"/>
    </p:custDataLst>
    <p:extLst>
      <p:ext uri="{BB962C8B-B14F-4D97-AF65-F5344CB8AC3E}">
        <p14:creationId xmlns:p14="http://schemas.microsoft.com/office/powerpoint/2010/main" val="165378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23FEAC-B4E5-4080-836B-A1B7B6B2EB11}"/>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Text preprocessing</a:t>
            </a:r>
          </a:p>
        </p:txBody>
      </p:sp>
      <p:sp>
        <p:nvSpPr>
          <p:cNvPr id="4" name="Text Placeholder 3">
            <a:extLst>
              <a:ext uri="{FF2B5EF4-FFF2-40B4-BE49-F238E27FC236}">
                <a16:creationId xmlns:a16="http://schemas.microsoft.com/office/drawing/2014/main" id="{9DE2B6A9-9E30-700D-2415-4B2595AA4223}"/>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424116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B7BFED-B998-4A05-945F-9FBDBCDA1BE9}"/>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01390A24-C1CF-6615-2D1D-AD48D48D442D}"/>
              </a:ext>
            </a:extLst>
          </p:cNvPr>
          <p:cNvSpPr>
            <a:spLocks noGrp="1"/>
          </p:cNvSpPr>
          <p:nvPr>
            <p:ph type="title" idx="1"/>
          </p:nvPr>
        </p:nvSpPr>
        <p:spPr/>
        <p:txBody>
          <a:bodyPr>
            <a:normAutofit fontScale="90000"/>
          </a:bodyPr>
          <a:lstStyle/>
          <a:p>
            <a:r>
              <a:rPr lang="en-US" dirty="0"/>
              <a:t>Review: Cleaning text data</a:t>
            </a:r>
          </a:p>
        </p:txBody>
      </p:sp>
      <p:sp>
        <p:nvSpPr>
          <p:cNvPr id="3" name="Content Placeholder 2">
            <a:extLst>
              <a:ext uri="{FF2B5EF4-FFF2-40B4-BE49-F238E27FC236}">
                <a16:creationId xmlns:a16="http://schemas.microsoft.com/office/drawing/2014/main" id="{1992C72F-AA2E-456D-690D-E2FE1503626A}"/>
              </a:ext>
            </a:extLst>
          </p:cNvPr>
          <p:cNvSpPr>
            <a:spLocks noGrp="1"/>
          </p:cNvSpPr>
          <p:nvPr>
            <p:ph idx="2"/>
          </p:nvPr>
        </p:nvSpPr>
        <p:spPr/>
        <p:txBody>
          <a:bodyPr/>
          <a:lstStyle/>
          <a:p>
            <a:r>
              <a:rPr lang="en-US" dirty="0"/>
              <a:t>Problem: It’s more difficult to find patterns in unorganized text.</a:t>
            </a:r>
          </a:p>
          <a:p>
            <a:r>
              <a:rPr lang="en-US" dirty="0"/>
              <a:t>Preprocessing fix: Normalize text by removing noise (for example, convert to lowercase, remove white space, remove special characters, remove markup)</a:t>
            </a:r>
          </a:p>
          <a:p>
            <a:r>
              <a:rPr lang="en-US" dirty="0"/>
              <a:t>Example: The following sentences have similar meanings but might seem quite different to a text classifier (for example, a sentiment detector):</a:t>
            </a:r>
          </a:p>
          <a:p>
            <a:pPr lvl="1"/>
            <a:r>
              <a:rPr lang="en-US" dirty="0"/>
              <a:t>“The countess (Rebecca) considers\n</a:t>
            </a:r>
            <a:br>
              <a:rPr lang="en-US" dirty="0"/>
            </a:br>
            <a:r>
              <a:rPr lang="en-US" dirty="0"/>
              <a:t>the boy to be quite naïve.”</a:t>
            </a:r>
          </a:p>
          <a:p>
            <a:pPr lvl="1"/>
            <a:r>
              <a:rPr lang="en-US" dirty="0"/>
              <a:t>“countess rebecca considers boy naive”</a:t>
            </a:r>
          </a:p>
        </p:txBody>
      </p:sp>
    </p:spTree>
    <p:custDataLst>
      <p:tags r:id="rId1"/>
    </p:custDataLst>
    <p:extLst>
      <p:ext uri="{BB962C8B-B14F-4D97-AF65-F5344CB8AC3E}">
        <p14:creationId xmlns:p14="http://schemas.microsoft.com/office/powerpoint/2010/main" val="281596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D062550-AA48-4A3B-89F3-6C26D205F2E5}"/>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01390A24-C1CF-6615-2D1D-AD48D48D442D}"/>
              </a:ext>
            </a:extLst>
          </p:cNvPr>
          <p:cNvSpPr>
            <a:spLocks noGrp="1"/>
          </p:cNvSpPr>
          <p:nvPr>
            <p:ph type="title" idx="1"/>
          </p:nvPr>
        </p:nvSpPr>
        <p:spPr/>
        <p:txBody>
          <a:bodyPr>
            <a:normAutofit fontScale="90000"/>
          </a:bodyPr>
          <a:lstStyle/>
          <a:p>
            <a:r>
              <a:rPr lang="en-US" dirty="0"/>
              <a:t>Review: Tokenization</a:t>
            </a:r>
          </a:p>
        </p:txBody>
      </p:sp>
      <p:sp>
        <p:nvSpPr>
          <p:cNvPr id="3" name="Content Placeholder 2">
            <a:extLst>
              <a:ext uri="{FF2B5EF4-FFF2-40B4-BE49-F238E27FC236}">
                <a16:creationId xmlns:a16="http://schemas.microsoft.com/office/drawing/2014/main" id="{1992C72F-AA2E-456D-690D-E2FE1503626A}"/>
              </a:ext>
            </a:extLst>
          </p:cNvPr>
          <p:cNvSpPr>
            <a:spLocks noGrp="1"/>
          </p:cNvSpPr>
          <p:nvPr>
            <p:ph idx="2"/>
          </p:nvPr>
        </p:nvSpPr>
        <p:spPr/>
        <p:txBody>
          <a:bodyPr/>
          <a:lstStyle/>
          <a:p>
            <a:r>
              <a:rPr lang="en-US" dirty="0"/>
              <a:t>Breaks text apart by white space and punctuation</a:t>
            </a:r>
          </a:p>
          <a:p>
            <a:r>
              <a:rPr lang="en-US" dirty="0"/>
              <a:t>Helps interpret meaning by analyzing the sequence of words</a:t>
            </a:r>
          </a:p>
          <a:p>
            <a:r>
              <a:rPr lang="en-US" dirty="0"/>
              <a:t>Separates words or sentences</a:t>
            </a:r>
          </a:p>
          <a:p>
            <a:r>
              <a:rPr lang="en-US" dirty="0"/>
              <a:t>Example:</a:t>
            </a:r>
          </a:p>
        </p:txBody>
      </p:sp>
      <p:graphicFrame>
        <p:nvGraphicFramePr>
          <p:cNvPr id="4" name="Table 4" descr="Table showing how a sentence can generate word-level tokens.">
            <a:extLst>
              <a:ext uri="{FF2B5EF4-FFF2-40B4-BE49-F238E27FC236}">
                <a16:creationId xmlns:a16="http://schemas.microsoft.com/office/drawing/2014/main" id="{582F9B53-C387-B042-718C-3B40C017BF86}"/>
              </a:ext>
            </a:extLst>
          </p:cNvPr>
          <p:cNvGraphicFramePr>
            <a:graphicFrameLocks noGrp="1"/>
          </p:cNvGraphicFramePr>
          <p:nvPr>
            <p:extLst>
              <p:ext uri="{D42A27DB-BD31-4B8C-83A1-F6EECF244321}">
                <p14:modId xmlns:p14="http://schemas.microsoft.com/office/powerpoint/2010/main" val="2540401926"/>
              </p:ext>
            </p:extLst>
          </p:nvPr>
        </p:nvGraphicFramePr>
        <p:xfrm>
          <a:off x="2438400" y="3993808"/>
          <a:ext cx="7315200" cy="792480"/>
        </p:xfrm>
        <a:graphic>
          <a:graphicData uri="http://schemas.openxmlformats.org/drawingml/2006/table">
            <a:tbl>
              <a:tblPr firstRow="1" bandRow="1">
                <a:effectLst>
                  <a:outerShdw blurRad="50800" dist="38100" dir="2700000" algn="tl" rotWithShape="0">
                    <a:prstClr val="black">
                      <a:alpha val="40000"/>
                    </a:prstClr>
                  </a:outerShdw>
                </a:effectLst>
                <a:tableStyleId>{7DF18680-E054-41AD-8BC1-D1AEF772440D}</a:tableStyleId>
              </a:tblPr>
              <a:tblGrid>
                <a:gridCol w="3657600">
                  <a:extLst>
                    <a:ext uri="{9D8B030D-6E8A-4147-A177-3AD203B41FA5}">
                      <a16:colId xmlns:a16="http://schemas.microsoft.com/office/drawing/2014/main" val="3884621090"/>
                    </a:ext>
                  </a:extLst>
                </a:gridCol>
                <a:gridCol w="3657600">
                  <a:extLst>
                    <a:ext uri="{9D8B030D-6E8A-4147-A177-3AD203B41FA5}">
                      <a16:colId xmlns:a16="http://schemas.microsoft.com/office/drawing/2014/main" val="719576528"/>
                    </a:ext>
                  </a:extLst>
                </a:gridCol>
              </a:tblGrid>
              <a:tr h="370840">
                <a:tc>
                  <a:txBody>
                    <a:bodyPr/>
                    <a:lstStyle/>
                    <a:p>
                      <a:pPr algn="l"/>
                      <a:r>
                        <a:rPr lang="en-US" sz="2000" dirty="0"/>
                        <a:t>Sentence (Input)</a:t>
                      </a:r>
                    </a:p>
                  </a:txBody>
                  <a:tcPr/>
                </a:tc>
                <a:tc>
                  <a:txBody>
                    <a:bodyPr/>
                    <a:lstStyle/>
                    <a:p>
                      <a:pPr algn="l"/>
                      <a:r>
                        <a:rPr lang="en-US" sz="2000" dirty="0"/>
                        <a:t>Tokens (Output)</a:t>
                      </a:r>
                    </a:p>
                  </a:txBody>
                  <a:tcPr/>
                </a:tc>
                <a:extLst>
                  <a:ext uri="{0D108BD9-81ED-4DB2-BD59-A6C34878D82A}">
                    <a16:rowId xmlns:a16="http://schemas.microsoft.com/office/drawing/2014/main" val="358086218"/>
                  </a:ext>
                </a:extLst>
              </a:tr>
              <a:tr h="370840">
                <a:tc>
                  <a:txBody>
                    <a:bodyPr/>
                    <a:lstStyle/>
                    <a:p>
                      <a:pPr algn="l"/>
                      <a:r>
                        <a:rPr lang="en-US" sz="2000" dirty="0">
                          <a:solidFill>
                            <a:schemeClr val="tx2"/>
                          </a:solidFill>
                        </a:rPr>
                        <a:t>I don’t like eggs</a:t>
                      </a:r>
                    </a:p>
                  </a:txBody>
                  <a:tcPr/>
                </a:tc>
                <a:tc>
                  <a:txBody>
                    <a:bodyPr/>
                    <a:lstStyle/>
                    <a:p>
                      <a:pPr algn="l"/>
                      <a:r>
                        <a:rPr lang="en-US" sz="2000" dirty="0">
                          <a:solidFill>
                            <a:schemeClr val="tx2"/>
                          </a:solidFill>
                        </a:rPr>
                        <a:t>I, do, n’t, like, eggs, .</a:t>
                      </a:r>
                    </a:p>
                  </a:txBody>
                  <a:tcPr/>
                </a:tc>
                <a:extLst>
                  <a:ext uri="{0D108BD9-81ED-4DB2-BD59-A6C34878D82A}">
                    <a16:rowId xmlns:a16="http://schemas.microsoft.com/office/drawing/2014/main" val="2417094287"/>
                  </a:ext>
                </a:extLst>
              </a:tr>
            </a:tbl>
          </a:graphicData>
        </a:graphic>
      </p:graphicFrame>
      <p:sp>
        <p:nvSpPr>
          <p:cNvPr id="8" name="TextBox 7">
            <a:extLst>
              <a:ext uri="{FF2B5EF4-FFF2-40B4-BE49-F238E27FC236}">
                <a16:creationId xmlns:a16="http://schemas.microsoft.com/office/drawing/2014/main" id="{20248D48-760A-487D-A6B4-7221857ED0BF}"/>
              </a:ext>
            </a:extLst>
          </p:cNvPr>
          <p:cNvSpPr txBox="1"/>
          <p:nvPr/>
        </p:nvSpPr>
        <p:spPr>
          <a:xfrm>
            <a:off x="365758" y="5349378"/>
            <a:ext cx="11466576" cy="523220"/>
          </a:xfrm>
          <a:prstGeom prst="rect">
            <a:avLst/>
          </a:prstGeom>
          <a:noFill/>
        </p:spPr>
        <p:txBody>
          <a:bodyPr wrap="square">
            <a:spAutoFit/>
          </a:bodyPr>
          <a:lstStyle/>
          <a:p>
            <a:pPr indent="-223838">
              <a:spcBef>
                <a:spcPts val="500"/>
              </a:spcBef>
              <a:spcAft>
                <a:spcPts val="600"/>
              </a:spcAft>
              <a:buClr>
                <a:srgbClr val="232F3E"/>
              </a:buClr>
              <a:buFont typeface="Amazon Ember Display"/>
              <a:buChar char="•"/>
              <a:defRPr/>
            </a:pPr>
            <a:r>
              <a:rPr kumimoji="0" lang="en-US" sz="2800" b="0" i="0" u="none" strike="noStrike" kern="1200" cap="none" spc="0" normalizeH="0" baseline="0" noProof="0" dirty="0">
                <a:ln>
                  <a:noFill/>
                </a:ln>
                <a:solidFill>
                  <a:srgbClr val="232F3E"/>
                </a:solidFill>
                <a:effectLst/>
                <a:uLnTx/>
                <a:uFillTx/>
                <a:latin typeface="Amazon Ember Display"/>
              </a:rPr>
              <a:t>The tokens are used in the next steps of text preprocessing.</a:t>
            </a:r>
          </a:p>
        </p:txBody>
      </p:sp>
    </p:spTree>
    <p:custDataLst>
      <p:tags r:id="rId1"/>
    </p:custDataLst>
    <p:extLst>
      <p:ext uri="{BB962C8B-B14F-4D97-AF65-F5344CB8AC3E}">
        <p14:creationId xmlns:p14="http://schemas.microsoft.com/office/powerpoint/2010/main" val="3724947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E0076B-8529-4627-B9FF-DB79A39047F6}"/>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01390A24-C1CF-6615-2D1D-AD48D48D442D}"/>
              </a:ext>
            </a:extLst>
          </p:cNvPr>
          <p:cNvSpPr>
            <a:spLocks noGrp="1"/>
          </p:cNvSpPr>
          <p:nvPr>
            <p:ph type="title" idx="1"/>
          </p:nvPr>
        </p:nvSpPr>
        <p:spPr/>
        <p:txBody>
          <a:bodyPr>
            <a:normAutofit fontScale="90000"/>
          </a:bodyPr>
          <a:lstStyle/>
          <a:p>
            <a:r>
              <a:rPr lang="en-US" dirty="0"/>
              <a:t>Review: Stop words</a:t>
            </a:r>
          </a:p>
        </p:txBody>
      </p:sp>
      <p:sp>
        <p:nvSpPr>
          <p:cNvPr id="3" name="Content Placeholder 2">
            <a:extLst>
              <a:ext uri="{FF2B5EF4-FFF2-40B4-BE49-F238E27FC236}">
                <a16:creationId xmlns:a16="http://schemas.microsoft.com/office/drawing/2014/main" id="{1992C72F-AA2E-456D-690D-E2FE1503626A}"/>
              </a:ext>
            </a:extLst>
          </p:cNvPr>
          <p:cNvSpPr>
            <a:spLocks noGrp="1"/>
          </p:cNvSpPr>
          <p:nvPr>
            <p:ph idx="2"/>
          </p:nvPr>
        </p:nvSpPr>
        <p:spPr/>
        <p:txBody>
          <a:bodyPr/>
          <a:lstStyle/>
          <a:p>
            <a:r>
              <a:rPr lang="en-US" dirty="0"/>
              <a:t>Words that frequently appear but don’t contribute to the overall meaning</a:t>
            </a:r>
          </a:p>
          <a:p>
            <a:r>
              <a:rPr lang="en-US" dirty="0"/>
              <a:t>Examples: a, the, so, is, it, at, in, this, there, that, my</a:t>
            </a:r>
          </a:p>
        </p:txBody>
      </p:sp>
      <p:graphicFrame>
        <p:nvGraphicFramePr>
          <p:cNvPr id="6" name="Table 4">
            <a:extLst>
              <a:ext uri="{FF2B5EF4-FFF2-40B4-BE49-F238E27FC236}">
                <a16:creationId xmlns:a16="http://schemas.microsoft.com/office/drawing/2014/main" id="{58E2EDF3-DDE1-991E-7D78-A323655DFB19}"/>
              </a:ext>
            </a:extLst>
          </p:cNvPr>
          <p:cNvGraphicFramePr>
            <a:graphicFrameLocks noGrp="1"/>
          </p:cNvGraphicFramePr>
          <p:nvPr>
            <p:extLst>
              <p:ext uri="{D42A27DB-BD31-4B8C-83A1-F6EECF244321}">
                <p14:modId xmlns:p14="http://schemas.microsoft.com/office/powerpoint/2010/main" val="2924251270"/>
              </p:ext>
            </p:extLst>
          </p:nvPr>
        </p:nvGraphicFramePr>
        <p:xfrm>
          <a:off x="2032000" y="3824316"/>
          <a:ext cx="8128000" cy="792480"/>
        </p:xfrm>
        <a:graphic>
          <a:graphicData uri="http://schemas.openxmlformats.org/drawingml/2006/table">
            <a:tbl>
              <a:tblPr firstRow="1" bandRow="1">
                <a:effectLst>
                  <a:outerShdw blurRad="50800" dist="38100" dir="2700000" algn="tl" rotWithShape="0">
                    <a:prstClr val="black">
                      <a:alpha val="40000"/>
                    </a:prstClr>
                  </a:outerShdw>
                </a:effectLst>
                <a:tableStyleId>{7DF18680-E054-41AD-8BC1-D1AEF772440D}</a:tableStyleId>
              </a:tblPr>
              <a:tblGrid>
                <a:gridCol w="4064000">
                  <a:extLst>
                    <a:ext uri="{9D8B030D-6E8A-4147-A177-3AD203B41FA5}">
                      <a16:colId xmlns:a16="http://schemas.microsoft.com/office/drawing/2014/main" val="3884621090"/>
                    </a:ext>
                  </a:extLst>
                </a:gridCol>
                <a:gridCol w="4064000">
                  <a:extLst>
                    <a:ext uri="{9D8B030D-6E8A-4147-A177-3AD203B41FA5}">
                      <a16:colId xmlns:a16="http://schemas.microsoft.com/office/drawing/2014/main" val="719576528"/>
                    </a:ext>
                  </a:extLst>
                </a:gridCol>
              </a:tblGrid>
              <a:tr h="368808">
                <a:tc>
                  <a:txBody>
                    <a:bodyPr/>
                    <a:lstStyle/>
                    <a:p>
                      <a:pPr algn="l"/>
                      <a:r>
                        <a:rPr lang="en-US" sz="2000" dirty="0"/>
                        <a:t>Original Sentence</a:t>
                      </a:r>
                    </a:p>
                  </a:txBody>
                  <a:tcPr/>
                </a:tc>
                <a:tc>
                  <a:txBody>
                    <a:bodyPr/>
                    <a:lstStyle/>
                    <a:p>
                      <a:pPr algn="l"/>
                      <a:r>
                        <a:rPr lang="en-US" sz="2000" dirty="0"/>
                        <a:t>Sentence without Stop Words</a:t>
                      </a:r>
                    </a:p>
                  </a:txBody>
                  <a:tcPr/>
                </a:tc>
                <a:extLst>
                  <a:ext uri="{0D108BD9-81ED-4DB2-BD59-A6C34878D82A}">
                    <a16:rowId xmlns:a16="http://schemas.microsoft.com/office/drawing/2014/main" val="358086218"/>
                  </a:ext>
                </a:extLst>
              </a:tr>
              <a:tr h="370840">
                <a:tc>
                  <a:txBody>
                    <a:bodyPr/>
                    <a:lstStyle/>
                    <a:p>
                      <a:pPr algn="l"/>
                      <a:r>
                        <a:rPr lang="en-US" sz="2000" dirty="0">
                          <a:solidFill>
                            <a:schemeClr val="tx2"/>
                          </a:solidFill>
                        </a:rPr>
                        <a:t>There is a tree near the house</a:t>
                      </a:r>
                    </a:p>
                  </a:txBody>
                  <a:tcPr/>
                </a:tc>
                <a:tc>
                  <a:txBody>
                    <a:bodyPr/>
                    <a:lstStyle/>
                    <a:p>
                      <a:pPr algn="l"/>
                      <a:r>
                        <a:rPr lang="en-US" sz="2000" dirty="0">
                          <a:solidFill>
                            <a:schemeClr val="tx2"/>
                          </a:solidFill>
                        </a:rPr>
                        <a:t>tree near house</a:t>
                      </a:r>
                    </a:p>
                  </a:txBody>
                  <a:tcPr/>
                </a:tc>
                <a:extLst>
                  <a:ext uri="{0D108BD9-81ED-4DB2-BD59-A6C34878D82A}">
                    <a16:rowId xmlns:a16="http://schemas.microsoft.com/office/drawing/2014/main" val="2417094287"/>
                  </a:ext>
                </a:extLst>
              </a:tr>
            </a:tbl>
          </a:graphicData>
        </a:graphic>
      </p:graphicFrame>
    </p:spTree>
    <p:custDataLst>
      <p:tags r:id="rId1"/>
    </p:custDataLst>
    <p:extLst>
      <p:ext uri="{BB962C8B-B14F-4D97-AF65-F5344CB8AC3E}">
        <p14:creationId xmlns:p14="http://schemas.microsoft.com/office/powerpoint/2010/main" val="315247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1803569F-27B5-43E1-9E79-BFD72A7D8EBE}"/>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01390A24-C1CF-6615-2D1D-AD48D48D442D}"/>
              </a:ext>
            </a:extLst>
          </p:cNvPr>
          <p:cNvSpPr>
            <a:spLocks noGrp="1"/>
          </p:cNvSpPr>
          <p:nvPr>
            <p:ph type="title" idx="1"/>
          </p:nvPr>
        </p:nvSpPr>
        <p:spPr/>
        <p:txBody>
          <a:bodyPr>
            <a:normAutofit fontScale="90000"/>
          </a:bodyPr>
          <a:lstStyle/>
          <a:p>
            <a:r>
              <a:rPr lang="en-US" dirty="0"/>
              <a:t>List of common stop words</a:t>
            </a:r>
          </a:p>
        </p:txBody>
      </p:sp>
      <p:sp>
        <p:nvSpPr>
          <p:cNvPr id="3" name="Content Placeholder 2">
            <a:extLst>
              <a:ext uri="{FF2B5EF4-FFF2-40B4-BE49-F238E27FC236}">
                <a16:creationId xmlns:a16="http://schemas.microsoft.com/office/drawing/2014/main" id="{1992C72F-AA2E-456D-690D-E2FE1503626A}"/>
              </a:ext>
            </a:extLst>
          </p:cNvPr>
          <p:cNvSpPr>
            <a:spLocks noGrp="1"/>
          </p:cNvSpPr>
          <p:nvPr>
            <p:ph idx="2"/>
          </p:nvPr>
        </p:nvSpPr>
        <p:spPr/>
        <p:txBody>
          <a:bodyPr/>
          <a:lstStyle/>
          <a:p>
            <a:pPr marL="0" indent="0">
              <a:buNone/>
            </a:pPr>
            <a:r>
              <a:rPr lang="en-US" dirty="0"/>
              <a:t>Stop words from the Natural Language Toolkit (NLTK) library:</a:t>
            </a:r>
          </a:p>
        </p:txBody>
      </p:sp>
      <p:pic>
        <p:nvPicPr>
          <p:cNvPr id="4" name="Picture 3" descr="List of stop words from the NLTK library. The first several words are i, me, my, myself, we, our.">
            <a:extLst>
              <a:ext uri="{FF2B5EF4-FFF2-40B4-BE49-F238E27FC236}">
                <a16:creationId xmlns:a16="http://schemas.microsoft.com/office/drawing/2014/main" id="{93655A72-6939-CD31-871A-B203BBC4BB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712" y="2039730"/>
            <a:ext cx="11466576" cy="2650565"/>
          </a:xfrm>
          <a:prstGeom prst="rect">
            <a:avLst/>
          </a:prstGeom>
          <a:ln>
            <a:solidFill>
              <a:schemeClr val="tx1"/>
            </a:solidFill>
          </a:ln>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B32C2B43-DEE4-4DF2-8B9A-05023404D0DC}"/>
              </a:ext>
            </a:extLst>
          </p:cNvPr>
          <p:cNvSpPr txBox="1"/>
          <p:nvPr/>
        </p:nvSpPr>
        <p:spPr>
          <a:xfrm>
            <a:off x="365759" y="5091951"/>
            <a:ext cx="11466576" cy="954107"/>
          </a:xfrm>
          <a:prstGeom prst="rect">
            <a:avLst/>
          </a:prstGeom>
          <a:noFill/>
        </p:spPr>
        <p:txBody>
          <a:bodyPr wrap="square">
            <a:spAutoFit/>
          </a:bodyPr>
          <a:lstStyle/>
          <a:p>
            <a:pPr marL="0" marR="0" lvl="0" indent="0" defTabSz="914400" rtl="0" eaLnBrk="1" fontAlgn="auto" latinLnBrk="0" hangingPunct="1">
              <a:lnSpc>
                <a:spcPct val="100000"/>
              </a:lnSpc>
              <a:spcBef>
                <a:spcPts val="1000"/>
              </a:spcBef>
              <a:spcAft>
                <a:spcPts val="600"/>
              </a:spcAft>
              <a:buClr>
                <a:srgbClr val="232F3E"/>
              </a:buClr>
              <a:buSzTx/>
              <a:buFont typeface="Amazon Ember Display"/>
              <a:buNone/>
              <a:tabLst/>
              <a:defRPr/>
            </a:pPr>
            <a:r>
              <a:rPr kumimoji="0" lang="en-US" sz="2800" b="0" i="0" u="none" strike="noStrike" kern="1200" cap="none" spc="0" normalizeH="0" baseline="0" noProof="0" dirty="0">
                <a:ln>
                  <a:noFill/>
                </a:ln>
                <a:solidFill>
                  <a:srgbClr val="232F3E"/>
                </a:solidFill>
                <a:effectLst/>
                <a:uLnTx/>
                <a:uFillTx/>
                <a:latin typeface="Amazon Ember display"/>
              </a:rPr>
              <a:t>Is this a good list of stop words for a binary text classification of product reviews (positive or negative review)?</a:t>
            </a:r>
          </a:p>
        </p:txBody>
      </p:sp>
    </p:spTree>
    <p:custDataLst>
      <p:tags r:id="rId1"/>
    </p:custDataLst>
    <p:extLst>
      <p:ext uri="{BB962C8B-B14F-4D97-AF65-F5344CB8AC3E}">
        <p14:creationId xmlns:p14="http://schemas.microsoft.com/office/powerpoint/2010/main" val="2146863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39C802C1-D2C6-454C-BD9E-59E6D30E1CB6}"/>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01390A24-C1CF-6615-2D1D-AD48D48D442D}"/>
              </a:ext>
            </a:extLst>
          </p:cNvPr>
          <p:cNvSpPr>
            <a:spLocks noGrp="1"/>
          </p:cNvSpPr>
          <p:nvPr>
            <p:ph type="title" idx="1"/>
          </p:nvPr>
        </p:nvSpPr>
        <p:spPr/>
        <p:txBody>
          <a:bodyPr>
            <a:normAutofit fontScale="90000"/>
          </a:bodyPr>
          <a:lstStyle/>
          <a:p>
            <a:r>
              <a:rPr lang="en-US" dirty="0"/>
              <a:t>Review: Stemming</a:t>
            </a:r>
          </a:p>
        </p:txBody>
      </p:sp>
      <p:sp>
        <p:nvSpPr>
          <p:cNvPr id="3" name="Content Placeholder 2">
            <a:extLst>
              <a:ext uri="{FF2B5EF4-FFF2-40B4-BE49-F238E27FC236}">
                <a16:creationId xmlns:a16="http://schemas.microsoft.com/office/drawing/2014/main" id="{1992C72F-AA2E-456D-690D-E2FE1503626A}"/>
              </a:ext>
            </a:extLst>
          </p:cNvPr>
          <p:cNvSpPr>
            <a:spLocks noGrp="1"/>
          </p:cNvSpPr>
          <p:nvPr>
            <p:ph idx="2"/>
          </p:nvPr>
        </p:nvSpPr>
        <p:spPr/>
        <p:txBody>
          <a:bodyPr/>
          <a:lstStyle/>
          <a:p>
            <a:r>
              <a:rPr lang="en-US" dirty="0"/>
              <a:t>Set of rules to reduce a string to a substring that usually refers to a more general meaning.</a:t>
            </a:r>
          </a:p>
          <a:p>
            <a:r>
              <a:rPr lang="en-US" dirty="0"/>
              <a:t>Goal: Remove word affixes (particularly suffixes), such as -s, -es,</a:t>
            </a:r>
            <a:br>
              <a:rPr lang="en-US" dirty="0"/>
            </a:br>
            <a:r>
              <a:rPr lang="en-US" dirty="0"/>
              <a:t>-ing, and -ed.</a:t>
            </a:r>
          </a:p>
        </p:txBody>
      </p:sp>
      <p:sp>
        <p:nvSpPr>
          <p:cNvPr id="4" name="TextBox 3">
            <a:extLst>
              <a:ext uri="{FF2B5EF4-FFF2-40B4-BE49-F238E27FC236}">
                <a16:creationId xmlns:a16="http://schemas.microsoft.com/office/drawing/2014/main" id="{8D57AF2C-88B2-47F1-8429-39FCE1AC2D53}"/>
              </a:ext>
            </a:extLst>
          </p:cNvPr>
          <p:cNvSpPr txBox="1"/>
          <p:nvPr/>
        </p:nvSpPr>
        <p:spPr>
          <a:xfrm>
            <a:off x="3453064" y="3302269"/>
            <a:ext cx="1386918" cy="1323439"/>
          </a:xfrm>
          <a:prstGeom prst="rect">
            <a:avLst/>
          </a:prstGeom>
          <a:noFill/>
        </p:spPr>
        <p:txBody>
          <a:bodyPr wrap="none" rtlCol="0">
            <a:spAutoFit/>
          </a:bodyPr>
          <a:lstStyle/>
          <a:p>
            <a:r>
              <a:rPr lang="en-US" sz="2000" b="1" dirty="0">
                <a:solidFill>
                  <a:schemeClr val="tx2"/>
                </a:solidFill>
              </a:rPr>
              <a:t>Example</a:t>
            </a:r>
          </a:p>
          <a:p>
            <a:pPr marL="342900" indent="-342900">
              <a:buFont typeface="Arial" panose="020B0604020202020204" pitchFamily="34" charset="0"/>
              <a:buChar char="•"/>
            </a:pPr>
            <a:r>
              <a:rPr lang="en-US" sz="2000" dirty="0">
                <a:solidFill>
                  <a:schemeClr val="tx2"/>
                </a:solidFill>
              </a:rPr>
              <a:t>playing</a:t>
            </a:r>
          </a:p>
          <a:p>
            <a:pPr marL="342900" indent="-342900">
              <a:buFont typeface="Arial" panose="020B0604020202020204" pitchFamily="34" charset="0"/>
              <a:buChar char="•"/>
            </a:pPr>
            <a:r>
              <a:rPr lang="en-US" sz="2000" dirty="0">
                <a:solidFill>
                  <a:schemeClr val="tx2"/>
                </a:solidFill>
              </a:rPr>
              <a:t>played</a:t>
            </a:r>
          </a:p>
          <a:p>
            <a:pPr marL="342900" indent="-342900">
              <a:buFont typeface="Arial" panose="020B0604020202020204" pitchFamily="34" charset="0"/>
              <a:buChar char="•"/>
            </a:pPr>
            <a:r>
              <a:rPr lang="en-US" sz="2000" dirty="0">
                <a:solidFill>
                  <a:schemeClr val="tx2"/>
                </a:solidFill>
              </a:rPr>
              <a:t>plays</a:t>
            </a:r>
          </a:p>
        </p:txBody>
      </p:sp>
      <p:grpSp>
        <p:nvGrpSpPr>
          <p:cNvPr id="13" name="Callout with bracket">
            <a:extLst>
              <a:ext uri="{FF2B5EF4-FFF2-40B4-BE49-F238E27FC236}">
                <a16:creationId xmlns:a16="http://schemas.microsoft.com/office/drawing/2014/main" id="{532E9B36-2B0B-4A05-A9A4-D0C9528E0A3E}"/>
              </a:ext>
              <a:ext uri="{C183D7F6-B498-43B3-948B-1728B52AA6E4}">
                <adec:decorative xmlns:adec="http://schemas.microsoft.com/office/drawing/2017/decorative" val="0"/>
              </a:ext>
            </a:extLst>
          </p:cNvPr>
          <p:cNvGrpSpPr/>
          <p:nvPr/>
        </p:nvGrpSpPr>
        <p:grpSpPr>
          <a:xfrm>
            <a:off x="5204409" y="3672057"/>
            <a:ext cx="3520490" cy="1015662"/>
            <a:chOff x="6536971" y="1630530"/>
            <a:chExt cx="2634066" cy="790141"/>
          </a:xfrm>
          <a:solidFill>
            <a:schemeClr val="accent4"/>
          </a:solidFill>
        </p:grpSpPr>
        <p:cxnSp>
          <p:nvCxnSpPr>
            <p:cNvPr id="14" name="Straight Connector 20">
              <a:extLst>
                <a:ext uri="{FF2B5EF4-FFF2-40B4-BE49-F238E27FC236}">
                  <a16:creationId xmlns:a16="http://schemas.microsoft.com/office/drawing/2014/main" id="{9ABBEF5F-2754-4A9D-A13D-377D47184AA2}"/>
                </a:ext>
                <a:ext uri="{C183D7F6-B498-43B3-948B-1728B52AA6E4}">
                  <adec:decorative xmlns:adec="http://schemas.microsoft.com/office/drawing/2017/decorative" val="1"/>
                </a:ext>
              </a:extLst>
            </p:cNvPr>
            <p:cNvCxnSpPr>
              <a:cxnSpLocks/>
            </p:cNvCxnSpPr>
            <p:nvPr/>
          </p:nvCxnSpPr>
          <p:spPr>
            <a:xfrm rot="5400000">
              <a:off x="6207417" y="1990607"/>
              <a:ext cx="671807" cy="12700"/>
            </a:xfrm>
            <a:prstGeom prst="bentConnector5">
              <a:avLst>
                <a:gd name="adj1" fmla="val 0"/>
                <a:gd name="adj2" fmla="val -2967892"/>
                <a:gd name="adj3" fmla="val 97382"/>
              </a:avLst>
            </a:prstGeom>
            <a:grpFill/>
            <a:ln w="44450">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cxnSp>
        <p:sp>
          <p:nvSpPr>
            <p:cNvPr id="15" name="Callout: Create resources">
              <a:extLst>
                <a:ext uri="{FF2B5EF4-FFF2-40B4-BE49-F238E27FC236}">
                  <a16:creationId xmlns:a16="http://schemas.microsoft.com/office/drawing/2014/main" id="{4D741886-D917-455A-A0F2-9C39991EFB08}"/>
                </a:ext>
                <a:ext uri="{C183D7F6-B498-43B3-948B-1728B52AA6E4}">
                  <adec:decorative xmlns:adec="http://schemas.microsoft.com/office/drawing/2017/decorative" val="1"/>
                </a:ext>
              </a:extLst>
            </p:cNvPr>
            <p:cNvSpPr/>
            <p:nvPr/>
          </p:nvSpPr>
          <p:spPr>
            <a:xfrm>
              <a:off x="7512921" y="1630530"/>
              <a:ext cx="1658116" cy="790141"/>
            </a:xfrm>
            <a:prstGeom prst="borderCallout1">
              <a:avLst>
                <a:gd name="adj1" fmla="val 48874"/>
                <a:gd name="adj2" fmla="val 226"/>
                <a:gd name="adj3" fmla="val 49512"/>
                <a:gd name="adj4" fmla="val -35921"/>
              </a:avLst>
            </a:prstGeom>
            <a:solidFill>
              <a:schemeClr val="accent2">
                <a:lumMod val="75000"/>
              </a:schemeClr>
            </a:solidFill>
            <a:ln w="44450">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Amazon Ember Display"/>
                  <a:ea typeface="+mn-ea"/>
                  <a:cs typeface="+mn-cs"/>
                </a:rPr>
                <a:t>The root of all three example words is "play"</a:t>
              </a:r>
            </a:p>
          </p:txBody>
        </p:sp>
      </p:grpSp>
      <p:sp>
        <p:nvSpPr>
          <p:cNvPr id="11" name="Content Placeholder 2">
            <a:extLst>
              <a:ext uri="{FF2B5EF4-FFF2-40B4-BE49-F238E27FC236}">
                <a16:creationId xmlns:a16="http://schemas.microsoft.com/office/drawing/2014/main" id="{DBCCB9F4-EC20-4A4B-8EC9-57EE2816D676}"/>
              </a:ext>
            </a:extLst>
          </p:cNvPr>
          <p:cNvSpPr txBox="1">
            <a:spLocks/>
          </p:cNvSpPr>
          <p:nvPr/>
        </p:nvSpPr>
        <p:spPr>
          <a:xfrm>
            <a:off x="365760" y="5272520"/>
            <a:ext cx="11466576" cy="117400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solidFill>
                  <a:schemeClr val="tx2"/>
                </a:solidFill>
              </a:rPr>
              <a:t>Issue: Stemming doesn’t usually work with irregular forms, such as irregular verbs (for example, </a:t>
            </a:r>
            <a:r>
              <a:rPr lang="en-US" i="1" dirty="0">
                <a:solidFill>
                  <a:schemeClr val="tx2"/>
                </a:solidFill>
              </a:rPr>
              <a:t>teach/taught </a:t>
            </a:r>
            <a:r>
              <a:rPr lang="en-US" dirty="0">
                <a:solidFill>
                  <a:schemeClr val="tx2"/>
                </a:solidFill>
              </a:rPr>
              <a:t>and </a:t>
            </a:r>
            <a:r>
              <a:rPr lang="en-US" i="1" dirty="0">
                <a:solidFill>
                  <a:schemeClr val="tx2"/>
                </a:solidFill>
              </a:rPr>
              <a:t>bring/brought</a:t>
            </a:r>
            <a:r>
              <a:rPr lang="en-US" dirty="0">
                <a:solidFill>
                  <a:schemeClr val="tx2"/>
                </a:solidFill>
              </a:rPr>
              <a:t>).</a:t>
            </a:r>
          </a:p>
        </p:txBody>
      </p:sp>
    </p:spTree>
    <p:custDataLst>
      <p:tags r:id="rId1"/>
    </p:custDataLst>
    <p:extLst>
      <p:ext uri="{BB962C8B-B14F-4D97-AF65-F5344CB8AC3E}">
        <p14:creationId xmlns:p14="http://schemas.microsoft.com/office/powerpoint/2010/main" val="386843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zZObgGEc"/>
  <p:tag name="ARTICULATE_SLIDE_COUNT" val="2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10237</TotalTime>
  <Words>3328</Words>
  <Application>Microsoft Macintosh PowerPoint</Application>
  <PresentationFormat>Widescreen</PresentationFormat>
  <Paragraphs>438</Paragraphs>
  <Slides>26</Slides>
  <Notes>26</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Amazon Ember</vt:lpstr>
      <vt:lpstr>Amazon Ember Display</vt:lpstr>
      <vt:lpstr>Amazon Ember Display</vt:lpstr>
      <vt:lpstr>Amazon Ember Display Heavy</vt:lpstr>
      <vt:lpstr>Amazon Ember Heavy</vt:lpstr>
      <vt:lpstr>Arial</vt:lpstr>
      <vt:lpstr>Calibri</vt:lpstr>
      <vt:lpstr>Calibri Light</vt:lpstr>
      <vt:lpstr>Cambria Math</vt:lpstr>
      <vt:lpstr>Lucida Console</vt:lpstr>
      <vt:lpstr>Custom Design</vt:lpstr>
      <vt:lpstr>Processing Text</vt:lpstr>
      <vt:lpstr>Today’s activities</vt:lpstr>
      <vt:lpstr>ML with text data</vt:lpstr>
      <vt:lpstr>Text preprocessing</vt:lpstr>
      <vt:lpstr>Review: Cleaning text data</vt:lpstr>
      <vt:lpstr>Review: Tokenization</vt:lpstr>
      <vt:lpstr>Review: Stop words</vt:lpstr>
      <vt:lpstr>List of common stop words</vt:lpstr>
      <vt:lpstr>Review: Stemming</vt:lpstr>
      <vt:lpstr>Lemmatization</vt:lpstr>
      <vt:lpstr>Stemming compared to lemmatization</vt:lpstr>
      <vt:lpstr>Vectorization</vt:lpstr>
      <vt:lpstr>Review: Bag-of-words (BoW) method</vt:lpstr>
      <vt:lpstr>Bag-of-words example</vt:lpstr>
      <vt:lpstr>Bag of words in sklearn</vt:lpstr>
      <vt:lpstr>Term frequency (TF)</vt:lpstr>
      <vt:lpstr>Inverse document frequency (IDF)</vt:lpstr>
      <vt:lpstr>TF-IDF</vt:lpstr>
      <vt:lpstr>Sklearn implementation</vt:lpstr>
      <vt:lpstr>Tokenization</vt:lpstr>
      <vt:lpstr>Next lesson</vt:lpstr>
      <vt:lpstr>PowerPoint Presentation</vt:lpstr>
      <vt:lpstr>Image source slide (for curriculum development use only)</vt:lpstr>
      <vt:lpstr>Source graphic: ML with text data</vt:lpstr>
      <vt:lpstr>Source graphic: Review: Bag-of-words method</vt:lpstr>
      <vt:lpstr>Source graphic: Bag-of-words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191</cp:revision>
  <cp:lastPrinted>2023-06-19T19:42:59Z</cp:lastPrinted>
  <dcterms:created xsi:type="dcterms:W3CDTF">2022-11-16T15:46:36Z</dcterms:created>
  <dcterms:modified xsi:type="dcterms:W3CDTF">2025-05-05T22:15:04Z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9D296AB3-10C1-433F-B4D6-5BF2635C2A80</vt:lpwstr>
  </property>
  <property fmtid="{D5CDD505-2E9C-101B-9397-08002B2CF9AE}" pid="3" name="ArticulatePath">
    <vt:lpwstr>MLUDTI-EN-M2-L2</vt:lpwstr>
  </property>
</Properties>
</file>