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wdp" ContentType="image/vnd.ms-photo"/>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theme/theme3.xml" ContentType="application/vnd.openxmlformats-officedocument.theme+xml"/>
  <Override PartName="/ppt/tags/tag10.xml" ContentType="application/vnd.openxmlformats-officedocument.presentationml.tags+xml"/>
  <Override PartName="/ppt/notesSlides/notesSlide1.xml" ContentType="application/vnd.openxmlformats-officedocument.presentationml.notesSlide+xml"/>
  <Override PartName="/ppt/tags/tag11.xml" ContentType="application/vnd.openxmlformats-officedocument.presentationml.tags+xml"/>
  <Override PartName="/ppt/notesSlides/notesSlide2.xml" ContentType="application/vnd.openxmlformats-officedocument.presentationml.notesSlide+xml"/>
  <Override PartName="/ppt/tags/tag12.xml" ContentType="application/vnd.openxmlformats-officedocument.presentationml.tags+xml"/>
  <Override PartName="/ppt/notesSlides/notesSlide3.xml" ContentType="application/vnd.openxmlformats-officedocument.presentationml.notesSlide+xml"/>
  <Override PartName="/ppt/tags/tag13.xml" ContentType="application/vnd.openxmlformats-officedocument.presentationml.tags+xml"/>
  <Override PartName="/ppt/notesSlides/notesSlide4.xml" ContentType="application/vnd.openxmlformats-officedocument.presentationml.notesSlide+xml"/>
  <Override PartName="/ppt/tags/tag14.xml" ContentType="application/vnd.openxmlformats-officedocument.presentationml.tags+xml"/>
  <Override PartName="/ppt/notesSlides/notesSlide5.xml" ContentType="application/vnd.openxmlformats-officedocument.presentationml.notesSlide+xml"/>
  <Override PartName="/ppt/tags/tag15.xml" ContentType="application/vnd.openxmlformats-officedocument.presentationml.tags+xml"/>
  <Override PartName="/ppt/notesSlides/notesSlide6.xml" ContentType="application/vnd.openxmlformats-officedocument.presentationml.notesSlide+xml"/>
  <Override PartName="/ppt/tags/tag16.xml" ContentType="application/vnd.openxmlformats-officedocument.presentationml.tags+xml"/>
  <Override PartName="/ppt/notesSlides/notesSlide7.xml" ContentType="application/vnd.openxmlformats-officedocument.presentationml.notesSlide+xml"/>
  <Override PartName="/ppt/tags/tag17.xml" ContentType="application/vnd.openxmlformats-officedocument.presentationml.tags+xml"/>
  <Override PartName="/ppt/notesSlides/notesSlide8.xml" ContentType="application/vnd.openxmlformats-officedocument.presentationml.notesSlide+xml"/>
  <Override PartName="/ppt/tags/tag18.xml" ContentType="application/vnd.openxmlformats-officedocument.presentationml.tags+xml"/>
  <Override PartName="/ppt/notesSlides/notesSlide9.xml" ContentType="application/vnd.openxmlformats-officedocument.presentationml.notesSlide+xml"/>
  <Override PartName="/ppt/tags/tag19.xml" ContentType="application/vnd.openxmlformats-officedocument.presentationml.tags+xml"/>
  <Override PartName="/ppt/notesSlides/notesSlide10.xml" ContentType="application/vnd.openxmlformats-officedocument.presentationml.notesSlide+xml"/>
  <Override PartName="/ppt/tags/tag20.xml" ContentType="application/vnd.openxmlformats-officedocument.presentationml.tags+xml"/>
  <Override PartName="/ppt/notesSlides/notesSlide11.xml" ContentType="application/vnd.openxmlformats-officedocument.presentationml.notesSlide+xml"/>
  <Override PartName="/ppt/tags/tag21.xml" ContentType="application/vnd.openxmlformats-officedocument.presentationml.tags+xml"/>
  <Override PartName="/ppt/notesSlides/notesSlide12.xml" ContentType="application/vnd.openxmlformats-officedocument.presentationml.notesSlide+xml"/>
  <Override PartName="/ppt/tags/tag22.xml" ContentType="application/vnd.openxmlformats-officedocument.presentationml.tags+xml"/>
  <Override PartName="/ppt/notesSlides/notesSlide13.xml" ContentType="application/vnd.openxmlformats-officedocument.presentationml.notesSlide+xml"/>
  <Override PartName="/ppt/tags/tag23.xml" ContentType="application/vnd.openxmlformats-officedocument.presentationml.tags+xml"/>
  <Override PartName="/ppt/notesSlides/notesSlide14.xml" ContentType="application/vnd.openxmlformats-officedocument.presentationml.notesSlide+xml"/>
  <Override PartName="/ppt/tags/tag24.xml" ContentType="application/vnd.openxmlformats-officedocument.presentationml.tags+xml"/>
  <Override PartName="/ppt/notesSlides/notesSlide15.xml" ContentType="application/vnd.openxmlformats-officedocument.presentationml.notesSlide+xml"/>
  <Override PartName="/ppt/tags/tag25.xml" ContentType="application/vnd.openxmlformats-officedocument.presentationml.tags+xml"/>
  <Override PartName="/ppt/notesSlides/notesSlide16.xml" ContentType="application/vnd.openxmlformats-officedocument.presentationml.notesSlide+xml"/>
  <Override PartName="/ppt/tags/tag26.xml" ContentType="application/vnd.openxmlformats-officedocument.presentationml.tags+xml"/>
  <Override PartName="/ppt/notesSlides/notesSlide17.xml" ContentType="application/vnd.openxmlformats-officedocument.presentationml.notesSlide+xml"/>
  <Override PartName="/ppt/tags/tag27.xml" ContentType="application/vnd.openxmlformats-officedocument.presentationml.tags+xml"/>
  <Override PartName="/ppt/notesSlides/notesSlide18.xml" ContentType="application/vnd.openxmlformats-officedocument.presentationml.notesSlide+xml"/>
  <Override PartName="/ppt/tags/tag28.xml" ContentType="application/vnd.openxmlformats-officedocument.presentationml.tags+xml"/>
  <Override PartName="/ppt/notesSlides/notesSlide19.xml" ContentType="application/vnd.openxmlformats-officedocument.presentationml.notesSlide+xml"/>
  <Override PartName="/ppt/tags/tag29.xml" ContentType="application/vnd.openxmlformats-officedocument.presentationml.tags+xml"/>
  <Override PartName="/ppt/notesSlides/notesSlide20.xml" ContentType="application/vnd.openxmlformats-officedocument.presentationml.notesSlide+xml"/>
  <Override PartName="/ppt/tags/tag30.xml" ContentType="application/vnd.openxmlformats-officedocument.presentationml.tags+xml"/>
  <Override PartName="/ppt/notesSlides/notesSlide21.xml" ContentType="application/vnd.openxmlformats-officedocument.presentationml.notesSlide+xml"/>
  <Override PartName="/ppt/tags/tag31.xml" ContentType="application/vnd.openxmlformats-officedocument.presentationml.tags+xml"/>
  <Override PartName="/ppt/notesSlides/notesSlide22.xml" ContentType="application/vnd.openxmlformats-officedocument.presentationml.notesSlide+xml"/>
  <Override PartName="/ppt/tags/tag32.xml" ContentType="application/vnd.openxmlformats-officedocument.presentationml.tags+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tags/tag33.xml" ContentType="application/vnd.openxmlformats-officedocument.presentationml.tags+xml"/>
  <Override PartName="/ppt/notesSlides/notesSlide25.xml" ContentType="application/vnd.openxmlformats-officedocument.presentationml.notesSlide+xml"/>
  <Override PartName="/ppt/tags/tag34.xml" ContentType="application/vnd.openxmlformats-officedocument.presentationml.tags+xml"/>
  <Override PartName="/ppt/notesSlides/notesSlide26.xml" ContentType="application/vnd.openxmlformats-officedocument.presentationml.notesSlide+xml"/>
  <Override PartName="/ppt/tags/tag35.xml" ContentType="application/vnd.openxmlformats-officedocument.presentationml.tags+xml"/>
  <Override PartName="/ppt/notesSlides/notesSlide27.xml" ContentType="application/vnd.openxmlformats-officedocument.presentationml.notesSlide+xml"/>
  <Override PartName="/ppt/tags/tag36.xml" ContentType="application/vnd.openxmlformats-officedocument.presentationml.tags+xml"/>
  <Override PartName="/ppt/notesSlides/notesSlide28.xml" ContentType="application/vnd.openxmlformats-officedocument.presentationml.notesSlide+xml"/>
  <Override PartName="/ppt/tags/tag37.xml" ContentType="application/vnd.openxmlformats-officedocument.presentationml.tags+xml"/>
  <Override PartName="/ppt/notesSlides/notesSlide2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96" r:id="rId1"/>
  </p:sldMasterIdLst>
  <p:notesMasterIdLst>
    <p:notesMasterId r:id="rId31"/>
  </p:notesMasterIdLst>
  <p:handoutMasterIdLst>
    <p:handoutMasterId r:id="rId32"/>
  </p:handoutMasterIdLst>
  <p:sldIdLst>
    <p:sldId id="4050" r:id="rId2"/>
    <p:sldId id="417" r:id="rId3"/>
    <p:sldId id="451" r:id="rId4"/>
    <p:sldId id="430" r:id="rId5"/>
    <p:sldId id="442" r:id="rId6"/>
    <p:sldId id="440" r:id="rId7"/>
    <p:sldId id="443" r:id="rId8"/>
    <p:sldId id="452" r:id="rId9"/>
    <p:sldId id="427" r:id="rId10"/>
    <p:sldId id="453" r:id="rId11"/>
    <p:sldId id="432" r:id="rId12"/>
    <p:sldId id="433" r:id="rId13"/>
    <p:sldId id="444" r:id="rId14"/>
    <p:sldId id="449" r:id="rId15"/>
    <p:sldId id="446" r:id="rId16"/>
    <p:sldId id="454" r:id="rId17"/>
    <p:sldId id="434" r:id="rId18"/>
    <p:sldId id="447" r:id="rId19"/>
    <p:sldId id="435" r:id="rId20"/>
    <p:sldId id="436" r:id="rId21"/>
    <p:sldId id="437" r:id="rId22"/>
    <p:sldId id="450" r:id="rId23"/>
    <p:sldId id="2147477356" r:id="rId24"/>
    <p:sldId id="2147477358" r:id="rId25"/>
    <p:sldId id="455" r:id="rId26"/>
    <p:sldId id="4051" r:id="rId27"/>
    <p:sldId id="429" r:id="rId28"/>
    <p:sldId id="2147477357" r:id="rId29"/>
    <p:sldId id="457" r:id="rId30"/>
  </p:sldIdLst>
  <p:sldSz cx="12192000" cy="6858000"/>
  <p:notesSz cx="6858000" cy="9144000"/>
  <p:custDataLst>
    <p:tags r:id="rId33"/>
  </p:custData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FAA41368-270A-40C4-A85E-DEF391C055A8}">
          <p14:sldIdLst>
            <p14:sldId id="4050"/>
            <p14:sldId id="417"/>
            <p14:sldId id="451"/>
            <p14:sldId id="430"/>
            <p14:sldId id="442"/>
            <p14:sldId id="440"/>
            <p14:sldId id="443"/>
            <p14:sldId id="452"/>
            <p14:sldId id="427"/>
            <p14:sldId id="453"/>
            <p14:sldId id="432"/>
            <p14:sldId id="433"/>
            <p14:sldId id="444"/>
            <p14:sldId id="449"/>
            <p14:sldId id="446"/>
            <p14:sldId id="454"/>
            <p14:sldId id="434"/>
            <p14:sldId id="447"/>
            <p14:sldId id="435"/>
            <p14:sldId id="436"/>
            <p14:sldId id="437"/>
            <p14:sldId id="450"/>
            <p14:sldId id="2147477356"/>
          </p14:sldIdLst>
        </p14:section>
        <p14:section name="Source graphics" id="{C1BAFE17-C686-41E2-AA06-F9A87A06AD88}">
          <p14:sldIdLst>
            <p14:sldId id="2147477358"/>
            <p14:sldId id="455"/>
            <p14:sldId id="4051"/>
            <p14:sldId id="429"/>
            <p14:sldId id="2147477357"/>
            <p14:sldId id="457"/>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Xin Gao" initials="XG" lastIdx="13" clrIdx="0">
    <p:extLst>
      <p:ext uri="{19B8F6BF-5375-455C-9EA6-DF929625EA0E}">
        <p15:presenceInfo xmlns:p15="http://schemas.microsoft.com/office/powerpoint/2012/main" userId="Xin Gao" providerId="None"/>
      </p:ext>
    </p:extLst>
  </p:cmAuthor>
  <p:cmAuthor id="2" name="Kabik, Gabriel" initials="KG" lastIdx="38" clrIdx="1">
    <p:extLst>
      <p:ext uri="{19B8F6BF-5375-455C-9EA6-DF929625EA0E}">
        <p15:presenceInfo xmlns:p15="http://schemas.microsoft.com/office/powerpoint/2012/main" userId="S-1-5-21-1407069837-2091007605-538272213-15390607" providerId="AD"/>
      </p:ext>
    </p:extLst>
  </p:cmAuthor>
  <p:cmAuthor id="3" name="Raymond, Patty" initials="RP" lastIdx="14" clrIdx="2">
    <p:extLst>
      <p:ext uri="{19B8F6BF-5375-455C-9EA6-DF929625EA0E}">
        <p15:presenceInfo xmlns:p15="http://schemas.microsoft.com/office/powerpoint/2012/main" userId="S-1-5-21-1407069837-2091007605-538272213-29355854" providerId="AD"/>
      </p:ext>
    </p:extLst>
  </p:cmAuthor>
  <p:cmAuthor id="4" name="Stading, Katrina" initials="SK" lastIdx="22" clrIdx="3">
    <p:extLst>
      <p:ext uri="{19B8F6BF-5375-455C-9EA6-DF929625EA0E}">
        <p15:presenceInfo xmlns:p15="http://schemas.microsoft.com/office/powerpoint/2012/main" userId="S-1-5-21-1407069837-2091007605-538272213-31813507" providerId="AD"/>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ECEAFC"/>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74C1A8A3-306A-4EB7-A6B1-4F7E0EB9C5D6}" styleName="Medium Style 3 - Accent 5">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5"/>
          </a:solidFill>
        </a:fill>
      </a:tcStyle>
    </a:lastCol>
    <a:firstCol>
      <a:tcTxStyle b="on">
        <a:fontRef idx="minor">
          <a:scrgbClr r="0" g="0" b="0"/>
        </a:fontRef>
        <a:schemeClr val="lt1"/>
      </a:tcTxStyle>
      <a:tcStyle>
        <a:tcBdr/>
        <a:fill>
          <a:solidFill>
            <a:schemeClr val="accent5"/>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5"/>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EB9631B5-78F2-41C9-869B-9F39066F8104}" styleName="Medium Style 3 - Accent 4">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4"/>
          </a:solidFill>
        </a:fill>
      </a:tcStyle>
    </a:lastCol>
    <a:firstCol>
      <a:tcTxStyle b="on">
        <a:fontRef idx="minor">
          <a:scrgbClr r="0" g="0" b="0"/>
        </a:fontRef>
        <a:schemeClr val="lt1"/>
      </a:tcTxStyle>
      <a:tcStyle>
        <a:tcBdr/>
        <a:fill>
          <a:solidFill>
            <a:schemeClr val="accent4"/>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4"/>
          </a:solidFill>
        </a:fill>
      </a:tcStyle>
    </a:firstRow>
  </a:tblStyle>
  <a:tblStyle styleId="{EB344D84-9AFB-497E-A393-DC336BA19D2E}" styleName="Medium Style 3 - Accent 3">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3"/>
          </a:solidFill>
        </a:fill>
      </a:tcStyle>
    </a:lastCol>
    <a:firstCol>
      <a:tcTxStyle b="on">
        <a:fontRef idx="minor">
          <a:scrgbClr r="0" g="0" b="0"/>
        </a:fontRef>
        <a:schemeClr val="lt1"/>
      </a:tcTxStyle>
      <a:tcStyle>
        <a:tcBdr/>
        <a:fill>
          <a:solidFill>
            <a:schemeClr val="accent3"/>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3"/>
          </a:solidFill>
        </a:fill>
      </a:tcStyle>
    </a:firstRow>
  </a:tblStyle>
  <a:tblStyle styleId="{85BE263C-DBD7-4A20-BB59-AAB30ACAA65A}" styleName="Medium Style 3 - Accent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2915"/>
    <p:restoredTop sz="73333" autoAdjust="0"/>
  </p:normalViewPr>
  <p:slideViewPr>
    <p:cSldViewPr snapToGrid="0">
      <p:cViewPr varScale="1">
        <p:scale>
          <a:sx n="92" d="100"/>
          <a:sy n="92" d="100"/>
        </p:scale>
        <p:origin x="2032" y="176"/>
      </p:cViewPr>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200" d="100"/>
        <a:sy n="200" d="100"/>
      </p:scale>
      <p:origin x="0" y="0"/>
    </p:cViewPr>
  </p:sorterViewPr>
  <p:notesViewPr>
    <p:cSldViewPr snapToGrid="0">
      <p:cViewPr varScale="1">
        <p:scale>
          <a:sx n="84" d="100"/>
          <a:sy n="84" d="100"/>
        </p:scale>
        <p:origin x="3828" y="102"/>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21" Type="http://schemas.openxmlformats.org/officeDocument/2006/relationships/slide" Target="slides/slide20.xml"/><Relationship Id="rId34" Type="http://schemas.openxmlformats.org/officeDocument/2006/relationships/commentAuthors" Target="commentAuthor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gs" Target="tags/tag1.xml"/><Relationship Id="rId38"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handoutMaster" Target="handoutMasters/handoutMaster1.xml"/><Relationship Id="rId37"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presProps" Target="presProps.xml"/><Relationship Id="rId8" Type="http://schemas.openxmlformats.org/officeDocument/2006/relationships/slide" Target="slides/slide7.xml"/><Relationship Id="rId3" Type="http://schemas.openxmlformats.org/officeDocument/2006/relationships/slide" Target="slides/slide2.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79B3DECB-493A-4EDA-9739-E984C1266A2C}"/>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6B9676D4-2D16-49E2-B3E6-2AE6514E3F4C}"/>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76751E1A-099C-41F5-86E2-40586D243BF4}" type="datetimeFigureOut">
              <a:rPr lang="en-US" smtClean="0"/>
              <a:t>5/5/25</a:t>
            </a:fld>
            <a:endParaRPr lang="en-US" dirty="0"/>
          </a:p>
        </p:txBody>
      </p:sp>
      <p:sp>
        <p:nvSpPr>
          <p:cNvPr id="4" name="Footer Placeholder 3">
            <a:extLst>
              <a:ext uri="{FF2B5EF4-FFF2-40B4-BE49-F238E27FC236}">
                <a16:creationId xmlns:a16="http://schemas.microsoft.com/office/drawing/2014/main" id="{DF09F0B2-3F29-4DC1-AF48-D344475AA7E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F684DB3B-F4DD-4359-BDB0-5BB57545F4D1}"/>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614F4E6-0688-44A6-A3F0-21F6C5DFAE99}" type="slidenum">
              <a:rPr lang="en-US" smtClean="0"/>
              <a:t>‹#›</a:t>
            </a:fld>
            <a:endParaRPr lang="en-US" dirty="0"/>
          </a:p>
        </p:txBody>
      </p:sp>
    </p:spTree>
    <p:extLst>
      <p:ext uri="{BB962C8B-B14F-4D97-AF65-F5344CB8AC3E}">
        <p14:creationId xmlns:p14="http://schemas.microsoft.com/office/powerpoint/2010/main" val="3262786666"/>
      </p:ext>
    </p:extLst>
  </p:cSld>
  <p:clrMap bg1="lt1" tx1="dk1" bg2="lt2" tx2="dk2" accent1="accent1" accent2="accent2" accent3="accent3" accent4="accent4" accent5="accent5" accent6="accent6" hlink="hlink" folHlink="folHlink"/>
  <p:hf sldNum="0"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550949420"/>
      </p:ext>
    </p:extLst>
  </p:cSld>
  <p:clrMap bg1="lt1" tx1="dk1" bg2="lt2" tx2="dk2" accent1="accent1" accent2="accent2" accent3="accent3" accent4="accent4" accent5="accent5" accent6="accent6" hlink="hlink" folHlink="folHlink"/>
  <p:hf sldNum="0" hdr="0" ftr="0" dt="0"/>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3" Type="http://schemas.openxmlformats.org/officeDocument/2006/relationships/hyperlink" Target="https://github.com/tensorflow/tensor2tensor/blob/master/tensor2tensor/notebooks/Transformer_translate.ipynb" TargetMode="External"/><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3" Type="http://schemas.openxmlformats.org/officeDocument/2006/relationships/hyperlink" Target="https://doi.org/10.48550/arXiv.1706.03762" TargetMode="External"/><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3" Type="http://schemas.openxmlformats.org/officeDocument/2006/relationships/hyperlink" Target="https://d2l.ai/" TargetMode="External"/><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3" Type="http://schemas.openxmlformats.org/officeDocument/2006/relationships/hyperlink" Target="https://doi.org/10.48550/arXiv.1810.04805" TargetMode="External"/><Relationship Id="rId2" Type="http://schemas.openxmlformats.org/officeDocument/2006/relationships/slide" Target="../slides/slide21.xml"/><Relationship Id="rId1" Type="http://schemas.openxmlformats.org/officeDocument/2006/relationships/notesMaster" Target="../notesMasters/notesMaster1.xml"/><Relationship Id="rId4" Type="http://schemas.openxmlformats.org/officeDocument/2006/relationships/hyperlink" Target="https://doi.org/10.48550/arXiv.2005.14165" TargetMode="Externa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34693396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67298543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Is the entire input sequence (or sentence) important at every time step during encoding? How can you know which words are important for the decoder to generate accurate predictions?</a:t>
            </a:r>
          </a:p>
          <a:p>
            <a:endParaRPr lang="en-US" dirty="0"/>
          </a:p>
          <a:p>
            <a:r>
              <a:rPr lang="en-US" dirty="0"/>
              <a:t>Humans often focus on the words that matter most in the message prior to responding. This principle can apply for text modeling too. Attention weights indicate the importance of a particular token for the output at a given time step.</a:t>
            </a:r>
          </a:p>
          <a:p>
            <a:endParaRPr lang="en-US" dirty="0"/>
          </a:p>
          <a:p>
            <a:r>
              <a:rPr lang="en-US" dirty="0"/>
              <a:t>In the given examples, the same token, </a:t>
            </a:r>
            <a:r>
              <a:rPr lang="en-US" i="1" dirty="0"/>
              <a:t>it</a:t>
            </a:r>
            <a:r>
              <a:rPr lang="en-US" i="0" dirty="0"/>
              <a:t>, </a:t>
            </a:r>
            <a:r>
              <a:rPr lang="en-US" dirty="0"/>
              <a:t>refers to different entities as the context changes. The context can now be understood by using attention.</a:t>
            </a:r>
          </a:p>
        </p:txBody>
      </p:sp>
    </p:spTree>
    <p:extLst>
      <p:ext uri="{BB962C8B-B14F-4D97-AF65-F5344CB8AC3E}">
        <p14:creationId xmlns:p14="http://schemas.microsoft.com/office/powerpoint/2010/main" val="388497834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algn="l" defTabSz="914400" rtl="0" eaLnBrk="1" fontAlgn="auto" latinLnBrk="0" hangingPunct="1">
              <a:buClrTx/>
              <a:buSzTx/>
              <a:buFontTx/>
              <a:buNone/>
              <a:tabLst/>
              <a:defRPr/>
            </a:pPr>
            <a:r>
              <a:rPr lang="en-US" b="0" dirty="0"/>
              <a:t>~Alt text: Graph of word correlation. See details in notes.</a:t>
            </a:r>
          </a:p>
          <a:p>
            <a:pPr marL="0" marR="0" lvl="0" algn="l" defTabSz="914400" rtl="0" eaLnBrk="1" fontAlgn="auto" latinLnBrk="0" hangingPunct="1">
              <a:buClrTx/>
              <a:buSzTx/>
              <a:buFontTx/>
              <a:buNone/>
              <a:tabLst/>
              <a:defRPr/>
            </a:pPr>
            <a:r>
              <a:rPr lang="en-US" b="0" dirty="0"/>
              <a:t>~</a:t>
            </a:r>
          </a:p>
          <a:p>
            <a:pPr marL="0" marR="0" lvl="0" algn="l" defTabSz="914400" rtl="0" eaLnBrk="1" fontAlgn="auto" latinLnBrk="0" hangingPunct="1">
              <a:buClrTx/>
              <a:buSzTx/>
              <a:buFontTx/>
              <a:buNone/>
              <a:tabLst/>
              <a:defRPr/>
            </a:pPr>
            <a:r>
              <a:rPr lang="en-US" b="1" dirty="0"/>
              <a:t>Image description: </a:t>
            </a:r>
            <a:r>
              <a:rPr lang="en-US" b="0" dirty="0"/>
              <a:t>Graph that shows how strongly the word "it" in the sentence correlates to other words in the sentence. “It” is found to be more relevant to “animal” than “street.” </a:t>
            </a:r>
            <a:r>
              <a:rPr lang="en-US" b="1" dirty="0"/>
              <a:t>End description.</a:t>
            </a:r>
          </a:p>
          <a:p>
            <a:endParaRPr lang="en-US" dirty="0"/>
          </a:p>
          <a:p>
            <a:r>
              <a:rPr lang="en-US" dirty="0"/>
              <a:t>What does </a:t>
            </a:r>
            <a:r>
              <a:rPr lang="en-US" i="1" dirty="0"/>
              <a:t>it</a:t>
            </a:r>
            <a:r>
              <a:rPr lang="en-US" dirty="0"/>
              <a:t> in this sentence refer to? Does it refer to the street or the animal? It’s a simple question to a human, but it’s not as simple to an algorithm. When the model processes the word “it”, self-attention allows it to associate </a:t>
            </a:r>
            <a:r>
              <a:rPr lang="en-US" i="1" dirty="0"/>
              <a:t>it</a:t>
            </a:r>
            <a:r>
              <a:rPr lang="en-US" dirty="0"/>
              <a:t> with </a:t>
            </a:r>
            <a:r>
              <a:rPr lang="en-US" i="1" dirty="0"/>
              <a:t>animal</a:t>
            </a:r>
            <a:r>
              <a:rPr lang="en-US" dirty="0"/>
              <a:t>. By using attention, the context can encode which tokens the decoder must focus on during prediction at any given time step.</a:t>
            </a:r>
          </a:p>
          <a:p>
            <a:endParaRPr lang="en-US" dirty="0"/>
          </a:p>
          <a:p>
            <a:r>
              <a:rPr lang="en-US" dirty="0"/>
              <a:t>As observed from the image on the slide, higher attention weights are assigned to </a:t>
            </a:r>
            <a:r>
              <a:rPr lang="en-US" i="1" dirty="0"/>
              <a:t>animal</a:t>
            </a:r>
            <a:r>
              <a:rPr lang="en-US" i="0" dirty="0"/>
              <a:t>,</a:t>
            </a:r>
            <a:r>
              <a:rPr lang="en-US" dirty="0"/>
              <a:t> and lower attention weights have been assigned to </a:t>
            </a:r>
            <a:r>
              <a:rPr lang="en-US" i="1" dirty="0"/>
              <a:t>street</a:t>
            </a:r>
            <a:r>
              <a:rPr lang="en-US" dirty="0"/>
              <a:t>. This indicates that </a:t>
            </a:r>
            <a:r>
              <a:rPr lang="en-US" i="1" dirty="0"/>
              <a:t>it</a:t>
            </a:r>
            <a:r>
              <a:rPr lang="en-US" dirty="0"/>
              <a:t> is most relevant with </a:t>
            </a:r>
            <a:r>
              <a:rPr lang="en-US" i="1" dirty="0"/>
              <a:t>animal</a:t>
            </a:r>
            <a:r>
              <a:rPr lang="en-US" dirty="0"/>
              <a:t>, and this context would be considered during predictions.</a:t>
            </a:r>
          </a:p>
          <a:p>
            <a:endParaRPr lang="en-US" dirty="0"/>
          </a:p>
          <a:p>
            <a:r>
              <a:rPr lang="en-US" dirty="0"/>
              <a:t>This page contains an image generated by TensorFlow and licensed under the Creative Commons Attribution 4.0 License with code samples licensed under the Apache 2.0 License. TensorFlow is a trademark of Google, Inc.</a:t>
            </a:r>
          </a:p>
          <a:p>
            <a:endParaRPr lang="en-US" dirty="0"/>
          </a:p>
          <a:p>
            <a:r>
              <a:rPr lang="en-US" dirty="0"/>
              <a:t>Notebook to generate the image on the slide: </a:t>
            </a:r>
            <a:r>
              <a:rPr lang="en-US" dirty="0">
                <a:hlinkClick r:id="rId3"/>
              </a:rPr>
              <a:t>https://github.com/tensorflow/tensor2tensor/blob/master/tensor2tensor/notebooks/Transformer_translate.ipynb</a:t>
            </a:r>
            <a:endParaRPr lang="en-US" dirty="0"/>
          </a:p>
        </p:txBody>
      </p:sp>
    </p:spTree>
    <p:extLst>
      <p:ext uri="{BB962C8B-B14F-4D97-AF65-F5344CB8AC3E}">
        <p14:creationId xmlns:p14="http://schemas.microsoft.com/office/powerpoint/2010/main" val="30860868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attention mechanism, which was originally proposed by Bahdanau et al. in 2015, allows a language model to focus on parts of the sequence that relate most at each time step. Each time a model that uses this mechanism predicts an output word, the model uses only those parts of the input where the most relevant information is concentrated instead of the entire sequence. In simpler terms, the model pays attention to only some input words.</a:t>
            </a:r>
          </a:p>
          <a:p>
            <a:endParaRPr lang="en-US" dirty="0"/>
          </a:p>
          <a:p>
            <a:r>
              <a:rPr lang="en-US" dirty="0"/>
              <a:t>Attention is an interface that connects the encoder and decoder, and provides the decoder with information from every encoder hidden state. With this framework, the model is able to selectively focus on valuable parts of the input sequence and hence, learn the association between them. This helps the model to cope efficiently with long input sentences.</a:t>
            </a:r>
          </a:p>
        </p:txBody>
      </p:sp>
    </p:spTree>
    <p:extLst>
      <p:ext uri="{BB962C8B-B14F-4D97-AF65-F5344CB8AC3E}">
        <p14:creationId xmlns:p14="http://schemas.microsoft.com/office/powerpoint/2010/main" val="150082964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~Alt text: Diagram of an encoder-decoder model. See notes for more details.</a:t>
            </a:r>
          </a:p>
          <a:p>
            <a:pPr marL="0" indent="0">
              <a:buFontTx/>
              <a:buNone/>
            </a:pPr>
            <a:r>
              <a:rPr lang="en-US" dirty="0"/>
              <a:t>~</a:t>
            </a:r>
          </a:p>
          <a:p>
            <a:pPr marL="0" indent="0">
              <a:buFontTx/>
              <a:buNone/>
            </a:pPr>
            <a:r>
              <a:rPr lang="en-US" dirty="0"/>
              <a:t>A Seq2seq model with attention works as follows:</a:t>
            </a:r>
          </a:p>
          <a:p>
            <a:pPr marL="228600" indent="-228600">
              <a:buFont typeface="+mj-lt"/>
              <a:buAutoNum type="arabicPeriod"/>
            </a:pPr>
            <a:r>
              <a:rPr lang="en-US" dirty="0"/>
              <a:t>In the encoder-decoder model, the input is encoded as a single fixed-length vector. The attention model requires access to the output from the encoder for each input time step.</a:t>
            </a:r>
          </a:p>
          <a:p>
            <a:pPr marL="228600" indent="-228600">
              <a:buFont typeface="+mj-lt"/>
              <a:buAutoNum type="arabicPeriod"/>
            </a:pPr>
            <a:r>
              <a:rPr lang="en-US" dirty="0"/>
              <a:t>The decoder outputs one value at a time, which might be passed to more layers, before finally outputting a prediction for the current output time step. The alignment model scores how well each encoded input matches the current output of the decoder.</a:t>
            </a:r>
          </a:p>
          <a:p>
            <a:pPr marL="228600" indent="-228600">
              <a:buFont typeface="+mj-lt"/>
              <a:buAutoNum type="arabicPeriod"/>
            </a:pPr>
            <a:r>
              <a:rPr lang="en-US" dirty="0"/>
              <a:t>The alignment scores are normalized using a softmax function. The normalization of the scores allows them to be treated like probabilities, indicating the likelihood of each encoded input time step being relevant to the current output time step.</a:t>
            </a:r>
          </a:p>
          <a:p>
            <a:pPr marL="228600" indent="-228600">
              <a:buFont typeface="+mj-lt"/>
              <a:buAutoNum type="arabicPeriod"/>
            </a:pPr>
            <a:r>
              <a:rPr lang="en-US" dirty="0"/>
              <a:t>Each normalized score is multiplied by the annotation weights to produce a new attended context vector from which the current output time step can be decoded.</a:t>
            </a:r>
          </a:p>
          <a:p>
            <a:pPr marL="228600" indent="-228600">
              <a:buFont typeface="+mj-lt"/>
              <a:buAutoNum type="arabicPeriod"/>
            </a:pPr>
            <a:r>
              <a:rPr lang="en-US" dirty="0"/>
              <a:t>Decoding is then performed as in the encoder-decoder model, but decoding uses the attended context vector for the current time step.</a:t>
            </a:r>
          </a:p>
        </p:txBody>
      </p:sp>
    </p:spTree>
    <p:extLst>
      <p:ext uri="{BB962C8B-B14F-4D97-AF65-F5344CB8AC3E}">
        <p14:creationId xmlns:p14="http://schemas.microsoft.com/office/powerpoint/2010/main" val="190053579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en-US" dirty="0"/>
              <a:t>Attention resolves the bottleneck problem to an extent by allowing the decoder to seek the relevant input during prediction.</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This approach also mitigates the vanishing gradient problem by assigning attention weights for tokens even if they were observed at the beginning of a long sequence. Attention mechanisms allow the Seq2seq model to parse longer sequences effectively.</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The attention weights can help analyze which parts of the input sequence the decoder focuses on most when producing outputs. This offers some interpretability to this model.</a:t>
            </a:r>
          </a:p>
          <a:p>
            <a:pPr marL="0" indent="0">
              <a:buFont typeface="Arial" panose="020B0604020202020204" pitchFamily="34" charset="0"/>
              <a:buNone/>
            </a:pPr>
            <a:endParaRPr lang="en-US" dirty="0"/>
          </a:p>
          <a:p>
            <a:pPr marL="0" indent="0">
              <a:buFont typeface="Arial" panose="020B0604020202020204" pitchFamily="34" charset="0"/>
              <a:buNone/>
            </a:pPr>
            <a:r>
              <a:rPr lang="en-US" dirty="0"/>
              <a:t>Attention mechanisms can integrate easily with RNNs and instantly overcome several limitations of RNNs, such as the bottleneck problem and vanishing gradient problem.</a:t>
            </a:r>
          </a:p>
        </p:txBody>
      </p:sp>
    </p:spTree>
    <p:extLst>
      <p:ext uri="{BB962C8B-B14F-4D97-AF65-F5344CB8AC3E}">
        <p14:creationId xmlns:p14="http://schemas.microsoft.com/office/powerpoint/2010/main" val="427511469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57881976"/>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Self-attention takes into consideration the relationship between words within the same sentence. Self-attention compares all input sequence members with each other and modifies the corresponding output sequence positions. In other words, self-attention layer searches the input sequence for each input and adds results to the output sequence.</a:t>
            </a:r>
          </a:p>
          <a:p>
            <a:endParaRPr lang="en-US" dirty="0"/>
          </a:p>
          <a:p>
            <a:r>
              <a:rPr lang="en-US" dirty="0"/>
              <a:t>The query, key, and value are concepts from information retrieval. Consider an example of searching for a video on the internet. The text that is typed in the search bar is the query. The results that appear are the key, and the content of the results is the value.</a:t>
            </a:r>
          </a:p>
        </p:txBody>
      </p:sp>
    </p:spTree>
    <p:extLst>
      <p:ext uri="{BB962C8B-B14F-4D97-AF65-F5344CB8AC3E}">
        <p14:creationId xmlns:p14="http://schemas.microsoft.com/office/powerpoint/2010/main" val="158801456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b="0" dirty="0"/>
              <a:t>~Alt text: Illustration of computing the context vector. See details in notes.</a:t>
            </a:r>
          </a:p>
          <a:p>
            <a:pPr marL="0" marR="0" lvl="0" indent="0" algn="l" defTabSz="914400" rtl="0" eaLnBrk="1" fontAlgn="auto" latinLnBrk="0" hangingPunct="1">
              <a:buClrTx/>
              <a:buSzTx/>
              <a:buFontTx/>
              <a:buNone/>
              <a:tabLst/>
              <a:defRPr/>
            </a:pPr>
            <a:r>
              <a:rPr lang="en-US" b="0" dirty="0"/>
              <a:t>~</a:t>
            </a:r>
          </a:p>
          <a:p>
            <a:pPr marL="0" marR="0" lvl="0" indent="0" algn="l" defTabSz="914400" rtl="0" eaLnBrk="1" fontAlgn="auto" latinLnBrk="0" hangingPunct="1">
              <a:buClrTx/>
              <a:buSzTx/>
              <a:buFontTx/>
              <a:buNone/>
              <a:tabLst/>
              <a:defRPr/>
            </a:pPr>
            <a:r>
              <a:rPr lang="en-US" b="1" dirty="0"/>
              <a:t>Image description: </a:t>
            </a:r>
            <a:r>
              <a:rPr lang="en-US" sz="1200" kern="1200" dirty="0">
                <a:solidFill>
                  <a:schemeClr val="tx1"/>
                </a:solidFill>
                <a:effectLst/>
                <a:latin typeface="+mn-lt"/>
                <a:ea typeface="+mn-ea"/>
                <a:cs typeface="+mn-cs"/>
              </a:rPr>
              <a:t>Illustration of how query, key, and value vectors can be used to compute the context vector. The query and key vectors are combined to compute normalized attention scores. </a:t>
            </a:r>
            <a:r>
              <a:rPr lang="en-US" b="1" dirty="0"/>
              <a:t>End description. </a:t>
            </a:r>
          </a:p>
          <a:p>
            <a:endParaRPr lang="en-US" b="0" dirty="0"/>
          </a:p>
          <a:p>
            <a:r>
              <a:rPr lang="en-US" b="0" dirty="0"/>
              <a:t>Attention is calculated as follows:</a:t>
            </a:r>
          </a:p>
          <a:p>
            <a:pPr marL="228600" indent="-228600">
              <a:buFont typeface="+mj-lt"/>
              <a:buAutoNum type="arabicPeriod"/>
            </a:pPr>
            <a:r>
              <a:rPr lang="en-US" b="0" dirty="0"/>
              <a:t>Take the query vector for a word and calculate its dot product with the transposition of the key vector of each word in the sequence (including itself). This is the </a:t>
            </a:r>
            <a:r>
              <a:rPr lang="en-US" b="0" i="1" dirty="0"/>
              <a:t>attention score </a:t>
            </a:r>
            <a:r>
              <a:rPr lang="en-US" b="0" dirty="0"/>
              <a:t>(also called the attention weight).</a:t>
            </a:r>
          </a:p>
          <a:p>
            <a:pPr marL="228600" indent="-228600">
              <a:buFont typeface="+mj-lt"/>
              <a:buAutoNum type="arabicPeriod"/>
            </a:pPr>
            <a:r>
              <a:rPr lang="en-US" b="0" dirty="0"/>
              <a:t>Divide each of the results by the square root of the dimension of the key vector. This is the </a:t>
            </a:r>
            <a:r>
              <a:rPr lang="en-US" b="0" i="1" dirty="0"/>
              <a:t>scaled attention score</a:t>
            </a:r>
            <a:r>
              <a:rPr lang="en-US" b="0" dirty="0"/>
              <a:t>.</a:t>
            </a:r>
          </a:p>
          <a:p>
            <a:pPr marL="228600" indent="-228600">
              <a:buFont typeface="+mj-lt"/>
              <a:buAutoNum type="arabicPeriod"/>
            </a:pPr>
            <a:r>
              <a:rPr lang="en-US" b="0" dirty="0"/>
              <a:t>Pass them through a softmax function so that values are contained between 0 and 1.</a:t>
            </a:r>
          </a:p>
          <a:p>
            <a:pPr marL="228600" indent="-228600">
              <a:buFont typeface="+mj-lt"/>
              <a:buAutoNum type="arabicPeriod"/>
            </a:pPr>
            <a:r>
              <a:rPr lang="en-US" b="0" dirty="0"/>
              <a:t>Take each of the value vectors and calculate the dot product with the output of the softmax function.</a:t>
            </a:r>
          </a:p>
          <a:p>
            <a:pPr marL="228600" indent="-228600">
              <a:buFont typeface="+mj-lt"/>
              <a:buAutoNum type="arabicPeriod"/>
            </a:pPr>
            <a:r>
              <a:rPr lang="en-US" b="0" dirty="0"/>
              <a:t>Add all the weighted value vectors together.</a:t>
            </a:r>
            <a:endParaRPr lang="en-US" dirty="0"/>
          </a:p>
        </p:txBody>
      </p:sp>
    </p:spTree>
    <p:extLst>
      <p:ext uri="{BB962C8B-B14F-4D97-AF65-F5344CB8AC3E}">
        <p14:creationId xmlns:p14="http://schemas.microsoft.com/office/powerpoint/2010/main" val="40428390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Transformers are also based on the encoder-decoder architecture. However, they differ from Seq2seq by replacing the recurrent layers in Seq2seq with self-attention layers.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Reference: Ashish Vaswani, Noam Shazeer, Niki Parmar, Jakob Uszkoreit, Llion Jones, Aidan N. Gomez, Lukasz Kaiser, and Illia Polosukhin. “Attention Is All You Need.” Paper presented at the 31</a:t>
            </a:r>
            <a:r>
              <a:rPr lang="en-US" baseline="30000" dirty="0"/>
              <a:t>st</a:t>
            </a:r>
            <a:r>
              <a:rPr lang="en-US" dirty="0"/>
              <a:t> Annual Conference on Neural Information Processing Systems (NIPS), Long Beach, CA, December 2017. </a:t>
            </a:r>
            <a:r>
              <a:rPr lang="en-US" dirty="0">
                <a:hlinkClick r:id="rId3"/>
              </a:rPr>
              <a:t>https://doi.org/10.48550/arXiv.1706.03762</a:t>
            </a:r>
            <a:r>
              <a:rPr lang="en-US" dirty="0"/>
              <a:t>.</a:t>
            </a:r>
          </a:p>
        </p:txBody>
      </p:sp>
    </p:spTree>
    <p:extLst>
      <p:ext uri="{BB962C8B-B14F-4D97-AF65-F5344CB8AC3E}">
        <p14:creationId xmlns:p14="http://schemas.microsoft.com/office/powerpoint/2010/main" val="20054999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308510834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what time is it arrow: Arrow going from "what time is it" to the inputs part of the transformer diagram.</a:t>
            </a:r>
          </a:p>
          <a:p>
            <a:r>
              <a:rPr lang="en-US" dirty="0"/>
              <a:t>~Alt text – it is five arrow: Arrow going from the outputs part of the transformer diagram to "It is five.“</a:t>
            </a:r>
          </a:p>
          <a:p>
            <a:r>
              <a:rPr lang="en-US" dirty="0"/>
              <a:t>~</a:t>
            </a:r>
          </a:p>
          <a:p>
            <a:r>
              <a:rPr lang="en-US" dirty="0"/>
              <a:t>The transformer processes the data as follows:</a:t>
            </a:r>
          </a:p>
          <a:p>
            <a:pPr marL="174625" indent="-174625">
              <a:buFont typeface="+mj-lt"/>
              <a:buAutoNum type="arabicPeriod"/>
            </a:pPr>
            <a:r>
              <a:rPr lang="en-US" dirty="0"/>
              <a:t>The input sequence is converted into embeddings (with position encoding) and fed to the encoder.</a:t>
            </a:r>
          </a:p>
          <a:p>
            <a:pPr marL="174625" indent="-174625">
              <a:buFont typeface="+mj-lt"/>
              <a:buAutoNum type="arabicPeriod"/>
            </a:pPr>
            <a:r>
              <a:rPr lang="en-US" dirty="0"/>
              <a:t>The stack of encoders processes this and produces an encoded representation of the input sequence.</a:t>
            </a:r>
          </a:p>
          <a:p>
            <a:pPr marL="174625" indent="-174625">
              <a:buFont typeface="+mj-lt"/>
              <a:buAutoNum type="arabicPeriod"/>
            </a:pPr>
            <a:r>
              <a:rPr lang="en-US" dirty="0"/>
              <a:t>The target sequence is prepended with a start-of-sentence token, converted into embeddings (with position encoding), and fed to the decoder.</a:t>
            </a:r>
          </a:p>
          <a:p>
            <a:pPr marL="174625" indent="-174625">
              <a:buFont typeface="+mj-lt"/>
              <a:buAutoNum type="arabicPeriod"/>
            </a:pPr>
            <a:r>
              <a:rPr lang="en-US" dirty="0"/>
              <a:t>The stack of decoders processes this along with the encoder stack’s encoded representation to produce an encoded representation of the target sequence.</a:t>
            </a:r>
          </a:p>
          <a:p>
            <a:pPr marL="174625" indent="-174625">
              <a:buFont typeface="+mj-lt"/>
              <a:buAutoNum type="arabicPeriod"/>
            </a:pPr>
            <a:r>
              <a:rPr lang="en-US" dirty="0"/>
              <a:t>The output layer converts it into word probabilities and the final output sequence.</a:t>
            </a:r>
          </a:p>
          <a:p>
            <a:pPr marL="174625" indent="-174625">
              <a:buFont typeface="+mj-lt"/>
              <a:buAutoNum type="arabicPeriod"/>
            </a:pPr>
            <a:r>
              <a:rPr lang="en-US" dirty="0"/>
              <a:t>The transformer’s loss function compares this output sequence with the target sequence from the training data. This loss is used to generate gradients to train the transformer during backpropagation.</a:t>
            </a:r>
          </a:p>
          <a:p>
            <a:endParaRPr lang="en-US" dirty="0"/>
          </a:p>
          <a:p>
            <a:r>
              <a:rPr lang="en-US" dirty="0"/>
              <a:t>The encoder’s inputs first flow through a self-attention layer, which helps the encoder look at other words in the input sentence as it encodes a specific word. The outputs of the self-attention layer are fed to a feed-forward neural network. The same feed-forward network is independently applied to each position. The decoder has both layers, but between them is an attention layer that helps the decoder focus on relevant parts of the input sentence.</a:t>
            </a:r>
          </a:p>
          <a:p>
            <a:endParaRPr lang="en-US" dirty="0"/>
          </a:p>
          <a:p>
            <a:r>
              <a:rPr lang="en-US" dirty="0"/>
              <a:t>The image on this slide is from work created and shared by D2L, </a:t>
            </a:r>
            <a:r>
              <a:rPr lang="en-US" dirty="0">
                <a:hlinkClick r:id="rId3"/>
              </a:rPr>
              <a:t>https://d2l.ai</a:t>
            </a:r>
            <a:r>
              <a:rPr lang="en-US" dirty="0"/>
              <a:t>, and is used according to terms described in the Creative Commons 4.0 Attribution License.</a:t>
            </a:r>
          </a:p>
        </p:txBody>
      </p:sp>
    </p:spTree>
    <p:extLst>
      <p:ext uri="{BB962C8B-B14F-4D97-AF65-F5344CB8AC3E}">
        <p14:creationId xmlns:p14="http://schemas.microsoft.com/office/powerpoint/2010/main" val="324304288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Self-supervised learning is an ML process where the model trains itself to learn one part of the input from another part of the input. The process involves generating labels automatically from an unlabeled dataset, followed by modeling the task as a supervised learning problem. Self-supervised learning is often perceived as an intermediate between unsupervised and supervised learning. The pretrained model that is trained using self-supervised training can be fine-tuned on a small dataset for downstream tasks, such as sentiment analysis and language modeling.</a:t>
            </a:r>
          </a:p>
          <a:p>
            <a:pPr marL="0" indent="0">
              <a:buFontTx/>
              <a:buNone/>
            </a:pPr>
            <a:endParaRPr lang="en-US" dirty="0"/>
          </a:p>
          <a:p>
            <a:pPr marL="0" indent="0">
              <a:buFontTx/>
              <a:buNone/>
            </a:pPr>
            <a:r>
              <a:rPr lang="en-US" dirty="0"/>
              <a:t>Bidirectional Encoder Representations from Transformers (BERT) are pretrained large language models that were developed by researchers at Google by using the transformer architecture trained on a large amount of text data by using self-supervised learning. The self-attention mechanism allows BERT to learn latent representations of words and sentences in context. When BERT was published, it achieved state-of-the-art performance on a number of NLP tasks.</a:t>
            </a:r>
          </a:p>
          <a:p>
            <a:pPr marL="0" indent="0">
              <a:buFontTx/>
              <a:buNone/>
            </a:pPr>
            <a:endParaRPr lang="en-US" dirty="0"/>
          </a:p>
          <a:p>
            <a:pPr marL="0" indent="0">
              <a:buFontTx/>
              <a:buNone/>
            </a:pPr>
            <a:r>
              <a:rPr lang="en-US" dirty="0"/>
              <a:t>Another example of a pretrained large language model is GPT-3, which OpenAI developed.</a:t>
            </a:r>
          </a:p>
          <a:p>
            <a:pPr marL="0" indent="0">
              <a:buFontTx/>
              <a:buNone/>
            </a:pPr>
            <a:endParaRPr lang="en-US" dirty="0"/>
          </a:p>
          <a:p>
            <a:pPr marL="0" indent="0">
              <a:buFontTx/>
              <a:buNone/>
            </a:pPr>
            <a:r>
              <a:rPr lang="en-US" dirty="0"/>
              <a:t>Transformers compete with convolutional neural networks (CNNs) in the field of computer vision (CV). Vision transformers (ViTs) benefit from self-supervised learning strategies, similar to language models.</a:t>
            </a:r>
          </a:p>
          <a:p>
            <a:pPr marL="0" indent="0">
              <a:buFontTx/>
              <a:buNone/>
            </a:pPr>
            <a:endParaRPr lang="en-US" dirty="0"/>
          </a:p>
          <a:p>
            <a:pPr marL="0" indent="0">
              <a:buFontTx/>
              <a:buNone/>
            </a:pPr>
            <a:r>
              <a:rPr lang="en-US" dirty="0"/>
              <a:t>References:</a:t>
            </a:r>
          </a:p>
          <a:p>
            <a:pPr marL="171450" indent="-171450">
              <a:buFont typeface="Arial" panose="020B0604020202020204" pitchFamily="34" charset="0"/>
              <a:buChar char="•"/>
            </a:pPr>
            <a:r>
              <a:rPr lang="en-US" dirty="0"/>
              <a:t>Jacob Devlin, Ming-Wei Chang, Kenton Lee, and Kristina Toutanova. “BERT: Pre-training of Deep Bidirectional Transformers for Language Understanding.” arXiv (May 2019). </a:t>
            </a:r>
            <a:r>
              <a:rPr lang="en-US" dirty="0">
                <a:hlinkClick r:id="rId3"/>
              </a:rPr>
              <a:t>https://doi.org/10.48550/arXiv.1810.04805</a:t>
            </a:r>
            <a:r>
              <a:rPr lang="en-US" dirty="0"/>
              <a:t>.</a:t>
            </a:r>
          </a:p>
          <a:p>
            <a:pPr marL="171450" indent="-171450">
              <a:buFont typeface="Arial" panose="020B0604020202020204" pitchFamily="34" charset="0"/>
              <a:buChar char="•"/>
            </a:pPr>
            <a:r>
              <a:rPr lang="en-US" dirty="0"/>
              <a:t>Tom B. Brown, Benjamin Mann, Nick Ryder, Melanie Subbiah, Jared Kaplan, Prafulla Dhariwal, Arvind Neelakantan et al. “Language Models Are Few-Shot Learners.” arXiv (July 2020). </a:t>
            </a:r>
            <a:r>
              <a:rPr lang="en-US" dirty="0">
                <a:hlinkClick r:id="rId4"/>
              </a:rPr>
              <a:t>https://doi.org/10.48550/arXiv.2005.14165</a:t>
            </a:r>
            <a:r>
              <a:rPr lang="en-US" dirty="0"/>
              <a:t>.</a:t>
            </a:r>
          </a:p>
        </p:txBody>
      </p:sp>
    </p:spTree>
    <p:extLst>
      <p:ext uri="{BB962C8B-B14F-4D97-AF65-F5344CB8AC3E}">
        <p14:creationId xmlns:p14="http://schemas.microsoft.com/office/powerpoint/2010/main" val="220105148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6917273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p:txBody>
      </p:sp>
    </p:spTree>
    <p:extLst>
      <p:ext uri="{BB962C8B-B14F-4D97-AF65-F5344CB8AC3E}">
        <p14:creationId xmlns:p14="http://schemas.microsoft.com/office/powerpoint/2010/main" val="587097112"/>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251095715"/>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~Source for slide 4</a:t>
            </a:r>
          </a:p>
        </p:txBody>
      </p:sp>
    </p:spTree>
    <p:extLst>
      <p:ext uri="{BB962C8B-B14F-4D97-AF65-F5344CB8AC3E}">
        <p14:creationId xmlns:p14="http://schemas.microsoft.com/office/powerpoint/2010/main" val="2653949498"/>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sym typeface="Helvetica Neue"/>
              </a:rPr>
              <a:t>~Source for slide 7</a:t>
            </a:r>
            <a:endParaRPr lang="en-US" dirty="0"/>
          </a:p>
        </p:txBody>
      </p:sp>
    </p:spTree>
    <p:extLst>
      <p:ext uri="{BB962C8B-B14F-4D97-AF65-F5344CB8AC3E}">
        <p14:creationId xmlns:p14="http://schemas.microsoft.com/office/powerpoint/2010/main" val="2950138491"/>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None/>
            </a:pPr>
            <a:r>
              <a:rPr lang="en-US" dirty="0"/>
              <a:t>~Source for slide 9</a:t>
            </a:r>
          </a:p>
        </p:txBody>
      </p:sp>
    </p:spTree>
    <p:extLst>
      <p:ext uri="{BB962C8B-B14F-4D97-AF65-F5344CB8AC3E}">
        <p14:creationId xmlns:p14="http://schemas.microsoft.com/office/powerpoint/2010/main" val="3446837994"/>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Tx/>
              <a:buNone/>
            </a:pPr>
            <a:r>
              <a:rPr lang="en-US" dirty="0"/>
              <a:t>~Source for slide 14</a:t>
            </a:r>
          </a:p>
        </p:txBody>
      </p:sp>
    </p:spTree>
    <p:extLst>
      <p:ext uri="{BB962C8B-B14F-4D97-AF65-F5344CB8AC3E}">
        <p14:creationId xmlns:p14="http://schemas.microsoft.com/office/powerpoint/2010/main" val="4018112202"/>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~Source for slide 18</a:t>
            </a:r>
          </a:p>
        </p:txBody>
      </p:sp>
    </p:spTree>
    <p:extLst>
      <p:ext uri="{BB962C8B-B14F-4D97-AF65-F5344CB8AC3E}">
        <p14:creationId xmlns:p14="http://schemas.microsoft.com/office/powerpoint/2010/main" val="3660132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995768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~Alt text – text completion: Screenshot of potential search phrases automatically populating after a user begins to enter a query in a search box.</a:t>
            </a:r>
          </a:p>
          <a:p>
            <a:r>
              <a:rPr lang="en-US" dirty="0"/>
              <a:t>~Alt text – machine translation: </a:t>
            </a:r>
            <a:r>
              <a:rPr lang="en-US" b="0" dirty="0"/>
              <a:t>Screenshot of Amazon Translate with an example text being translated from French to English.</a:t>
            </a:r>
            <a:r>
              <a:rPr lang="en-US" dirty="0"/>
              <a:t>~</a:t>
            </a:r>
          </a:p>
          <a:p>
            <a:r>
              <a:rPr lang="en-US" dirty="0"/>
              <a:t>~Search autocomplete image source: https://stock.adobe.com/in/images/covid-19-topic-search-suggestions/503983472?prev_url=detail&amp;asset_id=503983472</a:t>
            </a:r>
          </a:p>
          <a:p>
            <a:r>
              <a:rPr lang="en-US" dirty="0"/>
              <a:t>~Amazon Translate image: https://aws.amazon.com/blogs/aws/introducing-amazon-translate-real-time-text-language-translation/</a:t>
            </a:r>
          </a:p>
          <a:p>
            <a:r>
              <a:rPr lang="en-US" dirty="0"/>
              <a:t>~</a:t>
            </a:r>
          </a:p>
          <a:p>
            <a:r>
              <a:rPr lang="en-US" dirty="0"/>
              <a:t>A sequence to sequence (Seq2seq) model takes a sequence of items (such as words, letters, or time-series data) and outputs another sequence of items. For example, with machine translation, the input is a series of words, and the output is a translated series of words.</a:t>
            </a:r>
          </a:p>
          <a:p>
            <a:endParaRPr lang="en-US" dirty="0"/>
          </a:p>
          <a:p>
            <a:r>
              <a:rPr lang="en-US" dirty="0"/>
              <a:t>Unlike bag of words, term frequency-inverse document frequency (TF-IDF), or word2Vec—which are all vectorization techniques that produce fixed-length vectors without maintaining information about the sequence of words)—Seq2seq models allow variable-length inputs while preserving the sequence of words.</a:t>
            </a:r>
          </a:p>
          <a:p>
            <a:endParaRPr lang="en-US" dirty="0"/>
          </a:p>
          <a:p>
            <a:r>
              <a:rPr lang="en-US" dirty="0"/>
              <a:t>Earlier lessons discussed how recurrent neural networks (RNNs) can model variable-length inputs while maintaining the order.</a:t>
            </a:r>
          </a:p>
          <a:p>
            <a:endParaRPr lang="en-US" dirty="0"/>
          </a:p>
          <a:p>
            <a:r>
              <a:rPr lang="en-US" dirty="0"/>
              <a:t>The images on the slide show two common applications where Seq2seq models are used.</a:t>
            </a:r>
          </a:p>
        </p:txBody>
      </p:sp>
    </p:spTree>
    <p:extLst>
      <p:ext uri="{BB962C8B-B14F-4D97-AF65-F5344CB8AC3E}">
        <p14:creationId xmlns:p14="http://schemas.microsoft.com/office/powerpoint/2010/main" val="33791628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t>~Alt text: Hub and spoke diagram. See details in notes.</a:t>
            </a:r>
          </a:p>
          <a:p>
            <a:r>
              <a:rPr lang="en-US" b="0" dirty="0"/>
              <a:t>~</a:t>
            </a:r>
          </a:p>
          <a:p>
            <a:r>
              <a:rPr lang="en-US" b="1" dirty="0"/>
              <a:t>Image description: </a:t>
            </a:r>
            <a:r>
              <a:rPr lang="en-US" dirty="0"/>
              <a:t>Hub and spoke diagram. The hub is labeled as seq2seq learning. Six arrows extend to the following spokes: machine translation, language modeling, speech synthesis, summarization, video captioning, and speech recognition.</a:t>
            </a:r>
          </a:p>
          <a:p>
            <a:endParaRPr lang="en-US" dirty="0"/>
          </a:p>
          <a:p>
            <a:r>
              <a:rPr lang="en-US" dirty="0"/>
              <a:t>Applications of sequence to sequence (Seq2seq) learning include the following:</a:t>
            </a:r>
          </a:p>
          <a:p>
            <a:pPr marL="228600" indent="-228600">
              <a:buFont typeface="Arial" panose="020B0604020202020204" pitchFamily="34" charset="0"/>
              <a:buChar char="•"/>
            </a:pPr>
            <a:r>
              <a:rPr lang="en-US" b="1" dirty="0"/>
              <a:t>Machine translation: </a:t>
            </a:r>
            <a:r>
              <a:rPr lang="en-US" dirty="0"/>
              <a:t>Translating content from one language to another without any human input.</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Language modeling: </a:t>
            </a:r>
            <a:r>
              <a:rPr lang="en-US" dirty="0"/>
              <a:t>Predicting the next word or character in a document. You can use this technique to train language models that you can further apply to a range of natural language processing (NLP) tasks, such as text generation, text classification, and question answering.</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Speech synthesis: </a:t>
            </a:r>
            <a:r>
              <a:rPr lang="en-US" dirty="0"/>
              <a:t>Simulation of human speech by a computer or other device.</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Summarization: </a:t>
            </a:r>
            <a:r>
              <a:rPr lang="en-US" dirty="0"/>
              <a:t>Condensing a discourse or document into a shorter version while retaining the most important information and meaning.</a:t>
            </a:r>
          </a:p>
          <a:p>
            <a:pPr marL="228600" indent="-228600">
              <a:buFont typeface="Arial" panose="020B0604020202020204" pitchFamily="34" charset="0"/>
              <a:buChar char="•"/>
            </a:pPr>
            <a:r>
              <a:rPr lang="en-US" b="1" dirty="0"/>
              <a:t>Video captioning: </a:t>
            </a:r>
            <a:r>
              <a:rPr lang="en-US" dirty="0"/>
              <a:t>Generating automatic descriptions from video.</a:t>
            </a:r>
          </a:p>
          <a:p>
            <a:pPr marL="228600" marR="0" lvl="0" indent="-22860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b="1" dirty="0"/>
              <a:t>Speech recognition: </a:t>
            </a:r>
            <a:r>
              <a:rPr lang="en-US" dirty="0"/>
              <a:t>Processing human speech into a written format. Also known as automatic speech recognition (ASR), computer speech recognition, or speech-to-text.</a:t>
            </a:r>
          </a:p>
        </p:txBody>
      </p:sp>
    </p:spTree>
    <p:extLst>
      <p:ext uri="{BB962C8B-B14F-4D97-AF65-F5344CB8AC3E}">
        <p14:creationId xmlns:p14="http://schemas.microsoft.com/office/powerpoint/2010/main" val="424466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buFont typeface="Arial" panose="020B0604020202020204" pitchFamily="34" charset="0"/>
              <a:buNone/>
            </a:pPr>
            <a:r>
              <a:rPr lang="en-US" b="0" dirty="0"/>
              <a:t>~Alt text: Diagram of the encoder-decoder architecture. See detail in notes. </a:t>
            </a:r>
          </a:p>
          <a:p>
            <a:pPr>
              <a:buFont typeface="Arial" panose="020B0604020202020204" pitchFamily="34" charset="0"/>
              <a:buNone/>
            </a:pPr>
            <a:r>
              <a:rPr lang="en-US" b="0" dirty="0"/>
              <a:t>~</a:t>
            </a:r>
          </a:p>
          <a:p>
            <a:pPr>
              <a:buFont typeface="Arial" panose="020B0604020202020204" pitchFamily="34" charset="0"/>
              <a:buNone/>
            </a:pPr>
            <a:r>
              <a:rPr lang="en-US" b="1" dirty="0"/>
              <a:t>Image description: </a:t>
            </a:r>
            <a:r>
              <a:rPr lang="en-US" b="0" dirty="0"/>
              <a:t>Diagram of the encoder-decoder architecture that is used for Seq2seq modeling. The encoder takes an input and generates a context vector. The context vector is then passed to the decoder, which then generates the target sequence token by token. </a:t>
            </a:r>
            <a:r>
              <a:rPr lang="en-US" b="1" dirty="0"/>
              <a:t>End description.</a:t>
            </a:r>
          </a:p>
          <a:p>
            <a:pPr>
              <a:buFont typeface="Arial" panose="020B0604020202020204" pitchFamily="34" charset="0"/>
              <a:buNone/>
            </a:pPr>
            <a:endParaRPr lang="en-US" b="1" dirty="0"/>
          </a:p>
          <a:p>
            <a:pPr>
              <a:buFont typeface="Arial" panose="020B0604020202020204" pitchFamily="34" charset="0"/>
              <a:buNone/>
            </a:pPr>
            <a:r>
              <a:rPr lang="en-US" dirty="0"/>
              <a:t>The </a:t>
            </a:r>
            <a:r>
              <a:rPr lang="en-US" i="1" dirty="0"/>
              <a:t>encoder</a:t>
            </a:r>
            <a:r>
              <a:rPr lang="en-US" dirty="0"/>
              <a:t> processes each token in the input sequence. The encoder fits all the information about the input sequence into a vector of fixed length (the context vector). After going through all the tokens, the encoder passes this vector to the decoder.</a:t>
            </a:r>
            <a:endParaRPr lang="en-US" b="0" dirty="0"/>
          </a:p>
          <a:p>
            <a:endParaRPr lang="en-US" dirty="0"/>
          </a:p>
          <a:p>
            <a:r>
              <a:rPr lang="en-US" dirty="0"/>
              <a:t>The </a:t>
            </a:r>
            <a:r>
              <a:rPr lang="en-US" i="1" dirty="0"/>
              <a:t>context vector </a:t>
            </a:r>
            <a:r>
              <a:rPr lang="en-US" dirty="0"/>
              <a:t>is built to encapsulate the whole meaning of the input sequence and help the decoder make accurate predictions. Later, you will see that the context vector is the final internal state of the encoder block.</a:t>
            </a:r>
          </a:p>
          <a:p>
            <a:endParaRPr lang="en-US" b="1" dirty="0"/>
          </a:p>
          <a:p>
            <a:r>
              <a:rPr lang="en-US" dirty="0"/>
              <a:t>The </a:t>
            </a:r>
            <a:r>
              <a:rPr lang="en-US" i="1" dirty="0"/>
              <a:t>decoder</a:t>
            </a:r>
            <a:r>
              <a:rPr lang="en-US" dirty="0"/>
              <a:t> reads the context vector and predicts the target sequence token by token.</a:t>
            </a:r>
          </a:p>
        </p:txBody>
      </p:sp>
    </p:spTree>
    <p:extLst>
      <p:ext uri="{BB962C8B-B14F-4D97-AF65-F5344CB8AC3E}">
        <p14:creationId xmlns:p14="http://schemas.microsoft.com/office/powerpoint/2010/main" val="23635285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Tx/>
              <a:buNone/>
              <a:tabLst/>
              <a:defRPr/>
            </a:pPr>
            <a:r>
              <a:rPr lang="en-US" dirty="0">
                <a:sym typeface="Helvetica Neue"/>
              </a:rPr>
              <a:t>~Alt text: Example encoder-decoder architecture. See details in notes.</a:t>
            </a:r>
          </a:p>
          <a:p>
            <a:pPr marL="0" marR="0" lvl="0" indent="0" algn="l" defTabSz="914400" rtl="0" eaLnBrk="1" fontAlgn="auto" latinLnBrk="0" hangingPunct="1">
              <a:buClrTx/>
              <a:buSzTx/>
              <a:buFontTx/>
              <a:buNone/>
              <a:tabLst/>
              <a:defRPr/>
            </a:pPr>
            <a:r>
              <a:rPr lang="en-US" dirty="0">
                <a:sym typeface="Helvetica Neue"/>
              </a:rPr>
              <a:t>~</a:t>
            </a:r>
          </a:p>
          <a:p>
            <a:pPr marL="0" marR="0" lvl="0" indent="0" algn="l" defTabSz="914400" rtl="0" eaLnBrk="1" fontAlgn="auto" latinLnBrk="0" hangingPunct="1">
              <a:buClrTx/>
              <a:buSzTx/>
              <a:buFontTx/>
              <a:buNone/>
              <a:tabLst/>
              <a:defRPr/>
            </a:pPr>
            <a:r>
              <a:rPr lang="en-US" b="1" dirty="0">
                <a:sym typeface="Helvetica Neue"/>
              </a:rPr>
              <a:t>Image description: </a:t>
            </a:r>
            <a:r>
              <a:rPr lang="en-US" dirty="0">
                <a:sym typeface="Helvetica Neue"/>
              </a:rPr>
              <a:t>The English phrase "They are watching" is given as input to the encoder. The encoder converts the phrase into a context vector. The decoder reads the context vector and outputs the French phrase “</a:t>
            </a:r>
            <a:r>
              <a:rPr lang="en-US" dirty="0"/>
              <a:t>Ils regardant.” </a:t>
            </a:r>
            <a:r>
              <a:rPr lang="en-US" b="1" dirty="0"/>
              <a:t>End description. </a:t>
            </a:r>
          </a:p>
          <a:p>
            <a:endParaRPr lang="en-US" dirty="0">
              <a:sym typeface="Helvetica Neue"/>
            </a:endParaRPr>
          </a:p>
          <a:p>
            <a:r>
              <a:rPr lang="en-US" dirty="0">
                <a:sym typeface="Helvetica Neue"/>
              </a:rPr>
              <a:t>Machine translation is a major problem domain for variable-length input and output sequences. To handle this type of input and output, you need to design an architecture with two major components. The first component is an encoder, which takes a variable-length sequence as the input and transforms it into a state with a fixed shape. The second component is a decoder, which maps the encoded state of a fixed shape to a variable-length sequence. This is called an </a:t>
            </a:r>
            <a:r>
              <a:rPr lang="en-US" i="1" dirty="0">
                <a:sym typeface="Helvetica Neue"/>
              </a:rPr>
              <a:t>encoder-decoder architecture</a:t>
            </a:r>
            <a:r>
              <a:rPr lang="en-US" dirty="0">
                <a:sym typeface="Helvetica Neue"/>
              </a:rPr>
              <a:t>.</a:t>
            </a:r>
          </a:p>
          <a:p>
            <a:endParaRPr lang="en-US" dirty="0">
              <a:sym typeface="Helvetica Neue"/>
            </a:endParaRPr>
          </a:p>
          <a:p>
            <a:pPr marL="0" marR="0" lvl="0" indent="0" defTabSz="457200" eaLnBrk="1" fontAlgn="auto" latinLnBrk="0" hangingPunct="1">
              <a:buClrTx/>
              <a:buSzTx/>
              <a:buFontTx/>
              <a:buNone/>
              <a:tabLst/>
              <a:defRPr/>
            </a:pPr>
            <a:r>
              <a:rPr lang="en-US" dirty="0">
                <a:sym typeface="Helvetica Neue"/>
              </a:rPr>
              <a:t>The slide provides an example architecture for machine translation from English to French. Given an input sequence in English, “They are watching,” this encoder-decoder architecture first encodes the variable-length input into a state. Then, the architecture decodes the state to generate the translated sequence token by token as the output “Ils regardant.”</a:t>
            </a:r>
          </a:p>
          <a:p>
            <a:pPr marL="0" marR="0" lvl="0" indent="0" defTabSz="457200" eaLnBrk="1" fontAlgn="auto" latinLnBrk="0" hangingPunct="1">
              <a:buClrTx/>
              <a:buSzTx/>
              <a:buFontTx/>
              <a:buNone/>
              <a:tabLst/>
              <a:defRPr/>
            </a:pPr>
            <a:endParaRPr lang="en-US" dirty="0"/>
          </a:p>
          <a:p>
            <a:pPr marL="0" marR="0" lvl="0" indent="0" algn="l" defTabSz="914400" rtl="0" eaLnBrk="1" fontAlgn="auto" latinLnBrk="0" hangingPunct="1">
              <a:buClrTx/>
              <a:buSzTx/>
              <a:buFontTx/>
              <a:buNone/>
              <a:tabLst/>
              <a:defRPr/>
            </a:pPr>
            <a:r>
              <a:rPr lang="en-US" dirty="0"/>
              <a:t>Note: The context vector summarizes all internal state information for all input elements to help the decoder make accurate predictions.</a:t>
            </a:r>
          </a:p>
        </p:txBody>
      </p:sp>
    </p:spTree>
    <p:extLst>
      <p:ext uri="{BB962C8B-B14F-4D97-AF65-F5344CB8AC3E}">
        <p14:creationId xmlns:p14="http://schemas.microsoft.com/office/powerpoint/2010/main" val="42463808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28009441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buClrTx/>
              <a:buSzTx/>
              <a:buFont typeface="+mj-lt"/>
              <a:buNone/>
              <a:tabLst/>
              <a:defRPr/>
            </a:pPr>
            <a:r>
              <a:rPr lang="en-US" dirty="0"/>
              <a:t>~Alt text: Example translation from English to French. See details in notes.</a:t>
            </a:r>
          </a:p>
          <a:p>
            <a:pPr marL="0" marR="0" lvl="0" indent="0" algn="l" defTabSz="914400" rtl="0" eaLnBrk="1" fontAlgn="auto" latinLnBrk="0" hangingPunct="1">
              <a:buClrTx/>
              <a:buSzTx/>
              <a:buFont typeface="+mj-lt"/>
              <a:buNone/>
              <a:tabLst/>
              <a:defRPr/>
            </a:pPr>
            <a:r>
              <a:rPr lang="en-US" dirty="0"/>
              <a:t>~</a:t>
            </a:r>
          </a:p>
          <a:p>
            <a:pPr marL="0" marR="0" lvl="0" indent="0" algn="l" defTabSz="914400" rtl="0" eaLnBrk="1" fontAlgn="auto" latinLnBrk="0" hangingPunct="1">
              <a:buClrTx/>
              <a:buSzTx/>
              <a:buFont typeface="+mj-lt"/>
              <a:buNone/>
              <a:tabLst/>
              <a:defRPr/>
            </a:pPr>
            <a:r>
              <a:rPr lang="en-US" b="1" noProof="0" dirty="0"/>
              <a:t>Image description: </a:t>
            </a:r>
            <a:r>
              <a:rPr lang="en-US" noProof="0" dirty="0"/>
              <a:t>Example of a translation that requires a difference in word order between the source (English) and target (French) representations. The English phrase “European Economic Area” translates into French as “Espace Economique Européen,” which is equivalent to Area Economic European. </a:t>
            </a:r>
            <a:r>
              <a:rPr lang="en-US" b="1" noProof="0" dirty="0"/>
              <a:t>End description.</a:t>
            </a:r>
          </a:p>
          <a:p>
            <a:pPr marL="0" indent="0">
              <a:buFont typeface="+mj-lt"/>
              <a:buNone/>
            </a:pPr>
            <a:endParaRPr lang="en-US" dirty="0"/>
          </a:p>
          <a:p>
            <a:pPr marL="0" indent="0">
              <a:buFont typeface="+mj-lt"/>
              <a:buNone/>
            </a:pPr>
            <a:r>
              <a:rPr lang="en-US" dirty="0"/>
              <a:t>RNNs often forget the inputs that are observed early in a sequence. Because the encoder is responsible for encoding the entire input sequence into a state vector, when an input sequence is long, the encoder has more difficultly effectively performing the encoding.</a:t>
            </a:r>
          </a:p>
          <a:p>
            <a:pPr marL="0" indent="0">
              <a:buFont typeface="+mj-lt"/>
              <a:buNone/>
            </a:pPr>
            <a:endParaRPr lang="en-US" dirty="0"/>
          </a:p>
          <a:p>
            <a:pPr marL="0" indent="0">
              <a:buFont typeface="+mj-lt"/>
              <a:buNone/>
            </a:pPr>
            <a:r>
              <a:rPr lang="en-US" dirty="0"/>
              <a:t>RNNs suffer from the matter of vanishing gradients. The gradients carry information that is used in the RNN, and when the gradient becomes too small, the parameter updates become insignificant. This makes the training of long data sequences difficult. While training a neural network, if the slope tends to grow exponentially rather than decaying, this is often called an exploding gradient. This problem arises when large error gradients accumulate, which leads to large updates to the neural network model weights during the training process.</a:t>
            </a:r>
          </a:p>
          <a:p>
            <a:pPr marL="228600" indent="-228600">
              <a:buFont typeface="+mj-lt"/>
              <a:buAutoNum type="arabicPeriod"/>
            </a:pPr>
            <a:endParaRPr lang="en-US" dirty="0"/>
          </a:p>
          <a:p>
            <a:pPr marL="0" indent="0">
              <a:buFont typeface="+mj-lt"/>
              <a:buNone/>
            </a:pPr>
            <a:r>
              <a:rPr lang="en-US" dirty="0"/>
              <a:t>Because the sequence is processed one token at a time, RNNs don’t offer easy parallel computation. This limitation prevents the algorithm from exploiting compute resources but also increases training time.</a:t>
            </a:r>
          </a:p>
          <a:p>
            <a:pPr marL="228600" indent="-228600">
              <a:buFont typeface="+mj-lt"/>
              <a:buAutoNum type="arabicPeriod"/>
            </a:pPr>
            <a:endParaRPr lang="en-US" dirty="0"/>
          </a:p>
          <a:p>
            <a:pPr marL="0" indent="0">
              <a:buFont typeface="+mj-lt"/>
              <a:buNone/>
            </a:pPr>
            <a:r>
              <a:rPr lang="en-US" dirty="0"/>
              <a:t>Despite its ability to process inputs sequentially, learning language is quite challenging. A lot of research goes into language modeling, and an RNN’s many-to-many architecture is sometimes limiting because the sequence of words in one language might not directly translate word to word in another.</a:t>
            </a:r>
          </a:p>
        </p:txBody>
      </p:sp>
    </p:spTree>
    <p:extLst>
      <p:ext uri="{BB962C8B-B14F-4D97-AF65-F5344CB8AC3E}">
        <p14:creationId xmlns:p14="http://schemas.microsoft.com/office/powerpoint/2010/main" val="151250383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2.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3.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4.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5.xml"/></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6.xml"/></Relationships>
</file>

<file path=ppt/slideLayouts/_rels/slideLayout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Master" Target="../slideMasters/slideMaster1.xml"/><Relationship Id="rId1" Type="http://schemas.openxmlformats.org/officeDocument/2006/relationships/tags" Target="../tags/tag7.xml"/></Relationships>
</file>

<file path=ppt/slideLayouts/_rels/slideLayout9.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8.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Title Slide">
    <p:bg>
      <p:bgPr>
        <a:gradFill flip="none" rotWithShape="1">
          <a:gsLst>
            <a:gs pos="40000">
              <a:srgbClr val="330066"/>
            </a:gs>
            <a:gs pos="0">
              <a:srgbClr val="2C2C2C"/>
            </a:gs>
            <a:gs pos="100000">
              <a:srgbClr val="2C2C2C"/>
            </a:gs>
            <a:gs pos="75000">
              <a:srgbClr val="0070C0"/>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5" name="Title 4">
            <a:extLst>
              <a:ext uri="{FF2B5EF4-FFF2-40B4-BE49-F238E27FC236}">
                <a16:creationId xmlns:a16="http://schemas.microsoft.com/office/drawing/2014/main" id="{08D269A5-D107-2782-1600-9CFF8B439252}"/>
              </a:ext>
            </a:extLst>
          </p:cNvPr>
          <p:cNvSpPr>
            <a:spLocks noGrp="1"/>
          </p:cNvSpPr>
          <p:nvPr>
            <p:ph type="title" idx="1" hasCustomPrompt="1"/>
          </p:nvPr>
        </p:nvSpPr>
        <p:spPr>
          <a:xfrm>
            <a:off x="401652" y="1565366"/>
            <a:ext cx="11430684" cy="2194560"/>
          </a:xfrm>
        </p:spPr>
        <p:txBody>
          <a:bodyPr anchor="b">
            <a:normAutofit/>
          </a:bodyPr>
          <a:lstStyle>
            <a:lvl1pPr>
              <a:defRPr sz="4800" b="1" i="0">
                <a:solidFill>
                  <a:srgbClr val="F1F3F3"/>
                </a:solidFill>
                <a:latin typeface="Amazon Ember Heavy" panose="020B0603020204020204" pitchFamily="34" charset="0"/>
                <a:ea typeface="Amazon Ember Heavy" panose="020B0603020204020204" pitchFamily="34" charset="0"/>
                <a:cs typeface="Amazon Ember Heavy" panose="020B0603020204020204" pitchFamily="34" charset="0"/>
              </a:defRPr>
            </a:lvl1pPr>
          </a:lstStyle>
          <a:p>
            <a:r>
              <a:rPr lang="en-US" dirty="0"/>
              <a:t>Enter lesson title</a:t>
            </a:r>
          </a:p>
        </p:txBody>
      </p:sp>
      <p:sp>
        <p:nvSpPr>
          <p:cNvPr id="6" name="Text Placeholder 5">
            <a:extLst>
              <a:ext uri="{FF2B5EF4-FFF2-40B4-BE49-F238E27FC236}">
                <a16:creationId xmlns:a16="http://schemas.microsoft.com/office/drawing/2014/main" id="{56B61F05-1C18-7A17-A21D-C93186B1401A}"/>
              </a:ext>
            </a:extLst>
          </p:cNvPr>
          <p:cNvSpPr>
            <a:spLocks noGrp="1"/>
          </p:cNvSpPr>
          <p:nvPr>
            <p:ph type="body" idx="2" hasCustomPrompt="1"/>
          </p:nvPr>
        </p:nvSpPr>
        <p:spPr>
          <a:xfrm>
            <a:off x="401652" y="4072344"/>
            <a:ext cx="8412479" cy="548641"/>
          </a:xfrm>
        </p:spPr>
        <p:txBody>
          <a:bodyPr>
            <a:normAutofit/>
          </a:bodyPr>
          <a:lstStyle>
            <a:lvl1pPr marL="0" indent="0">
              <a:buNone/>
              <a:defRPr sz="3200" i="1">
                <a:solidFill>
                  <a:srgbClr val="F1F3F3"/>
                </a:solidFill>
                <a:latin typeface="+mn-lt"/>
              </a:defRPr>
            </a:lvl1pPr>
          </a:lstStyle>
          <a:p>
            <a:r>
              <a:rPr lang="en-US" dirty="0"/>
              <a:t>Enter course name</a:t>
            </a:r>
          </a:p>
        </p:txBody>
      </p:sp>
      <p:sp>
        <p:nvSpPr>
          <p:cNvPr id="8" name="Text Placeholder 5">
            <a:extLst>
              <a:ext uri="{FF2B5EF4-FFF2-40B4-BE49-F238E27FC236}">
                <a16:creationId xmlns:a16="http://schemas.microsoft.com/office/drawing/2014/main" id="{98007F72-4142-F93E-B4D8-E79E478801B1}"/>
              </a:ext>
            </a:extLst>
          </p:cNvPr>
          <p:cNvSpPr>
            <a:spLocks noGrp="1"/>
          </p:cNvSpPr>
          <p:nvPr>
            <p:ph type="body" idx="98" hasCustomPrompt="1"/>
          </p:nvPr>
        </p:nvSpPr>
        <p:spPr>
          <a:xfrm>
            <a:off x="401652" y="4743994"/>
            <a:ext cx="5486400" cy="548640"/>
          </a:xfrm>
        </p:spPr>
        <p:txBody>
          <a:bodyPr>
            <a:normAutofit/>
          </a:bodyPr>
          <a:lstStyle>
            <a:lvl1pPr marL="0" indent="0">
              <a:buNone/>
              <a:defRPr sz="2800">
                <a:solidFill>
                  <a:srgbClr val="F1F3F3"/>
                </a:solidFill>
                <a:latin typeface="+mn-lt"/>
              </a:defRPr>
            </a:lvl1pPr>
          </a:lstStyle>
          <a:p>
            <a:r>
              <a:rPr lang="en-US" dirty="0"/>
              <a:t>Module # - Lesson #</a:t>
            </a:r>
          </a:p>
        </p:txBody>
      </p:sp>
    </p:spTree>
    <p:extLst>
      <p:ext uri="{BB962C8B-B14F-4D97-AF65-F5344CB8AC3E}">
        <p14:creationId xmlns:p14="http://schemas.microsoft.com/office/powerpoint/2010/main" val="2535806136"/>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hank You">
    <p:bg>
      <p:bgPr>
        <a:gradFill flip="none" rotWithShape="1">
          <a:gsLst>
            <a:gs pos="0">
              <a:srgbClr val="2C2C2C"/>
            </a:gs>
            <a:gs pos="40000">
              <a:srgbClr val="330066"/>
            </a:gs>
            <a:gs pos="75000">
              <a:srgbClr val="0070C0"/>
            </a:gs>
            <a:gs pos="97000">
              <a:srgbClr val="2C2C2C"/>
            </a:gs>
          </a:gsLst>
          <a:path path="circle">
            <a:fillToRect l="100000" t="100000"/>
          </a:path>
          <a:tileRect r="-100000" b="-100000"/>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4" name="TextBox 3">
            <a:extLst>
              <a:ext uri="{FF2B5EF4-FFF2-40B4-BE49-F238E27FC236}">
                <a16:creationId xmlns:a16="http://schemas.microsoft.com/office/drawing/2014/main" id="{D71A17E9-D485-4DA4-B2AE-3F2D6BBB097D}"/>
              </a:ext>
            </a:extLst>
          </p:cNvPr>
          <p:cNvSpPr txBox="1"/>
          <p:nvPr/>
        </p:nvSpPr>
        <p:spPr>
          <a:xfrm>
            <a:off x="6671462" y="5121212"/>
            <a:ext cx="4415246" cy="769441"/>
          </a:xfrm>
          <a:prstGeom prst="rect">
            <a:avLst/>
          </a:prstGeom>
          <a:noFill/>
        </p:spPr>
        <p:txBody>
          <a:bodyPr wrap="square" rtlCol="0">
            <a:spAutoFit/>
          </a:bodyPr>
          <a:lstStyle/>
          <a:p>
            <a:pPr algn="ctr"/>
            <a:r>
              <a:rPr lang="en-US" sz="4400" dirty="0">
                <a:solidFill>
                  <a:schemeClr val="bg1"/>
                </a:solidFill>
              </a:rPr>
              <a:t>Thank you!</a:t>
            </a:r>
          </a:p>
        </p:txBody>
      </p:sp>
      <p:grpSp>
        <p:nvGrpSpPr>
          <p:cNvPr id="5" name="Group 4">
            <a:extLst>
              <a:ext uri="{FF2B5EF4-FFF2-40B4-BE49-F238E27FC236}">
                <a16:creationId xmlns:a16="http://schemas.microsoft.com/office/drawing/2014/main" id="{3603BAED-C218-4493-92DB-15D5FF4C08C1}"/>
              </a:ext>
            </a:extLst>
          </p:cNvPr>
          <p:cNvGrpSpPr/>
          <p:nvPr/>
        </p:nvGrpSpPr>
        <p:grpSpPr>
          <a:xfrm>
            <a:off x="7405848" y="2400065"/>
            <a:ext cx="2946474" cy="2615329"/>
            <a:chOff x="3288681" y="1271382"/>
            <a:chExt cx="3657600" cy="3246535"/>
          </a:xfrm>
        </p:grpSpPr>
        <p:grpSp>
          <p:nvGrpSpPr>
            <p:cNvPr id="8" name="Group 7">
              <a:extLst>
                <a:ext uri="{FF2B5EF4-FFF2-40B4-BE49-F238E27FC236}">
                  <a16:creationId xmlns:a16="http://schemas.microsoft.com/office/drawing/2014/main" id="{97EE457E-20AD-45C7-9922-9F6A90981CF3}"/>
                </a:ext>
              </a:extLst>
            </p:cNvPr>
            <p:cNvGrpSpPr/>
            <p:nvPr/>
          </p:nvGrpSpPr>
          <p:grpSpPr>
            <a:xfrm>
              <a:off x="4520584" y="2134033"/>
              <a:ext cx="1206148" cy="365126"/>
              <a:chOff x="5424840" y="3468510"/>
              <a:chExt cx="1206148" cy="365126"/>
            </a:xfrm>
            <a:solidFill>
              <a:schemeClr val="bg1"/>
            </a:solidFill>
          </p:grpSpPr>
          <p:sp>
            <p:nvSpPr>
              <p:cNvPr id="9" name="Oval 8">
                <a:extLst>
                  <a:ext uri="{FF2B5EF4-FFF2-40B4-BE49-F238E27FC236}">
                    <a16:creationId xmlns:a16="http://schemas.microsoft.com/office/drawing/2014/main" id="{7C872F8E-C191-47BD-A5D0-340D828994BF}"/>
                  </a:ext>
                </a:extLst>
              </p:cNvPr>
              <p:cNvSpPr/>
              <p:nvPr/>
            </p:nvSpPr>
            <p:spPr>
              <a:xfrm>
                <a:off x="5424840"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BDE3F5C2-97FE-480F-B861-BCDAD2A408AC}"/>
                  </a:ext>
                </a:extLst>
              </p:cNvPr>
              <p:cNvSpPr/>
              <p:nvPr/>
            </p:nvSpPr>
            <p:spPr>
              <a:xfrm>
                <a:off x="6265862" y="3468510"/>
                <a:ext cx="365126" cy="365126"/>
              </a:xfrm>
              <a:prstGeom prst="ellipse">
                <a:avLst/>
              </a:prstGeom>
              <a:grpFill/>
              <a:ln w="117475">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11" name="Rectangle 10">
              <a:extLst>
                <a:ext uri="{FF2B5EF4-FFF2-40B4-BE49-F238E27FC236}">
                  <a16:creationId xmlns:a16="http://schemas.microsoft.com/office/drawing/2014/main" id="{AAF6B964-0C6D-4A72-AAB3-59AF6B7E5AC7}"/>
                </a:ext>
              </a:extLst>
            </p:cNvPr>
            <p:cNvSpPr/>
            <p:nvPr/>
          </p:nvSpPr>
          <p:spPr>
            <a:xfrm>
              <a:off x="4026378" y="1729398"/>
              <a:ext cx="2194560" cy="118872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AE6825AB-CA44-4652-9932-F35604DBDEC4}"/>
                </a:ext>
              </a:extLst>
            </p:cNvPr>
            <p:cNvSpPr/>
            <p:nvPr/>
          </p:nvSpPr>
          <p:spPr>
            <a:xfrm>
              <a:off x="4026378" y="1272198"/>
              <a:ext cx="2194560" cy="45720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3" name="Straight Connector 12">
              <a:extLst>
                <a:ext uri="{FF2B5EF4-FFF2-40B4-BE49-F238E27FC236}">
                  <a16:creationId xmlns:a16="http://schemas.microsoft.com/office/drawing/2014/main" id="{7B2B4B5E-1650-4605-B6D3-AD8004E2324E}"/>
                </a:ext>
              </a:extLst>
            </p:cNvPr>
            <p:cNvCxnSpPr>
              <a:cxnSpLocks/>
            </p:cNvCxnSpPr>
            <p:nvPr/>
          </p:nvCxnSpPr>
          <p:spPr>
            <a:xfrm>
              <a:off x="3288681" y="1271382"/>
              <a:ext cx="3657600" cy="0"/>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D723D12-12B1-494E-BB81-55C2CC9CF193}"/>
                </a:ext>
              </a:extLst>
            </p:cNvPr>
            <p:cNvCxnSpPr>
              <a:cxnSpLocks/>
            </p:cNvCxnSpPr>
            <p:nvPr/>
          </p:nvCxnSpPr>
          <p:spPr>
            <a:xfrm>
              <a:off x="3621747" y="1325147"/>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sp>
          <p:nvSpPr>
            <p:cNvPr id="15" name="Rectangle 14">
              <a:extLst>
                <a:ext uri="{FF2B5EF4-FFF2-40B4-BE49-F238E27FC236}">
                  <a16:creationId xmlns:a16="http://schemas.microsoft.com/office/drawing/2014/main" id="{08C2E83B-9A5C-4B09-8EF1-304F16F06266}"/>
                </a:ext>
              </a:extLst>
            </p:cNvPr>
            <p:cNvSpPr/>
            <p:nvPr/>
          </p:nvSpPr>
          <p:spPr>
            <a:xfrm>
              <a:off x="4575018" y="2917332"/>
              <a:ext cx="1097280" cy="1021580"/>
            </a:xfrm>
            <a:prstGeom prst="rect">
              <a:avLst/>
            </a:prstGeom>
            <a:noFill/>
            <a:ln w="117475">
              <a:solidFill>
                <a:schemeClr val="bg1"/>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6" name="Group 15">
              <a:extLst>
                <a:ext uri="{FF2B5EF4-FFF2-40B4-BE49-F238E27FC236}">
                  <a16:creationId xmlns:a16="http://schemas.microsoft.com/office/drawing/2014/main" id="{10F5C88A-DF5B-4449-97AC-74904B4DF3B6}"/>
                </a:ext>
              </a:extLst>
            </p:cNvPr>
            <p:cNvGrpSpPr/>
            <p:nvPr/>
          </p:nvGrpSpPr>
          <p:grpSpPr>
            <a:xfrm>
              <a:off x="4297506" y="3097059"/>
              <a:ext cx="1652305" cy="567544"/>
              <a:chOff x="5175577" y="4431536"/>
              <a:chExt cx="1652305" cy="567544"/>
            </a:xfrm>
          </p:grpSpPr>
          <p:cxnSp>
            <p:nvCxnSpPr>
              <p:cNvPr id="17" name="Straight Connector 16">
                <a:extLst>
                  <a:ext uri="{FF2B5EF4-FFF2-40B4-BE49-F238E27FC236}">
                    <a16:creationId xmlns:a16="http://schemas.microsoft.com/office/drawing/2014/main" id="{556C72D9-DCFF-4844-905D-A1FA40AF318A}"/>
                  </a:ext>
                </a:extLst>
              </p:cNvPr>
              <p:cNvCxnSpPr>
                <a:cxnSpLocks/>
              </p:cNvCxnSpPr>
              <p:nvPr/>
            </p:nvCxnSpPr>
            <p:spPr>
              <a:xfrm>
                <a:off x="5175577"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BACD66E4-DCDC-423C-92F8-A6BCB7C9F7F1}"/>
                  </a:ext>
                </a:extLst>
              </p:cNvPr>
              <p:cNvCxnSpPr>
                <a:cxnSpLocks/>
              </p:cNvCxnSpPr>
              <p:nvPr/>
            </p:nvCxnSpPr>
            <p:spPr>
              <a:xfrm>
                <a:off x="6827882" y="4431536"/>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nvGrpSpPr>
            <p:cNvPr id="19" name="Group 18">
              <a:extLst>
                <a:ext uri="{FF2B5EF4-FFF2-40B4-BE49-F238E27FC236}">
                  <a16:creationId xmlns:a16="http://schemas.microsoft.com/office/drawing/2014/main" id="{D45858A7-4589-4E1D-A7C8-6D1EF02FDDEF}"/>
                </a:ext>
              </a:extLst>
            </p:cNvPr>
            <p:cNvGrpSpPr/>
            <p:nvPr/>
          </p:nvGrpSpPr>
          <p:grpSpPr>
            <a:xfrm>
              <a:off x="4881204" y="3949770"/>
              <a:ext cx="484909" cy="568147"/>
              <a:chOff x="5768311" y="5309299"/>
              <a:chExt cx="484909" cy="568147"/>
            </a:xfrm>
          </p:grpSpPr>
          <p:cxnSp>
            <p:nvCxnSpPr>
              <p:cNvPr id="20" name="Straight Connector 19">
                <a:extLst>
                  <a:ext uri="{FF2B5EF4-FFF2-40B4-BE49-F238E27FC236}">
                    <a16:creationId xmlns:a16="http://schemas.microsoft.com/office/drawing/2014/main" id="{C54C8AC8-EC33-4E49-8D93-3DE13BFC98D8}"/>
                  </a:ext>
                </a:extLst>
              </p:cNvPr>
              <p:cNvCxnSpPr>
                <a:cxnSpLocks/>
              </p:cNvCxnSpPr>
              <p:nvPr/>
            </p:nvCxnSpPr>
            <p:spPr>
              <a:xfrm>
                <a:off x="5768311" y="5309299"/>
                <a:ext cx="0" cy="567545"/>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6A20822B-432B-4785-8E1A-968761BFE9C2}"/>
                  </a:ext>
                </a:extLst>
              </p:cNvPr>
              <p:cNvCxnSpPr>
                <a:cxnSpLocks/>
              </p:cNvCxnSpPr>
              <p:nvPr/>
            </p:nvCxnSpPr>
            <p:spPr>
              <a:xfrm>
                <a:off x="6253220" y="5309902"/>
                <a:ext cx="0" cy="567544"/>
              </a:xfrm>
              <a:prstGeom prst="line">
                <a:avLst/>
              </a:prstGeom>
              <a:ln w="117475">
                <a:solidFill>
                  <a:schemeClr val="bg1"/>
                </a:solidFill>
                <a:tailEnd type="none"/>
              </a:ln>
            </p:spPr>
            <p:style>
              <a:lnRef idx="1">
                <a:schemeClr val="accent1"/>
              </a:lnRef>
              <a:fillRef idx="0">
                <a:schemeClr val="accent1"/>
              </a:fillRef>
              <a:effectRef idx="0">
                <a:schemeClr val="accent1"/>
              </a:effectRef>
              <a:fontRef idx="minor">
                <a:schemeClr val="tx1"/>
              </a:fontRef>
            </p:style>
          </p:cxnSp>
        </p:grpSp>
      </p:grpSp>
    </p:spTree>
    <p:custDataLst>
      <p:tags r:id="rId1"/>
    </p:custDataLst>
    <p:extLst>
      <p:ext uri="{BB962C8B-B14F-4D97-AF65-F5344CB8AC3E}">
        <p14:creationId xmlns:p14="http://schemas.microsoft.com/office/powerpoint/2010/main" val="23906763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secHead" preserve="1">
  <p:cSld name="Quote slide">
    <p:bg>
      <p:bgPr>
        <a:gradFill>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50000" t="50000" r="50000" b="50000"/>
          </a:path>
        </a:gra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576AC153-25F3-4431-87F8-2E0931CF2549}"/>
              </a:ext>
            </a:extLst>
          </p:cNvPr>
          <p:cNvSpPr>
            <a:spLocks noGrp="1"/>
          </p:cNvSpPr>
          <p:nvPr>
            <p:ph type="sldNum" idx="97"/>
          </p:nvPr>
        </p:nvSpPr>
        <p:spPr>
          <a:xfrm>
            <a:off x="11347704" y="6446520"/>
            <a:ext cx="484632" cy="228600"/>
          </a:xfrm>
        </p:spPr>
        <p:txBody>
          <a:bodyPr/>
          <a:lstStyle>
            <a:lvl1pPr>
              <a:defRPr>
                <a:solidFill>
                  <a:schemeClr val="bg1"/>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FEA5D771-1E37-4674-A454-5B6A887E81B8}"/>
              </a:ext>
            </a:extLst>
          </p:cNvPr>
          <p:cNvSpPr>
            <a:spLocks noGrp="1"/>
          </p:cNvSpPr>
          <p:nvPr>
            <p:ph type="title" idx="1" hasCustomPrompt="1"/>
          </p:nvPr>
        </p:nvSpPr>
        <p:spPr>
          <a:xfrm>
            <a:off x="365760" y="2435469"/>
            <a:ext cx="11472013" cy="1960803"/>
          </a:xfrm>
        </p:spPr>
        <p:txBody>
          <a:bodyPr anchor="ctr">
            <a:normAutofit/>
          </a:bodyPr>
          <a:lstStyle>
            <a:lvl1pPr>
              <a:defRPr sz="4000">
                <a:solidFill>
                  <a:schemeClr val="bg2"/>
                </a:solidFill>
                <a:latin typeface="Amazon Ember Display Heavy"/>
              </a:defRPr>
            </a:lvl1pPr>
          </a:lstStyle>
          <a:p>
            <a:r>
              <a:rPr lang="en-US" dirty="0"/>
              <a:t>“Enter quote here”</a:t>
            </a:r>
          </a:p>
        </p:txBody>
      </p:sp>
      <p:sp>
        <p:nvSpPr>
          <p:cNvPr id="2" name="Attribution">
            <a:extLst>
              <a:ext uri="{FF2B5EF4-FFF2-40B4-BE49-F238E27FC236}">
                <a16:creationId xmlns:a16="http://schemas.microsoft.com/office/drawing/2014/main" id="{0DEABB21-C29F-4E2E-AADE-6FBA5EF95AF4}"/>
              </a:ext>
            </a:extLst>
          </p:cNvPr>
          <p:cNvSpPr>
            <a:spLocks noGrp="1"/>
          </p:cNvSpPr>
          <p:nvPr>
            <p:ph type="body" idx="2" hasCustomPrompt="1"/>
          </p:nvPr>
        </p:nvSpPr>
        <p:spPr>
          <a:xfrm>
            <a:off x="6096000" y="4624991"/>
            <a:ext cx="5741773" cy="770066"/>
          </a:xfrm>
        </p:spPr>
        <p:txBody>
          <a:bodyPr>
            <a:noAutofit/>
          </a:bodyPr>
          <a:lstStyle>
            <a:lvl1pPr marL="0" indent="0">
              <a:buNone/>
              <a:defRPr sz="2800">
                <a:solidFill>
                  <a:schemeClr val="bg2"/>
                </a:solidFill>
              </a:defRPr>
            </a:lvl1pPr>
          </a:lstStyle>
          <a:p>
            <a:r>
              <a:rPr lang="en-US" dirty="0"/>
              <a:t>- Attribution</a:t>
            </a:r>
          </a:p>
        </p:txBody>
      </p:sp>
    </p:spTree>
    <p:extLst>
      <p:ext uri="{BB962C8B-B14F-4D97-AF65-F5344CB8AC3E}">
        <p14:creationId xmlns:p14="http://schemas.microsoft.com/office/powerpoint/2010/main" val="32538203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preserve="1">
  <p:cSld name="Topic Introduction">
    <p:bg>
      <p:bgPr>
        <a:solidFill>
          <a:schemeClr val="bg1"/>
        </a:solidFill>
        <a:effectLst/>
      </p:bgPr>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388A78E8-6AA2-E26A-BE84-51DCD543A1DF}"/>
              </a:ext>
            </a:extLst>
          </p:cNvPr>
          <p:cNvSpPr/>
          <p:nvPr/>
        </p:nvSpPr>
        <p:spPr>
          <a:xfrm>
            <a:off x="0" y="11648"/>
            <a:ext cx="4434840" cy="6858000"/>
          </a:xfrm>
          <a:prstGeom prst="rect">
            <a:avLst/>
          </a:prstGeom>
          <a:gradFill flip="none" rotWithShape="1">
            <a:gsLst>
              <a:gs pos="0">
                <a:srgbClr val="47008F">
                  <a:lumMod val="90000"/>
                  <a:lumOff val="10000"/>
                </a:srgbClr>
              </a:gs>
              <a:gs pos="23000">
                <a:srgbClr val="47008F">
                  <a:lumMod val="97000"/>
                  <a:lumOff val="3000"/>
                </a:srgbClr>
              </a:gs>
              <a:gs pos="69000">
                <a:srgbClr val="47008F">
                  <a:lumMod val="83000"/>
                </a:srgbClr>
              </a:gs>
              <a:gs pos="97000">
                <a:srgbClr val="47008F">
                  <a:lumMod val="73000"/>
                </a:srgbClr>
              </a:gs>
            </a:gsLst>
            <a:path path="circle">
              <a:fillToRect l="100000" t="100000"/>
            </a:path>
            <a:tileRect r="-100000" b="-100000"/>
          </a:gra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7" name="Slide Number">
            <a:extLst>
              <a:ext uri="{FF2B5EF4-FFF2-40B4-BE49-F238E27FC236}">
                <a16:creationId xmlns:a16="http://schemas.microsoft.com/office/drawing/2014/main" id="{E7A23F66-1657-489E-8769-B7CCC9F020A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4" name="Title">
            <a:extLst>
              <a:ext uri="{FF2B5EF4-FFF2-40B4-BE49-F238E27FC236}">
                <a16:creationId xmlns:a16="http://schemas.microsoft.com/office/drawing/2014/main" id="{F2D32D74-0FC6-414A-96C5-2549942CD64E}"/>
              </a:ext>
            </a:extLst>
          </p:cNvPr>
          <p:cNvSpPr>
            <a:spLocks noGrp="1"/>
          </p:cNvSpPr>
          <p:nvPr>
            <p:ph type="title" idx="1" hasCustomPrompt="1"/>
          </p:nvPr>
        </p:nvSpPr>
        <p:spPr>
          <a:xfrm>
            <a:off x="243242" y="292099"/>
            <a:ext cx="4062057" cy="1866901"/>
          </a:xfrm>
        </p:spPr>
        <p:txBody>
          <a:bodyPr anchor="t">
            <a:noAutofit/>
          </a:bodyPr>
          <a:lstStyle>
            <a:lvl1pPr algn="ctr">
              <a:lnSpc>
                <a:spcPct val="100000"/>
              </a:lnSpc>
              <a:defRPr sz="3600">
                <a:solidFill>
                  <a:srgbClr val="F1F3F3"/>
                </a:solidFill>
                <a:latin typeface="Amazon Ember Display Heavy"/>
              </a:defRPr>
            </a:lvl1pPr>
          </a:lstStyle>
          <a:p>
            <a:r>
              <a:rPr lang="en-US" dirty="0"/>
              <a:t>Type title here</a:t>
            </a:r>
          </a:p>
        </p:txBody>
      </p:sp>
      <p:sp>
        <p:nvSpPr>
          <p:cNvPr id="2" name="LeftPlaceholder">
            <a:extLst>
              <a:ext uri="{FF2B5EF4-FFF2-40B4-BE49-F238E27FC236}">
                <a16:creationId xmlns:a16="http://schemas.microsoft.com/office/drawing/2014/main" id="{84AC47C1-092B-4DE6-902E-A0B393854995}"/>
              </a:ext>
              <a:ext uri="{C183D7F6-B498-43B3-948B-1728B52AA6E4}">
                <adec:decorative xmlns:adec="http://schemas.microsoft.com/office/drawing/2017/decorative" val="1"/>
              </a:ext>
            </a:extLst>
          </p:cNvPr>
          <p:cNvSpPr>
            <a:spLocks noGrp="1"/>
          </p:cNvSpPr>
          <p:nvPr>
            <p:ph idx="2" hasCustomPrompt="1"/>
          </p:nvPr>
        </p:nvSpPr>
        <p:spPr>
          <a:xfrm>
            <a:off x="246888" y="2434960"/>
            <a:ext cx="4060392" cy="3657600"/>
          </a:xfrm>
        </p:spPr>
        <p:txBody>
          <a:bodyPr anchor="t">
            <a:noAutofit/>
          </a:bodyPr>
          <a:lstStyle>
            <a:lvl1pPr marL="0" indent="0" algn="ctr">
              <a:buNone/>
              <a:defRPr>
                <a:solidFill>
                  <a:srgbClr val="F1F3F3"/>
                </a:solidFill>
                <a:latin typeface="+mn-lt"/>
              </a:defRPr>
            </a:lvl1pPr>
          </a:lstStyle>
          <a:p>
            <a:r>
              <a:rPr lang="en-US" dirty="0"/>
              <a:t>Click to add image</a:t>
            </a:r>
          </a:p>
        </p:txBody>
      </p:sp>
      <p:sp>
        <p:nvSpPr>
          <p:cNvPr id="3" name="Content">
            <a:extLst>
              <a:ext uri="{FF2B5EF4-FFF2-40B4-BE49-F238E27FC236}">
                <a16:creationId xmlns:a16="http://schemas.microsoft.com/office/drawing/2014/main" id="{E88E0D0B-F719-4929-9A45-08A3503393CA}"/>
              </a:ext>
            </a:extLst>
          </p:cNvPr>
          <p:cNvSpPr>
            <a:spLocks noGrp="1"/>
          </p:cNvSpPr>
          <p:nvPr>
            <p:ph type="body" idx="3" hasCustomPrompt="1"/>
          </p:nvPr>
        </p:nvSpPr>
        <p:spPr>
          <a:xfrm>
            <a:off x="4592635" y="292099"/>
            <a:ext cx="7239701" cy="6142651"/>
          </a:xfrm>
        </p:spPr>
        <p:txBody>
          <a:bodyPr>
            <a:noAutofit/>
          </a:bodyPr>
          <a:lstStyle>
            <a:lvl1pPr>
              <a:lnSpc>
                <a:spcPct val="100000"/>
              </a:lnSpc>
              <a:spcAft>
                <a:spcPts val="600"/>
              </a:spcAft>
              <a:buClr>
                <a:schemeClr val="tx2"/>
              </a:buClr>
              <a:defRPr sz="2800">
                <a:solidFill>
                  <a:srgbClr val="232F3E"/>
                </a:solidFill>
                <a:latin typeface="+mn-lt"/>
              </a:defRPr>
            </a:lvl1pPr>
            <a:lvl2pPr marL="461963" indent="-228600">
              <a:lnSpc>
                <a:spcPct val="100000"/>
              </a:lnSpc>
              <a:spcAft>
                <a:spcPts val="600"/>
              </a:spcAft>
              <a:buClr>
                <a:schemeClr val="tx2"/>
              </a:buClr>
              <a:defRPr sz="2400">
                <a:solidFill>
                  <a:srgbClr val="232F3E"/>
                </a:solidFill>
                <a:latin typeface="+mn-lt"/>
              </a:defRPr>
            </a:lvl2pPr>
            <a:lvl3pPr marL="684213" indent="-228600">
              <a:lnSpc>
                <a:spcPct val="100000"/>
              </a:lnSpc>
              <a:spcAft>
                <a:spcPts val="600"/>
              </a:spcAft>
              <a:buClr>
                <a:schemeClr val="tx2"/>
              </a:buClr>
              <a:defRPr sz="2200">
                <a:solidFill>
                  <a:srgbClr val="232F3E"/>
                </a:solidFill>
                <a:latin typeface="+mn-lt"/>
              </a:defRPr>
            </a:lvl3pPr>
            <a:lvl4pPr marL="914400" indent="-228600">
              <a:lnSpc>
                <a:spcPct val="100000"/>
              </a:lnSpc>
              <a:spcAft>
                <a:spcPts val="600"/>
              </a:spcAft>
              <a:buClr>
                <a:schemeClr val="tx2"/>
              </a:buClr>
              <a:defRPr sz="1800">
                <a:solidFill>
                  <a:srgbClr val="232F3E"/>
                </a:solidFill>
                <a:latin typeface="+mn-lt"/>
              </a:defRPr>
            </a:lvl4pPr>
            <a:lvl5pPr marL="1144588" indent="-228600">
              <a:lnSpc>
                <a:spcPct val="100000"/>
              </a:lnSpc>
              <a:spcAft>
                <a:spcPts val="600"/>
              </a:spcAft>
              <a:buClr>
                <a:schemeClr val="tx2"/>
              </a:buClr>
              <a:defRPr sz="1800">
                <a:solidFill>
                  <a:srgbClr val="232F3E"/>
                </a:solidFill>
                <a:latin typeface="+mn-lt"/>
              </a:defRPr>
            </a:lvl5pPr>
            <a:lvl7pPr marL="2743200" indent="0">
              <a:buNone/>
              <a:defRPr/>
            </a:lvl7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41233760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Title and Content">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F3CAEA78-64D9-4CA8-84AB-317B5F555D3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02D04820-1551-4DB8-9246-39CB85899696}"/>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text column</a:t>
            </a:r>
          </a:p>
        </p:txBody>
      </p:sp>
      <p:sp>
        <p:nvSpPr>
          <p:cNvPr id="2" name="Content">
            <a:extLst>
              <a:ext uri="{FF2B5EF4-FFF2-40B4-BE49-F238E27FC236}">
                <a16:creationId xmlns:a16="http://schemas.microsoft.com/office/drawing/2014/main" id="{C4E502B2-1435-4BCB-BD77-B9E6CB7B3BF5}"/>
              </a:ext>
            </a:extLst>
          </p:cNvPr>
          <p:cNvSpPr>
            <a:spLocks noGrp="1"/>
          </p:cNvSpPr>
          <p:nvPr>
            <p:ph idx="2" hasCustomPrompt="1"/>
          </p:nvPr>
        </p:nvSpPr>
        <p:spPr>
          <a:xfrm>
            <a:off x="365760" y="1165536"/>
            <a:ext cx="11466576" cy="5262696"/>
          </a:xfrm>
        </p:spPr>
        <p:txBody>
          <a:bodyPr>
            <a:noAutofit/>
          </a:bodyPr>
          <a:lstStyle>
            <a:lvl1pPr>
              <a:lnSpc>
                <a:spcPct val="100000"/>
              </a:lnSpc>
              <a:spcBef>
                <a:spcPts val="1000"/>
              </a:spcBef>
              <a:spcAft>
                <a:spcPts val="600"/>
              </a:spcAft>
              <a:buClr>
                <a:schemeClr val="tx2"/>
              </a:buClr>
              <a:defRPr>
                <a:solidFill>
                  <a:srgbClr val="232F3E"/>
                </a:solidFill>
              </a:defRPr>
            </a:lvl1pPr>
            <a:lvl2pPr marL="457200" indent="-223838">
              <a:lnSpc>
                <a:spcPct val="100000"/>
              </a:lnSpc>
              <a:spcBef>
                <a:spcPts val="500"/>
              </a:spcBef>
              <a:spcAft>
                <a:spcPts val="600"/>
              </a:spcAft>
              <a:buClr>
                <a:schemeClr val="tx2"/>
              </a:buClr>
              <a:tabLst/>
              <a:defRPr>
                <a:solidFill>
                  <a:srgbClr val="232F3E"/>
                </a:solidFill>
              </a:defRPr>
            </a:lvl2pPr>
            <a:lvl3pPr marL="685800" indent="-228600">
              <a:lnSpc>
                <a:spcPct val="100000"/>
              </a:lnSpc>
              <a:spcBef>
                <a:spcPts val="500"/>
              </a:spcBef>
              <a:spcAft>
                <a:spcPts val="600"/>
              </a:spcAft>
              <a:buClr>
                <a:schemeClr val="tx2"/>
              </a:buClr>
              <a:tabLst/>
              <a:defRPr sz="2000">
                <a:solidFill>
                  <a:srgbClr val="232F3E"/>
                </a:solidFill>
              </a:defRPr>
            </a:lvl3pPr>
            <a:lvl4pPr marL="914400" indent="-228600">
              <a:lnSpc>
                <a:spcPct val="100000"/>
              </a:lnSpc>
              <a:spcBef>
                <a:spcPts val="500"/>
              </a:spcBef>
              <a:spcAft>
                <a:spcPts val="600"/>
              </a:spcAft>
              <a:buClr>
                <a:schemeClr val="tx2"/>
              </a:buClr>
              <a:tabLst/>
              <a:defRPr>
                <a:solidFill>
                  <a:srgbClr val="232F3E"/>
                </a:solidFill>
              </a:defRPr>
            </a:lvl4pPr>
            <a:lvl5pPr marL="1147763" indent="-233363">
              <a:lnSpc>
                <a:spcPct val="100000"/>
              </a:lnSpc>
              <a:spcBef>
                <a:spcPts val="500"/>
              </a:spcBef>
              <a:spcAft>
                <a:spcPts val="600"/>
              </a:spcAft>
              <a:buClr>
                <a:schemeClr val="tx2"/>
              </a:buClr>
              <a:buFont typeface="Arial" panose="020B0604020202020204" pitchFamily="34" charset="0"/>
              <a:buChar char="•"/>
              <a:tabLs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1115059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x" preserve="1">
  <p:cSld name="Title and Cod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and code</a:t>
            </a:r>
          </a:p>
        </p:txBody>
      </p:sp>
      <p:sp>
        <p:nvSpPr>
          <p:cNvPr id="2" name="Code">
            <a:extLst>
              <a:ext uri="{FF2B5EF4-FFF2-40B4-BE49-F238E27FC236}">
                <a16:creationId xmlns:a16="http://schemas.microsoft.com/office/drawing/2014/main" id="{D77EFECE-400E-4BAA-A766-7DD8A1117BBC}"/>
              </a:ext>
            </a:extLst>
          </p:cNvPr>
          <p:cNvSpPr>
            <a:spLocks noGrp="1"/>
          </p:cNvSpPr>
          <p:nvPr>
            <p:ph type="body" idx="2" hasCustomPrompt="1"/>
          </p:nvPr>
        </p:nvSpPr>
        <p:spPr>
          <a:xfrm>
            <a:off x="365760" y="1183340"/>
            <a:ext cx="11466576" cy="5244891"/>
          </a:xfrm>
        </p:spPr>
        <p:txBody>
          <a:bodyPr>
            <a:noAutofit/>
          </a:bodyPr>
          <a:lstStyle>
            <a:lvl1pPr marL="0" indent="0">
              <a:spcBef>
                <a:spcPts val="0"/>
              </a:spcBef>
              <a:buNone/>
              <a:defRPr sz="1600">
                <a:solidFill>
                  <a:srgbClr val="232F3E"/>
                </a:solidFill>
                <a:latin typeface="Lucida Console" panose="020B0609040504020204" pitchFamily="49" charset="0"/>
              </a:defRPr>
            </a:lvl1pPr>
          </a:lstStyle>
          <a:p>
            <a:pPr lvl="0"/>
            <a:r>
              <a:rPr lang="en-US" dirty="0"/>
              <a:t># Import libraries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from </a:t>
            </a:r>
            <a:r>
              <a:rPr lang="en-US" dirty="0" err="1"/>
              <a:t>autogluon.tabular</a:t>
            </a:r>
            <a:r>
              <a:rPr lang="en-US" dirty="0"/>
              <a:t> import </a:t>
            </a:r>
            <a:r>
              <a:rPr lang="en-US" dirty="0" err="1"/>
              <a:t>TabularPredictor</a:t>
            </a: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Create the model</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predictor = </a:t>
            </a:r>
            <a:r>
              <a:rPr lang="en-US" dirty="0" err="1"/>
              <a:t>TabularPredictor</a:t>
            </a:r>
            <a:r>
              <a:rPr lang="en-US" dirty="0"/>
              <a:t>(label="Price").fit("</a:t>
            </a:r>
            <a:r>
              <a:rPr lang="en-US" dirty="0" err="1"/>
              <a:t>train.csv</a:t>
            </a:r>
            <a:r>
              <a:rPr lang="en-US" dirty="0"/>
              <a:t>")</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endParaRPr lang="en-US" dirty="0"/>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 Get predictions</a:t>
            </a:r>
          </a:p>
          <a:p>
            <a:pPr marL="0" marR="0" lvl="0" indent="0" algn="l" defTabSz="914400" rtl="0" eaLnBrk="1" fontAlgn="auto" latinLnBrk="0" hangingPunct="1">
              <a:lnSpc>
                <a:spcPct val="90000"/>
              </a:lnSpc>
              <a:spcBef>
                <a:spcPts val="0"/>
              </a:spcBef>
              <a:spcAft>
                <a:spcPts val="0"/>
              </a:spcAft>
              <a:buClrTx/>
              <a:buSzTx/>
              <a:buFont typeface="Amazon Ember Display"/>
              <a:buNone/>
              <a:tabLst/>
              <a:defRPr/>
            </a:pPr>
            <a:r>
              <a:rPr lang="en-US" dirty="0"/>
              <a:t>predictions = </a:t>
            </a:r>
            <a:r>
              <a:rPr lang="en-US" dirty="0" err="1"/>
              <a:t>predictor.predict</a:t>
            </a:r>
            <a:r>
              <a:rPr lang="en-US" dirty="0"/>
              <a:t>("</a:t>
            </a:r>
            <a:r>
              <a:rPr lang="en-US" dirty="0" err="1"/>
              <a:t>test.csv</a:t>
            </a:r>
            <a:r>
              <a:rPr lang="en-US" dirty="0"/>
              <a:t>")</a:t>
            </a:r>
          </a:p>
        </p:txBody>
      </p:sp>
    </p:spTree>
    <p:custDataLst>
      <p:tags r:id="rId1"/>
    </p:custDataLst>
    <p:extLst>
      <p:ext uri="{BB962C8B-B14F-4D97-AF65-F5344CB8AC3E}">
        <p14:creationId xmlns:p14="http://schemas.microsoft.com/office/powerpoint/2010/main" val="11024057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picTx" preserve="1">
  <p:cSld name="Title, Text, and Small Picture">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ECDF26F2-E972-40FE-806F-12B056EA9DCC}"/>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F8BD5B93-38A6-4C4A-A3EB-A591F4EDD6E5}"/>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3" name="Title">
            <a:extLst>
              <a:ext uri="{FF2B5EF4-FFF2-40B4-BE49-F238E27FC236}">
                <a16:creationId xmlns:a16="http://schemas.microsoft.com/office/drawing/2014/main" id="{75DBD6AA-5E11-44A8-900B-2519518B0622}"/>
              </a:ext>
            </a:extLst>
          </p:cNvPr>
          <p:cNvSpPr>
            <a:spLocks noGrp="1"/>
          </p:cNvSpPr>
          <p:nvPr>
            <p:ph type="title" idx="1" hasCustomPrompt="1"/>
          </p:nvPr>
        </p:nvSpPr>
        <p:spPr>
          <a:xfrm>
            <a:off x="365760" y="301752"/>
            <a:ext cx="11466576" cy="731318"/>
          </a:xfrm>
        </p:spPr>
        <p:txBody>
          <a:bodyPr/>
          <a:lstStyle>
            <a:lvl1pPr>
              <a:defRPr>
                <a:solidFill>
                  <a:srgbClr val="232F3E"/>
                </a:solidFill>
                <a:latin typeface="Amazon Ember Display Heavy"/>
              </a:defRPr>
            </a:lvl1pPr>
          </a:lstStyle>
          <a:p>
            <a:r>
              <a:rPr lang="en-US" dirty="0"/>
              <a:t>Title, 2/3 Column, and picture</a:t>
            </a:r>
          </a:p>
        </p:txBody>
      </p:sp>
      <p:sp>
        <p:nvSpPr>
          <p:cNvPr id="2" name="Content">
            <a:extLst>
              <a:ext uri="{FF2B5EF4-FFF2-40B4-BE49-F238E27FC236}">
                <a16:creationId xmlns:a16="http://schemas.microsoft.com/office/drawing/2014/main" id="{5ACBD598-6775-4223-B2AB-B169A112E3FF}"/>
              </a:ext>
            </a:extLst>
          </p:cNvPr>
          <p:cNvSpPr>
            <a:spLocks noGrp="1"/>
          </p:cNvSpPr>
          <p:nvPr>
            <p:ph idx="2" hasCustomPrompt="1"/>
          </p:nvPr>
        </p:nvSpPr>
        <p:spPr>
          <a:xfrm>
            <a:off x="365760" y="1097280"/>
            <a:ext cx="7644384" cy="5330952"/>
          </a:xfrm>
        </p:spPr>
        <p:txBody>
          <a:bodyPr>
            <a:noAutofit/>
          </a:bodyPr>
          <a:lstStyle>
            <a:lvl1pPr>
              <a:lnSpc>
                <a:spcPct val="100000"/>
              </a:lnSpc>
              <a:spcBef>
                <a:spcPts val="1000"/>
              </a:spcBef>
              <a:spcAft>
                <a:spcPts val="600"/>
              </a:spcAft>
              <a:buClr>
                <a:schemeClr val="tx2"/>
              </a:buClr>
              <a:defRPr>
                <a:solidFill>
                  <a:srgbClr val="232F3E"/>
                </a:solidFill>
              </a:defRPr>
            </a:lvl1pPr>
            <a:lvl2pPr marL="461963" indent="-228600">
              <a:lnSpc>
                <a:spcPct val="100000"/>
              </a:lnSpc>
              <a:spcBef>
                <a:spcPts val="500"/>
              </a:spcBef>
              <a:spcAft>
                <a:spcPts val="600"/>
              </a:spcAft>
              <a:buClr>
                <a:schemeClr val="tx2"/>
              </a:buClr>
              <a:defRPr>
                <a:solidFill>
                  <a:srgbClr val="232F3E"/>
                </a:solidFill>
              </a:defRPr>
            </a:lvl2pPr>
            <a:lvl3pPr marL="682625" indent="-228600">
              <a:lnSpc>
                <a:spcPct val="100000"/>
              </a:lnSpc>
              <a:spcBef>
                <a:spcPts val="500"/>
              </a:spcBef>
              <a:spcAft>
                <a:spcPts val="600"/>
              </a:spcAft>
              <a:buClr>
                <a:schemeClr val="tx2"/>
              </a:buClr>
              <a:defRPr sz="2200">
                <a:solidFill>
                  <a:srgbClr val="232F3E"/>
                </a:solidFill>
              </a:defRPr>
            </a:lvl3pPr>
            <a:lvl4pPr marL="914400" indent="-228600">
              <a:lnSpc>
                <a:spcPct val="100000"/>
              </a:lnSpc>
              <a:spcBef>
                <a:spcPts val="500"/>
              </a:spcBef>
              <a:spcAft>
                <a:spcPts val="600"/>
              </a:spcAft>
              <a:buClr>
                <a:schemeClr val="tx2"/>
              </a:buClr>
              <a:defRPr sz="2000">
                <a:solidFill>
                  <a:srgbClr val="232F3E"/>
                </a:solidFill>
              </a:defRPr>
            </a:lvl4pPr>
            <a:lvl5pPr marL="1146175" indent="-228600">
              <a:lnSpc>
                <a:spcPct val="100000"/>
              </a:lnSpc>
              <a:spcBef>
                <a:spcPts val="500"/>
              </a:spcBef>
              <a:spcAft>
                <a:spcPts val="600"/>
              </a:spcAft>
              <a:buClr>
                <a:schemeClr val="tx2"/>
              </a:buClr>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22" name="Picture">
            <a:extLst>
              <a:ext uri="{FF2B5EF4-FFF2-40B4-BE49-F238E27FC236}">
                <a16:creationId xmlns:a16="http://schemas.microsoft.com/office/drawing/2014/main" id="{A644AF2C-FFDC-4661-BF6B-D208E5E816FA}"/>
              </a:ext>
              <a:ext uri="{C183D7F6-B498-43B3-948B-1728B52AA6E4}">
                <adec:decorative xmlns:adec="http://schemas.microsoft.com/office/drawing/2017/decorative" val="1"/>
              </a:ext>
            </a:extLst>
          </p:cNvPr>
          <p:cNvSpPr>
            <a:spLocks noGrp="1"/>
          </p:cNvSpPr>
          <p:nvPr>
            <p:ph type="pic" idx="22" hasCustomPrompt="1"/>
          </p:nvPr>
        </p:nvSpPr>
        <p:spPr>
          <a:xfrm>
            <a:off x="8498586" y="2276856"/>
            <a:ext cx="2971800" cy="2971800"/>
          </a:xfrm>
        </p:spPr>
        <p:txBody>
          <a:bodyPr anchor="t">
            <a:noAutofit/>
          </a:bodyPr>
          <a:lstStyle>
            <a:lvl1pPr marL="0" indent="0" algn="ctr">
              <a:buNone/>
              <a:defRPr sz="2000">
                <a:solidFill>
                  <a:srgbClr val="232F3E"/>
                </a:solidFill>
              </a:defRPr>
            </a:lvl1pPr>
          </a:lstStyle>
          <a:p>
            <a:r>
              <a:rPr lang="en-US" dirty="0"/>
              <a:t>Click icon to add image</a:t>
            </a:r>
          </a:p>
        </p:txBody>
      </p:sp>
    </p:spTree>
    <p:custDataLst>
      <p:tags r:id="rId1"/>
    </p:custDataLst>
    <p:extLst>
      <p:ext uri="{BB962C8B-B14F-4D97-AF65-F5344CB8AC3E}">
        <p14:creationId xmlns:p14="http://schemas.microsoft.com/office/powerpoint/2010/main" val="27141942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x" preserve="1">
  <p:cSld name="Title and 2 Content Columns">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DDE84D45-638C-4BCD-B539-05F38F37CF3D}"/>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79271B92-68F7-439C-8199-7E16014A6742}"/>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4037B1B0-0345-4E15-985A-6BECCDBE474F}" type="slidenum">
              <a:rPr lang="en-US" smtClean="0"/>
              <a:pPr/>
              <a:t>‹#›</a:t>
            </a:fld>
            <a:endParaRPr lang="en-US"/>
          </a:p>
        </p:txBody>
      </p:sp>
      <p:sp>
        <p:nvSpPr>
          <p:cNvPr id="4"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318"/>
          </a:xfrm>
        </p:spPr>
        <p:txBody>
          <a:bodyPr/>
          <a:lstStyle>
            <a:lvl1pPr>
              <a:defRPr>
                <a:solidFill>
                  <a:srgbClr val="232F3E"/>
                </a:solidFill>
              </a:defRPr>
            </a:lvl1pPr>
          </a:lstStyle>
          <a:p>
            <a:r>
              <a:rPr lang="en-US" dirty="0">
                <a:latin typeface="Amazon Ember Display Heavy" panose="04020705040A02060702" pitchFamily="82" charset="0"/>
              </a:rPr>
              <a:t>Title and 2 content columns</a:t>
            </a:r>
          </a:p>
        </p:txBody>
      </p:sp>
      <p:sp>
        <p:nvSpPr>
          <p:cNvPr id="2" name="Content Left">
            <a:extLst>
              <a:ext uri="{FF2B5EF4-FFF2-40B4-BE49-F238E27FC236}">
                <a16:creationId xmlns:a16="http://schemas.microsoft.com/office/drawing/2014/main" id="{8A73B5A2-5001-4FA4-B113-0F6124F1F6A0}"/>
              </a:ext>
            </a:extLst>
          </p:cNvPr>
          <p:cNvSpPr>
            <a:spLocks noGrp="1"/>
          </p:cNvSpPr>
          <p:nvPr>
            <p:ph idx="2" hasCustomPrompt="1"/>
          </p:nvPr>
        </p:nvSpPr>
        <p:spPr>
          <a:xfrm>
            <a:off x="365760"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
        <p:nvSpPr>
          <p:cNvPr id="3" name="Content Right">
            <a:extLst>
              <a:ext uri="{FF2B5EF4-FFF2-40B4-BE49-F238E27FC236}">
                <a16:creationId xmlns:a16="http://schemas.microsoft.com/office/drawing/2014/main" id="{951E617C-D9F7-4098-883E-6A048DBCF862}"/>
              </a:ext>
            </a:extLst>
          </p:cNvPr>
          <p:cNvSpPr>
            <a:spLocks noGrp="1"/>
          </p:cNvSpPr>
          <p:nvPr>
            <p:ph idx="3" hasCustomPrompt="1"/>
          </p:nvPr>
        </p:nvSpPr>
        <p:spPr>
          <a:xfrm>
            <a:off x="6163056" y="1097280"/>
            <a:ext cx="5669280" cy="5330952"/>
          </a:xfrm>
        </p:spPr>
        <p:txBody>
          <a:bodyPr>
            <a:noAutofit/>
          </a:bodyPr>
          <a:lstStyle>
            <a:lvl1pPr>
              <a:lnSpc>
                <a:spcPct val="100000"/>
              </a:lnSpc>
              <a:spcAft>
                <a:spcPts val="600"/>
              </a:spcAft>
              <a:defRPr sz="2800">
                <a:solidFill>
                  <a:srgbClr val="232F3E"/>
                </a:solidFill>
              </a:defRPr>
            </a:lvl1pPr>
            <a:lvl2pPr marL="461963" indent="-228600">
              <a:lnSpc>
                <a:spcPct val="100000"/>
              </a:lnSpc>
              <a:spcAft>
                <a:spcPts val="600"/>
              </a:spcAft>
              <a:defRPr sz="2400">
                <a:solidFill>
                  <a:srgbClr val="232F3E"/>
                </a:solidFill>
              </a:defRPr>
            </a:lvl2pPr>
            <a:lvl3pPr marL="684213" indent="-228600">
              <a:lnSpc>
                <a:spcPct val="100000"/>
              </a:lnSpc>
              <a:spcAft>
                <a:spcPts val="600"/>
              </a:spcAft>
              <a:defRPr sz="2000">
                <a:solidFill>
                  <a:srgbClr val="232F3E"/>
                </a:solidFill>
              </a:defRPr>
            </a:lvl3pPr>
            <a:lvl4pPr marL="914400" indent="-228600">
              <a:lnSpc>
                <a:spcPct val="100000"/>
              </a:lnSpc>
              <a:spcAft>
                <a:spcPts val="600"/>
              </a:spcAft>
              <a:defRPr sz="1800">
                <a:solidFill>
                  <a:srgbClr val="232F3E"/>
                </a:solidFill>
              </a:defRPr>
            </a:lvl4pPr>
            <a:lvl5pPr marL="1144588" indent="-228600">
              <a:lnSpc>
                <a:spcPct val="100000"/>
              </a:lnSpc>
              <a:spcAft>
                <a:spcPts val="600"/>
              </a:spcAft>
              <a:defRPr sz="1800">
                <a:solidFill>
                  <a:srgbClr val="232F3E"/>
                </a:solidFill>
              </a:defRPr>
            </a:lvl5pPr>
          </a:lstStyle>
          <a:p>
            <a:pPr lvl="0"/>
            <a:r>
              <a:rPr lang="en-US" dirty="0"/>
              <a:t>Add content text</a:t>
            </a:r>
          </a:p>
          <a:p>
            <a:pPr lvl="1"/>
            <a:r>
              <a:rPr lang="en-US" dirty="0"/>
              <a:t>Second level</a:t>
            </a:r>
          </a:p>
          <a:p>
            <a:pPr lvl="2"/>
            <a:r>
              <a:rPr lang="en-US" dirty="0"/>
              <a:t>Third level</a:t>
            </a:r>
          </a:p>
          <a:p>
            <a:pPr lvl="3"/>
            <a:r>
              <a:rPr lang="en-US" dirty="0"/>
              <a:t>Avoid using fourth level</a:t>
            </a:r>
          </a:p>
          <a:p>
            <a:pPr lvl="4"/>
            <a:r>
              <a:rPr lang="en-US" dirty="0"/>
              <a:t>Avoid using fifth level</a:t>
            </a:r>
          </a:p>
        </p:txBody>
      </p:sp>
    </p:spTree>
    <p:custDataLst>
      <p:tags r:id="rId1"/>
    </p:custDataLst>
    <p:extLst>
      <p:ext uri="{BB962C8B-B14F-4D97-AF65-F5344CB8AC3E}">
        <p14:creationId xmlns:p14="http://schemas.microsoft.com/office/powerpoint/2010/main" val="1972362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Title Only">
    <p:bg>
      <p:bgPr>
        <a:solidFill>
          <a:schemeClr val="bg1"/>
        </a:solidFill>
        <a:effectLst/>
      </p:bgPr>
    </p:bg>
    <p:spTree>
      <p:nvGrpSpPr>
        <p:cNvPr id="1" name=""/>
        <p:cNvGrpSpPr/>
        <p:nvPr/>
      </p:nvGrpSpPr>
      <p:grpSpPr>
        <a:xfrm>
          <a:off x="0" y="0"/>
          <a:ext cx="0" cy="0"/>
          <a:chOff x="0" y="0"/>
          <a:chExt cx="0" cy="0"/>
        </a:xfrm>
      </p:grpSpPr>
      <p:pic>
        <p:nvPicPr>
          <p:cNvPr id="99" name="Divider">
            <a:extLst>
              <a:ext uri="{FF2B5EF4-FFF2-40B4-BE49-F238E27FC236}">
                <a16:creationId xmlns:a16="http://schemas.microsoft.com/office/drawing/2014/main" id="{1AA7B286-8B48-4C92-B2A9-AADCF2EEA2A0}"/>
              </a:ext>
              <a:ext uri="{C183D7F6-B498-43B3-948B-1728B52AA6E4}">
                <adec:decorative xmlns:adec="http://schemas.microsoft.com/office/drawing/2017/decorative" val="1"/>
              </a:ext>
            </a:extLst>
          </p:cNvPr>
          <p:cNvPicPr>
            <a:picLocks/>
          </p:cNvPicPr>
          <p:nvPr/>
        </p:nvPicPr>
        <p:blipFill>
          <a:blip r:embed="rId3">
            <a:extLst>
              <a:ext uri="{28A0092B-C50C-407E-A947-70E740481C1C}">
                <a14:useLocalDpi xmlns:a14="http://schemas.microsoft.com/office/drawing/2010/main" val="0"/>
              </a:ext>
            </a:extLst>
          </a:blip>
          <a:stretch>
            <a:fillRect/>
          </a:stretch>
        </p:blipFill>
        <p:spPr>
          <a:xfrm>
            <a:off x="365759" y="1028377"/>
            <a:ext cx="11484864" cy="45720"/>
          </a:xfrm>
          <a:prstGeom prst="rect">
            <a:avLst/>
          </a:prstGeom>
        </p:spPr>
      </p:pic>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only</a:t>
            </a:r>
          </a:p>
        </p:txBody>
      </p:sp>
    </p:spTree>
    <p:custDataLst>
      <p:tags r:id="rId1"/>
    </p:custDataLst>
    <p:extLst>
      <p:ext uri="{BB962C8B-B14F-4D97-AF65-F5344CB8AC3E}">
        <p14:creationId xmlns:p14="http://schemas.microsoft.com/office/powerpoint/2010/main" val="143494570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Title optional">
    <p:bg>
      <p:bgPr>
        <a:solidFill>
          <a:schemeClr val="bg1"/>
        </a:solidFill>
        <a:effectLst/>
      </p:bgPr>
    </p:bg>
    <p:spTree>
      <p:nvGrpSpPr>
        <p:cNvPr id="1" name=""/>
        <p:cNvGrpSpPr/>
        <p:nvPr/>
      </p:nvGrpSpPr>
      <p:grpSpPr>
        <a:xfrm>
          <a:off x="0" y="0"/>
          <a:ext cx="0" cy="0"/>
          <a:chOff x="0" y="0"/>
          <a:chExt cx="0" cy="0"/>
        </a:xfrm>
      </p:grpSpPr>
      <p:sp>
        <p:nvSpPr>
          <p:cNvPr id="97" name="Slide Number">
            <a:extLst>
              <a:ext uri="{FF2B5EF4-FFF2-40B4-BE49-F238E27FC236}">
                <a16:creationId xmlns:a16="http://schemas.microsoft.com/office/drawing/2014/main" id="{1D7818F9-B3C0-42E7-B6E1-5347230963DC}"/>
              </a:ext>
            </a:extLst>
          </p:cNvPr>
          <p:cNvSpPr>
            <a:spLocks noGrp="1"/>
          </p:cNvSpPr>
          <p:nvPr>
            <p:ph type="sldNum" idx="97"/>
          </p:nvPr>
        </p:nvSpPr>
        <p:spPr>
          <a:xfrm>
            <a:off x="11347704" y="6446520"/>
            <a:ext cx="484632" cy="228600"/>
          </a:xfrm>
        </p:spPr>
        <p:txBody>
          <a:bodyPr/>
          <a:lstStyle>
            <a:lvl1pPr>
              <a:defRPr>
                <a:solidFill>
                  <a:srgbClr val="232F3E"/>
                </a:solidFill>
              </a:defRPr>
            </a:lvl1pPr>
          </a:lstStyle>
          <a:p>
            <a:fld id="{86A8BF56-6CB3-514C-9A64-F39D95C9E25B}" type="slidenum">
              <a:rPr lang="en-US" smtClean="0"/>
              <a:t>‹#›</a:t>
            </a:fld>
            <a:endParaRPr lang="en-US"/>
          </a:p>
        </p:txBody>
      </p:sp>
      <p:sp>
        <p:nvSpPr>
          <p:cNvPr id="3" name="Title">
            <a:extLst>
              <a:ext uri="{FF2B5EF4-FFF2-40B4-BE49-F238E27FC236}">
                <a16:creationId xmlns:a16="http://schemas.microsoft.com/office/drawing/2014/main" id="{5F8A0ED5-8D88-437F-965F-590C0BD195F1}"/>
              </a:ext>
            </a:extLst>
          </p:cNvPr>
          <p:cNvSpPr>
            <a:spLocks noGrp="1"/>
          </p:cNvSpPr>
          <p:nvPr>
            <p:ph type="title" idx="1" hasCustomPrompt="1"/>
          </p:nvPr>
        </p:nvSpPr>
        <p:spPr>
          <a:xfrm>
            <a:off x="365760" y="301752"/>
            <a:ext cx="11466576" cy="731520"/>
          </a:xfrm>
        </p:spPr>
        <p:txBody>
          <a:bodyPr lIns="91440" tIns="45720" rIns="91440" bIns="45720"/>
          <a:lstStyle>
            <a:lvl1pPr>
              <a:lnSpc>
                <a:spcPct val="100000"/>
              </a:lnSpc>
              <a:defRPr>
                <a:solidFill>
                  <a:srgbClr val="232F3E"/>
                </a:solidFill>
                <a:latin typeface="Amazon Ember Display Heavy"/>
              </a:defRPr>
            </a:lvl1pPr>
          </a:lstStyle>
          <a:p>
            <a:r>
              <a:rPr lang="en-US" dirty="0"/>
              <a:t>Title optional</a:t>
            </a:r>
          </a:p>
        </p:txBody>
      </p:sp>
    </p:spTree>
    <p:custDataLst>
      <p:tags r:id="rId1"/>
    </p:custDataLst>
    <p:extLst>
      <p:ext uri="{BB962C8B-B14F-4D97-AF65-F5344CB8AC3E}">
        <p14:creationId xmlns:p14="http://schemas.microsoft.com/office/powerpoint/2010/main" val="15483645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ABBAA249-A390-34A7-0283-3BE9E704AEFB}"/>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61B4EC63-26C9-65C0-60CF-ACFCD6D496B3}"/>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5B1A7787-F37E-5538-2A77-26CD7025CF2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DE7F922C-C384-A54F-A422-26A2A27967F9}" type="datetimeFigureOut">
              <a:rPr lang="en-US" smtClean="0"/>
              <a:t>5/5/25</a:t>
            </a:fld>
            <a:endParaRPr lang="en-US"/>
          </a:p>
        </p:txBody>
      </p:sp>
      <p:sp>
        <p:nvSpPr>
          <p:cNvPr id="5" name="Footer Placeholder 4">
            <a:extLst>
              <a:ext uri="{FF2B5EF4-FFF2-40B4-BE49-F238E27FC236}">
                <a16:creationId xmlns:a16="http://schemas.microsoft.com/office/drawing/2014/main" id="{9D33CC40-D1CB-E906-F659-EE1E66D3689F}"/>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258CF432-95B0-FD00-3CDB-590830FE812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CF2FE57-8926-9E42-8DF2-0F59F782BE17}" type="slidenum">
              <a:rPr lang="en-US" smtClean="0"/>
              <a:t>‹#›</a:t>
            </a:fld>
            <a:endParaRPr lang="en-US"/>
          </a:p>
        </p:txBody>
      </p:sp>
    </p:spTree>
    <p:extLst>
      <p:ext uri="{BB962C8B-B14F-4D97-AF65-F5344CB8AC3E}">
        <p14:creationId xmlns:p14="http://schemas.microsoft.com/office/powerpoint/2010/main" val="1645748782"/>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1.xml"/><Relationship Id="rId1" Type="http://schemas.openxmlformats.org/officeDocument/2006/relationships/tags" Target="../tags/tag10.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2.xml"/><Relationship Id="rId1" Type="http://schemas.openxmlformats.org/officeDocument/2006/relationships/tags" Target="../tags/tag19.xml"/></Relationships>
</file>

<file path=ppt/slides/_rels/slide11.xml.rels><?xml version="1.0" encoding="UTF-8" standalone="yes"?>
<Relationships xmlns="http://schemas.openxmlformats.org/package/2006/relationships"><Relationship Id="rId3" Type="http://schemas.openxmlformats.org/officeDocument/2006/relationships/notesSlide" Target="../notesSlides/notesSlide11.xml"/><Relationship Id="rId2" Type="http://schemas.openxmlformats.org/officeDocument/2006/relationships/slideLayout" Target="../slideLayouts/slideLayout4.xml"/><Relationship Id="rId1" Type="http://schemas.openxmlformats.org/officeDocument/2006/relationships/tags" Target="../tags/tag20.xml"/></Relationships>
</file>

<file path=ppt/slides/_rels/slide12.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4.xml"/><Relationship Id="rId1" Type="http://schemas.openxmlformats.org/officeDocument/2006/relationships/tags" Target="../tags/tag21.xml"/><Relationship Id="rId5" Type="http://schemas.microsoft.com/office/2007/relationships/hdphoto" Target="../media/hdphoto1.wdp"/><Relationship Id="rId4" Type="http://schemas.openxmlformats.org/officeDocument/2006/relationships/image" Target="../media/image8.png"/></Relationships>
</file>

<file path=ppt/slides/_rels/slide13.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4.xml"/><Relationship Id="rId1" Type="http://schemas.openxmlformats.org/officeDocument/2006/relationships/tags" Target="../tags/tag22.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4.xml"/><Relationship Id="rId2" Type="http://schemas.openxmlformats.org/officeDocument/2006/relationships/slideLayout" Target="../slideLayouts/slideLayout4.xml"/><Relationship Id="rId1" Type="http://schemas.openxmlformats.org/officeDocument/2006/relationships/tags" Target="../tags/tag23.xml"/><Relationship Id="rId4" Type="http://schemas.openxmlformats.org/officeDocument/2006/relationships/image" Target="../media/image9.png"/></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24.xml"/></Relationships>
</file>

<file path=ppt/slides/_rels/slide16.xml.rels><?xml version="1.0" encoding="UTF-8" standalone="yes"?>
<Relationships xmlns="http://schemas.openxmlformats.org/package/2006/relationships"><Relationship Id="rId3" Type="http://schemas.openxmlformats.org/officeDocument/2006/relationships/notesSlide" Target="../notesSlides/notesSlide16.xml"/><Relationship Id="rId2" Type="http://schemas.openxmlformats.org/officeDocument/2006/relationships/slideLayout" Target="../slideLayouts/slideLayout2.xml"/><Relationship Id="rId1" Type="http://schemas.openxmlformats.org/officeDocument/2006/relationships/tags" Target="../tags/tag25.xml"/></Relationships>
</file>

<file path=ppt/slides/_rels/slide17.xml.rels><?xml version="1.0" encoding="UTF-8" standalone="yes"?>
<Relationships xmlns="http://schemas.openxmlformats.org/package/2006/relationships"><Relationship Id="rId3" Type="http://schemas.openxmlformats.org/officeDocument/2006/relationships/notesSlide" Target="../notesSlides/notesSlide17.xml"/><Relationship Id="rId2" Type="http://schemas.openxmlformats.org/officeDocument/2006/relationships/slideLayout" Target="../slideLayouts/slideLayout4.xml"/><Relationship Id="rId1" Type="http://schemas.openxmlformats.org/officeDocument/2006/relationships/tags" Target="../tags/tag26.xml"/></Relationships>
</file>

<file path=ppt/slides/_rels/slide18.xml.rels><?xml version="1.0" encoding="UTF-8" standalone="yes"?>
<Relationships xmlns="http://schemas.openxmlformats.org/package/2006/relationships"><Relationship Id="rId3" Type="http://schemas.openxmlformats.org/officeDocument/2006/relationships/notesSlide" Target="../notesSlides/notesSlide18.xml"/><Relationship Id="rId2" Type="http://schemas.openxmlformats.org/officeDocument/2006/relationships/slideLayout" Target="../slideLayouts/slideLayout4.xml"/><Relationship Id="rId1" Type="http://schemas.openxmlformats.org/officeDocument/2006/relationships/tags" Target="../tags/tag27.xml"/><Relationship Id="rId4" Type="http://schemas.openxmlformats.org/officeDocument/2006/relationships/image" Target="../media/image10.pn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28.xml"/></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3.xml"/><Relationship Id="rId1" Type="http://schemas.openxmlformats.org/officeDocument/2006/relationships/tags" Target="../tags/tag11.xml"/></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29.xml"/><Relationship Id="rId4" Type="http://schemas.openxmlformats.org/officeDocument/2006/relationships/image" Target="../media/image11.png"/></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30.xml"/></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22.xml"/><Relationship Id="rId2" Type="http://schemas.openxmlformats.org/officeDocument/2006/relationships/slideLayout" Target="../slideLayouts/slideLayout4.xml"/><Relationship Id="rId1" Type="http://schemas.openxmlformats.org/officeDocument/2006/relationships/tags" Target="../tags/tag31.xml"/><Relationship Id="rId4" Type="http://schemas.openxmlformats.org/officeDocument/2006/relationships/image" Target="../media/image12.png"/></Relationships>
</file>

<file path=ppt/slides/_rels/slide23.xml.rels><?xml version="1.0" encoding="UTF-8" standalone="yes"?>
<Relationships xmlns="http://schemas.openxmlformats.org/package/2006/relationships"><Relationship Id="rId3" Type="http://schemas.openxmlformats.org/officeDocument/2006/relationships/notesSlide" Target="../notesSlides/notesSlide23.xml"/><Relationship Id="rId2" Type="http://schemas.openxmlformats.org/officeDocument/2006/relationships/slideLayout" Target="../slideLayouts/slideLayout10.xml"/><Relationship Id="rId1" Type="http://schemas.openxmlformats.org/officeDocument/2006/relationships/tags" Target="../tags/tag3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xml"/></Relationships>
</file>

<file path=ppt/slides/_rels/slide25.xml.rels><?xml version="1.0" encoding="UTF-8" standalone="yes"?>
<Relationships xmlns="http://schemas.openxmlformats.org/package/2006/relationships"><Relationship Id="rId3" Type="http://schemas.openxmlformats.org/officeDocument/2006/relationships/notesSlide" Target="../notesSlides/notesSlide25.xml"/><Relationship Id="rId2" Type="http://schemas.openxmlformats.org/officeDocument/2006/relationships/slideLayout" Target="../slideLayouts/slideLayout4.xml"/><Relationship Id="rId1" Type="http://schemas.openxmlformats.org/officeDocument/2006/relationships/tags" Target="../tags/tag33.xml"/></Relationships>
</file>

<file path=ppt/slides/_rels/slide26.xml.rels><?xml version="1.0" encoding="UTF-8" standalone="yes"?>
<Relationships xmlns="http://schemas.openxmlformats.org/package/2006/relationships"><Relationship Id="rId3" Type="http://schemas.openxmlformats.org/officeDocument/2006/relationships/notesSlide" Target="../notesSlides/notesSlide26.xml"/><Relationship Id="rId2" Type="http://schemas.openxmlformats.org/officeDocument/2006/relationships/slideLayout" Target="../slideLayouts/slideLayout4.xml"/><Relationship Id="rId1" Type="http://schemas.openxmlformats.org/officeDocument/2006/relationships/tags" Target="../tags/tag34.xml"/></Relationships>
</file>

<file path=ppt/slides/_rels/slide27.xml.rels><?xml version="1.0" encoding="UTF-8" standalone="yes"?>
<Relationships xmlns="http://schemas.openxmlformats.org/package/2006/relationships"><Relationship Id="rId3" Type="http://schemas.openxmlformats.org/officeDocument/2006/relationships/notesSlide" Target="../notesSlides/notesSlide27.xml"/><Relationship Id="rId2" Type="http://schemas.openxmlformats.org/officeDocument/2006/relationships/slideLayout" Target="../slideLayouts/slideLayout4.xml"/><Relationship Id="rId1" Type="http://schemas.openxmlformats.org/officeDocument/2006/relationships/tags" Target="../tags/tag35.xml"/></Relationships>
</file>

<file path=ppt/slides/_rels/slide28.xml.rels><?xml version="1.0" encoding="UTF-8" standalone="yes"?>
<Relationships xmlns="http://schemas.openxmlformats.org/package/2006/relationships"><Relationship Id="rId3" Type="http://schemas.openxmlformats.org/officeDocument/2006/relationships/notesSlide" Target="../notesSlides/notesSlide28.xml"/><Relationship Id="rId2" Type="http://schemas.openxmlformats.org/officeDocument/2006/relationships/slideLayout" Target="../slideLayouts/slideLayout4.xml"/><Relationship Id="rId1" Type="http://schemas.openxmlformats.org/officeDocument/2006/relationships/tags" Target="../tags/tag36.xml"/></Relationships>
</file>

<file path=ppt/slides/_rels/slide29.xml.rels><?xml version="1.0" encoding="UTF-8" standalone="yes"?>
<Relationships xmlns="http://schemas.openxmlformats.org/package/2006/relationships"><Relationship Id="rId3" Type="http://schemas.openxmlformats.org/officeDocument/2006/relationships/notesSlide" Target="../notesSlides/notesSlide29.xml"/><Relationship Id="rId2" Type="http://schemas.openxmlformats.org/officeDocument/2006/relationships/slideLayout" Target="../slideLayouts/slideLayout4.xml"/><Relationship Id="rId1" Type="http://schemas.openxmlformats.org/officeDocument/2006/relationships/tags" Target="../tags/tag37.xml"/><Relationship Id="rId4" Type="http://schemas.openxmlformats.org/officeDocument/2006/relationships/image" Target="../media/image21.png"/></Relationships>
</file>

<file path=ppt/slides/_rels/slide3.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2.xml"/><Relationship Id="rId1" Type="http://schemas.openxmlformats.org/officeDocument/2006/relationships/tags" Target="../tags/tag12.xml"/></Relationships>
</file>

<file path=ppt/slides/_rels/slide4.xml.rels><?xml version="1.0" encoding="UTF-8" standalone="yes"?>
<Relationships xmlns="http://schemas.openxmlformats.org/package/2006/relationships"><Relationship Id="rId3" Type="http://schemas.openxmlformats.org/officeDocument/2006/relationships/notesSlide" Target="../notesSlides/notesSlide4.xml"/><Relationship Id="rId2" Type="http://schemas.openxmlformats.org/officeDocument/2006/relationships/slideLayout" Target="../slideLayouts/slideLayout4.xml"/><Relationship Id="rId1" Type="http://schemas.openxmlformats.org/officeDocument/2006/relationships/tags" Target="../tags/tag13.xml"/><Relationship Id="rId5" Type="http://schemas.openxmlformats.org/officeDocument/2006/relationships/image" Target="../media/image3.png"/><Relationship Id="rId4" Type="http://schemas.openxmlformats.org/officeDocument/2006/relationships/image" Target="../media/image2.jpeg"/></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14.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15.xml"/><Relationship Id="rId4" Type="http://schemas.openxmlformats.org/officeDocument/2006/relationships/image" Target="../media/image5.png"/></Relationships>
</file>

<file path=ppt/slides/_rels/slide7.xml.rels><?xml version="1.0" encoding="UTF-8" standalone="yes"?>
<Relationships xmlns="http://schemas.openxmlformats.org/package/2006/relationships"><Relationship Id="rId3" Type="http://schemas.openxmlformats.org/officeDocument/2006/relationships/notesSlide" Target="../notesSlides/notesSlide7.xml"/><Relationship Id="rId2" Type="http://schemas.openxmlformats.org/officeDocument/2006/relationships/slideLayout" Target="../slideLayouts/slideLayout4.xml"/><Relationship Id="rId1" Type="http://schemas.openxmlformats.org/officeDocument/2006/relationships/tags" Target="../tags/tag16.xml"/><Relationship Id="rId4" Type="http://schemas.openxmlformats.org/officeDocument/2006/relationships/image" Target="../media/image6.png"/></Relationships>
</file>

<file path=ppt/slides/_rels/slide8.xml.rels><?xml version="1.0" encoding="UTF-8" standalone="yes"?>
<Relationships xmlns="http://schemas.openxmlformats.org/package/2006/relationships"><Relationship Id="rId3" Type="http://schemas.openxmlformats.org/officeDocument/2006/relationships/notesSlide" Target="../notesSlides/notesSlide8.xml"/><Relationship Id="rId2" Type="http://schemas.openxmlformats.org/officeDocument/2006/relationships/slideLayout" Target="../slideLayouts/slideLayout2.xml"/><Relationship Id="rId1" Type="http://schemas.openxmlformats.org/officeDocument/2006/relationships/tags" Target="../tags/tag17.xml"/></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18.xml"/><Relationship Id="rId4" Type="http://schemas.openxmlformats.org/officeDocument/2006/relationships/image" Target="../media/image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1D077C74-281A-4D53-BD33-7A46507B4879}"/>
              </a:ext>
            </a:extLst>
          </p:cNvPr>
          <p:cNvSpPr>
            <a:spLocks noGrp="1"/>
          </p:cNvSpPr>
          <p:nvPr>
            <p:ph type="sldNum" idx="97"/>
          </p:nvPr>
        </p:nvSpPr>
        <p:spPr/>
        <p:txBody>
          <a:bodyPr/>
          <a:lstStyle/>
          <a:p>
            <a:pPr lvl="0"/>
            <a:fld id="{86A8BF56-6CB3-514C-9A64-F39D95C9E25B}" type="slidenum">
              <a:rPr lang="en-US" noProof="0" smtClean="0"/>
              <a:pPr lvl="0"/>
              <a:t>1</a:t>
            </a:fld>
            <a:endParaRPr lang="en-US" noProof="0" dirty="0"/>
          </a:p>
        </p:txBody>
      </p:sp>
      <p:sp>
        <p:nvSpPr>
          <p:cNvPr id="4" name="Title 3">
            <a:extLst>
              <a:ext uri="{FF2B5EF4-FFF2-40B4-BE49-F238E27FC236}">
                <a16:creationId xmlns:a16="http://schemas.microsoft.com/office/drawing/2014/main" id="{B8280F18-C51C-09D1-32D4-15F8BDE9C811}"/>
              </a:ext>
            </a:extLst>
          </p:cNvPr>
          <p:cNvSpPr>
            <a:spLocks noGrp="1"/>
          </p:cNvSpPr>
          <p:nvPr>
            <p:ph type="title" idx="1"/>
          </p:nvPr>
        </p:nvSpPr>
        <p:spPr/>
        <p:txBody>
          <a:bodyPr/>
          <a:lstStyle/>
          <a:p>
            <a:r>
              <a:rPr lang="en-US" dirty="0"/>
              <a:t>Transformers</a:t>
            </a:r>
          </a:p>
        </p:txBody>
      </p:sp>
      <p:sp>
        <p:nvSpPr>
          <p:cNvPr id="3" name="Text Placeholder 2">
            <a:extLst>
              <a:ext uri="{FF2B5EF4-FFF2-40B4-BE49-F238E27FC236}">
                <a16:creationId xmlns:a16="http://schemas.microsoft.com/office/drawing/2014/main" id="{F26F2F8D-DD81-7F1D-BB15-F73AC3486DCF}"/>
              </a:ext>
            </a:extLst>
          </p:cNvPr>
          <p:cNvSpPr>
            <a:spLocks noGrp="1"/>
          </p:cNvSpPr>
          <p:nvPr>
            <p:ph type="body" idx="2"/>
          </p:nvPr>
        </p:nvSpPr>
        <p:spPr/>
        <p:txBody>
          <a:bodyPr>
            <a:normAutofit fontScale="92500"/>
          </a:bodyPr>
          <a:lstStyle/>
          <a:p>
            <a:r>
              <a:rPr lang="en-US" dirty="0"/>
              <a:t>Application of Deep Learning to Text and Image Data</a:t>
            </a:r>
          </a:p>
        </p:txBody>
      </p:sp>
      <p:sp>
        <p:nvSpPr>
          <p:cNvPr id="6" name="Text Placeholder 5">
            <a:extLst>
              <a:ext uri="{FF2B5EF4-FFF2-40B4-BE49-F238E27FC236}">
                <a16:creationId xmlns:a16="http://schemas.microsoft.com/office/drawing/2014/main" id="{5E84E6F1-2BAF-2DDC-6136-75863B99AC93}"/>
              </a:ext>
            </a:extLst>
          </p:cNvPr>
          <p:cNvSpPr>
            <a:spLocks noGrp="1"/>
          </p:cNvSpPr>
          <p:nvPr>
            <p:ph type="body" idx="98"/>
          </p:nvPr>
        </p:nvSpPr>
        <p:spPr/>
        <p:txBody>
          <a:bodyPr/>
          <a:lstStyle/>
          <a:p>
            <a:r>
              <a:rPr lang="en-US" dirty="0"/>
              <a:t>Module 2 – Lesson 6</a:t>
            </a:r>
          </a:p>
        </p:txBody>
      </p:sp>
    </p:spTree>
    <p:custDataLst>
      <p:tags r:id="rId1"/>
    </p:custDataLst>
    <p:extLst>
      <p:ext uri="{BB962C8B-B14F-4D97-AF65-F5344CB8AC3E}">
        <p14:creationId xmlns:p14="http://schemas.microsoft.com/office/powerpoint/2010/main" val="74737388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0E1C98-BE38-451C-A911-C4B1FD696909}"/>
              </a:ext>
            </a:extLst>
          </p:cNvPr>
          <p:cNvSpPr>
            <a:spLocks noGrp="1"/>
          </p:cNvSpPr>
          <p:nvPr>
            <p:ph type="sldNum" idx="97"/>
          </p:nvPr>
        </p:nvSpPr>
        <p:spPr/>
        <p:txBody>
          <a:bodyPr/>
          <a:lstStyle/>
          <a:p>
            <a:fld id="{86A8BF56-6CB3-514C-9A64-F39D95C9E25B}" type="slidenum">
              <a:rPr lang="en-US" smtClean="0"/>
              <a:t>10</a:t>
            </a:fld>
            <a:endParaRPr lang="en-US" dirty="0"/>
          </a:p>
        </p:txBody>
      </p:sp>
      <p:sp>
        <p:nvSpPr>
          <p:cNvPr id="2" name="Title 1">
            <a:extLst>
              <a:ext uri="{FF2B5EF4-FFF2-40B4-BE49-F238E27FC236}">
                <a16:creationId xmlns:a16="http://schemas.microsoft.com/office/drawing/2014/main" id="{3A434274-2E36-E258-B17F-E736B1D239C9}"/>
              </a:ext>
            </a:extLst>
          </p:cNvPr>
          <p:cNvSpPr>
            <a:spLocks noGrp="1"/>
          </p:cNvSpPr>
          <p:nvPr>
            <p:ph type="title" idx="1"/>
          </p:nvPr>
        </p:nvSpPr>
        <p:spPr/>
        <p:txBody>
          <a:bodyPr/>
          <a:lstStyle/>
          <a:p>
            <a:r>
              <a:rPr lang="en-US" sz="4000" dirty="0">
                <a:latin typeface="+mj-lt"/>
              </a:rPr>
              <a:t>Attention mechanism</a:t>
            </a:r>
            <a:endParaRPr lang="en-US" dirty="0"/>
          </a:p>
        </p:txBody>
      </p:sp>
      <p:sp>
        <p:nvSpPr>
          <p:cNvPr id="3" name="Text Placeholder 2">
            <a:extLst>
              <a:ext uri="{FF2B5EF4-FFF2-40B4-BE49-F238E27FC236}">
                <a16:creationId xmlns:a16="http://schemas.microsoft.com/office/drawing/2014/main" id="{D73B6F0E-7297-01B1-DFE7-ACCAF9405423}"/>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3916414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43DF499-B489-41EC-A9FF-34FDC79B49B8}"/>
              </a:ext>
            </a:extLst>
          </p:cNvPr>
          <p:cNvSpPr>
            <a:spLocks noGrp="1"/>
          </p:cNvSpPr>
          <p:nvPr>
            <p:ph type="sldNum" idx="97"/>
          </p:nvPr>
        </p:nvSpPr>
        <p:spPr/>
        <p:txBody>
          <a:bodyPr/>
          <a:lstStyle/>
          <a:p>
            <a:fld id="{86A8BF56-6CB3-514C-9A64-F39D95C9E25B}" type="slidenum">
              <a:rPr lang="en-US" smtClean="0"/>
              <a:pPr/>
              <a:t>11</a:t>
            </a:fld>
            <a:endParaRPr lang="en-US" dirty="0"/>
          </a:p>
        </p:txBody>
      </p:sp>
      <p:sp>
        <p:nvSpPr>
          <p:cNvPr id="2" name="Title 1">
            <a:extLst>
              <a:ext uri="{FF2B5EF4-FFF2-40B4-BE49-F238E27FC236}">
                <a16:creationId xmlns:a16="http://schemas.microsoft.com/office/drawing/2014/main" id="{2739890D-C34E-64CE-B7F3-19829979E481}"/>
              </a:ext>
            </a:extLst>
          </p:cNvPr>
          <p:cNvSpPr>
            <a:spLocks noGrp="1"/>
          </p:cNvSpPr>
          <p:nvPr>
            <p:ph type="title" idx="1"/>
          </p:nvPr>
        </p:nvSpPr>
        <p:spPr/>
        <p:txBody>
          <a:bodyPr>
            <a:normAutofit fontScale="90000"/>
          </a:bodyPr>
          <a:lstStyle/>
          <a:p>
            <a:r>
              <a:rPr lang="en-US" dirty="0"/>
              <a:t>Attention motivation</a:t>
            </a:r>
          </a:p>
        </p:txBody>
      </p:sp>
      <p:sp>
        <p:nvSpPr>
          <p:cNvPr id="3" name="Content Placeholder 2">
            <a:extLst>
              <a:ext uri="{FF2B5EF4-FFF2-40B4-BE49-F238E27FC236}">
                <a16:creationId xmlns:a16="http://schemas.microsoft.com/office/drawing/2014/main" id="{DAFD8391-DF4A-1827-2A3A-C1A21D3C803F}"/>
              </a:ext>
            </a:extLst>
          </p:cNvPr>
          <p:cNvSpPr>
            <a:spLocks noGrp="1"/>
          </p:cNvSpPr>
          <p:nvPr>
            <p:ph idx="2"/>
          </p:nvPr>
        </p:nvSpPr>
        <p:spPr/>
        <p:txBody>
          <a:bodyPr/>
          <a:lstStyle/>
          <a:p>
            <a:pPr marL="0" indent="0">
              <a:buNone/>
            </a:pPr>
            <a:r>
              <a:rPr lang="en-US" dirty="0"/>
              <a:t>Compare these examples:</a:t>
            </a:r>
          </a:p>
          <a:p>
            <a:pPr lvl="1"/>
            <a:r>
              <a:rPr lang="en-US" dirty="0"/>
              <a:t>The animal didn’t cross the street because it was too tired.</a:t>
            </a:r>
          </a:p>
          <a:p>
            <a:pPr lvl="1"/>
            <a:r>
              <a:rPr lang="en-US" dirty="0"/>
              <a:t>The animal didn’t cross the street because it was too wide.</a:t>
            </a:r>
          </a:p>
        </p:txBody>
      </p:sp>
      <p:sp>
        <p:nvSpPr>
          <p:cNvPr id="7" name="Rectangle 6">
            <a:extLst>
              <a:ext uri="{FF2B5EF4-FFF2-40B4-BE49-F238E27FC236}">
                <a16:creationId xmlns:a16="http://schemas.microsoft.com/office/drawing/2014/main" id="{4810618E-5149-193E-122B-DE829B536F91}"/>
              </a:ext>
            </a:extLst>
          </p:cNvPr>
          <p:cNvSpPr/>
          <p:nvPr/>
        </p:nvSpPr>
        <p:spPr>
          <a:xfrm>
            <a:off x="2471242" y="3951215"/>
            <a:ext cx="7249517" cy="1038386"/>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t>How can the network know what “it” refers to?</a:t>
            </a:r>
          </a:p>
        </p:txBody>
      </p:sp>
    </p:spTree>
    <p:custDataLst>
      <p:tags r:id="rId1"/>
    </p:custDataLst>
    <p:extLst>
      <p:ext uri="{BB962C8B-B14F-4D97-AF65-F5344CB8AC3E}">
        <p14:creationId xmlns:p14="http://schemas.microsoft.com/office/powerpoint/2010/main" val="132897598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B3B47D2F-0E98-4DB2-9018-18C90B10CE7D}"/>
              </a:ext>
            </a:extLst>
          </p:cNvPr>
          <p:cNvSpPr>
            <a:spLocks noGrp="1"/>
          </p:cNvSpPr>
          <p:nvPr>
            <p:ph type="sldNum" idx="97"/>
          </p:nvPr>
        </p:nvSpPr>
        <p:spPr/>
        <p:txBody>
          <a:bodyPr/>
          <a:lstStyle/>
          <a:p>
            <a:fld id="{86A8BF56-6CB3-514C-9A64-F39D95C9E25B}" type="slidenum">
              <a:rPr lang="en-US" smtClean="0"/>
              <a:pPr/>
              <a:t>12</a:t>
            </a:fld>
            <a:endParaRPr lang="en-US" dirty="0"/>
          </a:p>
        </p:txBody>
      </p:sp>
      <p:sp>
        <p:nvSpPr>
          <p:cNvPr id="2" name="Title 1">
            <a:extLst>
              <a:ext uri="{FF2B5EF4-FFF2-40B4-BE49-F238E27FC236}">
                <a16:creationId xmlns:a16="http://schemas.microsoft.com/office/drawing/2014/main" id="{2739890D-C34E-64CE-B7F3-19829979E481}"/>
              </a:ext>
            </a:extLst>
          </p:cNvPr>
          <p:cNvSpPr>
            <a:spLocks noGrp="1"/>
          </p:cNvSpPr>
          <p:nvPr>
            <p:ph type="title" idx="1"/>
          </p:nvPr>
        </p:nvSpPr>
        <p:spPr/>
        <p:txBody>
          <a:bodyPr>
            <a:normAutofit fontScale="90000"/>
          </a:bodyPr>
          <a:lstStyle/>
          <a:p>
            <a:r>
              <a:rPr lang="en-US" dirty="0"/>
              <a:t>Attention</a:t>
            </a:r>
          </a:p>
        </p:txBody>
      </p:sp>
      <p:sp>
        <p:nvSpPr>
          <p:cNvPr id="3" name="Content Placeholder 2">
            <a:extLst>
              <a:ext uri="{FF2B5EF4-FFF2-40B4-BE49-F238E27FC236}">
                <a16:creationId xmlns:a16="http://schemas.microsoft.com/office/drawing/2014/main" id="{DAFD8391-DF4A-1827-2A3A-C1A21D3C803F}"/>
              </a:ext>
            </a:extLst>
          </p:cNvPr>
          <p:cNvSpPr>
            <a:spLocks noGrp="1"/>
          </p:cNvSpPr>
          <p:nvPr>
            <p:ph idx="2"/>
          </p:nvPr>
        </p:nvSpPr>
        <p:spPr/>
        <p:txBody>
          <a:bodyPr/>
          <a:lstStyle/>
          <a:p>
            <a:pPr marL="0" indent="0">
              <a:buNone/>
            </a:pPr>
            <a:r>
              <a:rPr lang="en-US" dirty="0"/>
              <a:t>The animal didn’t cross the street because it was too tired.</a:t>
            </a:r>
          </a:p>
        </p:txBody>
      </p:sp>
      <p:pic>
        <p:nvPicPr>
          <p:cNvPr id="4" name="Picture 3" descr="Graph of word correlation. See details in notes.">
            <a:extLst>
              <a:ext uri="{FF2B5EF4-FFF2-40B4-BE49-F238E27FC236}">
                <a16:creationId xmlns:a16="http://schemas.microsoft.com/office/drawing/2014/main" id="{5967F131-303A-485F-DDB7-197888692528}"/>
              </a:ext>
            </a:extLst>
          </p:cNvPr>
          <p:cNvPicPr>
            <a:picLocks noChangeAspect="1"/>
          </p:cNvPicPr>
          <p:nvPr/>
        </p:nvPicPr>
        <p:blipFill rotWithShape="1">
          <a:blip r:embed="rId4">
            <a:extLst>
              <a:ext uri="{BEBA8EAE-BF5A-486C-A8C5-ECC9F3942E4B}">
                <a14:imgProps xmlns:a14="http://schemas.microsoft.com/office/drawing/2010/main">
                  <a14:imgLayer r:embed="rId5">
                    <a14:imgEffect>
                      <a14:brightnessContrast contrast="20000"/>
                    </a14:imgEffect>
                  </a14:imgLayer>
                </a14:imgProps>
              </a:ext>
            </a:extLst>
          </a:blip>
          <a:srcRect t="5713"/>
          <a:stretch/>
        </p:blipFill>
        <p:spPr>
          <a:xfrm>
            <a:off x="365760" y="1935345"/>
            <a:ext cx="4954822" cy="4085082"/>
          </a:xfrm>
          <a:prstGeom prst="rect">
            <a:avLst/>
          </a:prstGeom>
        </p:spPr>
      </p:pic>
      <p:sp>
        <p:nvSpPr>
          <p:cNvPr id="5" name="Content Placeholder 2">
            <a:extLst>
              <a:ext uri="{FF2B5EF4-FFF2-40B4-BE49-F238E27FC236}">
                <a16:creationId xmlns:a16="http://schemas.microsoft.com/office/drawing/2014/main" id="{C1FBEA70-3C1B-E651-CE64-4D60A8F5C128}"/>
              </a:ext>
            </a:extLst>
          </p:cNvPr>
          <p:cNvSpPr txBox="1">
            <a:spLocks/>
          </p:cNvSpPr>
          <p:nvPr/>
        </p:nvSpPr>
        <p:spPr>
          <a:xfrm>
            <a:off x="5984702" y="3298003"/>
            <a:ext cx="5486400" cy="679883"/>
          </a:xfrm>
          <a:prstGeom prst="rect">
            <a:avLst/>
          </a:prstGeom>
        </p:spPr>
        <p:txBody>
          <a:bodyPr vert="horz" lIns="45720" tIns="22860" rIns="45720" bIns="22860" rtlCol="0" anchor="ctr">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defTabSz="457200">
              <a:spcBef>
                <a:spcPts val="500"/>
              </a:spcBef>
              <a:buNone/>
            </a:pPr>
            <a:r>
              <a:rPr lang="en-US" sz="2000" dirty="0">
                <a:solidFill>
                  <a:schemeClr val="tx2"/>
                </a:solidFill>
                <a:latin typeface="Amazon Ember"/>
                <a:ea typeface="Amazon Ember"/>
                <a:cs typeface="Amazon Ember"/>
                <a:sym typeface="Amazon Ember"/>
              </a:rPr>
              <a:t>The context must encode the part of the input that the output must pay attention to.</a:t>
            </a:r>
          </a:p>
        </p:txBody>
      </p:sp>
      <p:sp>
        <p:nvSpPr>
          <p:cNvPr id="6" name="Content Placeholder 2">
            <a:extLst>
              <a:ext uri="{FF2B5EF4-FFF2-40B4-BE49-F238E27FC236}">
                <a16:creationId xmlns:a16="http://schemas.microsoft.com/office/drawing/2014/main" id="{FE0A50C5-266D-19B0-E17F-AEDEE8DC00E9}"/>
              </a:ext>
            </a:extLst>
          </p:cNvPr>
          <p:cNvSpPr txBox="1">
            <a:spLocks/>
          </p:cNvSpPr>
          <p:nvPr/>
        </p:nvSpPr>
        <p:spPr>
          <a:xfrm>
            <a:off x="5984702" y="4670092"/>
            <a:ext cx="5486400" cy="727183"/>
          </a:xfrm>
          <a:prstGeom prst="rect">
            <a:avLst/>
          </a:prstGeom>
        </p:spPr>
        <p:txBody>
          <a:bodyPr vert="horz" lIns="45720" tIns="22860" rIns="45720" bIns="22860" rtlCol="0" anchor="ctr">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algn="l" defTabSz="914400" eaLnBrk="1" hangingPunct="1">
              <a:lnSpc>
                <a:spcPct val="90000"/>
              </a:lnSpc>
              <a:spcBef>
                <a:spcPts val="1000"/>
              </a:spcBef>
              <a:buFont typeface="Arial" panose="020B0604020202020204" pitchFamily="34" charset="0"/>
              <a:defRPr sz="4000" kern="1200">
                <a:solidFill>
                  <a:srgbClr val="008DC4"/>
                </a:solidFill>
                <a:latin typeface="Amazon Ember"/>
                <a:ea typeface="Amazon Ember"/>
                <a:cs typeface="Amazon Ember"/>
              </a:defRPr>
            </a:lvl1pPr>
            <a:lvl2pPr marL="685800" indent="-228600" algn="l" defTabSz="914400" eaLnBrk="1"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eaLnBrk="1"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ea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ea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ea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ea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ea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eaLnBrk="1"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defTabSz="457200">
              <a:spcBef>
                <a:spcPts val="500"/>
              </a:spcBef>
            </a:pPr>
            <a:r>
              <a:rPr lang="en-US" sz="2000" dirty="0">
                <a:solidFill>
                  <a:schemeClr val="tx2"/>
                </a:solidFill>
                <a:sym typeface="Helvetica Neue"/>
              </a:rPr>
              <a:t>Attention scores indicate which tokens are the most relevant for the given output.</a:t>
            </a:r>
          </a:p>
        </p:txBody>
      </p:sp>
    </p:spTree>
    <p:custDataLst>
      <p:tags r:id="rId1"/>
    </p:custDataLst>
    <p:extLst>
      <p:ext uri="{BB962C8B-B14F-4D97-AF65-F5344CB8AC3E}">
        <p14:creationId xmlns:p14="http://schemas.microsoft.com/office/powerpoint/2010/main" val="197894006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6"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8A7195DD-7107-4375-9C17-41A36EFCE674}"/>
              </a:ext>
            </a:extLst>
          </p:cNvPr>
          <p:cNvSpPr>
            <a:spLocks noGrp="1"/>
          </p:cNvSpPr>
          <p:nvPr>
            <p:ph type="sldNum" idx="97"/>
          </p:nvPr>
        </p:nvSpPr>
        <p:spPr/>
        <p:txBody>
          <a:bodyPr/>
          <a:lstStyle/>
          <a:p>
            <a:fld id="{86A8BF56-6CB3-514C-9A64-F39D95C9E25B}" type="slidenum">
              <a:rPr lang="en-US" smtClean="0"/>
              <a:pPr/>
              <a:t>13</a:t>
            </a:fld>
            <a:endParaRPr lang="en-US" dirty="0"/>
          </a:p>
        </p:txBody>
      </p:sp>
      <p:sp>
        <p:nvSpPr>
          <p:cNvPr id="2" name="Title 1">
            <a:extLst>
              <a:ext uri="{FF2B5EF4-FFF2-40B4-BE49-F238E27FC236}">
                <a16:creationId xmlns:a16="http://schemas.microsoft.com/office/drawing/2014/main" id="{CCEE0A7D-A06D-98A5-9D0A-CEEDA843411C}"/>
              </a:ext>
            </a:extLst>
          </p:cNvPr>
          <p:cNvSpPr>
            <a:spLocks noGrp="1"/>
          </p:cNvSpPr>
          <p:nvPr>
            <p:ph type="title" idx="1"/>
          </p:nvPr>
        </p:nvSpPr>
        <p:spPr/>
        <p:txBody>
          <a:bodyPr>
            <a:normAutofit fontScale="90000"/>
          </a:bodyPr>
          <a:lstStyle/>
          <a:p>
            <a:r>
              <a:rPr lang="en-US" dirty="0"/>
              <a:t>Attention and importance</a:t>
            </a:r>
          </a:p>
        </p:txBody>
      </p:sp>
      <p:sp>
        <p:nvSpPr>
          <p:cNvPr id="3" name="Content Placeholder 2">
            <a:extLst>
              <a:ext uri="{FF2B5EF4-FFF2-40B4-BE49-F238E27FC236}">
                <a16:creationId xmlns:a16="http://schemas.microsoft.com/office/drawing/2014/main" id="{79562218-FBE6-40DC-796D-BAB7E80088C4}"/>
              </a:ext>
            </a:extLst>
          </p:cNvPr>
          <p:cNvSpPr>
            <a:spLocks noGrp="1"/>
          </p:cNvSpPr>
          <p:nvPr>
            <p:ph idx="2"/>
          </p:nvPr>
        </p:nvSpPr>
        <p:spPr/>
        <p:txBody>
          <a:bodyPr/>
          <a:lstStyle/>
          <a:p>
            <a:r>
              <a:rPr lang="en-US" dirty="0"/>
              <a:t>Attention mechanisms help language models to focus on a particular part of the observed context at each time step.</a:t>
            </a:r>
          </a:p>
          <a:p>
            <a:r>
              <a:rPr lang="en-US" dirty="0"/>
              <a:t>Attention distribution over tokens indicates the importance of a token for specific output.</a:t>
            </a:r>
          </a:p>
        </p:txBody>
      </p:sp>
    </p:spTree>
    <p:custDataLst>
      <p:tags r:id="rId1"/>
    </p:custDataLst>
    <p:extLst>
      <p:ext uri="{BB962C8B-B14F-4D97-AF65-F5344CB8AC3E}">
        <p14:creationId xmlns:p14="http://schemas.microsoft.com/office/powerpoint/2010/main" val="37273584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09DE719-9378-4810-972F-D82D8790F3DF}"/>
              </a:ext>
            </a:extLst>
          </p:cNvPr>
          <p:cNvSpPr>
            <a:spLocks noGrp="1"/>
          </p:cNvSpPr>
          <p:nvPr>
            <p:ph type="sldNum" idx="97"/>
          </p:nvPr>
        </p:nvSpPr>
        <p:spPr/>
        <p:txBody>
          <a:bodyPr/>
          <a:lstStyle/>
          <a:p>
            <a:fld id="{86A8BF56-6CB3-514C-9A64-F39D95C9E25B}" type="slidenum">
              <a:rPr lang="en-US" smtClean="0"/>
              <a:t>14</a:t>
            </a:fld>
            <a:endParaRPr lang="en-US" dirty="0"/>
          </a:p>
        </p:txBody>
      </p:sp>
      <p:sp>
        <p:nvSpPr>
          <p:cNvPr id="2" name="Title 1">
            <a:extLst>
              <a:ext uri="{FF2B5EF4-FFF2-40B4-BE49-F238E27FC236}">
                <a16:creationId xmlns:a16="http://schemas.microsoft.com/office/drawing/2014/main" id="{04DB4B96-90FE-2EBE-9C0B-A7DA40C143B9}"/>
              </a:ext>
            </a:extLst>
          </p:cNvPr>
          <p:cNvSpPr>
            <a:spLocks noGrp="1"/>
          </p:cNvSpPr>
          <p:nvPr>
            <p:ph type="title" idx="1"/>
          </p:nvPr>
        </p:nvSpPr>
        <p:spPr/>
        <p:txBody>
          <a:bodyPr>
            <a:normAutofit fontScale="90000"/>
          </a:bodyPr>
          <a:lstStyle/>
          <a:p>
            <a:r>
              <a:rPr lang="en-US" dirty="0"/>
              <a:t>Seq2seq with attention</a:t>
            </a:r>
          </a:p>
        </p:txBody>
      </p:sp>
      <p:sp>
        <p:nvSpPr>
          <p:cNvPr id="4" name="Content Placeholder 3">
            <a:extLst>
              <a:ext uri="{FF2B5EF4-FFF2-40B4-BE49-F238E27FC236}">
                <a16:creationId xmlns:a16="http://schemas.microsoft.com/office/drawing/2014/main" id="{C790189E-8E42-5090-8418-6C4DA4328360}"/>
              </a:ext>
            </a:extLst>
          </p:cNvPr>
          <p:cNvSpPr>
            <a:spLocks noGrp="1"/>
          </p:cNvSpPr>
          <p:nvPr>
            <p:ph idx="2"/>
          </p:nvPr>
        </p:nvSpPr>
        <p:spPr/>
        <p:txBody>
          <a:bodyPr/>
          <a:lstStyle/>
          <a:p>
            <a:endParaRPr lang="en-US"/>
          </a:p>
        </p:txBody>
      </p:sp>
      <p:pic>
        <p:nvPicPr>
          <p:cNvPr id="3" name="Picture 2" descr="Diagram of an encoder-decoder model. See notes for more details.">
            <a:extLst>
              <a:ext uri="{FF2B5EF4-FFF2-40B4-BE49-F238E27FC236}">
                <a16:creationId xmlns:a16="http://schemas.microsoft.com/office/drawing/2014/main" id="{C0FA6354-9573-4546-9BBF-CD0C87F24204}"/>
              </a:ext>
            </a:extLst>
          </p:cNvPr>
          <p:cNvPicPr>
            <a:picLocks noChangeAspect="1"/>
          </p:cNvPicPr>
          <p:nvPr/>
        </p:nvPicPr>
        <p:blipFill>
          <a:blip r:embed="rId4"/>
          <a:stretch>
            <a:fillRect/>
          </a:stretch>
        </p:blipFill>
        <p:spPr>
          <a:xfrm>
            <a:off x="1676017" y="1194595"/>
            <a:ext cx="8839966" cy="5090601"/>
          </a:xfrm>
          <a:prstGeom prst="rect">
            <a:avLst/>
          </a:prstGeom>
        </p:spPr>
      </p:pic>
    </p:spTree>
    <p:custDataLst>
      <p:tags r:id="rId1"/>
    </p:custDataLst>
    <p:extLst>
      <p:ext uri="{BB962C8B-B14F-4D97-AF65-F5344CB8AC3E}">
        <p14:creationId xmlns:p14="http://schemas.microsoft.com/office/powerpoint/2010/main" val="354232364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95316664-C330-4F6C-B9C4-2465871BAB53}"/>
              </a:ext>
            </a:extLst>
          </p:cNvPr>
          <p:cNvSpPr>
            <a:spLocks noGrp="1"/>
          </p:cNvSpPr>
          <p:nvPr>
            <p:ph type="sldNum" idx="97"/>
          </p:nvPr>
        </p:nvSpPr>
        <p:spPr/>
        <p:txBody>
          <a:bodyPr/>
          <a:lstStyle/>
          <a:p>
            <a:fld id="{86A8BF56-6CB3-514C-9A64-F39D95C9E25B}" type="slidenum">
              <a:rPr lang="en-US" smtClean="0"/>
              <a:pPr/>
              <a:t>15</a:t>
            </a:fld>
            <a:endParaRPr lang="en-US" dirty="0"/>
          </a:p>
        </p:txBody>
      </p:sp>
      <p:sp>
        <p:nvSpPr>
          <p:cNvPr id="2" name="Title 1">
            <a:extLst>
              <a:ext uri="{FF2B5EF4-FFF2-40B4-BE49-F238E27FC236}">
                <a16:creationId xmlns:a16="http://schemas.microsoft.com/office/drawing/2014/main" id="{013713D2-1602-1103-B699-07306BC5CDE9}"/>
              </a:ext>
            </a:extLst>
          </p:cNvPr>
          <p:cNvSpPr>
            <a:spLocks noGrp="1"/>
          </p:cNvSpPr>
          <p:nvPr>
            <p:ph type="title" idx="1"/>
          </p:nvPr>
        </p:nvSpPr>
        <p:spPr/>
        <p:txBody>
          <a:bodyPr>
            <a:normAutofit fontScale="90000"/>
          </a:bodyPr>
          <a:lstStyle/>
          <a:p>
            <a:r>
              <a:rPr lang="en-US" dirty="0"/>
              <a:t>Attention overview</a:t>
            </a:r>
          </a:p>
        </p:txBody>
      </p:sp>
      <p:sp>
        <p:nvSpPr>
          <p:cNvPr id="3" name="Content Placeholder 2">
            <a:extLst>
              <a:ext uri="{FF2B5EF4-FFF2-40B4-BE49-F238E27FC236}">
                <a16:creationId xmlns:a16="http://schemas.microsoft.com/office/drawing/2014/main" id="{17E5D0A1-B32D-8A38-3ABF-D9AF4E70DBC7}"/>
              </a:ext>
            </a:extLst>
          </p:cNvPr>
          <p:cNvSpPr>
            <a:spLocks noGrp="1"/>
          </p:cNvSpPr>
          <p:nvPr>
            <p:ph idx="2"/>
          </p:nvPr>
        </p:nvSpPr>
        <p:spPr/>
        <p:txBody>
          <a:bodyPr/>
          <a:lstStyle/>
          <a:p>
            <a:r>
              <a:rPr lang="en-US" b="1" dirty="0"/>
              <a:t>Solves the bottleneck problem: </a:t>
            </a:r>
            <a:r>
              <a:rPr lang="en-US" dirty="0"/>
              <a:t>Allows the decoder to look directly at the source or input</a:t>
            </a:r>
          </a:p>
          <a:p>
            <a:r>
              <a:rPr lang="en-US" b="1" dirty="0"/>
              <a:t>Helps with the vanishing gradient problem: </a:t>
            </a:r>
            <a:r>
              <a:rPr lang="en-US" dirty="0"/>
              <a:t>Attention provides weights even for tokens that were observed at the beginning of a long sequence</a:t>
            </a:r>
          </a:p>
          <a:p>
            <a:r>
              <a:rPr lang="en-US" b="1" dirty="0"/>
              <a:t>Provides some interpretability: </a:t>
            </a:r>
            <a:r>
              <a:rPr lang="en-US" dirty="0"/>
              <a:t>Attention weights help analyze what the decoder focuses on</a:t>
            </a:r>
          </a:p>
          <a:p>
            <a:r>
              <a:rPr lang="en-US" b="1" dirty="0"/>
              <a:t>Integrates easily with RNNs</a:t>
            </a:r>
          </a:p>
        </p:txBody>
      </p:sp>
    </p:spTree>
    <p:custDataLst>
      <p:tags r:id="rId1"/>
    </p:custDataLst>
    <p:extLst>
      <p:ext uri="{BB962C8B-B14F-4D97-AF65-F5344CB8AC3E}">
        <p14:creationId xmlns:p14="http://schemas.microsoft.com/office/powerpoint/2010/main" val="3546146926"/>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0CCAA9E-1B49-4905-8930-D4FAD36A403D}"/>
              </a:ext>
            </a:extLst>
          </p:cNvPr>
          <p:cNvSpPr>
            <a:spLocks noGrp="1"/>
          </p:cNvSpPr>
          <p:nvPr>
            <p:ph type="sldNum" idx="97"/>
          </p:nvPr>
        </p:nvSpPr>
        <p:spPr/>
        <p:txBody>
          <a:bodyPr/>
          <a:lstStyle/>
          <a:p>
            <a:fld id="{86A8BF56-6CB3-514C-9A64-F39D95C9E25B}" type="slidenum">
              <a:rPr lang="en-US" smtClean="0"/>
              <a:t>16</a:t>
            </a:fld>
            <a:endParaRPr lang="en-US" dirty="0"/>
          </a:p>
        </p:txBody>
      </p:sp>
      <p:sp>
        <p:nvSpPr>
          <p:cNvPr id="2" name="Title 1">
            <a:extLst>
              <a:ext uri="{FF2B5EF4-FFF2-40B4-BE49-F238E27FC236}">
                <a16:creationId xmlns:a16="http://schemas.microsoft.com/office/drawing/2014/main" id="{3A434274-2E36-E258-B17F-E736B1D239C9}"/>
              </a:ext>
            </a:extLst>
          </p:cNvPr>
          <p:cNvSpPr>
            <a:spLocks noGrp="1"/>
          </p:cNvSpPr>
          <p:nvPr>
            <p:ph type="title" idx="1"/>
          </p:nvPr>
        </p:nvSpPr>
        <p:spPr/>
        <p:txBody>
          <a:bodyPr/>
          <a:lstStyle/>
          <a:p>
            <a:r>
              <a:rPr lang="en-US" sz="4000" dirty="0">
                <a:latin typeface="+mj-lt"/>
              </a:rPr>
              <a:t>Transformers</a:t>
            </a:r>
            <a:endParaRPr lang="en-US" dirty="0"/>
          </a:p>
        </p:txBody>
      </p:sp>
      <p:sp>
        <p:nvSpPr>
          <p:cNvPr id="3" name="Text Placeholder 2">
            <a:extLst>
              <a:ext uri="{FF2B5EF4-FFF2-40B4-BE49-F238E27FC236}">
                <a16:creationId xmlns:a16="http://schemas.microsoft.com/office/drawing/2014/main" id="{FB737107-AE02-0E0B-E19D-CBDDC2CC222A}"/>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770062468"/>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440CBB95-6125-4C72-BAC6-2FDB0BC85F0B}"/>
              </a:ext>
            </a:extLst>
          </p:cNvPr>
          <p:cNvSpPr>
            <a:spLocks noGrp="1"/>
          </p:cNvSpPr>
          <p:nvPr>
            <p:ph type="sldNum" idx="97"/>
          </p:nvPr>
        </p:nvSpPr>
        <p:spPr/>
        <p:txBody>
          <a:bodyPr/>
          <a:lstStyle/>
          <a:p>
            <a:fld id="{86A8BF56-6CB3-514C-9A64-F39D95C9E25B}" type="slidenum">
              <a:rPr lang="en-US" smtClean="0"/>
              <a:pPr/>
              <a:t>17</a:t>
            </a:fld>
            <a:endParaRPr lang="en-US" dirty="0"/>
          </a:p>
        </p:txBody>
      </p:sp>
      <p:sp>
        <p:nvSpPr>
          <p:cNvPr id="2" name="Title 1">
            <a:extLst>
              <a:ext uri="{FF2B5EF4-FFF2-40B4-BE49-F238E27FC236}">
                <a16:creationId xmlns:a16="http://schemas.microsoft.com/office/drawing/2014/main" id="{2739890D-C34E-64CE-B7F3-19829979E481}"/>
              </a:ext>
            </a:extLst>
          </p:cNvPr>
          <p:cNvSpPr>
            <a:spLocks noGrp="1"/>
          </p:cNvSpPr>
          <p:nvPr>
            <p:ph type="title" idx="1"/>
          </p:nvPr>
        </p:nvSpPr>
        <p:spPr/>
        <p:txBody>
          <a:bodyPr>
            <a:normAutofit fontScale="90000"/>
          </a:bodyPr>
          <a:lstStyle/>
          <a:p>
            <a:r>
              <a:rPr lang="en-US" dirty="0"/>
              <a:t>Self-attention</a:t>
            </a:r>
          </a:p>
        </p:txBody>
      </p:sp>
      <p:sp>
        <p:nvSpPr>
          <p:cNvPr id="3" name="Content Placeholder 2">
            <a:extLst>
              <a:ext uri="{FF2B5EF4-FFF2-40B4-BE49-F238E27FC236}">
                <a16:creationId xmlns:a16="http://schemas.microsoft.com/office/drawing/2014/main" id="{DAFD8391-DF4A-1827-2A3A-C1A21D3C803F}"/>
              </a:ext>
            </a:extLst>
          </p:cNvPr>
          <p:cNvSpPr>
            <a:spLocks noGrp="1"/>
          </p:cNvSpPr>
          <p:nvPr>
            <p:ph idx="2"/>
          </p:nvPr>
        </p:nvSpPr>
        <p:spPr/>
        <p:txBody>
          <a:bodyPr/>
          <a:lstStyle/>
          <a:p>
            <a:r>
              <a:rPr lang="en-US" dirty="0"/>
              <a:t>Connects each element to every other element</a:t>
            </a:r>
          </a:p>
          <a:p>
            <a:r>
              <a:rPr lang="en-US" dirty="0"/>
              <a:t>Relates different positions of a single sequence to compute a representation of the same sequence</a:t>
            </a:r>
          </a:p>
          <a:p>
            <a:r>
              <a:rPr lang="en-US" dirty="0"/>
              <a:t>Converts each element into query, key, and value from input embeddings</a:t>
            </a:r>
          </a:p>
        </p:txBody>
      </p:sp>
      <p:sp>
        <p:nvSpPr>
          <p:cNvPr id="4" name="Rectangle 3">
            <a:extLst>
              <a:ext uri="{FF2B5EF4-FFF2-40B4-BE49-F238E27FC236}">
                <a16:creationId xmlns:a16="http://schemas.microsoft.com/office/drawing/2014/main" id="{37A257CB-9F6D-129A-6CC5-15EDE68F1120}"/>
              </a:ext>
            </a:extLst>
          </p:cNvPr>
          <p:cNvSpPr/>
          <p:nvPr/>
        </p:nvSpPr>
        <p:spPr>
          <a:xfrm>
            <a:off x="3376047" y="4453856"/>
            <a:ext cx="5439906" cy="991892"/>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dirty="0"/>
              <a:t>Attention is all you need!</a:t>
            </a:r>
          </a:p>
        </p:txBody>
      </p:sp>
    </p:spTree>
    <p:custDataLst>
      <p:tags r:id="rId1"/>
    </p:custDataLst>
    <p:extLst>
      <p:ext uri="{BB962C8B-B14F-4D97-AF65-F5344CB8AC3E}">
        <p14:creationId xmlns:p14="http://schemas.microsoft.com/office/powerpoint/2010/main" val="391536348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a:extLst>
              <a:ext uri="{FF2B5EF4-FFF2-40B4-BE49-F238E27FC236}">
                <a16:creationId xmlns:a16="http://schemas.microsoft.com/office/drawing/2014/main" id="{2BF2B10B-CA4B-41D1-A3D3-D296054FEDBD}"/>
              </a:ext>
            </a:extLst>
          </p:cNvPr>
          <p:cNvSpPr>
            <a:spLocks noGrp="1"/>
          </p:cNvSpPr>
          <p:nvPr>
            <p:ph type="sldNum" idx="97"/>
          </p:nvPr>
        </p:nvSpPr>
        <p:spPr/>
        <p:txBody>
          <a:bodyPr/>
          <a:lstStyle/>
          <a:p>
            <a:fld id="{86A8BF56-6CB3-514C-9A64-F39D95C9E25B}" type="slidenum">
              <a:rPr lang="en-US" smtClean="0"/>
              <a:pPr/>
              <a:t>18</a:t>
            </a:fld>
            <a:endParaRPr lang="en-US" dirty="0"/>
          </a:p>
        </p:txBody>
      </p:sp>
      <p:sp>
        <p:nvSpPr>
          <p:cNvPr id="2" name="Title 1">
            <a:extLst>
              <a:ext uri="{FF2B5EF4-FFF2-40B4-BE49-F238E27FC236}">
                <a16:creationId xmlns:a16="http://schemas.microsoft.com/office/drawing/2014/main" id="{FF55AD47-12CC-6A3C-48BB-2945B1603387}"/>
              </a:ext>
            </a:extLst>
          </p:cNvPr>
          <p:cNvSpPr>
            <a:spLocks noGrp="1"/>
          </p:cNvSpPr>
          <p:nvPr>
            <p:ph type="title" idx="1"/>
          </p:nvPr>
        </p:nvSpPr>
        <p:spPr/>
        <p:txBody>
          <a:bodyPr>
            <a:normAutofit fontScale="90000"/>
          </a:bodyPr>
          <a:lstStyle/>
          <a:p>
            <a:r>
              <a:rPr lang="en-US" dirty="0"/>
              <a:t>Self-attention mechanism</a:t>
            </a:r>
          </a:p>
        </p:txBody>
      </p:sp>
      <p:sp>
        <p:nvSpPr>
          <p:cNvPr id="3" name="Content Placeholder 2">
            <a:extLst>
              <a:ext uri="{FF2B5EF4-FFF2-40B4-BE49-F238E27FC236}">
                <a16:creationId xmlns:a16="http://schemas.microsoft.com/office/drawing/2014/main" id="{143F6D93-382D-278D-1D9F-68B89CC91264}"/>
              </a:ext>
            </a:extLst>
          </p:cNvPr>
          <p:cNvSpPr>
            <a:spLocks noGrp="1"/>
          </p:cNvSpPr>
          <p:nvPr>
            <p:ph idx="2"/>
          </p:nvPr>
        </p:nvSpPr>
        <p:spPr/>
        <p:txBody>
          <a:bodyPr/>
          <a:lstStyle/>
          <a:p>
            <a:pPr marL="514350" indent="-514350">
              <a:buFont typeface="+mj-lt"/>
              <a:buAutoNum type="arabicPeriod"/>
            </a:pPr>
            <a:r>
              <a:rPr lang="en-US" dirty="0"/>
              <a:t>Create three vectors from each of the encoder’s input values:</a:t>
            </a:r>
            <a:br>
              <a:rPr lang="en-US" dirty="0"/>
            </a:br>
            <a:r>
              <a:rPr lang="en-US" dirty="0"/>
              <a:t>query, key, and value.</a:t>
            </a:r>
          </a:p>
          <a:p>
            <a:pPr marL="514350" indent="-514350">
              <a:buFont typeface="+mj-lt"/>
              <a:buAutoNum type="arabicPeriod"/>
            </a:pPr>
            <a:r>
              <a:rPr lang="en-US" dirty="0"/>
              <a:t>Calculate a score for how much attention to assign to each token of input.</a:t>
            </a:r>
          </a:p>
        </p:txBody>
      </p:sp>
      <p:pic>
        <p:nvPicPr>
          <p:cNvPr id="9" name="Picture 8" descr="Illustration of computing the context vector. See details in notes.">
            <a:extLst>
              <a:ext uri="{FF2B5EF4-FFF2-40B4-BE49-F238E27FC236}">
                <a16:creationId xmlns:a16="http://schemas.microsoft.com/office/drawing/2014/main" id="{E4043491-5B3D-4371-BD23-F1A21CA8E64F}"/>
              </a:ext>
            </a:extLst>
          </p:cNvPr>
          <p:cNvPicPr>
            <a:picLocks noChangeAspect="1"/>
          </p:cNvPicPr>
          <p:nvPr/>
        </p:nvPicPr>
        <p:blipFill>
          <a:blip r:embed="rId4"/>
          <a:stretch>
            <a:fillRect/>
          </a:stretch>
        </p:blipFill>
        <p:spPr>
          <a:xfrm>
            <a:off x="529870" y="3182003"/>
            <a:ext cx="11132261" cy="3145809"/>
          </a:xfrm>
          <a:prstGeom prst="rect">
            <a:avLst/>
          </a:prstGeom>
        </p:spPr>
      </p:pic>
    </p:spTree>
    <p:custDataLst>
      <p:tags r:id="rId1"/>
    </p:custDataLst>
    <p:extLst>
      <p:ext uri="{BB962C8B-B14F-4D97-AF65-F5344CB8AC3E}">
        <p14:creationId xmlns:p14="http://schemas.microsoft.com/office/powerpoint/2010/main" val="4199433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DC449D2F-EB64-4551-AECF-C2896FAFA457}"/>
              </a:ext>
            </a:extLst>
          </p:cNvPr>
          <p:cNvSpPr>
            <a:spLocks noGrp="1"/>
          </p:cNvSpPr>
          <p:nvPr>
            <p:ph type="sldNum" idx="97"/>
          </p:nvPr>
        </p:nvSpPr>
        <p:spPr/>
        <p:txBody>
          <a:bodyPr/>
          <a:lstStyle/>
          <a:p>
            <a:fld id="{86A8BF56-6CB3-514C-9A64-F39D95C9E25B}" type="slidenum">
              <a:rPr lang="en-US" smtClean="0"/>
              <a:pPr/>
              <a:t>19</a:t>
            </a:fld>
            <a:endParaRPr lang="en-US" dirty="0"/>
          </a:p>
        </p:txBody>
      </p:sp>
      <p:sp>
        <p:nvSpPr>
          <p:cNvPr id="2" name="Title 1">
            <a:extLst>
              <a:ext uri="{FF2B5EF4-FFF2-40B4-BE49-F238E27FC236}">
                <a16:creationId xmlns:a16="http://schemas.microsoft.com/office/drawing/2014/main" id="{2739890D-C34E-64CE-B7F3-19829979E481}"/>
              </a:ext>
            </a:extLst>
          </p:cNvPr>
          <p:cNvSpPr>
            <a:spLocks noGrp="1"/>
          </p:cNvSpPr>
          <p:nvPr>
            <p:ph type="title" idx="1"/>
          </p:nvPr>
        </p:nvSpPr>
        <p:spPr/>
        <p:txBody>
          <a:bodyPr>
            <a:normAutofit fontScale="90000"/>
          </a:bodyPr>
          <a:lstStyle/>
          <a:p>
            <a:r>
              <a:rPr lang="en-US" dirty="0"/>
              <a:t>Transformers</a:t>
            </a:r>
          </a:p>
        </p:txBody>
      </p:sp>
      <p:sp>
        <p:nvSpPr>
          <p:cNvPr id="3" name="Content Placeholder 2">
            <a:extLst>
              <a:ext uri="{FF2B5EF4-FFF2-40B4-BE49-F238E27FC236}">
                <a16:creationId xmlns:a16="http://schemas.microsoft.com/office/drawing/2014/main" id="{DAFD8391-DF4A-1827-2A3A-C1A21D3C803F}"/>
              </a:ext>
            </a:extLst>
          </p:cNvPr>
          <p:cNvSpPr>
            <a:spLocks noGrp="1"/>
          </p:cNvSpPr>
          <p:nvPr>
            <p:ph idx="2"/>
          </p:nvPr>
        </p:nvSpPr>
        <p:spPr/>
        <p:txBody>
          <a:bodyPr/>
          <a:lstStyle/>
          <a:p>
            <a:r>
              <a:rPr lang="en-US" dirty="0"/>
              <a:t>The transformer model was developed as an encoder-decoder architecture.</a:t>
            </a:r>
          </a:p>
          <a:p>
            <a:r>
              <a:rPr lang="en-US" dirty="0"/>
              <a:t>Multi-head attention generates richer representation by using the self-attention mechanism several times in parallel.</a:t>
            </a:r>
          </a:p>
          <a:p>
            <a:pPr lvl="1"/>
            <a:r>
              <a:rPr lang="en-US" dirty="0"/>
              <a:t>Both the encoder and decoder use multi-head attention modules.</a:t>
            </a:r>
          </a:p>
          <a:p>
            <a:r>
              <a:rPr lang="en-US" dirty="0"/>
              <a:t>Positional encoding is concatenated to the inputs.</a:t>
            </a:r>
          </a:p>
        </p:txBody>
      </p:sp>
    </p:spTree>
    <p:custDataLst>
      <p:tags r:id="rId1"/>
    </p:custDataLst>
    <p:extLst>
      <p:ext uri="{BB962C8B-B14F-4D97-AF65-F5344CB8AC3E}">
        <p14:creationId xmlns:p14="http://schemas.microsoft.com/office/powerpoint/2010/main" val="23784353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1AEB53B1-7FF6-48D1-A89C-2E76C26CB98E}"/>
              </a:ext>
            </a:extLst>
          </p:cNvPr>
          <p:cNvSpPr>
            <a:spLocks noGrp="1"/>
          </p:cNvSpPr>
          <p:nvPr>
            <p:ph type="sldNum" idx="97"/>
          </p:nvPr>
        </p:nvSpPr>
        <p:spPr/>
        <p:txBody>
          <a:bodyPr/>
          <a:lstStyle/>
          <a:p>
            <a:fld id="{86A8BF56-6CB3-514C-9A64-F39D95C9E25B}" type="slidenum">
              <a:rPr lang="en-US" smtClean="0"/>
              <a:pPr/>
              <a:t>2</a:t>
            </a:fld>
            <a:endParaRPr lang="en-US" dirty="0"/>
          </a:p>
        </p:txBody>
      </p:sp>
      <p:sp>
        <p:nvSpPr>
          <p:cNvPr id="2" name="Title 1">
            <a:extLst>
              <a:ext uri="{FF2B5EF4-FFF2-40B4-BE49-F238E27FC236}">
                <a16:creationId xmlns:a16="http://schemas.microsoft.com/office/drawing/2014/main" id="{3C3EF600-126B-961F-2078-65133C5C20C8}"/>
              </a:ext>
            </a:extLst>
          </p:cNvPr>
          <p:cNvSpPr>
            <a:spLocks noGrp="1"/>
          </p:cNvSpPr>
          <p:nvPr>
            <p:ph type="title" idx="1"/>
          </p:nvPr>
        </p:nvSpPr>
        <p:spPr/>
        <p:txBody>
          <a:bodyPr/>
          <a:lstStyle/>
          <a:p>
            <a:r>
              <a:rPr lang="en-US" dirty="0"/>
              <a:t>Today’s activities</a:t>
            </a:r>
          </a:p>
        </p:txBody>
      </p:sp>
      <p:sp>
        <p:nvSpPr>
          <p:cNvPr id="5" name="Content Placeholder 4">
            <a:extLst>
              <a:ext uri="{FF2B5EF4-FFF2-40B4-BE49-F238E27FC236}">
                <a16:creationId xmlns:a16="http://schemas.microsoft.com/office/drawing/2014/main" id="{8DE9B81F-23A7-E494-404F-C0644EFE5AF5}"/>
              </a:ext>
            </a:extLst>
          </p:cNvPr>
          <p:cNvSpPr>
            <a:spLocks noGrp="1"/>
          </p:cNvSpPr>
          <p:nvPr>
            <p:ph idx="2"/>
          </p:nvPr>
        </p:nvSpPr>
        <p:spPr/>
        <p:txBody>
          <a:bodyPr/>
          <a:lstStyle/>
          <a:p>
            <a:endParaRPr lang="en-US"/>
          </a:p>
        </p:txBody>
      </p:sp>
      <p:sp>
        <p:nvSpPr>
          <p:cNvPr id="4" name="Text Placeholder 3">
            <a:extLst>
              <a:ext uri="{FF2B5EF4-FFF2-40B4-BE49-F238E27FC236}">
                <a16:creationId xmlns:a16="http://schemas.microsoft.com/office/drawing/2014/main" id="{426F30B1-5C59-1BDF-5D0A-1A71D24ADC14}"/>
              </a:ext>
            </a:extLst>
          </p:cNvPr>
          <p:cNvSpPr>
            <a:spLocks noGrp="1"/>
          </p:cNvSpPr>
          <p:nvPr>
            <p:ph type="body" idx="3"/>
          </p:nvPr>
        </p:nvSpPr>
        <p:spPr/>
        <p:txBody>
          <a:bodyPr/>
          <a:lstStyle/>
          <a:p>
            <a:r>
              <a:rPr lang="en-US" dirty="0"/>
              <a:t>Sequence to sequence (Seq2seq)</a:t>
            </a:r>
            <a:br>
              <a:rPr lang="en-US" dirty="0"/>
            </a:br>
            <a:r>
              <a:rPr lang="en-US" dirty="0"/>
              <a:t>learning</a:t>
            </a:r>
          </a:p>
          <a:p>
            <a:r>
              <a:rPr lang="en-US" dirty="0"/>
              <a:t>Limitations of recurrent neural networks (RNNs)</a:t>
            </a:r>
          </a:p>
          <a:p>
            <a:r>
              <a:rPr lang="en-US" dirty="0"/>
              <a:t>Attention mechanism</a:t>
            </a:r>
          </a:p>
          <a:p>
            <a:r>
              <a:rPr lang="en-US" dirty="0"/>
              <a:t>Transformers</a:t>
            </a:r>
          </a:p>
        </p:txBody>
      </p:sp>
    </p:spTree>
    <p:custDataLst>
      <p:tags r:id="rId1"/>
    </p:custDataLst>
    <p:extLst>
      <p:ext uri="{BB962C8B-B14F-4D97-AF65-F5344CB8AC3E}">
        <p14:creationId xmlns:p14="http://schemas.microsoft.com/office/powerpoint/2010/main" val="2600869724"/>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2BB73329-470E-4768-BDC1-293CF9DFB18D}"/>
              </a:ext>
            </a:extLst>
          </p:cNvPr>
          <p:cNvSpPr>
            <a:spLocks noGrp="1"/>
          </p:cNvSpPr>
          <p:nvPr>
            <p:ph type="sldNum" idx="97"/>
          </p:nvPr>
        </p:nvSpPr>
        <p:spPr/>
        <p:txBody>
          <a:bodyPr/>
          <a:lstStyle/>
          <a:p>
            <a:fld id="{86A8BF56-6CB3-514C-9A64-F39D95C9E25B}" type="slidenum">
              <a:rPr lang="en-US" smtClean="0"/>
              <a:pPr/>
              <a:t>20</a:t>
            </a:fld>
            <a:endParaRPr lang="en-US" dirty="0"/>
          </a:p>
        </p:txBody>
      </p:sp>
      <p:sp>
        <p:nvSpPr>
          <p:cNvPr id="2" name="Title 1">
            <a:extLst>
              <a:ext uri="{FF2B5EF4-FFF2-40B4-BE49-F238E27FC236}">
                <a16:creationId xmlns:a16="http://schemas.microsoft.com/office/drawing/2014/main" id="{2739890D-C34E-64CE-B7F3-19829979E481}"/>
              </a:ext>
            </a:extLst>
          </p:cNvPr>
          <p:cNvSpPr>
            <a:spLocks noGrp="1"/>
          </p:cNvSpPr>
          <p:nvPr>
            <p:ph type="title" idx="1"/>
          </p:nvPr>
        </p:nvSpPr>
        <p:spPr/>
        <p:txBody>
          <a:bodyPr>
            <a:normAutofit fontScale="90000"/>
          </a:bodyPr>
          <a:lstStyle/>
          <a:p>
            <a:r>
              <a:rPr lang="en-US" dirty="0"/>
              <a:t>Transformers example</a:t>
            </a:r>
          </a:p>
        </p:txBody>
      </p:sp>
      <p:sp>
        <p:nvSpPr>
          <p:cNvPr id="3" name="Content Placeholder 2">
            <a:extLst>
              <a:ext uri="{FF2B5EF4-FFF2-40B4-BE49-F238E27FC236}">
                <a16:creationId xmlns:a16="http://schemas.microsoft.com/office/drawing/2014/main" id="{DAFD8391-DF4A-1827-2A3A-C1A21D3C803F}"/>
              </a:ext>
            </a:extLst>
          </p:cNvPr>
          <p:cNvSpPr>
            <a:spLocks noGrp="1"/>
          </p:cNvSpPr>
          <p:nvPr>
            <p:ph idx="2"/>
          </p:nvPr>
        </p:nvSpPr>
        <p:spPr/>
        <p:txBody>
          <a:bodyPr/>
          <a:lstStyle/>
          <a:p>
            <a:r>
              <a:rPr lang="en-US" dirty="0"/>
              <a:t>Example of a conversational chat:</a:t>
            </a:r>
          </a:p>
          <a:p>
            <a:pPr lvl="1"/>
            <a:r>
              <a:rPr lang="en-US" dirty="0"/>
              <a:t>Input: “what time is it”</a:t>
            </a:r>
          </a:p>
          <a:p>
            <a:pPr lvl="1"/>
            <a:r>
              <a:rPr lang="en-US" dirty="0"/>
              <a:t>Output: “It is five”</a:t>
            </a:r>
          </a:p>
          <a:p>
            <a:r>
              <a:rPr lang="en-US" dirty="0"/>
              <a:t>The encoder learns to extract information from the input data.</a:t>
            </a:r>
          </a:p>
          <a:p>
            <a:r>
              <a:rPr lang="en-US" dirty="0"/>
              <a:t>The decoder learns to produce output.</a:t>
            </a:r>
          </a:p>
        </p:txBody>
      </p:sp>
      <p:pic>
        <p:nvPicPr>
          <p:cNvPr id="11" name="Picture 10">
            <a:extLst>
              <a:ext uri="{FF2B5EF4-FFF2-40B4-BE49-F238E27FC236}">
                <a16:creationId xmlns:a16="http://schemas.microsoft.com/office/drawing/2014/main" id="{1F35DA5F-3CA9-951C-9FF3-70CB7B4FB5F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7123103" y="797411"/>
            <a:ext cx="4786687" cy="5581074"/>
          </a:xfrm>
          <a:prstGeom prst="rect">
            <a:avLst/>
          </a:prstGeom>
        </p:spPr>
      </p:pic>
      <p:sp>
        <p:nvSpPr>
          <p:cNvPr id="5" name="Rectangle 4">
            <a:extLst>
              <a:ext uri="{FF2B5EF4-FFF2-40B4-BE49-F238E27FC236}">
                <a16:creationId xmlns:a16="http://schemas.microsoft.com/office/drawing/2014/main" id="{D1391D82-1F7B-9EBC-9062-8D72D9B66A20}"/>
              </a:ext>
            </a:extLst>
          </p:cNvPr>
          <p:cNvSpPr/>
          <p:nvPr/>
        </p:nvSpPr>
        <p:spPr>
          <a:xfrm>
            <a:off x="4645912" y="6000058"/>
            <a:ext cx="1968809" cy="369332"/>
          </a:xfrm>
          <a:prstGeom prst="rect">
            <a:avLst/>
          </a:prstGeom>
        </p:spPr>
        <p:txBody>
          <a:bodyPr wrap="none">
            <a:spAutoFit/>
          </a:bodyPr>
          <a:lstStyle/>
          <a:p>
            <a:r>
              <a:rPr lang="en-US" b="1" dirty="0">
                <a:solidFill>
                  <a:schemeClr val="accent6"/>
                </a:solidFill>
              </a:rPr>
              <a:t>“what time is it”</a:t>
            </a:r>
            <a:endParaRPr lang="en-US" dirty="0">
              <a:solidFill>
                <a:schemeClr val="accent6"/>
              </a:solidFill>
            </a:endParaRPr>
          </a:p>
        </p:txBody>
      </p:sp>
      <p:cxnSp>
        <p:nvCxnSpPr>
          <p:cNvPr id="20" name="Elbow Connector 19" descr="Arrow going from &quot;what time is it&quot; to the inputs part of the transformer diagram.">
            <a:extLst>
              <a:ext uri="{FF2B5EF4-FFF2-40B4-BE49-F238E27FC236}">
                <a16:creationId xmlns:a16="http://schemas.microsoft.com/office/drawing/2014/main" id="{8872C048-338C-4F66-352C-E2B326C7D6C2}"/>
              </a:ext>
            </a:extLst>
          </p:cNvPr>
          <p:cNvCxnSpPr>
            <a:cxnSpLocks/>
          </p:cNvCxnSpPr>
          <p:nvPr/>
        </p:nvCxnSpPr>
        <p:spPr>
          <a:xfrm flipV="1">
            <a:off x="6614721" y="6188407"/>
            <a:ext cx="1638630" cy="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 name="Elbow Connector 7" descr="Arrow going from the outputs part of the transformer diagram to &quot;It is five.&quot;">
            <a:extLst>
              <a:ext uri="{FF2B5EF4-FFF2-40B4-BE49-F238E27FC236}">
                <a16:creationId xmlns:a16="http://schemas.microsoft.com/office/drawing/2014/main" id="{ABEFD5B4-C9F4-C1F4-DA43-69EDB45369FE}"/>
              </a:ext>
            </a:extLst>
          </p:cNvPr>
          <p:cNvCxnSpPr>
            <a:cxnSpLocks/>
            <a:endCxn id="6" idx="3"/>
          </p:cNvCxnSpPr>
          <p:nvPr/>
        </p:nvCxnSpPr>
        <p:spPr>
          <a:xfrm rot="16200000" flipV="1">
            <a:off x="10085459" y="433495"/>
            <a:ext cx="435464" cy="292368"/>
          </a:xfrm>
          <a:prstGeom prst="bentConnector2">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2054F02B-D31B-997A-8F1A-73952C7B52DB}"/>
              </a:ext>
            </a:extLst>
          </p:cNvPr>
          <p:cNvSpPr/>
          <p:nvPr/>
        </p:nvSpPr>
        <p:spPr>
          <a:xfrm>
            <a:off x="8875887" y="177281"/>
            <a:ext cx="1281120" cy="369332"/>
          </a:xfrm>
          <a:prstGeom prst="rect">
            <a:avLst/>
          </a:prstGeom>
        </p:spPr>
        <p:txBody>
          <a:bodyPr wrap="none">
            <a:spAutoFit/>
          </a:bodyPr>
          <a:lstStyle/>
          <a:p>
            <a:r>
              <a:rPr lang="en-US" b="1" dirty="0">
                <a:solidFill>
                  <a:schemeClr val="accent6"/>
                </a:solidFill>
              </a:rPr>
              <a:t>“It is five”</a:t>
            </a:r>
            <a:endParaRPr lang="en-US" dirty="0">
              <a:solidFill>
                <a:schemeClr val="accent6"/>
              </a:solidFill>
            </a:endParaRPr>
          </a:p>
        </p:txBody>
      </p:sp>
    </p:spTree>
    <p:custDataLst>
      <p:tags r:id="rId1"/>
    </p:custDataLst>
    <p:extLst>
      <p:ext uri="{BB962C8B-B14F-4D97-AF65-F5344CB8AC3E}">
        <p14:creationId xmlns:p14="http://schemas.microsoft.com/office/powerpoint/2010/main" val="17042341"/>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3761FA54-FF4A-475C-A61F-36C0815B021B}"/>
              </a:ext>
            </a:extLst>
          </p:cNvPr>
          <p:cNvSpPr>
            <a:spLocks noGrp="1"/>
          </p:cNvSpPr>
          <p:nvPr>
            <p:ph type="sldNum" idx="97"/>
          </p:nvPr>
        </p:nvSpPr>
        <p:spPr/>
        <p:txBody>
          <a:bodyPr/>
          <a:lstStyle/>
          <a:p>
            <a:fld id="{86A8BF56-6CB3-514C-9A64-F39D95C9E25B}" type="slidenum">
              <a:rPr lang="en-US" smtClean="0"/>
              <a:pPr/>
              <a:t>21</a:t>
            </a:fld>
            <a:endParaRPr lang="en-US" dirty="0"/>
          </a:p>
        </p:txBody>
      </p:sp>
      <p:sp>
        <p:nvSpPr>
          <p:cNvPr id="2" name="Title 1">
            <a:extLst>
              <a:ext uri="{FF2B5EF4-FFF2-40B4-BE49-F238E27FC236}">
                <a16:creationId xmlns:a16="http://schemas.microsoft.com/office/drawing/2014/main" id="{2739890D-C34E-64CE-B7F3-19829979E481}"/>
              </a:ext>
            </a:extLst>
          </p:cNvPr>
          <p:cNvSpPr>
            <a:spLocks noGrp="1"/>
          </p:cNvSpPr>
          <p:nvPr>
            <p:ph type="title" idx="1"/>
          </p:nvPr>
        </p:nvSpPr>
        <p:spPr/>
        <p:txBody>
          <a:bodyPr>
            <a:normAutofit fontScale="90000"/>
          </a:bodyPr>
          <a:lstStyle/>
          <a:p>
            <a:r>
              <a:rPr lang="en-US" dirty="0"/>
              <a:t>Transformers overview</a:t>
            </a:r>
          </a:p>
        </p:txBody>
      </p:sp>
      <p:sp>
        <p:nvSpPr>
          <p:cNvPr id="3" name="Content Placeholder 2">
            <a:extLst>
              <a:ext uri="{FF2B5EF4-FFF2-40B4-BE49-F238E27FC236}">
                <a16:creationId xmlns:a16="http://schemas.microsoft.com/office/drawing/2014/main" id="{DAFD8391-DF4A-1827-2A3A-C1A21D3C803F}"/>
              </a:ext>
            </a:extLst>
          </p:cNvPr>
          <p:cNvSpPr>
            <a:spLocks noGrp="1"/>
          </p:cNvSpPr>
          <p:nvPr>
            <p:ph idx="2"/>
          </p:nvPr>
        </p:nvSpPr>
        <p:spPr/>
        <p:txBody>
          <a:bodyPr/>
          <a:lstStyle/>
          <a:p>
            <a:r>
              <a:rPr lang="en-US" sz="2400" dirty="0"/>
              <a:t>Transformers provide a state-of-the art deep learning architecture for natural language processing (NLP) tasks.</a:t>
            </a:r>
          </a:p>
          <a:p>
            <a:r>
              <a:rPr lang="en-US" sz="2400" dirty="0"/>
              <a:t>Transformers can process the input data in parallel (fast), unlike the recurrent networks which process in sequence (slow).</a:t>
            </a:r>
          </a:p>
          <a:p>
            <a:r>
              <a:rPr lang="en-US" sz="2400" dirty="0"/>
              <a:t>Self-attention mechanisms model interdependencies between all words, regardless of position.</a:t>
            </a:r>
          </a:p>
          <a:p>
            <a:r>
              <a:rPr lang="en-US" sz="2400" dirty="0"/>
              <a:t>Transformers typically undergo self-supervised learning.</a:t>
            </a:r>
          </a:p>
          <a:p>
            <a:pPr lvl="1"/>
            <a:r>
              <a:rPr lang="en-US" sz="2000" dirty="0"/>
              <a:t>Labels are generated automatically from unlabeled data.</a:t>
            </a:r>
          </a:p>
          <a:p>
            <a:pPr lvl="1"/>
            <a:r>
              <a:rPr lang="en-US" sz="2000" dirty="0"/>
              <a:t>Examples include BERT and GPT-3.</a:t>
            </a:r>
          </a:p>
          <a:p>
            <a:r>
              <a:rPr lang="en-US" sz="2400" dirty="0"/>
              <a:t>They are increasingly popular in computer vision (CV) tasks too.</a:t>
            </a:r>
          </a:p>
        </p:txBody>
      </p:sp>
    </p:spTree>
    <p:custDataLst>
      <p:tags r:id="rId1"/>
    </p:custDataLst>
    <p:extLst>
      <p:ext uri="{BB962C8B-B14F-4D97-AF65-F5344CB8AC3E}">
        <p14:creationId xmlns:p14="http://schemas.microsoft.com/office/powerpoint/2010/main" val="302144321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1506B92B-2318-48A5-A542-4B58D7E71CA5}"/>
              </a:ext>
            </a:extLst>
          </p:cNvPr>
          <p:cNvSpPr>
            <a:spLocks noGrp="1"/>
          </p:cNvSpPr>
          <p:nvPr>
            <p:ph type="sldNum" idx="97"/>
          </p:nvPr>
        </p:nvSpPr>
        <p:spPr/>
        <p:txBody>
          <a:bodyPr/>
          <a:lstStyle/>
          <a:p>
            <a:fld id="{86A8BF56-6CB3-514C-9A64-F39D95C9E25B}" type="slidenum">
              <a:rPr lang="en-US" smtClean="0"/>
              <a:pPr/>
              <a:t>22</a:t>
            </a:fld>
            <a:endParaRPr lang="en-US" dirty="0"/>
          </a:p>
        </p:txBody>
      </p:sp>
      <p:sp>
        <p:nvSpPr>
          <p:cNvPr id="2" name="Title 1">
            <a:extLst>
              <a:ext uri="{FF2B5EF4-FFF2-40B4-BE49-F238E27FC236}">
                <a16:creationId xmlns:a16="http://schemas.microsoft.com/office/drawing/2014/main" id="{96FA6A01-5CEC-DD64-CDF0-241F7407C512}"/>
              </a:ext>
            </a:extLst>
          </p:cNvPr>
          <p:cNvSpPr>
            <a:spLocks noGrp="1"/>
          </p:cNvSpPr>
          <p:nvPr>
            <p:ph type="title" idx="1"/>
          </p:nvPr>
        </p:nvSpPr>
        <p:spPr/>
        <p:txBody>
          <a:bodyPr>
            <a:normAutofit fontScale="90000"/>
          </a:bodyPr>
          <a:lstStyle/>
          <a:p>
            <a:r>
              <a:rPr lang="en-US" dirty="0"/>
              <a:t>Next module</a:t>
            </a:r>
          </a:p>
        </p:txBody>
      </p:sp>
      <p:sp>
        <p:nvSpPr>
          <p:cNvPr id="3" name="Content Placeholder 2">
            <a:extLst>
              <a:ext uri="{FF2B5EF4-FFF2-40B4-BE49-F238E27FC236}">
                <a16:creationId xmlns:a16="http://schemas.microsoft.com/office/drawing/2014/main" id="{A9A02E02-0BEA-AB51-69D1-9E2CA6AB8AF5}"/>
              </a:ext>
            </a:extLst>
          </p:cNvPr>
          <p:cNvSpPr>
            <a:spLocks noGrp="1"/>
          </p:cNvSpPr>
          <p:nvPr>
            <p:ph idx="2"/>
          </p:nvPr>
        </p:nvSpPr>
        <p:spPr/>
        <p:txBody>
          <a:bodyPr/>
          <a:lstStyle/>
          <a:p>
            <a:pPr marL="0" indent="0">
              <a:buNone/>
            </a:pPr>
            <a:r>
              <a:rPr lang="en-US" dirty="0"/>
              <a:t>You will be introduced to handling image data.</a:t>
            </a:r>
          </a:p>
        </p:txBody>
      </p:sp>
      <p:pic>
        <p:nvPicPr>
          <p:cNvPr id="20" name="Picture 19">
            <a:extLst>
              <a:ext uri="{FF2B5EF4-FFF2-40B4-BE49-F238E27FC236}">
                <a16:creationId xmlns:a16="http://schemas.microsoft.com/office/drawing/2014/main" id="{A52518AB-15C2-4106-8A10-D115960BBA7E}"/>
              </a:ext>
              <a:ext uri="{C183D7F6-B498-43B3-948B-1728B52AA6E4}">
                <adec:decorative xmlns:adec="http://schemas.microsoft.com/office/drawing/2017/decorative" val="1"/>
              </a:ext>
            </a:extLst>
          </p:cNvPr>
          <p:cNvPicPr>
            <a:picLocks noChangeAspect="1"/>
          </p:cNvPicPr>
          <p:nvPr/>
        </p:nvPicPr>
        <p:blipFill>
          <a:blip r:embed="rId4"/>
          <a:stretch>
            <a:fillRect/>
          </a:stretch>
        </p:blipFill>
        <p:spPr>
          <a:xfrm>
            <a:off x="4590157" y="2063377"/>
            <a:ext cx="3011685" cy="2731245"/>
          </a:xfrm>
          <a:prstGeom prst="rect">
            <a:avLst/>
          </a:prstGeom>
        </p:spPr>
      </p:pic>
    </p:spTree>
    <p:custDataLst>
      <p:tags r:id="rId1"/>
    </p:custDataLst>
    <p:extLst>
      <p:ext uri="{BB962C8B-B14F-4D97-AF65-F5344CB8AC3E}">
        <p14:creationId xmlns:p14="http://schemas.microsoft.com/office/powerpoint/2010/main" val="3936358079"/>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60CD6CB7-B378-499C-87A2-C0C91449EE4D}"/>
              </a:ext>
            </a:extLst>
          </p:cNvPr>
          <p:cNvSpPr>
            <a:spLocks noGrp="1"/>
          </p:cNvSpPr>
          <p:nvPr>
            <p:ph type="sldNum" idx="97"/>
          </p:nvPr>
        </p:nvSpPr>
        <p:spPr/>
        <p:txBody>
          <a:bodyPr/>
          <a:lstStyle/>
          <a:p>
            <a:fld id="{86A8BF56-6CB3-514C-9A64-F39D95C9E25B}" type="slidenum">
              <a:rPr lang="en-US" smtClean="0"/>
              <a:pPr/>
              <a:t>23</a:t>
            </a:fld>
            <a:endParaRPr lang="en-US" dirty="0"/>
          </a:p>
        </p:txBody>
      </p:sp>
    </p:spTree>
    <p:custDataLst>
      <p:tags r:id="rId1"/>
    </p:custDataLst>
    <p:extLst>
      <p:ext uri="{BB962C8B-B14F-4D97-AF65-F5344CB8AC3E}">
        <p14:creationId xmlns:p14="http://schemas.microsoft.com/office/powerpoint/2010/main" val="198085356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Slide Number Placeholder 1">
            <a:extLst>
              <a:ext uri="{FF2B5EF4-FFF2-40B4-BE49-F238E27FC236}">
                <a16:creationId xmlns:a16="http://schemas.microsoft.com/office/drawing/2014/main" id="{31890D37-2D2B-4FB4-9F93-8257617023CD}"/>
              </a:ext>
            </a:extLst>
          </p:cNvPr>
          <p:cNvSpPr>
            <a:spLocks noGrp="1"/>
          </p:cNvSpPr>
          <p:nvPr>
            <p:ph type="sldNum" idx="97"/>
          </p:nvPr>
        </p:nvSpPr>
        <p:spPr/>
        <p:txBody>
          <a:bodyPr/>
          <a:lstStyle/>
          <a:p>
            <a:fld id="{86A8BF56-6CB3-514C-9A64-F39D95C9E25B}" type="slidenum">
              <a:rPr lang="en-US" smtClean="0"/>
              <a:t>24</a:t>
            </a:fld>
            <a:endParaRPr lang="en-US" dirty="0"/>
          </a:p>
        </p:txBody>
      </p:sp>
      <p:sp>
        <p:nvSpPr>
          <p:cNvPr id="4" name="Title 3">
            <a:extLst>
              <a:ext uri="{FF2B5EF4-FFF2-40B4-BE49-F238E27FC236}">
                <a16:creationId xmlns:a16="http://schemas.microsoft.com/office/drawing/2014/main" id="{53AD62EA-372D-46EA-BF23-94E6C98C1B3D}"/>
              </a:ext>
            </a:extLst>
          </p:cNvPr>
          <p:cNvSpPr>
            <a:spLocks noGrp="1"/>
          </p:cNvSpPr>
          <p:nvPr>
            <p:ph type="title" idx="1"/>
          </p:nvPr>
        </p:nvSpPr>
        <p:spPr/>
        <p:txBody>
          <a:bodyPr/>
          <a:lstStyle/>
          <a:p>
            <a:r>
              <a:rPr lang="en-US" dirty="0"/>
              <a:t>Image source slide (for curriculum development use only)</a:t>
            </a:r>
          </a:p>
        </p:txBody>
      </p:sp>
      <p:sp>
        <p:nvSpPr>
          <p:cNvPr id="3" name="Text Placeholder 2">
            <a:extLst>
              <a:ext uri="{FF2B5EF4-FFF2-40B4-BE49-F238E27FC236}">
                <a16:creationId xmlns:a16="http://schemas.microsoft.com/office/drawing/2014/main" id="{FF919E5B-F6B5-2EA4-D3EE-F195C6821D17}"/>
              </a:ext>
            </a:extLst>
          </p:cNvPr>
          <p:cNvSpPr>
            <a:spLocks noGrp="1"/>
          </p:cNvSpPr>
          <p:nvPr>
            <p:ph type="body" idx="2"/>
          </p:nvPr>
        </p:nvSpPr>
        <p:spPr/>
        <p:txBody>
          <a:bodyPr/>
          <a:lstStyle/>
          <a:p>
            <a:endParaRPr lang="en-US"/>
          </a:p>
        </p:txBody>
      </p:sp>
      <p:sp>
        <p:nvSpPr>
          <p:cNvPr id="5" name="Text Placeholder 4">
            <a:extLst>
              <a:ext uri="{FF2B5EF4-FFF2-40B4-BE49-F238E27FC236}">
                <a16:creationId xmlns:a16="http://schemas.microsoft.com/office/drawing/2014/main" id="{9EFD1BE2-56E0-1FAB-2E56-B1BB8A5E79B3}"/>
              </a:ext>
            </a:extLst>
          </p:cNvPr>
          <p:cNvSpPr>
            <a:spLocks noGrp="1"/>
          </p:cNvSpPr>
          <p:nvPr>
            <p:ph type="body" idx="98"/>
          </p:nvPr>
        </p:nvSpPr>
        <p:spPr/>
        <p:txBody>
          <a:bodyPr/>
          <a:lstStyle/>
          <a:p>
            <a:endParaRPr lang="en-US"/>
          </a:p>
        </p:txBody>
      </p:sp>
    </p:spTree>
    <p:extLst>
      <p:ext uri="{BB962C8B-B14F-4D97-AF65-F5344CB8AC3E}">
        <p14:creationId xmlns:p14="http://schemas.microsoft.com/office/powerpoint/2010/main" val="1571259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7397F5D5-E81A-4F93-BAE4-4142005CFFF7}"/>
              </a:ext>
            </a:extLst>
          </p:cNvPr>
          <p:cNvSpPr>
            <a:spLocks noGrp="1"/>
          </p:cNvSpPr>
          <p:nvPr>
            <p:ph type="sldNum" idx="97"/>
          </p:nvPr>
        </p:nvSpPr>
        <p:spPr/>
        <p:txBody>
          <a:bodyPr/>
          <a:lstStyle/>
          <a:p>
            <a:fld id="{86A8BF56-6CB3-514C-9A64-F39D95C9E25B}" type="slidenum">
              <a:rPr lang="en-US" smtClean="0"/>
              <a:t>25</a:t>
            </a:fld>
            <a:endParaRPr lang="en-US" dirty="0"/>
          </a:p>
        </p:txBody>
      </p:sp>
      <p:sp>
        <p:nvSpPr>
          <p:cNvPr id="2" name="Title 1">
            <a:extLst>
              <a:ext uri="{FF2B5EF4-FFF2-40B4-BE49-F238E27FC236}">
                <a16:creationId xmlns:a16="http://schemas.microsoft.com/office/drawing/2014/main" id="{BEEAD3E5-67C3-C71D-FCF4-BF58C0CA972D}"/>
              </a:ext>
            </a:extLst>
          </p:cNvPr>
          <p:cNvSpPr>
            <a:spLocks noGrp="1"/>
          </p:cNvSpPr>
          <p:nvPr>
            <p:ph type="title" idx="1"/>
          </p:nvPr>
        </p:nvSpPr>
        <p:spPr/>
        <p:txBody>
          <a:bodyPr>
            <a:normAutofit fontScale="90000"/>
          </a:bodyPr>
          <a:lstStyle/>
          <a:p>
            <a:r>
              <a:rPr lang="en-US" dirty="0"/>
              <a:t>Source graphic: Seq2seq applications</a:t>
            </a:r>
          </a:p>
        </p:txBody>
      </p:sp>
      <p:sp>
        <p:nvSpPr>
          <p:cNvPr id="6" name="Content Placeholder 5">
            <a:extLst>
              <a:ext uri="{FF2B5EF4-FFF2-40B4-BE49-F238E27FC236}">
                <a16:creationId xmlns:a16="http://schemas.microsoft.com/office/drawing/2014/main" id="{10F02754-893B-066B-555C-3EC79143B0A0}"/>
              </a:ext>
            </a:extLst>
          </p:cNvPr>
          <p:cNvSpPr>
            <a:spLocks noGrp="1"/>
          </p:cNvSpPr>
          <p:nvPr>
            <p:ph idx="2"/>
          </p:nvPr>
        </p:nvSpPr>
        <p:spPr/>
        <p:txBody>
          <a:bodyPr/>
          <a:lstStyle/>
          <a:p>
            <a:endParaRPr lang="en-US"/>
          </a:p>
        </p:txBody>
      </p:sp>
      <p:grpSp>
        <p:nvGrpSpPr>
          <p:cNvPr id="4" name="Group 3">
            <a:extLst>
              <a:ext uri="{FF2B5EF4-FFF2-40B4-BE49-F238E27FC236}">
                <a16:creationId xmlns:a16="http://schemas.microsoft.com/office/drawing/2014/main" id="{A0F75797-D241-4355-B8E5-4ADBF3684C24}"/>
              </a:ext>
            </a:extLst>
          </p:cNvPr>
          <p:cNvGrpSpPr/>
          <p:nvPr/>
        </p:nvGrpSpPr>
        <p:grpSpPr>
          <a:xfrm>
            <a:off x="365760" y="1777128"/>
            <a:ext cx="11472672" cy="4295612"/>
            <a:chOff x="365760" y="1777128"/>
            <a:chExt cx="11472672" cy="4295612"/>
          </a:xfrm>
        </p:grpSpPr>
        <p:sp>
          <p:nvSpPr>
            <p:cNvPr id="5" name="Rectangle 4">
              <a:extLst>
                <a:ext uri="{FF2B5EF4-FFF2-40B4-BE49-F238E27FC236}">
                  <a16:creationId xmlns:a16="http://schemas.microsoft.com/office/drawing/2014/main" id="{02E5D8CF-697D-5FDA-34EB-E9665E9AAE09}"/>
                </a:ext>
              </a:extLst>
            </p:cNvPr>
            <p:cNvSpPr/>
            <p:nvPr/>
          </p:nvSpPr>
          <p:spPr>
            <a:xfrm>
              <a:off x="4318499" y="3429000"/>
              <a:ext cx="3567193" cy="971205"/>
            </a:xfrm>
            <a:prstGeom prst="rect">
              <a:avLst/>
            </a:prstGeom>
            <a:solidFill>
              <a:schemeClr val="accent5"/>
            </a:solidFill>
            <a:ln w="12700">
              <a:solidFill>
                <a:srgbClr val="232F3E"/>
              </a:solidFill>
            </a:ln>
            <a:effectLst>
              <a:outerShdw blurRad="63500" dist="53881" dir="2700016" rotWithShape="0">
                <a:srgbClr val="232F3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800" b="1" dirty="0">
                  <a:solidFill>
                    <a:schemeClr val="bg1"/>
                  </a:solidFill>
                </a:rPr>
                <a:t>Seq2seq learning</a:t>
              </a:r>
            </a:p>
          </p:txBody>
        </p:sp>
        <p:sp>
          <p:nvSpPr>
            <p:cNvPr id="7" name="Rectangle 6">
              <a:extLst>
                <a:ext uri="{FF2B5EF4-FFF2-40B4-BE49-F238E27FC236}">
                  <a16:creationId xmlns:a16="http://schemas.microsoft.com/office/drawing/2014/main" id="{42184404-6AEF-0E5E-C1FE-2D5D6F481723}"/>
                </a:ext>
              </a:extLst>
            </p:cNvPr>
            <p:cNvSpPr/>
            <p:nvPr/>
          </p:nvSpPr>
          <p:spPr>
            <a:xfrm>
              <a:off x="9188222" y="2567542"/>
              <a:ext cx="2650210" cy="790414"/>
            </a:xfrm>
            <a:prstGeom prst="rect">
              <a:avLst/>
            </a:prstGeom>
            <a:solidFill>
              <a:srgbClr val="005276"/>
            </a:solidFill>
            <a:ln w="12700">
              <a:solidFill>
                <a:srgbClr val="232F3E"/>
              </a:solidFill>
            </a:ln>
            <a:effectLst>
              <a:outerShdw blurRad="63500" dist="53881" dir="2700016" rotWithShape="0">
                <a:srgbClr val="232F3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Language modeling</a:t>
              </a:r>
            </a:p>
          </p:txBody>
        </p:sp>
        <p:sp>
          <p:nvSpPr>
            <p:cNvPr id="8" name="Rectangle 7">
              <a:extLst>
                <a:ext uri="{FF2B5EF4-FFF2-40B4-BE49-F238E27FC236}">
                  <a16:creationId xmlns:a16="http://schemas.microsoft.com/office/drawing/2014/main" id="{8B842BEE-6C1B-BCC5-CABE-D06658589256}"/>
                </a:ext>
              </a:extLst>
            </p:cNvPr>
            <p:cNvSpPr/>
            <p:nvPr/>
          </p:nvSpPr>
          <p:spPr>
            <a:xfrm>
              <a:off x="4776990" y="1777128"/>
              <a:ext cx="2650210" cy="790414"/>
            </a:xfrm>
            <a:prstGeom prst="rect">
              <a:avLst/>
            </a:prstGeom>
            <a:solidFill>
              <a:srgbClr val="005276"/>
            </a:solidFill>
            <a:ln w="12700">
              <a:solidFill>
                <a:srgbClr val="232F3E"/>
              </a:solidFill>
            </a:ln>
            <a:effectLst>
              <a:outerShdw blurRad="63500" dist="53881" dir="2700016" rotWithShape="0">
                <a:srgbClr val="232F3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Machine translation</a:t>
              </a:r>
            </a:p>
          </p:txBody>
        </p:sp>
        <p:sp>
          <p:nvSpPr>
            <p:cNvPr id="9" name="Rectangle 8">
              <a:extLst>
                <a:ext uri="{FF2B5EF4-FFF2-40B4-BE49-F238E27FC236}">
                  <a16:creationId xmlns:a16="http://schemas.microsoft.com/office/drawing/2014/main" id="{F071AFE3-110C-C8DE-F8A5-6D79A69E652F}"/>
                </a:ext>
              </a:extLst>
            </p:cNvPr>
            <p:cNvSpPr/>
            <p:nvPr/>
          </p:nvSpPr>
          <p:spPr>
            <a:xfrm>
              <a:off x="365760" y="2567542"/>
              <a:ext cx="2650210" cy="790414"/>
            </a:xfrm>
            <a:prstGeom prst="rect">
              <a:avLst/>
            </a:prstGeom>
            <a:solidFill>
              <a:srgbClr val="005276"/>
            </a:solidFill>
            <a:ln w="12700">
              <a:solidFill>
                <a:srgbClr val="232F3E"/>
              </a:solidFill>
            </a:ln>
            <a:effectLst>
              <a:outerShdw blurRad="63500" dist="53881" dir="2700016" rotWithShape="0">
                <a:srgbClr val="232F3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Speech recognition</a:t>
              </a:r>
            </a:p>
          </p:txBody>
        </p:sp>
        <p:sp>
          <p:nvSpPr>
            <p:cNvPr id="10" name="Rectangle 9">
              <a:extLst>
                <a:ext uri="{FF2B5EF4-FFF2-40B4-BE49-F238E27FC236}">
                  <a16:creationId xmlns:a16="http://schemas.microsoft.com/office/drawing/2014/main" id="{ED88F99F-6C6C-D4B4-A3D8-3E7DF908F575}"/>
                </a:ext>
              </a:extLst>
            </p:cNvPr>
            <p:cNvSpPr/>
            <p:nvPr/>
          </p:nvSpPr>
          <p:spPr>
            <a:xfrm>
              <a:off x="365760" y="4471251"/>
              <a:ext cx="2650210" cy="790414"/>
            </a:xfrm>
            <a:prstGeom prst="rect">
              <a:avLst/>
            </a:prstGeom>
            <a:solidFill>
              <a:srgbClr val="005276"/>
            </a:solidFill>
            <a:ln w="12700">
              <a:solidFill>
                <a:srgbClr val="232F3E"/>
              </a:solidFill>
            </a:ln>
            <a:effectLst>
              <a:outerShdw blurRad="63500" dist="53881" dir="2700016" rotWithShape="0">
                <a:srgbClr val="232F3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Video captioning</a:t>
              </a:r>
            </a:p>
          </p:txBody>
        </p:sp>
        <p:sp>
          <p:nvSpPr>
            <p:cNvPr id="11" name="Rectangle 10">
              <a:extLst>
                <a:ext uri="{FF2B5EF4-FFF2-40B4-BE49-F238E27FC236}">
                  <a16:creationId xmlns:a16="http://schemas.microsoft.com/office/drawing/2014/main" id="{0B6B491C-D09C-B4BD-CDA1-90E9EAB1396D}"/>
                </a:ext>
              </a:extLst>
            </p:cNvPr>
            <p:cNvSpPr/>
            <p:nvPr/>
          </p:nvSpPr>
          <p:spPr>
            <a:xfrm>
              <a:off x="4776990" y="5282326"/>
              <a:ext cx="2650210" cy="790414"/>
            </a:xfrm>
            <a:prstGeom prst="rect">
              <a:avLst/>
            </a:prstGeom>
            <a:solidFill>
              <a:srgbClr val="005276"/>
            </a:solidFill>
            <a:ln w="12700">
              <a:solidFill>
                <a:srgbClr val="232F3E"/>
              </a:solidFill>
            </a:ln>
            <a:effectLst>
              <a:outerShdw blurRad="63500" dist="53881" dir="2700016" rotWithShape="0">
                <a:srgbClr val="232F3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Summarization</a:t>
              </a:r>
            </a:p>
          </p:txBody>
        </p:sp>
        <p:sp>
          <p:nvSpPr>
            <p:cNvPr id="12" name="Rectangle 11">
              <a:extLst>
                <a:ext uri="{FF2B5EF4-FFF2-40B4-BE49-F238E27FC236}">
                  <a16:creationId xmlns:a16="http://schemas.microsoft.com/office/drawing/2014/main" id="{C31F69D3-4066-130A-C362-72FB9E8C410C}"/>
                </a:ext>
              </a:extLst>
            </p:cNvPr>
            <p:cNvSpPr/>
            <p:nvPr/>
          </p:nvSpPr>
          <p:spPr>
            <a:xfrm>
              <a:off x="9188222" y="4471251"/>
              <a:ext cx="2650210" cy="790414"/>
            </a:xfrm>
            <a:prstGeom prst="rect">
              <a:avLst/>
            </a:prstGeom>
            <a:solidFill>
              <a:srgbClr val="005276"/>
            </a:solidFill>
            <a:ln w="12700">
              <a:solidFill>
                <a:srgbClr val="232F3E"/>
              </a:solidFill>
            </a:ln>
            <a:effectLst>
              <a:outerShdw blurRad="63500" dist="53881" dir="2700016" rotWithShape="0">
                <a:srgbClr val="232F3E">
                  <a:alpha val="25000"/>
                </a:srgb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000" b="1" dirty="0">
                  <a:solidFill>
                    <a:schemeClr val="bg1"/>
                  </a:solidFill>
                </a:rPr>
                <a:t>Speech synthesis</a:t>
              </a:r>
            </a:p>
          </p:txBody>
        </p:sp>
        <p:cxnSp>
          <p:nvCxnSpPr>
            <p:cNvPr id="15" name="Straight Arrow Connector 14">
              <a:extLst>
                <a:ext uri="{FF2B5EF4-FFF2-40B4-BE49-F238E27FC236}">
                  <a16:creationId xmlns:a16="http://schemas.microsoft.com/office/drawing/2014/main" id="{9C6A1339-6C49-B372-54F0-838DEF586BE7}"/>
                </a:ext>
              </a:extLst>
            </p:cNvPr>
            <p:cNvCxnSpPr>
              <a:stCxn id="5" idx="0"/>
              <a:endCxn id="8" idx="2"/>
            </p:cNvCxnSpPr>
            <p:nvPr/>
          </p:nvCxnSpPr>
          <p:spPr>
            <a:xfrm flipH="1" flipV="1">
              <a:off x="6102095" y="2567542"/>
              <a:ext cx="1" cy="86145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205E3F53-F179-A38D-8E33-B34E3912471D}"/>
                </a:ext>
              </a:extLst>
            </p:cNvPr>
            <p:cNvCxnSpPr>
              <a:cxnSpLocks/>
            </p:cNvCxnSpPr>
            <p:nvPr/>
          </p:nvCxnSpPr>
          <p:spPr>
            <a:xfrm flipH="1" flipV="1">
              <a:off x="3015969" y="2987939"/>
              <a:ext cx="1302530" cy="46172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7BBA6E49-9D8F-32CF-7D98-EFC4ECCB81BF}"/>
                </a:ext>
              </a:extLst>
            </p:cNvPr>
            <p:cNvCxnSpPr>
              <a:cxnSpLocks/>
              <a:endCxn id="10" idx="3"/>
            </p:cNvCxnSpPr>
            <p:nvPr/>
          </p:nvCxnSpPr>
          <p:spPr>
            <a:xfrm flipH="1">
              <a:off x="3015970" y="4379544"/>
              <a:ext cx="1302530" cy="486914"/>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9B3EC8EE-D378-6AED-E19E-2E0211B3D5F4}"/>
                </a:ext>
              </a:extLst>
            </p:cNvPr>
            <p:cNvCxnSpPr>
              <a:cxnSpLocks/>
              <a:stCxn id="5" idx="2"/>
              <a:endCxn id="11" idx="0"/>
            </p:cNvCxnSpPr>
            <p:nvPr/>
          </p:nvCxnSpPr>
          <p:spPr>
            <a:xfrm flipH="1">
              <a:off x="6102095" y="4400205"/>
              <a:ext cx="1" cy="882121"/>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36EC3EA-9EB1-18FE-5DDF-E29F0FAA277C}"/>
                </a:ext>
              </a:extLst>
            </p:cNvPr>
            <p:cNvCxnSpPr>
              <a:cxnSpLocks/>
            </p:cNvCxnSpPr>
            <p:nvPr/>
          </p:nvCxnSpPr>
          <p:spPr>
            <a:xfrm flipV="1">
              <a:off x="7885693" y="2962747"/>
              <a:ext cx="1290338" cy="486916"/>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C288965B-9747-07C7-5A18-86737DC94AF2}"/>
                </a:ext>
              </a:extLst>
            </p:cNvPr>
            <p:cNvCxnSpPr>
              <a:cxnSpLocks/>
              <a:endCxn id="12" idx="1"/>
            </p:cNvCxnSpPr>
            <p:nvPr/>
          </p:nvCxnSpPr>
          <p:spPr>
            <a:xfrm>
              <a:off x="7885693" y="4367806"/>
              <a:ext cx="1302529" cy="498652"/>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custDataLst>
      <p:tags r:id="rId1"/>
    </p:custDataLst>
    <p:extLst>
      <p:ext uri="{BB962C8B-B14F-4D97-AF65-F5344CB8AC3E}">
        <p14:creationId xmlns:p14="http://schemas.microsoft.com/office/powerpoint/2010/main" val="214971665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CD2775-E88C-40B2-8398-9919C9B33682}"/>
              </a:ext>
            </a:extLst>
          </p:cNvPr>
          <p:cNvSpPr>
            <a:spLocks noGrp="1"/>
          </p:cNvSpPr>
          <p:nvPr>
            <p:ph type="sldNum" idx="97"/>
          </p:nvPr>
        </p:nvSpPr>
        <p:spPr/>
        <p:txBody>
          <a:bodyPr/>
          <a:lstStyle/>
          <a:p>
            <a:fld id="{86A8BF56-6CB3-514C-9A64-F39D95C9E25B}" type="slidenum">
              <a:rPr lang="en-US" smtClean="0"/>
              <a:t>26</a:t>
            </a:fld>
            <a:endParaRPr lang="en-US" dirty="0"/>
          </a:p>
        </p:txBody>
      </p:sp>
      <p:sp>
        <p:nvSpPr>
          <p:cNvPr id="2" name="Title 1">
            <a:extLst>
              <a:ext uri="{FF2B5EF4-FFF2-40B4-BE49-F238E27FC236}">
                <a16:creationId xmlns:a16="http://schemas.microsoft.com/office/drawing/2014/main" id="{2BAF34FC-C5D3-38CC-9748-DF4D50AFCACE}"/>
              </a:ext>
            </a:extLst>
          </p:cNvPr>
          <p:cNvSpPr>
            <a:spLocks noGrp="1"/>
          </p:cNvSpPr>
          <p:nvPr>
            <p:ph type="title" idx="1"/>
          </p:nvPr>
        </p:nvSpPr>
        <p:spPr/>
        <p:txBody>
          <a:bodyPr>
            <a:noAutofit/>
          </a:bodyPr>
          <a:lstStyle/>
          <a:p>
            <a:r>
              <a:rPr lang="en-US" sz="3200" dirty="0"/>
              <a:t>Source graphic: Encoder-decoder architecture example</a:t>
            </a:r>
          </a:p>
        </p:txBody>
      </p:sp>
      <p:sp>
        <p:nvSpPr>
          <p:cNvPr id="10" name="Content Placeholder 9">
            <a:extLst>
              <a:ext uri="{FF2B5EF4-FFF2-40B4-BE49-F238E27FC236}">
                <a16:creationId xmlns:a16="http://schemas.microsoft.com/office/drawing/2014/main" id="{586C4381-1BA3-F848-E686-BA7F9D72758B}"/>
              </a:ext>
            </a:extLst>
          </p:cNvPr>
          <p:cNvSpPr>
            <a:spLocks noGrp="1"/>
          </p:cNvSpPr>
          <p:nvPr>
            <p:ph idx="2"/>
          </p:nvPr>
        </p:nvSpPr>
        <p:spPr/>
        <p:txBody>
          <a:bodyPr/>
          <a:lstStyle/>
          <a:p>
            <a:endParaRPr lang="en-US"/>
          </a:p>
        </p:txBody>
      </p:sp>
      <p:grpSp>
        <p:nvGrpSpPr>
          <p:cNvPr id="8" name="Group 7">
            <a:extLst>
              <a:ext uri="{FF2B5EF4-FFF2-40B4-BE49-F238E27FC236}">
                <a16:creationId xmlns:a16="http://schemas.microsoft.com/office/drawing/2014/main" id="{29488FC8-2E13-4CBE-9C22-AAE07D2ED609}"/>
              </a:ext>
            </a:extLst>
          </p:cNvPr>
          <p:cNvGrpSpPr/>
          <p:nvPr/>
        </p:nvGrpSpPr>
        <p:grpSpPr>
          <a:xfrm>
            <a:off x="365760" y="1283658"/>
            <a:ext cx="11513736" cy="4456742"/>
            <a:chOff x="365760" y="1283658"/>
            <a:chExt cx="11513736" cy="4456742"/>
          </a:xfrm>
        </p:grpSpPr>
        <p:sp>
          <p:nvSpPr>
            <p:cNvPr id="53" name="TextBox 52">
              <a:extLst>
                <a:ext uri="{FF2B5EF4-FFF2-40B4-BE49-F238E27FC236}">
                  <a16:creationId xmlns:a16="http://schemas.microsoft.com/office/drawing/2014/main" id="{27F2E292-CD33-A333-634A-1AE175AE7F8C}"/>
                </a:ext>
              </a:extLst>
            </p:cNvPr>
            <p:cNvSpPr txBox="1"/>
            <p:nvPr/>
          </p:nvSpPr>
          <p:spPr>
            <a:xfrm>
              <a:off x="621250" y="1446668"/>
              <a:ext cx="4402167" cy="830997"/>
            </a:xfrm>
            <a:prstGeom prst="rect">
              <a:avLst/>
            </a:prstGeom>
            <a:noFill/>
          </p:spPr>
          <p:txBody>
            <a:bodyPr wrap="none" rtlCol="0">
              <a:spAutoFit/>
            </a:bodyPr>
            <a:lstStyle/>
            <a:p>
              <a:pPr algn="ctr"/>
              <a:r>
                <a:rPr lang="en-US" sz="2400" b="1" dirty="0"/>
                <a:t>Example</a:t>
              </a:r>
              <a:r>
                <a:rPr lang="en-US" sz="2400" dirty="0"/>
                <a:t>: Machine translation</a:t>
              </a:r>
            </a:p>
            <a:p>
              <a:pPr algn="ctr"/>
              <a:r>
                <a:rPr lang="en-US" sz="2400" dirty="0"/>
                <a:t>	(English to French)</a:t>
              </a:r>
            </a:p>
          </p:txBody>
        </p:sp>
        <p:grpSp>
          <p:nvGrpSpPr>
            <p:cNvPr id="13" name="Group 12">
              <a:extLst>
                <a:ext uri="{FF2B5EF4-FFF2-40B4-BE49-F238E27FC236}">
                  <a16:creationId xmlns:a16="http://schemas.microsoft.com/office/drawing/2014/main" id="{8AFC0DA8-821B-4726-9B08-59593AE43A82}"/>
                </a:ext>
              </a:extLst>
            </p:cNvPr>
            <p:cNvGrpSpPr/>
            <p:nvPr/>
          </p:nvGrpSpPr>
          <p:grpSpPr>
            <a:xfrm>
              <a:off x="365760" y="1283658"/>
              <a:ext cx="11513736" cy="4456742"/>
              <a:chOff x="365760" y="1283658"/>
              <a:chExt cx="11513736" cy="4456742"/>
            </a:xfrm>
          </p:grpSpPr>
          <p:cxnSp>
            <p:nvCxnSpPr>
              <p:cNvPr id="16" name="Straight Arrow Connector 15" descr="Arrow going from &quot;Decoder&quot; to &quot;Output&quot;">
                <a:extLst>
                  <a:ext uri="{FF2B5EF4-FFF2-40B4-BE49-F238E27FC236}">
                    <a16:creationId xmlns:a16="http://schemas.microsoft.com/office/drawing/2014/main" id="{E27B75B2-9E26-C2A3-531B-85B20212D34F}"/>
                  </a:ext>
                </a:extLst>
              </p:cNvPr>
              <p:cNvCxnSpPr>
                <a:cxnSpLocks/>
                <a:stCxn id="5" idx="3"/>
                <a:endCxn id="7" idx="1"/>
              </p:cNvCxnSpPr>
              <p:nvPr/>
            </p:nvCxnSpPr>
            <p:spPr>
              <a:xfrm flipV="1">
                <a:off x="9407819" y="3427120"/>
                <a:ext cx="1110628" cy="188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11" name="Group 10">
                <a:extLst>
                  <a:ext uri="{FF2B5EF4-FFF2-40B4-BE49-F238E27FC236}">
                    <a16:creationId xmlns:a16="http://schemas.microsoft.com/office/drawing/2014/main" id="{9CF9CF25-648E-4055-9C45-0F25E7CA13CF}"/>
                  </a:ext>
                </a:extLst>
              </p:cNvPr>
              <p:cNvGrpSpPr/>
              <p:nvPr/>
            </p:nvGrpSpPr>
            <p:grpSpPr>
              <a:xfrm>
                <a:off x="365760" y="1283658"/>
                <a:ext cx="11513736" cy="4456742"/>
                <a:chOff x="365760" y="1283658"/>
                <a:chExt cx="11513736" cy="4456742"/>
              </a:xfrm>
            </p:grpSpPr>
            <p:sp>
              <p:nvSpPr>
                <p:cNvPr id="46" name="Oval 45">
                  <a:extLst>
                    <a:ext uri="{FF2B5EF4-FFF2-40B4-BE49-F238E27FC236}">
                      <a16:creationId xmlns:a16="http://schemas.microsoft.com/office/drawing/2014/main" id="{EBA0A972-A4ED-3CEE-14B7-B73BE2F62579}"/>
                    </a:ext>
                  </a:extLst>
                </p:cNvPr>
                <p:cNvSpPr/>
                <p:nvPr/>
              </p:nvSpPr>
              <p:spPr>
                <a:xfrm>
                  <a:off x="365760" y="4221310"/>
                  <a:ext cx="2430959" cy="1519090"/>
                </a:xfrm>
                <a:prstGeom prst="ellipse">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rgbClr val="005276"/>
                      </a:solidFill>
                    </a:rPr>
                    <a:t>“They are watching”</a:t>
                  </a:r>
                  <a:endParaRPr lang="en-US" b="1" dirty="0">
                    <a:solidFill>
                      <a:srgbClr val="005276"/>
                    </a:solidFill>
                  </a:endParaRPr>
                </a:p>
              </p:txBody>
            </p:sp>
            <p:cxnSp>
              <p:nvCxnSpPr>
                <p:cNvPr id="49" name="Straight Arrow Connector 48">
                  <a:extLst>
                    <a:ext uri="{FF2B5EF4-FFF2-40B4-BE49-F238E27FC236}">
                      <a16:creationId xmlns:a16="http://schemas.microsoft.com/office/drawing/2014/main" id="{BFAA6334-CD16-B0B1-8B0D-787BBF95379C}"/>
                    </a:ext>
                    <a:ext uri="{C183D7F6-B498-43B3-948B-1728B52AA6E4}">
                      <adec:decorative xmlns:adec="http://schemas.microsoft.com/office/drawing/2017/decorative" val="1"/>
                    </a:ext>
                  </a:extLst>
                </p:cNvPr>
                <p:cNvCxnSpPr>
                  <a:cxnSpLocks/>
                  <a:stCxn id="46" idx="0"/>
                </p:cNvCxnSpPr>
                <p:nvPr/>
              </p:nvCxnSpPr>
              <p:spPr>
                <a:xfrm flipV="1">
                  <a:off x="1581240" y="3657952"/>
                  <a:ext cx="0" cy="563358"/>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FD593823-4DC1-6B04-7B95-77FF80CF1977}"/>
                    </a:ext>
                  </a:extLst>
                </p:cNvPr>
                <p:cNvSpPr txBox="1"/>
                <p:nvPr/>
              </p:nvSpPr>
              <p:spPr>
                <a:xfrm>
                  <a:off x="866428" y="3196287"/>
                  <a:ext cx="966931" cy="461665"/>
                </a:xfrm>
                <a:prstGeom prst="rect">
                  <a:avLst/>
                </a:prstGeom>
                <a:noFill/>
              </p:spPr>
              <p:txBody>
                <a:bodyPr wrap="none" rtlCol="0">
                  <a:spAutoFit/>
                </a:bodyPr>
                <a:lstStyle/>
                <a:p>
                  <a:r>
                    <a:rPr lang="en-US" sz="2400" b="1" dirty="0"/>
                    <a:t>Input</a:t>
                  </a:r>
                </a:p>
              </p:txBody>
            </p:sp>
            <p:cxnSp>
              <p:nvCxnSpPr>
                <p:cNvPr id="9" name="Straight Arrow Connector 8" descr="Arrow going from &quot;Input&quot; to &quot;Encoder&quot;">
                  <a:extLst>
                    <a:ext uri="{FF2B5EF4-FFF2-40B4-BE49-F238E27FC236}">
                      <a16:creationId xmlns:a16="http://schemas.microsoft.com/office/drawing/2014/main" id="{C7368241-5A34-E21D-299B-3593C1B528C5}"/>
                    </a:ext>
                  </a:extLst>
                </p:cNvPr>
                <p:cNvCxnSpPr>
                  <a:cxnSpLocks/>
                  <a:stCxn id="6" idx="3"/>
                  <a:endCxn id="4" idx="1"/>
                </p:cNvCxnSpPr>
                <p:nvPr/>
              </p:nvCxnSpPr>
              <p:spPr>
                <a:xfrm>
                  <a:off x="1833359" y="3427120"/>
                  <a:ext cx="963360" cy="1880"/>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E736BCEA-4AF6-76BD-3B21-B13B50F912FF}"/>
                    </a:ext>
                  </a:extLst>
                </p:cNvPr>
                <p:cNvSpPr/>
                <p:nvPr/>
              </p:nvSpPr>
              <p:spPr>
                <a:xfrm>
                  <a:off x="2796719" y="3053134"/>
                  <a:ext cx="1930291" cy="751731"/>
                </a:xfrm>
                <a:prstGeom prst="rect">
                  <a:avLst/>
                </a:prstGeom>
                <a:solidFill>
                  <a:srgbClr val="00527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solidFill>
                        <a:schemeClr val="bg1"/>
                      </a:solidFill>
                    </a:rPr>
                    <a:t>Encoder</a:t>
                  </a:r>
                  <a:endParaRPr lang="en-US" b="1" dirty="0">
                    <a:solidFill>
                      <a:schemeClr val="bg1"/>
                    </a:solidFill>
                  </a:endParaRPr>
                </a:p>
              </p:txBody>
            </p:sp>
            <p:cxnSp>
              <p:nvCxnSpPr>
                <p:cNvPr id="12" name="Straight Arrow Connector 11" descr="Arrow going from &quot;Encoder&quot; to &quot;Context Vector&quot;">
                  <a:extLst>
                    <a:ext uri="{FF2B5EF4-FFF2-40B4-BE49-F238E27FC236}">
                      <a16:creationId xmlns:a16="http://schemas.microsoft.com/office/drawing/2014/main" id="{EA5C61F3-ED93-BFD0-A611-15A5CC04FCB0}"/>
                    </a:ext>
                  </a:extLst>
                </p:cNvPr>
                <p:cNvCxnSpPr>
                  <a:cxnSpLocks/>
                  <a:stCxn id="4" idx="3"/>
                  <a:endCxn id="29" idx="1"/>
                </p:cNvCxnSpPr>
                <p:nvPr/>
              </p:nvCxnSpPr>
              <p:spPr>
                <a:xfrm>
                  <a:off x="4727010" y="3429000"/>
                  <a:ext cx="1018721" cy="213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nvGrpSpPr>
                <p:cNvPr id="32" name="Group 31">
                  <a:extLst>
                    <a:ext uri="{FF2B5EF4-FFF2-40B4-BE49-F238E27FC236}">
                      <a16:creationId xmlns:a16="http://schemas.microsoft.com/office/drawing/2014/main" id="{7CD3127C-904D-2D7E-2F2D-F71928AA2DE5}"/>
                    </a:ext>
                  </a:extLst>
                </p:cNvPr>
                <p:cNvGrpSpPr/>
                <p:nvPr/>
              </p:nvGrpSpPr>
              <p:grpSpPr>
                <a:xfrm>
                  <a:off x="5698361" y="2400500"/>
                  <a:ext cx="802010" cy="2061275"/>
                  <a:chOff x="5554016" y="1805174"/>
                  <a:chExt cx="802010" cy="2061275"/>
                </a:xfrm>
              </p:grpSpPr>
              <p:sp>
                <p:nvSpPr>
                  <p:cNvPr id="28" name="TextBox 27">
                    <a:extLst>
                      <a:ext uri="{FF2B5EF4-FFF2-40B4-BE49-F238E27FC236}">
                        <a16:creationId xmlns:a16="http://schemas.microsoft.com/office/drawing/2014/main" id="{FEFCF9EE-D2AD-C260-9964-19AA669147FF}"/>
                      </a:ext>
                    </a:extLst>
                  </p:cNvPr>
                  <p:cNvSpPr txBox="1"/>
                  <p:nvPr/>
                </p:nvSpPr>
                <p:spPr>
                  <a:xfrm>
                    <a:off x="5554016" y="1958648"/>
                    <a:ext cx="802010" cy="1754326"/>
                  </a:xfrm>
                  <a:prstGeom prst="rect">
                    <a:avLst/>
                  </a:prstGeom>
                  <a:noFill/>
                </p:spPr>
                <p:txBody>
                  <a:bodyPr wrap="square" rtlCol="0">
                    <a:spAutoFit/>
                  </a:bodyPr>
                  <a:lstStyle/>
                  <a:p>
                    <a:pPr algn="ctr"/>
                    <a:r>
                      <a:rPr lang="en-US" dirty="0"/>
                      <a:t>0.12</a:t>
                    </a:r>
                  </a:p>
                  <a:p>
                    <a:pPr algn="ctr"/>
                    <a:r>
                      <a:rPr lang="en-US" dirty="0"/>
                      <a:t>1.23</a:t>
                    </a:r>
                  </a:p>
                  <a:p>
                    <a:pPr algn="ctr"/>
                    <a:r>
                      <a:rPr lang="en-US" dirty="0"/>
                      <a:t>-0.16</a:t>
                    </a:r>
                  </a:p>
                  <a:p>
                    <a:pPr algn="ctr"/>
                    <a:r>
                      <a:rPr lang="en-US" dirty="0"/>
                      <a:t>…</a:t>
                    </a:r>
                  </a:p>
                  <a:p>
                    <a:pPr algn="ctr"/>
                    <a:r>
                      <a:rPr lang="en-US" dirty="0"/>
                      <a:t>…</a:t>
                    </a:r>
                  </a:p>
                  <a:p>
                    <a:pPr algn="ctr"/>
                    <a:r>
                      <a:rPr lang="en-US" dirty="0"/>
                      <a:t>…</a:t>
                    </a:r>
                  </a:p>
                </p:txBody>
              </p:sp>
              <p:sp>
                <p:nvSpPr>
                  <p:cNvPr id="29" name="Double Bracket 28">
                    <a:extLst>
                      <a:ext uri="{FF2B5EF4-FFF2-40B4-BE49-F238E27FC236}">
                        <a16:creationId xmlns:a16="http://schemas.microsoft.com/office/drawing/2014/main" id="{F2606A09-0E5E-857D-ED2F-2EE7C2A89794}"/>
                      </a:ext>
                    </a:extLst>
                  </p:cNvPr>
                  <p:cNvSpPr/>
                  <p:nvPr/>
                </p:nvSpPr>
                <p:spPr>
                  <a:xfrm>
                    <a:off x="5601386" y="1805174"/>
                    <a:ext cx="707271" cy="2061275"/>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grpSp>
            <p:sp>
              <p:nvSpPr>
                <p:cNvPr id="24" name="TextBox 23">
                  <a:extLst>
                    <a:ext uri="{FF2B5EF4-FFF2-40B4-BE49-F238E27FC236}">
                      <a16:creationId xmlns:a16="http://schemas.microsoft.com/office/drawing/2014/main" id="{86049207-41E4-B227-801A-6D6B99B7F911}"/>
                    </a:ext>
                  </a:extLst>
                </p:cNvPr>
                <p:cNvSpPr txBox="1"/>
                <p:nvPr/>
              </p:nvSpPr>
              <p:spPr>
                <a:xfrm>
                  <a:off x="5382917" y="4597176"/>
                  <a:ext cx="1426166" cy="707886"/>
                </a:xfrm>
                <a:prstGeom prst="rect">
                  <a:avLst/>
                </a:prstGeom>
                <a:noFill/>
              </p:spPr>
              <p:txBody>
                <a:bodyPr wrap="square" rtlCol="0">
                  <a:spAutoFit/>
                </a:bodyPr>
                <a:lstStyle/>
                <a:p>
                  <a:pPr algn="ctr"/>
                  <a:r>
                    <a:rPr lang="en-US" sz="2000" b="1" dirty="0"/>
                    <a:t>Context vector</a:t>
                  </a:r>
                </a:p>
              </p:txBody>
            </p:sp>
            <p:cxnSp>
              <p:nvCxnSpPr>
                <p:cNvPr id="37" name="Straight Arrow Connector 36" descr="Arrow going from &quot;Context Vector&quot; to &quot;Decoder&quot;">
                  <a:extLst>
                    <a:ext uri="{FF2B5EF4-FFF2-40B4-BE49-F238E27FC236}">
                      <a16:creationId xmlns:a16="http://schemas.microsoft.com/office/drawing/2014/main" id="{25B62E49-ACBF-9B66-876A-8EBBE0860CE1}"/>
                    </a:ext>
                  </a:extLst>
                </p:cNvPr>
                <p:cNvCxnSpPr>
                  <a:cxnSpLocks/>
                  <a:stCxn id="29" idx="3"/>
                  <a:endCxn id="5" idx="1"/>
                </p:cNvCxnSpPr>
                <p:nvPr/>
              </p:nvCxnSpPr>
              <p:spPr>
                <a:xfrm flipV="1">
                  <a:off x="6453002" y="3429000"/>
                  <a:ext cx="1024526" cy="2138"/>
                </a:xfrm>
                <a:prstGeom prst="straightConnector1">
                  <a:avLst/>
                </a:prstGeom>
                <a:ln w="635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9CC047BB-F6D4-4C9A-E4AD-561462FEE455}"/>
                    </a:ext>
                  </a:extLst>
                </p:cNvPr>
                <p:cNvSpPr/>
                <p:nvPr/>
              </p:nvSpPr>
              <p:spPr>
                <a:xfrm>
                  <a:off x="7477528" y="3053134"/>
                  <a:ext cx="1930291" cy="751731"/>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3200" b="1" dirty="0"/>
                    <a:t>Decoder</a:t>
                  </a:r>
                </a:p>
              </p:txBody>
            </p:sp>
            <p:sp>
              <p:nvSpPr>
                <p:cNvPr id="7" name="TextBox 6">
                  <a:extLst>
                    <a:ext uri="{FF2B5EF4-FFF2-40B4-BE49-F238E27FC236}">
                      <a16:creationId xmlns:a16="http://schemas.microsoft.com/office/drawing/2014/main" id="{782E714F-CE3E-CBD5-9506-F66D98F01746}"/>
                    </a:ext>
                  </a:extLst>
                </p:cNvPr>
                <p:cNvSpPr txBox="1"/>
                <p:nvPr/>
              </p:nvSpPr>
              <p:spPr>
                <a:xfrm>
                  <a:off x="10518447" y="3196287"/>
                  <a:ext cx="1231427" cy="461665"/>
                </a:xfrm>
                <a:prstGeom prst="rect">
                  <a:avLst/>
                </a:prstGeom>
                <a:noFill/>
              </p:spPr>
              <p:txBody>
                <a:bodyPr wrap="none" rtlCol="0">
                  <a:spAutoFit/>
                </a:bodyPr>
                <a:lstStyle/>
                <a:p>
                  <a:r>
                    <a:rPr lang="en-US" sz="2400" b="1" dirty="0"/>
                    <a:t>Output</a:t>
                  </a:r>
                </a:p>
              </p:txBody>
            </p:sp>
            <p:cxnSp>
              <p:nvCxnSpPr>
                <p:cNvPr id="50" name="Straight Arrow Connector 49" descr="Arrow going from &quot;Output&quot; to &quot;Ils regardent&quot;">
                  <a:extLst>
                    <a:ext uri="{FF2B5EF4-FFF2-40B4-BE49-F238E27FC236}">
                      <a16:creationId xmlns:a16="http://schemas.microsoft.com/office/drawing/2014/main" id="{CF9DC035-3B6E-E758-C9A4-6C9DB237F41B}"/>
                    </a:ext>
                  </a:extLst>
                </p:cNvPr>
                <p:cNvCxnSpPr>
                  <a:cxnSpLocks/>
                </p:cNvCxnSpPr>
                <p:nvPr/>
              </p:nvCxnSpPr>
              <p:spPr>
                <a:xfrm flipV="1">
                  <a:off x="10975135" y="2802748"/>
                  <a:ext cx="0" cy="393539"/>
                </a:xfrm>
                <a:prstGeom prst="straightConnector1">
                  <a:avLst/>
                </a:prstGeom>
                <a:ln w="44450">
                  <a:tailEnd type="triangle"/>
                </a:ln>
              </p:spPr>
              <p:style>
                <a:lnRef idx="1">
                  <a:schemeClr val="accent1"/>
                </a:lnRef>
                <a:fillRef idx="0">
                  <a:schemeClr val="accent1"/>
                </a:fillRef>
                <a:effectRef idx="0">
                  <a:schemeClr val="accent1"/>
                </a:effectRef>
                <a:fontRef idx="minor">
                  <a:schemeClr val="tx1"/>
                </a:fontRef>
              </p:style>
            </p:cxnSp>
            <p:sp>
              <p:nvSpPr>
                <p:cNvPr id="47" name="Oval 46">
                  <a:extLst>
                    <a:ext uri="{FF2B5EF4-FFF2-40B4-BE49-F238E27FC236}">
                      <a16:creationId xmlns:a16="http://schemas.microsoft.com/office/drawing/2014/main" id="{9B63D5D8-1244-F407-0556-C2EA7636587C}"/>
                    </a:ext>
                  </a:extLst>
                </p:cNvPr>
                <p:cNvSpPr/>
                <p:nvPr/>
              </p:nvSpPr>
              <p:spPr>
                <a:xfrm>
                  <a:off x="9194800" y="1283658"/>
                  <a:ext cx="2684696" cy="1519090"/>
                </a:xfrm>
                <a:prstGeom prst="ellipse">
                  <a:avLst/>
                </a:prstGeom>
                <a:solidFill>
                  <a:schemeClr val="bg1"/>
                </a:solidFill>
                <a:ln w="19050"/>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a:solidFill>
                        <a:schemeClr val="accent5"/>
                      </a:solidFill>
                    </a:rPr>
                    <a:t>“Ils regardent”</a:t>
                  </a:r>
                  <a:endParaRPr lang="en-US" b="1" dirty="0">
                    <a:solidFill>
                      <a:schemeClr val="accent5"/>
                    </a:solidFill>
                  </a:endParaRPr>
                </a:p>
              </p:txBody>
            </p:sp>
          </p:grpSp>
        </p:grpSp>
      </p:grpSp>
    </p:spTree>
    <p:custDataLst>
      <p:tags r:id="rId1"/>
    </p:custDataLst>
    <p:extLst>
      <p:ext uri="{BB962C8B-B14F-4D97-AF65-F5344CB8AC3E}">
        <p14:creationId xmlns:p14="http://schemas.microsoft.com/office/powerpoint/2010/main" val="18161642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5" name="Slide Number Placeholder 14">
            <a:extLst>
              <a:ext uri="{FF2B5EF4-FFF2-40B4-BE49-F238E27FC236}">
                <a16:creationId xmlns:a16="http://schemas.microsoft.com/office/drawing/2014/main" id="{87C6F49B-7D9E-492F-9E54-4F6D929F93C4}"/>
              </a:ext>
            </a:extLst>
          </p:cNvPr>
          <p:cNvSpPr>
            <a:spLocks noGrp="1"/>
          </p:cNvSpPr>
          <p:nvPr>
            <p:ph type="sldNum" idx="97"/>
          </p:nvPr>
        </p:nvSpPr>
        <p:spPr/>
        <p:txBody>
          <a:bodyPr/>
          <a:lstStyle/>
          <a:p>
            <a:fld id="{86A8BF56-6CB3-514C-9A64-F39D95C9E25B}" type="slidenum">
              <a:rPr lang="en-US" smtClean="0"/>
              <a:t>27</a:t>
            </a:fld>
            <a:endParaRPr lang="en-US" dirty="0"/>
          </a:p>
        </p:txBody>
      </p:sp>
      <p:sp>
        <p:nvSpPr>
          <p:cNvPr id="2" name="Title 1">
            <a:extLst>
              <a:ext uri="{FF2B5EF4-FFF2-40B4-BE49-F238E27FC236}">
                <a16:creationId xmlns:a16="http://schemas.microsoft.com/office/drawing/2014/main" id="{F1C0B45C-AA80-36A0-865E-BE108E53D853}"/>
              </a:ext>
            </a:extLst>
          </p:cNvPr>
          <p:cNvSpPr>
            <a:spLocks noGrp="1"/>
          </p:cNvSpPr>
          <p:nvPr>
            <p:ph type="title" idx="1"/>
          </p:nvPr>
        </p:nvSpPr>
        <p:spPr/>
        <p:txBody>
          <a:bodyPr>
            <a:noAutofit/>
          </a:bodyPr>
          <a:lstStyle/>
          <a:p>
            <a:r>
              <a:rPr lang="en-US" sz="2800" dirty="0"/>
              <a:t>Source graphic: Limitations of RNNs for Seq2seq learning</a:t>
            </a:r>
          </a:p>
        </p:txBody>
      </p:sp>
      <p:sp>
        <p:nvSpPr>
          <p:cNvPr id="3" name="Content Placeholder 2">
            <a:extLst>
              <a:ext uri="{FF2B5EF4-FFF2-40B4-BE49-F238E27FC236}">
                <a16:creationId xmlns:a16="http://schemas.microsoft.com/office/drawing/2014/main" id="{2695B30B-5AE9-92D6-1E43-91A5EF7F24A6}"/>
              </a:ext>
            </a:extLst>
          </p:cNvPr>
          <p:cNvSpPr>
            <a:spLocks noGrp="1"/>
          </p:cNvSpPr>
          <p:nvPr>
            <p:ph idx="2"/>
          </p:nvPr>
        </p:nvSpPr>
        <p:spPr/>
        <p:txBody>
          <a:bodyPr/>
          <a:lstStyle/>
          <a:p>
            <a:endParaRPr lang="en-US"/>
          </a:p>
        </p:txBody>
      </p:sp>
      <p:grpSp>
        <p:nvGrpSpPr>
          <p:cNvPr id="16" name="Group 15">
            <a:extLst>
              <a:ext uri="{FF2B5EF4-FFF2-40B4-BE49-F238E27FC236}">
                <a16:creationId xmlns:a16="http://schemas.microsoft.com/office/drawing/2014/main" id="{718F5F03-EB99-4E4C-9905-6D7CEC9D8F16}"/>
              </a:ext>
            </a:extLst>
          </p:cNvPr>
          <p:cNvGrpSpPr/>
          <p:nvPr/>
        </p:nvGrpSpPr>
        <p:grpSpPr>
          <a:xfrm>
            <a:off x="1333896" y="3660653"/>
            <a:ext cx="9407908" cy="1360797"/>
            <a:chOff x="1333896" y="3660653"/>
            <a:chExt cx="9407908" cy="1360797"/>
          </a:xfrm>
        </p:grpSpPr>
        <p:sp>
          <p:nvSpPr>
            <p:cNvPr id="10" name="TextBox 9">
              <a:extLst>
                <a:ext uri="{FF2B5EF4-FFF2-40B4-BE49-F238E27FC236}">
                  <a16:creationId xmlns:a16="http://schemas.microsoft.com/office/drawing/2014/main" id="{B561C438-415F-6107-8341-6046E4618D44}"/>
                </a:ext>
              </a:extLst>
            </p:cNvPr>
            <p:cNvSpPr txBox="1"/>
            <p:nvPr/>
          </p:nvSpPr>
          <p:spPr>
            <a:xfrm>
              <a:off x="1641588" y="3660653"/>
              <a:ext cx="4628672" cy="400110"/>
            </a:xfrm>
            <a:prstGeom prst="rect">
              <a:avLst/>
            </a:prstGeom>
            <a:noFill/>
          </p:spPr>
          <p:txBody>
            <a:bodyPr wrap="square" rtlCol="0">
              <a:spAutoFit/>
            </a:bodyPr>
            <a:lstStyle/>
            <a:p>
              <a:r>
                <a:rPr lang="en-US" sz="2000" dirty="0"/>
                <a:t>Example: English to French translation</a:t>
              </a:r>
            </a:p>
          </p:txBody>
        </p:sp>
        <p:sp>
          <p:nvSpPr>
            <p:cNvPr id="5" name="TextBox 4">
              <a:extLst>
                <a:ext uri="{FF2B5EF4-FFF2-40B4-BE49-F238E27FC236}">
                  <a16:creationId xmlns:a16="http://schemas.microsoft.com/office/drawing/2014/main" id="{4C307B3D-840A-A66C-10FA-649A1C3ACDE2}"/>
                </a:ext>
              </a:extLst>
            </p:cNvPr>
            <p:cNvSpPr txBox="1"/>
            <p:nvPr/>
          </p:nvSpPr>
          <p:spPr>
            <a:xfrm>
              <a:off x="1333896" y="4127604"/>
              <a:ext cx="1485343" cy="369332"/>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p>
              <a:r>
                <a:rPr lang="en-US" b="1" dirty="0">
                  <a:solidFill>
                    <a:schemeClr val="bg1"/>
                  </a:solidFill>
                </a:rPr>
                <a:t>“European”</a:t>
              </a:r>
            </a:p>
          </p:txBody>
        </p:sp>
        <p:sp>
          <p:nvSpPr>
            <p:cNvPr id="13" name="Arc 12" descr="Arrow going from &quot;European&quot; to “Européen”">
              <a:extLst>
                <a:ext uri="{FF2B5EF4-FFF2-40B4-BE49-F238E27FC236}">
                  <a16:creationId xmlns:a16="http://schemas.microsoft.com/office/drawing/2014/main" id="{908D1D2B-D242-63B3-C911-DD5B65B37B48}"/>
                </a:ext>
              </a:extLst>
            </p:cNvPr>
            <p:cNvSpPr/>
            <p:nvPr/>
          </p:nvSpPr>
          <p:spPr>
            <a:xfrm rot="10800000">
              <a:off x="2030277" y="3988800"/>
              <a:ext cx="7857641" cy="1032650"/>
            </a:xfrm>
            <a:prstGeom prst="arc">
              <a:avLst>
                <a:gd name="adj1" fmla="val 10775140"/>
                <a:gd name="adj2" fmla="val 21583472"/>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9" name="TextBox 8">
              <a:extLst>
                <a:ext uri="{FF2B5EF4-FFF2-40B4-BE49-F238E27FC236}">
                  <a16:creationId xmlns:a16="http://schemas.microsoft.com/office/drawing/2014/main" id="{151A0FD5-A3DD-DB05-BB1B-7444D3A29E52}"/>
                </a:ext>
              </a:extLst>
            </p:cNvPr>
            <p:cNvSpPr txBox="1"/>
            <p:nvPr/>
          </p:nvSpPr>
          <p:spPr>
            <a:xfrm>
              <a:off x="9268660" y="4127604"/>
              <a:ext cx="1473144" cy="369332"/>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600"/>
              </a:lvl1pPr>
            </a:lstStyle>
            <a:p>
              <a:r>
                <a:rPr lang="en-US" sz="1800" b="1" dirty="0">
                  <a:solidFill>
                    <a:schemeClr val="bg1"/>
                  </a:solidFill>
                </a:rPr>
                <a:t>“</a:t>
              </a:r>
              <a:r>
                <a:rPr lang="fr-FR" sz="1800" b="1" dirty="0">
                  <a:solidFill>
                    <a:schemeClr val="bg1"/>
                  </a:solidFill>
                </a:rPr>
                <a:t>Européen</a:t>
              </a:r>
              <a:r>
                <a:rPr lang="en-US" sz="1800" b="1" dirty="0">
                  <a:solidFill>
                    <a:schemeClr val="bg1"/>
                  </a:solidFill>
                </a:rPr>
                <a:t>”</a:t>
              </a:r>
            </a:p>
          </p:txBody>
        </p:sp>
        <p:sp>
          <p:nvSpPr>
            <p:cNvPr id="4" name="TextBox 3">
              <a:extLst>
                <a:ext uri="{FF2B5EF4-FFF2-40B4-BE49-F238E27FC236}">
                  <a16:creationId xmlns:a16="http://schemas.microsoft.com/office/drawing/2014/main" id="{1D3DB6F3-2B08-F280-21C8-1FE2AA7C0002}"/>
                </a:ext>
              </a:extLst>
            </p:cNvPr>
            <p:cNvSpPr txBox="1"/>
            <p:nvPr/>
          </p:nvSpPr>
          <p:spPr>
            <a:xfrm>
              <a:off x="2909781" y="4130334"/>
              <a:ext cx="1485343" cy="369332"/>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600"/>
              </a:lvl1pPr>
            </a:lstStyle>
            <a:p>
              <a:r>
                <a:rPr lang="en-US" sz="1800" b="1" dirty="0">
                  <a:solidFill>
                    <a:schemeClr val="bg1"/>
                  </a:solidFill>
                </a:rPr>
                <a:t>“Economic”</a:t>
              </a:r>
            </a:p>
          </p:txBody>
        </p:sp>
        <p:sp>
          <p:nvSpPr>
            <p:cNvPr id="12" name="Arc 11" descr="Arrow going from &quot;Economic&quot; to &quot;Economique&quot;">
              <a:extLst>
                <a:ext uri="{FF2B5EF4-FFF2-40B4-BE49-F238E27FC236}">
                  <a16:creationId xmlns:a16="http://schemas.microsoft.com/office/drawing/2014/main" id="{0E7F370D-8BF6-E3F0-BDFB-ADCAEEDE9126}"/>
                </a:ext>
              </a:extLst>
            </p:cNvPr>
            <p:cNvSpPr/>
            <p:nvPr/>
          </p:nvSpPr>
          <p:spPr>
            <a:xfrm rot="10800000">
              <a:off x="3698741" y="4127604"/>
              <a:ext cx="4499861" cy="723228"/>
            </a:xfrm>
            <a:prstGeom prst="arc">
              <a:avLst>
                <a:gd name="adj1" fmla="val 10775140"/>
                <a:gd name="adj2" fmla="val 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8" name="TextBox 7">
              <a:extLst>
                <a:ext uri="{FF2B5EF4-FFF2-40B4-BE49-F238E27FC236}">
                  <a16:creationId xmlns:a16="http://schemas.microsoft.com/office/drawing/2014/main" id="{821634EC-3C36-A008-BAEE-2E55589A019B}"/>
                </a:ext>
              </a:extLst>
            </p:cNvPr>
            <p:cNvSpPr txBox="1"/>
            <p:nvPr/>
          </p:nvSpPr>
          <p:spPr>
            <a:xfrm>
              <a:off x="7377741" y="4127604"/>
              <a:ext cx="1801609" cy="369332"/>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600"/>
              </a:lvl1pPr>
            </a:lstStyle>
            <a:p>
              <a:r>
                <a:rPr lang="en-US" sz="1800" b="1" dirty="0">
                  <a:solidFill>
                    <a:schemeClr val="bg1"/>
                  </a:solidFill>
                </a:rPr>
                <a:t>“</a:t>
              </a:r>
              <a:r>
                <a:rPr lang="fr-FR" sz="1800" b="1" dirty="0">
                  <a:solidFill>
                    <a:schemeClr val="bg1"/>
                  </a:solidFill>
                </a:rPr>
                <a:t>Economique</a:t>
              </a:r>
              <a:r>
                <a:rPr lang="en-US" sz="1800" b="1" dirty="0">
                  <a:solidFill>
                    <a:schemeClr val="bg1"/>
                  </a:solidFill>
                </a:rPr>
                <a:t>”</a:t>
              </a:r>
            </a:p>
          </p:txBody>
        </p:sp>
        <p:sp>
          <p:nvSpPr>
            <p:cNvPr id="6" name="TextBox 5">
              <a:extLst>
                <a:ext uri="{FF2B5EF4-FFF2-40B4-BE49-F238E27FC236}">
                  <a16:creationId xmlns:a16="http://schemas.microsoft.com/office/drawing/2014/main" id="{B0610A34-115B-E4C0-A07A-FC15E963C7FB}"/>
                </a:ext>
              </a:extLst>
            </p:cNvPr>
            <p:cNvSpPr txBox="1"/>
            <p:nvPr/>
          </p:nvSpPr>
          <p:spPr>
            <a:xfrm>
              <a:off x="4487179" y="4130334"/>
              <a:ext cx="919153" cy="369332"/>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600"/>
              </a:lvl1pPr>
            </a:lstStyle>
            <a:p>
              <a:r>
                <a:rPr lang="en-US" sz="1800" b="1" dirty="0">
                  <a:solidFill>
                    <a:schemeClr val="bg1"/>
                  </a:solidFill>
                </a:rPr>
                <a:t>“Area”</a:t>
              </a:r>
            </a:p>
          </p:txBody>
        </p:sp>
        <p:sp>
          <p:nvSpPr>
            <p:cNvPr id="11" name="Arc 10" descr="Arrow going from &quot;Area&quot; to &quot;Espace&quot;">
              <a:extLst>
                <a:ext uri="{FF2B5EF4-FFF2-40B4-BE49-F238E27FC236}">
                  <a16:creationId xmlns:a16="http://schemas.microsoft.com/office/drawing/2014/main" id="{951F0365-6C17-CC31-3288-06831571A620}"/>
                </a:ext>
              </a:extLst>
            </p:cNvPr>
            <p:cNvSpPr/>
            <p:nvPr/>
          </p:nvSpPr>
          <p:spPr>
            <a:xfrm rot="10800000">
              <a:off x="4936426" y="4195943"/>
              <a:ext cx="1807397" cy="593031"/>
            </a:xfrm>
            <a:prstGeom prst="arc">
              <a:avLst>
                <a:gd name="adj1" fmla="val 10775140"/>
                <a:gd name="adj2" fmla="val 0"/>
              </a:avLst>
            </a:prstGeom>
            <a:ln>
              <a:solidFill>
                <a:schemeClr val="tx1"/>
              </a:solidFill>
              <a:headEnd type="triangle"/>
              <a:tailEnd type="none"/>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7" name="TextBox 6">
              <a:extLst>
                <a:ext uri="{FF2B5EF4-FFF2-40B4-BE49-F238E27FC236}">
                  <a16:creationId xmlns:a16="http://schemas.microsoft.com/office/drawing/2014/main" id="{A446E5DC-AACC-6B38-6F8F-2B068F35A8FA}"/>
                </a:ext>
              </a:extLst>
            </p:cNvPr>
            <p:cNvSpPr txBox="1"/>
            <p:nvPr/>
          </p:nvSpPr>
          <p:spPr>
            <a:xfrm>
              <a:off x="6117609" y="4118456"/>
              <a:ext cx="1170822" cy="369332"/>
            </a:xfrm>
            <a:prstGeom prst="rect">
              <a:avLst/>
            </a:prstGeom>
            <a:solidFill>
              <a:schemeClr val="accent5"/>
            </a:solidFill>
            <a:ln>
              <a:solidFill>
                <a:schemeClr val="tx1"/>
              </a:solidFill>
            </a:ln>
            <a:effectLst>
              <a:outerShdw blurRad="50800" dist="38100" dir="2700000" algn="tl" rotWithShape="0">
                <a:prstClr val="black">
                  <a:alpha val="40000"/>
                </a:prstClr>
              </a:outerShdw>
            </a:effectLst>
          </p:spPr>
          <p:txBody>
            <a:bodyPr wrap="square" rtlCol="0">
              <a:spAutoFit/>
            </a:bodyPr>
            <a:lstStyle>
              <a:defPPr>
                <a:defRPr lang="en-US"/>
              </a:defPPr>
              <a:lvl1pPr>
                <a:defRPr sz="1600"/>
              </a:lvl1pPr>
            </a:lstStyle>
            <a:p>
              <a:r>
                <a:rPr lang="en-US" sz="1800" b="1" dirty="0">
                  <a:solidFill>
                    <a:schemeClr val="bg1"/>
                  </a:solidFill>
                </a:rPr>
                <a:t>“</a:t>
              </a:r>
              <a:r>
                <a:rPr lang="fr-FR" sz="1800" b="1" dirty="0">
                  <a:solidFill>
                    <a:schemeClr val="bg1"/>
                  </a:solidFill>
                </a:rPr>
                <a:t>Espace</a:t>
              </a:r>
              <a:r>
                <a:rPr lang="en-US" sz="1800" b="1" dirty="0">
                  <a:solidFill>
                    <a:schemeClr val="bg1"/>
                  </a:solidFill>
                </a:rPr>
                <a:t>”</a:t>
              </a:r>
            </a:p>
          </p:txBody>
        </p:sp>
      </p:grpSp>
    </p:spTree>
    <p:custDataLst>
      <p:tags r:id="rId1"/>
    </p:custDataLst>
    <p:extLst>
      <p:ext uri="{BB962C8B-B14F-4D97-AF65-F5344CB8AC3E}">
        <p14:creationId xmlns:p14="http://schemas.microsoft.com/office/powerpoint/2010/main" val="42885101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4" name="Slide Number Placeholder 13">
            <a:extLst>
              <a:ext uri="{FF2B5EF4-FFF2-40B4-BE49-F238E27FC236}">
                <a16:creationId xmlns:a16="http://schemas.microsoft.com/office/drawing/2014/main" id="{409DE719-9378-4810-972F-D82D8790F3DF}"/>
              </a:ext>
            </a:extLst>
          </p:cNvPr>
          <p:cNvSpPr>
            <a:spLocks noGrp="1"/>
          </p:cNvSpPr>
          <p:nvPr>
            <p:ph type="sldNum" idx="97"/>
          </p:nvPr>
        </p:nvSpPr>
        <p:spPr/>
        <p:txBody>
          <a:bodyPr/>
          <a:lstStyle/>
          <a:p>
            <a:fld id="{86A8BF56-6CB3-514C-9A64-F39D95C9E25B}" type="slidenum">
              <a:rPr lang="en-US" smtClean="0"/>
              <a:t>28</a:t>
            </a:fld>
            <a:endParaRPr lang="en-US" dirty="0"/>
          </a:p>
        </p:txBody>
      </p:sp>
      <p:sp>
        <p:nvSpPr>
          <p:cNvPr id="2" name="Title 1">
            <a:extLst>
              <a:ext uri="{FF2B5EF4-FFF2-40B4-BE49-F238E27FC236}">
                <a16:creationId xmlns:a16="http://schemas.microsoft.com/office/drawing/2014/main" id="{04DB4B96-90FE-2EBE-9C0B-A7DA40C143B9}"/>
              </a:ext>
            </a:extLst>
          </p:cNvPr>
          <p:cNvSpPr>
            <a:spLocks noGrp="1"/>
          </p:cNvSpPr>
          <p:nvPr>
            <p:ph type="title" idx="1"/>
          </p:nvPr>
        </p:nvSpPr>
        <p:spPr/>
        <p:txBody>
          <a:bodyPr>
            <a:normAutofit fontScale="90000"/>
          </a:bodyPr>
          <a:lstStyle/>
          <a:p>
            <a:r>
              <a:rPr lang="en-US" dirty="0"/>
              <a:t>Source graphic: Seq2seq with attention</a:t>
            </a:r>
          </a:p>
        </p:txBody>
      </p:sp>
      <p:sp>
        <p:nvSpPr>
          <p:cNvPr id="3" name="Content Placeholder 2">
            <a:extLst>
              <a:ext uri="{FF2B5EF4-FFF2-40B4-BE49-F238E27FC236}">
                <a16:creationId xmlns:a16="http://schemas.microsoft.com/office/drawing/2014/main" id="{DC5F1C85-8F14-17BA-F265-DBD520011BD7}"/>
              </a:ext>
            </a:extLst>
          </p:cNvPr>
          <p:cNvSpPr>
            <a:spLocks noGrp="1"/>
          </p:cNvSpPr>
          <p:nvPr>
            <p:ph idx="2"/>
          </p:nvPr>
        </p:nvSpPr>
        <p:spPr/>
        <p:txBody>
          <a:bodyPr/>
          <a:lstStyle/>
          <a:p>
            <a:endParaRPr lang="en-US"/>
          </a:p>
        </p:txBody>
      </p:sp>
      <p:grpSp>
        <p:nvGrpSpPr>
          <p:cNvPr id="28" name="Group 27">
            <a:extLst>
              <a:ext uri="{FF2B5EF4-FFF2-40B4-BE49-F238E27FC236}">
                <a16:creationId xmlns:a16="http://schemas.microsoft.com/office/drawing/2014/main" id="{EF174C0D-4BF1-9F91-F24C-7339CE118D45}"/>
              </a:ext>
            </a:extLst>
          </p:cNvPr>
          <p:cNvGrpSpPr/>
          <p:nvPr/>
        </p:nvGrpSpPr>
        <p:grpSpPr>
          <a:xfrm>
            <a:off x="1035485" y="1260226"/>
            <a:ext cx="8746336" cy="4959340"/>
            <a:chOff x="1002828" y="1131458"/>
            <a:chExt cx="8746336" cy="4959340"/>
          </a:xfrm>
        </p:grpSpPr>
        <p:grpSp>
          <p:nvGrpSpPr>
            <p:cNvPr id="16" name="Group 15" descr="Seq2Seq architecture with attention mechanism. &#10;">
              <a:extLst>
                <a:ext uri="{FF2B5EF4-FFF2-40B4-BE49-F238E27FC236}">
                  <a16:creationId xmlns:a16="http://schemas.microsoft.com/office/drawing/2014/main" id="{577DCE5C-F61C-6011-3ADC-CE717CFD5268}"/>
                </a:ext>
              </a:extLst>
            </p:cNvPr>
            <p:cNvGrpSpPr/>
            <p:nvPr/>
          </p:nvGrpSpPr>
          <p:grpSpPr>
            <a:xfrm>
              <a:off x="1002828" y="1131458"/>
              <a:ext cx="8746336" cy="4959340"/>
              <a:chOff x="1002828" y="1131458"/>
              <a:chExt cx="8746336" cy="4959340"/>
            </a:xfrm>
          </p:grpSpPr>
          <p:sp>
            <p:nvSpPr>
              <p:cNvPr id="128" name="TextBox 127">
                <a:extLst>
                  <a:ext uri="{FF2B5EF4-FFF2-40B4-BE49-F238E27FC236}">
                    <a16:creationId xmlns:a16="http://schemas.microsoft.com/office/drawing/2014/main" id="{7B548360-AC1F-2F09-363F-FE67C70DE372}"/>
                  </a:ext>
                </a:extLst>
              </p:cNvPr>
              <p:cNvSpPr txBox="1"/>
              <p:nvPr/>
            </p:nvSpPr>
            <p:spPr>
              <a:xfrm>
                <a:off x="3568006" y="1131458"/>
                <a:ext cx="1035861" cy="369332"/>
              </a:xfrm>
              <a:prstGeom prst="rect">
                <a:avLst/>
              </a:prstGeom>
              <a:noFill/>
            </p:spPr>
            <p:txBody>
              <a:bodyPr wrap="none" rtlCol="0">
                <a:spAutoFit/>
              </a:bodyPr>
              <a:lstStyle/>
              <a:p>
                <a:r>
                  <a:rPr lang="en-US" dirty="0"/>
                  <a:t>Encoder</a:t>
                </a:r>
              </a:p>
            </p:txBody>
          </p:sp>
          <p:sp>
            <p:nvSpPr>
              <p:cNvPr id="129" name="TextBox 128">
                <a:extLst>
                  <a:ext uri="{FF2B5EF4-FFF2-40B4-BE49-F238E27FC236}">
                    <a16:creationId xmlns:a16="http://schemas.microsoft.com/office/drawing/2014/main" id="{7B9771AB-4827-D249-6707-397E32B1FC45}"/>
                  </a:ext>
                </a:extLst>
              </p:cNvPr>
              <p:cNvSpPr txBox="1"/>
              <p:nvPr/>
            </p:nvSpPr>
            <p:spPr>
              <a:xfrm>
                <a:off x="6811992" y="1131458"/>
                <a:ext cx="1050288" cy="369332"/>
              </a:xfrm>
              <a:prstGeom prst="rect">
                <a:avLst/>
              </a:prstGeom>
              <a:noFill/>
            </p:spPr>
            <p:txBody>
              <a:bodyPr wrap="none" rtlCol="0">
                <a:spAutoFit/>
              </a:bodyPr>
              <a:lstStyle/>
              <a:p>
                <a:r>
                  <a:rPr lang="en-US" dirty="0"/>
                  <a:t>Decoder</a:t>
                </a:r>
              </a:p>
            </p:txBody>
          </p:sp>
          <p:grpSp>
            <p:nvGrpSpPr>
              <p:cNvPr id="15" name="Group 14">
                <a:extLst>
                  <a:ext uri="{FF2B5EF4-FFF2-40B4-BE49-F238E27FC236}">
                    <a16:creationId xmlns:a16="http://schemas.microsoft.com/office/drawing/2014/main" id="{0ECDDB24-7850-5FF3-76BF-C00561EF45D2}"/>
                  </a:ext>
                </a:extLst>
              </p:cNvPr>
              <p:cNvGrpSpPr/>
              <p:nvPr/>
            </p:nvGrpSpPr>
            <p:grpSpPr>
              <a:xfrm>
                <a:off x="1002828" y="1788914"/>
                <a:ext cx="8746336" cy="4301884"/>
                <a:chOff x="1002828" y="1788914"/>
                <a:chExt cx="8746336" cy="4301884"/>
              </a:xfrm>
            </p:grpSpPr>
            <p:sp>
              <p:nvSpPr>
                <p:cNvPr id="86" name="TextBox 85">
                  <a:extLst>
                    <a:ext uri="{FF2B5EF4-FFF2-40B4-BE49-F238E27FC236}">
                      <a16:creationId xmlns:a16="http://schemas.microsoft.com/office/drawing/2014/main" id="{76CB6AC1-637E-CF28-BFA8-1638AF20DE34}"/>
                    </a:ext>
                  </a:extLst>
                </p:cNvPr>
                <p:cNvSpPr txBox="1"/>
                <p:nvPr/>
              </p:nvSpPr>
              <p:spPr>
                <a:xfrm>
                  <a:off x="3587242" y="5721466"/>
                  <a:ext cx="997389" cy="369332"/>
                </a:xfrm>
                <a:prstGeom prst="rect">
                  <a:avLst/>
                </a:prstGeom>
                <a:noFill/>
              </p:spPr>
              <p:txBody>
                <a:bodyPr wrap="none" rtlCol="0">
                  <a:spAutoFit/>
                </a:bodyPr>
                <a:lstStyle/>
                <a:p>
                  <a:r>
                    <a:rPr lang="en-US" dirty="0"/>
                    <a:t>Sources</a:t>
                  </a:r>
                </a:p>
              </p:txBody>
            </p:sp>
            <p:cxnSp>
              <p:nvCxnSpPr>
                <p:cNvPr id="29" name="Straight Arrow Connector 28" descr="Encoder Process: Arrow going from &quot;Sources&quot; to &quot;Embedding&quot;">
                  <a:extLst>
                    <a:ext uri="{FF2B5EF4-FFF2-40B4-BE49-F238E27FC236}">
                      <a16:creationId xmlns:a16="http://schemas.microsoft.com/office/drawing/2014/main" id="{7C6744E5-2721-E7B7-F94B-C0FD017D90BA}"/>
                    </a:ext>
                  </a:extLst>
                </p:cNvPr>
                <p:cNvCxnSpPr>
                  <a:cxnSpLocks/>
                  <a:stCxn id="86" idx="0"/>
                  <a:endCxn id="7" idx="2"/>
                </p:cNvCxnSpPr>
                <p:nvPr/>
              </p:nvCxnSpPr>
              <p:spPr>
                <a:xfrm flipH="1" flipV="1">
                  <a:off x="4085936" y="5350626"/>
                  <a:ext cx="1" cy="3708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 name="Rectangle 6">
                  <a:extLst>
                    <a:ext uri="{FF2B5EF4-FFF2-40B4-BE49-F238E27FC236}">
                      <a16:creationId xmlns:a16="http://schemas.microsoft.com/office/drawing/2014/main" id="{86D15E1B-1B21-620E-61B9-901BCE677121}"/>
                    </a:ext>
                  </a:extLst>
                </p:cNvPr>
                <p:cNvSpPr/>
                <p:nvPr/>
              </p:nvSpPr>
              <p:spPr>
                <a:xfrm>
                  <a:off x="2998816" y="4842626"/>
                  <a:ext cx="2174240" cy="508000"/>
                </a:xfrm>
                <a:prstGeom prst="rect">
                  <a:avLst/>
                </a:prstGeom>
                <a:ln w="2540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Embedding</a:t>
                  </a:r>
                </a:p>
              </p:txBody>
            </p:sp>
            <p:cxnSp>
              <p:nvCxnSpPr>
                <p:cNvPr id="19" name="Straight Arrow Connector 18" descr="Encoder process: Arrow going from &quot;Embedding&quot; to &quot;Recurrent Layer&quot;">
                  <a:extLst>
                    <a:ext uri="{FF2B5EF4-FFF2-40B4-BE49-F238E27FC236}">
                      <a16:creationId xmlns:a16="http://schemas.microsoft.com/office/drawing/2014/main" id="{24917399-6E3C-1294-9050-C15C67DFB6A5}"/>
                    </a:ext>
                  </a:extLst>
                </p:cNvPr>
                <p:cNvCxnSpPr>
                  <a:cxnSpLocks/>
                  <a:stCxn id="7" idx="0"/>
                  <a:endCxn id="6" idx="2"/>
                </p:cNvCxnSpPr>
                <p:nvPr/>
              </p:nvCxnSpPr>
              <p:spPr>
                <a:xfrm flipV="1">
                  <a:off x="4085936" y="4471786"/>
                  <a:ext cx="0" cy="3708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437E2621-4E11-275C-EE49-67E84172B1C9}"/>
                    </a:ext>
                  </a:extLst>
                </p:cNvPr>
                <p:cNvSpPr/>
                <p:nvPr/>
              </p:nvSpPr>
              <p:spPr>
                <a:xfrm>
                  <a:off x="2998816" y="3963786"/>
                  <a:ext cx="2174240" cy="508000"/>
                </a:xfrm>
                <a:prstGeom prst="rect">
                  <a:avLst/>
                </a:prstGeom>
                <a:solidFill>
                  <a:srgbClr val="00527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Recurrent layer</a:t>
                  </a:r>
                </a:p>
              </p:txBody>
            </p:sp>
            <p:cxnSp>
              <p:nvCxnSpPr>
                <p:cNvPr id="21" name="Straight Arrow Connector 20" descr="Encoder process: Arrow going from &quot;Recurrent Layer&quot; to &quot;...&quot;">
                  <a:extLst>
                    <a:ext uri="{FF2B5EF4-FFF2-40B4-BE49-F238E27FC236}">
                      <a16:creationId xmlns:a16="http://schemas.microsoft.com/office/drawing/2014/main" id="{61128A34-CFAA-A5E5-B197-8E91B72E9832}"/>
                    </a:ext>
                  </a:extLst>
                </p:cNvPr>
                <p:cNvCxnSpPr>
                  <a:cxnSpLocks/>
                  <a:stCxn id="6" idx="0"/>
                  <a:endCxn id="12" idx="2"/>
                </p:cNvCxnSpPr>
                <p:nvPr/>
              </p:nvCxnSpPr>
              <p:spPr>
                <a:xfrm flipV="1">
                  <a:off x="4085936" y="3777612"/>
                  <a:ext cx="0" cy="18617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 name="TextBox 11">
                  <a:extLst>
                    <a:ext uri="{FF2B5EF4-FFF2-40B4-BE49-F238E27FC236}">
                      <a16:creationId xmlns:a16="http://schemas.microsoft.com/office/drawing/2014/main" id="{233469D0-71A4-E97E-4084-FE76AA69405B}"/>
                    </a:ext>
                  </a:extLst>
                </p:cNvPr>
                <p:cNvSpPr txBox="1"/>
                <p:nvPr/>
              </p:nvSpPr>
              <p:spPr>
                <a:xfrm>
                  <a:off x="3878187" y="3408280"/>
                  <a:ext cx="415498" cy="369332"/>
                </a:xfrm>
                <a:prstGeom prst="rect">
                  <a:avLst/>
                </a:prstGeom>
                <a:noFill/>
              </p:spPr>
              <p:txBody>
                <a:bodyPr wrap="none" rtlCol="0">
                  <a:spAutoFit/>
                </a:bodyPr>
                <a:lstStyle/>
                <a:p>
                  <a:pPr algn="ctr"/>
                  <a:r>
                    <a:rPr lang="en-US" dirty="0"/>
                    <a:t>…</a:t>
                  </a:r>
                </a:p>
              </p:txBody>
            </p:sp>
            <p:cxnSp>
              <p:nvCxnSpPr>
                <p:cNvPr id="25" name="Straight Arrow Connector 24" descr="Encoder process: Arrow going from &quot;...&quot; to &quot;Recurrent Layer&quot;">
                  <a:extLst>
                    <a:ext uri="{FF2B5EF4-FFF2-40B4-BE49-F238E27FC236}">
                      <a16:creationId xmlns:a16="http://schemas.microsoft.com/office/drawing/2014/main" id="{F7BBA190-D173-57B5-51F3-AA343EDC2028}"/>
                    </a:ext>
                  </a:extLst>
                </p:cNvPr>
                <p:cNvCxnSpPr>
                  <a:cxnSpLocks/>
                  <a:stCxn id="12" idx="0"/>
                  <a:endCxn id="5" idx="2"/>
                </p:cNvCxnSpPr>
                <p:nvPr/>
              </p:nvCxnSpPr>
              <p:spPr>
                <a:xfrm flipV="1">
                  <a:off x="4085936" y="3175755"/>
                  <a:ext cx="0" cy="2325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 name="Rectangle 4">
                  <a:extLst>
                    <a:ext uri="{FF2B5EF4-FFF2-40B4-BE49-F238E27FC236}">
                      <a16:creationId xmlns:a16="http://schemas.microsoft.com/office/drawing/2014/main" id="{4757C8DC-F0EA-05A4-8CCD-899F2588701F}"/>
                    </a:ext>
                  </a:extLst>
                </p:cNvPr>
                <p:cNvSpPr/>
                <p:nvPr/>
              </p:nvSpPr>
              <p:spPr>
                <a:xfrm>
                  <a:off x="2998816" y="2667755"/>
                  <a:ext cx="2174240" cy="508000"/>
                </a:xfrm>
                <a:prstGeom prst="rect">
                  <a:avLst/>
                </a:prstGeom>
                <a:solidFill>
                  <a:srgbClr val="00527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Recurrent layer</a:t>
                  </a:r>
                </a:p>
              </p:txBody>
            </p:sp>
            <p:sp>
              <p:nvSpPr>
                <p:cNvPr id="44" name="TextBox 43">
                  <a:extLst>
                    <a:ext uri="{FF2B5EF4-FFF2-40B4-BE49-F238E27FC236}">
                      <a16:creationId xmlns:a16="http://schemas.microsoft.com/office/drawing/2014/main" id="{80104986-F03D-747E-3DD6-57F4946C9C47}"/>
                    </a:ext>
                  </a:extLst>
                </p:cNvPr>
                <p:cNvSpPr txBox="1"/>
                <p:nvPr/>
              </p:nvSpPr>
              <p:spPr>
                <a:xfrm>
                  <a:off x="1002828" y="3385104"/>
                  <a:ext cx="1023037" cy="369332"/>
                </a:xfrm>
                <a:prstGeom prst="rect">
                  <a:avLst/>
                </a:prstGeom>
                <a:noFill/>
              </p:spPr>
              <p:txBody>
                <a:bodyPr wrap="none" rtlCol="0">
                  <a:spAutoFit/>
                </a:bodyPr>
                <a:lstStyle/>
                <a:p>
                  <a:r>
                    <a:rPr lang="en-US" dirty="0"/>
                    <a:t>n layers</a:t>
                  </a:r>
                </a:p>
              </p:txBody>
            </p:sp>
            <p:sp>
              <p:nvSpPr>
                <p:cNvPr id="43" name="Left Brace 42" descr="Bracket that includes all of the Recurrent Layers in the Encoder process, labeled &quot;n&quot;">
                  <a:extLst>
                    <a:ext uri="{FF2B5EF4-FFF2-40B4-BE49-F238E27FC236}">
                      <a16:creationId xmlns:a16="http://schemas.microsoft.com/office/drawing/2014/main" id="{504D4C3E-F194-7C52-32A5-065656FE9DC7}"/>
                    </a:ext>
                  </a:extLst>
                </p:cNvPr>
                <p:cNvSpPr/>
                <p:nvPr/>
              </p:nvSpPr>
              <p:spPr>
                <a:xfrm>
                  <a:off x="1972114" y="2667755"/>
                  <a:ext cx="758536" cy="1804031"/>
                </a:xfrm>
                <a:prstGeom prst="leftBrace">
                  <a:avLst/>
                </a:prstGeom>
                <a:ln w="317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cxnSp>
              <p:nvCxnSpPr>
                <p:cNvPr id="32" name="Straight Arrow Connector 31" descr="Encoder process: Arrow going from &quot;Recurrent Layer&quot; to &quot;Attention&quot;">
                  <a:extLst>
                    <a:ext uri="{FF2B5EF4-FFF2-40B4-BE49-F238E27FC236}">
                      <a16:creationId xmlns:a16="http://schemas.microsoft.com/office/drawing/2014/main" id="{DAEEB2C7-BC65-F3AC-7CD1-C3BFF40F382D}"/>
                    </a:ext>
                  </a:extLst>
                </p:cNvPr>
                <p:cNvCxnSpPr>
                  <a:cxnSpLocks/>
                  <a:stCxn id="5" idx="0"/>
                  <a:endCxn id="4" idx="2"/>
                </p:cNvCxnSpPr>
                <p:nvPr/>
              </p:nvCxnSpPr>
              <p:spPr>
                <a:xfrm flipV="1">
                  <a:off x="4085936" y="2296915"/>
                  <a:ext cx="0" cy="3708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4" name="Rectangle 3">
                  <a:extLst>
                    <a:ext uri="{FF2B5EF4-FFF2-40B4-BE49-F238E27FC236}">
                      <a16:creationId xmlns:a16="http://schemas.microsoft.com/office/drawing/2014/main" id="{DBEF9897-ECE2-E632-F34C-99EF5F736A85}"/>
                    </a:ext>
                  </a:extLst>
                </p:cNvPr>
                <p:cNvSpPr/>
                <p:nvPr/>
              </p:nvSpPr>
              <p:spPr>
                <a:xfrm>
                  <a:off x="2998816" y="1788915"/>
                  <a:ext cx="2174240" cy="508000"/>
                </a:xfrm>
                <a:prstGeom prst="rect">
                  <a:avLst/>
                </a:prstGeom>
                <a:solidFill>
                  <a:schemeClr val="accent5"/>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Attention</a:t>
                  </a:r>
                </a:p>
              </p:txBody>
            </p:sp>
            <p:sp>
              <p:nvSpPr>
                <p:cNvPr id="130" name="TextBox 129">
                  <a:extLst>
                    <a:ext uri="{FF2B5EF4-FFF2-40B4-BE49-F238E27FC236}">
                      <a16:creationId xmlns:a16="http://schemas.microsoft.com/office/drawing/2014/main" id="{6CDEEE37-BB03-ED24-A8F7-85D2FB0231EA}"/>
                    </a:ext>
                  </a:extLst>
                </p:cNvPr>
                <p:cNvSpPr txBox="1"/>
                <p:nvPr/>
              </p:nvSpPr>
              <p:spPr>
                <a:xfrm>
                  <a:off x="8655198" y="2680184"/>
                  <a:ext cx="1093966" cy="646331"/>
                </a:xfrm>
                <a:prstGeom prst="rect">
                  <a:avLst/>
                </a:prstGeom>
                <a:noFill/>
              </p:spPr>
              <p:txBody>
                <a:bodyPr wrap="square" rtlCol="0">
                  <a:spAutoFit/>
                </a:bodyPr>
                <a:lstStyle/>
                <a:p>
                  <a:r>
                    <a:rPr lang="en-US" b="1" dirty="0">
                      <a:solidFill>
                        <a:schemeClr val="accent6"/>
                      </a:solidFill>
                    </a:rPr>
                    <a:t>Context vector</a:t>
                  </a:r>
                </a:p>
              </p:txBody>
            </p:sp>
            <p:cxnSp>
              <p:nvCxnSpPr>
                <p:cNvPr id="99" name="Elbow Connector 98" descr="Arrow going from &quot;Attention&quot; in the Encoder Process to &quot;Recurrent Layer&quot; in the Decoder process.">
                  <a:extLst>
                    <a:ext uri="{FF2B5EF4-FFF2-40B4-BE49-F238E27FC236}">
                      <a16:creationId xmlns:a16="http://schemas.microsoft.com/office/drawing/2014/main" id="{030801A5-833C-0E2D-0DBD-36A4379030B3}"/>
                    </a:ext>
                  </a:extLst>
                </p:cNvPr>
                <p:cNvCxnSpPr>
                  <a:cxnSpLocks/>
                  <a:stCxn id="4" idx="0"/>
                  <a:endCxn id="35" idx="3"/>
                </p:cNvCxnSpPr>
                <p:nvPr/>
              </p:nvCxnSpPr>
              <p:spPr>
                <a:xfrm rot="16200000" flipH="1">
                  <a:off x="5040660" y="834190"/>
                  <a:ext cx="2428871" cy="4338320"/>
                </a:xfrm>
                <a:prstGeom prst="bentConnector4">
                  <a:avLst>
                    <a:gd name="adj1" fmla="val -9412"/>
                    <a:gd name="adj2" fmla="val 105269"/>
                  </a:avLst>
                </a:prstGeom>
                <a:ln w="31750">
                  <a:solidFill>
                    <a:schemeClr val="accent6"/>
                  </a:solidFill>
                  <a:round/>
                  <a:tailEnd type="triangle"/>
                </a:ln>
              </p:spPr>
              <p:style>
                <a:lnRef idx="1">
                  <a:schemeClr val="accent1"/>
                </a:lnRef>
                <a:fillRef idx="0">
                  <a:schemeClr val="accent1"/>
                </a:fillRef>
                <a:effectRef idx="0">
                  <a:schemeClr val="accent1"/>
                </a:effectRef>
                <a:fontRef idx="minor">
                  <a:schemeClr val="tx1"/>
                </a:fontRef>
              </p:style>
            </p:cxnSp>
            <p:sp>
              <p:nvSpPr>
                <p:cNvPr id="87" name="TextBox 86">
                  <a:extLst>
                    <a:ext uri="{FF2B5EF4-FFF2-40B4-BE49-F238E27FC236}">
                      <a16:creationId xmlns:a16="http://schemas.microsoft.com/office/drawing/2014/main" id="{D59DD179-8E2D-65BC-42C6-C61B87633A30}"/>
                    </a:ext>
                  </a:extLst>
                </p:cNvPr>
                <p:cNvSpPr txBox="1"/>
                <p:nvPr/>
              </p:nvSpPr>
              <p:spPr>
                <a:xfrm>
                  <a:off x="6852068" y="5721466"/>
                  <a:ext cx="970137" cy="369332"/>
                </a:xfrm>
                <a:prstGeom prst="rect">
                  <a:avLst/>
                </a:prstGeom>
                <a:noFill/>
              </p:spPr>
              <p:txBody>
                <a:bodyPr wrap="none" rtlCol="0">
                  <a:spAutoFit/>
                </a:bodyPr>
                <a:lstStyle/>
                <a:p>
                  <a:r>
                    <a:rPr lang="en-US" dirty="0"/>
                    <a:t>Targets</a:t>
                  </a:r>
                </a:p>
              </p:txBody>
            </p:sp>
            <p:cxnSp>
              <p:nvCxnSpPr>
                <p:cNvPr id="41" name="Straight Arrow Connector 40" descr="Decoder process: Arrow going from &quot;Targets&quot; to &quot;Embedding&quot;">
                  <a:extLst>
                    <a:ext uri="{FF2B5EF4-FFF2-40B4-BE49-F238E27FC236}">
                      <a16:creationId xmlns:a16="http://schemas.microsoft.com/office/drawing/2014/main" id="{3C3F608E-5BA4-1C69-B5F1-6C57975151C6}"/>
                    </a:ext>
                  </a:extLst>
                </p:cNvPr>
                <p:cNvCxnSpPr>
                  <a:cxnSpLocks/>
                  <a:stCxn id="87" idx="0"/>
                  <a:endCxn id="36" idx="2"/>
                </p:cNvCxnSpPr>
                <p:nvPr/>
              </p:nvCxnSpPr>
              <p:spPr>
                <a:xfrm flipH="1" flipV="1">
                  <a:off x="7337136" y="5350626"/>
                  <a:ext cx="1" cy="3708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Rectangle 35">
                  <a:extLst>
                    <a:ext uri="{FF2B5EF4-FFF2-40B4-BE49-F238E27FC236}">
                      <a16:creationId xmlns:a16="http://schemas.microsoft.com/office/drawing/2014/main" id="{50FC20A4-E479-50C7-9753-7B8055A9A345}"/>
                    </a:ext>
                  </a:extLst>
                </p:cNvPr>
                <p:cNvSpPr/>
                <p:nvPr/>
              </p:nvSpPr>
              <p:spPr>
                <a:xfrm>
                  <a:off x="6250016" y="4842626"/>
                  <a:ext cx="2174240" cy="508000"/>
                </a:xfrm>
                <a:prstGeom prst="rect">
                  <a:avLst/>
                </a:prstGeom>
                <a:ln w="25400"/>
                <a:effectLst>
                  <a:outerShdw blurRad="50800" dist="38100" dir="2700000" algn="tl" rotWithShape="0">
                    <a:prstClr val="black">
                      <a:alpha val="40000"/>
                    </a:prstClr>
                  </a:outerShdw>
                </a:effectLst>
              </p:spPr>
              <p:style>
                <a:lnRef idx="2">
                  <a:schemeClr val="accent6"/>
                </a:lnRef>
                <a:fillRef idx="1">
                  <a:schemeClr val="lt1"/>
                </a:fillRef>
                <a:effectRef idx="0">
                  <a:schemeClr val="accent6"/>
                </a:effectRef>
                <a:fontRef idx="minor">
                  <a:schemeClr val="dk1"/>
                </a:fontRef>
              </p:style>
              <p:txBody>
                <a:bodyPr rtlCol="0" anchor="ctr"/>
                <a:lstStyle/>
                <a:p>
                  <a:pPr algn="ctr"/>
                  <a:r>
                    <a:rPr lang="en-US" dirty="0"/>
                    <a:t>Embedding</a:t>
                  </a:r>
                </a:p>
              </p:txBody>
            </p:sp>
            <p:cxnSp>
              <p:nvCxnSpPr>
                <p:cNvPr id="38" name="Straight Arrow Connector 37" descr="Decoder process: Arrow going from &quot;Embedding&quot; to &quot;Recurrent Layer&quot;">
                  <a:extLst>
                    <a:ext uri="{FF2B5EF4-FFF2-40B4-BE49-F238E27FC236}">
                      <a16:creationId xmlns:a16="http://schemas.microsoft.com/office/drawing/2014/main" id="{41E34A16-76E9-8F49-4A8C-1AF7D62F8CF8}"/>
                    </a:ext>
                  </a:extLst>
                </p:cNvPr>
                <p:cNvCxnSpPr>
                  <a:stCxn id="36" idx="0"/>
                  <a:endCxn id="35" idx="2"/>
                </p:cNvCxnSpPr>
                <p:nvPr/>
              </p:nvCxnSpPr>
              <p:spPr>
                <a:xfrm flipV="1">
                  <a:off x="7337136" y="4471786"/>
                  <a:ext cx="0" cy="3708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5" name="Rectangle 34">
                  <a:extLst>
                    <a:ext uri="{FF2B5EF4-FFF2-40B4-BE49-F238E27FC236}">
                      <a16:creationId xmlns:a16="http://schemas.microsoft.com/office/drawing/2014/main" id="{139F79BE-FDB3-9AD9-A4A7-E426A4DFE34F}"/>
                    </a:ext>
                  </a:extLst>
                </p:cNvPr>
                <p:cNvSpPr/>
                <p:nvPr/>
              </p:nvSpPr>
              <p:spPr>
                <a:xfrm>
                  <a:off x="6250016" y="3963786"/>
                  <a:ext cx="2174240" cy="508000"/>
                </a:xfrm>
                <a:prstGeom prst="rect">
                  <a:avLst/>
                </a:prstGeom>
                <a:solidFill>
                  <a:srgbClr val="00527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Recurrent layer</a:t>
                  </a:r>
                </a:p>
              </p:txBody>
            </p:sp>
            <p:cxnSp>
              <p:nvCxnSpPr>
                <p:cNvPr id="39" name="Straight Arrow Connector 38" descr="Decoder process: Arrow connecting &quot;Recurrent Layer&quot; to &quot;...&quot;">
                  <a:extLst>
                    <a:ext uri="{FF2B5EF4-FFF2-40B4-BE49-F238E27FC236}">
                      <a16:creationId xmlns:a16="http://schemas.microsoft.com/office/drawing/2014/main" id="{FF44041C-5508-1E45-8657-F5C28E8478C4}"/>
                    </a:ext>
                  </a:extLst>
                </p:cNvPr>
                <p:cNvCxnSpPr>
                  <a:cxnSpLocks/>
                  <a:stCxn id="35" idx="0"/>
                  <a:endCxn id="37" idx="2"/>
                </p:cNvCxnSpPr>
                <p:nvPr/>
              </p:nvCxnSpPr>
              <p:spPr>
                <a:xfrm flipV="1">
                  <a:off x="7337136" y="3777612"/>
                  <a:ext cx="0" cy="186174"/>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7" name="TextBox 36">
                  <a:extLst>
                    <a:ext uri="{FF2B5EF4-FFF2-40B4-BE49-F238E27FC236}">
                      <a16:creationId xmlns:a16="http://schemas.microsoft.com/office/drawing/2014/main" id="{D98DFF77-07D1-C86A-527F-B713FC186A76}"/>
                    </a:ext>
                  </a:extLst>
                </p:cNvPr>
                <p:cNvSpPr txBox="1"/>
                <p:nvPr/>
              </p:nvSpPr>
              <p:spPr>
                <a:xfrm>
                  <a:off x="7129387" y="3408280"/>
                  <a:ext cx="415498" cy="369332"/>
                </a:xfrm>
                <a:prstGeom prst="rect">
                  <a:avLst/>
                </a:prstGeom>
                <a:noFill/>
              </p:spPr>
              <p:txBody>
                <a:bodyPr wrap="none" rtlCol="0">
                  <a:spAutoFit/>
                </a:bodyPr>
                <a:lstStyle/>
                <a:p>
                  <a:pPr algn="ctr"/>
                  <a:r>
                    <a:rPr lang="en-US" dirty="0"/>
                    <a:t>…</a:t>
                  </a:r>
                </a:p>
              </p:txBody>
            </p:sp>
            <p:cxnSp>
              <p:nvCxnSpPr>
                <p:cNvPr id="40" name="Straight Arrow Connector 39" descr="Decoder process: Arrow going from &quot;...&quot; to last &quot;Recurrent Layer&quot;.">
                  <a:extLst>
                    <a:ext uri="{FF2B5EF4-FFF2-40B4-BE49-F238E27FC236}">
                      <a16:creationId xmlns:a16="http://schemas.microsoft.com/office/drawing/2014/main" id="{8F5A3E98-EEE3-0A45-3FF8-9048D4A585E0}"/>
                    </a:ext>
                  </a:extLst>
                </p:cNvPr>
                <p:cNvCxnSpPr>
                  <a:cxnSpLocks/>
                  <a:stCxn id="37" idx="0"/>
                  <a:endCxn id="34" idx="2"/>
                </p:cNvCxnSpPr>
                <p:nvPr/>
              </p:nvCxnSpPr>
              <p:spPr>
                <a:xfrm flipV="1">
                  <a:off x="7337136" y="3175755"/>
                  <a:ext cx="0" cy="232525"/>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4" name="Rectangle 33">
                  <a:extLst>
                    <a:ext uri="{FF2B5EF4-FFF2-40B4-BE49-F238E27FC236}">
                      <a16:creationId xmlns:a16="http://schemas.microsoft.com/office/drawing/2014/main" id="{64138195-C45E-03BA-CEA5-D4CC30318961}"/>
                    </a:ext>
                  </a:extLst>
                </p:cNvPr>
                <p:cNvSpPr/>
                <p:nvPr/>
              </p:nvSpPr>
              <p:spPr>
                <a:xfrm>
                  <a:off x="6250016" y="2667755"/>
                  <a:ext cx="2174240" cy="508000"/>
                </a:xfrm>
                <a:prstGeom prst="rect">
                  <a:avLst/>
                </a:prstGeom>
                <a:solidFill>
                  <a:srgbClr val="005276"/>
                </a:solidFill>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Recurrent layer</a:t>
                  </a:r>
                </a:p>
              </p:txBody>
            </p:sp>
            <p:cxnSp>
              <p:nvCxnSpPr>
                <p:cNvPr id="42" name="Straight Arrow Connector 41" descr="Decoder process: Arrow going from the final &quot;Recurrent Layer&quot; to &quot;Dense&quot;">
                  <a:extLst>
                    <a:ext uri="{FF2B5EF4-FFF2-40B4-BE49-F238E27FC236}">
                      <a16:creationId xmlns:a16="http://schemas.microsoft.com/office/drawing/2014/main" id="{C4F0A2E0-D856-7855-FECB-83C429EA7172}"/>
                    </a:ext>
                  </a:extLst>
                </p:cNvPr>
                <p:cNvCxnSpPr>
                  <a:stCxn id="34" idx="0"/>
                  <a:endCxn id="33" idx="2"/>
                </p:cNvCxnSpPr>
                <p:nvPr/>
              </p:nvCxnSpPr>
              <p:spPr>
                <a:xfrm flipV="1">
                  <a:off x="7337136" y="2296915"/>
                  <a:ext cx="0" cy="370840"/>
                </a:xfrm>
                <a:prstGeom prst="straightConnector1">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3" name="Rectangle 32">
                  <a:extLst>
                    <a:ext uri="{FF2B5EF4-FFF2-40B4-BE49-F238E27FC236}">
                      <a16:creationId xmlns:a16="http://schemas.microsoft.com/office/drawing/2014/main" id="{2312C52B-F233-CBF1-7788-E97C19018FBD}"/>
                    </a:ext>
                  </a:extLst>
                </p:cNvPr>
                <p:cNvSpPr/>
                <p:nvPr/>
              </p:nvSpPr>
              <p:spPr>
                <a:xfrm>
                  <a:off x="6250016" y="1788915"/>
                  <a:ext cx="2174240" cy="508000"/>
                </a:xfrm>
                <a:prstGeom prst="rect">
                  <a:avLst/>
                </a:prstGeom>
                <a:ln w="25400">
                  <a:solidFill>
                    <a:srgbClr val="005276"/>
                  </a:solidFill>
                </a:ln>
                <a:effectLst>
                  <a:outerShdw blurRad="50800" dist="38100" dir="2700000" algn="tl" rotWithShape="0">
                    <a:prstClr val="black">
                      <a:alpha val="40000"/>
                    </a:prstClr>
                  </a:outerShdw>
                </a:effectLst>
              </p:spPr>
              <p:style>
                <a:lnRef idx="2">
                  <a:schemeClr val="accent2"/>
                </a:lnRef>
                <a:fillRef idx="1">
                  <a:schemeClr val="lt1"/>
                </a:fillRef>
                <a:effectRef idx="0">
                  <a:schemeClr val="accent2"/>
                </a:effectRef>
                <a:fontRef idx="minor">
                  <a:schemeClr val="dk1"/>
                </a:fontRef>
              </p:style>
              <p:txBody>
                <a:bodyPr rtlCol="0" anchor="ctr"/>
                <a:lstStyle/>
                <a:p>
                  <a:pPr algn="ctr"/>
                  <a:r>
                    <a:rPr lang="en-US" dirty="0"/>
                    <a:t>Dense</a:t>
                  </a:r>
                </a:p>
              </p:txBody>
            </p:sp>
            <p:cxnSp>
              <p:nvCxnSpPr>
                <p:cNvPr id="112" name="Elbow Connector 111" descr="Arrow going from last &quot;Recurrent Layer&quot;  in the decoder process to &quot;Attention&quot; in the encoder process.">
                  <a:extLst>
                    <a:ext uri="{FF2B5EF4-FFF2-40B4-BE49-F238E27FC236}">
                      <a16:creationId xmlns:a16="http://schemas.microsoft.com/office/drawing/2014/main" id="{BA7AB1A4-60E9-BD9F-7414-8EFD5AE77D99}"/>
                    </a:ext>
                  </a:extLst>
                </p:cNvPr>
                <p:cNvCxnSpPr>
                  <a:cxnSpLocks/>
                </p:cNvCxnSpPr>
                <p:nvPr/>
              </p:nvCxnSpPr>
              <p:spPr>
                <a:xfrm rot="10800000">
                  <a:off x="5161163" y="1912112"/>
                  <a:ext cx="2170892" cy="617330"/>
                </a:xfrm>
                <a:prstGeom prst="bentConnector3">
                  <a:avLst>
                    <a:gd name="adj1" fmla="val 61488"/>
                  </a:avLst>
                </a:prstGeom>
                <a:ln w="317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cxnSp>
          <p:nvCxnSpPr>
            <p:cNvPr id="20" name="Elbow Connector 19" descr="Arrow from encoder RNN to decoder RNN">
              <a:extLst>
                <a:ext uri="{FF2B5EF4-FFF2-40B4-BE49-F238E27FC236}">
                  <a16:creationId xmlns:a16="http://schemas.microsoft.com/office/drawing/2014/main" id="{A8E92A48-5D29-D591-EEEB-4B2FC4881F7E}"/>
                </a:ext>
              </a:extLst>
            </p:cNvPr>
            <p:cNvCxnSpPr>
              <a:cxnSpLocks/>
              <a:stCxn id="5" idx="3"/>
              <a:endCxn id="35" idx="1"/>
            </p:cNvCxnSpPr>
            <p:nvPr/>
          </p:nvCxnSpPr>
          <p:spPr>
            <a:xfrm>
              <a:off x="5173056" y="2921755"/>
              <a:ext cx="1076960" cy="1296031"/>
            </a:xfrm>
            <a:prstGeom prst="bentConnector3">
              <a:avLst/>
            </a:prstGeom>
            <a:ln w="31750">
              <a:tailEnd type="triangle"/>
            </a:ln>
          </p:spPr>
          <p:style>
            <a:lnRef idx="1">
              <a:schemeClr val="dk1"/>
            </a:lnRef>
            <a:fillRef idx="0">
              <a:schemeClr val="dk1"/>
            </a:fillRef>
            <a:effectRef idx="0">
              <a:schemeClr val="dk1"/>
            </a:effectRef>
            <a:fontRef idx="minor">
              <a:schemeClr val="tx1"/>
            </a:fontRef>
          </p:style>
        </p:cxnSp>
      </p:grpSp>
    </p:spTree>
    <p:custDataLst>
      <p:tags r:id="rId1"/>
    </p:custDataLst>
    <p:extLst>
      <p:ext uri="{BB962C8B-B14F-4D97-AF65-F5344CB8AC3E}">
        <p14:creationId xmlns:p14="http://schemas.microsoft.com/office/powerpoint/2010/main" val="103374384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0E753F25-8420-4B83-87EE-11794E239763}"/>
              </a:ext>
            </a:extLst>
          </p:cNvPr>
          <p:cNvSpPr>
            <a:spLocks noGrp="1"/>
          </p:cNvSpPr>
          <p:nvPr>
            <p:ph type="sldNum" idx="97"/>
          </p:nvPr>
        </p:nvSpPr>
        <p:spPr/>
        <p:txBody>
          <a:bodyPr/>
          <a:lstStyle/>
          <a:p>
            <a:fld id="{86A8BF56-6CB3-514C-9A64-F39D95C9E25B}" type="slidenum">
              <a:rPr lang="en-US" smtClean="0"/>
              <a:t>29</a:t>
            </a:fld>
            <a:endParaRPr lang="en-US" dirty="0"/>
          </a:p>
        </p:txBody>
      </p:sp>
      <p:sp>
        <p:nvSpPr>
          <p:cNvPr id="2" name="Title 1">
            <a:extLst>
              <a:ext uri="{FF2B5EF4-FFF2-40B4-BE49-F238E27FC236}">
                <a16:creationId xmlns:a16="http://schemas.microsoft.com/office/drawing/2014/main" id="{FF55AD47-12CC-6A3C-48BB-2945B1603387}"/>
              </a:ext>
            </a:extLst>
          </p:cNvPr>
          <p:cNvSpPr>
            <a:spLocks noGrp="1"/>
          </p:cNvSpPr>
          <p:nvPr>
            <p:ph type="title" idx="1"/>
          </p:nvPr>
        </p:nvSpPr>
        <p:spPr/>
        <p:txBody>
          <a:bodyPr>
            <a:normAutofit fontScale="90000"/>
          </a:bodyPr>
          <a:lstStyle/>
          <a:p>
            <a:r>
              <a:rPr lang="en-US" dirty="0"/>
              <a:t>Source graphic: Self-attention mechanism</a:t>
            </a:r>
          </a:p>
        </p:txBody>
      </p:sp>
      <p:sp>
        <p:nvSpPr>
          <p:cNvPr id="3" name="Content Placeholder 2">
            <a:extLst>
              <a:ext uri="{FF2B5EF4-FFF2-40B4-BE49-F238E27FC236}">
                <a16:creationId xmlns:a16="http://schemas.microsoft.com/office/drawing/2014/main" id="{9839DD78-1BC5-671C-3F49-C90EAF1AFA56}"/>
              </a:ext>
            </a:extLst>
          </p:cNvPr>
          <p:cNvSpPr>
            <a:spLocks noGrp="1"/>
          </p:cNvSpPr>
          <p:nvPr>
            <p:ph idx="2"/>
          </p:nvPr>
        </p:nvSpPr>
        <p:spPr/>
        <p:txBody>
          <a:bodyPr/>
          <a:lstStyle/>
          <a:p>
            <a:endParaRPr lang="en-US"/>
          </a:p>
        </p:txBody>
      </p:sp>
      <p:graphicFrame>
        <p:nvGraphicFramePr>
          <p:cNvPr id="13" name="Table 13">
            <a:extLst>
              <a:ext uri="{FF2B5EF4-FFF2-40B4-BE49-F238E27FC236}">
                <a16:creationId xmlns:a16="http://schemas.microsoft.com/office/drawing/2014/main" id="{6C44980A-D84C-5746-5B1D-1C1722413663}"/>
              </a:ext>
            </a:extLst>
          </p:cNvPr>
          <p:cNvGraphicFramePr>
            <a:graphicFrameLocks noGrp="1"/>
          </p:cNvGraphicFramePr>
          <p:nvPr>
            <p:extLst>
              <p:ext uri="{D42A27DB-BD31-4B8C-83A1-F6EECF244321}">
                <p14:modId xmlns:p14="http://schemas.microsoft.com/office/powerpoint/2010/main" val="304043538"/>
              </p:ext>
            </p:extLst>
          </p:nvPr>
        </p:nvGraphicFramePr>
        <p:xfrm>
          <a:off x="2223165" y="3212240"/>
          <a:ext cx="1656597" cy="749912"/>
        </p:xfrm>
        <a:graphic>
          <a:graphicData uri="http://schemas.openxmlformats.org/drawingml/2006/table">
            <a:tbl>
              <a:tblPr>
                <a:tableStyleId>{5C22544A-7EE6-4342-B048-85BDC9FD1C3A}</a:tableStyleId>
              </a:tblPr>
              <a:tblGrid>
                <a:gridCol w="552199">
                  <a:extLst>
                    <a:ext uri="{9D8B030D-6E8A-4147-A177-3AD203B41FA5}">
                      <a16:colId xmlns:a16="http://schemas.microsoft.com/office/drawing/2014/main" val="1972369455"/>
                    </a:ext>
                  </a:extLst>
                </a:gridCol>
                <a:gridCol w="552199">
                  <a:extLst>
                    <a:ext uri="{9D8B030D-6E8A-4147-A177-3AD203B41FA5}">
                      <a16:colId xmlns:a16="http://schemas.microsoft.com/office/drawing/2014/main" val="824320533"/>
                    </a:ext>
                  </a:extLst>
                </a:gridCol>
                <a:gridCol w="552199">
                  <a:extLst>
                    <a:ext uri="{9D8B030D-6E8A-4147-A177-3AD203B41FA5}">
                      <a16:colId xmlns:a16="http://schemas.microsoft.com/office/drawing/2014/main" val="1335914866"/>
                    </a:ext>
                  </a:extLst>
                </a:gridCol>
              </a:tblGrid>
              <a:tr h="374956">
                <a:tc>
                  <a:txBody>
                    <a:bodyPr/>
                    <a:lstStyle/>
                    <a:p>
                      <a:endParaRPr lang="en-US" dirty="0"/>
                    </a:p>
                  </a:txBody>
                  <a:tcPr>
                    <a:solidFill>
                      <a:schemeClr val="accent5"/>
                    </a:solidFill>
                  </a:tcPr>
                </a:tc>
                <a:tc>
                  <a:txBody>
                    <a:bodyPr/>
                    <a:lstStyle/>
                    <a:p>
                      <a:endParaRPr lang="en-US" dirty="0"/>
                    </a:p>
                  </a:txBody>
                  <a:tcPr>
                    <a:solidFill>
                      <a:schemeClr val="accent5"/>
                    </a:solidFill>
                  </a:tcPr>
                </a:tc>
                <a:tc>
                  <a:txBody>
                    <a:bodyPr/>
                    <a:lstStyle/>
                    <a:p>
                      <a:endParaRPr lang="en-US" dirty="0"/>
                    </a:p>
                  </a:txBody>
                  <a:tcPr>
                    <a:solidFill>
                      <a:schemeClr val="accent5"/>
                    </a:solidFill>
                  </a:tcPr>
                </a:tc>
                <a:extLst>
                  <a:ext uri="{0D108BD9-81ED-4DB2-BD59-A6C34878D82A}">
                    <a16:rowId xmlns:a16="http://schemas.microsoft.com/office/drawing/2014/main" val="1999027133"/>
                  </a:ext>
                </a:extLst>
              </a:tr>
              <a:tr h="374956">
                <a:tc>
                  <a:txBody>
                    <a:bodyPr/>
                    <a:lstStyle/>
                    <a:p>
                      <a:endParaRPr lang="en-US" dirty="0"/>
                    </a:p>
                  </a:txBody>
                  <a:tcPr>
                    <a:solidFill>
                      <a:schemeClr val="accent5"/>
                    </a:solidFill>
                  </a:tcPr>
                </a:tc>
                <a:tc>
                  <a:txBody>
                    <a:bodyPr/>
                    <a:lstStyle/>
                    <a:p>
                      <a:endParaRPr lang="en-US" dirty="0"/>
                    </a:p>
                  </a:txBody>
                  <a:tcPr>
                    <a:solidFill>
                      <a:schemeClr val="accent5"/>
                    </a:solidFill>
                  </a:tcPr>
                </a:tc>
                <a:tc>
                  <a:txBody>
                    <a:bodyPr/>
                    <a:lstStyle/>
                    <a:p>
                      <a:endParaRPr lang="en-US" dirty="0"/>
                    </a:p>
                  </a:txBody>
                  <a:tcPr>
                    <a:solidFill>
                      <a:schemeClr val="accent5"/>
                    </a:solidFill>
                  </a:tcPr>
                </a:tc>
                <a:extLst>
                  <a:ext uri="{0D108BD9-81ED-4DB2-BD59-A6C34878D82A}">
                    <a16:rowId xmlns:a16="http://schemas.microsoft.com/office/drawing/2014/main" val="381556297"/>
                  </a:ext>
                </a:extLst>
              </a:tr>
            </a:tbl>
          </a:graphicData>
        </a:graphic>
      </p:graphicFrame>
      <p:graphicFrame>
        <p:nvGraphicFramePr>
          <p:cNvPr id="14" name="Table 13">
            <a:extLst>
              <a:ext uri="{FF2B5EF4-FFF2-40B4-BE49-F238E27FC236}">
                <a16:creationId xmlns:a16="http://schemas.microsoft.com/office/drawing/2014/main" id="{AF21FCF9-CD0C-9703-F156-CE38670DE148}"/>
              </a:ext>
            </a:extLst>
          </p:cNvPr>
          <p:cNvGraphicFramePr>
            <a:graphicFrameLocks noGrp="1"/>
          </p:cNvGraphicFramePr>
          <p:nvPr>
            <p:extLst>
              <p:ext uri="{D42A27DB-BD31-4B8C-83A1-F6EECF244321}">
                <p14:modId xmlns:p14="http://schemas.microsoft.com/office/powerpoint/2010/main" val="2339105223"/>
              </p:ext>
            </p:extLst>
          </p:nvPr>
        </p:nvGraphicFramePr>
        <p:xfrm>
          <a:off x="4817728" y="3024762"/>
          <a:ext cx="1104398" cy="1124868"/>
        </p:xfrm>
        <a:graphic>
          <a:graphicData uri="http://schemas.openxmlformats.org/drawingml/2006/table">
            <a:tbl>
              <a:tblPr>
                <a:tableStyleId>{5C22544A-7EE6-4342-B048-85BDC9FD1C3A}</a:tableStyleId>
              </a:tblPr>
              <a:tblGrid>
                <a:gridCol w="552199">
                  <a:extLst>
                    <a:ext uri="{9D8B030D-6E8A-4147-A177-3AD203B41FA5}">
                      <a16:colId xmlns:a16="http://schemas.microsoft.com/office/drawing/2014/main" val="1972369455"/>
                    </a:ext>
                  </a:extLst>
                </a:gridCol>
                <a:gridCol w="552199">
                  <a:extLst>
                    <a:ext uri="{9D8B030D-6E8A-4147-A177-3AD203B41FA5}">
                      <a16:colId xmlns:a16="http://schemas.microsoft.com/office/drawing/2014/main" val="824320533"/>
                    </a:ext>
                  </a:extLst>
                </a:gridCol>
              </a:tblGrid>
              <a:tr h="374956">
                <a:tc>
                  <a:txBody>
                    <a:bodyPr/>
                    <a:lstStyle/>
                    <a:p>
                      <a:endParaRPr lang="en-US" dirty="0"/>
                    </a:p>
                  </a:txBody>
                  <a:tcPr>
                    <a:solidFill>
                      <a:srgbClr val="005276"/>
                    </a:solidFill>
                  </a:tcPr>
                </a:tc>
                <a:tc>
                  <a:txBody>
                    <a:bodyPr/>
                    <a:lstStyle/>
                    <a:p>
                      <a:endParaRPr lang="en-US" dirty="0"/>
                    </a:p>
                  </a:txBody>
                  <a:tcPr>
                    <a:solidFill>
                      <a:srgbClr val="005276"/>
                    </a:solidFill>
                  </a:tcPr>
                </a:tc>
                <a:extLst>
                  <a:ext uri="{0D108BD9-81ED-4DB2-BD59-A6C34878D82A}">
                    <a16:rowId xmlns:a16="http://schemas.microsoft.com/office/drawing/2014/main" val="1999027133"/>
                  </a:ext>
                </a:extLst>
              </a:tr>
              <a:tr h="374956">
                <a:tc>
                  <a:txBody>
                    <a:bodyPr/>
                    <a:lstStyle/>
                    <a:p>
                      <a:endParaRPr lang="en-US" dirty="0"/>
                    </a:p>
                  </a:txBody>
                  <a:tcPr>
                    <a:solidFill>
                      <a:srgbClr val="005276"/>
                    </a:solidFill>
                  </a:tcPr>
                </a:tc>
                <a:tc>
                  <a:txBody>
                    <a:bodyPr/>
                    <a:lstStyle/>
                    <a:p>
                      <a:endParaRPr lang="en-US" dirty="0"/>
                    </a:p>
                  </a:txBody>
                  <a:tcPr>
                    <a:solidFill>
                      <a:srgbClr val="005276"/>
                    </a:solidFill>
                  </a:tcPr>
                </a:tc>
                <a:extLst>
                  <a:ext uri="{0D108BD9-81ED-4DB2-BD59-A6C34878D82A}">
                    <a16:rowId xmlns:a16="http://schemas.microsoft.com/office/drawing/2014/main" val="165573383"/>
                  </a:ext>
                </a:extLst>
              </a:tr>
              <a:tr h="374956">
                <a:tc>
                  <a:txBody>
                    <a:bodyPr/>
                    <a:lstStyle/>
                    <a:p>
                      <a:endParaRPr lang="en-US" dirty="0"/>
                    </a:p>
                  </a:txBody>
                  <a:tcPr>
                    <a:solidFill>
                      <a:srgbClr val="005276"/>
                    </a:solidFill>
                  </a:tcPr>
                </a:tc>
                <a:tc>
                  <a:txBody>
                    <a:bodyPr/>
                    <a:lstStyle/>
                    <a:p>
                      <a:endParaRPr lang="en-US" dirty="0"/>
                    </a:p>
                  </a:txBody>
                  <a:tcPr>
                    <a:solidFill>
                      <a:srgbClr val="005276"/>
                    </a:solidFill>
                  </a:tcPr>
                </a:tc>
                <a:extLst>
                  <a:ext uri="{0D108BD9-81ED-4DB2-BD59-A6C34878D82A}">
                    <a16:rowId xmlns:a16="http://schemas.microsoft.com/office/drawing/2014/main" val="381556297"/>
                  </a:ext>
                </a:extLst>
              </a:tr>
            </a:tbl>
          </a:graphicData>
        </a:graphic>
      </p:graphicFrame>
      <p:graphicFrame>
        <p:nvGraphicFramePr>
          <p:cNvPr id="15" name="Table 13">
            <a:extLst>
              <a:ext uri="{FF2B5EF4-FFF2-40B4-BE49-F238E27FC236}">
                <a16:creationId xmlns:a16="http://schemas.microsoft.com/office/drawing/2014/main" id="{0DFA0B9B-FEC3-5FA8-83DF-3C82AAAE7BF0}"/>
              </a:ext>
            </a:extLst>
          </p:cNvPr>
          <p:cNvGraphicFramePr>
            <a:graphicFrameLocks noGrp="1"/>
          </p:cNvGraphicFramePr>
          <p:nvPr>
            <p:extLst>
              <p:ext uri="{D42A27DB-BD31-4B8C-83A1-F6EECF244321}">
                <p14:modId xmlns:p14="http://schemas.microsoft.com/office/powerpoint/2010/main" val="3776600955"/>
              </p:ext>
            </p:extLst>
          </p:nvPr>
        </p:nvGraphicFramePr>
        <p:xfrm>
          <a:off x="6704907" y="3212240"/>
          <a:ext cx="1656597" cy="749912"/>
        </p:xfrm>
        <a:graphic>
          <a:graphicData uri="http://schemas.openxmlformats.org/drawingml/2006/table">
            <a:tbl>
              <a:tblPr>
                <a:tableStyleId>{5C22544A-7EE6-4342-B048-85BDC9FD1C3A}</a:tableStyleId>
              </a:tblPr>
              <a:tblGrid>
                <a:gridCol w="552199">
                  <a:extLst>
                    <a:ext uri="{9D8B030D-6E8A-4147-A177-3AD203B41FA5}">
                      <a16:colId xmlns:a16="http://schemas.microsoft.com/office/drawing/2014/main" val="1972369455"/>
                    </a:ext>
                  </a:extLst>
                </a:gridCol>
                <a:gridCol w="552199">
                  <a:extLst>
                    <a:ext uri="{9D8B030D-6E8A-4147-A177-3AD203B41FA5}">
                      <a16:colId xmlns:a16="http://schemas.microsoft.com/office/drawing/2014/main" val="824320533"/>
                    </a:ext>
                  </a:extLst>
                </a:gridCol>
                <a:gridCol w="552199">
                  <a:extLst>
                    <a:ext uri="{9D8B030D-6E8A-4147-A177-3AD203B41FA5}">
                      <a16:colId xmlns:a16="http://schemas.microsoft.com/office/drawing/2014/main" val="1335914866"/>
                    </a:ext>
                  </a:extLst>
                </a:gridCol>
              </a:tblGrid>
              <a:tr h="374956">
                <a:tc>
                  <a:txBody>
                    <a:bodyPr/>
                    <a:lstStyle/>
                    <a:p>
                      <a:endParaRPr lang="en-US" dirty="0"/>
                    </a:p>
                  </a:txBody>
                  <a:tcPr>
                    <a:solidFill>
                      <a:schemeClr val="accent4"/>
                    </a:solidFill>
                  </a:tcPr>
                </a:tc>
                <a:tc>
                  <a:txBody>
                    <a:bodyPr/>
                    <a:lstStyle/>
                    <a:p>
                      <a:endParaRPr lang="en-US" dirty="0"/>
                    </a:p>
                  </a:txBody>
                  <a:tcPr>
                    <a:solidFill>
                      <a:schemeClr val="accent4"/>
                    </a:solidFill>
                  </a:tcPr>
                </a:tc>
                <a:tc>
                  <a:txBody>
                    <a:bodyPr/>
                    <a:lstStyle/>
                    <a:p>
                      <a:endParaRPr lang="en-US" dirty="0"/>
                    </a:p>
                  </a:txBody>
                  <a:tcPr>
                    <a:solidFill>
                      <a:schemeClr val="accent4"/>
                    </a:solidFill>
                  </a:tcPr>
                </a:tc>
                <a:extLst>
                  <a:ext uri="{0D108BD9-81ED-4DB2-BD59-A6C34878D82A}">
                    <a16:rowId xmlns:a16="http://schemas.microsoft.com/office/drawing/2014/main" val="1999027133"/>
                  </a:ext>
                </a:extLst>
              </a:tr>
              <a:tr h="374956">
                <a:tc>
                  <a:txBody>
                    <a:bodyPr/>
                    <a:lstStyle/>
                    <a:p>
                      <a:endParaRPr lang="en-US" dirty="0"/>
                    </a:p>
                  </a:txBody>
                  <a:tcPr>
                    <a:solidFill>
                      <a:schemeClr val="accent4"/>
                    </a:solidFill>
                  </a:tcPr>
                </a:tc>
                <a:tc>
                  <a:txBody>
                    <a:bodyPr/>
                    <a:lstStyle/>
                    <a:p>
                      <a:endParaRPr lang="en-US" dirty="0"/>
                    </a:p>
                  </a:txBody>
                  <a:tcPr>
                    <a:solidFill>
                      <a:schemeClr val="accent4"/>
                    </a:solidFill>
                  </a:tcPr>
                </a:tc>
                <a:tc>
                  <a:txBody>
                    <a:bodyPr/>
                    <a:lstStyle/>
                    <a:p>
                      <a:endParaRPr lang="en-US" dirty="0"/>
                    </a:p>
                  </a:txBody>
                  <a:tcPr>
                    <a:solidFill>
                      <a:schemeClr val="accent4"/>
                    </a:solidFill>
                  </a:tcPr>
                </a:tc>
                <a:extLst>
                  <a:ext uri="{0D108BD9-81ED-4DB2-BD59-A6C34878D82A}">
                    <a16:rowId xmlns:a16="http://schemas.microsoft.com/office/drawing/2014/main" val="381556297"/>
                  </a:ext>
                </a:extLst>
              </a:tr>
            </a:tbl>
          </a:graphicData>
        </a:graphic>
      </p:graphicFrame>
      <p:graphicFrame>
        <p:nvGraphicFramePr>
          <p:cNvPr id="16" name="Table 13">
            <a:extLst>
              <a:ext uri="{FF2B5EF4-FFF2-40B4-BE49-F238E27FC236}">
                <a16:creationId xmlns:a16="http://schemas.microsoft.com/office/drawing/2014/main" id="{356EFFF5-1BA4-184E-61EE-14049A2D8289}"/>
              </a:ext>
            </a:extLst>
          </p:cNvPr>
          <p:cNvGraphicFramePr>
            <a:graphicFrameLocks noGrp="1"/>
          </p:cNvGraphicFramePr>
          <p:nvPr>
            <p:extLst>
              <p:ext uri="{D42A27DB-BD31-4B8C-83A1-F6EECF244321}">
                <p14:modId xmlns:p14="http://schemas.microsoft.com/office/powerpoint/2010/main" val="224247424"/>
              </p:ext>
            </p:extLst>
          </p:nvPr>
        </p:nvGraphicFramePr>
        <p:xfrm>
          <a:off x="9602911" y="3212240"/>
          <a:ext cx="1656597" cy="749912"/>
        </p:xfrm>
        <a:graphic>
          <a:graphicData uri="http://schemas.openxmlformats.org/drawingml/2006/table">
            <a:tbl>
              <a:tblPr>
                <a:tableStyleId>{5C22544A-7EE6-4342-B048-85BDC9FD1C3A}</a:tableStyleId>
              </a:tblPr>
              <a:tblGrid>
                <a:gridCol w="552199">
                  <a:extLst>
                    <a:ext uri="{9D8B030D-6E8A-4147-A177-3AD203B41FA5}">
                      <a16:colId xmlns:a16="http://schemas.microsoft.com/office/drawing/2014/main" val="1972369455"/>
                    </a:ext>
                  </a:extLst>
                </a:gridCol>
                <a:gridCol w="552199">
                  <a:extLst>
                    <a:ext uri="{9D8B030D-6E8A-4147-A177-3AD203B41FA5}">
                      <a16:colId xmlns:a16="http://schemas.microsoft.com/office/drawing/2014/main" val="824320533"/>
                    </a:ext>
                  </a:extLst>
                </a:gridCol>
                <a:gridCol w="552199">
                  <a:extLst>
                    <a:ext uri="{9D8B030D-6E8A-4147-A177-3AD203B41FA5}">
                      <a16:colId xmlns:a16="http://schemas.microsoft.com/office/drawing/2014/main" val="1335914866"/>
                    </a:ext>
                  </a:extLst>
                </a:gridCol>
              </a:tblGrid>
              <a:tr h="374956">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1999027133"/>
                  </a:ext>
                </a:extLst>
              </a:tr>
              <a:tr h="374956">
                <a:tc>
                  <a:txBody>
                    <a:bodyPr/>
                    <a:lstStyle/>
                    <a:p>
                      <a:endParaRPr lang="en-US" dirty="0"/>
                    </a:p>
                  </a:txBody>
                  <a:tcPr>
                    <a:solidFill>
                      <a:schemeClr val="accent6"/>
                    </a:solidFill>
                  </a:tcPr>
                </a:tc>
                <a:tc>
                  <a:txBody>
                    <a:bodyPr/>
                    <a:lstStyle/>
                    <a:p>
                      <a:endParaRPr lang="en-US" dirty="0"/>
                    </a:p>
                  </a:txBody>
                  <a:tcPr>
                    <a:solidFill>
                      <a:schemeClr val="accent6"/>
                    </a:solidFill>
                  </a:tcPr>
                </a:tc>
                <a:tc>
                  <a:txBody>
                    <a:bodyPr/>
                    <a:lstStyle/>
                    <a:p>
                      <a:endParaRPr lang="en-US" dirty="0"/>
                    </a:p>
                  </a:txBody>
                  <a:tcPr>
                    <a:solidFill>
                      <a:schemeClr val="accent6"/>
                    </a:solidFill>
                  </a:tcPr>
                </a:tc>
                <a:extLst>
                  <a:ext uri="{0D108BD9-81ED-4DB2-BD59-A6C34878D82A}">
                    <a16:rowId xmlns:a16="http://schemas.microsoft.com/office/drawing/2014/main" val="381556297"/>
                  </a:ext>
                </a:extLst>
              </a:tr>
            </a:tbl>
          </a:graphicData>
        </a:graphic>
      </p:graphicFrame>
      <p:sp>
        <p:nvSpPr>
          <p:cNvPr id="17" name="TextBox 16">
            <a:extLst>
              <a:ext uri="{FF2B5EF4-FFF2-40B4-BE49-F238E27FC236}">
                <a16:creationId xmlns:a16="http://schemas.microsoft.com/office/drawing/2014/main" id="{CA6918A9-4AF0-43B5-9B06-31DA4444E9F5}"/>
              </a:ext>
            </a:extLst>
          </p:cNvPr>
          <p:cNvSpPr txBox="1"/>
          <p:nvPr/>
        </p:nvSpPr>
        <p:spPr>
          <a:xfrm>
            <a:off x="4169850" y="3325586"/>
            <a:ext cx="357790" cy="523220"/>
          </a:xfrm>
          <a:prstGeom prst="rect">
            <a:avLst/>
          </a:prstGeom>
          <a:noFill/>
        </p:spPr>
        <p:txBody>
          <a:bodyPr wrap="none" rtlCol="0" anchor="ctr">
            <a:spAutoFit/>
          </a:bodyPr>
          <a:lstStyle/>
          <a:p>
            <a:r>
              <a:rPr lang="en-US" sz="2800" dirty="0">
                <a:solidFill>
                  <a:schemeClr val="tx2"/>
                </a:solidFill>
              </a:rPr>
              <a:t>x</a:t>
            </a:r>
          </a:p>
        </p:txBody>
      </p:sp>
      <p:sp>
        <p:nvSpPr>
          <p:cNvPr id="22" name="TextBox 21">
            <a:extLst>
              <a:ext uri="{FF2B5EF4-FFF2-40B4-BE49-F238E27FC236}">
                <a16:creationId xmlns:a16="http://schemas.microsoft.com/office/drawing/2014/main" id="{5761C282-3520-2291-866D-B7853DAB8F6A}"/>
              </a:ext>
            </a:extLst>
          </p:cNvPr>
          <p:cNvSpPr txBox="1"/>
          <p:nvPr/>
        </p:nvSpPr>
        <p:spPr>
          <a:xfrm>
            <a:off x="8787672" y="3325586"/>
            <a:ext cx="394660" cy="523220"/>
          </a:xfrm>
          <a:prstGeom prst="rect">
            <a:avLst/>
          </a:prstGeom>
          <a:noFill/>
        </p:spPr>
        <p:txBody>
          <a:bodyPr wrap="none" rtlCol="0" anchor="ctr">
            <a:spAutoFit/>
          </a:bodyPr>
          <a:lstStyle/>
          <a:p>
            <a:r>
              <a:rPr lang="en-US" sz="2800" dirty="0">
                <a:solidFill>
                  <a:schemeClr val="tx2"/>
                </a:solidFill>
              </a:rPr>
              <a:t>=</a:t>
            </a:r>
          </a:p>
        </p:txBody>
      </p:sp>
      <p:sp>
        <p:nvSpPr>
          <p:cNvPr id="18" name="Double Bracket 17">
            <a:extLst>
              <a:ext uri="{FF2B5EF4-FFF2-40B4-BE49-F238E27FC236}">
                <a16:creationId xmlns:a16="http://schemas.microsoft.com/office/drawing/2014/main" id="{7BA7A32E-B666-57D2-8533-9772A657D78E}"/>
              </a:ext>
            </a:extLst>
          </p:cNvPr>
          <p:cNvSpPr/>
          <p:nvPr/>
        </p:nvSpPr>
        <p:spPr>
          <a:xfrm>
            <a:off x="2026546" y="2900360"/>
            <a:ext cx="4175994" cy="1718662"/>
          </a:xfrm>
          <a:prstGeom prst="bracketPair">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solidFill>
                <a:schemeClr val="tx2"/>
              </a:solidFill>
            </a:endParaRPr>
          </a:p>
        </p:txBody>
      </p:sp>
      <p:sp>
        <p:nvSpPr>
          <p:cNvPr id="24" name="TextBox 23">
            <a:extLst>
              <a:ext uri="{FF2B5EF4-FFF2-40B4-BE49-F238E27FC236}">
                <a16:creationId xmlns:a16="http://schemas.microsoft.com/office/drawing/2014/main" id="{0C43E526-C3A2-CEE1-183C-DE116512A5B7}"/>
              </a:ext>
            </a:extLst>
          </p:cNvPr>
          <p:cNvSpPr txBox="1"/>
          <p:nvPr/>
        </p:nvSpPr>
        <p:spPr>
          <a:xfrm>
            <a:off x="598086" y="3356364"/>
            <a:ext cx="1354858" cy="461665"/>
          </a:xfrm>
          <a:prstGeom prst="rect">
            <a:avLst/>
          </a:prstGeom>
          <a:noFill/>
        </p:spPr>
        <p:txBody>
          <a:bodyPr wrap="none" rtlCol="0">
            <a:spAutoFit/>
          </a:bodyPr>
          <a:lstStyle/>
          <a:p>
            <a:r>
              <a:rPr lang="en-US" sz="2400" dirty="0">
                <a:solidFill>
                  <a:schemeClr val="tx2"/>
                </a:solidFill>
              </a:rPr>
              <a:t>Softmax</a:t>
            </a:r>
          </a:p>
        </p:txBody>
      </p:sp>
      <p:sp>
        <p:nvSpPr>
          <p:cNvPr id="25" name="TextBox 24">
            <a:extLst>
              <a:ext uri="{FF2B5EF4-FFF2-40B4-BE49-F238E27FC236}">
                <a16:creationId xmlns:a16="http://schemas.microsoft.com/office/drawing/2014/main" id="{11850DF6-D14B-B21C-0FD1-3DF77E7A0D71}"/>
              </a:ext>
            </a:extLst>
          </p:cNvPr>
          <p:cNvSpPr txBox="1"/>
          <p:nvPr/>
        </p:nvSpPr>
        <p:spPr>
          <a:xfrm>
            <a:off x="2515900" y="2457855"/>
            <a:ext cx="1071127" cy="461665"/>
          </a:xfrm>
          <a:prstGeom prst="rect">
            <a:avLst/>
          </a:prstGeom>
          <a:noFill/>
        </p:spPr>
        <p:txBody>
          <a:bodyPr wrap="none" rtlCol="0">
            <a:spAutoFit/>
          </a:bodyPr>
          <a:lstStyle/>
          <a:p>
            <a:r>
              <a:rPr lang="en-US" sz="2400" b="1" dirty="0">
                <a:solidFill>
                  <a:schemeClr val="accent5"/>
                </a:solidFill>
              </a:rPr>
              <a:t>Query</a:t>
            </a:r>
            <a:endParaRPr lang="en-US" b="1" dirty="0">
              <a:solidFill>
                <a:schemeClr val="accent5"/>
              </a:solidFill>
            </a:endParaRPr>
          </a:p>
        </p:txBody>
      </p:sp>
      <p:sp>
        <p:nvSpPr>
          <p:cNvPr id="26" name="TextBox 25">
            <a:extLst>
              <a:ext uri="{FF2B5EF4-FFF2-40B4-BE49-F238E27FC236}">
                <a16:creationId xmlns:a16="http://schemas.microsoft.com/office/drawing/2014/main" id="{A82391B7-73C0-2AB9-9569-964041F56424}"/>
              </a:ext>
            </a:extLst>
          </p:cNvPr>
          <p:cNvSpPr txBox="1"/>
          <p:nvPr/>
        </p:nvSpPr>
        <p:spPr>
          <a:xfrm>
            <a:off x="5008290" y="2457855"/>
            <a:ext cx="723275" cy="461665"/>
          </a:xfrm>
          <a:prstGeom prst="rect">
            <a:avLst/>
          </a:prstGeom>
          <a:noFill/>
        </p:spPr>
        <p:txBody>
          <a:bodyPr wrap="none" rtlCol="0">
            <a:spAutoFit/>
          </a:bodyPr>
          <a:lstStyle/>
          <a:p>
            <a:r>
              <a:rPr lang="en-US" sz="2400" b="1" dirty="0">
                <a:solidFill>
                  <a:srgbClr val="005276"/>
                </a:solidFill>
              </a:rPr>
              <a:t>Key</a:t>
            </a:r>
            <a:endParaRPr lang="en-US" b="1" dirty="0">
              <a:solidFill>
                <a:srgbClr val="005276"/>
              </a:solidFill>
            </a:endParaRPr>
          </a:p>
        </p:txBody>
      </p:sp>
      <p:sp>
        <p:nvSpPr>
          <p:cNvPr id="27" name="TextBox 26">
            <a:extLst>
              <a:ext uri="{FF2B5EF4-FFF2-40B4-BE49-F238E27FC236}">
                <a16:creationId xmlns:a16="http://schemas.microsoft.com/office/drawing/2014/main" id="{F2F21984-12A6-43B4-0A28-0AABE56CDF9B}"/>
              </a:ext>
            </a:extLst>
          </p:cNvPr>
          <p:cNvSpPr txBox="1"/>
          <p:nvPr/>
        </p:nvSpPr>
        <p:spPr>
          <a:xfrm>
            <a:off x="7029702" y="2457855"/>
            <a:ext cx="1007007" cy="461665"/>
          </a:xfrm>
          <a:prstGeom prst="rect">
            <a:avLst/>
          </a:prstGeom>
          <a:noFill/>
        </p:spPr>
        <p:txBody>
          <a:bodyPr wrap="none" rtlCol="0">
            <a:spAutoFit/>
          </a:bodyPr>
          <a:lstStyle/>
          <a:p>
            <a:r>
              <a:rPr lang="en-US" sz="2400" b="1" dirty="0">
                <a:solidFill>
                  <a:schemeClr val="accent4"/>
                </a:solidFill>
              </a:rPr>
              <a:t>Value</a:t>
            </a:r>
            <a:endParaRPr lang="en-US" b="1" dirty="0">
              <a:solidFill>
                <a:schemeClr val="accent4"/>
              </a:solidFill>
            </a:endParaRPr>
          </a:p>
        </p:txBody>
      </p:sp>
      <p:sp>
        <p:nvSpPr>
          <p:cNvPr id="28" name="TextBox 27">
            <a:extLst>
              <a:ext uri="{FF2B5EF4-FFF2-40B4-BE49-F238E27FC236}">
                <a16:creationId xmlns:a16="http://schemas.microsoft.com/office/drawing/2014/main" id="{206E1619-ADCD-35C7-0B8D-CE03C710DA5E}"/>
              </a:ext>
            </a:extLst>
          </p:cNvPr>
          <p:cNvSpPr txBox="1"/>
          <p:nvPr/>
        </p:nvSpPr>
        <p:spPr>
          <a:xfrm>
            <a:off x="9262460" y="2457855"/>
            <a:ext cx="2337499" cy="461665"/>
          </a:xfrm>
          <a:prstGeom prst="rect">
            <a:avLst/>
          </a:prstGeom>
          <a:noFill/>
        </p:spPr>
        <p:txBody>
          <a:bodyPr wrap="none" rtlCol="0">
            <a:spAutoFit/>
          </a:bodyPr>
          <a:lstStyle/>
          <a:p>
            <a:r>
              <a:rPr lang="en-US" sz="2400" b="1" dirty="0">
                <a:solidFill>
                  <a:schemeClr val="accent6"/>
                </a:solidFill>
              </a:rPr>
              <a:t>Context vector</a:t>
            </a:r>
            <a:endParaRPr lang="en-US" b="1" dirty="0">
              <a:solidFill>
                <a:schemeClr val="accent6"/>
              </a:solidFill>
            </a:endParaRPr>
          </a:p>
        </p:txBody>
      </p:sp>
      <p:sp>
        <p:nvSpPr>
          <p:cNvPr id="29" name="Left Brace 28">
            <a:extLst>
              <a:ext uri="{FF2B5EF4-FFF2-40B4-BE49-F238E27FC236}">
                <a16:creationId xmlns:a16="http://schemas.microsoft.com/office/drawing/2014/main" id="{4210E92D-4BCD-F786-604F-C4E2925A6445}"/>
              </a:ext>
            </a:extLst>
          </p:cNvPr>
          <p:cNvSpPr/>
          <p:nvPr/>
        </p:nvSpPr>
        <p:spPr>
          <a:xfrm rot="16200000">
            <a:off x="3919522" y="2754499"/>
            <a:ext cx="428935" cy="4137101"/>
          </a:xfrm>
          <a:prstGeom prst="leftBrace">
            <a:avLst/>
          </a:prstGeom>
          <a:ln w="19050">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dirty="0"/>
          </a:p>
        </p:txBody>
      </p:sp>
      <p:sp>
        <p:nvSpPr>
          <p:cNvPr id="30" name="TextBox 29">
            <a:extLst>
              <a:ext uri="{FF2B5EF4-FFF2-40B4-BE49-F238E27FC236}">
                <a16:creationId xmlns:a16="http://schemas.microsoft.com/office/drawing/2014/main" id="{669FC6B2-697A-A847-E76D-54D2C8DE1F45}"/>
              </a:ext>
            </a:extLst>
          </p:cNvPr>
          <p:cNvSpPr txBox="1"/>
          <p:nvPr/>
        </p:nvSpPr>
        <p:spPr>
          <a:xfrm>
            <a:off x="2875265" y="4956730"/>
            <a:ext cx="2589170" cy="461665"/>
          </a:xfrm>
          <a:prstGeom prst="rect">
            <a:avLst/>
          </a:prstGeom>
          <a:noFill/>
        </p:spPr>
        <p:txBody>
          <a:bodyPr wrap="none" rtlCol="0">
            <a:spAutoFit/>
          </a:bodyPr>
          <a:lstStyle/>
          <a:p>
            <a:r>
              <a:rPr lang="en-US" sz="2400" b="1" dirty="0">
                <a:solidFill>
                  <a:schemeClr val="tx2"/>
                </a:solidFill>
              </a:rPr>
              <a:t>Attention scores</a:t>
            </a:r>
            <a:endParaRPr lang="en-US" b="1" dirty="0">
              <a:solidFill>
                <a:schemeClr val="tx2"/>
              </a:solidFill>
            </a:endParaRPr>
          </a:p>
        </p:txBody>
      </p:sp>
      <p:cxnSp>
        <p:nvCxnSpPr>
          <p:cNvPr id="32" name="Straight Connector 31">
            <a:extLst>
              <a:ext uri="{FF2B5EF4-FFF2-40B4-BE49-F238E27FC236}">
                <a16:creationId xmlns:a16="http://schemas.microsoft.com/office/drawing/2014/main" id="{D3F3C0C6-52C9-0035-2032-A3960ED805BE}"/>
              </a:ext>
            </a:extLst>
          </p:cNvPr>
          <p:cNvCxnSpPr/>
          <p:nvPr/>
        </p:nvCxnSpPr>
        <p:spPr>
          <a:xfrm>
            <a:off x="2223165" y="4200430"/>
            <a:ext cx="3979375" cy="0"/>
          </a:xfrm>
          <a:prstGeom prst="line">
            <a:avLst/>
          </a:prstGeom>
          <a:ln w="19050"/>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33" name="TextBox 32">
                <a:extLst>
                  <a:ext uri="{FF2B5EF4-FFF2-40B4-BE49-F238E27FC236}">
                    <a16:creationId xmlns:a16="http://schemas.microsoft.com/office/drawing/2014/main" id="{55CC104B-A878-5CC1-1836-48759220A645}"/>
                  </a:ext>
                </a:extLst>
              </p:cNvPr>
              <p:cNvSpPr txBox="1"/>
              <p:nvPr/>
            </p:nvSpPr>
            <p:spPr>
              <a:xfrm>
                <a:off x="3779967" y="4198778"/>
                <a:ext cx="814454" cy="420500"/>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ad>
                        <m:radPr>
                          <m:degHide m:val="on"/>
                          <m:ctrlPr>
                            <a:rPr lang="en-US" sz="2400" b="1" i="1" smtClean="0">
                              <a:solidFill>
                                <a:schemeClr val="tx2"/>
                              </a:solidFill>
                              <a:latin typeface="Cambria Math" panose="02040503050406030204" pitchFamily="18" charset="0"/>
                              <a:ea typeface="Cambria Math" panose="02040503050406030204" pitchFamily="18" charset="0"/>
                            </a:rPr>
                          </m:ctrlPr>
                        </m:radPr>
                        <m:deg/>
                        <m:e>
                          <m:r>
                            <a:rPr lang="en-US" sz="2400" b="1" i="1" smtClean="0">
                              <a:solidFill>
                                <a:schemeClr val="tx2"/>
                              </a:solidFill>
                              <a:latin typeface="Cambria Math" panose="02040503050406030204" pitchFamily="18" charset="0"/>
                              <a:ea typeface="Cambria Math" panose="02040503050406030204" pitchFamily="18" charset="0"/>
                            </a:rPr>
                            <m:t>𝒅</m:t>
                          </m:r>
                        </m:e>
                      </m:rad>
                      <m:r>
                        <a:rPr lang="en-US" sz="2400" b="1" i="1" baseline="-25000">
                          <a:solidFill>
                            <a:schemeClr val="tx2"/>
                          </a:solidFill>
                          <a:latin typeface="Cambria Math" panose="02040503050406030204" pitchFamily="18" charset="0"/>
                          <a:ea typeface="Cambria Math" panose="02040503050406030204" pitchFamily="18" charset="0"/>
                        </a:rPr>
                        <m:t>𝒌𝒆𝒚</m:t>
                      </m:r>
                    </m:oMath>
                  </m:oMathPara>
                </a14:m>
                <a:endParaRPr lang="en-US" sz="2400" b="1" baseline="-25000" dirty="0">
                  <a:solidFill>
                    <a:schemeClr val="tx2"/>
                  </a:solidFill>
                </a:endParaRPr>
              </a:p>
            </p:txBody>
          </p:sp>
        </mc:Choice>
        <mc:Fallback xmlns="">
          <p:sp>
            <p:nvSpPr>
              <p:cNvPr id="33" name="TextBox 32">
                <a:extLst>
                  <a:ext uri="{FF2B5EF4-FFF2-40B4-BE49-F238E27FC236}">
                    <a16:creationId xmlns:a16="http://schemas.microsoft.com/office/drawing/2014/main" id="{55CC104B-A878-5CC1-1836-48759220A645}"/>
                  </a:ext>
                </a:extLst>
              </p:cNvPr>
              <p:cNvSpPr txBox="1">
                <a:spLocks noRot="1" noChangeAspect="1" noMove="1" noResize="1" noEditPoints="1" noAdjustHandles="1" noChangeArrowheads="1" noChangeShapeType="1" noTextEdit="1"/>
              </p:cNvSpPr>
              <p:nvPr/>
            </p:nvSpPr>
            <p:spPr>
              <a:xfrm>
                <a:off x="3779967" y="4198778"/>
                <a:ext cx="814454" cy="420500"/>
              </a:xfrm>
              <a:prstGeom prst="rect">
                <a:avLst/>
              </a:prstGeom>
              <a:blipFill>
                <a:blip r:embed="rId4"/>
                <a:stretch>
                  <a:fillRect b="-10145"/>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04F906FB-38E4-EDC4-DBF6-9FDBEA28DD6A}"/>
              </a:ext>
            </a:extLst>
          </p:cNvPr>
          <p:cNvSpPr txBox="1"/>
          <p:nvPr/>
        </p:nvSpPr>
        <p:spPr>
          <a:xfrm>
            <a:off x="6276142" y="3110592"/>
            <a:ext cx="311304" cy="707886"/>
          </a:xfrm>
          <a:prstGeom prst="rect">
            <a:avLst/>
          </a:prstGeom>
          <a:noFill/>
        </p:spPr>
        <p:txBody>
          <a:bodyPr wrap="none" rtlCol="0" anchor="ctr">
            <a:spAutoFit/>
          </a:bodyPr>
          <a:lstStyle/>
          <a:p>
            <a:r>
              <a:rPr lang="en-US" sz="4000" dirty="0">
                <a:solidFill>
                  <a:schemeClr val="tx2"/>
                </a:solidFill>
              </a:rPr>
              <a:t>.</a:t>
            </a:r>
          </a:p>
        </p:txBody>
      </p:sp>
    </p:spTree>
    <p:custDataLst>
      <p:tags r:id="rId1"/>
    </p:custDataLst>
    <p:extLst>
      <p:ext uri="{BB962C8B-B14F-4D97-AF65-F5344CB8AC3E}">
        <p14:creationId xmlns:p14="http://schemas.microsoft.com/office/powerpoint/2010/main" val="290873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46A80E96-157D-4C5C-B831-C998A7FD6D65}"/>
              </a:ext>
            </a:extLst>
          </p:cNvPr>
          <p:cNvSpPr>
            <a:spLocks noGrp="1"/>
          </p:cNvSpPr>
          <p:nvPr>
            <p:ph type="sldNum" idx="97"/>
          </p:nvPr>
        </p:nvSpPr>
        <p:spPr/>
        <p:txBody>
          <a:bodyPr/>
          <a:lstStyle/>
          <a:p>
            <a:fld id="{86A8BF56-6CB3-514C-9A64-F39D95C9E25B}" type="slidenum">
              <a:rPr lang="en-US" smtClean="0"/>
              <a:t>3</a:t>
            </a:fld>
            <a:endParaRPr lang="en-US" dirty="0"/>
          </a:p>
        </p:txBody>
      </p:sp>
      <p:sp>
        <p:nvSpPr>
          <p:cNvPr id="2" name="Title 1">
            <a:extLst>
              <a:ext uri="{FF2B5EF4-FFF2-40B4-BE49-F238E27FC236}">
                <a16:creationId xmlns:a16="http://schemas.microsoft.com/office/drawing/2014/main" id="{3A434274-2E36-E258-B17F-E736B1D239C9}"/>
              </a:ext>
            </a:extLst>
          </p:cNvPr>
          <p:cNvSpPr>
            <a:spLocks noGrp="1"/>
          </p:cNvSpPr>
          <p:nvPr>
            <p:ph type="title" idx="1"/>
          </p:nvPr>
        </p:nvSpPr>
        <p:spPr/>
        <p:txBody>
          <a:bodyPr/>
          <a:lstStyle/>
          <a:p>
            <a:r>
              <a:rPr lang="en-US" sz="4000" dirty="0"/>
              <a:t>Sequence to sequence (Seq2seq)</a:t>
            </a:r>
            <a:br>
              <a:rPr lang="en-US" sz="4000" dirty="0"/>
            </a:br>
            <a:r>
              <a:rPr lang="en-US" sz="4000" dirty="0"/>
              <a:t>learning</a:t>
            </a:r>
            <a:endParaRPr lang="en-US" dirty="0"/>
          </a:p>
        </p:txBody>
      </p:sp>
      <p:sp>
        <p:nvSpPr>
          <p:cNvPr id="3" name="Text Placeholder 2">
            <a:extLst>
              <a:ext uri="{FF2B5EF4-FFF2-40B4-BE49-F238E27FC236}">
                <a16:creationId xmlns:a16="http://schemas.microsoft.com/office/drawing/2014/main" id="{C514A2A7-90C9-5DD0-92B0-20AF1D4D5127}"/>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412694916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BC5761ED-1812-4BAC-83E7-A5C1DC923461}"/>
              </a:ext>
            </a:extLst>
          </p:cNvPr>
          <p:cNvSpPr>
            <a:spLocks noGrp="1"/>
          </p:cNvSpPr>
          <p:nvPr>
            <p:ph type="sldNum" idx="97"/>
          </p:nvPr>
        </p:nvSpPr>
        <p:spPr/>
        <p:txBody>
          <a:bodyPr/>
          <a:lstStyle/>
          <a:p>
            <a:fld id="{86A8BF56-6CB3-514C-9A64-F39D95C9E25B}" type="slidenum">
              <a:rPr lang="en-US" smtClean="0"/>
              <a:pPr/>
              <a:t>4</a:t>
            </a:fld>
            <a:endParaRPr lang="en-US" dirty="0"/>
          </a:p>
        </p:txBody>
      </p:sp>
      <p:sp>
        <p:nvSpPr>
          <p:cNvPr id="2" name="Title 1">
            <a:extLst>
              <a:ext uri="{FF2B5EF4-FFF2-40B4-BE49-F238E27FC236}">
                <a16:creationId xmlns:a16="http://schemas.microsoft.com/office/drawing/2014/main" id="{2739890D-C34E-64CE-B7F3-19829979E481}"/>
              </a:ext>
            </a:extLst>
          </p:cNvPr>
          <p:cNvSpPr>
            <a:spLocks noGrp="1"/>
          </p:cNvSpPr>
          <p:nvPr>
            <p:ph type="title" idx="1"/>
          </p:nvPr>
        </p:nvSpPr>
        <p:spPr/>
        <p:txBody>
          <a:bodyPr>
            <a:normAutofit fontScale="90000"/>
          </a:bodyPr>
          <a:lstStyle/>
          <a:p>
            <a:r>
              <a:rPr lang="en-US" dirty="0"/>
              <a:t>Seq2seq models</a:t>
            </a:r>
          </a:p>
        </p:txBody>
      </p:sp>
      <p:sp>
        <p:nvSpPr>
          <p:cNvPr id="3" name="Content Placeholder 2">
            <a:extLst>
              <a:ext uri="{FF2B5EF4-FFF2-40B4-BE49-F238E27FC236}">
                <a16:creationId xmlns:a16="http://schemas.microsoft.com/office/drawing/2014/main" id="{DAFD8391-DF4A-1827-2A3A-C1A21D3C803F}"/>
              </a:ext>
            </a:extLst>
          </p:cNvPr>
          <p:cNvSpPr>
            <a:spLocks noGrp="1"/>
          </p:cNvSpPr>
          <p:nvPr>
            <p:ph idx="2"/>
          </p:nvPr>
        </p:nvSpPr>
        <p:spPr/>
        <p:txBody>
          <a:bodyPr/>
          <a:lstStyle/>
          <a:p>
            <a:pPr marL="0" indent="0">
              <a:buNone/>
            </a:pPr>
            <a:r>
              <a:rPr lang="en-US" sz="2400" dirty="0"/>
              <a:t>Use input sequences to produce output sequences:</a:t>
            </a:r>
          </a:p>
          <a:p>
            <a:pPr lvl="1"/>
            <a:r>
              <a:rPr lang="en-US" sz="2000" dirty="0"/>
              <a:t>The input and output are both variable-length sequences.</a:t>
            </a:r>
          </a:p>
          <a:p>
            <a:pPr lvl="1"/>
            <a:r>
              <a:rPr lang="en-US" sz="2000" dirty="0"/>
              <a:t>The following are examples of applications of these models:</a:t>
            </a:r>
          </a:p>
        </p:txBody>
      </p:sp>
      <p:sp>
        <p:nvSpPr>
          <p:cNvPr id="9" name="Rectangle 8">
            <a:extLst>
              <a:ext uri="{FF2B5EF4-FFF2-40B4-BE49-F238E27FC236}">
                <a16:creationId xmlns:a16="http://schemas.microsoft.com/office/drawing/2014/main" id="{B1798293-F878-7C67-8A52-19E2916518F3}"/>
              </a:ext>
            </a:extLst>
          </p:cNvPr>
          <p:cNvSpPr/>
          <p:nvPr/>
        </p:nvSpPr>
        <p:spPr>
          <a:xfrm>
            <a:off x="731605" y="2699295"/>
            <a:ext cx="4044079" cy="369332"/>
          </a:xfrm>
          <a:prstGeom prst="rect">
            <a:avLst/>
          </a:prstGeom>
        </p:spPr>
        <p:txBody>
          <a:bodyPr wrap="square">
            <a:spAutoFit/>
          </a:bodyPr>
          <a:lstStyle/>
          <a:p>
            <a:pPr algn="ctr"/>
            <a:r>
              <a:rPr lang="en-US" b="1" dirty="0">
                <a:solidFill>
                  <a:schemeClr val="accent6"/>
                </a:solidFill>
              </a:rPr>
              <a:t>Text completion (autocompletion)</a:t>
            </a:r>
          </a:p>
        </p:txBody>
      </p:sp>
      <p:pic>
        <p:nvPicPr>
          <p:cNvPr id="7" name="Picture 6" descr="Screenshot of potential search phrases automatically populating after a user begins to enter a query in a search box.">
            <a:extLst>
              <a:ext uri="{FF2B5EF4-FFF2-40B4-BE49-F238E27FC236}">
                <a16:creationId xmlns:a16="http://schemas.microsoft.com/office/drawing/2014/main" id="{00C08925-B2F6-13E3-96EE-4E4E06FF7260}"/>
              </a:ext>
            </a:extLst>
          </p:cNvPr>
          <p:cNvPicPr>
            <a:picLocks noChangeAspect="1"/>
          </p:cNvPicPr>
          <p:nvPr/>
        </p:nvPicPr>
        <p:blipFill>
          <a:blip r:embed="rId4"/>
          <a:stretch>
            <a:fillRect/>
          </a:stretch>
        </p:blipFill>
        <p:spPr>
          <a:xfrm>
            <a:off x="449389" y="3151193"/>
            <a:ext cx="4608510" cy="3072340"/>
          </a:xfrm>
          <a:prstGeom prst="rect">
            <a:avLst/>
          </a:prstGeom>
          <a:ln w="12700">
            <a:solidFill>
              <a:srgbClr val="232F3E"/>
            </a:solidFill>
          </a:ln>
          <a:effectLst>
            <a:outerShdw blurRad="63500" dist="53881" dir="2700016" rotWithShape="0">
              <a:srgbClr val="232F3E">
                <a:alpha val="25000"/>
              </a:srgbClr>
            </a:outerShdw>
          </a:effectLst>
        </p:spPr>
      </p:pic>
      <p:sp>
        <p:nvSpPr>
          <p:cNvPr id="10" name="Rectangle 9">
            <a:extLst>
              <a:ext uri="{FF2B5EF4-FFF2-40B4-BE49-F238E27FC236}">
                <a16:creationId xmlns:a16="http://schemas.microsoft.com/office/drawing/2014/main" id="{CB2AD8DA-764D-4510-C829-5A0B26F6794C}"/>
              </a:ext>
            </a:extLst>
          </p:cNvPr>
          <p:cNvSpPr/>
          <p:nvPr/>
        </p:nvSpPr>
        <p:spPr>
          <a:xfrm>
            <a:off x="6309353" y="2699295"/>
            <a:ext cx="4678722" cy="369332"/>
          </a:xfrm>
          <a:prstGeom prst="rect">
            <a:avLst/>
          </a:prstGeom>
        </p:spPr>
        <p:txBody>
          <a:bodyPr wrap="square">
            <a:spAutoFit/>
          </a:bodyPr>
          <a:lstStyle/>
          <a:p>
            <a:pPr algn="ctr"/>
            <a:r>
              <a:rPr lang="en-US" b="1" dirty="0">
                <a:solidFill>
                  <a:schemeClr val="accent6"/>
                </a:solidFill>
              </a:rPr>
              <a:t>Machine translation (Amazon Translate)</a:t>
            </a:r>
          </a:p>
        </p:txBody>
      </p:sp>
      <p:pic>
        <p:nvPicPr>
          <p:cNvPr id="1026" name="Picture 2" descr="Screenshot of Amazon Translate with an example text being translated from French to English.">
            <a:extLst>
              <a:ext uri="{FF2B5EF4-FFF2-40B4-BE49-F238E27FC236}">
                <a16:creationId xmlns:a16="http://schemas.microsoft.com/office/drawing/2014/main" id="{7453A10B-3F2C-87E7-100B-522B1A38C87A}"/>
              </a:ext>
            </a:extLst>
          </p:cNvPr>
          <p:cNvPicPr>
            <a:picLocks noChangeAspect="1" noChangeArrowheads="1"/>
          </p:cNvPicPr>
          <p:nvPr/>
        </p:nvPicPr>
        <p:blipFill rotWithShape="1">
          <a:blip r:embed="rId5">
            <a:extLst>
              <a:ext uri="{28A0092B-C50C-407E-A947-70E740481C1C}">
                <a14:useLocalDpi xmlns:a14="http://schemas.microsoft.com/office/drawing/2010/main" val="0"/>
              </a:ext>
            </a:extLst>
          </a:blip>
          <a:srcRect l="1045" t="2166" r="1252" b="3065"/>
          <a:stretch/>
        </p:blipFill>
        <p:spPr bwMode="auto">
          <a:xfrm>
            <a:off x="5465092" y="3151193"/>
            <a:ext cx="6367244" cy="2659310"/>
          </a:xfrm>
          <a:prstGeom prst="rect">
            <a:avLst/>
          </a:prstGeom>
          <a:noFill/>
          <a:effectLst>
            <a:outerShdw blurRad="50800" dist="38100" dir="2700000" algn="tl" rotWithShape="0">
              <a:prstClr val="black">
                <a:alpha val="40000"/>
              </a:prstClr>
            </a:outerShdw>
          </a:effectLst>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33436857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a:extLst>
              <a:ext uri="{FF2B5EF4-FFF2-40B4-BE49-F238E27FC236}">
                <a16:creationId xmlns:a16="http://schemas.microsoft.com/office/drawing/2014/main" id="{DEF449CD-97CE-4300-BC89-5D5E2E5513B1}"/>
              </a:ext>
            </a:extLst>
          </p:cNvPr>
          <p:cNvSpPr>
            <a:spLocks noGrp="1"/>
          </p:cNvSpPr>
          <p:nvPr>
            <p:ph type="sldNum" idx="97"/>
          </p:nvPr>
        </p:nvSpPr>
        <p:spPr/>
        <p:txBody>
          <a:bodyPr/>
          <a:lstStyle/>
          <a:p>
            <a:fld id="{86A8BF56-6CB3-514C-9A64-F39D95C9E25B}" type="slidenum">
              <a:rPr lang="en-US" smtClean="0"/>
              <a:t>5</a:t>
            </a:fld>
            <a:endParaRPr lang="en-US" dirty="0"/>
          </a:p>
        </p:txBody>
      </p:sp>
      <p:sp>
        <p:nvSpPr>
          <p:cNvPr id="2" name="Title 1">
            <a:extLst>
              <a:ext uri="{FF2B5EF4-FFF2-40B4-BE49-F238E27FC236}">
                <a16:creationId xmlns:a16="http://schemas.microsoft.com/office/drawing/2014/main" id="{BEEAD3E5-67C3-C71D-FCF4-BF58C0CA972D}"/>
              </a:ext>
            </a:extLst>
          </p:cNvPr>
          <p:cNvSpPr>
            <a:spLocks noGrp="1"/>
          </p:cNvSpPr>
          <p:nvPr>
            <p:ph type="title" idx="1"/>
          </p:nvPr>
        </p:nvSpPr>
        <p:spPr/>
        <p:txBody>
          <a:bodyPr>
            <a:normAutofit fontScale="90000"/>
          </a:bodyPr>
          <a:lstStyle/>
          <a:p>
            <a:r>
              <a:rPr lang="en-US" dirty="0"/>
              <a:t>Seq2seq applications</a:t>
            </a:r>
          </a:p>
        </p:txBody>
      </p:sp>
      <p:sp>
        <p:nvSpPr>
          <p:cNvPr id="4" name="Content Placeholder 3">
            <a:extLst>
              <a:ext uri="{FF2B5EF4-FFF2-40B4-BE49-F238E27FC236}">
                <a16:creationId xmlns:a16="http://schemas.microsoft.com/office/drawing/2014/main" id="{3442403D-BECD-0831-7073-11FD5AA48468}"/>
              </a:ext>
            </a:extLst>
          </p:cNvPr>
          <p:cNvSpPr>
            <a:spLocks noGrp="1"/>
          </p:cNvSpPr>
          <p:nvPr>
            <p:ph idx="2"/>
          </p:nvPr>
        </p:nvSpPr>
        <p:spPr/>
        <p:txBody>
          <a:bodyPr/>
          <a:lstStyle/>
          <a:p>
            <a:endParaRPr lang="en-US"/>
          </a:p>
        </p:txBody>
      </p:sp>
      <p:pic>
        <p:nvPicPr>
          <p:cNvPr id="3" name="Picture 2" descr="Hub and spoke diagram. See details in notes.">
            <a:extLst>
              <a:ext uri="{FF2B5EF4-FFF2-40B4-BE49-F238E27FC236}">
                <a16:creationId xmlns:a16="http://schemas.microsoft.com/office/drawing/2014/main" id="{E6E37041-3F1D-4427-BB5D-3FD3C44D8D9C}"/>
              </a:ext>
            </a:extLst>
          </p:cNvPr>
          <p:cNvPicPr>
            <a:picLocks noChangeAspect="1"/>
          </p:cNvPicPr>
          <p:nvPr/>
        </p:nvPicPr>
        <p:blipFill>
          <a:blip r:embed="rId4"/>
          <a:stretch>
            <a:fillRect/>
          </a:stretch>
        </p:blipFill>
        <p:spPr>
          <a:xfrm>
            <a:off x="279912" y="1520759"/>
            <a:ext cx="11632176" cy="4438273"/>
          </a:xfrm>
          <a:prstGeom prst="rect">
            <a:avLst/>
          </a:prstGeom>
        </p:spPr>
      </p:pic>
    </p:spTree>
    <p:custDataLst>
      <p:tags r:id="rId1"/>
    </p:custDataLst>
    <p:extLst>
      <p:ext uri="{BB962C8B-B14F-4D97-AF65-F5344CB8AC3E}">
        <p14:creationId xmlns:p14="http://schemas.microsoft.com/office/powerpoint/2010/main" val="4598817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Slide Number Placeholder 7">
            <a:extLst>
              <a:ext uri="{FF2B5EF4-FFF2-40B4-BE49-F238E27FC236}">
                <a16:creationId xmlns:a16="http://schemas.microsoft.com/office/drawing/2014/main" id="{6248E9D9-3B7C-4534-9079-2D943F61A19B}"/>
              </a:ext>
            </a:extLst>
          </p:cNvPr>
          <p:cNvSpPr>
            <a:spLocks noGrp="1"/>
          </p:cNvSpPr>
          <p:nvPr>
            <p:ph type="sldNum" idx="97"/>
          </p:nvPr>
        </p:nvSpPr>
        <p:spPr/>
        <p:txBody>
          <a:bodyPr/>
          <a:lstStyle/>
          <a:p>
            <a:fld id="{86A8BF56-6CB3-514C-9A64-F39D95C9E25B}" type="slidenum">
              <a:rPr lang="en-US" smtClean="0"/>
              <a:pPr/>
              <a:t>6</a:t>
            </a:fld>
            <a:endParaRPr lang="en-US" dirty="0"/>
          </a:p>
        </p:txBody>
      </p:sp>
      <p:sp>
        <p:nvSpPr>
          <p:cNvPr id="2" name="Title 1">
            <a:extLst>
              <a:ext uri="{FF2B5EF4-FFF2-40B4-BE49-F238E27FC236}">
                <a16:creationId xmlns:a16="http://schemas.microsoft.com/office/drawing/2014/main" id="{2BAF34FC-C5D3-38CC-9748-DF4D50AFCACE}"/>
              </a:ext>
            </a:extLst>
          </p:cNvPr>
          <p:cNvSpPr>
            <a:spLocks noGrp="1"/>
          </p:cNvSpPr>
          <p:nvPr>
            <p:ph type="title" idx="1"/>
          </p:nvPr>
        </p:nvSpPr>
        <p:spPr/>
        <p:txBody>
          <a:bodyPr>
            <a:normAutofit fontScale="90000"/>
          </a:bodyPr>
          <a:lstStyle/>
          <a:p>
            <a:r>
              <a:rPr lang="en-US" dirty="0"/>
              <a:t>Encoder-decoder architecture</a:t>
            </a:r>
          </a:p>
        </p:txBody>
      </p:sp>
      <p:sp>
        <p:nvSpPr>
          <p:cNvPr id="3" name="Content Placeholder 2">
            <a:extLst>
              <a:ext uri="{FF2B5EF4-FFF2-40B4-BE49-F238E27FC236}">
                <a16:creationId xmlns:a16="http://schemas.microsoft.com/office/drawing/2014/main" id="{480345FF-FD0C-74B1-7FF7-CD9A97E62843}"/>
              </a:ext>
            </a:extLst>
          </p:cNvPr>
          <p:cNvSpPr>
            <a:spLocks noGrp="1"/>
          </p:cNvSpPr>
          <p:nvPr>
            <p:ph idx="2"/>
          </p:nvPr>
        </p:nvSpPr>
        <p:spPr/>
        <p:txBody>
          <a:bodyPr/>
          <a:lstStyle/>
          <a:p>
            <a:r>
              <a:rPr lang="en-US" b="1" dirty="0">
                <a:solidFill>
                  <a:schemeClr val="accent6"/>
                </a:solidFill>
              </a:rPr>
              <a:t>Encoder: </a:t>
            </a:r>
            <a:r>
              <a:rPr lang="en-US" dirty="0"/>
              <a:t>Takes a variable length sequence as input and encapsulates the information into a context vector</a:t>
            </a:r>
          </a:p>
          <a:p>
            <a:r>
              <a:rPr lang="en-US" b="1" dirty="0">
                <a:solidFill>
                  <a:schemeClr val="accent6"/>
                </a:solidFill>
              </a:rPr>
              <a:t>Decoder: </a:t>
            </a:r>
            <a:r>
              <a:rPr lang="en-US" dirty="0"/>
              <a:t>Reads the context vector and generates an output sequence</a:t>
            </a:r>
          </a:p>
        </p:txBody>
      </p:sp>
      <p:pic>
        <p:nvPicPr>
          <p:cNvPr id="11" name="Picture 10" descr="Diagram of the encoder-decoder architecture. See detail in notes.">
            <a:extLst>
              <a:ext uri="{FF2B5EF4-FFF2-40B4-BE49-F238E27FC236}">
                <a16:creationId xmlns:a16="http://schemas.microsoft.com/office/drawing/2014/main" id="{92812A17-0B2A-4394-B1FC-B57CA1C10429}"/>
              </a:ext>
            </a:extLst>
          </p:cNvPr>
          <p:cNvPicPr>
            <a:picLocks noChangeAspect="1"/>
          </p:cNvPicPr>
          <p:nvPr/>
        </p:nvPicPr>
        <p:blipFill>
          <a:blip r:embed="rId4"/>
          <a:stretch>
            <a:fillRect/>
          </a:stretch>
        </p:blipFill>
        <p:spPr>
          <a:xfrm>
            <a:off x="541526" y="3530252"/>
            <a:ext cx="10693311" cy="1822862"/>
          </a:xfrm>
          <a:prstGeom prst="rect">
            <a:avLst/>
          </a:prstGeom>
        </p:spPr>
      </p:pic>
    </p:spTree>
    <p:custDataLst>
      <p:tags r:id="rId1"/>
    </p:custDataLst>
    <p:extLst>
      <p:ext uri="{BB962C8B-B14F-4D97-AF65-F5344CB8AC3E}">
        <p14:creationId xmlns:p14="http://schemas.microsoft.com/office/powerpoint/2010/main" val="5488587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4DCD2775-E88C-40B2-8398-9919C9B33682}"/>
              </a:ext>
            </a:extLst>
          </p:cNvPr>
          <p:cNvSpPr>
            <a:spLocks noGrp="1"/>
          </p:cNvSpPr>
          <p:nvPr>
            <p:ph type="sldNum" idx="97"/>
          </p:nvPr>
        </p:nvSpPr>
        <p:spPr/>
        <p:txBody>
          <a:bodyPr/>
          <a:lstStyle/>
          <a:p>
            <a:fld id="{86A8BF56-6CB3-514C-9A64-F39D95C9E25B}" type="slidenum">
              <a:rPr lang="en-US" smtClean="0"/>
              <a:t>7</a:t>
            </a:fld>
            <a:endParaRPr lang="en-US" dirty="0"/>
          </a:p>
        </p:txBody>
      </p:sp>
      <p:sp>
        <p:nvSpPr>
          <p:cNvPr id="2" name="Title 1">
            <a:extLst>
              <a:ext uri="{FF2B5EF4-FFF2-40B4-BE49-F238E27FC236}">
                <a16:creationId xmlns:a16="http://schemas.microsoft.com/office/drawing/2014/main" id="{2BAF34FC-C5D3-38CC-9748-DF4D50AFCACE}"/>
              </a:ext>
            </a:extLst>
          </p:cNvPr>
          <p:cNvSpPr>
            <a:spLocks noGrp="1"/>
          </p:cNvSpPr>
          <p:nvPr>
            <p:ph type="title" idx="1"/>
          </p:nvPr>
        </p:nvSpPr>
        <p:spPr/>
        <p:txBody>
          <a:bodyPr>
            <a:normAutofit fontScale="90000"/>
          </a:bodyPr>
          <a:lstStyle/>
          <a:p>
            <a:r>
              <a:rPr lang="en-US" dirty="0"/>
              <a:t>Encoder-decoder architecture example</a:t>
            </a:r>
          </a:p>
        </p:txBody>
      </p:sp>
      <p:sp>
        <p:nvSpPr>
          <p:cNvPr id="5" name="Content Placeholder 4">
            <a:extLst>
              <a:ext uri="{FF2B5EF4-FFF2-40B4-BE49-F238E27FC236}">
                <a16:creationId xmlns:a16="http://schemas.microsoft.com/office/drawing/2014/main" id="{E3212998-3327-CCA3-9D1A-2C96A582C037}"/>
              </a:ext>
            </a:extLst>
          </p:cNvPr>
          <p:cNvSpPr>
            <a:spLocks noGrp="1"/>
          </p:cNvSpPr>
          <p:nvPr>
            <p:ph idx="2"/>
          </p:nvPr>
        </p:nvSpPr>
        <p:spPr/>
        <p:txBody>
          <a:bodyPr/>
          <a:lstStyle/>
          <a:p>
            <a:endParaRPr lang="en-US"/>
          </a:p>
        </p:txBody>
      </p:sp>
      <p:pic>
        <p:nvPicPr>
          <p:cNvPr id="4" name="Picture 3" descr="Example encoder-decoder architecture. See details in notes.">
            <a:extLst>
              <a:ext uri="{FF2B5EF4-FFF2-40B4-BE49-F238E27FC236}">
                <a16:creationId xmlns:a16="http://schemas.microsoft.com/office/drawing/2014/main" id="{4AEDE175-6661-4BDD-9649-698BEF336A2C}"/>
              </a:ext>
            </a:extLst>
          </p:cNvPr>
          <p:cNvPicPr>
            <a:picLocks noChangeAspect="1"/>
          </p:cNvPicPr>
          <p:nvPr/>
        </p:nvPicPr>
        <p:blipFill>
          <a:blip r:embed="rId4"/>
          <a:stretch>
            <a:fillRect/>
          </a:stretch>
        </p:blipFill>
        <p:spPr>
          <a:xfrm>
            <a:off x="276864" y="1464180"/>
            <a:ext cx="11638273" cy="4578493"/>
          </a:xfrm>
          <a:prstGeom prst="rect">
            <a:avLst/>
          </a:prstGeom>
        </p:spPr>
      </p:pic>
    </p:spTree>
    <p:custDataLst>
      <p:tags r:id="rId1"/>
    </p:custDataLst>
    <p:extLst>
      <p:ext uri="{BB962C8B-B14F-4D97-AF65-F5344CB8AC3E}">
        <p14:creationId xmlns:p14="http://schemas.microsoft.com/office/powerpoint/2010/main" val="4194307349"/>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CD5F046E-30A3-4713-851F-191480C1DE53}"/>
              </a:ext>
            </a:extLst>
          </p:cNvPr>
          <p:cNvSpPr>
            <a:spLocks noGrp="1"/>
          </p:cNvSpPr>
          <p:nvPr>
            <p:ph type="sldNum" idx="97"/>
          </p:nvPr>
        </p:nvSpPr>
        <p:spPr/>
        <p:txBody>
          <a:bodyPr/>
          <a:lstStyle/>
          <a:p>
            <a:fld id="{86A8BF56-6CB3-514C-9A64-F39D95C9E25B}" type="slidenum">
              <a:rPr lang="en-US" smtClean="0"/>
              <a:t>8</a:t>
            </a:fld>
            <a:endParaRPr lang="en-US" dirty="0"/>
          </a:p>
        </p:txBody>
      </p:sp>
      <p:sp>
        <p:nvSpPr>
          <p:cNvPr id="2" name="Title 1">
            <a:extLst>
              <a:ext uri="{FF2B5EF4-FFF2-40B4-BE49-F238E27FC236}">
                <a16:creationId xmlns:a16="http://schemas.microsoft.com/office/drawing/2014/main" id="{3A434274-2E36-E258-B17F-E736B1D239C9}"/>
              </a:ext>
            </a:extLst>
          </p:cNvPr>
          <p:cNvSpPr>
            <a:spLocks noGrp="1"/>
          </p:cNvSpPr>
          <p:nvPr>
            <p:ph type="title" idx="1"/>
          </p:nvPr>
        </p:nvSpPr>
        <p:spPr/>
        <p:txBody>
          <a:bodyPr/>
          <a:lstStyle/>
          <a:p>
            <a:r>
              <a:rPr lang="en-US" sz="4000" dirty="0">
                <a:latin typeface="+mj-lt"/>
              </a:rPr>
              <a:t>Limitations of RNNs</a:t>
            </a:r>
            <a:endParaRPr lang="en-US" dirty="0"/>
          </a:p>
        </p:txBody>
      </p:sp>
      <p:sp>
        <p:nvSpPr>
          <p:cNvPr id="3" name="Text Placeholder 2">
            <a:extLst>
              <a:ext uri="{FF2B5EF4-FFF2-40B4-BE49-F238E27FC236}">
                <a16:creationId xmlns:a16="http://schemas.microsoft.com/office/drawing/2014/main" id="{5EE85F39-C37F-6380-51C4-34E3FA25DBD8}"/>
              </a:ext>
            </a:extLst>
          </p:cNvPr>
          <p:cNvSpPr>
            <a:spLocks noGrp="1"/>
          </p:cNvSpPr>
          <p:nvPr>
            <p:ph type="body" idx="2"/>
          </p:nvPr>
        </p:nvSpPr>
        <p:spPr/>
        <p:txBody>
          <a:bodyPr/>
          <a:lstStyle/>
          <a:p>
            <a:endParaRPr lang="en-US"/>
          </a:p>
        </p:txBody>
      </p:sp>
    </p:spTree>
    <p:custDataLst>
      <p:tags r:id="rId1"/>
    </p:custDataLst>
    <p:extLst>
      <p:ext uri="{BB962C8B-B14F-4D97-AF65-F5344CB8AC3E}">
        <p14:creationId xmlns:p14="http://schemas.microsoft.com/office/powerpoint/2010/main" val="150367738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lide Number Placeholder 3">
            <a:extLst>
              <a:ext uri="{FF2B5EF4-FFF2-40B4-BE49-F238E27FC236}">
                <a16:creationId xmlns:a16="http://schemas.microsoft.com/office/drawing/2014/main" id="{E06E7686-4797-4251-AF42-5F7AAE360260}"/>
              </a:ext>
            </a:extLst>
          </p:cNvPr>
          <p:cNvSpPr>
            <a:spLocks noGrp="1"/>
          </p:cNvSpPr>
          <p:nvPr>
            <p:ph type="sldNum" idx="97"/>
          </p:nvPr>
        </p:nvSpPr>
        <p:spPr/>
        <p:txBody>
          <a:bodyPr/>
          <a:lstStyle/>
          <a:p>
            <a:fld id="{86A8BF56-6CB3-514C-9A64-F39D95C9E25B}" type="slidenum">
              <a:rPr lang="en-US" smtClean="0"/>
              <a:pPr/>
              <a:t>9</a:t>
            </a:fld>
            <a:endParaRPr lang="en-US" dirty="0"/>
          </a:p>
        </p:txBody>
      </p:sp>
      <p:sp>
        <p:nvSpPr>
          <p:cNvPr id="2" name="Title 1">
            <a:extLst>
              <a:ext uri="{FF2B5EF4-FFF2-40B4-BE49-F238E27FC236}">
                <a16:creationId xmlns:a16="http://schemas.microsoft.com/office/drawing/2014/main" id="{FCDFB5E5-7713-13D4-6E19-E2E1D74E6E34}"/>
              </a:ext>
            </a:extLst>
          </p:cNvPr>
          <p:cNvSpPr>
            <a:spLocks noGrp="1"/>
          </p:cNvSpPr>
          <p:nvPr>
            <p:ph type="title" idx="1"/>
          </p:nvPr>
        </p:nvSpPr>
        <p:spPr/>
        <p:txBody>
          <a:bodyPr>
            <a:normAutofit fontScale="90000"/>
          </a:bodyPr>
          <a:lstStyle/>
          <a:p>
            <a:r>
              <a:rPr lang="en-US" dirty="0"/>
              <a:t>Limitations of RNNs for Seq2seq learning</a:t>
            </a:r>
          </a:p>
        </p:txBody>
      </p:sp>
      <p:sp>
        <p:nvSpPr>
          <p:cNvPr id="3" name="Content Placeholder 2">
            <a:extLst>
              <a:ext uri="{FF2B5EF4-FFF2-40B4-BE49-F238E27FC236}">
                <a16:creationId xmlns:a16="http://schemas.microsoft.com/office/drawing/2014/main" id="{FA87E060-D5BD-0CAC-FB73-49653337E663}"/>
              </a:ext>
            </a:extLst>
          </p:cNvPr>
          <p:cNvSpPr>
            <a:spLocks noGrp="1"/>
          </p:cNvSpPr>
          <p:nvPr>
            <p:ph idx="2"/>
          </p:nvPr>
        </p:nvSpPr>
        <p:spPr/>
        <p:txBody>
          <a:bodyPr/>
          <a:lstStyle/>
          <a:p>
            <a:r>
              <a:rPr lang="en-US" dirty="0"/>
              <a:t>Difficulty with long sequences</a:t>
            </a:r>
          </a:p>
          <a:p>
            <a:r>
              <a:rPr lang="en-US" dirty="0"/>
              <a:t>Potential of vanishing or exploding gradients</a:t>
            </a:r>
          </a:p>
          <a:p>
            <a:r>
              <a:rPr lang="en-US" dirty="0"/>
              <a:t>Inability to parallelize within a sequence</a:t>
            </a:r>
          </a:p>
          <a:p>
            <a:r>
              <a:rPr lang="en-US" dirty="0"/>
              <a:t>Inability to handle differences in source and target token order</a:t>
            </a:r>
          </a:p>
        </p:txBody>
      </p:sp>
      <p:pic>
        <p:nvPicPr>
          <p:cNvPr id="5" name="Picture 4" descr="Example translation from English to French. See details in notes.">
            <a:extLst>
              <a:ext uri="{FF2B5EF4-FFF2-40B4-BE49-F238E27FC236}">
                <a16:creationId xmlns:a16="http://schemas.microsoft.com/office/drawing/2014/main" id="{2C225D08-53A6-44C8-BE91-D1006C130F46}"/>
              </a:ext>
            </a:extLst>
          </p:cNvPr>
          <p:cNvPicPr>
            <a:picLocks noChangeAspect="1"/>
          </p:cNvPicPr>
          <p:nvPr/>
        </p:nvPicPr>
        <p:blipFill>
          <a:blip r:embed="rId4"/>
          <a:stretch>
            <a:fillRect/>
          </a:stretch>
        </p:blipFill>
        <p:spPr>
          <a:xfrm>
            <a:off x="1294984" y="4144160"/>
            <a:ext cx="9602032" cy="1408298"/>
          </a:xfrm>
          <a:prstGeom prst="rect">
            <a:avLst/>
          </a:prstGeom>
        </p:spPr>
      </p:pic>
    </p:spTree>
    <p:custDataLst>
      <p:tags r:id="rId1"/>
    </p:custDataLst>
    <p:extLst>
      <p:ext uri="{BB962C8B-B14F-4D97-AF65-F5344CB8AC3E}">
        <p14:creationId xmlns:p14="http://schemas.microsoft.com/office/powerpoint/2010/main" val="270177702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ARTICULATE_DESIGN_ID_1_MLU-ACADEMY-V5" val="YG4M0T4e"/>
  <p:tag name="ARTICULATE_DESIGN_ID_MLU-ACADEMY-V5" val="N0ojhTDG"/>
  <p:tag name="ARTICULATE_SLIDE_COUNT" val="30"/>
  <p:tag name="ARTICULATE_PROJECT_OPEN" val="0"/>
</p:tagLst>
</file>

<file path=ppt/tags/tag1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1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0.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3.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6.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7.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8.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9.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heme/theme1.xml><?xml version="1.0" encoding="utf-8"?>
<a:theme xmlns:a="http://schemas.openxmlformats.org/drawingml/2006/main" name="Custom Design">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MLU-Academy-v5</Template>
  <TotalTime>8714</TotalTime>
  <Words>3734</Words>
  <Application>Microsoft Macintosh PowerPoint</Application>
  <PresentationFormat>Widescreen</PresentationFormat>
  <Paragraphs>299</Paragraphs>
  <Slides>29</Slides>
  <Notes>29</Notes>
  <HiddenSlides>6</HiddenSlides>
  <MMClips>0</MMClips>
  <ScaleCrop>false</ScaleCrop>
  <HeadingPairs>
    <vt:vector size="6" baseType="variant">
      <vt:variant>
        <vt:lpstr>Fonts Used</vt:lpstr>
      </vt:variant>
      <vt:variant>
        <vt:i4>10</vt:i4>
      </vt:variant>
      <vt:variant>
        <vt:lpstr>Theme</vt:lpstr>
      </vt:variant>
      <vt:variant>
        <vt:i4>1</vt:i4>
      </vt:variant>
      <vt:variant>
        <vt:lpstr>Slide Titles</vt:lpstr>
      </vt:variant>
      <vt:variant>
        <vt:i4>29</vt:i4>
      </vt:variant>
    </vt:vector>
  </HeadingPairs>
  <TitlesOfParts>
    <vt:vector size="40" baseType="lpstr">
      <vt:lpstr>Amazon Ember</vt:lpstr>
      <vt:lpstr>Amazon Ember Display</vt:lpstr>
      <vt:lpstr>Amazon Ember Display Heavy</vt:lpstr>
      <vt:lpstr>Amazon Ember Heavy</vt:lpstr>
      <vt:lpstr>Arial</vt:lpstr>
      <vt:lpstr>Calibri</vt:lpstr>
      <vt:lpstr>Calibri Light</vt:lpstr>
      <vt:lpstr>Cambria Math</vt:lpstr>
      <vt:lpstr>Helvetica Neue</vt:lpstr>
      <vt:lpstr>Lucida Console</vt:lpstr>
      <vt:lpstr>Custom Design</vt:lpstr>
      <vt:lpstr>Transformers</vt:lpstr>
      <vt:lpstr>Today’s activities</vt:lpstr>
      <vt:lpstr>Sequence to sequence (Seq2seq) learning</vt:lpstr>
      <vt:lpstr>Seq2seq models</vt:lpstr>
      <vt:lpstr>Seq2seq applications</vt:lpstr>
      <vt:lpstr>Encoder-decoder architecture</vt:lpstr>
      <vt:lpstr>Encoder-decoder architecture example</vt:lpstr>
      <vt:lpstr>Limitations of RNNs</vt:lpstr>
      <vt:lpstr>Limitations of RNNs for Seq2seq learning</vt:lpstr>
      <vt:lpstr>Attention mechanism</vt:lpstr>
      <vt:lpstr>Attention motivation</vt:lpstr>
      <vt:lpstr>Attention</vt:lpstr>
      <vt:lpstr>Attention and importance</vt:lpstr>
      <vt:lpstr>Seq2seq with attention</vt:lpstr>
      <vt:lpstr>Attention overview</vt:lpstr>
      <vt:lpstr>Transformers</vt:lpstr>
      <vt:lpstr>Self-attention</vt:lpstr>
      <vt:lpstr>Self-attention mechanism</vt:lpstr>
      <vt:lpstr>Transformers</vt:lpstr>
      <vt:lpstr>Transformers example</vt:lpstr>
      <vt:lpstr>Transformers overview</vt:lpstr>
      <vt:lpstr>Next module</vt:lpstr>
      <vt:lpstr>PowerPoint Presentation</vt:lpstr>
      <vt:lpstr>Image source slide (for curriculum development use only)</vt:lpstr>
      <vt:lpstr>Source graphic: Seq2seq applications</vt:lpstr>
      <vt:lpstr>Source graphic: Encoder-decoder architecture example</vt:lpstr>
      <vt:lpstr>Source graphic: Limitations of RNNs for Seq2seq learning</vt:lpstr>
      <vt:lpstr>Source graphic: Seq2seq with attention</vt:lpstr>
      <vt:lpstr>Source graphic: Self-attention mechanism</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Machine Learning Through Application</dc:title>
  <dc:creator>Daniel Blake</dc:creator>
  <cp:lastModifiedBy>dos Santos Junior, Jose Cassio</cp:lastModifiedBy>
  <cp:revision>187</cp:revision>
  <dcterms:created xsi:type="dcterms:W3CDTF">2022-11-16T15:46:36Z</dcterms:created>
  <dcterms:modified xsi:type="dcterms:W3CDTF">2025-05-05T22:43:25Z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rticulateGUID">
    <vt:lpwstr>426258B8-B3A4-49D2-AF21-CB78ED959594</vt:lpwstr>
  </property>
  <property fmtid="{D5CDD505-2E9C-101B-9397-08002B2CF9AE}" pid="3" name="ArticulatePath">
    <vt:lpwstr>MLUDTI-EN-M2-L6</vt:lpwstr>
  </property>
</Properties>
</file>