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notesSlides/notesSlide12.xml" ContentType="application/vnd.openxmlformats-officedocument.presentationml.notesSlide+xml"/>
  <Override PartName="/ppt/tags/tag22.xml" ContentType="application/vnd.openxmlformats-officedocument.presentationml.tags+xml"/>
  <Override PartName="/ppt/notesSlides/notesSlide13.xml" ContentType="application/vnd.openxmlformats-officedocument.presentationml.notesSlide+xml"/>
  <Override PartName="/ppt/tags/tag23.xml" ContentType="application/vnd.openxmlformats-officedocument.presentationml.tags+xml"/>
  <Override PartName="/ppt/notesSlides/notesSlide14.xml" ContentType="application/vnd.openxmlformats-officedocument.presentationml.notesSlide+xml"/>
  <Override PartName="/ppt/tags/tag24.xml" ContentType="application/vnd.openxmlformats-officedocument.presentationml.tags+xml"/>
  <Override PartName="/ppt/notesSlides/notesSlide15.xml" ContentType="application/vnd.openxmlformats-officedocument.presentationml.notesSlide+xml"/>
  <Override PartName="/ppt/tags/tag25.xml" ContentType="application/vnd.openxmlformats-officedocument.presentationml.tags+xml"/>
  <Override PartName="/ppt/notesSlides/notesSlide16.xml" ContentType="application/vnd.openxmlformats-officedocument.presentationml.notesSlide+xml"/>
  <Override PartName="/ppt/tags/tag26.xml" ContentType="application/vnd.openxmlformats-officedocument.presentationml.tags+xml"/>
  <Override PartName="/ppt/notesSlides/notesSlide17.xml" ContentType="application/vnd.openxmlformats-officedocument.presentationml.notesSlide+xml"/>
  <Override PartName="/ppt/tags/tag27.xml" ContentType="application/vnd.openxmlformats-officedocument.presentationml.tags+xml"/>
  <Override PartName="/ppt/notesSlides/notesSlide18.xml" ContentType="application/vnd.openxmlformats-officedocument.presentationml.notesSlide+xml"/>
  <Override PartName="/ppt/tags/tag28.xml" ContentType="application/vnd.openxmlformats-officedocument.presentationml.tags+xml"/>
  <Override PartName="/ppt/notesSlides/notesSlide19.xml" ContentType="application/vnd.openxmlformats-officedocument.presentationml.notesSlide+xml"/>
  <Override PartName="/ppt/tags/tag29.xml" ContentType="application/vnd.openxmlformats-officedocument.presentationml.tags+xml"/>
  <Override PartName="/ppt/notesSlides/notesSlide20.xml" ContentType="application/vnd.openxmlformats-officedocument.presentationml.notesSlide+xml"/>
  <Override PartName="/ppt/tags/tag30.xml" ContentType="application/vnd.openxmlformats-officedocument.presentationml.tags+xml"/>
  <Override PartName="/ppt/notesSlides/notesSlide21.xml" ContentType="application/vnd.openxmlformats-officedocument.presentationml.notesSlide+xml"/>
  <Override PartName="/ppt/tags/tag31.xml" ContentType="application/vnd.openxmlformats-officedocument.presentationml.tags+xml"/>
  <Override PartName="/ppt/notesSlides/notesSlide22.xml" ContentType="application/vnd.openxmlformats-officedocument.presentationml.notesSlide+xml"/>
  <Override PartName="/ppt/tags/tag32.xml" ContentType="application/vnd.openxmlformats-officedocument.presentationml.tags+xml"/>
  <Override PartName="/ppt/notesSlides/notesSlide23.xml" ContentType="application/vnd.openxmlformats-officedocument.presentationml.notesSlide+xml"/>
  <Override PartName="/ppt/tags/tag33.xml" ContentType="application/vnd.openxmlformats-officedocument.presentationml.tags+xml"/>
  <Override PartName="/ppt/notesSlides/notesSlide24.xml" ContentType="application/vnd.openxmlformats-officedocument.presentationml.notesSlide+xml"/>
  <Override PartName="/ppt/tags/tag34.xml" ContentType="application/vnd.openxmlformats-officedocument.presentationml.tags+xml"/>
  <Override PartName="/ppt/notesSlides/notesSlide25.xml" ContentType="application/vnd.openxmlformats-officedocument.presentationml.notesSlide+xml"/>
  <Override PartName="/ppt/tags/tag35.xml" ContentType="application/vnd.openxmlformats-officedocument.presentationml.tags+xml"/>
  <Override PartName="/ppt/notesSlides/notesSlide26.xml" ContentType="application/vnd.openxmlformats-officedocument.presentationml.notesSlide+xml"/>
  <Override PartName="/ppt/tags/tag36.xml" ContentType="application/vnd.openxmlformats-officedocument.presentationml.tags+xml"/>
  <Override PartName="/ppt/notesSlides/notesSlide27.xml" ContentType="application/vnd.openxmlformats-officedocument.presentationml.notesSlide+xml"/>
  <Override PartName="/ppt/tags/tag37.xml" ContentType="application/vnd.openxmlformats-officedocument.presentationml.tags+xml"/>
  <Override PartName="/ppt/notesSlides/notesSlide28.xml" ContentType="application/vnd.openxmlformats-officedocument.presentationml.notesSlide+xml"/>
  <Override PartName="/ppt/tags/tag38.xml" ContentType="application/vnd.openxmlformats-officedocument.presentationml.tags+xml"/>
  <Override PartName="/ppt/notesSlides/notesSlide29.xml" ContentType="application/vnd.openxmlformats-officedocument.presentationml.notesSlide+xml"/>
  <Override PartName="/ppt/tags/tag39.xml" ContentType="application/vnd.openxmlformats-officedocument.presentationml.tags+xml"/>
  <Override PartName="/ppt/notesSlides/notesSlide30.xml" ContentType="application/vnd.openxmlformats-officedocument.presentationml.notesSlide+xml"/>
  <Override PartName="/ppt/tags/tag40.xml" ContentType="application/vnd.openxmlformats-officedocument.presentationml.tags+xml"/>
  <Override PartName="/ppt/notesSlides/notesSlide31.xml" ContentType="application/vnd.openxmlformats-officedocument.presentationml.notesSlide+xml"/>
  <Override PartName="/ppt/tags/tag41.xml" ContentType="application/vnd.openxmlformats-officedocument.presentationml.tags+xml"/>
  <Override PartName="/ppt/notesSlides/notesSlide32.xml" ContentType="application/vnd.openxmlformats-officedocument.presentationml.notesSlide+xml"/>
  <Override PartName="/ppt/tags/tag42.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ags/tag43.xml" ContentType="application/vnd.openxmlformats-officedocument.presentationml.tags+xml"/>
  <Override PartName="/ppt/notesSlides/notesSlide35.xml" ContentType="application/vnd.openxmlformats-officedocument.presentationml.notesSlide+xml"/>
  <Override PartName="/ppt/tags/tag44.xml" ContentType="application/vnd.openxmlformats-officedocument.presentationml.tags+xml"/>
  <Override PartName="/ppt/notesSlides/notesSlide36.xml" ContentType="application/vnd.openxmlformats-officedocument.presentationml.notesSlide+xml"/>
  <Override PartName="/ppt/tags/tag45.xml" ContentType="application/vnd.openxmlformats-officedocument.presentationml.tags+xml"/>
  <Override PartName="/ppt/notesSlides/notesSlide37.xml" ContentType="application/vnd.openxmlformats-officedocument.presentationml.notesSlide+xml"/>
  <Override PartName="/ppt/tags/tag46.xml" ContentType="application/vnd.openxmlformats-officedocument.presentationml.tags+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5" r:id="rId1"/>
  </p:sldMasterIdLst>
  <p:notesMasterIdLst>
    <p:notesMasterId r:id="rId40"/>
  </p:notesMasterIdLst>
  <p:handoutMasterIdLst>
    <p:handoutMasterId r:id="rId41"/>
  </p:handoutMasterIdLst>
  <p:sldIdLst>
    <p:sldId id="4050" r:id="rId2"/>
    <p:sldId id="259" r:id="rId3"/>
    <p:sldId id="260" r:id="rId4"/>
    <p:sldId id="4228" r:id="rId5"/>
    <p:sldId id="643" r:id="rId6"/>
    <p:sldId id="4237" r:id="rId7"/>
    <p:sldId id="4238" r:id="rId8"/>
    <p:sldId id="4239" r:id="rId9"/>
    <p:sldId id="4240" r:id="rId10"/>
    <p:sldId id="670" r:id="rId11"/>
    <p:sldId id="4231" r:id="rId12"/>
    <p:sldId id="4232" r:id="rId13"/>
    <p:sldId id="657" r:id="rId14"/>
    <p:sldId id="4235" r:id="rId15"/>
    <p:sldId id="659" r:id="rId16"/>
    <p:sldId id="769" r:id="rId17"/>
    <p:sldId id="733" r:id="rId18"/>
    <p:sldId id="805" r:id="rId19"/>
    <p:sldId id="673" r:id="rId20"/>
    <p:sldId id="676" r:id="rId21"/>
    <p:sldId id="311" r:id="rId22"/>
    <p:sldId id="4224" r:id="rId23"/>
    <p:sldId id="4241" r:id="rId24"/>
    <p:sldId id="4242" r:id="rId25"/>
    <p:sldId id="4243" r:id="rId26"/>
    <p:sldId id="627" r:id="rId27"/>
    <p:sldId id="763" r:id="rId28"/>
    <p:sldId id="632" r:id="rId29"/>
    <p:sldId id="645" r:id="rId30"/>
    <p:sldId id="655" r:id="rId31"/>
    <p:sldId id="4244" r:id="rId32"/>
    <p:sldId id="4171" r:id="rId33"/>
    <p:sldId id="2147477356" r:id="rId34"/>
    <p:sldId id="2147477359" r:id="rId35"/>
    <p:sldId id="654" r:id="rId36"/>
    <p:sldId id="2147477357" r:id="rId37"/>
    <p:sldId id="2147477358" r:id="rId38"/>
    <p:sldId id="4233" r:id="rId39"/>
  </p:sldIdLst>
  <p:sldSz cx="12192000" cy="6858000"/>
  <p:notesSz cx="6858000" cy="9144000"/>
  <p:custDataLst>
    <p:tags r:id="rId4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0C82866-8B4A-44B6-92A8-8E2E60772B59}">
          <p14:sldIdLst>
            <p14:sldId id="4050"/>
            <p14:sldId id="259"/>
            <p14:sldId id="260"/>
            <p14:sldId id="4228"/>
            <p14:sldId id="643"/>
            <p14:sldId id="4237"/>
            <p14:sldId id="4238"/>
            <p14:sldId id="4239"/>
            <p14:sldId id="4240"/>
            <p14:sldId id="670"/>
            <p14:sldId id="4231"/>
            <p14:sldId id="4232"/>
            <p14:sldId id="657"/>
            <p14:sldId id="4235"/>
            <p14:sldId id="659"/>
            <p14:sldId id="769"/>
            <p14:sldId id="733"/>
            <p14:sldId id="805"/>
            <p14:sldId id="673"/>
            <p14:sldId id="676"/>
            <p14:sldId id="311"/>
            <p14:sldId id="4224"/>
            <p14:sldId id="4241"/>
            <p14:sldId id="4242"/>
            <p14:sldId id="4243"/>
            <p14:sldId id="627"/>
            <p14:sldId id="763"/>
            <p14:sldId id="632"/>
            <p14:sldId id="645"/>
            <p14:sldId id="655"/>
            <p14:sldId id="4244"/>
            <p14:sldId id="4171"/>
            <p14:sldId id="2147477356"/>
          </p14:sldIdLst>
        </p14:section>
        <p14:section name="Source graphics" id="{FA84B8C9-8414-473B-9237-CDCEE6E0D934}">
          <p14:sldIdLst>
            <p14:sldId id="2147477359"/>
            <p14:sldId id="654"/>
            <p14:sldId id="2147477357"/>
            <p14:sldId id="2147477358"/>
            <p14:sldId id="4233"/>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Stading, Katrina" initials="SK" lastIdx="29" clrIdx="6">
    <p:extLst>
      <p:ext uri="{19B8F6BF-5375-455C-9EA6-DF929625EA0E}">
        <p15:presenceInfo xmlns:p15="http://schemas.microsoft.com/office/powerpoint/2012/main" userId="S-1-5-21-1407069837-2091007605-538272213-31813507" providerId="AD"/>
      </p:ext>
    </p:extLst>
  </p:cmAuthor>
  <p:cmAuthor id="1" name="Kabik, Gabriel" initials="KG" lastIdx="66" clrIdx="0">
    <p:extLst>
      <p:ext uri="{19B8F6BF-5375-455C-9EA6-DF929625EA0E}">
        <p15:presenceInfo xmlns:p15="http://schemas.microsoft.com/office/powerpoint/2012/main" userId="S-1-5-21-1407069837-2091007605-538272213-15390607" providerId="AD"/>
      </p:ext>
    </p:extLst>
  </p:cmAuthor>
  <p:cmAuthor id="2" name="Microsoft Office User" initials="MOU" lastIdx="38" clrIdx="1">
    <p:extLst>
      <p:ext uri="{19B8F6BF-5375-455C-9EA6-DF929625EA0E}">
        <p15:presenceInfo xmlns:p15="http://schemas.microsoft.com/office/powerpoint/2012/main" userId="Microsoft Office User" providerId="None"/>
      </p:ext>
    </p:extLst>
  </p:cmAuthor>
  <p:cmAuthor id="3" name="Xin Gao" initials="XG" lastIdx="67" clrIdx="2">
    <p:extLst>
      <p:ext uri="{19B8F6BF-5375-455C-9EA6-DF929625EA0E}">
        <p15:presenceInfo xmlns:p15="http://schemas.microsoft.com/office/powerpoint/2012/main" userId="Xin Gao" providerId="None"/>
      </p:ext>
    </p:extLst>
  </p:cmAuthor>
  <p:cmAuthor id="4" name="Anand Kamat" initials="AK" lastIdx="41" clrIdx="3">
    <p:extLst>
      <p:ext uri="{19B8F6BF-5375-455C-9EA6-DF929625EA0E}">
        <p15:presenceInfo xmlns:p15="http://schemas.microsoft.com/office/powerpoint/2012/main" userId="Anand Kamat" providerId="None"/>
      </p:ext>
    </p:extLst>
  </p:cmAuthor>
  <p:cmAuthor id="5" name="Raymond, Patty" initials="RP" lastIdx="22" clrIdx="4">
    <p:extLst>
      <p:ext uri="{19B8F6BF-5375-455C-9EA6-DF929625EA0E}">
        <p15:presenceInfo xmlns:p15="http://schemas.microsoft.com/office/powerpoint/2012/main" userId="S-1-5-21-1407069837-2091007605-538272213-29355854" providerId="AD"/>
      </p:ext>
    </p:extLst>
  </p:cmAuthor>
  <p:cmAuthor id="6" name="Daniel Blake" initials="DJB" lastIdx="1" clrIdx="5">
    <p:extLst>
      <p:ext uri="{19B8F6BF-5375-455C-9EA6-DF929625EA0E}">
        <p15:presenceInfo xmlns:p15="http://schemas.microsoft.com/office/powerpoint/2012/main" userId="Daniel Blak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DD8"/>
    <a:srgbClr val="E7E8EF"/>
    <a:srgbClr val="E7E8EE"/>
    <a:srgbClr val="0B3181"/>
    <a:srgbClr val="B11B45"/>
    <a:srgbClr val="CD1F50"/>
    <a:srgbClr val="74112D"/>
    <a:srgbClr val="77122E"/>
    <a:srgbClr val="73112D"/>
    <a:srgbClr val="CB1F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13" autoAdjust="0"/>
    <p:restoredTop sz="85034" autoAdjust="0"/>
  </p:normalViewPr>
  <p:slideViewPr>
    <p:cSldViewPr snapToGrid="0">
      <p:cViewPr varScale="1">
        <p:scale>
          <a:sx n="102" d="100"/>
          <a:sy n="102" d="100"/>
        </p:scale>
        <p:origin x="216" y="304"/>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80" d="100"/>
        <a:sy n="80" d="100"/>
      </p:scale>
      <p:origin x="0" y="0"/>
    </p:cViewPr>
  </p:sorterViewPr>
  <p:notesViewPr>
    <p:cSldViewPr snapToGrid="0" showGuides="1">
      <p:cViewPr varScale="1">
        <p:scale>
          <a:sx n="84" d="100"/>
          <a:sy n="84" d="100"/>
        </p:scale>
        <p:origin x="382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gs" Target="tags/tag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38DCDED-19AE-4A65-844A-536A6E633AC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7C643FE0-DFCD-4B59-A09E-FAC2EB93DE9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5DDDEFD-825A-4293-AC0B-8CF0B1BD7699}" type="datetimeFigureOut">
              <a:rPr lang="en-US" smtClean="0"/>
              <a:t>5/5/25</a:t>
            </a:fld>
            <a:endParaRPr lang="en-US" dirty="0"/>
          </a:p>
        </p:txBody>
      </p:sp>
      <p:sp>
        <p:nvSpPr>
          <p:cNvPr id="4" name="Footer Placeholder 3">
            <a:extLst>
              <a:ext uri="{FF2B5EF4-FFF2-40B4-BE49-F238E27FC236}">
                <a16:creationId xmlns:a16="http://schemas.microsoft.com/office/drawing/2014/main" id="{791F43C5-40D6-45F5-B4C4-56FAF4F6459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ADCACE0-D798-44D6-AA96-A3035D87790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C14387A-8BF7-4740-80E4-F903972BF1DA}" type="slidenum">
              <a:rPr lang="en-US" smtClean="0"/>
              <a:t>‹#›</a:t>
            </a:fld>
            <a:endParaRPr lang="en-US" dirty="0"/>
          </a:p>
        </p:txBody>
      </p:sp>
    </p:spTree>
    <p:extLst>
      <p:ext uri="{BB962C8B-B14F-4D97-AF65-F5344CB8AC3E}">
        <p14:creationId xmlns:p14="http://schemas.microsoft.com/office/powerpoint/2010/main" val="2257172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i.org/10.1109/CVPR.2016.90"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i.org/10.48550/arXiv.1809.08848" TargetMode="External"/><Relationship Id="rId2" Type="http://schemas.openxmlformats.org/officeDocument/2006/relationships/slide" Target="../slides/slide13.xml"/><Relationship Id="rId1" Type="http://schemas.openxmlformats.org/officeDocument/2006/relationships/notesMaster" Target="../notesMasters/notesMaster1.xml"/><Relationship Id="rId5" Type="http://schemas.openxmlformats.org/officeDocument/2006/relationships/hyperlink" Target="https://doi.org/10.48550/arXiv.2002.10444" TargetMode="External"/><Relationship Id="rId4" Type="http://schemas.openxmlformats.org/officeDocument/2006/relationships/hyperlink" Target="https://doi.org/10.48550/arXiv.1901.09321"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oi.org/10.1109/CVPR.2016.90"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d2l.ai/chapter_convolutional-modern/resnet.html#residual-blocks"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6933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Figure of generic function classes and figure of nested function classes. See description in notes.</a:t>
            </a:r>
          </a:p>
          <a:p>
            <a:r>
              <a:rPr lang="en-US" dirty="0"/>
              <a:t>~Equations</a:t>
            </a:r>
          </a:p>
          <a:p>
            <a:r>
              <a:rPr lang="en-US" dirty="0"/>
              <a:t>~</a:t>
            </a:r>
          </a:p>
          <a:p>
            <a:r>
              <a:rPr lang="en-US" b="1" dirty="0"/>
              <a:t>Image description: </a:t>
            </a:r>
            <a:r>
              <a:rPr lang="en-US" dirty="0"/>
              <a:t>The first figure represents the region that spans all the functions that are represented by a generic network architecture. As k, the number of layers, increases, the resulting region shifts further away from the optimal point. This is because, as k increases, the new region doesn’t contain all the functions that are represented by the previous network. Therefore, the deepest network often fails to be the better solution.</a:t>
            </a:r>
          </a:p>
          <a:p>
            <a:endParaRPr lang="en-US" dirty="0"/>
          </a:p>
          <a:p>
            <a:r>
              <a:rPr lang="en-US" dirty="0"/>
              <a:t>The second figure represents a network that uses skip or residual connections. When a layer is added, all the functions of the previous network architecture are contained in the new region. Therefore, increasing the number of layers results in a better performing model. </a:t>
            </a:r>
            <a:r>
              <a:rPr lang="en-US" b="1" dirty="0"/>
              <a:t>End description.</a:t>
            </a:r>
          </a:p>
          <a:p>
            <a:endParaRPr lang="en-US" dirty="0"/>
          </a:p>
          <a:p>
            <a:r>
              <a:rPr lang="en-US" dirty="0"/>
              <a:t>For nonnested function classes, a function class that is larger (by area) doesn’t guarantee that the function will get closer to the truth function (f∗). This doesn’t happen in nested function classes.</a:t>
            </a:r>
          </a:p>
          <a:p>
            <a:endParaRPr lang="en-US" dirty="0"/>
          </a:p>
          <a:p>
            <a:r>
              <a:rPr lang="en-US" dirty="0"/>
              <a:t>For deep neural networks, if you train the newly added layer into an identity function </a:t>
            </a:r>
            <a:r>
              <a:rPr lang="en-US" dirty="0">
                <a:sym typeface="Helvetica Neue"/>
              </a:rPr>
              <a:t>𝑓(𝐱)=𝐱</a:t>
            </a:r>
            <a:r>
              <a:rPr lang="en-US" dirty="0"/>
              <a:t>, the new model will be as effective as the original model. Because the new model might get a better solution to fit the training dataset, the added layer might make it easier to reduce training errors.</a:t>
            </a:r>
          </a:p>
          <a:p>
            <a:endParaRPr lang="en-US" dirty="0"/>
          </a:p>
          <a:p>
            <a:r>
              <a:rPr lang="en-US" dirty="0"/>
              <a:t>This is the question that He et al. (2016) considered when working on deep computer vision (CV) models. At the heart of their proposed residual network (ResNet) is the idea that every additional layer should more easily contain the identity function as one of its elements. These considerations are rather profound, but they led to a surprisingly simple solution: a residual block. With it, ResNet won the ImageNet Large Scale Visual Recognition Challenge in 2015. The design had a profound influence on how to build deep neural networks.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 Kaiming He, Xiangyu Zhang, Shaoqing Ren, and Jian Sun. “Deep Residual Learning for Image Recognition.” Paper presented at the 2016 IEEE Conference on Computer Vision and Pattern Recognition (CVPR), Las Vegas, NV, June 2016. </a:t>
            </a:r>
            <a:r>
              <a:rPr lang="en-US" dirty="0">
                <a:hlinkClick r:id="rId3"/>
              </a:rPr>
              <a:t>https://doi.org/10.1109/CVPR.2016.90</a:t>
            </a:r>
            <a:r>
              <a:rPr lang="en-US" dirty="0"/>
              <a:t>.</a:t>
            </a:r>
          </a:p>
        </p:txBody>
      </p:sp>
    </p:spTree>
    <p:extLst>
      <p:ext uri="{BB962C8B-B14F-4D97-AF65-F5344CB8AC3E}">
        <p14:creationId xmlns:p14="http://schemas.microsoft.com/office/powerpoint/2010/main" val="24644998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 equation labels: </a:t>
            </a:r>
            <a:r>
              <a:rPr lang="nl-NL" dirty="0"/>
              <a:t>x + f(x) is y. g(x) + g(f(x)) is g(y).</a:t>
            </a:r>
            <a:endParaRPr lang="en-US" dirty="0"/>
          </a:p>
          <a:p>
            <a:r>
              <a:rPr lang="en-US" dirty="0"/>
              <a:t>~Alt text – gradient flow: Diagram of gradient flow. See description in notes.</a:t>
            </a:r>
          </a:p>
          <a:p>
            <a:r>
              <a:rPr lang="en-US" dirty="0"/>
              <a:t>~Equations</a:t>
            </a:r>
          </a:p>
          <a:p>
            <a:r>
              <a:rPr lang="en-US" dirty="0"/>
              <a:t>~</a:t>
            </a:r>
          </a:p>
          <a:p>
            <a:r>
              <a:rPr lang="en-US" b="1" dirty="0"/>
              <a:t>Image description: </a:t>
            </a:r>
            <a:r>
              <a:rPr lang="en-US" dirty="0"/>
              <a:t>During back propagation, the gradient will flow through each layer of the neural network separately, updating the weights and biases of that layer based on the gradient. However, because the output of each layer is typically used as the input to the next layer, the gradient will also flow through all the layers in combination, affecting the weights and biases of all layers that the output of the current layer is connected to. </a:t>
            </a:r>
            <a:r>
              <a:rPr lang="en-US" b="1" dirty="0"/>
              <a:t>End description. </a:t>
            </a:r>
          </a:p>
          <a:p>
            <a:endParaRPr lang="en-US" dirty="0"/>
          </a:p>
          <a:p>
            <a:r>
              <a:rPr lang="en-US" dirty="0"/>
              <a:t>In the case of residual layers, the gradient can flow directly from the output of the layer to the input of the layer, bypassing the intermediate layers. This can improve the flow of gradients and prevent the vanishing gradient problem.</a:t>
            </a:r>
          </a:p>
          <a:p>
            <a:endParaRPr lang="en-US" dirty="0"/>
          </a:p>
          <a:p>
            <a:r>
              <a:rPr lang="en-US" dirty="0"/>
              <a:t>The gradient will still hit each layer separately, as well as in all combinations. This is because the gradient is computed for each layer individually, using the chain rule to propagate the gradient backward through the network.</a:t>
            </a:r>
          </a:p>
        </p:txBody>
      </p:sp>
    </p:spTree>
    <p:extLst>
      <p:ext uri="{BB962C8B-B14F-4D97-AF65-F5344CB8AC3E}">
        <p14:creationId xmlns:p14="http://schemas.microsoft.com/office/powerpoint/2010/main" val="6437711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~Alt text: Diagram of gradient flow through residual layers. See description in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Image description:</a:t>
            </a:r>
            <a:r>
              <a:rPr lang="en-US" b="0" dirty="0"/>
              <a:t> Diagram of the gradient flow through a network with three layers and three skip connections. Similar to the example from the previous slide, the image demonstrates all combinations of gradients passing though the connections and layers. The addition of more layers and residual connections results in more combinations than the network from the previous slide. </a:t>
            </a:r>
            <a:r>
              <a:rPr lang="en-US" b="1" dirty="0"/>
              <a:t>End description.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The gradient will still hit each layer separately, as well as in all combinations. This is because the gradient is computed for each layer individually, using the chain rule to propagate the gradient backward through the network.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The use of residual connections doesn’t change this basic principle of backpropagation.</a:t>
            </a:r>
          </a:p>
          <a:p>
            <a:endParaRPr lang="en-US" dirty="0"/>
          </a:p>
          <a:p>
            <a:r>
              <a:rPr lang="en-US" dirty="0"/>
              <a:t>In deep networks with many residual layers, the gradient might hit each layer multiple times through different paths, depending on the specific architecture of the network.</a:t>
            </a:r>
          </a:p>
          <a:p>
            <a:endParaRPr lang="en-US" dirty="0"/>
          </a:p>
          <a:p>
            <a:r>
              <a:rPr lang="en-US" dirty="0"/>
              <a:t>This can be beneficial for training deep networks because it allows the gradient to flow more freely and reduces the risk of the vanishing gradient problem.</a:t>
            </a:r>
          </a:p>
        </p:txBody>
      </p:sp>
    </p:spTree>
    <p:extLst>
      <p:ext uri="{BB962C8B-B14F-4D97-AF65-F5344CB8AC3E}">
        <p14:creationId xmlns:p14="http://schemas.microsoft.com/office/powerpoint/2010/main" val="32336076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References:</a:t>
            </a:r>
          </a:p>
          <a:p>
            <a:pPr marL="171450" indent="-171450">
              <a:buFont typeface="Arial" panose="020B0604020202020204" pitchFamily="34" charset="0"/>
              <a:buChar char="•"/>
            </a:pPr>
            <a:r>
              <a:rPr lang="en-US" dirty="0"/>
              <a:t>Wojciech Tarnowski, Piotr Warchoł, Stanisław Jastrzębski, Jacek Tabor, and Maciej A. Nowak. “Dynamical Isometry Is Achieved in Residual Networks in a Universal Way for Any Activation Function.” Proceedings of the 22</a:t>
            </a:r>
            <a:r>
              <a:rPr lang="en-US" baseline="30000" dirty="0"/>
              <a:t>nd</a:t>
            </a:r>
            <a:r>
              <a:rPr lang="en-US" dirty="0"/>
              <a:t> International Conference on Artificial Intelligence and Statistics (AISTATS), Okinawa, Japan, 2019. </a:t>
            </a:r>
            <a:r>
              <a:rPr lang="en-US" dirty="0">
                <a:hlinkClick r:id="rId3"/>
              </a:rPr>
              <a:t>https://doi.org/10.48550/arXiv.1809.08848</a:t>
            </a:r>
            <a:r>
              <a:rPr lang="en-US" dirty="0"/>
              <a:t>.</a:t>
            </a:r>
          </a:p>
          <a:p>
            <a:pPr marL="171450" indent="-171450">
              <a:buFont typeface="Arial" panose="020B0604020202020204" pitchFamily="34" charset="0"/>
              <a:buChar char="•"/>
            </a:pPr>
            <a:r>
              <a:rPr lang="en-US" dirty="0"/>
              <a:t>Hongyi Zhang, Yann N. Dauphin, and Tengyu Ma. “Fixup Initialization: Residual Learning without Normalization.” Paper presented at the 7</a:t>
            </a:r>
            <a:r>
              <a:rPr lang="en-US" baseline="30000" dirty="0"/>
              <a:t>th</a:t>
            </a:r>
            <a:r>
              <a:rPr lang="en-US" dirty="0"/>
              <a:t> International Conference on Learning Representations (ICLR), New Orleans, LA, 2019. </a:t>
            </a:r>
            <a:r>
              <a:rPr lang="en-US" dirty="0">
                <a:hlinkClick r:id="rId4"/>
              </a:rPr>
              <a:t>https://doi.org/10.48550/arXiv.1901.09321</a:t>
            </a:r>
            <a:r>
              <a:rPr lang="en-US" dirty="0"/>
              <a:t>.</a:t>
            </a:r>
          </a:p>
          <a:p>
            <a:pPr marL="171450" indent="-171450">
              <a:buFont typeface="Arial" panose="020B0604020202020204" pitchFamily="34" charset="0"/>
              <a:buChar char="•"/>
            </a:pPr>
            <a:r>
              <a:rPr lang="en-US" dirty="0"/>
              <a:t>Soham De and Samuel L. Smith. “Batch Normalization Biases Residual Blocks towards the Identity Function in Deep Networks.” 34</a:t>
            </a:r>
            <a:r>
              <a:rPr lang="en-US" baseline="30000" dirty="0"/>
              <a:t>th</a:t>
            </a:r>
            <a:r>
              <a:rPr lang="en-US" dirty="0"/>
              <a:t> Conference on Neural Information Processing Systems (NeurIPS), Vancouver, Canada, 2020. </a:t>
            </a:r>
            <a:r>
              <a:rPr lang="en-US" dirty="0">
                <a:hlinkClick r:id="rId5"/>
              </a:rPr>
              <a:t>https://doi.org/10.48550/arXiv.2002.10444</a:t>
            </a:r>
            <a:r>
              <a:rPr lang="en-US" dirty="0"/>
              <a:t>.</a:t>
            </a:r>
          </a:p>
        </p:txBody>
      </p:sp>
    </p:spTree>
    <p:extLst>
      <p:ext uri="{BB962C8B-B14F-4D97-AF65-F5344CB8AC3E}">
        <p14:creationId xmlns:p14="http://schemas.microsoft.com/office/powerpoint/2010/main" val="1243870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vanishing gradient problem is a challenge during the training process. The problem occurs when the gradients of the loss function (with respect to the parameters of the network) become very small, which makes it difficult for the model to learn.</a:t>
            </a:r>
          </a:p>
        </p:txBody>
      </p:sp>
    </p:spTree>
    <p:extLst>
      <p:ext uri="{BB962C8B-B14F-4D97-AF65-F5344CB8AC3E}">
        <p14:creationId xmlns:p14="http://schemas.microsoft.com/office/powerpoint/2010/main" val="27542346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8522875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7611121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Deep residual learning framework (ResNet) showing the use of skip connections in blocks to mitigate network degradation.</a:t>
            </a:r>
          </a:p>
          <a:p>
            <a:r>
              <a:rPr lang="en-US" dirty="0"/>
              <a:t>~</a:t>
            </a:r>
          </a:p>
          <a:p>
            <a:r>
              <a:rPr lang="en-US" dirty="0"/>
              <a:t>The degradation problem is believed to be caused by the vanishing gradient problem, where the gradients become too small to effectively update the parameters of the lower layers. This can make it difficult for the lower layers to learn useful representations and can ultimately result in a decrease in performance.</a:t>
            </a:r>
          </a:p>
          <a:p>
            <a:endParaRPr lang="en-US" dirty="0"/>
          </a:p>
          <a:p>
            <a:r>
              <a:rPr lang="en-US" dirty="0"/>
              <a:t>ResNet addresses this problem by introducing residual skip connections, which allow information to be directly passed between layers, bypassing some of the layers altogether. This means that even if the gradients become very small, the information can still flow through the network and be used to update the parameters.</a:t>
            </a:r>
          </a:p>
          <a:p>
            <a:endParaRPr lang="en-US" dirty="0"/>
          </a:p>
          <a:p>
            <a:r>
              <a:rPr lang="en-US" dirty="0"/>
              <a:t>The motivation behind ResNet is to create deeper neural networks that can learn more complex representations without being hindered by the degradation problem. By introducing residual connections, ResNet has been able to achieve state-of-the-art results on a range of computer vision (CV) tasks.</a:t>
            </a:r>
          </a:p>
          <a:p>
            <a:pPr marL="0" indent="0">
              <a:buFont typeface="Arial" panose="020B0604020202020204" pitchFamily="34" charset="0"/>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 Kaiming He, Xiangyu Zhang, Shaoqing Ren, and Jian Sun. “Deep Residual Learning for Image Recognition.” Paper presented at the 2016 IEEE Conference on Computer Vision and Pattern Recognition (CVPR), Las Vegas, NV, June 2016. </a:t>
            </a:r>
            <a:r>
              <a:rPr lang="en-US" dirty="0">
                <a:hlinkClick r:id="rId3"/>
              </a:rPr>
              <a:t>https://doi.org/10.1109/CVPR.2016.90</a:t>
            </a:r>
            <a:r>
              <a:rPr lang="en-US" dirty="0"/>
              <a:t>.</a:t>
            </a:r>
          </a:p>
        </p:txBody>
      </p:sp>
    </p:spTree>
    <p:extLst>
      <p:ext uri="{BB962C8B-B14F-4D97-AF65-F5344CB8AC3E}">
        <p14:creationId xmlns:p14="http://schemas.microsoft.com/office/powerpoint/2010/main" val="41083423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In a traditional neural network, each layer applies a nonlinear transformation to the output of the previous layer. In contrast, a residual block in a ResNet contains a shortcut connection that bypasses one or more layers and adds the input directly to the output. This allows the network to learn the residual function—or the difference between the output and input—instead of trying to learn the full function from scratch.</a:t>
            </a:r>
          </a:p>
          <a:p>
            <a:pPr algn="l"/>
            <a:endParaRPr lang="en-US" dirty="0"/>
          </a:p>
          <a:p>
            <a:pPr algn="l"/>
            <a:r>
              <a:rPr lang="en-US" dirty="0"/>
              <a:t>The introduction of residual connections allows for the design of much deeper neural networks that can be trained more easily and effectively. With traditional networks, adding more layers can sometimes lead to worse performance due to the vanishing gradient problem, where the gradients become extremely small and the network stops learning. ResNet overcomes this issue by allowing gradients to flow directly through the shortcut connections, which helps to preserve the gradient magnitude and enables training of much deeper networks.</a:t>
            </a:r>
          </a:p>
        </p:txBody>
      </p:sp>
    </p:spTree>
    <p:extLst>
      <p:ext uri="{BB962C8B-B14F-4D97-AF65-F5344CB8AC3E}">
        <p14:creationId xmlns:p14="http://schemas.microsoft.com/office/powerpoint/2010/main" val="2326833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Comparison of a regular block and a residual block. The residual block adds connections between layers, which are called skip connections or shortcuts.</a:t>
            </a:r>
          </a:p>
          <a:p>
            <a:r>
              <a:rPr lang="en-US" dirty="0"/>
              <a:t>~</a:t>
            </a:r>
          </a:p>
          <a:p>
            <a:r>
              <a:rPr lang="en-US" dirty="0"/>
              <a:t>Residual skip connections, also known as residual connections, are a type of shortcut connection in deep neural networks. These connections allow the network to learn residual functions, which can help to improve the quality of learned features.</a:t>
            </a:r>
          </a:p>
          <a:p>
            <a:endParaRPr lang="en-US" dirty="0"/>
          </a:p>
          <a:p>
            <a:r>
              <a:rPr lang="en-US" dirty="0"/>
              <a:t>In a traditional neural network, the output of one layer is directly fed into the next layer as input. However, in a residual network, the output of a layer is added to the input of a later layer, effectively creating a shortcut connection that allows the network to bypass some of the layers. This connection is often called a skip connection.</a:t>
            </a:r>
          </a:p>
          <a:p>
            <a:endParaRPr lang="en-US" dirty="0"/>
          </a:p>
          <a:p>
            <a:r>
              <a:rPr lang="en-US" dirty="0"/>
              <a:t>For more information, see Residual Blocks in </a:t>
            </a:r>
            <a:r>
              <a:rPr lang="en-US" i="1" dirty="0"/>
              <a:t>Dive into Deep Learning</a:t>
            </a:r>
            <a:r>
              <a:rPr lang="en-US" i="0" dirty="0"/>
              <a:t> at </a:t>
            </a:r>
            <a:r>
              <a:rPr lang="en-US" i="0" dirty="0">
                <a:hlinkClick r:id="rId3"/>
              </a:rPr>
              <a:t>http://d2l.ai/chapter_convolutional-modern/resnet.html#residual-blocks</a:t>
            </a:r>
            <a:r>
              <a:rPr lang="en-US" i="0" dirty="0"/>
              <a:t>.</a:t>
            </a:r>
            <a:endParaRPr lang="en-US" dirty="0"/>
          </a:p>
        </p:txBody>
      </p:sp>
    </p:spTree>
    <p:extLst>
      <p:ext uri="{BB962C8B-B14F-4D97-AF65-F5344CB8AC3E}">
        <p14:creationId xmlns:p14="http://schemas.microsoft.com/office/powerpoint/2010/main" val="2004933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085108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Same diagram from previous slide.</a:t>
            </a:r>
          </a:p>
          <a:p>
            <a:r>
              <a:rPr lang="en-US" dirty="0"/>
              <a:t>~</a:t>
            </a:r>
          </a:p>
          <a:p>
            <a:r>
              <a:rPr lang="en-US" dirty="0"/>
              <a:t>The intuition behind this approach is that when a neural network learns to approximate a complex function, it might be easier to learn the residual function (the difference between the output and the input) rather than directly learning the underlying function itself. By using skip connections, the network can learn to adjust the input features for higher quality features, which can improve the overall performance of the network.</a:t>
            </a:r>
          </a:p>
        </p:txBody>
      </p:sp>
    </p:spTree>
    <p:extLst>
      <p:ext uri="{BB962C8B-B14F-4D97-AF65-F5344CB8AC3E}">
        <p14:creationId xmlns:p14="http://schemas.microsoft.com/office/powerpoint/2010/main" val="629245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~Equations</a:t>
            </a:r>
          </a:p>
          <a:p>
            <a:r>
              <a:rPr lang="en-US" dirty="0"/>
              <a:t>~</a:t>
            </a:r>
          </a:p>
          <a:p>
            <a:r>
              <a:rPr lang="en-US" b="1" dirty="0"/>
              <a:t>The function class of a whole network encompasses the function classes of the smaller subnetworks.</a:t>
            </a:r>
          </a:p>
          <a:p>
            <a:r>
              <a:rPr lang="en-US" dirty="0"/>
              <a:t>Because the shortcut connection directly connects the input to the output of the block, the function class of the entire network includes the function class of the subnetwork without the shortcut connection (the residual connection) as well as the function class of the subnetwork with the shortcut connection. This means that the network can learn more complex functions than it would be able to learn without the shortcut connection.</a:t>
            </a:r>
          </a:p>
          <a:p>
            <a:endParaRPr lang="en-US" dirty="0"/>
          </a:p>
          <a:p>
            <a:r>
              <a:rPr lang="en-US" b="1" dirty="0"/>
              <a:t>Learning the deviation from the identity is simpler than learning the whole function.</a:t>
            </a:r>
          </a:p>
          <a:p>
            <a:r>
              <a:rPr lang="en-US" dirty="0"/>
              <a:t>In a residual block, the residual connection attempts to learn the deviation from the identity function—or the difference between the input and output—rather than learning the entire function directly. This can make it easier for the network to learn more complex functions and avoid issues such as the vanishing gradient problem, which can occur when training deep neural networks.</a:t>
            </a:r>
          </a:p>
        </p:txBody>
      </p:sp>
    </p:spTree>
    <p:extLst>
      <p:ext uri="{BB962C8B-B14F-4D97-AF65-F5344CB8AC3E}">
        <p14:creationId xmlns:p14="http://schemas.microsoft.com/office/powerpoint/2010/main" val="358159235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Diagram of a deep residual learning framework (ResNet).</a:t>
            </a:r>
          </a:p>
        </p:txBody>
      </p:sp>
    </p:spTree>
    <p:extLst>
      <p:ext uri="{BB962C8B-B14F-4D97-AF65-F5344CB8AC3E}">
        <p14:creationId xmlns:p14="http://schemas.microsoft.com/office/powerpoint/2010/main" val="2189265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762501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p:txBody>
      </p:sp>
    </p:spTree>
    <p:extLst>
      <p:ext uri="{BB962C8B-B14F-4D97-AF65-F5344CB8AC3E}">
        <p14:creationId xmlns:p14="http://schemas.microsoft.com/office/powerpoint/2010/main" val="1156148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2130877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24C74960-673A-4894-9DFA-C4038B9D69C0}"/>
              </a:ext>
            </a:extLst>
          </p:cNvPr>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~Equations</a:t>
            </a:r>
          </a:p>
          <a:p>
            <a:pPr lvl="0"/>
            <a:r>
              <a:rPr lang="en-US" dirty="0"/>
              <a:t>~</a:t>
            </a:r>
          </a:p>
          <a:p>
            <a:pPr lvl="0"/>
            <a:r>
              <a:rPr lang="en-US" dirty="0"/>
              <a:t>Note: The exponential moving averages are learned from training data.</a:t>
            </a:r>
          </a:p>
          <a:p>
            <a:pPr lvl="0"/>
            <a:endParaRPr lang="en-US" dirty="0"/>
          </a:p>
          <a:p>
            <a:r>
              <a:rPr lang="en-US" dirty="0"/>
              <a:t>Batch normalization is a technique that is used in deep learning to improve the training. The technique normalizes the output of each layer so that it has zero mean and unit variance. This makes it easier for the network to learn and leads to faster, more stable training.</a:t>
            </a:r>
          </a:p>
          <a:p>
            <a:endParaRPr lang="en-US" dirty="0"/>
          </a:p>
          <a:p>
            <a:r>
              <a:rPr lang="en-US" dirty="0"/>
              <a:t>Normalization is done by computing the mean and variance of the inputs over a batch of training examples, and then normalizing the inputs by using these statistics.</a:t>
            </a:r>
          </a:p>
          <a:p>
            <a:endParaRPr lang="en-US" dirty="0"/>
          </a:p>
          <a:p>
            <a:r>
              <a:rPr lang="en-US" dirty="0"/>
              <a:t>Batch normalization also includes two learnable parameters, scale and shift, which allow the network to learn the optimal scaling and shifting of the normalized inputs.</a:t>
            </a:r>
          </a:p>
        </p:txBody>
      </p:sp>
    </p:spTree>
    <p:extLst>
      <p:ext uri="{BB962C8B-B14F-4D97-AF65-F5344CB8AC3E}">
        <p14:creationId xmlns:p14="http://schemas.microsoft.com/office/powerpoint/2010/main" val="15734271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~Equations</a:t>
                </a:r>
              </a:p>
              <a:p>
                <a:r>
                  <a:rPr lang="en-US" dirty="0"/>
                  <a:t>~</a:t>
                </a:r>
              </a:p>
              <a:p>
                <a:r>
                  <a:rPr lang="en-US" dirty="0"/>
                  <a:t>Normalization is applied by subtracting the sample mean and dividing by the sample standard deviation. In the example on the slide, the sample is one batch. Scale and shift parameters are learned through the training process. These parameters allow the network to adjust the scale and mean of the normalization.</a:t>
                </a:r>
              </a:p>
              <a:p>
                <a:endParaRPr lang="en-US" dirty="0"/>
              </a:p>
              <a:p>
                <a:r>
                  <a:rPr lang="en-US" dirty="0"/>
                  <a:t>After applying standardization, the resulting minibatch has zero mean and unit variance. The choice of unit variance (compared</a:t>
                </a:r>
                <a:r>
                  <a:rPr lang="en-US" baseline="0" dirty="0"/>
                  <a:t> to </a:t>
                </a:r>
                <a:r>
                  <a:rPr lang="en-US" dirty="0"/>
                  <a:t>some other magic number) is an arbitrary choice. Recover this degree of freedom by including an elementwise scale parameter </a:t>
                </a:r>
                <a:r>
                  <a:rPr lang="el-GR" dirty="0"/>
                  <a:t>γ</a:t>
                </a:r>
                <a:r>
                  <a:rPr lang="en-US" dirty="0"/>
                  <a:t> and shift parameter </a:t>
                </a:r>
                <a:r>
                  <a:rPr lang="el-GR" dirty="0"/>
                  <a:t>β</a:t>
                </a:r>
                <a:r>
                  <a:rPr lang="en-US" dirty="0"/>
                  <a:t>. Both are parameters that need to be learned as part of model training.</a:t>
                </a:r>
              </a:p>
              <a:p>
                <a:endParaRPr lang="en-US" dirty="0"/>
              </a:p>
              <a:p>
                <a:pPr algn="l"/>
                <a:r>
                  <a:rPr lang="en-US" dirty="0"/>
                  <a:t>Batch normalization typically behaves differently in training mode and prediction mode. First, the noise in the sample mean and the sample variance that arises from estimating each on minibatches isn’t desirable after the model is trained. Second, you might not have the luxury of computing per-batch normalization statistics. For example, you might apply the model to make one prediction at a time.</a:t>
                </a:r>
              </a:p>
              <a:p>
                <a:pPr algn="l"/>
                <a:endParaRPr lang="en-US" dirty="0"/>
              </a:p>
              <a:p>
                <a:pPr algn="l"/>
                <a:r>
                  <a:rPr lang="en-US" dirty="0"/>
                  <a:t>Typically, after training, you will use the entire dataset to compute stable estimates of the variable statistics and then fix them at prediction time. Consequently, batch normalization behaves differently during training and at test time. Recall that dropout also exhibits this characteristic.</a:t>
                </a:r>
              </a:p>
            </p:txBody>
          </p:sp>
        </mc:Choice>
        <mc:Fallback xmlns="">
          <p:sp>
            <p:nvSpPr>
              <p:cNvPr id="3" name="Notes Placeholder 2"/>
              <p:cNvSpPr>
                <a:spLocks noGrp="1"/>
              </p:cNvSpPr>
              <p:nvPr>
                <p:ph type="body" idx="1"/>
              </p:nvPr>
            </p:nvSpPr>
            <p:spPr/>
            <p:txBody>
              <a:bodyPr/>
              <a:lstStyle/>
              <a:p>
                <a:r>
                  <a:rPr lang="en-US" dirty="0"/>
                  <a:t>Normalization is applied by subtracting the sample mean and dividing by the sample standard deviation. Here, the sample is one batch.</a:t>
                </a:r>
              </a:p>
              <a:p>
                <a:r>
                  <a:rPr lang="en-US" dirty="0"/>
                  <a:t>Scale and shift parameters are learned through the training process. Scale and shift parameters allow the network to adjust the scale and mean of the normalization.</a:t>
                </a:r>
              </a:p>
              <a:p>
                <a:endParaRPr lang="en-US" dirty="0"/>
              </a:p>
              <a:p>
                <a:r>
                  <a:rPr lang="en-US" b="0" i="0" dirty="0">
                    <a:effectLst/>
                    <a:latin typeface="Roboto" panose="02000000000000000000" pitchFamily="2" charset="0"/>
                  </a:rPr>
                  <a:t>After applying standardization, the resulting minibatch has zero mean and unit variance. The choice of unit variance (vs. some other magic number) is an arbitrary choice. We recover this degree of freedom by including an elementwise </a:t>
                </a:r>
                <a:r>
                  <a:rPr lang="en-US" b="0" i="1" dirty="0">
                    <a:effectLst/>
                    <a:latin typeface="Roboto" panose="02000000000000000000" pitchFamily="2" charset="0"/>
                  </a:rPr>
                  <a:t>scale parameter</a:t>
                </a:r>
                <a:r>
                  <a:rPr lang="en-US" b="0" i="0" dirty="0">
                    <a:effectLst/>
                    <a:latin typeface="Roboto" panose="02000000000000000000" pitchFamily="2" charset="0"/>
                  </a:rPr>
                  <a:t> </a:t>
                </a:r>
                <a:r>
                  <a:rPr lang="en-US" sz="1200" i="0">
                    <a:latin typeface="Cambria Math" panose="02040503050406030204" pitchFamily="18" charset="0"/>
                    <a:ea typeface="Cambria Math" panose="02040503050406030204" pitchFamily="18" charset="0"/>
                    <a:cs typeface="Amazon Ember" panose="020B0603020204020204" pitchFamily="34" charset="0"/>
                  </a:rPr>
                  <a:t>𝛾</a:t>
                </a:r>
                <a:r>
                  <a:rPr lang="en-US" b="0" i="0" dirty="0">
                    <a:effectLst/>
                    <a:latin typeface="Roboto" panose="02000000000000000000" pitchFamily="2" charset="0"/>
                  </a:rPr>
                  <a:t> and </a:t>
                </a:r>
                <a:r>
                  <a:rPr lang="en-US" b="0" i="1" dirty="0">
                    <a:effectLst/>
                    <a:latin typeface="Roboto" panose="02000000000000000000" pitchFamily="2" charset="0"/>
                  </a:rPr>
                  <a:t>shift parameter</a:t>
                </a:r>
                <a:r>
                  <a:rPr lang="en-US" b="0" i="0" dirty="0">
                    <a:effectLst/>
                    <a:latin typeface="Roboto" panose="02000000000000000000" pitchFamily="2" charset="0"/>
                  </a:rPr>
                  <a:t> </a:t>
                </a:r>
                <a:r>
                  <a:rPr lang="en-US" sz="1200" i="0">
                    <a:latin typeface="Cambria Math" panose="02040503050406030204" pitchFamily="18" charset="0"/>
                    <a:ea typeface="Cambria Math" panose="02040503050406030204" pitchFamily="18" charset="0"/>
                    <a:cs typeface="Amazon Ember" panose="020B0603020204020204" pitchFamily="34" charset="0"/>
                  </a:rPr>
                  <a:t>𝛽</a:t>
                </a:r>
                <a:r>
                  <a:rPr lang="en-US" b="0" i="0" dirty="0">
                    <a:effectLst/>
                    <a:latin typeface="Roboto" panose="02000000000000000000" pitchFamily="2" charset="0"/>
                  </a:rPr>
                  <a:t> that have the same shape as �. Both are parameters that need to be learned as part of model training.</a:t>
                </a:r>
              </a:p>
              <a:p>
                <a:endParaRPr lang="en-US" dirty="0"/>
              </a:p>
              <a:p>
                <a:pPr algn="l"/>
                <a:r>
                  <a:rPr lang="en-US" b="0" i="0" dirty="0">
                    <a:effectLst/>
                    <a:latin typeface="Roboto" panose="02000000000000000000" pitchFamily="2" charset="0"/>
                  </a:rPr>
                  <a:t>batch normalization typically behaves differently in training mode and prediction mode. First, the noise in the sample mean and the sample variance arising from estimating each on minibatches are no longer desirable once we have trained the model. Second, we might not have the luxury of computing per-batch normalization statistics. For example, we might need to apply our model to make one prediction at a time.</a:t>
                </a:r>
              </a:p>
              <a:p>
                <a:pPr algn="l"/>
                <a:r>
                  <a:rPr lang="en-US" b="0" i="0" dirty="0">
                    <a:effectLst/>
                    <a:latin typeface="Roboto" panose="02000000000000000000" pitchFamily="2" charset="0"/>
                  </a:rPr>
                  <a:t>Typically, after training, we use the entire dataset to compute stable estimates of the variable statistics and then fix them at prediction time. Consequently, batch normalization behaves differently during training and at test time. Recall that dropout also exhibits this characteristic.</a:t>
                </a:r>
              </a:p>
              <a:p>
                <a:endParaRPr lang="en-US" dirty="0"/>
              </a:p>
            </p:txBody>
          </p:sp>
        </mc:Fallback>
      </mc:AlternateContent>
    </p:spTree>
    <p:extLst>
      <p:ext uri="{BB962C8B-B14F-4D97-AF65-F5344CB8AC3E}">
        <p14:creationId xmlns:p14="http://schemas.microsoft.com/office/powerpoint/2010/main" val="167339809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implement batch normalization from scratch, use the code that is provided on the slide.</a:t>
            </a:r>
          </a:p>
        </p:txBody>
      </p:sp>
    </p:spTree>
    <p:extLst>
      <p:ext uri="{BB962C8B-B14F-4D97-AF65-F5344CB8AC3E}">
        <p14:creationId xmlns:p14="http://schemas.microsoft.com/office/powerpoint/2010/main" val="36256792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residual class has two fully connected layers (self.dense1 and self.dense2) with rectified linear unit (ReLu) activation functions and adds the input tensor x to the output tensor of the residual layer.</a:t>
            </a:r>
          </a:p>
          <a:p>
            <a:endParaRPr lang="en-US" dirty="0"/>
          </a:p>
          <a:p>
            <a:r>
              <a:rPr lang="en-US" dirty="0"/>
              <a:t>The forward method takes a tensor as input and returns the output of the residual layer.</a:t>
            </a:r>
          </a:p>
        </p:txBody>
      </p:sp>
    </p:spTree>
    <p:extLst>
      <p:ext uri="{BB962C8B-B14F-4D97-AF65-F5344CB8AC3E}">
        <p14:creationId xmlns:p14="http://schemas.microsoft.com/office/powerpoint/2010/main" val="38343454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0304215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residual block has two 3×3 convolutional layers with the same number of output channels. Each convolutional layer is followed by a batch normalization layer and a ReLU activation function. Then, the two convolution operations are skipped, and the input is added directly before the final ReLU activation function. This kind of design requires that the output of the two convolutional layers is the same shape as the input so that they can be added together. If changing the number of channels is needed, introduce an additional 1×1 convolutional layer to transform the input into the desired shape for the addition operation.</a:t>
            </a:r>
          </a:p>
        </p:txBody>
      </p:sp>
    </p:spTree>
    <p:extLst>
      <p:ext uri="{BB962C8B-B14F-4D97-AF65-F5344CB8AC3E}">
        <p14:creationId xmlns:p14="http://schemas.microsoft.com/office/powerpoint/2010/main" val="18148008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Pros</a:t>
            </a:r>
          </a:p>
          <a:p>
            <a:pPr marL="171450" indent="-171450">
              <a:buFont typeface="Arial" panose="020B0604020202020204" pitchFamily="34" charset="0"/>
              <a:buChar char="•"/>
            </a:pPr>
            <a:r>
              <a:rPr lang="en-US" dirty="0"/>
              <a:t>Improves training speed: Batch normalization can speed up the training of deep neural networks by reducing the effect of internal covariate shift and improving the flow of gradients during backpropagation.</a:t>
            </a:r>
          </a:p>
          <a:p>
            <a:pPr marL="171450" indent="-171450">
              <a:buFont typeface="Arial" panose="020B0604020202020204" pitchFamily="34" charset="0"/>
              <a:buChar char="•"/>
            </a:pPr>
            <a:r>
              <a:rPr lang="en-US" dirty="0"/>
              <a:t>Improves generalization: By reducing the sensitivity of the network to small changes in the input, batch normalization can help to prevent overfitting and improve the generalization of the network to new data.</a:t>
            </a:r>
          </a:p>
          <a:p>
            <a:pPr marL="171450" indent="-171450">
              <a:buFont typeface="Arial" panose="020B0604020202020204" pitchFamily="34" charset="0"/>
              <a:buChar char="•"/>
            </a:pPr>
            <a:r>
              <a:rPr lang="en-US" dirty="0"/>
              <a:t>Reduces vanishing and exploding gradients: Batch normalization can help to reduce the occurrence of vanishing and exploding gradients, which can make it difficult for deep neural networks to learn.</a:t>
            </a:r>
          </a:p>
          <a:p>
            <a:endParaRPr lang="en-US" dirty="0"/>
          </a:p>
          <a:p>
            <a:r>
              <a:rPr lang="en-US" b="1" dirty="0"/>
              <a:t>Cons</a:t>
            </a:r>
          </a:p>
          <a:p>
            <a:pPr marL="171450" indent="-171450">
              <a:buFont typeface="Arial" panose="020B0604020202020204" pitchFamily="34" charset="0"/>
              <a:buChar char="•"/>
            </a:pPr>
            <a:r>
              <a:rPr lang="en-US" dirty="0"/>
              <a:t>Increases memory usage: Batch normalization requires storing additional statistics for each layer during training, which can increase the memory usage of the network.</a:t>
            </a:r>
          </a:p>
          <a:p>
            <a:pPr marL="171450" indent="-171450">
              <a:buFont typeface="Arial" panose="020B0604020202020204" pitchFamily="34" charset="0"/>
              <a:buChar char="•"/>
            </a:pPr>
            <a:r>
              <a:rPr lang="en-US" dirty="0"/>
              <a:t>Dependency on batch size: Batch normalization statistics are computed over a batch of training examples, so the performance of batch normalization can be affected by the batch size that is used during training.</a:t>
            </a:r>
          </a:p>
          <a:p>
            <a:pPr marL="171450" indent="-171450">
              <a:buFont typeface="Arial" panose="020B0604020202020204" pitchFamily="34" charset="0"/>
              <a:buChar char="•"/>
            </a:pPr>
            <a:r>
              <a:rPr lang="en-US" dirty="0"/>
              <a:t>Slower inference: During inference, batch normalization requires computing the statistics over the entire test set, which can be slower than computing the output of each layer directly.</a:t>
            </a:r>
          </a:p>
        </p:txBody>
      </p:sp>
    </p:spTree>
    <p:extLst>
      <p:ext uri="{BB962C8B-B14F-4D97-AF65-F5344CB8AC3E}">
        <p14:creationId xmlns:p14="http://schemas.microsoft.com/office/powerpoint/2010/main" val="54449190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302843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58709711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0957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Image Placeholder 3">
            <a:extLst>
              <a:ext uri="{FF2B5EF4-FFF2-40B4-BE49-F238E27FC236}">
                <a16:creationId xmlns:a16="http://schemas.microsoft.com/office/drawing/2014/main" id="{E469B7D7-D454-4016-A261-C007A3E86DD0}"/>
              </a:ext>
            </a:extLst>
          </p:cNvPr>
          <p:cNvSpPr>
            <a:spLocks noGrp="1" noRot="1" noChangeAspect="1"/>
          </p:cNvSpPr>
          <p:nvPr>
            <p:ph type="sldImg"/>
          </p:nvPr>
        </p:nvSpPr>
        <p:spPr/>
      </p:sp>
      <p:sp>
        <p:nvSpPr>
          <p:cNvPr id="5" name="Notes Placeholder 4">
            <a:extLst>
              <a:ext uri="{FF2B5EF4-FFF2-40B4-BE49-F238E27FC236}">
                <a16:creationId xmlns:a16="http://schemas.microsoft.com/office/drawing/2014/main" id="{3AFA584B-4810-493D-931A-2CF425E98AF7}"/>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9120656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6734BF5F-BCC8-4EB5-81EB-6A41CFA04E65}"/>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8</a:t>
            </a:r>
          </a:p>
        </p:txBody>
      </p:sp>
    </p:spTree>
    <p:extLst>
      <p:ext uri="{BB962C8B-B14F-4D97-AF65-F5344CB8AC3E}">
        <p14:creationId xmlns:p14="http://schemas.microsoft.com/office/powerpoint/2010/main" val="416359715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7CE2F2A2-658B-49DA-AF90-E763E4DF2B1C}"/>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9</a:t>
            </a:r>
          </a:p>
        </p:txBody>
      </p:sp>
    </p:spTree>
    <p:extLst>
      <p:ext uri="{BB962C8B-B14F-4D97-AF65-F5344CB8AC3E}">
        <p14:creationId xmlns:p14="http://schemas.microsoft.com/office/powerpoint/2010/main" val="34087656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10</a:t>
            </a:r>
          </a:p>
        </p:txBody>
      </p:sp>
    </p:spTree>
    <p:extLst>
      <p:ext uri="{BB962C8B-B14F-4D97-AF65-F5344CB8AC3E}">
        <p14:creationId xmlns:p14="http://schemas.microsoft.com/office/powerpoint/2010/main" val="40139117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~Alt text – 1 epoch: Training accuracy plot for one epoch. See details in notes.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~Alt text – 10 epochs: Training accuracy plot for ten epochs. See details in notes.</a:t>
            </a:r>
          </a:p>
          <a:p>
            <a:r>
              <a:rPr lang="en-US" b="0" dirty="0"/>
              <a:t>~</a:t>
            </a:r>
          </a:p>
          <a:p>
            <a:r>
              <a:rPr lang="en-US" b="1" dirty="0"/>
              <a:t>Image description – 1 epoch:</a:t>
            </a:r>
            <a:r>
              <a:rPr lang="en-US" b="0" dirty="0"/>
              <a:t> Training accuracy plot for one epoch. For </a:t>
            </a:r>
            <a:r>
              <a:rPr lang="en-US" dirty="0"/>
              <a:t>the dense layer, the accuracy drops rapidly after four layers. For the residual layer, the accuracy is stable at around 84 percent as the number of layers increases. </a:t>
            </a:r>
            <a:r>
              <a:rPr lang="en-US" b="1" dirty="0"/>
              <a:t>End description. </a:t>
            </a:r>
          </a:p>
          <a:p>
            <a:endParaRPr lang="en-US" dirty="0"/>
          </a:p>
          <a:p>
            <a:r>
              <a:rPr lang="en-US" b="1" dirty="0"/>
              <a:t>Image description – 10 epochs: </a:t>
            </a:r>
            <a:r>
              <a:rPr lang="en-US" b="0" dirty="0"/>
              <a:t>Training accuracy plot for ten epochs</a:t>
            </a:r>
            <a:r>
              <a:rPr lang="en-US" dirty="0"/>
              <a:t>. For the dense layer, the accuracy drops after four layers (with some fluctuating between two and four layers). For the residual layer, the accuracy is more stable (only fluctuating a bit) at around 90 percent even as the number of layers increases. </a:t>
            </a:r>
            <a:r>
              <a:rPr lang="en-US" b="1" dirty="0"/>
              <a:t>End description. </a:t>
            </a:r>
          </a:p>
          <a:p>
            <a:endParaRPr lang="en-US" dirty="0"/>
          </a:p>
          <a:p>
            <a:r>
              <a:rPr lang="en-US" dirty="0"/>
              <a:t>Increased depth can improve the performance of a neural network, but it can also make the training process more time-consuming.</a:t>
            </a:r>
          </a:p>
          <a:p>
            <a:endParaRPr lang="en-US" dirty="0"/>
          </a:p>
          <a:p>
            <a:r>
              <a:rPr lang="en-US" dirty="0"/>
              <a:t>Deeper neural networks might be able to learn more complex patterns and representations in data, but they might also be more susceptible to overfitting.</a:t>
            </a:r>
          </a:p>
          <a:p>
            <a:endParaRPr lang="en-US" dirty="0"/>
          </a:p>
          <a:p>
            <a:pPr marL="0" marR="0" lvl="0" algn="l" defTabSz="914400" rtl="0" eaLnBrk="1" fontAlgn="auto" latinLnBrk="0" hangingPunct="1">
              <a:buClrTx/>
              <a:buSzTx/>
              <a:buFontTx/>
              <a:buNone/>
              <a:tabLst/>
              <a:defRPr/>
            </a:pPr>
            <a:r>
              <a:rPr lang="en-US" dirty="0"/>
              <a:t>Increasing the depth of a neural network can improve its ability to generalize to new data, but it can also make the network more sensitive to small changes in the input data.</a:t>
            </a:r>
          </a:p>
          <a:p>
            <a:endParaRPr lang="en-US" dirty="0"/>
          </a:p>
          <a:p>
            <a:r>
              <a:rPr lang="en-US" dirty="0"/>
              <a:t>One issue with deep models could be the vanishing gradient problem, which can occur when you train deep neural networks with many layers.</a:t>
            </a:r>
          </a:p>
        </p:txBody>
      </p:sp>
    </p:spTree>
    <p:extLst>
      <p:ext uri="{BB962C8B-B14F-4D97-AF65-F5344CB8AC3E}">
        <p14:creationId xmlns:p14="http://schemas.microsoft.com/office/powerpoint/2010/main" val="31376996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 text: Diagram of residual layers. See notes for description.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Residual layers tend to maintain accuracy better than dense layers in a deep network. This is because residual layers allow the network to learn more complex functions, while dense layers tend to overfit and might become less effective as the network becomes deeper.</a:t>
            </a:r>
          </a:p>
          <a:p>
            <a:endParaRPr lang="en-US" dirty="0"/>
          </a:p>
          <a:p>
            <a:r>
              <a:rPr lang="en-US" dirty="0"/>
              <a:t>By using residual connections, data can skip layers and reach later parts of the network. The plus (+) operation is a simple element-wise addition of x to the transformed output f(x) from the network layer.</a:t>
            </a:r>
          </a:p>
          <a:p>
            <a:endParaRPr lang="en-US" dirty="0"/>
          </a:p>
          <a:p>
            <a:r>
              <a:rPr lang="en-US" dirty="0"/>
              <a:t>Residual layers result in easier convergence in neural networks and mitigate the issue of vanishing and exploding gradients. The exact reason why residual connections work is still being researched, but some theories support the results. The reasons are covered in the following slides.</a:t>
            </a:r>
          </a:p>
          <a:p>
            <a:endParaRPr lang="en-US" dirty="0"/>
          </a:p>
          <a:p>
            <a:r>
              <a:rPr lang="en-US" dirty="0"/>
              <a:t>The slide shows an example of a regular block and an example of a residual block. In the regular block, the portion within the dotted-line box must directly learn the mapping f(x). In the residual block, the portion within the dotted-line box needs to learn the residual mapping g(x)=f(x)−x, which makes the identity mapping f(x)=x easier to learn.</a:t>
            </a:r>
          </a:p>
        </p:txBody>
      </p:sp>
    </p:spTree>
    <p:extLst>
      <p:ext uri="{BB962C8B-B14F-4D97-AF65-F5344CB8AC3E}">
        <p14:creationId xmlns:p14="http://schemas.microsoft.com/office/powerpoint/2010/main" val="20423325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8041DBBD-EECB-4A4B-A400-8AB409303A5F}"/>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Helvetica Neue"/>
              </a:rPr>
              <a:t>~Alt text: Nonnested function classes. Increasing layers leads to functions moving from F1 to F6.</a:t>
            </a:r>
          </a:p>
          <a:p>
            <a:r>
              <a:rPr lang="en-US" dirty="0">
                <a:sym typeface="Helvetica Neue"/>
              </a:rPr>
              <a:t>~Equations</a:t>
            </a:r>
          </a:p>
          <a:p>
            <a:r>
              <a:rPr lang="en-US" dirty="0">
                <a:sym typeface="Helvetica Neue"/>
              </a:rPr>
              <a:t>~</a:t>
            </a:r>
          </a:p>
          <a:p>
            <a:r>
              <a:rPr lang="en-US" dirty="0">
                <a:sym typeface="Helvetica Neue"/>
              </a:rPr>
              <a:t>Consider F, which is the class of functions that a specific network architecture (together with learning rates and other hyperparameter settings) can reach. That is, for all 𝑓∈F, there exists some set of parameters (such as weights and biases) that can be obtained through training on a suitable dataset.</a:t>
            </a:r>
          </a:p>
          <a:p>
            <a:endParaRPr lang="en-US" dirty="0">
              <a:sym typeface="Helvetica Neue"/>
            </a:endParaRPr>
          </a:p>
          <a:p>
            <a:r>
              <a:rPr lang="en-US" dirty="0">
                <a:sym typeface="Helvetica Neue"/>
              </a:rPr>
              <a:t>Assume that the desired underlying mapping that you want to obtain by learning is 𝑓*. Adding layers doesn’t guarantee that the next function class is a superset of the function class that is represented by the previous layer. In other words, it’s possible for the function class to move away from the initial function class at is represented by prior layers. This shift can restrict the expressiveness of the network and cause instability.</a:t>
            </a:r>
          </a:p>
        </p:txBody>
      </p:sp>
    </p:spTree>
    <p:extLst>
      <p:ext uri="{BB962C8B-B14F-4D97-AF65-F5344CB8AC3E}">
        <p14:creationId xmlns:p14="http://schemas.microsoft.com/office/powerpoint/2010/main" val="12976845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ABE41A81-FA34-4E67-B572-8AEE6F753E7F}"/>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Nested function classes. Increasing layers leads to functions moving from F1 to F6.</a:t>
            </a:r>
          </a:p>
          <a:p>
            <a:r>
              <a:rPr lang="en-US" dirty="0"/>
              <a:t>~</a:t>
            </a:r>
            <a:r>
              <a:rPr lang="en-US" dirty="0">
                <a:sym typeface="Helvetica Neue"/>
              </a:rPr>
              <a:t>𝓕1 ⊆…⊆ 𝓕6 </a:t>
            </a:r>
            <a:endParaRPr lang="en-US" dirty="0"/>
          </a:p>
          <a:p>
            <a:r>
              <a:rPr lang="en-US" dirty="0"/>
              <a:t>~</a:t>
            </a:r>
          </a:p>
          <a:p>
            <a:r>
              <a:rPr lang="en-US" dirty="0"/>
              <a:t>Thus, only if larger function classes contain the smaller ones is it guaranteed that increasing them will strictly increase the expressive power of the network. For deep neural networks, if training the newly added layer into an identity function </a:t>
            </a:r>
            <a:r>
              <a:rPr lang="en-US" dirty="0">
                <a:sym typeface="Helvetica Neue"/>
              </a:rPr>
              <a:t>𝑓(𝐱)=𝐱</a:t>
            </a:r>
            <a:r>
              <a:rPr lang="en-US" dirty="0"/>
              <a:t>, the new model will be as effective as the original model. Because the new model might get a better solution to fit the training dataset, the added layer might make it easier to reduce training errors.</a:t>
            </a:r>
          </a:p>
          <a:p>
            <a:endParaRPr lang="en-US" dirty="0">
              <a:sym typeface="Helvetica Neue"/>
            </a:endParaRPr>
          </a:p>
          <a:p>
            <a:r>
              <a:rPr lang="en-US" dirty="0">
                <a:sym typeface="Helvetica Neue"/>
              </a:rPr>
              <a:t>Residual connections provide the skip layer with the inputs provided to the layer before. This allows the skip layer to represent a larger function class, which includes the class of functions that is represented by the previous layer.</a:t>
            </a:r>
          </a:p>
          <a:p>
            <a:endParaRPr lang="en-US" dirty="0">
              <a:sym typeface="Helvetica Neue"/>
            </a:endParaRPr>
          </a:p>
          <a:p>
            <a:r>
              <a:rPr lang="en-US" dirty="0">
                <a:sym typeface="Helvetica Neue"/>
              </a:rPr>
              <a:t>With nested function classes, function n (𝓕n) is a subset of function (n+1) (𝓕n+1). This means that function 3 is a subset of function 4 (𝓕3 ⊆ 𝓕4), you can avoid the previously discussed from the nonnested function classes.</a:t>
            </a:r>
            <a:endParaRPr lang="en-US" dirty="0"/>
          </a:p>
        </p:txBody>
      </p:sp>
    </p:spTree>
    <p:extLst>
      <p:ext uri="{BB962C8B-B14F-4D97-AF65-F5344CB8AC3E}">
        <p14:creationId xmlns:p14="http://schemas.microsoft.com/office/powerpoint/2010/main" val="1199744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4DD4F53C-0F8A-4B3C-9F05-842EF6A18014}"/>
              </a:ext>
            </a:extLst>
          </p:cNvPr>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Diagram of a neural network. See notes for description.</a:t>
            </a:r>
          </a:p>
          <a:p>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Image description: </a:t>
            </a:r>
            <a:r>
              <a:rPr lang="en-US" dirty="0"/>
              <a:t>Diagram of a neural network that has N layers. The network architecture represents a class of functions, F</a:t>
            </a:r>
            <a:r>
              <a:rPr lang="en-US" baseline="-25000" dirty="0"/>
              <a:t>1</a:t>
            </a:r>
            <a:r>
              <a:rPr lang="en-US" dirty="0"/>
              <a:t>. A second diagram shows that an additional layer has been added to the network, which results in N+1 layers. The class of functions, F</a:t>
            </a:r>
            <a:r>
              <a:rPr lang="en-US" baseline="-25000" dirty="0"/>
              <a:t>2</a:t>
            </a:r>
            <a:r>
              <a:rPr lang="en-US" dirty="0"/>
              <a:t>, that is represented by the deeper network spans a different space than F</a:t>
            </a:r>
            <a:r>
              <a:rPr lang="en-US" baseline="-25000" dirty="0"/>
              <a:t>1</a:t>
            </a:r>
            <a:r>
              <a:rPr lang="en-US" dirty="0"/>
              <a:t>. This shift represents how deeper networks can result in a shift in the space that span the functions. It’s common for the new space F</a:t>
            </a:r>
            <a:r>
              <a:rPr lang="en-US" baseline="-25000" dirty="0"/>
              <a:t>2</a:t>
            </a:r>
            <a:r>
              <a:rPr lang="en-US" dirty="0"/>
              <a:t> to fail to capture all the functions that are represented by the old network architecture, F</a:t>
            </a:r>
            <a:r>
              <a:rPr lang="en-US" baseline="-25000" dirty="0"/>
              <a:t>1</a:t>
            </a:r>
            <a:r>
              <a:rPr lang="en-US" dirty="0"/>
              <a:t>. </a:t>
            </a:r>
            <a:r>
              <a:rPr lang="en-US" b="1" dirty="0"/>
              <a:t>End description.</a:t>
            </a:r>
          </a:p>
          <a:p>
            <a:endParaRPr lang="en-US" dirty="0"/>
          </a:p>
          <a:p>
            <a:r>
              <a:rPr lang="en-US" dirty="0"/>
              <a:t>By adding a layer, you risk losing the benefits from the original layers in the training process. Adding an extra layer doesn’t guarantee that performance will improve. This happens because, in the function space, the new class of functions that represent the new architecture is not fully contained in the original function space.</a:t>
            </a:r>
          </a:p>
        </p:txBody>
      </p:sp>
    </p:spTree>
    <p:extLst>
      <p:ext uri="{BB962C8B-B14F-4D97-AF65-F5344CB8AC3E}">
        <p14:creationId xmlns:p14="http://schemas.microsoft.com/office/powerpoint/2010/main" val="860890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Image Placeholder 4">
            <a:extLst>
              <a:ext uri="{FF2B5EF4-FFF2-40B4-BE49-F238E27FC236}">
                <a16:creationId xmlns:a16="http://schemas.microsoft.com/office/drawing/2014/main" id="{5A88E840-EBDB-4C2A-AB86-4D79F34673DC}"/>
              </a:ext>
            </a:extLst>
          </p:cNvPr>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~Alt text – left image: Diagram of neural network. See description in notes.</a:t>
            </a:r>
          </a:p>
          <a:p>
            <a:r>
              <a:rPr lang="en-US" dirty="0"/>
              <a:t>~Alt text – right image: Diagram of function classes. See description in notes.</a:t>
            </a:r>
          </a:p>
          <a:p>
            <a:r>
              <a:rPr lang="en-US" dirty="0"/>
              <a:t>~</a:t>
            </a:r>
          </a:p>
          <a:p>
            <a:r>
              <a:rPr lang="en-US" b="1" dirty="0"/>
              <a:t>Image description – network: </a:t>
            </a:r>
            <a:r>
              <a:rPr lang="en-US" dirty="0"/>
              <a:t>Diagram of a network that is similar to the one on the previous slide but with skip or residual connections. The skip connections ensure that the span of functions that are represented by the deeper network with N+1 layers, F</a:t>
            </a:r>
            <a:r>
              <a:rPr lang="en-US" baseline="-25000" dirty="0"/>
              <a:t>2</a:t>
            </a:r>
            <a:r>
              <a:rPr lang="en-US" dirty="0"/>
              <a:t>, also contain all the functions that are represented by the network with only N layers. </a:t>
            </a:r>
            <a:r>
              <a:rPr lang="en-US" b="1" dirty="0"/>
              <a:t>End description.</a:t>
            </a:r>
          </a:p>
          <a:p>
            <a:endParaRPr lang="en-US" dirty="0"/>
          </a:p>
          <a:p>
            <a:r>
              <a:rPr lang="en-US" b="1" dirty="0"/>
              <a:t>Image description – function classes: </a:t>
            </a:r>
            <a:r>
              <a:rPr lang="en-US" dirty="0"/>
              <a:t>Diagram of two concentric shapes to represent how the larger function classes (F</a:t>
            </a:r>
            <a:r>
              <a:rPr lang="en-US" baseline="-25000" dirty="0"/>
              <a:t>2</a:t>
            </a:r>
            <a:r>
              <a:rPr lang="en-US" dirty="0"/>
              <a:t>) that result from using residual connections contain the smaller function classes (F</a:t>
            </a:r>
            <a:r>
              <a:rPr lang="en-US" baseline="-25000" dirty="0"/>
              <a:t>1</a:t>
            </a:r>
            <a:r>
              <a:rPr lang="en-US" dirty="0"/>
              <a:t>), thereby increasing the representation power of the network. </a:t>
            </a:r>
            <a:r>
              <a:rPr lang="en-US" b="1" dirty="0"/>
              <a:t>End description.</a:t>
            </a:r>
          </a:p>
          <a:p>
            <a:endParaRPr lang="en-US" b="1" dirty="0"/>
          </a:p>
          <a:p>
            <a:r>
              <a:rPr lang="en-US" dirty="0"/>
              <a:t>If you add a skip connection, the larger function classes contain the smaller ones. This guarantees that increasing the number of layers strictly increases the expressive power of the network. For deep neural networks, if you train the newly added layer into an identity function </a:t>
            </a:r>
            <a:r>
              <a:rPr lang="en-US" dirty="0">
                <a:sym typeface="Helvetica Neue"/>
              </a:rPr>
              <a:t>𝑓(𝐱)=𝐱</a:t>
            </a:r>
            <a:r>
              <a:rPr lang="en-US" dirty="0"/>
              <a:t>, the new model will be as effective as the original model. Because the new model might get a better solution to fit the training dataset, the added layer might make it easier to reduce training errors.</a:t>
            </a:r>
          </a:p>
        </p:txBody>
      </p:sp>
    </p:spTree>
    <p:extLst>
      <p:ext uri="{BB962C8B-B14F-4D97-AF65-F5344CB8AC3E}">
        <p14:creationId xmlns:p14="http://schemas.microsoft.com/office/powerpoint/2010/main" val="36452287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1259410198"/>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3207703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23153021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0664274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24475887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1718293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11331204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009717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819738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24093945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884E3B1-31F6-ECD5-791A-8570373A25B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7954776-045B-FECB-AF22-6C695BDE3F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FAD8CBC-DADF-B48F-FC5F-5BBA9AC809E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3E788CF-6C62-5A4C-98FF-C7A18A0E1771}" type="datetimeFigureOut">
              <a:rPr lang="en-US" smtClean="0"/>
              <a:t>5/5/25</a:t>
            </a:fld>
            <a:endParaRPr lang="en-US"/>
          </a:p>
        </p:txBody>
      </p:sp>
      <p:sp>
        <p:nvSpPr>
          <p:cNvPr id="5" name="Footer Placeholder 4">
            <a:extLst>
              <a:ext uri="{FF2B5EF4-FFF2-40B4-BE49-F238E27FC236}">
                <a16:creationId xmlns:a16="http://schemas.microsoft.com/office/drawing/2014/main" id="{613D28FB-FCD5-7832-A95C-8A4AF4FE761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9A5D5E0-A307-65B9-AA14-D2568709AA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E91A39D-A810-A047-A5F5-00CE2DB6B6A0}" type="slidenum">
              <a:rPr lang="en-US" smtClean="0"/>
              <a:t>‹#›</a:t>
            </a:fld>
            <a:endParaRPr lang="en-US"/>
          </a:p>
        </p:txBody>
      </p:sp>
    </p:spTree>
    <p:extLst>
      <p:ext uri="{BB962C8B-B14F-4D97-AF65-F5344CB8AC3E}">
        <p14:creationId xmlns:p14="http://schemas.microsoft.com/office/powerpoint/2010/main" val="1453411629"/>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19.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0.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1.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26.xml"/><Relationship Id="rId4" Type="http://schemas.openxmlformats.org/officeDocument/2006/relationships/image" Target="../media/image21.emf"/></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2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28.xml"/><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9.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0.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31.xml"/><Relationship Id="rId4" Type="http://schemas.openxmlformats.org/officeDocument/2006/relationships/image" Target="../media/image21.emf"/></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ags" Target="../tags/tag3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4.xml"/><Relationship Id="rId1" Type="http://schemas.openxmlformats.org/officeDocument/2006/relationships/tags" Target="../tags/tag33.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3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35.xml"/><Relationship Id="rId5" Type="http://schemas.openxmlformats.org/officeDocument/2006/relationships/image" Target="../media/image25.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36.xml"/><Relationship Id="rId5" Type="http://schemas.openxmlformats.org/officeDocument/2006/relationships/image" Target="../media/image27.png"/><Relationship Id="rId4" Type="http://schemas.openxmlformats.org/officeDocument/2006/relationships/image" Target="../media/image26.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37.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38.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4.xml"/><Relationship Id="rId1" Type="http://schemas.openxmlformats.org/officeDocument/2006/relationships/tags" Target="../tags/tag39.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tags" Target="../tags/tag40.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4.xml"/><Relationship Id="rId1" Type="http://schemas.openxmlformats.org/officeDocument/2006/relationships/tags" Target="../tags/tag41.xml"/><Relationship Id="rId4" Type="http://schemas.openxmlformats.org/officeDocument/2006/relationships/image" Target="../media/image28.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0.xml"/><Relationship Id="rId1" Type="http://schemas.openxmlformats.org/officeDocument/2006/relationships/tags" Target="../tags/tag4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8" Type="http://schemas.openxmlformats.org/officeDocument/2006/relationships/image" Target="../media/image510.png"/><Relationship Id="rId3" Type="http://schemas.openxmlformats.org/officeDocument/2006/relationships/notesSlide" Target="../notesSlides/notesSlide35.xml"/><Relationship Id="rId7" Type="http://schemas.openxmlformats.org/officeDocument/2006/relationships/image" Target="../media/image500.png"/><Relationship Id="rId2" Type="http://schemas.openxmlformats.org/officeDocument/2006/relationships/slideLayout" Target="../slideLayouts/slideLayout4.xml"/><Relationship Id="rId1" Type="http://schemas.openxmlformats.org/officeDocument/2006/relationships/tags" Target="../tags/tag43.xml"/><Relationship Id="rId6" Type="http://schemas.openxmlformats.org/officeDocument/2006/relationships/image" Target="../media/image490.png"/><Relationship Id="rId5" Type="http://schemas.openxmlformats.org/officeDocument/2006/relationships/image" Target="../media/image30.svg"/><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44.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4.xml"/><Relationship Id="rId1" Type="http://schemas.openxmlformats.org/officeDocument/2006/relationships/tags" Target="../tags/tag45.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7" Type="http://schemas.openxmlformats.org/officeDocument/2006/relationships/image" Target="../media/image40.png"/><Relationship Id="rId2" Type="http://schemas.openxmlformats.org/officeDocument/2006/relationships/slideLayout" Target="../slideLayouts/slideLayout4.xml"/><Relationship Id="rId1" Type="http://schemas.openxmlformats.org/officeDocument/2006/relationships/tags" Target="../tags/tag46.xml"/><Relationship Id="rId6" Type="http://schemas.openxmlformats.org/officeDocument/2006/relationships/image" Target="../media/image39.png"/><Relationship Id="rId5" Type="http://schemas.openxmlformats.org/officeDocument/2006/relationships/image" Target="../media/image30.svg"/><Relationship Id="rId4" Type="http://schemas.openxmlformats.org/officeDocument/2006/relationships/image" Target="../media/image29.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4.xm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notesSlide" Target="../notesSlides/notesSlide6.xml"/><Relationship Id="rId7" Type="http://schemas.openxmlformats.org/officeDocument/2006/relationships/image" Target="../media/image8.png"/><Relationship Id="rId2" Type="http://schemas.openxmlformats.org/officeDocument/2006/relationships/slideLayout" Target="../slideLayouts/slideLayout4.xml"/><Relationship Id="rId1" Type="http://schemas.openxmlformats.org/officeDocument/2006/relationships/tags" Target="../tags/tag15.xml"/><Relationship Id="rId6" Type="http://schemas.openxmlformats.org/officeDocument/2006/relationships/image" Target="../media/image7.png"/><Relationship Id="rId5" Type="http://schemas.openxmlformats.org/officeDocument/2006/relationships/image" Target="../media/image14.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16.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tags" Target="../tags/tag17.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8.xml"/><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077C74-281A-4D53-BD33-7A46507B4879}"/>
              </a:ext>
            </a:extLst>
          </p:cNvPr>
          <p:cNvSpPr>
            <a:spLocks noGrp="1"/>
          </p:cNvSpPr>
          <p:nvPr>
            <p:ph type="sldNum" idx="97"/>
          </p:nvPr>
        </p:nvSpPr>
        <p:spPr/>
        <p:txBody>
          <a:bodyPr/>
          <a:lstStyle/>
          <a:p>
            <a:pPr lvl="0"/>
            <a:fld id="{86A8BF56-6CB3-514C-9A64-F39D95C9E25B}" type="slidenum">
              <a:rPr lang="en-US" noProof="0" smtClean="0"/>
              <a:pPr lvl="0"/>
              <a:t>1</a:t>
            </a:fld>
            <a:endParaRPr lang="en-US" noProof="0" dirty="0"/>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p:txBody>
          <a:bodyPr>
            <a:normAutofit/>
          </a:bodyPr>
          <a:lstStyle/>
          <a:p>
            <a:r>
              <a:rPr lang="en-US" dirty="0"/>
              <a:t>ResNet: The Trade-Offs of Depth and Model Performance</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normAutofit fontScale="92500"/>
          </a:bodyPr>
          <a:lstStyle/>
          <a:p>
            <a:r>
              <a:rPr lang="en-US" dirty="0"/>
              <a:t>Application of Deep Learning to Text and Image Data</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3 – Lesson 4</a:t>
            </a:r>
          </a:p>
        </p:txBody>
      </p:sp>
    </p:spTree>
    <p:custDataLst>
      <p:tags r:id="rId1"/>
    </p:custDataLst>
    <p:extLst>
      <p:ext uri="{BB962C8B-B14F-4D97-AF65-F5344CB8AC3E}">
        <p14:creationId xmlns:p14="http://schemas.microsoft.com/office/powerpoint/2010/main" val="747373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C3DD027-B9B0-3240-BE2E-99871821E5B8}"/>
              </a:ext>
            </a:extLst>
          </p:cNvPr>
          <p:cNvSpPr>
            <a:spLocks noGrp="1"/>
          </p:cNvSpPr>
          <p:nvPr>
            <p:ph type="sldNum" idx="97"/>
          </p:nvPr>
        </p:nvSpPr>
        <p:spPr/>
        <p:txBody>
          <a:bodyPr/>
          <a:lstStyle/>
          <a:p>
            <a:fld id="{86CB4B4D-7CA3-9044-876B-883B54F8677D}" type="slidenum">
              <a:rPr lang="en-US" smtClean="0"/>
              <a:pPr/>
              <a:t>10</a:t>
            </a:fld>
            <a:endParaRPr lang="en-US" dirty="0"/>
          </a:p>
        </p:txBody>
      </p:sp>
      <p:sp>
        <p:nvSpPr>
          <p:cNvPr id="2" name="Title 1">
            <a:extLst>
              <a:ext uri="{FF2B5EF4-FFF2-40B4-BE49-F238E27FC236}">
                <a16:creationId xmlns:a16="http://schemas.microsoft.com/office/drawing/2014/main" id="{83429E4C-B67F-8645-ACF6-7476AD3CBF44}"/>
              </a:ext>
            </a:extLst>
          </p:cNvPr>
          <p:cNvSpPr>
            <a:spLocks noGrp="1"/>
          </p:cNvSpPr>
          <p:nvPr>
            <p:ph type="title" idx="1"/>
          </p:nvPr>
        </p:nvSpPr>
        <p:spPr/>
        <p:txBody>
          <a:bodyPr>
            <a:noAutofit/>
          </a:bodyPr>
          <a:lstStyle/>
          <a:p>
            <a:r>
              <a:rPr lang="en-US" sz="3600" dirty="0"/>
              <a:t>Residual layers: Creating nested function families</a:t>
            </a:r>
          </a:p>
        </p:txBody>
      </p:sp>
      <mc:AlternateContent xmlns:mc="http://schemas.openxmlformats.org/markup-compatibility/2006">
        <mc:Choice xmlns:a14="http://schemas.microsoft.com/office/drawing/2010/main" Requires="a14">
          <p:sp>
            <p:nvSpPr>
              <p:cNvPr id="4" name="Text Placeholder 3">
                <a:extLst>
                  <a:ext uri="{FF2B5EF4-FFF2-40B4-BE49-F238E27FC236}">
                    <a16:creationId xmlns:a16="http://schemas.microsoft.com/office/drawing/2014/main" id="{B1C360BA-9A66-5940-BBB8-3F828062A64F}"/>
                  </a:ext>
                </a:extLst>
              </p:cNvPr>
              <p:cNvSpPr>
                <a:spLocks noGrp="1"/>
              </p:cNvSpPr>
              <p:nvPr>
                <p:ph idx="2"/>
              </p:nvPr>
            </p:nvSpPr>
            <p:spPr/>
            <p:txBody>
              <a:bodyPr/>
              <a:lstStyle/>
              <a:p>
                <a:r>
                  <a:rPr lang="en-US" dirty="0"/>
                  <a:t>Residual layers provide skip connections that bypass layers.</a:t>
                </a:r>
              </a:p>
              <a:p>
                <a:r>
                  <a:rPr lang="en-US" dirty="0"/>
                  <a:t>You can represent the space of all functions by using a </a:t>
                </a:r>
                <a14:m>
                  <m:oMath xmlns:m="http://schemas.openxmlformats.org/officeDocument/2006/math">
                    <m:r>
                      <a:rPr lang="en-US" smtClean="0">
                        <a:latin typeface="Cambria Math" panose="02040503050406030204" pitchFamily="18" charset="0"/>
                      </a:rPr>
                      <m:t>𝐾</m:t>
                    </m:r>
                    <m:r>
                      <a:rPr lang="en-US" smtClean="0">
                        <a:latin typeface="Cambria Math" panose="02040503050406030204" pitchFamily="18" charset="0"/>
                      </a:rPr>
                      <m:t>+1</m:t>
                    </m:r>
                  </m:oMath>
                </a14:m>
                <a:r>
                  <a:rPr lang="en-US" dirty="0"/>
                  <a:t> layer neural network, which is a strict superset of those represented by a </a:t>
                </a:r>
                <a14:m>
                  <m:oMath xmlns:m="http://schemas.openxmlformats.org/officeDocument/2006/math">
                    <m:r>
                      <a:rPr lang="en-US" smtClean="0">
                        <a:latin typeface="Cambria Math" panose="02040503050406030204" pitchFamily="18" charset="0"/>
                      </a:rPr>
                      <m:t>𝐾</m:t>
                    </m:r>
                  </m:oMath>
                </a14:m>
                <a:r>
                  <a:rPr lang="en-US" dirty="0"/>
                  <a:t> layer network.</a:t>
                </a:r>
              </a:p>
            </p:txBody>
          </p:sp>
        </mc:Choice>
        <mc:Fallback>
          <p:sp>
            <p:nvSpPr>
              <p:cNvPr id="4" name="Text Placeholder 3">
                <a:extLst>
                  <a:ext uri="{FF2B5EF4-FFF2-40B4-BE49-F238E27FC236}">
                    <a16:creationId xmlns:a16="http://schemas.microsoft.com/office/drawing/2014/main" id="{B1C360BA-9A66-5940-BBB8-3F828062A64F}"/>
                  </a:ext>
                </a:extLst>
              </p:cNvPr>
              <p:cNvSpPr>
                <a:spLocks noGrp="1" noRot="1" noChangeAspect="1" noMove="1" noResize="1" noEditPoints="1" noAdjustHandles="1" noChangeArrowheads="1" noChangeShapeType="1" noTextEdit="1"/>
              </p:cNvSpPr>
              <p:nvPr>
                <p:ph idx="2"/>
              </p:nvPr>
            </p:nvSpPr>
            <p:spPr>
              <a:blipFill>
                <a:blip r:embed="rId4"/>
                <a:stretch>
                  <a:fillRect l="-885" t="-1202"/>
                </a:stretch>
              </a:blipFill>
            </p:spPr>
            <p:txBody>
              <a:bodyPr/>
              <a:lstStyle/>
              <a:p>
                <a:r>
                  <a:rPr lang="en-US">
                    <a:noFill/>
                  </a:rPr>
                  <a:t> </a:t>
                </a:r>
              </a:p>
            </p:txBody>
          </p:sp>
        </mc:Fallback>
      </mc:AlternateContent>
      <p:pic>
        <p:nvPicPr>
          <p:cNvPr id="6" name="Picture 5" descr="Figure of generic function classes and figure of nested function classes. See description in notes.">
            <a:extLst>
              <a:ext uri="{FF2B5EF4-FFF2-40B4-BE49-F238E27FC236}">
                <a16:creationId xmlns:a16="http://schemas.microsoft.com/office/drawing/2014/main" id="{3642D08E-56B4-42E1-886B-A45062E414E1}"/>
              </a:ext>
            </a:extLst>
          </p:cNvPr>
          <p:cNvPicPr>
            <a:picLocks noChangeAspect="1"/>
          </p:cNvPicPr>
          <p:nvPr/>
        </p:nvPicPr>
        <p:blipFill>
          <a:blip r:embed="rId5"/>
          <a:stretch>
            <a:fillRect/>
          </a:stretch>
        </p:blipFill>
        <p:spPr>
          <a:xfrm>
            <a:off x="1133426" y="3148300"/>
            <a:ext cx="9925148" cy="3279932"/>
          </a:xfrm>
          <a:prstGeom prst="rect">
            <a:avLst/>
          </a:prstGeom>
        </p:spPr>
      </p:pic>
    </p:spTree>
    <p:custDataLst>
      <p:tags r:id="rId1"/>
    </p:custDataLst>
    <p:extLst>
      <p:ext uri="{BB962C8B-B14F-4D97-AF65-F5344CB8AC3E}">
        <p14:creationId xmlns:p14="http://schemas.microsoft.com/office/powerpoint/2010/main" val="1637462599"/>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DD84C01-37A9-4AB0-A25A-7C95CB4EDA1B}"/>
              </a:ext>
            </a:extLst>
          </p:cNvPr>
          <p:cNvSpPr>
            <a:spLocks noGrp="1"/>
          </p:cNvSpPr>
          <p:nvPr>
            <p:ph type="sldNum" idx="97"/>
          </p:nvPr>
        </p:nvSpPr>
        <p:spPr/>
        <p:txBody>
          <a:bodyPr/>
          <a:lstStyle/>
          <a:p>
            <a:fld id="{86A8BF56-6CB3-514C-9A64-F39D95C9E25B}" type="slidenum">
              <a:rPr lang="en-US" smtClean="0"/>
              <a:pPr/>
              <a:t>11</a:t>
            </a:fld>
            <a:endParaRPr lang="en-US" dirty="0"/>
          </a:p>
        </p:txBody>
      </p:sp>
      <p:sp>
        <p:nvSpPr>
          <p:cNvPr id="2" name="Title 1">
            <a:extLst>
              <a:ext uri="{FF2B5EF4-FFF2-40B4-BE49-F238E27FC236}">
                <a16:creationId xmlns:a16="http://schemas.microsoft.com/office/drawing/2014/main" id="{C0A7E073-0589-9B42-BE18-5B0813FF0D57}"/>
              </a:ext>
            </a:extLst>
          </p:cNvPr>
          <p:cNvSpPr>
            <a:spLocks noGrp="1"/>
          </p:cNvSpPr>
          <p:nvPr>
            <p:ph type="title" idx="1"/>
          </p:nvPr>
        </p:nvSpPr>
        <p:spPr/>
        <p:txBody>
          <a:bodyPr>
            <a:normAutofit fontScale="90000"/>
          </a:bodyPr>
          <a:lstStyle/>
          <a:p>
            <a:r>
              <a:rPr lang="en-US" dirty="0"/>
              <a:t>Gradient flow through residual layers</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6E628684-10B3-A84B-944E-BAE49829D5C7}"/>
                  </a:ext>
                </a:extLst>
              </p:cNvPr>
              <p:cNvSpPr>
                <a:spLocks noGrp="1"/>
              </p:cNvSpPr>
              <p:nvPr>
                <p:ph idx="2"/>
              </p:nvPr>
            </p:nvSpPr>
            <p:spPr/>
            <p:txBody>
              <a:bodyPr/>
              <a:lstStyle/>
              <a:p>
                <a:pPr marL="0" indent="0">
                  <a:buNone/>
                </a:pPr>
                <a:r>
                  <a:rPr lang="en-US" sz="2000" dirty="0">
                    <a:solidFill>
                      <a:schemeClr val="tx2"/>
                    </a:solidFill>
                  </a:rPr>
                  <a:t>An additional benefit can be observed by considering gradients of these layers. Because of the residual connections, the sum can be expanded:</a:t>
                </a:r>
              </a:p>
              <a:p>
                <a:pPr marL="0" indent="0">
                  <a:buNone/>
                </a:pPr>
                <a:endParaRPr lang="en-US" sz="2000" dirty="0">
                  <a:solidFill>
                    <a:schemeClr val="tx2"/>
                  </a:solidFill>
                </a:endParaRPr>
              </a:p>
              <a:p>
                <a:pPr marL="0" indent="0">
                  <a:buNone/>
                </a:pPr>
                <a14:m>
                  <m:oMathPara xmlns:m="http://schemas.openxmlformats.org/officeDocument/2006/math">
                    <m:oMathParaPr>
                      <m:jc m:val="centerGroup"/>
                    </m:oMathParaPr>
                    <m:oMath xmlns:m="http://schemas.openxmlformats.org/officeDocument/2006/math">
                      <m:r>
                        <a:rPr lang="en-US" sz="2000" smtClean="0">
                          <a:solidFill>
                            <a:schemeClr val="tx2"/>
                          </a:solidFill>
                          <a:latin typeface="Cambria Math" panose="02040503050406030204" pitchFamily="18" charset="0"/>
                        </a:rPr>
                        <m:t>𝑦</m:t>
                      </m:r>
                      <m:r>
                        <a:rPr lang="en-US" sz="2000" smtClean="0">
                          <a:solidFill>
                            <a:schemeClr val="tx2"/>
                          </a:solidFill>
                          <a:latin typeface="Cambria Math" panose="02040503050406030204" pitchFamily="18" charset="0"/>
                        </a:rPr>
                        <m:t>=</m:t>
                      </m:r>
                      <m:r>
                        <a:rPr lang="en-US" sz="2000" smtClean="0">
                          <a:solidFill>
                            <a:schemeClr val="tx2"/>
                          </a:solidFill>
                          <a:latin typeface="Cambria Math" panose="02040503050406030204" pitchFamily="18" charset="0"/>
                        </a:rPr>
                        <m:t>𝑥</m:t>
                      </m:r>
                      <m:r>
                        <a:rPr lang="en-US" sz="2000" smtClean="0">
                          <a:solidFill>
                            <a:schemeClr val="tx2"/>
                          </a:solidFill>
                          <a:latin typeface="Cambria Math" panose="02040503050406030204" pitchFamily="18" charset="0"/>
                        </a:rPr>
                        <m:t>+</m:t>
                      </m:r>
                      <m:r>
                        <a:rPr lang="en-US" sz="2000" smtClean="0">
                          <a:solidFill>
                            <a:schemeClr val="tx2"/>
                          </a:solidFill>
                          <a:latin typeface="Cambria Math" panose="02040503050406030204" pitchFamily="18" charset="0"/>
                        </a:rPr>
                        <m:t>𝑓</m:t>
                      </m:r>
                      <m:d>
                        <m:dPr>
                          <m:ctrlPr>
                            <a:rPr lang="en-US" sz="2000" i="1" smtClean="0">
                              <a:solidFill>
                                <a:schemeClr val="tx2"/>
                              </a:solidFill>
                              <a:latin typeface="Cambria Math" panose="02040503050406030204" pitchFamily="18" charset="0"/>
                            </a:rPr>
                          </m:ctrlPr>
                        </m:dPr>
                        <m:e>
                          <m:r>
                            <a:rPr lang="en-US" sz="2000" smtClean="0">
                              <a:solidFill>
                                <a:schemeClr val="tx2"/>
                              </a:solidFill>
                              <a:latin typeface="Cambria Math" panose="02040503050406030204" pitchFamily="18" charset="0"/>
                            </a:rPr>
                            <m:t>𝑥</m:t>
                          </m:r>
                        </m:e>
                      </m:d>
                      <m:r>
                        <a:rPr lang="en-US" sz="2000" smtClean="0">
                          <a:solidFill>
                            <a:schemeClr val="tx2"/>
                          </a:solidFill>
                          <a:latin typeface="Cambria Math" panose="02040503050406030204" pitchFamily="18" charset="0"/>
                        </a:rPr>
                        <m:t>,  </m:t>
                      </m:r>
                      <m:r>
                        <a:rPr lang="en-US" sz="2000" smtClean="0">
                          <a:solidFill>
                            <a:schemeClr val="tx2"/>
                          </a:solidFill>
                          <a:latin typeface="Cambria Math" panose="02040503050406030204" pitchFamily="18" charset="0"/>
                        </a:rPr>
                        <m:t>𝑧</m:t>
                      </m:r>
                      <m:r>
                        <a:rPr lang="en-US" sz="2000" smtClean="0">
                          <a:solidFill>
                            <a:schemeClr val="tx2"/>
                          </a:solidFill>
                          <a:latin typeface="Cambria Math" panose="02040503050406030204" pitchFamily="18" charset="0"/>
                        </a:rPr>
                        <m:t>=</m:t>
                      </m:r>
                      <m:r>
                        <a:rPr lang="en-US" sz="2000" smtClean="0">
                          <a:solidFill>
                            <a:schemeClr val="tx2"/>
                          </a:solidFill>
                          <a:latin typeface="Cambria Math" panose="02040503050406030204" pitchFamily="18" charset="0"/>
                        </a:rPr>
                        <m:t>𝑦</m:t>
                      </m:r>
                      <m:r>
                        <a:rPr lang="en-US" sz="2000" smtClean="0">
                          <a:solidFill>
                            <a:schemeClr val="tx2"/>
                          </a:solidFill>
                          <a:latin typeface="Cambria Math" panose="02040503050406030204" pitchFamily="18" charset="0"/>
                        </a:rPr>
                        <m:t>+</m:t>
                      </m:r>
                      <m:r>
                        <a:rPr lang="en-US" sz="2000" smtClean="0">
                          <a:solidFill>
                            <a:schemeClr val="tx2"/>
                          </a:solidFill>
                          <a:latin typeface="Cambria Math" panose="02040503050406030204" pitchFamily="18" charset="0"/>
                        </a:rPr>
                        <m:t>𝑔</m:t>
                      </m:r>
                      <m:d>
                        <m:dPr>
                          <m:ctrlPr>
                            <a:rPr lang="en-US" sz="2000" i="1" smtClean="0">
                              <a:solidFill>
                                <a:schemeClr val="tx2"/>
                              </a:solidFill>
                              <a:latin typeface="Cambria Math" panose="02040503050406030204" pitchFamily="18" charset="0"/>
                            </a:rPr>
                          </m:ctrlPr>
                        </m:dPr>
                        <m:e>
                          <m:r>
                            <a:rPr lang="en-US" sz="2000" smtClean="0">
                              <a:solidFill>
                                <a:schemeClr val="tx2"/>
                              </a:solidFill>
                              <a:latin typeface="Cambria Math" panose="02040503050406030204" pitchFamily="18" charset="0"/>
                            </a:rPr>
                            <m:t>𝑦</m:t>
                          </m:r>
                        </m:e>
                      </m:d>
                      <m:r>
                        <a:rPr lang="en-US" sz="2000" smtClean="0">
                          <a:solidFill>
                            <a:schemeClr val="tx2"/>
                          </a:solidFill>
                          <a:latin typeface="Cambria Math" panose="02040503050406030204" pitchFamily="18" charset="0"/>
                        </a:rPr>
                        <m:t>            ⇒             </m:t>
                      </m:r>
                      <m:r>
                        <a:rPr lang="en-US" sz="2000" smtClean="0">
                          <a:solidFill>
                            <a:schemeClr val="tx2"/>
                          </a:solidFill>
                          <a:latin typeface="Cambria Math" panose="02040503050406030204" pitchFamily="18" charset="0"/>
                        </a:rPr>
                        <m:t>𝑧</m:t>
                      </m:r>
                      <m:r>
                        <a:rPr lang="en-US" sz="2000" smtClean="0">
                          <a:solidFill>
                            <a:schemeClr val="tx2"/>
                          </a:solidFill>
                          <a:latin typeface="Cambria Math" panose="02040503050406030204" pitchFamily="18" charset="0"/>
                        </a:rPr>
                        <m:t>=</m:t>
                      </m:r>
                      <m:r>
                        <a:rPr lang="en-US" sz="2000" smtClean="0">
                          <a:solidFill>
                            <a:schemeClr val="tx2"/>
                          </a:solidFill>
                          <a:latin typeface="Cambria Math" panose="02040503050406030204" pitchFamily="18" charset="0"/>
                        </a:rPr>
                        <m:t>𝑥</m:t>
                      </m:r>
                      <m:r>
                        <a:rPr lang="en-US" sz="2000" smtClean="0">
                          <a:solidFill>
                            <a:schemeClr val="tx2"/>
                          </a:solidFill>
                          <a:latin typeface="Cambria Math" panose="02040503050406030204" pitchFamily="18" charset="0"/>
                        </a:rPr>
                        <m:t>+</m:t>
                      </m:r>
                      <m:r>
                        <a:rPr lang="en-US" sz="2000" smtClean="0">
                          <a:solidFill>
                            <a:schemeClr val="tx2"/>
                          </a:solidFill>
                          <a:latin typeface="Cambria Math" panose="02040503050406030204" pitchFamily="18" charset="0"/>
                        </a:rPr>
                        <m:t>𝑓</m:t>
                      </m:r>
                      <m:d>
                        <m:dPr>
                          <m:ctrlPr>
                            <a:rPr lang="en-US" sz="2000" i="1" smtClean="0">
                              <a:solidFill>
                                <a:schemeClr val="tx2"/>
                              </a:solidFill>
                              <a:latin typeface="Cambria Math" panose="02040503050406030204" pitchFamily="18" charset="0"/>
                            </a:rPr>
                          </m:ctrlPr>
                        </m:dPr>
                        <m:e>
                          <m:r>
                            <a:rPr lang="en-US" sz="2000" smtClean="0">
                              <a:solidFill>
                                <a:schemeClr val="tx2"/>
                              </a:solidFill>
                              <a:latin typeface="Cambria Math" panose="02040503050406030204" pitchFamily="18" charset="0"/>
                            </a:rPr>
                            <m:t>𝑥</m:t>
                          </m:r>
                        </m:e>
                      </m:d>
                      <m:r>
                        <a:rPr lang="en-US" sz="2000" smtClean="0">
                          <a:solidFill>
                            <a:schemeClr val="tx2"/>
                          </a:solidFill>
                          <a:latin typeface="Cambria Math" panose="02040503050406030204" pitchFamily="18" charset="0"/>
                        </a:rPr>
                        <m:t>+</m:t>
                      </m:r>
                      <m:r>
                        <a:rPr lang="en-US" sz="2000" smtClean="0">
                          <a:solidFill>
                            <a:schemeClr val="tx2"/>
                          </a:solidFill>
                          <a:latin typeface="Cambria Math" panose="02040503050406030204" pitchFamily="18" charset="0"/>
                        </a:rPr>
                        <m:t>𝑔</m:t>
                      </m:r>
                      <m:d>
                        <m:dPr>
                          <m:ctrlPr>
                            <a:rPr lang="en-US" sz="2000" i="1" smtClean="0">
                              <a:solidFill>
                                <a:schemeClr val="tx2"/>
                              </a:solidFill>
                              <a:latin typeface="Cambria Math" panose="02040503050406030204" pitchFamily="18" charset="0"/>
                            </a:rPr>
                          </m:ctrlPr>
                        </m:dPr>
                        <m:e>
                          <m:r>
                            <a:rPr lang="en-US" sz="2000" smtClean="0">
                              <a:solidFill>
                                <a:schemeClr val="tx2"/>
                              </a:solidFill>
                              <a:latin typeface="Cambria Math" panose="02040503050406030204" pitchFamily="18" charset="0"/>
                            </a:rPr>
                            <m:t>𝑥</m:t>
                          </m:r>
                        </m:e>
                      </m:d>
                      <m:r>
                        <a:rPr lang="en-US" sz="2000" smtClean="0">
                          <a:solidFill>
                            <a:schemeClr val="tx2"/>
                          </a:solidFill>
                          <a:latin typeface="Cambria Math" panose="02040503050406030204" pitchFamily="18" charset="0"/>
                        </a:rPr>
                        <m:t>+</m:t>
                      </m:r>
                      <m:r>
                        <a:rPr lang="en-US" sz="2000" smtClean="0">
                          <a:solidFill>
                            <a:schemeClr val="tx2"/>
                          </a:solidFill>
                          <a:latin typeface="Cambria Math" panose="02040503050406030204" pitchFamily="18" charset="0"/>
                        </a:rPr>
                        <m:t>𝑔</m:t>
                      </m:r>
                      <m:d>
                        <m:dPr>
                          <m:ctrlPr>
                            <a:rPr lang="en-US" sz="2000" i="1" smtClean="0">
                              <a:solidFill>
                                <a:schemeClr val="tx2"/>
                              </a:solidFill>
                              <a:latin typeface="Cambria Math" panose="02040503050406030204" pitchFamily="18" charset="0"/>
                            </a:rPr>
                          </m:ctrlPr>
                        </m:dPr>
                        <m:e>
                          <m:r>
                            <a:rPr lang="en-US" sz="2000" smtClean="0">
                              <a:solidFill>
                                <a:schemeClr val="tx2"/>
                              </a:solidFill>
                              <a:latin typeface="Cambria Math" panose="02040503050406030204" pitchFamily="18" charset="0"/>
                            </a:rPr>
                            <m:t>𝑓</m:t>
                          </m:r>
                          <m:d>
                            <m:dPr>
                              <m:ctrlPr>
                                <a:rPr lang="en-US" sz="2000" i="1" smtClean="0">
                                  <a:solidFill>
                                    <a:schemeClr val="tx2"/>
                                  </a:solidFill>
                                  <a:latin typeface="Cambria Math" panose="02040503050406030204" pitchFamily="18" charset="0"/>
                                </a:rPr>
                              </m:ctrlPr>
                            </m:dPr>
                            <m:e>
                              <m:r>
                                <a:rPr lang="en-US" sz="2000" smtClean="0">
                                  <a:solidFill>
                                    <a:schemeClr val="tx2"/>
                                  </a:solidFill>
                                  <a:latin typeface="Cambria Math" panose="02040503050406030204" pitchFamily="18" charset="0"/>
                                </a:rPr>
                                <m:t>𝑥</m:t>
                              </m:r>
                            </m:e>
                          </m:d>
                        </m:e>
                      </m:d>
                    </m:oMath>
                  </m:oMathPara>
                </a14:m>
                <a:endParaRPr lang="en-US" sz="2000" dirty="0">
                  <a:solidFill>
                    <a:schemeClr val="tx2"/>
                  </a:solidFill>
                </a:endParaRPr>
              </a:p>
              <a:p>
                <a:pPr marL="0" indent="0">
                  <a:buNone/>
                </a:pPr>
                <a:r>
                  <a:rPr lang="en-US" sz="2000" dirty="0">
                    <a:solidFill>
                      <a:schemeClr val="tx2"/>
                    </a:solidFill>
                  </a:rPr>
                  <a:t>The gradient will hit each layer separately as well as in all combinations.</a:t>
                </a:r>
              </a:p>
            </p:txBody>
          </p:sp>
        </mc:Choice>
        <mc:Fallback>
          <p:sp>
            <p:nvSpPr>
              <p:cNvPr id="3" name="Text Placeholder 2">
                <a:extLst>
                  <a:ext uri="{FF2B5EF4-FFF2-40B4-BE49-F238E27FC236}">
                    <a16:creationId xmlns:a16="http://schemas.microsoft.com/office/drawing/2014/main" id="{6E628684-10B3-A84B-944E-BAE49829D5C7}"/>
                  </a:ext>
                </a:extLst>
              </p:cNvPr>
              <p:cNvSpPr>
                <a:spLocks noGrp="1" noRot="1" noChangeAspect="1" noMove="1" noResize="1" noEditPoints="1" noAdjustHandles="1" noChangeArrowheads="1" noChangeShapeType="1" noTextEdit="1"/>
              </p:cNvSpPr>
              <p:nvPr>
                <p:ph idx="2"/>
              </p:nvPr>
            </p:nvSpPr>
            <p:spPr>
              <a:blipFill>
                <a:blip r:embed="rId4"/>
                <a:stretch>
                  <a:fillRect l="-442" t="-481"/>
                </a:stretch>
              </a:blipFill>
            </p:spPr>
            <p:txBody>
              <a:bodyPr/>
              <a:lstStyle/>
              <a:p>
                <a:r>
                  <a:rPr lang="en-US">
                    <a:noFill/>
                  </a:rPr>
                  <a:t> </a:t>
                </a:r>
              </a:p>
            </p:txBody>
          </p:sp>
        </mc:Fallback>
      </mc:AlternateContent>
      <p:pic>
        <p:nvPicPr>
          <p:cNvPr id="6" name="Picture 5" descr="x + f(x) is y. g(x) + g(f(x)) is g(y).">
            <a:extLst>
              <a:ext uri="{FF2B5EF4-FFF2-40B4-BE49-F238E27FC236}">
                <a16:creationId xmlns:a16="http://schemas.microsoft.com/office/drawing/2014/main" id="{4AF51BC1-F296-E1CA-32F4-55EB426BB99F}"/>
              </a:ext>
            </a:extLst>
          </p:cNvPr>
          <p:cNvPicPr>
            <a:picLocks noChangeAspect="1"/>
          </p:cNvPicPr>
          <p:nvPr/>
        </p:nvPicPr>
        <p:blipFill>
          <a:blip r:embed="rId5"/>
          <a:stretch>
            <a:fillRect/>
          </a:stretch>
        </p:blipFill>
        <p:spPr>
          <a:xfrm>
            <a:off x="7457268" y="1797075"/>
            <a:ext cx="2832100" cy="609600"/>
          </a:xfrm>
          <a:prstGeom prst="rect">
            <a:avLst/>
          </a:prstGeom>
        </p:spPr>
      </p:pic>
      <p:pic>
        <p:nvPicPr>
          <p:cNvPr id="21" name="Picture 20" descr="Diagram of gradient flow. See description in notes.">
            <a:extLst>
              <a:ext uri="{FF2B5EF4-FFF2-40B4-BE49-F238E27FC236}">
                <a16:creationId xmlns:a16="http://schemas.microsoft.com/office/drawing/2014/main" id="{ECBD85F1-C654-F68C-608E-9D021F962FC2}"/>
              </a:ext>
            </a:extLst>
          </p:cNvPr>
          <p:cNvPicPr>
            <a:picLocks noChangeAspect="1"/>
          </p:cNvPicPr>
          <p:nvPr/>
        </p:nvPicPr>
        <p:blipFill>
          <a:blip r:embed="rId6"/>
          <a:stretch>
            <a:fillRect/>
          </a:stretch>
        </p:blipFill>
        <p:spPr>
          <a:xfrm>
            <a:off x="1244726" y="3551429"/>
            <a:ext cx="9702549" cy="2672725"/>
          </a:xfrm>
          <a:prstGeom prst="rect">
            <a:avLst/>
          </a:prstGeom>
        </p:spPr>
      </p:pic>
    </p:spTree>
    <p:custDataLst>
      <p:tags r:id="rId1"/>
    </p:custDataLst>
    <p:extLst>
      <p:ext uri="{BB962C8B-B14F-4D97-AF65-F5344CB8AC3E}">
        <p14:creationId xmlns:p14="http://schemas.microsoft.com/office/powerpoint/2010/main" val="26150233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633587C-4EC6-4670-AE25-595E888F29C4}"/>
              </a:ext>
            </a:extLst>
          </p:cNvPr>
          <p:cNvSpPr>
            <a:spLocks noGrp="1"/>
          </p:cNvSpPr>
          <p:nvPr>
            <p:ph type="sldNum" idx="97"/>
          </p:nvPr>
        </p:nvSpPr>
        <p:spPr/>
        <p:txBody>
          <a:bodyPr/>
          <a:lstStyle/>
          <a:p>
            <a:fld id="{86A8BF56-6CB3-514C-9A64-F39D95C9E25B}" type="slidenum">
              <a:rPr lang="en-US" smtClean="0"/>
              <a:pPr/>
              <a:t>12</a:t>
            </a:fld>
            <a:endParaRPr lang="en-US" dirty="0"/>
          </a:p>
        </p:txBody>
      </p:sp>
      <p:sp>
        <p:nvSpPr>
          <p:cNvPr id="2" name="Title 1">
            <a:extLst>
              <a:ext uri="{FF2B5EF4-FFF2-40B4-BE49-F238E27FC236}">
                <a16:creationId xmlns:a16="http://schemas.microsoft.com/office/drawing/2014/main" id="{C0A7E073-0589-9B42-BE18-5B0813FF0D57}"/>
              </a:ext>
            </a:extLst>
          </p:cNvPr>
          <p:cNvSpPr>
            <a:spLocks noGrp="1"/>
          </p:cNvSpPr>
          <p:nvPr>
            <p:ph type="title" idx="1"/>
          </p:nvPr>
        </p:nvSpPr>
        <p:spPr/>
        <p:txBody>
          <a:bodyPr>
            <a:noAutofit/>
          </a:bodyPr>
          <a:lstStyle/>
          <a:p>
            <a:r>
              <a:rPr lang="en-US" sz="3200" dirty="0"/>
              <a:t>Gradient flow through residual layers (more layers)</a:t>
            </a:r>
          </a:p>
        </p:txBody>
      </p:sp>
      <p:sp>
        <p:nvSpPr>
          <p:cNvPr id="3" name="Text Placeholder 2">
            <a:extLst>
              <a:ext uri="{FF2B5EF4-FFF2-40B4-BE49-F238E27FC236}">
                <a16:creationId xmlns:a16="http://schemas.microsoft.com/office/drawing/2014/main" id="{6E628684-10B3-A84B-944E-BAE49829D5C7}"/>
              </a:ext>
            </a:extLst>
          </p:cNvPr>
          <p:cNvSpPr>
            <a:spLocks noGrp="1"/>
          </p:cNvSpPr>
          <p:nvPr>
            <p:ph idx="2"/>
          </p:nvPr>
        </p:nvSpPr>
        <p:spPr/>
        <p:txBody>
          <a:bodyPr/>
          <a:lstStyle/>
          <a:p>
            <a:pPr marL="0" indent="0">
              <a:buNone/>
            </a:pPr>
            <a:r>
              <a:rPr lang="en-US" sz="2400" dirty="0"/>
              <a:t>The same is true at any depth. No matter how deep the network is, contributions will always occur from passing through each layer individually.</a:t>
            </a:r>
          </a:p>
        </p:txBody>
      </p:sp>
      <p:pic>
        <p:nvPicPr>
          <p:cNvPr id="11" name="Picture 10" descr="Diagram of gradient flow through residual layers. See description in notes.">
            <a:extLst>
              <a:ext uri="{FF2B5EF4-FFF2-40B4-BE49-F238E27FC236}">
                <a16:creationId xmlns:a16="http://schemas.microsoft.com/office/drawing/2014/main" id="{F47507DD-C72F-A17B-423D-03BD9283DBD9}"/>
              </a:ext>
            </a:extLst>
          </p:cNvPr>
          <p:cNvPicPr>
            <a:picLocks noChangeAspect="1"/>
          </p:cNvPicPr>
          <p:nvPr/>
        </p:nvPicPr>
        <p:blipFill>
          <a:blip r:embed="rId4"/>
          <a:stretch>
            <a:fillRect/>
          </a:stretch>
        </p:blipFill>
        <p:spPr>
          <a:xfrm>
            <a:off x="550302" y="2651334"/>
            <a:ext cx="11091396" cy="3333829"/>
          </a:xfrm>
          <a:prstGeom prst="rect">
            <a:avLst/>
          </a:prstGeom>
        </p:spPr>
      </p:pic>
    </p:spTree>
    <p:custDataLst>
      <p:tags r:id="rId1"/>
    </p:custDataLst>
    <p:extLst>
      <p:ext uri="{BB962C8B-B14F-4D97-AF65-F5344CB8AC3E}">
        <p14:creationId xmlns:p14="http://schemas.microsoft.com/office/powerpoint/2010/main" val="286389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1769EB6-258D-4157-8A8B-AE089CF7CC04}"/>
              </a:ext>
            </a:extLst>
          </p:cNvPr>
          <p:cNvSpPr>
            <a:spLocks noGrp="1"/>
          </p:cNvSpPr>
          <p:nvPr>
            <p:ph type="sldNum" idx="97"/>
          </p:nvPr>
        </p:nvSpPr>
        <p:spPr/>
        <p:txBody>
          <a:bodyPr/>
          <a:lstStyle/>
          <a:p>
            <a:fld id="{86A8BF56-6CB3-514C-9A64-F39D95C9E25B}" type="slidenum">
              <a:rPr lang="en-US" smtClean="0"/>
              <a:pPr/>
              <a:t>13</a:t>
            </a:fld>
            <a:endParaRPr lang="en-US" dirty="0"/>
          </a:p>
        </p:txBody>
      </p:sp>
      <p:sp>
        <p:nvSpPr>
          <p:cNvPr id="2" name="Title 1">
            <a:extLst>
              <a:ext uri="{FF2B5EF4-FFF2-40B4-BE49-F238E27FC236}">
                <a16:creationId xmlns:a16="http://schemas.microsoft.com/office/drawing/2014/main" id="{8FC8B925-D6C5-5B42-BFEF-4CB01937F53B}"/>
              </a:ext>
            </a:extLst>
          </p:cNvPr>
          <p:cNvSpPr>
            <a:spLocks noGrp="1"/>
          </p:cNvSpPr>
          <p:nvPr>
            <p:ph type="title" idx="1"/>
          </p:nvPr>
        </p:nvSpPr>
        <p:spPr/>
        <p:txBody>
          <a:bodyPr>
            <a:normAutofit fontScale="90000"/>
          </a:bodyPr>
          <a:lstStyle/>
          <a:p>
            <a:r>
              <a:rPr lang="en-US" dirty="0"/>
              <a:t>Deeper theory of residual layers</a:t>
            </a:r>
          </a:p>
        </p:txBody>
      </p:sp>
      <p:sp>
        <p:nvSpPr>
          <p:cNvPr id="3" name="Text Placeholder 2">
            <a:extLst>
              <a:ext uri="{FF2B5EF4-FFF2-40B4-BE49-F238E27FC236}">
                <a16:creationId xmlns:a16="http://schemas.microsoft.com/office/drawing/2014/main" id="{6337F8F7-6C0A-5E49-A3DC-99FB1B1BB9CA}"/>
              </a:ext>
            </a:extLst>
          </p:cNvPr>
          <p:cNvSpPr>
            <a:spLocks noGrp="1"/>
          </p:cNvSpPr>
          <p:nvPr>
            <p:ph idx="2"/>
          </p:nvPr>
        </p:nvSpPr>
        <p:spPr/>
        <p:txBody>
          <a:bodyPr/>
          <a:lstStyle/>
          <a:p>
            <a:pPr marL="0" indent="0">
              <a:spcBef>
                <a:spcPts val="1800"/>
              </a:spcBef>
              <a:buNone/>
            </a:pPr>
            <a:r>
              <a:rPr lang="en-US" sz="2400" dirty="0"/>
              <a:t>The theory of residual layers and their benefits is quite extensive. The following are a few good papers to read:</a:t>
            </a:r>
          </a:p>
          <a:p>
            <a:pPr lvl="1">
              <a:spcBef>
                <a:spcPts val="1800"/>
              </a:spcBef>
            </a:pPr>
            <a:r>
              <a:rPr lang="en-US" sz="2000" dirty="0"/>
              <a:t>“Dynamical Isometry Is Achieved in Residual Networks in a Universal Way for Any Activation Function”: Shows that any activation function can be successfully used in residual networks of arbitrary depth.</a:t>
            </a:r>
          </a:p>
          <a:p>
            <a:pPr lvl="1">
              <a:spcBef>
                <a:spcPts val="1800"/>
              </a:spcBef>
            </a:pPr>
            <a:r>
              <a:rPr lang="en-US" sz="2000" dirty="0"/>
              <a:t>“Fixup Initialization: Residual Learning without Normalization”: Shows that arbitrarily deep networks of residual layers can be trained without the need for normalization layers with proper initializations.</a:t>
            </a:r>
          </a:p>
          <a:p>
            <a:pPr lvl="1">
              <a:spcBef>
                <a:spcPts val="1800"/>
              </a:spcBef>
            </a:pPr>
            <a:r>
              <a:rPr lang="en-US" sz="2000" dirty="0"/>
              <a:t>“Batch Normalization Biases Residual Blocks towards the Identity Function in Deep Networks”: Shows that residual layers combine well with batch normalization, which leads to a residual network that focuses on pathways through the network with fewer nonlinearities rather than more.</a:t>
            </a:r>
          </a:p>
        </p:txBody>
      </p:sp>
    </p:spTree>
    <p:custDataLst>
      <p:tags r:id="rId1"/>
    </p:custDataLst>
    <p:extLst>
      <p:ext uri="{BB962C8B-B14F-4D97-AF65-F5344CB8AC3E}">
        <p14:creationId xmlns:p14="http://schemas.microsoft.com/office/powerpoint/2010/main" val="8689658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B614603-3669-40B4-9A5D-B7D5D1759376}"/>
              </a:ext>
            </a:extLst>
          </p:cNvPr>
          <p:cNvSpPr>
            <a:spLocks noGrp="1"/>
          </p:cNvSpPr>
          <p:nvPr>
            <p:ph type="sldNum" idx="97"/>
          </p:nvPr>
        </p:nvSpPr>
        <p:spPr/>
        <p:txBody>
          <a:bodyPr/>
          <a:lstStyle/>
          <a:p>
            <a:fld id="{86A8BF56-6CB3-514C-9A64-F39D95C9E25B}" type="slidenum">
              <a:rPr lang="en-US" smtClean="0"/>
              <a:pPr/>
              <a:t>14</a:t>
            </a:fld>
            <a:endParaRPr lang="en-US" dirty="0"/>
          </a:p>
        </p:txBody>
      </p:sp>
      <p:sp>
        <p:nvSpPr>
          <p:cNvPr id="2" name="Title 1">
            <a:extLst>
              <a:ext uri="{FF2B5EF4-FFF2-40B4-BE49-F238E27FC236}">
                <a16:creationId xmlns:a16="http://schemas.microsoft.com/office/drawing/2014/main" id="{44589D0D-340E-532E-1BED-582352BEDFFC}"/>
              </a:ext>
            </a:extLst>
          </p:cNvPr>
          <p:cNvSpPr>
            <a:spLocks noGrp="1"/>
          </p:cNvSpPr>
          <p:nvPr>
            <p:ph type="title" idx="1"/>
          </p:nvPr>
        </p:nvSpPr>
        <p:spPr/>
        <p:txBody>
          <a:bodyPr>
            <a:normAutofit fontScale="90000"/>
          </a:bodyPr>
          <a:lstStyle/>
          <a:p>
            <a:r>
              <a:rPr lang="en-US" dirty="0"/>
              <a:t>Ways that residual connections can help</a:t>
            </a:r>
          </a:p>
        </p:txBody>
      </p:sp>
      <p:sp>
        <p:nvSpPr>
          <p:cNvPr id="3" name="Content Placeholder 2">
            <a:extLst>
              <a:ext uri="{FF2B5EF4-FFF2-40B4-BE49-F238E27FC236}">
                <a16:creationId xmlns:a16="http://schemas.microsoft.com/office/drawing/2014/main" id="{905E8EDF-E4C3-8B71-8532-7397CC9ACDD8}"/>
              </a:ext>
            </a:extLst>
          </p:cNvPr>
          <p:cNvSpPr>
            <a:spLocks noGrp="1"/>
          </p:cNvSpPr>
          <p:nvPr>
            <p:ph idx="2"/>
          </p:nvPr>
        </p:nvSpPr>
        <p:spPr/>
        <p:txBody>
          <a:bodyPr/>
          <a:lstStyle/>
          <a:p>
            <a:r>
              <a:rPr lang="en-US" sz="2000" dirty="0"/>
              <a:t>Regularize a neural network and prevent overfitting, but they might also introduce noise into the network</a:t>
            </a:r>
          </a:p>
          <a:p>
            <a:r>
              <a:rPr lang="en-US" sz="2000" dirty="0"/>
              <a:t>Reduce the vanishing gradient problem and improve the flow of information through a deep neural network, but they might also increase the memory requirements and computational complexity of the network</a:t>
            </a:r>
          </a:p>
          <a:p>
            <a:r>
              <a:rPr lang="en-US" sz="2000" dirty="0"/>
              <a:t>Improve the robustness of a neural network to variations in the input data, but they might also introduce new sources of error or instability</a:t>
            </a:r>
          </a:p>
          <a:p>
            <a:r>
              <a:rPr lang="en-US" sz="2000" dirty="0"/>
              <a:t>Simplify the training process and reduce the number of iterations that are required to achieve convergence, but they might also increase the risk of overfitting</a:t>
            </a:r>
          </a:p>
          <a:p>
            <a:r>
              <a:rPr lang="en-US" sz="2000" dirty="0"/>
              <a:t>Improve the interpretability and explainability of a neural network, but they might also make it more difficult to analyze and interpret the internal workings of the network</a:t>
            </a:r>
          </a:p>
        </p:txBody>
      </p:sp>
    </p:spTree>
    <p:custDataLst>
      <p:tags r:id="rId1"/>
    </p:custDataLst>
    <p:extLst>
      <p:ext uri="{BB962C8B-B14F-4D97-AF65-F5344CB8AC3E}">
        <p14:creationId xmlns:p14="http://schemas.microsoft.com/office/powerpoint/2010/main" val="18702293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751F3075-7B59-4DC9-A12C-1165C0E277ED}"/>
              </a:ext>
            </a:extLst>
          </p:cNvPr>
          <p:cNvSpPr>
            <a:spLocks noGrp="1"/>
          </p:cNvSpPr>
          <p:nvPr>
            <p:ph type="sldNum" idx="97"/>
          </p:nvPr>
        </p:nvSpPr>
        <p:spPr/>
        <p:txBody>
          <a:bodyPr/>
          <a:lstStyle/>
          <a:p>
            <a:fld id="{86A8BF56-6CB3-514C-9A64-F39D95C9E25B}" type="slidenum">
              <a:rPr lang="en-US" smtClean="0"/>
              <a:pPr/>
              <a:t>15</a:t>
            </a:fld>
            <a:endParaRPr lang="en-US" dirty="0"/>
          </a:p>
        </p:txBody>
      </p:sp>
      <p:sp>
        <p:nvSpPr>
          <p:cNvPr id="2" name="Title 1">
            <a:extLst>
              <a:ext uri="{FF2B5EF4-FFF2-40B4-BE49-F238E27FC236}">
                <a16:creationId xmlns:a16="http://schemas.microsoft.com/office/drawing/2014/main" id="{96592BD6-8953-5A4D-9A95-AE745A6140A4}"/>
              </a:ext>
            </a:extLst>
          </p:cNvPr>
          <p:cNvSpPr>
            <a:spLocks noGrp="1"/>
          </p:cNvSpPr>
          <p:nvPr>
            <p:ph type="title" idx="1"/>
          </p:nvPr>
        </p:nvSpPr>
        <p:spPr/>
        <p:txBody>
          <a:bodyPr>
            <a:normAutofit fontScale="90000"/>
          </a:bodyPr>
          <a:lstStyle/>
          <a:p>
            <a:r>
              <a:rPr lang="en-US" dirty="0"/>
              <a:t>Summary</a:t>
            </a:r>
          </a:p>
        </p:txBody>
      </p:sp>
      <p:sp>
        <p:nvSpPr>
          <p:cNvPr id="3" name="Text Placeholder 2">
            <a:extLst>
              <a:ext uri="{FF2B5EF4-FFF2-40B4-BE49-F238E27FC236}">
                <a16:creationId xmlns:a16="http://schemas.microsoft.com/office/drawing/2014/main" id="{BAD52A82-B8A9-CB4D-A907-CFB9E8A8B44A}"/>
              </a:ext>
            </a:extLst>
          </p:cNvPr>
          <p:cNvSpPr>
            <a:spLocks noGrp="1"/>
          </p:cNvSpPr>
          <p:nvPr>
            <p:ph idx="2"/>
          </p:nvPr>
        </p:nvSpPr>
        <p:spPr/>
        <p:txBody>
          <a:bodyPr/>
          <a:lstStyle/>
          <a:p>
            <a:r>
              <a:rPr lang="en-US" dirty="0"/>
              <a:t>Deep neural networks with dense linear layers aren’t always as effectively trained as shallower models because of the family of functions not being nested.</a:t>
            </a:r>
          </a:p>
          <a:p>
            <a:r>
              <a:rPr lang="en-US" dirty="0"/>
              <a:t>Families of functions are nested by adding residual connections, where a final layer can be bypassed with skip connections.</a:t>
            </a:r>
          </a:p>
          <a:p>
            <a:r>
              <a:rPr lang="en-US" dirty="0"/>
              <a:t>Gradient flow through such networks is improved because layers can be bypassed by following the skip connections.</a:t>
            </a:r>
          </a:p>
        </p:txBody>
      </p:sp>
    </p:spTree>
    <p:custDataLst>
      <p:tags r:id="rId1"/>
    </p:custDataLst>
    <p:extLst>
      <p:ext uri="{BB962C8B-B14F-4D97-AF65-F5344CB8AC3E}">
        <p14:creationId xmlns:p14="http://schemas.microsoft.com/office/powerpoint/2010/main" val="1795229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180DAD9-37CF-42AE-BBEC-B5EC0D7D02EF}"/>
              </a:ext>
            </a:extLst>
          </p:cNvPr>
          <p:cNvSpPr>
            <a:spLocks noGrp="1"/>
          </p:cNvSpPr>
          <p:nvPr>
            <p:ph type="sldNum" idx="97"/>
          </p:nvPr>
        </p:nvSpPr>
        <p:spPr/>
        <p:txBody>
          <a:bodyPr/>
          <a:lstStyle/>
          <a:p>
            <a:fld id="{86A8BF56-6CB3-514C-9A64-F39D95C9E25B}" type="slidenum">
              <a:rPr lang="en-US" smtClean="0"/>
              <a:t>16</a:t>
            </a:fld>
            <a:endParaRPr lang="en-US" dirty="0"/>
          </a:p>
        </p:txBody>
      </p:sp>
      <p:sp>
        <p:nvSpPr>
          <p:cNvPr id="2" name="Title 1">
            <a:extLst>
              <a:ext uri="{FF2B5EF4-FFF2-40B4-BE49-F238E27FC236}">
                <a16:creationId xmlns:a16="http://schemas.microsoft.com/office/drawing/2014/main" id="{8B1E7B77-431A-574D-8812-436DB63E97D4}"/>
              </a:ext>
            </a:extLst>
          </p:cNvPr>
          <p:cNvSpPr>
            <a:spLocks noGrp="1"/>
          </p:cNvSpPr>
          <p:nvPr>
            <p:ph type="title" idx="1"/>
          </p:nvPr>
        </p:nvSpPr>
        <p:spPr/>
        <p:txBody>
          <a:bodyPr/>
          <a:lstStyle/>
          <a:p>
            <a:r>
              <a:rPr lang="en-US" dirty="0"/>
              <a:t>ResNet</a:t>
            </a:r>
          </a:p>
        </p:txBody>
      </p:sp>
      <p:sp>
        <p:nvSpPr>
          <p:cNvPr id="4" name="Text Placeholder 3">
            <a:extLst>
              <a:ext uri="{FF2B5EF4-FFF2-40B4-BE49-F238E27FC236}">
                <a16:creationId xmlns:a16="http://schemas.microsoft.com/office/drawing/2014/main" id="{F3E3ED06-4DE5-26D4-1463-132090013865}"/>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30637259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F79B0D8-77A0-4F38-B0D9-36E80C4A20FC}"/>
              </a:ext>
            </a:extLst>
          </p:cNvPr>
          <p:cNvSpPr>
            <a:spLocks noGrp="1"/>
          </p:cNvSpPr>
          <p:nvPr>
            <p:ph type="sldNum" idx="97"/>
          </p:nvPr>
        </p:nvSpPr>
        <p:spPr/>
        <p:txBody>
          <a:bodyPr/>
          <a:lstStyle/>
          <a:p>
            <a:fld id="{86A8BF56-6CB3-514C-9A64-F39D95C9E25B}" type="slidenum">
              <a:rPr lang="en-US" smtClean="0"/>
              <a:pPr/>
              <a:t>17</a:t>
            </a:fld>
            <a:endParaRPr lang="en-US" dirty="0"/>
          </a:p>
        </p:txBody>
      </p:sp>
      <p:sp>
        <p:nvSpPr>
          <p:cNvPr id="2" name="Title 1">
            <a:extLst>
              <a:ext uri="{FF2B5EF4-FFF2-40B4-BE49-F238E27FC236}">
                <a16:creationId xmlns:a16="http://schemas.microsoft.com/office/drawing/2014/main" id="{B4961192-1D06-1F4D-9587-963ADB78FE21}"/>
              </a:ext>
            </a:extLst>
          </p:cNvPr>
          <p:cNvSpPr>
            <a:spLocks noGrp="1"/>
          </p:cNvSpPr>
          <p:nvPr>
            <p:ph type="title" idx="1"/>
          </p:nvPr>
        </p:nvSpPr>
        <p:spPr/>
        <p:txBody>
          <a:bodyPr>
            <a:normAutofit fontScale="90000"/>
          </a:bodyPr>
          <a:lstStyle/>
          <a:p>
            <a:r>
              <a:rPr lang="en-US" dirty="0"/>
              <a:t>Motivation: Degradation</a:t>
            </a:r>
          </a:p>
        </p:txBody>
      </p:sp>
      <p:sp>
        <p:nvSpPr>
          <p:cNvPr id="3" name="Text Placeholder 2">
            <a:extLst>
              <a:ext uri="{FF2B5EF4-FFF2-40B4-BE49-F238E27FC236}">
                <a16:creationId xmlns:a16="http://schemas.microsoft.com/office/drawing/2014/main" id="{EA242127-8F70-E644-B581-4D0FEE3C2DB7}"/>
              </a:ext>
            </a:extLst>
          </p:cNvPr>
          <p:cNvSpPr>
            <a:spLocks noGrp="1"/>
          </p:cNvSpPr>
          <p:nvPr>
            <p:ph idx="2"/>
          </p:nvPr>
        </p:nvSpPr>
        <p:spPr/>
        <p:txBody>
          <a:bodyPr/>
          <a:lstStyle/>
          <a:p>
            <a:r>
              <a:rPr lang="en-US" dirty="0"/>
              <a:t>Degradation: With the network depth increasing, loss rebounds</a:t>
            </a:r>
          </a:p>
          <a:p>
            <a:r>
              <a:rPr lang="en-US" dirty="0"/>
              <a:t>How to address degradation?</a:t>
            </a:r>
          </a:p>
          <a:p>
            <a:r>
              <a:rPr lang="en-US" dirty="0"/>
              <a:t>A deep residual learning framework: ResNet</a:t>
            </a:r>
          </a:p>
        </p:txBody>
      </p:sp>
      <p:pic>
        <p:nvPicPr>
          <p:cNvPr id="5" name="Picture 4" descr="Deep residual learning framework (ResNet) showing the use of skip connections in blocks to mitigate network degradation.">
            <a:extLst>
              <a:ext uri="{FF2B5EF4-FFF2-40B4-BE49-F238E27FC236}">
                <a16:creationId xmlns:a16="http://schemas.microsoft.com/office/drawing/2014/main" id="{20FA4171-4EE2-2E4C-A76D-7881CDEC18B8}"/>
              </a:ext>
            </a:extLst>
          </p:cNvPr>
          <p:cNvPicPr>
            <a:picLocks noChangeAspect="1"/>
          </p:cNvPicPr>
          <p:nvPr/>
        </p:nvPicPr>
        <p:blipFill>
          <a:blip r:embed="rId4">
            <a:duotone>
              <a:schemeClr val="accent5">
                <a:shade val="45000"/>
                <a:satMod val="135000"/>
              </a:schemeClr>
              <a:prstClr val="white"/>
            </a:duotone>
          </a:blip>
          <a:stretch>
            <a:fillRect/>
          </a:stretch>
        </p:blipFill>
        <p:spPr>
          <a:xfrm rot="5400000">
            <a:off x="4550000" y="-1019095"/>
            <a:ext cx="3092001" cy="11383142"/>
          </a:xfrm>
          <a:prstGeom prst="rect">
            <a:avLst/>
          </a:prstGeom>
        </p:spPr>
      </p:pic>
    </p:spTree>
    <p:custDataLst>
      <p:tags r:id="rId1"/>
    </p:custDataLst>
    <p:extLst>
      <p:ext uri="{BB962C8B-B14F-4D97-AF65-F5344CB8AC3E}">
        <p14:creationId xmlns:p14="http://schemas.microsoft.com/office/powerpoint/2010/main" val="23453579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CC8208-0E22-45F5-A1A4-342DF2115BE6}"/>
              </a:ext>
            </a:extLst>
          </p:cNvPr>
          <p:cNvSpPr>
            <a:spLocks noGrp="1"/>
          </p:cNvSpPr>
          <p:nvPr>
            <p:ph type="sldNum" idx="97"/>
          </p:nvPr>
        </p:nvSpPr>
        <p:spPr/>
        <p:txBody>
          <a:bodyPr/>
          <a:lstStyle/>
          <a:p>
            <a:fld id="{86A8BF56-6CB3-514C-9A64-F39D95C9E25B}" type="slidenum">
              <a:rPr lang="en-US" smtClean="0"/>
              <a:pPr/>
              <a:t>18</a:t>
            </a:fld>
            <a:endParaRPr lang="en-US" dirty="0"/>
          </a:p>
        </p:txBody>
      </p:sp>
      <p:sp>
        <p:nvSpPr>
          <p:cNvPr id="2" name="Title 1">
            <a:extLst>
              <a:ext uri="{FF2B5EF4-FFF2-40B4-BE49-F238E27FC236}">
                <a16:creationId xmlns:a16="http://schemas.microsoft.com/office/drawing/2014/main" id="{9E2D5837-A174-2C42-874B-4FAD1B752581}"/>
              </a:ext>
            </a:extLst>
          </p:cNvPr>
          <p:cNvSpPr>
            <a:spLocks noGrp="1"/>
          </p:cNvSpPr>
          <p:nvPr>
            <p:ph type="title" idx="1"/>
          </p:nvPr>
        </p:nvSpPr>
        <p:spPr/>
        <p:txBody>
          <a:bodyPr>
            <a:normAutofit fontScale="90000"/>
          </a:bodyPr>
          <a:lstStyle/>
          <a:p>
            <a:r>
              <a:rPr lang="en-US" dirty="0"/>
              <a:t>Residual networks (ResNet) </a:t>
            </a:r>
          </a:p>
        </p:txBody>
      </p:sp>
      <p:sp>
        <p:nvSpPr>
          <p:cNvPr id="8" name="Content Placeholder 7">
            <a:extLst>
              <a:ext uri="{FF2B5EF4-FFF2-40B4-BE49-F238E27FC236}">
                <a16:creationId xmlns:a16="http://schemas.microsoft.com/office/drawing/2014/main" id="{3CBD7285-C610-1C4F-B419-2B715A872283}"/>
              </a:ext>
            </a:extLst>
          </p:cNvPr>
          <p:cNvSpPr>
            <a:spLocks noGrp="1"/>
          </p:cNvSpPr>
          <p:nvPr>
            <p:ph idx="2"/>
          </p:nvPr>
        </p:nvSpPr>
        <p:spPr/>
        <p:txBody>
          <a:bodyPr/>
          <a:lstStyle/>
          <a:p>
            <a:r>
              <a:rPr lang="en-US" dirty="0"/>
              <a:t>Layers: Increase the complexity and expressiveness of the network</a:t>
            </a:r>
          </a:p>
          <a:p>
            <a:r>
              <a:rPr lang="en-US" dirty="0"/>
              <a:t>ResNet </a:t>
            </a:r>
          </a:p>
          <a:p>
            <a:pPr lvl="1"/>
            <a:r>
              <a:rPr lang="en-US" dirty="0"/>
              <a:t>Implements the identity function</a:t>
            </a:r>
          </a:p>
          <a:p>
            <a:pPr lvl="1"/>
            <a:r>
              <a:rPr lang="en-US" dirty="0"/>
              <a:t>Provides the ability to design networks where adding layers makes networks strictly more expressive rather than just different</a:t>
            </a:r>
          </a:p>
          <a:p>
            <a:pPr lvl="1"/>
            <a:r>
              <a:rPr lang="en-US" dirty="0"/>
              <a:t>Introduced residual connections, which enabled deeper networks and more flexible learning</a:t>
            </a:r>
          </a:p>
          <a:p>
            <a:pPr lvl="1"/>
            <a:r>
              <a:rPr lang="en-US" dirty="0"/>
              <a:t>Uses residual blocks to control function class growth for deeper networks</a:t>
            </a:r>
          </a:p>
          <a:p>
            <a:pPr lvl="1"/>
            <a:r>
              <a:rPr lang="en-US" dirty="0"/>
              <a:t>Uses residual connections to improve gradient flow through the network in backpropagation, which results in more efficient training</a:t>
            </a:r>
          </a:p>
        </p:txBody>
      </p:sp>
    </p:spTree>
    <p:custDataLst>
      <p:tags r:id="rId1"/>
    </p:custDataLst>
    <p:extLst>
      <p:ext uri="{BB962C8B-B14F-4D97-AF65-F5344CB8AC3E}">
        <p14:creationId xmlns:p14="http://schemas.microsoft.com/office/powerpoint/2010/main" val="11889547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15A3A80-7CDE-4FF9-AA45-49161B697885}"/>
              </a:ext>
            </a:extLst>
          </p:cNvPr>
          <p:cNvSpPr>
            <a:spLocks noGrp="1"/>
          </p:cNvSpPr>
          <p:nvPr>
            <p:ph type="sldNum" idx="97"/>
          </p:nvPr>
        </p:nvSpPr>
        <p:spPr/>
        <p:txBody>
          <a:bodyPr/>
          <a:lstStyle/>
          <a:p>
            <a:fld id="{86A8BF56-6CB3-514C-9A64-F39D95C9E25B}" type="slidenum">
              <a:rPr lang="en-US" smtClean="0"/>
              <a:pPr/>
              <a:t>19</a:t>
            </a:fld>
            <a:endParaRPr lang="en-US" dirty="0"/>
          </a:p>
        </p:txBody>
      </p:sp>
      <p:sp>
        <p:nvSpPr>
          <p:cNvPr id="2" name="Title 1">
            <a:extLst>
              <a:ext uri="{FF2B5EF4-FFF2-40B4-BE49-F238E27FC236}">
                <a16:creationId xmlns:a16="http://schemas.microsoft.com/office/drawing/2014/main" id="{5DA76598-BC13-A14F-AB4B-7E0C8B0D00E2}"/>
              </a:ext>
            </a:extLst>
          </p:cNvPr>
          <p:cNvSpPr>
            <a:spLocks noGrp="1"/>
          </p:cNvSpPr>
          <p:nvPr>
            <p:ph type="title" idx="1"/>
          </p:nvPr>
        </p:nvSpPr>
        <p:spPr/>
        <p:txBody>
          <a:bodyPr>
            <a:normAutofit fontScale="90000"/>
          </a:bodyPr>
          <a:lstStyle/>
          <a:p>
            <a:r>
              <a:rPr lang="en-US" dirty="0"/>
              <a:t>Residual blocks idea (1 of 2)</a:t>
            </a:r>
          </a:p>
        </p:txBody>
      </p:sp>
      <p:sp>
        <p:nvSpPr>
          <p:cNvPr id="3" name="Text Placeholder 2">
            <a:extLst>
              <a:ext uri="{FF2B5EF4-FFF2-40B4-BE49-F238E27FC236}">
                <a16:creationId xmlns:a16="http://schemas.microsoft.com/office/drawing/2014/main" id="{92C65CD2-98C8-8546-9DDE-2C96900D803B}"/>
              </a:ext>
            </a:extLst>
          </p:cNvPr>
          <p:cNvSpPr>
            <a:spLocks noGrp="1"/>
          </p:cNvSpPr>
          <p:nvPr>
            <p:ph idx="2"/>
          </p:nvPr>
        </p:nvSpPr>
        <p:spPr>
          <a:xfrm>
            <a:off x="365760" y="1165536"/>
            <a:ext cx="4621876" cy="5262696"/>
          </a:xfrm>
        </p:spPr>
        <p:txBody>
          <a:bodyPr/>
          <a:lstStyle/>
          <a:p>
            <a:pPr marL="0" indent="0">
              <a:buNone/>
            </a:pPr>
            <a:r>
              <a:rPr lang="en-US" dirty="0"/>
              <a:t>Adding connections between layers</a:t>
            </a:r>
          </a:p>
          <a:p>
            <a:pPr lvl="1"/>
            <a:r>
              <a:rPr lang="en-US" dirty="0"/>
              <a:t>Also called </a:t>
            </a:r>
            <a:r>
              <a:rPr lang="en-US" i="1" dirty="0"/>
              <a:t>skip connections </a:t>
            </a:r>
            <a:r>
              <a:rPr lang="en-US" dirty="0"/>
              <a:t>or </a:t>
            </a:r>
            <a:r>
              <a:rPr lang="en-US" i="1" dirty="0"/>
              <a:t>short cuts</a:t>
            </a:r>
          </a:p>
          <a:p>
            <a:pPr lvl="1"/>
            <a:r>
              <a:rPr lang="en-US" dirty="0"/>
              <a:t>Taylor expansion style parametrization</a:t>
            </a:r>
          </a:p>
        </p:txBody>
      </p:sp>
      <p:pic>
        <p:nvPicPr>
          <p:cNvPr id="5" name="Picture 4" descr="Comparison of a regular block and a residual block. The residual block adds connections between layers, which are called skip connections or shortcuts.">
            <a:extLst>
              <a:ext uri="{FF2B5EF4-FFF2-40B4-BE49-F238E27FC236}">
                <a16:creationId xmlns:a16="http://schemas.microsoft.com/office/drawing/2014/main" id="{88A80127-7AA6-E2A3-5CBB-ECCDAF461D93}"/>
              </a:ext>
            </a:extLst>
          </p:cNvPr>
          <p:cNvPicPr>
            <a:picLocks noChangeAspect="1"/>
          </p:cNvPicPr>
          <p:nvPr/>
        </p:nvPicPr>
        <p:blipFill>
          <a:blip r:embed="rId4"/>
          <a:stretch>
            <a:fillRect/>
          </a:stretch>
        </p:blipFill>
        <p:spPr>
          <a:xfrm>
            <a:off x="5501640" y="1165536"/>
            <a:ext cx="6324600" cy="5422900"/>
          </a:xfrm>
          <a:prstGeom prst="rect">
            <a:avLst/>
          </a:prstGeom>
        </p:spPr>
      </p:pic>
    </p:spTree>
    <p:custDataLst>
      <p:tags r:id="rId1"/>
    </p:custDataLst>
    <p:extLst>
      <p:ext uri="{BB962C8B-B14F-4D97-AF65-F5344CB8AC3E}">
        <p14:creationId xmlns:p14="http://schemas.microsoft.com/office/powerpoint/2010/main" val="42305841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0CCA4109-F557-48F4-ADF0-6D3199582EEF}"/>
              </a:ext>
            </a:extLst>
          </p:cNvPr>
          <p:cNvSpPr>
            <a:spLocks noGrp="1"/>
          </p:cNvSpPr>
          <p:nvPr>
            <p:ph type="sldNum" idx="97"/>
          </p:nvPr>
        </p:nvSpPr>
        <p:spPr/>
        <p:txBody>
          <a:bodyPr/>
          <a:lstStyle/>
          <a:p>
            <a:fld id="{86A8BF56-6CB3-514C-9A64-F39D95C9E25B}" type="slidenum">
              <a:rPr lang="en-US" smtClean="0"/>
              <a:pPr/>
              <a:t>2</a:t>
            </a:fld>
            <a:endParaRPr lang="en-US" dirty="0"/>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3" name="Content Placeholder 2">
            <a:extLst>
              <a:ext uri="{FF2B5EF4-FFF2-40B4-BE49-F238E27FC236}">
                <a16:creationId xmlns:a16="http://schemas.microsoft.com/office/drawing/2014/main" id="{8D79E1F6-A69D-121A-7A76-F561DBFA83BD}"/>
              </a:ext>
            </a:extLst>
          </p:cNvPr>
          <p:cNvSpPr>
            <a:spLocks noGrp="1"/>
          </p:cNvSpPr>
          <p:nvPr>
            <p:ph idx="2"/>
          </p:nvPr>
        </p:nvSpPr>
        <p:spPr/>
        <p:txBody>
          <a:bodyPr/>
          <a:lstStyle/>
          <a:p>
            <a:endParaRPr lang="en-US"/>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p:txBody>
          <a:bodyPr/>
          <a:lstStyle/>
          <a:p>
            <a:r>
              <a:rPr lang="en-US" dirty="0"/>
              <a:t>The trade-offs of depth and residuals</a:t>
            </a:r>
          </a:p>
          <a:p>
            <a:r>
              <a:rPr lang="en-US" dirty="0"/>
              <a:t>ResNet</a:t>
            </a:r>
          </a:p>
          <a:p>
            <a:r>
              <a:rPr lang="en-US" dirty="0"/>
              <a:t>Batch normalization</a:t>
            </a:r>
          </a:p>
        </p:txBody>
      </p:sp>
    </p:spTree>
    <p:custDataLst>
      <p:tags r:id="rId1"/>
    </p:custDataLst>
    <p:extLst>
      <p:ext uri="{BB962C8B-B14F-4D97-AF65-F5344CB8AC3E}">
        <p14:creationId xmlns:p14="http://schemas.microsoft.com/office/powerpoint/2010/main" val="32163700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2100B24-D2F7-461E-A1D8-C65A0503088F}"/>
              </a:ext>
            </a:extLst>
          </p:cNvPr>
          <p:cNvSpPr>
            <a:spLocks noGrp="1"/>
          </p:cNvSpPr>
          <p:nvPr>
            <p:ph type="sldNum" idx="97"/>
          </p:nvPr>
        </p:nvSpPr>
        <p:spPr/>
        <p:txBody>
          <a:bodyPr/>
          <a:lstStyle/>
          <a:p>
            <a:fld id="{86A8BF56-6CB3-514C-9A64-F39D95C9E25B}" type="slidenum">
              <a:rPr lang="en-US" smtClean="0"/>
              <a:pPr/>
              <a:t>20</a:t>
            </a:fld>
            <a:endParaRPr lang="en-US" dirty="0"/>
          </a:p>
        </p:txBody>
      </p:sp>
      <p:sp>
        <p:nvSpPr>
          <p:cNvPr id="2" name="Title 1">
            <a:extLst>
              <a:ext uri="{FF2B5EF4-FFF2-40B4-BE49-F238E27FC236}">
                <a16:creationId xmlns:a16="http://schemas.microsoft.com/office/drawing/2014/main" id="{5DA76598-BC13-A14F-AB4B-7E0C8B0D00E2}"/>
              </a:ext>
            </a:extLst>
          </p:cNvPr>
          <p:cNvSpPr>
            <a:spLocks noGrp="1"/>
          </p:cNvSpPr>
          <p:nvPr>
            <p:ph type="title" idx="1"/>
          </p:nvPr>
        </p:nvSpPr>
        <p:spPr/>
        <p:txBody>
          <a:bodyPr>
            <a:normAutofit fontScale="90000"/>
          </a:bodyPr>
          <a:lstStyle/>
          <a:p>
            <a:r>
              <a:rPr lang="en-US" dirty="0"/>
              <a:t>Residual blocks idea (2 of 2)</a:t>
            </a:r>
          </a:p>
        </p:txBody>
      </p:sp>
      <p:sp>
        <p:nvSpPr>
          <p:cNvPr id="3" name="Text Placeholder 2">
            <a:extLst>
              <a:ext uri="{FF2B5EF4-FFF2-40B4-BE49-F238E27FC236}">
                <a16:creationId xmlns:a16="http://schemas.microsoft.com/office/drawing/2014/main" id="{92C65CD2-98C8-8546-9DDE-2C96900D803B}"/>
              </a:ext>
            </a:extLst>
          </p:cNvPr>
          <p:cNvSpPr>
            <a:spLocks noGrp="1"/>
          </p:cNvSpPr>
          <p:nvPr>
            <p:ph idx="2"/>
          </p:nvPr>
        </p:nvSpPr>
        <p:spPr>
          <a:xfrm>
            <a:off x="365760" y="1165536"/>
            <a:ext cx="4526874" cy="5262696"/>
          </a:xfrm>
        </p:spPr>
        <p:txBody>
          <a:bodyPr/>
          <a:lstStyle/>
          <a:p>
            <a:pPr marL="0" indent="0">
              <a:buNone/>
            </a:pPr>
            <a:r>
              <a:rPr lang="en-US" dirty="0">
                <a:solidFill>
                  <a:schemeClr val="tx2"/>
                </a:solidFill>
              </a:rPr>
              <a:t>Skip connections </a:t>
            </a:r>
          </a:p>
          <a:p>
            <a:pPr lvl="1"/>
            <a:r>
              <a:rPr lang="en-US" dirty="0">
                <a:solidFill>
                  <a:schemeClr val="tx2"/>
                </a:solidFill>
              </a:rPr>
              <a:t>Work as a refinement step where the network can learn how to adjust the input features for higher quality features </a:t>
            </a:r>
          </a:p>
          <a:p>
            <a:pPr lvl="1"/>
            <a:r>
              <a:rPr lang="en-US" dirty="0">
                <a:solidFill>
                  <a:schemeClr val="tx2"/>
                </a:solidFill>
              </a:rPr>
              <a:t>Provide the ability to build deeper networks</a:t>
            </a:r>
          </a:p>
        </p:txBody>
      </p:sp>
      <p:pic>
        <p:nvPicPr>
          <p:cNvPr id="6" name="Picture 5" descr="Same diagram from previous slide.">
            <a:extLst>
              <a:ext uri="{FF2B5EF4-FFF2-40B4-BE49-F238E27FC236}">
                <a16:creationId xmlns:a16="http://schemas.microsoft.com/office/drawing/2014/main" id="{04E71AD6-9965-4423-A089-9B78CFCA6EB6}"/>
              </a:ext>
            </a:extLst>
          </p:cNvPr>
          <p:cNvPicPr>
            <a:picLocks noChangeAspect="1"/>
          </p:cNvPicPr>
          <p:nvPr/>
        </p:nvPicPr>
        <p:blipFill>
          <a:blip r:embed="rId4"/>
          <a:stretch>
            <a:fillRect/>
          </a:stretch>
        </p:blipFill>
        <p:spPr>
          <a:xfrm>
            <a:off x="5501640" y="1165536"/>
            <a:ext cx="6324600" cy="5422900"/>
          </a:xfrm>
          <a:prstGeom prst="rect">
            <a:avLst/>
          </a:prstGeom>
        </p:spPr>
      </p:pic>
    </p:spTree>
    <p:custDataLst>
      <p:tags r:id="rId1"/>
    </p:custDataLst>
    <p:extLst>
      <p:ext uri="{BB962C8B-B14F-4D97-AF65-F5344CB8AC3E}">
        <p14:creationId xmlns:p14="http://schemas.microsoft.com/office/powerpoint/2010/main" val="15273297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3E6FECF-2B36-4382-8F72-83C8A103D270}"/>
              </a:ext>
            </a:extLst>
          </p:cNvPr>
          <p:cNvSpPr>
            <a:spLocks noGrp="1"/>
          </p:cNvSpPr>
          <p:nvPr>
            <p:ph type="sldNum" idx="97"/>
          </p:nvPr>
        </p:nvSpPr>
        <p:spPr/>
        <p:txBody>
          <a:bodyPr/>
          <a:lstStyle/>
          <a:p>
            <a:fld id="{86A8BF56-6CB3-514C-9A64-F39D95C9E25B}" type="slidenum">
              <a:rPr lang="en-US" smtClean="0"/>
              <a:pPr/>
              <a:t>21</a:t>
            </a:fld>
            <a:endParaRPr lang="en-US" dirty="0"/>
          </a:p>
        </p:txBody>
      </p:sp>
      <p:sp>
        <p:nvSpPr>
          <p:cNvPr id="2" name="Title 1">
            <a:extLst>
              <a:ext uri="{FF2B5EF4-FFF2-40B4-BE49-F238E27FC236}">
                <a16:creationId xmlns:a16="http://schemas.microsoft.com/office/drawing/2014/main" id="{199B208B-D8A6-3747-84BB-F567FB18D45B}"/>
              </a:ext>
            </a:extLst>
          </p:cNvPr>
          <p:cNvSpPr>
            <a:spLocks noGrp="1"/>
          </p:cNvSpPr>
          <p:nvPr>
            <p:ph type="title" idx="1"/>
          </p:nvPr>
        </p:nvSpPr>
        <p:spPr/>
        <p:txBody>
          <a:bodyPr>
            <a:normAutofit fontScale="90000"/>
          </a:bodyPr>
          <a:lstStyle/>
          <a:p>
            <a:r>
              <a:rPr lang="en-US" dirty="0"/>
              <a:t>Residual blocks</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B20B2213-8327-4B4C-A1F4-AEDE724019D0}"/>
                  </a:ext>
                </a:extLst>
              </p:cNvPr>
              <p:cNvSpPr>
                <a:spLocks noGrp="1"/>
              </p:cNvSpPr>
              <p:nvPr>
                <p:ph idx="2"/>
              </p:nvPr>
            </p:nvSpPr>
            <p:spPr/>
            <p:txBody>
              <a:bodyPr/>
              <a:lstStyle/>
              <a:p>
                <a:r>
                  <a:rPr lang="en-US" dirty="0"/>
                  <a:t>The basic idea of a residual block is to add the input </a:t>
                </a:r>
                <a14:m>
                  <m:oMath xmlns:m="http://schemas.openxmlformats.org/officeDocument/2006/math">
                    <m:r>
                      <a:rPr lang="en-US" smtClean="0">
                        <a:latin typeface="Cambria Math" panose="02040503050406030204" pitchFamily="18" charset="0"/>
                      </a:rPr>
                      <m:t>𝑥</m:t>
                    </m:r>
                  </m:oMath>
                </a14:m>
                <a:r>
                  <a:rPr lang="en-US" dirty="0"/>
                  <a:t> to the output </a:t>
                </a:r>
                <a14:m>
                  <m:oMath xmlns:m="http://schemas.openxmlformats.org/officeDocument/2006/math">
                    <m:r>
                      <a:rPr lang="en-US" smtClean="0">
                        <a:latin typeface="Cambria Math" panose="02040503050406030204" pitchFamily="18" charset="0"/>
                      </a:rPr>
                      <m:t>𝑓</m:t>
                    </m:r>
                    <m:d>
                      <m:dPr>
                        <m:ctrlPr>
                          <a:rPr lang="en-US" i="1" smtClean="0">
                            <a:latin typeface="Cambria Math" panose="02040503050406030204" pitchFamily="18" charset="0"/>
                          </a:rPr>
                        </m:ctrlPr>
                      </m:dPr>
                      <m:e>
                        <m:r>
                          <a:rPr lang="en-US" smtClean="0">
                            <a:latin typeface="Cambria Math" panose="02040503050406030204" pitchFamily="18" charset="0"/>
                          </a:rPr>
                          <m:t>𝑥</m:t>
                        </m:r>
                      </m:e>
                    </m:d>
                  </m:oMath>
                </a14:m>
                <a:r>
                  <a:rPr lang="en-US" dirty="0"/>
                  <a:t>.</a:t>
                </a:r>
              </a:p>
              <a:p>
                <a:r>
                  <a:rPr lang="en-US" dirty="0"/>
                  <a:t>This simple idea has two important consequences:</a:t>
                </a:r>
              </a:p>
              <a:p>
                <a:pPr lvl="1"/>
                <a:r>
                  <a:rPr lang="en-US" dirty="0"/>
                  <a:t>It allows the model to learn </a:t>
                </a:r>
                <a14:m>
                  <m:oMath xmlns:m="http://schemas.openxmlformats.org/officeDocument/2006/math">
                    <m:r>
                      <a:rPr lang="en-US" smtClean="0">
                        <a:latin typeface="Cambria Math" panose="02040503050406030204" pitchFamily="18" charset="0"/>
                      </a:rPr>
                      <m:t>𝑓</m:t>
                    </m:r>
                    <m:d>
                      <m:dPr>
                        <m:ctrlPr>
                          <a:rPr lang="en-US" i="1" smtClean="0">
                            <a:latin typeface="Cambria Math" panose="02040503050406030204" pitchFamily="18" charset="0"/>
                          </a:rPr>
                        </m:ctrlPr>
                      </m:dPr>
                      <m:e>
                        <m:r>
                          <a:rPr lang="en-US" smtClean="0">
                            <a:latin typeface="Cambria Math" panose="02040503050406030204" pitchFamily="18" charset="0"/>
                          </a:rPr>
                          <m:t>𝑥</m:t>
                        </m:r>
                      </m:e>
                    </m:d>
                    <m:r>
                      <a:rPr lang="en-US" smtClean="0">
                        <a:latin typeface="Cambria Math" panose="02040503050406030204" pitchFamily="18" charset="0"/>
                      </a:rPr>
                      <m:t>=0</m:t>
                    </m:r>
                  </m:oMath>
                </a14:m>
                <a:r>
                  <a:rPr lang="en-US" dirty="0"/>
                  <a:t>, effectively ignoring that block. This ensures that the function class of the whole network encompasses the function classes of the smaller subnetworks.</a:t>
                </a:r>
              </a:p>
              <a:p>
                <a:pPr lvl="1"/>
                <a:r>
                  <a:rPr lang="en-US" dirty="0"/>
                  <a:t>In practice, learning the deviation from the identity is simpler than learning the whole function at once—it’s easier to learn </a:t>
                </a:r>
                <a14:m>
                  <m:oMath xmlns:m="http://schemas.openxmlformats.org/officeDocument/2006/math">
                    <m:r>
                      <a:rPr lang="en-US" smtClean="0">
                        <a:latin typeface="Cambria Math" panose="02040503050406030204" pitchFamily="18" charset="0"/>
                      </a:rPr>
                      <m:t>𝑓</m:t>
                    </m:r>
                  </m:oMath>
                </a14:m>
                <a:r>
                  <a:rPr lang="en-US" dirty="0"/>
                  <a:t> in </a:t>
                </a:r>
                <a14:m>
                  <m:oMath xmlns:m="http://schemas.openxmlformats.org/officeDocument/2006/math">
                    <m:r>
                      <a:rPr lang="en-US" smtClean="0">
                        <a:latin typeface="Cambria Math" panose="02040503050406030204" pitchFamily="18" charset="0"/>
                      </a:rPr>
                      <m:t>𝐹</m:t>
                    </m:r>
                    <m:d>
                      <m:dPr>
                        <m:ctrlPr>
                          <a:rPr lang="en-US" i="1" smtClean="0">
                            <a:latin typeface="Cambria Math" panose="02040503050406030204" pitchFamily="18" charset="0"/>
                          </a:rPr>
                        </m:ctrlPr>
                      </m:dPr>
                      <m:e>
                        <m:r>
                          <a:rPr lang="en-US" smtClean="0">
                            <a:latin typeface="Cambria Math" panose="02040503050406030204" pitchFamily="18" charset="0"/>
                          </a:rPr>
                          <m:t>𝑥</m:t>
                        </m:r>
                      </m:e>
                    </m:d>
                    <m:r>
                      <a:rPr lang="en-US" smtClean="0">
                        <a:latin typeface="Cambria Math" panose="02040503050406030204" pitchFamily="18" charset="0"/>
                      </a:rPr>
                      <m:t>=</m:t>
                    </m:r>
                    <m:r>
                      <a:rPr lang="en-US" smtClean="0">
                        <a:latin typeface="Cambria Math" panose="02040503050406030204" pitchFamily="18" charset="0"/>
                      </a:rPr>
                      <m:t>𝑥</m:t>
                    </m:r>
                    <m:r>
                      <a:rPr lang="en-US" smtClean="0">
                        <a:latin typeface="Cambria Math" panose="02040503050406030204" pitchFamily="18" charset="0"/>
                      </a:rPr>
                      <m:t>+</m:t>
                    </m:r>
                    <m:r>
                      <a:rPr lang="en-US" smtClean="0">
                        <a:latin typeface="Cambria Math" panose="02040503050406030204" pitchFamily="18" charset="0"/>
                      </a:rPr>
                      <m:t>𝑓</m:t>
                    </m:r>
                    <m:r>
                      <a:rPr lang="en-US" smtClean="0">
                        <a:latin typeface="Cambria Math" panose="02040503050406030204" pitchFamily="18" charset="0"/>
                      </a:rPr>
                      <m:t>(</m:t>
                    </m:r>
                    <m:r>
                      <a:rPr lang="en-US" smtClean="0">
                        <a:latin typeface="Cambria Math" panose="02040503050406030204" pitchFamily="18" charset="0"/>
                      </a:rPr>
                      <m:t>𝑥</m:t>
                    </m:r>
                    <m:r>
                      <a:rPr lang="en-US" smtClean="0">
                        <a:latin typeface="Cambria Math" panose="02040503050406030204" pitchFamily="18" charset="0"/>
                      </a:rPr>
                      <m:t>)</m:t>
                    </m:r>
                  </m:oMath>
                </a14:m>
                <a:r>
                  <a:rPr lang="en-US" dirty="0"/>
                  <a:t> than to learn </a:t>
                </a:r>
                <a14:m>
                  <m:oMath xmlns:m="http://schemas.openxmlformats.org/officeDocument/2006/math">
                    <m:r>
                      <a:rPr lang="en-US" smtClean="0">
                        <a:latin typeface="Cambria Math" panose="02040503050406030204" pitchFamily="18" charset="0"/>
                      </a:rPr>
                      <m:t>𝐹</m:t>
                    </m:r>
                    <m:d>
                      <m:dPr>
                        <m:ctrlPr>
                          <a:rPr lang="en-US" i="1" smtClean="0">
                            <a:latin typeface="Cambria Math" panose="02040503050406030204" pitchFamily="18" charset="0"/>
                          </a:rPr>
                        </m:ctrlPr>
                      </m:dPr>
                      <m:e>
                        <m:r>
                          <a:rPr lang="en-US" smtClean="0">
                            <a:latin typeface="Cambria Math" panose="02040503050406030204" pitchFamily="18" charset="0"/>
                          </a:rPr>
                          <m:t>𝑥</m:t>
                        </m:r>
                      </m:e>
                    </m:d>
                    <m:r>
                      <a:rPr lang="en-US" smtClean="0">
                        <a:latin typeface="Cambria Math" panose="02040503050406030204" pitchFamily="18" charset="0"/>
                      </a:rPr>
                      <m:t>=</m:t>
                    </m:r>
                    <m:r>
                      <a:rPr lang="en-US" smtClean="0">
                        <a:latin typeface="Cambria Math" panose="02040503050406030204" pitchFamily="18" charset="0"/>
                      </a:rPr>
                      <m:t>𝑓</m:t>
                    </m:r>
                    <m:r>
                      <a:rPr lang="en-US" smtClean="0">
                        <a:latin typeface="Cambria Math" panose="02040503050406030204" pitchFamily="18" charset="0"/>
                      </a:rPr>
                      <m:t>(</m:t>
                    </m:r>
                    <m:r>
                      <a:rPr lang="en-US" smtClean="0">
                        <a:latin typeface="Cambria Math" panose="02040503050406030204" pitchFamily="18" charset="0"/>
                      </a:rPr>
                      <m:t>𝑥</m:t>
                    </m:r>
                    <m:r>
                      <a:rPr lang="en-US" smtClean="0">
                        <a:latin typeface="Cambria Math" panose="02040503050406030204" pitchFamily="18" charset="0"/>
                      </a:rPr>
                      <m:t>)</m:t>
                    </m:r>
                  </m:oMath>
                </a14:m>
                <a:r>
                  <a:rPr lang="en-US" dirty="0"/>
                  <a:t>.</a:t>
                </a:r>
              </a:p>
            </p:txBody>
          </p:sp>
        </mc:Choice>
        <mc:Fallback>
          <p:sp>
            <p:nvSpPr>
              <p:cNvPr id="3" name="Text Placeholder 2">
                <a:extLst>
                  <a:ext uri="{FF2B5EF4-FFF2-40B4-BE49-F238E27FC236}">
                    <a16:creationId xmlns:a16="http://schemas.microsoft.com/office/drawing/2014/main" id="{B20B2213-8327-4B4C-A1F4-AEDE724019D0}"/>
                  </a:ext>
                </a:extLst>
              </p:cNvPr>
              <p:cNvSpPr>
                <a:spLocks noGrp="1" noRot="1" noChangeAspect="1" noMove="1" noResize="1" noEditPoints="1" noAdjustHandles="1" noChangeArrowheads="1" noChangeShapeType="1" noTextEdit="1"/>
              </p:cNvSpPr>
              <p:nvPr>
                <p:ph idx="2"/>
              </p:nvPr>
            </p:nvSpPr>
            <p:spPr>
              <a:blipFill>
                <a:blip r:embed="rId4"/>
                <a:stretch>
                  <a:fillRect l="-885" t="-1202" r="-221"/>
                </a:stretch>
              </a:blipFill>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463655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C8E02DA-F7AD-4D5F-B426-D919519C1025}"/>
              </a:ext>
            </a:extLst>
          </p:cNvPr>
          <p:cNvSpPr>
            <a:spLocks noGrp="1"/>
          </p:cNvSpPr>
          <p:nvPr>
            <p:ph type="sldNum" idx="97"/>
          </p:nvPr>
        </p:nvSpPr>
        <p:spPr/>
        <p:txBody>
          <a:bodyPr/>
          <a:lstStyle/>
          <a:p>
            <a:fld id="{86A8BF56-6CB3-514C-9A64-F39D95C9E25B}" type="slidenum">
              <a:rPr lang="en-US" smtClean="0"/>
              <a:pPr/>
              <a:t>22</a:t>
            </a:fld>
            <a:endParaRPr lang="en-US" dirty="0"/>
          </a:p>
        </p:txBody>
      </p:sp>
      <p:sp>
        <p:nvSpPr>
          <p:cNvPr id="2" name="Title 1">
            <a:extLst>
              <a:ext uri="{FF2B5EF4-FFF2-40B4-BE49-F238E27FC236}">
                <a16:creationId xmlns:a16="http://schemas.microsoft.com/office/drawing/2014/main" id="{64C3B71F-2852-114D-861A-C64B7D704B0F}"/>
              </a:ext>
            </a:extLst>
          </p:cNvPr>
          <p:cNvSpPr>
            <a:spLocks noGrp="1"/>
          </p:cNvSpPr>
          <p:nvPr>
            <p:ph type="title" idx="1"/>
          </p:nvPr>
        </p:nvSpPr>
        <p:spPr/>
        <p:txBody>
          <a:bodyPr>
            <a:normAutofit fontScale="90000"/>
          </a:bodyPr>
          <a:lstStyle/>
          <a:p>
            <a:r>
              <a:rPr lang="en-US" dirty="0"/>
              <a:t>ResNet summary</a:t>
            </a:r>
          </a:p>
        </p:txBody>
      </p:sp>
      <p:sp>
        <p:nvSpPr>
          <p:cNvPr id="3" name="Text Placeholder 2">
            <a:extLst>
              <a:ext uri="{FF2B5EF4-FFF2-40B4-BE49-F238E27FC236}">
                <a16:creationId xmlns:a16="http://schemas.microsoft.com/office/drawing/2014/main" id="{0B5DDFAA-3CA5-674E-8A8A-798D16488593}"/>
              </a:ext>
            </a:extLst>
          </p:cNvPr>
          <p:cNvSpPr>
            <a:spLocks noGrp="1"/>
          </p:cNvSpPr>
          <p:nvPr>
            <p:ph idx="2"/>
          </p:nvPr>
        </p:nvSpPr>
        <p:spPr/>
        <p:txBody>
          <a:bodyPr/>
          <a:lstStyle/>
          <a:p>
            <a:r>
              <a:rPr lang="en-US" sz="2400" dirty="0"/>
              <a:t>ResNet varies length by repeating residual blocks:</a:t>
            </a:r>
          </a:p>
          <a:p>
            <a:pPr lvl="1"/>
            <a:r>
              <a:rPr lang="en-US" sz="2000" dirty="0"/>
              <a:t>Example: ResNet 18, ResNet 34, ResNet 50, ResNet 101, ResNet 152</a:t>
            </a:r>
          </a:p>
          <a:p>
            <a:pPr lvl="1"/>
            <a:r>
              <a:rPr lang="en-US" sz="2000" dirty="0"/>
              <a:t>ResNet 18 has 18 convolution layers</a:t>
            </a:r>
          </a:p>
          <a:p>
            <a:pPr lvl="1"/>
            <a:r>
              <a:rPr lang="en-US" sz="2000" dirty="0"/>
              <a:t>The deeper the model, the higher the accuracy that it can achieve</a:t>
            </a:r>
          </a:p>
          <a:p>
            <a:r>
              <a:rPr lang="en-US" sz="2400" dirty="0"/>
              <a:t>Two pooling layers for dimensionality reduction</a:t>
            </a:r>
          </a:p>
          <a:p>
            <a:r>
              <a:rPr lang="en-US" sz="2400" dirty="0"/>
              <a:t>Batch normalization for capacity control</a:t>
            </a:r>
          </a:p>
        </p:txBody>
      </p:sp>
      <p:sp>
        <p:nvSpPr>
          <p:cNvPr id="5" name="TextBox 4">
            <a:extLst>
              <a:ext uri="{FF2B5EF4-FFF2-40B4-BE49-F238E27FC236}">
                <a16:creationId xmlns:a16="http://schemas.microsoft.com/office/drawing/2014/main" id="{3E16C7E2-78AD-834E-A586-FD686D0E745A}"/>
              </a:ext>
            </a:extLst>
          </p:cNvPr>
          <p:cNvSpPr txBox="1"/>
          <p:nvPr/>
        </p:nvSpPr>
        <p:spPr>
          <a:xfrm>
            <a:off x="1177652" y="5105180"/>
            <a:ext cx="1398140" cy="400110"/>
          </a:xfrm>
          <a:prstGeom prst="rect">
            <a:avLst/>
          </a:prstGeom>
          <a:noFill/>
        </p:spPr>
        <p:txBody>
          <a:bodyPr wrap="none" rtlCol="0">
            <a:spAutoFit/>
          </a:bodyPr>
          <a:lstStyle/>
          <a:p>
            <a:pPr>
              <a:spcBef>
                <a:spcPts val="600"/>
              </a:spcBef>
              <a:spcAft>
                <a:spcPts val="600"/>
              </a:spcAft>
            </a:pPr>
            <a:r>
              <a:rPr lang="en-US" sz="2000" b="1" dirty="0">
                <a:solidFill>
                  <a:schemeClr val="accent5"/>
                </a:solidFill>
              </a:rPr>
              <a:t>ResNet 18</a:t>
            </a:r>
          </a:p>
        </p:txBody>
      </p:sp>
      <p:pic>
        <p:nvPicPr>
          <p:cNvPr id="10" name="Picture 9" descr="Diagram of a deep residual learning framework (ResNet).">
            <a:extLst>
              <a:ext uri="{FF2B5EF4-FFF2-40B4-BE49-F238E27FC236}">
                <a16:creationId xmlns:a16="http://schemas.microsoft.com/office/drawing/2014/main" id="{908FCE5A-09BB-C14E-8F92-04A87B441568}"/>
              </a:ext>
            </a:extLst>
          </p:cNvPr>
          <p:cNvPicPr>
            <a:picLocks noChangeAspect="1"/>
          </p:cNvPicPr>
          <p:nvPr/>
        </p:nvPicPr>
        <p:blipFill>
          <a:blip r:embed="rId4">
            <a:duotone>
              <a:schemeClr val="accent5">
                <a:shade val="45000"/>
                <a:satMod val="135000"/>
              </a:schemeClr>
              <a:prstClr val="white"/>
            </a:duotone>
          </a:blip>
          <a:stretch>
            <a:fillRect/>
          </a:stretch>
        </p:blipFill>
        <p:spPr>
          <a:xfrm rot="5400000">
            <a:off x="5757056" y="1170940"/>
            <a:ext cx="2245995" cy="8268589"/>
          </a:xfrm>
          <a:prstGeom prst="rect">
            <a:avLst/>
          </a:prstGeom>
          <a:effectLst/>
        </p:spPr>
      </p:pic>
    </p:spTree>
    <p:custDataLst>
      <p:tags r:id="rId1"/>
    </p:custDataLst>
    <p:extLst>
      <p:ext uri="{BB962C8B-B14F-4D97-AF65-F5344CB8AC3E}">
        <p14:creationId xmlns:p14="http://schemas.microsoft.com/office/powerpoint/2010/main" val="3264333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6BD3E5C-6E1F-46EE-B884-3B5A614CCC52}"/>
              </a:ext>
            </a:extLst>
          </p:cNvPr>
          <p:cNvSpPr>
            <a:spLocks noGrp="1"/>
          </p:cNvSpPr>
          <p:nvPr>
            <p:ph type="sldNum" idx="97"/>
          </p:nvPr>
        </p:nvSpPr>
        <p:spPr/>
        <p:txBody>
          <a:bodyPr/>
          <a:lstStyle/>
          <a:p>
            <a:fld id="{86A8BF56-6CB3-514C-9A64-F39D95C9E25B}" type="slidenum">
              <a:rPr lang="en-US" smtClean="0"/>
              <a:t>23</a:t>
            </a:fld>
            <a:endParaRPr lang="en-US" dirty="0"/>
          </a:p>
        </p:txBody>
      </p:sp>
      <p:sp>
        <p:nvSpPr>
          <p:cNvPr id="2" name="Title 1">
            <a:extLst>
              <a:ext uri="{FF2B5EF4-FFF2-40B4-BE49-F238E27FC236}">
                <a16:creationId xmlns:a16="http://schemas.microsoft.com/office/drawing/2014/main" id="{C0772AF6-988B-F07E-A6AB-73720AFEEF80}"/>
              </a:ext>
            </a:extLst>
          </p:cNvPr>
          <p:cNvSpPr>
            <a:spLocks noGrp="1"/>
          </p:cNvSpPr>
          <p:nvPr>
            <p:ph type="title" idx="1"/>
          </p:nvPr>
        </p:nvSpPr>
        <p:spPr/>
        <p:txBody>
          <a:bodyPr/>
          <a:lstStyle/>
          <a:p>
            <a:r>
              <a:rPr lang="en-US" dirty="0"/>
              <a:t>Batch normalization</a:t>
            </a:r>
          </a:p>
        </p:txBody>
      </p:sp>
      <p:sp>
        <p:nvSpPr>
          <p:cNvPr id="3" name="Text Placeholder 2">
            <a:extLst>
              <a:ext uri="{FF2B5EF4-FFF2-40B4-BE49-F238E27FC236}">
                <a16:creationId xmlns:a16="http://schemas.microsoft.com/office/drawing/2014/main" id="{3FC55464-6708-F1C5-E8EA-AE1D0DFD2BC2}"/>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2065140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21E881B-3C30-4EB9-915A-E7F01CB4F2A0}"/>
              </a:ext>
            </a:extLst>
          </p:cNvPr>
          <p:cNvSpPr>
            <a:spLocks noGrp="1"/>
          </p:cNvSpPr>
          <p:nvPr>
            <p:ph type="sldNum" idx="97"/>
          </p:nvPr>
        </p:nvSpPr>
        <p:spPr/>
        <p:txBody>
          <a:bodyPr/>
          <a:lstStyle/>
          <a:p>
            <a:fld id="{86A8BF56-6CB3-514C-9A64-F39D95C9E25B}" type="slidenum">
              <a:rPr lang="en-US" smtClean="0"/>
              <a:pPr/>
              <a:t>24</a:t>
            </a:fld>
            <a:endParaRPr lang="en-US" dirty="0"/>
          </a:p>
        </p:txBody>
      </p:sp>
      <p:sp>
        <p:nvSpPr>
          <p:cNvPr id="2" name="Title 1">
            <a:extLst>
              <a:ext uri="{FF2B5EF4-FFF2-40B4-BE49-F238E27FC236}">
                <a16:creationId xmlns:a16="http://schemas.microsoft.com/office/drawing/2014/main" id="{6971D8B2-756B-2CEB-8073-8B7866CD1050}"/>
              </a:ext>
            </a:extLst>
          </p:cNvPr>
          <p:cNvSpPr>
            <a:spLocks noGrp="1"/>
          </p:cNvSpPr>
          <p:nvPr>
            <p:ph type="title" idx="1"/>
          </p:nvPr>
        </p:nvSpPr>
        <p:spPr/>
        <p:txBody>
          <a:bodyPr>
            <a:noAutofit/>
          </a:bodyPr>
          <a:lstStyle/>
          <a:p>
            <a:r>
              <a:rPr lang="en-US" sz="3600" dirty="0"/>
              <a:t>Motivation: Why do we need batch normalization?</a:t>
            </a:r>
          </a:p>
        </p:txBody>
      </p:sp>
      <p:sp>
        <p:nvSpPr>
          <p:cNvPr id="3" name="Content Placeholder 2">
            <a:extLst>
              <a:ext uri="{FF2B5EF4-FFF2-40B4-BE49-F238E27FC236}">
                <a16:creationId xmlns:a16="http://schemas.microsoft.com/office/drawing/2014/main" id="{F6B25386-9418-DB56-83E4-99CA9C0FFC61}"/>
              </a:ext>
            </a:extLst>
          </p:cNvPr>
          <p:cNvSpPr>
            <a:spLocks noGrp="1"/>
          </p:cNvSpPr>
          <p:nvPr>
            <p:ph idx="2"/>
          </p:nvPr>
        </p:nvSpPr>
        <p:spPr/>
        <p:txBody>
          <a:bodyPr/>
          <a:lstStyle/>
          <a:p>
            <a:r>
              <a:rPr lang="en-US" b="1" dirty="0">
                <a:solidFill>
                  <a:schemeClr val="accent6"/>
                </a:solidFill>
              </a:rPr>
              <a:t>Internal covariate shift: </a:t>
            </a:r>
            <a:r>
              <a:rPr lang="en-US" dirty="0"/>
              <a:t>The distribution of input activations to each layer can shift during the training process. This can lead to slow convergence and instability.</a:t>
            </a:r>
          </a:p>
          <a:p>
            <a:r>
              <a:rPr lang="en-US" b="1" dirty="0">
                <a:solidFill>
                  <a:schemeClr val="accent6"/>
                </a:solidFill>
              </a:rPr>
              <a:t>Vanishing and exploding gradients: </a:t>
            </a:r>
            <a:r>
              <a:rPr lang="en-US" dirty="0"/>
              <a:t>Deep neural networks with many layers can suffer from vanishing or exploding gradients. This can lead to slow or unstable training, and can ultimately prevent the network from learning.</a:t>
            </a:r>
          </a:p>
          <a:p>
            <a:r>
              <a:rPr lang="en-US" b="1" dirty="0">
                <a:solidFill>
                  <a:schemeClr val="accent6"/>
                </a:solidFill>
              </a:rPr>
              <a:t>Overfitting: </a:t>
            </a:r>
            <a:r>
              <a:rPr lang="en-US" dirty="0"/>
              <a:t>The neural network becomes too specialized to the training data and fails to generalize well to new data. This can result in poor performance on the test data.</a:t>
            </a:r>
          </a:p>
        </p:txBody>
      </p:sp>
    </p:spTree>
    <p:custDataLst>
      <p:tags r:id="rId1"/>
    </p:custDataLst>
    <p:extLst>
      <p:ext uri="{BB962C8B-B14F-4D97-AF65-F5344CB8AC3E}">
        <p14:creationId xmlns:p14="http://schemas.microsoft.com/office/powerpoint/2010/main" val="684097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B5B662A-54A0-4F19-8B9A-79F959F552EB}"/>
              </a:ext>
            </a:extLst>
          </p:cNvPr>
          <p:cNvSpPr>
            <a:spLocks noGrp="1"/>
          </p:cNvSpPr>
          <p:nvPr>
            <p:ph type="sldNum" idx="97"/>
          </p:nvPr>
        </p:nvSpPr>
        <p:spPr/>
        <p:txBody>
          <a:bodyPr/>
          <a:lstStyle/>
          <a:p>
            <a:fld id="{86A8BF56-6CB3-514C-9A64-F39D95C9E25B}" type="slidenum">
              <a:rPr lang="en-US" smtClean="0"/>
              <a:pPr/>
              <a:t>25</a:t>
            </a:fld>
            <a:endParaRPr lang="en-US" dirty="0"/>
          </a:p>
        </p:txBody>
      </p:sp>
      <p:sp>
        <p:nvSpPr>
          <p:cNvPr id="2" name="Title 1">
            <a:extLst>
              <a:ext uri="{FF2B5EF4-FFF2-40B4-BE49-F238E27FC236}">
                <a16:creationId xmlns:a16="http://schemas.microsoft.com/office/drawing/2014/main" id="{4FA3542B-E819-B1A8-F1A8-10BF47BD82AA}"/>
              </a:ext>
            </a:extLst>
          </p:cNvPr>
          <p:cNvSpPr>
            <a:spLocks noGrp="1"/>
          </p:cNvSpPr>
          <p:nvPr>
            <p:ph type="title" idx="1"/>
          </p:nvPr>
        </p:nvSpPr>
        <p:spPr/>
        <p:txBody>
          <a:bodyPr>
            <a:normAutofit fontScale="90000"/>
          </a:bodyPr>
          <a:lstStyle/>
          <a:p>
            <a:r>
              <a:rPr lang="en-US" dirty="0"/>
              <a:t>What can batch normalization help?</a:t>
            </a:r>
          </a:p>
        </p:txBody>
      </p:sp>
      <p:sp>
        <p:nvSpPr>
          <p:cNvPr id="3" name="Content Placeholder 2">
            <a:extLst>
              <a:ext uri="{FF2B5EF4-FFF2-40B4-BE49-F238E27FC236}">
                <a16:creationId xmlns:a16="http://schemas.microsoft.com/office/drawing/2014/main" id="{53FD4098-38BB-7EF3-F7FB-5724639A85CD}"/>
              </a:ext>
            </a:extLst>
          </p:cNvPr>
          <p:cNvSpPr>
            <a:spLocks noGrp="1"/>
          </p:cNvSpPr>
          <p:nvPr>
            <p:ph idx="2"/>
          </p:nvPr>
        </p:nvSpPr>
        <p:spPr/>
        <p:txBody>
          <a:bodyPr/>
          <a:lstStyle/>
          <a:p>
            <a:r>
              <a:rPr lang="en-US" sz="2400" b="1" dirty="0">
                <a:solidFill>
                  <a:schemeClr val="accent6"/>
                </a:solidFill>
              </a:rPr>
              <a:t>Internal covariate shift: </a:t>
            </a:r>
            <a:r>
              <a:rPr lang="en-US" sz="2400" dirty="0"/>
              <a:t>Batch normalization addresses this by normalizing the input activations to each layer, ensuring that they have zero mean and unit variance, which leads to faster convergence.</a:t>
            </a:r>
          </a:p>
          <a:p>
            <a:r>
              <a:rPr lang="en-US" sz="2400" b="1" dirty="0">
                <a:solidFill>
                  <a:schemeClr val="accent6"/>
                </a:solidFill>
              </a:rPr>
              <a:t>Vanishing and exploding gradients: </a:t>
            </a:r>
            <a:r>
              <a:rPr lang="en-US" sz="2400" dirty="0"/>
              <a:t>Batch normalization can mitigate these by normalizing the input activations to each layer, which can prevent the gradients from becoming too small or too large.</a:t>
            </a:r>
          </a:p>
          <a:p>
            <a:r>
              <a:rPr lang="en-US" sz="2400" b="1" dirty="0">
                <a:solidFill>
                  <a:schemeClr val="accent6"/>
                </a:solidFill>
              </a:rPr>
              <a:t>Regularization:</a:t>
            </a:r>
            <a:r>
              <a:rPr lang="en-US" sz="2400" dirty="0"/>
              <a:t> The normalization process adds noise to the input activations of each layer, which helps to reduce the sensitivity of the network to small changes in the input.</a:t>
            </a:r>
          </a:p>
          <a:p>
            <a:r>
              <a:rPr lang="en-US" sz="2400" b="1" dirty="0">
                <a:solidFill>
                  <a:schemeClr val="accent6"/>
                </a:solidFill>
              </a:rPr>
              <a:t>Improving gradient glow: </a:t>
            </a:r>
            <a:r>
              <a:rPr lang="en-US" sz="2400" dirty="0"/>
              <a:t>Batch normalization can help to improve the flow of gradients through the network during backpropagation, thus improving the stability of the training process.</a:t>
            </a:r>
          </a:p>
        </p:txBody>
      </p:sp>
    </p:spTree>
    <p:custDataLst>
      <p:tags r:id="rId1"/>
    </p:custDataLst>
    <p:extLst>
      <p:ext uri="{BB962C8B-B14F-4D97-AF65-F5344CB8AC3E}">
        <p14:creationId xmlns:p14="http://schemas.microsoft.com/office/powerpoint/2010/main" val="11456035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FAE065FD-54AE-46E1-8D6A-58C6FC610F09}"/>
              </a:ext>
            </a:extLst>
          </p:cNvPr>
          <p:cNvSpPr>
            <a:spLocks noGrp="1"/>
          </p:cNvSpPr>
          <p:nvPr>
            <p:ph type="sldNum" idx="97"/>
          </p:nvPr>
        </p:nvSpPr>
        <p:spPr/>
        <p:txBody>
          <a:bodyPr/>
          <a:lstStyle/>
          <a:p>
            <a:fld id="{86A8BF56-6CB3-514C-9A64-F39D95C9E25B}" type="slidenum">
              <a:rPr lang="en-US" smtClean="0"/>
              <a:pPr/>
              <a:t>26</a:t>
            </a:fld>
            <a:endParaRPr lang="en-US" dirty="0"/>
          </a:p>
        </p:txBody>
      </p:sp>
      <p:sp>
        <p:nvSpPr>
          <p:cNvPr id="2" name="Title 1">
            <a:extLst>
              <a:ext uri="{FF2B5EF4-FFF2-40B4-BE49-F238E27FC236}">
                <a16:creationId xmlns:a16="http://schemas.microsoft.com/office/drawing/2014/main" id="{787987EB-F078-FB4F-A34B-19E894401BE0}"/>
              </a:ext>
            </a:extLst>
          </p:cNvPr>
          <p:cNvSpPr>
            <a:spLocks noGrp="1"/>
          </p:cNvSpPr>
          <p:nvPr>
            <p:ph type="title" idx="1"/>
          </p:nvPr>
        </p:nvSpPr>
        <p:spPr/>
        <p:txBody>
          <a:bodyPr>
            <a:normAutofit fontScale="90000"/>
          </a:bodyPr>
          <a:lstStyle/>
          <a:p>
            <a:r>
              <a:rPr lang="en-US" dirty="0"/>
              <a:t>Batch normalization: Mean and variance </a:t>
            </a:r>
          </a:p>
        </p:txBody>
      </p:sp>
      <mc:AlternateContent xmlns:mc="http://schemas.openxmlformats.org/markup-compatibility/2006">
        <mc:Choice xmlns:a14="http://schemas.microsoft.com/office/drawing/2010/main" Requires="a14">
          <p:sp>
            <p:nvSpPr>
              <p:cNvPr id="3" name="Text Placeholder 2">
                <a:extLst>
                  <a:ext uri="{FF2B5EF4-FFF2-40B4-BE49-F238E27FC236}">
                    <a16:creationId xmlns:a16="http://schemas.microsoft.com/office/drawing/2014/main" id="{C91ADD6B-E2D9-E24E-B669-AABE4C4CD4F0}"/>
                  </a:ext>
                </a:extLst>
              </p:cNvPr>
              <p:cNvSpPr>
                <a:spLocks noGrp="1"/>
              </p:cNvSpPr>
              <p:nvPr>
                <p:ph idx="2"/>
              </p:nvPr>
            </p:nvSpPr>
            <p:spPr/>
            <p:txBody>
              <a:bodyPr/>
              <a:lstStyle/>
              <a:p>
                <a:r>
                  <a:rPr lang="en-US" sz="2400" dirty="0"/>
                  <a:t>Means and variances are computed per minibatch:</a:t>
                </a:r>
              </a:p>
              <a:p>
                <a:pPr marL="0" indent="0" algn="ctr">
                  <a:buNone/>
                </a:pPr>
                <a:r>
                  <a:rPr lang="en-US" sz="2400" dirty="0"/>
                  <a:t>Mean: </a:t>
                </a:r>
                <a14:m>
                  <m:oMath xmlns:m="http://schemas.openxmlformats.org/officeDocument/2006/math">
                    <m:sSub>
                      <m:sSubPr>
                        <m:ctrlPr>
                          <a:rPr lang="en-US" sz="2400" i="1" smtClean="0">
                            <a:latin typeface="Cambria Math" panose="02040503050406030204" pitchFamily="18" charset="0"/>
                          </a:rPr>
                        </m:ctrlPr>
                      </m:sSubPr>
                      <m:e>
                        <m:r>
                          <a:rPr lang="en-US" sz="2400" smtClean="0">
                            <a:latin typeface="Cambria Math" panose="02040503050406030204" pitchFamily="18" charset="0"/>
                          </a:rPr>
                          <m:t>𝜇</m:t>
                        </m:r>
                      </m:e>
                      <m:sub>
                        <m:r>
                          <a:rPr lang="en-US" sz="2400" smtClean="0">
                            <a:latin typeface="Cambria Math" panose="02040503050406030204" pitchFamily="18" charset="0"/>
                          </a:rPr>
                          <m:t>𝐵</m:t>
                        </m:r>
                      </m:sub>
                    </m:sSub>
                    <m:r>
                      <a:rPr lang="en-US" sz="2400" smtClean="0">
                        <a:latin typeface="Cambria Math" panose="02040503050406030204" pitchFamily="18" charset="0"/>
                      </a:rPr>
                      <m:t>=</m:t>
                    </m:r>
                    <m:f>
                      <m:fPr>
                        <m:ctrlPr>
                          <a:rPr lang="en-US" sz="2400" i="1" smtClean="0">
                            <a:latin typeface="Cambria Math" panose="02040503050406030204" pitchFamily="18" charset="0"/>
                          </a:rPr>
                        </m:ctrlPr>
                      </m:fPr>
                      <m:num>
                        <m:r>
                          <a:rPr lang="en-US" sz="2400" smtClean="0">
                            <a:latin typeface="Cambria Math" panose="02040503050406030204" pitchFamily="18" charset="0"/>
                          </a:rPr>
                          <m:t>1</m:t>
                        </m:r>
                      </m:num>
                      <m:den>
                        <m:r>
                          <a:rPr lang="en-US" sz="2400" smtClean="0">
                            <a:latin typeface="Cambria Math" panose="02040503050406030204" pitchFamily="18" charset="0"/>
                          </a:rPr>
                          <m:t>|</m:t>
                        </m:r>
                        <m:r>
                          <a:rPr lang="en-US" sz="2400" smtClean="0">
                            <a:latin typeface="Cambria Math" panose="02040503050406030204" pitchFamily="18" charset="0"/>
                          </a:rPr>
                          <m:t>𝐵</m:t>
                        </m:r>
                        <m:r>
                          <a:rPr lang="en-US" sz="2400" smtClean="0">
                            <a:latin typeface="Cambria Math" panose="02040503050406030204" pitchFamily="18" charset="0"/>
                          </a:rPr>
                          <m:t>|</m:t>
                        </m:r>
                      </m:den>
                    </m:f>
                    <m:nary>
                      <m:naryPr>
                        <m:chr m:val="∑"/>
                        <m:supHide m:val="on"/>
                        <m:ctrlPr>
                          <a:rPr lang="en-US" sz="2400" i="1" smtClean="0">
                            <a:latin typeface="Cambria Math" panose="02040503050406030204" pitchFamily="18" charset="0"/>
                          </a:rPr>
                        </m:ctrlPr>
                      </m:naryPr>
                      <m:sub>
                        <m:r>
                          <a:rPr lang="en-US" sz="2400" smtClean="0">
                            <a:latin typeface="Cambria Math" panose="02040503050406030204" pitchFamily="18" charset="0"/>
                          </a:rPr>
                          <m:t>𝑥</m:t>
                        </m:r>
                        <m:r>
                          <a:rPr lang="en-US" sz="2400" smtClean="0">
                            <a:latin typeface="Cambria Math" panose="02040503050406030204" pitchFamily="18" charset="0"/>
                          </a:rPr>
                          <m:t>∈</m:t>
                        </m:r>
                        <m:r>
                          <a:rPr lang="en-US" sz="2400" smtClean="0">
                            <a:latin typeface="Cambria Math" panose="02040503050406030204" pitchFamily="18" charset="0"/>
                          </a:rPr>
                          <m:t>𝐵</m:t>
                        </m:r>
                      </m:sub>
                      <m:sup/>
                      <m:e>
                        <m:r>
                          <a:rPr lang="en-US" sz="2400" smtClean="0">
                            <a:latin typeface="Cambria Math" panose="02040503050406030204" pitchFamily="18" charset="0"/>
                          </a:rPr>
                          <m:t>𝑥</m:t>
                        </m:r>
                      </m:e>
                    </m:nary>
                    <m:r>
                      <a:rPr lang="en-US" sz="2400" smtClean="0">
                        <a:latin typeface="Cambria Math" panose="02040503050406030204" pitchFamily="18" charset="0"/>
                      </a:rPr>
                      <m:t>     </m:t>
                    </m:r>
                    <m:sSubSup>
                      <m:sSubSupPr>
                        <m:ctrlPr>
                          <a:rPr lang="en-US" sz="2400" i="1" smtClean="0">
                            <a:latin typeface="Cambria Math" panose="02040503050406030204" pitchFamily="18" charset="0"/>
                          </a:rPr>
                        </m:ctrlPr>
                      </m:sSubSupPr>
                      <m:e>
                        <m:r>
                          <a:rPr lang="en-US" sz="2400" smtClean="0">
                            <a:latin typeface="Cambria Math" panose="02040503050406030204" pitchFamily="18" charset="0"/>
                          </a:rPr>
                          <m:t>𝜎</m:t>
                        </m:r>
                      </m:e>
                      <m:sub>
                        <m:r>
                          <a:rPr lang="en-US" sz="2400" smtClean="0">
                            <a:latin typeface="Cambria Math" panose="02040503050406030204" pitchFamily="18" charset="0"/>
                          </a:rPr>
                          <m:t>𝐵</m:t>
                        </m:r>
                      </m:sub>
                      <m:sup>
                        <m:r>
                          <a:rPr lang="en-US" sz="2400" smtClean="0">
                            <a:latin typeface="Cambria Math" panose="02040503050406030204" pitchFamily="18" charset="0"/>
                          </a:rPr>
                          <m:t>2</m:t>
                        </m:r>
                      </m:sup>
                    </m:sSubSup>
                    <m:r>
                      <a:rPr lang="en-US" sz="2400" smtClean="0">
                        <a:latin typeface="Cambria Math" panose="02040503050406030204" pitchFamily="18" charset="0"/>
                      </a:rPr>
                      <m:t>=</m:t>
                    </m:r>
                    <m:f>
                      <m:fPr>
                        <m:ctrlPr>
                          <a:rPr lang="en-US" sz="2400" i="1" smtClean="0">
                            <a:latin typeface="Cambria Math" panose="02040503050406030204" pitchFamily="18" charset="0"/>
                          </a:rPr>
                        </m:ctrlPr>
                      </m:fPr>
                      <m:num>
                        <m:r>
                          <a:rPr lang="en-US" sz="2400" smtClean="0">
                            <a:latin typeface="Cambria Math" panose="02040503050406030204" pitchFamily="18" charset="0"/>
                          </a:rPr>
                          <m:t>1</m:t>
                        </m:r>
                      </m:num>
                      <m:den>
                        <m:d>
                          <m:dPr>
                            <m:begChr m:val="|"/>
                            <m:endChr m:val="|"/>
                            <m:ctrlPr>
                              <a:rPr lang="en-US" sz="2400" i="1" smtClean="0">
                                <a:latin typeface="Cambria Math" panose="02040503050406030204" pitchFamily="18" charset="0"/>
                              </a:rPr>
                            </m:ctrlPr>
                          </m:dPr>
                          <m:e>
                            <m:r>
                              <a:rPr lang="en-US" sz="2400" smtClean="0">
                                <a:latin typeface="Cambria Math" panose="02040503050406030204" pitchFamily="18" charset="0"/>
                              </a:rPr>
                              <m:t>𝐵</m:t>
                            </m:r>
                          </m:e>
                        </m:d>
                      </m:den>
                    </m:f>
                    <m:nary>
                      <m:naryPr>
                        <m:chr m:val="∑"/>
                        <m:supHide m:val="on"/>
                        <m:ctrlPr>
                          <a:rPr lang="en-US" sz="2400" i="1">
                            <a:latin typeface="Cambria Math" panose="02040503050406030204" pitchFamily="18" charset="0"/>
                          </a:rPr>
                        </m:ctrlPr>
                      </m:naryPr>
                      <m:sub>
                        <m:r>
                          <a:rPr lang="en-US" sz="2400">
                            <a:latin typeface="Cambria Math" panose="02040503050406030204" pitchFamily="18" charset="0"/>
                          </a:rPr>
                          <m:t>𝑥</m:t>
                        </m:r>
                        <m:r>
                          <a:rPr lang="en-US" sz="2400">
                            <a:latin typeface="Cambria Math" panose="02040503050406030204" pitchFamily="18" charset="0"/>
                          </a:rPr>
                          <m:t>∈</m:t>
                        </m:r>
                        <m:r>
                          <a:rPr lang="en-US" sz="2400">
                            <a:latin typeface="Cambria Math" panose="02040503050406030204" pitchFamily="18" charset="0"/>
                          </a:rPr>
                          <m:t>𝐵</m:t>
                        </m:r>
                      </m:sub>
                      <m:sup/>
                      <m:e>
                        <m:sSup>
                          <m:sSupPr>
                            <m:ctrlPr>
                              <a:rPr lang="en-US" sz="2400" i="1" smtClean="0">
                                <a:latin typeface="Cambria Math" panose="02040503050406030204" pitchFamily="18" charset="0"/>
                              </a:rPr>
                            </m:ctrlPr>
                          </m:sSupPr>
                          <m:e>
                            <m:d>
                              <m:dPr>
                                <m:ctrlPr>
                                  <a:rPr lang="en-US" sz="2400" i="1" smtClean="0">
                                    <a:latin typeface="Cambria Math" panose="02040503050406030204" pitchFamily="18" charset="0"/>
                                  </a:rPr>
                                </m:ctrlPr>
                              </m:dPr>
                              <m:e>
                                <m:r>
                                  <a:rPr lang="en-US" sz="2400" smtClean="0">
                                    <a:latin typeface="Cambria Math" panose="02040503050406030204" pitchFamily="18" charset="0"/>
                                  </a:rPr>
                                  <m:t>𝑥</m:t>
                                </m:r>
                                <m:r>
                                  <a:rPr lang="en-US" sz="2400" smtClean="0">
                                    <a:latin typeface="Cambria Math" panose="02040503050406030204" pitchFamily="18" charset="0"/>
                                  </a:rPr>
                                  <m:t>−</m:t>
                                </m:r>
                                <m:sSub>
                                  <m:sSubPr>
                                    <m:ctrlPr>
                                      <a:rPr lang="en-US" sz="2400" i="1" smtClean="0">
                                        <a:latin typeface="Cambria Math" panose="02040503050406030204" pitchFamily="18" charset="0"/>
                                      </a:rPr>
                                    </m:ctrlPr>
                                  </m:sSubPr>
                                  <m:e>
                                    <m:r>
                                      <a:rPr lang="en-US" sz="2400" smtClean="0">
                                        <a:latin typeface="Cambria Math" panose="02040503050406030204" pitchFamily="18" charset="0"/>
                                      </a:rPr>
                                      <m:t>𝜇</m:t>
                                    </m:r>
                                  </m:e>
                                  <m:sub>
                                    <m:r>
                                      <a:rPr lang="en-US" sz="2400" smtClean="0">
                                        <a:latin typeface="Cambria Math" panose="02040503050406030204" pitchFamily="18" charset="0"/>
                                      </a:rPr>
                                      <m:t>𝐵</m:t>
                                    </m:r>
                                  </m:sub>
                                </m:sSub>
                              </m:e>
                            </m:d>
                          </m:e>
                          <m:sup>
                            <m:r>
                              <a:rPr lang="en-US" sz="2400" smtClean="0">
                                <a:latin typeface="Cambria Math" panose="02040503050406030204" pitchFamily="18" charset="0"/>
                              </a:rPr>
                              <m:t>2</m:t>
                            </m:r>
                          </m:sup>
                        </m:sSup>
                      </m:e>
                    </m:nary>
                  </m:oMath>
                </a14:m>
                <a:r>
                  <a:rPr lang="en-US" sz="2400" dirty="0"/>
                  <a:t> (this is the variance)</a:t>
                </a:r>
              </a:p>
              <a:p>
                <a:r>
                  <a:rPr lang="en-US" sz="2400" dirty="0"/>
                  <a:t>At predict time, you cannot use minibatch statistics and instead use exponential moving averages:</a:t>
                </a:r>
              </a:p>
              <a:p>
                <a:pPr marL="0" indent="0">
                  <a:buNone/>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smtClean="0">
                              <a:latin typeface="Cambria Math" panose="02040503050406030204" pitchFamily="18" charset="0"/>
                            </a:rPr>
                            <m:t>𝜇</m:t>
                          </m:r>
                        </m:e>
                        <m:sub>
                          <m:r>
                            <a:rPr lang="en-US" sz="2400" smtClean="0">
                              <a:latin typeface="Cambria Math" panose="02040503050406030204" pitchFamily="18" charset="0"/>
                            </a:rPr>
                            <m:t>𝐸</m:t>
                          </m:r>
                        </m:sub>
                      </m:sSub>
                      <m:r>
                        <a:rPr lang="en-US" sz="2400" smtClean="0">
                          <a:latin typeface="Cambria Math" panose="02040503050406030204" pitchFamily="18" charset="0"/>
                        </a:rPr>
                        <m:t>=</m:t>
                      </m:r>
                      <m:r>
                        <a:rPr lang="en-US" sz="2400" smtClean="0">
                          <a:latin typeface="Cambria Math" panose="02040503050406030204" pitchFamily="18" charset="0"/>
                        </a:rPr>
                        <m:t>𝜂</m:t>
                      </m:r>
                      <m:sSub>
                        <m:sSubPr>
                          <m:ctrlPr>
                            <a:rPr lang="en-US" sz="2400" i="1" smtClean="0">
                              <a:latin typeface="Cambria Math" panose="02040503050406030204" pitchFamily="18" charset="0"/>
                            </a:rPr>
                          </m:ctrlPr>
                        </m:sSubPr>
                        <m:e>
                          <m:r>
                            <a:rPr lang="en-US" sz="2400" smtClean="0">
                              <a:latin typeface="Cambria Math" panose="02040503050406030204" pitchFamily="18" charset="0"/>
                            </a:rPr>
                            <m:t>𝜇</m:t>
                          </m:r>
                        </m:e>
                        <m:sub>
                          <m:r>
                            <a:rPr lang="en-US" sz="2400" smtClean="0">
                              <a:latin typeface="Cambria Math" panose="02040503050406030204" pitchFamily="18" charset="0"/>
                            </a:rPr>
                            <m:t>𝐸</m:t>
                          </m:r>
                        </m:sub>
                      </m:sSub>
                      <m:r>
                        <a:rPr lang="en-US" sz="2400" smtClean="0">
                          <a:latin typeface="Cambria Math" panose="02040503050406030204" pitchFamily="18" charset="0"/>
                        </a:rPr>
                        <m:t>+</m:t>
                      </m:r>
                      <m:d>
                        <m:dPr>
                          <m:ctrlPr>
                            <a:rPr lang="en-US" sz="2400" i="1" smtClean="0">
                              <a:latin typeface="Cambria Math" panose="02040503050406030204" pitchFamily="18" charset="0"/>
                            </a:rPr>
                          </m:ctrlPr>
                        </m:dPr>
                        <m:e>
                          <m:r>
                            <a:rPr lang="en-US" sz="2400" smtClean="0">
                              <a:latin typeface="Cambria Math" panose="02040503050406030204" pitchFamily="18" charset="0"/>
                            </a:rPr>
                            <m:t>1−</m:t>
                          </m:r>
                          <m:r>
                            <a:rPr lang="en-US" sz="2400" smtClean="0">
                              <a:latin typeface="Cambria Math" panose="02040503050406030204" pitchFamily="18" charset="0"/>
                            </a:rPr>
                            <m:t>𝜂</m:t>
                          </m:r>
                        </m:e>
                      </m:d>
                      <m:sSub>
                        <m:sSubPr>
                          <m:ctrlPr>
                            <a:rPr lang="en-US" sz="2400" i="1" smtClean="0">
                              <a:latin typeface="Cambria Math" panose="02040503050406030204" pitchFamily="18" charset="0"/>
                            </a:rPr>
                          </m:ctrlPr>
                        </m:sSubPr>
                        <m:e>
                          <m:r>
                            <a:rPr lang="en-US" sz="2400" smtClean="0">
                              <a:latin typeface="Cambria Math" panose="02040503050406030204" pitchFamily="18" charset="0"/>
                            </a:rPr>
                            <m:t>𝜇</m:t>
                          </m:r>
                        </m:e>
                        <m:sub>
                          <m:r>
                            <a:rPr lang="en-US" sz="2400" smtClean="0">
                              <a:latin typeface="Cambria Math" panose="02040503050406030204" pitchFamily="18" charset="0"/>
                            </a:rPr>
                            <m:t>𝐵</m:t>
                          </m:r>
                        </m:sub>
                      </m:sSub>
                      <m:r>
                        <a:rPr lang="en-US" sz="2400" smtClean="0">
                          <a:latin typeface="Cambria Math" panose="02040503050406030204" pitchFamily="18" charset="0"/>
                        </a:rPr>
                        <m:t>         </m:t>
                      </m:r>
                      <m:sSubSup>
                        <m:sSubSupPr>
                          <m:ctrlPr>
                            <a:rPr lang="en-US" sz="2400" i="1" smtClean="0">
                              <a:latin typeface="Cambria Math" panose="02040503050406030204" pitchFamily="18" charset="0"/>
                            </a:rPr>
                          </m:ctrlPr>
                        </m:sSubSupPr>
                        <m:e>
                          <m:r>
                            <a:rPr lang="en-US" sz="2400" smtClean="0">
                              <a:latin typeface="Cambria Math" panose="02040503050406030204" pitchFamily="18" charset="0"/>
                            </a:rPr>
                            <m:t>𝜎</m:t>
                          </m:r>
                        </m:e>
                        <m:sub>
                          <m:r>
                            <a:rPr lang="en-US" sz="2400" smtClean="0">
                              <a:latin typeface="Cambria Math" panose="02040503050406030204" pitchFamily="18" charset="0"/>
                            </a:rPr>
                            <m:t>𝐸</m:t>
                          </m:r>
                        </m:sub>
                        <m:sup>
                          <m:r>
                            <a:rPr lang="en-US" sz="2400" smtClean="0">
                              <a:latin typeface="Cambria Math" panose="02040503050406030204" pitchFamily="18" charset="0"/>
                            </a:rPr>
                            <m:t>2</m:t>
                          </m:r>
                        </m:sup>
                      </m:sSubSup>
                      <m:r>
                        <a:rPr lang="en-US" sz="2400" smtClean="0">
                          <a:latin typeface="Cambria Math" panose="02040503050406030204" pitchFamily="18" charset="0"/>
                        </a:rPr>
                        <m:t>=</m:t>
                      </m:r>
                      <m:r>
                        <a:rPr lang="en-US" sz="2400" smtClean="0">
                          <a:latin typeface="Cambria Math" panose="02040503050406030204" pitchFamily="18" charset="0"/>
                        </a:rPr>
                        <m:t>𝜂</m:t>
                      </m:r>
                      <m:sSubSup>
                        <m:sSubSupPr>
                          <m:ctrlPr>
                            <a:rPr lang="en-US" sz="2400" i="1" smtClean="0">
                              <a:latin typeface="Cambria Math" panose="02040503050406030204" pitchFamily="18" charset="0"/>
                            </a:rPr>
                          </m:ctrlPr>
                        </m:sSubSupPr>
                        <m:e>
                          <m:r>
                            <a:rPr lang="en-US" sz="2400" smtClean="0">
                              <a:latin typeface="Cambria Math" panose="02040503050406030204" pitchFamily="18" charset="0"/>
                            </a:rPr>
                            <m:t>𝜎</m:t>
                          </m:r>
                        </m:e>
                        <m:sub>
                          <m:r>
                            <a:rPr lang="en-US" sz="2400" smtClean="0">
                              <a:latin typeface="Cambria Math" panose="02040503050406030204" pitchFamily="18" charset="0"/>
                            </a:rPr>
                            <m:t>𝐵</m:t>
                          </m:r>
                        </m:sub>
                        <m:sup>
                          <m:r>
                            <a:rPr lang="en-US" sz="2400" smtClean="0">
                              <a:latin typeface="Cambria Math" panose="02040503050406030204" pitchFamily="18" charset="0"/>
                            </a:rPr>
                            <m:t>2</m:t>
                          </m:r>
                        </m:sup>
                      </m:sSubSup>
                      <m:r>
                        <a:rPr lang="en-US" sz="2400" smtClean="0">
                          <a:latin typeface="Cambria Math" panose="02040503050406030204" pitchFamily="18" charset="0"/>
                        </a:rPr>
                        <m:t>+</m:t>
                      </m:r>
                      <m:d>
                        <m:dPr>
                          <m:ctrlPr>
                            <a:rPr lang="en-US" sz="2400" i="1" smtClean="0">
                              <a:latin typeface="Cambria Math" panose="02040503050406030204" pitchFamily="18" charset="0"/>
                            </a:rPr>
                          </m:ctrlPr>
                        </m:dPr>
                        <m:e>
                          <m:r>
                            <a:rPr lang="en-US" sz="2400" smtClean="0">
                              <a:latin typeface="Cambria Math" panose="02040503050406030204" pitchFamily="18" charset="0"/>
                            </a:rPr>
                            <m:t>1−</m:t>
                          </m:r>
                          <m:r>
                            <a:rPr lang="en-US" sz="2400" smtClean="0">
                              <a:latin typeface="Cambria Math" panose="02040503050406030204" pitchFamily="18" charset="0"/>
                            </a:rPr>
                            <m:t>𝜂</m:t>
                          </m:r>
                        </m:e>
                      </m:d>
                      <m:sSubSup>
                        <m:sSubSupPr>
                          <m:ctrlPr>
                            <a:rPr lang="en-US" sz="2400" i="1" smtClean="0">
                              <a:latin typeface="Cambria Math" panose="02040503050406030204" pitchFamily="18" charset="0"/>
                            </a:rPr>
                          </m:ctrlPr>
                        </m:sSubSupPr>
                        <m:e>
                          <m:r>
                            <a:rPr lang="en-US" sz="2400" smtClean="0">
                              <a:latin typeface="Cambria Math" panose="02040503050406030204" pitchFamily="18" charset="0"/>
                            </a:rPr>
                            <m:t>𝜎</m:t>
                          </m:r>
                        </m:e>
                        <m:sub>
                          <m:r>
                            <a:rPr lang="en-US" sz="2400" smtClean="0">
                              <a:latin typeface="Cambria Math" panose="02040503050406030204" pitchFamily="18" charset="0"/>
                            </a:rPr>
                            <m:t>𝐸</m:t>
                          </m:r>
                        </m:sub>
                        <m:sup>
                          <m:r>
                            <a:rPr lang="en-US" sz="2400" smtClean="0">
                              <a:latin typeface="Cambria Math" panose="02040503050406030204" pitchFamily="18" charset="0"/>
                            </a:rPr>
                            <m:t>2</m:t>
                          </m:r>
                        </m:sup>
                      </m:sSubSup>
                    </m:oMath>
                  </m:oMathPara>
                </a14:m>
                <a:endParaRPr lang="en-US" sz="2400" dirty="0"/>
              </a:p>
              <a:p>
                <a:r>
                  <a:rPr lang="en-US" sz="2400" dirty="0"/>
                  <a:t>The network can also undo the normalization by the transformation </a:t>
                </a:r>
                <a14:m>
                  <m:oMath xmlns:m="http://schemas.openxmlformats.org/officeDocument/2006/math">
                    <m:r>
                      <a:rPr lang="en-US" sz="2400" smtClean="0">
                        <a:latin typeface="Cambria Math" panose="02040503050406030204" pitchFamily="18" charset="0"/>
                      </a:rPr>
                      <m:t>𝛾</m:t>
                    </m:r>
                    <m:r>
                      <a:rPr lang="en-US" sz="2400" smtClean="0">
                        <a:latin typeface="Cambria Math" panose="02040503050406030204" pitchFamily="18" charset="0"/>
                      </a:rPr>
                      <m:t>⋅</m:t>
                    </m:r>
                    <m:r>
                      <a:rPr lang="en-US" sz="2400" smtClean="0">
                        <a:latin typeface="Cambria Math" panose="02040503050406030204" pitchFamily="18" charset="0"/>
                      </a:rPr>
                      <m:t>𝑥</m:t>
                    </m:r>
                    <m:r>
                      <a:rPr lang="en-US" sz="2400" smtClean="0">
                        <a:latin typeface="Cambria Math" panose="02040503050406030204" pitchFamily="18" charset="0"/>
                      </a:rPr>
                      <m:t>+</m:t>
                    </m:r>
                    <m:r>
                      <a:rPr lang="en-US" sz="2400" smtClean="0">
                        <a:latin typeface="Cambria Math" panose="02040503050406030204" pitchFamily="18" charset="0"/>
                      </a:rPr>
                      <m:t>𝛽</m:t>
                    </m:r>
                  </m:oMath>
                </a14:m>
                <a:r>
                  <a:rPr lang="en-US" sz="2400" dirty="0"/>
                  <a:t>, where </a:t>
                </a:r>
                <a14:m>
                  <m:oMath xmlns:m="http://schemas.openxmlformats.org/officeDocument/2006/math">
                    <m:r>
                      <a:rPr lang="en-US" sz="2400">
                        <a:latin typeface="Cambria Math" panose="02040503050406030204" pitchFamily="18" charset="0"/>
                      </a:rPr>
                      <m:t>𝛾</m:t>
                    </m:r>
                  </m:oMath>
                </a14:m>
                <a:r>
                  <a:rPr lang="en-US" sz="2400" dirty="0"/>
                  <a:t> and </a:t>
                </a:r>
                <a14:m>
                  <m:oMath xmlns:m="http://schemas.openxmlformats.org/officeDocument/2006/math">
                    <m:r>
                      <a:rPr lang="en-US" sz="2400">
                        <a:latin typeface="Cambria Math" panose="02040503050406030204" pitchFamily="18" charset="0"/>
                      </a:rPr>
                      <m:t>𝛽</m:t>
                    </m:r>
                  </m:oMath>
                </a14:m>
                <a:r>
                  <a:rPr lang="en-US" sz="2400" dirty="0"/>
                  <a:t> are learnable parameters.</a:t>
                </a:r>
              </a:p>
            </p:txBody>
          </p:sp>
        </mc:Choice>
        <mc:Fallback>
          <p:sp>
            <p:nvSpPr>
              <p:cNvPr id="3" name="Text Placeholder 2">
                <a:extLst>
                  <a:ext uri="{FF2B5EF4-FFF2-40B4-BE49-F238E27FC236}">
                    <a16:creationId xmlns:a16="http://schemas.microsoft.com/office/drawing/2014/main" id="{C91ADD6B-E2D9-E24E-B669-AABE4C4CD4F0}"/>
                  </a:ext>
                </a:extLst>
              </p:cNvPr>
              <p:cNvSpPr>
                <a:spLocks noGrp="1" noRot="1" noChangeAspect="1" noMove="1" noResize="1" noEditPoints="1" noAdjustHandles="1" noChangeArrowheads="1" noChangeShapeType="1" noTextEdit="1"/>
              </p:cNvSpPr>
              <p:nvPr>
                <p:ph idx="2"/>
              </p:nvPr>
            </p:nvSpPr>
            <p:spPr>
              <a:blipFill>
                <a:blip r:embed="rId4"/>
                <a:stretch>
                  <a:fillRect l="-664" t="-96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D51F7807-EC84-8E7C-B289-5BBD58C643C4}"/>
                  </a:ext>
                </a:extLst>
              </p:cNvPr>
              <p:cNvSpPr txBox="1"/>
              <p:nvPr/>
            </p:nvSpPr>
            <p:spPr>
              <a:xfrm>
                <a:off x="8572022" y="4463367"/>
                <a:ext cx="2601075" cy="2092881"/>
              </a:xfrm>
              <a:prstGeom prst="rect">
                <a:avLst/>
              </a:prstGeom>
              <a:solidFill>
                <a:schemeClr val="bg2"/>
              </a:solidFill>
              <a:ln>
                <a:solidFill>
                  <a:schemeClr val="accent1"/>
                </a:solidFill>
              </a:ln>
              <a:effectLst>
                <a:outerShdw blurRad="50800" dist="38100" dir="2700000" algn="tl" rotWithShape="0">
                  <a:prstClr val="black">
                    <a:alpha val="40000"/>
                  </a:prstClr>
                </a:outerShdw>
              </a:effectLst>
            </p:spPr>
            <p:txBody>
              <a:bodyPr wrap="square">
                <a:spAutoFit/>
              </a:bodyPr>
              <a:lstStyle>
                <a:defPPr>
                  <a:defRPr lang="en-US"/>
                </a:defPPr>
                <a:lvl1pPr>
                  <a:spcBef>
                    <a:spcPts val="600"/>
                  </a:spcBef>
                  <a:spcAft>
                    <a:spcPts val="600"/>
                  </a:spcAft>
                  <a:defRPr>
                    <a:latin typeface="Amazon Ember" panose="020B0603020204020204" pitchFamily="34" charset="0"/>
                    <a:ea typeface="Amazon Ember" panose="020B0603020204020204" pitchFamily="34" charset="0"/>
                    <a:cs typeface="Amazon Ember" panose="020B0603020204020204" pitchFamily="34" charset="0"/>
                  </a:defRPr>
                </a:lvl1pPr>
              </a:lstStyle>
              <a:p>
                <a:r>
                  <a:rPr lang="en-US" dirty="0">
                    <a:solidFill>
                      <a:schemeClr val="tx2"/>
                    </a:solidFill>
                  </a:rPr>
                  <a:t>𝐵: Sample mean</a:t>
                </a:r>
              </a:p>
              <a:p>
                <a:r>
                  <a:rPr lang="en-US" dirty="0">
                    <a:solidFill>
                      <a:schemeClr val="tx2"/>
                    </a:solidFill>
                  </a:rPr>
                  <a:t>𝐸: Running mean</a:t>
                </a:r>
              </a:p>
              <a:p>
                <a:r>
                  <a:rPr lang="en-US" dirty="0">
                    <a:solidFill>
                      <a:schemeClr val="tx2"/>
                    </a:solidFill>
                  </a:rPr>
                  <a:t>𝜂: Momentum</a:t>
                </a:r>
              </a:p>
              <a:p>
                <a14:m>
                  <m:oMath xmlns:m="http://schemas.openxmlformats.org/officeDocument/2006/math">
                    <m:r>
                      <a:rPr lang="en-US">
                        <a:solidFill>
                          <a:schemeClr val="tx2"/>
                        </a:solidFill>
                        <a:latin typeface="Cambria Math" panose="02040503050406030204" pitchFamily="18" charset="0"/>
                      </a:rPr>
                      <m:t>𝛾</m:t>
                    </m:r>
                  </m:oMath>
                </a14:m>
                <a:r>
                  <a:rPr lang="en-US" dirty="0">
                    <a:solidFill>
                      <a:schemeClr val="tx2"/>
                    </a:solidFill>
                  </a:rPr>
                  <a:t>: Scale parameter</a:t>
                </a:r>
              </a:p>
              <a:p>
                <a14:m>
                  <m:oMath xmlns:m="http://schemas.openxmlformats.org/officeDocument/2006/math">
                    <m:r>
                      <a:rPr lang="en-US">
                        <a:solidFill>
                          <a:schemeClr val="tx2"/>
                        </a:solidFill>
                        <a:latin typeface="Cambria Math" panose="02040503050406030204" pitchFamily="18" charset="0"/>
                      </a:rPr>
                      <m:t>𝛽</m:t>
                    </m:r>
                  </m:oMath>
                </a14:m>
                <a:r>
                  <a:rPr lang="en-US" dirty="0">
                    <a:solidFill>
                      <a:schemeClr val="tx2"/>
                    </a:solidFill>
                  </a:rPr>
                  <a:t>: Shift parameter</a:t>
                </a:r>
              </a:p>
            </p:txBody>
          </p:sp>
        </mc:Choice>
        <mc:Fallback>
          <p:sp>
            <p:nvSpPr>
              <p:cNvPr id="9" name="TextBox 8">
                <a:extLst>
                  <a:ext uri="{FF2B5EF4-FFF2-40B4-BE49-F238E27FC236}">
                    <a16:creationId xmlns:a16="http://schemas.microsoft.com/office/drawing/2014/main" id="{D51F7807-EC84-8E7C-B289-5BBD58C643C4}"/>
                  </a:ext>
                </a:extLst>
              </p:cNvPr>
              <p:cNvSpPr txBox="1">
                <a:spLocks noRot="1" noChangeAspect="1" noMove="1" noResize="1" noEditPoints="1" noAdjustHandles="1" noChangeArrowheads="1" noChangeShapeType="1" noTextEdit="1"/>
              </p:cNvSpPr>
              <p:nvPr/>
            </p:nvSpPr>
            <p:spPr>
              <a:xfrm>
                <a:off x="8572022" y="4463367"/>
                <a:ext cx="2601075" cy="2092881"/>
              </a:xfrm>
              <a:prstGeom prst="rect">
                <a:avLst/>
              </a:prstGeom>
              <a:blipFill>
                <a:blip r:embed="rId5"/>
                <a:stretch>
                  <a:fillRect/>
                </a:stretch>
              </a:blipFill>
              <a:ln>
                <a:solidFill>
                  <a:schemeClr val="accent1"/>
                </a:solidFill>
              </a:ln>
              <a:effectLst>
                <a:outerShdw blurRad="50800" dist="38100" dir="2700000" algn="tl" rotWithShape="0">
                  <a:prstClr val="black">
                    <a:alpha val="40000"/>
                  </a:prstClr>
                </a:outerShdw>
              </a:effectLst>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24442218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1023EB2-A2DB-46FF-8FC8-8511F3D6B61F}"/>
              </a:ext>
            </a:extLst>
          </p:cNvPr>
          <p:cNvSpPr>
            <a:spLocks noGrp="1"/>
          </p:cNvSpPr>
          <p:nvPr>
            <p:ph type="sldNum" idx="97"/>
          </p:nvPr>
        </p:nvSpPr>
        <p:spPr/>
        <p:txBody>
          <a:bodyPr/>
          <a:lstStyle/>
          <a:p>
            <a:fld id="{86A8BF56-6CB3-514C-9A64-F39D95C9E25B}" type="slidenum">
              <a:rPr lang="en-US" smtClean="0"/>
              <a:pPr/>
              <a:t>27</a:t>
            </a:fld>
            <a:endParaRPr lang="en-US" dirty="0"/>
          </a:p>
        </p:txBody>
      </p:sp>
      <p:sp>
        <p:nvSpPr>
          <p:cNvPr id="2" name="Title 1">
            <a:extLst>
              <a:ext uri="{FF2B5EF4-FFF2-40B4-BE49-F238E27FC236}">
                <a16:creationId xmlns:a16="http://schemas.microsoft.com/office/drawing/2014/main" id="{3280CDF3-7043-A144-9EA7-3DDA64C89C3C}"/>
              </a:ext>
            </a:extLst>
          </p:cNvPr>
          <p:cNvSpPr>
            <a:spLocks noGrp="1"/>
          </p:cNvSpPr>
          <p:nvPr>
            <p:ph type="title" idx="1"/>
          </p:nvPr>
        </p:nvSpPr>
        <p:spPr/>
        <p:txBody>
          <a:bodyPr>
            <a:normAutofit fontScale="90000"/>
          </a:bodyPr>
          <a:lstStyle/>
          <a:p>
            <a:r>
              <a:rPr lang="en-US" dirty="0"/>
              <a:t>Applying batch normalization</a:t>
            </a:r>
          </a:p>
        </p:txBody>
      </p:sp>
      <mc:AlternateContent xmlns:mc="http://schemas.openxmlformats.org/markup-compatibility/2006">
        <mc:Choice xmlns:a14="http://schemas.microsoft.com/office/drawing/2010/main" Requires="a14">
          <p:sp>
            <p:nvSpPr>
              <p:cNvPr id="3" name="Text Placeholder 2" descr="These are the Batch Normalization equations for training and prediction separately.">
                <a:extLst>
                  <a:ext uri="{FF2B5EF4-FFF2-40B4-BE49-F238E27FC236}">
                    <a16:creationId xmlns:a16="http://schemas.microsoft.com/office/drawing/2014/main" id="{42363DDE-F171-D442-98B4-2E7669D39721}"/>
                  </a:ext>
                </a:extLst>
              </p:cNvPr>
              <p:cNvSpPr>
                <a:spLocks noGrp="1"/>
              </p:cNvSpPr>
              <p:nvPr>
                <p:ph idx="2"/>
              </p:nvPr>
            </p:nvSpPr>
            <p:spPr/>
            <p:txBody>
              <a:bodyPr/>
              <a:lstStyle/>
              <a:p>
                <a:r>
                  <a:rPr lang="en-US" sz="2400" dirty="0"/>
                  <a:t>At each iteration, within each minibatch, at each layer, normalize the inputs (from previous layer) with its mean and variance:</a:t>
                </a:r>
              </a:p>
              <a:p>
                <a:pPr marL="0" indent="0">
                  <a:buNone/>
                </a:pP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m:rPr>
                              <m:sty m:val="p"/>
                            </m:rPr>
                            <a:rPr lang="en-US" sz="2400">
                              <a:latin typeface="Cambria Math" panose="02040503050406030204" pitchFamily="18" charset="0"/>
                            </a:rPr>
                            <m:t>BN</m:t>
                          </m:r>
                        </m:e>
                        <m:sub>
                          <m:r>
                            <a:rPr lang="en-US" sz="2400">
                              <a:latin typeface="Cambria Math" panose="02040503050406030204" pitchFamily="18" charset="0"/>
                            </a:rPr>
                            <m:t>𝑡𝑟𝑎𝑖𝑛</m:t>
                          </m:r>
                        </m:sub>
                      </m:sSub>
                      <m:d>
                        <m:dPr>
                          <m:ctrlPr>
                            <a:rPr lang="en-US" sz="2400" i="1">
                              <a:latin typeface="Cambria Math" panose="02040503050406030204" pitchFamily="18" charset="0"/>
                            </a:rPr>
                          </m:ctrlPr>
                        </m:dPr>
                        <m:e>
                          <m:r>
                            <a:rPr lang="en-US" sz="2400">
                              <a:latin typeface="Cambria Math" panose="02040503050406030204" pitchFamily="18" charset="0"/>
                            </a:rPr>
                            <m:t>𝑥</m:t>
                          </m:r>
                        </m:e>
                      </m:d>
                      <m:r>
                        <a:rPr lang="en-US" sz="2400">
                          <a:latin typeface="Cambria Math" panose="02040503050406030204" pitchFamily="18" charset="0"/>
                        </a:rPr>
                        <m:t>=</m:t>
                      </m:r>
                      <m:r>
                        <a:rPr lang="en-US" sz="2400">
                          <a:latin typeface="Cambria Math" panose="02040503050406030204" pitchFamily="18" charset="0"/>
                        </a:rPr>
                        <m:t>𝛾</m:t>
                      </m:r>
                      <m:r>
                        <a:rPr lang="en-US" sz="2400">
                          <a:latin typeface="Cambria Math" panose="02040503050406030204" pitchFamily="18" charset="0"/>
                        </a:rPr>
                        <m:t>⋅</m:t>
                      </m:r>
                      <m:f>
                        <m:fPr>
                          <m:ctrlPr>
                            <a:rPr lang="en-US" sz="2400" i="1">
                              <a:latin typeface="Cambria Math" panose="02040503050406030204" pitchFamily="18" charset="0"/>
                            </a:rPr>
                          </m:ctrlPr>
                        </m:fPr>
                        <m:num>
                          <m:r>
                            <a:rPr lang="en-US" sz="2400">
                              <a:latin typeface="Cambria Math" panose="02040503050406030204" pitchFamily="18" charset="0"/>
                            </a:rPr>
                            <m:t>𝑥</m:t>
                          </m:r>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𝜇</m:t>
                              </m:r>
                            </m:e>
                            <m:sub>
                              <m:r>
                                <a:rPr lang="en-US" sz="2400">
                                  <a:latin typeface="Cambria Math" panose="02040503050406030204" pitchFamily="18" charset="0"/>
                                </a:rPr>
                                <m:t>𝐵</m:t>
                              </m:r>
                            </m:sub>
                          </m:sSub>
                        </m:num>
                        <m:den>
                          <m:rad>
                            <m:radPr>
                              <m:degHide m:val="on"/>
                              <m:ctrlPr>
                                <a:rPr lang="en-US" sz="2400" i="1">
                                  <a:latin typeface="Cambria Math" panose="02040503050406030204" pitchFamily="18" charset="0"/>
                                </a:rPr>
                              </m:ctrlPr>
                            </m:radPr>
                            <m:deg/>
                            <m:e>
                              <m:sSubSup>
                                <m:sSubSupPr>
                                  <m:ctrlPr>
                                    <a:rPr lang="en-US" sz="2400" i="1">
                                      <a:latin typeface="Cambria Math" panose="02040503050406030204" pitchFamily="18" charset="0"/>
                                    </a:rPr>
                                  </m:ctrlPr>
                                </m:sSubSupPr>
                                <m:e>
                                  <m:r>
                                    <a:rPr lang="en-US" sz="2400">
                                      <a:latin typeface="Cambria Math" panose="02040503050406030204" pitchFamily="18" charset="0"/>
                                    </a:rPr>
                                    <m:t>𝜎</m:t>
                                  </m:r>
                                </m:e>
                                <m:sub>
                                  <m:r>
                                    <a:rPr lang="en-US" sz="2400">
                                      <a:latin typeface="Cambria Math" panose="02040503050406030204" pitchFamily="18" charset="0"/>
                                    </a:rPr>
                                    <m:t>𝐵</m:t>
                                  </m:r>
                                </m:sub>
                                <m:sup>
                                  <m:r>
                                    <a:rPr lang="en-US" sz="2400">
                                      <a:latin typeface="Cambria Math" panose="02040503050406030204" pitchFamily="18" charset="0"/>
                                    </a:rPr>
                                    <m:t>2</m:t>
                                  </m:r>
                                </m:sup>
                              </m:sSubSup>
                              <m:r>
                                <a:rPr lang="en-US" sz="2400">
                                  <a:latin typeface="Cambria Math" panose="02040503050406030204" pitchFamily="18" charset="0"/>
                                </a:rPr>
                                <m:t>+</m:t>
                              </m:r>
                              <m:r>
                                <a:rPr lang="en-US" sz="2400">
                                  <a:latin typeface="Cambria Math" panose="02040503050406030204" pitchFamily="18" charset="0"/>
                                </a:rPr>
                                <m:t>𝜖</m:t>
                              </m:r>
                            </m:e>
                          </m:rad>
                        </m:den>
                      </m:f>
                      <m:r>
                        <a:rPr lang="en-US" sz="2400">
                          <a:latin typeface="Cambria Math" panose="02040503050406030204" pitchFamily="18" charset="0"/>
                        </a:rPr>
                        <m:t>+</m:t>
                      </m:r>
                      <m:r>
                        <a:rPr lang="en-US" sz="2400">
                          <a:latin typeface="Cambria Math" panose="02040503050406030204" pitchFamily="18" charset="0"/>
                        </a:rPr>
                        <m:t>𝛽</m:t>
                      </m:r>
                      <m:r>
                        <a:rPr lang="en-US" sz="2400">
                          <a:latin typeface="Cambria Math" panose="02040503050406030204" pitchFamily="18" charset="0"/>
                        </a:rPr>
                        <m:t>          </m:t>
                      </m:r>
                      <m:sSub>
                        <m:sSubPr>
                          <m:ctrlPr>
                            <a:rPr lang="en-US" sz="2400" i="1">
                              <a:latin typeface="Cambria Math" panose="02040503050406030204" pitchFamily="18" charset="0"/>
                            </a:rPr>
                          </m:ctrlPr>
                        </m:sSubPr>
                        <m:e>
                          <m:r>
                            <m:rPr>
                              <m:sty m:val="p"/>
                            </m:rPr>
                            <a:rPr lang="en-US" sz="2400">
                              <a:latin typeface="Cambria Math" panose="02040503050406030204" pitchFamily="18" charset="0"/>
                            </a:rPr>
                            <m:t>BN</m:t>
                          </m:r>
                        </m:e>
                        <m:sub>
                          <m:r>
                            <a:rPr lang="en-US" sz="2400">
                              <a:latin typeface="Cambria Math" panose="02040503050406030204" pitchFamily="18" charset="0"/>
                            </a:rPr>
                            <m:t>𝑝𝑟𝑒𝑑𝑖𝑐𝑡</m:t>
                          </m:r>
                        </m:sub>
                      </m:sSub>
                      <m:d>
                        <m:dPr>
                          <m:ctrlPr>
                            <a:rPr lang="en-US" sz="2400" i="1">
                              <a:latin typeface="Cambria Math" panose="02040503050406030204" pitchFamily="18" charset="0"/>
                            </a:rPr>
                          </m:ctrlPr>
                        </m:dPr>
                        <m:e>
                          <m:r>
                            <a:rPr lang="en-US" sz="2400">
                              <a:latin typeface="Cambria Math" panose="02040503050406030204" pitchFamily="18" charset="0"/>
                            </a:rPr>
                            <m:t>𝑥</m:t>
                          </m:r>
                        </m:e>
                      </m:d>
                      <m:r>
                        <a:rPr lang="en-US" sz="2400">
                          <a:latin typeface="Cambria Math" panose="02040503050406030204" pitchFamily="18" charset="0"/>
                        </a:rPr>
                        <m:t>=</m:t>
                      </m:r>
                      <m:r>
                        <a:rPr lang="en-US" sz="2400">
                          <a:latin typeface="Cambria Math" panose="02040503050406030204" pitchFamily="18" charset="0"/>
                        </a:rPr>
                        <m:t>𝛾</m:t>
                      </m:r>
                      <m:r>
                        <a:rPr lang="en-US" sz="2400">
                          <a:latin typeface="Cambria Math" panose="02040503050406030204" pitchFamily="18" charset="0"/>
                        </a:rPr>
                        <m:t>⋅</m:t>
                      </m:r>
                      <m:f>
                        <m:fPr>
                          <m:ctrlPr>
                            <a:rPr lang="en-US" sz="2400" i="1">
                              <a:latin typeface="Cambria Math" panose="02040503050406030204" pitchFamily="18" charset="0"/>
                            </a:rPr>
                          </m:ctrlPr>
                        </m:fPr>
                        <m:num>
                          <m:r>
                            <a:rPr lang="en-US" sz="2400">
                              <a:latin typeface="Cambria Math" panose="02040503050406030204" pitchFamily="18" charset="0"/>
                            </a:rPr>
                            <m:t>𝑥</m:t>
                          </m:r>
                          <m:r>
                            <a:rPr lang="en-US" sz="2400">
                              <a:latin typeface="Cambria Math" panose="02040503050406030204" pitchFamily="18" charset="0"/>
                            </a:rPr>
                            <m:t>−</m:t>
                          </m:r>
                          <m:sSub>
                            <m:sSubPr>
                              <m:ctrlPr>
                                <a:rPr lang="en-US" sz="2400" i="1">
                                  <a:latin typeface="Cambria Math" panose="02040503050406030204" pitchFamily="18" charset="0"/>
                                </a:rPr>
                              </m:ctrlPr>
                            </m:sSubPr>
                            <m:e>
                              <m:r>
                                <a:rPr lang="en-US" sz="2400">
                                  <a:latin typeface="Cambria Math" panose="02040503050406030204" pitchFamily="18" charset="0"/>
                                </a:rPr>
                                <m:t>𝜇</m:t>
                              </m:r>
                            </m:e>
                            <m:sub>
                              <m:r>
                                <a:rPr lang="en-US" sz="2400">
                                  <a:latin typeface="Cambria Math" panose="02040503050406030204" pitchFamily="18" charset="0"/>
                                </a:rPr>
                                <m:t>𝐸</m:t>
                              </m:r>
                            </m:sub>
                          </m:sSub>
                        </m:num>
                        <m:den>
                          <m:rad>
                            <m:radPr>
                              <m:degHide m:val="on"/>
                              <m:ctrlPr>
                                <a:rPr lang="en-US" sz="2400" i="1">
                                  <a:latin typeface="Cambria Math" panose="02040503050406030204" pitchFamily="18" charset="0"/>
                                </a:rPr>
                              </m:ctrlPr>
                            </m:radPr>
                            <m:deg/>
                            <m:e>
                              <m:sSubSup>
                                <m:sSubSupPr>
                                  <m:ctrlPr>
                                    <a:rPr lang="en-US" sz="2400" i="1">
                                      <a:latin typeface="Cambria Math" panose="02040503050406030204" pitchFamily="18" charset="0"/>
                                    </a:rPr>
                                  </m:ctrlPr>
                                </m:sSubSupPr>
                                <m:e>
                                  <m:r>
                                    <a:rPr lang="en-US" sz="2400">
                                      <a:latin typeface="Cambria Math" panose="02040503050406030204" pitchFamily="18" charset="0"/>
                                    </a:rPr>
                                    <m:t>𝜎</m:t>
                                  </m:r>
                                </m:e>
                                <m:sub>
                                  <m:r>
                                    <a:rPr lang="en-US" sz="2400">
                                      <a:latin typeface="Cambria Math" panose="02040503050406030204" pitchFamily="18" charset="0"/>
                                    </a:rPr>
                                    <m:t>𝐸</m:t>
                                  </m:r>
                                </m:sub>
                                <m:sup>
                                  <m:r>
                                    <a:rPr lang="en-US" sz="2400">
                                      <a:latin typeface="Cambria Math" panose="02040503050406030204" pitchFamily="18" charset="0"/>
                                    </a:rPr>
                                    <m:t>2</m:t>
                                  </m:r>
                                </m:sup>
                              </m:sSubSup>
                              <m:r>
                                <a:rPr lang="en-US" sz="2400">
                                  <a:latin typeface="Cambria Math" panose="02040503050406030204" pitchFamily="18" charset="0"/>
                                </a:rPr>
                                <m:t>+</m:t>
                              </m:r>
                              <m:r>
                                <a:rPr lang="en-US" sz="2400">
                                  <a:latin typeface="Cambria Math" panose="02040503050406030204" pitchFamily="18" charset="0"/>
                                </a:rPr>
                                <m:t>𝜖</m:t>
                              </m:r>
                            </m:e>
                          </m:rad>
                        </m:den>
                      </m:f>
                      <m:r>
                        <a:rPr lang="en-US" sz="2400">
                          <a:latin typeface="Cambria Math" panose="02040503050406030204" pitchFamily="18" charset="0"/>
                        </a:rPr>
                        <m:t>+</m:t>
                      </m:r>
                      <m:r>
                        <a:rPr lang="en-US" sz="2400">
                          <a:latin typeface="Cambria Math" panose="02040503050406030204" pitchFamily="18" charset="0"/>
                        </a:rPr>
                        <m:t>𝛽</m:t>
                      </m:r>
                    </m:oMath>
                  </m:oMathPara>
                </a14:m>
                <a:endParaRPr lang="en-US" sz="2400" dirty="0"/>
              </a:p>
              <a:p>
                <a:r>
                  <a:rPr lang="en-US" sz="2400" dirty="0"/>
                  <a:t>Can be applied to one layer or many layers</a:t>
                </a:r>
              </a:p>
              <a:p>
                <a:r>
                  <a:rPr lang="en-US" sz="2400" dirty="0"/>
                  <a:t>Stabilizes training</a:t>
                </a:r>
              </a:p>
              <a:p>
                <a:r>
                  <a:rPr lang="en-US" sz="2400" dirty="0"/>
                  <a:t>To avoid numerical instability, avoid dividing by zero by adding </a:t>
                </a:r>
                <a14:m>
                  <m:oMath xmlns:m="http://schemas.openxmlformats.org/officeDocument/2006/math">
                    <m:r>
                      <a:rPr lang="en-US" sz="2400">
                        <a:latin typeface="Cambria Math" panose="02040503050406030204" pitchFamily="18" charset="0"/>
                      </a:rPr>
                      <m:t>𝜖</m:t>
                    </m:r>
                    <m:r>
                      <a:rPr lang="en-US" sz="2400">
                        <a:latin typeface="Cambria Math" panose="02040503050406030204" pitchFamily="18" charset="0"/>
                      </a:rPr>
                      <m:t>&gt;0.</m:t>
                    </m:r>
                  </m:oMath>
                </a14:m>
                <a:endParaRPr lang="en-US" sz="2400" dirty="0">
                  <a:latin typeface="+mn-lt"/>
                </a:endParaRPr>
              </a:p>
            </p:txBody>
          </p:sp>
        </mc:Choice>
        <mc:Fallback>
          <p:sp>
            <p:nvSpPr>
              <p:cNvPr id="3" name="Text Placeholder 2" descr="These are the Batch Normalization equations for training and prediction separately.">
                <a:extLst>
                  <a:ext uri="{FF2B5EF4-FFF2-40B4-BE49-F238E27FC236}">
                    <a16:creationId xmlns:a16="http://schemas.microsoft.com/office/drawing/2014/main" id="{42363DDE-F171-D442-98B4-2E7669D39721}"/>
                  </a:ext>
                </a:extLst>
              </p:cNvPr>
              <p:cNvSpPr>
                <a:spLocks noGrp="1" noRot="1" noChangeAspect="1" noMove="1" noResize="1" noEditPoints="1" noAdjustHandles="1" noChangeArrowheads="1" noChangeShapeType="1" noTextEdit="1"/>
              </p:cNvSpPr>
              <p:nvPr>
                <p:ph idx="2"/>
              </p:nvPr>
            </p:nvSpPr>
            <p:spPr>
              <a:blipFill>
                <a:blip r:embed="rId4"/>
                <a:stretch>
                  <a:fillRect l="-664" t="-962"/>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4BB76738-43F6-BB0D-4DDB-36F1732D6FDF}"/>
                  </a:ext>
                </a:extLst>
              </p:cNvPr>
              <p:cNvSpPr txBox="1"/>
              <p:nvPr/>
            </p:nvSpPr>
            <p:spPr>
              <a:xfrm>
                <a:off x="9116508" y="4652711"/>
                <a:ext cx="2231196" cy="1661993"/>
              </a:xfrm>
              <a:prstGeom prst="rect">
                <a:avLst/>
              </a:prstGeom>
              <a:solidFill>
                <a:schemeClr val="bg2"/>
              </a:solidFill>
              <a:ln>
                <a:solidFill>
                  <a:schemeClr val="accent1"/>
                </a:solidFill>
              </a:ln>
              <a:effectLst>
                <a:outerShdw blurRad="50800" dist="38100" dir="2700000" algn="tl" rotWithShape="0">
                  <a:prstClr val="black">
                    <a:alpha val="40000"/>
                  </a:prstClr>
                </a:outerShdw>
              </a:effectLst>
            </p:spPr>
            <p:txBody>
              <a:bodyPr wrap="square">
                <a:spAutoFit/>
              </a:bodyPr>
              <a:lstStyle/>
              <a:p>
                <a:pPr>
                  <a:spcBef>
                    <a:spcPts val="600"/>
                  </a:spcBef>
                  <a:spcAft>
                    <a:spcPts val="600"/>
                  </a:spcAft>
                </a:pPr>
                <a:r>
                  <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𝐵: Sample mean</a:t>
                </a:r>
              </a:p>
              <a:p>
                <a:pPr>
                  <a:spcBef>
                    <a:spcPts val="600"/>
                  </a:spcBef>
                  <a:spcAft>
                    <a:spcPts val="600"/>
                  </a:spcAft>
                </a:pPr>
                <a:r>
                  <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𝐸: Running mean</a:t>
                </a:r>
              </a:p>
              <a:p>
                <a:pPr>
                  <a:spcBef>
                    <a:spcPts val="600"/>
                  </a:spcBef>
                  <a:spcAft>
                    <a:spcPts val="600"/>
                  </a:spcAft>
                </a:pPr>
                <a14:m>
                  <m:oMath xmlns:m="http://schemas.openxmlformats.org/officeDocument/2006/math">
                    <m:r>
                      <a:rPr lang="en-US" sz="1800" i="1">
                        <a:solidFill>
                          <a:schemeClr val="tx2"/>
                        </a:solidFill>
                        <a:latin typeface="Cambria Math" panose="02040503050406030204" pitchFamily="18" charset="0"/>
                        <a:ea typeface="Cambria Math" panose="02040503050406030204" pitchFamily="18" charset="0"/>
                        <a:cs typeface="Amazon Ember" panose="020B0603020204020204" pitchFamily="34" charset="0"/>
                      </a:rPr>
                      <m:t>𝛾</m:t>
                    </m:r>
                  </m:oMath>
                </a14:m>
                <a:r>
                  <a:rPr lang="en-US" sz="1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Scale parameter</a:t>
                </a:r>
              </a:p>
              <a:p>
                <a:pPr>
                  <a:spcBef>
                    <a:spcPts val="600"/>
                  </a:spcBef>
                  <a:spcAft>
                    <a:spcPts val="600"/>
                  </a:spcAft>
                </a:pPr>
                <a14:m>
                  <m:oMath xmlns:m="http://schemas.openxmlformats.org/officeDocument/2006/math">
                    <m:r>
                      <a:rPr lang="en-US" sz="1800" i="1">
                        <a:solidFill>
                          <a:schemeClr val="tx2"/>
                        </a:solidFill>
                        <a:latin typeface="Cambria Math" panose="02040503050406030204" pitchFamily="18" charset="0"/>
                        <a:ea typeface="Cambria Math" panose="02040503050406030204" pitchFamily="18" charset="0"/>
                        <a:cs typeface="Amazon Ember" panose="020B0603020204020204" pitchFamily="34" charset="0"/>
                      </a:rPr>
                      <m:t>𝛽</m:t>
                    </m:r>
                  </m:oMath>
                </a14:m>
                <a:r>
                  <a:rPr lang="en-US" sz="1800"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 Shift parameter</a:t>
                </a:r>
              </a:p>
            </p:txBody>
          </p:sp>
        </mc:Choice>
        <mc:Fallback>
          <p:sp>
            <p:nvSpPr>
              <p:cNvPr id="11" name="TextBox 10">
                <a:extLst>
                  <a:ext uri="{FF2B5EF4-FFF2-40B4-BE49-F238E27FC236}">
                    <a16:creationId xmlns:a16="http://schemas.microsoft.com/office/drawing/2014/main" id="{4BB76738-43F6-BB0D-4DDB-36F1732D6FDF}"/>
                  </a:ext>
                </a:extLst>
              </p:cNvPr>
              <p:cNvSpPr txBox="1">
                <a:spLocks noRot="1" noChangeAspect="1" noMove="1" noResize="1" noEditPoints="1" noAdjustHandles="1" noChangeArrowheads="1" noChangeShapeType="1" noTextEdit="1"/>
              </p:cNvSpPr>
              <p:nvPr/>
            </p:nvSpPr>
            <p:spPr>
              <a:xfrm>
                <a:off x="9116508" y="4652711"/>
                <a:ext cx="2231196" cy="1661993"/>
              </a:xfrm>
              <a:prstGeom prst="rect">
                <a:avLst/>
              </a:prstGeom>
              <a:blipFill>
                <a:blip r:embed="rId5"/>
                <a:stretch>
                  <a:fillRect/>
                </a:stretch>
              </a:blipFill>
              <a:ln>
                <a:solidFill>
                  <a:schemeClr val="accent1"/>
                </a:solidFill>
              </a:ln>
              <a:effectLst>
                <a:outerShdw blurRad="50800" dist="38100" dir="2700000" algn="tl" rotWithShape="0">
                  <a:prstClr val="black">
                    <a:alpha val="40000"/>
                  </a:prstClr>
                </a:outerShdw>
              </a:effectLst>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0435949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BF5CD43-5588-4CBF-B80E-E36720F16546}"/>
              </a:ext>
            </a:extLst>
          </p:cNvPr>
          <p:cNvSpPr>
            <a:spLocks noGrp="1"/>
          </p:cNvSpPr>
          <p:nvPr>
            <p:ph type="sldNum" idx="97"/>
          </p:nvPr>
        </p:nvSpPr>
        <p:spPr/>
        <p:txBody>
          <a:bodyPr/>
          <a:lstStyle/>
          <a:p>
            <a:fld id="{86A8BF56-6CB3-514C-9A64-F39D95C9E25B}" type="slidenum">
              <a:rPr lang="en-US" smtClean="0"/>
              <a:t>28</a:t>
            </a:fld>
            <a:endParaRPr lang="en-US" dirty="0"/>
          </a:p>
        </p:txBody>
      </p:sp>
      <p:sp>
        <p:nvSpPr>
          <p:cNvPr id="2" name="Title 1">
            <a:extLst>
              <a:ext uri="{FF2B5EF4-FFF2-40B4-BE49-F238E27FC236}">
                <a16:creationId xmlns:a16="http://schemas.microsoft.com/office/drawing/2014/main" id="{82B55C3F-F74D-EC46-8C56-9D7FB6EF035B}"/>
              </a:ext>
            </a:extLst>
          </p:cNvPr>
          <p:cNvSpPr>
            <a:spLocks noGrp="1"/>
          </p:cNvSpPr>
          <p:nvPr>
            <p:ph type="title" idx="1"/>
          </p:nvPr>
        </p:nvSpPr>
        <p:spPr/>
        <p:txBody>
          <a:bodyPr>
            <a:normAutofit fontScale="90000"/>
          </a:bodyPr>
          <a:lstStyle/>
          <a:p>
            <a:r>
              <a:rPr lang="en-US" dirty="0">
                <a:solidFill>
                  <a:schemeClr val="tx1"/>
                </a:solidFill>
              </a:rPr>
              <a:t>Implementation</a:t>
            </a:r>
          </a:p>
        </p:txBody>
      </p:sp>
      <p:sp>
        <p:nvSpPr>
          <p:cNvPr id="7" name="Text Placeholder 6">
            <a:extLst>
              <a:ext uri="{FF2B5EF4-FFF2-40B4-BE49-F238E27FC236}">
                <a16:creationId xmlns:a16="http://schemas.microsoft.com/office/drawing/2014/main" id="{53899614-EF26-C0AE-2658-852EEBED689C}"/>
              </a:ext>
            </a:extLst>
          </p:cNvPr>
          <p:cNvSpPr>
            <a:spLocks noGrp="1"/>
          </p:cNvSpPr>
          <p:nvPr>
            <p:ph idx="2"/>
          </p:nvPr>
        </p:nvSpPr>
        <p:spPr>
          <a:xfrm>
            <a:off x="365760" y="1165536"/>
            <a:ext cx="11466576" cy="5186035"/>
          </a:xfrm>
          <a:solidFill>
            <a:schemeClr val="bg2"/>
          </a:solidFill>
          <a:ln w="12700">
            <a:solidFill>
              <a:srgbClr val="232F3E"/>
            </a:solidFill>
          </a:ln>
          <a:effectLst>
            <a:outerShdw blurRad="63500" dist="53881" dir="2700016" rotWithShape="0">
              <a:scrgbClr r="0" g="0" b="0">
                <a:alpha val="25000"/>
              </a:scrgbClr>
            </a:outerShdw>
          </a:effectLst>
        </p:spPr>
        <p:txBody>
          <a:bodyPr>
            <a:spAutoFit/>
          </a:bodyPr>
          <a:lstStyle/>
          <a:p>
            <a:pPr marL="0" indent="0">
              <a:spcBef>
                <a:spcPts val="0"/>
              </a:spcBef>
              <a:buNone/>
            </a:pPr>
            <a:r>
              <a:rPr lang="en-US" sz="1600" b="1" dirty="0">
                <a:solidFill>
                  <a:schemeClr val="accent5"/>
                </a:solidFill>
                <a:cs typeface="Consolas" panose="020B0609020204030204" pitchFamily="49" charset="0"/>
              </a:rPr>
              <a:t>    </a:t>
            </a:r>
            <a:r>
              <a:rPr lang="en-US" sz="1600" dirty="0">
                <a:solidFill>
                  <a:srgbClr val="0070C0"/>
                </a:solidFill>
                <a:cs typeface="Courier New" panose="02070309020205020404" pitchFamily="49" charset="0"/>
              </a:rPr>
              <a:t>def batch_norm(X, gamma, beta, moving_mean, moving_var, eps, momentum): </a:t>
            </a:r>
          </a:p>
          <a:p>
            <a:pPr marL="0" indent="0">
              <a:spcBef>
                <a:spcPts val="0"/>
              </a:spcBef>
              <a:buNone/>
            </a:pPr>
            <a:r>
              <a:rPr lang="en-US" sz="1600" dirty="0">
                <a:solidFill>
                  <a:srgbClr val="0070C0"/>
                </a:solidFill>
                <a:cs typeface="Courier New" panose="02070309020205020404" pitchFamily="49" charset="0"/>
              </a:rPr>
              <a:t>	if not torch.grad.is_enabled(): </a:t>
            </a:r>
          </a:p>
          <a:p>
            <a:pPr marL="0" indent="0">
              <a:spcBef>
                <a:spcPts val="0"/>
              </a:spcBef>
              <a:buNone/>
            </a:pPr>
            <a:r>
              <a:rPr lang="en-US" sz="1600" dirty="0">
                <a:solidFill>
                  <a:schemeClr val="tx1"/>
                </a:solidFill>
                <a:cs typeface="Courier New" panose="02070309020205020404" pitchFamily="49" charset="0"/>
              </a:rPr>
              <a:t>	# If it is prediction mode, directly use mean and variance </a:t>
            </a:r>
          </a:p>
          <a:p>
            <a:pPr marL="0" indent="0">
              <a:spcBef>
                <a:spcPts val="0"/>
              </a:spcBef>
              <a:buNone/>
            </a:pPr>
            <a:r>
              <a:rPr lang="en-US" sz="1600" dirty="0">
                <a:solidFill>
                  <a:schemeClr val="tx1"/>
                </a:solidFill>
                <a:cs typeface="Courier New" panose="02070309020205020404" pitchFamily="49" charset="0"/>
              </a:rPr>
              <a:t>	# obtained by moving averages</a:t>
            </a:r>
          </a:p>
          <a:p>
            <a:pPr marL="0" indent="0">
              <a:spcBef>
                <a:spcPts val="0"/>
              </a:spcBef>
              <a:buNone/>
            </a:pPr>
            <a:r>
              <a:rPr lang="en-US" sz="1600" dirty="0">
                <a:solidFill>
                  <a:schemeClr val="accent5"/>
                </a:solidFill>
                <a:cs typeface="Courier New" panose="02070309020205020404" pitchFamily="49" charset="0"/>
              </a:rPr>
              <a:t>	</a:t>
            </a:r>
            <a:r>
              <a:rPr lang="en-US" sz="1600" dirty="0">
                <a:solidFill>
                  <a:srgbClr val="0070C0"/>
                </a:solidFill>
                <a:cs typeface="Courier New" panose="02070309020205020404" pitchFamily="49" charset="0"/>
              </a:rPr>
              <a:t>    X_hat = (X - moving_mean) / torch.sqrt(moving_var + eps </a:t>
            </a:r>
          </a:p>
          <a:p>
            <a:pPr marL="0" indent="0">
              <a:spcBef>
                <a:spcPts val="0"/>
              </a:spcBef>
              <a:buNone/>
            </a:pPr>
            <a:r>
              <a:rPr lang="en-US" sz="1600" dirty="0">
                <a:solidFill>
                  <a:srgbClr val="0070C0"/>
                </a:solidFill>
                <a:cs typeface="Courier New" panose="02070309020205020404" pitchFamily="49" charset="0"/>
              </a:rPr>
              <a:t>	else:</a:t>
            </a:r>
            <a:r>
              <a:rPr lang="en-US" sz="1600" dirty="0">
                <a:solidFill>
                  <a:schemeClr val="accent5"/>
                </a:solidFill>
                <a:cs typeface="Courier New" panose="02070309020205020404" pitchFamily="49" charset="0"/>
              </a:rPr>
              <a:t> </a:t>
            </a:r>
          </a:p>
          <a:p>
            <a:pPr marL="0" indent="0">
              <a:spcBef>
                <a:spcPts val="0"/>
              </a:spcBef>
              <a:buNone/>
            </a:pPr>
            <a:r>
              <a:rPr lang="en-US" sz="1600" dirty="0">
                <a:solidFill>
                  <a:schemeClr val="tx1"/>
                </a:solidFill>
                <a:cs typeface="Courier New" panose="02070309020205020404" pitchFamily="49" charset="0"/>
              </a:rPr>
              <a:t>	    # Calculate the mean and variance on the feature dimension</a:t>
            </a:r>
          </a:p>
          <a:p>
            <a:pPr marL="0" indent="0">
              <a:spcBef>
                <a:spcPts val="0"/>
              </a:spcBef>
              <a:buNone/>
            </a:pPr>
            <a:r>
              <a:rPr lang="en-US" sz="1600" dirty="0">
                <a:solidFill>
                  <a:schemeClr val="accent5"/>
                </a:solidFill>
                <a:cs typeface="Courier New" panose="02070309020205020404" pitchFamily="49" charset="0"/>
              </a:rPr>
              <a:t>	</a:t>
            </a:r>
            <a:r>
              <a:rPr lang="en-US" sz="1600" dirty="0">
                <a:solidFill>
                  <a:srgbClr val="0070C0"/>
                </a:solidFill>
                <a:cs typeface="Courier New" panose="02070309020205020404" pitchFamily="49" charset="0"/>
              </a:rPr>
              <a:t>    mean = X.mean(dim=0) </a:t>
            </a:r>
          </a:p>
          <a:p>
            <a:pPr marL="0" indent="0">
              <a:spcBef>
                <a:spcPts val="0"/>
              </a:spcBef>
              <a:buNone/>
            </a:pPr>
            <a:r>
              <a:rPr lang="en-US" sz="1600" dirty="0">
                <a:solidFill>
                  <a:srgbClr val="0070C0"/>
                </a:solidFill>
                <a:cs typeface="Courier New" panose="02070309020205020404" pitchFamily="49" charset="0"/>
              </a:rPr>
              <a:t>	    var = ((X - mean) ** 2).mean(dim=0) </a:t>
            </a:r>
          </a:p>
          <a:p>
            <a:pPr marL="0" indent="0">
              <a:spcBef>
                <a:spcPts val="0"/>
              </a:spcBef>
              <a:buNone/>
            </a:pPr>
            <a:r>
              <a:rPr lang="en-US" sz="1600" dirty="0">
                <a:solidFill>
                  <a:schemeClr val="tx1"/>
                </a:solidFill>
                <a:cs typeface="Courier New" panose="02070309020205020404" pitchFamily="49" charset="0"/>
              </a:rPr>
              <a:t>	    # In training mode, the current mean and variance</a:t>
            </a:r>
          </a:p>
          <a:p>
            <a:pPr marL="0" indent="0">
              <a:spcBef>
                <a:spcPts val="0"/>
              </a:spcBef>
              <a:buNone/>
            </a:pPr>
            <a:r>
              <a:rPr lang="en-US" sz="1600" dirty="0">
                <a:solidFill>
                  <a:schemeClr val="accent5"/>
                </a:solidFill>
                <a:cs typeface="Courier New" panose="02070309020205020404" pitchFamily="49" charset="0"/>
              </a:rPr>
              <a:t>	</a:t>
            </a:r>
            <a:r>
              <a:rPr lang="en-US" sz="1600" dirty="0">
                <a:solidFill>
                  <a:srgbClr val="0070C0"/>
                </a:solidFill>
                <a:cs typeface="Courier New" panose="02070309020205020404" pitchFamily="49" charset="0"/>
              </a:rPr>
              <a:t>    X_hat = (X - mean) / torch.sqrt(var + eps)</a:t>
            </a:r>
          </a:p>
          <a:p>
            <a:pPr marL="0" indent="0">
              <a:spcBef>
                <a:spcPts val="0"/>
              </a:spcBef>
              <a:buNone/>
            </a:pPr>
            <a:r>
              <a:rPr lang="en-US" sz="1600" dirty="0">
                <a:solidFill>
                  <a:schemeClr val="accent5"/>
                </a:solidFill>
                <a:cs typeface="Courier New" panose="02070309020205020404" pitchFamily="49" charset="0"/>
              </a:rPr>
              <a:t>	</a:t>
            </a:r>
            <a:r>
              <a:rPr lang="en-US" sz="1600" dirty="0">
                <a:solidFill>
                  <a:schemeClr val="tx1"/>
                </a:solidFill>
                <a:cs typeface="Courier New" panose="02070309020205020404" pitchFamily="49" charset="0"/>
              </a:rPr>
              <a:t>    # Update the mean and variance of the moving average</a:t>
            </a:r>
          </a:p>
          <a:p>
            <a:pPr marL="0" indent="0">
              <a:spcBef>
                <a:spcPts val="0"/>
              </a:spcBef>
              <a:buNone/>
            </a:pPr>
            <a:r>
              <a:rPr lang="en-US" sz="1600" dirty="0">
                <a:solidFill>
                  <a:schemeClr val="accent5"/>
                </a:solidFill>
                <a:cs typeface="Courier New" panose="02070309020205020404" pitchFamily="49" charset="0"/>
              </a:rPr>
              <a:t>	    </a:t>
            </a:r>
            <a:r>
              <a:rPr lang="en-US" sz="1600" dirty="0">
                <a:solidFill>
                  <a:srgbClr val="0070C0"/>
                </a:solidFill>
                <a:cs typeface="Courier New" panose="02070309020205020404" pitchFamily="49" charset="0"/>
              </a:rPr>
              <a:t>moving_mean = momentum * moving_mean + (1.0 - momentum) * mean </a:t>
            </a:r>
          </a:p>
          <a:p>
            <a:pPr marL="0" indent="0">
              <a:spcBef>
                <a:spcPts val="0"/>
              </a:spcBef>
              <a:buNone/>
            </a:pPr>
            <a:r>
              <a:rPr lang="en-US" sz="1600" dirty="0">
                <a:solidFill>
                  <a:srgbClr val="0070C0"/>
                </a:solidFill>
                <a:cs typeface="Courier New" panose="02070309020205020404" pitchFamily="49" charset="0"/>
              </a:rPr>
              <a:t>	    moving_var = momentum * moving_var + (1.0 - momentum) * var</a:t>
            </a:r>
          </a:p>
          <a:p>
            <a:pPr marL="0" indent="0">
              <a:spcBef>
                <a:spcPts val="0"/>
              </a:spcBef>
              <a:buNone/>
            </a:pPr>
            <a:r>
              <a:rPr lang="en-US" sz="1600" dirty="0">
                <a:solidFill>
                  <a:srgbClr val="0070C0"/>
                </a:solidFill>
                <a:cs typeface="Courier New" panose="02070309020205020404" pitchFamily="49" charset="0"/>
              </a:rPr>
              <a:t>	Y = gamma * X_hat + beta # Scale and shift </a:t>
            </a:r>
          </a:p>
          <a:p>
            <a:pPr marL="0" indent="0">
              <a:spcBef>
                <a:spcPts val="0"/>
              </a:spcBef>
              <a:buNone/>
            </a:pPr>
            <a:r>
              <a:rPr lang="en-US" sz="1600" dirty="0">
                <a:solidFill>
                  <a:srgbClr val="0070C0"/>
                </a:solidFill>
                <a:cs typeface="Courier New" panose="02070309020205020404" pitchFamily="49" charset="0"/>
              </a:rPr>
              <a:t>	return Y, moving_mean.data, moving_var.data</a:t>
            </a:r>
            <a:endParaRPr lang="en-US" sz="1600" dirty="0">
              <a:solidFill>
                <a:srgbClr val="0070C0"/>
              </a:solidFill>
            </a:endParaRPr>
          </a:p>
        </p:txBody>
      </p:sp>
    </p:spTree>
    <p:custDataLst>
      <p:tags r:id="rId1"/>
    </p:custDataLst>
    <p:extLst>
      <p:ext uri="{BB962C8B-B14F-4D97-AF65-F5344CB8AC3E}">
        <p14:creationId xmlns:p14="http://schemas.microsoft.com/office/powerpoint/2010/main" val="39890668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DA14E36-1DDE-4FC1-B436-A75DEDA7FFB6}"/>
              </a:ext>
            </a:extLst>
          </p:cNvPr>
          <p:cNvSpPr>
            <a:spLocks noGrp="1"/>
          </p:cNvSpPr>
          <p:nvPr>
            <p:ph type="sldNum" idx="97"/>
          </p:nvPr>
        </p:nvSpPr>
        <p:spPr/>
        <p:txBody>
          <a:bodyPr/>
          <a:lstStyle/>
          <a:p>
            <a:fld id="{86A8BF56-6CB3-514C-9A64-F39D95C9E25B}" type="slidenum">
              <a:rPr lang="en-US" smtClean="0"/>
              <a:t>29</a:t>
            </a:fld>
            <a:endParaRPr lang="en-US" dirty="0"/>
          </a:p>
        </p:txBody>
      </p:sp>
      <p:sp>
        <p:nvSpPr>
          <p:cNvPr id="2" name="Title 1">
            <a:extLst>
              <a:ext uri="{FF2B5EF4-FFF2-40B4-BE49-F238E27FC236}">
                <a16:creationId xmlns:a16="http://schemas.microsoft.com/office/drawing/2014/main" id="{4A3AE969-0777-B741-8FB8-28D1294C6115}"/>
              </a:ext>
            </a:extLst>
          </p:cNvPr>
          <p:cNvSpPr>
            <a:spLocks noGrp="1"/>
          </p:cNvSpPr>
          <p:nvPr>
            <p:ph type="title" idx="1"/>
          </p:nvPr>
        </p:nvSpPr>
        <p:spPr/>
        <p:txBody>
          <a:bodyPr>
            <a:normAutofit fontScale="90000"/>
          </a:bodyPr>
          <a:lstStyle/>
          <a:p>
            <a:r>
              <a:rPr lang="en-US" dirty="0">
                <a:solidFill>
                  <a:schemeClr val="tx1"/>
                </a:solidFill>
              </a:rPr>
              <a:t>Implementation with nn.Linear</a:t>
            </a:r>
          </a:p>
        </p:txBody>
      </p:sp>
      <p:sp>
        <p:nvSpPr>
          <p:cNvPr id="3" name="Text Placeholder 2">
            <a:extLst>
              <a:ext uri="{FF2B5EF4-FFF2-40B4-BE49-F238E27FC236}">
                <a16:creationId xmlns:a16="http://schemas.microsoft.com/office/drawing/2014/main" id="{E3E28A4C-2C5F-840C-33D6-67A4D6DA2918}"/>
              </a:ext>
            </a:extLst>
          </p:cNvPr>
          <p:cNvSpPr>
            <a:spLocks noGrp="1"/>
          </p:cNvSpPr>
          <p:nvPr>
            <p:ph idx="2"/>
          </p:nvPr>
        </p:nvSpPr>
        <p:spPr>
          <a:xfrm>
            <a:off x="365760" y="1165536"/>
            <a:ext cx="11466576" cy="4078039"/>
          </a:xfrm>
          <a:solidFill>
            <a:schemeClr val="bg2"/>
          </a:solidFill>
          <a:ln w="12700">
            <a:solidFill>
              <a:srgbClr val="232F3E"/>
            </a:solidFill>
          </a:ln>
          <a:effectLst>
            <a:outerShdw blurRad="63500" dist="53881" dir="2700016" rotWithShape="0">
              <a:scrgbClr r="0" g="0" b="0">
                <a:alpha val="25000"/>
              </a:scrgbClr>
            </a:outerShdw>
          </a:effectLst>
        </p:spPr>
        <p:txBody>
          <a:bodyPr>
            <a:spAutoFit/>
          </a:bodyPr>
          <a:lstStyle/>
          <a:p>
            <a:pPr marL="0" indent="0">
              <a:spcBef>
                <a:spcPts val="0"/>
              </a:spcBef>
              <a:buNone/>
            </a:pPr>
            <a:r>
              <a:rPr lang="en-US" dirty="0">
                <a:solidFill>
                  <a:srgbClr val="0070C0"/>
                </a:solidFill>
                <a:cs typeface="Courier New" panose="02070309020205020404" pitchFamily="49" charset="0"/>
              </a:rPr>
              <a:t>class Residual(nn.Block):</a:t>
            </a:r>
          </a:p>
          <a:p>
            <a:pPr marL="0" indent="0">
              <a:spcBef>
                <a:spcPts val="0"/>
              </a:spcBef>
              <a:buNone/>
            </a:pPr>
            <a:r>
              <a:rPr lang="en-US" dirty="0">
                <a:solidFill>
                  <a:srgbClr val="0070C0"/>
                </a:solidFill>
                <a:cs typeface="Courier New" panose="02070309020205020404" pitchFamily="49" charset="0"/>
              </a:rPr>
              <a:t>    def __init__(self, input_size, hidden_size, **kwargs):</a:t>
            </a:r>
          </a:p>
          <a:p>
            <a:pPr marL="0" indent="0">
              <a:spcBef>
                <a:spcPts val="0"/>
              </a:spcBef>
              <a:buNone/>
            </a:pPr>
            <a:r>
              <a:rPr lang="en-US" dirty="0">
                <a:solidFill>
                  <a:srgbClr val="0070C0"/>
                </a:solidFill>
                <a:cs typeface="Courier New" panose="02070309020205020404" pitchFamily="49" charset="0"/>
              </a:rPr>
              <a:t>        super(Residual, self).__init__(**kwargs)</a:t>
            </a:r>
          </a:p>
          <a:p>
            <a:pPr marL="0" indent="0">
              <a:spcBef>
                <a:spcPts val="0"/>
              </a:spcBef>
              <a:buNone/>
            </a:pPr>
            <a:r>
              <a:rPr lang="en-US" dirty="0">
                <a:solidFill>
                  <a:srgbClr val="0070C0"/>
                </a:solidFill>
                <a:cs typeface="Courier New" panose="02070309020205020404" pitchFamily="49" charset="0"/>
              </a:rPr>
              <a:t>        self.dense1 = nn.Linear(input_size, hidden_size)</a:t>
            </a:r>
          </a:p>
          <a:p>
            <a:pPr marL="0" indent="0">
              <a:spcBef>
                <a:spcPts val="0"/>
              </a:spcBef>
              <a:buNone/>
            </a:pPr>
            <a:r>
              <a:rPr lang="en-US" dirty="0">
                <a:solidFill>
                  <a:srgbClr val="0070C0"/>
                </a:solidFill>
                <a:cs typeface="Courier New" panose="02070309020205020404" pitchFamily="49" charset="0"/>
              </a:rPr>
              <a:t>        self.dense2 = nn.Linear(hidden_size, hidden_size)</a:t>
            </a:r>
          </a:p>
          <a:p>
            <a:pPr marL="0" indent="0">
              <a:spcBef>
                <a:spcPts val="0"/>
              </a:spcBef>
              <a:buNone/>
            </a:pPr>
            <a:endParaRPr lang="en-US" dirty="0">
              <a:solidFill>
                <a:srgbClr val="0070C0"/>
              </a:solidFill>
              <a:cs typeface="Courier New" panose="02070309020205020404" pitchFamily="49" charset="0"/>
            </a:endParaRPr>
          </a:p>
          <a:p>
            <a:pPr marL="0" indent="0">
              <a:spcBef>
                <a:spcPts val="0"/>
              </a:spcBef>
              <a:buNone/>
            </a:pPr>
            <a:r>
              <a:rPr lang="en-US" dirty="0">
                <a:solidFill>
                  <a:srgbClr val="0070C0"/>
                </a:solidFill>
                <a:cs typeface="Courier New" panose="02070309020205020404" pitchFamily="49" charset="0"/>
              </a:rPr>
              <a:t>    def forward(self, X):</a:t>
            </a:r>
          </a:p>
          <a:p>
            <a:pPr marL="0" indent="0">
              <a:spcBef>
                <a:spcPts val="0"/>
              </a:spcBef>
              <a:buNone/>
            </a:pPr>
            <a:r>
              <a:rPr lang="en-US" dirty="0">
                <a:solidFill>
                  <a:srgbClr val="0070C0"/>
                </a:solidFill>
                <a:cs typeface="Courier New" panose="02070309020205020404" pitchFamily="49" charset="0"/>
              </a:rPr>
              <a:t>        return X + self.dense2(F.relu(self.dense1(X)))</a:t>
            </a:r>
            <a:endParaRPr lang="en-US" b="1" dirty="0">
              <a:solidFill>
                <a:srgbClr val="0070C0"/>
              </a:solidFill>
            </a:endParaRPr>
          </a:p>
        </p:txBody>
      </p:sp>
    </p:spTree>
    <p:custDataLst>
      <p:tags r:id="rId1"/>
    </p:custDataLst>
    <p:extLst>
      <p:ext uri="{BB962C8B-B14F-4D97-AF65-F5344CB8AC3E}">
        <p14:creationId xmlns:p14="http://schemas.microsoft.com/office/powerpoint/2010/main" val="15530825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6738A7F-E233-40A8-88EF-BF4E4621AE87}"/>
              </a:ext>
            </a:extLst>
          </p:cNvPr>
          <p:cNvSpPr>
            <a:spLocks noGrp="1"/>
          </p:cNvSpPr>
          <p:nvPr>
            <p:ph type="sldNum" idx="97"/>
          </p:nvPr>
        </p:nvSpPr>
        <p:spPr/>
        <p:txBody>
          <a:bodyPr/>
          <a:lstStyle/>
          <a:p>
            <a:fld id="{86A8BF56-6CB3-514C-9A64-F39D95C9E25B}" type="slidenum">
              <a:rPr lang="en-US" smtClean="0"/>
              <a:t>3</a:t>
            </a:fld>
            <a:endParaRPr lang="en-US" dirty="0"/>
          </a:p>
        </p:txBody>
      </p:sp>
      <p:sp>
        <p:nvSpPr>
          <p:cNvPr id="2" name="Title 1">
            <a:extLst>
              <a:ext uri="{FF2B5EF4-FFF2-40B4-BE49-F238E27FC236}">
                <a16:creationId xmlns:a16="http://schemas.microsoft.com/office/drawing/2014/main" id="{4BD0DFCF-3B8A-2B4E-90E7-D84086457E48}"/>
              </a:ext>
            </a:extLst>
          </p:cNvPr>
          <p:cNvSpPr>
            <a:spLocks noGrp="1"/>
          </p:cNvSpPr>
          <p:nvPr>
            <p:ph type="title" idx="1"/>
          </p:nvPr>
        </p:nvSpPr>
        <p:spPr/>
        <p:txBody>
          <a:bodyPr>
            <a:normAutofit/>
          </a:bodyPr>
          <a:lstStyle/>
          <a:p>
            <a:r>
              <a:rPr lang="en-US" dirty="0"/>
              <a:t>The trade-offs of depth and residuals</a:t>
            </a:r>
          </a:p>
        </p:txBody>
      </p:sp>
      <p:sp>
        <p:nvSpPr>
          <p:cNvPr id="4" name="Text Placeholder 3">
            <a:extLst>
              <a:ext uri="{FF2B5EF4-FFF2-40B4-BE49-F238E27FC236}">
                <a16:creationId xmlns:a16="http://schemas.microsoft.com/office/drawing/2014/main" id="{726D77DA-D264-7642-EF82-9B2D9C9D74C0}"/>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19275352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AEE14FE-8F66-49B9-8E21-E7C91283DDD6}"/>
              </a:ext>
            </a:extLst>
          </p:cNvPr>
          <p:cNvSpPr>
            <a:spLocks noGrp="1"/>
          </p:cNvSpPr>
          <p:nvPr>
            <p:ph type="sldNum" idx="97"/>
          </p:nvPr>
        </p:nvSpPr>
        <p:spPr/>
        <p:txBody>
          <a:bodyPr/>
          <a:lstStyle/>
          <a:p>
            <a:fld id="{86A8BF56-6CB3-514C-9A64-F39D95C9E25B}" type="slidenum">
              <a:rPr lang="en-US" smtClean="0"/>
              <a:pPr/>
              <a:t>30</a:t>
            </a:fld>
            <a:endParaRPr lang="en-US" dirty="0"/>
          </a:p>
        </p:txBody>
      </p:sp>
      <p:sp>
        <p:nvSpPr>
          <p:cNvPr id="2" name="Title 1">
            <a:extLst>
              <a:ext uri="{FF2B5EF4-FFF2-40B4-BE49-F238E27FC236}">
                <a16:creationId xmlns:a16="http://schemas.microsoft.com/office/drawing/2014/main" id="{4A3AE969-0777-B741-8FB8-28D1294C6115}"/>
              </a:ext>
            </a:extLst>
          </p:cNvPr>
          <p:cNvSpPr>
            <a:spLocks noGrp="1"/>
          </p:cNvSpPr>
          <p:nvPr>
            <p:ph type="title" idx="1"/>
          </p:nvPr>
        </p:nvSpPr>
        <p:spPr/>
        <p:txBody>
          <a:bodyPr>
            <a:normAutofit fontScale="90000"/>
          </a:bodyPr>
          <a:lstStyle/>
          <a:p>
            <a:r>
              <a:rPr lang="en-US" dirty="0"/>
              <a:t>Implementation with BatchNorm</a:t>
            </a:r>
          </a:p>
        </p:txBody>
      </p:sp>
      <p:sp>
        <p:nvSpPr>
          <p:cNvPr id="6" name="Text Placeholder 5">
            <a:extLst>
              <a:ext uri="{FF2B5EF4-FFF2-40B4-BE49-F238E27FC236}">
                <a16:creationId xmlns:a16="http://schemas.microsoft.com/office/drawing/2014/main" id="{18000FD4-4860-AC48-8C74-B4EDDD68757B}"/>
              </a:ext>
            </a:extLst>
          </p:cNvPr>
          <p:cNvSpPr>
            <a:spLocks noGrp="1"/>
          </p:cNvSpPr>
          <p:nvPr>
            <p:ph idx="2"/>
          </p:nvPr>
        </p:nvSpPr>
        <p:spPr/>
        <p:txBody>
          <a:bodyPr/>
          <a:lstStyle/>
          <a:p>
            <a:pPr marL="0" indent="0">
              <a:buNone/>
            </a:pPr>
            <a:r>
              <a:rPr lang="en-US" dirty="0"/>
              <a:t>This can be extended with more complex layers, like this example that includes batch normalization:</a:t>
            </a:r>
          </a:p>
        </p:txBody>
      </p:sp>
      <p:sp>
        <p:nvSpPr>
          <p:cNvPr id="4" name="Text Placeholder 2">
            <a:extLst>
              <a:ext uri="{FF2B5EF4-FFF2-40B4-BE49-F238E27FC236}">
                <a16:creationId xmlns:a16="http://schemas.microsoft.com/office/drawing/2014/main" id="{794FDFE7-3190-2D46-909A-32968A59BEB2}"/>
              </a:ext>
            </a:extLst>
          </p:cNvPr>
          <p:cNvSpPr txBox="1">
            <a:spLocks/>
          </p:cNvSpPr>
          <p:nvPr/>
        </p:nvSpPr>
        <p:spPr>
          <a:xfrm>
            <a:off x="362712" y="2398280"/>
            <a:ext cx="11466576" cy="3098284"/>
          </a:xfrm>
          <a:prstGeom prst="rect">
            <a:avLst/>
          </a:prstGeom>
          <a:solidFill>
            <a:schemeClr val="bg2"/>
          </a:solidFill>
          <a:ln w="12700">
            <a:solidFill>
              <a:srgbClr val="232F3E"/>
            </a:solidFill>
            <a:miter lim="400000"/>
          </a:ln>
          <a:effectLst>
            <a:outerShdw blurRad="63500" dist="53881" dir="2700016" rotWithShape="0">
              <a:srgbClr val="232F3E">
                <a:alpha val="25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84632" tIns="25400" rIns="25400" bIns="25400" anchor="t">
            <a:spAutoFit/>
          </a:bodyPr>
          <a:lstStyle>
            <a:lvl1pPr marL="476250" marR="0" indent="-476250" algn="l" defTabSz="825500" rtl="0" latinLnBrk="0">
              <a:lnSpc>
                <a:spcPct val="100000"/>
              </a:lnSpc>
              <a:spcBef>
                <a:spcPts val="3000"/>
              </a:spcBef>
              <a:spcAft>
                <a:spcPts val="0"/>
              </a:spcAft>
              <a:buClrTx/>
              <a:buSzPct val="125000"/>
              <a:buFontTx/>
              <a:buChar char="•"/>
              <a:tabLst/>
              <a:defRPr sz="3600" b="0" i="0" u="none" strike="noStrike" cap="none" spc="0" baseline="0">
                <a:solidFill>
                  <a:srgbClr val="373737"/>
                </a:solidFill>
                <a:uFillTx/>
                <a:latin typeface="Amazon Ember"/>
                <a:ea typeface="Amazon Ember"/>
                <a:cs typeface="Amazon Ember"/>
                <a:sym typeface="Amazon Ember"/>
              </a:defRPr>
            </a:lvl1pPr>
            <a:lvl2pPr marL="1270000" marR="0" indent="-635000" algn="l" defTabSz="825500" rtl="0" latinLnBrk="0">
              <a:lnSpc>
                <a:spcPct val="100000"/>
              </a:lnSpc>
              <a:spcBef>
                <a:spcPts val="1000"/>
              </a:spcBef>
              <a:spcAft>
                <a:spcPts val="0"/>
              </a:spcAft>
              <a:buClrTx/>
              <a:buSzPct val="125000"/>
              <a:buFontTx/>
              <a:buChar char="•"/>
              <a:tabLst/>
              <a:defRPr sz="3000" b="0" i="0" u="none" strike="noStrike" cap="none" spc="0" baseline="0">
                <a:solidFill>
                  <a:srgbClr val="373737"/>
                </a:solidFill>
                <a:uFillTx/>
                <a:latin typeface="Amazon Ember"/>
                <a:ea typeface="Amazon Ember"/>
                <a:cs typeface="Amazon Ember"/>
                <a:sym typeface="Amazon Ember"/>
              </a:defRPr>
            </a:lvl2pPr>
            <a:lvl3pPr marL="1905000" marR="0" indent="-635000" algn="l" defTabSz="825500" rtl="0" latinLnBrk="0">
              <a:lnSpc>
                <a:spcPct val="100000"/>
              </a:lnSpc>
              <a:spcBef>
                <a:spcPts val="1000"/>
              </a:spcBef>
              <a:spcAft>
                <a:spcPts val="0"/>
              </a:spcAft>
              <a:buClrTx/>
              <a:buSzPct val="125000"/>
              <a:buFontTx/>
              <a:buChar char="•"/>
              <a:tabLst/>
              <a:defRPr sz="2800" b="0" i="0" u="none" strike="noStrike" cap="none" spc="0" baseline="0">
                <a:solidFill>
                  <a:srgbClr val="373737"/>
                </a:solidFill>
                <a:uFillTx/>
                <a:latin typeface="Amazon Ember"/>
                <a:ea typeface="Amazon Ember"/>
                <a:cs typeface="Amazon Ember"/>
                <a:sym typeface="Amazon Ember"/>
              </a:defRPr>
            </a:lvl3pPr>
            <a:lvl4pPr marL="2540000" marR="0" indent="-635000" algn="l" defTabSz="825500" rtl="0" latinLnBrk="0">
              <a:lnSpc>
                <a:spcPct val="100000"/>
              </a:lnSpc>
              <a:spcBef>
                <a:spcPts val="1000"/>
              </a:spcBef>
              <a:spcAft>
                <a:spcPts val="0"/>
              </a:spcAft>
              <a:buClrTx/>
              <a:buSzPct val="125000"/>
              <a:buFontTx/>
              <a:buChar char="•"/>
              <a:tabLst/>
              <a:defRPr sz="2800" b="0" i="0" u="none" strike="noStrike" cap="none" spc="0" baseline="0">
                <a:solidFill>
                  <a:srgbClr val="373737"/>
                </a:solidFill>
                <a:uFillTx/>
                <a:latin typeface="Amazon Ember"/>
                <a:ea typeface="Amazon Ember"/>
                <a:cs typeface="Amazon Ember"/>
                <a:sym typeface="Amazon Ember"/>
              </a:defRPr>
            </a:lvl4pPr>
            <a:lvl5pPr marL="3175000" marR="0" indent="-635000" algn="l" defTabSz="825500" rtl="0" latinLnBrk="0">
              <a:lnSpc>
                <a:spcPct val="100000"/>
              </a:lnSpc>
              <a:spcBef>
                <a:spcPts val="1000"/>
              </a:spcBef>
              <a:spcAft>
                <a:spcPts val="0"/>
              </a:spcAft>
              <a:buClrTx/>
              <a:buSzPct val="125000"/>
              <a:buFontTx/>
              <a:buChar char="•"/>
              <a:tabLst/>
              <a:defRPr sz="2800" b="0" i="0" u="none" strike="noStrike" cap="none" spc="0" baseline="0">
                <a:solidFill>
                  <a:srgbClr val="373737"/>
                </a:solidFill>
                <a:uFillTx/>
                <a:latin typeface="Amazon Ember"/>
                <a:ea typeface="Amazon Ember"/>
                <a:cs typeface="Amazon Ember"/>
                <a:sym typeface="Amazon Ember"/>
              </a:defRPr>
            </a:lvl5pPr>
            <a:lvl6pPr marL="3651250" marR="0" indent="-476250" algn="l" defTabSz="825500" rtl="0" latinLnBrk="0">
              <a:lnSpc>
                <a:spcPct val="100000"/>
              </a:lnSpc>
              <a:spcBef>
                <a:spcPts val="5900"/>
              </a:spcBef>
              <a:spcAft>
                <a:spcPts val="0"/>
              </a:spcAft>
              <a:buClrTx/>
              <a:buSzPct val="125000"/>
              <a:buFontTx/>
              <a:buChar char="•"/>
              <a:tabLst/>
              <a:defRPr sz="3600" b="0" i="0" u="none" strike="noStrike" cap="none" spc="0" baseline="0">
                <a:solidFill>
                  <a:srgbClr val="282800"/>
                </a:solidFill>
                <a:uFillTx/>
                <a:latin typeface="Helvetica Neue"/>
                <a:ea typeface="Helvetica Neue"/>
                <a:cs typeface="Helvetica Neue"/>
                <a:sym typeface="Helvetica Neue"/>
              </a:defRPr>
            </a:lvl6pPr>
            <a:lvl7pPr marL="4286250" marR="0" indent="-476250" algn="l" defTabSz="825500" rtl="0" latinLnBrk="0">
              <a:lnSpc>
                <a:spcPct val="100000"/>
              </a:lnSpc>
              <a:spcBef>
                <a:spcPts val="5900"/>
              </a:spcBef>
              <a:spcAft>
                <a:spcPts val="0"/>
              </a:spcAft>
              <a:buClrTx/>
              <a:buSzPct val="125000"/>
              <a:buFontTx/>
              <a:buChar char="•"/>
              <a:tabLst/>
              <a:defRPr sz="3600" b="0" i="0" u="none" strike="noStrike" cap="none" spc="0" baseline="0">
                <a:solidFill>
                  <a:srgbClr val="282800"/>
                </a:solidFill>
                <a:uFillTx/>
                <a:latin typeface="Helvetica Neue"/>
                <a:ea typeface="Helvetica Neue"/>
                <a:cs typeface="Helvetica Neue"/>
                <a:sym typeface="Helvetica Neue"/>
              </a:defRPr>
            </a:lvl7pPr>
            <a:lvl8pPr marL="4921250" marR="0" indent="-476250" algn="l" defTabSz="825500" rtl="0" latinLnBrk="0">
              <a:lnSpc>
                <a:spcPct val="100000"/>
              </a:lnSpc>
              <a:spcBef>
                <a:spcPts val="5900"/>
              </a:spcBef>
              <a:spcAft>
                <a:spcPts val="0"/>
              </a:spcAft>
              <a:buClrTx/>
              <a:buSzPct val="125000"/>
              <a:buFontTx/>
              <a:buChar char="•"/>
              <a:tabLst/>
              <a:defRPr sz="3600" b="0" i="0" u="none" strike="noStrike" cap="none" spc="0" baseline="0">
                <a:solidFill>
                  <a:srgbClr val="282800"/>
                </a:solidFill>
                <a:uFillTx/>
                <a:latin typeface="Helvetica Neue"/>
                <a:ea typeface="Helvetica Neue"/>
                <a:cs typeface="Helvetica Neue"/>
                <a:sym typeface="Helvetica Neue"/>
              </a:defRPr>
            </a:lvl8pPr>
            <a:lvl9pPr marL="5556250" marR="0" indent="-476250" algn="l" defTabSz="825500" rtl="0" latinLnBrk="0">
              <a:lnSpc>
                <a:spcPct val="100000"/>
              </a:lnSpc>
              <a:spcBef>
                <a:spcPts val="5900"/>
              </a:spcBef>
              <a:spcAft>
                <a:spcPts val="0"/>
              </a:spcAft>
              <a:buClrTx/>
              <a:buSzPct val="125000"/>
              <a:buFontTx/>
              <a:buChar char="•"/>
              <a:tabLst/>
              <a:defRPr sz="3600" b="0" i="0" u="none" strike="noStrike" cap="none" spc="0" baseline="0">
                <a:solidFill>
                  <a:srgbClr val="282800"/>
                </a:solidFill>
                <a:uFillTx/>
                <a:latin typeface="Helvetica Neue"/>
                <a:ea typeface="Helvetica Neue"/>
                <a:cs typeface="Helvetica Neue"/>
                <a:sym typeface="Helvetica Neue"/>
              </a:defRPr>
            </a:lvl9pPr>
          </a:lstStyle>
          <a:p>
            <a:pPr marL="0" indent="0">
              <a:spcBef>
                <a:spcPts val="0"/>
              </a:spcBef>
              <a:buNone/>
            </a:pPr>
            <a:r>
              <a:rPr lang="en-US" sz="1800" dirty="0">
                <a:solidFill>
                  <a:srgbClr val="0070C0"/>
                </a:solidFill>
                <a:latin typeface="Lucida Console" panose="020B0609040504020204" pitchFamily="49" charset="0"/>
                <a:cs typeface="Courier New" panose="02070309020205020404" pitchFamily="49" charset="0"/>
              </a:rPr>
              <a:t>class Residual(nn.Block):</a:t>
            </a:r>
          </a:p>
          <a:p>
            <a:pPr marL="0" indent="0">
              <a:spcBef>
                <a:spcPts val="0"/>
              </a:spcBef>
              <a:buNone/>
            </a:pPr>
            <a:r>
              <a:rPr lang="en-US" sz="1800" dirty="0">
                <a:solidFill>
                  <a:srgbClr val="0070C0"/>
                </a:solidFill>
                <a:latin typeface="Lucida Console" panose="020B0609040504020204" pitchFamily="49" charset="0"/>
                <a:cs typeface="Courier New" panose="02070309020205020404" pitchFamily="49" charset="0"/>
              </a:rPr>
              <a:t>    def __init__(self, hidden_size, **kwargs):</a:t>
            </a:r>
          </a:p>
          <a:p>
            <a:pPr marL="0" indent="0">
              <a:spcBef>
                <a:spcPts val="0"/>
              </a:spcBef>
              <a:buNone/>
            </a:pPr>
            <a:r>
              <a:rPr lang="en-US" sz="1800" dirty="0">
                <a:solidFill>
                  <a:srgbClr val="0070C0"/>
                </a:solidFill>
                <a:latin typeface="Lucida Console" panose="020B0609040504020204" pitchFamily="49" charset="0"/>
                <a:cs typeface="Courier New" panose="02070309020205020404" pitchFamily="49" charset="0"/>
              </a:rPr>
              <a:t>        super(Residual, self).__init__(**kwargs)</a:t>
            </a:r>
          </a:p>
          <a:p>
            <a:pPr marL="0" indent="0">
              <a:spcBef>
                <a:spcPts val="0"/>
              </a:spcBef>
              <a:buNone/>
            </a:pPr>
            <a:r>
              <a:rPr lang="en-US" sz="1800" dirty="0">
                <a:solidFill>
                  <a:srgbClr val="0070C0"/>
                </a:solidFill>
                <a:latin typeface="Lucida Console" panose="020B0609040504020204" pitchFamily="49" charset="0"/>
                <a:cs typeface="Courier New" panose="02070309020205020404" pitchFamily="49" charset="0"/>
              </a:rPr>
              <a:t>        self.dense1 = nn.Linear(input_size, hidden_size)</a:t>
            </a:r>
          </a:p>
          <a:p>
            <a:pPr marL="0" indent="0">
              <a:spcBef>
                <a:spcPts val="0"/>
              </a:spcBef>
              <a:buNone/>
            </a:pPr>
            <a:r>
              <a:rPr lang="en-US" sz="1800" dirty="0">
                <a:solidFill>
                  <a:srgbClr val="0070C0"/>
                </a:solidFill>
                <a:latin typeface="Lucida Console" panose="020B0609040504020204" pitchFamily="49" charset="0"/>
                <a:cs typeface="Courier New" panose="02070309020205020404" pitchFamily="49" charset="0"/>
              </a:rPr>
              <a:t>        self.dense2 = nn.Linear(hidden_size, hidden_size)</a:t>
            </a:r>
          </a:p>
          <a:p>
            <a:pPr marL="0" indent="0">
              <a:spcBef>
                <a:spcPts val="0"/>
              </a:spcBef>
              <a:buNone/>
            </a:pPr>
            <a:endParaRPr lang="en-US" sz="1800" dirty="0">
              <a:solidFill>
                <a:srgbClr val="0070C0"/>
              </a:solidFill>
              <a:latin typeface="Lucida Console" panose="020B0609040504020204" pitchFamily="49" charset="0"/>
              <a:cs typeface="Courier New" panose="02070309020205020404" pitchFamily="49" charset="0"/>
            </a:endParaRPr>
          </a:p>
          <a:p>
            <a:pPr marL="0" indent="0">
              <a:spcBef>
                <a:spcPts val="0"/>
              </a:spcBef>
              <a:buNone/>
            </a:pPr>
            <a:r>
              <a:rPr lang="en-US" sz="1800" dirty="0">
                <a:solidFill>
                  <a:srgbClr val="0070C0"/>
                </a:solidFill>
                <a:latin typeface="Lucida Console" panose="020B0609040504020204" pitchFamily="49" charset="0"/>
                <a:cs typeface="Courier New" panose="02070309020205020404" pitchFamily="49" charset="0"/>
              </a:rPr>
              <a:t>        self.bn1 = nn.BatchNorm1d(hidden_size)</a:t>
            </a:r>
          </a:p>
          <a:p>
            <a:pPr marL="0" indent="0">
              <a:spcBef>
                <a:spcPts val="0"/>
              </a:spcBef>
              <a:buNone/>
            </a:pPr>
            <a:r>
              <a:rPr lang="en-US" sz="1800" dirty="0">
                <a:solidFill>
                  <a:srgbClr val="0070C0"/>
                </a:solidFill>
                <a:latin typeface="Lucida Console" panose="020B0609040504020204" pitchFamily="49" charset="0"/>
                <a:cs typeface="Courier New" panose="02070309020205020404" pitchFamily="49" charset="0"/>
              </a:rPr>
              <a:t>        self.bn2 = nn.BatchNorm1d(hidden_size)</a:t>
            </a:r>
          </a:p>
          <a:p>
            <a:pPr marL="0" indent="0">
              <a:spcBef>
                <a:spcPts val="0"/>
              </a:spcBef>
              <a:buNone/>
            </a:pPr>
            <a:endParaRPr lang="en-US" sz="1800" dirty="0">
              <a:solidFill>
                <a:srgbClr val="0070C0"/>
              </a:solidFill>
              <a:latin typeface="Lucida Console" panose="020B0609040504020204" pitchFamily="49" charset="0"/>
              <a:cs typeface="Courier New" panose="02070309020205020404" pitchFamily="49" charset="0"/>
            </a:endParaRPr>
          </a:p>
          <a:p>
            <a:pPr marL="0" indent="0">
              <a:spcBef>
                <a:spcPts val="0"/>
              </a:spcBef>
              <a:buNone/>
            </a:pPr>
            <a:r>
              <a:rPr lang="en-US" sz="1800" dirty="0">
                <a:solidFill>
                  <a:srgbClr val="0070C0"/>
                </a:solidFill>
                <a:latin typeface="Lucida Console" panose="020B0609040504020204" pitchFamily="49" charset="0"/>
                <a:cs typeface="Courier New" panose="02070309020205020404" pitchFamily="49" charset="0"/>
              </a:rPr>
              <a:t>    def forward(self, X):</a:t>
            </a:r>
          </a:p>
          <a:p>
            <a:pPr marL="0" indent="0">
              <a:spcBef>
                <a:spcPts val="0"/>
              </a:spcBef>
              <a:buNone/>
            </a:pPr>
            <a:r>
              <a:rPr lang="en-US" sz="1800" dirty="0">
                <a:solidFill>
                  <a:srgbClr val="0070C0"/>
                </a:solidFill>
                <a:latin typeface="Lucida Console" panose="020B0609040504020204" pitchFamily="49" charset="0"/>
                <a:cs typeface="Courier New" panose="02070309020205020404" pitchFamily="49" charset="0"/>
              </a:rPr>
              <a:t>        return X + self.bn2(self.dense2(F.relu(self.bn1(self.dense1(X)))))</a:t>
            </a:r>
          </a:p>
        </p:txBody>
      </p:sp>
    </p:spTree>
    <p:custDataLst>
      <p:tags r:id="rId1"/>
    </p:custDataLst>
    <p:extLst>
      <p:ext uri="{BB962C8B-B14F-4D97-AF65-F5344CB8AC3E}">
        <p14:creationId xmlns:p14="http://schemas.microsoft.com/office/powerpoint/2010/main" val="41382609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099652B-298D-4296-95FA-622DEEE76410}"/>
              </a:ext>
            </a:extLst>
          </p:cNvPr>
          <p:cNvSpPr>
            <a:spLocks noGrp="1"/>
          </p:cNvSpPr>
          <p:nvPr>
            <p:ph type="sldNum" idx="97"/>
          </p:nvPr>
        </p:nvSpPr>
        <p:spPr/>
        <p:txBody>
          <a:bodyPr/>
          <a:lstStyle/>
          <a:p>
            <a:fld id="{86A8BF56-6CB3-514C-9A64-F39D95C9E25B}" type="slidenum">
              <a:rPr lang="en-US" smtClean="0"/>
              <a:pPr/>
              <a:t>31</a:t>
            </a:fld>
            <a:endParaRPr lang="en-US" dirty="0"/>
          </a:p>
        </p:txBody>
      </p:sp>
      <p:sp>
        <p:nvSpPr>
          <p:cNvPr id="2" name="Title 1">
            <a:extLst>
              <a:ext uri="{FF2B5EF4-FFF2-40B4-BE49-F238E27FC236}">
                <a16:creationId xmlns:a16="http://schemas.microsoft.com/office/drawing/2014/main" id="{ED124BA5-47DD-5CF0-E622-6FC9AF73650A}"/>
              </a:ext>
            </a:extLst>
          </p:cNvPr>
          <p:cNvSpPr>
            <a:spLocks noGrp="1"/>
          </p:cNvSpPr>
          <p:nvPr>
            <p:ph type="title" idx="1"/>
          </p:nvPr>
        </p:nvSpPr>
        <p:spPr/>
        <p:txBody>
          <a:bodyPr>
            <a:normAutofit fontScale="90000"/>
          </a:bodyPr>
          <a:lstStyle/>
          <a:p>
            <a:r>
              <a:rPr lang="en-US" dirty="0"/>
              <a:t>Pros and cons of batch normalization</a:t>
            </a:r>
          </a:p>
        </p:txBody>
      </p:sp>
      <p:sp>
        <p:nvSpPr>
          <p:cNvPr id="3" name="Content Placeholder 2">
            <a:extLst>
              <a:ext uri="{FF2B5EF4-FFF2-40B4-BE49-F238E27FC236}">
                <a16:creationId xmlns:a16="http://schemas.microsoft.com/office/drawing/2014/main" id="{6F21F559-8D9E-B2F2-E733-A5C05C864B6A}"/>
              </a:ext>
            </a:extLst>
          </p:cNvPr>
          <p:cNvSpPr>
            <a:spLocks noGrp="1"/>
          </p:cNvSpPr>
          <p:nvPr>
            <p:ph idx="2"/>
          </p:nvPr>
        </p:nvSpPr>
        <p:spPr/>
        <p:txBody>
          <a:bodyPr/>
          <a:lstStyle/>
          <a:p>
            <a:r>
              <a:rPr lang="en-US" dirty="0"/>
              <a:t>Pros</a:t>
            </a:r>
          </a:p>
          <a:p>
            <a:pPr lvl="1"/>
            <a:r>
              <a:rPr lang="en-US" dirty="0"/>
              <a:t>Improves training speed</a:t>
            </a:r>
          </a:p>
          <a:p>
            <a:pPr lvl="1"/>
            <a:r>
              <a:rPr lang="en-US" dirty="0"/>
              <a:t>Improves generalization</a:t>
            </a:r>
          </a:p>
          <a:p>
            <a:pPr lvl="1"/>
            <a:r>
              <a:rPr lang="en-US" dirty="0"/>
              <a:t>Reduces vanishing and exploding gradients</a:t>
            </a:r>
          </a:p>
          <a:p>
            <a:r>
              <a:rPr lang="en-US" dirty="0"/>
              <a:t>Cons</a:t>
            </a:r>
          </a:p>
          <a:p>
            <a:pPr lvl="1"/>
            <a:r>
              <a:rPr lang="en-US" dirty="0"/>
              <a:t>Increases memory usage</a:t>
            </a:r>
          </a:p>
          <a:p>
            <a:pPr lvl="1"/>
            <a:r>
              <a:rPr lang="en-US" dirty="0"/>
              <a:t>Depends on batch size</a:t>
            </a:r>
          </a:p>
          <a:p>
            <a:pPr lvl="1"/>
            <a:r>
              <a:rPr lang="en-US" dirty="0"/>
              <a:t>Slows inference time</a:t>
            </a:r>
          </a:p>
        </p:txBody>
      </p:sp>
    </p:spTree>
    <p:custDataLst>
      <p:tags r:id="rId1"/>
    </p:custDataLst>
    <p:extLst>
      <p:ext uri="{BB962C8B-B14F-4D97-AF65-F5344CB8AC3E}">
        <p14:creationId xmlns:p14="http://schemas.microsoft.com/office/powerpoint/2010/main" val="2301010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14B4946-A8A8-45BB-9EEF-2B3A5FC88FDB}"/>
              </a:ext>
            </a:extLst>
          </p:cNvPr>
          <p:cNvSpPr>
            <a:spLocks noGrp="1"/>
          </p:cNvSpPr>
          <p:nvPr>
            <p:ph type="sldNum" idx="97"/>
          </p:nvPr>
        </p:nvSpPr>
        <p:spPr/>
        <p:txBody>
          <a:bodyPr/>
          <a:lstStyle/>
          <a:p>
            <a:fld id="{86A8BF56-6CB3-514C-9A64-F39D95C9E25B}" type="slidenum">
              <a:rPr lang="en-US" smtClean="0"/>
              <a:pPr/>
              <a:t>32</a:t>
            </a:fld>
            <a:endParaRPr lang="en-US" dirty="0"/>
          </a:p>
        </p:txBody>
      </p:sp>
      <p:sp>
        <p:nvSpPr>
          <p:cNvPr id="2" name="Title 1">
            <a:extLst>
              <a:ext uri="{FF2B5EF4-FFF2-40B4-BE49-F238E27FC236}">
                <a16:creationId xmlns:a16="http://schemas.microsoft.com/office/drawing/2014/main" id="{A37AED68-493B-AC57-ED89-D2D178E4ECB9}"/>
              </a:ext>
            </a:extLst>
          </p:cNvPr>
          <p:cNvSpPr>
            <a:spLocks noGrp="1"/>
          </p:cNvSpPr>
          <p:nvPr>
            <p:ph type="title" idx="1"/>
          </p:nvPr>
        </p:nvSpPr>
        <p:spPr/>
        <p:txBody>
          <a:bodyPr>
            <a:normAutofit fontScale="90000"/>
          </a:bodyPr>
          <a:lstStyle/>
          <a:p>
            <a:r>
              <a:rPr lang="en-US" dirty="0"/>
              <a:t>Next lesson</a:t>
            </a:r>
          </a:p>
        </p:txBody>
      </p:sp>
      <p:sp>
        <p:nvSpPr>
          <p:cNvPr id="4" name="Content Placeholder 5">
            <a:extLst>
              <a:ext uri="{FF2B5EF4-FFF2-40B4-BE49-F238E27FC236}">
                <a16:creationId xmlns:a16="http://schemas.microsoft.com/office/drawing/2014/main" id="{0FFF8176-240D-94A8-6114-62857B0123DF}"/>
              </a:ext>
            </a:extLst>
          </p:cNvPr>
          <p:cNvSpPr>
            <a:spLocks noGrp="1"/>
          </p:cNvSpPr>
          <p:nvPr>
            <p:ph idx="2"/>
          </p:nvPr>
        </p:nvSpPr>
        <p:spPr/>
        <p:txBody>
          <a:bodyPr/>
          <a:lstStyle/>
          <a:p>
            <a:pPr marL="0" indent="0">
              <a:buNone/>
            </a:pPr>
            <a:r>
              <a:rPr lang="en-US" dirty="0"/>
              <a:t>You will learn about modern architectures.</a:t>
            </a:r>
          </a:p>
        </p:txBody>
      </p:sp>
      <p:pic>
        <p:nvPicPr>
          <p:cNvPr id="38" name="Picture 37">
            <a:extLst>
              <a:ext uri="{FF2B5EF4-FFF2-40B4-BE49-F238E27FC236}">
                <a16:creationId xmlns:a16="http://schemas.microsoft.com/office/drawing/2014/main" id="{CCC58903-D644-9921-1726-2FF9FFF77B38}"/>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91050" y="2572057"/>
            <a:ext cx="3009900" cy="2730500"/>
          </a:xfrm>
          <a:prstGeom prst="rect">
            <a:avLst/>
          </a:prstGeom>
          <a:effectLst/>
        </p:spPr>
      </p:pic>
    </p:spTree>
    <p:custDataLst>
      <p:tags r:id="rId1"/>
    </p:custDataLst>
    <p:extLst>
      <p:ext uri="{BB962C8B-B14F-4D97-AF65-F5344CB8AC3E}">
        <p14:creationId xmlns:p14="http://schemas.microsoft.com/office/powerpoint/2010/main" val="404286620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CD6CB7-B378-499C-87A2-C0C91449EE4D}"/>
              </a:ext>
            </a:extLst>
          </p:cNvPr>
          <p:cNvSpPr>
            <a:spLocks noGrp="1"/>
          </p:cNvSpPr>
          <p:nvPr>
            <p:ph type="sldNum" idx="97"/>
          </p:nvPr>
        </p:nvSpPr>
        <p:spPr/>
        <p:txBody>
          <a:bodyPr/>
          <a:lstStyle/>
          <a:p>
            <a:fld id="{86A8BF56-6CB3-514C-9A64-F39D95C9E25B}" type="slidenum">
              <a:rPr lang="en-US" smtClean="0"/>
              <a:pPr/>
              <a:t>33</a:t>
            </a:fld>
            <a:endParaRPr lang="en-US" dirty="0"/>
          </a:p>
        </p:txBody>
      </p:sp>
    </p:spTree>
    <p:custDataLst>
      <p:tags r:id="rId1"/>
    </p:custDataLst>
    <p:extLst>
      <p:ext uri="{BB962C8B-B14F-4D97-AF65-F5344CB8AC3E}">
        <p14:creationId xmlns:p14="http://schemas.microsoft.com/office/powerpoint/2010/main" val="198085356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890D37-2D2B-4FB4-9F93-8257617023CD}"/>
              </a:ext>
            </a:extLst>
          </p:cNvPr>
          <p:cNvSpPr>
            <a:spLocks noGrp="1"/>
          </p:cNvSpPr>
          <p:nvPr>
            <p:ph type="sldNum" idx="97"/>
          </p:nvPr>
        </p:nvSpPr>
        <p:spPr/>
        <p:txBody>
          <a:bodyPr/>
          <a:lstStyle/>
          <a:p>
            <a:fld id="{86A8BF56-6CB3-514C-9A64-F39D95C9E25B}" type="slidenum">
              <a:rPr lang="en-US" smtClean="0"/>
              <a:t>34</a:t>
            </a:fld>
            <a:endParaRPr lang="en-US" dirty="0"/>
          </a:p>
        </p:txBody>
      </p:sp>
      <p:sp>
        <p:nvSpPr>
          <p:cNvPr id="4" name="Title 3">
            <a:extLst>
              <a:ext uri="{FF2B5EF4-FFF2-40B4-BE49-F238E27FC236}">
                <a16:creationId xmlns:a16="http://schemas.microsoft.com/office/drawing/2014/main" id="{53AD62EA-372D-46EA-BF23-94E6C98C1B3D}"/>
              </a:ext>
            </a:extLst>
          </p:cNvPr>
          <p:cNvSpPr>
            <a:spLocks noGrp="1"/>
          </p:cNvSpPr>
          <p:nvPr>
            <p:ph type="title" idx="1"/>
          </p:nvPr>
        </p:nvSpPr>
        <p:spPr/>
        <p:txBody>
          <a:bodyPr/>
          <a:lstStyle/>
          <a:p>
            <a:r>
              <a:rPr lang="en-US" dirty="0"/>
              <a:t>Image source slide (for curriculum development use only)</a:t>
            </a:r>
          </a:p>
        </p:txBody>
      </p:sp>
      <p:sp>
        <p:nvSpPr>
          <p:cNvPr id="3" name="Text Placeholder 2">
            <a:extLst>
              <a:ext uri="{FF2B5EF4-FFF2-40B4-BE49-F238E27FC236}">
                <a16:creationId xmlns:a16="http://schemas.microsoft.com/office/drawing/2014/main" id="{B25EE890-51C2-9522-3752-8FA9B0492682}"/>
              </a:ext>
            </a:extLst>
          </p:cNvPr>
          <p:cNvSpPr>
            <a:spLocks noGrp="1"/>
          </p:cNvSpPr>
          <p:nvPr>
            <p:ph type="body" idx="2"/>
          </p:nvPr>
        </p:nvSpPr>
        <p:spPr/>
        <p:txBody>
          <a:bodyPr/>
          <a:lstStyle/>
          <a:p>
            <a:endParaRPr lang="en-US"/>
          </a:p>
        </p:txBody>
      </p:sp>
    </p:spTree>
    <p:extLst>
      <p:ext uri="{BB962C8B-B14F-4D97-AF65-F5344CB8AC3E}">
        <p14:creationId xmlns:p14="http://schemas.microsoft.com/office/powerpoint/2010/main" val="157125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2EFF05A-D832-4710-A946-9CB3B65AEDF1}"/>
              </a:ext>
            </a:extLst>
          </p:cNvPr>
          <p:cNvSpPr>
            <a:spLocks noGrp="1"/>
          </p:cNvSpPr>
          <p:nvPr>
            <p:ph type="sldNum" idx="97"/>
          </p:nvPr>
        </p:nvSpPr>
        <p:spPr/>
        <p:txBody>
          <a:bodyPr/>
          <a:lstStyle/>
          <a:p>
            <a:fld id="{86A8BF56-6CB3-514C-9A64-F39D95C9E25B}" type="slidenum">
              <a:rPr lang="en-US" smtClean="0"/>
              <a:t>35</a:t>
            </a:fld>
            <a:endParaRPr lang="en-US" dirty="0"/>
          </a:p>
        </p:txBody>
      </p:sp>
      <p:sp>
        <p:nvSpPr>
          <p:cNvPr id="2" name="Title 1">
            <a:extLst>
              <a:ext uri="{FF2B5EF4-FFF2-40B4-BE49-F238E27FC236}">
                <a16:creationId xmlns:a16="http://schemas.microsoft.com/office/drawing/2014/main" id="{83429E4C-B67F-8645-ACF6-7476AD3CBF44}"/>
              </a:ext>
            </a:extLst>
          </p:cNvPr>
          <p:cNvSpPr>
            <a:spLocks noGrp="1"/>
          </p:cNvSpPr>
          <p:nvPr>
            <p:ph type="title" idx="1"/>
          </p:nvPr>
        </p:nvSpPr>
        <p:spPr/>
        <p:txBody>
          <a:bodyPr>
            <a:noAutofit/>
          </a:bodyPr>
          <a:lstStyle/>
          <a:p>
            <a:r>
              <a:rPr lang="en-US" sz="3200" dirty="0"/>
              <a:t>Source graphic: Schematic of function spaces: Residuals</a:t>
            </a:r>
          </a:p>
        </p:txBody>
      </p:sp>
      <p:sp>
        <p:nvSpPr>
          <p:cNvPr id="4" name="Content Placeholder 3">
            <a:extLst>
              <a:ext uri="{FF2B5EF4-FFF2-40B4-BE49-F238E27FC236}">
                <a16:creationId xmlns:a16="http://schemas.microsoft.com/office/drawing/2014/main" id="{A5DFF9CB-0804-D214-8C46-40006032290F}"/>
              </a:ext>
            </a:extLst>
          </p:cNvPr>
          <p:cNvSpPr>
            <a:spLocks noGrp="1"/>
          </p:cNvSpPr>
          <p:nvPr>
            <p:ph idx="2"/>
          </p:nvPr>
        </p:nvSpPr>
        <p:spPr/>
        <p:txBody>
          <a:bodyPr/>
          <a:lstStyle/>
          <a:p>
            <a:endParaRPr lang="en-US"/>
          </a:p>
        </p:txBody>
      </p:sp>
      <p:pic>
        <p:nvPicPr>
          <p:cNvPr id="5" name="Graphic 4">
            <a:extLst>
              <a:ext uri="{FF2B5EF4-FFF2-40B4-BE49-F238E27FC236}">
                <a16:creationId xmlns:a16="http://schemas.microsoft.com/office/drawing/2014/main" id="{362BD18C-6D69-624C-8E58-8F8486A122A5}"/>
              </a:ext>
            </a:extLst>
          </p:cNvPr>
          <p:cNvPicPr>
            <a:picLocks noChangeAspect="1"/>
          </p:cNvPicPr>
          <p:nvPr/>
        </p:nvPicPr>
        <p:blipFill rotWithShape="1">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rcRect l="54337" r="-6384"/>
          <a:stretch/>
        </p:blipFill>
        <p:spPr>
          <a:xfrm>
            <a:off x="976509" y="1699584"/>
            <a:ext cx="5486400" cy="3992880"/>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EF3FDFE-C1BA-2446-985B-7D474B8C85B3}"/>
                  </a:ext>
                </a:extLst>
              </p:cNvPr>
              <p:cNvSpPr txBox="1"/>
              <p:nvPr/>
            </p:nvSpPr>
            <p:spPr>
              <a:xfrm>
                <a:off x="3398202" y="1550575"/>
                <a:ext cx="288541" cy="2821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5400" tIns="25400" rIns="25400" bIns="25400" numCol="1" spcCol="38100" rtlCol="0" anchor="ctr">
                <a:spAutoFit/>
              </a:bodyPr>
              <a:lstStyle/>
              <a:p>
                <a:pPr algn="ctr" defTabSz="412750" hangingPunct="0"/>
                <a14:m>
                  <m:oMathPara xmlns:m="http://schemas.openxmlformats.org/officeDocument/2006/math">
                    <m:oMathParaPr>
                      <m:jc m:val="centerGroup"/>
                    </m:oMathParaPr>
                    <m:oMath xmlns:m="http://schemas.openxmlformats.org/officeDocument/2006/math">
                      <m:sSup>
                        <m:sSupPr>
                          <m:ctrlPr>
                            <a:rPr lang="en-US" sz="1500" b="1" i="1">
                              <a:solidFill>
                                <a:srgbClr val="000000"/>
                              </a:solidFill>
                              <a:latin typeface="Cambria Math" panose="02040503050406030204" pitchFamily="18" charset="0"/>
                              <a:ea typeface="Helvetica Neue"/>
                              <a:cs typeface="Helvetica Neue"/>
                              <a:sym typeface="Helvetica Neue"/>
                            </a:rPr>
                          </m:ctrlPr>
                        </m:sSupPr>
                        <m:e>
                          <m:r>
                            <a:rPr lang="en-US" sz="1500" b="1" i="1">
                              <a:solidFill>
                                <a:srgbClr val="000000"/>
                              </a:solidFill>
                              <a:latin typeface="Cambria Math" panose="02040503050406030204" pitchFamily="18" charset="0"/>
                              <a:ea typeface="Helvetica Neue"/>
                              <a:cs typeface="Helvetica Neue"/>
                              <a:sym typeface="Helvetica Neue"/>
                            </a:rPr>
                            <m:t>𝒇</m:t>
                          </m:r>
                        </m:e>
                        <m:sup>
                          <m:r>
                            <a:rPr lang="en-US" sz="1500" b="1" i="1">
                              <a:solidFill>
                                <a:srgbClr val="000000"/>
                              </a:solidFill>
                              <a:latin typeface="Cambria Math" panose="02040503050406030204" pitchFamily="18" charset="0"/>
                              <a:ea typeface="Helvetica Neue"/>
                              <a:cs typeface="Helvetica Neue"/>
                              <a:sym typeface="Helvetica Neue"/>
                            </a:rPr>
                            <m:t>∗</m:t>
                          </m:r>
                        </m:sup>
                      </m:sSup>
                    </m:oMath>
                  </m:oMathPara>
                </a14:m>
                <a:endParaRPr lang="en-US" sz="1500" b="1" dirty="0">
                  <a:solidFill>
                    <a:srgbClr val="000000"/>
                  </a:solidFill>
                  <a:latin typeface="Helvetica Neue"/>
                  <a:ea typeface="Helvetica Neue"/>
                  <a:cs typeface="Helvetica Neue"/>
                  <a:sym typeface="Helvetica Neue"/>
                </a:endParaRPr>
              </a:p>
            </p:txBody>
          </p:sp>
        </mc:Choice>
        <mc:Fallback xmlns="">
          <p:sp>
            <p:nvSpPr>
              <p:cNvPr id="6" name="TextBox 5">
                <a:extLst>
                  <a:ext uri="{FF2B5EF4-FFF2-40B4-BE49-F238E27FC236}">
                    <a16:creationId xmlns:a16="http://schemas.microsoft.com/office/drawing/2014/main" id="{8EF3FDFE-C1BA-2446-985B-7D474B8C85B3}"/>
                  </a:ext>
                </a:extLst>
              </p:cNvPr>
              <p:cNvSpPr txBox="1">
                <a:spLocks noRot="1" noChangeAspect="1" noMove="1" noResize="1" noEditPoints="1" noAdjustHandles="1" noChangeArrowheads="1" noChangeShapeType="1" noTextEdit="1"/>
              </p:cNvSpPr>
              <p:nvPr/>
            </p:nvSpPr>
            <p:spPr>
              <a:xfrm>
                <a:off x="3398202" y="1550575"/>
                <a:ext cx="288541" cy="282129"/>
              </a:xfrm>
              <a:prstGeom prst="rect">
                <a:avLst/>
              </a:prstGeom>
              <a:blipFill>
                <a:blip r:embed="rId6"/>
                <a:stretch>
                  <a:fillRect l="-20833" b="-20833"/>
                </a:stretch>
              </a:blipFill>
              <a:ln w="12700" cap="flat">
                <a:noFill/>
                <a:miter lim="400000"/>
              </a:ln>
              <a:effectLst/>
            </p:spPr>
            <p:txBody>
              <a:bodyPr/>
              <a:lstStyle/>
              <a:p>
                <a:r>
                  <a:rPr lang="en-US">
                    <a:noFill/>
                  </a:rPr>
                  <a:t> </a:t>
                </a:r>
              </a:p>
            </p:txBody>
          </p:sp>
        </mc:Fallback>
      </mc:AlternateContent>
      <p:grpSp>
        <p:nvGrpSpPr>
          <p:cNvPr id="7" name="Group 6">
            <a:extLst>
              <a:ext uri="{FF2B5EF4-FFF2-40B4-BE49-F238E27FC236}">
                <a16:creationId xmlns:a16="http://schemas.microsoft.com/office/drawing/2014/main" id="{606B3BC6-77F1-764B-8BED-CF0A5CB03D18}"/>
              </a:ext>
            </a:extLst>
          </p:cNvPr>
          <p:cNvGrpSpPr/>
          <p:nvPr/>
        </p:nvGrpSpPr>
        <p:grpSpPr>
          <a:xfrm>
            <a:off x="68634" y="1878870"/>
            <a:ext cx="1622190" cy="870096"/>
            <a:chOff x="5386610" y="3296398"/>
            <a:chExt cx="3244379" cy="1740191"/>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B7CA8A8-1605-CE41-B846-D543CBDD6960}"/>
                    </a:ext>
                  </a:extLst>
                </p:cNvPr>
                <p:cNvSpPr txBox="1"/>
                <p:nvPr/>
              </p:nvSpPr>
              <p:spPr>
                <a:xfrm>
                  <a:off x="5386610" y="3296398"/>
                  <a:ext cx="3036087" cy="3795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5400" tIns="25400" rIns="25400" bIns="25400" numCol="1" spcCol="38100" rtlCol="0" anchor="ctr">
                  <a:spAutoFit/>
                </a:bodyPr>
                <a:lstStyle/>
                <a:p>
                  <a:r>
                    <a:rPr lang="en-US" sz="900" dirty="0"/>
                    <a:t> </a:t>
                  </a:r>
                  <a:r>
                    <a:rPr lang="en-US" sz="900" dirty="0">
                      <a:ea typeface="Cambria Math" panose="02040503050406030204" pitchFamily="18" charset="0"/>
                    </a:rPr>
                    <a:t> </a:t>
                  </a:r>
                  <a14:m>
                    <m:oMath xmlns:m="http://schemas.openxmlformats.org/officeDocument/2006/math">
                      <m:sSub>
                        <m:sSubPr>
                          <m:ctrlPr>
                            <a:rPr lang="en-US" sz="900" i="1">
                              <a:latin typeface="Cambria Math" panose="02040503050406030204" pitchFamily="18" charset="0"/>
                              <a:ea typeface="Cambria Math" panose="02040503050406030204" pitchFamily="18" charset="0"/>
                            </a:rPr>
                          </m:ctrlPr>
                        </m:sSubPr>
                        <m:e>
                          <m:r>
                            <a:rPr lang="en-US" sz="900" i="1">
                              <a:latin typeface="Cambria Math" panose="02040503050406030204" pitchFamily="18" charset="0"/>
                              <a:ea typeface="Cambria Math" panose="02040503050406030204" pitchFamily="18" charset="0"/>
                            </a:rPr>
                            <m:t>𝓕</m:t>
                          </m:r>
                        </m:e>
                        <m:sub>
                          <m:r>
                            <a:rPr lang="en-US" sz="900" i="1">
                              <a:latin typeface="Cambria Math" panose="02040503050406030204" pitchFamily="18" charset="0"/>
                              <a:ea typeface="Cambria Math" panose="02040503050406030204" pitchFamily="18" charset="0"/>
                            </a:rPr>
                            <m:t>𝟑</m:t>
                          </m:r>
                        </m:sub>
                      </m:sSub>
                      <m:r>
                        <a:rPr lang="en-US" sz="900" i="1">
                          <a:latin typeface="Cambria Math" panose="02040503050406030204" pitchFamily="18" charset="0"/>
                          <a:ea typeface="Cambria Math" panose="02040503050406030204" pitchFamily="18" charset="0"/>
                        </a:rPr>
                        <m:t> </m:t>
                      </m:r>
                    </m:oMath>
                  </a14:m>
                  <a:r>
                    <a:rPr lang="en-US" sz="900" dirty="0"/>
                    <a:t> </a:t>
                  </a:r>
                  <a:r>
                    <a:rPr lang="en-US" sz="900" dirty="0">
                      <a:solidFill>
                        <a:srgbClr val="00B0F0"/>
                      </a:solidFill>
                    </a:rPr>
                    <a:t>is closer to</a:t>
                  </a:r>
                  <a:r>
                    <a:rPr lang="en-US" sz="900" dirty="0"/>
                    <a:t> 𝑓∗ </a:t>
                  </a:r>
                  <a:r>
                    <a:rPr lang="en-US" sz="900" dirty="0">
                      <a:solidFill>
                        <a:srgbClr val="00B0F0"/>
                      </a:solidFill>
                    </a:rPr>
                    <a:t>than</a:t>
                  </a:r>
                  <a:r>
                    <a:rPr lang="en-US" sz="900" dirty="0"/>
                    <a:t> </a:t>
                  </a:r>
                  <a:r>
                    <a:rPr lang="en-US" sz="900" dirty="0">
                      <a:ea typeface="Cambria Math" panose="02040503050406030204" pitchFamily="18" charset="0"/>
                    </a:rPr>
                    <a:t> </a:t>
                  </a:r>
                  <a14:m>
                    <m:oMath xmlns:m="http://schemas.openxmlformats.org/officeDocument/2006/math">
                      <m:sSub>
                        <m:sSubPr>
                          <m:ctrlPr>
                            <a:rPr lang="en-US" sz="900" i="1">
                              <a:latin typeface="Cambria Math" panose="02040503050406030204" pitchFamily="18" charset="0"/>
                              <a:ea typeface="Cambria Math" panose="02040503050406030204" pitchFamily="18" charset="0"/>
                            </a:rPr>
                          </m:ctrlPr>
                        </m:sSubPr>
                        <m:e>
                          <m:r>
                            <a:rPr lang="en-US" sz="900" i="1">
                              <a:latin typeface="Cambria Math" panose="02040503050406030204" pitchFamily="18" charset="0"/>
                              <a:ea typeface="Cambria Math" panose="02040503050406030204" pitchFamily="18" charset="0"/>
                            </a:rPr>
                            <m:t>𝓕</m:t>
                          </m:r>
                        </m:e>
                        <m:sub>
                          <m:r>
                            <a:rPr lang="en-US" sz="900" b="1" i="1">
                              <a:latin typeface="Cambria Math" panose="02040503050406030204" pitchFamily="18" charset="0"/>
                              <a:ea typeface="Cambria Math" panose="02040503050406030204" pitchFamily="18" charset="0"/>
                            </a:rPr>
                            <m:t>𝟏</m:t>
                          </m:r>
                        </m:sub>
                      </m:sSub>
                      <m:r>
                        <a:rPr lang="en-US" sz="900" i="1">
                          <a:latin typeface="Cambria Math" panose="02040503050406030204" pitchFamily="18" charset="0"/>
                          <a:ea typeface="Cambria Math" panose="02040503050406030204" pitchFamily="18" charset="0"/>
                        </a:rPr>
                        <m:t> </m:t>
                      </m:r>
                    </m:oMath>
                  </a14:m>
                  <a:endParaRPr lang="en-US" sz="1500" b="1" dirty="0">
                    <a:solidFill>
                      <a:srgbClr val="000000"/>
                    </a:solidFill>
                    <a:latin typeface="Helvetica Neue"/>
                    <a:ea typeface="Helvetica Neue"/>
                    <a:cs typeface="Helvetica Neue"/>
                    <a:sym typeface="Helvetica Neue"/>
                  </a:endParaRPr>
                </a:p>
              </p:txBody>
            </p:sp>
          </mc:Choice>
          <mc:Fallback xmlns="">
            <p:sp>
              <p:nvSpPr>
                <p:cNvPr id="8" name="TextBox 7">
                  <a:extLst>
                    <a:ext uri="{FF2B5EF4-FFF2-40B4-BE49-F238E27FC236}">
                      <a16:creationId xmlns:a16="http://schemas.microsoft.com/office/drawing/2014/main" id="{9B7CA8A8-1605-CE41-B846-D543CBDD6960}"/>
                    </a:ext>
                  </a:extLst>
                </p:cNvPr>
                <p:cNvSpPr txBox="1">
                  <a:spLocks noRot="1" noChangeAspect="1" noMove="1" noResize="1" noEditPoints="1" noAdjustHandles="1" noChangeArrowheads="1" noChangeShapeType="1" noTextEdit="1"/>
                </p:cNvSpPr>
                <p:nvPr/>
              </p:nvSpPr>
              <p:spPr>
                <a:xfrm>
                  <a:off x="5386610" y="3296398"/>
                  <a:ext cx="3036087" cy="379592"/>
                </a:xfrm>
                <a:prstGeom prst="rect">
                  <a:avLst/>
                </a:prstGeom>
                <a:blipFill>
                  <a:blip r:embed="rId7"/>
                  <a:stretch>
                    <a:fillRect t="-6250" r="-1667" b="-18750"/>
                  </a:stretch>
                </a:blipFill>
                <a:ln w="12700" cap="flat">
                  <a:noFill/>
                  <a:miter lim="400000"/>
                </a:ln>
                <a:effectLst/>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AA25E560-D692-CE4B-BAD0-D7D0EDC13970}"/>
                </a:ext>
              </a:extLst>
            </p:cNvPr>
            <p:cNvCxnSpPr>
              <a:cxnSpLocks/>
            </p:cNvCxnSpPr>
            <p:nvPr/>
          </p:nvCxnSpPr>
          <p:spPr>
            <a:xfrm>
              <a:off x="7940291" y="3768323"/>
              <a:ext cx="690698" cy="1268266"/>
            </a:xfrm>
            <a:prstGeom prst="straightConnector1">
              <a:avLst/>
            </a:prstGeom>
            <a:noFill/>
            <a:ln w="60325" cap="flat">
              <a:solidFill>
                <a:srgbClr val="00B0F0"/>
              </a:solidFill>
              <a:prstDash val="solid"/>
              <a:miter lim="400000"/>
              <a:tailEnd type="triangle"/>
            </a:ln>
            <a:effectLst/>
            <a:sp3d/>
          </p:spPr>
          <p:style>
            <a:lnRef idx="0">
              <a:scrgbClr r="0" g="0" b="0"/>
            </a:lnRef>
            <a:fillRef idx="0">
              <a:scrgbClr r="0" g="0" b="0"/>
            </a:fillRef>
            <a:effectRef idx="0">
              <a:scrgbClr r="0" g="0" b="0"/>
            </a:effectRef>
            <a:fontRef idx="none"/>
          </p:style>
        </p:cxnSp>
      </p:gr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188395B-8560-2A45-B8A6-2F48893F6E46}"/>
                  </a:ext>
                </a:extLst>
              </p:cNvPr>
              <p:cNvSpPr txBox="1"/>
              <p:nvPr/>
            </p:nvSpPr>
            <p:spPr>
              <a:xfrm>
                <a:off x="1690824" y="2748965"/>
                <a:ext cx="248466" cy="28212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algn="ctr" defTabSz="412750" hangingPunct="0"/>
                <a14:m>
                  <m:oMathPara xmlns:m="http://schemas.openxmlformats.org/officeDocument/2006/math">
                    <m:oMathParaPr>
                      <m:jc m:val="centerGroup"/>
                    </m:oMathParaPr>
                    <m:oMath xmlns:m="http://schemas.openxmlformats.org/officeDocument/2006/math">
                      <m:sSub>
                        <m:sSubPr>
                          <m:ctrlPr>
                            <a:rPr lang="en-US" sz="1500" b="1" i="1">
                              <a:latin typeface="Cambria Math" panose="02040503050406030204" pitchFamily="18" charset="0"/>
                              <a:ea typeface="Cambria Math" panose="02040503050406030204" pitchFamily="18" charset="0"/>
                              <a:sym typeface="Helvetica Neue"/>
                            </a:rPr>
                          </m:ctrlPr>
                        </m:sSubPr>
                        <m:e>
                          <m:r>
                            <a:rPr lang="en-US" sz="1500" b="1" i="1">
                              <a:latin typeface="Cambria Math" panose="02040503050406030204" pitchFamily="18" charset="0"/>
                              <a:ea typeface="Cambria Math" panose="02040503050406030204" pitchFamily="18" charset="0"/>
                              <a:sym typeface="Helvetica Neue"/>
                            </a:rPr>
                            <m:t>𝓕</m:t>
                          </m:r>
                        </m:e>
                        <m:sub>
                          <m:r>
                            <a:rPr lang="en-US" sz="1500" b="1" i="1">
                              <a:latin typeface="Cambria Math" panose="02040503050406030204" pitchFamily="18" charset="0"/>
                              <a:ea typeface="Cambria Math" panose="02040503050406030204" pitchFamily="18" charset="0"/>
                              <a:sym typeface="Helvetica Neue"/>
                            </a:rPr>
                            <m:t>𝟔</m:t>
                          </m:r>
                        </m:sub>
                      </m:sSub>
                    </m:oMath>
                  </m:oMathPara>
                </a14:m>
                <a:endParaRPr lang="en-US" sz="1500" b="1" dirty="0">
                  <a:latin typeface="Helvetica Neue"/>
                  <a:ea typeface="Helvetica Neue"/>
                  <a:cs typeface="Helvetica Neue"/>
                  <a:sym typeface="Helvetica Neue"/>
                </a:endParaRPr>
              </a:p>
            </p:txBody>
          </p:sp>
        </mc:Choice>
        <mc:Fallback xmlns="">
          <p:sp>
            <p:nvSpPr>
              <p:cNvPr id="10" name="TextBox 9">
                <a:extLst>
                  <a:ext uri="{FF2B5EF4-FFF2-40B4-BE49-F238E27FC236}">
                    <a16:creationId xmlns:a16="http://schemas.microsoft.com/office/drawing/2014/main" id="{6188395B-8560-2A45-B8A6-2F48893F6E46}"/>
                  </a:ext>
                </a:extLst>
              </p:cNvPr>
              <p:cNvSpPr txBox="1">
                <a:spLocks noRot="1" noChangeAspect="1" noMove="1" noResize="1" noEditPoints="1" noAdjustHandles="1" noChangeArrowheads="1" noChangeShapeType="1" noTextEdit="1"/>
              </p:cNvSpPr>
              <p:nvPr/>
            </p:nvSpPr>
            <p:spPr>
              <a:xfrm>
                <a:off x="1690824" y="2748965"/>
                <a:ext cx="248466" cy="282129"/>
              </a:xfrm>
              <a:prstGeom prst="rect">
                <a:avLst/>
              </a:prstGeom>
              <a:blipFill>
                <a:blip r:embed="rId8"/>
                <a:stretch>
                  <a:fillRect l="-28571" r="-4762" b="-8696"/>
                </a:stretch>
              </a:blipFill>
              <a:ln w="12700" cap="flat">
                <a:noFill/>
                <a:miter lim="400000"/>
              </a:ln>
              <a:effectLst/>
            </p:spPr>
            <p:txBody>
              <a:bodyPr/>
              <a:lstStyle/>
              <a:p>
                <a:r>
                  <a:rPr lang="en-US">
                    <a:noFill/>
                  </a:rPr>
                  <a:t> </a:t>
                </a:r>
              </a:p>
            </p:txBody>
          </p:sp>
        </mc:Fallback>
      </mc:AlternateContent>
    </p:spTree>
    <p:custDataLst>
      <p:tags r:id="rId1"/>
    </p:custDataLst>
    <p:extLst>
      <p:ext uri="{BB962C8B-B14F-4D97-AF65-F5344CB8AC3E}">
        <p14:creationId xmlns:p14="http://schemas.microsoft.com/office/powerpoint/2010/main" val="359538007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0162BC4-9E7F-4B05-AAE2-5A7C62688AE1}"/>
              </a:ext>
            </a:extLst>
          </p:cNvPr>
          <p:cNvSpPr>
            <a:spLocks noGrp="1"/>
          </p:cNvSpPr>
          <p:nvPr>
            <p:ph type="sldNum" idx="97"/>
          </p:nvPr>
        </p:nvSpPr>
        <p:spPr/>
        <p:txBody>
          <a:bodyPr/>
          <a:lstStyle/>
          <a:p>
            <a:fld id="{86A8BF56-6CB3-514C-9A64-F39D95C9E25B}" type="slidenum">
              <a:rPr lang="en-US" smtClean="0"/>
              <a:t>36</a:t>
            </a:fld>
            <a:endParaRPr lang="en-US" dirty="0"/>
          </a:p>
        </p:txBody>
      </p:sp>
      <p:sp>
        <p:nvSpPr>
          <p:cNvPr id="2" name="Title 1">
            <a:extLst>
              <a:ext uri="{FF2B5EF4-FFF2-40B4-BE49-F238E27FC236}">
                <a16:creationId xmlns:a16="http://schemas.microsoft.com/office/drawing/2014/main" id="{83429E4C-B67F-8645-ACF6-7476AD3CBF44}"/>
              </a:ext>
            </a:extLst>
          </p:cNvPr>
          <p:cNvSpPr>
            <a:spLocks noGrp="1"/>
          </p:cNvSpPr>
          <p:nvPr>
            <p:ph type="title" idx="1"/>
          </p:nvPr>
        </p:nvSpPr>
        <p:spPr/>
        <p:txBody>
          <a:bodyPr>
            <a:noAutofit/>
          </a:bodyPr>
          <a:lstStyle/>
          <a:p>
            <a:r>
              <a:rPr lang="en-US" sz="2800" dirty="0"/>
              <a:t>Source graphic: Schematic of function spaces: Nonresiduals</a:t>
            </a:r>
          </a:p>
        </p:txBody>
      </p:sp>
      <p:sp>
        <p:nvSpPr>
          <p:cNvPr id="4" name="Content Placeholder 3">
            <a:extLst>
              <a:ext uri="{FF2B5EF4-FFF2-40B4-BE49-F238E27FC236}">
                <a16:creationId xmlns:a16="http://schemas.microsoft.com/office/drawing/2014/main" id="{10BC0732-FFAC-F7B1-C3B9-C67E9E5888AF}"/>
              </a:ext>
            </a:extLst>
          </p:cNvPr>
          <p:cNvSpPr>
            <a:spLocks noGrp="1"/>
          </p:cNvSpPr>
          <p:nvPr>
            <p:ph idx="2"/>
          </p:nvPr>
        </p:nvSpPr>
        <p:spPr/>
        <p:txBody>
          <a:bodyPr/>
          <a:lstStyle/>
          <a:p>
            <a:endParaRPr lang="en-US"/>
          </a:p>
        </p:txBody>
      </p:sp>
      <p:grpSp>
        <p:nvGrpSpPr>
          <p:cNvPr id="49" name="Group 48">
            <a:extLst>
              <a:ext uri="{FF2B5EF4-FFF2-40B4-BE49-F238E27FC236}">
                <a16:creationId xmlns:a16="http://schemas.microsoft.com/office/drawing/2014/main" id="{B9811DFA-7F8F-4226-AD2C-64A33437865F}"/>
              </a:ext>
            </a:extLst>
          </p:cNvPr>
          <p:cNvGrpSpPr/>
          <p:nvPr/>
        </p:nvGrpSpPr>
        <p:grpSpPr>
          <a:xfrm>
            <a:off x="649497" y="1044211"/>
            <a:ext cx="11153346" cy="5319803"/>
            <a:chOff x="649497" y="1044211"/>
            <a:chExt cx="11153346" cy="5319803"/>
          </a:xfrm>
        </p:grpSpPr>
        <p:sp>
          <p:nvSpPr>
            <p:cNvPr id="6" name="Freeform 5">
              <a:extLst>
                <a:ext uri="{FF2B5EF4-FFF2-40B4-BE49-F238E27FC236}">
                  <a16:creationId xmlns:a16="http://schemas.microsoft.com/office/drawing/2014/main" id="{4264EC6C-3B81-585C-1942-132966DE31EE}"/>
                </a:ext>
              </a:extLst>
            </p:cNvPr>
            <p:cNvSpPr/>
            <p:nvPr/>
          </p:nvSpPr>
          <p:spPr>
            <a:xfrm>
              <a:off x="3649485" y="2333882"/>
              <a:ext cx="1371606" cy="937260"/>
            </a:xfrm>
            <a:custGeom>
              <a:avLst/>
              <a:gdLst>
                <a:gd name="connsiteX0" fmla="*/ 1005846 w 1371606"/>
                <a:gd name="connsiteY0" fmla="*/ 38100 h 937260"/>
                <a:gd name="connsiteX1" fmla="*/ 1059186 w 1371606"/>
                <a:gd name="connsiteY1" fmla="*/ 76200 h 937260"/>
                <a:gd name="connsiteX2" fmla="*/ 1104906 w 1371606"/>
                <a:gd name="connsiteY2" fmla="*/ 99060 h 937260"/>
                <a:gd name="connsiteX3" fmla="*/ 1150626 w 1371606"/>
                <a:gd name="connsiteY3" fmla="*/ 129540 h 937260"/>
                <a:gd name="connsiteX4" fmla="*/ 1196346 w 1371606"/>
                <a:gd name="connsiteY4" fmla="*/ 160020 h 937260"/>
                <a:gd name="connsiteX5" fmla="*/ 1219206 w 1371606"/>
                <a:gd name="connsiteY5" fmla="*/ 175260 h 937260"/>
                <a:gd name="connsiteX6" fmla="*/ 1242066 w 1371606"/>
                <a:gd name="connsiteY6" fmla="*/ 182880 h 937260"/>
                <a:gd name="connsiteX7" fmla="*/ 1287786 w 1371606"/>
                <a:gd name="connsiteY7" fmla="*/ 228600 h 937260"/>
                <a:gd name="connsiteX8" fmla="*/ 1310646 w 1371606"/>
                <a:gd name="connsiteY8" fmla="*/ 274320 h 937260"/>
                <a:gd name="connsiteX9" fmla="*/ 1325886 w 1371606"/>
                <a:gd name="connsiteY9" fmla="*/ 320040 h 937260"/>
                <a:gd name="connsiteX10" fmla="*/ 1341126 w 1371606"/>
                <a:gd name="connsiteY10" fmla="*/ 342900 h 937260"/>
                <a:gd name="connsiteX11" fmla="*/ 1356366 w 1371606"/>
                <a:gd name="connsiteY11" fmla="*/ 388620 h 937260"/>
                <a:gd name="connsiteX12" fmla="*/ 1371606 w 1371606"/>
                <a:gd name="connsiteY12" fmla="*/ 449580 h 937260"/>
                <a:gd name="connsiteX13" fmla="*/ 1348746 w 1371606"/>
                <a:gd name="connsiteY13" fmla="*/ 579120 h 937260"/>
                <a:gd name="connsiteX14" fmla="*/ 1341126 w 1371606"/>
                <a:gd name="connsiteY14" fmla="*/ 601980 h 937260"/>
                <a:gd name="connsiteX15" fmla="*/ 1318266 w 1371606"/>
                <a:gd name="connsiteY15" fmla="*/ 678180 h 937260"/>
                <a:gd name="connsiteX16" fmla="*/ 1310646 w 1371606"/>
                <a:gd name="connsiteY16" fmla="*/ 701040 h 937260"/>
                <a:gd name="connsiteX17" fmla="*/ 1280166 w 1371606"/>
                <a:gd name="connsiteY17" fmla="*/ 746760 h 937260"/>
                <a:gd name="connsiteX18" fmla="*/ 1264926 w 1371606"/>
                <a:gd name="connsiteY18" fmla="*/ 769620 h 937260"/>
                <a:gd name="connsiteX19" fmla="*/ 1219206 w 1371606"/>
                <a:gd name="connsiteY19" fmla="*/ 807720 h 937260"/>
                <a:gd name="connsiteX20" fmla="*/ 1165866 w 1371606"/>
                <a:gd name="connsiteY20" fmla="*/ 822960 h 937260"/>
                <a:gd name="connsiteX21" fmla="*/ 1120146 w 1371606"/>
                <a:gd name="connsiteY21" fmla="*/ 838200 h 937260"/>
                <a:gd name="connsiteX22" fmla="*/ 1051566 w 1371606"/>
                <a:gd name="connsiteY22" fmla="*/ 868680 h 937260"/>
                <a:gd name="connsiteX23" fmla="*/ 1028706 w 1371606"/>
                <a:gd name="connsiteY23" fmla="*/ 876300 h 937260"/>
                <a:gd name="connsiteX24" fmla="*/ 1005846 w 1371606"/>
                <a:gd name="connsiteY24" fmla="*/ 891540 h 937260"/>
                <a:gd name="connsiteX25" fmla="*/ 975366 w 1371606"/>
                <a:gd name="connsiteY25" fmla="*/ 899160 h 937260"/>
                <a:gd name="connsiteX26" fmla="*/ 922026 w 1371606"/>
                <a:gd name="connsiteY26" fmla="*/ 914400 h 937260"/>
                <a:gd name="connsiteX27" fmla="*/ 883926 w 1371606"/>
                <a:gd name="connsiteY27" fmla="*/ 922020 h 937260"/>
                <a:gd name="connsiteX28" fmla="*/ 861066 w 1371606"/>
                <a:gd name="connsiteY28" fmla="*/ 929640 h 937260"/>
                <a:gd name="connsiteX29" fmla="*/ 830586 w 1371606"/>
                <a:gd name="connsiteY29" fmla="*/ 937260 h 937260"/>
                <a:gd name="connsiteX30" fmla="*/ 777246 w 1371606"/>
                <a:gd name="connsiteY30" fmla="*/ 929640 h 937260"/>
                <a:gd name="connsiteX31" fmla="*/ 716286 w 1371606"/>
                <a:gd name="connsiteY31" fmla="*/ 906780 h 937260"/>
                <a:gd name="connsiteX32" fmla="*/ 662946 w 1371606"/>
                <a:gd name="connsiteY32" fmla="*/ 899160 h 937260"/>
                <a:gd name="connsiteX33" fmla="*/ 609606 w 1371606"/>
                <a:gd name="connsiteY33" fmla="*/ 883920 h 937260"/>
                <a:gd name="connsiteX34" fmla="*/ 571506 w 1371606"/>
                <a:gd name="connsiteY34" fmla="*/ 876300 h 937260"/>
                <a:gd name="connsiteX35" fmla="*/ 533406 w 1371606"/>
                <a:gd name="connsiteY35" fmla="*/ 861060 h 937260"/>
                <a:gd name="connsiteX36" fmla="*/ 472446 w 1371606"/>
                <a:gd name="connsiteY36" fmla="*/ 853440 h 937260"/>
                <a:gd name="connsiteX37" fmla="*/ 441966 w 1371606"/>
                <a:gd name="connsiteY37" fmla="*/ 845820 h 937260"/>
                <a:gd name="connsiteX38" fmla="*/ 381006 w 1371606"/>
                <a:gd name="connsiteY38" fmla="*/ 830580 h 937260"/>
                <a:gd name="connsiteX39" fmla="*/ 358146 w 1371606"/>
                <a:gd name="connsiteY39" fmla="*/ 815340 h 937260"/>
                <a:gd name="connsiteX40" fmla="*/ 297186 w 1371606"/>
                <a:gd name="connsiteY40" fmla="*/ 762000 h 937260"/>
                <a:gd name="connsiteX41" fmla="*/ 274326 w 1371606"/>
                <a:gd name="connsiteY41" fmla="*/ 746760 h 937260"/>
                <a:gd name="connsiteX42" fmla="*/ 236226 w 1371606"/>
                <a:gd name="connsiteY42" fmla="*/ 678180 h 937260"/>
                <a:gd name="connsiteX43" fmla="*/ 198126 w 1371606"/>
                <a:gd name="connsiteY43" fmla="*/ 640080 h 937260"/>
                <a:gd name="connsiteX44" fmla="*/ 129546 w 1371606"/>
                <a:gd name="connsiteY44" fmla="*/ 617220 h 937260"/>
                <a:gd name="connsiteX45" fmla="*/ 106686 w 1371606"/>
                <a:gd name="connsiteY45" fmla="*/ 609600 h 937260"/>
                <a:gd name="connsiteX46" fmla="*/ 60966 w 1371606"/>
                <a:gd name="connsiteY46" fmla="*/ 579120 h 937260"/>
                <a:gd name="connsiteX47" fmla="*/ 45726 w 1371606"/>
                <a:gd name="connsiteY47" fmla="*/ 556260 h 937260"/>
                <a:gd name="connsiteX48" fmla="*/ 30486 w 1371606"/>
                <a:gd name="connsiteY48" fmla="*/ 510540 h 937260"/>
                <a:gd name="connsiteX49" fmla="*/ 22866 w 1371606"/>
                <a:gd name="connsiteY49" fmla="*/ 487680 h 937260"/>
                <a:gd name="connsiteX50" fmla="*/ 7626 w 1371606"/>
                <a:gd name="connsiteY50" fmla="*/ 464820 h 937260"/>
                <a:gd name="connsiteX51" fmla="*/ 7626 w 1371606"/>
                <a:gd name="connsiteY51" fmla="*/ 335280 h 937260"/>
                <a:gd name="connsiteX52" fmla="*/ 15246 w 1371606"/>
                <a:gd name="connsiteY52" fmla="*/ 259080 h 937260"/>
                <a:gd name="connsiteX53" fmla="*/ 53346 w 1371606"/>
                <a:gd name="connsiteY53" fmla="*/ 236220 h 937260"/>
                <a:gd name="connsiteX54" fmla="*/ 129546 w 1371606"/>
                <a:gd name="connsiteY54" fmla="*/ 205740 h 937260"/>
                <a:gd name="connsiteX55" fmla="*/ 182886 w 1371606"/>
                <a:gd name="connsiteY55" fmla="*/ 190500 h 937260"/>
                <a:gd name="connsiteX56" fmla="*/ 236226 w 1371606"/>
                <a:gd name="connsiteY56" fmla="*/ 167640 h 937260"/>
                <a:gd name="connsiteX57" fmla="*/ 342906 w 1371606"/>
                <a:gd name="connsiteY57" fmla="*/ 121920 h 937260"/>
                <a:gd name="connsiteX58" fmla="*/ 373386 w 1371606"/>
                <a:gd name="connsiteY58" fmla="*/ 106680 h 937260"/>
                <a:gd name="connsiteX59" fmla="*/ 419106 w 1371606"/>
                <a:gd name="connsiteY59" fmla="*/ 91440 h 937260"/>
                <a:gd name="connsiteX60" fmla="*/ 441966 w 1371606"/>
                <a:gd name="connsiteY60" fmla="*/ 83820 h 937260"/>
                <a:gd name="connsiteX61" fmla="*/ 541026 w 1371606"/>
                <a:gd name="connsiteY61" fmla="*/ 68580 h 937260"/>
                <a:gd name="connsiteX62" fmla="*/ 594366 w 1371606"/>
                <a:gd name="connsiteY62" fmla="*/ 60960 h 937260"/>
                <a:gd name="connsiteX63" fmla="*/ 655326 w 1371606"/>
                <a:gd name="connsiteY63" fmla="*/ 45720 h 937260"/>
                <a:gd name="connsiteX64" fmla="*/ 800106 w 1371606"/>
                <a:gd name="connsiteY64" fmla="*/ 15240 h 937260"/>
                <a:gd name="connsiteX65" fmla="*/ 830586 w 1371606"/>
                <a:gd name="connsiteY65" fmla="*/ 7620 h 937260"/>
                <a:gd name="connsiteX66" fmla="*/ 906786 w 1371606"/>
                <a:gd name="connsiteY66" fmla="*/ 0 h 937260"/>
                <a:gd name="connsiteX67" fmla="*/ 952506 w 1371606"/>
                <a:gd name="connsiteY67" fmla="*/ 15240 h 937260"/>
                <a:gd name="connsiteX68" fmla="*/ 990606 w 1371606"/>
                <a:gd name="connsiteY68" fmla="*/ 22860 h 937260"/>
                <a:gd name="connsiteX69" fmla="*/ 1005846 w 1371606"/>
                <a:gd name="connsiteY69" fmla="*/ 38100 h 93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371606" h="937260">
                  <a:moveTo>
                    <a:pt x="1005846" y="38100"/>
                  </a:moveTo>
                  <a:cubicBezTo>
                    <a:pt x="1017276" y="46990"/>
                    <a:pt x="1017336" y="34350"/>
                    <a:pt x="1059186" y="76200"/>
                  </a:cubicBezTo>
                  <a:cubicBezTo>
                    <a:pt x="1084557" y="101571"/>
                    <a:pt x="1077017" y="83566"/>
                    <a:pt x="1104906" y="99060"/>
                  </a:cubicBezTo>
                  <a:cubicBezTo>
                    <a:pt x="1120917" y="107955"/>
                    <a:pt x="1135386" y="119380"/>
                    <a:pt x="1150626" y="129540"/>
                  </a:cubicBezTo>
                  <a:lnTo>
                    <a:pt x="1196346" y="160020"/>
                  </a:lnTo>
                  <a:cubicBezTo>
                    <a:pt x="1203966" y="165100"/>
                    <a:pt x="1210518" y="172364"/>
                    <a:pt x="1219206" y="175260"/>
                  </a:cubicBezTo>
                  <a:lnTo>
                    <a:pt x="1242066" y="182880"/>
                  </a:lnTo>
                  <a:cubicBezTo>
                    <a:pt x="1257306" y="198120"/>
                    <a:pt x="1280970" y="208153"/>
                    <a:pt x="1287786" y="228600"/>
                  </a:cubicBezTo>
                  <a:cubicBezTo>
                    <a:pt x="1315576" y="311970"/>
                    <a:pt x="1271255" y="185690"/>
                    <a:pt x="1310646" y="274320"/>
                  </a:cubicBezTo>
                  <a:cubicBezTo>
                    <a:pt x="1317170" y="289000"/>
                    <a:pt x="1316975" y="306674"/>
                    <a:pt x="1325886" y="320040"/>
                  </a:cubicBezTo>
                  <a:cubicBezTo>
                    <a:pt x="1330966" y="327660"/>
                    <a:pt x="1337407" y="334531"/>
                    <a:pt x="1341126" y="342900"/>
                  </a:cubicBezTo>
                  <a:cubicBezTo>
                    <a:pt x="1347650" y="357580"/>
                    <a:pt x="1351286" y="373380"/>
                    <a:pt x="1356366" y="388620"/>
                  </a:cubicBezTo>
                  <a:cubicBezTo>
                    <a:pt x="1368082" y="423767"/>
                    <a:pt x="1362411" y="403604"/>
                    <a:pt x="1371606" y="449580"/>
                  </a:cubicBezTo>
                  <a:cubicBezTo>
                    <a:pt x="1366827" y="483030"/>
                    <a:pt x="1358127" y="550976"/>
                    <a:pt x="1348746" y="579120"/>
                  </a:cubicBezTo>
                  <a:cubicBezTo>
                    <a:pt x="1346206" y="586740"/>
                    <a:pt x="1343333" y="594257"/>
                    <a:pt x="1341126" y="601980"/>
                  </a:cubicBezTo>
                  <a:cubicBezTo>
                    <a:pt x="1318094" y="682593"/>
                    <a:pt x="1354483" y="569530"/>
                    <a:pt x="1318266" y="678180"/>
                  </a:cubicBezTo>
                  <a:cubicBezTo>
                    <a:pt x="1315726" y="685800"/>
                    <a:pt x="1315101" y="694357"/>
                    <a:pt x="1310646" y="701040"/>
                  </a:cubicBezTo>
                  <a:lnTo>
                    <a:pt x="1280166" y="746760"/>
                  </a:lnTo>
                  <a:cubicBezTo>
                    <a:pt x="1275086" y="754380"/>
                    <a:pt x="1271402" y="763144"/>
                    <a:pt x="1264926" y="769620"/>
                  </a:cubicBezTo>
                  <a:cubicBezTo>
                    <a:pt x="1248074" y="786472"/>
                    <a:pt x="1240424" y="797111"/>
                    <a:pt x="1219206" y="807720"/>
                  </a:cubicBezTo>
                  <a:cubicBezTo>
                    <a:pt x="1206402" y="814122"/>
                    <a:pt x="1178073" y="819298"/>
                    <a:pt x="1165866" y="822960"/>
                  </a:cubicBezTo>
                  <a:cubicBezTo>
                    <a:pt x="1150479" y="827576"/>
                    <a:pt x="1133512" y="829289"/>
                    <a:pt x="1120146" y="838200"/>
                  </a:cubicBezTo>
                  <a:cubicBezTo>
                    <a:pt x="1083920" y="862351"/>
                    <a:pt x="1105974" y="850544"/>
                    <a:pt x="1051566" y="868680"/>
                  </a:cubicBezTo>
                  <a:cubicBezTo>
                    <a:pt x="1043946" y="871220"/>
                    <a:pt x="1035389" y="871845"/>
                    <a:pt x="1028706" y="876300"/>
                  </a:cubicBezTo>
                  <a:cubicBezTo>
                    <a:pt x="1021086" y="881380"/>
                    <a:pt x="1014264" y="887932"/>
                    <a:pt x="1005846" y="891540"/>
                  </a:cubicBezTo>
                  <a:cubicBezTo>
                    <a:pt x="996220" y="895665"/>
                    <a:pt x="985436" y="896283"/>
                    <a:pt x="975366" y="899160"/>
                  </a:cubicBezTo>
                  <a:cubicBezTo>
                    <a:pt x="930816" y="911888"/>
                    <a:pt x="975624" y="902489"/>
                    <a:pt x="922026" y="914400"/>
                  </a:cubicBezTo>
                  <a:cubicBezTo>
                    <a:pt x="909383" y="917210"/>
                    <a:pt x="896491" y="918879"/>
                    <a:pt x="883926" y="922020"/>
                  </a:cubicBezTo>
                  <a:cubicBezTo>
                    <a:pt x="876134" y="923968"/>
                    <a:pt x="868789" y="927433"/>
                    <a:pt x="861066" y="929640"/>
                  </a:cubicBezTo>
                  <a:cubicBezTo>
                    <a:pt x="850996" y="932517"/>
                    <a:pt x="840746" y="934720"/>
                    <a:pt x="830586" y="937260"/>
                  </a:cubicBezTo>
                  <a:cubicBezTo>
                    <a:pt x="812806" y="934720"/>
                    <a:pt x="794858" y="933162"/>
                    <a:pt x="777246" y="929640"/>
                  </a:cubicBezTo>
                  <a:cubicBezTo>
                    <a:pt x="756716" y="925534"/>
                    <a:pt x="735778" y="911653"/>
                    <a:pt x="716286" y="906780"/>
                  </a:cubicBezTo>
                  <a:cubicBezTo>
                    <a:pt x="698862" y="902424"/>
                    <a:pt x="680617" y="902373"/>
                    <a:pt x="662946" y="899160"/>
                  </a:cubicBezTo>
                  <a:cubicBezTo>
                    <a:pt x="610684" y="889658"/>
                    <a:pt x="653131" y="894801"/>
                    <a:pt x="609606" y="883920"/>
                  </a:cubicBezTo>
                  <a:cubicBezTo>
                    <a:pt x="597041" y="880779"/>
                    <a:pt x="583911" y="880022"/>
                    <a:pt x="571506" y="876300"/>
                  </a:cubicBezTo>
                  <a:cubicBezTo>
                    <a:pt x="558405" y="872370"/>
                    <a:pt x="546734" y="864136"/>
                    <a:pt x="533406" y="861060"/>
                  </a:cubicBezTo>
                  <a:cubicBezTo>
                    <a:pt x="513452" y="856455"/>
                    <a:pt x="492646" y="856807"/>
                    <a:pt x="472446" y="853440"/>
                  </a:cubicBezTo>
                  <a:cubicBezTo>
                    <a:pt x="462116" y="851718"/>
                    <a:pt x="452189" y="848092"/>
                    <a:pt x="441966" y="845820"/>
                  </a:cubicBezTo>
                  <a:cubicBezTo>
                    <a:pt x="426315" y="842342"/>
                    <a:pt x="397346" y="838750"/>
                    <a:pt x="381006" y="830580"/>
                  </a:cubicBezTo>
                  <a:cubicBezTo>
                    <a:pt x="372815" y="826484"/>
                    <a:pt x="365766" y="820420"/>
                    <a:pt x="358146" y="815340"/>
                  </a:cubicBezTo>
                  <a:cubicBezTo>
                    <a:pt x="332746" y="777240"/>
                    <a:pt x="350526" y="797560"/>
                    <a:pt x="297186" y="762000"/>
                  </a:cubicBezTo>
                  <a:lnTo>
                    <a:pt x="274326" y="746760"/>
                  </a:lnTo>
                  <a:cubicBezTo>
                    <a:pt x="260914" y="706524"/>
                    <a:pt x="271161" y="730583"/>
                    <a:pt x="236226" y="678180"/>
                  </a:cubicBezTo>
                  <a:cubicBezTo>
                    <a:pt x="222323" y="657325"/>
                    <a:pt x="222189" y="650775"/>
                    <a:pt x="198126" y="640080"/>
                  </a:cubicBezTo>
                  <a:lnTo>
                    <a:pt x="129546" y="617220"/>
                  </a:lnTo>
                  <a:cubicBezTo>
                    <a:pt x="121926" y="614680"/>
                    <a:pt x="113369" y="614055"/>
                    <a:pt x="106686" y="609600"/>
                  </a:cubicBezTo>
                  <a:lnTo>
                    <a:pt x="60966" y="579120"/>
                  </a:lnTo>
                  <a:cubicBezTo>
                    <a:pt x="55886" y="571500"/>
                    <a:pt x="49445" y="564629"/>
                    <a:pt x="45726" y="556260"/>
                  </a:cubicBezTo>
                  <a:cubicBezTo>
                    <a:pt x="39202" y="541580"/>
                    <a:pt x="35566" y="525780"/>
                    <a:pt x="30486" y="510540"/>
                  </a:cubicBezTo>
                  <a:cubicBezTo>
                    <a:pt x="27946" y="502920"/>
                    <a:pt x="27321" y="494363"/>
                    <a:pt x="22866" y="487680"/>
                  </a:cubicBezTo>
                  <a:lnTo>
                    <a:pt x="7626" y="464820"/>
                  </a:lnTo>
                  <a:cubicBezTo>
                    <a:pt x="-3098" y="379026"/>
                    <a:pt x="-1973" y="426471"/>
                    <a:pt x="7626" y="335280"/>
                  </a:cubicBezTo>
                  <a:cubicBezTo>
                    <a:pt x="10298" y="309894"/>
                    <a:pt x="4549" y="282257"/>
                    <a:pt x="15246" y="259080"/>
                  </a:cubicBezTo>
                  <a:cubicBezTo>
                    <a:pt x="21453" y="245633"/>
                    <a:pt x="40399" y="243413"/>
                    <a:pt x="53346" y="236220"/>
                  </a:cubicBezTo>
                  <a:cubicBezTo>
                    <a:pt x="84010" y="219185"/>
                    <a:pt x="93110" y="216951"/>
                    <a:pt x="129546" y="205740"/>
                  </a:cubicBezTo>
                  <a:cubicBezTo>
                    <a:pt x="147220" y="200302"/>
                    <a:pt x="165472" y="196719"/>
                    <a:pt x="182886" y="190500"/>
                  </a:cubicBezTo>
                  <a:cubicBezTo>
                    <a:pt x="201103" y="183994"/>
                    <a:pt x="218924" y="176291"/>
                    <a:pt x="236226" y="167640"/>
                  </a:cubicBezTo>
                  <a:cubicBezTo>
                    <a:pt x="388186" y="91660"/>
                    <a:pt x="195321" y="175587"/>
                    <a:pt x="342906" y="121920"/>
                  </a:cubicBezTo>
                  <a:cubicBezTo>
                    <a:pt x="353581" y="118038"/>
                    <a:pt x="362839" y="110899"/>
                    <a:pt x="373386" y="106680"/>
                  </a:cubicBezTo>
                  <a:cubicBezTo>
                    <a:pt x="388301" y="100714"/>
                    <a:pt x="403866" y="96520"/>
                    <a:pt x="419106" y="91440"/>
                  </a:cubicBezTo>
                  <a:cubicBezTo>
                    <a:pt x="426726" y="88900"/>
                    <a:pt x="433996" y="84816"/>
                    <a:pt x="441966" y="83820"/>
                  </a:cubicBezTo>
                  <a:cubicBezTo>
                    <a:pt x="589371" y="65394"/>
                    <a:pt x="436301" y="86034"/>
                    <a:pt x="541026" y="68580"/>
                  </a:cubicBezTo>
                  <a:cubicBezTo>
                    <a:pt x="558742" y="65627"/>
                    <a:pt x="576754" y="64482"/>
                    <a:pt x="594366" y="60960"/>
                  </a:cubicBezTo>
                  <a:cubicBezTo>
                    <a:pt x="614905" y="56852"/>
                    <a:pt x="634879" y="50264"/>
                    <a:pt x="655326" y="45720"/>
                  </a:cubicBezTo>
                  <a:cubicBezTo>
                    <a:pt x="703469" y="35021"/>
                    <a:pt x="752261" y="27201"/>
                    <a:pt x="800106" y="15240"/>
                  </a:cubicBezTo>
                  <a:cubicBezTo>
                    <a:pt x="810266" y="12700"/>
                    <a:pt x="820219" y="9101"/>
                    <a:pt x="830586" y="7620"/>
                  </a:cubicBezTo>
                  <a:cubicBezTo>
                    <a:pt x="855856" y="4010"/>
                    <a:pt x="881386" y="2540"/>
                    <a:pt x="906786" y="0"/>
                  </a:cubicBezTo>
                  <a:cubicBezTo>
                    <a:pt x="922026" y="5080"/>
                    <a:pt x="936754" y="12090"/>
                    <a:pt x="952506" y="15240"/>
                  </a:cubicBezTo>
                  <a:cubicBezTo>
                    <a:pt x="965206" y="17780"/>
                    <a:pt x="979022" y="17068"/>
                    <a:pt x="990606" y="22860"/>
                  </a:cubicBezTo>
                  <a:cubicBezTo>
                    <a:pt x="993819" y="24466"/>
                    <a:pt x="994416" y="29210"/>
                    <a:pt x="1005846" y="38100"/>
                  </a:cubicBezTo>
                  <a:close/>
                </a:path>
              </a:pathLst>
            </a:custGeom>
            <a:solidFill>
              <a:srgbClr val="4C2AB8"/>
            </a:solidFill>
          </p:spPr>
          <p:style>
            <a:lnRef idx="2">
              <a:schemeClr val="accent1">
                <a:shade val="50000"/>
              </a:schemeClr>
            </a:lnRef>
            <a:fillRef idx="1">
              <a:schemeClr val="accent1"/>
            </a:fillRef>
            <a:effectRef idx="0">
              <a:schemeClr val="accent1"/>
            </a:effectRef>
            <a:fontRef idx="minor">
              <a:schemeClr val="lt1"/>
            </a:fontRef>
          </p:style>
          <p:txBody>
            <a:bodyPr lIns="91440" tIns="182880" rtlCol="0" anchor="t"/>
            <a:lstStyle/>
            <a:p>
              <a:pPr algn="ctr"/>
              <a:r>
                <a:rPr lang="en-US" dirty="0">
                  <a:latin typeface="Cambria Math" panose="02040503050406030204" pitchFamily="18" charset="0"/>
                  <a:ea typeface="Cambria Math" panose="02040503050406030204" pitchFamily="18" charset="0"/>
                  <a:cs typeface="Apple Chancery" panose="03020702040506060504" pitchFamily="66" charset="-79"/>
                </a:rPr>
                <a:t>F</a:t>
              </a:r>
              <a:r>
                <a:rPr lang="en-US" baseline="-25000" dirty="0">
                  <a:latin typeface="Cambria Math" panose="02040503050406030204" pitchFamily="18" charset="0"/>
                  <a:ea typeface="Cambria Math" panose="02040503050406030204" pitchFamily="18" charset="0"/>
                  <a:cs typeface="Apple Chancery" panose="03020702040506060504" pitchFamily="66" charset="-79"/>
                </a:rPr>
                <a:t>1</a:t>
              </a:r>
              <a:endParaRPr lang="en-US" dirty="0">
                <a:latin typeface="Cambria Math" panose="02040503050406030204" pitchFamily="18" charset="0"/>
                <a:ea typeface="Cambria Math" panose="02040503050406030204" pitchFamily="18" charset="0"/>
              </a:endParaRPr>
            </a:p>
          </p:txBody>
        </p:sp>
        <p:sp>
          <p:nvSpPr>
            <p:cNvPr id="7" name="Rectangle 6">
              <a:extLst>
                <a:ext uri="{FF2B5EF4-FFF2-40B4-BE49-F238E27FC236}">
                  <a16:creationId xmlns:a16="http://schemas.microsoft.com/office/drawing/2014/main" id="{EBFC8AA5-F8F1-34A4-8D9D-7C8402B88261}"/>
                </a:ext>
              </a:extLst>
            </p:cNvPr>
            <p:cNvSpPr/>
            <p:nvPr/>
          </p:nvSpPr>
          <p:spPr>
            <a:xfrm>
              <a:off x="890797" y="2736765"/>
              <a:ext cx="1778000" cy="396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Layer 2</a:t>
              </a:r>
            </a:p>
          </p:txBody>
        </p:sp>
        <p:sp>
          <p:nvSpPr>
            <p:cNvPr id="8" name="Rectangle 7">
              <a:extLst>
                <a:ext uri="{FF2B5EF4-FFF2-40B4-BE49-F238E27FC236}">
                  <a16:creationId xmlns:a16="http://schemas.microsoft.com/office/drawing/2014/main" id="{05B52E29-100A-1E6D-4967-16300AFB310B}"/>
                </a:ext>
              </a:extLst>
            </p:cNvPr>
            <p:cNvSpPr/>
            <p:nvPr/>
          </p:nvSpPr>
          <p:spPr>
            <a:xfrm>
              <a:off x="890797" y="3699081"/>
              <a:ext cx="1778000" cy="396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Layer N</a:t>
              </a:r>
            </a:p>
          </p:txBody>
        </p:sp>
        <p:sp>
          <p:nvSpPr>
            <p:cNvPr id="9" name="Rectangle 8">
              <a:extLst>
                <a:ext uri="{FF2B5EF4-FFF2-40B4-BE49-F238E27FC236}">
                  <a16:creationId xmlns:a16="http://schemas.microsoft.com/office/drawing/2014/main" id="{48F7F9A1-AF9B-3E3A-B8DF-BF51003A0FE4}"/>
                </a:ext>
              </a:extLst>
            </p:cNvPr>
            <p:cNvSpPr/>
            <p:nvPr/>
          </p:nvSpPr>
          <p:spPr>
            <a:xfrm>
              <a:off x="890797" y="2034006"/>
              <a:ext cx="1778000" cy="396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Layer 1</a:t>
              </a:r>
            </a:p>
          </p:txBody>
        </p:sp>
        <p:cxnSp>
          <p:nvCxnSpPr>
            <p:cNvPr id="10" name="Straight Arrow Connector 9">
              <a:extLst>
                <a:ext uri="{FF2B5EF4-FFF2-40B4-BE49-F238E27FC236}">
                  <a16:creationId xmlns:a16="http://schemas.microsoft.com/office/drawing/2014/main" id="{954881AF-FA7C-C6A9-E90B-1168894A3E0E}"/>
                </a:ext>
              </a:extLst>
            </p:cNvPr>
            <p:cNvCxnSpPr>
              <a:stCxn id="9" idx="2"/>
              <a:endCxn id="7" idx="0"/>
            </p:cNvCxnSpPr>
            <p:nvPr/>
          </p:nvCxnSpPr>
          <p:spPr>
            <a:xfrm>
              <a:off x="1779797" y="2430615"/>
              <a:ext cx="0" cy="306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A7BD86E-B905-4BE9-1DE1-D24CBA9E1567}"/>
                </a:ext>
              </a:extLst>
            </p:cNvPr>
            <p:cNvCxnSpPr>
              <a:cxnSpLocks/>
            </p:cNvCxnSpPr>
            <p:nvPr/>
          </p:nvCxnSpPr>
          <p:spPr>
            <a:xfrm>
              <a:off x="1769338" y="3133374"/>
              <a:ext cx="0" cy="259557"/>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9E585D12-DD26-AAE6-030C-00681C5CBFF7}"/>
                </a:ext>
              </a:extLst>
            </p:cNvPr>
            <p:cNvCxnSpPr/>
            <p:nvPr/>
          </p:nvCxnSpPr>
          <p:spPr>
            <a:xfrm>
              <a:off x="1769338" y="3392931"/>
              <a:ext cx="0" cy="306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3758BAA-153C-04DD-3847-D867D9B2DE7A}"/>
                </a:ext>
              </a:extLst>
            </p:cNvPr>
            <p:cNvSpPr txBox="1"/>
            <p:nvPr/>
          </p:nvSpPr>
          <p:spPr>
            <a:xfrm>
              <a:off x="651529" y="5163685"/>
              <a:ext cx="2258568" cy="1200329"/>
            </a:xfrm>
            <a:prstGeom prst="rect">
              <a:avLst/>
            </a:prstGeom>
            <a:noFill/>
          </p:spPr>
          <p:txBody>
            <a:bodyPr wrap="square" rtlCol="0">
              <a:spAutoFit/>
            </a:bodyPr>
            <a:lstStyle/>
            <a:p>
              <a:pPr algn="ctr"/>
              <a:r>
                <a:rPr lang="en-US" dirty="0">
                  <a:solidFill>
                    <a:schemeClr val="tx2"/>
                  </a:solidFill>
                </a:rPr>
                <a:t>This is how the input is mapped in the original neural network.</a:t>
              </a:r>
            </a:p>
          </p:txBody>
        </p:sp>
        <p:sp>
          <p:nvSpPr>
            <p:cNvPr id="15" name="TextBox 14">
              <a:extLst>
                <a:ext uri="{FF2B5EF4-FFF2-40B4-BE49-F238E27FC236}">
                  <a16:creationId xmlns:a16="http://schemas.microsoft.com/office/drawing/2014/main" id="{CA71302B-41C3-2170-AF8E-49352D4B256B}"/>
                </a:ext>
              </a:extLst>
            </p:cNvPr>
            <p:cNvSpPr txBox="1"/>
            <p:nvPr/>
          </p:nvSpPr>
          <p:spPr>
            <a:xfrm>
              <a:off x="1631359" y="1044211"/>
              <a:ext cx="296876" cy="369332"/>
            </a:xfrm>
            <a:prstGeom prst="rect">
              <a:avLst/>
            </a:prstGeom>
            <a:noFill/>
          </p:spPr>
          <p:txBody>
            <a:bodyPr wrap="none" rtlCol="0">
              <a:spAutoFit/>
            </a:bodyPr>
            <a:lstStyle/>
            <a:p>
              <a:pPr algn="ctr"/>
              <a:r>
                <a:rPr lang="en-US" dirty="0">
                  <a:latin typeface="Cambria Math" panose="02040503050406030204" pitchFamily="18" charset="0"/>
                  <a:ea typeface="Cambria Math" panose="02040503050406030204" pitchFamily="18" charset="0"/>
                </a:rPr>
                <a:t>x</a:t>
              </a:r>
            </a:p>
          </p:txBody>
        </p:sp>
        <p:cxnSp>
          <p:nvCxnSpPr>
            <p:cNvPr id="16" name="Straight Arrow Connector 15">
              <a:extLst>
                <a:ext uri="{FF2B5EF4-FFF2-40B4-BE49-F238E27FC236}">
                  <a16:creationId xmlns:a16="http://schemas.microsoft.com/office/drawing/2014/main" id="{F058085B-6683-4620-7EB7-CBA7C7A648B6}"/>
                </a:ext>
              </a:extLst>
            </p:cNvPr>
            <p:cNvCxnSpPr>
              <a:cxnSpLocks/>
              <a:stCxn id="15" idx="2"/>
              <a:endCxn id="9" idx="0"/>
            </p:cNvCxnSpPr>
            <p:nvPr/>
          </p:nvCxnSpPr>
          <p:spPr>
            <a:xfrm>
              <a:off x="1779797" y="1413543"/>
              <a:ext cx="0" cy="6204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E845812E-0255-7A1B-A6AD-B6263870EA39}"/>
                </a:ext>
              </a:extLst>
            </p:cNvPr>
            <p:cNvSpPr txBox="1"/>
            <p:nvPr/>
          </p:nvSpPr>
          <p:spPr>
            <a:xfrm>
              <a:off x="1440634" y="4524867"/>
              <a:ext cx="678327" cy="369332"/>
            </a:xfrm>
            <a:prstGeom prst="rect">
              <a:avLst/>
            </a:prstGeom>
            <a:noFill/>
          </p:spPr>
          <p:txBody>
            <a:bodyPr wrap="none" rtlCol="0">
              <a:spAutoFit/>
            </a:bodyPr>
            <a:lstStyle/>
            <a:p>
              <a:pPr algn="ctr"/>
              <a:r>
                <a:rPr lang="en-US" dirty="0">
                  <a:latin typeface="Cambria Math" panose="02040503050406030204" pitchFamily="18" charset="0"/>
                  <a:ea typeface="Cambria Math" panose="02040503050406030204" pitchFamily="18" charset="0"/>
                  <a:cs typeface="Apple Chancery" panose="03020702040506060504" pitchFamily="66" charset="-79"/>
                </a:rPr>
                <a:t>f*(x)</a:t>
              </a:r>
            </a:p>
          </p:txBody>
        </p:sp>
        <p:cxnSp>
          <p:nvCxnSpPr>
            <p:cNvPr id="18" name="Straight Arrow Connector 17">
              <a:extLst>
                <a:ext uri="{FF2B5EF4-FFF2-40B4-BE49-F238E27FC236}">
                  <a16:creationId xmlns:a16="http://schemas.microsoft.com/office/drawing/2014/main" id="{E3FEF9BC-46C9-6139-59B1-8B187A64BC26}"/>
                </a:ext>
              </a:extLst>
            </p:cNvPr>
            <p:cNvCxnSpPr>
              <a:cxnSpLocks/>
              <a:stCxn id="8" idx="2"/>
              <a:endCxn id="17" idx="0"/>
            </p:cNvCxnSpPr>
            <p:nvPr/>
          </p:nvCxnSpPr>
          <p:spPr>
            <a:xfrm>
              <a:off x="1779797" y="4095690"/>
              <a:ext cx="1" cy="4291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125585EA-AE91-059E-7B24-9EC1F1BFDA9C}"/>
                </a:ext>
              </a:extLst>
            </p:cNvPr>
            <p:cNvSpPr/>
            <p:nvPr/>
          </p:nvSpPr>
          <p:spPr>
            <a:xfrm>
              <a:off x="5728376" y="2736765"/>
              <a:ext cx="1778000" cy="396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Layer 2</a:t>
              </a:r>
            </a:p>
          </p:txBody>
        </p:sp>
        <p:sp>
          <p:nvSpPr>
            <p:cNvPr id="20" name="Rectangle 19">
              <a:extLst>
                <a:ext uri="{FF2B5EF4-FFF2-40B4-BE49-F238E27FC236}">
                  <a16:creationId xmlns:a16="http://schemas.microsoft.com/office/drawing/2014/main" id="{E77BEFC1-8E61-8417-7B61-98908DC8D6EA}"/>
                </a:ext>
              </a:extLst>
            </p:cNvPr>
            <p:cNvSpPr/>
            <p:nvPr/>
          </p:nvSpPr>
          <p:spPr>
            <a:xfrm>
              <a:off x="5728376" y="3699081"/>
              <a:ext cx="1778000" cy="396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Layer N</a:t>
              </a:r>
            </a:p>
          </p:txBody>
        </p:sp>
        <p:sp>
          <p:nvSpPr>
            <p:cNvPr id="21" name="Rectangle 20">
              <a:extLst>
                <a:ext uri="{FF2B5EF4-FFF2-40B4-BE49-F238E27FC236}">
                  <a16:creationId xmlns:a16="http://schemas.microsoft.com/office/drawing/2014/main" id="{BA4EFEFD-2099-59E3-4176-329353F4A6D3}"/>
                </a:ext>
              </a:extLst>
            </p:cNvPr>
            <p:cNvSpPr/>
            <p:nvPr/>
          </p:nvSpPr>
          <p:spPr>
            <a:xfrm>
              <a:off x="5728376" y="2034006"/>
              <a:ext cx="1778000" cy="396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Layer 1</a:t>
              </a:r>
            </a:p>
          </p:txBody>
        </p:sp>
        <p:cxnSp>
          <p:nvCxnSpPr>
            <p:cNvPr id="22" name="Straight Arrow Connector 21">
              <a:extLst>
                <a:ext uri="{FF2B5EF4-FFF2-40B4-BE49-F238E27FC236}">
                  <a16:creationId xmlns:a16="http://schemas.microsoft.com/office/drawing/2014/main" id="{C1708A7A-B0E4-ADEF-888B-3D55FEF462A9}"/>
                </a:ext>
              </a:extLst>
            </p:cNvPr>
            <p:cNvCxnSpPr>
              <a:stCxn id="21" idx="2"/>
              <a:endCxn id="19" idx="0"/>
            </p:cNvCxnSpPr>
            <p:nvPr/>
          </p:nvCxnSpPr>
          <p:spPr>
            <a:xfrm>
              <a:off x="6617376" y="2430615"/>
              <a:ext cx="0" cy="306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D726348-1FB5-142F-9E5C-3CBA2E068503}"/>
                </a:ext>
              </a:extLst>
            </p:cNvPr>
            <p:cNvCxnSpPr>
              <a:cxnSpLocks/>
            </p:cNvCxnSpPr>
            <p:nvPr/>
          </p:nvCxnSpPr>
          <p:spPr>
            <a:xfrm>
              <a:off x="6616258" y="3133374"/>
              <a:ext cx="0" cy="259557"/>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4" name="Straight Arrow Connector 23">
              <a:extLst>
                <a:ext uri="{FF2B5EF4-FFF2-40B4-BE49-F238E27FC236}">
                  <a16:creationId xmlns:a16="http://schemas.microsoft.com/office/drawing/2014/main" id="{D19E8475-C2FF-1FC6-835D-E0ED463E20D4}"/>
                </a:ext>
              </a:extLst>
            </p:cNvPr>
            <p:cNvCxnSpPr>
              <a:cxnSpLocks/>
              <a:endCxn id="20" idx="0"/>
            </p:cNvCxnSpPr>
            <p:nvPr/>
          </p:nvCxnSpPr>
          <p:spPr>
            <a:xfrm>
              <a:off x="6616258" y="3392931"/>
              <a:ext cx="1118" cy="306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F65AC17F-3411-10B4-DF42-765115CB1347}"/>
                </a:ext>
              </a:extLst>
            </p:cNvPr>
            <p:cNvSpPr txBox="1"/>
            <p:nvPr/>
          </p:nvSpPr>
          <p:spPr>
            <a:xfrm>
              <a:off x="6468938" y="1165690"/>
              <a:ext cx="296876" cy="369332"/>
            </a:xfrm>
            <a:prstGeom prst="rect">
              <a:avLst/>
            </a:prstGeom>
            <a:noFill/>
          </p:spPr>
          <p:txBody>
            <a:bodyPr wrap="none" rtlCol="0">
              <a:spAutoFit/>
            </a:bodyPr>
            <a:lstStyle/>
            <a:p>
              <a:pPr algn="ctr"/>
              <a:r>
                <a:rPr lang="en-US" dirty="0">
                  <a:latin typeface="Cambria Math" panose="02040503050406030204" pitchFamily="18" charset="0"/>
                  <a:ea typeface="Cambria Math" panose="02040503050406030204" pitchFamily="18" charset="0"/>
                </a:rPr>
                <a:t>x</a:t>
              </a:r>
            </a:p>
          </p:txBody>
        </p:sp>
        <p:cxnSp>
          <p:nvCxnSpPr>
            <p:cNvPr id="26" name="Straight Arrow Connector 25">
              <a:extLst>
                <a:ext uri="{FF2B5EF4-FFF2-40B4-BE49-F238E27FC236}">
                  <a16:creationId xmlns:a16="http://schemas.microsoft.com/office/drawing/2014/main" id="{4FEE7A73-6C07-CFAE-B202-AF851C66766A}"/>
                </a:ext>
              </a:extLst>
            </p:cNvPr>
            <p:cNvCxnSpPr>
              <a:cxnSpLocks/>
              <a:stCxn id="25" idx="2"/>
              <a:endCxn id="21" idx="0"/>
            </p:cNvCxnSpPr>
            <p:nvPr/>
          </p:nvCxnSpPr>
          <p:spPr>
            <a:xfrm>
              <a:off x="6617376" y="1535022"/>
              <a:ext cx="0" cy="498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02DF3DCC-24AF-0CBB-17FB-F96C4A048F74}"/>
                </a:ext>
              </a:extLst>
            </p:cNvPr>
            <p:cNvCxnSpPr>
              <a:cxnSpLocks/>
              <a:stCxn id="20" idx="2"/>
              <a:endCxn id="28" idx="0"/>
            </p:cNvCxnSpPr>
            <p:nvPr/>
          </p:nvCxnSpPr>
          <p:spPr>
            <a:xfrm>
              <a:off x="6617376" y="4095690"/>
              <a:ext cx="0" cy="3344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F98D9A51-1060-0FF4-8B82-F7C20E34B1AE}"/>
                </a:ext>
              </a:extLst>
            </p:cNvPr>
            <p:cNvSpPr/>
            <p:nvPr/>
          </p:nvSpPr>
          <p:spPr>
            <a:xfrm>
              <a:off x="5728376" y="4430099"/>
              <a:ext cx="1778000" cy="39660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Layer N + 1</a:t>
              </a:r>
            </a:p>
          </p:txBody>
        </p:sp>
        <p:cxnSp>
          <p:nvCxnSpPr>
            <p:cNvPr id="29" name="Straight Arrow Connector 28">
              <a:extLst>
                <a:ext uri="{FF2B5EF4-FFF2-40B4-BE49-F238E27FC236}">
                  <a16:creationId xmlns:a16="http://schemas.microsoft.com/office/drawing/2014/main" id="{4AF9E161-2FE8-C643-9558-9301AACB61C0}"/>
                </a:ext>
              </a:extLst>
            </p:cNvPr>
            <p:cNvCxnSpPr>
              <a:cxnSpLocks/>
              <a:stCxn id="28" idx="2"/>
              <a:endCxn id="30" idx="0"/>
            </p:cNvCxnSpPr>
            <p:nvPr/>
          </p:nvCxnSpPr>
          <p:spPr>
            <a:xfrm>
              <a:off x="6617376" y="4826708"/>
              <a:ext cx="1" cy="791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718E5B39-B81C-D4C0-AB92-2ED7E0375B96}"/>
                </a:ext>
              </a:extLst>
            </p:cNvPr>
            <p:cNvSpPr txBox="1"/>
            <p:nvPr/>
          </p:nvSpPr>
          <p:spPr>
            <a:xfrm>
              <a:off x="6278213" y="5617903"/>
              <a:ext cx="678327" cy="369332"/>
            </a:xfrm>
            <a:prstGeom prst="rect">
              <a:avLst/>
            </a:prstGeom>
            <a:noFill/>
          </p:spPr>
          <p:txBody>
            <a:bodyPr wrap="none" rtlCol="0">
              <a:spAutoFit/>
            </a:bodyPr>
            <a:lstStyle/>
            <a:p>
              <a:pPr algn="ctr"/>
              <a:r>
                <a:rPr lang="en-US" dirty="0">
                  <a:latin typeface="Cambria Math" panose="02040503050406030204" pitchFamily="18" charset="0"/>
                  <a:ea typeface="Cambria Math" panose="02040503050406030204" pitchFamily="18" charset="0"/>
                  <a:cs typeface="Apple Chancery" panose="03020702040506060504" pitchFamily="66" charset="-79"/>
                </a:rPr>
                <a:t>f*(x)</a:t>
              </a:r>
            </a:p>
          </p:txBody>
        </p:sp>
        <p:sp>
          <p:nvSpPr>
            <p:cNvPr id="31" name="Rectangle 30">
              <a:extLst>
                <a:ext uri="{FF2B5EF4-FFF2-40B4-BE49-F238E27FC236}">
                  <a16:creationId xmlns:a16="http://schemas.microsoft.com/office/drawing/2014/main" id="{50BC160F-2D09-7211-675E-DF063BDF93CA}"/>
                </a:ext>
              </a:extLst>
            </p:cNvPr>
            <p:cNvSpPr/>
            <p:nvPr/>
          </p:nvSpPr>
          <p:spPr>
            <a:xfrm>
              <a:off x="649497" y="1536571"/>
              <a:ext cx="2260600" cy="2718810"/>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ight Arrow 31">
              <a:extLst>
                <a:ext uri="{FF2B5EF4-FFF2-40B4-BE49-F238E27FC236}">
                  <a16:creationId xmlns:a16="http://schemas.microsoft.com/office/drawing/2014/main" id="{59D93C6E-658F-A961-D18C-3338C1D41DCF}"/>
                </a:ext>
              </a:extLst>
            </p:cNvPr>
            <p:cNvSpPr/>
            <p:nvPr/>
          </p:nvSpPr>
          <p:spPr>
            <a:xfrm>
              <a:off x="3079426" y="2528644"/>
              <a:ext cx="465667" cy="3884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Freeform 32">
              <a:extLst>
                <a:ext uri="{FF2B5EF4-FFF2-40B4-BE49-F238E27FC236}">
                  <a16:creationId xmlns:a16="http://schemas.microsoft.com/office/drawing/2014/main" id="{4EBB1F3A-FAEC-4FCE-D8D8-0F29A3826080}"/>
                </a:ext>
              </a:extLst>
            </p:cNvPr>
            <p:cNvSpPr/>
            <p:nvPr/>
          </p:nvSpPr>
          <p:spPr>
            <a:xfrm>
              <a:off x="9332061" y="2455670"/>
              <a:ext cx="1926169" cy="1499421"/>
            </a:xfrm>
            <a:custGeom>
              <a:avLst/>
              <a:gdLst>
                <a:gd name="connsiteX0" fmla="*/ 1005846 w 1371606"/>
                <a:gd name="connsiteY0" fmla="*/ 38100 h 937260"/>
                <a:gd name="connsiteX1" fmla="*/ 1059186 w 1371606"/>
                <a:gd name="connsiteY1" fmla="*/ 76200 h 937260"/>
                <a:gd name="connsiteX2" fmla="*/ 1104906 w 1371606"/>
                <a:gd name="connsiteY2" fmla="*/ 99060 h 937260"/>
                <a:gd name="connsiteX3" fmla="*/ 1150626 w 1371606"/>
                <a:gd name="connsiteY3" fmla="*/ 129540 h 937260"/>
                <a:gd name="connsiteX4" fmla="*/ 1196346 w 1371606"/>
                <a:gd name="connsiteY4" fmla="*/ 160020 h 937260"/>
                <a:gd name="connsiteX5" fmla="*/ 1219206 w 1371606"/>
                <a:gd name="connsiteY5" fmla="*/ 175260 h 937260"/>
                <a:gd name="connsiteX6" fmla="*/ 1242066 w 1371606"/>
                <a:gd name="connsiteY6" fmla="*/ 182880 h 937260"/>
                <a:gd name="connsiteX7" fmla="*/ 1287786 w 1371606"/>
                <a:gd name="connsiteY7" fmla="*/ 228600 h 937260"/>
                <a:gd name="connsiteX8" fmla="*/ 1310646 w 1371606"/>
                <a:gd name="connsiteY8" fmla="*/ 274320 h 937260"/>
                <a:gd name="connsiteX9" fmla="*/ 1325886 w 1371606"/>
                <a:gd name="connsiteY9" fmla="*/ 320040 h 937260"/>
                <a:gd name="connsiteX10" fmla="*/ 1341126 w 1371606"/>
                <a:gd name="connsiteY10" fmla="*/ 342900 h 937260"/>
                <a:gd name="connsiteX11" fmla="*/ 1356366 w 1371606"/>
                <a:gd name="connsiteY11" fmla="*/ 388620 h 937260"/>
                <a:gd name="connsiteX12" fmla="*/ 1371606 w 1371606"/>
                <a:gd name="connsiteY12" fmla="*/ 449580 h 937260"/>
                <a:gd name="connsiteX13" fmla="*/ 1348746 w 1371606"/>
                <a:gd name="connsiteY13" fmla="*/ 579120 h 937260"/>
                <a:gd name="connsiteX14" fmla="*/ 1341126 w 1371606"/>
                <a:gd name="connsiteY14" fmla="*/ 601980 h 937260"/>
                <a:gd name="connsiteX15" fmla="*/ 1318266 w 1371606"/>
                <a:gd name="connsiteY15" fmla="*/ 678180 h 937260"/>
                <a:gd name="connsiteX16" fmla="*/ 1310646 w 1371606"/>
                <a:gd name="connsiteY16" fmla="*/ 701040 h 937260"/>
                <a:gd name="connsiteX17" fmla="*/ 1280166 w 1371606"/>
                <a:gd name="connsiteY17" fmla="*/ 746760 h 937260"/>
                <a:gd name="connsiteX18" fmla="*/ 1264926 w 1371606"/>
                <a:gd name="connsiteY18" fmla="*/ 769620 h 937260"/>
                <a:gd name="connsiteX19" fmla="*/ 1219206 w 1371606"/>
                <a:gd name="connsiteY19" fmla="*/ 807720 h 937260"/>
                <a:gd name="connsiteX20" fmla="*/ 1165866 w 1371606"/>
                <a:gd name="connsiteY20" fmla="*/ 822960 h 937260"/>
                <a:gd name="connsiteX21" fmla="*/ 1120146 w 1371606"/>
                <a:gd name="connsiteY21" fmla="*/ 838200 h 937260"/>
                <a:gd name="connsiteX22" fmla="*/ 1051566 w 1371606"/>
                <a:gd name="connsiteY22" fmla="*/ 868680 h 937260"/>
                <a:gd name="connsiteX23" fmla="*/ 1028706 w 1371606"/>
                <a:gd name="connsiteY23" fmla="*/ 876300 h 937260"/>
                <a:gd name="connsiteX24" fmla="*/ 1005846 w 1371606"/>
                <a:gd name="connsiteY24" fmla="*/ 891540 h 937260"/>
                <a:gd name="connsiteX25" fmla="*/ 975366 w 1371606"/>
                <a:gd name="connsiteY25" fmla="*/ 899160 h 937260"/>
                <a:gd name="connsiteX26" fmla="*/ 922026 w 1371606"/>
                <a:gd name="connsiteY26" fmla="*/ 914400 h 937260"/>
                <a:gd name="connsiteX27" fmla="*/ 883926 w 1371606"/>
                <a:gd name="connsiteY27" fmla="*/ 922020 h 937260"/>
                <a:gd name="connsiteX28" fmla="*/ 861066 w 1371606"/>
                <a:gd name="connsiteY28" fmla="*/ 929640 h 937260"/>
                <a:gd name="connsiteX29" fmla="*/ 830586 w 1371606"/>
                <a:gd name="connsiteY29" fmla="*/ 937260 h 937260"/>
                <a:gd name="connsiteX30" fmla="*/ 777246 w 1371606"/>
                <a:gd name="connsiteY30" fmla="*/ 929640 h 937260"/>
                <a:gd name="connsiteX31" fmla="*/ 716286 w 1371606"/>
                <a:gd name="connsiteY31" fmla="*/ 906780 h 937260"/>
                <a:gd name="connsiteX32" fmla="*/ 662946 w 1371606"/>
                <a:gd name="connsiteY32" fmla="*/ 899160 h 937260"/>
                <a:gd name="connsiteX33" fmla="*/ 609606 w 1371606"/>
                <a:gd name="connsiteY33" fmla="*/ 883920 h 937260"/>
                <a:gd name="connsiteX34" fmla="*/ 571506 w 1371606"/>
                <a:gd name="connsiteY34" fmla="*/ 876300 h 937260"/>
                <a:gd name="connsiteX35" fmla="*/ 533406 w 1371606"/>
                <a:gd name="connsiteY35" fmla="*/ 861060 h 937260"/>
                <a:gd name="connsiteX36" fmla="*/ 472446 w 1371606"/>
                <a:gd name="connsiteY36" fmla="*/ 853440 h 937260"/>
                <a:gd name="connsiteX37" fmla="*/ 441966 w 1371606"/>
                <a:gd name="connsiteY37" fmla="*/ 845820 h 937260"/>
                <a:gd name="connsiteX38" fmla="*/ 381006 w 1371606"/>
                <a:gd name="connsiteY38" fmla="*/ 830580 h 937260"/>
                <a:gd name="connsiteX39" fmla="*/ 358146 w 1371606"/>
                <a:gd name="connsiteY39" fmla="*/ 815340 h 937260"/>
                <a:gd name="connsiteX40" fmla="*/ 297186 w 1371606"/>
                <a:gd name="connsiteY40" fmla="*/ 762000 h 937260"/>
                <a:gd name="connsiteX41" fmla="*/ 274326 w 1371606"/>
                <a:gd name="connsiteY41" fmla="*/ 746760 h 937260"/>
                <a:gd name="connsiteX42" fmla="*/ 236226 w 1371606"/>
                <a:gd name="connsiteY42" fmla="*/ 678180 h 937260"/>
                <a:gd name="connsiteX43" fmla="*/ 198126 w 1371606"/>
                <a:gd name="connsiteY43" fmla="*/ 640080 h 937260"/>
                <a:gd name="connsiteX44" fmla="*/ 129546 w 1371606"/>
                <a:gd name="connsiteY44" fmla="*/ 617220 h 937260"/>
                <a:gd name="connsiteX45" fmla="*/ 106686 w 1371606"/>
                <a:gd name="connsiteY45" fmla="*/ 609600 h 937260"/>
                <a:gd name="connsiteX46" fmla="*/ 60966 w 1371606"/>
                <a:gd name="connsiteY46" fmla="*/ 579120 h 937260"/>
                <a:gd name="connsiteX47" fmla="*/ 45726 w 1371606"/>
                <a:gd name="connsiteY47" fmla="*/ 556260 h 937260"/>
                <a:gd name="connsiteX48" fmla="*/ 30486 w 1371606"/>
                <a:gd name="connsiteY48" fmla="*/ 510540 h 937260"/>
                <a:gd name="connsiteX49" fmla="*/ 22866 w 1371606"/>
                <a:gd name="connsiteY49" fmla="*/ 487680 h 937260"/>
                <a:gd name="connsiteX50" fmla="*/ 7626 w 1371606"/>
                <a:gd name="connsiteY50" fmla="*/ 464820 h 937260"/>
                <a:gd name="connsiteX51" fmla="*/ 7626 w 1371606"/>
                <a:gd name="connsiteY51" fmla="*/ 335280 h 937260"/>
                <a:gd name="connsiteX52" fmla="*/ 15246 w 1371606"/>
                <a:gd name="connsiteY52" fmla="*/ 259080 h 937260"/>
                <a:gd name="connsiteX53" fmla="*/ 53346 w 1371606"/>
                <a:gd name="connsiteY53" fmla="*/ 236220 h 937260"/>
                <a:gd name="connsiteX54" fmla="*/ 129546 w 1371606"/>
                <a:gd name="connsiteY54" fmla="*/ 205740 h 937260"/>
                <a:gd name="connsiteX55" fmla="*/ 182886 w 1371606"/>
                <a:gd name="connsiteY55" fmla="*/ 190500 h 937260"/>
                <a:gd name="connsiteX56" fmla="*/ 236226 w 1371606"/>
                <a:gd name="connsiteY56" fmla="*/ 167640 h 937260"/>
                <a:gd name="connsiteX57" fmla="*/ 342906 w 1371606"/>
                <a:gd name="connsiteY57" fmla="*/ 121920 h 937260"/>
                <a:gd name="connsiteX58" fmla="*/ 373386 w 1371606"/>
                <a:gd name="connsiteY58" fmla="*/ 106680 h 937260"/>
                <a:gd name="connsiteX59" fmla="*/ 419106 w 1371606"/>
                <a:gd name="connsiteY59" fmla="*/ 91440 h 937260"/>
                <a:gd name="connsiteX60" fmla="*/ 441966 w 1371606"/>
                <a:gd name="connsiteY60" fmla="*/ 83820 h 937260"/>
                <a:gd name="connsiteX61" fmla="*/ 541026 w 1371606"/>
                <a:gd name="connsiteY61" fmla="*/ 68580 h 937260"/>
                <a:gd name="connsiteX62" fmla="*/ 594366 w 1371606"/>
                <a:gd name="connsiteY62" fmla="*/ 60960 h 937260"/>
                <a:gd name="connsiteX63" fmla="*/ 655326 w 1371606"/>
                <a:gd name="connsiteY63" fmla="*/ 45720 h 937260"/>
                <a:gd name="connsiteX64" fmla="*/ 800106 w 1371606"/>
                <a:gd name="connsiteY64" fmla="*/ 15240 h 937260"/>
                <a:gd name="connsiteX65" fmla="*/ 830586 w 1371606"/>
                <a:gd name="connsiteY65" fmla="*/ 7620 h 937260"/>
                <a:gd name="connsiteX66" fmla="*/ 906786 w 1371606"/>
                <a:gd name="connsiteY66" fmla="*/ 0 h 937260"/>
                <a:gd name="connsiteX67" fmla="*/ 952506 w 1371606"/>
                <a:gd name="connsiteY67" fmla="*/ 15240 h 937260"/>
                <a:gd name="connsiteX68" fmla="*/ 990606 w 1371606"/>
                <a:gd name="connsiteY68" fmla="*/ 22860 h 937260"/>
                <a:gd name="connsiteX69" fmla="*/ 1005846 w 1371606"/>
                <a:gd name="connsiteY69" fmla="*/ 38100 h 93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371606" h="937260">
                  <a:moveTo>
                    <a:pt x="1005846" y="38100"/>
                  </a:moveTo>
                  <a:cubicBezTo>
                    <a:pt x="1017276" y="46990"/>
                    <a:pt x="1017336" y="34350"/>
                    <a:pt x="1059186" y="76200"/>
                  </a:cubicBezTo>
                  <a:cubicBezTo>
                    <a:pt x="1084557" y="101571"/>
                    <a:pt x="1077017" y="83566"/>
                    <a:pt x="1104906" y="99060"/>
                  </a:cubicBezTo>
                  <a:cubicBezTo>
                    <a:pt x="1120917" y="107955"/>
                    <a:pt x="1135386" y="119380"/>
                    <a:pt x="1150626" y="129540"/>
                  </a:cubicBezTo>
                  <a:lnTo>
                    <a:pt x="1196346" y="160020"/>
                  </a:lnTo>
                  <a:cubicBezTo>
                    <a:pt x="1203966" y="165100"/>
                    <a:pt x="1210518" y="172364"/>
                    <a:pt x="1219206" y="175260"/>
                  </a:cubicBezTo>
                  <a:lnTo>
                    <a:pt x="1242066" y="182880"/>
                  </a:lnTo>
                  <a:cubicBezTo>
                    <a:pt x="1257306" y="198120"/>
                    <a:pt x="1280970" y="208153"/>
                    <a:pt x="1287786" y="228600"/>
                  </a:cubicBezTo>
                  <a:cubicBezTo>
                    <a:pt x="1315576" y="311970"/>
                    <a:pt x="1271255" y="185690"/>
                    <a:pt x="1310646" y="274320"/>
                  </a:cubicBezTo>
                  <a:cubicBezTo>
                    <a:pt x="1317170" y="289000"/>
                    <a:pt x="1316975" y="306674"/>
                    <a:pt x="1325886" y="320040"/>
                  </a:cubicBezTo>
                  <a:cubicBezTo>
                    <a:pt x="1330966" y="327660"/>
                    <a:pt x="1337407" y="334531"/>
                    <a:pt x="1341126" y="342900"/>
                  </a:cubicBezTo>
                  <a:cubicBezTo>
                    <a:pt x="1347650" y="357580"/>
                    <a:pt x="1351286" y="373380"/>
                    <a:pt x="1356366" y="388620"/>
                  </a:cubicBezTo>
                  <a:cubicBezTo>
                    <a:pt x="1368082" y="423767"/>
                    <a:pt x="1362411" y="403604"/>
                    <a:pt x="1371606" y="449580"/>
                  </a:cubicBezTo>
                  <a:cubicBezTo>
                    <a:pt x="1366827" y="483030"/>
                    <a:pt x="1358127" y="550976"/>
                    <a:pt x="1348746" y="579120"/>
                  </a:cubicBezTo>
                  <a:cubicBezTo>
                    <a:pt x="1346206" y="586740"/>
                    <a:pt x="1343333" y="594257"/>
                    <a:pt x="1341126" y="601980"/>
                  </a:cubicBezTo>
                  <a:cubicBezTo>
                    <a:pt x="1318094" y="682593"/>
                    <a:pt x="1354483" y="569530"/>
                    <a:pt x="1318266" y="678180"/>
                  </a:cubicBezTo>
                  <a:cubicBezTo>
                    <a:pt x="1315726" y="685800"/>
                    <a:pt x="1315101" y="694357"/>
                    <a:pt x="1310646" y="701040"/>
                  </a:cubicBezTo>
                  <a:lnTo>
                    <a:pt x="1280166" y="746760"/>
                  </a:lnTo>
                  <a:cubicBezTo>
                    <a:pt x="1275086" y="754380"/>
                    <a:pt x="1271402" y="763144"/>
                    <a:pt x="1264926" y="769620"/>
                  </a:cubicBezTo>
                  <a:cubicBezTo>
                    <a:pt x="1248074" y="786472"/>
                    <a:pt x="1240424" y="797111"/>
                    <a:pt x="1219206" y="807720"/>
                  </a:cubicBezTo>
                  <a:cubicBezTo>
                    <a:pt x="1206402" y="814122"/>
                    <a:pt x="1178073" y="819298"/>
                    <a:pt x="1165866" y="822960"/>
                  </a:cubicBezTo>
                  <a:cubicBezTo>
                    <a:pt x="1150479" y="827576"/>
                    <a:pt x="1133512" y="829289"/>
                    <a:pt x="1120146" y="838200"/>
                  </a:cubicBezTo>
                  <a:cubicBezTo>
                    <a:pt x="1083920" y="862351"/>
                    <a:pt x="1105974" y="850544"/>
                    <a:pt x="1051566" y="868680"/>
                  </a:cubicBezTo>
                  <a:cubicBezTo>
                    <a:pt x="1043946" y="871220"/>
                    <a:pt x="1035389" y="871845"/>
                    <a:pt x="1028706" y="876300"/>
                  </a:cubicBezTo>
                  <a:cubicBezTo>
                    <a:pt x="1021086" y="881380"/>
                    <a:pt x="1014264" y="887932"/>
                    <a:pt x="1005846" y="891540"/>
                  </a:cubicBezTo>
                  <a:cubicBezTo>
                    <a:pt x="996220" y="895665"/>
                    <a:pt x="985436" y="896283"/>
                    <a:pt x="975366" y="899160"/>
                  </a:cubicBezTo>
                  <a:cubicBezTo>
                    <a:pt x="930816" y="911888"/>
                    <a:pt x="975624" y="902489"/>
                    <a:pt x="922026" y="914400"/>
                  </a:cubicBezTo>
                  <a:cubicBezTo>
                    <a:pt x="909383" y="917210"/>
                    <a:pt x="896491" y="918879"/>
                    <a:pt x="883926" y="922020"/>
                  </a:cubicBezTo>
                  <a:cubicBezTo>
                    <a:pt x="876134" y="923968"/>
                    <a:pt x="868789" y="927433"/>
                    <a:pt x="861066" y="929640"/>
                  </a:cubicBezTo>
                  <a:cubicBezTo>
                    <a:pt x="850996" y="932517"/>
                    <a:pt x="840746" y="934720"/>
                    <a:pt x="830586" y="937260"/>
                  </a:cubicBezTo>
                  <a:cubicBezTo>
                    <a:pt x="812806" y="934720"/>
                    <a:pt x="794858" y="933162"/>
                    <a:pt x="777246" y="929640"/>
                  </a:cubicBezTo>
                  <a:cubicBezTo>
                    <a:pt x="756716" y="925534"/>
                    <a:pt x="735778" y="911653"/>
                    <a:pt x="716286" y="906780"/>
                  </a:cubicBezTo>
                  <a:cubicBezTo>
                    <a:pt x="698862" y="902424"/>
                    <a:pt x="680617" y="902373"/>
                    <a:pt x="662946" y="899160"/>
                  </a:cubicBezTo>
                  <a:cubicBezTo>
                    <a:pt x="610684" y="889658"/>
                    <a:pt x="653131" y="894801"/>
                    <a:pt x="609606" y="883920"/>
                  </a:cubicBezTo>
                  <a:cubicBezTo>
                    <a:pt x="597041" y="880779"/>
                    <a:pt x="583911" y="880022"/>
                    <a:pt x="571506" y="876300"/>
                  </a:cubicBezTo>
                  <a:cubicBezTo>
                    <a:pt x="558405" y="872370"/>
                    <a:pt x="546734" y="864136"/>
                    <a:pt x="533406" y="861060"/>
                  </a:cubicBezTo>
                  <a:cubicBezTo>
                    <a:pt x="513452" y="856455"/>
                    <a:pt x="492646" y="856807"/>
                    <a:pt x="472446" y="853440"/>
                  </a:cubicBezTo>
                  <a:cubicBezTo>
                    <a:pt x="462116" y="851718"/>
                    <a:pt x="452189" y="848092"/>
                    <a:pt x="441966" y="845820"/>
                  </a:cubicBezTo>
                  <a:cubicBezTo>
                    <a:pt x="426315" y="842342"/>
                    <a:pt x="397346" y="838750"/>
                    <a:pt x="381006" y="830580"/>
                  </a:cubicBezTo>
                  <a:cubicBezTo>
                    <a:pt x="372815" y="826484"/>
                    <a:pt x="365766" y="820420"/>
                    <a:pt x="358146" y="815340"/>
                  </a:cubicBezTo>
                  <a:cubicBezTo>
                    <a:pt x="332746" y="777240"/>
                    <a:pt x="350526" y="797560"/>
                    <a:pt x="297186" y="762000"/>
                  </a:cubicBezTo>
                  <a:lnTo>
                    <a:pt x="274326" y="746760"/>
                  </a:lnTo>
                  <a:cubicBezTo>
                    <a:pt x="260914" y="706524"/>
                    <a:pt x="271161" y="730583"/>
                    <a:pt x="236226" y="678180"/>
                  </a:cubicBezTo>
                  <a:cubicBezTo>
                    <a:pt x="222323" y="657325"/>
                    <a:pt x="222189" y="650775"/>
                    <a:pt x="198126" y="640080"/>
                  </a:cubicBezTo>
                  <a:lnTo>
                    <a:pt x="129546" y="617220"/>
                  </a:lnTo>
                  <a:cubicBezTo>
                    <a:pt x="121926" y="614680"/>
                    <a:pt x="113369" y="614055"/>
                    <a:pt x="106686" y="609600"/>
                  </a:cubicBezTo>
                  <a:lnTo>
                    <a:pt x="60966" y="579120"/>
                  </a:lnTo>
                  <a:cubicBezTo>
                    <a:pt x="55886" y="571500"/>
                    <a:pt x="49445" y="564629"/>
                    <a:pt x="45726" y="556260"/>
                  </a:cubicBezTo>
                  <a:cubicBezTo>
                    <a:pt x="39202" y="541580"/>
                    <a:pt x="35566" y="525780"/>
                    <a:pt x="30486" y="510540"/>
                  </a:cubicBezTo>
                  <a:cubicBezTo>
                    <a:pt x="27946" y="502920"/>
                    <a:pt x="27321" y="494363"/>
                    <a:pt x="22866" y="487680"/>
                  </a:cubicBezTo>
                  <a:lnTo>
                    <a:pt x="7626" y="464820"/>
                  </a:lnTo>
                  <a:cubicBezTo>
                    <a:pt x="-3098" y="379026"/>
                    <a:pt x="-1973" y="426471"/>
                    <a:pt x="7626" y="335280"/>
                  </a:cubicBezTo>
                  <a:cubicBezTo>
                    <a:pt x="10298" y="309894"/>
                    <a:pt x="4549" y="282257"/>
                    <a:pt x="15246" y="259080"/>
                  </a:cubicBezTo>
                  <a:cubicBezTo>
                    <a:pt x="21453" y="245633"/>
                    <a:pt x="40399" y="243413"/>
                    <a:pt x="53346" y="236220"/>
                  </a:cubicBezTo>
                  <a:cubicBezTo>
                    <a:pt x="84010" y="219185"/>
                    <a:pt x="93110" y="216951"/>
                    <a:pt x="129546" y="205740"/>
                  </a:cubicBezTo>
                  <a:cubicBezTo>
                    <a:pt x="147220" y="200302"/>
                    <a:pt x="165472" y="196719"/>
                    <a:pt x="182886" y="190500"/>
                  </a:cubicBezTo>
                  <a:cubicBezTo>
                    <a:pt x="201103" y="183994"/>
                    <a:pt x="218924" y="176291"/>
                    <a:pt x="236226" y="167640"/>
                  </a:cubicBezTo>
                  <a:cubicBezTo>
                    <a:pt x="388186" y="91660"/>
                    <a:pt x="195321" y="175587"/>
                    <a:pt x="342906" y="121920"/>
                  </a:cubicBezTo>
                  <a:cubicBezTo>
                    <a:pt x="353581" y="118038"/>
                    <a:pt x="362839" y="110899"/>
                    <a:pt x="373386" y="106680"/>
                  </a:cubicBezTo>
                  <a:cubicBezTo>
                    <a:pt x="388301" y="100714"/>
                    <a:pt x="403866" y="96520"/>
                    <a:pt x="419106" y="91440"/>
                  </a:cubicBezTo>
                  <a:cubicBezTo>
                    <a:pt x="426726" y="88900"/>
                    <a:pt x="433996" y="84816"/>
                    <a:pt x="441966" y="83820"/>
                  </a:cubicBezTo>
                  <a:cubicBezTo>
                    <a:pt x="589371" y="65394"/>
                    <a:pt x="436301" y="86034"/>
                    <a:pt x="541026" y="68580"/>
                  </a:cubicBezTo>
                  <a:cubicBezTo>
                    <a:pt x="558742" y="65627"/>
                    <a:pt x="576754" y="64482"/>
                    <a:pt x="594366" y="60960"/>
                  </a:cubicBezTo>
                  <a:cubicBezTo>
                    <a:pt x="614905" y="56852"/>
                    <a:pt x="634879" y="50264"/>
                    <a:pt x="655326" y="45720"/>
                  </a:cubicBezTo>
                  <a:cubicBezTo>
                    <a:pt x="703469" y="35021"/>
                    <a:pt x="752261" y="27201"/>
                    <a:pt x="800106" y="15240"/>
                  </a:cubicBezTo>
                  <a:cubicBezTo>
                    <a:pt x="810266" y="12700"/>
                    <a:pt x="820219" y="9101"/>
                    <a:pt x="830586" y="7620"/>
                  </a:cubicBezTo>
                  <a:cubicBezTo>
                    <a:pt x="855856" y="4010"/>
                    <a:pt x="881386" y="2540"/>
                    <a:pt x="906786" y="0"/>
                  </a:cubicBezTo>
                  <a:cubicBezTo>
                    <a:pt x="922026" y="5080"/>
                    <a:pt x="936754" y="12090"/>
                    <a:pt x="952506" y="15240"/>
                  </a:cubicBezTo>
                  <a:cubicBezTo>
                    <a:pt x="965206" y="17780"/>
                    <a:pt x="979022" y="17068"/>
                    <a:pt x="990606" y="22860"/>
                  </a:cubicBezTo>
                  <a:cubicBezTo>
                    <a:pt x="993819" y="24466"/>
                    <a:pt x="994416" y="29210"/>
                    <a:pt x="1005846" y="38100"/>
                  </a:cubicBezTo>
                  <a:close/>
                </a:path>
              </a:pathLst>
            </a:custGeom>
            <a:solidFill>
              <a:srgbClr val="7055C7"/>
            </a:solidFill>
          </p:spPr>
          <p:style>
            <a:lnRef idx="2">
              <a:schemeClr val="accent1">
                <a:shade val="50000"/>
              </a:schemeClr>
            </a:lnRef>
            <a:fillRef idx="1">
              <a:schemeClr val="accent1"/>
            </a:fillRef>
            <a:effectRef idx="0">
              <a:schemeClr val="accent1"/>
            </a:effectRef>
            <a:fontRef idx="minor">
              <a:schemeClr val="lt1"/>
            </a:fontRef>
          </p:style>
          <p:txBody>
            <a:bodyPr lIns="91440" tIns="182880" rtlCol="0" anchor="t"/>
            <a:lstStyle/>
            <a:p>
              <a:pPr algn="ctr"/>
              <a:r>
                <a:rPr lang="en-US" dirty="0">
                  <a:latin typeface="Cambria Math" panose="02040503050406030204" pitchFamily="18" charset="0"/>
                  <a:ea typeface="Cambria Math" panose="02040503050406030204" pitchFamily="18" charset="0"/>
                  <a:cs typeface="Apple Chancery" panose="03020702040506060504" pitchFamily="66" charset="-79"/>
                </a:rPr>
                <a:t>F</a:t>
              </a:r>
              <a:r>
                <a:rPr lang="en-US" baseline="-25000" dirty="0">
                  <a:latin typeface="Cambria Math" panose="02040503050406030204" pitchFamily="18" charset="0"/>
                  <a:ea typeface="Cambria Math" panose="02040503050406030204" pitchFamily="18" charset="0"/>
                  <a:cs typeface="Apple Chancery" panose="03020702040506060504" pitchFamily="66" charset="-79"/>
                </a:rPr>
                <a:t>2</a:t>
              </a:r>
              <a:endParaRPr lang="en-US" dirty="0">
                <a:latin typeface="Cambria Math" panose="02040503050406030204" pitchFamily="18" charset="0"/>
                <a:ea typeface="Cambria Math" panose="02040503050406030204" pitchFamily="18" charset="0"/>
              </a:endParaRPr>
            </a:p>
          </p:txBody>
        </p:sp>
        <p:sp>
          <p:nvSpPr>
            <p:cNvPr id="34" name="Rectangle 33">
              <a:extLst>
                <a:ext uri="{FF2B5EF4-FFF2-40B4-BE49-F238E27FC236}">
                  <a16:creationId xmlns:a16="http://schemas.microsoft.com/office/drawing/2014/main" id="{09603513-D6F2-C24A-35F4-615F5645C14D}"/>
                </a:ext>
              </a:extLst>
            </p:cNvPr>
            <p:cNvSpPr/>
            <p:nvPr/>
          </p:nvSpPr>
          <p:spPr>
            <a:xfrm>
              <a:off x="5503136" y="1581654"/>
              <a:ext cx="3035299" cy="3872038"/>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Right Arrow 34">
              <a:extLst>
                <a:ext uri="{FF2B5EF4-FFF2-40B4-BE49-F238E27FC236}">
                  <a16:creationId xmlns:a16="http://schemas.microsoft.com/office/drawing/2014/main" id="{19978FD1-358A-400C-C588-50EAE07BDC76}"/>
                </a:ext>
              </a:extLst>
            </p:cNvPr>
            <p:cNvSpPr/>
            <p:nvPr/>
          </p:nvSpPr>
          <p:spPr>
            <a:xfrm>
              <a:off x="8702414" y="2874718"/>
              <a:ext cx="465667" cy="3884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Freeform 35">
              <a:extLst>
                <a:ext uri="{FF2B5EF4-FFF2-40B4-BE49-F238E27FC236}">
                  <a16:creationId xmlns:a16="http://schemas.microsoft.com/office/drawing/2014/main" id="{00BB0893-0DB3-5B2B-CDDF-C0ED508B6256}"/>
                </a:ext>
              </a:extLst>
            </p:cNvPr>
            <p:cNvSpPr/>
            <p:nvPr/>
          </p:nvSpPr>
          <p:spPr>
            <a:xfrm>
              <a:off x="10356777" y="3205380"/>
              <a:ext cx="1371606" cy="937260"/>
            </a:xfrm>
            <a:custGeom>
              <a:avLst/>
              <a:gdLst>
                <a:gd name="connsiteX0" fmla="*/ 1005846 w 1371606"/>
                <a:gd name="connsiteY0" fmla="*/ 38100 h 937260"/>
                <a:gd name="connsiteX1" fmla="*/ 1059186 w 1371606"/>
                <a:gd name="connsiteY1" fmla="*/ 76200 h 937260"/>
                <a:gd name="connsiteX2" fmla="*/ 1104906 w 1371606"/>
                <a:gd name="connsiteY2" fmla="*/ 99060 h 937260"/>
                <a:gd name="connsiteX3" fmla="*/ 1150626 w 1371606"/>
                <a:gd name="connsiteY3" fmla="*/ 129540 h 937260"/>
                <a:gd name="connsiteX4" fmla="*/ 1196346 w 1371606"/>
                <a:gd name="connsiteY4" fmla="*/ 160020 h 937260"/>
                <a:gd name="connsiteX5" fmla="*/ 1219206 w 1371606"/>
                <a:gd name="connsiteY5" fmla="*/ 175260 h 937260"/>
                <a:gd name="connsiteX6" fmla="*/ 1242066 w 1371606"/>
                <a:gd name="connsiteY6" fmla="*/ 182880 h 937260"/>
                <a:gd name="connsiteX7" fmla="*/ 1287786 w 1371606"/>
                <a:gd name="connsiteY7" fmla="*/ 228600 h 937260"/>
                <a:gd name="connsiteX8" fmla="*/ 1310646 w 1371606"/>
                <a:gd name="connsiteY8" fmla="*/ 274320 h 937260"/>
                <a:gd name="connsiteX9" fmla="*/ 1325886 w 1371606"/>
                <a:gd name="connsiteY9" fmla="*/ 320040 h 937260"/>
                <a:gd name="connsiteX10" fmla="*/ 1341126 w 1371606"/>
                <a:gd name="connsiteY10" fmla="*/ 342900 h 937260"/>
                <a:gd name="connsiteX11" fmla="*/ 1356366 w 1371606"/>
                <a:gd name="connsiteY11" fmla="*/ 388620 h 937260"/>
                <a:gd name="connsiteX12" fmla="*/ 1371606 w 1371606"/>
                <a:gd name="connsiteY12" fmla="*/ 449580 h 937260"/>
                <a:gd name="connsiteX13" fmla="*/ 1348746 w 1371606"/>
                <a:gd name="connsiteY13" fmla="*/ 579120 h 937260"/>
                <a:gd name="connsiteX14" fmla="*/ 1341126 w 1371606"/>
                <a:gd name="connsiteY14" fmla="*/ 601980 h 937260"/>
                <a:gd name="connsiteX15" fmla="*/ 1318266 w 1371606"/>
                <a:gd name="connsiteY15" fmla="*/ 678180 h 937260"/>
                <a:gd name="connsiteX16" fmla="*/ 1310646 w 1371606"/>
                <a:gd name="connsiteY16" fmla="*/ 701040 h 937260"/>
                <a:gd name="connsiteX17" fmla="*/ 1280166 w 1371606"/>
                <a:gd name="connsiteY17" fmla="*/ 746760 h 937260"/>
                <a:gd name="connsiteX18" fmla="*/ 1264926 w 1371606"/>
                <a:gd name="connsiteY18" fmla="*/ 769620 h 937260"/>
                <a:gd name="connsiteX19" fmla="*/ 1219206 w 1371606"/>
                <a:gd name="connsiteY19" fmla="*/ 807720 h 937260"/>
                <a:gd name="connsiteX20" fmla="*/ 1165866 w 1371606"/>
                <a:gd name="connsiteY20" fmla="*/ 822960 h 937260"/>
                <a:gd name="connsiteX21" fmla="*/ 1120146 w 1371606"/>
                <a:gd name="connsiteY21" fmla="*/ 838200 h 937260"/>
                <a:gd name="connsiteX22" fmla="*/ 1051566 w 1371606"/>
                <a:gd name="connsiteY22" fmla="*/ 868680 h 937260"/>
                <a:gd name="connsiteX23" fmla="*/ 1028706 w 1371606"/>
                <a:gd name="connsiteY23" fmla="*/ 876300 h 937260"/>
                <a:gd name="connsiteX24" fmla="*/ 1005846 w 1371606"/>
                <a:gd name="connsiteY24" fmla="*/ 891540 h 937260"/>
                <a:gd name="connsiteX25" fmla="*/ 975366 w 1371606"/>
                <a:gd name="connsiteY25" fmla="*/ 899160 h 937260"/>
                <a:gd name="connsiteX26" fmla="*/ 922026 w 1371606"/>
                <a:gd name="connsiteY26" fmla="*/ 914400 h 937260"/>
                <a:gd name="connsiteX27" fmla="*/ 883926 w 1371606"/>
                <a:gd name="connsiteY27" fmla="*/ 922020 h 937260"/>
                <a:gd name="connsiteX28" fmla="*/ 861066 w 1371606"/>
                <a:gd name="connsiteY28" fmla="*/ 929640 h 937260"/>
                <a:gd name="connsiteX29" fmla="*/ 830586 w 1371606"/>
                <a:gd name="connsiteY29" fmla="*/ 937260 h 937260"/>
                <a:gd name="connsiteX30" fmla="*/ 777246 w 1371606"/>
                <a:gd name="connsiteY30" fmla="*/ 929640 h 937260"/>
                <a:gd name="connsiteX31" fmla="*/ 716286 w 1371606"/>
                <a:gd name="connsiteY31" fmla="*/ 906780 h 937260"/>
                <a:gd name="connsiteX32" fmla="*/ 662946 w 1371606"/>
                <a:gd name="connsiteY32" fmla="*/ 899160 h 937260"/>
                <a:gd name="connsiteX33" fmla="*/ 609606 w 1371606"/>
                <a:gd name="connsiteY33" fmla="*/ 883920 h 937260"/>
                <a:gd name="connsiteX34" fmla="*/ 571506 w 1371606"/>
                <a:gd name="connsiteY34" fmla="*/ 876300 h 937260"/>
                <a:gd name="connsiteX35" fmla="*/ 533406 w 1371606"/>
                <a:gd name="connsiteY35" fmla="*/ 861060 h 937260"/>
                <a:gd name="connsiteX36" fmla="*/ 472446 w 1371606"/>
                <a:gd name="connsiteY36" fmla="*/ 853440 h 937260"/>
                <a:gd name="connsiteX37" fmla="*/ 441966 w 1371606"/>
                <a:gd name="connsiteY37" fmla="*/ 845820 h 937260"/>
                <a:gd name="connsiteX38" fmla="*/ 381006 w 1371606"/>
                <a:gd name="connsiteY38" fmla="*/ 830580 h 937260"/>
                <a:gd name="connsiteX39" fmla="*/ 358146 w 1371606"/>
                <a:gd name="connsiteY39" fmla="*/ 815340 h 937260"/>
                <a:gd name="connsiteX40" fmla="*/ 297186 w 1371606"/>
                <a:gd name="connsiteY40" fmla="*/ 762000 h 937260"/>
                <a:gd name="connsiteX41" fmla="*/ 274326 w 1371606"/>
                <a:gd name="connsiteY41" fmla="*/ 746760 h 937260"/>
                <a:gd name="connsiteX42" fmla="*/ 236226 w 1371606"/>
                <a:gd name="connsiteY42" fmla="*/ 678180 h 937260"/>
                <a:gd name="connsiteX43" fmla="*/ 198126 w 1371606"/>
                <a:gd name="connsiteY43" fmla="*/ 640080 h 937260"/>
                <a:gd name="connsiteX44" fmla="*/ 129546 w 1371606"/>
                <a:gd name="connsiteY44" fmla="*/ 617220 h 937260"/>
                <a:gd name="connsiteX45" fmla="*/ 106686 w 1371606"/>
                <a:gd name="connsiteY45" fmla="*/ 609600 h 937260"/>
                <a:gd name="connsiteX46" fmla="*/ 60966 w 1371606"/>
                <a:gd name="connsiteY46" fmla="*/ 579120 h 937260"/>
                <a:gd name="connsiteX47" fmla="*/ 45726 w 1371606"/>
                <a:gd name="connsiteY47" fmla="*/ 556260 h 937260"/>
                <a:gd name="connsiteX48" fmla="*/ 30486 w 1371606"/>
                <a:gd name="connsiteY48" fmla="*/ 510540 h 937260"/>
                <a:gd name="connsiteX49" fmla="*/ 22866 w 1371606"/>
                <a:gd name="connsiteY49" fmla="*/ 487680 h 937260"/>
                <a:gd name="connsiteX50" fmla="*/ 7626 w 1371606"/>
                <a:gd name="connsiteY50" fmla="*/ 464820 h 937260"/>
                <a:gd name="connsiteX51" fmla="*/ 7626 w 1371606"/>
                <a:gd name="connsiteY51" fmla="*/ 335280 h 937260"/>
                <a:gd name="connsiteX52" fmla="*/ 15246 w 1371606"/>
                <a:gd name="connsiteY52" fmla="*/ 259080 h 937260"/>
                <a:gd name="connsiteX53" fmla="*/ 53346 w 1371606"/>
                <a:gd name="connsiteY53" fmla="*/ 236220 h 937260"/>
                <a:gd name="connsiteX54" fmla="*/ 129546 w 1371606"/>
                <a:gd name="connsiteY54" fmla="*/ 205740 h 937260"/>
                <a:gd name="connsiteX55" fmla="*/ 182886 w 1371606"/>
                <a:gd name="connsiteY55" fmla="*/ 190500 h 937260"/>
                <a:gd name="connsiteX56" fmla="*/ 236226 w 1371606"/>
                <a:gd name="connsiteY56" fmla="*/ 167640 h 937260"/>
                <a:gd name="connsiteX57" fmla="*/ 342906 w 1371606"/>
                <a:gd name="connsiteY57" fmla="*/ 121920 h 937260"/>
                <a:gd name="connsiteX58" fmla="*/ 373386 w 1371606"/>
                <a:gd name="connsiteY58" fmla="*/ 106680 h 937260"/>
                <a:gd name="connsiteX59" fmla="*/ 419106 w 1371606"/>
                <a:gd name="connsiteY59" fmla="*/ 91440 h 937260"/>
                <a:gd name="connsiteX60" fmla="*/ 441966 w 1371606"/>
                <a:gd name="connsiteY60" fmla="*/ 83820 h 937260"/>
                <a:gd name="connsiteX61" fmla="*/ 541026 w 1371606"/>
                <a:gd name="connsiteY61" fmla="*/ 68580 h 937260"/>
                <a:gd name="connsiteX62" fmla="*/ 594366 w 1371606"/>
                <a:gd name="connsiteY62" fmla="*/ 60960 h 937260"/>
                <a:gd name="connsiteX63" fmla="*/ 655326 w 1371606"/>
                <a:gd name="connsiteY63" fmla="*/ 45720 h 937260"/>
                <a:gd name="connsiteX64" fmla="*/ 800106 w 1371606"/>
                <a:gd name="connsiteY64" fmla="*/ 15240 h 937260"/>
                <a:gd name="connsiteX65" fmla="*/ 830586 w 1371606"/>
                <a:gd name="connsiteY65" fmla="*/ 7620 h 937260"/>
                <a:gd name="connsiteX66" fmla="*/ 906786 w 1371606"/>
                <a:gd name="connsiteY66" fmla="*/ 0 h 937260"/>
                <a:gd name="connsiteX67" fmla="*/ 952506 w 1371606"/>
                <a:gd name="connsiteY67" fmla="*/ 15240 h 937260"/>
                <a:gd name="connsiteX68" fmla="*/ 990606 w 1371606"/>
                <a:gd name="connsiteY68" fmla="*/ 22860 h 937260"/>
                <a:gd name="connsiteX69" fmla="*/ 1005846 w 1371606"/>
                <a:gd name="connsiteY69" fmla="*/ 38100 h 93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371606" h="937260">
                  <a:moveTo>
                    <a:pt x="1005846" y="38100"/>
                  </a:moveTo>
                  <a:cubicBezTo>
                    <a:pt x="1017276" y="46990"/>
                    <a:pt x="1017336" y="34350"/>
                    <a:pt x="1059186" y="76200"/>
                  </a:cubicBezTo>
                  <a:cubicBezTo>
                    <a:pt x="1084557" y="101571"/>
                    <a:pt x="1077017" y="83566"/>
                    <a:pt x="1104906" y="99060"/>
                  </a:cubicBezTo>
                  <a:cubicBezTo>
                    <a:pt x="1120917" y="107955"/>
                    <a:pt x="1135386" y="119380"/>
                    <a:pt x="1150626" y="129540"/>
                  </a:cubicBezTo>
                  <a:lnTo>
                    <a:pt x="1196346" y="160020"/>
                  </a:lnTo>
                  <a:cubicBezTo>
                    <a:pt x="1203966" y="165100"/>
                    <a:pt x="1210518" y="172364"/>
                    <a:pt x="1219206" y="175260"/>
                  </a:cubicBezTo>
                  <a:lnTo>
                    <a:pt x="1242066" y="182880"/>
                  </a:lnTo>
                  <a:cubicBezTo>
                    <a:pt x="1257306" y="198120"/>
                    <a:pt x="1280970" y="208153"/>
                    <a:pt x="1287786" y="228600"/>
                  </a:cubicBezTo>
                  <a:cubicBezTo>
                    <a:pt x="1315576" y="311970"/>
                    <a:pt x="1271255" y="185690"/>
                    <a:pt x="1310646" y="274320"/>
                  </a:cubicBezTo>
                  <a:cubicBezTo>
                    <a:pt x="1317170" y="289000"/>
                    <a:pt x="1316975" y="306674"/>
                    <a:pt x="1325886" y="320040"/>
                  </a:cubicBezTo>
                  <a:cubicBezTo>
                    <a:pt x="1330966" y="327660"/>
                    <a:pt x="1337407" y="334531"/>
                    <a:pt x="1341126" y="342900"/>
                  </a:cubicBezTo>
                  <a:cubicBezTo>
                    <a:pt x="1347650" y="357580"/>
                    <a:pt x="1351286" y="373380"/>
                    <a:pt x="1356366" y="388620"/>
                  </a:cubicBezTo>
                  <a:cubicBezTo>
                    <a:pt x="1368082" y="423767"/>
                    <a:pt x="1362411" y="403604"/>
                    <a:pt x="1371606" y="449580"/>
                  </a:cubicBezTo>
                  <a:cubicBezTo>
                    <a:pt x="1366827" y="483030"/>
                    <a:pt x="1358127" y="550976"/>
                    <a:pt x="1348746" y="579120"/>
                  </a:cubicBezTo>
                  <a:cubicBezTo>
                    <a:pt x="1346206" y="586740"/>
                    <a:pt x="1343333" y="594257"/>
                    <a:pt x="1341126" y="601980"/>
                  </a:cubicBezTo>
                  <a:cubicBezTo>
                    <a:pt x="1318094" y="682593"/>
                    <a:pt x="1354483" y="569530"/>
                    <a:pt x="1318266" y="678180"/>
                  </a:cubicBezTo>
                  <a:cubicBezTo>
                    <a:pt x="1315726" y="685800"/>
                    <a:pt x="1315101" y="694357"/>
                    <a:pt x="1310646" y="701040"/>
                  </a:cubicBezTo>
                  <a:lnTo>
                    <a:pt x="1280166" y="746760"/>
                  </a:lnTo>
                  <a:cubicBezTo>
                    <a:pt x="1275086" y="754380"/>
                    <a:pt x="1271402" y="763144"/>
                    <a:pt x="1264926" y="769620"/>
                  </a:cubicBezTo>
                  <a:cubicBezTo>
                    <a:pt x="1248074" y="786472"/>
                    <a:pt x="1240424" y="797111"/>
                    <a:pt x="1219206" y="807720"/>
                  </a:cubicBezTo>
                  <a:cubicBezTo>
                    <a:pt x="1206402" y="814122"/>
                    <a:pt x="1178073" y="819298"/>
                    <a:pt x="1165866" y="822960"/>
                  </a:cubicBezTo>
                  <a:cubicBezTo>
                    <a:pt x="1150479" y="827576"/>
                    <a:pt x="1133512" y="829289"/>
                    <a:pt x="1120146" y="838200"/>
                  </a:cubicBezTo>
                  <a:cubicBezTo>
                    <a:pt x="1083920" y="862351"/>
                    <a:pt x="1105974" y="850544"/>
                    <a:pt x="1051566" y="868680"/>
                  </a:cubicBezTo>
                  <a:cubicBezTo>
                    <a:pt x="1043946" y="871220"/>
                    <a:pt x="1035389" y="871845"/>
                    <a:pt x="1028706" y="876300"/>
                  </a:cubicBezTo>
                  <a:cubicBezTo>
                    <a:pt x="1021086" y="881380"/>
                    <a:pt x="1014264" y="887932"/>
                    <a:pt x="1005846" y="891540"/>
                  </a:cubicBezTo>
                  <a:cubicBezTo>
                    <a:pt x="996220" y="895665"/>
                    <a:pt x="985436" y="896283"/>
                    <a:pt x="975366" y="899160"/>
                  </a:cubicBezTo>
                  <a:cubicBezTo>
                    <a:pt x="930816" y="911888"/>
                    <a:pt x="975624" y="902489"/>
                    <a:pt x="922026" y="914400"/>
                  </a:cubicBezTo>
                  <a:cubicBezTo>
                    <a:pt x="909383" y="917210"/>
                    <a:pt x="896491" y="918879"/>
                    <a:pt x="883926" y="922020"/>
                  </a:cubicBezTo>
                  <a:cubicBezTo>
                    <a:pt x="876134" y="923968"/>
                    <a:pt x="868789" y="927433"/>
                    <a:pt x="861066" y="929640"/>
                  </a:cubicBezTo>
                  <a:cubicBezTo>
                    <a:pt x="850996" y="932517"/>
                    <a:pt x="840746" y="934720"/>
                    <a:pt x="830586" y="937260"/>
                  </a:cubicBezTo>
                  <a:cubicBezTo>
                    <a:pt x="812806" y="934720"/>
                    <a:pt x="794858" y="933162"/>
                    <a:pt x="777246" y="929640"/>
                  </a:cubicBezTo>
                  <a:cubicBezTo>
                    <a:pt x="756716" y="925534"/>
                    <a:pt x="735778" y="911653"/>
                    <a:pt x="716286" y="906780"/>
                  </a:cubicBezTo>
                  <a:cubicBezTo>
                    <a:pt x="698862" y="902424"/>
                    <a:pt x="680617" y="902373"/>
                    <a:pt x="662946" y="899160"/>
                  </a:cubicBezTo>
                  <a:cubicBezTo>
                    <a:pt x="610684" y="889658"/>
                    <a:pt x="653131" y="894801"/>
                    <a:pt x="609606" y="883920"/>
                  </a:cubicBezTo>
                  <a:cubicBezTo>
                    <a:pt x="597041" y="880779"/>
                    <a:pt x="583911" y="880022"/>
                    <a:pt x="571506" y="876300"/>
                  </a:cubicBezTo>
                  <a:cubicBezTo>
                    <a:pt x="558405" y="872370"/>
                    <a:pt x="546734" y="864136"/>
                    <a:pt x="533406" y="861060"/>
                  </a:cubicBezTo>
                  <a:cubicBezTo>
                    <a:pt x="513452" y="856455"/>
                    <a:pt x="492646" y="856807"/>
                    <a:pt x="472446" y="853440"/>
                  </a:cubicBezTo>
                  <a:cubicBezTo>
                    <a:pt x="462116" y="851718"/>
                    <a:pt x="452189" y="848092"/>
                    <a:pt x="441966" y="845820"/>
                  </a:cubicBezTo>
                  <a:cubicBezTo>
                    <a:pt x="426315" y="842342"/>
                    <a:pt x="397346" y="838750"/>
                    <a:pt x="381006" y="830580"/>
                  </a:cubicBezTo>
                  <a:cubicBezTo>
                    <a:pt x="372815" y="826484"/>
                    <a:pt x="365766" y="820420"/>
                    <a:pt x="358146" y="815340"/>
                  </a:cubicBezTo>
                  <a:cubicBezTo>
                    <a:pt x="332746" y="777240"/>
                    <a:pt x="350526" y="797560"/>
                    <a:pt x="297186" y="762000"/>
                  </a:cubicBezTo>
                  <a:lnTo>
                    <a:pt x="274326" y="746760"/>
                  </a:lnTo>
                  <a:cubicBezTo>
                    <a:pt x="260914" y="706524"/>
                    <a:pt x="271161" y="730583"/>
                    <a:pt x="236226" y="678180"/>
                  </a:cubicBezTo>
                  <a:cubicBezTo>
                    <a:pt x="222323" y="657325"/>
                    <a:pt x="222189" y="650775"/>
                    <a:pt x="198126" y="640080"/>
                  </a:cubicBezTo>
                  <a:lnTo>
                    <a:pt x="129546" y="617220"/>
                  </a:lnTo>
                  <a:cubicBezTo>
                    <a:pt x="121926" y="614680"/>
                    <a:pt x="113369" y="614055"/>
                    <a:pt x="106686" y="609600"/>
                  </a:cubicBezTo>
                  <a:lnTo>
                    <a:pt x="60966" y="579120"/>
                  </a:lnTo>
                  <a:cubicBezTo>
                    <a:pt x="55886" y="571500"/>
                    <a:pt x="49445" y="564629"/>
                    <a:pt x="45726" y="556260"/>
                  </a:cubicBezTo>
                  <a:cubicBezTo>
                    <a:pt x="39202" y="541580"/>
                    <a:pt x="35566" y="525780"/>
                    <a:pt x="30486" y="510540"/>
                  </a:cubicBezTo>
                  <a:cubicBezTo>
                    <a:pt x="27946" y="502920"/>
                    <a:pt x="27321" y="494363"/>
                    <a:pt x="22866" y="487680"/>
                  </a:cubicBezTo>
                  <a:lnTo>
                    <a:pt x="7626" y="464820"/>
                  </a:lnTo>
                  <a:cubicBezTo>
                    <a:pt x="-3098" y="379026"/>
                    <a:pt x="-1973" y="426471"/>
                    <a:pt x="7626" y="335280"/>
                  </a:cubicBezTo>
                  <a:cubicBezTo>
                    <a:pt x="10298" y="309894"/>
                    <a:pt x="4549" y="282257"/>
                    <a:pt x="15246" y="259080"/>
                  </a:cubicBezTo>
                  <a:cubicBezTo>
                    <a:pt x="21453" y="245633"/>
                    <a:pt x="40399" y="243413"/>
                    <a:pt x="53346" y="236220"/>
                  </a:cubicBezTo>
                  <a:cubicBezTo>
                    <a:pt x="84010" y="219185"/>
                    <a:pt x="93110" y="216951"/>
                    <a:pt x="129546" y="205740"/>
                  </a:cubicBezTo>
                  <a:cubicBezTo>
                    <a:pt x="147220" y="200302"/>
                    <a:pt x="165472" y="196719"/>
                    <a:pt x="182886" y="190500"/>
                  </a:cubicBezTo>
                  <a:cubicBezTo>
                    <a:pt x="201103" y="183994"/>
                    <a:pt x="218924" y="176291"/>
                    <a:pt x="236226" y="167640"/>
                  </a:cubicBezTo>
                  <a:cubicBezTo>
                    <a:pt x="388186" y="91660"/>
                    <a:pt x="195321" y="175587"/>
                    <a:pt x="342906" y="121920"/>
                  </a:cubicBezTo>
                  <a:cubicBezTo>
                    <a:pt x="353581" y="118038"/>
                    <a:pt x="362839" y="110899"/>
                    <a:pt x="373386" y="106680"/>
                  </a:cubicBezTo>
                  <a:cubicBezTo>
                    <a:pt x="388301" y="100714"/>
                    <a:pt x="403866" y="96520"/>
                    <a:pt x="419106" y="91440"/>
                  </a:cubicBezTo>
                  <a:cubicBezTo>
                    <a:pt x="426726" y="88900"/>
                    <a:pt x="433996" y="84816"/>
                    <a:pt x="441966" y="83820"/>
                  </a:cubicBezTo>
                  <a:cubicBezTo>
                    <a:pt x="589371" y="65394"/>
                    <a:pt x="436301" y="86034"/>
                    <a:pt x="541026" y="68580"/>
                  </a:cubicBezTo>
                  <a:cubicBezTo>
                    <a:pt x="558742" y="65627"/>
                    <a:pt x="576754" y="64482"/>
                    <a:pt x="594366" y="60960"/>
                  </a:cubicBezTo>
                  <a:cubicBezTo>
                    <a:pt x="614905" y="56852"/>
                    <a:pt x="634879" y="50264"/>
                    <a:pt x="655326" y="45720"/>
                  </a:cubicBezTo>
                  <a:cubicBezTo>
                    <a:pt x="703469" y="35021"/>
                    <a:pt x="752261" y="27201"/>
                    <a:pt x="800106" y="15240"/>
                  </a:cubicBezTo>
                  <a:cubicBezTo>
                    <a:pt x="810266" y="12700"/>
                    <a:pt x="820219" y="9101"/>
                    <a:pt x="830586" y="7620"/>
                  </a:cubicBezTo>
                  <a:cubicBezTo>
                    <a:pt x="855856" y="4010"/>
                    <a:pt x="881386" y="2540"/>
                    <a:pt x="906786" y="0"/>
                  </a:cubicBezTo>
                  <a:cubicBezTo>
                    <a:pt x="922026" y="5080"/>
                    <a:pt x="936754" y="12090"/>
                    <a:pt x="952506" y="15240"/>
                  </a:cubicBezTo>
                  <a:cubicBezTo>
                    <a:pt x="965206" y="17780"/>
                    <a:pt x="979022" y="17068"/>
                    <a:pt x="990606" y="22860"/>
                  </a:cubicBezTo>
                  <a:cubicBezTo>
                    <a:pt x="993819" y="24466"/>
                    <a:pt x="994416" y="29210"/>
                    <a:pt x="1005846" y="38100"/>
                  </a:cubicBezTo>
                  <a:close/>
                </a:path>
              </a:pathLst>
            </a:custGeom>
            <a:solidFill>
              <a:srgbClr val="4C2AB8"/>
            </a:solidFill>
          </p:spPr>
          <p:style>
            <a:lnRef idx="2">
              <a:schemeClr val="accent1">
                <a:shade val="50000"/>
              </a:schemeClr>
            </a:lnRef>
            <a:fillRef idx="1">
              <a:schemeClr val="accent1"/>
            </a:fillRef>
            <a:effectRef idx="0">
              <a:schemeClr val="accent1"/>
            </a:effectRef>
            <a:fontRef idx="minor">
              <a:schemeClr val="lt1"/>
            </a:fontRef>
          </p:style>
          <p:txBody>
            <a:bodyPr lIns="91440" tIns="182880" rtlCol="0" anchor="t"/>
            <a:lstStyle/>
            <a:p>
              <a:pPr algn="ctr"/>
              <a:r>
                <a:rPr lang="en-US" dirty="0">
                  <a:latin typeface="Cambria Math" panose="02040503050406030204" pitchFamily="18" charset="0"/>
                  <a:ea typeface="Cambria Math" panose="02040503050406030204" pitchFamily="18" charset="0"/>
                  <a:cs typeface="Apple Chancery" panose="03020702040506060504" pitchFamily="66" charset="-79"/>
                </a:rPr>
                <a:t>F</a:t>
              </a:r>
              <a:r>
                <a:rPr lang="en-US" baseline="-25000" dirty="0">
                  <a:latin typeface="Cambria Math" panose="02040503050406030204" pitchFamily="18" charset="0"/>
                  <a:ea typeface="Cambria Math" panose="02040503050406030204" pitchFamily="18" charset="0"/>
                  <a:cs typeface="Apple Chancery" panose="03020702040506060504" pitchFamily="66" charset="-79"/>
                </a:rPr>
                <a:t>1</a:t>
              </a:r>
            </a:p>
          </p:txBody>
        </p:sp>
        <p:sp>
          <p:nvSpPr>
            <p:cNvPr id="37" name="TextBox 36">
              <a:extLst>
                <a:ext uri="{FF2B5EF4-FFF2-40B4-BE49-F238E27FC236}">
                  <a16:creationId xmlns:a16="http://schemas.microsoft.com/office/drawing/2014/main" id="{6D2788A2-36E9-9320-689B-26B1212A6BB0}"/>
                </a:ext>
              </a:extLst>
            </p:cNvPr>
            <p:cNvSpPr txBox="1"/>
            <p:nvPr/>
          </p:nvSpPr>
          <p:spPr>
            <a:xfrm>
              <a:off x="2470168" y="1561933"/>
              <a:ext cx="393056" cy="369332"/>
            </a:xfrm>
            <a:prstGeom prst="rect">
              <a:avLst/>
            </a:prstGeom>
            <a:noFill/>
          </p:spPr>
          <p:txBody>
            <a:bodyPr wrap="none" rtlCol="0">
              <a:spAutoFit/>
            </a:bodyPr>
            <a:lstStyle/>
            <a:p>
              <a:r>
                <a:rPr lang="en-US" dirty="0">
                  <a:latin typeface="Cambria Math" panose="02040503050406030204" pitchFamily="18" charset="0"/>
                  <a:ea typeface="Cambria Math" panose="02040503050406030204" pitchFamily="18" charset="0"/>
                  <a:cs typeface="Apple Chancery" panose="03020702040506060504" pitchFamily="66" charset="-79"/>
                </a:rPr>
                <a:t>F</a:t>
              </a:r>
              <a:r>
                <a:rPr lang="en-US" baseline="-25000" dirty="0">
                  <a:latin typeface="Cambria Math" panose="02040503050406030204" pitchFamily="18" charset="0"/>
                  <a:ea typeface="Cambria Math" panose="02040503050406030204" pitchFamily="18" charset="0"/>
                  <a:cs typeface="Apple Chancery" panose="03020702040506060504" pitchFamily="66" charset="-79"/>
                </a:rPr>
                <a:t>1</a:t>
              </a:r>
            </a:p>
          </p:txBody>
        </p:sp>
        <p:sp>
          <p:nvSpPr>
            <p:cNvPr id="38" name="TextBox 37">
              <a:extLst>
                <a:ext uri="{FF2B5EF4-FFF2-40B4-BE49-F238E27FC236}">
                  <a16:creationId xmlns:a16="http://schemas.microsoft.com/office/drawing/2014/main" id="{47F0AEBF-EFC0-E23B-4C6C-30D02E9801B3}"/>
                </a:ext>
              </a:extLst>
            </p:cNvPr>
            <p:cNvSpPr txBox="1"/>
            <p:nvPr/>
          </p:nvSpPr>
          <p:spPr>
            <a:xfrm>
              <a:off x="8105304" y="1581151"/>
              <a:ext cx="393056" cy="369332"/>
            </a:xfrm>
            <a:prstGeom prst="rect">
              <a:avLst/>
            </a:prstGeom>
            <a:noFill/>
          </p:spPr>
          <p:txBody>
            <a:bodyPr wrap="none" rtlCol="0">
              <a:spAutoFit/>
            </a:bodyPr>
            <a:lstStyle/>
            <a:p>
              <a:r>
                <a:rPr lang="en-US" dirty="0">
                  <a:latin typeface="Cambria Math" panose="02040503050406030204" pitchFamily="18" charset="0"/>
                  <a:ea typeface="Cambria Math" panose="02040503050406030204" pitchFamily="18" charset="0"/>
                  <a:cs typeface="Apple Chancery" panose="03020702040506060504" pitchFamily="66" charset="-79"/>
                </a:rPr>
                <a:t>F</a:t>
              </a:r>
              <a:r>
                <a:rPr lang="en-US" baseline="-25000" dirty="0">
                  <a:latin typeface="Cambria Math" panose="02040503050406030204" pitchFamily="18" charset="0"/>
                  <a:ea typeface="Cambria Math" panose="02040503050406030204" pitchFamily="18" charset="0"/>
                  <a:cs typeface="Apple Chancery" panose="03020702040506060504" pitchFamily="66" charset="-79"/>
                </a:rPr>
                <a:t>2</a:t>
              </a:r>
            </a:p>
          </p:txBody>
        </p:sp>
        <p:sp>
          <p:nvSpPr>
            <p:cNvPr id="39" name="Rectangle 38">
              <a:extLst>
                <a:ext uri="{FF2B5EF4-FFF2-40B4-BE49-F238E27FC236}">
                  <a16:creationId xmlns:a16="http://schemas.microsoft.com/office/drawing/2014/main" id="{D7B6749D-6CE4-BF9C-FE88-F46C0F3D4633}"/>
                </a:ext>
              </a:extLst>
            </p:cNvPr>
            <p:cNvSpPr/>
            <p:nvPr/>
          </p:nvSpPr>
          <p:spPr>
            <a:xfrm>
              <a:off x="5552813" y="1949156"/>
              <a:ext cx="2552479" cy="2306225"/>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TextBox 39">
              <a:extLst>
                <a:ext uri="{FF2B5EF4-FFF2-40B4-BE49-F238E27FC236}">
                  <a16:creationId xmlns:a16="http://schemas.microsoft.com/office/drawing/2014/main" id="{DB80D515-8601-04CB-36FD-34007FC06E70}"/>
                </a:ext>
              </a:extLst>
            </p:cNvPr>
            <p:cNvSpPr txBox="1"/>
            <p:nvPr/>
          </p:nvSpPr>
          <p:spPr>
            <a:xfrm>
              <a:off x="7703425" y="1949156"/>
              <a:ext cx="393056" cy="369332"/>
            </a:xfrm>
            <a:prstGeom prst="rect">
              <a:avLst/>
            </a:prstGeom>
            <a:noFill/>
          </p:spPr>
          <p:txBody>
            <a:bodyPr wrap="none" rtlCol="0">
              <a:spAutoFit/>
            </a:bodyPr>
            <a:lstStyle/>
            <a:p>
              <a:r>
                <a:rPr lang="en-US" dirty="0">
                  <a:latin typeface="Cambria Math" panose="02040503050406030204" pitchFamily="18" charset="0"/>
                  <a:ea typeface="Cambria Math" panose="02040503050406030204" pitchFamily="18" charset="0"/>
                  <a:cs typeface="Apple Chancery" panose="03020702040506060504" pitchFamily="66" charset="-79"/>
                </a:rPr>
                <a:t>F</a:t>
              </a:r>
              <a:r>
                <a:rPr lang="en-US" baseline="-25000" dirty="0">
                  <a:latin typeface="Cambria Math" panose="02040503050406030204" pitchFamily="18" charset="0"/>
                  <a:ea typeface="Cambria Math" panose="02040503050406030204" pitchFamily="18" charset="0"/>
                  <a:cs typeface="Apple Chancery" panose="03020702040506060504" pitchFamily="66" charset="-79"/>
                </a:rPr>
                <a:t>1</a:t>
              </a:r>
            </a:p>
          </p:txBody>
        </p:sp>
        <p:sp>
          <p:nvSpPr>
            <p:cNvPr id="41" name="TextBox 40">
              <a:extLst>
                <a:ext uri="{FF2B5EF4-FFF2-40B4-BE49-F238E27FC236}">
                  <a16:creationId xmlns:a16="http://schemas.microsoft.com/office/drawing/2014/main" id="{85CAFC2F-7457-F93C-E214-C36676F8F151}"/>
                </a:ext>
              </a:extLst>
            </p:cNvPr>
            <p:cNvSpPr txBox="1"/>
            <p:nvPr/>
          </p:nvSpPr>
          <p:spPr>
            <a:xfrm>
              <a:off x="9192459" y="1157485"/>
              <a:ext cx="2610384" cy="1200329"/>
            </a:xfrm>
            <a:prstGeom prst="rect">
              <a:avLst/>
            </a:prstGeom>
            <a:noFill/>
          </p:spPr>
          <p:txBody>
            <a:bodyPr wrap="square" rtlCol="0">
              <a:spAutoFit/>
            </a:bodyPr>
            <a:lstStyle/>
            <a:p>
              <a:pPr algn="ctr"/>
              <a:r>
                <a:rPr lang="en-US" dirty="0">
                  <a:solidFill>
                    <a:schemeClr val="tx2"/>
                  </a:solidFill>
                </a:rPr>
                <a:t>By adding a layer, the new class of functions doesn’t contain the original one.</a:t>
              </a:r>
            </a:p>
          </p:txBody>
        </p:sp>
        <p:sp>
          <p:nvSpPr>
            <p:cNvPr id="42" name="TextBox 41">
              <a:extLst>
                <a:ext uri="{FF2B5EF4-FFF2-40B4-BE49-F238E27FC236}">
                  <a16:creationId xmlns:a16="http://schemas.microsoft.com/office/drawing/2014/main" id="{63B70CDD-5D4E-BDA8-1759-EA7F381EA008}"/>
                </a:ext>
              </a:extLst>
            </p:cNvPr>
            <p:cNvSpPr txBox="1"/>
            <p:nvPr/>
          </p:nvSpPr>
          <p:spPr>
            <a:xfrm>
              <a:off x="3249899" y="3421335"/>
              <a:ext cx="2164896" cy="1200329"/>
            </a:xfrm>
            <a:prstGeom prst="rect">
              <a:avLst/>
            </a:prstGeom>
            <a:noFill/>
          </p:spPr>
          <p:txBody>
            <a:bodyPr wrap="square" rtlCol="0">
              <a:spAutoFit/>
            </a:bodyPr>
            <a:lstStyle/>
            <a:p>
              <a:pPr algn="ctr"/>
              <a:r>
                <a:rPr lang="en-US" dirty="0">
                  <a:solidFill>
                    <a:schemeClr val="tx2"/>
                  </a:solidFill>
                </a:rPr>
                <a:t>This class of functions represents this architecture.</a:t>
              </a:r>
            </a:p>
          </p:txBody>
        </p:sp>
      </p:grpSp>
    </p:spTree>
    <p:custDataLst>
      <p:tags r:id="rId1"/>
    </p:custDataLst>
    <p:extLst>
      <p:ext uri="{BB962C8B-B14F-4D97-AF65-F5344CB8AC3E}">
        <p14:creationId xmlns:p14="http://schemas.microsoft.com/office/powerpoint/2010/main" val="19749902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B6950BA-3A86-43A6-B268-CB8F03DA450B}"/>
              </a:ext>
            </a:extLst>
          </p:cNvPr>
          <p:cNvSpPr>
            <a:spLocks noGrp="1"/>
          </p:cNvSpPr>
          <p:nvPr>
            <p:ph type="sldNum" idx="97"/>
          </p:nvPr>
        </p:nvSpPr>
        <p:spPr/>
        <p:txBody>
          <a:bodyPr/>
          <a:lstStyle/>
          <a:p>
            <a:fld id="{86A8BF56-6CB3-514C-9A64-F39D95C9E25B}" type="slidenum">
              <a:rPr lang="en-US" smtClean="0"/>
              <a:pPr/>
              <a:t>37</a:t>
            </a:fld>
            <a:endParaRPr lang="en-US" dirty="0"/>
          </a:p>
        </p:txBody>
      </p:sp>
      <p:sp>
        <p:nvSpPr>
          <p:cNvPr id="2" name="Title 1">
            <a:extLst>
              <a:ext uri="{FF2B5EF4-FFF2-40B4-BE49-F238E27FC236}">
                <a16:creationId xmlns:a16="http://schemas.microsoft.com/office/drawing/2014/main" id="{83429E4C-B67F-8645-ACF6-7476AD3CBF44}"/>
              </a:ext>
            </a:extLst>
          </p:cNvPr>
          <p:cNvSpPr>
            <a:spLocks noGrp="1"/>
          </p:cNvSpPr>
          <p:nvPr>
            <p:ph type="title" idx="1"/>
          </p:nvPr>
        </p:nvSpPr>
        <p:spPr/>
        <p:txBody>
          <a:bodyPr>
            <a:noAutofit/>
          </a:bodyPr>
          <a:lstStyle/>
          <a:p>
            <a:r>
              <a:rPr lang="en-US" sz="3200" dirty="0"/>
              <a:t>Source graphic: Schematic of function spaces: Residuals</a:t>
            </a:r>
          </a:p>
        </p:txBody>
      </p:sp>
      <p:sp>
        <p:nvSpPr>
          <p:cNvPr id="7" name="Content Placeholder 6">
            <a:extLst>
              <a:ext uri="{FF2B5EF4-FFF2-40B4-BE49-F238E27FC236}">
                <a16:creationId xmlns:a16="http://schemas.microsoft.com/office/drawing/2014/main" id="{49C64D36-1FA0-18D5-B295-E781292D500B}"/>
              </a:ext>
            </a:extLst>
          </p:cNvPr>
          <p:cNvSpPr>
            <a:spLocks noGrp="1"/>
          </p:cNvSpPr>
          <p:nvPr>
            <p:ph idx="2"/>
          </p:nvPr>
        </p:nvSpPr>
        <p:spPr/>
        <p:txBody>
          <a:bodyPr/>
          <a:lstStyle/>
          <a:p>
            <a:endParaRPr lang="en-US"/>
          </a:p>
        </p:txBody>
      </p:sp>
      <p:grpSp>
        <p:nvGrpSpPr>
          <p:cNvPr id="9" name="Group 8">
            <a:extLst>
              <a:ext uri="{FF2B5EF4-FFF2-40B4-BE49-F238E27FC236}">
                <a16:creationId xmlns:a16="http://schemas.microsoft.com/office/drawing/2014/main" id="{07B20FFF-99A8-4431-BC8B-EDF9F7A62A59}"/>
              </a:ext>
            </a:extLst>
          </p:cNvPr>
          <p:cNvGrpSpPr/>
          <p:nvPr/>
        </p:nvGrpSpPr>
        <p:grpSpPr>
          <a:xfrm>
            <a:off x="8810754" y="1859835"/>
            <a:ext cx="1926169" cy="1499421"/>
            <a:chOff x="8741946" y="1859835"/>
            <a:chExt cx="1926169" cy="1499421"/>
          </a:xfrm>
        </p:grpSpPr>
        <p:sp>
          <p:nvSpPr>
            <p:cNvPr id="51" name="Freeform 50">
              <a:extLst>
                <a:ext uri="{FF2B5EF4-FFF2-40B4-BE49-F238E27FC236}">
                  <a16:creationId xmlns:a16="http://schemas.microsoft.com/office/drawing/2014/main" id="{875C7A4E-E111-E8A5-A5E2-2E0FAF62FD92}"/>
                </a:ext>
              </a:extLst>
            </p:cNvPr>
            <p:cNvSpPr/>
            <p:nvPr/>
          </p:nvSpPr>
          <p:spPr>
            <a:xfrm>
              <a:off x="8741946" y="1859835"/>
              <a:ext cx="1926169" cy="1499421"/>
            </a:xfrm>
            <a:custGeom>
              <a:avLst/>
              <a:gdLst>
                <a:gd name="connsiteX0" fmla="*/ 1005846 w 1371606"/>
                <a:gd name="connsiteY0" fmla="*/ 38100 h 937260"/>
                <a:gd name="connsiteX1" fmla="*/ 1059186 w 1371606"/>
                <a:gd name="connsiteY1" fmla="*/ 76200 h 937260"/>
                <a:gd name="connsiteX2" fmla="*/ 1104906 w 1371606"/>
                <a:gd name="connsiteY2" fmla="*/ 99060 h 937260"/>
                <a:gd name="connsiteX3" fmla="*/ 1150626 w 1371606"/>
                <a:gd name="connsiteY3" fmla="*/ 129540 h 937260"/>
                <a:gd name="connsiteX4" fmla="*/ 1196346 w 1371606"/>
                <a:gd name="connsiteY4" fmla="*/ 160020 h 937260"/>
                <a:gd name="connsiteX5" fmla="*/ 1219206 w 1371606"/>
                <a:gd name="connsiteY5" fmla="*/ 175260 h 937260"/>
                <a:gd name="connsiteX6" fmla="*/ 1242066 w 1371606"/>
                <a:gd name="connsiteY6" fmla="*/ 182880 h 937260"/>
                <a:gd name="connsiteX7" fmla="*/ 1287786 w 1371606"/>
                <a:gd name="connsiteY7" fmla="*/ 228600 h 937260"/>
                <a:gd name="connsiteX8" fmla="*/ 1310646 w 1371606"/>
                <a:gd name="connsiteY8" fmla="*/ 274320 h 937260"/>
                <a:gd name="connsiteX9" fmla="*/ 1325886 w 1371606"/>
                <a:gd name="connsiteY9" fmla="*/ 320040 h 937260"/>
                <a:gd name="connsiteX10" fmla="*/ 1341126 w 1371606"/>
                <a:gd name="connsiteY10" fmla="*/ 342900 h 937260"/>
                <a:gd name="connsiteX11" fmla="*/ 1356366 w 1371606"/>
                <a:gd name="connsiteY11" fmla="*/ 388620 h 937260"/>
                <a:gd name="connsiteX12" fmla="*/ 1371606 w 1371606"/>
                <a:gd name="connsiteY12" fmla="*/ 449580 h 937260"/>
                <a:gd name="connsiteX13" fmla="*/ 1348746 w 1371606"/>
                <a:gd name="connsiteY13" fmla="*/ 579120 h 937260"/>
                <a:gd name="connsiteX14" fmla="*/ 1341126 w 1371606"/>
                <a:gd name="connsiteY14" fmla="*/ 601980 h 937260"/>
                <a:gd name="connsiteX15" fmla="*/ 1318266 w 1371606"/>
                <a:gd name="connsiteY15" fmla="*/ 678180 h 937260"/>
                <a:gd name="connsiteX16" fmla="*/ 1310646 w 1371606"/>
                <a:gd name="connsiteY16" fmla="*/ 701040 h 937260"/>
                <a:gd name="connsiteX17" fmla="*/ 1280166 w 1371606"/>
                <a:gd name="connsiteY17" fmla="*/ 746760 h 937260"/>
                <a:gd name="connsiteX18" fmla="*/ 1264926 w 1371606"/>
                <a:gd name="connsiteY18" fmla="*/ 769620 h 937260"/>
                <a:gd name="connsiteX19" fmla="*/ 1219206 w 1371606"/>
                <a:gd name="connsiteY19" fmla="*/ 807720 h 937260"/>
                <a:gd name="connsiteX20" fmla="*/ 1165866 w 1371606"/>
                <a:gd name="connsiteY20" fmla="*/ 822960 h 937260"/>
                <a:gd name="connsiteX21" fmla="*/ 1120146 w 1371606"/>
                <a:gd name="connsiteY21" fmla="*/ 838200 h 937260"/>
                <a:gd name="connsiteX22" fmla="*/ 1051566 w 1371606"/>
                <a:gd name="connsiteY22" fmla="*/ 868680 h 937260"/>
                <a:gd name="connsiteX23" fmla="*/ 1028706 w 1371606"/>
                <a:gd name="connsiteY23" fmla="*/ 876300 h 937260"/>
                <a:gd name="connsiteX24" fmla="*/ 1005846 w 1371606"/>
                <a:gd name="connsiteY24" fmla="*/ 891540 h 937260"/>
                <a:gd name="connsiteX25" fmla="*/ 975366 w 1371606"/>
                <a:gd name="connsiteY25" fmla="*/ 899160 h 937260"/>
                <a:gd name="connsiteX26" fmla="*/ 922026 w 1371606"/>
                <a:gd name="connsiteY26" fmla="*/ 914400 h 937260"/>
                <a:gd name="connsiteX27" fmla="*/ 883926 w 1371606"/>
                <a:gd name="connsiteY27" fmla="*/ 922020 h 937260"/>
                <a:gd name="connsiteX28" fmla="*/ 861066 w 1371606"/>
                <a:gd name="connsiteY28" fmla="*/ 929640 h 937260"/>
                <a:gd name="connsiteX29" fmla="*/ 830586 w 1371606"/>
                <a:gd name="connsiteY29" fmla="*/ 937260 h 937260"/>
                <a:gd name="connsiteX30" fmla="*/ 777246 w 1371606"/>
                <a:gd name="connsiteY30" fmla="*/ 929640 h 937260"/>
                <a:gd name="connsiteX31" fmla="*/ 716286 w 1371606"/>
                <a:gd name="connsiteY31" fmla="*/ 906780 h 937260"/>
                <a:gd name="connsiteX32" fmla="*/ 662946 w 1371606"/>
                <a:gd name="connsiteY32" fmla="*/ 899160 h 937260"/>
                <a:gd name="connsiteX33" fmla="*/ 609606 w 1371606"/>
                <a:gd name="connsiteY33" fmla="*/ 883920 h 937260"/>
                <a:gd name="connsiteX34" fmla="*/ 571506 w 1371606"/>
                <a:gd name="connsiteY34" fmla="*/ 876300 h 937260"/>
                <a:gd name="connsiteX35" fmla="*/ 533406 w 1371606"/>
                <a:gd name="connsiteY35" fmla="*/ 861060 h 937260"/>
                <a:gd name="connsiteX36" fmla="*/ 472446 w 1371606"/>
                <a:gd name="connsiteY36" fmla="*/ 853440 h 937260"/>
                <a:gd name="connsiteX37" fmla="*/ 441966 w 1371606"/>
                <a:gd name="connsiteY37" fmla="*/ 845820 h 937260"/>
                <a:gd name="connsiteX38" fmla="*/ 381006 w 1371606"/>
                <a:gd name="connsiteY38" fmla="*/ 830580 h 937260"/>
                <a:gd name="connsiteX39" fmla="*/ 358146 w 1371606"/>
                <a:gd name="connsiteY39" fmla="*/ 815340 h 937260"/>
                <a:gd name="connsiteX40" fmla="*/ 297186 w 1371606"/>
                <a:gd name="connsiteY40" fmla="*/ 762000 h 937260"/>
                <a:gd name="connsiteX41" fmla="*/ 274326 w 1371606"/>
                <a:gd name="connsiteY41" fmla="*/ 746760 h 937260"/>
                <a:gd name="connsiteX42" fmla="*/ 236226 w 1371606"/>
                <a:gd name="connsiteY42" fmla="*/ 678180 h 937260"/>
                <a:gd name="connsiteX43" fmla="*/ 198126 w 1371606"/>
                <a:gd name="connsiteY43" fmla="*/ 640080 h 937260"/>
                <a:gd name="connsiteX44" fmla="*/ 129546 w 1371606"/>
                <a:gd name="connsiteY44" fmla="*/ 617220 h 937260"/>
                <a:gd name="connsiteX45" fmla="*/ 106686 w 1371606"/>
                <a:gd name="connsiteY45" fmla="*/ 609600 h 937260"/>
                <a:gd name="connsiteX46" fmla="*/ 60966 w 1371606"/>
                <a:gd name="connsiteY46" fmla="*/ 579120 h 937260"/>
                <a:gd name="connsiteX47" fmla="*/ 45726 w 1371606"/>
                <a:gd name="connsiteY47" fmla="*/ 556260 h 937260"/>
                <a:gd name="connsiteX48" fmla="*/ 30486 w 1371606"/>
                <a:gd name="connsiteY48" fmla="*/ 510540 h 937260"/>
                <a:gd name="connsiteX49" fmla="*/ 22866 w 1371606"/>
                <a:gd name="connsiteY49" fmla="*/ 487680 h 937260"/>
                <a:gd name="connsiteX50" fmla="*/ 7626 w 1371606"/>
                <a:gd name="connsiteY50" fmla="*/ 464820 h 937260"/>
                <a:gd name="connsiteX51" fmla="*/ 7626 w 1371606"/>
                <a:gd name="connsiteY51" fmla="*/ 335280 h 937260"/>
                <a:gd name="connsiteX52" fmla="*/ 15246 w 1371606"/>
                <a:gd name="connsiteY52" fmla="*/ 259080 h 937260"/>
                <a:gd name="connsiteX53" fmla="*/ 53346 w 1371606"/>
                <a:gd name="connsiteY53" fmla="*/ 236220 h 937260"/>
                <a:gd name="connsiteX54" fmla="*/ 129546 w 1371606"/>
                <a:gd name="connsiteY54" fmla="*/ 205740 h 937260"/>
                <a:gd name="connsiteX55" fmla="*/ 182886 w 1371606"/>
                <a:gd name="connsiteY55" fmla="*/ 190500 h 937260"/>
                <a:gd name="connsiteX56" fmla="*/ 236226 w 1371606"/>
                <a:gd name="connsiteY56" fmla="*/ 167640 h 937260"/>
                <a:gd name="connsiteX57" fmla="*/ 342906 w 1371606"/>
                <a:gd name="connsiteY57" fmla="*/ 121920 h 937260"/>
                <a:gd name="connsiteX58" fmla="*/ 373386 w 1371606"/>
                <a:gd name="connsiteY58" fmla="*/ 106680 h 937260"/>
                <a:gd name="connsiteX59" fmla="*/ 419106 w 1371606"/>
                <a:gd name="connsiteY59" fmla="*/ 91440 h 937260"/>
                <a:gd name="connsiteX60" fmla="*/ 441966 w 1371606"/>
                <a:gd name="connsiteY60" fmla="*/ 83820 h 937260"/>
                <a:gd name="connsiteX61" fmla="*/ 541026 w 1371606"/>
                <a:gd name="connsiteY61" fmla="*/ 68580 h 937260"/>
                <a:gd name="connsiteX62" fmla="*/ 594366 w 1371606"/>
                <a:gd name="connsiteY62" fmla="*/ 60960 h 937260"/>
                <a:gd name="connsiteX63" fmla="*/ 655326 w 1371606"/>
                <a:gd name="connsiteY63" fmla="*/ 45720 h 937260"/>
                <a:gd name="connsiteX64" fmla="*/ 800106 w 1371606"/>
                <a:gd name="connsiteY64" fmla="*/ 15240 h 937260"/>
                <a:gd name="connsiteX65" fmla="*/ 830586 w 1371606"/>
                <a:gd name="connsiteY65" fmla="*/ 7620 h 937260"/>
                <a:gd name="connsiteX66" fmla="*/ 906786 w 1371606"/>
                <a:gd name="connsiteY66" fmla="*/ 0 h 937260"/>
                <a:gd name="connsiteX67" fmla="*/ 952506 w 1371606"/>
                <a:gd name="connsiteY67" fmla="*/ 15240 h 937260"/>
                <a:gd name="connsiteX68" fmla="*/ 990606 w 1371606"/>
                <a:gd name="connsiteY68" fmla="*/ 22860 h 937260"/>
                <a:gd name="connsiteX69" fmla="*/ 1005846 w 1371606"/>
                <a:gd name="connsiteY69" fmla="*/ 38100 h 93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371606" h="937260">
                  <a:moveTo>
                    <a:pt x="1005846" y="38100"/>
                  </a:moveTo>
                  <a:cubicBezTo>
                    <a:pt x="1017276" y="46990"/>
                    <a:pt x="1017336" y="34350"/>
                    <a:pt x="1059186" y="76200"/>
                  </a:cubicBezTo>
                  <a:cubicBezTo>
                    <a:pt x="1084557" y="101571"/>
                    <a:pt x="1077017" y="83566"/>
                    <a:pt x="1104906" y="99060"/>
                  </a:cubicBezTo>
                  <a:cubicBezTo>
                    <a:pt x="1120917" y="107955"/>
                    <a:pt x="1135386" y="119380"/>
                    <a:pt x="1150626" y="129540"/>
                  </a:cubicBezTo>
                  <a:lnTo>
                    <a:pt x="1196346" y="160020"/>
                  </a:lnTo>
                  <a:cubicBezTo>
                    <a:pt x="1203966" y="165100"/>
                    <a:pt x="1210518" y="172364"/>
                    <a:pt x="1219206" y="175260"/>
                  </a:cubicBezTo>
                  <a:lnTo>
                    <a:pt x="1242066" y="182880"/>
                  </a:lnTo>
                  <a:cubicBezTo>
                    <a:pt x="1257306" y="198120"/>
                    <a:pt x="1280970" y="208153"/>
                    <a:pt x="1287786" y="228600"/>
                  </a:cubicBezTo>
                  <a:cubicBezTo>
                    <a:pt x="1315576" y="311970"/>
                    <a:pt x="1271255" y="185690"/>
                    <a:pt x="1310646" y="274320"/>
                  </a:cubicBezTo>
                  <a:cubicBezTo>
                    <a:pt x="1317170" y="289000"/>
                    <a:pt x="1316975" y="306674"/>
                    <a:pt x="1325886" y="320040"/>
                  </a:cubicBezTo>
                  <a:cubicBezTo>
                    <a:pt x="1330966" y="327660"/>
                    <a:pt x="1337407" y="334531"/>
                    <a:pt x="1341126" y="342900"/>
                  </a:cubicBezTo>
                  <a:cubicBezTo>
                    <a:pt x="1347650" y="357580"/>
                    <a:pt x="1351286" y="373380"/>
                    <a:pt x="1356366" y="388620"/>
                  </a:cubicBezTo>
                  <a:cubicBezTo>
                    <a:pt x="1368082" y="423767"/>
                    <a:pt x="1362411" y="403604"/>
                    <a:pt x="1371606" y="449580"/>
                  </a:cubicBezTo>
                  <a:cubicBezTo>
                    <a:pt x="1366827" y="483030"/>
                    <a:pt x="1358127" y="550976"/>
                    <a:pt x="1348746" y="579120"/>
                  </a:cubicBezTo>
                  <a:cubicBezTo>
                    <a:pt x="1346206" y="586740"/>
                    <a:pt x="1343333" y="594257"/>
                    <a:pt x="1341126" y="601980"/>
                  </a:cubicBezTo>
                  <a:cubicBezTo>
                    <a:pt x="1318094" y="682593"/>
                    <a:pt x="1354483" y="569530"/>
                    <a:pt x="1318266" y="678180"/>
                  </a:cubicBezTo>
                  <a:cubicBezTo>
                    <a:pt x="1315726" y="685800"/>
                    <a:pt x="1315101" y="694357"/>
                    <a:pt x="1310646" y="701040"/>
                  </a:cubicBezTo>
                  <a:lnTo>
                    <a:pt x="1280166" y="746760"/>
                  </a:lnTo>
                  <a:cubicBezTo>
                    <a:pt x="1275086" y="754380"/>
                    <a:pt x="1271402" y="763144"/>
                    <a:pt x="1264926" y="769620"/>
                  </a:cubicBezTo>
                  <a:cubicBezTo>
                    <a:pt x="1248074" y="786472"/>
                    <a:pt x="1240424" y="797111"/>
                    <a:pt x="1219206" y="807720"/>
                  </a:cubicBezTo>
                  <a:cubicBezTo>
                    <a:pt x="1206402" y="814122"/>
                    <a:pt x="1178073" y="819298"/>
                    <a:pt x="1165866" y="822960"/>
                  </a:cubicBezTo>
                  <a:cubicBezTo>
                    <a:pt x="1150479" y="827576"/>
                    <a:pt x="1133512" y="829289"/>
                    <a:pt x="1120146" y="838200"/>
                  </a:cubicBezTo>
                  <a:cubicBezTo>
                    <a:pt x="1083920" y="862351"/>
                    <a:pt x="1105974" y="850544"/>
                    <a:pt x="1051566" y="868680"/>
                  </a:cubicBezTo>
                  <a:cubicBezTo>
                    <a:pt x="1043946" y="871220"/>
                    <a:pt x="1035389" y="871845"/>
                    <a:pt x="1028706" y="876300"/>
                  </a:cubicBezTo>
                  <a:cubicBezTo>
                    <a:pt x="1021086" y="881380"/>
                    <a:pt x="1014264" y="887932"/>
                    <a:pt x="1005846" y="891540"/>
                  </a:cubicBezTo>
                  <a:cubicBezTo>
                    <a:pt x="996220" y="895665"/>
                    <a:pt x="985436" y="896283"/>
                    <a:pt x="975366" y="899160"/>
                  </a:cubicBezTo>
                  <a:cubicBezTo>
                    <a:pt x="930816" y="911888"/>
                    <a:pt x="975624" y="902489"/>
                    <a:pt x="922026" y="914400"/>
                  </a:cubicBezTo>
                  <a:cubicBezTo>
                    <a:pt x="909383" y="917210"/>
                    <a:pt x="896491" y="918879"/>
                    <a:pt x="883926" y="922020"/>
                  </a:cubicBezTo>
                  <a:cubicBezTo>
                    <a:pt x="876134" y="923968"/>
                    <a:pt x="868789" y="927433"/>
                    <a:pt x="861066" y="929640"/>
                  </a:cubicBezTo>
                  <a:cubicBezTo>
                    <a:pt x="850996" y="932517"/>
                    <a:pt x="840746" y="934720"/>
                    <a:pt x="830586" y="937260"/>
                  </a:cubicBezTo>
                  <a:cubicBezTo>
                    <a:pt x="812806" y="934720"/>
                    <a:pt x="794858" y="933162"/>
                    <a:pt x="777246" y="929640"/>
                  </a:cubicBezTo>
                  <a:cubicBezTo>
                    <a:pt x="756716" y="925534"/>
                    <a:pt x="735778" y="911653"/>
                    <a:pt x="716286" y="906780"/>
                  </a:cubicBezTo>
                  <a:cubicBezTo>
                    <a:pt x="698862" y="902424"/>
                    <a:pt x="680617" y="902373"/>
                    <a:pt x="662946" y="899160"/>
                  </a:cubicBezTo>
                  <a:cubicBezTo>
                    <a:pt x="610684" y="889658"/>
                    <a:pt x="653131" y="894801"/>
                    <a:pt x="609606" y="883920"/>
                  </a:cubicBezTo>
                  <a:cubicBezTo>
                    <a:pt x="597041" y="880779"/>
                    <a:pt x="583911" y="880022"/>
                    <a:pt x="571506" y="876300"/>
                  </a:cubicBezTo>
                  <a:cubicBezTo>
                    <a:pt x="558405" y="872370"/>
                    <a:pt x="546734" y="864136"/>
                    <a:pt x="533406" y="861060"/>
                  </a:cubicBezTo>
                  <a:cubicBezTo>
                    <a:pt x="513452" y="856455"/>
                    <a:pt x="492646" y="856807"/>
                    <a:pt x="472446" y="853440"/>
                  </a:cubicBezTo>
                  <a:cubicBezTo>
                    <a:pt x="462116" y="851718"/>
                    <a:pt x="452189" y="848092"/>
                    <a:pt x="441966" y="845820"/>
                  </a:cubicBezTo>
                  <a:cubicBezTo>
                    <a:pt x="426315" y="842342"/>
                    <a:pt x="397346" y="838750"/>
                    <a:pt x="381006" y="830580"/>
                  </a:cubicBezTo>
                  <a:cubicBezTo>
                    <a:pt x="372815" y="826484"/>
                    <a:pt x="365766" y="820420"/>
                    <a:pt x="358146" y="815340"/>
                  </a:cubicBezTo>
                  <a:cubicBezTo>
                    <a:pt x="332746" y="777240"/>
                    <a:pt x="350526" y="797560"/>
                    <a:pt x="297186" y="762000"/>
                  </a:cubicBezTo>
                  <a:lnTo>
                    <a:pt x="274326" y="746760"/>
                  </a:lnTo>
                  <a:cubicBezTo>
                    <a:pt x="260914" y="706524"/>
                    <a:pt x="271161" y="730583"/>
                    <a:pt x="236226" y="678180"/>
                  </a:cubicBezTo>
                  <a:cubicBezTo>
                    <a:pt x="222323" y="657325"/>
                    <a:pt x="222189" y="650775"/>
                    <a:pt x="198126" y="640080"/>
                  </a:cubicBezTo>
                  <a:lnTo>
                    <a:pt x="129546" y="617220"/>
                  </a:lnTo>
                  <a:cubicBezTo>
                    <a:pt x="121926" y="614680"/>
                    <a:pt x="113369" y="614055"/>
                    <a:pt x="106686" y="609600"/>
                  </a:cubicBezTo>
                  <a:lnTo>
                    <a:pt x="60966" y="579120"/>
                  </a:lnTo>
                  <a:cubicBezTo>
                    <a:pt x="55886" y="571500"/>
                    <a:pt x="49445" y="564629"/>
                    <a:pt x="45726" y="556260"/>
                  </a:cubicBezTo>
                  <a:cubicBezTo>
                    <a:pt x="39202" y="541580"/>
                    <a:pt x="35566" y="525780"/>
                    <a:pt x="30486" y="510540"/>
                  </a:cubicBezTo>
                  <a:cubicBezTo>
                    <a:pt x="27946" y="502920"/>
                    <a:pt x="27321" y="494363"/>
                    <a:pt x="22866" y="487680"/>
                  </a:cubicBezTo>
                  <a:lnTo>
                    <a:pt x="7626" y="464820"/>
                  </a:lnTo>
                  <a:cubicBezTo>
                    <a:pt x="-3098" y="379026"/>
                    <a:pt x="-1973" y="426471"/>
                    <a:pt x="7626" y="335280"/>
                  </a:cubicBezTo>
                  <a:cubicBezTo>
                    <a:pt x="10298" y="309894"/>
                    <a:pt x="4549" y="282257"/>
                    <a:pt x="15246" y="259080"/>
                  </a:cubicBezTo>
                  <a:cubicBezTo>
                    <a:pt x="21453" y="245633"/>
                    <a:pt x="40399" y="243413"/>
                    <a:pt x="53346" y="236220"/>
                  </a:cubicBezTo>
                  <a:cubicBezTo>
                    <a:pt x="84010" y="219185"/>
                    <a:pt x="93110" y="216951"/>
                    <a:pt x="129546" y="205740"/>
                  </a:cubicBezTo>
                  <a:cubicBezTo>
                    <a:pt x="147220" y="200302"/>
                    <a:pt x="165472" y="196719"/>
                    <a:pt x="182886" y="190500"/>
                  </a:cubicBezTo>
                  <a:cubicBezTo>
                    <a:pt x="201103" y="183994"/>
                    <a:pt x="218924" y="176291"/>
                    <a:pt x="236226" y="167640"/>
                  </a:cubicBezTo>
                  <a:cubicBezTo>
                    <a:pt x="388186" y="91660"/>
                    <a:pt x="195321" y="175587"/>
                    <a:pt x="342906" y="121920"/>
                  </a:cubicBezTo>
                  <a:cubicBezTo>
                    <a:pt x="353581" y="118038"/>
                    <a:pt x="362839" y="110899"/>
                    <a:pt x="373386" y="106680"/>
                  </a:cubicBezTo>
                  <a:cubicBezTo>
                    <a:pt x="388301" y="100714"/>
                    <a:pt x="403866" y="96520"/>
                    <a:pt x="419106" y="91440"/>
                  </a:cubicBezTo>
                  <a:cubicBezTo>
                    <a:pt x="426726" y="88900"/>
                    <a:pt x="433996" y="84816"/>
                    <a:pt x="441966" y="83820"/>
                  </a:cubicBezTo>
                  <a:cubicBezTo>
                    <a:pt x="589371" y="65394"/>
                    <a:pt x="436301" y="86034"/>
                    <a:pt x="541026" y="68580"/>
                  </a:cubicBezTo>
                  <a:cubicBezTo>
                    <a:pt x="558742" y="65627"/>
                    <a:pt x="576754" y="64482"/>
                    <a:pt x="594366" y="60960"/>
                  </a:cubicBezTo>
                  <a:cubicBezTo>
                    <a:pt x="614905" y="56852"/>
                    <a:pt x="634879" y="50264"/>
                    <a:pt x="655326" y="45720"/>
                  </a:cubicBezTo>
                  <a:cubicBezTo>
                    <a:pt x="703469" y="35021"/>
                    <a:pt x="752261" y="27201"/>
                    <a:pt x="800106" y="15240"/>
                  </a:cubicBezTo>
                  <a:cubicBezTo>
                    <a:pt x="810266" y="12700"/>
                    <a:pt x="820219" y="9101"/>
                    <a:pt x="830586" y="7620"/>
                  </a:cubicBezTo>
                  <a:cubicBezTo>
                    <a:pt x="855856" y="4010"/>
                    <a:pt x="881386" y="2540"/>
                    <a:pt x="906786" y="0"/>
                  </a:cubicBezTo>
                  <a:cubicBezTo>
                    <a:pt x="922026" y="5080"/>
                    <a:pt x="936754" y="12090"/>
                    <a:pt x="952506" y="15240"/>
                  </a:cubicBezTo>
                  <a:cubicBezTo>
                    <a:pt x="965206" y="17780"/>
                    <a:pt x="979022" y="17068"/>
                    <a:pt x="990606" y="22860"/>
                  </a:cubicBezTo>
                  <a:cubicBezTo>
                    <a:pt x="993819" y="24466"/>
                    <a:pt x="994416" y="29210"/>
                    <a:pt x="1005846" y="38100"/>
                  </a:cubicBezTo>
                  <a:close/>
                </a:path>
              </a:pathLst>
            </a:custGeom>
            <a:solidFill>
              <a:srgbClr val="7055C7"/>
            </a:solidFill>
          </p:spPr>
          <p:style>
            <a:lnRef idx="2">
              <a:schemeClr val="accent1">
                <a:shade val="50000"/>
              </a:schemeClr>
            </a:lnRef>
            <a:fillRef idx="1">
              <a:schemeClr val="accent1"/>
            </a:fillRef>
            <a:effectRef idx="0">
              <a:schemeClr val="accent1"/>
            </a:effectRef>
            <a:fontRef idx="minor">
              <a:schemeClr val="lt1"/>
            </a:fontRef>
          </p:style>
          <p:txBody>
            <a:bodyPr tIns="182880" rtlCol="0" anchor="t"/>
            <a:lstStyle/>
            <a:p>
              <a:pPr algn="ctr"/>
              <a:r>
                <a:rPr lang="en-US" dirty="0">
                  <a:latin typeface="Cambria Math" panose="02040503050406030204" pitchFamily="18" charset="0"/>
                  <a:ea typeface="Cambria Math" panose="02040503050406030204" pitchFamily="18" charset="0"/>
                  <a:cs typeface="Apple Chancery" panose="03020702040506060504" pitchFamily="66" charset="-79"/>
                </a:rPr>
                <a:t>F</a:t>
              </a:r>
              <a:r>
                <a:rPr lang="en-US" baseline="-25000" dirty="0">
                  <a:latin typeface="Cambria Math" panose="02040503050406030204" pitchFamily="18" charset="0"/>
                  <a:ea typeface="Cambria Math" panose="02040503050406030204" pitchFamily="18" charset="0"/>
                  <a:cs typeface="Apple Chancery" panose="03020702040506060504" pitchFamily="66" charset="-79"/>
                </a:rPr>
                <a:t>2</a:t>
              </a:r>
            </a:p>
          </p:txBody>
        </p:sp>
        <p:sp>
          <p:nvSpPr>
            <p:cNvPr id="54" name="Freeform 53">
              <a:extLst>
                <a:ext uri="{FF2B5EF4-FFF2-40B4-BE49-F238E27FC236}">
                  <a16:creationId xmlns:a16="http://schemas.microsoft.com/office/drawing/2014/main" id="{21B37CF6-2559-D634-261F-12E077ED7EA3}"/>
                </a:ext>
              </a:extLst>
            </p:cNvPr>
            <p:cNvSpPr/>
            <p:nvPr/>
          </p:nvSpPr>
          <p:spPr>
            <a:xfrm>
              <a:off x="9216083" y="2293540"/>
              <a:ext cx="1371606" cy="937260"/>
            </a:xfrm>
            <a:custGeom>
              <a:avLst/>
              <a:gdLst>
                <a:gd name="connsiteX0" fmla="*/ 1005846 w 1371606"/>
                <a:gd name="connsiteY0" fmla="*/ 38100 h 937260"/>
                <a:gd name="connsiteX1" fmla="*/ 1059186 w 1371606"/>
                <a:gd name="connsiteY1" fmla="*/ 76200 h 937260"/>
                <a:gd name="connsiteX2" fmla="*/ 1104906 w 1371606"/>
                <a:gd name="connsiteY2" fmla="*/ 99060 h 937260"/>
                <a:gd name="connsiteX3" fmla="*/ 1150626 w 1371606"/>
                <a:gd name="connsiteY3" fmla="*/ 129540 h 937260"/>
                <a:gd name="connsiteX4" fmla="*/ 1196346 w 1371606"/>
                <a:gd name="connsiteY4" fmla="*/ 160020 h 937260"/>
                <a:gd name="connsiteX5" fmla="*/ 1219206 w 1371606"/>
                <a:gd name="connsiteY5" fmla="*/ 175260 h 937260"/>
                <a:gd name="connsiteX6" fmla="*/ 1242066 w 1371606"/>
                <a:gd name="connsiteY6" fmla="*/ 182880 h 937260"/>
                <a:gd name="connsiteX7" fmla="*/ 1287786 w 1371606"/>
                <a:gd name="connsiteY7" fmla="*/ 228600 h 937260"/>
                <a:gd name="connsiteX8" fmla="*/ 1310646 w 1371606"/>
                <a:gd name="connsiteY8" fmla="*/ 274320 h 937260"/>
                <a:gd name="connsiteX9" fmla="*/ 1325886 w 1371606"/>
                <a:gd name="connsiteY9" fmla="*/ 320040 h 937260"/>
                <a:gd name="connsiteX10" fmla="*/ 1341126 w 1371606"/>
                <a:gd name="connsiteY10" fmla="*/ 342900 h 937260"/>
                <a:gd name="connsiteX11" fmla="*/ 1356366 w 1371606"/>
                <a:gd name="connsiteY11" fmla="*/ 388620 h 937260"/>
                <a:gd name="connsiteX12" fmla="*/ 1371606 w 1371606"/>
                <a:gd name="connsiteY12" fmla="*/ 449580 h 937260"/>
                <a:gd name="connsiteX13" fmla="*/ 1348746 w 1371606"/>
                <a:gd name="connsiteY13" fmla="*/ 579120 h 937260"/>
                <a:gd name="connsiteX14" fmla="*/ 1341126 w 1371606"/>
                <a:gd name="connsiteY14" fmla="*/ 601980 h 937260"/>
                <a:gd name="connsiteX15" fmla="*/ 1318266 w 1371606"/>
                <a:gd name="connsiteY15" fmla="*/ 678180 h 937260"/>
                <a:gd name="connsiteX16" fmla="*/ 1310646 w 1371606"/>
                <a:gd name="connsiteY16" fmla="*/ 701040 h 937260"/>
                <a:gd name="connsiteX17" fmla="*/ 1280166 w 1371606"/>
                <a:gd name="connsiteY17" fmla="*/ 746760 h 937260"/>
                <a:gd name="connsiteX18" fmla="*/ 1264926 w 1371606"/>
                <a:gd name="connsiteY18" fmla="*/ 769620 h 937260"/>
                <a:gd name="connsiteX19" fmla="*/ 1219206 w 1371606"/>
                <a:gd name="connsiteY19" fmla="*/ 807720 h 937260"/>
                <a:gd name="connsiteX20" fmla="*/ 1165866 w 1371606"/>
                <a:gd name="connsiteY20" fmla="*/ 822960 h 937260"/>
                <a:gd name="connsiteX21" fmla="*/ 1120146 w 1371606"/>
                <a:gd name="connsiteY21" fmla="*/ 838200 h 937260"/>
                <a:gd name="connsiteX22" fmla="*/ 1051566 w 1371606"/>
                <a:gd name="connsiteY22" fmla="*/ 868680 h 937260"/>
                <a:gd name="connsiteX23" fmla="*/ 1028706 w 1371606"/>
                <a:gd name="connsiteY23" fmla="*/ 876300 h 937260"/>
                <a:gd name="connsiteX24" fmla="*/ 1005846 w 1371606"/>
                <a:gd name="connsiteY24" fmla="*/ 891540 h 937260"/>
                <a:gd name="connsiteX25" fmla="*/ 975366 w 1371606"/>
                <a:gd name="connsiteY25" fmla="*/ 899160 h 937260"/>
                <a:gd name="connsiteX26" fmla="*/ 922026 w 1371606"/>
                <a:gd name="connsiteY26" fmla="*/ 914400 h 937260"/>
                <a:gd name="connsiteX27" fmla="*/ 883926 w 1371606"/>
                <a:gd name="connsiteY27" fmla="*/ 922020 h 937260"/>
                <a:gd name="connsiteX28" fmla="*/ 861066 w 1371606"/>
                <a:gd name="connsiteY28" fmla="*/ 929640 h 937260"/>
                <a:gd name="connsiteX29" fmla="*/ 830586 w 1371606"/>
                <a:gd name="connsiteY29" fmla="*/ 937260 h 937260"/>
                <a:gd name="connsiteX30" fmla="*/ 777246 w 1371606"/>
                <a:gd name="connsiteY30" fmla="*/ 929640 h 937260"/>
                <a:gd name="connsiteX31" fmla="*/ 716286 w 1371606"/>
                <a:gd name="connsiteY31" fmla="*/ 906780 h 937260"/>
                <a:gd name="connsiteX32" fmla="*/ 662946 w 1371606"/>
                <a:gd name="connsiteY32" fmla="*/ 899160 h 937260"/>
                <a:gd name="connsiteX33" fmla="*/ 609606 w 1371606"/>
                <a:gd name="connsiteY33" fmla="*/ 883920 h 937260"/>
                <a:gd name="connsiteX34" fmla="*/ 571506 w 1371606"/>
                <a:gd name="connsiteY34" fmla="*/ 876300 h 937260"/>
                <a:gd name="connsiteX35" fmla="*/ 533406 w 1371606"/>
                <a:gd name="connsiteY35" fmla="*/ 861060 h 937260"/>
                <a:gd name="connsiteX36" fmla="*/ 472446 w 1371606"/>
                <a:gd name="connsiteY36" fmla="*/ 853440 h 937260"/>
                <a:gd name="connsiteX37" fmla="*/ 441966 w 1371606"/>
                <a:gd name="connsiteY37" fmla="*/ 845820 h 937260"/>
                <a:gd name="connsiteX38" fmla="*/ 381006 w 1371606"/>
                <a:gd name="connsiteY38" fmla="*/ 830580 h 937260"/>
                <a:gd name="connsiteX39" fmla="*/ 358146 w 1371606"/>
                <a:gd name="connsiteY39" fmla="*/ 815340 h 937260"/>
                <a:gd name="connsiteX40" fmla="*/ 297186 w 1371606"/>
                <a:gd name="connsiteY40" fmla="*/ 762000 h 937260"/>
                <a:gd name="connsiteX41" fmla="*/ 274326 w 1371606"/>
                <a:gd name="connsiteY41" fmla="*/ 746760 h 937260"/>
                <a:gd name="connsiteX42" fmla="*/ 236226 w 1371606"/>
                <a:gd name="connsiteY42" fmla="*/ 678180 h 937260"/>
                <a:gd name="connsiteX43" fmla="*/ 198126 w 1371606"/>
                <a:gd name="connsiteY43" fmla="*/ 640080 h 937260"/>
                <a:gd name="connsiteX44" fmla="*/ 129546 w 1371606"/>
                <a:gd name="connsiteY44" fmla="*/ 617220 h 937260"/>
                <a:gd name="connsiteX45" fmla="*/ 106686 w 1371606"/>
                <a:gd name="connsiteY45" fmla="*/ 609600 h 937260"/>
                <a:gd name="connsiteX46" fmla="*/ 60966 w 1371606"/>
                <a:gd name="connsiteY46" fmla="*/ 579120 h 937260"/>
                <a:gd name="connsiteX47" fmla="*/ 45726 w 1371606"/>
                <a:gd name="connsiteY47" fmla="*/ 556260 h 937260"/>
                <a:gd name="connsiteX48" fmla="*/ 30486 w 1371606"/>
                <a:gd name="connsiteY48" fmla="*/ 510540 h 937260"/>
                <a:gd name="connsiteX49" fmla="*/ 22866 w 1371606"/>
                <a:gd name="connsiteY49" fmla="*/ 487680 h 937260"/>
                <a:gd name="connsiteX50" fmla="*/ 7626 w 1371606"/>
                <a:gd name="connsiteY50" fmla="*/ 464820 h 937260"/>
                <a:gd name="connsiteX51" fmla="*/ 7626 w 1371606"/>
                <a:gd name="connsiteY51" fmla="*/ 335280 h 937260"/>
                <a:gd name="connsiteX52" fmla="*/ 15246 w 1371606"/>
                <a:gd name="connsiteY52" fmla="*/ 259080 h 937260"/>
                <a:gd name="connsiteX53" fmla="*/ 53346 w 1371606"/>
                <a:gd name="connsiteY53" fmla="*/ 236220 h 937260"/>
                <a:gd name="connsiteX54" fmla="*/ 129546 w 1371606"/>
                <a:gd name="connsiteY54" fmla="*/ 205740 h 937260"/>
                <a:gd name="connsiteX55" fmla="*/ 182886 w 1371606"/>
                <a:gd name="connsiteY55" fmla="*/ 190500 h 937260"/>
                <a:gd name="connsiteX56" fmla="*/ 236226 w 1371606"/>
                <a:gd name="connsiteY56" fmla="*/ 167640 h 937260"/>
                <a:gd name="connsiteX57" fmla="*/ 342906 w 1371606"/>
                <a:gd name="connsiteY57" fmla="*/ 121920 h 937260"/>
                <a:gd name="connsiteX58" fmla="*/ 373386 w 1371606"/>
                <a:gd name="connsiteY58" fmla="*/ 106680 h 937260"/>
                <a:gd name="connsiteX59" fmla="*/ 419106 w 1371606"/>
                <a:gd name="connsiteY59" fmla="*/ 91440 h 937260"/>
                <a:gd name="connsiteX60" fmla="*/ 441966 w 1371606"/>
                <a:gd name="connsiteY60" fmla="*/ 83820 h 937260"/>
                <a:gd name="connsiteX61" fmla="*/ 541026 w 1371606"/>
                <a:gd name="connsiteY61" fmla="*/ 68580 h 937260"/>
                <a:gd name="connsiteX62" fmla="*/ 594366 w 1371606"/>
                <a:gd name="connsiteY62" fmla="*/ 60960 h 937260"/>
                <a:gd name="connsiteX63" fmla="*/ 655326 w 1371606"/>
                <a:gd name="connsiteY63" fmla="*/ 45720 h 937260"/>
                <a:gd name="connsiteX64" fmla="*/ 800106 w 1371606"/>
                <a:gd name="connsiteY64" fmla="*/ 15240 h 937260"/>
                <a:gd name="connsiteX65" fmla="*/ 830586 w 1371606"/>
                <a:gd name="connsiteY65" fmla="*/ 7620 h 937260"/>
                <a:gd name="connsiteX66" fmla="*/ 906786 w 1371606"/>
                <a:gd name="connsiteY66" fmla="*/ 0 h 937260"/>
                <a:gd name="connsiteX67" fmla="*/ 952506 w 1371606"/>
                <a:gd name="connsiteY67" fmla="*/ 15240 h 937260"/>
                <a:gd name="connsiteX68" fmla="*/ 990606 w 1371606"/>
                <a:gd name="connsiteY68" fmla="*/ 22860 h 937260"/>
                <a:gd name="connsiteX69" fmla="*/ 1005846 w 1371606"/>
                <a:gd name="connsiteY69" fmla="*/ 38100 h 9372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1371606" h="937260">
                  <a:moveTo>
                    <a:pt x="1005846" y="38100"/>
                  </a:moveTo>
                  <a:cubicBezTo>
                    <a:pt x="1017276" y="46990"/>
                    <a:pt x="1017336" y="34350"/>
                    <a:pt x="1059186" y="76200"/>
                  </a:cubicBezTo>
                  <a:cubicBezTo>
                    <a:pt x="1084557" y="101571"/>
                    <a:pt x="1077017" y="83566"/>
                    <a:pt x="1104906" y="99060"/>
                  </a:cubicBezTo>
                  <a:cubicBezTo>
                    <a:pt x="1120917" y="107955"/>
                    <a:pt x="1135386" y="119380"/>
                    <a:pt x="1150626" y="129540"/>
                  </a:cubicBezTo>
                  <a:lnTo>
                    <a:pt x="1196346" y="160020"/>
                  </a:lnTo>
                  <a:cubicBezTo>
                    <a:pt x="1203966" y="165100"/>
                    <a:pt x="1210518" y="172364"/>
                    <a:pt x="1219206" y="175260"/>
                  </a:cubicBezTo>
                  <a:lnTo>
                    <a:pt x="1242066" y="182880"/>
                  </a:lnTo>
                  <a:cubicBezTo>
                    <a:pt x="1257306" y="198120"/>
                    <a:pt x="1280970" y="208153"/>
                    <a:pt x="1287786" y="228600"/>
                  </a:cubicBezTo>
                  <a:cubicBezTo>
                    <a:pt x="1315576" y="311970"/>
                    <a:pt x="1271255" y="185690"/>
                    <a:pt x="1310646" y="274320"/>
                  </a:cubicBezTo>
                  <a:cubicBezTo>
                    <a:pt x="1317170" y="289000"/>
                    <a:pt x="1316975" y="306674"/>
                    <a:pt x="1325886" y="320040"/>
                  </a:cubicBezTo>
                  <a:cubicBezTo>
                    <a:pt x="1330966" y="327660"/>
                    <a:pt x="1337407" y="334531"/>
                    <a:pt x="1341126" y="342900"/>
                  </a:cubicBezTo>
                  <a:cubicBezTo>
                    <a:pt x="1347650" y="357580"/>
                    <a:pt x="1351286" y="373380"/>
                    <a:pt x="1356366" y="388620"/>
                  </a:cubicBezTo>
                  <a:cubicBezTo>
                    <a:pt x="1368082" y="423767"/>
                    <a:pt x="1362411" y="403604"/>
                    <a:pt x="1371606" y="449580"/>
                  </a:cubicBezTo>
                  <a:cubicBezTo>
                    <a:pt x="1366827" y="483030"/>
                    <a:pt x="1358127" y="550976"/>
                    <a:pt x="1348746" y="579120"/>
                  </a:cubicBezTo>
                  <a:cubicBezTo>
                    <a:pt x="1346206" y="586740"/>
                    <a:pt x="1343333" y="594257"/>
                    <a:pt x="1341126" y="601980"/>
                  </a:cubicBezTo>
                  <a:cubicBezTo>
                    <a:pt x="1318094" y="682593"/>
                    <a:pt x="1354483" y="569530"/>
                    <a:pt x="1318266" y="678180"/>
                  </a:cubicBezTo>
                  <a:cubicBezTo>
                    <a:pt x="1315726" y="685800"/>
                    <a:pt x="1315101" y="694357"/>
                    <a:pt x="1310646" y="701040"/>
                  </a:cubicBezTo>
                  <a:lnTo>
                    <a:pt x="1280166" y="746760"/>
                  </a:lnTo>
                  <a:cubicBezTo>
                    <a:pt x="1275086" y="754380"/>
                    <a:pt x="1271402" y="763144"/>
                    <a:pt x="1264926" y="769620"/>
                  </a:cubicBezTo>
                  <a:cubicBezTo>
                    <a:pt x="1248074" y="786472"/>
                    <a:pt x="1240424" y="797111"/>
                    <a:pt x="1219206" y="807720"/>
                  </a:cubicBezTo>
                  <a:cubicBezTo>
                    <a:pt x="1206402" y="814122"/>
                    <a:pt x="1178073" y="819298"/>
                    <a:pt x="1165866" y="822960"/>
                  </a:cubicBezTo>
                  <a:cubicBezTo>
                    <a:pt x="1150479" y="827576"/>
                    <a:pt x="1133512" y="829289"/>
                    <a:pt x="1120146" y="838200"/>
                  </a:cubicBezTo>
                  <a:cubicBezTo>
                    <a:pt x="1083920" y="862351"/>
                    <a:pt x="1105974" y="850544"/>
                    <a:pt x="1051566" y="868680"/>
                  </a:cubicBezTo>
                  <a:cubicBezTo>
                    <a:pt x="1043946" y="871220"/>
                    <a:pt x="1035389" y="871845"/>
                    <a:pt x="1028706" y="876300"/>
                  </a:cubicBezTo>
                  <a:cubicBezTo>
                    <a:pt x="1021086" y="881380"/>
                    <a:pt x="1014264" y="887932"/>
                    <a:pt x="1005846" y="891540"/>
                  </a:cubicBezTo>
                  <a:cubicBezTo>
                    <a:pt x="996220" y="895665"/>
                    <a:pt x="985436" y="896283"/>
                    <a:pt x="975366" y="899160"/>
                  </a:cubicBezTo>
                  <a:cubicBezTo>
                    <a:pt x="930816" y="911888"/>
                    <a:pt x="975624" y="902489"/>
                    <a:pt x="922026" y="914400"/>
                  </a:cubicBezTo>
                  <a:cubicBezTo>
                    <a:pt x="909383" y="917210"/>
                    <a:pt x="896491" y="918879"/>
                    <a:pt x="883926" y="922020"/>
                  </a:cubicBezTo>
                  <a:cubicBezTo>
                    <a:pt x="876134" y="923968"/>
                    <a:pt x="868789" y="927433"/>
                    <a:pt x="861066" y="929640"/>
                  </a:cubicBezTo>
                  <a:cubicBezTo>
                    <a:pt x="850996" y="932517"/>
                    <a:pt x="840746" y="934720"/>
                    <a:pt x="830586" y="937260"/>
                  </a:cubicBezTo>
                  <a:cubicBezTo>
                    <a:pt x="812806" y="934720"/>
                    <a:pt x="794858" y="933162"/>
                    <a:pt x="777246" y="929640"/>
                  </a:cubicBezTo>
                  <a:cubicBezTo>
                    <a:pt x="756716" y="925534"/>
                    <a:pt x="735778" y="911653"/>
                    <a:pt x="716286" y="906780"/>
                  </a:cubicBezTo>
                  <a:cubicBezTo>
                    <a:pt x="698862" y="902424"/>
                    <a:pt x="680617" y="902373"/>
                    <a:pt x="662946" y="899160"/>
                  </a:cubicBezTo>
                  <a:cubicBezTo>
                    <a:pt x="610684" y="889658"/>
                    <a:pt x="653131" y="894801"/>
                    <a:pt x="609606" y="883920"/>
                  </a:cubicBezTo>
                  <a:cubicBezTo>
                    <a:pt x="597041" y="880779"/>
                    <a:pt x="583911" y="880022"/>
                    <a:pt x="571506" y="876300"/>
                  </a:cubicBezTo>
                  <a:cubicBezTo>
                    <a:pt x="558405" y="872370"/>
                    <a:pt x="546734" y="864136"/>
                    <a:pt x="533406" y="861060"/>
                  </a:cubicBezTo>
                  <a:cubicBezTo>
                    <a:pt x="513452" y="856455"/>
                    <a:pt x="492646" y="856807"/>
                    <a:pt x="472446" y="853440"/>
                  </a:cubicBezTo>
                  <a:cubicBezTo>
                    <a:pt x="462116" y="851718"/>
                    <a:pt x="452189" y="848092"/>
                    <a:pt x="441966" y="845820"/>
                  </a:cubicBezTo>
                  <a:cubicBezTo>
                    <a:pt x="426315" y="842342"/>
                    <a:pt x="397346" y="838750"/>
                    <a:pt x="381006" y="830580"/>
                  </a:cubicBezTo>
                  <a:cubicBezTo>
                    <a:pt x="372815" y="826484"/>
                    <a:pt x="365766" y="820420"/>
                    <a:pt x="358146" y="815340"/>
                  </a:cubicBezTo>
                  <a:cubicBezTo>
                    <a:pt x="332746" y="777240"/>
                    <a:pt x="350526" y="797560"/>
                    <a:pt x="297186" y="762000"/>
                  </a:cubicBezTo>
                  <a:lnTo>
                    <a:pt x="274326" y="746760"/>
                  </a:lnTo>
                  <a:cubicBezTo>
                    <a:pt x="260914" y="706524"/>
                    <a:pt x="271161" y="730583"/>
                    <a:pt x="236226" y="678180"/>
                  </a:cubicBezTo>
                  <a:cubicBezTo>
                    <a:pt x="222323" y="657325"/>
                    <a:pt x="222189" y="650775"/>
                    <a:pt x="198126" y="640080"/>
                  </a:cubicBezTo>
                  <a:lnTo>
                    <a:pt x="129546" y="617220"/>
                  </a:lnTo>
                  <a:cubicBezTo>
                    <a:pt x="121926" y="614680"/>
                    <a:pt x="113369" y="614055"/>
                    <a:pt x="106686" y="609600"/>
                  </a:cubicBezTo>
                  <a:lnTo>
                    <a:pt x="60966" y="579120"/>
                  </a:lnTo>
                  <a:cubicBezTo>
                    <a:pt x="55886" y="571500"/>
                    <a:pt x="49445" y="564629"/>
                    <a:pt x="45726" y="556260"/>
                  </a:cubicBezTo>
                  <a:cubicBezTo>
                    <a:pt x="39202" y="541580"/>
                    <a:pt x="35566" y="525780"/>
                    <a:pt x="30486" y="510540"/>
                  </a:cubicBezTo>
                  <a:cubicBezTo>
                    <a:pt x="27946" y="502920"/>
                    <a:pt x="27321" y="494363"/>
                    <a:pt x="22866" y="487680"/>
                  </a:cubicBezTo>
                  <a:lnTo>
                    <a:pt x="7626" y="464820"/>
                  </a:lnTo>
                  <a:cubicBezTo>
                    <a:pt x="-3098" y="379026"/>
                    <a:pt x="-1973" y="426471"/>
                    <a:pt x="7626" y="335280"/>
                  </a:cubicBezTo>
                  <a:cubicBezTo>
                    <a:pt x="10298" y="309894"/>
                    <a:pt x="4549" y="282257"/>
                    <a:pt x="15246" y="259080"/>
                  </a:cubicBezTo>
                  <a:cubicBezTo>
                    <a:pt x="21453" y="245633"/>
                    <a:pt x="40399" y="243413"/>
                    <a:pt x="53346" y="236220"/>
                  </a:cubicBezTo>
                  <a:cubicBezTo>
                    <a:pt x="84010" y="219185"/>
                    <a:pt x="93110" y="216951"/>
                    <a:pt x="129546" y="205740"/>
                  </a:cubicBezTo>
                  <a:cubicBezTo>
                    <a:pt x="147220" y="200302"/>
                    <a:pt x="165472" y="196719"/>
                    <a:pt x="182886" y="190500"/>
                  </a:cubicBezTo>
                  <a:cubicBezTo>
                    <a:pt x="201103" y="183994"/>
                    <a:pt x="218924" y="176291"/>
                    <a:pt x="236226" y="167640"/>
                  </a:cubicBezTo>
                  <a:cubicBezTo>
                    <a:pt x="388186" y="91660"/>
                    <a:pt x="195321" y="175587"/>
                    <a:pt x="342906" y="121920"/>
                  </a:cubicBezTo>
                  <a:cubicBezTo>
                    <a:pt x="353581" y="118038"/>
                    <a:pt x="362839" y="110899"/>
                    <a:pt x="373386" y="106680"/>
                  </a:cubicBezTo>
                  <a:cubicBezTo>
                    <a:pt x="388301" y="100714"/>
                    <a:pt x="403866" y="96520"/>
                    <a:pt x="419106" y="91440"/>
                  </a:cubicBezTo>
                  <a:cubicBezTo>
                    <a:pt x="426726" y="88900"/>
                    <a:pt x="433996" y="84816"/>
                    <a:pt x="441966" y="83820"/>
                  </a:cubicBezTo>
                  <a:cubicBezTo>
                    <a:pt x="589371" y="65394"/>
                    <a:pt x="436301" y="86034"/>
                    <a:pt x="541026" y="68580"/>
                  </a:cubicBezTo>
                  <a:cubicBezTo>
                    <a:pt x="558742" y="65627"/>
                    <a:pt x="576754" y="64482"/>
                    <a:pt x="594366" y="60960"/>
                  </a:cubicBezTo>
                  <a:cubicBezTo>
                    <a:pt x="614905" y="56852"/>
                    <a:pt x="634879" y="50264"/>
                    <a:pt x="655326" y="45720"/>
                  </a:cubicBezTo>
                  <a:cubicBezTo>
                    <a:pt x="703469" y="35021"/>
                    <a:pt x="752261" y="27201"/>
                    <a:pt x="800106" y="15240"/>
                  </a:cubicBezTo>
                  <a:cubicBezTo>
                    <a:pt x="810266" y="12700"/>
                    <a:pt x="820219" y="9101"/>
                    <a:pt x="830586" y="7620"/>
                  </a:cubicBezTo>
                  <a:cubicBezTo>
                    <a:pt x="855856" y="4010"/>
                    <a:pt x="881386" y="2540"/>
                    <a:pt x="906786" y="0"/>
                  </a:cubicBezTo>
                  <a:cubicBezTo>
                    <a:pt x="922026" y="5080"/>
                    <a:pt x="936754" y="12090"/>
                    <a:pt x="952506" y="15240"/>
                  </a:cubicBezTo>
                  <a:cubicBezTo>
                    <a:pt x="965206" y="17780"/>
                    <a:pt x="979022" y="17068"/>
                    <a:pt x="990606" y="22860"/>
                  </a:cubicBezTo>
                  <a:cubicBezTo>
                    <a:pt x="993819" y="24466"/>
                    <a:pt x="994416" y="29210"/>
                    <a:pt x="1005846" y="38100"/>
                  </a:cubicBezTo>
                  <a:close/>
                </a:path>
              </a:pathLst>
            </a:custGeom>
            <a:solidFill>
              <a:srgbClr val="4C2AB8"/>
            </a:solidFill>
          </p:spPr>
          <p:style>
            <a:lnRef idx="2">
              <a:schemeClr val="accent1">
                <a:shade val="50000"/>
              </a:schemeClr>
            </a:lnRef>
            <a:fillRef idx="1">
              <a:schemeClr val="accent1"/>
            </a:fillRef>
            <a:effectRef idx="0">
              <a:schemeClr val="accent1"/>
            </a:effectRef>
            <a:fontRef idx="minor">
              <a:schemeClr val="lt1"/>
            </a:fontRef>
          </p:style>
          <p:txBody>
            <a:bodyPr tIns="182880" rtlCol="0" anchor="t"/>
            <a:lstStyle/>
            <a:p>
              <a:pPr algn="ctr"/>
              <a:r>
                <a:rPr lang="en-US" dirty="0">
                  <a:latin typeface="Cambria Math" panose="02040503050406030204" pitchFamily="18" charset="0"/>
                  <a:ea typeface="Cambria Math" panose="02040503050406030204" pitchFamily="18" charset="0"/>
                  <a:cs typeface="Apple Chancery" panose="03020702040506060504" pitchFamily="66" charset="-79"/>
                </a:rPr>
                <a:t>F</a:t>
              </a:r>
              <a:r>
                <a:rPr lang="en-US" baseline="-25000" dirty="0">
                  <a:latin typeface="Cambria Math" panose="02040503050406030204" pitchFamily="18" charset="0"/>
                  <a:ea typeface="Cambria Math" panose="02040503050406030204" pitchFamily="18" charset="0"/>
                  <a:cs typeface="Apple Chancery" panose="03020702040506060504" pitchFamily="66" charset="-79"/>
                </a:rPr>
                <a:t>1</a:t>
              </a:r>
            </a:p>
          </p:txBody>
        </p:sp>
      </p:grpSp>
      <p:grpSp>
        <p:nvGrpSpPr>
          <p:cNvPr id="12" name="Group 11">
            <a:extLst>
              <a:ext uri="{FF2B5EF4-FFF2-40B4-BE49-F238E27FC236}">
                <a16:creationId xmlns:a16="http://schemas.microsoft.com/office/drawing/2014/main" id="{2DC3E853-15BC-424C-8CA0-B4EA19B66BD3}"/>
              </a:ext>
            </a:extLst>
          </p:cNvPr>
          <p:cNvGrpSpPr/>
          <p:nvPr/>
        </p:nvGrpSpPr>
        <p:grpSpPr>
          <a:xfrm>
            <a:off x="676404" y="1210884"/>
            <a:ext cx="3138071" cy="5053440"/>
            <a:chOff x="676404" y="1210884"/>
            <a:chExt cx="3138071" cy="5053440"/>
          </a:xfrm>
        </p:grpSpPr>
        <p:sp>
          <p:nvSpPr>
            <p:cNvPr id="3" name="Rectangle 2">
              <a:extLst>
                <a:ext uri="{FF2B5EF4-FFF2-40B4-BE49-F238E27FC236}">
                  <a16:creationId xmlns:a16="http://schemas.microsoft.com/office/drawing/2014/main" id="{8AF55A3C-2B86-460C-2BCD-495ABAE38160}"/>
                </a:ext>
              </a:extLst>
            </p:cNvPr>
            <p:cNvSpPr/>
            <p:nvPr/>
          </p:nvSpPr>
          <p:spPr>
            <a:xfrm>
              <a:off x="887440" y="2781959"/>
              <a:ext cx="1778000" cy="396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Layer 2</a:t>
              </a:r>
            </a:p>
          </p:txBody>
        </p:sp>
        <p:sp>
          <p:nvSpPr>
            <p:cNvPr id="4" name="Rectangle 3">
              <a:extLst>
                <a:ext uri="{FF2B5EF4-FFF2-40B4-BE49-F238E27FC236}">
                  <a16:creationId xmlns:a16="http://schemas.microsoft.com/office/drawing/2014/main" id="{B17FC354-0D26-691D-0780-61A766823FDC}"/>
                </a:ext>
              </a:extLst>
            </p:cNvPr>
            <p:cNvSpPr/>
            <p:nvPr/>
          </p:nvSpPr>
          <p:spPr>
            <a:xfrm>
              <a:off x="887440" y="3763213"/>
              <a:ext cx="1778000" cy="396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Layer N</a:t>
              </a:r>
            </a:p>
          </p:txBody>
        </p:sp>
        <p:sp>
          <p:nvSpPr>
            <p:cNvPr id="5" name="Rectangle 4">
              <a:extLst>
                <a:ext uri="{FF2B5EF4-FFF2-40B4-BE49-F238E27FC236}">
                  <a16:creationId xmlns:a16="http://schemas.microsoft.com/office/drawing/2014/main" id="{01662A9C-A46F-EA28-2784-48B8987BCCA4}"/>
                </a:ext>
              </a:extLst>
            </p:cNvPr>
            <p:cNvSpPr/>
            <p:nvPr/>
          </p:nvSpPr>
          <p:spPr>
            <a:xfrm>
              <a:off x="887440" y="2079200"/>
              <a:ext cx="1778000" cy="39660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Layer 1</a:t>
              </a:r>
            </a:p>
          </p:txBody>
        </p:sp>
        <p:cxnSp>
          <p:nvCxnSpPr>
            <p:cNvPr id="11" name="Straight Arrow Connector 10">
              <a:extLst>
                <a:ext uri="{FF2B5EF4-FFF2-40B4-BE49-F238E27FC236}">
                  <a16:creationId xmlns:a16="http://schemas.microsoft.com/office/drawing/2014/main" id="{F2219BDB-0831-F1F6-B09E-3559E352D9DB}"/>
                </a:ext>
              </a:extLst>
            </p:cNvPr>
            <p:cNvCxnSpPr>
              <a:stCxn id="5" idx="2"/>
              <a:endCxn id="3" idx="0"/>
            </p:cNvCxnSpPr>
            <p:nvPr/>
          </p:nvCxnSpPr>
          <p:spPr>
            <a:xfrm>
              <a:off x="1776440" y="2475809"/>
              <a:ext cx="0" cy="3061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4D6D090-9987-F3A0-6CDB-A907410EDEBF}"/>
                </a:ext>
              </a:extLst>
            </p:cNvPr>
            <p:cNvCxnSpPr>
              <a:cxnSpLocks/>
            </p:cNvCxnSpPr>
            <p:nvPr/>
          </p:nvCxnSpPr>
          <p:spPr>
            <a:xfrm>
              <a:off x="1776440" y="3178568"/>
              <a:ext cx="0" cy="259557"/>
            </a:xfrm>
            <a:prstGeom prst="straightConnector1">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44" name="Straight Arrow Connector 43">
              <a:extLst>
                <a:ext uri="{FF2B5EF4-FFF2-40B4-BE49-F238E27FC236}">
                  <a16:creationId xmlns:a16="http://schemas.microsoft.com/office/drawing/2014/main" id="{D96E4D4E-F1D4-CE4E-5012-C9361CB5C9B0}"/>
                </a:ext>
              </a:extLst>
            </p:cNvPr>
            <p:cNvCxnSpPr>
              <a:cxnSpLocks/>
            </p:cNvCxnSpPr>
            <p:nvPr/>
          </p:nvCxnSpPr>
          <p:spPr>
            <a:xfrm flipH="1">
              <a:off x="1776440" y="3438125"/>
              <a:ext cx="0" cy="325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91CFF08A-49C7-7D25-399A-7E5D3D7609B5}"/>
                </a:ext>
              </a:extLst>
            </p:cNvPr>
            <p:cNvSpPr txBox="1"/>
            <p:nvPr/>
          </p:nvSpPr>
          <p:spPr>
            <a:xfrm>
              <a:off x="1626399" y="1210884"/>
              <a:ext cx="300082" cy="369332"/>
            </a:xfrm>
            <a:prstGeom prst="rect">
              <a:avLst/>
            </a:prstGeom>
            <a:noFill/>
          </p:spPr>
          <p:txBody>
            <a:bodyPr wrap="none" rtlCol="0">
              <a:spAutoFit/>
            </a:bodyPr>
            <a:lstStyle/>
            <a:p>
              <a:pPr algn="ctr"/>
              <a:r>
                <a:rPr lang="en-US" dirty="0">
                  <a:latin typeface="Cambria Math" panose="02040503050406030204" pitchFamily="18" charset="0"/>
                  <a:ea typeface="Cambria Math" panose="02040503050406030204" pitchFamily="18" charset="0"/>
                  <a:cs typeface="Apple Chancery" panose="03020702040506060504" pitchFamily="66" charset="-79"/>
                </a:rPr>
                <a:t>x</a:t>
              </a:r>
              <a:endParaRPr lang="en-US" dirty="0">
                <a:latin typeface="Cambria Math" panose="02040503050406030204" pitchFamily="18" charset="0"/>
                <a:ea typeface="Cambria Math" panose="02040503050406030204" pitchFamily="18" charset="0"/>
              </a:endParaRPr>
            </a:p>
          </p:txBody>
        </p:sp>
        <p:cxnSp>
          <p:nvCxnSpPr>
            <p:cNvPr id="46" name="Straight Arrow Connector 45">
              <a:extLst>
                <a:ext uri="{FF2B5EF4-FFF2-40B4-BE49-F238E27FC236}">
                  <a16:creationId xmlns:a16="http://schemas.microsoft.com/office/drawing/2014/main" id="{84954C26-21C7-677E-99F4-09B2342E6983}"/>
                </a:ext>
              </a:extLst>
            </p:cNvPr>
            <p:cNvCxnSpPr>
              <a:cxnSpLocks/>
              <a:stCxn id="45" idx="2"/>
              <a:endCxn id="5" idx="0"/>
            </p:cNvCxnSpPr>
            <p:nvPr/>
          </p:nvCxnSpPr>
          <p:spPr>
            <a:xfrm>
              <a:off x="1776440" y="1580216"/>
              <a:ext cx="0" cy="4989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5887781-9C5B-AA9F-35EF-83CD4DD21E89}"/>
                </a:ext>
              </a:extLst>
            </p:cNvPr>
            <p:cNvCxnSpPr>
              <a:cxnSpLocks/>
              <a:stCxn id="4" idx="2"/>
              <a:endCxn id="48" idx="0"/>
            </p:cNvCxnSpPr>
            <p:nvPr/>
          </p:nvCxnSpPr>
          <p:spPr>
            <a:xfrm>
              <a:off x="1776440" y="4159822"/>
              <a:ext cx="0" cy="5373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8" name="Rectangle 47">
              <a:extLst>
                <a:ext uri="{FF2B5EF4-FFF2-40B4-BE49-F238E27FC236}">
                  <a16:creationId xmlns:a16="http://schemas.microsoft.com/office/drawing/2014/main" id="{54DAAB4E-BFE4-CD65-17E0-E6E5E260EB32}"/>
                </a:ext>
              </a:extLst>
            </p:cNvPr>
            <p:cNvSpPr/>
            <p:nvPr/>
          </p:nvSpPr>
          <p:spPr>
            <a:xfrm>
              <a:off x="887440" y="4697184"/>
              <a:ext cx="1778000" cy="396609"/>
            </a:xfrm>
            <a:prstGeom prst="rec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Layer N + 1</a:t>
              </a:r>
            </a:p>
          </p:txBody>
        </p:sp>
        <p:cxnSp>
          <p:nvCxnSpPr>
            <p:cNvPr id="49" name="Straight Arrow Connector 48">
              <a:extLst>
                <a:ext uri="{FF2B5EF4-FFF2-40B4-BE49-F238E27FC236}">
                  <a16:creationId xmlns:a16="http://schemas.microsoft.com/office/drawing/2014/main" id="{C2B7F70D-4660-916C-4A1F-BA14FF3C9C61}"/>
                </a:ext>
              </a:extLst>
            </p:cNvPr>
            <p:cNvCxnSpPr>
              <a:cxnSpLocks/>
              <a:stCxn id="48" idx="2"/>
              <a:endCxn id="50" idx="0"/>
            </p:cNvCxnSpPr>
            <p:nvPr/>
          </p:nvCxnSpPr>
          <p:spPr>
            <a:xfrm>
              <a:off x="1776440" y="5093793"/>
              <a:ext cx="0" cy="8011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B9C45716-EAD0-EAB0-AA5D-E40B75CB2443}"/>
                </a:ext>
              </a:extLst>
            </p:cNvPr>
            <p:cNvSpPr txBox="1"/>
            <p:nvPr/>
          </p:nvSpPr>
          <p:spPr>
            <a:xfrm>
              <a:off x="1243313" y="5894992"/>
              <a:ext cx="1066254" cy="369332"/>
            </a:xfrm>
            <a:prstGeom prst="rect">
              <a:avLst/>
            </a:prstGeom>
            <a:noFill/>
          </p:spPr>
          <p:txBody>
            <a:bodyPr wrap="none" rtlCol="0">
              <a:spAutoFit/>
            </a:bodyPr>
            <a:lstStyle/>
            <a:p>
              <a:pPr algn="ctr"/>
              <a:r>
                <a:rPr lang="en-US" dirty="0">
                  <a:latin typeface="Cambria Math" panose="02040503050406030204" pitchFamily="18" charset="0"/>
                  <a:ea typeface="Cambria Math" panose="02040503050406030204" pitchFamily="18" charset="0"/>
                  <a:cs typeface="Apple Chancery" panose="03020702040506060504" pitchFamily="66" charset="-79"/>
                </a:rPr>
                <a:t>f*(x) + x</a:t>
              </a:r>
            </a:p>
          </p:txBody>
        </p:sp>
        <p:sp>
          <p:nvSpPr>
            <p:cNvPr id="52" name="Rectangle 51">
              <a:extLst>
                <a:ext uri="{FF2B5EF4-FFF2-40B4-BE49-F238E27FC236}">
                  <a16:creationId xmlns:a16="http://schemas.microsoft.com/office/drawing/2014/main" id="{D2EB4A12-1F44-0FF6-2607-6A7A18AD0341}"/>
                </a:ext>
              </a:extLst>
            </p:cNvPr>
            <p:cNvSpPr/>
            <p:nvPr/>
          </p:nvSpPr>
          <p:spPr>
            <a:xfrm>
              <a:off x="676404" y="1626345"/>
              <a:ext cx="3035299" cy="3872038"/>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ight Arrow 52">
              <a:extLst>
                <a:ext uri="{FF2B5EF4-FFF2-40B4-BE49-F238E27FC236}">
                  <a16:creationId xmlns:a16="http://schemas.microsoft.com/office/drawing/2014/main" id="{F2A1D5F8-EC95-9C71-F1B9-5D5383BC1E1A}"/>
                </a:ext>
              </a:extLst>
            </p:cNvPr>
            <p:cNvSpPr/>
            <p:nvPr/>
          </p:nvSpPr>
          <p:spPr>
            <a:xfrm>
              <a:off x="3348808" y="4690046"/>
              <a:ext cx="465667" cy="3884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TextBox 54">
              <a:extLst>
                <a:ext uri="{FF2B5EF4-FFF2-40B4-BE49-F238E27FC236}">
                  <a16:creationId xmlns:a16="http://schemas.microsoft.com/office/drawing/2014/main" id="{7C8239C9-D73D-B65A-5325-97F1AA6E8FD9}"/>
                </a:ext>
              </a:extLst>
            </p:cNvPr>
            <p:cNvSpPr txBox="1"/>
            <p:nvPr/>
          </p:nvSpPr>
          <p:spPr>
            <a:xfrm>
              <a:off x="3278572" y="1626345"/>
              <a:ext cx="393056" cy="369332"/>
            </a:xfrm>
            <a:prstGeom prst="rect">
              <a:avLst/>
            </a:prstGeom>
            <a:noFill/>
          </p:spPr>
          <p:txBody>
            <a:bodyPr wrap="none" rtlCol="0">
              <a:spAutoFit/>
            </a:bodyPr>
            <a:lstStyle/>
            <a:p>
              <a:r>
                <a:rPr lang="en-US" dirty="0">
                  <a:latin typeface="Cambria Math" panose="02040503050406030204" pitchFamily="18" charset="0"/>
                  <a:ea typeface="Cambria Math" panose="02040503050406030204" pitchFamily="18" charset="0"/>
                  <a:cs typeface="Apple Chancery" panose="03020702040506060504" pitchFamily="66" charset="-79"/>
                </a:rPr>
                <a:t>F</a:t>
              </a:r>
              <a:r>
                <a:rPr lang="en-US" baseline="-25000" dirty="0">
                  <a:latin typeface="Cambria Math" panose="02040503050406030204" pitchFamily="18" charset="0"/>
                  <a:ea typeface="Cambria Math" panose="02040503050406030204" pitchFamily="18" charset="0"/>
                  <a:cs typeface="Apple Chancery" panose="03020702040506060504" pitchFamily="66" charset="-79"/>
                </a:rPr>
                <a:t>2</a:t>
              </a:r>
            </a:p>
          </p:txBody>
        </p:sp>
        <p:sp>
          <p:nvSpPr>
            <p:cNvPr id="56" name="Rectangle 55">
              <a:extLst>
                <a:ext uri="{FF2B5EF4-FFF2-40B4-BE49-F238E27FC236}">
                  <a16:creationId xmlns:a16="http://schemas.microsoft.com/office/drawing/2014/main" id="{CC169665-FD5B-9707-907B-77AD697D1A1B}"/>
                </a:ext>
              </a:extLst>
            </p:cNvPr>
            <p:cNvSpPr/>
            <p:nvPr/>
          </p:nvSpPr>
          <p:spPr>
            <a:xfrm>
              <a:off x="726081" y="1994350"/>
              <a:ext cx="2552479" cy="2306225"/>
            </a:xfrm>
            <a:prstGeom prst="rect">
              <a:avLst/>
            </a:prstGeom>
            <a:noFill/>
            <a:ln>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561ABAA9-5058-EC58-0821-50DD665D5FAF}"/>
                </a:ext>
              </a:extLst>
            </p:cNvPr>
            <p:cNvSpPr txBox="1"/>
            <p:nvPr/>
          </p:nvSpPr>
          <p:spPr>
            <a:xfrm>
              <a:off x="2876693" y="1994350"/>
              <a:ext cx="393056" cy="369332"/>
            </a:xfrm>
            <a:prstGeom prst="rect">
              <a:avLst/>
            </a:prstGeom>
            <a:noFill/>
          </p:spPr>
          <p:txBody>
            <a:bodyPr wrap="none" rtlCol="0">
              <a:spAutoFit/>
            </a:bodyPr>
            <a:lstStyle/>
            <a:p>
              <a:r>
                <a:rPr lang="en-US" dirty="0">
                  <a:latin typeface="Cambria Math" panose="02040503050406030204" pitchFamily="18" charset="0"/>
                  <a:ea typeface="Cambria Math" panose="02040503050406030204" pitchFamily="18" charset="0"/>
                  <a:cs typeface="Apple Chancery" panose="03020702040506060504" pitchFamily="66" charset="-79"/>
                </a:rPr>
                <a:t>F</a:t>
              </a:r>
              <a:r>
                <a:rPr lang="en-US" baseline="-25000" dirty="0">
                  <a:latin typeface="Cambria Math" panose="02040503050406030204" pitchFamily="18" charset="0"/>
                  <a:ea typeface="Cambria Math" panose="02040503050406030204" pitchFamily="18" charset="0"/>
                  <a:cs typeface="Apple Chancery" panose="03020702040506060504" pitchFamily="66" charset="-79"/>
                </a:rPr>
                <a:t>1</a:t>
              </a:r>
            </a:p>
          </p:txBody>
        </p:sp>
        <p:cxnSp>
          <p:nvCxnSpPr>
            <p:cNvPr id="59" name="Straight Connector 58">
              <a:extLst>
                <a:ext uri="{FF2B5EF4-FFF2-40B4-BE49-F238E27FC236}">
                  <a16:creationId xmlns:a16="http://schemas.microsoft.com/office/drawing/2014/main" id="{B87E9847-A35C-0966-1EBB-8634A5A36D62}"/>
                </a:ext>
              </a:extLst>
            </p:cNvPr>
            <p:cNvCxnSpPr/>
            <p:nvPr/>
          </p:nvCxnSpPr>
          <p:spPr>
            <a:xfrm>
              <a:off x="1763354" y="4450320"/>
              <a:ext cx="1241383" cy="0"/>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CED91E63-8A7F-EC17-364F-575D97DE85AB}"/>
                </a:ext>
              </a:extLst>
            </p:cNvPr>
            <p:cNvCxnSpPr>
              <a:cxnSpLocks/>
            </p:cNvCxnSpPr>
            <p:nvPr/>
          </p:nvCxnSpPr>
          <p:spPr>
            <a:xfrm>
              <a:off x="2987803" y="4450320"/>
              <a:ext cx="0" cy="811499"/>
            </a:xfrm>
            <a:prstGeom prst="line">
              <a:avLst/>
            </a:prstGeom>
            <a:ln w="31750"/>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2DB17ED8-C1BB-3F50-2FD3-8254712B4301}"/>
                </a:ext>
              </a:extLst>
            </p:cNvPr>
            <p:cNvCxnSpPr/>
            <p:nvPr/>
          </p:nvCxnSpPr>
          <p:spPr>
            <a:xfrm flipH="1">
              <a:off x="1763354" y="5261819"/>
              <a:ext cx="1241383" cy="0"/>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FED8FFC-576A-5992-AB9B-2F140E846CA4}"/>
                </a:ext>
              </a:extLst>
            </p:cNvPr>
            <p:cNvSpPr txBox="1"/>
            <p:nvPr/>
          </p:nvSpPr>
          <p:spPr>
            <a:xfrm>
              <a:off x="3059977" y="4663019"/>
              <a:ext cx="300082" cy="369332"/>
            </a:xfrm>
            <a:prstGeom prst="rect">
              <a:avLst/>
            </a:prstGeom>
            <a:noFill/>
          </p:spPr>
          <p:txBody>
            <a:bodyPr wrap="none" rtlCol="0">
              <a:spAutoFit/>
            </a:bodyPr>
            <a:lstStyle/>
            <a:p>
              <a:r>
                <a:rPr lang="en-US" dirty="0">
                  <a:latin typeface="Cambria Math" panose="02040503050406030204" pitchFamily="18" charset="0"/>
                  <a:ea typeface="Cambria Math" panose="02040503050406030204" pitchFamily="18" charset="0"/>
                  <a:cs typeface="Apple Chancery" panose="03020702040506060504" pitchFamily="66" charset="-79"/>
                </a:rPr>
                <a:t>x</a:t>
              </a:r>
              <a:endParaRPr lang="en-US" dirty="0">
                <a:latin typeface="Cambria Math" panose="02040503050406030204" pitchFamily="18" charset="0"/>
                <a:ea typeface="Cambria Math" panose="02040503050406030204" pitchFamily="18" charset="0"/>
              </a:endParaRPr>
            </a:p>
          </p:txBody>
        </p:sp>
      </p:grpSp>
    </p:spTree>
    <p:custDataLst>
      <p:tags r:id="rId1"/>
    </p:custDataLst>
    <p:extLst>
      <p:ext uri="{BB962C8B-B14F-4D97-AF65-F5344CB8AC3E}">
        <p14:creationId xmlns:p14="http://schemas.microsoft.com/office/powerpoint/2010/main" val="5146937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C3DD027-B9B0-3240-BE2E-99871821E5B8}"/>
              </a:ext>
            </a:extLst>
          </p:cNvPr>
          <p:cNvSpPr>
            <a:spLocks noGrp="1"/>
          </p:cNvSpPr>
          <p:nvPr>
            <p:ph type="sldNum" idx="97"/>
          </p:nvPr>
        </p:nvSpPr>
        <p:spPr/>
        <p:txBody>
          <a:bodyPr/>
          <a:lstStyle/>
          <a:p>
            <a:fld id="{86CB4B4D-7CA3-9044-876B-883B54F8677D}" type="slidenum">
              <a:rPr lang="en-US" smtClean="0"/>
              <a:t>38</a:t>
            </a:fld>
            <a:endParaRPr lang="en-US" dirty="0"/>
          </a:p>
        </p:txBody>
      </p:sp>
      <p:sp>
        <p:nvSpPr>
          <p:cNvPr id="2" name="Title 1">
            <a:extLst>
              <a:ext uri="{FF2B5EF4-FFF2-40B4-BE49-F238E27FC236}">
                <a16:creationId xmlns:a16="http://schemas.microsoft.com/office/drawing/2014/main" id="{83429E4C-B67F-8645-ACF6-7476AD3CBF44}"/>
              </a:ext>
            </a:extLst>
          </p:cNvPr>
          <p:cNvSpPr>
            <a:spLocks noGrp="1"/>
          </p:cNvSpPr>
          <p:nvPr>
            <p:ph type="title" idx="1"/>
          </p:nvPr>
        </p:nvSpPr>
        <p:spPr/>
        <p:txBody>
          <a:bodyPr>
            <a:noAutofit/>
          </a:bodyPr>
          <a:lstStyle/>
          <a:p>
            <a:r>
              <a:rPr lang="en-US" sz="2400" dirty="0"/>
              <a:t>Source graphic: Residual layers: Creating nested function families</a:t>
            </a:r>
          </a:p>
        </p:txBody>
      </p:sp>
      <p:sp>
        <p:nvSpPr>
          <p:cNvPr id="4" name="Content Placeholder 3">
            <a:extLst>
              <a:ext uri="{FF2B5EF4-FFF2-40B4-BE49-F238E27FC236}">
                <a16:creationId xmlns:a16="http://schemas.microsoft.com/office/drawing/2014/main" id="{CBCABE67-1F4F-AA42-5155-66414B13DBFB}"/>
              </a:ext>
            </a:extLst>
          </p:cNvPr>
          <p:cNvSpPr>
            <a:spLocks noGrp="1"/>
          </p:cNvSpPr>
          <p:nvPr>
            <p:ph idx="2"/>
          </p:nvPr>
        </p:nvSpPr>
        <p:spPr/>
        <p:txBody>
          <a:bodyPr/>
          <a:lstStyle/>
          <a:p>
            <a:endParaRPr lang="en-US"/>
          </a:p>
        </p:txBody>
      </p:sp>
      <p:grpSp>
        <p:nvGrpSpPr>
          <p:cNvPr id="14" name="Group 13">
            <a:extLst>
              <a:ext uri="{FF2B5EF4-FFF2-40B4-BE49-F238E27FC236}">
                <a16:creationId xmlns:a16="http://schemas.microsoft.com/office/drawing/2014/main" id="{4C2CFDE4-535C-4A41-B4AF-7A5B4254E9F5}"/>
              </a:ext>
            </a:extLst>
          </p:cNvPr>
          <p:cNvGrpSpPr/>
          <p:nvPr/>
        </p:nvGrpSpPr>
        <p:grpSpPr>
          <a:xfrm>
            <a:off x="1592843" y="2833942"/>
            <a:ext cx="9836614" cy="3277298"/>
            <a:chOff x="1592843" y="2833942"/>
            <a:chExt cx="9836614" cy="3277298"/>
          </a:xfrm>
        </p:grpSpPr>
        <p:pic>
          <p:nvPicPr>
            <p:cNvPr id="5" name="Graphic 4">
              <a:extLst>
                <a:ext uri="{FF2B5EF4-FFF2-40B4-BE49-F238E27FC236}">
                  <a16:creationId xmlns:a16="http://schemas.microsoft.com/office/drawing/2014/main" id="{362BD18C-6D69-624C-8E58-8F8486A122A5}"/>
                </a:ext>
              </a:extLst>
            </p:cNvPr>
            <p:cNvPicPr>
              <a:picLocks noChangeAspect="1"/>
            </p:cNvPicPr>
            <p:nvPr/>
          </p:nvPicPr>
          <p:blipFill rotWithShape="1">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rcRect l="-1" r="-4093"/>
            <a:stretch/>
          </p:blipFill>
          <p:spPr>
            <a:xfrm>
              <a:off x="1592843" y="2833942"/>
              <a:ext cx="9006315" cy="3277298"/>
            </a:xfrm>
            <a:prstGeom prst="rect">
              <a:avLst/>
            </a:prstGeom>
          </p:spPr>
        </p:pic>
        <mc:AlternateContent xmlns:mc="http://schemas.openxmlformats.org/markup-compatibility/2006" xmlns:a14="http://schemas.microsoft.com/office/drawing/2010/main">
          <mc:Choice Requires="a14">
            <p:sp>
              <p:nvSpPr>
                <p:cNvPr id="7" name="Left Arrow 6">
                  <a:extLst>
                    <a:ext uri="{FF2B5EF4-FFF2-40B4-BE49-F238E27FC236}">
                      <a16:creationId xmlns:a16="http://schemas.microsoft.com/office/drawing/2014/main" id="{E775D36F-DA6A-9E44-A65D-2B7DA596CDD4}"/>
                    </a:ext>
                  </a:extLst>
                </p:cNvPr>
                <p:cNvSpPr/>
                <p:nvPr/>
              </p:nvSpPr>
              <p:spPr>
                <a:xfrm>
                  <a:off x="2556164" y="4228036"/>
                  <a:ext cx="2909455" cy="489109"/>
                </a:xfrm>
                <a:prstGeom prst="leftArrow">
                  <a:avLst/>
                </a:prstGeom>
                <a:solidFill>
                  <a:schemeClr val="bg2"/>
                </a:solidFill>
                <a:ln w="12700" cap="flat">
                  <a:solidFill>
                    <a:srgbClr val="37373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r>
                    <a:rPr lang="en-US" sz="1600" dirty="0">
                      <a:solidFill>
                        <a:srgbClr val="373737"/>
                      </a:solidFill>
                      <a:sym typeface="Helvetica Neue Medium"/>
                    </a:rPr>
                    <a:t>Increase </a:t>
                  </a:r>
                  <a14:m>
                    <m:oMath xmlns:m="http://schemas.openxmlformats.org/officeDocument/2006/math">
                      <m:r>
                        <a:rPr lang="en-US" sz="1600" i="1">
                          <a:solidFill>
                            <a:srgbClr val="373737"/>
                          </a:solidFill>
                          <a:latin typeface="Cambria Math" panose="02040503050406030204" pitchFamily="18" charset="0"/>
                          <a:sym typeface="Helvetica Neue Medium"/>
                        </a:rPr>
                        <m:t>𝐾</m:t>
                      </m:r>
                    </m:oMath>
                  </a14:m>
                  <a:endParaRPr lang="en-US" sz="1600" dirty="0">
                    <a:solidFill>
                      <a:srgbClr val="373737"/>
                    </a:solidFill>
                    <a:sym typeface="Helvetica Neue Medium"/>
                  </a:endParaRPr>
                </a:p>
              </p:txBody>
            </p:sp>
          </mc:Choice>
          <mc:Fallback xmlns="">
            <p:sp>
              <p:nvSpPr>
                <p:cNvPr id="7" name="Left Arrow 6">
                  <a:extLst>
                    <a:ext uri="{FF2B5EF4-FFF2-40B4-BE49-F238E27FC236}">
                      <a16:creationId xmlns:a16="http://schemas.microsoft.com/office/drawing/2014/main" id="{E775D36F-DA6A-9E44-A65D-2B7DA596CDD4}"/>
                    </a:ext>
                  </a:extLst>
                </p:cNvPr>
                <p:cNvSpPr>
                  <a:spLocks noRot="1" noChangeAspect="1" noMove="1" noResize="1" noEditPoints="1" noAdjustHandles="1" noChangeArrowheads="1" noChangeShapeType="1" noTextEdit="1"/>
                </p:cNvSpPr>
                <p:nvPr/>
              </p:nvSpPr>
              <p:spPr>
                <a:xfrm>
                  <a:off x="2556164" y="4228036"/>
                  <a:ext cx="2909455" cy="489109"/>
                </a:xfrm>
                <a:prstGeom prst="leftArrow">
                  <a:avLst/>
                </a:prstGeom>
                <a:blipFill>
                  <a:blip r:embed="rId6"/>
                  <a:stretch>
                    <a:fillRect/>
                  </a:stretch>
                </a:blipFill>
                <a:ln w="12700" cap="flat">
                  <a:solidFill>
                    <a:srgbClr val="373737"/>
                  </a:solidFill>
                  <a:miter lim="400000"/>
                </a:ln>
                <a:effec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Left Arrow 7">
                  <a:extLst>
                    <a:ext uri="{FF2B5EF4-FFF2-40B4-BE49-F238E27FC236}">
                      <a16:creationId xmlns:a16="http://schemas.microsoft.com/office/drawing/2014/main" id="{0DECAF05-3A71-0448-A146-80F772226199}"/>
                    </a:ext>
                  </a:extLst>
                </p:cNvPr>
                <p:cNvSpPr/>
                <p:nvPr/>
              </p:nvSpPr>
              <p:spPr>
                <a:xfrm>
                  <a:off x="6941128" y="4193672"/>
                  <a:ext cx="1614055" cy="489109"/>
                </a:xfrm>
                <a:prstGeom prst="leftArrow">
                  <a:avLst/>
                </a:prstGeom>
                <a:solidFill>
                  <a:schemeClr val="bg2"/>
                </a:solidFill>
                <a:ln w="12700" cap="flat">
                  <a:solidFill>
                    <a:srgbClr val="373737"/>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r>
                    <a:rPr lang="en-US" sz="1600" dirty="0">
                      <a:solidFill>
                        <a:srgbClr val="373737"/>
                      </a:solidFill>
                      <a:sym typeface="Helvetica Neue Medium"/>
                    </a:rPr>
                    <a:t>Increase </a:t>
                  </a:r>
                  <a14:m>
                    <m:oMath xmlns:m="http://schemas.openxmlformats.org/officeDocument/2006/math">
                      <m:r>
                        <a:rPr lang="en-US" sz="1600" i="1">
                          <a:solidFill>
                            <a:srgbClr val="373737"/>
                          </a:solidFill>
                          <a:latin typeface="Cambria Math" panose="02040503050406030204" pitchFamily="18" charset="0"/>
                          <a:sym typeface="Helvetica Neue Medium"/>
                        </a:rPr>
                        <m:t>𝐾</m:t>
                      </m:r>
                    </m:oMath>
                  </a14:m>
                  <a:endParaRPr lang="en-US" sz="1600" dirty="0">
                    <a:solidFill>
                      <a:srgbClr val="373737"/>
                    </a:solidFill>
                    <a:sym typeface="Helvetica Neue Medium"/>
                  </a:endParaRPr>
                </a:p>
              </p:txBody>
            </p:sp>
          </mc:Choice>
          <mc:Fallback xmlns="">
            <p:sp>
              <p:nvSpPr>
                <p:cNvPr id="8" name="Left Arrow 7">
                  <a:extLst>
                    <a:ext uri="{FF2B5EF4-FFF2-40B4-BE49-F238E27FC236}">
                      <a16:creationId xmlns:a16="http://schemas.microsoft.com/office/drawing/2014/main" id="{0DECAF05-3A71-0448-A146-80F772226199}"/>
                    </a:ext>
                  </a:extLst>
                </p:cNvPr>
                <p:cNvSpPr>
                  <a:spLocks noRot="1" noChangeAspect="1" noMove="1" noResize="1" noEditPoints="1" noAdjustHandles="1" noChangeArrowheads="1" noChangeShapeType="1" noTextEdit="1"/>
                </p:cNvSpPr>
                <p:nvPr/>
              </p:nvSpPr>
              <p:spPr>
                <a:xfrm>
                  <a:off x="6941128" y="4193672"/>
                  <a:ext cx="1614055" cy="489109"/>
                </a:xfrm>
                <a:prstGeom prst="leftArrow">
                  <a:avLst/>
                </a:prstGeom>
                <a:blipFill>
                  <a:blip r:embed="rId7"/>
                  <a:stretch>
                    <a:fillRect/>
                  </a:stretch>
                </a:blipFill>
                <a:ln w="12700" cap="flat">
                  <a:solidFill>
                    <a:srgbClr val="373737"/>
                  </a:solidFill>
                  <a:miter lim="400000"/>
                </a:ln>
                <a:effectLst/>
              </p:spPr>
              <p:txBody>
                <a:bodyPr/>
                <a:lstStyle/>
                <a:p>
                  <a:r>
                    <a:rPr lang="en-US">
                      <a:noFill/>
                    </a:rPr>
                    <a:t> </a:t>
                  </a:r>
                </a:p>
              </p:txBody>
            </p:sp>
          </mc:Fallback>
        </mc:AlternateContent>
        <p:sp>
          <p:nvSpPr>
            <p:cNvPr id="9" name="Oval 8">
              <a:extLst>
                <a:ext uri="{FF2B5EF4-FFF2-40B4-BE49-F238E27FC236}">
                  <a16:creationId xmlns:a16="http://schemas.microsoft.com/office/drawing/2014/main" id="{C5D36CDB-27F1-CF49-9503-E76DDDC6D9FE}"/>
                </a:ext>
              </a:extLst>
            </p:cNvPr>
            <p:cNvSpPr/>
            <p:nvPr/>
          </p:nvSpPr>
          <p:spPr>
            <a:xfrm>
              <a:off x="4874203" y="3487081"/>
              <a:ext cx="290945" cy="346234"/>
            </a:xfrm>
            <a:prstGeom prst="ellipse">
              <a:avLst/>
            </a:prstGeom>
            <a:solidFill>
              <a:schemeClr val="accent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sp>
          <p:nvSpPr>
            <p:cNvPr id="10" name="Oval 9">
              <a:extLst>
                <a:ext uri="{FF2B5EF4-FFF2-40B4-BE49-F238E27FC236}">
                  <a16:creationId xmlns:a16="http://schemas.microsoft.com/office/drawing/2014/main" id="{AD344487-96F7-1D4D-A3CB-D892B6702617}"/>
                </a:ext>
              </a:extLst>
            </p:cNvPr>
            <p:cNvSpPr/>
            <p:nvPr/>
          </p:nvSpPr>
          <p:spPr>
            <a:xfrm>
              <a:off x="8301035" y="3255884"/>
              <a:ext cx="290945" cy="346234"/>
            </a:xfrm>
            <a:prstGeom prst="ellipse">
              <a:avLst/>
            </a:prstGeom>
            <a:solidFill>
              <a:schemeClr val="accent6"/>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lstStyle/>
            <a:p>
              <a:pPr algn="ctr" defTabSz="412750" hangingPunct="0"/>
              <a:endParaRPr lang="en-US" sz="1600" dirty="0">
                <a:solidFill>
                  <a:srgbClr val="FFFFFF"/>
                </a:solidFill>
                <a:sym typeface="Helvetica Neue Medium"/>
              </a:endParaRPr>
            </a:p>
          </p:txBody>
        </p:sp>
        <p:sp>
          <p:nvSpPr>
            <p:cNvPr id="11" name="TextBox 10">
              <a:extLst>
                <a:ext uri="{FF2B5EF4-FFF2-40B4-BE49-F238E27FC236}">
                  <a16:creationId xmlns:a16="http://schemas.microsoft.com/office/drawing/2014/main" id="{110013AA-2C2B-A14D-A41A-0E756452A871}"/>
                </a:ext>
              </a:extLst>
            </p:cNvPr>
            <p:cNvSpPr txBox="1"/>
            <p:nvPr/>
          </p:nvSpPr>
          <p:spPr>
            <a:xfrm>
              <a:off x="2227244" y="2943601"/>
              <a:ext cx="2882199" cy="2975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5400" tIns="25400" rIns="25400" bIns="25400" numCol="1" spcCol="38100" rtlCol="0" anchor="ctr">
              <a:spAutoFit/>
            </a:bodyPr>
            <a:lstStyle/>
            <a:p>
              <a:pPr algn="ctr" defTabSz="412750" hangingPunct="0"/>
              <a:r>
                <a:rPr lang="en-US" sz="1600" b="1" dirty="0">
                  <a:solidFill>
                    <a:srgbClr val="000000"/>
                  </a:solidFill>
                  <a:ea typeface="Helvetica Neue"/>
                  <a:cs typeface="Helvetica Neue"/>
                  <a:sym typeface="Helvetica Neue"/>
                </a:rPr>
                <a:t>Best network isn’t the largest</a:t>
              </a:r>
            </a:p>
          </p:txBody>
        </p:sp>
        <p:sp>
          <p:nvSpPr>
            <p:cNvPr id="12" name="TextBox 11">
              <a:extLst>
                <a:ext uri="{FF2B5EF4-FFF2-40B4-BE49-F238E27FC236}">
                  <a16:creationId xmlns:a16="http://schemas.microsoft.com/office/drawing/2014/main" id="{7B054493-C88D-074B-A2BD-9546010F1997}"/>
                </a:ext>
              </a:extLst>
            </p:cNvPr>
            <p:cNvSpPr txBox="1"/>
            <p:nvPr/>
          </p:nvSpPr>
          <p:spPr>
            <a:xfrm>
              <a:off x="8810150" y="3248190"/>
              <a:ext cx="2619307" cy="29751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5400" tIns="25400" rIns="25400" bIns="25400" numCol="1" spcCol="38100" rtlCol="0" anchor="ctr">
              <a:spAutoFit/>
            </a:bodyPr>
            <a:lstStyle/>
            <a:p>
              <a:pPr algn="ctr" defTabSz="412750" hangingPunct="0"/>
              <a:r>
                <a:rPr lang="en-US" sz="1600" b="1" dirty="0">
                  <a:solidFill>
                    <a:srgbClr val="000000"/>
                  </a:solidFill>
                  <a:ea typeface="Helvetica Neue"/>
                  <a:cs typeface="Helvetica Neue"/>
                  <a:sym typeface="Helvetica Neue"/>
                </a:rPr>
                <a:t>Best network is the largest</a:t>
              </a:r>
            </a:p>
          </p:txBody>
        </p:sp>
      </p:grpSp>
    </p:spTree>
    <p:custDataLst>
      <p:tags r:id="rId1"/>
    </p:custDataLst>
    <p:extLst>
      <p:ext uri="{BB962C8B-B14F-4D97-AF65-F5344CB8AC3E}">
        <p14:creationId xmlns:p14="http://schemas.microsoft.com/office/powerpoint/2010/main" val="30820834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2E0541F-5DCA-47B0-901B-79D94483D4B3}"/>
              </a:ext>
            </a:extLst>
          </p:cNvPr>
          <p:cNvSpPr>
            <a:spLocks noGrp="1"/>
          </p:cNvSpPr>
          <p:nvPr>
            <p:ph type="sldNum" idx="97"/>
          </p:nvPr>
        </p:nvSpPr>
        <p:spPr/>
        <p:txBody>
          <a:bodyPr/>
          <a:lstStyle/>
          <a:p>
            <a:fld id="{86A8BF56-6CB3-514C-9A64-F39D95C9E25B}" type="slidenum">
              <a:rPr lang="en-US" smtClean="0"/>
              <a:pPr/>
              <a:t>4</a:t>
            </a:fld>
            <a:endParaRPr lang="en-US" dirty="0"/>
          </a:p>
        </p:txBody>
      </p:sp>
      <p:sp>
        <p:nvSpPr>
          <p:cNvPr id="2" name="Title 1">
            <a:extLst>
              <a:ext uri="{FF2B5EF4-FFF2-40B4-BE49-F238E27FC236}">
                <a16:creationId xmlns:a16="http://schemas.microsoft.com/office/drawing/2014/main" id="{0165ACD1-DA12-AC4C-A28F-BD4170D231E4}"/>
              </a:ext>
            </a:extLst>
          </p:cNvPr>
          <p:cNvSpPr>
            <a:spLocks noGrp="1"/>
          </p:cNvSpPr>
          <p:nvPr>
            <p:ph type="title" idx="1"/>
          </p:nvPr>
        </p:nvSpPr>
        <p:spPr/>
        <p:txBody>
          <a:bodyPr>
            <a:normAutofit fontScale="90000"/>
          </a:bodyPr>
          <a:lstStyle/>
          <a:p>
            <a:r>
              <a:rPr lang="en-US" dirty="0"/>
              <a:t>An issue with deep models</a:t>
            </a:r>
          </a:p>
        </p:txBody>
      </p:sp>
      <p:sp>
        <p:nvSpPr>
          <p:cNvPr id="3" name="Text Placeholder 2">
            <a:extLst>
              <a:ext uri="{FF2B5EF4-FFF2-40B4-BE49-F238E27FC236}">
                <a16:creationId xmlns:a16="http://schemas.microsoft.com/office/drawing/2014/main" id="{F70A809C-0CB5-1C44-A68D-429CCE60C3CA}"/>
              </a:ext>
            </a:extLst>
          </p:cNvPr>
          <p:cNvSpPr>
            <a:spLocks noGrp="1"/>
          </p:cNvSpPr>
          <p:nvPr>
            <p:ph idx="2"/>
          </p:nvPr>
        </p:nvSpPr>
        <p:spPr/>
        <p:txBody>
          <a:bodyPr/>
          <a:lstStyle/>
          <a:p>
            <a:pPr marL="0" indent="0">
              <a:buNone/>
            </a:pPr>
            <a:r>
              <a:rPr lang="en-US" sz="2000" dirty="0"/>
              <a:t>The story of deep learning is one of learning a hierarchy of layers, each of which represents increasingly abstract features of data. Deeper models should always perform better (at least in terms of training accuracy). However:</a:t>
            </a:r>
          </a:p>
        </p:txBody>
      </p:sp>
      <p:pic>
        <p:nvPicPr>
          <p:cNvPr id="8" name="Picture 7" descr="Training accuracy plot for one epoch. See details in notes.">
            <a:extLst>
              <a:ext uri="{FF2B5EF4-FFF2-40B4-BE49-F238E27FC236}">
                <a16:creationId xmlns:a16="http://schemas.microsoft.com/office/drawing/2014/main" id="{303887E9-0DCB-F0DD-EEB3-3D0515126A5A}"/>
              </a:ext>
            </a:extLst>
          </p:cNvPr>
          <p:cNvPicPr>
            <a:picLocks noChangeAspect="1"/>
          </p:cNvPicPr>
          <p:nvPr/>
        </p:nvPicPr>
        <p:blipFill>
          <a:blip r:embed="rId4"/>
          <a:stretch>
            <a:fillRect/>
          </a:stretch>
        </p:blipFill>
        <p:spPr>
          <a:xfrm>
            <a:off x="624864" y="2217382"/>
            <a:ext cx="5397500" cy="3594100"/>
          </a:xfrm>
          <a:prstGeom prst="rect">
            <a:avLst/>
          </a:prstGeom>
        </p:spPr>
      </p:pic>
      <p:pic>
        <p:nvPicPr>
          <p:cNvPr id="12" name="Picture 11" descr="Training accuracy plot for ten epochs. See details in notes.">
            <a:extLst>
              <a:ext uri="{FF2B5EF4-FFF2-40B4-BE49-F238E27FC236}">
                <a16:creationId xmlns:a16="http://schemas.microsoft.com/office/drawing/2014/main" id="{137C2335-156F-1AF6-E922-3F6F43A4CCD5}"/>
              </a:ext>
            </a:extLst>
          </p:cNvPr>
          <p:cNvPicPr>
            <a:picLocks noChangeAspect="1"/>
          </p:cNvPicPr>
          <p:nvPr/>
        </p:nvPicPr>
        <p:blipFill>
          <a:blip r:embed="rId5"/>
          <a:stretch>
            <a:fillRect/>
          </a:stretch>
        </p:blipFill>
        <p:spPr>
          <a:xfrm>
            <a:off x="6156936" y="2217382"/>
            <a:ext cx="5410200" cy="3594100"/>
          </a:xfrm>
          <a:prstGeom prst="rect">
            <a:avLst/>
          </a:prstGeom>
        </p:spPr>
      </p:pic>
      <p:sp>
        <p:nvSpPr>
          <p:cNvPr id="15" name="TextBox 14">
            <a:extLst>
              <a:ext uri="{FF2B5EF4-FFF2-40B4-BE49-F238E27FC236}">
                <a16:creationId xmlns:a16="http://schemas.microsoft.com/office/drawing/2014/main" id="{85B0917F-5C71-3448-99B9-120A4E01504E}"/>
              </a:ext>
            </a:extLst>
          </p:cNvPr>
          <p:cNvSpPr txBox="1"/>
          <p:nvPr/>
        </p:nvSpPr>
        <p:spPr>
          <a:xfrm>
            <a:off x="2074868" y="5803816"/>
            <a:ext cx="8042265" cy="3282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5400" tIns="25400" rIns="25400" bIns="25400" numCol="1" spcCol="38100" rtlCol="0" anchor="ctr">
            <a:spAutoFit/>
          </a:bodyPr>
          <a:lstStyle/>
          <a:p>
            <a:pPr algn="ctr" defTabSz="412750" hangingPunct="0"/>
            <a:r>
              <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sym typeface="Helvetica Neue"/>
              </a:rPr>
              <a:t>Introduce a new method (resid</a:t>
            </a:r>
            <a:r>
              <a:rPr lang="en-US" dirty="0">
                <a:solidFill>
                  <a:schemeClr val="tx2"/>
                </a:solidFill>
                <a:latin typeface="Amazon Ember" panose="020B0603020204020204" pitchFamily="34" charset="0"/>
                <a:ea typeface="Amazon Ember" panose="020B0603020204020204" pitchFamily="34" charset="0"/>
                <a:cs typeface="Amazon Ember" panose="020B0603020204020204" pitchFamily="34" charset="0"/>
              </a:rPr>
              <a:t>ual layers) to ensure improved performance.</a:t>
            </a:r>
            <a:endParaRPr lang="en-US" b="1" dirty="0">
              <a:solidFill>
                <a:schemeClr val="tx2"/>
              </a:solidFill>
              <a:latin typeface="Amazon Ember" panose="020B0603020204020204" pitchFamily="34" charset="0"/>
              <a:ea typeface="Amazon Ember" panose="020B0603020204020204" pitchFamily="34" charset="0"/>
              <a:cs typeface="Amazon Ember" panose="020B0603020204020204" pitchFamily="34" charset="0"/>
              <a:sym typeface="Helvetica Neue"/>
            </a:endParaRPr>
          </a:p>
        </p:txBody>
      </p:sp>
    </p:spTree>
    <p:custDataLst>
      <p:tags r:id="rId1"/>
    </p:custDataLst>
    <p:extLst>
      <p:ext uri="{BB962C8B-B14F-4D97-AF65-F5344CB8AC3E}">
        <p14:creationId xmlns:p14="http://schemas.microsoft.com/office/powerpoint/2010/main" val="110883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EA594AC0-E09F-4E03-BE3D-49048DBC88F1}"/>
              </a:ext>
            </a:extLst>
          </p:cNvPr>
          <p:cNvSpPr>
            <a:spLocks noGrp="1"/>
          </p:cNvSpPr>
          <p:nvPr>
            <p:ph type="sldNum" idx="97"/>
          </p:nvPr>
        </p:nvSpPr>
        <p:spPr/>
        <p:txBody>
          <a:bodyPr/>
          <a:lstStyle/>
          <a:p>
            <a:fld id="{86A8BF56-6CB3-514C-9A64-F39D95C9E25B}" type="slidenum">
              <a:rPr lang="en-US" smtClean="0"/>
              <a:pPr/>
              <a:t>5</a:t>
            </a:fld>
            <a:endParaRPr lang="en-US" dirty="0"/>
          </a:p>
        </p:txBody>
      </p:sp>
      <p:sp>
        <p:nvSpPr>
          <p:cNvPr id="2" name="Title 1" descr="It shows the architecture of Residual Layers in neural networks&#10;">
            <a:extLst>
              <a:ext uri="{FF2B5EF4-FFF2-40B4-BE49-F238E27FC236}">
                <a16:creationId xmlns:a16="http://schemas.microsoft.com/office/drawing/2014/main" id="{5F315E50-7C62-1C42-B114-498C06F71DC6}"/>
              </a:ext>
            </a:extLst>
          </p:cNvPr>
          <p:cNvSpPr>
            <a:spLocks noGrp="1"/>
          </p:cNvSpPr>
          <p:nvPr>
            <p:ph type="title" idx="1"/>
          </p:nvPr>
        </p:nvSpPr>
        <p:spPr/>
        <p:txBody>
          <a:bodyPr>
            <a:normAutofit fontScale="90000"/>
          </a:bodyPr>
          <a:lstStyle/>
          <a:p>
            <a:r>
              <a:rPr lang="en-US" dirty="0"/>
              <a:t>Solution: Residual layers</a:t>
            </a:r>
          </a:p>
        </p:txBody>
      </p:sp>
      <p:sp>
        <p:nvSpPr>
          <p:cNvPr id="3" name="Text Placeholder 2">
            <a:extLst>
              <a:ext uri="{FF2B5EF4-FFF2-40B4-BE49-F238E27FC236}">
                <a16:creationId xmlns:a16="http://schemas.microsoft.com/office/drawing/2014/main" id="{2F53C4C3-7BE2-224B-9D43-30DFB59B659C}"/>
              </a:ext>
            </a:extLst>
          </p:cNvPr>
          <p:cNvSpPr>
            <a:spLocks noGrp="1"/>
          </p:cNvSpPr>
          <p:nvPr>
            <p:ph idx="2"/>
          </p:nvPr>
        </p:nvSpPr>
        <p:spPr>
          <a:xfrm>
            <a:off x="365760" y="1165536"/>
            <a:ext cx="5485616" cy="5262696"/>
          </a:xfrm>
        </p:spPr>
        <p:txBody>
          <a:bodyPr/>
          <a:lstStyle/>
          <a:p>
            <a:r>
              <a:rPr lang="en-US" sz="2400" dirty="0"/>
              <a:t>In this solution, you ensure that every layer that is added to the function has the option to be bypassed by a skip connection.</a:t>
            </a:r>
          </a:p>
          <a:p>
            <a:r>
              <a:rPr lang="en-US" sz="2400" dirty="0"/>
              <a:t>Rather than transforming the data, the layers provide a term to add to change existing data.</a:t>
            </a:r>
          </a:p>
          <a:p>
            <a:r>
              <a:rPr lang="en-US" sz="2400" dirty="0"/>
              <a:t>This means that layers can be bypassed if needed.</a:t>
            </a:r>
          </a:p>
        </p:txBody>
      </p:sp>
      <p:pic>
        <p:nvPicPr>
          <p:cNvPr id="53" name="Graphic 52" descr="Diagram of residual layers. See notes for description.&#10;">
            <a:extLst>
              <a:ext uri="{FF2B5EF4-FFF2-40B4-BE49-F238E27FC236}">
                <a16:creationId xmlns:a16="http://schemas.microsoft.com/office/drawing/2014/main" id="{2B574C43-1477-2A46-A147-4566B74C4F2B}"/>
              </a:ext>
            </a:extLst>
          </p:cNvPr>
          <p:cNvPicPr>
            <a:picLocks noChangeAspect="1"/>
          </p:cNvPicPr>
          <p:nvPr/>
        </p:nvPicPr>
        <p:blipFill>
          <a:blip r:embed="rId4">
            <a:duotone>
              <a:schemeClr val="accent5">
                <a:shade val="45000"/>
                <a:satMod val="135000"/>
              </a:schemeClr>
              <a:prstClr val="white"/>
            </a:duotone>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357113" y="1325085"/>
            <a:ext cx="5558002" cy="4367001"/>
          </a:xfrm>
          <a:prstGeom prst="rect">
            <a:avLst/>
          </a:prstGeom>
        </p:spPr>
      </p:pic>
      <p:sp>
        <p:nvSpPr>
          <p:cNvPr id="4" name="Rectangle 3">
            <a:extLst>
              <a:ext uri="{FF2B5EF4-FFF2-40B4-BE49-F238E27FC236}">
                <a16:creationId xmlns:a16="http://schemas.microsoft.com/office/drawing/2014/main" id="{891B9E94-FA79-F34C-AF82-7F349CB671AF}"/>
              </a:ext>
            </a:extLst>
          </p:cNvPr>
          <p:cNvSpPr/>
          <p:nvPr/>
        </p:nvSpPr>
        <p:spPr>
          <a:xfrm>
            <a:off x="7195119" y="5785375"/>
            <a:ext cx="4996881" cy="369332"/>
          </a:xfrm>
          <a:prstGeom prst="rect">
            <a:avLst/>
          </a:prstGeom>
        </p:spPr>
        <p:txBody>
          <a:bodyPr wrap="none">
            <a:spAutoFit/>
          </a:bodyPr>
          <a:lstStyle/>
          <a:p>
            <a:r>
              <a:rPr lang="en-US" dirty="0">
                <a:solidFill>
                  <a:schemeClr val="accent6"/>
                </a:solidFill>
              </a:rPr>
              <a:t>Residual connection (or shortcut connection)</a:t>
            </a:r>
          </a:p>
        </p:txBody>
      </p:sp>
      <p:cxnSp>
        <p:nvCxnSpPr>
          <p:cNvPr id="6" name="Straight Arrow Connector 5">
            <a:extLst>
              <a:ext uri="{FF2B5EF4-FFF2-40B4-BE49-F238E27FC236}">
                <a16:creationId xmlns:a16="http://schemas.microsoft.com/office/drawing/2014/main" id="{307F16A6-4315-7744-B643-EA6F763CAF5B}"/>
              </a:ext>
              <a:ext uri="{C183D7F6-B498-43B3-948B-1728B52AA6E4}">
                <adec:decorative xmlns:adec="http://schemas.microsoft.com/office/drawing/2017/decorative" val="1"/>
              </a:ext>
            </a:extLst>
          </p:cNvPr>
          <p:cNvCxnSpPr>
            <a:cxnSpLocks/>
          </p:cNvCxnSpPr>
          <p:nvPr/>
        </p:nvCxnSpPr>
        <p:spPr>
          <a:xfrm flipV="1">
            <a:off x="10750732" y="5108007"/>
            <a:ext cx="692332" cy="677368"/>
          </a:xfrm>
          <a:prstGeom prst="straightConnector1">
            <a:avLst/>
          </a:prstGeom>
          <a:noFill/>
          <a:ln w="60325" cap="flat">
            <a:solidFill>
              <a:schemeClr val="accent6"/>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8" name="Rectangle 7">
            <a:extLst>
              <a:ext uri="{FF2B5EF4-FFF2-40B4-BE49-F238E27FC236}">
                <a16:creationId xmlns:a16="http://schemas.microsoft.com/office/drawing/2014/main" id="{55CEC617-31FA-1440-B859-F5504FC78F51}"/>
              </a:ext>
            </a:extLst>
          </p:cNvPr>
          <p:cNvSpPr/>
          <p:nvPr/>
        </p:nvSpPr>
        <p:spPr>
          <a:xfrm>
            <a:off x="610384" y="5240271"/>
            <a:ext cx="5485616" cy="923330"/>
          </a:xfrm>
          <a:prstGeom prst="rect">
            <a:avLst/>
          </a:prstGeom>
        </p:spPr>
        <p:txBody>
          <a:bodyPr wrap="square">
            <a:spAutoFit/>
          </a:bodyPr>
          <a:lstStyle/>
          <a:p>
            <a:r>
              <a:rPr lang="en-US" dirty="0">
                <a:solidFill>
                  <a:schemeClr val="accent6"/>
                </a:solidFill>
              </a:rPr>
              <a:t>With residual blocks, inputs can forward propagate faster through the residual connections across layers.</a:t>
            </a:r>
          </a:p>
        </p:txBody>
      </p:sp>
    </p:spTree>
    <p:custDataLst>
      <p:tags r:id="rId1"/>
    </p:custDataLst>
    <p:extLst>
      <p:ext uri="{BB962C8B-B14F-4D97-AF65-F5344CB8AC3E}">
        <p14:creationId xmlns:p14="http://schemas.microsoft.com/office/powerpoint/2010/main" val="1057245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81D470F-871A-42D3-A842-4681AA2AE23F}"/>
              </a:ext>
            </a:extLst>
          </p:cNvPr>
          <p:cNvSpPr>
            <a:spLocks noGrp="1"/>
          </p:cNvSpPr>
          <p:nvPr>
            <p:ph type="sldNum" idx="97"/>
          </p:nvPr>
        </p:nvSpPr>
        <p:spPr/>
        <p:txBody>
          <a:bodyPr/>
          <a:lstStyle/>
          <a:p>
            <a:fld id="{86A8BF56-6CB3-514C-9A64-F39D95C9E25B}" type="slidenum">
              <a:rPr lang="en-US" smtClean="0"/>
              <a:t>6</a:t>
            </a:fld>
            <a:endParaRPr lang="en-US" dirty="0"/>
          </a:p>
        </p:txBody>
      </p:sp>
      <p:sp>
        <p:nvSpPr>
          <p:cNvPr id="2" name="Title 1">
            <a:extLst>
              <a:ext uri="{FF2B5EF4-FFF2-40B4-BE49-F238E27FC236}">
                <a16:creationId xmlns:a16="http://schemas.microsoft.com/office/drawing/2014/main" id="{83429E4C-B67F-8645-ACF6-7476AD3CBF44}"/>
              </a:ext>
            </a:extLst>
          </p:cNvPr>
          <p:cNvSpPr>
            <a:spLocks noGrp="1"/>
          </p:cNvSpPr>
          <p:nvPr>
            <p:ph type="title" idx="1"/>
          </p:nvPr>
        </p:nvSpPr>
        <p:spPr/>
        <p:txBody>
          <a:bodyPr>
            <a:normAutofit fontScale="90000"/>
          </a:bodyPr>
          <a:lstStyle/>
          <a:p>
            <a:r>
              <a:rPr lang="en-US" dirty="0"/>
              <a:t>Schematic of function spaces: Nonresiduals</a:t>
            </a:r>
          </a:p>
        </p:txBody>
      </p:sp>
      <p:pic>
        <p:nvPicPr>
          <p:cNvPr id="11" name="Content Placeholder 10" descr="Nonnested function classes. Increasing layers leads to functions moving from F1 to F6.">
            <a:extLst>
              <a:ext uri="{FF2B5EF4-FFF2-40B4-BE49-F238E27FC236}">
                <a16:creationId xmlns:a16="http://schemas.microsoft.com/office/drawing/2014/main" id="{AB086CE6-1CFC-B68A-0A22-38ABE25EAD01}"/>
              </a:ext>
            </a:extLst>
          </p:cNvPr>
          <p:cNvPicPr>
            <a:picLocks noGrp="1" noChangeAspect="1"/>
          </p:cNvPicPr>
          <p:nvPr>
            <p:ph idx="2"/>
          </p:nvPr>
        </p:nvPicPr>
        <p:blipFill>
          <a:blip r:embed="rId4">
            <a:duotone>
              <a:schemeClr val="accent5">
                <a:shade val="45000"/>
                <a:satMod val="135000"/>
              </a:schemeClr>
              <a:prstClr val="white"/>
            </a:duotone>
          </a:blip>
          <a:stretch>
            <a:fillRect/>
          </a:stretch>
        </p:blipFill>
        <p:spPr>
          <a:xfrm>
            <a:off x="980289" y="1383011"/>
            <a:ext cx="5486400" cy="4394200"/>
          </a:xfr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C3BD4A43-FB4A-EC44-918A-0B0096D59343}"/>
                  </a:ext>
                </a:extLst>
              </p:cNvPr>
              <p:cNvSpPr txBox="1"/>
              <p:nvPr/>
            </p:nvSpPr>
            <p:spPr>
              <a:xfrm>
                <a:off x="6478564" y="1280160"/>
                <a:ext cx="5348060" cy="512960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spAutoFit/>
              </a:bodyPr>
              <a:lstStyle/>
              <a:p>
                <a:pPr defTabSz="412750" hangingPunct="0">
                  <a:spcAft>
                    <a:spcPts val="1200"/>
                  </a:spcAft>
                </a:pPr>
                <a:r>
                  <a:rPr lang="en-US" sz="2000" dirty="0">
                    <a:solidFill>
                      <a:schemeClr val="tx2"/>
                    </a:solidFill>
                    <a:ea typeface="Amazon Ember" panose="020B0603020204020204" pitchFamily="34" charset="0"/>
                    <a:cs typeface="Amazon Ember" panose="020B0603020204020204" pitchFamily="34" charset="0"/>
                    <a:sym typeface="Helvetica Neue"/>
                  </a:rPr>
                  <a:t>For stacking dense layers, the set of functions that can be represented doesn’t need to be intuitive:</a:t>
                </a:r>
              </a:p>
              <a:p>
                <a:pPr marL="285750" indent="-285750" defTabSz="412750" hangingPunct="0">
                  <a:spcAft>
                    <a:spcPts val="1200"/>
                  </a:spcAft>
                  <a:buFont typeface="Arial" panose="020B0604020202020204" pitchFamily="34" charset="0"/>
                  <a:buChar char="•"/>
                </a:pPr>
                <a:r>
                  <a:rPr lang="en-US" sz="2000" dirty="0">
                    <a:solidFill>
                      <a:schemeClr val="tx2"/>
                    </a:solidFill>
                    <a:ea typeface="Amazon Ember" panose="020B0603020204020204" pitchFamily="34" charset="0"/>
                    <a:cs typeface="Amazon Ember" panose="020B0603020204020204" pitchFamily="34" charset="0"/>
                  </a:rPr>
                  <a:t>As you add layers, the space becomes larger (you can represent more complex functions).</a:t>
                </a:r>
              </a:p>
              <a:p>
                <a:pPr marL="285750" indent="-285750" defTabSz="412750" hangingPunct="0">
                  <a:spcAft>
                    <a:spcPts val="1200"/>
                  </a:spcAft>
                  <a:buFont typeface="Arial" panose="020B0604020202020204" pitchFamily="34" charset="0"/>
                  <a:buChar char="•"/>
                </a:pPr>
                <a:r>
                  <a:rPr lang="en-US" sz="2000" dirty="0">
                    <a:solidFill>
                      <a:schemeClr val="tx2"/>
                    </a:solidFill>
                    <a:ea typeface="Amazon Ember" panose="020B0603020204020204" pitchFamily="34" charset="0"/>
                    <a:cs typeface="Amazon Ember" panose="020B0603020204020204" pitchFamily="34" charset="0"/>
                    <a:sym typeface="Helvetica Neue"/>
                  </a:rPr>
                  <a:t>However, you won’t be able to represent some functions that you could before.</a:t>
                </a:r>
              </a:p>
              <a:p>
                <a:pPr marL="285750" indent="-285750" defTabSz="412750" hangingPunct="0">
                  <a:spcAft>
                    <a:spcPts val="1200"/>
                  </a:spcAft>
                  <a:buFont typeface="Arial" panose="020B0604020202020204" pitchFamily="34" charset="0"/>
                  <a:buChar char="•"/>
                </a:pPr>
                <a:r>
                  <a:rPr lang="en-US" sz="2000" dirty="0">
                    <a:solidFill>
                      <a:schemeClr val="tx2"/>
                    </a:solidFill>
                    <a:ea typeface="Amazon Ember" panose="020B0603020204020204" pitchFamily="34" charset="0"/>
                    <a:cs typeface="Amazon Ember" panose="020B0603020204020204" pitchFamily="34" charset="0"/>
                  </a:rPr>
                  <a:t>This means that the best model (in terms of training loss) doesn’t need to be associated with the deepest models.</a:t>
                </a:r>
              </a:p>
              <a:p>
                <a:pPr marL="285750" indent="-285750" defTabSz="412750" hangingPunct="0">
                  <a:spcAft>
                    <a:spcPts val="1200"/>
                  </a:spcAft>
                  <a:buFont typeface="Arial" panose="020B0604020202020204" pitchFamily="34" charset="0"/>
                  <a:buChar char="•"/>
                </a:pPr>
                <a:r>
                  <a:rPr lang="en-US" sz="2000" dirty="0">
                    <a:solidFill>
                      <a:schemeClr val="tx2"/>
                    </a:solidFill>
                    <a:ea typeface="Amazon Ember" panose="020B0603020204020204" pitchFamily="34" charset="0"/>
                    <a:cs typeface="Amazon Ember" panose="020B0603020204020204" pitchFamily="34" charset="0"/>
                    <a:sym typeface="Helvetica Neue"/>
                  </a:rPr>
                  <a:t>For nonnested function classes, a larger function class doesn’t always move closer to the truth function </a:t>
                </a:r>
                <a14:m>
                  <m:oMath xmlns:m="http://schemas.openxmlformats.org/officeDocument/2006/math">
                    <m:sSup>
                      <m:sSupPr>
                        <m:ctrlPr>
                          <a:rPr lang="en-US" sz="2000" i="1" smtClean="0">
                            <a:solidFill>
                              <a:schemeClr val="tx2"/>
                            </a:solidFill>
                            <a:latin typeface="Cambria Math" panose="02040503050406030204" pitchFamily="18" charset="0"/>
                            <a:ea typeface="Helvetica Neue"/>
                            <a:cs typeface="Helvetica Neue"/>
                            <a:sym typeface="Helvetica Neue"/>
                          </a:rPr>
                        </m:ctrlPr>
                      </m:sSupPr>
                      <m:e>
                        <m:r>
                          <a:rPr lang="en-US" sz="2000" b="0" i="1" smtClean="0">
                            <a:solidFill>
                              <a:schemeClr val="tx2"/>
                            </a:solidFill>
                            <a:latin typeface="Cambria Math" panose="02040503050406030204" pitchFamily="18" charset="0"/>
                            <a:ea typeface="Helvetica Neue"/>
                            <a:cs typeface="Helvetica Neue"/>
                            <a:sym typeface="Helvetica Neue"/>
                          </a:rPr>
                          <m:t>𝑓</m:t>
                        </m:r>
                      </m:e>
                      <m:sup>
                        <m:r>
                          <a:rPr lang="en-US" sz="2000" b="0" i="1" smtClean="0">
                            <a:solidFill>
                              <a:schemeClr val="tx2"/>
                            </a:solidFill>
                            <a:latin typeface="Cambria Math" panose="02040503050406030204" pitchFamily="18" charset="0"/>
                            <a:ea typeface="Helvetica Neue"/>
                            <a:cs typeface="Helvetica Neue"/>
                            <a:sym typeface="Helvetica Neue"/>
                          </a:rPr>
                          <m:t>∗</m:t>
                        </m:r>
                      </m:sup>
                    </m:sSup>
                  </m:oMath>
                </a14:m>
                <a:r>
                  <a:rPr lang="en-US" sz="2000" dirty="0">
                    <a:solidFill>
                      <a:schemeClr val="tx2"/>
                    </a:solidFill>
                    <a:ea typeface="Amazon Ember" panose="020B0603020204020204" pitchFamily="34" charset="0"/>
                    <a:cs typeface="Amazon Ember" panose="020B0603020204020204" pitchFamily="34" charset="0"/>
                  </a:rPr>
                  <a:t>.</a:t>
                </a:r>
              </a:p>
            </p:txBody>
          </p:sp>
        </mc:Choice>
        <mc:Fallback xmlns="">
          <p:sp>
            <p:nvSpPr>
              <p:cNvPr id="3" name="TextBox 2">
                <a:extLst>
                  <a:ext uri="{FF2B5EF4-FFF2-40B4-BE49-F238E27FC236}">
                    <a16:creationId xmlns:a16="http://schemas.microsoft.com/office/drawing/2014/main" id="{C3BD4A43-FB4A-EC44-918A-0B0096D59343}"/>
                  </a:ext>
                </a:extLst>
              </p:cNvPr>
              <p:cNvSpPr txBox="1">
                <a:spLocks noRot="1" noChangeAspect="1" noMove="1" noResize="1" noEditPoints="1" noAdjustHandles="1" noChangeArrowheads="1" noChangeShapeType="1" noTextEdit="1"/>
              </p:cNvSpPr>
              <p:nvPr/>
            </p:nvSpPr>
            <p:spPr>
              <a:xfrm>
                <a:off x="6478564" y="1280160"/>
                <a:ext cx="5348060" cy="5129609"/>
              </a:xfrm>
              <a:prstGeom prst="rect">
                <a:avLst/>
              </a:prstGeom>
              <a:blipFill>
                <a:blip r:embed="rId5"/>
                <a:stretch>
                  <a:fillRect l="-2509" t="-1070" r="-2851"/>
                </a:stretch>
              </a:blipFill>
              <a:ln w="12700" cap="flat">
                <a:noFill/>
                <a:miter lim="400000"/>
              </a:ln>
              <a:effec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87452D0E-2CFA-234C-9477-2EF32041989C}"/>
                  </a:ext>
                </a:extLst>
              </p:cNvPr>
              <p:cNvSpPr/>
              <p:nvPr/>
            </p:nvSpPr>
            <p:spPr>
              <a:xfrm>
                <a:off x="358439" y="1174595"/>
                <a:ext cx="2826608" cy="369332"/>
              </a:xfrm>
              <a:prstGeom prst="rect">
                <a:avLst/>
              </a:prstGeom>
            </p:spPr>
            <p:txBody>
              <a:bodyPr wrap="none">
                <a:spAutoFit/>
              </a:bodyPr>
              <a:lstStyle/>
              <a:p>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𝑓</m:t>
                        </m:r>
                      </m:e>
                      <m:sub>
                        <m:r>
                          <a:rPr lang="en-US" i="1" dirty="0">
                            <a:latin typeface="Cambria Math" panose="02040503050406030204" pitchFamily="18" charset="0"/>
                            <a:ea typeface="Cambria Math" panose="02040503050406030204" pitchFamily="18" charset="0"/>
                          </a:rPr>
                          <m:t>ℱ</m:t>
                        </m:r>
                      </m:sub>
                      <m:sup>
                        <m:r>
                          <a:rPr lang="en-US" i="1">
                            <a:latin typeface="Cambria Math" panose="02040503050406030204" pitchFamily="18" charset="0"/>
                          </a:rPr>
                          <m:t>∗</m:t>
                        </m:r>
                      </m:sup>
                    </m:sSubSup>
                    <m:r>
                      <a:rPr lang="en-US" i="1">
                        <a:latin typeface="Cambria Math" panose="02040503050406030204" pitchFamily="18" charset="0"/>
                      </a:rPr>
                      <m:t> </m:t>
                    </m:r>
                  </m:oMath>
                </a14:m>
                <a:r>
                  <a:rPr lang="en-US" dirty="0">
                    <a:solidFill>
                      <a:srgbClr val="C00000"/>
                    </a:solidFill>
                  </a:rPr>
                  <a:t>are the best bet within </a:t>
                </a:r>
                <a14:m>
                  <m:oMath xmlns:m="http://schemas.openxmlformats.org/officeDocument/2006/math">
                    <m:r>
                      <a:rPr lang="en-US" i="1" dirty="0">
                        <a:solidFill>
                          <a:srgbClr val="C00000"/>
                        </a:solidFill>
                        <a:latin typeface="Cambria Math" panose="02040503050406030204" pitchFamily="18" charset="0"/>
                        <a:ea typeface="Cambria Math" panose="02040503050406030204" pitchFamily="18" charset="0"/>
                      </a:rPr>
                      <m:t>ℱ</m:t>
                    </m:r>
                  </m:oMath>
                </a14:m>
                <a:endParaRPr lang="en-US" dirty="0">
                  <a:solidFill>
                    <a:srgbClr val="00B0F0"/>
                  </a:solidFill>
                </a:endParaRPr>
              </a:p>
            </p:txBody>
          </p:sp>
        </mc:Choice>
        <mc:Fallback>
          <p:sp>
            <p:nvSpPr>
              <p:cNvPr id="7" name="Rectangle 6">
                <a:extLst>
                  <a:ext uri="{FF2B5EF4-FFF2-40B4-BE49-F238E27FC236}">
                    <a16:creationId xmlns:a16="http://schemas.microsoft.com/office/drawing/2014/main" id="{87452D0E-2CFA-234C-9477-2EF32041989C}"/>
                  </a:ext>
                </a:extLst>
              </p:cNvPr>
              <p:cNvSpPr>
                <a:spLocks noRot="1" noChangeAspect="1" noMove="1" noResize="1" noEditPoints="1" noAdjustHandles="1" noChangeArrowheads="1" noChangeShapeType="1" noTextEdit="1"/>
              </p:cNvSpPr>
              <p:nvPr/>
            </p:nvSpPr>
            <p:spPr>
              <a:xfrm>
                <a:off x="358439" y="1174595"/>
                <a:ext cx="2826608" cy="369332"/>
              </a:xfrm>
              <a:prstGeom prst="rect">
                <a:avLst/>
              </a:prstGeom>
              <a:blipFill>
                <a:blip r:embed="rId6"/>
                <a:stretch>
                  <a:fillRect l="-897" t="-6667" b="-2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A79C393E-EA4A-C84D-BAB1-3CE1293DB22D}"/>
                  </a:ext>
                </a:extLst>
              </p:cNvPr>
              <p:cNvSpPr txBox="1"/>
              <p:nvPr/>
            </p:nvSpPr>
            <p:spPr>
              <a:xfrm>
                <a:off x="2226491" y="1602007"/>
                <a:ext cx="2605713" cy="32829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25400" tIns="25400" rIns="25400" bIns="25400" numCol="1" spcCol="38100" rtlCol="0" anchor="ctr">
                <a:spAutoFit/>
              </a:bodyPr>
              <a:lstStyle/>
              <a:p>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m:rPr>
                            <m:nor/>
                          </m:rPr>
                          <a:rPr lang="en-US" dirty="0"/>
                          <m:t> </m:t>
                        </m:r>
                        <m:r>
                          <a:rPr lang="en-US" i="1">
                            <a:latin typeface="Cambria Math" panose="02040503050406030204" pitchFamily="18" charset="0"/>
                            <a:ea typeface="Cambria Math" panose="02040503050406030204" pitchFamily="18" charset="0"/>
                          </a:rPr>
                          <m:t>𝓕</m:t>
                        </m:r>
                      </m:e>
                      <m:sub>
                        <m:r>
                          <a:rPr lang="en-US" i="1">
                            <a:latin typeface="Cambria Math" panose="02040503050406030204" pitchFamily="18" charset="0"/>
                            <a:ea typeface="Cambria Math" panose="02040503050406030204" pitchFamily="18" charset="0"/>
                          </a:rPr>
                          <m:t>𝟑</m:t>
                        </m:r>
                      </m:sub>
                    </m:sSub>
                    <m:r>
                      <a:rPr lang="en-US" i="1">
                        <a:latin typeface="Cambria Math" panose="02040503050406030204" pitchFamily="18" charset="0"/>
                        <a:ea typeface="Cambria Math" panose="02040503050406030204" pitchFamily="18" charset="0"/>
                      </a:rPr>
                      <m:t> </m:t>
                    </m:r>
                  </m:oMath>
                </a14:m>
                <a:r>
                  <a:rPr lang="en-US" dirty="0">
                    <a:solidFill>
                      <a:srgbClr val="C00000"/>
                    </a:solidFill>
                  </a:rPr>
                  <a:t>is closer to </a:t>
                </a:r>
                <a:r>
                  <a:rPr lang="en-US" dirty="0"/>
                  <a:t>𝑓∗ </a:t>
                </a:r>
                <a:r>
                  <a:rPr lang="en-US" dirty="0">
                    <a:solidFill>
                      <a:srgbClr val="C00000"/>
                    </a:solidFill>
                  </a:rPr>
                  <a:t>than</a:t>
                </a:r>
                <a:r>
                  <a:rPr lang="en-US" dirty="0">
                    <a:ea typeface="Cambria Math" panose="02040503050406030204" pitchFamily="18" charset="0"/>
                  </a:rPr>
                  <a:t> </a:t>
                </a:r>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𝓕</m:t>
                        </m:r>
                      </m:e>
                      <m:sub>
                        <m:r>
                          <a:rPr lang="en-US" b="1" i="1">
                            <a:latin typeface="Cambria Math" panose="02040503050406030204" pitchFamily="18" charset="0"/>
                            <a:ea typeface="Cambria Math" panose="02040503050406030204" pitchFamily="18" charset="0"/>
                          </a:rPr>
                          <m:t>𝟏</m:t>
                        </m:r>
                      </m:sub>
                    </m:sSub>
                    <m:r>
                      <a:rPr lang="en-US" i="1">
                        <a:latin typeface="Cambria Math" panose="02040503050406030204" pitchFamily="18" charset="0"/>
                        <a:ea typeface="Cambria Math" panose="02040503050406030204" pitchFamily="18" charset="0"/>
                      </a:rPr>
                      <m:t> </m:t>
                    </m:r>
                  </m:oMath>
                </a14:m>
                <a:endParaRPr lang="en-US" sz="3600" b="1" dirty="0">
                  <a:solidFill>
                    <a:srgbClr val="000000"/>
                  </a:solidFill>
                  <a:ea typeface="Helvetica Neue"/>
                  <a:cs typeface="Helvetica Neue"/>
                  <a:sym typeface="Helvetica Neue"/>
                </a:endParaRPr>
              </a:p>
            </p:txBody>
          </p:sp>
        </mc:Choice>
        <mc:Fallback>
          <p:sp>
            <p:nvSpPr>
              <p:cNvPr id="13" name="TextBox 12">
                <a:extLst>
                  <a:ext uri="{FF2B5EF4-FFF2-40B4-BE49-F238E27FC236}">
                    <a16:creationId xmlns:a16="http://schemas.microsoft.com/office/drawing/2014/main" id="{A79C393E-EA4A-C84D-BAB1-3CE1293DB22D}"/>
                  </a:ext>
                </a:extLst>
              </p:cNvPr>
              <p:cNvSpPr txBox="1">
                <a:spLocks noRot="1" noChangeAspect="1" noMove="1" noResize="1" noEditPoints="1" noAdjustHandles="1" noChangeArrowheads="1" noChangeShapeType="1" noTextEdit="1"/>
              </p:cNvSpPr>
              <p:nvPr/>
            </p:nvSpPr>
            <p:spPr>
              <a:xfrm>
                <a:off x="2226491" y="1602007"/>
                <a:ext cx="2605713" cy="328295"/>
              </a:xfrm>
              <a:prstGeom prst="rect">
                <a:avLst/>
              </a:prstGeom>
              <a:blipFill>
                <a:blip r:embed="rId7"/>
                <a:stretch>
                  <a:fillRect l="-3398" t="-14815" r="-2427" b="-33333"/>
                </a:stretch>
              </a:blipFill>
              <a:ln w="12700" cap="flat">
                <a:noFill/>
                <a:miter lim="400000"/>
              </a:ln>
              <a:effectLst/>
            </p:spPr>
            <p:txBody>
              <a:bodyPr/>
              <a:lstStyle/>
              <a:p>
                <a:r>
                  <a:rPr lang="en-US">
                    <a:noFill/>
                  </a:rPr>
                  <a:t> </a:t>
                </a:r>
              </a:p>
            </p:txBody>
          </p:sp>
        </mc:Fallback>
      </mc:AlternateContent>
      <p:cxnSp>
        <p:nvCxnSpPr>
          <p:cNvPr id="24" name="Straight Arrow Connector 23">
            <a:extLst>
              <a:ext uri="{FF2B5EF4-FFF2-40B4-BE49-F238E27FC236}">
                <a16:creationId xmlns:a16="http://schemas.microsoft.com/office/drawing/2014/main" id="{5A583096-2740-604F-BC6B-4BCF040F01FE}"/>
              </a:ext>
              <a:ext uri="{C183D7F6-B498-43B3-948B-1728B52AA6E4}">
                <adec:decorative xmlns:adec="http://schemas.microsoft.com/office/drawing/2017/decorative" val="1"/>
              </a:ext>
            </a:extLst>
          </p:cNvPr>
          <p:cNvCxnSpPr>
            <a:cxnSpLocks/>
          </p:cNvCxnSpPr>
          <p:nvPr/>
        </p:nvCxnSpPr>
        <p:spPr>
          <a:xfrm>
            <a:off x="3843929" y="1939372"/>
            <a:ext cx="790416" cy="681815"/>
          </a:xfrm>
          <a:prstGeom prst="straightConnector1">
            <a:avLst/>
          </a:prstGeom>
          <a:noFill/>
          <a:ln w="60325" cap="flat">
            <a:solidFill>
              <a:srgbClr val="C00000"/>
            </a:solidFill>
            <a:prstDash val="solid"/>
            <a:miter lim="400000"/>
            <a:tailEnd type="triangle"/>
          </a:ln>
          <a:effectLst/>
          <a:sp3d/>
        </p:spPr>
        <p:style>
          <a:lnRef idx="0">
            <a:scrgbClr r="0" g="0" b="0"/>
          </a:lnRef>
          <a:fillRef idx="0">
            <a:scrgbClr r="0" g="0" b="0"/>
          </a:fillRef>
          <a:effectRef idx="0">
            <a:scrgbClr r="0" g="0" b="0"/>
          </a:effectRef>
          <a:fontRef idx="none"/>
        </p:style>
      </p:cxnSp>
      <mc:AlternateContent xmlns:mc="http://schemas.openxmlformats.org/markup-compatibility/2006">
        <mc:Choice xmlns:a14="http://schemas.microsoft.com/office/drawing/2010/main" Requires="a14">
          <p:sp>
            <p:nvSpPr>
              <p:cNvPr id="22" name="TextBox 21">
                <a:extLst>
                  <a:ext uri="{FF2B5EF4-FFF2-40B4-BE49-F238E27FC236}">
                    <a16:creationId xmlns:a16="http://schemas.microsoft.com/office/drawing/2014/main" id="{79F3AE5E-697F-1344-82C2-C2A0A1A8EB07}"/>
                  </a:ext>
                </a:extLst>
              </p:cNvPr>
              <p:cNvSpPr txBox="1"/>
              <p:nvPr/>
            </p:nvSpPr>
            <p:spPr>
              <a:xfrm>
                <a:off x="172773" y="4786295"/>
                <a:ext cx="2645584" cy="14362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14:m>
                  <m:oMath xmlns:m="http://schemas.openxmlformats.org/officeDocument/2006/math">
                    <m:sSub>
                      <m:sSubPr>
                        <m:ctrlPr>
                          <a:rPr lang="en-US" i="1">
                            <a:latin typeface="Cambria Math" panose="02040503050406030204" pitchFamily="18" charset="0"/>
                            <a:ea typeface="Cambria Math" panose="02040503050406030204" pitchFamily="18" charset="0"/>
                          </a:rPr>
                        </m:ctrlPr>
                      </m:sSubPr>
                      <m:e>
                        <m:r>
                          <m:rPr>
                            <m:nor/>
                          </m:rPr>
                          <a:rPr lang="en-US" dirty="0"/>
                          <m:t> </m:t>
                        </m:r>
                        <m:r>
                          <a:rPr lang="en-US" i="1">
                            <a:latin typeface="Cambria Math" panose="02040503050406030204" pitchFamily="18" charset="0"/>
                            <a:ea typeface="Cambria Math" panose="02040503050406030204" pitchFamily="18" charset="0"/>
                          </a:rPr>
                          <m:t>𝓕</m:t>
                        </m:r>
                      </m:e>
                      <m:sub>
                        <m:r>
                          <a:rPr lang="en-US" b="1" i="1">
                            <a:latin typeface="Cambria Math" panose="02040503050406030204" pitchFamily="18" charset="0"/>
                            <a:ea typeface="Cambria Math" panose="02040503050406030204" pitchFamily="18" charset="0"/>
                          </a:rPr>
                          <m:t>𝟔</m:t>
                        </m:r>
                      </m:sub>
                    </m:sSub>
                  </m:oMath>
                </a14:m>
                <a:r>
                  <a:rPr lang="en-US" dirty="0"/>
                  <a:t> </a:t>
                </a:r>
                <a:r>
                  <a:rPr lang="en-US" dirty="0">
                    <a:solidFill>
                      <a:srgbClr val="C00000"/>
                    </a:solidFill>
                  </a:rPr>
                  <a:t>moves away, and there is no guarantee that further increasing the complexity can reduce the distance from </a:t>
                </a:r>
                <a:r>
                  <a:rPr lang="en-US" dirty="0"/>
                  <a:t>𝑓∗</a:t>
                </a:r>
                <a:endParaRPr lang="en-US" sz="3600" b="1" dirty="0">
                  <a:solidFill>
                    <a:srgbClr val="000000"/>
                  </a:solidFill>
                  <a:ea typeface="Helvetica Neue"/>
                  <a:cs typeface="Helvetica Neue"/>
                  <a:sym typeface="Helvetica Neue"/>
                </a:endParaRPr>
              </a:p>
            </p:txBody>
          </p:sp>
        </mc:Choice>
        <mc:Fallback>
          <p:sp>
            <p:nvSpPr>
              <p:cNvPr id="22" name="TextBox 21">
                <a:extLst>
                  <a:ext uri="{FF2B5EF4-FFF2-40B4-BE49-F238E27FC236}">
                    <a16:creationId xmlns:a16="http://schemas.microsoft.com/office/drawing/2014/main" id="{79F3AE5E-697F-1344-82C2-C2A0A1A8EB07}"/>
                  </a:ext>
                </a:extLst>
              </p:cNvPr>
              <p:cNvSpPr txBox="1">
                <a:spLocks noRot="1" noChangeAspect="1" noMove="1" noResize="1" noEditPoints="1" noAdjustHandles="1" noChangeArrowheads="1" noChangeShapeType="1" noTextEdit="1"/>
              </p:cNvSpPr>
              <p:nvPr/>
            </p:nvSpPr>
            <p:spPr>
              <a:xfrm>
                <a:off x="172773" y="4786295"/>
                <a:ext cx="2645584" cy="1436291"/>
              </a:xfrm>
              <a:prstGeom prst="rect">
                <a:avLst/>
              </a:prstGeom>
              <a:blipFill>
                <a:blip r:embed="rId8"/>
                <a:stretch>
                  <a:fillRect l="-4306" t="-2609" r="-5742" b="-6957"/>
                </a:stretch>
              </a:blipFill>
              <a:ln w="12700" cap="flat">
                <a:noFill/>
                <a:miter lim="400000"/>
              </a:ln>
              <a:effectLst/>
            </p:spPr>
            <p:txBody>
              <a:bodyPr/>
              <a:lstStyle/>
              <a:p>
                <a:r>
                  <a:rPr lang="en-US">
                    <a:noFill/>
                  </a:rPr>
                  <a:t> </a:t>
                </a:r>
              </a:p>
            </p:txBody>
          </p:sp>
        </mc:Fallback>
      </mc:AlternateContent>
      <p:cxnSp>
        <p:nvCxnSpPr>
          <p:cNvPr id="27" name="Straight Arrow Connector 26">
            <a:extLst>
              <a:ext uri="{FF2B5EF4-FFF2-40B4-BE49-F238E27FC236}">
                <a16:creationId xmlns:a16="http://schemas.microsoft.com/office/drawing/2014/main" id="{9D5CD415-4024-7647-90C1-796D95016482}"/>
              </a:ext>
              <a:ext uri="{C183D7F6-B498-43B3-948B-1728B52AA6E4}">
                <adec:decorative xmlns:adec="http://schemas.microsoft.com/office/drawing/2017/decorative" val="1"/>
              </a:ext>
            </a:extLst>
          </p:cNvPr>
          <p:cNvCxnSpPr>
            <a:cxnSpLocks/>
          </p:cNvCxnSpPr>
          <p:nvPr/>
        </p:nvCxnSpPr>
        <p:spPr>
          <a:xfrm flipV="1">
            <a:off x="698723" y="3800072"/>
            <a:ext cx="796842" cy="855113"/>
          </a:xfrm>
          <a:prstGeom prst="straightConnector1">
            <a:avLst/>
          </a:prstGeom>
          <a:noFill/>
          <a:ln w="60325" cap="flat">
            <a:solidFill>
              <a:srgbClr val="C00000"/>
            </a:solidFill>
            <a:prstDash val="solid"/>
            <a:miter lim="400000"/>
            <a:tailEnd type="triangle"/>
          </a:ln>
          <a:effectLst/>
          <a:sp3d/>
        </p:spPr>
        <p:style>
          <a:lnRef idx="0">
            <a:scrgbClr r="0" g="0" b="0"/>
          </a:lnRef>
          <a:fillRef idx="0">
            <a:scrgbClr r="0" g="0" b="0"/>
          </a:fillRef>
          <a:effectRef idx="0">
            <a:scrgbClr r="0" g="0" b="0"/>
          </a:effectRef>
          <a:fontRef idx="none"/>
        </p:style>
      </p:cxnSp>
    </p:spTree>
    <p:custDataLst>
      <p:tags r:id="rId1"/>
    </p:custDataLst>
    <p:extLst>
      <p:ext uri="{BB962C8B-B14F-4D97-AF65-F5344CB8AC3E}">
        <p14:creationId xmlns:p14="http://schemas.microsoft.com/office/powerpoint/2010/main" val="23889301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374D485-0892-4DED-8BF3-83182B92D455}"/>
              </a:ext>
            </a:extLst>
          </p:cNvPr>
          <p:cNvSpPr>
            <a:spLocks noGrp="1"/>
          </p:cNvSpPr>
          <p:nvPr>
            <p:ph type="sldNum" idx="97"/>
          </p:nvPr>
        </p:nvSpPr>
        <p:spPr/>
        <p:txBody>
          <a:bodyPr/>
          <a:lstStyle/>
          <a:p>
            <a:fld id="{86A8BF56-6CB3-514C-9A64-F39D95C9E25B}" type="slidenum">
              <a:rPr lang="en-US" smtClean="0"/>
              <a:t>7</a:t>
            </a:fld>
            <a:endParaRPr lang="en-US" dirty="0"/>
          </a:p>
        </p:txBody>
      </p:sp>
      <p:sp>
        <p:nvSpPr>
          <p:cNvPr id="2" name="Title 1">
            <a:extLst>
              <a:ext uri="{FF2B5EF4-FFF2-40B4-BE49-F238E27FC236}">
                <a16:creationId xmlns:a16="http://schemas.microsoft.com/office/drawing/2014/main" id="{83429E4C-B67F-8645-ACF6-7476AD3CBF44}"/>
              </a:ext>
            </a:extLst>
          </p:cNvPr>
          <p:cNvSpPr>
            <a:spLocks noGrp="1"/>
          </p:cNvSpPr>
          <p:nvPr>
            <p:ph type="title" idx="1"/>
          </p:nvPr>
        </p:nvSpPr>
        <p:spPr/>
        <p:txBody>
          <a:bodyPr>
            <a:normAutofit fontScale="90000"/>
          </a:bodyPr>
          <a:lstStyle/>
          <a:p>
            <a:r>
              <a:rPr lang="en-US" dirty="0"/>
              <a:t>Schematic of function spaces: Residuals</a:t>
            </a:r>
          </a:p>
        </p:txBody>
      </p:sp>
      <p:pic>
        <p:nvPicPr>
          <p:cNvPr id="11" name="Content Placeholder 10" descr="Nested function classes. Increasing layers leads to functions moving from F1 to F6.">
            <a:extLst>
              <a:ext uri="{FF2B5EF4-FFF2-40B4-BE49-F238E27FC236}">
                <a16:creationId xmlns:a16="http://schemas.microsoft.com/office/drawing/2014/main" id="{A724EF72-A9B0-9329-7A6A-8C7511C01370}"/>
              </a:ext>
            </a:extLst>
          </p:cNvPr>
          <p:cNvPicPr>
            <a:picLocks noGrp="1" noChangeAspect="1"/>
          </p:cNvPicPr>
          <p:nvPr>
            <p:ph idx="2"/>
          </p:nvPr>
        </p:nvPicPr>
        <p:blipFill>
          <a:blip r:embed="rId4">
            <a:duotone>
              <a:schemeClr val="accent5">
                <a:shade val="45000"/>
                <a:satMod val="135000"/>
              </a:schemeClr>
              <a:prstClr val="white"/>
            </a:duotone>
          </a:blip>
          <a:stretch>
            <a:fillRect/>
          </a:stretch>
        </p:blipFill>
        <p:spPr>
          <a:xfrm>
            <a:off x="791101" y="1280160"/>
            <a:ext cx="4724400" cy="4978400"/>
          </a:xfrm>
        </p:spPr>
      </p:pic>
      <p:sp>
        <p:nvSpPr>
          <p:cNvPr id="4" name="TextBox 3">
            <a:extLst>
              <a:ext uri="{FF2B5EF4-FFF2-40B4-BE49-F238E27FC236}">
                <a16:creationId xmlns:a16="http://schemas.microsoft.com/office/drawing/2014/main" id="{F65C09A7-804A-D547-A85D-34C9AD56BBA7}"/>
              </a:ext>
            </a:extLst>
          </p:cNvPr>
          <p:cNvSpPr txBox="1"/>
          <p:nvPr/>
        </p:nvSpPr>
        <p:spPr>
          <a:xfrm>
            <a:off x="6484276" y="1280160"/>
            <a:ext cx="5348060" cy="405239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t">
            <a:spAutoFit/>
          </a:bodyPr>
          <a:lstStyle>
            <a:defPPr>
              <a:defRPr lang="en-US"/>
            </a:defPPr>
            <a:lvl1pPr defTabSz="412750" hangingPunct="0">
              <a:spcAft>
                <a:spcPts val="1200"/>
              </a:spcAft>
              <a:defRPr sz="2000">
                <a:solidFill>
                  <a:schemeClr val="tx2"/>
                </a:solidFill>
                <a:ea typeface="Amazon Ember" panose="020B0603020204020204" pitchFamily="34" charset="0"/>
                <a:cs typeface="Amazon Ember" panose="020B0603020204020204" pitchFamily="34" charset="0"/>
              </a:defRPr>
            </a:lvl1pPr>
          </a:lstStyle>
          <a:p>
            <a:r>
              <a:rPr lang="en-US" dirty="0">
                <a:sym typeface="Helvetica Neue"/>
              </a:rPr>
              <a:t>For stacking residual layers, the set of functions is better behaved:</a:t>
            </a:r>
          </a:p>
          <a:p>
            <a:pPr marL="342900" indent="-342900">
              <a:buFont typeface="Arial" panose="020B0604020202020204" pitchFamily="34" charset="0"/>
              <a:buChar char="•"/>
            </a:pPr>
            <a:r>
              <a:rPr lang="en-US" dirty="0"/>
              <a:t>As you add layers, the space becomes larger (you can represent more complex functions).</a:t>
            </a:r>
          </a:p>
          <a:p>
            <a:pPr marL="342900" indent="-342900">
              <a:buFont typeface="Arial" panose="020B0604020202020204" pitchFamily="34" charset="0"/>
              <a:buChar char="•"/>
            </a:pPr>
            <a:r>
              <a:rPr lang="en-US" dirty="0">
                <a:sym typeface="Helvetica Neue"/>
              </a:rPr>
              <a:t>You can still easily represent every function that you could represent with fewer layers (set the last layer to all zeros).</a:t>
            </a:r>
          </a:p>
          <a:p>
            <a:pPr marL="342900" indent="-342900">
              <a:buFont typeface="Arial" panose="020B0604020202020204" pitchFamily="34" charset="0"/>
              <a:buChar char="•"/>
            </a:pPr>
            <a:r>
              <a:rPr lang="en-US" dirty="0"/>
              <a:t>This means that the best model (in terms of training loss) must be the deepest one (ignoring optimization).</a:t>
            </a:r>
            <a:endParaRPr lang="en-US" dirty="0">
              <a:sym typeface="Helvetica Neue"/>
            </a:endParaRPr>
          </a:p>
        </p:txBody>
      </p:sp>
    </p:spTree>
    <p:custDataLst>
      <p:tags r:id="rId1"/>
    </p:custDataLst>
    <p:extLst>
      <p:ext uri="{BB962C8B-B14F-4D97-AF65-F5344CB8AC3E}">
        <p14:creationId xmlns:p14="http://schemas.microsoft.com/office/powerpoint/2010/main" val="28701976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0162BC4-9E7F-4B05-AAE2-5A7C62688AE1}"/>
              </a:ext>
            </a:extLst>
          </p:cNvPr>
          <p:cNvSpPr>
            <a:spLocks noGrp="1"/>
          </p:cNvSpPr>
          <p:nvPr>
            <p:ph type="sldNum" idx="97"/>
          </p:nvPr>
        </p:nvSpPr>
        <p:spPr/>
        <p:txBody>
          <a:bodyPr/>
          <a:lstStyle/>
          <a:p>
            <a:fld id="{86A8BF56-6CB3-514C-9A64-F39D95C9E25B}" type="slidenum">
              <a:rPr lang="en-US" smtClean="0"/>
              <a:pPr/>
              <a:t>8</a:t>
            </a:fld>
            <a:endParaRPr lang="en-US" dirty="0"/>
          </a:p>
        </p:txBody>
      </p:sp>
      <p:sp>
        <p:nvSpPr>
          <p:cNvPr id="2" name="Title 1">
            <a:extLst>
              <a:ext uri="{FF2B5EF4-FFF2-40B4-BE49-F238E27FC236}">
                <a16:creationId xmlns:a16="http://schemas.microsoft.com/office/drawing/2014/main" id="{83429E4C-B67F-8645-ACF6-7476AD3CBF44}"/>
              </a:ext>
            </a:extLst>
          </p:cNvPr>
          <p:cNvSpPr>
            <a:spLocks noGrp="1"/>
          </p:cNvSpPr>
          <p:nvPr>
            <p:ph type="title" idx="1"/>
          </p:nvPr>
        </p:nvSpPr>
        <p:spPr/>
        <p:txBody>
          <a:bodyPr>
            <a:normAutofit fontScale="90000"/>
          </a:bodyPr>
          <a:lstStyle/>
          <a:p>
            <a:r>
              <a:rPr lang="en-US" dirty="0"/>
              <a:t>Nonresidual schematic</a:t>
            </a:r>
          </a:p>
        </p:txBody>
      </p:sp>
      <p:sp>
        <p:nvSpPr>
          <p:cNvPr id="4" name="Content Placeholder 3">
            <a:extLst>
              <a:ext uri="{FF2B5EF4-FFF2-40B4-BE49-F238E27FC236}">
                <a16:creationId xmlns:a16="http://schemas.microsoft.com/office/drawing/2014/main" id="{8CCF3678-EE91-A8D1-351B-FB59DE703B05}"/>
              </a:ext>
            </a:extLst>
          </p:cNvPr>
          <p:cNvSpPr>
            <a:spLocks noGrp="1"/>
          </p:cNvSpPr>
          <p:nvPr>
            <p:ph idx="2"/>
          </p:nvPr>
        </p:nvSpPr>
        <p:spPr/>
        <p:txBody>
          <a:bodyPr/>
          <a:lstStyle/>
          <a:p>
            <a:endParaRPr lang="en-US"/>
          </a:p>
        </p:txBody>
      </p:sp>
      <p:pic>
        <p:nvPicPr>
          <p:cNvPr id="7" name="Picture 6" descr="Diagram of a neural network. See notes for description.">
            <a:extLst>
              <a:ext uri="{FF2B5EF4-FFF2-40B4-BE49-F238E27FC236}">
                <a16:creationId xmlns:a16="http://schemas.microsoft.com/office/drawing/2014/main" id="{A50E3A26-964C-4FE0-BBF3-B0F20DAA3A19}"/>
              </a:ext>
            </a:extLst>
          </p:cNvPr>
          <p:cNvPicPr>
            <a:picLocks noChangeAspect="1"/>
          </p:cNvPicPr>
          <p:nvPr/>
        </p:nvPicPr>
        <p:blipFill>
          <a:blip r:embed="rId4"/>
          <a:stretch>
            <a:fillRect/>
          </a:stretch>
        </p:blipFill>
        <p:spPr>
          <a:xfrm>
            <a:off x="502435" y="1033272"/>
            <a:ext cx="11187130" cy="5450296"/>
          </a:xfrm>
          <a:prstGeom prst="rect">
            <a:avLst/>
          </a:prstGeom>
        </p:spPr>
      </p:pic>
    </p:spTree>
    <p:custDataLst>
      <p:tags r:id="rId1"/>
    </p:custDataLst>
    <p:extLst>
      <p:ext uri="{BB962C8B-B14F-4D97-AF65-F5344CB8AC3E}">
        <p14:creationId xmlns:p14="http://schemas.microsoft.com/office/powerpoint/2010/main" val="712942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AB6950BA-3A86-43A6-B268-CB8F03DA450B}"/>
              </a:ext>
            </a:extLst>
          </p:cNvPr>
          <p:cNvSpPr>
            <a:spLocks noGrp="1"/>
          </p:cNvSpPr>
          <p:nvPr>
            <p:ph type="sldNum" idx="97"/>
          </p:nvPr>
        </p:nvSpPr>
        <p:spPr/>
        <p:txBody>
          <a:bodyPr/>
          <a:lstStyle/>
          <a:p>
            <a:fld id="{86A8BF56-6CB3-514C-9A64-F39D95C9E25B}" type="slidenum">
              <a:rPr lang="en-US" smtClean="0"/>
              <a:pPr/>
              <a:t>9</a:t>
            </a:fld>
            <a:endParaRPr lang="en-US" dirty="0"/>
          </a:p>
        </p:txBody>
      </p:sp>
      <p:sp>
        <p:nvSpPr>
          <p:cNvPr id="2" name="Title 1">
            <a:extLst>
              <a:ext uri="{FF2B5EF4-FFF2-40B4-BE49-F238E27FC236}">
                <a16:creationId xmlns:a16="http://schemas.microsoft.com/office/drawing/2014/main" id="{83429E4C-B67F-8645-ACF6-7476AD3CBF44}"/>
              </a:ext>
            </a:extLst>
          </p:cNvPr>
          <p:cNvSpPr>
            <a:spLocks noGrp="1"/>
          </p:cNvSpPr>
          <p:nvPr>
            <p:ph type="title" idx="1"/>
          </p:nvPr>
        </p:nvSpPr>
        <p:spPr/>
        <p:txBody>
          <a:bodyPr>
            <a:normAutofit fontScale="90000"/>
          </a:bodyPr>
          <a:lstStyle/>
          <a:p>
            <a:r>
              <a:rPr lang="en-US" dirty="0"/>
              <a:t>Residuals schematic</a:t>
            </a:r>
          </a:p>
        </p:txBody>
      </p:sp>
      <p:sp>
        <p:nvSpPr>
          <p:cNvPr id="5" name="Content Placeholder 4">
            <a:extLst>
              <a:ext uri="{FF2B5EF4-FFF2-40B4-BE49-F238E27FC236}">
                <a16:creationId xmlns:a16="http://schemas.microsoft.com/office/drawing/2014/main" id="{6C9A1C78-B7E7-A014-7E86-63BA0AFB2783}"/>
              </a:ext>
            </a:extLst>
          </p:cNvPr>
          <p:cNvSpPr>
            <a:spLocks noGrp="1"/>
          </p:cNvSpPr>
          <p:nvPr>
            <p:ph idx="2"/>
          </p:nvPr>
        </p:nvSpPr>
        <p:spPr/>
        <p:txBody>
          <a:bodyPr/>
          <a:lstStyle/>
          <a:p>
            <a:endParaRPr lang="en-US"/>
          </a:p>
        </p:txBody>
      </p:sp>
      <p:pic>
        <p:nvPicPr>
          <p:cNvPr id="3" name="Picture 2" descr="Diagram of neural network. See description in notes.">
            <a:extLst>
              <a:ext uri="{FF2B5EF4-FFF2-40B4-BE49-F238E27FC236}">
                <a16:creationId xmlns:a16="http://schemas.microsoft.com/office/drawing/2014/main" id="{E8734322-AE1A-4FDA-BF1F-DD14E9B0EE8B}"/>
              </a:ext>
            </a:extLst>
          </p:cNvPr>
          <p:cNvPicPr>
            <a:picLocks noChangeAspect="1"/>
          </p:cNvPicPr>
          <p:nvPr/>
        </p:nvPicPr>
        <p:blipFill>
          <a:blip r:embed="rId4"/>
          <a:stretch>
            <a:fillRect/>
          </a:stretch>
        </p:blipFill>
        <p:spPr>
          <a:xfrm>
            <a:off x="590332" y="1033272"/>
            <a:ext cx="3158002" cy="5182049"/>
          </a:xfrm>
          <a:prstGeom prst="rect">
            <a:avLst/>
          </a:prstGeom>
        </p:spPr>
      </p:pic>
      <p:sp>
        <p:nvSpPr>
          <p:cNvPr id="58" name="TextBox 57">
            <a:extLst>
              <a:ext uri="{FF2B5EF4-FFF2-40B4-BE49-F238E27FC236}">
                <a16:creationId xmlns:a16="http://schemas.microsoft.com/office/drawing/2014/main" id="{0F391361-3E6C-ED57-838C-24B584286C05}"/>
              </a:ext>
            </a:extLst>
          </p:cNvPr>
          <p:cNvSpPr txBox="1"/>
          <p:nvPr/>
        </p:nvSpPr>
        <p:spPr>
          <a:xfrm>
            <a:off x="3989637" y="3631669"/>
            <a:ext cx="3350805" cy="2031325"/>
          </a:xfrm>
          <a:prstGeom prst="rect">
            <a:avLst/>
          </a:prstGeom>
          <a:noFill/>
        </p:spPr>
        <p:txBody>
          <a:bodyPr wrap="square" rtlCol="0">
            <a:spAutoFit/>
          </a:bodyPr>
          <a:lstStyle/>
          <a:p>
            <a:r>
              <a:rPr lang="en-US" dirty="0">
                <a:solidFill>
                  <a:schemeClr val="tx2"/>
                </a:solidFill>
              </a:rPr>
              <a:t>A residual network effectively creates a shortcut connection that allows the network to bypass some of the layers. This preserves what the model learned in previous layers.</a:t>
            </a:r>
          </a:p>
        </p:txBody>
      </p:sp>
      <p:sp>
        <p:nvSpPr>
          <p:cNvPr id="64" name="Right Arrow 63">
            <a:extLst>
              <a:ext uri="{FF2B5EF4-FFF2-40B4-BE49-F238E27FC236}">
                <a16:creationId xmlns:a16="http://schemas.microsoft.com/office/drawing/2014/main" id="{8D382F9F-BCCC-944D-F1EA-2A6F734F39B4}"/>
              </a:ext>
              <a:ext uri="{C183D7F6-B498-43B3-948B-1728B52AA6E4}">
                <adec:decorative xmlns:adec="http://schemas.microsoft.com/office/drawing/2017/decorative" val="1"/>
              </a:ext>
            </a:extLst>
          </p:cNvPr>
          <p:cNvSpPr/>
          <p:nvPr/>
        </p:nvSpPr>
        <p:spPr>
          <a:xfrm>
            <a:off x="7583220" y="4538964"/>
            <a:ext cx="465667" cy="3884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TextBox 62">
            <a:extLst>
              <a:ext uri="{FF2B5EF4-FFF2-40B4-BE49-F238E27FC236}">
                <a16:creationId xmlns:a16="http://schemas.microsoft.com/office/drawing/2014/main" id="{EE727E0C-2529-0004-186B-DB2BCFA2CF58}"/>
              </a:ext>
            </a:extLst>
          </p:cNvPr>
          <p:cNvSpPr txBox="1"/>
          <p:nvPr/>
        </p:nvSpPr>
        <p:spPr>
          <a:xfrm>
            <a:off x="8186338" y="3631669"/>
            <a:ext cx="3175000" cy="2031325"/>
          </a:xfrm>
          <a:prstGeom prst="rect">
            <a:avLst/>
          </a:prstGeom>
          <a:noFill/>
        </p:spPr>
        <p:txBody>
          <a:bodyPr wrap="square" rtlCol="0">
            <a:spAutoFit/>
          </a:bodyPr>
          <a:lstStyle/>
          <a:p>
            <a:r>
              <a:rPr lang="en-US" b="0" i="0" dirty="0">
                <a:solidFill>
                  <a:schemeClr val="tx2"/>
                </a:solidFill>
                <a:effectLst/>
              </a:rPr>
              <a:t>The outcome is that larger function classes now contain the smaller ones, and this guarantees that increasing them strictly increases the expressive power of the network.</a:t>
            </a:r>
            <a:endParaRPr lang="en-US" dirty="0">
              <a:solidFill>
                <a:schemeClr val="tx2"/>
              </a:solidFill>
            </a:endParaRPr>
          </a:p>
        </p:txBody>
      </p:sp>
      <p:pic>
        <p:nvPicPr>
          <p:cNvPr id="4" name="Picture 3" descr="Diagram of function classes. See description in notes.">
            <a:extLst>
              <a:ext uri="{FF2B5EF4-FFF2-40B4-BE49-F238E27FC236}">
                <a16:creationId xmlns:a16="http://schemas.microsoft.com/office/drawing/2014/main" id="{52D7A5B2-8140-4F3B-8FB9-8A07BD4F687E}"/>
              </a:ext>
            </a:extLst>
          </p:cNvPr>
          <p:cNvPicPr>
            <a:picLocks noChangeAspect="1"/>
          </p:cNvPicPr>
          <p:nvPr/>
        </p:nvPicPr>
        <p:blipFill>
          <a:blip r:embed="rId5"/>
          <a:stretch>
            <a:fillRect/>
          </a:stretch>
        </p:blipFill>
        <p:spPr>
          <a:xfrm>
            <a:off x="8804490" y="1590788"/>
            <a:ext cx="1938696" cy="1511939"/>
          </a:xfrm>
          <a:prstGeom prst="rect">
            <a:avLst/>
          </a:prstGeom>
        </p:spPr>
      </p:pic>
    </p:spTree>
    <p:custDataLst>
      <p:tags r:id="rId1"/>
    </p:custDataLst>
    <p:extLst>
      <p:ext uri="{BB962C8B-B14F-4D97-AF65-F5344CB8AC3E}">
        <p14:creationId xmlns:p14="http://schemas.microsoft.com/office/powerpoint/2010/main" val="93964699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MLU-ACADEMY-V5" val="xlQbIYzT"/>
  <p:tag name="ARTICULATE_SLIDE_COUNT" val="4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31349</TotalTime>
  <Words>6373</Words>
  <Application>Microsoft Macintosh PowerPoint</Application>
  <PresentationFormat>Widescreen</PresentationFormat>
  <Paragraphs>410</Paragraphs>
  <Slides>38</Slides>
  <Notes>38</Notes>
  <HiddenSlides>5</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38</vt:i4>
      </vt:variant>
    </vt:vector>
  </HeadingPairs>
  <TitlesOfParts>
    <vt:vector size="52" baseType="lpstr">
      <vt:lpstr>Amazon Ember</vt:lpstr>
      <vt:lpstr>Amazon Ember Display</vt:lpstr>
      <vt:lpstr>Amazon Ember Display Heavy</vt:lpstr>
      <vt:lpstr>Amazon Ember Heavy</vt:lpstr>
      <vt:lpstr>Arial</vt:lpstr>
      <vt:lpstr>Calibri</vt:lpstr>
      <vt:lpstr>Calibri Light</vt:lpstr>
      <vt:lpstr>Cambria Math</vt:lpstr>
      <vt:lpstr>Consolas</vt:lpstr>
      <vt:lpstr>Courier New</vt:lpstr>
      <vt:lpstr>Helvetica Neue</vt:lpstr>
      <vt:lpstr>Helvetica Neue Medium</vt:lpstr>
      <vt:lpstr>Lucida Console</vt:lpstr>
      <vt:lpstr>Custom Design</vt:lpstr>
      <vt:lpstr>ResNet: The Trade-Offs of Depth and Model Performance</vt:lpstr>
      <vt:lpstr>Today’s activities</vt:lpstr>
      <vt:lpstr>The trade-offs of depth and residuals</vt:lpstr>
      <vt:lpstr>An issue with deep models</vt:lpstr>
      <vt:lpstr>Solution: Residual layers</vt:lpstr>
      <vt:lpstr>Schematic of function spaces: Nonresiduals</vt:lpstr>
      <vt:lpstr>Schematic of function spaces: Residuals</vt:lpstr>
      <vt:lpstr>Nonresidual schematic</vt:lpstr>
      <vt:lpstr>Residuals schematic</vt:lpstr>
      <vt:lpstr>Residual layers: Creating nested function families</vt:lpstr>
      <vt:lpstr>Gradient flow through residual layers</vt:lpstr>
      <vt:lpstr>Gradient flow through residual layers (more layers)</vt:lpstr>
      <vt:lpstr>Deeper theory of residual layers</vt:lpstr>
      <vt:lpstr>Ways that residual connections can help</vt:lpstr>
      <vt:lpstr>Summary</vt:lpstr>
      <vt:lpstr>ResNet</vt:lpstr>
      <vt:lpstr>Motivation: Degradation</vt:lpstr>
      <vt:lpstr>Residual networks (ResNet) </vt:lpstr>
      <vt:lpstr>Residual blocks idea (1 of 2)</vt:lpstr>
      <vt:lpstr>Residual blocks idea (2 of 2)</vt:lpstr>
      <vt:lpstr>Residual blocks</vt:lpstr>
      <vt:lpstr>ResNet summary</vt:lpstr>
      <vt:lpstr>Batch normalization</vt:lpstr>
      <vt:lpstr>Motivation: Why do we need batch normalization?</vt:lpstr>
      <vt:lpstr>What can batch normalization help?</vt:lpstr>
      <vt:lpstr>Batch normalization: Mean and variance </vt:lpstr>
      <vt:lpstr>Applying batch normalization</vt:lpstr>
      <vt:lpstr>Implementation</vt:lpstr>
      <vt:lpstr>Implementation with nn.Linear</vt:lpstr>
      <vt:lpstr>Implementation with BatchNorm</vt:lpstr>
      <vt:lpstr>Pros and cons of batch normalization</vt:lpstr>
      <vt:lpstr>Next lesson</vt:lpstr>
      <vt:lpstr>PowerPoint Presentation</vt:lpstr>
      <vt:lpstr>Image source slide (for curriculum development use only)</vt:lpstr>
      <vt:lpstr>Source graphic: Schematic of function spaces: Residuals</vt:lpstr>
      <vt:lpstr>Source graphic: Schematic of function spaces: Nonresiduals</vt:lpstr>
      <vt:lpstr>Source graphic: Schematic of function spaces: Residuals</vt:lpstr>
      <vt:lpstr>Source graphic: Residual layers: Creating nested function families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Through Application</dc:title>
  <dc:creator>Daniel Blake</dc:creator>
  <cp:lastModifiedBy>dos Santos Junior, Jose Cassio</cp:lastModifiedBy>
  <cp:revision>319</cp:revision>
  <dcterms:created xsi:type="dcterms:W3CDTF">2022-11-16T15:46:36Z</dcterms:created>
  <dcterms:modified xsi:type="dcterms:W3CDTF">2025-05-05T23:14:10Z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F522D8D5-2F7E-4491-9FBE-085D20655911</vt:lpwstr>
  </property>
  <property fmtid="{D5CDD505-2E9C-101B-9397-08002B2CF9AE}" pid="3" name="ArticulatePath">
    <vt:lpwstr>MLUDTI-EN-M3-L4</vt:lpwstr>
  </property>
</Properties>
</file>