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handoutMasterIdLst>
    <p:handoutMasterId r:id="rId37"/>
  </p:handoutMasterIdLst>
  <p:sldIdLst>
    <p:sldId id="4050" r:id="rId2"/>
    <p:sldId id="259" r:id="rId3"/>
    <p:sldId id="841" r:id="rId4"/>
    <p:sldId id="642" r:id="rId5"/>
    <p:sldId id="1134" r:id="rId6"/>
    <p:sldId id="856" r:id="rId7"/>
    <p:sldId id="4237" r:id="rId8"/>
    <p:sldId id="646" r:id="rId9"/>
    <p:sldId id="775" r:id="rId10"/>
    <p:sldId id="4225" r:id="rId11"/>
    <p:sldId id="1145" r:id="rId12"/>
    <p:sldId id="648" r:id="rId13"/>
    <p:sldId id="652" r:id="rId14"/>
    <p:sldId id="653" r:id="rId15"/>
    <p:sldId id="809" r:id="rId16"/>
    <p:sldId id="879" r:id="rId17"/>
    <p:sldId id="769" r:id="rId18"/>
    <p:sldId id="733" r:id="rId19"/>
    <p:sldId id="4224" r:id="rId20"/>
    <p:sldId id="4226" r:id="rId21"/>
    <p:sldId id="397" r:id="rId22"/>
    <p:sldId id="4238" r:id="rId23"/>
    <p:sldId id="398" r:id="rId24"/>
    <p:sldId id="4230" r:id="rId25"/>
    <p:sldId id="4227" r:id="rId26"/>
    <p:sldId id="4232" r:id="rId27"/>
    <p:sldId id="406" r:id="rId28"/>
    <p:sldId id="4171" r:id="rId29"/>
    <p:sldId id="2147477356" r:id="rId30"/>
    <p:sldId id="2147477357" r:id="rId31"/>
    <p:sldId id="2147477358" r:id="rId32"/>
    <p:sldId id="4233" r:id="rId33"/>
    <p:sldId id="4234" r:id="rId34"/>
    <p:sldId id="4235"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A8B803-77D0-4BA7-B737-4B03B168485F}">
          <p14:sldIdLst>
            <p14:sldId id="4050"/>
            <p14:sldId id="259"/>
            <p14:sldId id="841"/>
            <p14:sldId id="642"/>
            <p14:sldId id="1134"/>
            <p14:sldId id="856"/>
            <p14:sldId id="4237"/>
            <p14:sldId id="646"/>
            <p14:sldId id="775"/>
            <p14:sldId id="4225"/>
            <p14:sldId id="1145"/>
            <p14:sldId id="648"/>
            <p14:sldId id="652"/>
            <p14:sldId id="653"/>
            <p14:sldId id="809"/>
            <p14:sldId id="879"/>
            <p14:sldId id="769"/>
            <p14:sldId id="733"/>
            <p14:sldId id="4224"/>
            <p14:sldId id="4226"/>
            <p14:sldId id="397"/>
            <p14:sldId id="4238"/>
            <p14:sldId id="398"/>
            <p14:sldId id="4230"/>
            <p14:sldId id="4227"/>
            <p14:sldId id="4232"/>
            <p14:sldId id="406"/>
            <p14:sldId id="4171"/>
            <p14:sldId id="2147477356"/>
          </p14:sldIdLst>
        </p14:section>
        <p14:section name="Source graphics" id="{B8931CC8-2495-4E73-9F93-B9DDE5762EB3}">
          <p14:sldIdLst>
            <p14:sldId id="2147477357"/>
            <p14:sldId id="2147477358"/>
            <p14:sldId id="4233"/>
            <p14:sldId id="4234"/>
            <p14:sldId id="423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8" clrIdx="0">
    <p:extLst>
      <p:ext uri="{19B8F6BF-5375-455C-9EA6-DF929625EA0E}">
        <p15:presenceInfo xmlns:p15="http://schemas.microsoft.com/office/powerpoint/2012/main" userId="S-1-5-21-1407069837-2091007605-538272213-15390607" providerId="AD"/>
      </p:ext>
    </p:extLst>
  </p:cmAuthor>
  <p:cmAuthor id="2" name="Microsoft Office User" initials="MOU" lastIdx="56" clrIdx="1">
    <p:extLst>
      <p:ext uri="{19B8F6BF-5375-455C-9EA6-DF929625EA0E}">
        <p15:presenceInfo xmlns:p15="http://schemas.microsoft.com/office/powerpoint/2012/main" userId="Microsoft Office User" providerId="None"/>
      </p:ext>
    </p:extLst>
  </p:cmAuthor>
  <p:cmAuthor id="3" name="Xin Gao" initials="XG" lastIdx="62" clrIdx="2">
    <p:extLst>
      <p:ext uri="{19B8F6BF-5375-455C-9EA6-DF929625EA0E}">
        <p15:presenceInfo xmlns:p15="http://schemas.microsoft.com/office/powerpoint/2012/main" userId="Xin Gao" providerId="None"/>
      </p:ext>
    </p:extLst>
  </p:cmAuthor>
  <p:cmAuthor id="4" name="Raymond, Patty" initials="RP" lastIdx="4" clrIdx="3">
    <p:extLst>
      <p:ext uri="{19B8F6BF-5375-455C-9EA6-DF929625EA0E}">
        <p15:presenceInfo xmlns:p15="http://schemas.microsoft.com/office/powerpoint/2012/main" userId="S-1-5-21-1407069837-2091007605-538272213-29355854" providerId="AD"/>
      </p:ext>
    </p:extLst>
  </p:cmAuthor>
  <p:cmAuthor id="5" name="Anand Kamat" initials="AK" lastIdx="15" clrIdx="4">
    <p:extLst>
      <p:ext uri="{19B8F6BF-5375-455C-9EA6-DF929625EA0E}">
        <p15:presenceInfo xmlns:p15="http://schemas.microsoft.com/office/powerpoint/2012/main" userId="Anand Kamat" providerId="None"/>
      </p:ext>
    </p:extLst>
  </p:cmAuthor>
  <p:cmAuthor id="6" name="Stading, Katrina" initials="SK" lastIdx="15"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8"/>
    <a:srgbClr val="E7E8EF"/>
    <a:srgbClr val="E7E8EE"/>
    <a:srgbClr val="0B3181"/>
    <a:srgbClr val="B11B45"/>
    <a:srgbClr val="CD1F50"/>
    <a:srgbClr val="74112D"/>
    <a:srgbClr val="77122E"/>
    <a:srgbClr val="73112D"/>
    <a:srgbClr val="CB1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7" autoAdjust="0"/>
    <p:restoredTop sz="73197" autoAdjust="0"/>
  </p:normalViewPr>
  <p:slideViewPr>
    <p:cSldViewPr snapToGrid="0">
      <p:cViewPr varScale="1">
        <p:scale>
          <a:sx n="92" d="100"/>
          <a:sy n="92" d="100"/>
        </p:scale>
        <p:origin x="1568"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C7D66F-E972-4FD5-AC03-99745D057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DC6A0D8-8BF2-4938-AB15-26207E82D6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B773F9-7E89-457C-98E7-471E1C5EAF2B}" type="datetimeFigureOut">
              <a:rPr lang="en-US" smtClean="0"/>
              <a:t>5/5/25</a:t>
            </a:fld>
            <a:endParaRPr lang="en-US" dirty="0"/>
          </a:p>
        </p:txBody>
      </p:sp>
      <p:sp>
        <p:nvSpPr>
          <p:cNvPr id="4" name="Footer Placeholder 3">
            <a:extLst>
              <a:ext uri="{FF2B5EF4-FFF2-40B4-BE49-F238E27FC236}">
                <a16:creationId xmlns:a16="http://schemas.microsoft.com/office/drawing/2014/main" id="{76A8E0CA-1976-410F-A57D-80CE0EBA4D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33163C7-EA83-4F42-89D5-D03B92E681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94AC32-4DE7-4BEF-94B3-303532424026}" type="slidenum">
              <a:rPr lang="en-US" smtClean="0"/>
              <a:t>‹#›</a:t>
            </a:fld>
            <a:endParaRPr lang="en-US" dirty="0"/>
          </a:p>
        </p:txBody>
      </p:sp>
    </p:spTree>
    <p:extLst>
      <p:ext uri="{BB962C8B-B14F-4D97-AF65-F5344CB8AC3E}">
        <p14:creationId xmlns:p14="http://schemas.microsoft.com/office/powerpoint/2010/main" val="57163225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2l.ai/chapter_convolutional-modern/alexne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proceedings.mlr.press/v9/glorot10a.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i.org/10.1109/ICCV.2015.123"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i.org/10.1109/CVPR52688.2022.01167"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1109/5.726791"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doi.org/10.1109/CVPR.2016.90" TargetMode="External"/><Relationship Id="rId5" Type="http://schemas.openxmlformats.org/officeDocument/2006/relationships/hyperlink" Target="https://doi.org/10.48550/arXiv.1409.1556" TargetMode="External"/><Relationship Id="rId4" Type="http://schemas.openxmlformats.org/officeDocument/2006/relationships/hyperlink" Target="http://dx.doi.org/10.1145/3065386"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image-net.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162/neco.1989.1.4.541"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i.org/10.1109/5.72679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858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Timeline</a:t>
            </a:r>
            <a:r>
              <a:rPr lang="en-US" b="1" dirty="0"/>
              <a:t> </a:t>
            </a:r>
            <a:r>
              <a:rPr lang="en-US" dirty="0"/>
              <a:t>showing that LeCun et al. published the LeNet paper in 1998, and Krizhevsky et al. published the AlexNet paper in 2012.</a:t>
            </a:r>
            <a:endParaRPr lang="en-US" b="0" dirty="0"/>
          </a:p>
          <a:p>
            <a:r>
              <a:rPr lang="en-US" b="0" dirty="0"/>
              <a:t>~</a:t>
            </a:r>
            <a:endParaRPr lang="en-US" dirty="0"/>
          </a:p>
          <a:p>
            <a:r>
              <a:rPr lang="en-US" dirty="0"/>
              <a:t>AlexNet is a deeper CNN model that Alex Krizhevsky, Ilya Sutskever, and Geoffrey Hinton developed in 2012. It has a much deeper architecture with eight layers, including five convolutional layers and three fully connected layers.</a:t>
            </a:r>
          </a:p>
          <a:p>
            <a:endParaRPr lang="en-US" dirty="0"/>
          </a:p>
          <a:p>
            <a:r>
              <a:rPr lang="en-US" dirty="0"/>
              <a:t>In 2012, AlexNet became the first CNN model to win the ILSVRC, achieving a significant breakthrough in image-recognition accuracy. AlexNet was the only model to achieve an error rate of less than 25 percent. Following the competition, many researchers followed the deep CNN idea and have developed better-performing models year after year.</a:t>
            </a:r>
          </a:p>
          <a:p>
            <a:endParaRPr lang="en-US" dirty="0"/>
          </a:p>
          <a:p>
            <a:r>
              <a:rPr lang="en-US" dirty="0"/>
              <a:t>AlexNet also introduced several novel techniques that weren’t used in LeNet. These include the use of rectified linear unit (ReLU) activation functions, overlapping pooling, and data augmentation. These techniques, along with the larger architecture and dataset, contributed to the significant improvement in performance that AlexNet achieved.</a:t>
            </a:r>
          </a:p>
          <a:p>
            <a:endParaRPr lang="en-US" dirty="0"/>
          </a:p>
          <a:p>
            <a:r>
              <a:rPr lang="en-US" dirty="0"/>
              <a:t>LeNet and AlexNet were both significant contributions to the development of deep learning and CV. LeNet was an early pioneering work in the field of CNNs, while AlexNet represented a significant breakthrough in the field, with its larger architecture, innovative techniques, and use of a much larger dataset.</a:t>
            </a:r>
          </a:p>
        </p:txBody>
      </p:sp>
    </p:spTree>
    <p:extLst>
      <p:ext uri="{BB962C8B-B14F-4D97-AF65-F5344CB8AC3E}">
        <p14:creationId xmlns:p14="http://schemas.microsoft.com/office/powerpoint/2010/main" val="1207907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about the architecture of the AlexNet model, see “Deep Convolutional Neural Networks (AlexNet)” in </a:t>
            </a:r>
            <a:r>
              <a:rPr lang="en-US" i="1" dirty="0"/>
              <a:t>Dive into Deep Learning</a:t>
            </a:r>
            <a:r>
              <a:rPr lang="en-US" i="0" dirty="0"/>
              <a:t> at </a:t>
            </a:r>
            <a:r>
              <a:rPr lang="en-US" i="0" dirty="0">
                <a:hlinkClick r:id="rId3"/>
              </a:rPr>
              <a:t>https://d2l.ai/chapter_convolutional-modern/alexnet.html</a:t>
            </a:r>
            <a:r>
              <a:rPr lang="en-US" i="0" dirty="0"/>
              <a:t>.</a:t>
            </a:r>
            <a:endParaRPr lang="en-US" dirty="0"/>
          </a:p>
        </p:txBody>
      </p:sp>
    </p:spTree>
    <p:extLst>
      <p:ext uri="{BB962C8B-B14F-4D97-AF65-F5344CB8AC3E}">
        <p14:creationId xmlns:p14="http://schemas.microsoft.com/office/powerpoint/2010/main" val="2699588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of LeNet and AlexNet pooling differences, which are also described in the slide notes.</a:t>
            </a:r>
          </a:p>
          <a:p>
            <a:r>
              <a:rPr lang="en-US" dirty="0"/>
              <a:t>~</a:t>
            </a:r>
          </a:p>
          <a:p>
            <a:r>
              <a:rPr lang="en-US" dirty="0"/>
              <a:t>Compared to the LeNet architecture, which was designed to recognize small, handwritten digits, AlexNet was designed to handle much larger and more complex images. As a result, several changes were made to the architecture to improve its performance on this task.</a:t>
            </a:r>
          </a:p>
          <a:p>
            <a:endParaRPr lang="en-US" dirty="0"/>
          </a:p>
          <a:p>
            <a:r>
              <a:rPr lang="en-US" dirty="0"/>
              <a:t>One of the main changes was the use of max pooling instead of average pooling. Max pooling is a form of nonlinear downsampling that helps to reduce the spatial dimensions of the output feature maps. This helps to reduce the number of parameters in the model and can also help to prevent overfitting. Additionally, larger pooling sizes, such as 3x3, were used in AlexNet compared to LeNet, which used smaller pooling sizes, such as 2x2.</a:t>
            </a:r>
          </a:p>
          <a:p>
            <a:endParaRPr lang="en-US" dirty="0"/>
          </a:p>
          <a:p>
            <a:r>
              <a:rPr lang="en-US" dirty="0"/>
              <a:t>Another change was the use of larger kernel sizes, such as 11x11, in the first convolutional layer. This allowed the model to capture larger-scale features in the input images. In addition, the use of a stride of 4 in the first convolutional layer helped to reduce the spatial dimensions of the output feature maps, which reduced the computational cost of the subsequent layers.</a:t>
            </a:r>
          </a:p>
          <a:p>
            <a:endParaRPr lang="en-US" dirty="0"/>
          </a:p>
          <a:p>
            <a:r>
              <a:rPr lang="en-US" dirty="0"/>
              <a:t>AlexNet also had more output channels than LeNet, which allowed it to learn more complex representations of the input images.</a:t>
            </a:r>
          </a:p>
        </p:txBody>
      </p:sp>
    </p:spTree>
    <p:extLst>
      <p:ext uri="{BB962C8B-B14F-4D97-AF65-F5344CB8AC3E}">
        <p14:creationId xmlns:p14="http://schemas.microsoft.com/office/powerpoint/2010/main" val="307997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Diagram of the fully connected layers in LeNet and AlexNet. See details in notes.</a:t>
            </a:r>
          </a:p>
          <a:p>
            <a:r>
              <a:rPr lang="en-US" b="0" dirty="0"/>
              <a:t>~</a:t>
            </a:r>
          </a:p>
          <a:p>
            <a:r>
              <a:rPr lang="en-US" b="1" dirty="0"/>
              <a:t>Image description: </a:t>
            </a:r>
            <a:r>
              <a:rPr lang="en-US" dirty="0"/>
              <a:t>Diagram showing the fully connected layers of LeNet and AlexNet. LeNet has 3 fully connected layers with 120, 84, and 10 neurons for each layer. AlexNet has 3 fully connected layers with 4096, 4096, and 1000 neurons for each layer. </a:t>
            </a:r>
            <a:r>
              <a:rPr lang="en-US" b="1" dirty="0"/>
              <a:t>End description. </a:t>
            </a:r>
          </a:p>
          <a:p>
            <a:endParaRPr lang="en-US" dirty="0"/>
          </a:p>
          <a:p>
            <a:pPr marL="0" indent="0">
              <a:buFont typeface="Arial" panose="020B0604020202020204" pitchFamily="34" charset="0"/>
              <a:buNone/>
            </a:pPr>
            <a:r>
              <a:rPr lang="en-US" dirty="0"/>
              <a:t>AlexNet was trained for 1,000 classes, while LeNet was trained for 10 classes. AlexNet also used more units in the dense layers.</a:t>
            </a:r>
          </a:p>
        </p:txBody>
      </p:sp>
    </p:spTree>
    <p:extLst>
      <p:ext uri="{BB962C8B-B14F-4D97-AF65-F5344CB8AC3E}">
        <p14:creationId xmlns:p14="http://schemas.microsoft.com/office/powerpoint/2010/main" val="110166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E56C46D0-A898-464C-807E-8F743183E475}"/>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success of AlexNet was because of two key factors that were missing before 2012: data and hardware.</a:t>
            </a:r>
          </a:p>
          <a:p>
            <a:endParaRPr lang="en-US" dirty="0"/>
          </a:p>
          <a:p>
            <a:r>
              <a:rPr lang="en-US" dirty="0"/>
              <a:t>The availability of large amounts of data was a critical factor in the success of AlexNet. Prior to 2012, few large-scale image datasets were available to train deep neural networks. The ImageNet dataset, which was used to train AlexNet, contained over 1 million images with 1,000 object categories. This provided a much larger and more diverse training set than what had been available previously. By using the larger dataset, the model was able to learn more representative and robust features, which contributed to its improved performance.</a:t>
            </a:r>
          </a:p>
          <a:p>
            <a:endParaRPr lang="en-US" dirty="0"/>
          </a:p>
          <a:p>
            <a:r>
              <a:rPr lang="en-US" dirty="0"/>
              <a:t>Hardware was another critical factor in the success of AlexNet. Deep learning models require a significant amount of computational resources. Training can take hundreds of epochs, with each iteration requiring data to be passed through many layers of computationally expensive linear algebra operations. The development of graphical processing units (GPUs) provided a significant increase in compute power, which enabled faster and more efficient training of deep neural networks. AlexNet was trained on two GPUs, which allowed for the training time to be reduced significantly compared to previous deep learning models.</a:t>
            </a:r>
          </a:p>
        </p:txBody>
      </p:sp>
    </p:spTree>
    <p:extLst>
      <p:ext uri="{BB962C8B-B14F-4D97-AF65-F5344CB8AC3E}">
        <p14:creationId xmlns:p14="http://schemas.microsoft.com/office/powerpoint/2010/main" val="1928866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6345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1113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note: This slide is similar to one from module 3, lesson 4.</a:t>
            </a:r>
          </a:p>
          <a:p>
            <a:r>
              <a:rPr lang="en-US" dirty="0"/>
              <a:t>~</a:t>
            </a:r>
          </a:p>
          <a:p>
            <a:r>
              <a:rPr lang="en-US" dirty="0"/>
              <a:t>The degradation problem is believed to be caused by the vanishing gradient problem, where the gradients become too small to effectively update the parameters of the lower layers. This can make it difficult for the lower layers to learn useful representations and can ultimately result in a decrease in performance.</a:t>
            </a:r>
          </a:p>
          <a:p>
            <a:endParaRPr lang="en-US" dirty="0"/>
          </a:p>
          <a:p>
            <a:r>
              <a:rPr lang="en-US" dirty="0"/>
              <a:t>ResNet addresses this problem by introducing residual skip connections, which allow information to be directly passed between layers, bypassing some of the layers altogether. This means that even if the gradients become small, the information can still flow through the network and be used to update the parameters.</a:t>
            </a:r>
          </a:p>
          <a:p>
            <a:endParaRPr lang="en-US" dirty="0"/>
          </a:p>
          <a:p>
            <a:r>
              <a:rPr lang="en-US" dirty="0"/>
              <a:t>The motivation behind ResNet is to create deeper neural networks that can learn more complex representations without being hindered by the degradation problem. By introducing residual connections, ResNet has been able to achieve state-of-the-art results on a wide range of CV tasks.</a:t>
            </a:r>
          </a:p>
          <a:p>
            <a:endParaRPr lang="en-US" dirty="0"/>
          </a:p>
          <a:p>
            <a:r>
              <a:rPr lang="en-US" dirty="0"/>
              <a:t>The Xavier initialization (Glorot et al., 2010) and the He initialization (He et al., 2015) are some techniques to perform robust weight initialization, which mitigates degradation in deep neural networks.</a:t>
            </a:r>
          </a:p>
          <a:p>
            <a:endParaRPr lang="en-US" dirty="0"/>
          </a:p>
          <a:p>
            <a:r>
              <a:rPr lang="en-US" dirty="0"/>
              <a:t>References:</a:t>
            </a:r>
          </a:p>
          <a:p>
            <a:pPr marL="285750" indent="-285750">
              <a:buFont typeface="Arial" panose="020B0604020202020204" pitchFamily="34" charset="0"/>
              <a:buChar char="•"/>
            </a:pPr>
            <a:r>
              <a:rPr lang="en-US" dirty="0"/>
              <a:t>Xavier Glorot and Yoshua Bengio. “Understanding the Difficulty of Training Deep Feedforward Neural Networks.” Proceedings of Machine Learning Research 9: 249-256. (2010). </a:t>
            </a:r>
            <a:r>
              <a:rPr lang="en-US" dirty="0">
                <a:hlinkClick r:id="rId3"/>
              </a:rPr>
              <a:t>https://proceedings.mlr.press/v9/glorot10a.html</a:t>
            </a:r>
            <a:r>
              <a:rPr lang="en-US" dirty="0"/>
              <a:t>.</a:t>
            </a:r>
          </a:p>
          <a:p>
            <a:pPr marL="285750" indent="-285750">
              <a:buFont typeface="Arial" panose="020B0604020202020204" pitchFamily="34" charset="0"/>
              <a:buChar char="•"/>
            </a:pPr>
            <a:r>
              <a:rPr lang="en-US" dirty="0"/>
              <a:t>Kaiming He, Xiangyu Zhang, Shaoqing Ren, and Jian Sun. “Delving Deep into Rectifiers: Surpassing Human-Level Performance on ImageNet Classification.” Paper presented at the 2015 IEEE International Conference on Computer Vision (ICCV), Santiago, Chile, December 2015. </a:t>
            </a:r>
            <a:r>
              <a:rPr lang="en-US" dirty="0">
                <a:hlinkClick r:id="rId4"/>
              </a:rPr>
              <a:t>https://doi.org/10.1109/ICCV.2015.123</a:t>
            </a:r>
            <a:r>
              <a:rPr lang="en-US" dirty="0"/>
              <a:t>.</a:t>
            </a:r>
          </a:p>
        </p:txBody>
      </p:sp>
    </p:spTree>
    <p:extLst>
      <p:ext uri="{BB962C8B-B14F-4D97-AF65-F5344CB8AC3E}">
        <p14:creationId xmlns:p14="http://schemas.microsoft.com/office/powerpoint/2010/main" val="4108342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8926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8245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Introduced in late 2018, transformers completely revolutionized the natural language processing (NLP) field. Their success in NLP also made them popular architecture choices for other areas, including CV. Vision transformers aren’t covered in this class.</a:t>
            </a:r>
          </a:p>
          <a:p>
            <a:endParaRPr lang="en-US" dirty="0"/>
          </a:p>
          <a:p>
            <a:r>
              <a:rPr lang="en-US" dirty="0"/>
              <a:t>ConvNeXt is a popular CNN model that combines ideas from multiple recent developments in vision-based transformers and other recent CNNs. This model isn’t a transformer-based model. It uses traditional CNN modules that have been updated based on recent developments in CV.</a:t>
            </a:r>
          </a:p>
          <a:p>
            <a:endParaRPr lang="en-US" dirty="0"/>
          </a:p>
          <a:p>
            <a:r>
              <a:rPr lang="en-US" dirty="0"/>
              <a:t>Reference: Zhuang Liu, Hanzi Mao, Chao-Yuan Wu, Christoph Feichtenhofer, Trevor Darrell, and Saining Xie. “A ConvNet for the 2020s.” Paper presented at the 2022 IEEE/CVF Conference on Computer Vision and Pattern Recognition (CVPR), New Orleans, LA, June 2022. </a:t>
            </a:r>
            <a:r>
              <a:rPr lang="en-US" dirty="0">
                <a:hlinkClick r:id="rId3"/>
              </a:rPr>
              <a:t>https://doi.org/10.1109/CVPR52688.2022.01167</a:t>
            </a:r>
            <a:r>
              <a:rPr lang="en-US" dirty="0"/>
              <a:t>.</a:t>
            </a:r>
          </a:p>
        </p:txBody>
      </p:sp>
    </p:spTree>
    <p:extLst>
      <p:ext uri="{BB962C8B-B14F-4D97-AF65-F5344CB8AC3E}">
        <p14:creationId xmlns:p14="http://schemas.microsoft.com/office/powerpoint/2010/main" val="1216192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Spatial resolution determines the level of detail and sharpness that can be seen in an image. For example, an image with a spatial resolution of 1280x720, which is 1280 pixels wide and 720 pixels high, has more pixels and higher resolution than an image with a spatial resolution of 640x480, which is 640 pixels wide and 480 pixels high.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spatial resolution of input images can vary depending on the application and dataset that are used. For example, in the case of image classification tasks that use the CIFAR-10 dataset, the input images have a spatial resolution of 32x32 pixels. However, in the case of image classification tasks that use the ImageNet dataset, the input images have a spatial resolution of 224x224 pixels.</a:t>
            </a:r>
          </a:p>
        </p:txBody>
      </p:sp>
    </p:spTree>
    <p:extLst>
      <p:ext uri="{BB962C8B-B14F-4D97-AF65-F5344CB8AC3E}">
        <p14:creationId xmlns:p14="http://schemas.microsoft.com/office/powerpoint/2010/main" val="3886196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ConvNeXt uses nonoverlapping convolutions to reduce the spatial resolution of feature maps.</a:t>
            </a:r>
          </a:p>
        </p:txBody>
      </p:sp>
    </p:spTree>
    <p:extLst>
      <p:ext uri="{BB962C8B-B14F-4D97-AF65-F5344CB8AC3E}">
        <p14:creationId xmlns:p14="http://schemas.microsoft.com/office/powerpoint/2010/main" val="437357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Figure of nonoverlapping convolution. See details in notes. </a:t>
            </a:r>
          </a:p>
          <a:p>
            <a:r>
              <a:rPr lang="en-US" b="0" dirty="0"/>
              <a:t>~</a:t>
            </a:r>
          </a:p>
          <a:p>
            <a:r>
              <a:rPr lang="en-US" b="1" dirty="0"/>
              <a:t>Image description: </a:t>
            </a:r>
            <a:r>
              <a:rPr lang="en-US" b="0" dirty="0"/>
              <a:t>Figure showing nonoverlapping convolution. An 8x8 input turns into a 2x2 output after the convolution. A 4X4 convolution with stride 4 reduces the output to one-fourth of the original size.</a:t>
            </a:r>
            <a:r>
              <a:rPr lang="en-US" b="1" dirty="0"/>
              <a:t> End description. </a:t>
            </a:r>
          </a:p>
          <a:p>
            <a:endParaRPr lang="en-US" b="1" dirty="0"/>
          </a:p>
          <a:p>
            <a:r>
              <a:rPr lang="en-US" dirty="0"/>
              <a:t>Benefits of the nonoverlapping convolution:</a:t>
            </a:r>
          </a:p>
          <a:p>
            <a:pPr marL="171450" indent="-171450">
              <a:buFont typeface="Arial" panose="020B0604020202020204" pitchFamily="34" charset="0"/>
              <a:buChar char="•"/>
            </a:pPr>
            <a:r>
              <a:rPr lang="en-US" dirty="0"/>
              <a:t>4x4 saves some weights compared to 7x7 convolutions of ResNet.</a:t>
            </a:r>
          </a:p>
          <a:p>
            <a:pPr marL="171450" indent="-171450">
              <a:buFont typeface="Arial" panose="020B0604020202020204" pitchFamily="34" charset="0"/>
              <a:buChar char="•"/>
            </a:pPr>
            <a:r>
              <a:rPr lang="en-US" dirty="0"/>
              <a:t>Stride 4 is more efficient than stride 2, and the convolution operation is applied fewer times.</a:t>
            </a:r>
          </a:p>
        </p:txBody>
      </p:sp>
    </p:spTree>
    <p:extLst>
      <p:ext uri="{BB962C8B-B14F-4D97-AF65-F5344CB8AC3E}">
        <p14:creationId xmlns:p14="http://schemas.microsoft.com/office/powerpoint/2010/main" val="1259093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~Alt text: ConvNeXt block made of one 7x7 convolution and two 1x1 convolutions with a residual connection.</a:t>
            </a:r>
            <a:endParaRPr lang="en-US" b="0" dirty="0"/>
          </a:p>
        </p:txBody>
      </p:sp>
    </p:spTree>
    <p:extLst>
      <p:ext uri="{BB962C8B-B14F-4D97-AF65-F5344CB8AC3E}">
        <p14:creationId xmlns:p14="http://schemas.microsoft.com/office/powerpoint/2010/main" val="83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Diagram of the ConvNeXt – tiny architecture. See details in notes.</a:t>
            </a:r>
          </a:p>
          <a:p>
            <a:r>
              <a:rPr lang="en-US" b="0" dirty="0"/>
              <a:t>~</a:t>
            </a:r>
          </a:p>
          <a:p>
            <a:r>
              <a:rPr lang="en-US" b="1" dirty="0"/>
              <a:t>Image description: </a:t>
            </a:r>
            <a:r>
              <a:rPr lang="en-US" b="0" dirty="0"/>
              <a:t>A ConvNeXt </a:t>
            </a:r>
            <a:r>
              <a:rPr lang="en-US" dirty="0"/>
              <a:t>model has multiple blocks connected in series. The layers from start to finish are a 4x4 convolution layer, a ConvNeXt block repeated 3 times, a 2x2 convolution layer, a ConvNeXt block repeated 3 times, a 2x2 convolution layer, a ConvNeXt block repeated 9 times, a 2x2 convolution layer, a ConvNeXt block repeated 3 times, and an average pooling layer. </a:t>
            </a:r>
            <a:r>
              <a:rPr lang="en-US" b="1" dirty="0"/>
              <a:t>End description.</a:t>
            </a:r>
          </a:p>
        </p:txBody>
      </p:sp>
    </p:spTree>
    <p:extLst>
      <p:ext uri="{BB962C8B-B14F-4D97-AF65-F5344CB8AC3E}">
        <p14:creationId xmlns:p14="http://schemas.microsoft.com/office/powerpoint/2010/main" val="386316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compare the models that have been covered so far. From one architecture to the next, a lot of progress occurs in terms of the reduction in the number of weights that are used to achieve the same or better performance.</a:t>
            </a:r>
          </a:p>
          <a:p>
            <a:endParaRPr lang="en-US" dirty="0"/>
          </a:p>
          <a:p>
            <a:r>
              <a:rPr lang="en-US" dirty="0"/>
              <a:t>The top-5 test accuracy scores are reported on the ImageNet 1K dataset (test split). Top-5 accuracy is measured by comparing the labels of the images with the top 5 predictions from the models.</a:t>
            </a:r>
          </a:p>
        </p:txBody>
      </p:sp>
    </p:spTree>
    <p:extLst>
      <p:ext uri="{BB962C8B-B14F-4D97-AF65-F5344CB8AC3E}">
        <p14:creationId xmlns:p14="http://schemas.microsoft.com/office/powerpoint/2010/main" val="2100049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6255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~Source for slide 11</a:t>
            </a:r>
            <a:endParaRPr lang="en-US" dirty="0"/>
          </a:p>
        </p:txBody>
      </p:sp>
    </p:spTree>
    <p:extLst>
      <p:ext uri="{BB962C8B-B14F-4D97-AF65-F5344CB8AC3E}">
        <p14:creationId xmlns:p14="http://schemas.microsoft.com/office/powerpoint/2010/main" val="1443387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24</a:t>
            </a:r>
          </a:p>
        </p:txBody>
      </p:sp>
    </p:spTree>
    <p:extLst>
      <p:ext uri="{BB962C8B-B14F-4D97-AF65-F5344CB8AC3E}">
        <p14:creationId xmlns:p14="http://schemas.microsoft.com/office/powerpoint/2010/main" val="1004557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~Source for slide 25</a:t>
            </a:r>
          </a:p>
          <a:p>
            <a:endParaRPr lang="en-US" dirty="0"/>
          </a:p>
        </p:txBody>
      </p:sp>
    </p:spTree>
    <p:extLst>
      <p:ext uri="{BB962C8B-B14F-4D97-AF65-F5344CB8AC3E}">
        <p14:creationId xmlns:p14="http://schemas.microsoft.com/office/powerpoint/2010/main" val="22896635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26</a:t>
            </a:r>
          </a:p>
        </p:txBody>
      </p:sp>
    </p:spTree>
    <p:extLst>
      <p:ext uri="{BB962C8B-B14F-4D97-AF65-F5344CB8AC3E}">
        <p14:creationId xmlns:p14="http://schemas.microsoft.com/office/powerpoint/2010/main" val="1036190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Yann LeCun, Léon Bottou, Yoshua Bengio, and Patrick Haffner. “Gradient-Based Learning Applied to Document Recognition.” </a:t>
            </a:r>
            <a:r>
              <a:rPr lang="en-US" i="1" dirty="0"/>
              <a:t>Proceedings of the IEEE </a:t>
            </a:r>
            <a:r>
              <a:rPr lang="en-US" dirty="0"/>
              <a:t>86, issue 11. (November 1998). </a:t>
            </a:r>
            <a:r>
              <a:rPr lang="en-US" dirty="0">
                <a:hlinkClick r:id="rId3"/>
              </a:rPr>
              <a:t>https://doi.org/10.1109/5.726791</a:t>
            </a:r>
            <a:r>
              <a:rPr lang="en-US" dirty="0"/>
              <a:t>.</a:t>
            </a:r>
          </a:p>
          <a:p>
            <a:pPr marL="171450" indent="-171450">
              <a:buFont typeface="Arial" panose="020B0604020202020204" pitchFamily="34" charset="0"/>
              <a:buChar char="•"/>
            </a:pPr>
            <a:r>
              <a:rPr lang="en-US" dirty="0"/>
              <a:t>Alex Krizhevsky, Ilya Sutskever, and Geoffrey E. Hinton. “ImageNet Classification with Deep Convolutional Neural Networks.” </a:t>
            </a:r>
            <a:r>
              <a:rPr lang="en-US" i="1" dirty="0"/>
              <a:t>Advances in Neural Information Processing Systems (NIPS) </a:t>
            </a:r>
            <a:r>
              <a:rPr lang="en-US" dirty="0"/>
              <a:t>25, no. 2. (January 2012). </a:t>
            </a:r>
            <a:r>
              <a:rPr lang="en-US" dirty="0">
                <a:hlinkClick r:id="rId4"/>
              </a:rPr>
              <a:t>http://dx.doi.org/10.1145/3065386</a:t>
            </a:r>
            <a:r>
              <a:rPr lang="en-US" dirty="0"/>
              <a:t>.</a:t>
            </a:r>
          </a:p>
          <a:p>
            <a:pPr marL="171450" indent="-171450">
              <a:buFont typeface="Arial" panose="020B0604020202020204" pitchFamily="34" charset="0"/>
              <a:buChar char="•"/>
            </a:pPr>
            <a:r>
              <a:rPr lang="en-US" dirty="0"/>
              <a:t>Karen Simonyan and Andrew Zisserman. “Very Deep Convolutional Networks for Large-Scale Image Recognition.” Paper presented at the International Conference on Learning Representations (ICLR). (2015). </a:t>
            </a:r>
            <a:r>
              <a:rPr lang="en-US" dirty="0">
                <a:hlinkClick r:id="rId5"/>
              </a:rPr>
              <a:t>https://doi.org/10.48550/arXiv.1409.1556</a:t>
            </a:r>
            <a:r>
              <a:rPr lang="en-US" dirty="0"/>
              <a:t>.</a:t>
            </a:r>
          </a:p>
          <a:p>
            <a:pPr marL="171450" indent="-171450">
              <a:buFont typeface="Arial" panose="020B0604020202020204" pitchFamily="34" charset="0"/>
              <a:buChar char="•"/>
            </a:pPr>
            <a:r>
              <a:rPr lang="en-US" dirty="0"/>
              <a:t>Kaiming He, Xiangyu Zhang, Shaoqing Ren, and Jian Sun. “Deep Residual Learning for Image Recognition.” Paper presented at the 2016 IEEE Conference on Computer Vision and Pattern Recognition (CVPR), Las Vegas, NV, June 2016. </a:t>
            </a:r>
            <a:r>
              <a:rPr lang="en-US" dirty="0">
                <a:hlinkClick r:id="rId6"/>
              </a:rPr>
              <a:t>https://doi.org/10.1109/CVPR.2016.90</a:t>
            </a:r>
            <a:r>
              <a:rPr lang="en-US" dirty="0"/>
              <a:t>.</a:t>
            </a:r>
          </a:p>
        </p:txBody>
      </p:sp>
    </p:spTree>
    <p:extLst>
      <p:ext uri="{BB962C8B-B14F-4D97-AF65-F5344CB8AC3E}">
        <p14:creationId xmlns:p14="http://schemas.microsoft.com/office/powerpoint/2010/main" val="253497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Deep neural networks usually require a lot of data to outperform classical ML methods. Before 2009, most benchmark datasets were small, with only a few thousand samples or less. In 2009, the ImageNet Image Classification dataset was released. For more information, see </a:t>
            </a:r>
            <a:r>
              <a:rPr lang="en-US" dirty="0">
                <a:hlinkClick r:id="rId3"/>
              </a:rPr>
              <a:t>https://image-net.org</a:t>
            </a:r>
            <a:r>
              <a:rPr lang="en-US" dirty="0"/>
              <a:t>.</a:t>
            </a:r>
          </a:p>
          <a:p>
            <a:endParaRPr lang="en-US" dirty="0"/>
          </a:p>
          <a:p>
            <a:pPr algn="l"/>
            <a:r>
              <a:rPr lang="en-US" dirty="0"/>
              <a:t>Before the development of LeNet, several convolutional neural network (CNN) architectures were proposed for image processing, but they weren’t as successful as LeNet in achieving high accuracy in image recognition tasks. These early CNN architectures include the following:</a:t>
            </a:r>
          </a:p>
          <a:p>
            <a:pPr marL="228600" indent="-228600" algn="l">
              <a:buFont typeface="Arial" panose="020B0604020202020204" pitchFamily="34" charset="0"/>
              <a:buChar char="•"/>
            </a:pPr>
            <a:r>
              <a:rPr lang="en-US" b="1" dirty="0"/>
              <a:t>Neocognitron: </a:t>
            </a:r>
            <a:r>
              <a:rPr lang="en-US" dirty="0"/>
              <a:t>Kunihiko Fukushima proposed this neural network in in 1980. The neocognitron is considered one of the first neural networks to use a convolutional layer. The network was used for character-recognition tasks, and its architecture inspired later CNNs.</a:t>
            </a:r>
          </a:p>
          <a:p>
            <a:pPr marL="228600" indent="-228600" algn="l">
              <a:buFont typeface="Arial" panose="020B0604020202020204" pitchFamily="34" charset="0"/>
              <a:buChar char="•"/>
            </a:pPr>
            <a:r>
              <a:rPr lang="en-US" b="1" dirty="0"/>
              <a:t>Convolutional pyramid network: </a:t>
            </a:r>
            <a:r>
              <a:rPr lang="en-US" dirty="0"/>
              <a:t>Yann LeCun proposed this network in 1989, and it was used to recognize handwritten digits. The convolutional pyramid network was one of the earliest CNN architectures to use backpropagation for training.</a:t>
            </a:r>
          </a:p>
          <a:p>
            <a:pPr marL="228600" indent="-228600" algn="l">
              <a:buFont typeface="Arial" panose="020B0604020202020204" pitchFamily="34" charset="0"/>
              <a:buChar char="•"/>
            </a:pPr>
            <a:r>
              <a:rPr lang="en-US" b="1" dirty="0"/>
              <a:t>LeNet-1: </a:t>
            </a:r>
            <a:r>
              <a:rPr lang="en-US" dirty="0"/>
              <a:t>Yann LeCun proposed this neural network in 1990, and it was used to recognize handwritten digits. LeNet-1 had a simple architecture compared to later CNNs, but it was the first successful CNN to achieve high accuracy in image-recognition tasks.</a:t>
            </a:r>
          </a:p>
          <a:p>
            <a:pPr marL="228600" indent="-228600" algn="l">
              <a:buFont typeface="Arial" panose="020B0604020202020204" pitchFamily="34" charset="0"/>
              <a:buChar char="•"/>
            </a:pPr>
            <a:r>
              <a:rPr lang="en-US" b="1" dirty="0"/>
              <a:t>LeNet-4: </a:t>
            </a:r>
            <a:r>
              <a:rPr lang="en-US" dirty="0"/>
              <a:t>Yann LeCun proposed this more advanced version of LeNet-1 in 1998. LeNet-4 had more layers and was used to recognize handwritten characters and digits.</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While these early CNN architectures weren’t as successful as later CNNs, they laid the foundation for the development of modern CNNs. The early CNNs introduced the concepts of convolutional layers, pooling layers, and backpropagation, which are essential components of modern CNNs.</a:t>
            </a:r>
          </a:p>
        </p:txBody>
      </p:sp>
    </p:spTree>
    <p:extLst>
      <p:ext uri="{BB962C8B-B14F-4D97-AF65-F5344CB8AC3E}">
        <p14:creationId xmlns:p14="http://schemas.microsoft.com/office/powerpoint/2010/main" val="152356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ImageNet dataset is a large-scale image classification dataset that has been widely used in computer vision (CV) research. The dataset consists of more than 1 million labelled images, and each image belongs to one of 1,000 object categories.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Researchers at Princeton University and Stanford University created the dataset in 2009. </a:t>
            </a:r>
            <a:r>
              <a:rPr lang="en-GB" dirty="0"/>
              <a:t>The researchers, led by Fei-Fei Li, used Google Image Search to prefilter large candidate sets for each category. They also employed the Amazon Mechanical Turk crowdsourcing pipeline to confirm whether each image belonged to the associated category. </a:t>
            </a:r>
            <a:r>
              <a:rPr lang="en-US" dirty="0"/>
              <a:t>The scale of this process was unprecedented at the time, and it required significant computational resources to process and store the large dataset.</a:t>
            </a:r>
          </a:p>
          <a:p>
            <a:endParaRPr lang="en-US" dirty="0"/>
          </a:p>
          <a:p>
            <a:pPr algn="l"/>
            <a:r>
              <a:rPr lang="en-US" dirty="0"/>
              <a:t>The ImageNet dataset has played a crucial role in advancing the field of CV, particularly in the development of deep learning algorithms, such as CNNs. In 2012, a team of researchers from the University of Toronto used a CNN architecture called AlexNet to achieve a significant breakthrough in image recognition accuracy. The team won the ImageNet Large Scale Visual Recognition Challenge (ILSVRC) with a top-5 error rate of 15.3 percent, which was significantly better than the next best algorithm at the time.</a:t>
            </a:r>
          </a:p>
          <a:p>
            <a:pPr algn="l"/>
            <a:endParaRPr lang="en-US" dirty="0"/>
          </a:p>
          <a:p>
            <a:pPr algn="l"/>
            <a:r>
              <a:rPr lang="en-US" dirty="0"/>
              <a:t>Since then, the ImageNet dataset has been used as a benchmark to evaluate the performance of image-recognition algorithms. The dataset has been expanded to include other tasks, such as object detection, segmentation, and localization. The dataset and the ILSVRC challenge have also inspired the creation of other large-scale visual recognition datasets and challenges, such as Common Objects in Context (COCO), PASCAL Visual Object Classes (VOC), and Open Images.</a:t>
            </a:r>
          </a:p>
        </p:txBody>
      </p:sp>
    </p:spTree>
    <p:extLst>
      <p:ext uri="{BB962C8B-B14F-4D97-AF65-F5344CB8AC3E}">
        <p14:creationId xmlns:p14="http://schemas.microsoft.com/office/powerpoint/2010/main" val="4174464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448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note: Slide is similar to one from module 3, lesson 3</a:t>
            </a:r>
          </a:p>
        </p:txBody>
      </p:sp>
    </p:spTree>
    <p:extLst>
      <p:ext uri="{BB962C8B-B14F-4D97-AF65-F5344CB8AC3E}">
        <p14:creationId xmlns:p14="http://schemas.microsoft.com/office/powerpoint/2010/main" val="1149344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LeNet was among the first published CNNs to capture wide attention for its performance on CV tasks. The model was introduced by (and named for) Yann LeCun, a researcher at AT&amp;T Bell Labs at the time. The model was used to recognize handwritten digits in images. This work represented the culmination of a decade of research to develop the technology.</a:t>
            </a:r>
          </a:p>
          <a:p>
            <a:pPr marL="0" indent="0">
              <a:buNone/>
            </a:pPr>
            <a:endParaRPr lang="en-US" dirty="0"/>
          </a:p>
          <a:p>
            <a:pPr marL="0" indent="0">
              <a:buNone/>
            </a:pPr>
            <a:r>
              <a:rPr lang="en-US" dirty="0"/>
              <a:t>In 1989, LeCun published the first study to successfully train CNNs through backpropagation.</a:t>
            </a:r>
          </a:p>
          <a:p>
            <a:endParaRPr lang="en-US" dirty="0"/>
          </a:p>
          <a:p>
            <a:pPr defTabSz="412750" hangingPunct="0"/>
            <a:r>
              <a:rPr lang="en-US" dirty="0">
                <a:sym typeface="Helvetica Neue"/>
              </a:rPr>
              <a:t>References:</a:t>
            </a:r>
          </a:p>
          <a:p>
            <a:pPr marL="171450" indent="-171450" defTabSz="412750" hangingPunct="0">
              <a:buFont typeface="Arial" panose="020B0604020202020204" pitchFamily="34" charset="0"/>
              <a:buChar char="•"/>
            </a:pPr>
            <a:r>
              <a:rPr lang="en-US" dirty="0">
                <a:sym typeface="Helvetica Neue"/>
              </a:rPr>
              <a:t>Y. LeCun, B. Boser, J. S. Denker, D. Henderson, R. E. Howard, W. Hubbard, and L. D. Jackel. “Backpropagation Applied to Handwritten Zip Code Recognition.” </a:t>
            </a:r>
            <a:r>
              <a:rPr lang="en-US" i="1" dirty="0">
                <a:sym typeface="Helvetica Neue"/>
              </a:rPr>
              <a:t>Neural Computation</a:t>
            </a:r>
            <a:r>
              <a:rPr lang="en-US" i="0" dirty="0">
                <a:sym typeface="Helvetica Neue"/>
              </a:rPr>
              <a:t> 1, issue 4. (December 1989). </a:t>
            </a:r>
            <a:r>
              <a:rPr lang="en-US" i="0" dirty="0">
                <a:sym typeface="Helvetica Neue"/>
                <a:hlinkClick r:id="rId3"/>
              </a:rPr>
              <a:t>https://doi.org/10.1162/neco.1989.1.4.541</a:t>
            </a:r>
            <a:r>
              <a:rPr lang="en-US" i="0" dirty="0">
                <a:sym typeface="Helvetica Neue"/>
              </a:rPr>
              <a:t>.</a:t>
            </a:r>
          </a:p>
          <a:p>
            <a:pPr marL="171450" indent="-171450">
              <a:buFont typeface="Arial" panose="020B0604020202020204" pitchFamily="34" charset="0"/>
              <a:buChar char="•"/>
            </a:pPr>
            <a:r>
              <a:rPr lang="en-US" dirty="0"/>
              <a:t>Yann LeCun, Léon Bottou, Yoshua Bengio, and Patrick Haffner. “Gradient-Based Learning Applied to Document Recognition.” </a:t>
            </a:r>
            <a:r>
              <a:rPr lang="en-US" i="1" dirty="0"/>
              <a:t>Proceedings of the IEEE </a:t>
            </a:r>
            <a:r>
              <a:rPr lang="en-US" dirty="0"/>
              <a:t>86, issue 11. (November 1998). </a:t>
            </a:r>
            <a:r>
              <a:rPr lang="en-US" dirty="0">
                <a:hlinkClick r:id="rId4"/>
              </a:rPr>
              <a:t>https://doi.org/10.1109/5.726791</a:t>
            </a:r>
            <a:r>
              <a:rPr lang="en-US" dirty="0"/>
              <a:t>.</a:t>
            </a:r>
          </a:p>
        </p:txBody>
      </p:sp>
    </p:spTree>
    <p:extLst>
      <p:ext uri="{BB962C8B-B14F-4D97-AF65-F5344CB8AC3E}">
        <p14:creationId xmlns:p14="http://schemas.microsoft.com/office/powerpoint/2010/main" val="92681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0467880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39150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893630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4563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190858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1934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51487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16188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86725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925733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924CA-EE96-109F-5E5C-368EA9476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58C845-5BFE-F033-7587-5786D5A4E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E3773-02E1-934E-D0F5-7398F756BA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6365B-5F5D-AB4C-9A54-6C39B836AA5D}" type="datetimeFigureOut">
              <a:rPr lang="en-US" smtClean="0"/>
              <a:t>5/5/25</a:t>
            </a:fld>
            <a:endParaRPr lang="en-US"/>
          </a:p>
        </p:txBody>
      </p:sp>
      <p:sp>
        <p:nvSpPr>
          <p:cNvPr id="5" name="Footer Placeholder 4">
            <a:extLst>
              <a:ext uri="{FF2B5EF4-FFF2-40B4-BE49-F238E27FC236}">
                <a16:creationId xmlns:a16="http://schemas.microsoft.com/office/drawing/2014/main" id="{34C753BB-1614-6B27-59F9-EE8C3338C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568BA5-A42A-7A8D-D5BE-B6A5A83BF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44707-09A1-C44B-82B4-4DD708D5616E}" type="slidenum">
              <a:rPr lang="en-US" smtClean="0"/>
              <a:t>‹#›</a:t>
            </a:fld>
            <a:endParaRPr lang="en-US"/>
          </a:p>
        </p:txBody>
      </p:sp>
    </p:spTree>
    <p:extLst>
      <p:ext uri="{BB962C8B-B14F-4D97-AF65-F5344CB8AC3E}">
        <p14:creationId xmlns:p14="http://schemas.microsoft.com/office/powerpoint/2010/main" val="244117931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Modern Architectures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5</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6303DF-3C94-487F-9F76-B281A6BA7930}"/>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4" name="Title 3">
            <a:extLst>
              <a:ext uri="{FF2B5EF4-FFF2-40B4-BE49-F238E27FC236}">
                <a16:creationId xmlns:a16="http://schemas.microsoft.com/office/drawing/2014/main" id="{BB08E211-7880-9843-B495-94A5BC969AC1}"/>
              </a:ext>
            </a:extLst>
          </p:cNvPr>
          <p:cNvSpPr>
            <a:spLocks noGrp="1"/>
          </p:cNvSpPr>
          <p:nvPr>
            <p:ph type="title" idx="1"/>
          </p:nvPr>
        </p:nvSpPr>
        <p:spPr/>
        <p:txBody>
          <a:bodyPr/>
          <a:lstStyle/>
          <a:p>
            <a:r>
              <a:rPr lang="en-US" dirty="0"/>
              <a:t>AlexNet</a:t>
            </a:r>
          </a:p>
        </p:txBody>
      </p:sp>
      <p:sp>
        <p:nvSpPr>
          <p:cNvPr id="3" name="Text Placeholder 2">
            <a:extLst>
              <a:ext uri="{FF2B5EF4-FFF2-40B4-BE49-F238E27FC236}">
                <a16:creationId xmlns:a16="http://schemas.microsoft.com/office/drawing/2014/main" id="{6BFC78D6-472E-792C-E7F4-B87D5D058AFA}"/>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0565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270B91-1072-457D-BF91-9C15BDE52DC6}"/>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9E2D5837-A174-2C42-874B-4FAD1B752581}"/>
              </a:ext>
            </a:extLst>
          </p:cNvPr>
          <p:cNvSpPr>
            <a:spLocks noGrp="1"/>
          </p:cNvSpPr>
          <p:nvPr>
            <p:ph type="title" idx="1"/>
          </p:nvPr>
        </p:nvSpPr>
        <p:spPr/>
        <p:txBody>
          <a:bodyPr>
            <a:normAutofit fontScale="90000"/>
          </a:bodyPr>
          <a:lstStyle/>
          <a:p>
            <a:r>
              <a:rPr lang="en-US" dirty="0"/>
              <a:t>AlexNet (2012)</a:t>
            </a:r>
          </a:p>
        </p:txBody>
      </p:sp>
      <p:sp>
        <p:nvSpPr>
          <p:cNvPr id="8" name="Content Placeholder 7">
            <a:extLst>
              <a:ext uri="{FF2B5EF4-FFF2-40B4-BE49-F238E27FC236}">
                <a16:creationId xmlns:a16="http://schemas.microsoft.com/office/drawing/2014/main" id="{85E12531-8B23-AC46-9394-A2B636613B1D}"/>
              </a:ext>
            </a:extLst>
          </p:cNvPr>
          <p:cNvSpPr>
            <a:spLocks noGrp="1"/>
          </p:cNvSpPr>
          <p:nvPr>
            <p:ph idx="2"/>
          </p:nvPr>
        </p:nvSpPr>
        <p:spPr/>
        <p:txBody>
          <a:bodyPr/>
          <a:lstStyle/>
          <a:p>
            <a:r>
              <a:rPr lang="en-US" sz="2400" dirty="0"/>
              <a:t>Its features are hierarchically composed with multiple learned layers, each with learnable parameters.</a:t>
            </a:r>
          </a:p>
          <a:p>
            <a:r>
              <a:rPr lang="en-US" sz="2400" dirty="0"/>
              <a:t>The model had excellent performance in the 2012 ImageNet challenge.</a:t>
            </a:r>
          </a:p>
          <a:p>
            <a:r>
              <a:rPr lang="en-US" sz="2400" dirty="0"/>
              <a:t>Representation is learned by the model.</a:t>
            </a:r>
          </a:p>
          <a:p>
            <a:r>
              <a:rPr lang="en-US" sz="2400" dirty="0"/>
              <a:t>It has about 60 million parameters.</a:t>
            </a:r>
          </a:p>
        </p:txBody>
      </p:sp>
      <p:pic>
        <p:nvPicPr>
          <p:cNvPr id="5" name="Picture 4" descr="Timeline showing that LeCun et al. published the LeNet paper in 1998, and Krizhevsky et al. published the AlexNet paper in 2012.">
            <a:extLst>
              <a:ext uri="{FF2B5EF4-FFF2-40B4-BE49-F238E27FC236}">
                <a16:creationId xmlns:a16="http://schemas.microsoft.com/office/drawing/2014/main" id="{B4745B56-466D-4F98-A015-FBFBD9603E45}"/>
              </a:ext>
            </a:extLst>
          </p:cNvPr>
          <p:cNvPicPr>
            <a:picLocks noChangeAspect="1"/>
          </p:cNvPicPr>
          <p:nvPr/>
        </p:nvPicPr>
        <p:blipFill>
          <a:blip r:embed="rId4"/>
          <a:stretch>
            <a:fillRect/>
          </a:stretch>
        </p:blipFill>
        <p:spPr>
          <a:xfrm>
            <a:off x="2614882" y="4235717"/>
            <a:ext cx="6962235" cy="1828959"/>
          </a:xfrm>
          <a:prstGeom prst="rect">
            <a:avLst/>
          </a:prstGeom>
        </p:spPr>
      </p:pic>
    </p:spTree>
    <p:custDataLst>
      <p:tags r:id="rId1"/>
    </p:custDataLst>
    <p:extLst>
      <p:ext uri="{BB962C8B-B14F-4D97-AF65-F5344CB8AC3E}">
        <p14:creationId xmlns:p14="http://schemas.microsoft.com/office/powerpoint/2010/main" val="1145989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7D6C83-AB09-40D8-82C6-C454B24542F0}"/>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91F1AE9D-B486-7147-95D3-C60DC8FD46E4}"/>
              </a:ext>
            </a:extLst>
          </p:cNvPr>
          <p:cNvSpPr>
            <a:spLocks noGrp="1"/>
          </p:cNvSpPr>
          <p:nvPr>
            <p:ph type="title" idx="1"/>
          </p:nvPr>
        </p:nvSpPr>
        <p:spPr/>
        <p:txBody>
          <a:bodyPr>
            <a:normAutofit fontScale="90000"/>
          </a:bodyPr>
          <a:lstStyle/>
          <a:p>
            <a:r>
              <a:rPr lang="en-US" dirty="0"/>
              <a:t>AlexNet: Architecture</a:t>
            </a:r>
          </a:p>
        </p:txBody>
      </p:sp>
      <p:sp>
        <p:nvSpPr>
          <p:cNvPr id="3" name="Content Placeholder 2">
            <a:extLst>
              <a:ext uri="{FF2B5EF4-FFF2-40B4-BE49-F238E27FC236}">
                <a16:creationId xmlns:a16="http://schemas.microsoft.com/office/drawing/2014/main" id="{121E3982-B9C5-C169-E341-879C9285F72D}"/>
              </a:ext>
            </a:extLst>
          </p:cNvPr>
          <p:cNvSpPr>
            <a:spLocks noGrp="1"/>
          </p:cNvSpPr>
          <p:nvPr>
            <p:ph idx="2"/>
          </p:nvPr>
        </p:nvSpPr>
        <p:spPr/>
        <p:txBody>
          <a:bodyPr/>
          <a:lstStyle/>
          <a:p>
            <a:r>
              <a:rPr lang="en-US" dirty="0"/>
              <a:t>Is an 8-layer convolutional architecture that is similar to LeNet</a:t>
            </a:r>
          </a:p>
          <a:p>
            <a:r>
              <a:rPr lang="en-US" dirty="0"/>
              <a:t>Is much deeper than LeNet networks</a:t>
            </a:r>
          </a:p>
          <a:p>
            <a:r>
              <a:rPr lang="en-US" dirty="0"/>
              <a:t>Has ten times more convolution channels than LeNet</a:t>
            </a:r>
          </a:p>
          <a:p>
            <a:r>
              <a:rPr lang="en-US" dirty="0"/>
              <a:t>Was originally trained on two GPUs with parameters split between them</a:t>
            </a:r>
          </a:p>
          <a:p>
            <a:r>
              <a:rPr lang="en-US" dirty="0"/>
              <a:t>Has an input resolution of 224x224</a:t>
            </a:r>
          </a:p>
        </p:txBody>
      </p:sp>
    </p:spTree>
    <p:custDataLst>
      <p:tags r:id="rId1"/>
    </p:custDataLst>
    <p:extLst>
      <p:ext uri="{BB962C8B-B14F-4D97-AF65-F5344CB8AC3E}">
        <p14:creationId xmlns:p14="http://schemas.microsoft.com/office/powerpoint/2010/main" val="2775288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DFBE6F-C879-401C-9535-33F1A0924546}"/>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91F1AE9D-B486-7147-95D3-C60DC8FD46E4}"/>
              </a:ext>
            </a:extLst>
          </p:cNvPr>
          <p:cNvSpPr>
            <a:spLocks noGrp="1"/>
          </p:cNvSpPr>
          <p:nvPr>
            <p:ph type="title" idx="1"/>
          </p:nvPr>
        </p:nvSpPr>
        <p:spPr/>
        <p:txBody>
          <a:bodyPr>
            <a:normAutofit fontScale="90000"/>
          </a:bodyPr>
          <a:lstStyle/>
          <a:p>
            <a:r>
              <a:rPr lang="en-US" dirty="0"/>
              <a:t>AlexNet: Pooling</a:t>
            </a:r>
          </a:p>
        </p:txBody>
      </p:sp>
      <p:sp>
        <p:nvSpPr>
          <p:cNvPr id="3" name="Text Placeholder 2">
            <a:extLst>
              <a:ext uri="{FF2B5EF4-FFF2-40B4-BE49-F238E27FC236}">
                <a16:creationId xmlns:a16="http://schemas.microsoft.com/office/drawing/2014/main" id="{3CD89C45-387F-234C-B481-4071CBEF507C}"/>
              </a:ext>
            </a:extLst>
          </p:cNvPr>
          <p:cNvSpPr>
            <a:spLocks noGrp="1"/>
          </p:cNvSpPr>
          <p:nvPr>
            <p:ph idx="2"/>
          </p:nvPr>
        </p:nvSpPr>
        <p:spPr/>
        <p:txBody>
          <a:bodyPr/>
          <a:lstStyle/>
          <a:p>
            <a:r>
              <a:rPr lang="en-US" dirty="0"/>
              <a:t>Max pooling </a:t>
            </a:r>
          </a:p>
          <a:p>
            <a:r>
              <a:rPr lang="en-US" dirty="0"/>
              <a:t>Larger pooling size</a:t>
            </a:r>
          </a:p>
          <a:p>
            <a:r>
              <a:rPr lang="en-US" dirty="0"/>
              <a:t>Larger kernel size and stride because of the increased image size</a:t>
            </a:r>
          </a:p>
          <a:p>
            <a:r>
              <a:rPr lang="en-US" dirty="0"/>
              <a:t>More output channels</a:t>
            </a:r>
          </a:p>
        </p:txBody>
      </p:sp>
      <p:pic>
        <p:nvPicPr>
          <p:cNvPr id="6" name="Picture 5" descr="Diagram of LeNet and AlexNet pooling differences, which are also described in the slide notes.">
            <a:extLst>
              <a:ext uri="{FF2B5EF4-FFF2-40B4-BE49-F238E27FC236}">
                <a16:creationId xmlns:a16="http://schemas.microsoft.com/office/drawing/2014/main" id="{372D266B-2EB8-20DB-3CC4-A4BBFF6518C2}"/>
              </a:ext>
            </a:extLst>
          </p:cNvPr>
          <p:cNvPicPr>
            <a:picLocks noChangeAspect="1"/>
          </p:cNvPicPr>
          <p:nvPr/>
        </p:nvPicPr>
        <p:blipFill>
          <a:blip r:embed="rId4"/>
          <a:stretch>
            <a:fillRect/>
          </a:stretch>
        </p:blipFill>
        <p:spPr>
          <a:xfrm>
            <a:off x="4908804" y="3229587"/>
            <a:ext cx="6438900" cy="2794000"/>
          </a:xfrm>
          <a:prstGeom prst="rect">
            <a:avLst/>
          </a:prstGeom>
        </p:spPr>
      </p:pic>
    </p:spTree>
    <p:custDataLst>
      <p:tags r:id="rId1"/>
    </p:custDataLst>
    <p:extLst>
      <p:ext uri="{BB962C8B-B14F-4D97-AF65-F5344CB8AC3E}">
        <p14:creationId xmlns:p14="http://schemas.microsoft.com/office/powerpoint/2010/main" val="127843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D3414E-0E3C-4D2A-9624-48A0718DE325}"/>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91F1AE9D-B486-7147-95D3-C60DC8FD46E4}"/>
              </a:ext>
            </a:extLst>
          </p:cNvPr>
          <p:cNvSpPr>
            <a:spLocks noGrp="1"/>
          </p:cNvSpPr>
          <p:nvPr>
            <p:ph type="title" idx="1"/>
          </p:nvPr>
        </p:nvSpPr>
        <p:spPr/>
        <p:txBody>
          <a:bodyPr>
            <a:normAutofit fontScale="90000"/>
          </a:bodyPr>
          <a:lstStyle/>
          <a:p>
            <a:r>
              <a:rPr lang="en-US" dirty="0"/>
              <a:t>AlexNet: Output</a:t>
            </a:r>
          </a:p>
        </p:txBody>
      </p:sp>
      <p:sp>
        <p:nvSpPr>
          <p:cNvPr id="3" name="Text Placeholder 2">
            <a:extLst>
              <a:ext uri="{FF2B5EF4-FFF2-40B4-BE49-F238E27FC236}">
                <a16:creationId xmlns:a16="http://schemas.microsoft.com/office/drawing/2014/main" id="{3CD89C45-387F-234C-B481-4071CBEF507C}"/>
              </a:ext>
            </a:extLst>
          </p:cNvPr>
          <p:cNvSpPr>
            <a:spLocks noGrp="1"/>
          </p:cNvSpPr>
          <p:nvPr>
            <p:ph idx="2"/>
          </p:nvPr>
        </p:nvSpPr>
        <p:spPr/>
        <p:txBody>
          <a:bodyPr/>
          <a:lstStyle/>
          <a:p>
            <a:r>
              <a:rPr lang="en-US" dirty="0"/>
              <a:t>1,000 classes output</a:t>
            </a:r>
          </a:p>
          <a:p>
            <a:r>
              <a:rPr lang="en-US" dirty="0"/>
              <a:t>Increased hidden size </a:t>
            </a:r>
            <a:br>
              <a:rPr lang="en-US" dirty="0"/>
            </a:br>
            <a:r>
              <a:rPr lang="en-US" dirty="0"/>
              <a:t>from 120 to 4096, with dropout</a:t>
            </a:r>
          </a:p>
        </p:txBody>
      </p:sp>
      <p:pic>
        <p:nvPicPr>
          <p:cNvPr id="5" name="Picture 4" descr="Diagram of the fully connected layers in LeNet and AlexNet. See details in notes.">
            <a:extLst>
              <a:ext uri="{FF2B5EF4-FFF2-40B4-BE49-F238E27FC236}">
                <a16:creationId xmlns:a16="http://schemas.microsoft.com/office/drawing/2014/main" id="{49310C1A-E9C1-EC8E-DA90-E0CA8004F992}"/>
              </a:ext>
            </a:extLst>
          </p:cNvPr>
          <p:cNvPicPr>
            <a:picLocks noChangeAspect="1"/>
          </p:cNvPicPr>
          <p:nvPr/>
        </p:nvPicPr>
        <p:blipFill>
          <a:blip r:embed="rId4">
            <a:duotone>
              <a:schemeClr val="accent5">
                <a:shade val="45000"/>
                <a:satMod val="135000"/>
              </a:schemeClr>
              <a:prstClr val="white"/>
            </a:duotone>
          </a:blip>
          <a:stretch>
            <a:fillRect/>
          </a:stretch>
        </p:blipFill>
        <p:spPr>
          <a:xfrm>
            <a:off x="4427913" y="3194050"/>
            <a:ext cx="6400800" cy="2984500"/>
          </a:xfrm>
          <a:prstGeom prst="rect">
            <a:avLst/>
          </a:prstGeom>
        </p:spPr>
      </p:pic>
    </p:spTree>
    <p:custDataLst>
      <p:tags r:id="rId1"/>
    </p:custDataLst>
    <p:extLst>
      <p:ext uri="{BB962C8B-B14F-4D97-AF65-F5344CB8AC3E}">
        <p14:creationId xmlns:p14="http://schemas.microsoft.com/office/powerpoint/2010/main" val="1119880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B2A99D-D534-4826-8BB0-E26906A3F360}"/>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9E2D5837-A174-2C42-874B-4FAD1B752581}"/>
              </a:ext>
            </a:extLst>
          </p:cNvPr>
          <p:cNvSpPr>
            <a:spLocks noGrp="1"/>
          </p:cNvSpPr>
          <p:nvPr>
            <p:ph type="title" idx="1"/>
          </p:nvPr>
        </p:nvSpPr>
        <p:spPr/>
        <p:txBody>
          <a:bodyPr>
            <a:normAutofit fontScale="90000"/>
          </a:bodyPr>
          <a:lstStyle/>
          <a:p>
            <a:r>
              <a:rPr lang="en-US" dirty="0"/>
              <a:t>AlexNet: Learning representation</a:t>
            </a:r>
          </a:p>
        </p:txBody>
      </p:sp>
      <p:sp>
        <p:nvSpPr>
          <p:cNvPr id="3" name="Text Placeholder 2">
            <a:extLst>
              <a:ext uri="{FF2B5EF4-FFF2-40B4-BE49-F238E27FC236}">
                <a16:creationId xmlns:a16="http://schemas.microsoft.com/office/drawing/2014/main" id="{4BB93877-25DD-744E-A33F-E555EA516EA3}"/>
              </a:ext>
            </a:extLst>
          </p:cNvPr>
          <p:cNvSpPr>
            <a:spLocks noGrp="1"/>
          </p:cNvSpPr>
          <p:nvPr>
            <p:ph idx="2"/>
          </p:nvPr>
        </p:nvSpPr>
        <p:spPr/>
        <p:txBody>
          <a:bodyPr/>
          <a:lstStyle/>
          <a:p>
            <a:pPr marL="0" indent="0">
              <a:buNone/>
            </a:pPr>
            <a:r>
              <a:rPr lang="en-US" dirty="0"/>
              <a:t>Two key factors were missing before 2012:</a:t>
            </a:r>
          </a:p>
          <a:p>
            <a:pPr lvl="1"/>
            <a:r>
              <a:rPr lang="en-US" dirty="0"/>
              <a:t>Data</a:t>
            </a:r>
          </a:p>
          <a:p>
            <a:pPr lvl="2"/>
            <a:r>
              <a:rPr lang="en-US" dirty="0"/>
              <a:t>Large amounts of data were required.</a:t>
            </a:r>
          </a:p>
          <a:p>
            <a:pPr lvl="2"/>
            <a:r>
              <a:rPr lang="en-US" dirty="0"/>
              <a:t>Datasets usually only had hundreds to a few thousand labelled images.</a:t>
            </a:r>
          </a:p>
          <a:p>
            <a:pPr lvl="2"/>
            <a:r>
              <a:rPr lang="en-US" dirty="0"/>
              <a:t>Images had been captured in unnatural settings with low resolution.</a:t>
            </a:r>
          </a:p>
          <a:p>
            <a:pPr lvl="1"/>
            <a:r>
              <a:rPr lang="en-US" dirty="0"/>
              <a:t>Hardware</a:t>
            </a:r>
          </a:p>
          <a:p>
            <a:pPr lvl="2"/>
            <a:r>
              <a:rPr lang="en-US" dirty="0"/>
              <a:t>Deep learning models need a lot of compute resources.</a:t>
            </a:r>
          </a:p>
          <a:p>
            <a:pPr lvl="2"/>
            <a:r>
              <a:rPr lang="en-US" dirty="0"/>
              <a:t>Training can take hundreds of epochs.</a:t>
            </a:r>
          </a:p>
          <a:p>
            <a:pPr lvl="2"/>
            <a:r>
              <a:rPr lang="en-US" dirty="0"/>
              <a:t>Each iteration requires passing data through many layers of computationally expensive linear algebra operations.</a:t>
            </a:r>
          </a:p>
        </p:txBody>
      </p:sp>
    </p:spTree>
    <p:custDataLst>
      <p:tags r:id="rId1"/>
    </p:custDataLst>
    <p:extLst>
      <p:ext uri="{BB962C8B-B14F-4D97-AF65-F5344CB8AC3E}">
        <p14:creationId xmlns:p14="http://schemas.microsoft.com/office/powerpoint/2010/main" val="363366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8AD045-8210-42B9-BE5F-FFE5E8A6DEB8}"/>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810C11C9-95FD-A346-9B2C-6402EC9146DD}"/>
              </a:ext>
            </a:extLst>
          </p:cNvPr>
          <p:cNvSpPr>
            <a:spLocks noGrp="1"/>
          </p:cNvSpPr>
          <p:nvPr>
            <p:ph type="title" idx="1"/>
          </p:nvPr>
        </p:nvSpPr>
        <p:spPr/>
        <p:txBody>
          <a:bodyPr>
            <a:normAutofit fontScale="90000"/>
          </a:bodyPr>
          <a:lstStyle/>
          <a:p>
            <a:r>
              <a:rPr lang="en-US" dirty="0"/>
              <a:t>AlexNet: Summary</a:t>
            </a:r>
          </a:p>
        </p:txBody>
      </p:sp>
      <p:sp>
        <p:nvSpPr>
          <p:cNvPr id="3" name="Text Placeholder 2">
            <a:extLst>
              <a:ext uri="{FF2B5EF4-FFF2-40B4-BE49-F238E27FC236}">
                <a16:creationId xmlns:a16="http://schemas.microsoft.com/office/drawing/2014/main" id="{90A103B9-05E1-D140-B932-82C065752AAF}"/>
              </a:ext>
            </a:extLst>
          </p:cNvPr>
          <p:cNvSpPr>
            <a:spLocks noGrp="1"/>
          </p:cNvSpPr>
          <p:nvPr>
            <p:ph idx="2"/>
          </p:nvPr>
        </p:nvSpPr>
        <p:spPr/>
        <p:txBody>
          <a:bodyPr/>
          <a:lstStyle/>
          <a:p>
            <a:r>
              <a:rPr lang="en-US" dirty="0"/>
              <a:t>AlexNet is a larger and deeper LeNet architecture.</a:t>
            </a:r>
          </a:p>
          <a:p>
            <a:r>
              <a:rPr lang="en-US" dirty="0"/>
              <a:t>The paper was one of the most influential papers on computer vision (cited more than 60,000 times).</a:t>
            </a:r>
          </a:p>
          <a:p>
            <a:r>
              <a:rPr lang="en-US" dirty="0"/>
              <a:t>Dropout, rectified linear unit (ReLU), and preprocessing were key steps in achieving excellent performance.</a:t>
            </a:r>
          </a:p>
          <a:p>
            <a:r>
              <a:rPr lang="en-US" dirty="0"/>
              <a:t>A max pooling layer (works well with ReLU) was added between convolutional layers.</a:t>
            </a:r>
          </a:p>
        </p:txBody>
      </p:sp>
    </p:spTree>
    <p:custDataLst>
      <p:tags r:id="rId1"/>
    </p:custDataLst>
    <p:extLst>
      <p:ext uri="{BB962C8B-B14F-4D97-AF65-F5344CB8AC3E}">
        <p14:creationId xmlns:p14="http://schemas.microsoft.com/office/powerpoint/2010/main" val="251348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AAF5C8-748C-4248-BC6F-95342B883A5B}"/>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8B1E7B77-431A-574D-8812-436DB63E97D4}"/>
              </a:ext>
            </a:extLst>
          </p:cNvPr>
          <p:cNvSpPr>
            <a:spLocks noGrp="1"/>
          </p:cNvSpPr>
          <p:nvPr>
            <p:ph type="title" idx="1"/>
          </p:nvPr>
        </p:nvSpPr>
        <p:spPr/>
        <p:txBody>
          <a:bodyPr/>
          <a:lstStyle/>
          <a:p>
            <a:r>
              <a:rPr lang="en-US" dirty="0"/>
              <a:t>ResNet review</a:t>
            </a:r>
          </a:p>
        </p:txBody>
      </p:sp>
      <p:sp>
        <p:nvSpPr>
          <p:cNvPr id="4" name="Text Placeholder 3">
            <a:extLst>
              <a:ext uri="{FF2B5EF4-FFF2-40B4-BE49-F238E27FC236}">
                <a16:creationId xmlns:a16="http://schemas.microsoft.com/office/drawing/2014/main" id="{C169A03B-C473-51C9-5008-65EECFB5A6DB}"/>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06372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E018C8-54E7-4E7E-8AC7-81ABC1EB436E}"/>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B4961192-1D06-1F4D-9587-963ADB78FE21}"/>
              </a:ext>
            </a:extLst>
          </p:cNvPr>
          <p:cNvSpPr>
            <a:spLocks noGrp="1"/>
          </p:cNvSpPr>
          <p:nvPr>
            <p:ph type="title" idx="1"/>
          </p:nvPr>
        </p:nvSpPr>
        <p:spPr/>
        <p:txBody>
          <a:bodyPr>
            <a:normAutofit fontScale="90000"/>
          </a:bodyPr>
          <a:lstStyle/>
          <a:p>
            <a:r>
              <a:rPr lang="en-US" dirty="0"/>
              <a:t>Motivation</a:t>
            </a:r>
          </a:p>
        </p:txBody>
      </p:sp>
      <p:sp>
        <p:nvSpPr>
          <p:cNvPr id="3" name="Text Placeholder 2">
            <a:extLst>
              <a:ext uri="{FF2B5EF4-FFF2-40B4-BE49-F238E27FC236}">
                <a16:creationId xmlns:a16="http://schemas.microsoft.com/office/drawing/2014/main" id="{EA242127-8F70-E644-B581-4D0FEE3C2DB7}"/>
              </a:ext>
            </a:extLst>
          </p:cNvPr>
          <p:cNvSpPr>
            <a:spLocks noGrp="1"/>
          </p:cNvSpPr>
          <p:nvPr>
            <p:ph idx="2"/>
          </p:nvPr>
        </p:nvSpPr>
        <p:spPr/>
        <p:txBody>
          <a:bodyPr/>
          <a:lstStyle/>
          <a:p>
            <a:r>
              <a:rPr lang="en-US" dirty="0"/>
              <a:t>Degradation: With the network depth increasing, loss rebounds</a:t>
            </a:r>
          </a:p>
          <a:p>
            <a:r>
              <a:rPr lang="en-US" dirty="0"/>
              <a:t>How to address degradation?</a:t>
            </a:r>
          </a:p>
          <a:p>
            <a:r>
              <a:rPr lang="en-US" dirty="0"/>
              <a:t>A deep residual learning framework: ResNet</a:t>
            </a:r>
          </a:p>
        </p:txBody>
      </p:sp>
    </p:spTree>
    <p:custDataLst>
      <p:tags r:id="rId1"/>
    </p:custDataLst>
    <p:extLst>
      <p:ext uri="{BB962C8B-B14F-4D97-AF65-F5344CB8AC3E}">
        <p14:creationId xmlns:p14="http://schemas.microsoft.com/office/powerpoint/2010/main" val="2345357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B7DBD-1257-4CFD-BA81-011679F8C057}"/>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64C3B71F-2852-114D-861A-C64B7D704B0F}"/>
              </a:ext>
            </a:extLst>
          </p:cNvPr>
          <p:cNvSpPr>
            <a:spLocks noGrp="1"/>
          </p:cNvSpPr>
          <p:nvPr>
            <p:ph type="title" idx="1"/>
          </p:nvPr>
        </p:nvSpPr>
        <p:spPr/>
        <p:txBody>
          <a:bodyPr>
            <a:normAutofit fontScale="90000"/>
          </a:bodyPr>
          <a:lstStyle/>
          <a:p>
            <a:r>
              <a:rPr lang="en-US" dirty="0"/>
              <a:t>ResNet</a:t>
            </a:r>
          </a:p>
        </p:txBody>
      </p:sp>
      <p:sp>
        <p:nvSpPr>
          <p:cNvPr id="3" name="Text Placeholder 2">
            <a:extLst>
              <a:ext uri="{FF2B5EF4-FFF2-40B4-BE49-F238E27FC236}">
                <a16:creationId xmlns:a16="http://schemas.microsoft.com/office/drawing/2014/main" id="{0B5DDFAA-3CA5-674E-8A8A-798D16488593}"/>
              </a:ext>
            </a:extLst>
          </p:cNvPr>
          <p:cNvSpPr>
            <a:spLocks noGrp="1"/>
          </p:cNvSpPr>
          <p:nvPr>
            <p:ph idx="2"/>
          </p:nvPr>
        </p:nvSpPr>
        <p:spPr/>
        <p:txBody>
          <a:bodyPr/>
          <a:lstStyle/>
          <a:p>
            <a:r>
              <a:rPr lang="en-US" dirty="0"/>
              <a:t>Implements the identity function</a:t>
            </a:r>
          </a:p>
          <a:p>
            <a:r>
              <a:rPr lang="en-US" dirty="0"/>
              <a:t>Provides the ability to design networks where adding layers makes networks strictly more expressive rather than just different</a:t>
            </a:r>
          </a:p>
          <a:p>
            <a:r>
              <a:rPr lang="en-US" dirty="0"/>
              <a:t>Uses connections between layers</a:t>
            </a:r>
          </a:p>
          <a:p>
            <a:r>
              <a:rPr lang="en-US" dirty="0"/>
              <a:t>Allows skip connections to build deeper networks</a:t>
            </a:r>
          </a:p>
          <a:p>
            <a:r>
              <a:rPr lang="en-US" dirty="0"/>
              <a:t>Uses two pooling layers for dimensionality reduction</a:t>
            </a:r>
          </a:p>
          <a:p>
            <a:r>
              <a:rPr lang="en-US" dirty="0"/>
              <a:t>Uses batch normalization for capacity control</a:t>
            </a:r>
          </a:p>
        </p:txBody>
      </p:sp>
    </p:spTree>
    <p:custDataLst>
      <p:tags r:id="rId1"/>
    </p:custDataLst>
    <p:extLst>
      <p:ext uri="{BB962C8B-B14F-4D97-AF65-F5344CB8AC3E}">
        <p14:creationId xmlns:p14="http://schemas.microsoft.com/office/powerpoint/2010/main" val="326433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511B0B-42C5-4D4A-856A-2A7E9D3C4D85}"/>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980DAE9C-19BC-C3B0-D100-70681F6BE20E}"/>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Modern convolutional neural networks (CNNs)</a:t>
            </a:r>
          </a:p>
          <a:p>
            <a:r>
              <a:rPr lang="en-US" dirty="0"/>
              <a:t>LeNet review</a:t>
            </a:r>
          </a:p>
          <a:p>
            <a:r>
              <a:rPr lang="en-US" dirty="0"/>
              <a:t>AlexNet</a:t>
            </a:r>
          </a:p>
          <a:p>
            <a:r>
              <a:rPr lang="en-US" dirty="0"/>
              <a:t>ResNet review</a:t>
            </a:r>
          </a:p>
          <a:p>
            <a:r>
              <a:rPr lang="en-US" dirty="0"/>
              <a:t>ConvNeXt</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47FC3E-4B3D-47D2-BD0A-AD9A726DD7F7}"/>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4" name="Title 3">
            <a:extLst>
              <a:ext uri="{FF2B5EF4-FFF2-40B4-BE49-F238E27FC236}">
                <a16:creationId xmlns:a16="http://schemas.microsoft.com/office/drawing/2014/main" id="{BB08E211-7880-9843-B495-94A5BC969AC1}"/>
              </a:ext>
            </a:extLst>
          </p:cNvPr>
          <p:cNvSpPr>
            <a:spLocks noGrp="1"/>
          </p:cNvSpPr>
          <p:nvPr>
            <p:ph type="title" idx="1"/>
          </p:nvPr>
        </p:nvSpPr>
        <p:spPr/>
        <p:txBody>
          <a:bodyPr/>
          <a:lstStyle/>
          <a:p>
            <a:r>
              <a:rPr lang="en-US" dirty="0"/>
              <a:t>ConvNeXt</a:t>
            </a:r>
          </a:p>
        </p:txBody>
      </p:sp>
      <p:sp>
        <p:nvSpPr>
          <p:cNvPr id="3" name="Text Placeholder 2">
            <a:extLst>
              <a:ext uri="{FF2B5EF4-FFF2-40B4-BE49-F238E27FC236}">
                <a16:creationId xmlns:a16="http://schemas.microsoft.com/office/drawing/2014/main" id="{98B5A57C-98E5-6017-613A-C012BA798F6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4135328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ConvNeXt (2022)</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Was released in March 2022 </a:t>
            </a:r>
          </a:p>
          <a:p>
            <a:r>
              <a:rPr lang="en-US" dirty="0"/>
              <a:t>Was created in response to the recent success of transformer models in vision problems</a:t>
            </a:r>
          </a:p>
          <a:p>
            <a:r>
              <a:rPr lang="en-US" dirty="0"/>
              <a:t>Considers some recent advancements from both vision-based transformers and CNNs, and applies them to improve recent CNN architectures, such as ResNet</a:t>
            </a:r>
          </a:p>
        </p:txBody>
      </p:sp>
    </p:spTree>
    <p:custDataLst>
      <p:tags r:id="rId1"/>
    </p:custDataLst>
    <p:extLst>
      <p:ext uri="{BB962C8B-B14F-4D97-AF65-F5344CB8AC3E}">
        <p14:creationId xmlns:p14="http://schemas.microsoft.com/office/powerpoint/2010/main" val="809445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58FFD8-3FC0-9139-A9E1-9B91708F13E9}"/>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3" name="Title 2">
            <a:extLst>
              <a:ext uri="{FF2B5EF4-FFF2-40B4-BE49-F238E27FC236}">
                <a16:creationId xmlns:a16="http://schemas.microsoft.com/office/drawing/2014/main" id="{60B3318C-BCB7-5876-E6B2-F726539E917E}"/>
              </a:ext>
            </a:extLst>
          </p:cNvPr>
          <p:cNvSpPr>
            <a:spLocks noGrp="1"/>
          </p:cNvSpPr>
          <p:nvPr>
            <p:ph type="title" idx="1"/>
          </p:nvPr>
        </p:nvSpPr>
        <p:spPr/>
        <p:txBody>
          <a:bodyPr>
            <a:normAutofit fontScale="90000"/>
          </a:bodyPr>
          <a:lstStyle/>
          <a:p>
            <a:r>
              <a:rPr lang="en-US" dirty="0"/>
              <a:t>Spatial resolution of the input images</a:t>
            </a:r>
          </a:p>
        </p:txBody>
      </p:sp>
      <p:sp>
        <p:nvSpPr>
          <p:cNvPr id="4" name="Content Placeholder 3">
            <a:extLst>
              <a:ext uri="{FF2B5EF4-FFF2-40B4-BE49-F238E27FC236}">
                <a16:creationId xmlns:a16="http://schemas.microsoft.com/office/drawing/2014/main" id="{0FF2C7CD-6723-BCA8-933F-2C7DEF2AEBCA}"/>
              </a:ext>
            </a:extLst>
          </p:cNvPr>
          <p:cNvSpPr>
            <a:spLocks noGrp="1"/>
          </p:cNvSpPr>
          <p:nvPr>
            <p:ph idx="2"/>
          </p:nvPr>
        </p:nvSpPr>
        <p:spPr/>
        <p:txBody>
          <a:bodyPr/>
          <a:lstStyle/>
          <a:p>
            <a:r>
              <a:rPr lang="en-US" dirty="0"/>
              <a:t>Is the number of pixels in the image, along with its width and height dimensions</a:t>
            </a:r>
          </a:p>
          <a:p>
            <a:r>
              <a:rPr lang="en-US" dirty="0"/>
              <a:t>Determines the level of detail and sharpness that can be seen in the image</a:t>
            </a:r>
          </a:p>
          <a:p>
            <a:r>
              <a:rPr lang="en-US" dirty="0"/>
              <a:t>Can vary depending on the application and dataset that are used</a:t>
            </a:r>
          </a:p>
        </p:txBody>
      </p:sp>
    </p:spTree>
    <p:custDataLst>
      <p:tags r:id="rId1"/>
    </p:custDataLst>
    <p:extLst>
      <p:ext uri="{BB962C8B-B14F-4D97-AF65-F5344CB8AC3E}">
        <p14:creationId xmlns:p14="http://schemas.microsoft.com/office/powerpoint/2010/main" val="2592889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Nonoverlapping convolutions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Generally, the first set of convolutions are responsible for reducing the spatial resolution of the input images.</a:t>
            </a:r>
          </a:p>
          <a:p>
            <a:pPr lvl="1"/>
            <a:r>
              <a:rPr lang="en-US" dirty="0"/>
              <a:t>ResNet uses a 7x7 convolution with stride 2 and max pool afterward at the beginning. This shrinks the height and width to one-fourth of the original size.</a:t>
            </a:r>
          </a:p>
          <a:p>
            <a:pPr lvl="1"/>
            <a:r>
              <a:rPr lang="en-US" dirty="0"/>
              <a:t>Recent transformer models achieved success by applying convolutions in a nonoverlapping way—partitioning the input image into separate patches.</a:t>
            </a:r>
          </a:p>
        </p:txBody>
      </p:sp>
    </p:spTree>
    <p:custDataLst>
      <p:tags r:id="rId1"/>
    </p:custDataLst>
    <p:extLst>
      <p:ext uri="{BB962C8B-B14F-4D97-AF65-F5344CB8AC3E}">
        <p14:creationId xmlns:p14="http://schemas.microsoft.com/office/powerpoint/2010/main" val="1063317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ConvNeXt and nonoverlapping convolutions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ConvNeXt follows this idea with 4x4 convolutions and stride 4.</a:t>
            </a:r>
          </a:p>
          <a:p>
            <a:r>
              <a:rPr lang="en-US" dirty="0"/>
              <a:t>This uses a smaller number of weights (4x4 compared to 7x7 kernel) and is computationally more efficient.</a:t>
            </a:r>
          </a:p>
        </p:txBody>
      </p:sp>
      <p:pic>
        <p:nvPicPr>
          <p:cNvPr id="22" name="Picture 21" descr="Figure of nonoverlapping convolution. See details in notes.">
            <a:extLst>
              <a:ext uri="{FF2B5EF4-FFF2-40B4-BE49-F238E27FC236}">
                <a16:creationId xmlns:a16="http://schemas.microsoft.com/office/drawing/2014/main" id="{3201462F-3D94-C862-CFA3-9A3C7F70FC73}"/>
              </a:ext>
            </a:extLst>
          </p:cNvPr>
          <p:cNvPicPr>
            <a:picLocks noChangeAspect="1"/>
          </p:cNvPicPr>
          <p:nvPr/>
        </p:nvPicPr>
        <p:blipFill>
          <a:blip r:embed="rId4"/>
          <a:stretch>
            <a:fillRect/>
          </a:stretch>
        </p:blipFill>
        <p:spPr>
          <a:xfrm>
            <a:off x="4020820" y="2865120"/>
            <a:ext cx="7569200" cy="3810000"/>
          </a:xfrm>
          <a:prstGeom prst="rect">
            <a:avLst/>
          </a:prstGeom>
        </p:spPr>
      </p:pic>
    </p:spTree>
    <p:custDataLst>
      <p:tags r:id="rId1"/>
    </p:custDataLst>
    <p:extLst>
      <p:ext uri="{BB962C8B-B14F-4D97-AF65-F5344CB8AC3E}">
        <p14:creationId xmlns:p14="http://schemas.microsoft.com/office/powerpoint/2010/main" val="98080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ConvNeXt block</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365760" y="1165536"/>
            <a:ext cx="6907876" cy="5262696"/>
          </a:xfrm>
        </p:spPr>
        <p:txBody>
          <a:bodyPr/>
          <a:lstStyle/>
          <a:p>
            <a:r>
              <a:rPr lang="en-US" sz="2400" dirty="0"/>
              <a:t>Each block consists of one 7x7 and two 1x1 convolutions with a residual connection.</a:t>
            </a:r>
          </a:p>
          <a:p>
            <a:r>
              <a:rPr lang="en-US" sz="2400" dirty="0"/>
              <a:t>Depth-wise convolution: A 7x7 convolution is applied to each input channel separately. This avoids channel and spatial mixing.</a:t>
            </a:r>
          </a:p>
          <a:p>
            <a:r>
              <a:rPr lang="en-US" sz="2400" dirty="0"/>
              <a:t>In contrast to traditional CNN designs, fewer activations are used in the blocks (only between the 1x1 convolution).</a:t>
            </a:r>
          </a:p>
          <a:p>
            <a:r>
              <a:rPr lang="en-US" sz="2400" dirty="0"/>
              <a:t>1x1 convolutions control the number of channels.</a:t>
            </a:r>
          </a:p>
        </p:txBody>
      </p:sp>
      <p:pic>
        <p:nvPicPr>
          <p:cNvPr id="82" name="Picture 81" descr="ConvNeXt block made of one 7x7 convolution and two 1x1 convolutions with a residual connection.&#10;">
            <a:extLst>
              <a:ext uri="{FF2B5EF4-FFF2-40B4-BE49-F238E27FC236}">
                <a16:creationId xmlns:a16="http://schemas.microsoft.com/office/drawing/2014/main" id="{596BF027-74BD-17F4-5477-6AFBD6980B1D}"/>
              </a:ext>
            </a:extLst>
          </p:cNvPr>
          <p:cNvPicPr>
            <a:picLocks noChangeAspect="1"/>
          </p:cNvPicPr>
          <p:nvPr/>
        </p:nvPicPr>
        <p:blipFill>
          <a:blip r:embed="rId4"/>
          <a:stretch>
            <a:fillRect/>
          </a:stretch>
        </p:blipFill>
        <p:spPr>
          <a:xfrm>
            <a:off x="7780020" y="1301496"/>
            <a:ext cx="3810000" cy="4876800"/>
          </a:xfrm>
          <a:prstGeom prst="rect">
            <a:avLst/>
          </a:prstGeom>
        </p:spPr>
      </p:pic>
    </p:spTree>
    <p:custDataLst>
      <p:tags r:id="rId1"/>
    </p:custDataLst>
    <p:extLst>
      <p:ext uri="{BB962C8B-B14F-4D97-AF65-F5344CB8AC3E}">
        <p14:creationId xmlns:p14="http://schemas.microsoft.com/office/powerpoint/2010/main" val="136428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ConvNeXt architecture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365760" y="1165536"/>
            <a:ext cx="7475913" cy="5262696"/>
          </a:xfrm>
        </p:spPr>
        <p:txBody>
          <a:bodyPr/>
          <a:lstStyle/>
          <a:p>
            <a:r>
              <a:rPr lang="en-US" dirty="0"/>
              <a:t>ConvNeXt comes in multiple sizes: tiny, small, base, and large.</a:t>
            </a:r>
          </a:p>
          <a:p>
            <a:r>
              <a:rPr lang="en-US" dirty="0"/>
              <a:t>ConvNeXt – tiny is shown on the slide:</a:t>
            </a:r>
          </a:p>
          <a:p>
            <a:pPr lvl="1"/>
            <a:r>
              <a:rPr lang="en-US" dirty="0"/>
              <a:t>ConvNeXt blocks are repeated multiple times: 3 and 9 here.</a:t>
            </a:r>
          </a:p>
          <a:p>
            <a:pPr lvl="1"/>
            <a:r>
              <a:rPr lang="en-US" dirty="0"/>
              <a:t>The first 4x4 convolution with stride 4 and the following 2x2 convolution with stride 2 are nonoverlapping convolutions to reduce feature map resolutions.</a:t>
            </a:r>
          </a:p>
        </p:txBody>
      </p:sp>
      <p:pic>
        <p:nvPicPr>
          <p:cNvPr id="61" name="Picture 60" descr="Diagram of the ConvNeXt – tiny architecture. See details in notes.">
            <a:extLst>
              <a:ext uri="{FF2B5EF4-FFF2-40B4-BE49-F238E27FC236}">
                <a16:creationId xmlns:a16="http://schemas.microsoft.com/office/drawing/2014/main" id="{DF10651C-445A-F721-BFBA-A8A8565B937A}"/>
              </a:ext>
            </a:extLst>
          </p:cNvPr>
          <p:cNvPicPr>
            <a:picLocks noChangeAspect="1"/>
          </p:cNvPicPr>
          <p:nvPr/>
        </p:nvPicPr>
        <p:blipFill>
          <a:blip r:embed="rId4"/>
          <a:stretch>
            <a:fillRect/>
          </a:stretch>
        </p:blipFill>
        <p:spPr>
          <a:xfrm>
            <a:off x="8706104" y="1206084"/>
            <a:ext cx="2641600" cy="5181600"/>
          </a:xfrm>
          <a:prstGeom prst="rect">
            <a:avLst/>
          </a:prstGeom>
        </p:spPr>
      </p:pic>
    </p:spTree>
    <p:custDataLst>
      <p:tags r:id="rId1"/>
    </p:custDataLst>
    <p:extLst>
      <p:ext uri="{BB962C8B-B14F-4D97-AF65-F5344CB8AC3E}">
        <p14:creationId xmlns:p14="http://schemas.microsoft.com/office/powerpoint/2010/main" val="1587256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5CADAAFF-43B4-0733-7CCB-C30E6175E78E}"/>
              </a:ext>
            </a:extLst>
          </p:cNvPr>
          <p:cNvSpPr>
            <a:spLocks noGrp="1"/>
          </p:cNvSpPr>
          <p:nvPr>
            <p:ph type="sldNum" idx="97"/>
          </p:nvPr>
        </p:nvSpPr>
        <p:spPr/>
        <p:txBody>
          <a:bodyPr/>
          <a:lstStyle/>
          <a:p>
            <a:fld id="{2613A35D-97EF-7A48-AACF-97D95E22C11E}"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Model comparisons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sz="2400" dirty="0"/>
              <a:t>This table shows how the covered models compare with each other on the ImageNet 1k dataset.</a:t>
            </a:r>
          </a:p>
        </p:txBody>
      </p:sp>
      <p:graphicFrame>
        <p:nvGraphicFramePr>
          <p:cNvPr id="5" name="Table 9" descr="&#10;">
            <a:extLst>
              <a:ext uri="{FF2B5EF4-FFF2-40B4-BE49-F238E27FC236}">
                <a16:creationId xmlns:a16="http://schemas.microsoft.com/office/drawing/2014/main" id="{A5035FBE-FA1F-FA01-CA54-3E07EAEAA433}"/>
              </a:ext>
            </a:extLst>
          </p:cNvPr>
          <p:cNvGraphicFramePr>
            <a:graphicFrameLocks/>
          </p:cNvGraphicFramePr>
          <p:nvPr>
            <p:extLst>
              <p:ext uri="{D42A27DB-BD31-4B8C-83A1-F6EECF244321}">
                <p14:modId xmlns:p14="http://schemas.microsoft.com/office/powerpoint/2010/main" val="1866011179"/>
              </p:ext>
            </p:extLst>
          </p:nvPr>
        </p:nvGraphicFramePr>
        <p:xfrm>
          <a:off x="924062" y="2259798"/>
          <a:ext cx="10343876" cy="35661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2442754">
                  <a:extLst>
                    <a:ext uri="{9D8B030D-6E8A-4147-A177-3AD203B41FA5}">
                      <a16:colId xmlns:a16="http://schemas.microsoft.com/office/drawing/2014/main" val="206789633"/>
                    </a:ext>
                  </a:extLst>
                </a:gridCol>
                <a:gridCol w="3950561">
                  <a:extLst>
                    <a:ext uri="{9D8B030D-6E8A-4147-A177-3AD203B41FA5}">
                      <a16:colId xmlns:a16="http://schemas.microsoft.com/office/drawing/2014/main" val="2348355886"/>
                    </a:ext>
                  </a:extLst>
                </a:gridCol>
                <a:gridCol w="3950561">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Model Name</a:t>
                      </a:r>
                    </a:p>
                  </a:txBody>
                  <a:tcPr/>
                </a:tc>
                <a:tc>
                  <a:txBody>
                    <a:bodyPr/>
                    <a:lstStyle/>
                    <a:p>
                      <a:pPr algn="r"/>
                      <a:r>
                        <a:rPr lang="en-US" sz="2000" dirty="0">
                          <a:ln>
                            <a:noFill/>
                          </a:ln>
                          <a:solidFill>
                            <a:schemeClr val="bg1"/>
                          </a:solidFill>
                        </a:rPr>
                        <a:t>Number of Weights (Million)</a:t>
                      </a:r>
                    </a:p>
                  </a:txBody>
                  <a:tcPr/>
                </a:tc>
                <a:tc>
                  <a:txBody>
                    <a:bodyPr/>
                    <a:lstStyle/>
                    <a:p>
                      <a:pPr algn="r"/>
                      <a:r>
                        <a:rPr lang="en-US" sz="2000" dirty="0">
                          <a:ln>
                            <a:noFill/>
                          </a:ln>
                          <a:solidFill>
                            <a:schemeClr val="bg1"/>
                          </a:solidFill>
                        </a:rPr>
                        <a:t>Top-5 Test Accuracy (Percent)</a:t>
                      </a:r>
                    </a:p>
                  </a:txBody>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AlexNet</a:t>
                      </a:r>
                    </a:p>
                  </a:txBody>
                  <a:tcPr/>
                </a:tc>
                <a:tc>
                  <a:txBody>
                    <a:bodyPr/>
                    <a:lstStyle/>
                    <a:p>
                      <a:pPr algn="r"/>
                      <a:r>
                        <a:rPr lang="en-US" sz="2000" dirty="0">
                          <a:ln>
                            <a:noFill/>
                          </a:ln>
                          <a:solidFill>
                            <a:schemeClr val="tx2"/>
                          </a:solidFill>
                        </a:rPr>
                        <a:t>61.1</a:t>
                      </a:r>
                    </a:p>
                  </a:txBody>
                  <a:tcPr/>
                </a:tc>
                <a:tc>
                  <a:txBody>
                    <a:bodyPr/>
                    <a:lstStyle/>
                    <a:p>
                      <a:pPr algn="r"/>
                      <a:r>
                        <a:rPr lang="en-US" sz="2000" dirty="0">
                          <a:ln>
                            <a:noFill/>
                          </a:ln>
                          <a:solidFill>
                            <a:schemeClr val="tx2"/>
                          </a:solidFill>
                        </a:rPr>
                        <a:t>79.1</a:t>
                      </a:r>
                    </a:p>
                  </a:txBody>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ResNet 50</a:t>
                      </a:r>
                    </a:p>
                  </a:txBody>
                  <a:tcPr/>
                </a:tc>
                <a:tc>
                  <a:txBody>
                    <a:bodyPr/>
                    <a:lstStyle/>
                    <a:p>
                      <a:pPr algn="r"/>
                      <a:r>
                        <a:rPr lang="en-US" sz="2000" dirty="0">
                          <a:ln>
                            <a:noFill/>
                          </a:ln>
                          <a:solidFill>
                            <a:schemeClr val="tx2"/>
                          </a:solidFill>
                        </a:rPr>
                        <a:t>25.6</a:t>
                      </a:r>
                    </a:p>
                  </a:txBody>
                  <a:tcPr/>
                </a:tc>
                <a:tc>
                  <a:txBody>
                    <a:bodyPr/>
                    <a:lstStyle/>
                    <a:p>
                      <a:pPr algn="r"/>
                      <a:r>
                        <a:rPr lang="en-US" sz="2000" dirty="0">
                          <a:ln>
                            <a:noFill/>
                          </a:ln>
                          <a:solidFill>
                            <a:schemeClr val="tx2"/>
                          </a:solidFill>
                        </a:rPr>
                        <a:t>94.8</a:t>
                      </a:r>
                    </a:p>
                  </a:txBody>
                  <a:tcPr/>
                </a:tc>
                <a:extLst>
                  <a:ext uri="{0D108BD9-81ED-4DB2-BD59-A6C34878D82A}">
                    <a16:rowId xmlns:a16="http://schemas.microsoft.com/office/drawing/2014/main" val="2206396522"/>
                  </a:ext>
                </a:extLst>
              </a:tr>
              <a:tr h="370840">
                <a:tc>
                  <a:txBody>
                    <a:bodyPr/>
                    <a:lstStyle/>
                    <a:p>
                      <a:r>
                        <a:rPr lang="en-US" sz="2000" dirty="0">
                          <a:ln>
                            <a:noFill/>
                          </a:ln>
                          <a:solidFill>
                            <a:schemeClr val="tx2"/>
                          </a:solidFill>
                        </a:rPr>
                        <a:t>ResNet 101</a:t>
                      </a:r>
                    </a:p>
                  </a:txBody>
                  <a:tcPr/>
                </a:tc>
                <a:tc>
                  <a:txBody>
                    <a:bodyPr/>
                    <a:lstStyle/>
                    <a:p>
                      <a:pPr algn="r"/>
                      <a:r>
                        <a:rPr lang="en-US" sz="2000" dirty="0">
                          <a:ln>
                            <a:noFill/>
                          </a:ln>
                          <a:solidFill>
                            <a:schemeClr val="tx2"/>
                          </a:solidFill>
                        </a:rPr>
                        <a:t>44.5</a:t>
                      </a:r>
                    </a:p>
                  </a:txBody>
                  <a:tcPr/>
                </a:tc>
                <a:tc>
                  <a:txBody>
                    <a:bodyPr/>
                    <a:lstStyle/>
                    <a:p>
                      <a:pPr algn="r"/>
                      <a:r>
                        <a:rPr lang="en-US" sz="2000" dirty="0">
                          <a:ln>
                            <a:noFill/>
                          </a:ln>
                          <a:solidFill>
                            <a:schemeClr val="tx2"/>
                          </a:solidFill>
                        </a:rPr>
                        <a:t>95.4</a:t>
                      </a:r>
                    </a:p>
                  </a:txBody>
                  <a:tcPr/>
                </a:tc>
                <a:extLst>
                  <a:ext uri="{0D108BD9-81ED-4DB2-BD59-A6C34878D82A}">
                    <a16:rowId xmlns:a16="http://schemas.microsoft.com/office/drawing/2014/main" val="21910814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ResNet 152</a:t>
                      </a:r>
                    </a:p>
                  </a:txBody>
                  <a:tcPr/>
                </a:tc>
                <a:tc>
                  <a:txBody>
                    <a:bodyPr/>
                    <a:lstStyle/>
                    <a:p>
                      <a:pPr algn="r"/>
                      <a:r>
                        <a:rPr lang="en-US" sz="2000" dirty="0">
                          <a:ln>
                            <a:noFill/>
                          </a:ln>
                          <a:solidFill>
                            <a:schemeClr val="tx2"/>
                          </a:solidFill>
                        </a:rPr>
                        <a:t>60.2</a:t>
                      </a:r>
                    </a:p>
                  </a:txBody>
                  <a:tcPr/>
                </a:tc>
                <a:tc>
                  <a:txBody>
                    <a:bodyPr/>
                    <a:lstStyle/>
                    <a:p>
                      <a:pPr algn="r"/>
                      <a:r>
                        <a:rPr lang="en-US" sz="2000" dirty="0">
                          <a:ln>
                            <a:noFill/>
                          </a:ln>
                          <a:solidFill>
                            <a:schemeClr val="tx2"/>
                          </a:solidFill>
                        </a:rPr>
                        <a:t>95.5</a:t>
                      </a:r>
                    </a:p>
                  </a:txBody>
                  <a:tcPr/>
                </a:tc>
                <a:extLst>
                  <a:ext uri="{0D108BD9-81ED-4DB2-BD59-A6C34878D82A}">
                    <a16:rowId xmlns:a16="http://schemas.microsoft.com/office/drawing/2014/main" val="359282852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tiny</a:t>
                      </a:r>
                    </a:p>
                  </a:txBody>
                  <a:tcPr/>
                </a:tc>
                <a:tc>
                  <a:txBody>
                    <a:bodyPr/>
                    <a:lstStyle/>
                    <a:p>
                      <a:pPr algn="r"/>
                      <a:r>
                        <a:rPr lang="en-US" sz="2000" dirty="0">
                          <a:ln>
                            <a:noFill/>
                          </a:ln>
                          <a:solidFill>
                            <a:schemeClr val="tx2"/>
                          </a:solidFill>
                        </a:rPr>
                        <a:t>28.6</a:t>
                      </a:r>
                    </a:p>
                  </a:txBody>
                  <a:tcPr/>
                </a:tc>
                <a:tc>
                  <a:txBody>
                    <a:bodyPr/>
                    <a:lstStyle/>
                    <a:p>
                      <a:pPr algn="r"/>
                      <a:r>
                        <a:rPr lang="en-US" sz="2000" dirty="0">
                          <a:ln>
                            <a:noFill/>
                          </a:ln>
                          <a:solidFill>
                            <a:schemeClr val="tx2"/>
                          </a:solidFill>
                        </a:rPr>
                        <a:t>96.1</a:t>
                      </a:r>
                    </a:p>
                  </a:txBody>
                  <a:tcPr/>
                </a:tc>
                <a:extLst>
                  <a:ext uri="{0D108BD9-81ED-4DB2-BD59-A6C34878D82A}">
                    <a16:rowId xmlns:a16="http://schemas.microsoft.com/office/drawing/2014/main" val="20929352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small</a:t>
                      </a:r>
                    </a:p>
                  </a:txBody>
                  <a:tcPr/>
                </a:tc>
                <a:tc>
                  <a:txBody>
                    <a:bodyPr/>
                    <a:lstStyle/>
                    <a:p>
                      <a:pPr algn="r"/>
                      <a:r>
                        <a:rPr lang="en-US" sz="2000" dirty="0">
                          <a:ln>
                            <a:noFill/>
                          </a:ln>
                          <a:solidFill>
                            <a:schemeClr val="tx2"/>
                          </a:solidFill>
                        </a:rPr>
                        <a:t>50.2</a:t>
                      </a:r>
                    </a:p>
                  </a:txBody>
                  <a:tcPr/>
                </a:tc>
                <a:tc>
                  <a:txBody>
                    <a:bodyPr/>
                    <a:lstStyle/>
                    <a:p>
                      <a:pPr algn="r"/>
                      <a:r>
                        <a:rPr lang="en-US" sz="2000" dirty="0">
                          <a:ln>
                            <a:noFill/>
                          </a:ln>
                          <a:solidFill>
                            <a:schemeClr val="tx2"/>
                          </a:solidFill>
                        </a:rPr>
                        <a:t>96.7</a:t>
                      </a:r>
                    </a:p>
                  </a:txBody>
                  <a:tcPr/>
                </a:tc>
                <a:extLst>
                  <a:ext uri="{0D108BD9-81ED-4DB2-BD59-A6C34878D82A}">
                    <a16:rowId xmlns:a16="http://schemas.microsoft.com/office/drawing/2014/main" val="744293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base</a:t>
                      </a:r>
                    </a:p>
                  </a:txBody>
                  <a:tcPr/>
                </a:tc>
                <a:tc>
                  <a:txBody>
                    <a:bodyPr/>
                    <a:lstStyle/>
                    <a:p>
                      <a:pPr algn="r"/>
                      <a:r>
                        <a:rPr lang="en-US" sz="2000" dirty="0">
                          <a:ln>
                            <a:noFill/>
                          </a:ln>
                          <a:solidFill>
                            <a:schemeClr val="tx2"/>
                          </a:solidFill>
                        </a:rPr>
                        <a:t>88.6</a:t>
                      </a:r>
                    </a:p>
                  </a:txBody>
                  <a:tcPr/>
                </a:tc>
                <a:tc>
                  <a:txBody>
                    <a:bodyPr/>
                    <a:lstStyle/>
                    <a:p>
                      <a:pPr algn="r"/>
                      <a:r>
                        <a:rPr lang="en-US" sz="2000" dirty="0">
                          <a:ln>
                            <a:noFill/>
                          </a:ln>
                          <a:solidFill>
                            <a:schemeClr val="tx2"/>
                          </a:solidFill>
                        </a:rPr>
                        <a:t>96.9</a:t>
                      </a:r>
                    </a:p>
                  </a:txBody>
                  <a:tcPr/>
                </a:tc>
                <a:extLst>
                  <a:ext uri="{0D108BD9-81ED-4DB2-BD59-A6C34878D82A}">
                    <a16:rowId xmlns:a16="http://schemas.microsoft.com/office/drawing/2014/main" val="424442947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large</a:t>
                      </a:r>
                    </a:p>
                  </a:txBody>
                  <a:tcPr/>
                </a:tc>
                <a:tc>
                  <a:txBody>
                    <a:bodyPr/>
                    <a:lstStyle/>
                    <a:p>
                      <a:pPr algn="r"/>
                      <a:r>
                        <a:rPr lang="en-US" sz="2000" dirty="0">
                          <a:ln>
                            <a:noFill/>
                          </a:ln>
                          <a:solidFill>
                            <a:schemeClr val="tx2"/>
                          </a:solidFill>
                        </a:rPr>
                        <a:t>197.8</a:t>
                      </a:r>
                    </a:p>
                  </a:txBody>
                  <a:tcPr/>
                </a:tc>
                <a:tc>
                  <a:txBody>
                    <a:bodyPr/>
                    <a:lstStyle/>
                    <a:p>
                      <a:pPr algn="r"/>
                      <a:r>
                        <a:rPr lang="en-US" sz="2000" dirty="0">
                          <a:ln>
                            <a:noFill/>
                          </a:ln>
                          <a:solidFill>
                            <a:schemeClr val="tx2"/>
                          </a:solidFill>
                        </a:rPr>
                        <a:t>97.0</a:t>
                      </a:r>
                    </a:p>
                  </a:txBody>
                  <a:tcPr/>
                </a:tc>
                <a:extLst>
                  <a:ext uri="{0D108BD9-81ED-4DB2-BD59-A6C34878D82A}">
                    <a16:rowId xmlns:a16="http://schemas.microsoft.com/office/drawing/2014/main" val="1667848621"/>
                  </a:ext>
                </a:extLst>
              </a:tr>
            </a:tbl>
          </a:graphicData>
        </a:graphic>
      </p:graphicFrame>
    </p:spTree>
    <p:custDataLst>
      <p:tags r:id="rId1"/>
    </p:custDataLst>
    <p:extLst>
      <p:ext uri="{BB962C8B-B14F-4D97-AF65-F5344CB8AC3E}">
        <p14:creationId xmlns:p14="http://schemas.microsoft.com/office/powerpoint/2010/main" val="38225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learn about fine-tuning and transfer learning.</a:t>
            </a:r>
          </a:p>
        </p:txBody>
      </p:sp>
      <p:pic>
        <p:nvPicPr>
          <p:cNvPr id="7" name="Picture 6">
            <a:extLst>
              <a:ext uri="{FF2B5EF4-FFF2-40B4-BE49-F238E27FC236}">
                <a16:creationId xmlns:a16="http://schemas.microsoft.com/office/drawing/2014/main" id="{1AF39E3C-E7CF-4DDB-9C5D-A7C8ACDD74B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09839"/>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29</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2D86E9-A985-4817-8AE8-E3005908DF45}"/>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4" name="Title 3">
            <a:extLst>
              <a:ext uri="{FF2B5EF4-FFF2-40B4-BE49-F238E27FC236}">
                <a16:creationId xmlns:a16="http://schemas.microsoft.com/office/drawing/2014/main" id="{BB08E211-7880-9843-B495-94A5BC969AC1}"/>
              </a:ext>
            </a:extLst>
          </p:cNvPr>
          <p:cNvSpPr>
            <a:spLocks noGrp="1"/>
          </p:cNvSpPr>
          <p:nvPr>
            <p:ph type="title" idx="1"/>
          </p:nvPr>
        </p:nvSpPr>
        <p:spPr/>
        <p:txBody>
          <a:bodyPr/>
          <a:lstStyle/>
          <a:p>
            <a:r>
              <a:rPr lang="en-US" dirty="0"/>
              <a:t>Modern CNNs</a:t>
            </a:r>
          </a:p>
        </p:txBody>
      </p:sp>
      <p:sp>
        <p:nvSpPr>
          <p:cNvPr id="3" name="Text Placeholder 2">
            <a:extLst>
              <a:ext uri="{FF2B5EF4-FFF2-40B4-BE49-F238E27FC236}">
                <a16:creationId xmlns:a16="http://schemas.microsoft.com/office/drawing/2014/main" id="{E85841B9-AE81-C9FC-7857-E62D265F9054}"/>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63802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4E12909D-38E7-DEEE-2ECE-44D809C9408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0270B91-1072-457D-BF91-9C15BDE52DC6}"/>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9E2D5837-A174-2C42-874B-4FAD1B752581}"/>
              </a:ext>
            </a:extLst>
          </p:cNvPr>
          <p:cNvSpPr>
            <a:spLocks noGrp="1"/>
          </p:cNvSpPr>
          <p:nvPr>
            <p:ph type="title" idx="1"/>
          </p:nvPr>
        </p:nvSpPr>
        <p:spPr/>
        <p:txBody>
          <a:bodyPr>
            <a:normAutofit fontScale="90000"/>
          </a:bodyPr>
          <a:lstStyle/>
          <a:p>
            <a:r>
              <a:rPr lang="en-US" dirty="0"/>
              <a:t>Source graphic: AlexNet (2012)</a:t>
            </a:r>
          </a:p>
        </p:txBody>
      </p:sp>
      <p:sp>
        <p:nvSpPr>
          <p:cNvPr id="4" name="Content Placeholder 3">
            <a:extLst>
              <a:ext uri="{FF2B5EF4-FFF2-40B4-BE49-F238E27FC236}">
                <a16:creationId xmlns:a16="http://schemas.microsoft.com/office/drawing/2014/main" id="{DB2E6330-8D39-674A-6335-A6E144E77B97}"/>
              </a:ext>
            </a:extLst>
          </p:cNvPr>
          <p:cNvSpPr>
            <a:spLocks noGrp="1"/>
          </p:cNvSpPr>
          <p:nvPr>
            <p:ph idx="2"/>
          </p:nvPr>
        </p:nvSpPr>
        <p:spPr/>
        <p:txBody>
          <a:bodyPr/>
          <a:lstStyle/>
          <a:p>
            <a:endParaRPr lang="en-US"/>
          </a:p>
        </p:txBody>
      </p:sp>
      <p:grpSp>
        <p:nvGrpSpPr>
          <p:cNvPr id="10" name="Group 9">
            <a:extLst>
              <a:ext uri="{FF2B5EF4-FFF2-40B4-BE49-F238E27FC236}">
                <a16:creationId xmlns:a16="http://schemas.microsoft.com/office/drawing/2014/main" id="{EB608E28-B234-4E24-9B34-D8FD3C36FE15}"/>
              </a:ext>
            </a:extLst>
          </p:cNvPr>
          <p:cNvGrpSpPr/>
          <p:nvPr/>
        </p:nvGrpSpPr>
        <p:grpSpPr>
          <a:xfrm>
            <a:off x="2613751" y="4219461"/>
            <a:ext cx="6964498" cy="1828800"/>
            <a:chOff x="2880542" y="4219461"/>
            <a:chExt cx="6964498" cy="1828800"/>
          </a:xfrm>
        </p:grpSpPr>
        <p:sp>
          <p:nvSpPr>
            <p:cNvPr id="7" name="Arrow: Chevron 6">
              <a:extLst>
                <a:ext uri="{FF2B5EF4-FFF2-40B4-BE49-F238E27FC236}">
                  <a16:creationId xmlns:a16="http://schemas.microsoft.com/office/drawing/2014/main" id="{C21A626E-ABFF-473F-8140-2CB71E1F0F61}"/>
                </a:ext>
              </a:extLst>
            </p:cNvPr>
            <p:cNvSpPr/>
            <p:nvPr/>
          </p:nvSpPr>
          <p:spPr>
            <a:xfrm>
              <a:off x="2880542" y="4219461"/>
              <a:ext cx="3749040" cy="182880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LeNet</a:t>
              </a:r>
            </a:p>
            <a:p>
              <a:pPr algn="ctr"/>
              <a:endParaRPr lang="en-US" dirty="0">
                <a:solidFill>
                  <a:schemeClr val="tx2"/>
                </a:solidFill>
              </a:endParaRPr>
            </a:p>
            <a:p>
              <a:pPr algn="ctr"/>
              <a:r>
                <a:rPr lang="en-US" dirty="0">
                  <a:solidFill>
                    <a:schemeClr val="tx2"/>
                  </a:solidFill>
                </a:rPr>
                <a:t>LeCun et al.</a:t>
              </a:r>
            </a:p>
            <a:p>
              <a:pPr algn="ctr"/>
              <a:endParaRPr lang="en-US" dirty="0">
                <a:solidFill>
                  <a:schemeClr val="tx2"/>
                </a:solidFill>
              </a:endParaRPr>
            </a:p>
            <a:p>
              <a:pPr algn="ctr"/>
              <a:r>
                <a:rPr lang="en-US" dirty="0">
                  <a:solidFill>
                    <a:schemeClr val="tx2"/>
                  </a:solidFill>
                </a:rPr>
                <a:t>1998</a:t>
              </a:r>
            </a:p>
          </p:txBody>
        </p:sp>
        <p:sp>
          <p:nvSpPr>
            <p:cNvPr id="9" name="Arrow: Chevron 8">
              <a:extLst>
                <a:ext uri="{FF2B5EF4-FFF2-40B4-BE49-F238E27FC236}">
                  <a16:creationId xmlns:a16="http://schemas.microsoft.com/office/drawing/2014/main" id="{9E53193B-5999-4131-B407-8E831E6F22D0}"/>
                </a:ext>
              </a:extLst>
            </p:cNvPr>
            <p:cNvSpPr/>
            <p:nvPr/>
          </p:nvSpPr>
          <p:spPr>
            <a:xfrm>
              <a:off x="6096000" y="4219461"/>
              <a:ext cx="3749040" cy="18288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2"/>
                  </a:solidFill>
                </a:rPr>
                <a:t>AlexNet</a:t>
              </a:r>
            </a:p>
            <a:p>
              <a:pPr algn="ctr"/>
              <a:endParaRPr lang="en-US" dirty="0">
                <a:solidFill>
                  <a:schemeClr val="tx2"/>
                </a:solidFill>
              </a:endParaRPr>
            </a:p>
            <a:p>
              <a:pPr algn="ctr"/>
              <a:r>
                <a:rPr lang="en-US" dirty="0">
                  <a:solidFill>
                    <a:schemeClr val="tx2"/>
                  </a:solidFill>
                </a:rPr>
                <a:t>Krizhevsky et al.</a:t>
              </a:r>
            </a:p>
            <a:p>
              <a:pPr algn="ctr"/>
              <a:endParaRPr lang="en-US" dirty="0">
                <a:solidFill>
                  <a:schemeClr val="tx2"/>
                </a:solidFill>
              </a:endParaRPr>
            </a:p>
            <a:p>
              <a:pPr algn="ctr"/>
              <a:r>
                <a:rPr lang="en-US" dirty="0">
                  <a:solidFill>
                    <a:schemeClr val="tx2"/>
                  </a:solidFill>
                </a:rPr>
                <a:t>2012</a:t>
              </a:r>
            </a:p>
          </p:txBody>
        </p:sp>
      </p:grpSp>
    </p:spTree>
    <p:custDataLst>
      <p:tags r:id="rId1"/>
    </p:custDataLst>
    <p:extLst>
      <p:ext uri="{BB962C8B-B14F-4D97-AF65-F5344CB8AC3E}">
        <p14:creationId xmlns:p14="http://schemas.microsoft.com/office/powerpoint/2010/main" val="3613222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Source graphic: Nonoverlapping convolutions</a:t>
            </a:r>
          </a:p>
        </p:txBody>
      </p:sp>
      <p:sp>
        <p:nvSpPr>
          <p:cNvPr id="3" name="Content Placeholder 2">
            <a:extLst>
              <a:ext uri="{FF2B5EF4-FFF2-40B4-BE49-F238E27FC236}">
                <a16:creationId xmlns:a16="http://schemas.microsoft.com/office/drawing/2014/main" id="{AFE9C8E0-BF50-B5B1-C097-2321DDB45DBB}"/>
              </a:ext>
            </a:extLst>
          </p:cNvPr>
          <p:cNvSpPr>
            <a:spLocks noGrp="1"/>
          </p:cNvSpPr>
          <p:nvPr>
            <p:ph idx="2"/>
          </p:nvPr>
        </p:nvSpPr>
        <p:spPr/>
        <p:txBody>
          <a:bodyPr/>
          <a:lstStyle/>
          <a:p>
            <a:endParaRPr lang="en-US"/>
          </a:p>
        </p:txBody>
      </p:sp>
      <p:sp>
        <p:nvSpPr>
          <p:cNvPr id="37" name="TextBox 36">
            <a:extLst>
              <a:ext uri="{FF2B5EF4-FFF2-40B4-BE49-F238E27FC236}">
                <a16:creationId xmlns:a16="http://schemas.microsoft.com/office/drawing/2014/main" id="{322E1B28-A9F0-8454-AB1B-092E55C12325}"/>
              </a:ext>
              <a:ext uri="{C183D7F6-B498-43B3-948B-1728B52AA6E4}">
                <adec:decorative xmlns:adec="http://schemas.microsoft.com/office/drawing/2017/decorative" val="1"/>
              </a:ext>
            </a:extLst>
          </p:cNvPr>
          <p:cNvSpPr txBox="1"/>
          <p:nvPr/>
        </p:nvSpPr>
        <p:spPr>
          <a:xfrm>
            <a:off x="4771518" y="3550288"/>
            <a:ext cx="551330" cy="523220"/>
          </a:xfrm>
          <a:prstGeom prst="rect">
            <a:avLst/>
          </a:prstGeom>
          <a:noFill/>
        </p:spPr>
        <p:txBody>
          <a:bodyPr wrap="square" rtlCol="0">
            <a:spAutoFit/>
          </a:bodyPr>
          <a:lstStyle/>
          <a:p>
            <a:r>
              <a:rPr lang="en-US" sz="2800" dirty="0"/>
              <a:t>H</a:t>
            </a:r>
          </a:p>
        </p:txBody>
      </p:sp>
      <p:sp>
        <p:nvSpPr>
          <p:cNvPr id="38" name="TextBox 37">
            <a:extLst>
              <a:ext uri="{FF2B5EF4-FFF2-40B4-BE49-F238E27FC236}">
                <a16:creationId xmlns:a16="http://schemas.microsoft.com/office/drawing/2014/main" id="{95DA0CBB-4148-E3EE-9F44-7DAF7B940195}"/>
              </a:ext>
              <a:ext uri="{C183D7F6-B498-43B3-948B-1728B52AA6E4}">
                <adec:decorative xmlns:adec="http://schemas.microsoft.com/office/drawing/2017/decorative" val="1"/>
              </a:ext>
            </a:extLst>
          </p:cNvPr>
          <p:cNvSpPr txBox="1"/>
          <p:nvPr/>
        </p:nvSpPr>
        <p:spPr>
          <a:xfrm>
            <a:off x="6666754" y="1727608"/>
            <a:ext cx="551330" cy="523220"/>
          </a:xfrm>
          <a:prstGeom prst="rect">
            <a:avLst/>
          </a:prstGeom>
          <a:noFill/>
        </p:spPr>
        <p:txBody>
          <a:bodyPr wrap="square" rtlCol="0">
            <a:spAutoFit/>
          </a:bodyPr>
          <a:lstStyle/>
          <a:p>
            <a:r>
              <a:rPr lang="en-US" sz="2800" dirty="0"/>
              <a:t>W</a:t>
            </a:r>
          </a:p>
        </p:txBody>
      </p:sp>
      <p:sp>
        <p:nvSpPr>
          <p:cNvPr id="39" name="Left Brace 38">
            <a:extLst>
              <a:ext uri="{FF2B5EF4-FFF2-40B4-BE49-F238E27FC236}">
                <a16:creationId xmlns:a16="http://schemas.microsoft.com/office/drawing/2014/main" id="{D92480EB-4572-B0F6-85C8-DBD9FA00C732}"/>
              </a:ext>
              <a:ext uri="{C183D7F6-B498-43B3-948B-1728B52AA6E4}">
                <adec:decorative xmlns:adec="http://schemas.microsoft.com/office/drawing/2017/decorative" val="1"/>
              </a:ext>
            </a:extLst>
          </p:cNvPr>
          <p:cNvSpPr/>
          <p:nvPr/>
        </p:nvSpPr>
        <p:spPr>
          <a:xfrm>
            <a:off x="5323665" y="2714618"/>
            <a:ext cx="228600" cy="219516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Left Brace 39">
            <a:extLst>
              <a:ext uri="{FF2B5EF4-FFF2-40B4-BE49-F238E27FC236}">
                <a16:creationId xmlns:a16="http://schemas.microsoft.com/office/drawing/2014/main" id="{F9A376C1-C5EF-CF61-EE04-DF3AD9653CE4}"/>
              </a:ext>
              <a:ext uri="{C183D7F6-B498-43B3-948B-1728B52AA6E4}">
                <adec:decorative xmlns:adec="http://schemas.microsoft.com/office/drawing/2017/decorative" val="1"/>
              </a:ext>
            </a:extLst>
          </p:cNvPr>
          <p:cNvSpPr/>
          <p:nvPr/>
        </p:nvSpPr>
        <p:spPr>
          <a:xfrm rot="5400000">
            <a:off x="6826644" y="1335456"/>
            <a:ext cx="231551" cy="219456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41" name="Table 6">
            <a:extLst>
              <a:ext uri="{FF2B5EF4-FFF2-40B4-BE49-F238E27FC236}">
                <a16:creationId xmlns:a16="http://schemas.microsoft.com/office/drawing/2014/main" id="{29FDE7EB-C15C-05DD-374C-E94D80E3AE2A}"/>
              </a:ext>
              <a:ext uri="{C183D7F6-B498-43B3-948B-1728B52AA6E4}">
                <adec:decorative xmlns:adec="http://schemas.microsoft.com/office/drawing/2017/decorative" val="1"/>
              </a:ext>
            </a:extLst>
          </p:cNvPr>
          <p:cNvGraphicFramePr>
            <a:graphicFrameLocks noGrp="1"/>
          </p:cNvGraphicFramePr>
          <p:nvPr/>
        </p:nvGraphicFramePr>
        <p:xfrm>
          <a:off x="5939705" y="2723762"/>
          <a:ext cx="2194560" cy="2194560"/>
        </p:xfrm>
        <a:graphic>
          <a:graphicData uri="http://schemas.openxmlformats.org/drawingml/2006/table">
            <a:tbl>
              <a:tblPr firstRow="1" bandRow="1">
                <a:tableStyleId>{5940675A-B579-460E-94D1-54222C63F5DA}</a:tableStyleId>
              </a:tblPr>
              <a:tblGrid>
                <a:gridCol w="274320">
                  <a:extLst>
                    <a:ext uri="{9D8B030D-6E8A-4147-A177-3AD203B41FA5}">
                      <a16:colId xmlns:a16="http://schemas.microsoft.com/office/drawing/2014/main" val="853733663"/>
                    </a:ext>
                  </a:extLst>
                </a:gridCol>
                <a:gridCol w="274320">
                  <a:extLst>
                    <a:ext uri="{9D8B030D-6E8A-4147-A177-3AD203B41FA5}">
                      <a16:colId xmlns:a16="http://schemas.microsoft.com/office/drawing/2014/main" val="3720732833"/>
                    </a:ext>
                  </a:extLst>
                </a:gridCol>
                <a:gridCol w="274320">
                  <a:extLst>
                    <a:ext uri="{9D8B030D-6E8A-4147-A177-3AD203B41FA5}">
                      <a16:colId xmlns:a16="http://schemas.microsoft.com/office/drawing/2014/main" val="698874369"/>
                    </a:ext>
                  </a:extLst>
                </a:gridCol>
                <a:gridCol w="274320">
                  <a:extLst>
                    <a:ext uri="{9D8B030D-6E8A-4147-A177-3AD203B41FA5}">
                      <a16:colId xmlns:a16="http://schemas.microsoft.com/office/drawing/2014/main" val="1852857441"/>
                    </a:ext>
                  </a:extLst>
                </a:gridCol>
                <a:gridCol w="274320">
                  <a:extLst>
                    <a:ext uri="{9D8B030D-6E8A-4147-A177-3AD203B41FA5}">
                      <a16:colId xmlns:a16="http://schemas.microsoft.com/office/drawing/2014/main" val="3849392144"/>
                    </a:ext>
                  </a:extLst>
                </a:gridCol>
                <a:gridCol w="274320">
                  <a:extLst>
                    <a:ext uri="{9D8B030D-6E8A-4147-A177-3AD203B41FA5}">
                      <a16:colId xmlns:a16="http://schemas.microsoft.com/office/drawing/2014/main" val="2997188856"/>
                    </a:ext>
                  </a:extLst>
                </a:gridCol>
                <a:gridCol w="274320">
                  <a:extLst>
                    <a:ext uri="{9D8B030D-6E8A-4147-A177-3AD203B41FA5}">
                      <a16:colId xmlns:a16="http://schemas.microsoft.com/office/drawing/2014/main" val="124568786"/>
                    </a:ext>
                  </a:extLst>
                </a:gridCol>
                <a:gridCol w="274320">
                  <a:extLst>
                    <a:ext uri="{9D8B030D-6E8A-4147-A177-3AD203B41FA5}">
                      <a16:colId xmlns:a16="http://schemas.microsoft.com/office/drawing/2014/main" val="677399326"/>
                    </a:ext>
                  </a:extLst>
                </a:gridCol>
              </a:tblGrid>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2141620940"/>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1468651345"/>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1240113138"/>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3339429345"/>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318913871"/>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4249850828"/>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2038217761"/>
                  </a:ext>
                </a:extLst>
              </a:tr>
              <a:tr h="274320">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tc>
                  <a:txBody>
                    <a:bodyPr/>
                    <a:lstStyle/>
                    <a:p>
                      <a:endParaRPr lang="en-US" sz="200" dirty="0"/>
                    </a:p>
                  </a:txBody>
                  <a:tcPr/>
                </a:tc>
                <a:extLst>
                  <a:ext uri="{0D108BD9-81ED-4DB2-BD59-A6C34878D82A}">
                    <a16:rowId xmlns:a16="http://schemas.microsoft.com/office/drawing/2014/main" val="1788992295"/>
                  </a:ext>
                </a:extLst>
              </a:tr>
            </a:tbl>
          </a:graphicData>
        </a:graphic>
      </p:graphicFrame>
      <p:cxnSp>
        <p:nvCxnSpPr>
          <p:cNvPr id="49" name="Straight Arrow Connector 48">
            <a:extLst>
              <a:ext uri="{FF2B5EF4-FFF2-40B4-BE49-F238E27FC236}">
                <a16:creationId xmlns:a16="http://schemas.microsoft.com/office/drawing/2014/main" id="{61F37B8A-FE1D-28A0-C6C2-D0C652E83260}"/>
              </a:ext>
            </a:extLst>
          </p:cNvPr>
          <p:cNvCxnSpPr>
            <a:cxnSpLocks/>
          </p:cNvCxnSpPr>
          <p:nvPr/>
        </p:nvCxnSpPr>
        <p:spPr>
          <a:xfrm>
            <a:off x="8312546" y="3811898"/>
            <a:ext cx="1373511" cy="0"/>
          </a:xfrm>
          <a:prstGeom prst="straightConnector1">
            <a:avLst/>
          </a:prstGeom>
          <a:ln w="57150">
            <a:solidFill>
              <a:schemeClr val="tx1"/>
            </a:solidFill>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CF7767D2-75C1-DC11-25F8-36CE2D6716C9}"/>
              </a:ext>
            </a:extLst>
          </p:cNvPr>
          <p:cNvSpPr txBox="1"/>
          <p:nvPr/>
        </p:nvSpPr>
        <p:spPr>
          <a:xfrm>
            <a:off x="10370694" y="3413128"/>
            <a:ext cx="274320" cy="274320"/>
          </a:xfrm>
          <a:prstGeom prst="rect">
            <a:avLst/>
          </a:prstGeom>
          <a:noFill/>
          <a:ln w="25400">
            <a:solidFill>
              <a:schemeClr val="tx1"/>
            </a:solidFill>
          </a:ln>
        </p:spPr>
        <p:txBody>
          <a:bodyPr wrap="square" rtlCol="0">
            <a:spAutoFit/>
          </a:bodyPr>
          <a:lstStyle/>
          <a:p>
            <a:endParaRPr lang="en-US" dirty="0"/>
          </a:p>
        </p:txBody>
      </p:sp>
      <p:sp>
        <p:nvSpPr>
          <p:cNvPr id="51" name="Rectangle 50">
            <a:extLst>
              <a:ext uri="{FF2B5EF4-FFF2-40B4-BE49-F238E27FC236}">
                <a16:creationId xmlns:a16="http://schemas.microsoft.com/office/drawing/2014/main" id="{F85951D6-AE2B-4CE4-9FFD-B6AEE881F664}"/>
              </a:ext>
              <a:ext uri="{C183D7F6-B498-43B3-948B-1728B52AA6E4}">
                <adec:decorative xmlns:adec="http://schemas.microsoft.com/office/drawing/2017/decorative" val="1"/>
              </a:ext>
            </a:extLst>
          </p:cNvPr>
          <p:cNvSpPr/>
          <p:nvPr/>
        </p:nvSpPr>
        <p:spPr>
          <a:xfrm>
            <a:off x="5930806" y="2734920"/>
            <a:ext cx="1097280" cy="1097280"/>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52" name="TextBox 51">
            <a:extLst>
              <a:ext uri="{FF2B5EF4-FFF2-40B4-BE49-F238E27FC236}">
                <a16:creationId xmlns:a16="http://schemas.microsoft.com/office/drawing/2014/main" id="{8B34B65B-A6CD-72DE-EC4B-F7C802E0C08A}"/>
              </a:ext>
            </a:extLst>
          </p:cNvPr>
          <p:cNvSpPr txBox="1"/>
          <p:nvPr/>
        </p:nvSpPr>
        <p:spPr>
          <a:xfrm>
            <a:off x="6391777" y="4957281"/>
            <a:ext cx="1272619" cy="400110"/>
          </a:xfrm>
          <a:prstGeom prst="rect">
            <a:avLst/>
          </a:prstGeom>
          <a:noFill/>
        </p:spPr>
        <p:txBody>
          <a:bodyPr wrap="square" rtlCol="0">
            <a:spAutoFit/>
          </a:bodyPr>
          <a:lstStyle/>
          <a:p>
            <a:pPr algn="ctr"/>
            <a:r>
              <a:rPr lang="en-US" sz="2000" dirty="0"/>
              <a:t>Input</a:t>
            </a:r>
          </a:p>
        </p:txBody>
      </p:sp>
      <p:sp>
        <p:nvSpPr>
          <p:cNvPr id="53" name="TextBox 52">
            <a:extLst>
              <a:ext uri="{FF2B5EF4-FFF2-40B4-BE49-F238E27FC236}">
                <a16:creationId xmlns:a16="http://schemas.microsoft.com/office/drawing/2014/main" id="{E984BB8E-DE4E-71CD-28B2-DAB7F758BE83}"/>
              </a:ext>
            </a:extLst>
          </p:cNvPr>
          <p:cNvSpPr txBox="1"/>
          <p:nvPr/>
        </p:nvSpPr>
        <p:spPr>
          <a:xfrm>
            <a:off x="10075085" y="4909787"/>
            <a:ext cx="1272619" cy="400110"/>
          </a:xfrm>
          <a:prstGeom prst="rect">
            <a:avLst/>
          </a:prstGeom>
          <a:noFill/>
        </p:spPr>
        <p:txBody>
          <a:bodyPr wrap="square" rtlCol="0">
            <a:spAutoFit/>
          </a:bodyPr>
          <a:lstStyle/>
          <a:p>
            <a:pPr algn="ctr"/>
            <a:r>
              <a:rPr lang="en-US" sz="2000" dirty="0"/>
              <a:t>Output</a:t>
            </a:r>
          </a:p>
        </p:txBody>
      </p:sp>
      <p:sp>
        <p:nvSpPr>
          <p:cNvPr id="4" name="TextBox 3">
            <a:extLst>
              <a:ext uri="{FF2B5EF4-FFF2-40B4-BE49-F238E27FC236}">
                <a16:creationId xmlns:a16="http://schemas.microsoft.com/office/drawing/2014/main" id="{52E35048-442E-2A0C-292C-D6C68B66E325}"/>
              </a:ext>
            </a:extLst>
          </p:cNvPr>
          <p:cNvSpPr txBox="1"/>
          <p:nvPr/>
        </p:nvSpPr>
        <p:spPr>
          <a:xfrm>
            <a:off x="10648653" y="3410712"/>
            <a:ext cx="274320" cy="274320"/>
          </a:xfrm>
          <a:prstGeom prst="rect">
            <a:avLst/>
          </a:prstGeom>
          <a:noFill/>
          <a:ln w="25400">
            <a:solidFill>
              <a:schemeClr val="tx1"/>
            </a:solidFill>
          </a:ln>
        </p:spPr>
        <p:txBody>
          <a:bodyPr wrap="square" rtlCol="0">
            <a:spAutoFit/>
          </a:bodyPr>
          <a:lstStyle/>
          <a:p>
            <a:endParaRPr lang="en-US" dirty="0"/>
          </a:p>
        </p:txBody>
      </p:sp>
      <p:sp>
        <p:nvSpPr>
          <p:cNvPr id="6" name="Left Brace 5">
            <a:extLst>
              <a:ext uri="{FF2B5EF4-FFF2-40B4-BE49-F238E27FC236}">
                <a16:creationId xmlns:a16="http://schemas.microsoft.com/office/drawing/2014/main" id="{DF4304AC-C770-7C7D-417B-E6F24E0D66BC}"/>
              </a:ext>
              <a:ext uri="{C183D7F6-B498-43B3-948B-1728B52AA6E4}">
                <adec:decorative xmlns:adec="http://schemas.microsoft.com/office/drawing/2017/decorative" val="1"/>
              </a:ext>
            </a:extLst>
          </p:cNvPr>
          <p:cNvSpPr/>
          <p:nvPr/>
        </p:nvSpPr>
        <p:spPr>
          <a:xfrm rot="5400000">
            <a:off x="10529239" y="2800966"/>
            <a:ext cx="231551" cy="64008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535B15EA-539A-4398-0DED-25B7CA1E141E}"/>
              </a:ext>
              <a:ext uri="{C183D7F6-B498-43B3-948B-1728B52AA6E4}">
                <adec:decorative xmlns:adec="http://schemas.microsoft.com/office/drawing/2017/decorative" val="1"/>
              </a:ext>
            </a:extLst>
          </p:cNvPr>
          <p:cNvSpPr txBox="1"/>
          <p:nvPr/>
        </p:nvSpPr>
        <p:spPr>
          <a:xfrm>
            <a:off x="10177114" y="2381777"/>
            <a:ext cx="935799" cy="523220"/>
          </a:xfrm>
          <a:prstGeom prst="rect">
            <a:avLst/>
          </a:prstGeom>
          <a:noFill/>
        </p:spPr>
        <p:txBody>
          <a:bodyPr wrap="square" rtlCol="0">
            <a:spAutoFit/>
          </a:bodyPr>
          <a:lstStyle/>
          <a:p>
            <a:r>
              <a:rPr lang="en-US" sz="2800" dirty="0"/>
              <a:t>W/4</a:t>
            </a:r>
          </a:p>
        </p:txBody>
      </p:sp>
      <p:sp>
        <p:nvSpPr>
          <p:cNvPr id="10" name="Left Brace 9">
            <a:extLst>
              <a:ext uri="{FF2B5EF4-FFF2-40B4-BE49-F238E27FC236}">
                <a16:creationId xmlns:a16="http://schemas.microsoft.com/office/drawing/2014/main" id="{A46F6B7C-2A18-978F-BDDE-5A8D62A64E1A}"/>
              </a:ext>
              <a:ext uri="{C183D7F6-B498-43B3-948B-1728B52AA6E4}">
                <adec:decorative xmlns:adec="http://schemas.microsoft.com/office/drawing/2017/decorative" val="1"/>
              </a:ext>
            </a:extLst>
          </p:cNvPr>
          <p:cNvSpPr/>
          <p:nvPr/>
        </p:nvSpPr>
        <p:spPr>
          <a:xfrm rot="10800000">
            <a:off x="11113425" y="3384767"/>
            <a:ext cx="231551" cy="64008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28A3939E-B0BD-1C5B-3717-CDCD0C571627}"/>
              </a:ext>
              <a:ext uri="{C183D7F6-B498-43B3-948B-1728B52AA6E4}">
                <adec:decorative xmlns:adec="http://schemas.microsoft.com/office/drawing/2017/decorative" val="1"/>
              </a:ext>
            </a:extLst>
          </p:cNvPr>
          <p:cNvSpPr txBox="1"/>
          <p:nvPr/>
        </p:nvSpPr>
        <p:spPr>
          <a:xfrm>
            <a:off x="11300320" y="3429000"/>
            <a:ext cx="909838" cy="523220"/>
          </a:xfrm>
          <a:prstGeom prst="rect">
            <a:avLst/>
          </a:prstGeom>
          <a:noFill/>
        </p:spPr>
        <p:txBody>
          <a:bodyPr wrap="square" rtlCol="0">
            <a:spAutoFit/>
          </a:bodyPr>
          <a:lstStyle/>
          <a:p>
            <a:r>
              <a:rPr lang="en-US" sz="2800" dirty="0"/>
              <a:t>H/4</a:t>
            </a:r>
          </a:p>
        </p:txBody>
      </p:sp>
      <p:sp>
        <p:nvSpPr>
          <p:cNvPr id="12" name="TextBox 11">
            <a:extLst>
              <a:ext uri="{FF2B5EF4-FFF2-40B4-BE49-F238E27FC236}">
                <a16:creationId xmlns:a16="http://schemas.microsoft.com/office/drawing/2014/main" id="{E48843AC-FF4D-FC04-64E0-684F5B9E5B60}"/>
              </a:ext>
            </a:extLst>
          </p:cNvPr>
          <p:cNvSpPr txBox="1"/>
          <p:nvPr/>
        </p:nvSpPr>
        <p:spPr>
          <a:xfrm>
            <a:off x="10370694" y="3685032"/>
            <a:ext cx="274320" cy="274320"/>
          </a:xfrm>
          <a:prstGeom prst="rect">
            <a:avLst/>
          </a:prstGeom>
          <a:noFill/>
          <a:ln w="25400">
            <a:solidFill>
              <a:schemeClr val="tx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C39C3CAD-7817-CA05-6146-3743544E4755}"/>
              </a:ext>
            </a:extLst>
          </p:cNvPr>
          <p:cNvSpPr txBox="1"/>
          <p:nvPr/>
        </p:nvSpPr>
        <p:spPr>
          <a:xfrm>
            <a:off x="10652760" y="3686151"/>
            <a:ext cx="274320" cy="274320"/>
          </a:xfrm>
          <a:prstGeom prst="rect">
            <a:avLst/>
          </a:prstGeom>
          <a:noFill/>
          <a:ln w="25400">
            <a:solidFill>
              <a:schemeClr val="tx1"/>
            </a:solidFill>
          </a:ln>
        </p:spPr>
        <p:txBody>
          <a:bodyPr wrap="square" rtlCol="0">
            <a:spAutoFit/>
          </a:bodyPr>
          <a:lstStyle/>
          <a:p>
            <a:endParaRPr lang="en-US" dirty="0"/>
          </a:p>
        </p:txBody>
      </p:sp>
      <p:sp>
        <p:nvSpPr>
          <p:cNvPr id="17" name="Rectangle 16">
            <a:extLst>
              <a:ext uri="{FF2B5EF4-FFF2-40B4-BE49-F238E27FC236}">
                <a16:creationId xmlns:a16="http://schemas.microsoft.com/office/drawing/2014/main" id="{2B0AFFA4-25CA-4516-D79F-03CD04B70B96}"/>
              </a:ext>
              <a:ext uri="{C183D7F6-B498-43B3-948B-1728B52AA6E4}">
                <adec:decorative xmlns:adec="http://schemas.microsoft.com/office/drawing/2017/decorative" val="1"/>
              </a:ext>
            </a:extLst>
          </p:cNvPr>
          <p:cNvSpPr/>
          <p:nvPr/>
        </p:nvSpPr>
        <p:spPr>
          <a:xfrm>
            <a:off x="7023605" y="2734920"/>
            <a:ext cx="1097280" cy="1097280"/>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8" name="Rectangle 17">
            <a:extLst>
              <a:ext uri="{FF2B5EF4-FFF2-40B4-BE49-F238E27FC236}">
                <a16:creationId xmlns:a16="http://schemas.microsoft.com/office/drawing/2014/main" id="{ECC1B720-94E3-4569-CB9E-CD585917276B}"/>
              </a:ext>
              <a:ext uri="{C183D7F6-B498-43B3-948B-1728B52AA6E4}">
                <adec:decorative xmlns:adec="http://schemas.microsoft.com/office/drawing/2017/decorative" val="1"/>
              </a:ext>
            </a:extLst>
          </p:cNvPr>
          <p:cNvSpPr/>
          <p:nvPr/>
        </p:nvSpPr>
        <p:spPr>
          <a:xfrm>
            <a:off x="5926325" y="3840310"/>
            <a:ext cx="1097280" cy="1097280"/>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4C823BA1-6F5C-6191-0924-9616420545BC}"/>
              </a:ext>
              <a:ext uri="{C183D7F6-B498-43B3-948B-1728B52AA6E4}">
                <adec:decorative xmlns:adec="http://schemas.microsoft.com/office/drawing/2017/decorative" val="1"/>
              </a:ext>
            </a:extLst>
          </p:cNvPr>
          <p:cNvSpPr/>
          <p:nvPr/>
        </p:nvSpPr>
        <p:spPr>
          <a:xfrm>
            <a:off x="7023605" y="3840310"/>
            <a:ext cx="1097280" cy="1097280"/>
          </a:xfrm>
          <a:prstGeom prst="rect">
            <a:avLst/>
          </a:prstGeom>
          <a:noFill/>
          <a:ln w="57150">
            <a:solidFill>
              <a:schemeClr val="accent6"/>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68756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ConvNeXt block</a:t>
            </a:r>
          </a:p>
        </p:txBody>
      </p:sp>
      <p:sp>
        <p:nvSpPr>
          <p:cNvPr id="3" name="Content Placeholder 2">
            <a:extLst>
              <a:ext uri="{FF2B5EF4-FFF2-40B4-BE49-F238E27FC236}">
                <a16:creationId xmlns:a16="http://schemas.microsoft.com/office/drawing/2014/main" id="{462BA109-46A1-CA79-F6D0-F09D9D57F204}"/>
              </a:ext>
            </a:extLst>
          </p:cNvPr>
          <p:cNvSpPr>
            <a:spLocks noGrp="1"/>
          </p:cNvSpPr>
          <p:nvPr>
            <p:ph idx="2"/>
          </p:nvPr>
        </p:nvSpPr>
        <p:spPr/>
        <p:txBody>
          <a:bodyPr/>
          <a:lstStyle/>
          <a:p>
            <a:endParaRPr lang="en-US"/>
          </a:p>
        </p:txBody>
      </p:sp>
      <p:sp>
        <p:nvSpPr>
          <p:cNvPr id="4" name="Rectangle 3">
            <a:extLst>
              <a:ext uri="{FF2B5EF4-FFF2-40B4-BE49-F238E27FC236}">
                <a16:creationId xmlns:a16="http://schemas.microsoft.com/office/drawing/2014/main" id="{EAB9EEB2-3BBE-BCE0-C7B1-3D146081E4B3}"/>
              </a:ext>
            </a:extLst>
          </p:cNvPr>
          <p:cNvSpPr/>
          <p:nvPr/>
        </p:nvSpPr>
        <p:spPr>
          <a:xfrm>
            <a:off x="7835900" y="1435100"/>
            <a:ext cx="3683000" cy="4298141"/>
          </a:xfrm>
          <a:prstGeom prst="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9A852A1-A521-FDE7-E5BD-00E4BC433878}"/>
              </a:ext>
            </a:extLst>
          </p:cNvPr>
          <p:cNvSpPr txBox="1"/>
          <p:nvPr/>
        </p:nvSpPr>
        <p:spPr>
          <a:xfrm>
            <a:off x="8513949" y="5758331"/>
            <a:ext cx="2476252" cy="400110"/>
          </a:xfrm>
          <a:prstGeom prst="rect">
            <a:avLst/>
          </a:prstGeom>
          <a:noFill/>
        </p:spPr>
        <p:txBody>
          <a:bodyPr wrap="square" rtlCol="0">
            <a:spAutoFit/>
          </a:bodyPr>
          <a:lstStyle/>
          <a:p>
            <a:pPr algn="ctr"/>
            <a:r>
              <a:rPr lang="en-US" sz="2000" dirty="0"/>
              <a:t>ConvNeXt block</a:t>
            </a:r>
          </a:p>
        </p:txBody>
      </p:sp>
      <p:sp>
        <p:nvSpPr>
          <p:cNvPr id="28" name="Rectangle 27">
            <a:extLst>
              <a:ext uri="{FF2B5EF4-FFF2-40B4-BE49-F238E27FC236}">
                <a16:creationId xmlns:a16="http://schemas.microsoft.com/office/drawing/2014/main" id="{57274C01-1144-015E-DC3F-9D4D4767D7BA}"/>
              </a:ext>
            </a:extLst>
          </p:cNvPr>
          <p:cNvSpPr/>
          <p:nvPr/>
        </p:nvSpPr>
        <p:spPr>
          <a:xfrm>
            <a:off x="8940315" y="3291369"/>
            <a:ext cx="1638782" cy="407924"/>
          </a:xfrm>
          <a:prstGeom prst="rect">
            <a:avLst/>
          </a:prstGeom>
          <a:solidFill>
            <a:schemeClr val="accent4">
              <a:lumMod val="40000"/>
              <a:lumOff val="6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1x1 conv,384</a:t>
            </a:r>
          </a:p>
        </p:txBody>
      </p:sp>
      <p:sp>
        <p:nvSpPr>
          <p:cNvPr id="8" name="Rectangle 7">
            <a:extLst>
              <a:ext uri="{FF2B5EF4-FFF2-40B4-BE49-F238E27FC236}">
                <a16:creationId xmlns:a16="http://schemas.microsoft.com/office/drawing/2014/main" id="{9667CF7B-D4F1-52A6-D2F9-6E8FF656F1DB}"/>
              </a:ext>
            </a:extLst>
          </p:cNvPr>
          <p:cNvSpPr/>
          <p:nvPr/>
        </p:nvSpPr>
        <p:spPr>
          <a:xfrm>
            <a:off x="8940325" y="2351887"/>
            <a:ext cx="1638767" cy="40792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7x7 conv, 96</a:t>
            </a:r>
          </a:p>
        </p:txBody>
      </p:sp>
      <p:sp>
        <p:nvSpPr>
          <p:cNvPr id="13" name="Rectangle 12">
            <a:extLst>
              <a:ext uri="{FF2B5EF4-FFF2-40B4-BE49-F238E27FC236}">
                <a16:creationId xmlns:a16="http://schemas.microsoft.com/office/drawing/2014/main" id="{1E332452-6452-6A8C-9D29-529F451B201D}"/>
              </a:ext>
            </a:extLst>
          </p:cNvPr>
          <p:cNvSpPr/>
          <p:nvPr/>
        </p:nvSpPr>
        <p:spPr>
          <a:xfrm>
            <a:off x="8940325" y="4230852"/>
            <a:ext cx="1638768" cy="407924"/>
          </a:xfrm>
          <a:prstGeom prst="rect">
            <a:avLst/>
          </a:prstGeom>
          <a:solidFill>
            <a:schemeClr val="accent4">
              <a:lumMod val="40000"/>
              <a:lumOff val="6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1x1 conv, 96</a:t>
            </a:r>
          </a:p>
        </p:txBody>
      </p:sp>
      <p:cxnSp>
        <p:nvCxnSpPr>
          <p:cNvPr id="16" name="Straight Arrow Connector 15">
            <a:extLst>
              <a:ext uri="{FF2B5EF4-FFF2-40B4-BE49-F238E27FC236}">
                <a16:creationId xmlns:a16="http://schemas.microsoft.com/office/drawing/2014/main" id="{4EFD2BFD-EDE5-0FAE-DE3E-E7ABAF30FBFC}"/>
              </a:ext>
            </a:extLst>
          </p:cNvPr>
          <p:cNvCxnSpPr>
            <a:cxnSpLocks/>
            <a:stCxn id="8" idx="2"/>
            <a:endCxn id="28" idx="0"/>
          </p:cNvCxnSpPr>
          <p:nvPr/>
        </p:nvCxnSpPr>
        <p:spPr>
          <a:xfrm flipH="1">
            <a:off x="9759706" y="2759811"/>
            <a:ext cx="3" cy="531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D169192-B3B1-9627-78B5-43E2C43E9CD9}"/>
              </a:ext>
            </a:extLst>
          </p:cNvPr>
          <p:cNvCxnSpPr>
            <a:cxnSpLocks/>
            <a:stCxn id="28" idx="2"/>
            <a:endCxn id="13" idx="0"/>
          </p:cNvCxnSpPr>
          <p:nvPr/>
        </p:nvCxnSpPr>
        <p:spPr>
          <a:xfrm>
            <a:off x="9759706" y="3699293"/>
            <a:ext cx="3" cy="53155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A8F1826-91AF-3F05-9A45-CFF5148F6BB3}"/>
              </a:ext>
            </a:extLst>
          </p:cNvPr>
          <p:cNvCxnSpPr>
            <a:cxnSpLocks/>
            <a:stCxn id="13" idx="2"/>
            <a:endCxn id="39" idx="0"/>
          </p:cNvCxnSpPr>
          <p:nvPr/>
        </p:nvCxnSpPr>
        <p:spPr>
          <a:xfrm flipH="1">
            <a:off x="9759706" y="4638776"/>
            <a:ext cx="3" cy="3158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61791BE-9AB2-2496-634F-08377929D0B9}"/>
              </a:ext>
            </a:extLst>
          </p:cNvPr>
          <p:cNvCxnSpPr>
            <a:cxnSpLocks/>
            <a:endCxn id="39" idx="2"/>
          </p:cNvCxnSpPr>
          <p:nvPr/>
        </p:nvCxnSpPr>
        <p:spPr>
          <a:xfrm>
            <a:off x="8585200" y="5091822"/>
            <a:ext cx="103734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62DA3F-4C9B-991D-DB11-786692ABA132}"/>
              </a:ext>
            </a:extLst>
          </p:cNvPr>
          <p:cNvCxnSpPr/>
          <p:nvPr/>
        </p:nvCxnSpPr>
        <p:spPr>
          <a:xfrm flipV="1">
            <a:off x="8585200" y="2019300"/>
            <a:ext cx="0" cy="30815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BE49B6C-5257-ADBF-61E8-4FA4D08C0109}"/>
              </a:ext>
            </a:extLst>
          </p:cNvPr>
          <p:cNvCxnSpPr>
            <a:cxnSpLocks/>
            <a:endCxn id="8" idx="0"/>
          </p:cNvCxnSpPr>
          <p:nvPr/>
        </p:nvCxnSpPr>
        <p:spPr>
          <a:xfrm>
            <a:off x="9759709" y="1765303"/>
            <a:ext cx="0" cy="5865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F6C3872-77DC-E423-446E-E2A56F286BE4}"/>
              </a:ext>
            </a:extLst>
          </p:cNvPr>
          <p:cNvCxnSpPr>
            <a:cxnSpLocks/>
          </p:cNvCxnSpPr>
          <p:nvPr/>
        </p:nvCxnSpPr>
        <p:spPr>
          <a:xfrm>
            <a:off x="8572499" y="2032000"/>
            <a:ext cx="117957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83BAE29-506A-A59A-3551-1B900B949B36}"/>
              </a:ext>
            </a:extLst>
          </p:cNvPr>
          <p:cNvSpPr/>
          <p:nvPr/>
        </p:nvSpPr>
        <p:spPr>
          <a:xfrm>
            <a:off x="9622546" y="4954662"/>
            <a:ext cx="274320" cy="27432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106E38DF-845F-99EB-8927-6000DA17997E}"/>
              </a:ext>
            </a:extLst>
          </p:cNvPr>
          <p:cNvCxnSpPr>
            <a:stCxn id="39" idx="0"/>
            <a:endCxn id="39" idx="4"/>
          </p:cNvCxnSpPr>
          <p:nvPr/>
        </p:nvCxnSpPr>
        <p:spPr>
          <a:xfrm>
            <a:off x="9759706" y="4954662"/>
            <a:ext cx="0" cy="2743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273A425-E288-3725-AA49-37E0CA5E5618}"/>
              </a:ext>
            </a:extLst>
          </p:cNvPr>
          <p:cNvCxnSpPr>
            <a:stCxn id="39" idx="2"/>
            <a:endCxn id="39" idx="6"/>
          </p:cNvCxnSpPr>
          <p:nvPr/>
        </p:nvCxnSpPr>
        <p:spPr>
          <a:xfrm>
            <a:off x="9622546" y="5091822"/>
            <a:ext cx="2743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B93D029D-5340-EE06-2F35-9124190D8178}"/>
              </a:ext>
            </a:extLst>
          </p:cNvPr>
          <p:cNvSpPr txBox="1"/>
          <p:nvPr/>
        </p:nvSpPr>
        <p:spPr>
          <a:xfrm>
            <a:off x="9677400" y="2848573"/>
            <a:ext cx="1732280" cy="369332"/>
          </a:xfrm>
          <a:prstGeom prst="rect">
            <a:avLst/>
          </a:prstGeom>
          <a:noFill/>
        </p:spPr>
        <p:txBody>
          <a:bodyPr wrap="square" rtlCol="0">
            <a:spAutoFit/>
          </a:bodyPr>
          <a:lstStyle/>
          <a:p>
            <a:pPr algn="ctr"/>
            <a:r>
              <a:rPr lang="en-US" dirty="0"/>
              <a:t>Normalization</a:t>
            </a:r>
          </a:p>
        </p:txBody>
      </p:sp>
      <p:sp>
        <p:nvSpPr>
          <p:cNvPr id="54" name="TextBox 53">
            <a:extLst>
              <a:ext uri="{FF2B5EF4-FFF2-40B4-BE49-F238E27FC236}">
                <a16:creationId xmlns:a16="http://schemas.microsoft.com/office/drawing/2014/main" id="{1071A83C-515C-609E-362A-D7D01A6090EF}"/>
              </a:ext>
            </a:extLst>
          </p:cNvPr>
          <p:cNvSpPr txBox="1"/>
          <p:nvPr/>
        </p:nvSpPr>
        <p:spPr>
          <a:xfrm>
            <a:off x="9479280" y="3772757"/>
            <a:ext cx="1732280" cy="369332"/>
          </a:xfrm>
          <a:prstGeom prst="rect">
            <a:avLst/>
          </a:prstGeom>
          <a:noFill/>
        </p:spPr>
        <p:txBody>
          <a:bodyPr wrap="square" rtlCol="0">
            <a:spAutoFit/>
          </a:bodyPr>
          <a:lstStyle/>
          <a:p>
            <a:pPr algn="ctr"/>
            <a:r>
              <a:rPr lang="en-US" dirty="0"/>
              <a:t>Activation</a:t>
            </a:r>
          </a:p>
        </p:txBody>
      </p:sp>
      <p:cxnSp>
        <p:nvCxnSpPr>
          <p:cNvPr id="55" name="Straight Arrow Connector 54">
            <a:extLst>
              <a:ext uri="{FF2B5EF4-FFF2-40B4-BE49-F238E27FC236}">
                <a16:creationId xmlns:a16="http://schemas.microsoft.com/office/drawing/2014/main" id="{9604890A-67FB-8BAF-CCEE-28B2894B9878}"/>
              </a:ext>
            </a:extLst>
          </p:cNvPr>
          <p:cNvCxnSpPr>
            <a:cxnSpLocks/>
            <a:stCxn id="39" idx="4"/>
          </p:cNvCxnSpPr>
          <p:nvPr/>
        </p:nvCxnSpPr>
        <p:spPr>
          <a:xfrm>
            <a:off x="9759706" y="5228982"/>
            <a:ext cx="0" cy="4114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005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D2ADF6A4-A5CB-B611-CAB9-FE0D4A2EE0A8}"/>
              </a:ext>
            </a:extLst>
          </p:cNvPr>
          <p:cNvSpPr>
            <a:spLocks noGrp="1"/>
          </p:cNvSpPr>
          <p:nvPr>
            <p:ph type="sldNum" idx="97"/>
          </p:nvPr>
        </p:nvSpPr>
        <p:spPr/>
        <p:txBody>
          <a:bodyPr/>
          <a:lstStyle/>
          <a:p>
            <a:fld id="{2613A35D-97EF-7A48-AACF-97D95E22C11E}" type="slidenum">
              <a:rPr lang="en-US" smtClean="0"/>
              <a:pPr/>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ConvNeXt architecture</a:t>
            </a:r>
          </a:p>
        </p:txBody>
      </p:sp>
      <p:sp>
        <p:nvSpPr>
          <p:cNvPr id="3" name="Content Placeholder 2">
            <a:extLst>
              <a:ext uri="{FF2B5EF4-FFF2-40B4-BE49-F238E27FC236}">
                <a16:creationId xmlns:a16="http://schemas.microsoft.com/office/drawing/2014/main" id="{60147147-C40F-F674-FB17-4574F9BF31C0}"/>
              </a:ext>
            </a:extLst>
          </p:cNvPr>
          <p:cNvSpPr>
            <a:spLocks noGrp="1"/>
          </p:cNvSpPr>
          <p:nvPr>
            <p:ph idx="2"/>
          </p:nvPr>
        </p:nvSpPr>
        <p:spPr/>
        <p:txBody>
          <a:bodyPr/>
          <a:lstStyle/>
          <a:p>
            <a:endParaRPr lang="en-US"/>
          </a:p>
        </p:txBody>
      </p:sp>
      <p:grpSp>
        <p:nvGrpSpPr>
          <p:cNvPr id="57" name="Group 56">
            <a:extLst>
              <a:ext uri="{FF2B5EF4-FFF2-40B4-BE49-F238E27FC236}">
                <a16:creationId xmlns:a16="http://schemas.microsoft.com/office/drawing/2014/main" id="{B289D0FC-0B2E-192A-C2CE-865868558FF6}"/>
              </a:ext>
            </a:extLst>
          </p:cNvPr>
          <p:cNvGrpSpPr/>
          <p:nvPr/>
        </p:nvGrpSpPr>
        <p:grpSpPr>
          <a:xfrm rot="16200000">
            <a:off x="7229196" y="2505821"/>
            <a:ext cx="4897121" cy="2603279"/>
            <a:chOff x="2101268" y="2847869"/>
            <a:chExt cx="6888714" cy="2603279"/>
          </a:xfrm>
        </p:grpSpPr>
        <p:sp>
          <p:nvSpPr>
            <p:cNvPr id="10" name="Rectangle 9">
              <a:extLst>
                <a:ext uri="{FF2B5EF4-FFF2-40B4-BE49-F238E27FC236}">
                  <a16:creationId xmlns:a16="http://schemas.microsoft.com/office/drawing/2014/main" id="{AA26ED3A-FD24-B100-C862-4AEF37E1179E}"/>
                </a:ext>
              </a:extLst>
            </p:cNvPr>
            <p:cNvSpPr/>
            <p:nvPr/>
          </p:nvSpPr>
          <p:spPr>
            <a:xfrm rot="5400000">
              <a:off x="2127651" y="3667675"/>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ConvNeXt Block</a:t>
              </a:r>
            </a:p>
          </p:txBody>
        </p:sp>
        <p:sp>
          <p:nvSpPr>
            <p:cNvPr id="14" name="Rectangle 13">
              <a:extLst>
                <a:ext uri="{FF2B5EF4-FFF2-40B4-BE49-F238E27FC236}">
                  <a16:creationId xmlns:a16="http://schemas.microsoft.com/office/drawing/2014/main" id="{90DF0934-A740-31F2-BEDB-39CC30872926}"/>
                </a:ext>
              </a:extLst>
            </p:cNvPr>
            <p:cNvSpPr/>
            <p:nvPr/>
          </p:nvSpPr>
          <p:spPr>
            <a:xfrm rot="5400000">
              <a:off x="1281462" y="3667675"/>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4x4 conv, stride 4</a:t>
              </a:r>
            </a:p>
          </p:txBody>
        </p:sp>
        <p:sp>
          <p:nvSpPr>
            <p:cNvPr id="15" name="Rectangle 14">
              <a:extLst>
                <a:ext uri="{FF2B5EF4-FFF2-40B4-BE49-F238E27FC236}">
                  <a16:creationId xmlns:a16="http://schemas.microsoft.com/office/drawing/2014/main" id="{22BDFEAF-7227-D267-1FCD-0DE3CA75CCFF}"/>
                </a:ext>
              </a:extLst>
            </p:cNvPr>
            <p:cNvSpPr/>
            <p:nvPr/>
          </p:nvSpPr>
          <p:spPr>
            <a:xfrm rot="5400000">
              <a:off x="2924978" y="3667675"/>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2x2 conv, stride 2</a:t>
              </a:r>
            </a:p>
          </p:txBody>
        </p:sp>
        <p:sp>
          <p:nvSpPr>
            <p:cNvPr id="18" name="Rectangle 17">
              <a:extLst>
                <a:ext uri="{FF2B5EF4-FFF2-40B4-BE49-F238E27FC236}">
                  <a16:creationId xmlns:a16="http://schemas.microsoft.com/office/drawing/2014/main" id="{36538D71-A4C2-D57D-1820-CB8BDF31B547}"/>
                </a:ext>
              </a:extLst>
            </p:cNvPr>
            <p:cNvSpPr/>
            <p:nvPr/>
          </p:nvSpPr>
          <p:spPr>
            <a:xfrm rot="5400000">
              <a:off x="3722304" y="3667676"/>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ConvNeXt Block</a:t>
              </a:r>
            </a:p>
          </p:txBody>
        </p:sp>
        <p:sp>
          <p:nvSpPr>
            <p:cNvPr id="19" name="Rectangle 18">
              <a:extLst>
                <a:ext uri="{FF2B5EF4-FFF2-40B4-BE49-F238E27FC236}">
                  <a16:creationId xmlns:a16="http://schemas.microsoft.com/office/drawing/2014/main" id="{A1850392-4A1F-A9CA-6FC3-6FC7A9912E48}"/>
                </a:ext>
              </a:extLst>
            </p:cNvPr>
            <p:cNvSpPr/>
            <p:nvPr/>
          </p:nvSpPr>
          <p:spPr>
            <a:xfrm rot="5400000">
              <a:off x="4519631" y="3667676"/>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2x2 conv, stride 2</a:t>
              </a:r>
            </a:p>
          </p:txBody>
        </p:sp>
        <p:sp>
          <p:nvSpPr>
            <p:cNvPr id="20" name="Rectangle 19">
              <a:extLst>
                <a:ext uri="{FF2B5EF4-FFF2-40B4-BE49-F238E27FC236}">
                  <a16:creationId xmlns:a16="http://schemas.microsoft.com/office/drawing/2014/main" id="{EDBAE90A-76CE-2463-3D4C-C96EDDDA510B}"/>
                </a:ext>
              </a:extLst>
            </p:cNvPr>
            <p:cNvSpPr/>
            <p:nvPr/>
          </p:nvSpPr>
          <p:spPr>
            <a:xfrm rot="5400000">
              <a:off x="5316956" y="3667676"/>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ConvNeXt Block</a:t>
              </a:r>
            </a:p>
          </p:txBody>
        </p:sp>
        <p:sp>
          <p:nvSpPr>
            <p:cNvPr id="21" name="Rectangle 20">
              <a:extLst>
                <a:ext uri="{FF2B5EF4-FFF2-40B4-BE49-F238E27FC236}">
                  <a16:creationId xmlns:a16="http://schemas.microsoft.com/office/drawing/2014/main" id="{0645CCE8-C8D5-260F-661A-FA7175E6212A}"/>
                </a:ext>
              </a:extLst>
            </p:cNvPr>
            <p:cNvSpPr/>
            <p:nvPr/>
          </p:nvSpPr>
          <p:spPr>
            <a:xfrm rot="5400000">
              <a:off x="6114283" y="3667676"/>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2x2 conv, stride 2</a:t>
              </a:r>
            </a:p>
          </p:txBody>
        </p:sp>
        <p:sp>
          <p:nvSpPr>
            <p:cNvPr id="22" name="Rectangle 21">
              <a:extLst>
                <a:ext uri="{FF2B5EF4-FFF2-40B4-BE49-F238E27FC236}">
                  <a16:creationId xmlns:a16="http://schemas.microsoft.com/office/drawing/2014/main" id="{0DDF6164-22DF-E6DA-7D65-C60A6E4BBB84}"/>
                </a:ext>
              </a:extLst>
            </p:cNvPr>
            <p:cNvSpPr/>
            <p:nvPr/>
          </p:nvSpPr>
          <p:spPr>
            <a:xfrm rot="5400000">
              <a:off x="6920753" y="3667676"/>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ConvNeXt Block</a:t>
              </a:r>
            </a:p>
          </p:txBody>
        </p:sp>
        <p:sp>
          <p:nvSpPr>
            <p:cNvPr id="23" name="Rectangle 22">
              <a:extLst>
                <a:ext uri="{FF2B5EF4-FFF2-40B4-BE49-F238E27FC236}">
                  <a16:creationId xmlns:a16="http://schemas.microsoft.com/office/drawing/2014/main" id="{BFB284FC-5FAD-D0E6-0993-E8B757F37884}"/>
                </a:ext>
              </a:extLst>
            </p:cNvPr>
            <p:cNvSpPr/>
            <p:nvPr/>
          </p:nvSpPr>
          <p:spPr>
            <a:xfrm rot="5400000">
              <a:off x="7727222" y="3667676"/>
              <a:ext cx="2082565" cy="442954"/>
            </a:xfrm>
            <a:prstGeom prst="rect">
              <a:avLst/>
            </a:prstGeom>
            <a:solidFill>
              <a:schemeClr val="accent1">
                <a:lumMod val="20000"/>
                <a:lumOff val="80000"/>
              </a:schemeClr>
            </a:solid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Average Pooling</a:t>
              </a:r>
            </a:p>
          </p:txBody>
        </p:sp>
        <p:cxnSp>
          <p:nvCxnSpPr>
            <p:cNvPr id="25" name="Straight Arrow Connector 24">
              <a:extLst>
                <a:ext uri="{FF2B5EF4-FFF2-40B4-BE49-F238E27FC236}">
                  <a16:creationId xmlns:a16="http://schemas.microsoft.com/office/drawing/2014/main" id="{CDC8E6E5-D47F-166A-93B6-359B596786A9}"/>
                </a:ext>
              </a:extLst>
            </p:cNvPr>
            <p:cNvCxnSpPr>
              <a:cxnSpLocks/>
            </p:cNvCxnSpPr>
            <p:nvPr/>
          </p:nvCxnSpPr>
          <p:spPr>
            <a:xfrm>
              <a:off x="2544222" y="3889153"/>
              <a:ext cx="40323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15B7A7C-BF71-CDD4-08D8-04B724E4CCE2}"/>
                </a:ext>
              </a:extLst>
            </p:cNvPr>
            <p:cNvCxnSpPr>
              <a:cxnSpLocks/>
            </p:cNvCxnSpPr>
            <p:nvPr/>
          </p:nvCxnSpPr>
          <p:spPr>
            <a:xfrm>
              <a:off x="3390411" y="3889153"/>
              <a:ext cx="3543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0900FD4-CBA7-3D77-3136-C395BDE0035E}"/>
                </a:ext>
              </a:extLst>
            </p:cNvPr>
            <p:cNvCxnSpPr>
              <a:cxnSpLocks/>
            </p:cNvCxnSpPr>
            <p:nvPr/>
          </p:nvCxnSpPr>
          <p:spPr>
            <a:xfrm>
              <a:off x="4187738" y="3889153"/>
              <a:ext cx="354372"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B15ACD-AAE9-7F87-5FED-748AB189DA62}"/>
                </a:ext>
              </a:extLst>
            </p:cNvPr>
            <p:cNvCxnSpPr>
              <a:cxnSpLocks/>
            </p:cNvCxnSpPr>
            <p:nvPr/>
          </p:nvCxnSpPr>
          <p:spPr>
            <a:xfrm>
              <a:off x="4985064" y="3889154"/>
              <a:ext cx="3543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BA6EF35-44A8-BE65-639C-F6377DDE944B}"/>
                </a:ext>
              </a:extLst>
            </p:cNvPr>
            <p:cNvCxnSpPr>
              <a:cxnSpLocks/>
            </p:cNvCxnSpPr>
            <p:nvPr/>
          </p:nvCxnSpPr>
          <p:spPr>
            <a:xfrm>
              <a:off x="5782391" y="3889154"/>
              <a:ext cx="35437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653474E-8B36-020B-8485-25FEDA51B5A6}"/>
                </a:ext>
              </a:extLst>
            </p:cNvPr>
            <p:cNvCxnSpPr>
              <a:cxnSpLocks/>
            </p:cNvCxnSpPr>
            <p:nvPr/>
          </p:nvCxnSpPr>
          <p:spPr>
            <a:xfrm>
              <a:off x="6579716" y="3889154"/>
              <a:ext cx="35437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0266F76-5ECE-5E70-F821-534781FC484F}"/>
                </a:ext>
              </a:extLst>
            </p:cNvPr>
            <p:cNvCxnSpPr>
              <a:cxnSpLocks/>
            </p:cNvCxnSpPr>
            <p:nvPr/>
          </p:nvCxnSpPr>
          <p:spPr>
            <a:xfrm>
              <a:off x="7377043" y="3889154"/>
              <a:ext cx="363516"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C13CA2-B423-E43E-5985-C6B3BEB1FA9A}"/>
                </a:ext>
              </a:extLst>
            </p:cNvPr>
            <p:cNvCxnSpPr>
              <a:cxnSpLocks/>
            </p:cNvCxnSpPr>
            <p:nvPr/>
          </p:nvCxnSpPr>
          <p:spPr>
            <a:xfrm>
              <a:off x="8183513" y="3889154"/>
              <a:ext cx="36351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086D262-1375-02BB-BE9E-3302F97CEB2E}"/>
                </a:ext>
              </a:extLst>
            </p:cNvPr>
            <p:cNvSpPr txBox="1"/>
            <p:nvPr/>
          </p:nvSpPr>
          <p:spPr>
            <a:xfrm rot="5400000">
              <a:off x="2954666" y="4952201"/>
              <a:ext cx="478358" cy="519516"/>
            </a:xfrm>
            <a:prstGeom prst="rect">
              <a:avLst/>
            </a:prstGeom>
            <a:noFill/>
          </p:spPr>
          <p:txBody>
            <a:bodyPr wrap="square" rtlCol="0">
              <a:spAutoFit/>
            </a:bodyPr>
            <a:lstStyle/>
            <a:p>
              <a:r>
                <a:rPr lang="en-US" dirty="0"/>
                <a:t>x3</a:t>
              </a:r>
            </a:p>
          </p:txBody>
        </p:sp>
        <p:sp>
          <p:nvSpPr>
            <p:cNvPr id="46" name="TextBox 45">
              <a:extLst>
                <a:ext uri="{FF2B5EF4-FFF2-40B4-BE49-F238E27FC236}">
                  <a16:creationId xmlns:a16="http://schemas.microsoft.com/office/drawing/2014/main" id="{9D5930A7-E8A3-A3E8-C1FF-EE982F30C5A7}"/>
                </a:ext>
              </a:extLst>
            </p:cNvPr>
            <p:cNvSpPr txBox="1"/>
            <p:nvPr/>
          </p:nvSpPr>
          <p:spPr>
            <a:xfrm rot="5400000">
              <a:off x="4524405" y="4952203"/>
              <a:ext cx="478362" cy="519516"/>
            </a:xfrm>
            <a:prstGeom prst="rect">
              <a:avLst/>
            </a:prstGeom>
            <a:noFill/>
          </p:spPr>
          <p:txBody>
            <a:bodyPr wrap="square" rtlCol="0">
              <a:spAutoFit/>
            </a:bodyPr>
            <a:lstStyle/>
            <a:p>
              <a:r>
                <a:rPr lang="en-US" dirty="0"/>
                <a:t>x3</a:t>
              </a:r>
            </a:p>
          </p:txBody>
        </p:sp>
        <p:sp>
          <p:nvSpPr>
            <p:cNvPr id="47" name="TextBox 46">
              <a:extLst>
                <a:ext uri="{FF2B5EF4-FFF2-40B4-BE49-F238E27FC236}">
                  <a16:creationId xmlns:a16="http://schemas.microsoft.com/office/drawing/2014/main" id="{C91F1A6B-D564-0186-1D3D-181678428097}"/>
                </a:ext>
              </a:extLst>
            </p:cNvPr>
            <p:cNvSpPr txBox="1"/>
            <p:nvPr/>
          </p:nvSpPr>
          <p:spPr>
            <a:xfrm rot="5400000">
              <a:off x="6119057" y="4952205"/>
              <a:ext cx="478366" cy="519516"/>
            </a:xfrm>
            <a:prstGeom prst="rect">
              <a:avLst/>
            </a:prstGeom>
            <a:noFill/>
          </p:spPr>
          <p:txBody>
            <a:bodyPr wrap="square" rtlCol="0">
              <a:spAutoFit/>
            </a:bodyPr>
            <a:lstStyle/>
            <a:p>
              <a:r>
                <a:rPr lang="en-US" dirty="0"/>
                <a:t>x9</a:t>
              </a:r>
            </a:p>
          </p:txBody>
        </p:sp>
        <p:sp>
          <p:nvSpPr>
            <p:cNvPr id="48" name="TextBox 47">
              <a:extLst>
                <a:ext uri="{FF2B5EF4-FFF2-40B4-BE49-F238E27FC236}">
                  <a16:creationId xmlns:a16="http://schemas.microsoft.com/office/drawing/2014/main" id="{73856329-F347-4262-743E-B3A4066DDD6B}"/>
                </a:ext>
              </a:extLst>
            </p:cNvPr>
            <p:cNvSpPr txBox="1"/>
            <p:nvPr/>
          </p:nvSpPr>
          <p:spPr>
            <a:xfrm rot="5400000">
              <a:off x="7722851" y="4952206"/>
              <a:ext cx="478368" cy="519516"/>
            </a:xfrm>
            <a:prstGeom prst="rect">
              <a:avLst/>
            </a:prstGeom>
            <a:noFill/>
          </p:spPr>
          <p:txBody>
            <a:bodyPr wrap="square" rtlCol="0">
              <a:spAutoFit/>
            </a:bodyPr>
            <a:lstStyle/>
            <a:p>
              <a:r>
                <a:rPr lang="en-US" dirty="0"/>
                <a:t>x3</a:t>
              </a:r>
            </a:p>
          </p:txBody>
        </p:sp>
      </p:grpSp>
    </p:spTree>
    <p:extLst>
      <p:ext uri="{BB962C8B-B14F-4D97-AF65-F5344CB8AC3E}">
        <p14:creationId xmlns:p14="http://schemas.microsoft.com/office/powerpoint/2010/main" val="789004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5ADDF6-9E3F-42AC-AA75-19753D236E9F}"/>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9F84451F-ED43-8E4D-B8BB-24C08AEA1E47}"/>
              </a:ext>
            </a:extLst>
          </p:cNvPr>
          <p:cNvSpPr>
            <a:spLocks noGrp="1"/>
          </p:cNvSpPr>
          <p:nvPr>
            <p:ph type="title" idx="1"/>
          </p:nvPr>
        </p:nvSpPr>
        <p:spPr/>
        <p:txBody>
          <a:bodyPr>
            <a:normAutofit fontScale="90000"/>
          </a:bodyPr>
          <a:lstStyle/>
          <a:p>
            <a:r>
              <a:rPr lang="en-US" dirty="0"/>
              <a:t>Some important CNNs</a:t>
            </a:r>
          </a:p>
        </p:txBody>
      </p:sp>
      <p:sp>
        <p:nvSpPr>
          <p:cNvPr id="3" name="Text Placeholder 2">
            <a:extLst>
              <a:ext uri="{FF2B5EF4-FFF2-40B4-BE49-F238E27FC236}">
                <a16:creationId xmlns:a16="http://schemas.microsoft.com/office/drawing/2014/main" id="{09D1017D-E4CB-A74F-AB1F-571CBA3323BF}"/>
              </a:ext>
            </a:extLst>
          </p:cNvPr>
          <p:cNvSpPr>
            <a:spLocks noGrp="1"/>
          </p:cNvSpPr>
          <p:nvPr>
            <p:ph idx="2"/>
          </p:nvPr>
        </p:nvSpPr>
        <p:spPr/>
        <p:txBody>
          <a:bodyPr/>
          <a:lstStyle/>
          <a:p>
            <a:r>
              <a:rPr lang="en-US" dirty="0"/>
              <a:t>CNNs for image classification tasks:</a:t>
            </a:r>
          </a:p>
          <a:p>
            <a:pPr lvl="1"/>
            <a:r>
              <a:rPr lang="en-US" dirty="0"/>
              <a:t>LeNet (1998)</a:t>
            </a:r>
          </a:p>
          <a:p>
            <a:pPr lvl="1"/>
            <a:r>
              <a:rPr lang="en-US" dirty="0"/>
              <a:t>AlexNet (2012)</a:t>
            </a:r>
          </a:p>
          <a:p>
            <a:pPr lvl="1"/>
            <a:r>
              <a:rPr lang="en-US" dirty="0"/>
              <a:t>ResNet (2015)</a:t>
            </a:r>
          </a:p>
          <a:p>
            <a:pPr lvl="1"/>
            <a:r>
              <a:rPr lang="en-US" dirty="0"/>
              <a:t>ConvNeXt (2022)</a:t>
            </a:r>
          </a:p>
          <a:p>
            <a:r>
              <a:rPr lang="en-US" dirty="0"/>
              <a:t>This lesson will examine each of these architectures.</a:t>
            </a:r>
          </a:p>
        </p:txBody>
      </p:sp>
    </p:spTree>
    <p:custDataLst>
      <p:tags r:id="rId1"/>
    </p:custDataLst>
    <p:extLst>
      <p:ext uri="{BB962C8B-B14F-4D97-AF65-F5344CB8AC3E}">
        <p14:creationId xmlns:p14="http://schemas.microsoft.com/office/powerpoint/2010/main" val="97018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E3CF63-7681-47A7-89DB-AFE233CD78FB}"/>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9E2D5837-A174-2C42-874B-4FAD1B752581}"/>
              </a:ext>
            </a:extLst>
          </p:cNvPr>
          <p:cNvSpPr>
            <a:spLocks noGrp="1"/>
          </p:cNvSpPr>
          <p:nvPr>
            <p:ph type="title" idx="1"/>
          </p:nvPr>
        </p:nvSpPr>
        <p:spPr/>
        <p:txBody>
          <a:bodyPr>
            <a:normAutofit fontScale="90000"/>
          </a:bodyPr>
          <a:lstStyle/>
          <a:p>
            <a:r>
              <a:rPr lang="en-US" dirty="0"/>
              <a:t>Modern CNNs (1 of 2)</a:t>
            </a:r>
          </a:p>
        </p:txBody>
      </p:sp>
      <p:sp>
        <p:nvSpPr>
          <p:cNvPr id="3" name="Text Placeholder 2">
            <a:extLst>
              <a:ext uri="{FF2B5EF4-FFF2-40B4-BE49-F238E27FC236}">
                <a16:creationId xmlns:a16="http://schemas.microsoft.com/office/drawing/2014/main" id="{4BB93877-25DD-744E-A33F-E555EA516EA3}"/>
              </a:ext>
            </a:extLst>
          </p:cNvPr>
          <p:cNvSpPr>
            <a:spLocks noGrp="1"/>
          </p:cNvSpPr>
          <p:nvPr>
            <p:ph idx="2"/>
          </p:nvPr>
        </p:nvSpPr>
        <p:spPr/>
        <p:txBody>
          <a:bodyPr/>
          <a:lstStyle/>
          <a:p>
            <a:r>
              <a:rPr lang="en-US" dirty="0"/>
              <a:t>Deep neural networks usually require a lot of data to outperform classical ML methods.</a:t>
            </a:r>
          </a:p>
          <a:p>
            <a:r>
              <a:rPr lang="en-US" dirty="0"/>
              <a:t>Before 2009, most benchmark datasets were small, with only hundreds to thousands of samples.</a:t>
            </a:r>
          </a:p>
          <a:p>
            <a:r>
              <a:rPr lang="en-US" dirty="0"/>
              <a:t>In 2009, the ImageNet image classification dataset was released.</a:t>
            </a:r>
          </a:p>
        </p:txBody>
      </p:sp>
    </p:spTree>
    <p:custDataLst>
      <p:tags r:id="rId1"/>
    </p:custDataLst>
    <p:extLst>
      <p:ext uri="{BB962C8B-B14F-4D97-AF65-F5344CB8AC3E}">
        <p14:creationId xmlns:p14="http://schemas.microsoft.com/office/powerpoint/2010/main" val="240529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4D842D-8ED0-4F30-9470-B80FA25ECF5F}"/>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9E2D5837-A174-2C42-874B-4FAD1B752581}"/>
              </a:ext>
            </a:extLst>
          </p:cNvPr>
          <p:cNvSpPr>
            <a:spLocks noGrp="1"/>
          </p:cNvSpPr>
          <p:nvPr>
            <p:ph type="title" idx="1"/>
          </p:nvPr>
        </p:nvSpPr>
        <p:spPr/>
        <p:txBody>
          <a:bodyPr>
            <a:normAutofit fontScale="90000"/>
          </a:bodyPr>
          <a:lstStyle/>
          <a:p>
            <a:r>
              <a:rPr lang="en-US" dirty="0"/>
              <a:t>Modern CNNs (2 of 2)</a:t>
            </a:r>
          </a:p>
        </p:txBody>
      </p:sp>
      <p:sp>
        <p:nvSpPr>
          <p:cNvPr id="3" name="Text Placeholder 2">
            <a:extLst>
              <a:ext uri="{FF2B5EF4-FFF2-40B4-BE49-F238E27FC236}">
                <a16:creationId xmlns:a16="http://schemas.microsoft.com/office/drawing/2014/main" id="{4BB93877-25DD-744E-A33F-E555EA516EA3}"/>
              </a:ext>
            </a:extLst>
          </p:cNvPr>
          <p:cNvSpPr>
            <a:spLocks noGrp="1"/>
          </p:cNvSpPr>
          <p:nvPr>
            <p:ph idx="2"/>
          </p:nvPr>
        </p:nvSpPr>
        <p:spPr/>
        <p:txBody>
          <a:bodyPr/>
          <a:lstStyle/>
          <a:p>
            <a:r>
              <a:rPr lang="en-US" dirty="0"/>
              <a:t>ImageNet image classification dataset:</a:t>
            </a:r>
          </a:p>
          <a:p>
            <a:pPr lvl="1"/>
            <a:r>
              <a:rPr lang="en-US" dirty="0"/>
              <a:t>1 million images</a:t>
            </a:r>
          </a:p>
          <a:p>
            <a:pPr lvl="1"/>
            <a:r>
              <a:rPr lang="en-US" dirty="0"/>
              <a:t>1,000 classes with 1,000 images from each class</a:t>
            </a:r>
          </a:p>
          <a:p>
            <a:pPr lvl="1"/>
            <a:r>
              <a:rPr lang="en-GB" dirty="0"/>
              <a:t>Used Google Image Search to prefilter large candidate sets</a:t>
            </a:r>
          </a:p>
          <a:p>
            <a:pPr lvl="1"/>
            <a:r>
              <a:rPr lang="en-GB" dirty="0"/>
              <a:t>Employed Amazon Mechanical Turk to confirm categories</a:t>
            </a:r>
          </a:p>
          <a:p>
            <a:pPr lvl="1"/>
            <a:r>
              <a:rPr lang="en-US" dirty="0"/>
              <a:t>Unprecedented scale</a:t>
            </a:r>
          </a:p>
          <a:p>
            <a:r>
              <a:rPr lang="en-US" dirty="0"/>
              <a:t>ImageNet Large Scale Visual Recognition Challenge (ILSVRC)</a:t>
            </a:r>
          </a:p>
        </p:txBody>
      </p:sp>
    </p:spTree>
    <p:custDataLst>
      <p:tags r:id="rId1"/>
    </p:custDataLst>
    <p:extLst>
      <p:ext uri="{BB962C8B-B14F-4D97-AF65-F5344CB8AC3E}">
        <p14:creationId xmlns:p14="http://schemas.microsoft.com/office/powerpoint/2010/main" val="63192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E513FF-B5DC-404B-B5A2-512F026DDAA4}"/>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4" name="Title 3">
            <a:extLst>
              <a:ext uri="{FF2B5EF4-FFF2-40B4-BE49-F238E27FC236}">
                <a16:creationId xmlns:a16="http://schemas.microsoft.com/office/drawing/2014/main" id="{BB08E211-7880-9843-B495-94A5BC969AC1}"/>
              </a:ext>
            </a:extLst>
          </p:cNvPr>
          <p:cNvSpPr>
            <a:spLocks noGrp="1"/>
          </p:cNvSpPr>
          <p:nvPr>
            <p:ph type="title" idx="1"/>
          </p:nvPr>
        </p:nvSpPr>
        <p:spPr/>
        <p:txBody>
          <a:bodyPr/>
          <a:lstStyle/>
          <a:p>
            <a:r>
              <a:rPr lang="en-US" dirty="0"/>
              <a:t>LeNet review</a:t>
            </a:r>
          </a:p>
        </p:txBody>
      </p:sp>
      <p:sp>
        <p:nvSpPr>
          <p:cNvPr id="3" name="Text Placeholder 2">
            <a:extLst>
              <a:ext uri="{FF2B5EF4-FFF2-40B4-BE49-F238E27FC236}">
                <a16:creationId xmlns:a16="http://schemas.microsoft.com/office/drawing/2014/main" id="{D86B2052-306C-14E3-A08B-745339E22E05}"/>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8138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968551-1B4D-47ED-AA52-FAFFD7A0D1DD}"/>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91F1AE9D-B486-7147-95D3-C60DC8FD46E4}"/>
              </a:ext>
            </a:extLst>
          </p:cNvPr>
          <p:cNvSpPr>
            <a:spLocks noGrp="1"/>
          </p:cNvSpPr>
          <p:nvPr>
            <p:ph type="title" idx="1"/>
          </p:nvPr>
        </p:nvSpPr>
        <p:spPr/>
        <p:txBody>
          <a:bodyPr>
            <a:normAutofit fontScale="90000"/>
          </a:bodyPr>
          <a:lstStyle/>
          <a:p>
            <a:r>
              <a:rPr lang="en-US" dirty="0"/>
              <a:t>LeNet (1 of 2)</a:t>
            </a:r>
          </a:p>
        </p:txBody>
      </p:sp>
      <p:sp>
        <p:nvSpPr>
          <p:cNvPr id="3" name="Text Placeholder 2">
            <a:extLst>
              <a:ext uri="{FF2B5EF4-FFF2-40B4-BE49-F238E27FC236}">
                <a16:creationId xmlns:a16="http://schemas.microsoft.com/office/drawing/2014/main" id="{3CD89C45-387F-234C-B481-4071CBEF507C}"/>
              </a:ext>
            </a:extLst>
          </p:cNvPr>
          <p:cNvSpPr>
            <a:spLocks noGrp="1"/>
          </p:cNvSpPr>
          <p:nvPr>
            <p:ph idx="2"/>
          </p:nvPr>
        </p:nvSpPr>
        <p:spPr/>
        <p:txBody>
          <a:bodyPr/>
          <a:lstStyle/>
          <a:p>
            <a:r>
              <a:rPr lang="en-US" dirty="0"/>
              <a:t>Part 1: Convolution block</a:t>
            </a:r>
          </a:p>
          <a:p>
            <a:pPr lvl="1"/>
            <a:r>
              <a:rPr lang="en-US" dirty="0"/>
              <a:t>Convolution layer to recognize the spatial patterns</a:t>
            </a:r>
          </a:p>
          <a:p>
            <a:pPr lvl="2"/>
            <a:r>
              <a:rPr lang="en-US" dirty="0"/>
              <a:t>5×5 kernel with the sigmoid activation function</a:t>
            </a:r>
          </a:p>
          <a:p>
            <a:pPr lvl="1"/>
            <a:r>
              <a:rPr lang="en-US" dirty="0"/>
              <a:t>Average pooling layer to reduce the dimensionality</a:t>
            </a:r>
          </a:p>
          <a:p>
            <a:r>
              <a:rPr lang="en-US" dirty="0"/>
              <a:t>Part 2: Fully connected layers block</a:t>
            </a:r>
          </a:p>
          <a:p>
            <a:pPr lvl="1"/>
            <a:r>
              <a:rPr lang="en-US" dirty="0"/>
              <a:t>3 fully connected layers with 120, 84, and 10 outputs, respectively</a:t>
            </a:r>
          </a:p>
        </p:txBody>
      </p:sp>
    </p:spTree>
    <p:custDataLst>
      <p:tags r:id="rId1"/>
    </p:custDataLst>
    <p:extLst>
      <p:ext uri="{BB962C8B-B14F-4D97-AF65-F5344CB8AC3E}">
        <p14:creationId xmlns:p14="http://schemas.microsoft.com/office/powerpoint/2010/main" val="256536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119FCF-847F-497F-AE15-B53805CA1F30}"/>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96592BD6-8953-5A4D-9A95-AE745A6140A4}"/>
              </a:ext>
            </a:extLst>
          </p:cNvPr>
          <p:cNvSpPr>
            <a:spLocks noGrp="1"/>
          </p:cNvSpPr>
          <p:nvPr>
            <p:ph type="title" idx="1"/>
          </p:nvPr>
        </p:nvSpPr>
        <p:spPr/>
        <p:txBody>
          <a:bodyPr>
            <a:normAutofit fontScale="90000"/>
          </a:bodyPr>
          <a:lstStyle/>
          <a:p>
            <a:r>
              <a:rPr lang="en-US" dirty="0"/>
              <a:t>LeNet (2 of 2)</a:t>
            </a:r>
          </a:p>
        </p:txBody>
      </p:sp>
      <p:sp>
        <p:nvSpPr>
          <p:cNvPr id="17" name="Text Placeholder 2">
            <a:extLst>
              <a:ext uri="{FF2B5EF4-FFF2-40B4-BE49-F238E27FC236}">
                <a16:creationId xmlns:a16="http://schemas.microsoft.com/office/drawing/2014/main" id="{CB217960-6BA3-F842-9B8B-503C8F58BDC8}"/>
              </a:ext>
            </a:extLst>
          </p:cNvPr>
          <p:cNvSpPr>
            <a:spLocks noGrp="1"/>
          </p:cNvSpPr>
          <p:nvPr>
            <p:ph idx="2"/>
          </p:nvPr>
        </p:nvSpPr>
        <p:spPr/>
        <p:txBody>
          <a:bodyPr/>
          <a:lstStyle/>
          <a:p>
            <a:r>
              <a:rPr lang="en-US" dirty="0"/>
              <a:t>Among the </a:t>
            </a: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first published CNNs </a:t>
            </a:r>
            <a:r>
              <a:rPr lang="en-US" dirty="0"/>
              <a:t>to capture wide attention for its performance on computer vision (CV) tasks</a:t>
            </a:r>
          </a:p>
          <a:p>
            <a:r>
              <a:rPr lang="en-US" dirty="0"/>
              <a:t>Attributed as the first real CNN:</a:t>
            </a:r>
          </a:p>
          <a:p>
            <a:pPr lvl="1"/>
            <a:r>
              <a:rPr lang="en-US" dirty="0"/>
              <a:t>Learns kernels (features) from the data</a:t>
            </a:r>
          </a:p>
          <a:p>
            <a:pPr lvl="1"/>
            <a:r>
              <a:rPr lang="en-US" dirty="0"/>
              <a:t>Doesn’t use handcrafted filters or keypoint detectors</a:t>
            </a:r>
          </a:p>
          <a:p>
            <a:r>
              <a:rPr lang="en-US" dirty="0"/>
              <a:t>Demonstrated to recognize handwritten digits in images</a:t>
            </a:r>
          </a:p>
          <a:p>
            <a:r>
              <a:rPr lang="en-US" dirty="0"/>
              <a:t>Represented a decade of research and development</a:t>
            </a:r>
          </a:p>
        </p:txBody>
      </p:sp>
    </p:spTree>
    <p:custDataLst>
      <p:tags r:id="rId1"/>
    </p:custDataLst>
    <p:extLst>
      <p:ext uri="{BB962C8B-B14F-4D97-AF65-F5344CB8AC3E}">
        <p14:creationId xmlns:p14="http://schemas.microsoft.com/office/powerpoint/2010/main" val="7311564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33"/>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19406</TotalTime>
  <Words>3920</Words>
  <Application>Microsoft Macintosh PowerPoint</Application>
  <PresentationFormat>Widescreen</PresentationFormat>
  <Paragraphs>320</Paragraphs>
  <Slides>34</Slides>
  <Notes>34</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Amazon Ember</vt:lpstr>
      <vt:lpstr>Amazon Ember Display</vt:lpstr>
      <vt:lpstr>Amazon Ember Display Heavy</vt:lpstr>
      <vt:lpstr>Amazon Ember Heavy</vt:lpstr>
      <vt:lpstr>Arial</vt:lpstr>
      <vt:lpstr>Calibri</vt:lpstr>
      <vt:lpstr>Calibri Light</vt:lpstr>
      <vt:lpstr>Helvetica Neue</vt:lpstr>
      <vt:lpstr>Lucida Console</vt:lpstr>
      <vt:lpstr>Custom Design</vt:lpstr>
      <vt:lpstr>Modern Architectures</vt:lpstr>
      <vt:lpstr>Today’s activities</vt:lpstr>
      <vt:lpstr>Modern CNNs</vt:lpstr>
      <vt:lpstr>Some important CNNs</vt:lpstr>
      <vt:lpstr>Modern CNNs (1 of 2)</vt:lpstr>
      <vt:lpstr>Modern CNNs (2 of 2)</vt:lpstr>
      <vt:lpstr>LeNet review</vt:lpstr>
      <vt:lpstr>LeNet (1 of 2)</vt:lpstr>
      <vt:lpstr>LeNet (2 of 2)</vt:lpstr>
      <vt:lpstr>AlexNet</vt:lpstr>
      <vt:lpstr>AlexNet (2012)</vt:lpstr>
      <vt:lpstr>AlexNet: Architecture</vt:lpstr>
      <vt:lpstr>AlexNet: Pooling</vt:lpstr>
      <vt:lpstr>AlexNet: Output</vt:lpstr>
      <vt:lpstr>AlexNet: Learning representation</vt:lpstr>
      <vt:lpstr>AlexNet: Summary</vt:lpstr>
      <vt:lpstr>ResNet review</vt:lpstr>
      <vt:lpstr>Motivation</vt:lpstr>
      <vt:lpstr>ResNet</vt:lpstr>
      <vt:lpstr>ConvNeXt</vt:lpstr>
      <vt:lpstr>ConvNeXt (2022)</vt:lpstr>
      <vt:lpstr>Spatial resolution of the input images</vt:lpstr>
      <vt:lpstr>Nonoverlapping convolutions</vt:lpstr>
      <vt:lpstr>ConvNeXt and nonoverlapping convolutions</vt:lpstr>
      <vt:lpstr>ConvNeXt block</vt:lpstr>
      <vt:lpstr>ConvNeXt architecture</vt:lpstr>
      <vt:lpstr>Model comparisons</vt:lpstr>
      <vt:lpstr>Next lesson</vt:lpstr>
      <vt:lpstr>PowerPoint Presentation</vt:lpstr>
      <vt:lpstr>Image source slide (for curriculum development use only)</vt:lpstr>
      <vt:lpstr>Source graphic: AlexNet (2012)</vt:lpstr>
      <vt:lpstr>Source graphic: Nonoverlapping convolutions</vt:lpstr>
      <vt:lpstr>Source graphic: ConvNeXt block</vt:lpstr>
      <vt:lpstr>Source graphic: ConvNeXt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357</cp:revision>
  <dcterms:created xsi:type="dcterms:W3CDTF">2022-11-16T15:46:36Z</dcterms:created>
  <dcterms:modified xsi:type="dcterms:W3CDTF">2025-05-05T23:18:34Z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C115FAD3-3826-4C48-834B-0F1FE5FC2C89</vt:lpwstr>
  </property>
  <property fmtid="{D5CDD505-2E9C-101B-9397-08002B2CF9AE}" pid="3" name="ArticulatePath">
    <vt:lpwstr>MLUDTI-EN-M3-L5</vt:lpwstr>
  </property>
</Properties>
</file>