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ppt/tags/tag28.xml" ContentType="application/vnd.openxmlformats-officedocument.presentationml.tags+xml"/>
  <Override PartName="/ppt/notesSlides/notesSlide20.xml" ContentType="application/vnd.openxmlformats-officedocument.presentationml.notesSlide+xml"/>
  <Override PartName="/ppt/tags/tag29.xml" ContentType="application/vnd.openxmlformats-officedocument.presentationml.tags+xml"/>
  <Override PartName="/ppt/notesSlides/notesSlide21.xml" ContentType="application/vnd.openxmlformats-officedocument.presentationml.notesSlide+xml"/>
  <Override PartName="/ppt/tags/tag30.xml" ContentType="application/vnd.openxmlformats-officedocument.presentationml.tags+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24"/>
  </p:notesMasterIdLst>
  <p:handoutMasterIdLst>
    <p:handoutMasterId r:id="rId25"/>
  </p:handoutMasterIdLst>
  <p:sldIdLst>
    <p:sldId id="4050" r:id="rId2"/>
    <p:sldId id="259" r:id="rId3"/>
    <p:sldId id="394" r:id="rId4"/>
    <p:sldId id="393" r:id="rId5"/>
    <p:sldId id="395" r:id="rId6"/>
    <p:sldId id="396" r:id="rId7"/>
    <p:sldId id="384" r:id="rId8"/>
    <p:sldId id="385" r:id="rId9"/>
    <p:sldId id="386" r:id="rId10"/>
    <p:sldId id="387" r:id="rId11"/>
    <p:sldId id="388" r:id="rId12"/>
    <p:sldId id="390" r:id="rId13"/>
    <p:sldId id="391" r:id="rId14"/>
    <p:sldId id="406" r:id="rId15"/>
    <p:sldId id="392" r:id="rId16"/>
    <p:sldId id="2147477356" r:id="rId17"/>
    <p:sldId id="2147477357" r:id="rId18"/>
    <p:sldId id="397" r:id="rId19"/>
    <p:sldId id="399" r:id="rId20"/>
    <p:sldId id="401" r:id="rId21"/>
    <p:sldId id="402" r:id="rId22"/>
    <p:sldId id="40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E853B56-09D5-4980-B333-976D2020F7EC}">
          <p14:sldIdLst>
            <p14:sldId id="4050"/>
            <p14:sldId id="259"/>
            <p14:sldId id="394"/>
            <p14:sldId id="393"/>
            <p14:sldId id="395"/>
            <p14:sldId id="396"/>
            <p14:sldId id="384"/>
            <p14:sldId id="385"/>
            <p14:sldId id="386"/>
            <p14:sldId id="387"/>
            <p14:sldId id="388"/>
            <p14:sldId id="390"/>
            <p14:sldId id="391"/>
            <p14:sldId id="406"/>
            <p14:sldId id="392"/>
            <p14:sldId id="2147477356"/>
          </p14:sldIdLst>
        </p14:section>
        <p14:section name="Source graphics" id="{64E3342C-DAD4-4376-ABA4-ECEDDF745F28}">
          <p14:sldIdLst>
            <p14:sldId id="2147477357"/>
            <p14:sldId id="397"/>
            <p14:sldId id="399"/>
            <p14:sldId id="401"/>
            <p14:sldId id="402"/>
            <p14:sldId id="40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and Kamat" initials="AK" lastIdx="7" clrIdx="0">
    <p:extLst>
      <p:ext uri="{19B8F6BF-5375-455C-9EA6-DF929625EA0E}">
        <p15:presenceInfo xmlns:p15="http://schemas.microsoft.com/office/powerpoint/2012/main" userId="Anand Kamat" providerId="None"/>
      </p:ext>
    </p:extLst>
  </p:cmAuthor>
  <p:cmAuthor id="2" name="Kabik, Gabriel" initials="KG" lastIdx="11" clrIdx="1">
    <p:extLst>
      <p:ext uri="{19B8F6BF-5375-455C-9EA6-DF929625EA0E}">
        <p15:presenceInfo xmlns:p15="http://schemas.microsoft.com/office/powerpoint/2012/main" userId="S-1-5-21-1407069837-2091007605-538272213-15390607" providerId="AD"/>
      </p:ext>
    </p:extLst>
  </p:cmAuthor>
  <p:cmAuthor id="3" name="Raymond, Patty" initials="RP" lastIdx="5" clrIdx="2">
    <p:extLst>
      <p:ext uri="{19B8F6BF-5375-455C-9EA6-DF929625EA0E}">
        <p15:presenceInfo xmlns:p15="http://schemas.microsoft.com/office/powerpoint/2012/main" userId="S-1-5-21-1407069837-2091007605-538272213-29355854" providerId="AD"/>
      </p:ext>
    </p:extLst>
  </p:cmAuthor>
  <p:cmAuthor id="4" name="Stading, Katrina" initials="SK" lastIdx="6"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20"/>
    <p:restoredTop sz="66735" autoAdjust="0"/>
  </p:normalViewPr>
  <p:slideViewPr>
    <p:cSldViewPr snapToGrid="0">
      <p:cViewPr varScale="1">
        <p:scale>
          <a:sx n="83" d="100"/>
          <a:sy n="83" d="100"/>
        </p:scale>
        <p:origin x="2728" y="192"/>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80" d="100"/>
        <a:sy n="8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D056D8-03B6-4672-805B-DD53BCECEE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E58870-64D9-45AE-96BD-CD9932613A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BCF58E8-E605-47F0-9F0E-2916D8632CD1}" type="datetimeFigureOut">
              <a:rPr lang="en-US" smtClean="0"/>
              <a:t>5/5/25</a:t>
            </a:fld>
            <a:endParaRPr lang="en-US" dirty="0"/>
          </a:p>
        </p:txBody>
      </p:sp>
      <p:sp>
        <p:nvSpPr>
          <p:cNvPr id="4" name="Footer Placeholder 3">
            <a:extLst>
              <a:ext uri="{FF2B5EF4-FFF2-40B4-BE49-F238E27FC236}">
                <a16:creationId xmlns:a16="http://schemas.microsoft.com/office/drawing/2014/main" id="{5B259590-D3DA-4C87-A1B7-2B558BCED3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1A8EC0F-F028-448D-9D7D-6BB63CEA3A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7A8120-F7B4-4790-84D1-937B7ABC9DE4}" type="slidenum">
              <a:rPr lang="en-US" smtClean="0"/>
              <a:t>‹#›</a:t>
            </a:fld>
            <a:endParaRPr lang="en-US" dirty="0"/>
          </a:p>
        </p:txBody>
      </p:sp>
    </p:spTree>
    <p:extLst>
      <p:ext uri="{BB962C8B-B14F-4D97-AF65-F5344CB8AC3E}">
        <p14:creationId xmlns:p14="http://schemas.microsoft.com/office/powerpoint/2010/main" val="20705557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pytorch.org/vision/stable/index.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pytorch.org/vision/stable/models.htm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2l.ai/"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2l.ai/"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Figure to demonstrate this step. See details in notes.</a:t>
            </a:r>
          </a:p>
          <a:p>
            <a:r>
              <a:rPr lang="en-US" dirty="0"/>
              <a:t>~</a:t>
            </a:r>
          </a:p>
          <a:p>
            <a:r>
              <a:rPr lang="en-US" b="1" dirty="0"/>
              <a:t>Image description: </a:t>
            </a:r>
            <a:r>
              <a:rPr lang="en-US" dirty="0"/>
              <a:t>The last layer starts with random weights (train from scratch), and the other layers start from the weights from the pretrained model (fine-tune). </a:t>
            </a:r>
            <a:r>
              <a:rPr lang="en-US" b="1" dirty="0"/>
              <a:t>End description.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fourth step is to train the network. The weights of each layer of the pretrained network, excluding the output layer, are copied into the target model weights. The hidden layers of the target model are now identical to the hidden layers of the pretrained source model. The weights of the output layer of the target model are initialized randomly (or using a form of weight initialization). The target model is now trained on the target dataset. During training, the weights of the output layer are trained from scratch, and the pretrained weights in the hidden layers are fine-tuned to specialize to the dataset.</a:t>
            </a:r>
          </a:p>
        </p:txBody>
      </p:sp>
    </p:spTree>
    <p:extLst>
      <p:ext uri="{BB962C8B-B14F-4D97-AF65-F5344CB8AC3E}">
        <p14:creationId xmlns:p14="http://schemas.microsoft.com/office/powerpoint/2010/main" val="9028902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37076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Usually, training under transfer learning conditions is done with strong regularization, such as a smaller learning rate and fewer epochs.</a:t>
            </a:r>
          </a:p>
          <a:p>
            <a:endParaRPr lang="en-US" dirty="0"/>
          </a:p>
          <a:p>
            <a:r>
              <a:rPr lang="en-US" dirty="0"/>
              <a:t>The more samples that are in the source dataset, the better it can prepare the model for different use cases.</a:t>
            </a:r>
          </a:p>
          <a:p>
            <a:endParaRPr lang="en-US" dirty="0"/>
          </a:p>
          <a:p>
            <a:r>
              <a:rPr lang="en-US" dirty="0"/>
              <a:t>It’s important to be familiar with the pretrained models that are available because they each have different properties.</a:t>
            </a:r>
          </a:p>
        </p:txBody>
      </p:sp>
    </p:spTree>
    <p:extLst>
      <p:ext uri="{BB962C8B-B14F-4D97-AF65-F5344CB8AC3E}">
        <p14:creationId xmlns:p14="http://schemas.microsoft.com/office/powerpoint/2010/main" val="28101302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Pretraining is usually expensive. A common practice is to download a previously trained model and use it for transfer learning.</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torchvision package provides pretrained models for different computer vision (CV) problems. For more information, see “Torchvision” in the PyTorch documentation at </a:t>
            </a:r>
            <a:r>
              <a:rPr lang="en-US" dirty="0">
                <a:hlinkClick r:id="rId3"/>
              </a:rPr>
              <a:t>https://pytorch.org/vision/stable/index.html</a:t>
            </a:r>
            <a:r>
              <a:rPr lang="en-US" dirty="0"/>
              <a:t>.</a:t>
            </a:r>
          </a:p>
        </p:txBody>
      </p:sp>
    </p:spTree>
    <p:extLst>
      <p:ext uri="{BB962C8B-B14F-4D97-AF65-F5344CB8AC3E}">
        <p14:creationId xmlns:p14="http://schemas.microsoft.com/office/powerpoint/2010/main" val="4053087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data is from “Models and Pre-trained Weights” in the PyTorch documentation at </a:t>
            </a:r>
            <a:r>
              <a:rPr lang="en-US" dirty="0">
                <a:hlinkClick r:id="rId3"/>
              </a:rPr>
              <a:t>https://pytorch.org/vision/stable/models.html</a:t>
            </a:r>
            <a:r>
              <a:rPr lang="en-US" dirty="0"/>
              <a:t>.</a:t>
            </a:r>
          </a:p>
        </p:txBody>
      </p:sp>
    </p:spTree>
    <p:extLst>
      <p:ext uri="{BB962C8B-B14F-4D97-AF65-F5344CB8AC3E}">
        <p14:creationId xmlns:p14="http://schemas.microsoft.com/office/powerpoint/2010/main" val="21000497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64224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Some images in the course were reproduced from work created and shared by D2L, </a:t>
            </a:r>
            <a:r>
              <a:rPr lang="en-US" sz="1200" u="none" strike="noStrike" kern="1200" dirty="0">
                <a:solidFill>
                  <a:schemeClr val="tx1"/>
                </a:solidFill>
                <a:effectLst/>
                <a:latin typeface="+mn-lt"/>
                <a:ea typeface="+mn-ea"/>
                <a:cs typeface="+mn-cs"/>
                <a:hlinkClick r:id="rId3" tooltip="https://d2l.ai/"/>
              </a:rPr>
              <a:t>https://d2l.ai</a:t>
            </a:r>
            <a:r>
              <a:rPr lang="en-US" sz="1200" kern="1200" dirty="0">
                <a:solidFill>
                  <a:schemeClr val="tx1"/>
                </a:solidFill>
                <a:effectLst/>
                <a:latin typeface="+mn-lt"/>
                <a:ea typeface="+mn-ea"/>
                <a:cs typeface="+mn-cs"/>
              </a:rPr>
              <a:t>, and used according to terms described in the Creative Commons 4.0 Attribution License.</a:t>
            </a: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4</a:t>
            </a:r>
          </a:p>
        </p:txBody>
      </p:sp>
    </p:spTree>
    <p:extLst>
      <p:ext uri="{BB962C8B-B14F-4D97-AF65-F5344CB8AC3E}">
        <p14:creationId xmlns:p14="http://schemas.microsoft.com/office/powerpoint/2010/main" val="2333235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7</a:t>
            </a:r>
          </a:p>
        </p:txBody>
      </p:sp>
    </p:spTree>
    <p:extLst>
      <p:ext uri="{BB962C8B-B14F-4D97-AF65-F5344CB8AC3E}">
        <p14:creationId xmlns:p14="http://schemas.microsoft.com/office/powerpoint/2010/main" val="318852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8</a:t>
            </a:r>
          </a:p>
        </p:txBody>
      </p:sp>
    </p:spTree>
    <p:extLst>
      <p:ext uri="{BB962C8B-B14F-4D97-AF65-F5344CB8AC3E}">
        <p14:creationId xmlns:p14="http://schemas.microsoft.com/office/powerpoint/2010/main" val="16522416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9</a:t>
            </a:r>
          </a:p>
        </p:txBody>
      </p:sp>
    </p:spTree>
    <p:extLst>
      <p:ext uri="{BB962C8B-B14F-4D97-AF65-F5344CB8AC3E}">
        <p14:creationId xmlns:p14="http://schemas.microsoft.com/office/powerpoint/2010/main" val="2784311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353725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transfer learning process is also commonly called fine-tuning because the model is tuned and repurposed to solve a different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next slide shows an example of how the source and target datasets are used in this process.</a:t>
            </a:r>
          </a:p>
        </p:txBody>
      </p:sp>
    </p:spTree>
    <p:extLst>
      <p:ext uri="{BB962C8B-B14F-4D97-AF65-F5344CB8AC3E}">
        <p14:creationId xmlns:p14="http://schemas.microsoft.com/office/powerpoint/2010/main" val="1337405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Figure of transfer learning. See notes for description.</a:t>
            </a:r>
          </a:p>
          <a:p>
            <a:r>
              <a:rPr lang="en-US" dirty="0"/>
              <a:t>~</a:t>
            </a:r>
          </a:p>
          <a:p>
            <a:r>
              <a:rPr lang="en-US" b="1" dirty="0"/>
              <a:t>Image description: </a:t>
            </a:r>
            <a:r>
              <a:rPr lang="en-US" dirty="0"/>
              <a:t>Figure of transfer learning. First, an AlexNet model is trained with the source dataset. This creates a pretrained model. Then, this pretrained model is trained on the target dataset. </a:t>
            </a:r>
            <a:r>
              <a:rPr lang="en-US" b="1" dirty="0"/>
              <a:t>End description.</a:t>
            </a:r>
          </a:p>
          <a:p>
            <a:endParaRPr lang="en-US" dirty="0"/>
          </a:p>
          <a:p>
            <a:r>
              <a:rPr lang="en-US" dirty="0"/>
              <a:t>This example of transfer learning uses an AlexNet model that was previously trained on the ImageNet dataset and retrains it on a target dataset. The source dataset has 1,000 classes, whereas the target dataset has 2. The model’s output layer is changed to have a shape of two to make this work.</a:t>
            </a:r>
          </a:p>
          <a:p>
            <a:endParaRPr lang="en-US" dirty="0"/>
          </a:p>
          <a:p>
            <a:r>
              <a:rPr lang="en-US" dirty="0"/>
              <a:t>The steps in transfer learning will be described in more detail later in this lesson.</a:t>
            </a:r>
          </a:p>
        </p:txBody>
      </p:sp>
    </p:spTree>
    <p:extLst>
      <p:ext uri="{BB962C8B-B14F-4D97-AF65-F5344CB8AC3E}">
        <p14:creationId xmlns:p14="http://schemas.microsoft.com/office/powerpoint/2010/main" val="2984764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learning is efficient. The original weights that are learned from the source dataset are used as a starting point.</a:t>
            </a:r>
          </a:p>
        </p:txBody>
      </p:sp>
    </p:spTree>
    <p:extLst>
      <p:ext uri="{BB962C8B-B14F-4D97-AF65-F5344CB8AC3E}">
        <p14:creationId xmlns:p14="http://schemas.microsoft.com/office/powerpoint/2010/main" val="3953485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Transfer learning produces high-quality models. The models that are trained on large source datasets learn universal feature representations well. These models learn how to handle many images from many categories. These learned universal representations are passed to the model that is trained with the target dataset through the use of the weights. </a:t>
            </a:r>
          </a:p>
        </p:txBody>
      </p:sp>
    </p:spTree>
    <p:extLst>
      <p:ext uri="{BB962C8B-B14F-4D97-AF65-F5344CB8AC3E}">
        <p14:creationId xmlns:p14="http://schemas.microsoft.com/office/powerpoint/2010/main" val="156819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Multilayer network that is pretrained on a source dataset.</a:t>
            </a:r>
          </a:p>
          <a:p>
            <a:r>
              <a:rPr lang="en-US" dirty="0"/>
              <a:t>~</a:t>
            </a:r>
          </a:p>
          <a:p>
            <a:r>
              <a:rPr lang="en-US" dirty="0"/>
              <a:t>The transfer learning process has four main steps.</a:t>
            </a:r>
          </a:p>
          <a:p>
            <a:endParaRPr lang="en-US" dirty="0"/>
          </a:p>
          <a:p>
            <a:r>
              <a:rPr lang="en-US" dirty="0"/>
              <a:t>The first step is to get a pretrained model. Many pretrained models are available to download.</a:t>
            </a:r>
          </a:p>
          <a:p>
            <a:endParaRPr lang="en-US" dirty="0"/>
          </a:p>
          <a:p>
            <a:r>
              <a:rPr lang="en-US" dirty="0"/>
              <a:t>Reference: Aston Zhang, Zack C. Lipton, Mu Li, and Alex J. Smola. “Fine-Tuning.” Chapter 14.2 in </a:t>
            </a:r>
            <a:r>
              <a:rPr lang="en-US" i="1" dirty="0"/>
              <a:t>Dive into Deep Learning</a:t>
            </a:r>
            <a:r>
              <a:rPr lang="en-US" i="0" dirty="0"/>
              <a:t>. 2021. </a:t>
            </a:r>
            <a:r>
              <a:rPr lang="en-US" i="0" dirty="0">
                <a:hlinkClick r:id="rId3"/>
              </a:rPr>
              <a:t>https://d2l.ai</a:t>
            </a:r>
            <a:r>
              <a:rPr lang="en-US" i="0" dirty="0"/>
              <a:t>.</a:t>
            </a:r>
            <a:endParaRPr lang="en-US" dirty="0"/>
          </a:p>
        </p:txBody>
      </p:sp>
    </p:spTree>
    <p:extLst>
      <p:ext uri="{BB962C8B-B14F-4D97-AF65-F5344CB8AC3E}">
        <p14:creationId xmlns:p14="http://schemas.microsoft.com/office/powerpoint/2010/main" val="886022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Figure to demonstrate this step. See details in notes.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Figure of a model that is pretrained on the source dataset and a target model. The weights from the layers—except the output layer—of the source model are copied to the target model. </a:t>
            </a:r>
            <a:r>
              <a:rPr lang="en-US" b="1" dirty="0"/>
              <a:t>End description.</a:t>
            </a:r>
          </a:p>
          <a:p>
            <a:endParaRPr lang="en-US" dirty="0"/>
          </a:p>
          <a:p>
            <a:r>
              <a:rPr lang="en-US" dirty="0"/>
              <a:t>The second step is to create a target network and copy the trained parameters.</a:t>
            </a:r>
          </a:p>
        </p:txBody>
      </p:sp>
    </p:spTree>
    <p:extLst>
      <p:ext uri="{BB962C8B-B14F-4D97-AF65-F5344CB8AC3E}">
        <p14:creationId xmlns:p14="http://schemas.microsoft.com/office/powerpoint/2010/main" val="372363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Figure to demonstrate this step.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Figure from the previous slide with the target model’s output layer added. The figure now has two complete networks. The target model’s output layer is randomly initialized.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third step is to create and randomly initialize the output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Recall the “cat” classifier example. The original model has 1,000 classes, which means it will have 1,000 outputs. The target problem has only two classes. In this step, the last layer is initialized as an output layer with two outputs.</a:t>
            </a:r>
          </a:p>
        </p:txBody>
      </p:sp>
    </p:spTree>
    <p:extLst>
      <p:ext uri="{BB962C8B-B14F-4D97-AF65-F5344CB8AC3E}">
        <p14:creationId xmlns:p14="http://schemas.microsoft.com/office/powerpoint/2010/main" val="570559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0745328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39453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68596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059374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702345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436329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433240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675776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061468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2040939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99F9CF-9EBF-E46D-ED35-5A12A8A3C8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91B4616-BF7D-FC0D-2E66-C1F21E5B54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E296F-3710-8184-D7D3-FB22A102BB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053669-1396-BC41-A8D5-4B2E434A6BBD}" type="datetimeFigureOut">
              <a:rPr lang="en-US" smtClean="0"/>
              <a:t>5/5/25</a:t>
            </a:fld>
            <a:endParaRPr lang="en-US"/>
          </a:p>
        </p:txBody>
      </p:sp>
      <p:sp>
        <p:nvSpPr>
          <p:cNvPr id="5" name="Footer Placeholder 4">
            <a:extLst>
              <a:ext uri="{FF2B5EF4-FFF2-40B4-BE49-F238E27FC236}">
                <a16:creationId xmlns:a16="http://schemas.microsoft.com/office/drawing/2014/main" id="{C297C58A-0DAC-A5FB-F700-379BF93F83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8B6717-812D-38D1-FB17-2FAB14085A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088AE5-A045-5D4C-82A3-7E8F14BC8C2B}" type="slidenum">
              <a:rPr lang="en-US" smtClean="0"/>
              <a:t>‹#›</a:t>
            </a:fld>
            <a:endParaRPr lang="en-US"/>
          </a:p>
        </p:txBody>
      </p:sp>
    </p:spTree>
    <p:extLst>
      <p:ext uri="{BB962C8B-B14F-4D97-AF65-F5344CB8AC3E}">
        <p14:creationId xmlns:p14="http://schemas.microsoft.com/office/powerpoint/2010/main" val="330460545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8.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8.xml"/><Relationship Id="rId1" Type="http://schemas.openxmlformats.org/officeDocument/2006/relationships/tags" Target="../tags/tag2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8.xml"/><Relationship Id="rId1" Type="http://schemas.openxmlformats.org/officeDocument/2006/relationships/tags" Target="../tags/tag28.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8.xml"/><Relationship Id="rId1" Type="http://schemas.openxmlformats.org/officeDocument/2006/relationships/tags" Target="../tags/tag29.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8.xml"/><Relationship Id="rId1" Type="http://schemas.openxmlformats.org/officeDocument/2006/relationships/tags" Target="../tags/tag30.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Transfer Learning</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6</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10</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Transfer learning: Step four</a:t>
            </a:r>
          </a:p>
        </p:txBody>
      </p:sp>
      <p:sp>
        <p:nvSpPr>
          <p:cNvPr id="5" name="Content Placeholder 4">
            <a:extLst>
              <a:ext uri="{FF2B5EF4-FFF2-40B4-BE49-F238E27FC236}">
                <a16:creationId xmlns:a16="http://schemas.microsoft.com/office/drawing/2014/main" id="{45283F79-0591-4FFC-9131-D660A82E26D5}"/>
              </a:ext>
            </a:extLst>
          </p:cNvPr>
          <p:cNvSpPr>
            <a:spLocks noGrp="1"/>
          </p:cNvSpPr>
          <p:nvPr>
            <p:ph idx="2"/>
          </p:nvPr>
        </p:nvSpPr>
        <p:spPr/>
        <p:txBody>
          <a:bodyPr/>
          <a:lstStyle/>
          <a:p>
            <a:pPr marL="0" indent="0">
              <a:buNone/>
            </a:pPr>
            <a:r>
              <a:rPr lang="en-US" sz="2400" dirty="0"/>
              <a:t>Train from scratch (output) and fine-tune (the rest).</a:t>
            </a:r>
          </a:p>
        </p:txBody>
      </p:sp>
      <p:pic>
        <p:nvPicPr>
          <p:cNvPr id="9" name="Picture 8" descr="Figure to demonstrate this step. See details in notes.">
            <a:extLst>
              <a:ext uri="{FF2B5EF4-FFF2-40B4-BE49-F238E27FC236}">
                <a16:creationId xmlns:a16="http://schemas.microsoft.com/office/drawing/2014/main" id="{23A898F9-D22C-4063-9393-6BFBD687A886}"/>
              </a:ext>
            </a:extLst>
          </p:cNvPr>
          <p:cNvPicPr>
            <a:picLocks noChangeAspect="1"/>
          </p:cNvPicPr>
          <p:nvPr/>
        </p:nvPicPr>
        <p:blipFill>
          <a:blip r:embed="rId4"/>
          <a:stretch>
            <a:fillRect/>
          </a:stretch>
        </p:blipFill>
        <p:spPr>
          <a:xfrm>
            <a:off x="3903460" y="1492103"/>
            <a:ext cx="6572058" cy="4621169"/>
          </a:xfrm>
          <a:prstGeom prst="rect">
            <a:avLst/>
          </a:prstGeom>
        </p:spPr>
      </p:pic>
    </p:spTree>
    <p:custDataLst>
      <p:tags r:id="rId1"/>
    </p:custDataLst>
    <p:extLst>
      <p:ext uri="{BB962C8B-B14F-4D97-AF65-F5344CB8AC3E}">
        <p14:creationId xmlns:p14="http://schemas.microsoft.com/office/powerpoint/2010/main" val="3744943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11</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Review: Transfer learning steps</a:t>
            </a:r>
          </a:p>
        </p:txBody>
      </p:sp>
      <p:sp>
        <p:nvSpPr>
          <p:cNvPr id="5" name="Content Placeholder 4">
            <a:extLst>
              <a:ext uri="{FF2B5EF4-FFF2-40B4-BE49-F238E27FC236}">
                <a16:creationId xmlns:a16="http://schemas.microsoft.com/office/drawing/2014/main" id="{45283F79-0591-4FFC-9131-D660A82E26D5}"/>
              </a:ext>
            </a:extLst>
          </p:cNvPr>
          <p:cNvSpPr>
            <a:spLocks noGrp="1"/>
          </p:cNvSpPr>
          <p:nvPr>
            <p:ph idx="2"/>
          </p:nvPr>
        </p:nvSpPr>
        <p:spPr/>
        <p:txBody>
          <a:bodyPr/>
          <a:lstStyle/>
          <a:p>
            <a:pPr marL="514350" indent="-514350">
              <a:buFont typeface="+mj-lt"/>
              <a:buAutoNum type="arabicPeriod"/>
            </a:pPr>
            <a:r>
              <a:rPr lang="en-US" dirty="0"/>
              <a:t>Get a pretrained model (or pretrain it on the source dataset).</a:t>
            </a:r>
          </a:p>
          <a:p>
            <a:pPr marL="514350" indent="-514350">
              <a:buFont typeface="+mj-lt"/>
              <a:buAutoNum type="arabicPeriod"/>
            </a:pPr>
            <a:r>
              <a:rPr lang="en-US" dirty="0"/>
              <a:t>Create a target neural network architecture and copy the trained parameters.</a:t>
            </a:r>
          </a:p>
          <a:p>
            <a:pPr marL="514350" indent="-514350">
              <a:buFont typeface="+mj-lt"/>
              <a:buAutoNum type="arabicPeriod"/>
            </a:pPr>
            <a:r>
              <a:rPr lang="en-US" dirty="0"/>
              <a:t>Create and randomly initialize the output layer.</a:t>
            </a:r>
          </a:p>
          <a:p>
            <a:pPr marL="514350" indent="-514350">
              <a:buFont typeface="+mj-lt"/>
              <a:buAutoNum type="arabicPeriod"/>
            </a:pPr>
            <a:r>
              <a:rPr lang="en-US" dirty="0"/>
              <a:t>Train from scratch (output) and fine-tune (the rest).</a:t>
            </a:r>
          </a:p>
        </p:txBody>
      </p:sp>
    </p:spTree>
    <p:custDataLst>
      <p:tags r:id="rId1"/>
    </p:custDataLst>
    <p:extLst>
      <p:ext uri="{BB962C8B-B14F-4D97-AF65-F5344CB8AC3E}">
        <p14:creationId xmlns:p14="http://schemas.microsoft.com/office/powerpoint/2010/main" val="213067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F145C580-6B17-9872-2927-2A602DEA4D55}"/>
              </a:ext>
            </a:extLst>
          </p:cNvPr>
          <p:cNvSpPr>
            <a:spLocks noGrp="1"/>
          </p:cNvSpPr>
          <p:nvPr>
            <p:ph type="sldNum" idx="97"/>
          </p:nvPr>
        </p:nvSpPr>
        <p:spPr/>
        <p:txBody>
          <a:bodyPr/>
          <a:lstStyle/>
          <a:p>
            <a:fld id="{2613A35D-97EF-7A48-AACF-97D95E22C11E}" type="slidenum">
              <a:rPr lang="en-US" smtClean="0"/>
              <a:pPr/>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Transfer learning: Best practices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Train (or fine-tune) with strong regularization:</a:t>
            </a:r>
          </a:p>
          <a:p>
            <a:pPr lvl="1"/>
            <a:r>
              <a:rPr lang="en-US" dirty="0"/>
              <a:t>Smaller learning rate</a:t>
            </a:r>
          </a:p>
          <a:p>
            <a:pPr lvl="1"/>
            <a:r>
              <a:rPr lang="en-US" dirty="0"/>
              <a:t>Fewer epochs</a:t>
            </a:r>
          </a:p>
          <a:p>
            <a:r>
              <a:rPr lang="en-US" dirty="0"/>
              <a:t>Use a more diverse source dataset.</a:t>
            </a:r>
          </a:p>
          <a:p>
            <a:r>
              <a:rPr lang="en-US" dirty="0"/>
              <a:t>Know what pretrained models to use.</a:t>
            </a:r>
          </a:p>
        </p:txBody>
      </p:sp>
    </p:spTree>
    <p:custDataLst>
      <p:tags r:id="rId1"/>
    </p:custDataLst>
    <p:extLst>
      <p:ext uri="{BB962C8B-B14F-4D97-AF65-F5344CB8AC3E}">
        <p14:creationId xmlns:p14="http://schemas.microsoft.com/office/powerpoint/2010/main" val="4232350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3CBCABF7-45A3-FC33-EB6E-98800378123A}"/>
              </a:ext>
            </a:extLst>
          </p:cNvPr>
          <p:cNvSpPr>
            <a:spLocks noGrp="1"/>
          </p:cNvSpPr>
          <p:nvPr>
            <p:ph type="sldNum" idx="97"/>
          </p:nvPr>
        </p:nvSpPr>
        <p:spPr/>
        <p:txBody>
          <a:bodyPr/>
          <a:lstStyle/>
          <a:p>
            <a:fld id="{2613A35D-97EF-7A48-AACF-97D95E22C11E}" type="slidenum">
              <a:rPr lang="en-US" smtClean="0"/>
              <a:pPr/>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Torchvision models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Pretraining is expensive. Pretrained models are available to download and use.</a:t>
            </a:r>
          </a:p>
          <a:p>
            <a:r>
              <a:rPr lang="en-US" dirty="0"/>
              <a:t>The torchvision package contains pretrained computer vision (CV) models for the following tasks:</a:t>
            </a:r>
          </a:p>
          <a:p>
            <a:pPr lvl="1"/>
            <a:r>
              <a:rPr lang="en-US" dirty="0"/>
              <a:t>Image classification</a:t>
            </a:r>
          </a:p>
          <a:p>
            <a:pPr lvl="1"/>
            <a:r>
              <a:rPr lang="en-US" dirty="0"/>
              <a:t>Object detection</a:t>
            </a:r>
          </a:p>
          <a:p>
            <a:pPr lvl="1"/>
            <a:r>
              <a:rPr lang="en-US" dirty="0"/>
              <a:t>Semantic segmentation</a:t>
            </a:r>
          </a:p>
        </p:txBody>
      </p:sp>
    </p:spTree>
    <p:custDataLst>
      <p:tags r:id="rId1"/>
    </p:custDataLst>
    <p:extLst>
      <p:ext uri="{BB962C8B-B14F-4D97-AF65-F5344CB8AC3E}">
        <p14:creationId xmlns:p14="http://schemas.microsoft.com/office/powerpoint/2010/main" val="1884690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2">
            <a:extLst>
              <a:ext uri="{FF2B5EF4-FFF2-40B4-BE49-F238E27FC236}">
                <a16:creationId xmlns:a16="http://schemas.microsoft.com/office/drawing/2014/main" id="{5CADAAFF-43B4-0733-7CCB-C30E6175E78E}"/>
              </a:ext>
            </a:extLst>
          </p:cNvPr>
          <p:cNvSpPr>
            <a:spLocks noGrp="1"/>
          </p:cNvSpPr>
          <p:nvPr>
            <p:ph type="sldNum" idx="97"/>
          </p:nvPr>
        </p:nvSpPr>
        <p:spPr/>
        <p:txBody>
          <a:bodyPr/>
          <a:lstStyle/>
          <a:p>
            <a:fld id="{2613A35D-97EF-7A48-AACF-97D95E22C11E}"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Examples of pretrained torchvision models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sz="2400" dirty="0"/>
              <a:t>This table compares the performance of some pretrained models on the ImageNet dataset.</a:t>
            </a:r>
          </a:p>
        </p:txBody>
      </p:sp>
      <p:graphicFrame>
        <p:nvGraphicFramePr>
          <p:cNvPr id="5" name="Table 9">
            <a:extLst>
              <a:ext uri="{FF2B5EF4-FFF2-40B4-BE49-F238E27FC236}">
                <a16:creationId xmlns:a16="http://schemas.microsoft.com/office/drawing/2014/main" id="{A5035FBE-FA1F-FA01-CA54-3E07EAEAA433}"/>
              </a:ext>
            </a:extLst>
          </p:cNvPr>
          <p:cNvGraphicFramePr>
            <a:graphicFrameLocks/>
          </p:cNvGraphicFramePr>
          <p:nvPr>
            <p:extLst>
              <p:ext uri="{D42A27DB-BD31-4B8C-83A1-F6EECF244321}">
                <p14:modId xmlns:p14="http://schemas.microsoft.com/office/powerpoint/2010/main" val="1372473993"/>
              </p:ext>
            </p:extLst>
          </p:nvPr>
        </p:nvGraphicFramePr>
        <p:xfrm>
          <a:off x="860244" y="2285023"/>
          <a:ext cx="10471512" cy="3566160"/>
        </p:xfrm>
        <a:graphic>
          <a:graphicData uri="http://schemas.openxmlformats.org/drawingml/2006/table">
            <a:tbl>
              <a:tblPr firstRow="1" bandRow="1">
                <a:effectLst>
                  <a:outerShdw blurRad="50800" dist="38100" dir="2700000" algn="tl" rotWithShape="0">
                    <a:prstClr val="black">
                      <a:alpha val="40000"/>
                    </a:prstClr>
                  </a:outerShdw>
                </a:effectLst>
                <a:tableStyleId>{74C1A8A3-306A-4EB7-A6B1-4F7E0EB9C5D6}</a:tableStyleId>
              </a:tblPr>
              <a:tblGrid>
                <a:gridCol w="2716526">
                  <a:extLst>
                    <a:ext uri="{9D8B030D-6E8A-4147-A177-3AD203B41FA5}">
                      <a16:colId xmlns:a16="http://schemas.microsoft.com/office/drawing/2014/main" val="206789633"/>
                    </a:ext>
                  </a:extLst>
                </a:gridCol>
                <a:gridCol w="3877493">
                  <a:extLst>
                    <a:ext uri="{9D8B030D-6E8A-4147-A177-3AD203B41FA5}">
                      <a16:colId xmlns:a16="http://schemas.microsoft.com/office/drawing/2014/main" val="2348355886"/>
                    </a:ext>
                  </a:extLst>
                </a:gridCol>
                <a:gridCol w="3877493">
                  <a:extLst>
                    <a:ext uri="{9D8B030D-6E8A-4147-A177-3AD203B41FA5}">
                      <a16:colId xmlns:a16="http://schemas.microsoft.com/office/drawing/2014/main" val="2271894098"/>
                    </a:ext>
                  </a:extLst>
                </a:gridCol>
              </a:tblGrid>
              <a:tr h="370840">
                <a:tc>
                  <a:txBody>
                    <a:bodyPr/>
                    <a:lstStyle/>
                    <a:p>
                      <a:r>
                        <a:rPr lang="en-US" sz="2000" dirty="0">
                          <a:ln>
                            <a:noFill/>
                          </a:ln>
                          <a:solidFill>
                            <a:schemeClr val="bg1"/>
                          </a:solidFill>
                        </a:rPr>
                        <a:t>Model Name</a:t>
                      </a:r>
                    </a:p>
                  </a:txBody>
                  <a:tcPr/>
                </a:tc>
                <a:tc>
                  <a:txBody>
                    <a:bodyPr/>
                    <a:lstStyle/>
                    <a:p>
                      <a:pPr algn="r"/>
                      <a:r>
                        <a:rPr lang="en-US" sz="2000" dirty="0">
                          <a:ln>
                            <a:noFill/>
                          </a:ln>
                          <a:solidFill>
                            <a:schemeClr val="bg1"/>
                          </a:solidFill>
                        </a:rPr>
                        <a:t>Number of Weights (Million)</a:t>
                      </a:r>
                    </a:p>
                  </a:txBody>
                  <a:tcPr/>
                </a:tc>
                <a:tc>
                  <a:txBody>
                    <a:bodyPr/>
                    <a:lstStyle/>
                    <a:p>
                      <a:pPr algn="r"/>
                      <a:r>
                        <a:rPr lang="en-US" sz="2000" dirty="0">
                          <a:ln>
                            <a:noFill/>
                          </a:ln>
                          <a:solidFill>
                            <a:schemeClr val="bg1"/>
                          </a:solidFill>
                        </a:rPr>
                        <a:t>Top 5 Accuracy (Percent)</a:t>
                      </a:r>
                    </a:p>
                  </a:txBody>
                  <a:tcPr/>
                </a:tc>
                <a:extLst>
                  <a:ext uri="{0D108BD9-81ED-4DB2-BD59-A6C34878D82A}">
                    <a16:rowId xmlns:a16="http://schemas.microsoft.com/office/drawing/2014/main" val="1688488905"/>
                  </a:ext>
                </a:extLst>
              </a:tr>
              <a:tr h="370840">
                <a:tc>
                  <a:txBody>
                    <a:bodyPr/>
                    <a:lstStyle/>
                    <a:p>
                      <a:r>
                        <a:rPr lang="en-US" sz="2000" dirty="0">
                          <a:ln>
                            <a:noFill/>
                          </a:ln>
                          <a:solidFill>
                            <a:schemeClr val="tx1"/>
                          </a:solidFill>
                        </a:rPr>
                        <a:t>AlexNet</a:t>
                      </a:r>
                    </a:p>
                  </a:txBody>
                  <a:tcPr/>
                </a:tc>
                <a:tc>
                  <a:txBody>
                    <a:bodyPr/>
                    <a:lstStyle/>
                    <a:p>
                      <a:pPr lvl="0" algn="r"/>
                      <a:r>
                        <a:rPr lang="en-US" sz="2000" dirty="0">
                          <a:ln>
                            <a:noFill/>
                          </a:ln>
                          <a:solidFill>
                            <a:schemeClr val="tx1"/>
                          </a:solidFill>
                        </a:rPr>
                        <a:t>61.1</a:t>
                      </a:r>
                    </a:p>
                  </a:txBody>
                  <a:tcPr/>
                </a:tc>
                <a:tc>
                  <a:txBody>
                    <a:bodyPr/>
                    <a:lstStyle/>
                    <a:p>
                      <a:pPr lvl="0" algn="r"/>
                      <a:r>
                        <a:rPr lang="en-US" sz="2000" dirty="0">
                          <a:ln>
                            <a:noFill/>
                          </a:ln>
                          <a:solidFill>
                            <a:schemeClr val="tx1"/>
                          </a:solidFill>
                        </a:rPr>
                        <a:t>79.1</a:t>
                      </a:r>
                    </a:p>
                  </a:txBody>
                  <a:tcPr/>
                </a:tc>
                <a:extLst>
                  <a:ext uri="{0D108BD9-81ED-4DB2-BD59-A6C34878D82A}">
                    <a16:rowId xmlns:a16="http://schemas.microsoft.com/office/drawing/2014/main" val="4234666076"/>
                  </a:ext>
                </a:extLst>
              </a:tr>
              <a:tr h="370840">
                <a:tc>
                  <a:txBody>
                    <a:bodyPr/>
                    <a:lstStyle/>
                    <a:p>
                      <a:r>
                        <a:rPr lang="en-US" sz="2000" dirty="0">
                          <a:ln>
                            <a:noFill/>
                          </a:ln>
                          <a:solidFill>
                            <a:schemeClr val="tx1"/>
                          </a:solidFill>
                        </a:rPr>
                        <a:t>ResNet 50-v1 (v2)</a:t>
                      </a:r>
                    </a:p>
                  </a:txBody>
                  <a:tcPr/>
                </a:tc>
                <a:tc>
                  <a:txBody>
                    <a:bodyPr/>
                    <a:lstStyle/>
                    <a:p>
                      <a:pPr lvl="0" algn="r"/>
                      <a:r>
                        <a:rPr lang="en-US" sz="2000" dirty="0">
                          <a:ln>
                            <a:noFill/>
                          </a:ln>
                          <a:solidFill>
                            <a:schemeClr val="tx1"/>
                          </a:solidFill>
                        </a:rPr>
                        <a:t>25.6</a:t>
                      </a:r>
                    </a:p>
                  </a:txBody>
                  <a:tcPr/>
                </a:tc>
                <a:tc>
                  <a:txBody>
                    <a:bodyPr/>
                    <a:lstStyle/>
                    <a:p>
                      <a:pPr lvl="0" algn="r"/>
                      <a:r>
                        <a:rPr lang="en-US" sz="2000" dirty="0">
                          <a:ln>
                            <a:noFill/>
                          </a:ln>
                          <a:solidFill>
                            <a:schemeClr val="tx1"/>
                          </a:solidFill>
                        </a:rPr>
                        <a:t>92.9 (95.4)</a:t>
                      </a:r>
                    </a:p>
                  </a:txBody>
                  <a:tcPr/>
                </a:tc>
                <a:extLst>
                  <a:ext uri="{0D108BD9-81ED-4DB2-BD59-A6C34878D82A}">
                    <a16:rowId xmlns:a16="http://schemas.microsoft.com/office/drawing/2014/main" val="2135833995"/>
                  </a:ext>
                </a:extLst>
              </a:tr>
              <a:tr h="370840">
                <a:tc>
                  <a:txBody>
                    <a:bodyPr/>
                    <a:lstStyle/>
                    <a:p>
                      <a:r>
                        <a:rPr lang="en-US" sz="2000" dirty="0">
                          <a:ln>
                            <a:noFill/>
                          </a:ln>
                          <a:solidFill>
                            <a:schemeClr val="tx1"/>
                          </a:solidFill>
                        </a:rPr>
                        <a:t>ResNet 101-v1 (v2)</a:t>
                      </a:r>
                    </a:p>
                  </a:txBody>
                  <a:tcPr/>
                </a:tc>
                <a:tc>
                  <a:txBody>
                    <a:bodyPr/>
                    <a:lstStyle/>
                    <a:p>
                      <a:pPr lvl="0" algn="r"/>
                      <a:r>
                        <a:rPr lang="en-US" sz="2000" dirty="0">
                          <a:ln>
                            <a:noFill/>
                          </a:ln>
                          <a:solidFill>
                            <a:schemeClr val="tx1"/>
                          </a:solidFill>
                        </a:rPr>
                        <a:t>44.5</a:t>
                      </a:r>
                    </a:p>
                  </a:txBody>
                  <a:tcPr/>
                </a:tc>
                <a:tc>
                  <a:txBody>
                    <a:bodyPr/>
                    <a:lstStyle/>
                    <a:p>
                      <a:pPr lvl="0" algn="r"/>
                      <a:r>
                        <a:rPr lang="en-US" sz="2000" dirty="0">
                          <a:ln>
                            <a:noFill/>
                          </a:ln>
                          <a:solidFill>
                            <a:schemeClr val="tx1"/>
                          </a:solidFill>
                        </a:rPr>
                        <a:t>93.5 (95.8)</a:t>
                      </a:r>
                    </a:p>
                  </a:txBody>
                  <a:tcPr/>
                </a:tc>
                <a:extLst>
                  <a:ext uri="{0D108BD9-81ED-4DB2-BD59-A6C34878D82A}">
                    <a16:rowId xmlns:a16="http://schemas.microsoft.com/office/drawing/2014/main" val="188366369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1"/>
                          </a:solidFill>
                        </a:rPr>
                        <a:t>ResNet 152-v1 (v2)</a:t>
                      </a:r>
                    </a:p>
                  </a:txBody>
                  <a:tcPr/>
                </a:tc>
                <a:tc>
                  <a:txBody>
                    <a:bodyPr/>
                    <a:lstStyle/>
                    <a:p>
                      <a:pPr lvl="0" algn="r"/>
                      <a:r>
                        <a:rPr lang="en-US" sz="2000" dirty="0">
                          <a:ln>
                            <a:noFill/>
                          </a:ln>
                          <a:solidFill>
                            <a:schemeClr val="tx1"/>
                          </a:solidFill>
                        </a:rPr>
                        <a:t>60.2</a:t>
                      </a:r>
                    </a:p>
                  </a:txBody>
                  <a:tcPr/>
                </a:tc>
                <a:tc>
                  <a:txBody>
                    <a:bodyPr/>
                    <a:lstStyle/>
                    <a:p>
                      <a:pPr lvl="0" algn="r"/>
                      <a:r>
                        <a:rPr lang="en-US" sz="2000" dirty="0">
                          <a:ln>
                            <a:noFill/>
                          </a:ln>
                          <a:solidFill>
                            <a:schemeClr val="tx1"/>
                          </a:solidFill>
                        </a:rPr>
                        <a:t>94.0 (96.0)</a:t>
                      </a:r>
                    </a:p>
                  </a:txBody>
                  <a:tcPr/>
                </a:tc>
                <a:extLst>
                  <a:ext uri="{0D108BD9-81ED-4DB2-BD59-A6C34878D82A}">
                    <a16:rowId xmlns:a16="http://schemas.microsoft.com/office/drawing/2014/main" val="1927490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tiny</a:t>
                      </a:r>
                    </a:p>
                  </a:txBody>
                  <a:tcPr/>
                </a:tc>
                <a:tc>
                  <a:txBody>
                    <a:bodyPr/>
                    <a:lstStyle/>
                    <a:p>
                      <a:pPr lvl="0" algn="r"/>
                      <a:r>
                        <a:rPr lang="en-US" sz="2000" dirty="0">
                          <a:ln>
                            <a:noFill/>
                          </a:ln>
                          <a:solidFill>
                            <a:schemeClr val="tx1"/>
                          </a:solidFill>
                        </a:rPr>
                        <a:t>28.6</a:t>
                      </a:r>
                    </a:p>
                  </a:txBody>
                  <a:tcPr/>
                </a:tc>
                <a:tc>
                  <a:txBody>
                    <a:bodyPr/>
                    <a:lstStyle/>
                    <a:p>
                      <a:pPr lvl="0" algn="r"/>
                      <a:r>
                        <a:rPr lang="en-US" sz="2000" dirty="0">
                          <a:ln>
                            <a:noFill/>
                          </a:ln>
                          <a:solidFill>
                            <a:schemeClr val="tx1"/>
                          </a:solidFill>
                        </a:rPr>
                        <a:t>96.1</a:t>
                      </a:r>
                    </a:p>
                  </a:txBody>
                  <a:tcPr/>
                </a:tc>
                <a:extLst>
                  <a:ext uri="{0D108BD9-81ED-4DB2-BD59-A6C34878D82A}">
                    <a16:rowId xmlns:a16="http://schemas.microsoft.com/office/drawing/2014/main" val="96678931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small</a:t>
                      </a:r>
                    </a:p>
                  </a:txBody>
                  <a:tcPr/>
                </a:tc>
                <a:tc>
                  <a:txBody>
                    <a:bodyPr/>
                    <a:lstStyle/>
                    <a:p>
                      <a:pPr lvl="0" algn="r"/>
                      <a:r>
                        <a:rPr lang="en-US" sz="2000" dirty="0">
                          <a:ln>
                            <a:noFill/>
                          </a:ln>
                          <a:solidFill>
                            <a:schemeClr val="tx1"/>
                          </a:solidFill>
                        </a:rPr>
                        <a:t>50.2</a:t>
                      </a:r>
                    </a:p>
                  </a:txBody>
                  <a:tcPr/>
                </a:tc>
                <a:tc>
                  <a:txBody>
                    <a:bodyPr/>
                    <a:lstStyle/>
                    <a:p>
                      <a:pPr lvl="0" algn="r"/>
                      <a:r>
                        <a:rPr lang="en-US" sz="2000" dirty="0">
                          <a:ln>
                            <a:noFill/>
                          </a:ln>
                          <a:solidFill>
                            <a:schemeClr val="tx1"/>
                          </a:solidFill>
                        </a:rPr>
                        <a:t>96.7</a:t>
                      </a:r>
                    </a:p>
                  </a:txBody>
                  <a:tcPr/>
                </a:tc>
                <a:extLst>
                  <a:ext uri="{0D108BD9-81ED-4DB2-BD59-A6C34878D82A}">
                    <a16:rowId xmlns:a16="http://schemas.microsoft.com/office/drawing/2014/main" val="33123579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base</a:t>
                      </a:r>
                    </a:p>
                  </a:txBody>
                  <a:tcPr/>
                </a:tc>
                <a:tc>
                  <a:txBody>
                    <a:bodyPr/>
                    <a:lstStyle/>
                    <a:p>
                      <a:pPr lvl="0" algn="r"/>
                      <a:r>
                        <a:rPr lang="en-US" sz="2000" dirty="0">
                          <a:ln>
                            <a:noFill/>
                          </a:ln>
                          <a:solidFill>
                            <a:schemeClr val="tx1"/>
                          </a:solidFill>
                        </a:rPr>
                        <a:t>88.6</a:t>
                      </a:r>
                    </a:p>
                  </a:txBody>
                  <a:tcPr/>
                </a:tc>
                <a:tc>
                  <a:txBody>
                    <a:bodyPr/>
                    <a:lstStyle/>
                    <a:p>
                      <a:pPr lvl="0" algn="r"/>
                      <a:r>
                        <a:rPr lang="en-US" sz="2000" dirty="0">
                          <a:ln>
                            <a:noFill/>
                          </a:ln>
                          <a:solidFill>
                            <a:schemeClr val="tx1"/>
                          </a:solidFill>
                        </a:rPr>
                        <a:t>96.9</a:t>
                      </a:r>
                    </a:p>
                  </a:txBody>
                  <a:tcPr/>
                </a:tc>
                <a:extLst>
                  <a:ext uri="{0D108BD9-81ED-4DB2-BD59-A6C34878D82A}">
                    <a16:rowId xmlns:a16="http://schemas.microsoft.com/office/drawing/2014/main" val="320999905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n>
                            <a:noFill/>
                          </a:ln>
                          <a:solidFill>
                            <a:schemeClr val="tx2"/>
                          </a:solidFill>
                        </a:rPr>
                        <a:t>ConvNeXt – large</a:t>
                      </a:r>
                    </a:p>
                  </a:txBody>
                  <a:tcPr/>
                </a:tc>
                <a:tc>
                  <a:txBody>
                    <a:bodyPr/>
                    <a:lstStyle/>
                    <a:p>
                      <a:pPr lvl="0" algn="r"/>
                      <a:r>
                        <a:rPr lang="en-US" sz="2000" dirty="0">
                          <a:ln>
                            <a:noFill/>
                          </a:ln>
                          <a:solidFill>
                            <a:schemeClr val="tx1"/>
                          </a:solidFill>
                        </a:rPr>
                        <a:t>197.8</a:t>
                      </a:r>
                    </a:p>
                  </a:txBody>
                  <a:tcPr/>
                </a:tc>
                <a:tc>
                  <a:txBody>
                    <a:bodyPr/>
                    <a:lstStyle/>
                    <a:p>
                      <a:pPr lvl="0" algn="r"/>
                      <a:r>
                        <a:rPr lang="en-US" sz="2000" dirty="0">
                          <a:ln>
                            <a:noFill/>
                          </a:ln>
                          <a:solidFill>
                            <a:schemeClr val="tx1"/>
                          </a:solidFill>
                        </a:rPr>
                        <a:t>97.0</a:t>
                      </a:r>
                    </a:p>
                  </a:txBody>
                  <a:tcPr/>
                </a:tc>
                <a:extLst>
                  <a:ext uri="{0D108BD9-81ED-4DB2-BD59-A6C34878D82A}">
                    <a16:rowId xmlns:a16="http://schemas.microsoft.com/office/drawing/2014/main" val="2920155379"/>
                  </a:ext>
                </a:extLst>
              </a:tr>
            </a:tbl>
          </a:graphicData>
        </a:graphic>
      </p:graphicFrame>
    </p:spTree>
    <p:custDataLst>
      <p:tags r:id="rId1"/>
    </p:custDataLst>
    <p:extLst>
      <p:ext uri="{BB962C8B-B14F-4D97-AF65-F5344CB8AC3E}">
        <p14:creationId xmlns:p14="http://schemas.microsoft.com/office/powerpoint/2010/main" val="3822525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2">
            <a:extLst>
              <a:ext uri="{FF2B5EF4-FFF2-40B4-BE49-F238E27FC236}">
                <a16:creationId xmlns:a16="http://schemas.microsoft.com/office/drawing/2014/main" id="{102AD2F6-759D-ED4C-BF6A-B2015569529F}"/>
              </a:ext>
            </a:extLst>
          </p:cNvPr>
          <p:cNvSpPr>
            <a:spLocks noGrp="1"/>
          </p:cNvSpPr>
          <p:nvPr>
            <p:ph type="sldNum" idx="97"/>
          </p:nvPr>
        </p:nvSpPr>
        <p:spPr/>
        <p:txBody>
          <a:bodyPr/>
          <a:lstStyle/>
          <a:p>
            <a:fld id="{2613A35D-97EF-7A48-AACF-97D95E22C11E}"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Using pretrained models</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You can use a pretrained model in multiple ways (ordered from least costly to most costly):</a:t>
            </a:r>
          </a:p>
          <a:p>
            <a:pPr lvl="1"/>
            <a:r>
              <a:rPr lang="en-US" dirty="0"/>
              <a:t>Using as a fixed pretrained model (no training)</a:t>
            </a:r>
          </a:p>
          <a:p>
            <a:pPr lvl="1"/>
            <a:r>
              <a:rPr lang="en-US" dirty="0"/>
              <a:t>Training only the last layer (in other words, freezing the other pretrained feature layers)</a:t>
            </a:r>
          </a:p>
          <a:p>
            <a:pPr lvl="1"/>
            <a:r>
              <a:rPr lang="en-US" dirty="0"/>
              <a:t>Fine-tuning the layers end to end (retrain all layers)</a:t>
            </a:r>
          </a:p>
          <a:p>
            <a:pPr lvl="1"/>
            <a:r>
              <a:rPr lang="en-US" dirty="0"/>
              <a:t>Training from scratch using the target dataset</a:t>
            </a:r>
          </a:p>
        </p:txBody>
      </p:sp>
    </p:spTree>
    <p:custDataLst>
      <p:tags r:id="rId1"/>
    </p:custDataLst>
    <p:extLst>
      <p:ext uri="{BB962C8B-B14F-4D97-AF65-F5344CB8AC3E}">
        <p14:creationId xmlns:p14="http://schemas.microsoft.com/office/powerpoint/2010/main" val="3666534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16</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0C4D680-3CB2-07EC-B0F8-CA480211AA1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CA56E89-39AE-4506-B3C0-36752E163584}"/>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Transfer Learning - example</a:t>
            </a:r>
          </a:p>
        </p:txBody>
      </p:sp>
      <p:grpSp>
        <p:nvGrpSpPr>
          <p:cNvPr id="14" name="Group 13">
            <a:extLst>
              <a:ext uri="{FF2B5EF4-FFF2-40B4-BE49-F238E27FC236}">
                <a16:creationId xmlns:a16="http://schemas.microsoft.com/office/drawing/2014/main" id="{2E2A17FB-EF5C-44F0-B599-30365BC69A38}"/>
              </a:ext>
            </a:extLst>
          </p:cNvPr>
          <p:cNvGrpSpPr/>
          <p:nvPr/>
        </p:nvGrpSpPr>
        <p:grpSpPr>
          <a:xfrm>
            <a:off x="2834960" y="3649524"/>
            <a:ext cx="6202108" cy="2241740"/>
            <a:chOff x="2834960" y="3649524"/>
            <a:chExt cx="6202108" cy="2241740"/>
          </a:xfrm>
        </p:grpSpPr>
        <p:sp>
          <p:nvSpPr>
            <p:cNvPr id="59" name="TextBox 58">
              <a:extLst>
                <a:ext uri="{FF2B5EF4-FFF2-40B4-BE49-F238E27FC236}">
                  <a16:creationId xmlns:a16="http://schemas.microsoft.com/office/drawing/2014/main" id="{7E0F0271-C3B9-873C-0684-51FD12DBAC3B}"/>
                </a:ext>
              </a:extLst>
            </p:cNvPr>
            <p:cNvSpPr txBox="1"/>
            <p:nvPr/>
          </p:nvSpPr>
          <p:spPr>
            <a:xfrm>
              <a:off x="4839099" y="4480999"/>
              <a:ext cx="1808858" cy="646331"/>
            </a:xfrm>
            <a:prstGeom prst="rect">
              <a:avLst/>
            </a:prstGeom>
            <a:noFill/>
          </p:spPr>
          <p:txBody>
            <a:bodyPr wrap="square" rtlCol="0">
              <a:spAutoFit/>
            </a:bodyPr>
            <a:lstStyle/>
            <a:p>
              <a:pPr algn="ctr"/>
              <a:r>
                <a:rPr lang="en-US" dirty="0">
                  <a:solidFill>
                    <a:schemeClr val="tx2"/>
                  </a:solidFill>
                </a:rPr>
                <a:t>Transfer learning</a:t>
              </a:r>
            </a:p>
          </p:txBody>
        </p:sp>
        <p:sp>
          <p:nvSpPr>
            <p:cNvPr id="4" name="Rectangle: Rounded Corners 6">
              <a:extLst>
                <a:ext uri="{FF2B5EF4-FFF2-40B4-BE49-F238E27FC236}">
                  <a16:creationId xmlns:a16="http://schemas.microsoft.com/office/drawing/2014/main" id="{C92EE257-C1AB-9F99-C996-7FFC1C4041BD}"/>
                </a:ext>
              </a:extLst>
            </p:cNvPr>
            <p:cNvSpPr/>
            <p:nvPr/>
          </p:nvSpPr>
          <p:spPr>
            <a:xfrm>
              <a:off x="2834960" y="3772260"/>
              <a:ext cx="1808858" cy="66188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Source dataset (ImageNet)</a:t>
              </a:r>
            </a:p>
          </p:txBody>
        </p:sp>
        <p:cxnSp>
          <p:nvCxnSpPr>
            <p:cNvPr id="7" name="Straight Arrow Connector 6">
              <a:extLst>
                <a:ext uri="{FF2B5EF4-FFF2-40B4-BE49-F238E27FC236}">
                  <a16:creationId xmlns:a16="http://schemas.microsoft.com/office/drawing/2014/main" id="{EA62F443-93F7-A3D2-1DBE-375333683F53}"/>
                </a:ext>
              </a:extLst>
            </p:cNvPr>
            <p:cNvCxnSpPr>
              <a:cxnSpLocks/>
              <a:stCxn id="4" idx="3"/>
              <a:endCxn id="91" idx="1"/>
            </p:cNvCxnSpPr>
            <p:nvPr/>
          </p:nvCxnSpPr>
          <p:spPr>
            <a:xfrm>
              <a:off x="4643818" y="4103202"/>
              <a:ext cx="741388"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BC0C1A11-F3E0-CE4F-8ADB-23D6F7B01E2C}"/>
                </a:ext>
              </a:extLst>
            </p:cNvPr>
            <p:cNvCxnSpPr>
              <a:cxnSpLocks/>
              <a:stCxn id="91" idx="2"/>
              <a:endCxn id="101" idx="0"/>
            </p:cNvCxnSpPr>
            <p:nvPr/>
          </p:nvCxnSpPr>
          <p:spPr>
            <a:xfrm>
              <a:off x="6350203" y="4434144"/>
              <a:ext cx="0" cy="768341"/>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34" name="Rectangle: Rounded Corners 6">
              <a:extLst>
                <a:ext uri="{FF2B5EF4-FFF2-40B4-BE49-F238E27FC236}">
                  <a16:creationId xmlns:a16="http://schemas.microsoft.com/office/drawing/2014/main" id="{6D9E6B3D-9B66-CBC6-6670-F03749A66986}"/>
                </a:ext>
              </a:extLst>
            </p:cNvPr>
            <p:cNvSpPr/>
            <p:nvPr/>
          </p:nvSpPr>
          <p:spPr>
            <a:xfrm>
              <a:off x="2834960" y="5200727"/>
              <a:ext cx="1808858" cy="661884"/>
            </a:xfrm>
            <a:prstGeom prst="round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Target dataset (“Cat” dataset)</a:t>
              </a:r>
            </a:p>
          </p:txBody>
        </p:sp>
        <p:grpSp>
          <p:nvGrpSpPr>
            <p:cNvPr id="13" name="Group 12">
              <a:extLst>
                <a:ext uri="{FF2B5EF4-FFF2-40B4-BE49-F238E27FC236}">
                  <a16:creationId xmlns:a16="http://schemas.microsoft.com/office/drawing/2014/main" id="{0C30C43B-AD22-43C2-9A81-B1A13670930F}"/>
                </a:ext>
              </a:extLst>
            </p:cNvPr>
            <p:cNvGrpSpPr/>
            <p:nvPr/>
          </p:nvGrpSpPr>
          <p:grpSpPr>
            <a:xfrm>
              <a:off x="7748208" y="5172074"/>
              <a:ext cx="1288860" cy="719190"/>
              <a:chOff x="7748208" y="5173354"/>
              <a:chExt cx="1288860" cy="719190"/>
            </a:xfrm>
          </p:grpSpPr>
          <p:sp>
            <p:nvSpPr>
              <p:cNvPr id="57" name="TextBox 56">
                <a:extLst>
                  <a:ext uri="{FF2B5EF4-FFF2-40B4-BE49-F238E27FC236}">
                    <a16:creationId xmlns:a16="http://schemas.microsoft.com/office/drawing/2014/main" id="{C1440BD7-9ADE-0F2C-06AE-D49D1045F4E1}"/>
                  </a:ext>
                </a:extLst>
              </p:cNvPr>
              <p:cNvSpPr txBox="1"/>
              <p:nvPr/>
            </p:nvSpPr>
            <p:spPr>
              <a:xfrm>
                <a:off x="7748208" y="5173354"/>
                <a:ext cx="938790" cy="369332"/>
              </a:xfrm>
              <a:prstGeom prst="rect">
                <a:avLst/>
              </a:prstGeom>
              <a:noFill/>
            </p:spPr>
            <p:txBody>
              <a:bodyPr wrap="square" rtlCol="0">
                <a:spAutoFit/>
              </a:bodyPr>
              <a:lstStyle/>
              <a:p>
                <a:r>
                  <a:rPr lang="en-US" dirty="0">
                    <a:solidFill>
                      <a:schemeClr val="tx2"/>
                    </a:solidFill>
                  </a:rPr>
                  <a:t>“Cat”</a:t>
                </a:r>
              </a:p>
            </p:txBody>
          </p:sp>
          <p:sp>
            <p:nvSpPr>
              <p:cNvPr id="58" name="TextBox 57">
                <a:extLst>
                  <a:ext uri="{FF2B5EF4-FFF2-40B4-BE49-F238E27FC236}">
                    <a16:creationId xmlns:a16="http://schemas.microsoft.com/office/drawing/2014/main" id="{B9EFD13A-3858-80B1-54D1-052461653219}"/>
                  </a:ext>
                </a:extLst>
              </p:cNvPr>
              <p:cNvSpPr txBox="1"/>
              <p:nvPr/>
            </p:nvSpPr>
            <p:spPr>
              <a:xfrm>
                <a:off x="7748208" y="5523212"/>
                <a:ext cx="1288860" cy="369332"/>
              </a:xfrm>
              <a:prstGeom prst="rect">
                <a:avLst/>
              </a:prstGeom>
              <a:noFill/>
            </p:spPr>
            <p:txBody>
              <a:bodyPr wrap="square" rtlCol="0">
                <a:spAutoFit/>
              </a:bodyPr>
              <a:lstStyle/>
              <a:p>
                <a:r>
                  <a:rPr lang="en-US" dirty="0">
                    <a:solidFill>
                      <a:schemeClr val="tx2"/>
                    </a:solidFill>
                  </a:rPr>
                  <a:t>“Not cat”</a:t>
                </a:r>
              </a:p>
            </p:txBody>
          </p:sp>
        </p:grpSp>
        <p:cxnSp>
          <p:nvCxnSpPr>
            <p:cNvPr id="60" name="Straight Arrow Connector 59">
              <a:extLst>
                <a:ext uri="{FF2B5EF4-FFF2-40B4-BE49-F238E27FC236}">
                  <a16:creationId xmlns:a16="http://schemas.microsoft.com/office/drawing/2014/main" id="{14C7F8A2-378E-196E-0F3B-F21671F2B06A}"/>
                </a:ext>
              </a:extLst>
            </p:cNvPr>
            <p:cNvCxnSpPr>
              <a:cxnSpLocks/>
            </p:cNvCxnSpPr>
            <p:nvPr/>
          </p:nvCxnSpPr>
          <p:spPr>
            <a:xfrm>
              <a:off x="7315200" y="5390947"/>
              <a:ext cx="45720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63" name="Straight Arrow Connector 62">
              <a:extLst>
                <a:ext uri="{FF2B5EF4-FFF2-40B4-BE49-F238E27FC236}">
                  <a16:creationId xmlns:a16="http://schemas.microsoft.com/office/drawing/2014/main" id="{4336AD42-EB88-015D-DD9F-EDE3D7A59C02}"/>
                </a:ext>
              </a:extLst>
            </p:cNvPr>
            <p:cNvCxnSpPr>
              <a:cxnSpLocks/>
            </p:cNvCxnSpPr>
            <p:nvPr/>
          </p:nvCxnSpPr>
          <p:spPr>
            <a:xfrm>
              <a:off x="7315200" y="3869434"/>
              <a:ext cx="45720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661BFDDD-520B-9289-1AD6-863A4B9FD307}"/>
                </a:ext>
              </a:extLst>
            </p:cNvPr>
            <p:cNvCxnSpPr>
              <a:cxnSpLocks/>
            </p:cNvCxnSpPr>
            <p:nvPr/>
          </p:nvCxnSpPr>
          <p:spPr>
            <a:xfrm>
              <a:off x="7315200" y="4015566"/>
              <a:ext cx="45720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5F6BF95B-8CFA-5749-4C34-6E55DFBD5526}"/>
                </a:ext>
              </a:extLst>
            </p:cNvPr>
            <p:cNvCxnSpPr>
              <a:cxnSpLocks/>
              <a:stCxn id="34" idx="3"/>
              <a:endCxn id="101" idx="1"/>
            </p:cNvCxnSpPr>
            <p:nvPr/>
          </p:nvCxnSpPr>
          <p:spPr>
            <a:xfrm>
              <a:off x="4643818" y="5531669"/>
              <a:ext cx="741388"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cxnSp>
          <p:nvCxnSpPr>
            <p:cNvPr id="90" name="Straight Arrow Connector 89">
              <a:extLst>
                <a:ext uri="{FF2B5EF4-FFF2-40B4-BE49-F238E27FC236}">
                  <a16:creationId xmlns:a16="http://schemas.microsoft.com/office/drawing/2014/main" id="{68809796-0E84-8A20-F272-92D212FA6954}"/>
                </a:ext>
              </a:extLst>
            </p:cNvPr>
            <p:cNvCxnSpPr>
              <a:cxnSpLocks/>
            </p:cNvCxnSpPr>
            <p:nvPr/>
          </p:nvCxnSpPr>
          <p:spPr>
            <a:xfrm>
              <a:off x="7315200" y="4158510"/>
              <a:ext cx="45720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91" name="Rectangle 90">
              <a:extLst>
                <a:ext uri="{FF2B5EF4-FFF2-40B4-BE49-F238E27FC236}">
                  <a16:creationId xmlns:a16="http://schemas.microsoft.com/office/drawing/2014/main" id="{F5048C96-BF9C-C6FC-9A70-61763FF0427A}"/>
                </a:ext>
              </a:extLst>
            </p:cNvPr>
            <p:cNvSpPr/>
            <p:nvPr/>
          </p:nvSpPr>
          <p:spPr>
            <a:xfrm>
              <a:off x="5385206" y="3772260"/>
              <a:ext cx="1929994" cy="661884"/>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AlexNet</a:t>
              </a:r>
            </a:p>
          </p:txBody>
        </p:sp>
        <p:sp>
          <p:nvSpPr>
            <p:cNvPr id="92" name="TextBox 91">
              <a:extLst>
                <a:ext uri="{FF2B5EF4-FFF2-40B4-BE49-F238E27FC236}">
                  <a16:creationId xmlns:a16="http://schemas.microsoft.com/office/drawing/2014/main" id="{C37964C2-6716-2B6C-6D66-A50B807A176B}"/>
                </a:ext>
              </a:extLst>
            </p:cNvPr>
            <p:cNvSpPr txBox="1"/>
            <p:nvPr/>
          </p:nvSpPr>
          <p:spPr>
            <a:xfrm>
              <a:off x="7310746" y="4092743"/>
              <a:ext cx="526308" cy="369332"/>
            </a:xfrm>
            <a:prstGeom prst="rect">
              <a:avLst/>
            </a:prstGeom>
            <a:noFill/>
          </p:spPr>
          <p:txBody>
            <a:bodyPr wrap="square" rtlCol="0">
              <a:spAutoFit/>
            </a:bodyPr>
            <a:lstStyle/>
            <a:p>
              <a:r>
                <a:rPr lang="en-US" dirty="0"/>
                <a:t>…</a:t>
              </a:r>
            </a:p>
          </p:txBody>
        </p:sp>
        <p:cxnSp>
          <p:nvCxnSpPr>
            <p:cNvPr id="94" name="Straight Arrow Connector 93">
              <a:extLst>
                <a:ext uri="{FF2B5EF4-FFF2-40B4-BE49-F238E27FC236}">
                  <a16:creationId xmlns:a16="http://schemas.microsoft.com/office/drawing/2014/main" id="{4D0FBD04-9BC8-627C-AC5E-46A69AFCD766}"/>
                </a:ext>
              </a:extLst>
            </p:cNvPr>
            <p:cNvCxnSpPr>
              <a:cxnSpLocks/>
            </p:cNvCxnSpPr>
            <p:nvPr/>
          </p:nvCxnSpPr>
          <p:spPr>
            <a:xfrm>
              <a:off x="7315200" y="5644947"/>
              <a:ext cx="457200" cy="0"/>
            </a:xfrm>
            <a:prstGeom prst="straightConnector1">
              <a:avLst/>
            </a:prstGeom>
            <a:ln w="57150">
              <a:tailEnd type="triangle"/>
            </a:ln>
            <a:effectLst>
              <a:outerShdw blurRad="50800" dist="38100" dir="2700000" algn="tl" rotWithShape="0">
                <a:prstClr val="black">
                  <a:alpha val="40000"/>
                </a:prstClr>
              </a:outerShdw>
            </a:effectLst>
          </p:spPr>
          <p:style>
            <a:lnRef idx="1">
              <a:schemeClr val="accent6"/>
            </a:lnRef>
            <a:fillRef idx="0">
              <a:schemeClr val="accent6"/>
            </a:fillRef>
            <a:effectRef idx="0">
              <a:schemeClr val="accent6"/>
            </a:effectRef>
            <a:fontRef idx="minor">
              <a:schemeClr val="tx1"/>
            </a:fontRef>
          </p:style>
        </p:cxnSp>
        <p:sp>
          <p:nvSpPr>
            <p:cNvPr id="98" name="TextBox 97">
              <a:extLst>
                <a:ext uri="{FF2B5EF4-FFF2-40B4-BE49-F238E27FC236}">
                  <a16:creationId xmlns:a16="http://schemas.microsoft.com/office/drawing/2014/main" id="{C80C7C8A-C1E4-0677-E00C-5624BEA64F2E}"/>
                </a:ext>
              </a:extLst>
            </p:cNvPr>
            <p:cNvSpPr txBox="1"/>
            <p:nvPr/>
          </p:nvSpPr>
          <p:spPr>
            <a:xfrm>
              <a:off x="7318762" y="4229998"/>
              <a:ext cx="526308" cy="369332"/>
            </a:xfrm>
            <a:prstGeom prst="rect">
              <a:avLst/>
            </a:prstGeom>
            <a:noFill/>
          </p:spPr>
          <p:txBody>
            <a:bodyPr wrap="square" rtlCol="0">
              <a:spAutoFit/>
            </a:bodyPr>
            <a:lstStyle/>
            <a:p>
              <a:r>
                <a:rPr lang="en-US" dirty="0"/>
                <a:t>…</a:t>
              </a:r>
            </a:p>
          </p:txBody>
        </p:sp>
        <p:grpSp>
          <p:nvGrpSpPr>
            <p:cNvPr id="12" name="Group 11">
              <a:extLst>
                <a:ext uri="{FF2B5EF4-FFF2-40B4-BE49-F238E27FC236}">
                  <a16:creationId xmlns:a16="http://schemas.microsoft.com/office/drawing/2014/main" id="{18F5426E-350F-46C3-B15F-8EF2E11C4070}"/>
                </a:ext>
              </a:extLst>
            </p:cNvPr>
            <p:cNvGrpSpPr/>
            <p:nvPr/>
          </p:nvGrpSpPr>
          <p:grpSpPr>
            <a:xfrm>
              <a:off x="7748208" y="3649524"/>
              <a:ext cx="1075854" cy="907357"/>
              <a:chOff x="7748208" y="3649524"/>
              <a:chExt cx="1075854" cy="907357"/>
            </a:xfrm>
          </p:grpSpPr>
          <p:sp>
            <p:nvSpPr>
              <p:cNvPr id="76" name="TextBox 75">
                <a:extLst>
                  <a:ext uri="{FF2B5EF4-FFF2-40B4-BE49-F238E27FC236}">
                    <a16:creationId xmlns:a16="http://schemas.microsoft.com/office/drawing/2014/main" id="{CB9D1387-7FC7-4111-83DA-CD6A8838BF1B}"/>
                  </a:ext>
                </a:extLst>
              </p:cNvPr>
              <p:cNvSpPr txBox="1"/>
              <p:nvPr/>
            </p:nvSpPr>
            <p:spPr>
              <a:xfrm>
                <a:off x="7748208" y="3649524"/>
                <a:ext cx="1075854" cy="369332"/>
              </a:xfrm>
              <a:prstGeom prst="rect">
                <a:avLst/>
              </a:prstGeom>
              <a:noFill/>
            </p:spPr>
            <p:txBody>
              <a:bodyPr wrap="square" rtlCol="0">
                <a:spAutoFit/>
              </a:bodyPr>
              <a:lstStyle/>
              <a:p>
                <a:r>
                  <a:rPr lang="en-US" dirty="0">
                    <a:solidFill>
                      <a:schemeClr val="tx2"/>
                    </a:solidFill>
                  </a:rPr>
                  <a:t>“Apple”</a:t>
                </a:r>
              </a:p>
            </p:txBody>
          </p:sp>
          <p:sp>
            <p:nvSpPr>
              <p:cNvPr id="99" name="TextBox 98">
                <a:extLst>
                  <a:ext uri="{FF2B5EF4-FFF2-40B4-BE49-F238E27FC236}">
                    <a16:creationId xmlns:a16="http://schemas.microsoft.com/office/drawing/2014/main" id="{38D60EA7-5337-B64B-0527-EBCA467176F3}"/>
                  </a:ext>
                </a:extLst>
              </p:cNvPr>
              <p:cNvSpPr txBox="1"/>
              <p:nvPr/>
            </p:nvSpPr>
            <p:spPr>
              <a:xfrm>
                <a:off x="7748208" y="3919054"/>
                <a:ext cx="1075854" cy="369332"/>
              </a:xfrm>
              <a:prstGeom prst="rect">
                <a:avLst/>
              </a:prstGeom>
              <a:noFill/>
            </p:spPr>
            <p:txBody>
              <a:bodyPr wrap="square" rtlCol="0">
                <a:spAutoFit/>
              </a:bodyPr>
              <a:lstStyle/>
              <a:p>
                <a:r>
                  <a:rPr lang="en-US" dirty="0">
                    <a:solidFill>
                      <a:schemeClr val="tx2"/>
                    </a:solidFill>
                  </a:rPr>
                  <a:t>“Car”</a:t>
                </a:r>
              </a:p>
            </p:txBody>
          </p:sp>
          <p:sp>
            <p:nvSpPr>
              <p:cNvPr id="100" name="TextBox 99">
                <a:extLst>
                  <a:ext uri="{FF2B5EF4-FFF2-40B4-BE49-F238E27FC236}">
                    <a16:creationId xmlns:a16="http://schemas.microsoft.com/office/drawing/2014/main" id="{68B7EAB2-E435-B36B-68E4-C2D5E87E00F8}"/>
                  </a:ext>
                </a:extLst>
              </p:cNvPr>
              <p:cNvSpPr txBox="1"/>
              <p:nvPr/>
            </p:nvSpPr>
            <p:spPr>
              <a:xfrm>
                <a:off x="7748208" y="4187549"/>
                <a:ext cx="1075854" cy="369332"/>
              </a:xfrm>
              <a:prstGeom prst="rect">
                <a:avLst/>
              </a:prstGeom>
              <a:noFill/>
            </p:spPr>
            <p:txBody>
              <a:bodyPr wrap="square" rtlCol="0">
                <a:spAutoFit/>
              </a:bodyPr>
              <a:lstStyle/>
              <a:p>
                <a:r>
                  <a:rPr lang="en-US" dirty="0">
                    <a:solidFill>
                      <a:schemeClr val="tx2"/>
                    </a:solidFill>
                  </a:rPr>
                  <a:t>“…”</a:t>
                </a:r>
              </a:p>
            </p:txBody>
          </p:sp>
        </p:grpSp>
        <p:sp>
          <p:nvSpPr>
            <p:cNvPr id="101" name="Rectangle 100">
              <a:extLst>
                <a:ext uri="{FF2B5EF4-FFF2-40B4-BE49-F238E27FC236}">
                  <a16:creationId xmlns:a16="http://schemas.microsoft.com/office/drawing/2014/main" id="{79779703-1BF1-9F26-82B1-C5AC4E13DFD0}"/>
                </a:ext>
              </a:extLst>
            </p:cNvPr>
            <p:cNvSpPr/>
            <p:nvPr/>
          </p:nvSpPr>
          <p:spPr>
            <a:xfrm>
              <a:off x="5385206" y="5202485"/>
              <a:ext cx="1929994" cy="658368"/>
            </a:xfrm>
            <a:prstGeom prst="rect">
              <a:avLst/>
            </a:prstGeom>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AlexNet</a:t>
              </a:r>
            </a:p>
          </p:txBody>
        </p:sp>
      </p:grpSp>
    </p:spTree>
    <p:custDataLst>
      <p:tags r:id="rId1"/>
    </p:custDataLst>
    <p:extLst>
      <p:ext uri="{BB962C8B-B14F-4D97-AF65-F5344CB8AC3E}">
        <p14:creationId xmlns:p14="http://schemas.microsoft.com/office/powerpoint/2010/main" val="1124663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19</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Autofit/>
          </a:bodyPr>
          <a:lstStyle/>
          <a:p>
            <a:r>
              <a:rPr lang="en-US" sz="3200" dirty="0"/>
              <a:t>Source graphic: Transfer learning – four main steps</a:t>
            </a:r>
          </a:p>
        </p:txBody>
      </p:sp>
      <p:grpSp>
        <p:nvGrpSpPr>
          <p:cNvPr id="7" name="Group 6">
            <a:extLst>
              <a:ext uri="{FF2B5EF4-FFF2-40B4-BE49-F238E27FC236}">
                <a16:creationId xmlns:a16="http://schemas.microsoft.com/office/drawing/2014/main" id="{0F415C5C-7272-4B0B-86C9-55F6083571DE}"/>
              </a:ext>
            </a:extLst>
          </p:cNvPr>
          <p:cNvGrpSpPr/>
          <p:nvPr/>
        </p:nvGrpSpPr>
        <p:grpSpPr>
          <a:xfrm>
            <a:off x="4449915" y="1553399"/>
            <a:ext cx="1757296" cy="4578217"/>
            <a:chOff x="4449915" y="1553399"/>
            <a:chExt cx="1757296" cy="4578217"/>
          </a:xfrm>
        </p:grpSpPr>
        <p:grpSp>
          <p:nvGrpSpPr>
            <p:cNvPr id="2" name="Group 1">
              <a:extLst>
                <a:ext uri="{FF2B5EF4-FFF2-40B4-BE49-F238E27FC236}">
                  <a16:creationId xmlns:a16="http://schemas.microsoft.com/office/drawing/2014/main" id="{243F205C-E7F2-0488-C08D-BCB44DF58C4D}"/>
                </a:ext>
              </a:extLst>
            </p:cNvPr>
            <p:cNvGrpSpPr/>
            <p:nvPr/>
          </p:nvGrpSpPr>
          <p:grpSpPr>
            <a:xfrm>
              <a:off x="4449915" y="1553399"/>
              <a:ext cx="1757296" cy="4578217"/>
              <a:chOff x="4449915" y="1553399"/>
              <a:chExt cx="1757296" cy="4578217"/>
            </a:xfrm>
          </p:grpSpPr>
          <p:pic>
            <p:nvPicPr>
              <p:cNvPr id="11" name="Picture 1" descr="Diagram of transfer learning">
                <a:extLst>
                  <a:ext uri="{FF2B5EF4-FFF2-40B4-BE49-F238E27FC236}">
                    <a16:creationId xmlns:a16="http://schemas.microsoft.com/office/drawing/2014/main" id="{3450F1A4-8691-FAB3-E243-71B4B7BF61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396" t="12679" r="61621"/>
              <a:stretch/>
            </p:blipFill>
            <p:spPr bwMode="auto">
              <a:xfrm>
                <a:off x="4449915" y="2195055"/>
                <a:ext cx="1684638" cy="39365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E799CA88-EDD7-1F93-66E6-15078FEF825D}"/>
                  </a:ext>
                </a:extLst>
              </p:cNvPr>
              <p:cNvSpPr txBox="1"/>
              <p:nvPr/>
            </p:nvSpPr>
            <p:spPr>
              <a:xfrm>
                <a:off x="4464908" y="1553399"/>
                <a:ext cx="1742303" cy="707886"/>
              </a:xfrm>
              <a:prstGeom prst="rect">
                <a:avLst/>
              </a:prstGeom>
              <a:noFill/>
            </p:spPr>
            <p:txBody>
              <a:bodyPr wrap="square" rtlCol="0">
                <a:spAutoFit/>
              </a:bodyPr>
              <a:lstStyle/>
              <a:p>
                <a:pPr algn="ctr"/>
                <a:r>
                  <a:rPr lang="en-US" sz="2000" dirty="0">
                    <a:solidFill>
                      <a:schemeClr val="tx2"/>
                    </a:solidFill>
                  </a:rPr>
                  <a:t>Pretrained source model</a:t>
                </a:r>
              </a:p>
            </p:txBody>
          </p:sp>
        </p:grpSp>
        <p:sp>
          <p:nvSpPr>
            <p:cNvPr id="6" name="Rectangle 5">
              <a:extLst>
                <a:ext uri="{FF2B5EF4-FFF2-40B4-BE49-F238E27FC236}">
                  <a16:creationId xmlns:a16="http://schemas.microsoft.com/office/drawing/2014/main" id="{3C78728B-FD00-4337-BA7D-280286F154AF}"/>
                </a:ext>
              </a:extLst>
            </p:cNvPr>
            <p:cNvSpPr/>
            <p:nvPr/>
          </p:nvSpPr>
          <p:spPr>
            <a:xfrm>
              <a:off x="5986914" y="4167739"/>
              <a:ext cx="220297" cy="1732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Tree>
    <p:custDataLst>
      <p:tags r:id="rId1"/>
    </p:custDataLst>
    <p:extLst>
      <p:ext uri="{BB962C8B-B14F-4D97-AF65-F5344CB8AC3E}">
        <p14:creationId xmlns:p14="http://schemas.microsoft.com/office/powerpoint/2010/main" val="4250714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DAC79EA-718C-4972-81B9-B116FEA9595D}"/>
              </a:ext>
            </a:extLst>
          </p:cNvPr>
          <p:cNvSpPr>
            <a:spLocks noGrp="1"/>
          </p:cNvSpPr>
          <p:nvPr>
            <p:ph type="sldNum" idx="97"/>
          </p:nvPr>
        </p:nvSpPr>
        <p:spPr/>
        <p:txBody>
          <a:bodyPr/>
          <a:lstStyle/>
          <a:p>
            <a:fld id="{86A8BF56-6CB3-514C-9A64-F39D95C9E25B}" type="slidenum">
              <a:rPr lang="en-US" smtClean="0"/>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C78850C2-CE99-75D4-3179-FD06FC224F2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transfer learning</a:t>
            </a:r>
          </a:p>
          <a:p>
            <a:r>
              <a:rPr lang="en-US" dirty="0"/>
              <a:t>Advantages of transfer learning</a:t>
            </a:r>
          </a:p>
          <a:p>
            <a:r>
              <a:rPr lang="en-US" dirty="0"/>
              <a:t>Steps of transfer learning</a:t>
            </a:r>
          </a:p>
          <a:p>
            <a:r>
              <a:rPr lang="en-US" dirty="0"/>
              <a:t>Using pretrained models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20</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Autofit/>
          </a:bodyPr>
          <a:lstStyle/>
          <a:p>
            <a:r>
              <a:rPr lang="en-US" sz="3200" dirty="0"/>
              <a:t>Source graphic: Transfer learning – four main steps</a:t>
            </a:r>
          </a:p>
        </p:txBody>
      </p:sp>
      <p:grpSp>
        <p:nvGrpSpPr>
          <p:cNvPr id="8" name="Group 7">
            <a:extLst>
              <a:ext uri="{FF2B5EF4-FFF2-40B4-BE49-F238E27FC236}">
                <a16:creationId xmlns:a16="http://schemas.microsoft.com/office/drawing/2014/main" id="{EBD92502-970D-49E2-8061-755489BA81B5}"/>
              </a:ext>
            </a:extLst>
          </p:cNvPr>
          <p:cNvGrpSpPr/>
          <p:nvPr/>
        </p:nvGrpSpPr>
        <p:grpSpPr>
          <a:xfrm>
            <a:off x="4464908" y="1553399"/>
            <a:ext cx="4981922" cy="4582662"/>
            <a:chOff x="4464908" y="1553399"/>
            <a:chExt cx="4981922" cy="4582662"/>
          </a:xfrm>
        </p:grpSpPr>
        <p:sp>
          <p:nvSpPr>
            <p:cNvPr id="13" name="TextBox 12">
              <a:extLst>
                <a:ext uri="{FF2B5EF4-FFF2-40B4-BE49-F238E27FC236}">
                  <a16:creationId xmlns:a16="http://schemas.microsoft.com/office/drawing/2014/main" id="{E799CA88-EDD7-1F93-66E6-15078FEF825D}"/>
                </a:ext>
              </a:extLst>
            </p:cNvPr>
            <p:cNvSpPr txBox="1"/>
            <p:nvPr/>
          </p:nvSpPr>
          <p:spPr>
            <a:xfrm>
              <a:off x="4464908" y="1553399"/>
              <a:ext cx="1742303" cy="707886"/>
            </a:xfrm>
            <a:prstGeom prst="rect">
              <a:avLst/>
            </a:prstGeom>
            <a:noFill/>
          </p:spPr>
          <p:txBody>
            <a:bodyPr wrap="square" rtlCol="0">
              <a:spAutoFit/>
            </a:bodyPr>
            <a:lstStyle/>
            <a:p>
              <a:pPr algn="ctr"/>
              <a:r>
                <a:rPr lang="en-US" sz="2000" dirty="0">
                  <a:solidFill>
                    <a:schemeClr val="tx2"/>
                  </a:solidFill>
                </a:rPr>
                <a:t>Pretrained source model</a:t>
              </a:r>
            </a:p>
          </p:txBody>
        </p:sp>
        <p:pic>
          <p:nvPicPr>
            <p:cNvPr id="2" name="Picture 1" descr="Diagram of transfer learning">
              <a:extLst>
                <a:ext uri="{FF2B5EF4-FFF2-40B4-BE49-F238E27FC236}">
                  <a16:creationId xmlns:a16="http://schemas.microsoft.com/office/drawing/2014/main" id="{D1481240-9D6C-5716-96BF-4397A4A9EF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64" t="11857" r="20119"/>
            <a:stretch/>
          </p:blipFill>
          <p:spPr bwMode="auto">
            <a:xfrm>
              <a:off x="4464908" y="2162430"/>
              <a:ext cx="4852265" cy="39736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8E3EB5F-C853-F6E8-8652-C04A35D54EA1}"/>
                </a:ext>
              </a:extLst>
            </p:cNvPr>
            <p:cNvSpPr txBox="1"/>
            <p:nvPr/>
          </p:nvSpPr>
          <p:spPr>
            <a:xfrm>
              <a:off x="6207211" y="2216371"/>
              <a:ext cx="3109962" cy="914400"/>
            </a:xfrm>
            <a:prstGeom prst="rect">
              <a:avLst/>
            </a:prstGeom>
            <a:solidFill>
              <a:schemeClr val="bg1"/>
            </a:solidFill>
          </p:spPr>
          <p:txBody>
            <a:bodyPr wrap="square" rtlCol="0">
              <a:spAutoFit/>
            </a:bodyPr>
            <a:lstStyle/>
            <a:p>
              <a:endParaRPr lang="en-US" dirty="0"/>
            </a:p>
          </p:txBody>
        </p:sp>
        <p:sp>
          <p:nvSpPr>
            <p:cNvPr id="7" name="TextBox 6">
              <a:extLst>
                <a:ext uri="{FF2B5EF4-FFF2-40B4-BE49-F238E27FC236}">
                  <a16:creationId xmlns:a16="http://schemas.microsoft.com/office/drawing/2014/main" id="{FC9244BC-5E1E-C8EF-5F00-22DF82A1C14A}"/>
                </a:ext>
              </a:extLst>
            </p:cNvPr>
            <p:cNvSpPr txBox="1"/>
            <p:nvPr/>
          </p:nvSpPr>
          <p:spPr>
            <a:xfrm>
              <a:off x="7704527" y="1730514"/>
              <a:ext cx="1742303" cy="400110"/>
            </a:xfrm>
            <a:prstGeom prst="rect">
              <a:avLst/>
            </a:prstGeom>
            <a:noFill/>
          </p:spPr>
          <p:txBody>
            <a:bodyPr wrap="square" rtlCol="0">
              <a:spAutoFit/>
            </a:bodyPr>
            <a:lstStyle/>
            <a:p>
              <a:pPr algn="ctr"/>
              <a:r>
                <a:rPr lang="en-US" sz="2000" dirty="0">
                  <a:solidFill>
                    <a:schemeClr val="tx2"/>
                  </a:solidFill>
                </a:rPr>
                <a:t>Target model</a:t>
              </a:r>
            </a:p>
          </p:txBody>
        </p:sp>
      </p:grpSp>
    </p:spTree>
    <p:custDataLst>
      <p:tags r:id="rId1"/>
    </p:custDataLst>
    <p:extLst>
      <p:ext uri="{BB962C8B-B14F-4D97-AF65-F5344CB8AC3E}">
        <p14:creationId xmlns:p14="http://schemas.microsoft.com/office/powerpoint/2010/main" val="1708755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21</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Autofit/>
          </a:bodyPr>
          <a:lstStyle/>
          <a:p>
            <a:r>
              <a:rPr lang="en-US" sz="3200" dirty="0"/>
              <a:t>Source graphic: Transfer learning – four main steps</a:t>
            </a:r>
          </a:p>
        </p:txBody>
      </p:sp>
      <p:grpSp>
        <p:nvGrpSpPr>
          <p:cNvPr id="6" name="Group 5">
            <a:extLst>
              <a:ext uri="{FF2B5EF4-FFF2-40B4-BE49-F238E27FC236}">
                <a16:creationId xmlns:a16="http://schemas.microsoft.com/office/drawing/2014/main" id="{6CBA8F59-0C79-4DCE-BFD9-692CF8BD8FFD}"/>
              </a:ext>
            </a:extLst>
          </p:cNvPr>
          <p:cNvGrpSpPr/>
          <p:nvPr/>
        </p:nvGrpSpPr>
        <p:grpSpPr>
          <a:xfrm>
            <a:off x="4464908" y="1553399"/>
            <a:ext cx="4981922" cy="4582662"/>
            <a:chOff x="4464908" y="1553399"/>
            <a:chExt cx="4981922" cy="4582662"/>
          </a:xfrm>
        </p:grpSpPr>
        <p:sp>
          <p:nvSpPr>
            <p:cNvPr id="13" name="TextBox 12">
              <a:extLst>
                <a:ext uri="{FF2B5EF4-FFF2-40B4-BE49-F238E27FC236}">
                  <a16:creationId xmlns:a16="http://schemas.microsoft.com/office/drawing/2014/main" id="{E799CA88-EDD7-1F93-66E6-15078FEF825D}"/>
                </a:ext>
              </a:extLst>
            </p:cNvPr>
            <p:cNvSpPr txBox="1"/>
            <p:nvPr/>
          </p:nvSpPr>
          <p:spPr>
            <a:xfrm>
              <a:off x="4464908" y="1553399"/>
              <a:ext cx="1742303" cy="707886"/>
            </a:xfrm>
            <a:prstGeom prst="rect">
              <a:avLst/>
            </a:prstGeom>
            <a:noFill/>
          </p:spPr>
          <p:txBody>
            <a:bodyPr wrap="square" rtlCol="0">
              <a:spAutoFit/>
            </a:bodyPr>
            <a:lstStyle/>
            <a:p>
              <a:pPr algn="ctr"/>
              <a:r>
                <a:rPr lang="en-US" sz="2000" dirty="0">
                  <a:solidFill>
                    <a:schemeClr val="tx2"/>
                  </a:solidFill>
                </a:rPr>
                <a:t>Pretrained source model</a:t>
              </a:r>
            </a:p>
          </p:txBody>
        </p:sp>
        <p:pic>
          <p:nvPicPr>
            <p:cNvPr id="2" name="Picture 1" descr="Diagram of transfer learning">
              <a:extLst>
                <a:ext uri="{FF2B5EF4-FFF2-40B4-BE49-F238E27FC236}">
                  <a16:creationId xmlns:a16="http://schemas.microsoft.com/office/drawing/2014/main" id="{D1481240-9D6C-5716-96BF-4397A4A9EF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64" t="11857" r="20119"/>
            <a:stretch/>
          </p:blipFill>
          <p:spPr bwMode="auto">
            <a:xfrm>
              <a:off x="4464908" y="2162430"/>
              <a:ext cx="4852265" cy="39736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9244BC-5E1E-C8EF-5F00-22DF82A1C14A}"/>
                </a:ext>
              </a:extLst>
            </p:cNvPr>
            <p:cNvSpPr txBox="1"/>
            <p:nvPr/>
          </p:nvSpPr>
          <p:spPr>
            <a:xfrm>
              <a:off x="7704527" y="1730514"/>
              <a:ext cx="1742303" cy="400110"/>
            </a:xfrm>
            <a:prstGeom prst="rect">
              <a:avLst/>
            </a:prstGeom>
            <a:noFill/>
          </p:spPr>
          <p:txBody>
            <a:bodyPr wrap="square" rtlCol="0">
              <a:spAutoFit/>
            </a:bodyPr>
            <a:lstStyle/>
            <a:p>
              <a:pPr algn="ctr"/>
              <a:r>
                <a:rPr lang="en-US" sz="2000" dirty="0">
                  <a:solidFill>
                    <a:schemeClr val="tx2"/>
                  </a:solidFill>
                </a:rPr>
                <a:t>Target model</a:t>
              </a:r>
            </a:p>
          </p:txBody>
        </p:sp>
      </p:grpSp>
    </p:spTree>
    <p:custDataLst>
      <p:tags r:id="rId1"/>
    </p:custDataLst>
    <p:extLst>
      <p:ext uri="{BB962C8B-B14F-4D97-AF65-F5344CB8AC3E}">
        <p14:creationId xmlns:p14="http://schemas.microsoft.com/office/powerpoint/2010/main" val="324794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22</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Autofit/>
          </a:bodyPr>
          <a:lstStyle/>
          <a:p>
            <a:r>
              <a:rPr lang="en-US" sz="3200" dirty="0"/>
              <a:t>Source graphic: Transfer learning – four main steps</a:t>
            </a:r>
          </a:p>
        </p:txBody>
      </p:sp>
      <p:grpSp>
        <p:nvGrpSpPr>
          <p:cNvPr id="9" name="Group 8">
            <a:extLst>
              <a:ext uri="{FF2B5EF4-FFF2-40B4-BE49-F238E27FC236}">
                <a16:creationId xmlns:a16="http://schemas.microsoft.com/office/drawing/2014/main" id="{4F75B426-2CF7-4B99-B848-005B6D3F4758}"/>
              </a:ext>
            </a:extLst>
          </p:cNvPr>
          <p:cNvGrpSpPr/>
          <p:nvPr/>
        </p:nvGrpSpPr>
        <p:grpSpPr>
          <a:xfrm>
            <a:off x="4464908" y="1553399"/>
            <a:ext cx="6507892" cy="4582662"/>
            <a:chOff x="4464908" y="1553399"/>
            <a:chExt cx="6507892" cy="4582662"/>
          </a:xfrm>
        </p:grpSpPr>
        <p:sp>
          <p:nvSpPr>
            <p:cNvPr id="13" name="TextBox 12">
              <a:extLst>
                <a:ext uri="{FF2B5EF4-FFF2-40B4-BE49-F238E27FC236}">
                  <a16:creationId xmlns:a16="http://schemas.microsoft.com/office/drawing/2014/main" id="{E799CA88-EDD7-1F93-66E6-15078FEF825D}"/>
                </a:ext>
              </a:extLst>
            </p:cNvPr>
            <p:cNvSpPr txBox="1"/>
            <p:nvPr/>
          </p:nvSpPr>
          <p:spPr>
            <a:xfrm>
              <a:off x="4464908" y="1553399"/>
              <a:ext cx="1742303" cy="707886"/>
            </a:xfrm>
            <a:prstGeom prst="rect">
              <a:avLst/>
            </a:prstGeom>
            <a:noFill/>
          </p:spPr>
          <p:txBody>
            <a:bodyPr wrap="square" rtlCol="0">
              <a:spAutoFit/>
            </a:bodyPr>
            <a:lstStyle/>
            <a:p>
              <a:pPr algn="ctr"/>
              <a:r>
                <a:rPr lang="en-US" sz="2000" dirty="0">
                  <a:solidFill>
                    <a:schemeClr val="tx2"/>
                  </a:solidFill>
                </a:rPr>
                <a:t>Pretrained source model</a:t>
              </a:r>
            </a:p>
          </p:txBody>
        </p:sp>
        <p:pic>
          <p:nvPicPr>
            <p:cNvPr id="2" name="Picture 1" descr="Diagram of transfer learning">
              <a:extLst>
                <a:ext uri="{FF2B5EF4-FFF2-40B4-BE49-F238E27FC236}">
                  <a16:creationId xmlns:a16="http://schemas.microsoft.com/office/drawing/2014/main" id="{D1481240-9D6C-5716-96BF-4397A4A9EF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564" t="11857" r="-1485"/>
            <a:stretch/>
          </p:blipFill>
          <p:spPr bwMode="auto">
            <a:xfrm>
              <a:off x="4464908" y="2162430"/>
              <a:ext cx="6507892" cy="397363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9244BC-5E1E-C8EF-5F00-22DF82A1C14A}"/>
                </a:ext>
              </a:extLst>
            </p:cNvPr>
            <p:cNvSpPr txBox="1"/>
            <p:nvPr/>
          </p:nvSpPr>
          <p:spPr>
            <a:xfrm>
              <a:off x="7704527" y="1730514"/>
              <a:ext cx="1742303" cy="400110"/>
            </a:xfrm>
            <a:prstGeom prst="rect">
              <a:avLst/>
            </a:prstGeom>
            <a:noFill/>
          </p:spPr>
          <p:txBody>
            <a:bodyPr wrap="square" rtlCol="0">
              <a:spAutoFit/>
            </a:bodyPr>
            <a:lstStyle/>
            <a:p>
              <a:pPr algn="ctr"/>
              <a:r>
                <a:rPr lang="en-US" sz="2000" dirty="0">
                  <a:solidFill>
                    <a:schemeClr val="tx2"/>
                  </a:solidFill>
                </a:rPr>
                <a:t>Target model</a:t>
              </a:r>
            </a:p>
          </p:txBody>
        </p:sp>
      </p:grpSp>
    </p:spTree>
    <p:custDataLst>
      <p:tags r:id="rId1"/>
    </p:custDataLst>
    <p:extLst>
      <p:ext uri="{BB962C8B-B14F-4D97-AF65-F5344CB8AC3E}">
        <p14:creationId xmlns:p14="http://schemas.microsoft.com/office/powerpoint/2010/main" val="3579738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C6993E40-7A52-96B0-A1F6-AEFBED2A5D4F}"/>
              </a:ext>
            </a:extLst>
          </p:cNvPr>
          <p:cNvSpPr>
            <a:spLocks noGrp="1"/>
          </p:cNvSpPr>
          <p:nvPr>
            <p:ph type="sldNum" idx="97"/>
          </p:nvPr>
        </p:nvSpPr>
        <p:spPr/>
        <p:txBody>
          <a:bodyPr/>
          <a:lstStyle/>
          <a:p>
            <a:fld id="{2613A35D-97EF-7A48-AACF-97D95E22C11E}" type="slidenum">
              <a:rPr lang="en-US" smtClean="0"/>
              <a:pPr/>
              <a:t>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Introduction to transfer learning</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Transfer learning is a popular process to transfer the knowledge that is learned while solving one problem to a new problem.</a:t>
            </a:r>
          </a:p>
          <a:p>
            <a:r>
              <a:rPr lang="en-US" dirty="0"/>
              <a:t>The process has two main datasets:</a:t>
            </a:r>
          </a:p>
          <a:p>
            <a:pPr lvl="1"/>
            <a:r>
              <a:rPr lang="en-US" dirty="0"/>
              <a:t>Source dataset: The original dataset that is used to train the model</a:t>
            </a:r>
          </a:p>
          <a:p>
            <a:pPr lvl="1"/>
            <a:r>
              <a:rPr lang="en-US" dirty="0"/>
              <a:t>Target dataset: The dataset that corresponds to the new problem</a:t>
            </a:r>
          </a:p>
          <a:p>
            <a:r>
              <a:rPr lang="en-US" dirty="0"/>
              <a:t>Typically, the source dataset is larger (or more general) than the target dataset.</a:t>
            </a:r>
          </a:p>
        </p:txBody>
      </p:sp>
    </p:spTree>
    <p:custDataLst>
      <p:tags r:id="rId1"/>
    </p:custDataLst>
    <p:extLst>
      <p:ext uri="{BB962C8B-B14F-4D97-AF65-F5344CB8AC3E}">
        <p14:creationId xmlns:p14="http://schemas.microsoft.com/office/powerpoint/2010/main" val="225499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Slide Number Placeholder 2">
            <a:extLst>
              <a:ext uri="{FF2B5EF4-FFF2-40B4-BE49-F238E27FC236}">
                <a16:creationId xmlns:a16="http://schemas.microsoft.com/office/drawing/2014/main" id="{4FBF1508-DF8E-9189-BCCE-1DABDDC36A32}"/>
              </a:ext>
            </a:extLst>
          </p:cNvPr>
          <p:cNvSpPr>
            <a:spLocks noGrp="1"/>
          </p:cNvSpPr>
          <p:nvPr>
            <p:ph type="sldNum" idx="97"/>
          </p:nvPr>
        </p:nvSpPr>
        <p:spPr/>
        <p:txBody>
          <a:bodyPr/>
          <a:lstStyle/>
          <a:p>
            <a:fld id="{2613A35D-97EF-7A48-AACF-97D95E22C11E}"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Transfer learning example: Train a “cat” classifier</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r>
              <a:rPr lang="en-US" dirty="0"/>
              <a:t>Take a convolutional neural network (CNN), such as AlexNet, that was previously trained on the ImageNet dataset (1.3 million images with 1,000 classes).</a:t>
            </a:r>
          </a:p>
          <a:p>
            <a:r>
              <a:rPr lang="en-US" dirty="0"/>
              <a:t>Keep its weights and retrain it with a source dataset (10,000 images with 2 classes) to classify images to “cat” or “not cat” categories.</a:t>
            </a:r>
          </a:p>
        </p:txBody>
      </p:sp>
      <p:pic>
        <p:nvPicPr>
          <p:cNvPr id="7" name="Picture 6" descr="Figure of transfer learning. See notes for description.">
            <a:extLst>
              <a:ext uri="{FF2B5EF4-FFF2-40B4-BE49-F238E27FC236}">
                <a16:creationId xmlns:a16="http://schemas.microsoft.com/office/drawing/2014/main" id="{BF027AF8-53DC-4725-A199-A9FF834E2CEE}"/>
              </a:ext>
            </a:extLst>
          </p:cNvPr>
          <p:cNvPicPr>
            <a:picLocks noChangeAspect="1"/>
          </p:cNvPicPr>
          <p:nvPr/>
        </p:nvPicPr>
        <p:blipFill>
          <a:blip r:embed="rId4"/>
          <a:stretch>
            <a:fillRect/>
          </a:stretch>
        </p:blipFill>
        <p:spPr>
          <a:xfrm>
            <a:off x="2977626" y="3799920"/>
            <a:ext cx="6236749" cy="2414225"/>
          </a:xfrm>
          <a:prstGeom prst="rect">
            <a:avLst/>
          </a:prstGeom>
        </p:spPr>
      </p:pic>
    </p:spTree>
    <p:custDataLst>
      <p:tags r:id="rId1"/>
    </p:custDataLst>
    <p:extLst>
      <p:ext uri="{BB962C8B-B14F-4D97-AF65-F5344CB8AC3E}">
        <p14:creationId xmlns:p14="http://schemas.microsoft.com/office/powerpoint/2010/main" val="468208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67FAB5E8-BD06-9B0D-795F-33BBBEECE11A}"/>
              </a:ext>
            </a:extLst>
          </p:cNvPr>
          <p:cNvSpPr>
            <a:spLocks noGrp="1"/>
          </p:cNvSpPr>
          <p:nvPr>
            <p:ph type="sldNum" idx="97"/>
          </p:nvPr>
        </p:nvSpPr>
        <p:spPr/>
        <p:txBody>
          <a:bodyPr/>
          <a:lstStyle/>
          <a:p>
            <a:fld id="{2613A35D-97EF-7A48-AACF-97D95E22C11E}"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Transfer learning: Advantages (1 of 2)</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It’s efficient: </a:t>
            </a:r>
          </a:p>
          <a:p>
            <a:pPr lvl="1"/>
            <a:r>
              <a:rPr lang="en-US" dirty="0"/>
              <a:t>Knowledge transfer happens through the reuse of weights and the model architecture that came from training on the source dataset.</a:t>
            </a:r>
          </a:p>
          <a:p>
            <a:pPr lvl="1"/>
            <a:r>
              <a:rPr lang="en-US" dirty="0"/>
              <a:t>Training from scratch on large source datasets is expensive and takes a long time.</a:t>
            </a:r>
          </a:p>
          <a:p>
            <a:pPr lvl="1"/>
            <a:r>
              <a:rPr lang="en-US" dirty="0"/>
              <a:t>Download a pretrained model as the starting point. Many of these models are publicly available.</a:t>
            </a:r>
          </a:p>
        </p:txBody>
      </p:sp>
    </p:spTree>
    <p:custDataLst>
      <p:tags r:id="rId1"/>
    </p:custDataLst>
    <p:extLst>
      <p:ext uri="{BB962C8B-B14F-4D97-AF65-F5344CB8AC3E}">
        <p14:creationId xmlns:p14="http://schemas.microsoft.com/office/powerpoint/2010/main" val="3430971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2">
            <a:extLst>
              <a:ext uri="{FF2B5EF4-FFF2-40B4-BE49-F238E27FC236}">
                <a16:creationId xmlns:a16="http://schemas.microsoft.com/office/drawing/2014/main" id="{35F4D098-407E-51AA-ECE4-2579205FFC16}"/>
              </a:ext>
            </a:extLst>
          </p:cNvPr>
          <p:cNvSpPr>
            <a:spLocks noGrp="1"/>
          </p:cNvSpPr>
          <p:nvPr>
            <p:ph type="sldNum" idx="97"/>
          </p:nvPr>
        </p:nvSpPr>
        <p:spPr/>
        <p:txBody>
          <a:bodyPr/>
          <a:lstStyle/>
          <a:p>
            <a:fld id="{2613A35D-97EF-7A48-AACF-97D95E22C11E}"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Transfer learning: Advantages (2 of 2)</a:t>
            </a: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lang="en-US" dirty="0"/>
              <a:t>It creates high-quality models:</a:t>
            </a:r>
          </a:p>
          <a:p>
            <a:pPr lvl="1"/>
            <a:r>
              <a:rPr lang="en-US" dirty="0"/>
              <a:t>The models that were previously trained on a large source dataset tend to learn universal feature representations well.</a:t>
            </a:r>
          </a:p>
          <a:p>
            <a:pPr lvl="1"/>
            <a:r>
              <a:rPr lang="en-US" dirty="0"/>
              <a:t>The universal representations are:</a:t>
            </a:r>
          </a:p>
          <a:p>
            <a:pPr lvl="2"/>
            <a:r>
              <a:rPr lang="en-US" dirty="0"/>
              <a:t>General features, such as the overall shapes and edges of objects in the images</a:t>
            </a:r>
          </a:p>
          <a:p>
            <a:pPr lvl="2"/>
            <a:r>
              <a:rPr lang="en-US" dirty="0"/>
              <a:t>Good starting points to learn specific problems</a:t>
            </a:r>
          </a:p>
          <a:p>
            <a:pPr lvl="1"/>
            <a:r>
              <a:rPr lang="en-US" dirty="0"/>
              <a:t>With transfer learning, the new model uses this knowledge and learns the target dataset.</a:t>
            </a:r>
          </a:p>
        </p:txBody>
      </p:sp>
    </p:spTree>
    <p:custDataLst>
      <p:tags r:id="rId1"/>
    </p:custDataLst>
    <p:extLst>
      <p:ext uri="{BB962C8B-B14F-4D97-AF65-F5344CB8AC3E}">
        <p14:creationId xmlns:p14="http://schemas.microsoft.com/office/powerpoint/2010/main" val="2498926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7</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Transfer learning: Step one</a:t>
            </a:r>
          </a:p>
        </p:txBody>
      </p:sp>
      <p:sp>
        <p:nvSpPr>
          <p:cNvPr id="5" name="Content Placeholder 4">
            <a:extLst>
              <a:ext uri="{FF2B5EF4-FFF2-40B4-BE49-F238E27FC236}">
                <a16:creationId xmlns:a16="http://schemas.microsoft.com/office/drawing/2014/main" id="{45283F79-0591-4FFC-9131-D660A82E26D5}"/>
              </a:ext>
            </a:extLst>
          </p:cNvPr>
          <p:cNvSpPr>
            <a:spLocks noGrp="1"/>
          </p:cNvSpPr>
          <p:nvPr>
            <p:ph idx="2"/>
          </p:nvPr>
        </p:nvSpPr>
        <p:spPr/>
        <p:txBody>
          <a:bodyPr/>
          <a:lstStyle/>
          <a:p>
            <a:pPr marL="0" indent="0">
              <a:buNone/>
            </a:pPr>
            <a:r>
              <a:rPr lang="en-US" sz="2400" dirty="0"/>
              <a:t>Get a pretrained model (or pretrain it on the source dataset).</a:t>
            </a:r>
          </a:p>
        </p:txBody>
      </p:sp>
      <p:pic>
        <p:nvPicPr>
          <p:cNvPr id="9" name="Picture 8" descr="Multilayer network that is pretrained on a source dataset.">
            <a:extLst>
              <a:ext uri="{FF2B5EF4-FFF2-40B4-BE49-F238E27FC236}">
                <a16:creationId xmlns:a16="http://schemas.microsoft.com/office/drawing/2014/main" id="{DBAB47DE-28D2-4C87-89C5-5214CD07EF37}"/>
              </a:ext>
            </a:extLst>
          </p:cNvPr>
          <p:cNvPicPr>
            <a:picLocks noChangeAspect="1"/>
          </p:cNvPicPr>
          <p:nvPr/>
        </p:nvPicPr>
        <p:blipFill>
          <a:blip r:embed="rId4"/>
          <a:stretch>
            <a:fillRect/>
          </a:stretch>
        </p:blipFill>
        <p:spPr>
          <a:xfrm>
            <a:off x="3911807" y="1491834"/>
            <a:ext cx="1865538" cy="4615072"/>
          </a:xfrm>
          <a:prstGeom prst="rect">
            <a:avLst/>
          </a:prstGeom>
        </p:spPr>
      </p:pic>
    </p:spTree>
    <p:custDataLst>
      <p:tags r:id="rId1"/>
    </p:custDataLst>
    <p:extLst>
      <p:ext uri="{BB962C8B-B14F-4D97-AF65-F5344CB8AC3E}">
        <p14:creationId xmlns:p14="http://schemas.microsoft.com/office/powerpoint/2010/main" val="2827432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8</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Transfer learning: Step two</a:t>
            </a:r>
          </a:p>
        </p:txBody>
      </p:sp>
      <p:sp>
        <p:nvSpPr>
          <p:cNvPr id="5" name="Content Placeholder 4">
            <a:extLst>
              <a:ext uri="{FF2B5EF4-FFF2-40B4-BE49-F238E27FC236}">
                <a16:creationId xmlns:a16="http://schemas.microsoft.com/office/drawing/2014/main" id="{45283F79-0591-4FFC-9131-D660A82E26D5}"/>
              </a:ext>
            </a:extLst>
          </p:cNvPr>
          <p:cNvSpPr>
            <a:spLocks noGrp="1"/>
          </p:cNvSpPr>
          <p:nvPr>
            <p:ph idx="2"/>
          </p:nvPr>
        </p:nvSpPr>
        <p:spPr/>
        <p:txBody>
          <a:bodyPr/>
          <a:lstStyle/>
          <a:p>
            <a:pPr marL="0" indent="0">
              <a:buNone/>
            </a:pPr>
            <a:r>
              <a:rPr lang="en-US" sz="2400" dirty="0"/>
              <a:t>Create a target neural network architecture and copy the trained parameters.</a:t>
            </a:r>
          </a:p>
        </p:txBody>
      </p:sp>
      <p:pic>
        <p:nvPicPr>
          <p:cNvPr id="11" name="Picture 10" descr="Figure to demonstrate this step. See details in notes.">
            <a:extLst>
              <a:ext uri="{FF2B5EF4-FFF2-40B4-BE49-F238E27FC236}">
                <a16:creationId xmlns:a16="http://schemas.microsoft.com/office/drawing/2014/main" id="{84E23309-AF03-4DA6-A238-E51D2D39A2A5}"/>
              </a:ext>
            </a:extLst>
          </p:cNvPr>
          <p:cNvPicPr>
            <a:picLocks noChangeAspect="1"/>
          </p:cNvPicPr>
          <p:nvPr/>
        </p:nvPicPr>
        <p:blipFill>
          <a:blip r:embed="rId4"/>
          <a:stretch>
            <a:fillRect/>
          </a:stretch>
        </p:blipFill>
        <p:spPr>
          <a:xfrm>
            <a:off x="3903460" y="1492103"/>
            <a:ext cx="5108891" cy="4621169"/>
          </a:xfrm>
          <a:prstGeom prst="rect">
            <a:avLst/>
          </a:prstGeom>
        </p:spPr>
      </p:pic>
    </p:spTree>
    <p:custDataLst>
      <p:tags r:id="rId1"/>
    </p:custDataLst>
    <p:extLst>
      <p:ext uri="{BB962C8B-B14F-4D97-AF65-F5344CB8AC3E}">
        <p14:creationId xmlns:p14="http://schemas.microsoft.com/office/powerpoint/2010/main" val="34284249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9E1B966-B493-4C11-ACE7-2F3D52A5F14E}"/>
              </a:ext>
            </a:extLst>
          </p:cNvPr>
          <p:cNvSpPr>
            <a:spLocks noGrp="1"/>
          </p:cNvSpPr>
          <p:nvPr>
            <p:ph type="sldNum" idx="97"/>
          </p:nvPr>
        </p:nvSpPr>
        <p:spPr/>
        <p:txBody>
          <a:bodyPr/>
          <a:lstStyle/>
          <a:p>
            <a:fld id="{2613A35D-97EF-7A48-AACF-97D95E22C11E}" type="slidenum">
              <a:rPr lang="en-US" smtClean="0"/>
              <a:pPr/>
              <a:t>9</a:t>
            </a:fld>
            <a:endParaRPr lang="en-US" dirty="0"/>
          </a:p>
        </p:txBody>
      </p:sp>
      <p:sp>
        <p:nvSpPr>
          <p:cNvPr id="4" name="Title 3">
            <a:extLst>
              <a:ext uri="{FF2B5EF4-FFF2-40B4-BE49-F238E27FC236}">
                <a16:creationId xmlns:a16="http://schemas.microsoft.com/office/drawing/2014/main" id="{9D7154BC-DEE5-41C1-A2A3-399E8A564DCE}"/>
              </a:ext>
            </a:extLst>
          </p:cNvPr>
          <p:cNvSpPr>
            <a:spLocks noGrp="1"/>
          </p:cNvSpPr>
          <p:nvPr>
            <p:ph type="title" idx="1"/>
          </p:nvPr>
        </p:nvSpPr>
        <p:spPr/>
        <p:txBody>
          <a:bodyPr>
            <a:normAutofit fontScale="90000"/>
          </a:bodyPr>
          <a:lstStyle/>
          <a:p>
            <a:r>
              <a:rPr lang="en-US" dirty="0"/>
              <a:t>Transfer learning: Step three</a:t>
            </a:r>
          </a:p>
        </p:txBody>
      </p:sp>
      <p:sp>
        <p:nvSpPr>
          <p:cNvPr id="5" name="Content Placeholder 4">
            <a:extLst>
              <a:ext uri="{FF2B5EF4-FFF2-40B4-BE49-F238E27FC236}">
                <a16:creationId xmlns:a16="http://schemas.microsoft.com/office/drawing/2014/main" id="{45283F79-0591-4FFC-9131-D660A82E26D5}"/>
              </a:ext>
            </a:extLst>
          </p:cNvPr>
          <p:cNvSpPr>
            <a:spLocks noGrp="1"/>
          </p:cNvSpPr>
          <p:nvPr>
            <p:ph idx="2"/>
          </p:nvPr>
        </p:nvSpPr>
        <p:spPr/>
        <p:txBody>
          <a:bodyPr/>
          <a:lstStyle/>
          <a:p>
            <a:pPr marL="0" indent="0">
              <a:buNone/>
            </a:pPr>
            <a:r>
              <a:rPr lang="en-US" sz="2400" dirty="0"/>
              <a:t>Create and randomly initialize the output layer.</a:t>
            </a:r>
          </a:p>
        </p:txBody>
      </p:sp>
      <p:pic>
        <p:nvPicPr>
          <p:cNvPr id="9" name="Picture 8" descr="Figure to demonstrate this step. See details in notes.">
            <a:extLst>
              <a:ext uri="{FF2B5EF4-FFF2-40B4-BE49-F238E27FC236}">
                <a16:creationId xmlns:a16="http://schemas.microsoft.com/office/drawing/2014/main" id="{0D036800-6A84-4D5D-A10B-544C33768B5E}"/>
              </a:ext>
            </a:extLst>
          </p:cNvPr>
          <p:cNvPicPr>
            <a:picLocks noChangeAspect="1"/>
          </p:cNvPicPr>
          <p:nvPr/>
        </p:nvPicPr>
        <p:blipFill>
          <a:blip r:embed="rId4"/>
          <a:stretch>
            <a:fillRect/>
          </a:stretch>
        </p:blipFill>
        <p:spPr>
          <a:xfrm>
            <a:off x="3903460" y="1492103"/>
            <a:ext cx="5108891" cy="4621169"/>
          </a:xfrm>
          <a:prstGeom prst="rect">
            <a:avLst/>
          </a:prstGeom>
        </p:spPr>
      </p:pic>
    </p:spTree>
    <p:custDataLst>
      <p:tags r:id="rId1"/>
    </p:custDataLst>
    <p:extLst>
      <p:ext uri="{BB962C8B-B14F-4D97-AF65-F5344CB8AC3E}">
        <p14:creationId xmlns:p14="http://schemas.microsoft.com/office/powerpoint/2010/main" val="18734593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MLU-ACADEMY-V5" val="jdpyzZ5F"/>
  <p:tag name="ARTICULATE_SLIDE_COUNT" val="2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3685</TotalTime>
  <Words>1677</Words>
  <Application>Microsoft Macintosh PowerPoint</Application>
  <PresentationFormat>Widescreen</PresentationFormat>
  <Paragraphs>187</Paragraphs>
  <Slides>22</Slides>
  <Notes>22</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Amazon Ember Display</vt:lpstr>
      <vt:lpstr>Amazon Ember Display Heavy</vt:lpstr>
      <vt:lpstr>Amazon Ember Heavy</vt:lpstr>
      <vt:lpstr>Arial</vt:lpstr>
      <vt:lpstr>Calibri</vt:lpstr>
      <vt:lpstr>Calibri Light</vt:lpstr>
      <vt:lpstr>Lucida Console</vt:lpstr>
      <vt:lpstr>Custom Design</vt:lpstr>
      <vt:lpstr>Transfer Learning</vt:lpstr>
      <vt:lpstr>Today’s activities</vt:lpstr>
      <vt:lpstr>Introduction to transfer learning</vt:lpstr>
      <vt:lpstr>Transfer learning example: Train a “cat” classifier</vt:lpstr>
      <vt:lpstr>Transfer learning: Advantages (1 of 2)</vt:lpstr>
      <vt:lpstr>Transfer learning: Advantages (2 of 2)</vt:lpstr>
      <vt:lpstr>Transfer learning: Step one</vt:lpstr>
      <vt:lpstr>Transfer learning: Step two</vt:lpstr>
      <vt:lpstr>Transfer learning: Step three</vt:lpstr>
      <vt:lpstr>Transfer learning: Step four</vt:lpstr>
      <vt:lpstr>Review: Transfer learning steps</vt:lpstr>
      <vt:lpstr>Transfer learning: Best practices</vt:lpstr>
      <vt:lpstr>Torchvision models</vt:lpstr>
      <vt:lpstr>Examples of pretrained torchvision models</vt:lpstr>
      <vt:lpstr>Using pretrained models</vt:lpstr>
      <vt:lpstr>PowerPoint Presentation</vt:lpstr>
      <vt:lpstr>Image source slide (for curriculum development use only)</vt:lpstr>
      <vt:lpstr>Source graphic: Transfer Learning - example</vt:lpstr>
      <vt:lpstr>Source graphic: Transfer learning – four main steps</vt:lpstr>
      <vt:lpstr>Source graphic: Transfer learning – four main steps</vt:lpstr>
      <vt:lpstr>Source graphic: Transfer learning – four main steps</vt:lpstr>
      <vt:lpstr>Source graphic: Transfer learning – four main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274</cp:revision>
  <dcterms:created xsi:type="dcterms:W3CDTF">2022-11-16T15:46:36Z</dcterms:created>
  <dcterms:modified xsi:type="dcterms:W3CDTF">2025-05-05T23:22:07Z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30143E87-89BD-4CEF-9C16-3C2CBE2A33CA</vt:lpwstr>
  </property>
  <property fmtid="{D5CDD505-2E9C-101B-9397-08002B2CF9AE}" pid="3" name="ArticulatePath">
    <vt:lpwstr>MLUDTI-EN-M3-L6</vt:lpwstr>
  </property>
</Properties>
</file>