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11" r:id="rId3"/>
    <p:sldId id="4317" r:id="rId4"/>
    <p:sldId id="4318" r:id="rId5"/>
    <p:sldId id="4313" r:id="rId6"/>
    <p:sldId id="4319" r:id="rId7"/>
    <p:sldId id="4316" r:id="rId8"/>
    <p:sldId id="4314" r:id="rId9"/>
    <p:sldId id="4320" r:id="rId10"/>
    <p:sldId id="4315" r:id="rId11"/>
    <p:sldId id="2147477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bik, Gabriel" initials="KG" lastIdx="15" clrIdx="0">
    <p:extLst>
      <p:ext uri="{19B8F6BF-5375-455C-9EA6-DF929625EA0E}">
        <p15:presenceInfo xmlns:p15="http://schemas.microsoft.com/office/powerpoint/2012/main" userId="S-1-5-21-1407069837-2091007605-538272213-15390607" providerId="AD"/>
      </p:ext>
    </p:extLst>
  </p:cmAuthor>
  <p:cmAuthor id="2" name="Microsoft Office User" initials="MOU" lastIdx="5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Xin Gao" initials="XG" lastIdx="42" clrIdx="2">
    <p:extLst>
      <p:ext uri="{19B8F6BF-5375-455C-9EA6-DF929625EA0E}">
        <p15:presenceInfo xmlns:p15="http://schemas.microsoft.com/office/powerpoint/2012/main" userId="Xin Gao" providerId="None"/>
      </p:ext>
    </p:extLst>
  </p:cmAuthor>
  <p:cmAuthor id="4" name="Stading, Katrina" initials="SK" lastIdx="2" clrIdx="3">
    <p:extLst>
      <p:ext uri="{19B8F6BF-5375-455C-9EA6-DF929625EA0E}">
        <p15:presenceInfo xmlns:p15="http://schemas.microsoft.com/office/powerpoint/2012/main" userId="S-1-5-21-1407069837-2091007605-538272213-318135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EB8"/>
    <a:srgbClr val="003081"/>
    <a:srgbClr val="E02A5D"/>
    <a:srgbClr val="DF2A5D"/>
    <a:srgbClr val="015176"/>
    <a:srgbClr val="CBCDD8"/>
    <a:srgbClr val="7C59EE"/>
    <a:srgbClr val="B2DAFF"/>
    <a:srgbClr val="66BFFF"/>
    <a:srgbClr val="AD2D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0" autoAdjust="0"/>
    <p:restoredTop sz="70544" autoAdjust="0"/>
  </p:normalViewPr>
  <p:slideViewPr>
    <p:cSldViewPr snapToGrid="0">
      <p:cViewPr varScale="1">
        <p:scale>
          <a:sx n="88" d="100"/>
          <a:sy n="88" d="100"/>
        </p:scale>
        <p:origin x="15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7F1D02-BD35-4DF1-BB82-B2BBB9E9E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B0D0E-C2F1-48BA-8438-02AD1196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5555E-1DB2-4919-93D4-09EEBBAD16EA}" type="datetimeFigureOut">
              <a:rPr lang="en-US" smtClean="0"/>
              <a:t>5/5/25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07432-3DCE-44B5-87CF-608F96BF26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5EFC9-6496-4D76-96AA-F7D5515775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D640C-4776-48F4-956F-0DC1A2CE5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40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9494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52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90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9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9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7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2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943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5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6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7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40000">
              <a:srgbClr val="330066"/>
            </a:gs>
            <a:gs pos="0">
              <a:srgbClr val="2C2C2C"/>
            </a:gs>
            <a:gs pos="100000">
              <a:srgbClr val="2C2C2C"/>
            </a:gs>
            <a:gs pos="75000">
              <a:srgbClr val="0070C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>
            <a:extLst>
              <a:ext uri="{FF2B5EF4-FFF2-40B4-BE49-F238E27FC236}">
                <a16:creationId xmlns:a16="http://schemas.microsoft.com/office/drawing/2014/main" id="{576AC153-25F3-4431-87F8-2E0931CF2549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D269A5-D107-2782-1600-9CFF8B439252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401652" y="1565366"/>
            <a:ext cx="11430684" cy="2194560"/>
          </a:xfrm>
        </p:spPr>
        <p:txBody>
          <a:bodyPr anchor="b">
            <a:normAutofit/>
          </a:bodyPr>
          <a:lstStyle>
            <a:lvl1pPr>
              <a:defRPr sz="4800" b="1" i="0">
                <a:solidFill>
                  <a:srgbClr val="F1F3F3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Enter lesson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61F05-1C18-7A17-A21D-C93186B1401A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401652" y="4072344"/>
            <a:ext cx="8412479" cy="548641"/>
          </a:xfrm>
        </p:spPr>
        <p:txBody>
          <a:bodyPr>
            <a:normAutofit/>
          </a:bodyPr>
          <a:lstStyle>
            <a:lvl1pPr marL="0" indent="0">
              <a:buNone/>
              <a:defRPr sz="3200" i="1">
                <a:solidFill>
                  <a:srgbClr val="F1F3F3"/>
                </a:solidFill>
                <a:latin typeface="+mn-lt"/>
              </a:defRPr>
            </a:lvl1pPr>
          </a:lstStyle>
          <a:p>
            <a:r>
              <a:rPr lang="en-US" dirty="0"/>
              <a:t>Enter course name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8007F72-4142-F93E-B4D8-E79E478801B1}"/>
              </a:ext>
            </a:extLst>
          </p:cNvPr>
          <p:cNvSpPr>
            <a:spLocks noGrp="1"/>
          </p:cNvSpPr>
          <p:nvPr>
            <p:ph type="body" idx="98" hasCustomPrompt="1"/>
          </p:nvPr>
        </p:nvSpPr>
        <p:spPr>
          <a:xfrm>
            <a:off x="401652" y="4743994"/>
            <a:ext cx="5486400" cy="548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F1F3F3"/>
                </a:solidFill>
                <a:latin typeface="+mn-lt"/>
              </a:defRPr>
            </a:lvl1pPr>
          </a:lstStyle>
          <a:p>
            <a:r>
              <a:rPr lang="en-US" dirty="0"/>
              <a:t>Module # - Lesson #</a:t>
            </a:r>
          </a:p>
        </p:txBody>
      </p:sp>
    </p:spTree>
    <p:extLst>
      <p:ext uri="{BB962C8B-B14F-4D97-AF65-F5344CB8AC3E}">
        <p14:creationId xmlns:p14="http://schemas.microsoft.com/office/powerpoint/2010/main" val="27471892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gradFill flip="none" rotWithShape="1">
          <a:gsLst>
            <a:gs pos="0">
              <a:srgbClr val="2C2C2C"/>
            </a:gs>
            <a:gs pos="40000">
              <a:srgbClr val="330066"/>
            </a:gs>
            <a:gs pos="75000">
              <a:srgbClr val="0070C0"/>
            </a:gs>
            <a:gs pos="97000">
              <a:srgbClr val="2C2C2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>
            <a:extLst>
              <a:ext uri="{FF2B5EF4-FFF2-40B4-BE49-F238E27FC236}">
                <a16:creationId xmlns:a16="http://schemas.microsoft.com/office/drawing/2014/main" id="{576AC153-25F3-4431-87F8-2E0931CF2549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A17E9-D485-4DA4-B2AE-3F2D6BBB097D}"/>
              </a:ext>
            </a:extLst>
          </p:cNvPr>
          <p:cNvSpPr txBox="1"/>
          <p:nvPr/>
        </p:nvSpPr>
        <p:spPr>
          <a:xfrm>
            <a:off x="6671462" y="5121212"/>
            <a:ext cx="4415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Thank you!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03BAED-C218-4493-92DB-15D5FF4C08C1}"/>
              </a:ext>
            </a:extLst>
          </p:cNvPr>
          <p:cNvGrpSpPr/>
          <p:nvPr/>
        </p:nvGrpSpPr>
        <p:grpSpPr>
          <a:xfrm>
            <a:off x="7405848" y="2400065"/>
            <a:ext cx="2946474" cy="2615329"/>
            <a:chOff x="3288681" y="1271382"/>
            <a:chExt cx="3657600" cy="32465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EE457E-20AD-45C7-9922-9F6A90981CF3}"/>
                </a:ext>
              </a:extLst>
            </p:cNvPr>
            <p:cNvGrpSpPr/>
            <p:nvPr/>
          </p:nvGrpSpPr>
          <p:grpSpPr>
            <a:xfrm>
              <a:off x="4520584" y="2134033"/>
              <a:ext cx="1206148" cy="365126"/>
              <a:chOff x="5424840" y="3468510"/>
              <a:chExt cx="1206148" cy="365126"/>
            </a:xfrm>
            <a:solidFill>
              <a:schemeClr val="bg1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C872F8E-C191-47BD-A5D0-340D828994BF}"/>
                  </a:ext>
                </a:extLst>
              </p:cNvPr>
              <p:cNvSpPr/>
              <p:nvPr/>
            </p:nvSpPr>
            <p:spPr>
              <a:xfrm>
                <a:off x="5424840" y="3468510"/>
                <a:ext cx="365126" cy="365126"/>
              </a:xfrm>
              <a:prstGeom prst="ellipse">
                <a:avLst/>
              </a:prstGeom>
              <a:grpFill/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E3F5C2-97FE-480F-B861-BCDAD2A408AC}"/>
                  </a:ext>
                </a:extLst>
              </p:cNvPr>
              <p:cNvSpPr/>
              <p:nvPr/>
            </p:nvSpPr>
            <p:spPr>
              <a:xfrm>
                <a:off x="6265862" y="3468510"/>
                <a:ext cx="365126" cy="365126"/>
              </a:xfrm>
              <a:prstGeom prst="ellipse">
                <a:avLst/>
              </a:prstGeom>
              <a:grpFill/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6B964-0C6D-4A72-AAB3-59AF6B7E5AC7}"/>
                </a:ext>
              </a:extLst>
            </p:cNvPr>
            <p:cNvSpPr/>
            <p:nvPr/>
          </p:nvSpPr>
          <p:spPr>
            <a:xfrm>
              <a:off x="4026378" y="1729398"/>
              <a:ext cx="2194560" cy="1188720"/>
            </a:xfrm>
            <a:prstGeom prst="rect">
              <a:avLst/>
            </a:prstGeom>
            <a:noFill/>
            <a:ln w="117475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825AB-CA44-4652-9932-F35604DBDEC4}"/>
                </a:ext>
              </a:extLst>
            </p:cNvPr>
            <p:cNvSpPr/>
            <p:nvPr/>
          </p:nvSpPr>
          <p:spPr>
            <a:xfrm>
              <a:off x="4026378" y="1272198"/>
              <a:ext cx="2194560" cy="457200"/>
            </a:xfrm>
            <a:prstGeom prst="rect">
              <a:avLst/>
            </a:prstGeom>
            <a:noFill/>
            <a:ln w="117475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2B4B5E-1650-4605-B6D3-AD8004E2324E}"/>
                </a:ext>
              </a:extLst>
            </p:cNvPr>
            <p:cNvCxnSpPr>
              <a:cxnSpLocks/>
            </p:cNvCxnSpPr>
            <p:nvPr/>
          </p:nvCxnSpPr>
          <p:spPr>
            <a:xfrm>
              <a:off x="3288681" y="1271382"/>
              <a:ext cx="3657600" cy="0"/>
            </a:xfrm>
            <a:prstGeom prst="line">
              <a:avLst/>
            </a:prstGeom>
            <a:ln w="1174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723D12-12B1-494E-BB81-55C2CC9CF193}"/>
                </a:ext>
              </a:extLst>
            </p:cNvPr>
            <p:cNvCxnSpPr>
              <a:cxnSpLocks/>
            </p:cNvCxnSpPr>
            <p:nvPr/>
          </p:nvCxnSpPr>
          <p:spPr>
            <a:xfrm>
              <a:off x="3621747" y="1325147"/>
              <a:ext cx="0" cy="567545"/>
            </a:xfrm>
            <a:prstGeom prst="line">
              <a:avLst/>
            </a:prstGeom>
            <a:ln w="1174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C2E83B-9A5C-4B09-8EF1-304F16F06266}"/>
                </a:ext>
              </a:extLst>
            </p:cNvPr>
            <p:cNvSpPr/>
            <p:nvPr/>
          </p:nvSpPr>
          <p:spPr>
            <a:xfrm>
              <a:off x="4575018" y="2917332"/>
              <a:ext cx="1097280" cy="1021580"/>
            </a:xfrm>
            <a:prstGeom prst="rect">
              <a:avLst/>
            </a:prstGeom>
            <a:noFill/>
            <a:ln w="117475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0F5C88A-DF5B-4449-97AC-74904B4DF3B6}"/>
                </a:ext>
              </a:extLst>
            </p:cNvPr>
            <p:cNvGrpSpPr/>
            <p:nvPr/>
          </p:nvGrpSpPr>
          <p:grpSpPr>
            <a:xfrm>
              <a:off x="4297506" y="3097059"/>
              <a:ext cx="1652305" cy="567544"/>
              <a:chOff x="5175577" y="4431536"/>
              <a:chExt cx="1652305" cy="56754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56C72D9-DCFF-4844-905D-A1FA40AF3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577" y="4431536"/>
                <a:ext cx="0" cy="567544"/>
              </a:xfrm>
              <a:prstGeom prst="line">
                <a:avLst/>
              </a:prstGeom>
              <a:ln w="11747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ACD66E4-DCDC-423C-92F8-A6BCB7C9F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7882" y="4431536"/>
                <a:ext cx="0" cy="567544"/>
              </a:xfrm>
              <a:prstGeom prst="line">
                <a:avLst/>
              </a:prstGeom>
              <a:ln w="11747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45858A7-4589-4E1D-A7C8-6D1EF02FDDEF}"/>
                </a:ext>
              </a:extLst>
            </p:cNvPr>
            <p:cNvGrpSpPr/>
            <p:nvPr/>
          </p:nvGrpSpPr>
          <p:grpSpPr>
            <a:xfrm>
              <a:off x="4881204" y="3949770"/>
              <a:ext cx="484909" cy="568147"/>
              <a:chOff x="5768311" y="5309299"/>
              <a:chExt cx="484909" cy="56814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54C8AC8-EC33-4E49-8D93-3DE13BFC9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8311" y="5309299"/>
                <a:ext cx="0" cy="567545"/>
              </a:xfrm>
              <a:prstGeom prst="line">
                <a:avLst/>
              </a:prstGeom>
              <a:ln w="11747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A20822B-432B-4785-8E1A-968761BFE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3220" y="5309902"/>
                <a:ext cx="0" cy="567544"/>
              </a:xfrm>
              <a:prstGeom prst="line">
                <a:avLst/>
              </a:prstGeom>
              <a:ln w="11747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4360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">
    <p:bg>
      <p:bgPr>
        <a:gradFill>
          <a:gsLst>
            <a:gs pos="0">
              <a:srgbClr val="47008F">
                <a:lumMod val="90000"/>
                <a:lumOff val="10000"/>
              </a:srgbClr>
            </a:gs>
            <a:gs pos="23000">
              <a:srgbClr val="47008F">
                <a:lumMod val="97000"/>
                <a:lumOff val="3000"/>
              </a:srgbClr>
            </a:gs>
            <a:gs pos="69000">
              <a:srgbClr val="47008F">
                <a:lumMod val="83000"/>
              </a:srgbClr>
            </a:gs>
            <a:gs pos="97000">
              <a:srgbClr val="47008F">
                <a:lumMod val="73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>
            <a:extLst>
              <a:ext uri="{FF2B5EF4-FFF2-40B4-BE49-F238E27FC236}">
                <a16:creationId xmlns:a16="http://schemas.microsoft.com/office/drawing/2014/main" id="{576AC153-25F3-4431-87F8-2E0931CF2549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FEA5D771-1E37-4674-A454-5B6A887E81B8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2435469"/>
            <a:ext cx="11472013" cy="1960803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2"/>
                </a:solidFill>
                <a:latin typeface="Amazon Ember Display Heavy"/>
              </a:defRPr>
            </a:lvl1pPr>
          </a:lstStyle>
          <a:p>
            <a:r>
              <a:rPr lang="en-US" dirty="0"/>
              <a:t>“Enter quote here”</a:t>
            </a:r>
          </a:p>
        </p:txBody>
      </p:sp>
      <p:sp>
        <p:nvSpPr>
          <p:cNvPr id="2" name="Attribution">
            <a:extLst>
              <a:ext uri="{FF2B5EF4-FFF2-40B4-BE49-F238E27FC236}">
                <a16:creationId xmlns:a16="http://schemas.microsoft.com/office/drawing/2014/main" id="{0DEABB21-C29F-4E2E-AADE-6FBA5EF95AF4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0" y="4624991"/>
            <a:ext cx="5741773" cy="770066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- Attribution</a:t>
            </a:r>
          </a:p>
        </p:txBody>
      </p:sp>
    </p:spTree>
    <p:extLst>
      <p:ext uri="{BB962C8B-B14F-4D97-AF65-F5344CB8AC3E}">
        <p14:creationId xmlns:p14="http://schemas.microsoft.com/office/powerpoint/2010/main" val="165101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pic Introdu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8A78E8-6AA2-E26A-BE84-51DCD543A1DF}"/>
              </a:ext>
            </a:extLst>
          </p:cNvPr>
          <p:cNvSpPr/>
          <p:nvPr/>
        </p:nvSpPr>
        <p:spPr>
          <a:xfrm>
            <a:off x="0" y="11648"/>
            <a:ext cx="4434840" cy="6858000"/>
          </a:xfrm>
          <a:prstGeom prst="rect">
            <a:avLst/>
          </a:prstGeom>
          <a:gradFill flip="none" rotWithShape="1">
            <a:gsLst>
              <a:gs pos="0">
                <a:srgbClr val="47008F">
                  <a:lumMod val="90000"/>
                  <a:lumOff val="10000"/>
                </a:srgbClr>
              </a:gs>
              <a:gs pos="23000">
                <a:srgbClr val="47008F">
                  <a:lumMod val="97000"/>
                  <a:lumOff val="3000"/>
                </a:srgbClr>
              </a:gs>
              <a:gs pos="69000">
                <a:srgbClr val="47008F">
                  <a:lumMod val="83000"/>
                </a:srgbClr>
              </a:gs>
              <a:gs pos="97000">
                <a:srgbClr val="47008F">
                  <a:lumMod val="7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lide Number">
            <a:extLst>
              <a:ext uri="{FF2B5EF4-FFF2-40B4-BE49-F238E27FC236}">
                <a16:creationId xmlns:a16="http://schemas.microsoft.com/office/drawing/2014/main" id="{E7A23F66-1657-489E-8769-B7CCC9F020AC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2D32D74-0FC6-414A-96C5-2549942CD64E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243242" y="292099"/>
            <a:ext cx="4062057" cy="186690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3600">
                <a:solidFill>
                  <a:srgbClr val="F1F3F3"/>
                </a:solidFill>
                <a:latin typeface="Amazon Ember Display Heavy"/>
              </a:defRPr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2" name="LeftPlaceholder">
            <a:extLst>
              <a:ext uri="{FF2B5EF4-FFF2-40B4-BE49-F238E27FC236}">
                <a16:creationId xmlns:a16="http://schemas.microsoft.com/office/drawing/2014/main" id="{84AC47C1-092B-4DE6-902E-A0B39385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246888" y="2434960"/>
            <a:ext cx="4060392" cy="3657600"/>
          </a:xfrm>
        </p:spPr>
        <p:txBody>
          <a:bodyPr anchor="t">
            <a:noAutofit/>
          </a:bodyPr>
          <a:lstStyle>
            <a:lvl1pPr marL="0" indent="0" algn="ctr">
              <a:buNone/>
              <a:defRPr>
                <a:solidFill>
                  <a:srgbClr val="F1F3F3"/>
                </a:solidFill>
                <a:latin typeface="+mn-lt"/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88E0D0B-F719-4929-9A45-08A3503393CA}"/>
              </a:ext>
            </a:extLst>
          </p:cNvPr>
          <p:cNvSpPr>
            <a:spLocks noGrp="1"/>
          </p:cNvSpPr>
          <p:nvPr>
            <p:ph type="body" idx="3" hasCustomPrompt="1"/>
          </p:nvPr>
        </p:nvSpPr>
        <p:spPr>
          <a:xfrm>
            <a:off x="4592635" y="292099"/>
            <a:ext cx="7239701" cy="61426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defRPr sz="2800">
                <a:solidFill>
                  <a:srgbClr val="232F3E"/>
                </a:solidFill>
                <a:latin typeface="+mn-lt"/>
              </a:defRPr>
            </a:lvl1pPr>
            <a:lvl2pPr marL="461963" indent="-2286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defRPr sz="2400">
                <a:solidFill>
                  <a:srgbClr val="232F3E"/>
                </a:solidFill>
                <a:latin typeface="+mn-lt"/>
              </a:defRPr>
            </a:lvl2pPr>
            <a:lvl3pPr marL="684213" indent="-2286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defRPr sz="2200">
                <a:solidFill>
                  <a:srgbClr val="232F3E"/>
                </a:solidFill>
                <a:latin typeface="+mn-lt"/>
              </a:defRPr>
            </a:lvl3pPr>
            <a:lvl4pPr marL="914400" indent="-2286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defRPr sz="1800">
                <a:solidFill>
                  <a:srgbClr val="232F3E"/>
                </a:solidFill>
                <a:latin typeface="+mn-lt"/>
              </a:defRPr>
            </a:lvl4pPr>
            <a:lvl5pPr marL="1144588" indent="-2286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defRPr sz="1800">
                <a:solidFill>
                  <a:srgbClr val="232F3E"/>
                </a:solidFill>
                <a:latin typeface="+mn-lt"/>
              </a:defRPr>
            </a:lvl5pPr>
            <a:lvl7pPr marL="2743200" indent="0">
              <a:buNone/>
              <a:defRPr/>
            </a:lvl7pPr>
          </a:lstStyle>
          <a:p>
            <a:pPr lvl="0"/>
            <a:r>
              <a:rPr lang="en-US" dirty="0"/>
              <a:t>Add content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54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Divider">
            <a:extLst>
              <a:ext uri="{FF2B5EF4-FFF2-40B4-BE49-F238E27FC236}">
                <a16:creationId xmlns:a16="http://schemas.microsoft.com/office/drawing/2014/main" id="{F3CAEA78-64D9-4CA8-84AB-317B5F555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28377"/>
            <a:ext cx="11484864" cy="45720"/>
          </a:xfrm>
          <a:prstGeom prst="rect">
            <a:avLst/>
          </a:prstGeom>
        </p:spPr>
      </p:pic>
      <p:sp>
        <p:nvSpPr>
          <p:cNvPr id="97" name="Slide Number">
            <a:extLst>
              <a:ext uri="{FF2B5EF4-FFF2-40B4-BE49-F238E27FC236}">
                <a16:creationId xmlns:a16="http://schemas.microsoft.com/office/drawing/2014/main" id="{02D04820-1551-4DB8-9246-39CB85899696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F8A0ED5-8D88-437F-965F-590C0BD195F1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52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>
                <a:solidFill>
                  <a:srgbClr val="232F3E"/>
                </a:solidFill>
                <a:latin typeface="Amazon Ember Display Heavy"/>
              </a:defRPr>
            </a:lvl1pPr>
          </a:lstStyle>
          <a:p>
            <a:r>
              <a:rPr lang="en-US" dirty="0"/>
              <a:t>Title and text column</a:t>
            </a: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C4E502B2-1435-4BCB-BD77-B9E6CB7B3BF5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365760" y="1165536"/>
            <a:ext cx="11466576" cy="52626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232F3E"/>
                </a:solidFill>
              </a:defRPr>
            </a:lvl1pPr>
            <a:lvl2pPr marL="457200" indent="-223838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tabLst/>
              <a:defRPr>
                <a:solidFill>
                  <a:srgbClr val="232F3E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tabLst/>
              <a:defRPr sz="2000">
                <a:solidFill>
                  <a:srgbClr val="232F3E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tabLst/>
              <a:defRPr>
                <a:solidFill>
                  <a:srgbClr val="232F3E"/>
                </a:solidFill>
              </a:defRPr>
            </a:lvl4pPr>
            <a:lvl5pPr marL="1147763" indent="-233363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rgbClr val="232F3E"/>
                </a:solidFill>
              </a:defRPr>
            </a:lvl5pPr>
          </a:lstStyle>
          <a:p>
            <a:pPr lvl="0"/>
            <a:r>
              <a:rPr lang="en-US" dirty="0"/>
              <a:t>Add content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267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Divider">
            <a:extLst>
              <a:ext uri="{FF2B5EF4-FFF2-40B4-BE49-F238E27FC236}">
                <a16:creationId xmlns:a16="http://schemas.microsoft.com/office/drawing/2014/main" id="{1AA7B286-8B48-4C92-B2A9-AADCF2EEA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28377"/>
            <a:ext cx="11484864" cy="45720"/>
          </a:xfrm>
          <a:prstGeom prst="rect">
            <a:avLst/>
          </a:prstGeom>
        </p:spPr>
      </p:pic>
      <p:sp>
        <p:nvSpPr>
          <p:cNvPr id="97" name="Slide Number">
            <a:extLst>
              <a:ext uri="{FF2B5EF4-FFF2-40B4-BE49-F238E27FC236}">
                <a16:creationId xmlns:a16="http://schemas.microsoft.com/office/drawing/2014/main" id="{1D7818F9-B3C0-42E7-B6E1-5347230963DC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F8A0ED5-8D88-437F-965F-590C0BD195F1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52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>
                <a:solidFill>
                  <a:srgbClr val="232F3E"/>
                </a:solidFill>
                <a:latin typeface="Amazon Ember Display Heavy"/>
              </a:defRPr>
            </a:lvl1pPr>
          </a:lstStyle>
          <a:p>
            <a:r>
              <a:rPr lang="en-US" dirty="0"/>
              <a:t>Title and code</a:t>
            </a:r>
          </a:p>
        </p:txBody>
      </p:sp>
      <p:sp>
        <p:nvSpPr>
          <p:cNvPr id="2" name="Code">
            <a:extLst>
              <a:ext uri="{FF2B5EF4-FFF2-40B4-BE49-F238E27FC236}">
                <a16:creationId xmlns:a16="http://schemas.microsoft.com/office/drawing/2014/main" id="{D77EFECE-400E-4BAA-A766-7DD8A1117BBC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365760" y="1183340"/>
            <a:ext cx="11466576" cy="524489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232F3E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# Import libraries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r>
              <a:rPr lang="en-US" dirty="0"/>
              <a:t>from </a:t>
            </a:r>
            <a:r>
              <a:rPr lang="en-US" dirty="0" err="1"/>
              <a:t>autogluon.tabular</a:t>
            </a:r>
            <a:r>
              <a:rPr lang="en-US" dirty="0"/>
              <a:t> import </a:t>
            </a:r>
            <a:r>
              <a:rPr lang="en-US" dirty="0" err="1"/>
              <a:t>TabularPredictor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r>
              <a:rPr lang="en-US" dirty="0"/>
              <a:t># Create the model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r>
              <a:rPr lang="en-US" dirty="0"/>
              <a:t>predictor = </a:t>
            </a:r>
            <a:r>
              <a:rPr lang="en-US" dirty="0" err="1"/>
              <a:t>TabularPredictor</a:t>
            </a:r>
            <a:r>
              <a:rPr lang="en-US" dirty="0"/>
              <a:t>(label="Price").fit("</a:t>
            </a:r>
            <a:r>
              <a:rPr lang="en-US" dirty="0" err="1"/>
              <a:t>train.csv</a:t>
            </a:r>
            <a:r>
              <a:rPr lang="en-US" dirty="0"/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r>
              <a:rPr lang="en-US" dirty="0"/>
              <a:t># Get predictions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r>
              <a:rPr lang="en-US" dirty="0"/>
              <a:t>predictions = </a:t>
            </a:r>
            <a:r>
              <a:rPr lang="en-US" dirty="0" err="1"/>
              <a:t>predictor.predict</a:t>
            </a:r>
            <a:r>
              <a:rPr lang="en-US" dirty="0"/>
              <a:t>("</a:t>
            </a:r>
            <a:r>
              <a:rPr lang="en-US" dirty="0" err="1"/>
              <a:t>test.csv</a:t>
            </a:r>
            <a:r>
              <a:rPr lang="en-US" dirty="0"/>
              <a:t>")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35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, Text, and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Divider">
            <a:extLst>
              <a:ext uri="{FF2B5EF4-FFF2-40B4-BE49-F238E27FC236}">
                <a16:creationId xmlns:a16="http://schemas.microsoft.com/office/drawing/2014/main" id="{ECDF26F2-E972-40FE-806F-12B056EA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28377"/>
            <a:ext cx="11484864" cy="45720"/>
          </a:xfrm>
          <a:prstGeom prst="rect">
            <a:avLst/>
          </a:prstGeom>
        </p:spPr>
      </p:pic>
      <p:sp>
        <p:nvSpPr>
          <p:cNvPr id="97" name="Slide Number">
            <a:extLst>
              <a:ext uri="{FF2B5EF4-FFF2-40B4-BE49-F238E27FC236}">
                <a16:creationId xmlns:a16="http://schemas.microsoft.com/office/drawing/2014/main" id="{F8BD5B93-38A6-4C4A-A3EB-A591F4EDD6E5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4037B1B0-0345-4E15-985A-6BECCDBE4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5DBD6AA-5E11-44A8-900B-2519518B0622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318"/>
          </a:xfrm>
        </p:spPr>
        <p:txBody>
          <a:bodyPr/>
          <a:lstStyle>
            <a:lvl1pPr>
              <a:defRPr>
                <a:solidFill>
                  <a:srgbClr val="232F3E"/>
                </a:solidFill>
                <a:latin typeface="Amazon Ember Display Heavy"/>
              </a:defRPr>
            </a:lvl1pPr>
          </a:lstStyle>
          <a:p>
            <a:r>
              <a:rPr lang="en-US" dirty="0"/>
              <a:t>Title, 2/3 Column, and picture</a:t>
            </a: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5ACBD598-6775-4223-B2AB-B169A112E3FF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365760" y="1097280"/>
            <a:ext cx="7644384" cy="53309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232F3E"/>
                </a:solidFill>
              </a:defRPr>
            </a:lvl1pPr>
            <a:lvl2pPr marL="461963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232F3E"/>
                </a:solidFill>
              </a:defRPr>
            </a:lvl2pPr>
            <a:lvl3pPr marL="682625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defRPr sz="2200">
                <a:solidFill>
                  <a:srgbClr val="232F3E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rgbClr val="232F3E"/>
                </a:solidFill>
              </a:defRPr>
            </a:lvl4pPr>
            <a:lvl5pPr marL="1146175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defRPr sz="1800">
                <a:solidFill>
                  <a:srgbClr val="232F3E"/>
                </a:solidFill>
              </a:defRPr>
            </a:lvl5pPr>
          </a:lstStyle>
          <a:p>
            <a:pPr lvl="0"/>
            <a:r>
              <a:rPr lang="en-US" dirty="0"/>
              <a:t>Add content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  <p:sp>
        <p:nvSpPr>
          <p:cNvPr id="22" name="Picture">
            <a:extLst>
              <a:ext uri="{FF2B5EF4-FFF2-40B4-BE49-F238E27FC236}">
                <a16:creationId xmlns:a16="http://schemas.microsoft.com/office/drawing/2014/main" id="{A644AF2C-FFDC-4661-BF6B-D208E5E81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8498586" y="2276856"/>
            <a:ext cx="2971800" cy="2971800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rgbClr val="232F3E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1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2 Content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Divider">
            <a:extLst>
              <a:ext uri="{FF2B5EF4-FFF2-40B4-BE49-F238E27FC236}">
                <a16:creationId xmlns:a16="http://schemas.microsoft.com/office/drawing/2014/main" id="{DDE84D45-638C-4BCD-B539-05F38F37C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28377"/>
            <a:ext cx="11484864" cy="45720"/>
          </a:xfrm>
          <a:prstGeom prst="rect">
            <a:avLst/>
          </a:prstGeom>
        </p:spPr>
      </p:pic>
      <p:sp>
        <p:nvSpPr>
          <p:cNvPr id="97" name="Slide Number">
            <a:extLst>
              <a:ext uri="{FF2B5EF4-FFF2-40B4-BE49-F238E27FC236}">
                <a16:creationId xmlns:a16="http://schemas.microsoft.com/office/drawing/2014/main" id="{79271B92-68F7-439C-8199-7E16014A6742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4037B1B0-0345-4E15-985A-6BECCDBE4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F8A0ED5-8D88-437F-965F-590C0BD195F1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318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r>
              <a:rPr lang="en-US" dirty="0">
                <a:latin typeface="Amazon Ember Display Heavy" panose="04020705040A02060702" pitchFamily="82" charset="0"/>
              </a:rPr>
              <a:t>Title and 2 content columns</a:t>
            </a:r>
          </a:p>
        </p:txBody>
      </p:sp>
      <p:sp>
        <p:nvSpPr>
          <p:cNvPr id="2" name="Content Left">
            <a:extLst>
              <a:ext uri="{FF2B5EF4-FFF2-40B4-BE49-F238E27FC236}">
                <a16:creationId xmlns:a16="http://schemas.microsoft.com/office/drawing/2014/main" id="{8A73B5A2-5001-4FA4-B113-0F6124F1F6A0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365760" y="1097280"/>
            <a:ext cx="5669280" cy="53309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232F3E"/>
                </a:solidFill>
              </a:defRPr>
            </a:lvl1pPr>
            <a:lvl2pPr marL="461963" indent="-228600">
              <a:lnSpc>
                <a:spcPct val="100000"/>
              </a:lnSpc>
              <a:spcAft>
                <a:spcPts val="600"/>
              </a:spcAft>
              <a:defRPr sz="2400">
                <a:solidFill>
                  <a:srgbClr val="232F3E"/>
                </a:solidFill>
              </a:defRPr>
            </a:lvl2pPr>
            <a:lvl3pPr marL="684213" indent="-228600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232F3E"/>
                </a:solidFill>
              </a:defRPr>
            </a:lvl3pPr>
            <a:lvl4pPr marL="914400" indent="-228600">
              <a:lnSpc>
                <a:spcPct val="100000"/>
              </a:lnSpc>
              <a:spcAft>
                <a:spcPts val="600"/>
              </a:spcAft>
              <a:defRPr sz="1800">
                <a:solidFill>
                  <a:srgbClr val="232F3E"/>
                </a:solidFill>
              </a:defRPr>
            </a:lvl4pPr>
            <a:lvl5pPr marL="1144588" indent="-228600">
              <a:lnSpc>
                <a:spcPct val="100000"/>
              </a:lnSpc>
              <a:spcAft>
                <a:spcPts val="600"/>
              </a:spcAft>
              <a:defRPr sz="1800">
                <a:solidFill>
                  <a:srgbClr val="232F3E"/>
                </a:solidFill>
              </a:defRPr>
            </a:lvl5pPr>
          </a:lstStyle>
          <a:p>
            <a:pPr lvl="0"/>
            <a:r>
              <a:rPr lang="en-US" dirty="0"/>
              <a:t>Add content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  <p:sp>
        <p:nvSpPr>
          <p:cNvPr id="3" name="Content Right">
            <a:extLst>
              <a:ext uri="{FF2B5EF4-FFF2-40B4-BE49-F238E27FC236}">
                <a16:creationId xmlns:a16="http://schemas.microsoft.com/office/drawing/2014/main" id="{951E617C-D9F7-4098-883E-6A048DBCF862}"/>
              </a:ext>
            </a:extLst>
          </p:cNvPr>
          <p:cNvSpPr>
            <a:spLocks noGrp="1"/>
          </p:cNvSpPr>
          <p:nvPr>
            <p:ph idx="3" hasCustomPrompt="1"/>
          </p:nvPr>
        </p:nvSpPr>
        <p:spPr>
          <a:xfrm>
            <a:off x="6163056" y="1097280"/>
            <a:ext cx="5669280" cy="53309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232F3E"/>
                </a:solidFill>
              </a:defRPr>
            </a:lvl1pPr>
            <a:lvl2pPr marL="461963" indent="-228600">
              <a:lnSpc>
                <a:spcPct val="100000"/>
              </a:lnSpc>
              <a:spcAft>
                <a:spcPts val="600"/>
              </a:spcAft>
              <a:defRPr sz="2400">
                <a:solidFill>
                  <a:srgbClr val="232F3E"/>
                </a:solidFill>
              </a:defRPr>
            </a:lvl2pPr>
            <a:lvl3pPr marL="684213" indent="-228600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232F3E"/>
                </a:solidFill>
              </a:defRPr>
            </a:lvl3pPr>
            <a:lvl4pPr marL="914400" indent="-228600">
              <a:lnSpc>
                <a:spcPct val="100000"/>
              </a:lnSpc>
              <a:spcAft>
                <a:spcPts val="600"/>
              </a:spcAft>
              <a:defRPr sz="1800">
                <a:solidFill>
                  <a:srgbClr val="232F3E"/>
                </a:solidFill>
              </a:defRPr>
            </a:lvl4pPr>
            <a:lvl5pPr marL="1144588" indent="-228600">
              <a:lnSpc>
                <a:spcPct val="100000"/>
              </a:lnSpc>
              <a:spcAft>
                <a:spcPts val="600"/>
              </a:spcAft>
              <a:defRPr sz="1800">
                <a:solidFill>
                  <a:srgbClr val="232F3E"/>
                </a:solidFill>
              </a:defRPr>
            </a:lvl5pPr>
          </a:lstStyle>
          <a:p>
            <a:pPr lvl="0"/>
            <a:r>
              <a:rPr lang="en-US" dirty="0"/>
              <a:t>Add content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062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Divider">
            <a:extLst>
              <a:ext uri="{FF2B5EF4-FFF2-40B4-BE49-F238E27FC236}">
                <a16:creationId xmlns:a16="http://schemas.microsoft.com/office/drawing/2014/main" id="{1AA7B286-8B48-4C92-B2A9-AADCF2EEA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28377"/>
            <a:ext cx="11484864" cy="45720"/>
          </a:xfrm>
          <a:prstGeom prst="rect">
            <a:avLst/>
          </a:prstGeom>
        </p:spPr>
      </p:pic>
      <p:sp>
        <p:nvSpPr>
          <p:cNvPr id="97" name="Slide Number">
            <a:extLst>
              <a:ext uri="{FF2B5EF4-FFF2-40B4-BE49-F238E27FC236}">
                <a16:creationId xmlns:a16="http://schemas.microsoft.com/office/drawing/2014/main" id="{1D7818F9-B3C0-42E7-B6E1-5347230963DC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F8A0ED5-8D88-437F-965F-590C0BD195F1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52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>
                <a:solidFill>
                  <a:srgbClr val="232F3E"/>
                </a:solidFill>
                <a:latin typeface="Amazon Ember Display Heavy"/>
              </a:defRPr>
            </a:lvl1pPr>
          </a:lstStyle>
          <a:p>
            <a:r>
              <a:rPr lang="en-US" dirty="0"/>
              <a:t>Title only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06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pti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>
            <a:extLst>
              <a:ext uri="{FF2B5EF4-FFF2-40B4-BE49-F238E27FC236}">
                <a16:creationId xmlns:a16="http://schemas.microsoft.com/office/drawing/2014/main" id="{1D7818F9-B3C0-42E7-B6E1-5347230963DC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F8A0ED5-8D88-437F-965F-590C0BD195F1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52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>
                <a:solidFill>
                  <a:srgbClr val="232F3E"/>
                </a:solidFill>
                <a:latin typeface="Amazon Ember Display Heavy"/>
              </a:defRPr>
            </a:lvl1pPr>
          </a:lstStyle>
          <a:p>
            <a:r>
              <a:rPr lang="en-US" dirty="0"/>
              <a:t>Title optional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0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B5BF4-C068-79AC-FA06-381EBE01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FB19-C008-C007-2D1B-89254A41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CA0CC-1BFC-C9D4-6571-76984E6A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58C-76B4-134F-BCA4-70D1446DDB0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78F18-1652-33CB-B3A1-510F6B2D9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F737-E2CB-F34B-4FA2-ABA5F1EB0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F2ED-B288-0844-816A-274A07887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8F1480-87DE-40F5-85D6-4AC925E81FA5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80F18-C51C-09D1-32D4-15F8BDE9C811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F2F8D-DD81-7F1D-BB15-F73AC3486D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through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84E6F1-2BAF-2DDC-6136-75863B99AC93}"/>
              </a:ext>
            </a:extLst>
          </p:cNvPr>
          <p:cNvSpPr>
            <a:spLocks noGrp="1"/>
          </p:cNvSpPr>
          <p:nvPr>
            <p:ph type="body" idx="98"/>
          </p:nvPr>
        </p:nvSpPr>
        <p:spPr/>
        <p:txBody>
          <a:bodyPr/>
          <a:lstStyle/>
          <a:p>
            <a:r>
              <a:rPr lang="en-US" dirty="0"/>
              <a:t>Module 1 – Module 3</a:t>
            </a:r>
          </a:p>
        </p:txBody>
      </p:sp>
    </p:spTree>
    <p:extLst>
      <p:ext uri="{BB962C8B-B14F-4D97-AF65-F5344CB8AC3E}">
        <p14:creationId xmlns:p14="http://schemas.microsoft.com/office/powerpoint/2010/main" val="350748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9A97E-1700-B27B-F642-BBC4C16031C1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5C597-849B-1E48-FF37-CB6AB015079A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3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3CFE9-B54E-EF9E-E9D6-1C821BDE0A57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Explain the basic concepts and terminology of fairness in ML, including where bias comes from.</a:t>
            </a:r>
          </a:p>
          <a:p>
            <a:r>
              <a:rPr lang="en-US" dirty="0"/>
              <a:t>Estimate bias in data and model predictions by using specific bias measures.</a:t>
            </a:r>
          </a:p>
          <a:p>
            <a:r>
              <a:rPr lang="en-US" dirty="0"/>
              <a:t>Define different fairness criteria and how to use them for bias mitigation in the ML model lifecycle.</a:t>
            </a:r>
          </a:p>
          <a:p>
            <a:r>
              <a:rPr lang="en-US" dirty="0"/>
              <a:t>Create an ML model pipeline that includes bias mitigation steps.</a:t>
            </a:r>
          </a:p>
        </p:txBody>
      </p:sp>
    </p:spTree>
    <p:extLst>
      <p:ext uri="{BB962C8B-B14F-4D97-AF65-F5344CB8AC3E}">
        <p14:creationId xmlns:p14="http://schemas.microsoft.com/office/powerpoint/2010/main" val="181749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D6CB7-B378-499C-87A2-C0C91449EE4D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pPr lvl="0"/>
            <a:fld id="{86A8BF56-6CB3-514C-9A64-F39D95C9E25B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08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71160-6419-4BBB-81D7-22260E22407B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E617-B183-98CA-235F-C917887272DD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F5A91-8AFC-5348-B06C-098F92086B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0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9A97E-1700-B27B-F642-BBC4C16031C1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5C597-849B-1E48-FF37-CB6AB015079A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covered in module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3CFE9-B54E-EF9E-E9D6-1C821BDE0A57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Introduction to ML</a:t>
            </a:r>
          </a:p>
          <a:p>
            <a:r>
              <a:rPr lang="en-US" dirty="0"/>
              <a:t>Applications of ML</a:t>
            </a:r>
          </a:p>
          <a:p>
            <a:r>
              <a:rPr lang="en-US" dirty="0"/>
              <a:t>Jupyter and Amazon SageMaker</a:t>
            </a:r>
          </a:p>
          <a:p>
            <a:r>
              <a:rPr lang="en-US" dirty="0"/>
              <a:t>Types of ML datasets (tabular, image, text, and multimodal)</a:t>
            </a:r>
          </a:p>
          <a:p>
            <a:r>
              <a:rPr lang="en-US" dirty="0"/>
              <a:t>Types of ML (supervised and unsupervised learning)</a:t>
            </a:r>
          </a:p>
          <a:p>
            <a:r>
              <a:rPr lang="en-US" dirty="0"/>
              <a:t>ML lifecycle</a:t>
            </a:r>
          </a:p>
          <a:p>
            <a:r>
              <a:rPr lang="en-US" dirty="0"/>
              <a:t>Generalization (overfitting, underfitting, and appropriate fitting)</a:t>
            </a:r>
          </a:p>
          <a:p>
            <a:r>
              <a:rPr lang="en-US" dirty="0"/>
              <a:t>AutoML and AutoGluon</a:t>
            </a:r>
          </a:p>
        </p:txBody>
      </p:sp>
    </p:spTree>
    <p:extLst>
      <p:ext uri="{BB962C8B-B14F-4D97-AF65-F5344CB8AC3E}">
        <p14:creationId xmlns:p14="http://schemas.microsoft.com/office/powerpoint/2010/main" val="262188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1C5818-E48A-BFD1-5F74-EC53FE05604E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73CE2E-BEDE-FFD5-895B-55508A12A6B9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1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18E27-F631-0882-1144-0613E386056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2400" dirty="0"/>
              <a:t>Differentiate ML from classical programming.</a:t>
            </a:r>
          </a:p>
          <a:p>
            <a:r>
              <a:rPr lang="en-US" sz="2400" dirty="0"/>
              <a:t>Determine if a real-world problem is a good candidate for an ML solution based on the problem formulation, available data, scalability of the solution, and other factors.</a:t>
            </a:r>
          </a:p>
          <a:p>
            <a:r>
              <a:rPr lang="en-US" sz="2400" dirty="0"/>
              <a:t>Identify the ML type for a given problem (regression, classification, or clustering).</a:t>
            </a:r>
          </a:p>
          <a:p>
            <a:r>
              <a:rPr lang="en-US" sz="2400" dirty="0"/>
              <a:t>Break down an ML problem into the constituent steps in the ML lifecycle.</a:t>
            </a:r>
          </a:p>
          <a:p>
            <a:r>
              <a:rPr lang="en-US" sz="2400" dirty="0"/>
              <a:t>Determine if a given model underfits, overfits, or is a good fit.</a:t>
            </a:r>
          </a:p>
          <a:p>
            <a:r>
              <a:rPr lang="en-US" sz="2400" dirty="0"/>
              <a:t>Apply ML concepts by using Jupyter and SageMaker.</a:t>
            </a:r>
          </a:p>
          <a:p>
            <a:r>
              <a:rPr lang="en-US" sz="2400" dirty="0"/>
              <a:t>Use AutoGluon, a state-of-the-art AutoML tool, to deliver an ML model.</a:t>
            </a:r>
          </a:p>
        </p:txBody>
      </p:sp>
    </p:spTree>
    <p:extLst>
      <p:ext uri="{BB962C8B-B14F-4D97-AF65-F5344CB8AC3E}">
        <p14:creationId xmlns:p14="http://schemas.microsoft.com/office/powerpoint/2010/main" val="134814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71160-6419-4BBB-81D7-22260E22407B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E617-B183-98CA-235F-C917887272DD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C0B9-2825-B1F2-83C8-53984094A8B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98719F-ADCD-BD9A-5061-76AB20D074B0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B44DA-8236-540D-8748-7FA8E759370E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covered in module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88F34-5012-D50F-35AC-435524784F52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Tree-based models</a:t>
            </a:r>
          </a:p>
          <a:p>
            <a:r>
              <a:rPr lang="en-US" dirty="0"/>
              <a:t>Model optimization (gradient descent)</a:t>
            </a:r>
          </a:p>
          <a:p>
            <a:r>
              <a:rPr lang="en-US" dirty="0"/>
              <a:t>Regression models</a:t>
            </a:r>
          </a:p>
          <a:p>
            <a:r>
              <a:rPr lang="en-US" dirty="0"/>
              <a:t>Regularization techniques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90385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9A97E-1700-B27B-F642-BBC4C16031C1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E5C597-849B-1E48-FF37-CB6AB015079A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3CFE9-B54E-EF9E-E9D6-1C821BDE0A57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2000" dirty="0"/>
              <a:t>Explore datasets to gather insights prior to model training.</a:t>
            </a:r>
          </a:p>
          <a:p>
            <a:r>
              <a:rPr lang="en-US" sz="2000" dirty="0"/>
              <a:t>Handle class imbalance and missing data.</a:t>
            </a:r>
          </a:p>
          <a:p>
            <a:r>
              <a:rPr lang="en-US" sz="2000" dirty="0"/>
              <a:t>Apply relevant feature engineering techniques to transform categorical and text features.</a:t>
            </a:r>
          </a:p>
          <a:p>
            <a:r>
              <a:rPr lang="en-US" sz="2000" dirty="0"/>
              <a:t>Build decision trees to make predictions.</a:t>
            </a:r>
          </a:p>
          <a:p>
            <a:r>
              <a:rPr lang="en-US" sz="2000" dirty="0"/>
              <a:t>Use gradient descent to learn the weights of regression models.</a:t>
            </a:r>
          </a:p>
          <a:p>
            <a:r>
              <a:rPr lang="en-US" sz="2000" dirty="0"/>
              <a:t>Apply regularization to mitigate overfitting in regression models.</a:t>
            </a:r>
          </a:p>
          <a:p>
            <a:r>
              <a:rPr lang="en-US" sz="2000" dirty="0"/>
              <a:t>Perform hyperparameter tuning to improve a model’s generalization and performance.</a:t>
            </a:r>
          </a:p>
          <a:p>
            <a:r>
              <a:rPr lang="en-US" sz="2000" dirty="0"/>
              <a:t>Apply various ensemble techniques to combine the predictions of multiple models to generate a final outcome.</a:t>
            </a:r>
          </a:p>
        </p:txBody>
      </p:sp>
    </p:spTree>
    <p:extLst>
      <p:ext uri="{BB962C8B-B14F-4D97-AF65-F5344CB8AC3E}">
        <p14:creationId xmlns:p14="http://schemas.microsoft.com/office/powerpoint/2010/main" val="14444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71160-6419-4BBB-81D7-22260E22407B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E617-B183-98CA-235F-C917887272DD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EB0E9-2AF3-26CF-640A-EAF4809626A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4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2C187-91A6-DC8D-45B2-31CD3F6DB3A6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35E0D-B207-1C73-F1DB-DC2972E7EABB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covered in module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60948-69F9-80D8-83FB-262D3A5798BC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dirty="0"/>
              <a:t>Fairness throughout the ML lifecycle</a:t>
            </a:r>
          </a:p>
          <a:p>
            <a:r>
              <a:rPr lang="en-US" dirty="0"/>
              <a:t>Trade-offs between fairness and ML performance</a:t>
            </a:r>
          </a:p>
          <a:p>
            <a:r>
              <a:rPr lang="en-US" dirty="0"/>
              <a:t>Bias quantification</a:t>
            </a:r>
          </a:p>
          <a:p>
            <a:r>
              <a:rPr lang="en-US" dirty="0"/>
              <a:t>Fairness criteria and metrics</a:t>
            </a:r>
          </a:p>
          <a:p>
            <a:r>
              <a:rPr lang="en-US" dirty="0"/>
              <a:t>Bias mitigation</a:t>
            </a:r>
          </a:p>
        </p:txBody>
      </p:sp>
    </p:spTree>
    <p:extLst>
      <p:ext uri="{BB962C8B-B14F-4D97-AF65-F5344CB8AC3E}">
        <p14:creationId xmlns:p14="http://schemas.microsoft.com/office/powerpoint/2010/main" val="3842779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MLU-Academy-v5</Template>
  <TotalTime>35438</TotalTime>
  <Words>391</Words>
  <Application>Microsoft Macintosh PowerPoint</Application>
  <PresentationFormat>Widescreen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Amazon Ember Display</vt:lpstr>
      <vt:lpstr>Amazon Ember Display Heavy</vt:lpstr>
      <vt:lpstr>Amazon Ember Heavy</vt:lpstr>
      <vt:lpstr>Arial</vt:lpstr>
      <vt:lpstr>Calibri</vt:lpstr>
      <vt:lpstr>Calibri Light</vt:lpstr>
      <vt:lpstr>Lucida Console</vt:lpstr>
      <vt:lpstr>Custom Design</vt:lpstr>
      <vt:lpstr>Course Summary</vt:lpstr>
      <vt:lpstr>Module 1</vt:lpstr>
      <vt:lpstr>Topics covered in module 1</vt:lpstr>
      <vt:lpstr>Module 1 objectives</vt:lpstr>
      <vt:lpstr>Module 2</vt:lpstr>
      <vt:lpstr>Topics covered in module 2</vt:lpstr>
      <vt:lpstr>Module 2 objectives</vt:lpstr>
      <vt:lpstr>Module 3</vt:lpstr>
      <vt:lpstr>Topics covered in module 3</vt:lpstr>
      <vt:lpstr>Module 3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Through Application</dc:title>
  <dc:creator>Daniel Blake</dc:creator>
  <cp:lastModifiedBy>dos Santos Junior, Jose Cassio</cp:lastModifiedBy>
  <cp:revision>251</cp:revision>
  <dcterms:created xsi:type="dcterms:W3CDTF">2022-11-16T15:46:36Z</dcterms:created>
  <dcterms:modified xsi:type="dcterms:W3CDTF">2025-05-05T23:25:32Z</dcterms:modified>
</cp:coreProperties>
</file>