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handoutMasterIdLst>
    <p:handoutMasterId r:id="rId37"/>
  </p:handoutMasterIdLst>
  <p:sldIdLst>
    <p:sldId id="256" r:id="rId2"/>
    <p:sldId id="259" r:id="rId3"/>
    <p:sldId id="418" r:id="rId4"/>
    <p:sldId id="261" r:id="rId5"/>
    <p:sldId id="387" r:id="rId6"/>
    <p:sldId id="258" r:id="rId7"/>
    <p:sldId id="384" r:id="rId8"/>
    <p:sldId id="388" r:id="rId9"/>
    <p:sldId id="2147477357" r:id="rId10"/>
    <p:sldId id="390" r:id="rId11"/>
    <p:sldId id="392" r:id="rId12"/>
    <p:sldId id="393" r:id="rId13"/>
    <p:sldId id="394" r:id="rId14"/>
    <p:sldId id="395" r:id="rId15"/>
    <p:sldId id="397" r:id="rId16"/>
    <p:sldId id="398" r:id="rId17"/>
    <p:sldId id="396" r:id="rId18"/>
    <p:sldId id="416" r:id="rId19"/>
    <p:sldId id="399" r:id="rId20"/>
    <p:sldId id="400" r:id="rId21"/>
    <p:sldId id="401" r:id="rId22"/>
    <p:sldId id="403" r:id="rId23"/>
    <p:sldId id="404" r:id="rId24"/>
    <p:sldId id="405" r:id="rId25"/>
    <p:sldId id="402" r:id="rId26"/>
    <p:sldId id="406" r:id="rId27"/>
    <p:sldId id="408" r:id="rId28"/>
    <p:sldId id="2147477358" r:id="rId29"/>
    <p:sldId id="413" r:id="rId30"/>
    <p:sldId id="414" r:id="rId31"/>
    <p:sldId id="415" r:id="rId32"/>
    <p:sldId id="417" r:id="rId33"/>
    <p:sldId id="4042" r:id="rId34"/>
    <p:sldId id="214747735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6" clrIdx="0">
    <p:extLst>
      <p:ext uri="{19B8F6BF-5375-455C-9EA6-DF929625EA0E}">
        <p15:presenceInfo xmlns:p15="http://schemas.microsoft.com/office/powerpoint/2012/main" userId="S-1-5-21-1407069837-2091007605-538272213-15390607" providerId="AD"/>
      </p:ext>
    </p:extLst>
  </p:cmAuthor>
  <p:cmAuthor id="2" name="Treadwell, Jacqueline" initials="TJ" lastIdx="34" clrIdx="1">
    <p:extLst>
      <p:ext uri="{19B8F6BF-5375-455C-9EA6-DF929625EA0E}">
        <p15:presenceInfo xmlns:p15="http://schemas.microsoft.com/office/powerpoint/2012/main" userId="S-1-5-21-1407069837-2091007605-538272213-42886191" providerId="AD"/>
      </p:ext>
    </p:extLst>
  </p:cmAuthor>
  <p:cmAuthor id="3" name="Daniel Blake" initials="DJB" lastIdx="1" clrIdx="2">
    <p:extLst>
      <p:ext uri="{19B8F6BF-5375-455C-9EA6-DF929625EA0E}">
        <p15:presenceInfo xmlns:p15="http://schemas.microsoft.com/office/powerpoint/2012/main" userId="Daniel Blake" providerId="None"/>
      </p:ext>
    </p:extLst>
  </p:cmAuthor>
  <p:cmAuthor id="4" name="Stading, Katrina" initials="SK" lastIdx="11" clrIdx="3">
    <p:extLst>
      <p:ext uri="{19B8F6BF-5375-455C-9EA6-DF929625EA0E}">
        <p15:presenceInfo xmlns:p15="http://schemas.microsoft.com/office/powerpoint/2012/main" userId="S-1-5-21-1407069837-2091007605-538272213-31813507" providerId="AD"/>
      </p:ext>
    </p:extLst>
  </p:cmAuthor>
  <p:cmAuthor id="5" name="Xin Gao" initials="XG" lastIdx="1" clrIdx="4">
    <p:extLst>
      <p:ext uri="{19B8F6BF-5375-455C-9EA6-DF929625EA0E}">
        <p15:presenceInfo xmlns:p15="http://schemas.microsoft.com/office/powerpoint/2012/main" userId="Xin Ga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4BAB"/>
    <a:srgbClr val="232F3E"/>
    <a:srgbClr val="F1F3F3"/>
    <a:srgbClr val="003181"/>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autoAdjust="0"/>
    <p:restoredTop sz="69252" autoAdjust="0"/>
  </p:normalViewPr>
  <p:slideViewPr>
    <p:cSldViewPr snapToGrid="0">
      <p:cViewPr varScale="1">
        <p:scale>
          <a:sx n="86" d="100"/>
          <a:sy n="86" d="100"/>
        </p:scale>
        <p:origin x="1944"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F31BF3-8893-4FC1-A2F6-596F18EA50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1EDE516-F97A-4F79-AE82-95BF5C2C23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508F28-5FA0-499D-98BE-FF7B679A3325}" type="datetimeFigureOut">
              <a:rPr lang="en-US" smtClean="0"/>
              <a:t>5/5/25</a:t>
            </a:fld>
            <a:endParaRPr lang="en-US" dirty="0"/>
          </a:p>
        </p:txBody>
      </p:sp>
      <p:sp>
        <p:nvSpPr>
          <p:cNvPr id="4" name="Footer Placeholder 3">
            <a:extLst>
              <a:ext uri="{FF2B5EF4-FFF2-40B4-BE49-F238E27FC236}">
                <a16:creationId xmlns:a16="http://schemas.microsoft.com/office/drawing/2014/main" id="{E8322011-F3CB-4131-B511-939A7359B8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3D8F77A-C13B-4BF8-8E4E-311CA4A18A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A67C67-7C41-41E0-9D7F-4182C2AB27A7}" type="slidenum">
              <a:rPr lang="en-US" smtClean="0"/>
              <a:t>‹#›</a:t>
            </a:fld>
            <a:endParaRPr lang="en-US" dirty="0"/>
          </a:p>
        </p:txBody>
      </p:sp>
    </p:spTree>
    <p:extLst>
      <p:ext uri="{BB962C8B-B14F-4D97-AF65-F5344CB8AC3E}">
        <p14:creationId xmlns:p14="http://schemas.microsoft.com/office/powerpoint/2010/main" val="85579914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en.wikipedia.org/wiki/Lemmatisatio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1787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err="1"/>
              <a:t>OrdinalEncoder</a:t>
            </a:r>
            <a:r>
              <a:rPr lang="en-US" dirty="0"/>
              <a:t> is an encoder from the sklearn.preprocessing module. The encoder encodes categorical features as an integer array.</a:t>
            </a:r>
          </a:p>
        </p:txBody>
      </p:sp>
    </p:spTree>
    <p:extLst>
      <p:ext uri="{BB962C8B-B14F-4D97-AF65-F5344CB8AC3E}">
        <p14:creationId xmlns:p14="http://schemas.microsoft.com/office/powerpoint/2010/main" val="1871372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example dataset, color (green, red, blue) and size (small, medium, large) values are mapped to integers.</a:t>
            </a:r>
          </a:p>
          <a:p>
            <a:endParaRPr lang="en-US" dirty="0"/>
          </a:p>
          <a:p>
            <a:r>
              <a:rPr lang="en-US" dirty="0"/>
              <a:t>Note that even though the size column connotes magnitude, OrdinalEncoder assigns the numbers to these classes randomly, without considering this property.</a:t>
            </a:r>
          </a:p>
        </p:txBody>
      </p:sp>
    </p:spTree>
    <p:extLst>
      <p:ext uri="{BB962C8B-B14F-4D97-AF65-F5344CB8AC3E}">
        <p14:creationId xmlns:p14="http://schemas.microsoft.com/office/powerpoint/2010/main" val="3449398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pPr fontAlgn="base"/>
            <a:r>
              <a:rPr lang="en-US" dirty="0"/>
              <a:t>One-hot encoding replaces the original categorical feature with new binary features. One-hot means having a single 1 in a series of numbers that can be 1 or 0. In this coding technique, you use multiple 0s and a single 1 to represent a categorical value. Overall, the number of new binary features that come from this coding technique is equal to the number of unique values in the categorical feature.</a:t>
            </a:r>
          </a:p>
          <a:p>
            <a:pPr fontAlgn="base"/>
            <a:endParaRPr lang="en-US" dirty="0"/>
          </a:p>
          <a:p>
            <a:pPr fontAlgn="base"/>
            <a:r>
              <a:rPr lang="en-US" dirty="0"/>
              <a:t>For example, the color feature has three unique values: green, red and blue. This results in three new binary features: color_green, color_red, and color_blue. The next slide shows the technique in greater detail for this example.</a:t>
            </a:r>
          </a:p>
          <a:p>
            <a:pPr fontAlgn="base"/>
            <a:endParaRPr lang="en-US" dirty="0"/>
          </a:p>
          <a:p>
            <a:pPr fontAlgn="base"/>
            <a:r>
              <a:rPr lang="en-US" dirty="0"/>
              <a:t>Although using one-hot encoding is sometimes advantageous when assigning magnitudes, it’s not the best approach (for example, colors). Proceed carefully. This method creates new features, so if there are too many unique categorical values, you might end up with too many features. Later slides in this lesson will explain some improvement strategies.</a:t>
            </a:r>
          </a:p>
        </p:txBody>
      </p:sp>
    </p:spTree>
    <p:extLst>
      <p:ext uri="{BB962C8B-B14F-4D97-AF65-F5344CB8AC3E}">
        <p14:creationId xmlns:p14="http://schemas.microsoft.com/office/powerpoint/2010/main" val="1134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a:t>
            </a:r>
          </a:p>
          <a:p>
            <a:r>
              <a:rPr lang="en-US" dirty="0"/>
              <a:t>~</a:t>
            </a:r>
          </a:p>
          <a:p>
            <a:r>
              <a:rPr lang="en-US" dirty="0" err="1"/>
              <a:t>Sklearn’s</a:t>
            </a:r>
            <a:r>
              <a:rPr lang="en-US" dirty="0"/>
              <a:t> OneHotEncoder is an easy-to-use tool for one-hot-encoding. It has the regular fit() and transform() features.</a:t>
            </a:r>
          </a:p>
          <a:p>
            <a:endParaRPr lang="en-US" dirty="0"/>
          </a:p>
          <a:p>
            <a:pPr marL="0" algn="l" rtl="0" eaLnBrk="1" fontAlgn="t" latinLnBrk="0" hangingPunct="1">
              <a:spcBef>
                <a:spcPts val="0"/>
              </a:spcBef>
              <a:spcAft>
                <a:spcPts val="0"/>
              </a:spcAft>
            </a:pPr>
            <a:r>
              <a:rPr lang="en-US" dirty="0"/>
              <a:t>In the example, the color feature is converted into the color_blue, color_red, and color_green features. Zeroes are used in all locations except one in every assignment. for example, green becomes 0, 0, and 1 for the color_blue, color_red, and color_green features, respectively.</a:t>
            </a:r>
            <a:endParaRPr lang="en-US" sz="1400" b="0" dirty="0"/>
          </a:p>
        </p:txBody>
      </p:sp>
    </p:spTree>
    <p:extLst>
      <p:ext uri="{BB962C8B-B14F-4D97-AF65-F5344CB8AC3E}">
        <p14:creationId xmlns:p14="http://schemas.microsoft.com/office/powerpoint/2010/main" val="3057575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a:t>
            </a:r>
          </a:p>
          <a:p>
            <a:r>
              <a:rPr lang="en-US" dirty="0"/>
              <a:t>~</a:t>
            </a:r>
          </a:p>
          <a:p>
            <a:pPr marL="0" algn="l" rtl="0" eaLnBrk="1" fontAlgn="t" latinLnBrk="0" hangingPunct="1">
              <a:spcBef>
                <a:spcPts val="0"/>
              </a:spcBef>
              <a:spcAft>
                <a:spcPts val="0"/>
              </a:spcAft>
            </a:pPr>
            <a:r>
              <a:rPr lang="en-US" b="0" dirty="0"/>
              <a:t>This slide displays sample code for the OneHotEncoder in sklearn. df[color’] is processed to produce a 3x3 feature matrix:</a:t>
            </a:r>
            <a:br>
              <a:rPr lang="en-US" b="0" dirty="0"/>
            </a:br>
            <a:r>
              <a:rPr lang="en-US" b="0" dirty="0"/>
              <a:t>[[</a:t>
            </a:r>
            <a:r>
              <a:rPr lang="en-US" b="0" i="0" u="none" strike="noStrike" kern="1200" dirty="0">
                <a:ln>
                  <a:noFill/>
                </a:ln>
                <a:effectLst/>
              </a:rPr>
              <a:t>0, 0, 1],</a:t>
            </a:r>
          </a:p>
          <a:p>
            <a:pPr marL="0" algn="l" rtl="0" eaLnBrk="1" fontAlgn="t" latinLnBrk="0" hangingPunct="1">
              <a:spcBef>
                <a:spcPts val="0"/>
              </a:spcBef>
              <a:spcAft>
                <a:spcPts val="0"/>
              </a:spcAft>
            </a:pPr>
            <a:r>
              <a:rPr lang="en-US" b="0" i="0" u="none" strike="noStrike" kern="1200" dirty="0">
                <a:ln>
                  <a:noFill/>
                </a:ln>
                <a:effectLst/>
              </a:rPr>
              <a:t> [0, 1, 0],</a:t>
            </a:r>
          </a:p>
          <a:p>
            <a:pPr marL="0" algn="l" rtl="0" eaLnBrk="1" fontAlgn="t" latinLnBrk="0" hangingPunct="1">
              <a:spcBef>
                <a:spcPts val="0"/>
              </a:spcBef>
              <a:spcAft>
                <a:spcPts val="0"/>
              </a:spcAft>
            </a:pPr>
            <a:r>
              <a:rPr lang="en-US" b="0" i="0" u="none" strike="noStrike" kern="1200" dirty="0">
                <a:ln>
                  <a:noFill/>
                </a:ln>
                <a:effectLst/>
              </a:rPr>
              <a:t> [1, 0, 0]]</a:t>
            </a:r>
            <a:endParaRPr lang="en-US" sz="1400" dirty="0"/>
          </a:p>
        </p:txBody>
      </p:sp>
    </p:spTree>
    <p:extLst>
      <p:ext uri="{BB962C8B-B14F-4D97-AF65-F5344CB8AC3E}">
        <p14:creationId xmlns:p14="http://schemas.microsoft.com/office/powerpoint/2010/main" val="5804866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Unlike the other encodings, target (or mean) encoding uses the target variable to generate encodings for its categorical features. Calculated target statistics (which are numerical values) replace the categorical values.</a:t>
            </a:r>
          </a:p>
          <a:p>
            <a:pPr marL="0" indent="0">
              <a:buNone/>
            </a:pPr>
            <a:endParaRPr lang="en-US" dirty="0"/>
          </a:p>
          <a:p>
            <a:pPr marL="0" indent="0">
              <a:buNone/>
            </a:pPr>
            <a:r>
              <a:rPr lang="en-US" dirty="0"/>
              <a:t>In this example, target statistics are calculated as follows: Two data points have “green” for color, and the isSold values are 0 and 1. The mean value is (1 + 0)/2 = 0.5. Therefore, 0.5 is used instead of the green value.</a:t>
            </a:r>
          </a:p>
          <a:p>
            <a:pPr marL="0" indent="0">
              <a:buNone/>
            </a:pPr>
            <a:endParaRPr lang="en-US" dirty="0"/>
          </a:p>
          <a:p>
            <a:pPr marL="0" indent="0">
              <a:buNone/>
            </a:pPr>
            <a:r>
              <a:rPr lang="en-US" dirty="0"/>
              <a:t>You can follow the same logic for the other categorical features and get the target statistics as shown on the slide.</a:t>
            </a:r>
          </a:p>
        </p:txBody>
      </p:sp>
    </p:spTree>
    <p:extLst>
      <p:ext uri="{BB962C8B-B14F-4D97-AF65-F5344CB8AC3E}">
        <p14:creationId xmlns:p14="http://schemas.microsoft.com/office/powerpoint/2010/main" val="1730440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converted dataset table on this slide, the color and size categorical values were replaced with the target statistics that were calculated.</a:t>
            </a:r>
          </a:p>
        </p:txBody>
      </p:sp>
    </p:spTree>
    <p:extLst>
      <p:ext uri="{BB962C8B-B14F-4D97-AF65-F5344CB8AC3E}">
        <p14:creationId xmlns:p14="http://schemas.microsoft.com/office/powerpoint/2010/main" val="3973953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categories per categorical feature can easily increase. It is usually a good practice to reduce the number of unique values.</a:t>
            </a:r>
          </a:p>
          <a:p>
            <a:endParaRPr lang="en-US" dirty="0"/>
          </a:p>
          <a:p>
            <a:r>
              <a:rPr lang="en-US" dirty="0"/>
              <a:t>ZIP code is a great example. A ZIP code feature will have too many unique values. You can define a hierarchical structure to deal with that.</a:t>
            </a:r>
          </a:p>
        </p:txBody>
      </p:sp>
    </p:spTree>
    <p:extLst>
      <p:ext uri="{BB962C8B-B14F-4D97-AF65-F5344CB8AC3E}">
        <p14:creationId xmlns:p14="http://schemas.microsoft.com/office/powerpoint/2010/main" val="76582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to reduce the unique values is to group or bin them. You can merge similar ones and create some groups or bins.</a:t>
            </a:r>
          </a:p>
        </p:txBody>
      </p:sp>
    </p:spTree>
    <p:extLst>
      <p:ext uri="{BB962C8B-B14F-4D97-AF65-F5344CB8AC3E}">
        <p14:creationId xmlns:p14="http://schemas.microsoft.com/office/powerpoint/2010/main" val="20723597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75109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a flowchart of operations to convert text data into numerical type data. The main processes are text preprocessing and vectorization.</a:t>
            </a:r>
          </a:p>
          <a:p>
            <a:endParaRPr lang="en-US" dirty="0"/>
          </a:p>
          <a:p>
            <a:r>
              <a:rPr lang="en-US" dirty="0"/>
              <a:t>Text preprocessing helps to clean and format the text data accordingly.</a:t>
            </a:r>
          </a:p>
          <a:p>
            <a:endParaRPr lang="en-US" dirty="0"/>
          </a:p>
          <a:p>
            <a:r>
              <a:rPr lang="en-US" dirty="0"/>
              <a:t>Vectorization handles the conversion from text type to numerical type. This is a general topic that can involve different methods, such as word vectors or sentence embeddings. This lesson will focus on the bag-of-words method.</a:t>
            </a:r>
          </a:p>
        </p:txBody>
      </p:sp>
    </p:spTree>
    <p:extLst>
      <p:ext uri="{BB962C8B-B14F-4D97-AF65-F5344CB8AC3E}">
        <p14:creationId xmlns:p14="http://schemas.microsoft.com/office/powerpoint/2010/main" val="7614804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goal of helping an ML model to find patterns in text data, cleaning text data can involve the following techniques: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Converting all characters to lowercase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white space, special characters, punctuation, and HTML markups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Removing stop words</a:t>
            </a:r>
          </a:p>
          <a:p>
            <a:pPr marL="171450" indent="-171450">
              <a:buFont typeface="Arial" panose="020B0604020202020204" pitchFamily="34" charset="0"/>
              <a:buChar char="•"/>
            </a:pPr>
            <a:r>
              <a:rPr lang="en-US" dirty="0"/>
              <a:t>Stemming</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Keep in mind that different problems might need different processes.</a:t>
            </a:r>
          </a:p>
        </p:txBody>
      </p:sp>
    </p:spTree>
    <p:extLst>
      <p:ext uri="{BB962C8B-B14F-4D97-AF65-F5344CB8AC3E}">
        <p14:creationId xmlns:p14="http://schemas.microsoft.com/office/powerpoint/2010/main" val="2553505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original text can be split into sentences to be analyzed later, and the sentences can be further split into words, called tokens.</a:t>
            </a:r>
            <a:endParaRPr lang="en-US" dirty="0"/>
          </a:p>
        </p:txBody>
      </p:sp>
    </p:spTree>
    <p:extLst>
      <p:ext uri="{BB962C8B-B14F-4D97-AF65-F5344CB8AC3E}">
        <p14:creationId xmlns:p14="http://schemas.microsoft.com/office/powerpoint/2010/main" val="1960424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method removes the extra words that contribute little to the meaning of the text. Usually, stop word lists are created or curated specifically for the problem.</a:t>
            </a:r>
          </a:p>
        </p:txBody>
      </p:sp>
    </p:spTree>
    <p:extLst>
      <p:ext uri="{BB962C8B-B14F-4D97-AF65-F5344CB8AC3E}">
        <p14:creationId xmlns:p14="http://schemas.microsoft.com/office/powerpoint/2010/main" val="14287652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~Alt text – brace: Playing, played, and plays are stemmed to become play.</a:t>
            </a:r>
          </a:p>
          <a:p>
            <a:pPr fontAlgn="base"/>
            <a:r>
              <a:rPr lang="en-US" dirty="0"/>
              <a:t>~</a:t>
            </a:r>
          </a:p>
          <a:p>
            <a:pPr fontAlgn="base"/>
            <a:r>
              <a:rPr lang="en-US" dirty="0"/>
              <a:t>To further reduce the vocabulary size and focus on the general meaning of the words, you can reduce words to their roots by removing affixes, particularly suffixes. This is a rule-based simple approach.</a:t>
            </a:r>
          </a:p>
          <a:p>
            <a:pPr fontAlgn="base"/>
            <a:endParaRPr lang="en-US" dirty="0"/>
          </a:p>
          <a:p>
            <a:pPr fontAlgn="base"/>
            <a:r>
              <a:rPr lang="en-US" dirty="0"/>
              <a:t>However, stemming rarely works with irregular forms, such as “taught” and “brought.” For those, you can use a more advanced version called a lemmatizer. For more information, see Lemmatisation at </a:t>
            </a:r>
            <a:r>
              <a:rPr lang="en-US" dirty="0">
                <a:hlinkClick r:id="rId3"/>
              </a:rPr>
              <a:t>https://en.wikipedia.org/wiki/Lemmatisation</a:t>
            </a:r>
            <a:r>
              <a:rPr lang="en-US" dirty="0"/>
              <a:t>.</a:t>
            </a:r>
          </a:p>
        </p:txBody>
      </p:sp>
    </p:spTree>
    <p:extLst>
      <p:ext uri="{BB962C8B-B14F-4D97-AF65-F5344CB8AC3E}">
        <p14:creationId xmlns:p14="http://schemas.microsoft.com/office/powerpoint/2010/main" val="3759309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on the slide. To preprocess this example text, the text is converted to lowercase; white space, special characters, punctuation, and stop words are removed; and words are stemmed.</a:t>
            </a:r>
          </a:p>
        </p:txBody>
      </p:sp>
    </p:spTree>
    <p:extLst>
      <p:ext uri="{BB962C8B-B14F-4D97-AF65-F5344CB8AC3E}">
        <p14:creationId xmlns:p14="http://schemas.microsoft.com/office/powerpoint/2010/main" val="4071724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62018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Bag with the words machine, learning, is, and fun inside. The words aren’t in the same order as the original sentence.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bag-of-words method represents a text as a set of its words. Think of taking the words from a sentence and putting them together in a bag.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this is a simple method, the representation doesn’t include the order of the words. In the example on the slide, after you get the bag-of-words representation for “Machine learning is fun,” you no longer know the word order.</a:t>
            </a:r>
            <a:endParaRPr lang="en-US" sz="1200" dirty="0"/>
          </a:p>
        </p:txBody>
      </p:sp>
    </p:spTree>
    <p:extLst>
      <p:ext uri="{BB962C8B-B14F-4D97-AF65-F5344CB8AC3E}">
        <p14:creationId xmlns:p14="http://schemas.microsoft.com/office/powerpoint/2010/main" val="173618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construct or get a main vocabulary. You can construct a vocabulary by using the words that you have in your dataset.</a:t>
            </a:r>
          </a:p>
          <a:p>
            <a:endParaRPr lang="en-US" dirty="0"/>
          </a:p>
          <a:p>
            <a:r>
              <a:rPr lang="en-US" dirty="0"/>
              <a:t>Then, for each text, calculate the occurrences of the words in the text. This can be binary (1 or 0) or counts.</a:t>
            </a:r>
          </a:p>
        </p:txBody>
      </p:sp>
    </p:spTree>
    <p:extLst>
      <p:ext uri="{BB962C8B-B14F-4D97-AF65-F5344CB8AC3E}">
        <p14:creationId xmlns:p14="http://schemas.microsoft.com/office/powerpoint/2010/main" val="396296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having a dataset or table of text. You might have multiple text columns, such as title, main text, and comment. You can create vectors for each text field by using the bag-of-words method.</a:t>
            </a:r>
          </a:p>
          <a:p>
            <a:endParaRPr lang="en-US" dirty="0"/>
          </a:p>
          <a:p>
            <a:r>
              <a:rPr lang="en-US" dirty="0"/>
              <a:t>Consider a table that has userID, title, and textBody fields. The text features are title and textBody. Select one feature at a time.</a:t>
            </a:r>
          </a:p>
        </p:txBody>
      </p:sp>
    </p:spTree>
    <p:extLst>
      <p:ext uri="{BB962C8B-B14F-4D97-AF65-F5344CB8AC3E}">
        <p14:creationId xmlns:p14="http://schemas.microsoft.com/office/powerpoint/2010/main" val="3417962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5954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Start with the textBody feature, and use binary representation (0 or 1) for the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you create a vocabulary. Use the words in the three sentences from the textBody field. The words become the columns of a new table. Then, calculate the occurrences. For each sentence, if the vocabulary word appears in the sentence, enter 1 in the table. If it doesn’t appear, enter 0.</a:t>
            </a:r>
          </a:p>
        </p:txBody>
      </p:sp>
    </p:spTree>
    <p:extLst>
      <p:ext uri="{BB962C8B-B14F-4D97-AF65-F5344CB8AC3E}">
        <p14:creationId xmlns:p14="http://schemas.microsoft.com/office/powerpoint/2010/main" val="181812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the vectors. You can use these vectors as features to train a classifier.</a:t>
            </a:r>
          </a:p>
          <a:p>
            <a:endParaRPr lang="en-US" dirty="0"/>
          </a:p>
          <a:p>
            <a:r>
              <a:rPr lang="en-US" dirty="0"/>
              <a:t>You can apply the same procedure to the title field and get their vectors. At the end, you can combine these vectors for each row in the table and treat them as the features.</a:t>
            </a:r>
          </a:p>
        </p:txBody>
      </p:sp>
    </p:spTree>
    <p:extLst>
      <p:ext uri="{BB962C8B-B14F-4D97-AF65-F5344CB8AC3E}">
        <p14:creationId xmlns:p14="http://schemas.microsoft.com/office/powerpoint/2010/main" val="33916035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blocks</a:t>
            </a:r>
          </a:p>
          <a:p>
            <a:r>
              <a:rPr lang="en-US" dirty="0"/>
              <a:t>~</a:t>
            </a:r>
          </a:p>
          <a:p>
            <a:r>
              <a:rPr lang="en-US" dirty="0"/>
              <a:t>Sklearn implements this method. It uses the regular fit() and transform() functions.</a:t>
            </a:r>
          </a:p>
        </p:txBody>
      </p:sp>
    </p:spTree>
    <p:extLst>
      <p:ext uri="{BB962C8B-B14F-4D97-AF65-F5344CB8AC3E}">
        <p14:creationId xmlns:p14="http://schemas.microsoft.com/office/powerpoint/2010/main" val="628474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preparation and training 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 raw dataset that consists of multiple types of features, including numerical, categorical, and textual data. All these need to be processed into numerical type features for the algorithm to be able to interpret them. These features are then used to train ML models.</a:t>
            </a:r>
          </a:p>
        </p:txBody>
      </p:sp>
    </p:spTree>
    <p:extLst>
      <p:ext uri="{BB962C8B-B14F-4D97-AF65-F5344CB8AC3E}">
        <p14:creationId xmlns:p14="http://schemas.microsoft.com/office/powerpoint/2010/main" val="1994340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Data preparation and training flow.</a:t>
            </a:r>
          </a:p>
          <a:p>
            <a:r>
              <a:rPr lang="en-US" dirty="0"/>
              <a:t>~</a:t>
            </a:r>
          </a:p>
          <a:p>
            <a:r>
              <a:rPr lang="en-US" dirty="0"/>
              <a:t>Consider whether you need all the data that you have collected. This is where domain expertise becomes important. More data is not necessarily better, but relevant meaningful data 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decide how the features will be used, some intuition is often useful. For example, ask yourself what information a human would use to make a prediction.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Domain knowledge and feature engineering experience with similar problems or data also help. You can also use exploratory data analysis (EDA) observations to reduce or select features, such as removing some correlated variables.</a:t>
            </a:r>
          </a:p>
        </p:txBody>
      </p:sp>
    </p:spTree>
    <p:extLst>
      <p:ext uri="{BB962C8B-B14F-4D97-AF65-F5344CB8AC3E}">
        <p14:creationId xmlns:p14="http://schemas.microsoft.com/office/powerpoint/2010/main" val="59140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r>
              <a:rPr lang="en-US" dirty="0"/>
              <a:t>It is important to remember that you need numerical features to train and use ML models. Categorical features are not numerical.</a:t>
            </a:r>
          </a:p>
        </p:txBody>
      </p:sp>
    </p:spTree>
    <p:extLst>
      <p:ext uri="{BB962C8B-B14F-4D97-AF65-F5344CB8AC3E}">
        <p14:creationId xmlns:p14="http://schemas.microsoft.com/office/powerpoint/2010/main" val="866321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8613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 text</a:t>
            </a:r>
          </a:p>
          <a:p>
            <a:r>
              <a:rPr lang="en-US" dirty="0"/>
              <a:t>~</a:t>
            </a:r>
          </a:p>
          <a:p>
            <a:r>
              <a:rPr lang="en-US" dirty="0"/>
              <a:t>One easy way to get numerical features is to replace categorical values with numbers. You can apply this method differently based on whether the categorical features can be ordered.</a:t>
            </a:r>
          </a:p>
        </p:txBody>
      </p:sp>
    </p:spTree>
    <p:extLst>
      <p:ext uri="{BB962C8B-B14F-4D97-AF65-F5344CB8AC3E}">
        <p14:creationId xmlns:p14="http://schemas.microsoft.com/office/powerpoint/2010/main" val="689709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1888235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666066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4A59-842A-F4F2-A1CF-A549EB26D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7086B8-DD42-9256-14E7-6A6703F56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A93D47-E909-BDD0-59E9-E8575A0DDC39}"/>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5" name="Footer Placeholder 4">
            <a:extLst>
              <a:ext uri="{FF2B5EF4-FFF2-40B4-BE49-F238E27FC236}">
                <a16:creationId xmlns:a16="http://schemas.microsoft.com/office/drawing/2014/main" id="{7ABBAFFA-B388-DBEF-4716-7F43DA994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666C10-D38F-A4D4-3A32-69700C82132D}"/>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662340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39EB-7388-CF11-1AE1-1644CAF34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BF1E0B-5DA5-FCCB-C604-E61336276F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B7F9DA-F703-FBF1-6C5C-7F96D4446EB9}"/>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5" name="Footer Placeholder 4">
            <a:extLst>
              <a:ext uri="{FF2B5EF4-FFF2-40B4-BE49-F238E27FC236}">
                <a16:creationId xmlns:a16="http://schemas.microsoft.com/office/drawing/2014/main" id="{181476EF-15CA-1D2C-C656-7BA38862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25657D-8862-3B21-B770-9E7C453B62D3}"/>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32674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A115B-C79B-BF46-98AE-91DF871615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DB6C-33B4-7112-F49A-5A3FE20E0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505A8F-99EE-AE65-CBA4-31D1C85886D0}"/>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5" name="Footer Placeholder 4">
            <a:extLst>
              <a:ext uri="{FF2B5EF4-FFF2-40B4-BE49-F238E27FC236}">
                <a16:creationId xmlns:a16="http://schemas.microsoft.com/office/drawing/2014/main" id="{FFBE1B93-B1F1-9842-6B26-992A73F457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45AA5-EB24-BCF2-4EA5-48EFC6F5FE86}"/>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473629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D72D-0C75-A549-31CF-AFDAEDE17E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A0A9E-0973-8B2B-A4C8-EDD0A66E7D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6F95A0-40AC-586E-BBE6-0CBA012BA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64864C-2FAB-9FDC-0D46-CE2BD71546CD}"/>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6" name="Footer Placeholder 5">
            <a:extLst>
              <a:ext uri="{FF2B5EF4-FFF2-40B4-BE49-F238E27FC236}">
                <a16:creationId xmlns:a16="http://schemas.microsoft.com/office/drawing/2014/main" id="{A2FB5676-6501-B986-EC42-DD433FAFA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570FFD-1B11-CF28-5979-A782FC11936A}"/>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811578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B773-B37C-4CD8-B634-B537A6A870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11B0BC-3495-AFFA-2404-9A7D04807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9E1FCC-14EF-73FB-8908-39A6290DD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B0E68-691B-AAEE-9F4A-483888298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92EB9-3017-7897-E8DB-9BDB0D7858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181585-F0EC-4762-3FFB-0D3E97151571}"/>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8" name="Footer Placeholder 7">
            <a:extLst>
              <a:ext uri="{FF2B5EF4-FFF2-40B4-BE49-F238E27FC236}">
                <a16:creationId xmlns:a16="http://schemas.microsoft.com/office/drawing/2014/main" id="{B3A36AC9-5EC6-9D38-B9B9-FBA7E66BE3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135939-6BAE-7767-6238-7B518EAC672F}"/>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71143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76D3-11A5-385D-5F02-E4BB0DC035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16C437-0E27-723B-1B68-34AA8F5E0828}"/>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4" name="Footer Placeholder 3">
            <a:extLst>
              <a:ext uri="{FF2B5EF4-FFF2-40B4-BE49-F238E27FC236}">
                <a16:creationId xmlns:a16="http://schemas.microsoft.com/office/drawing/2014/main" id="{D7BE0560-CD7B-C911-9D8D-C9C299DF3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88FFCE-034F-8306-22CC-28EDFCB0D90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954244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B268A-5DEE-DBEF-DFBC-712AB74ED423}"/>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3" name="Footer Placeholder 2">
            <a:extLst>
              <a:ext uri="{FF2B5EF4-FFF2-40B4-BE49-F238E27FC236}">
                <a16:creationId xmlns:a16="http://schemas.microsoft.com/office/drawing/2014/main" id="{AC40F8F3-6539-0BEE-4469-B45D64F633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29159-ABB4-AC04-A2C3-F551353B57E5}"/>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140072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C5E1-AABA-86B9-53A7-36B6FA2AAF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94A833-752A-8A9E-C1D9-3D022A44AD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5BAF4-EFA3-84D7-72F9-0955F4AD6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24B3D-5909-31EC-584D-E366162A863A}"/>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6" name="Footer Placeholder 5">
            <a:extLst>
              <a:ext uri="{FF2B5EF4-FFF2-40B4-BE49-F238E27FC236}">
                <a16:creationId xmlns:a16="http://schemas.microsoft.com/office/drawing/2014/main" id="{B70A7362-62D0-84AE-3347-FE659883D9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BFFFE-AF26-8C06-07F9-A3F9309D081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462422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A711-EADA-E143-5BBE-7DA382636B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B816E4-CE22-42D0-0017-3C16EBB778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22E9C1-7728-FAC3-20A1-05CE6FC7E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D91F01-DA99-9A4F-DFF8-8BD2F2B7B3BB}"/>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6" name="Footer Placeholder 5">
            <a:extLst>
              <a:ext uri="{FF2B5EF4-FFF2-40B4-BE49-F238E27FC236}">
                <a16:creationId xmlns:a16="http://schemas.microsoft.com/office/drawing/2014/main" id="{40D923B4-2D31-A77C-BF0C-C77EEE3D70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372A1-A3B6-C89C-1227-B39B11BF1361}"/>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106306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5488632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0708-D8CE-B93B-760E-4A574671A1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3F9ED7-F566-CB19-82D5-0D97B06A6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4477D0-9E5E-AD78-BEB4-9FB03A9C708E}"/>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5" name="Footer Placeholder 4">
            <a:extLst>
              <a:ext uri="{FF2B5EF4-FFF2-40B4-BE49-F238E27FC236}">
                <a16:creationId xmlns:a16="http://schemas.microsoft.com/office/drawing/2014/main" id="{0BAC87A8-6728-0786-1D24-796CFF69B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04914-5682-AE2E-19ED-7D4AA7773A30}"/>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38584949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AB88DE-EF80-3AB0-C1BE-7F76356CF5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0E8AA8-D7EC-415C-C743-F1CF0BD577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6304C-23D5-CCDB-3C9F-6F7F99F47704}"/>
              </a:ext>
            </a:extLst>
          </p:cNvPr>
          <p:cNvSpPr>
            <a:spLocks noGrp="1"/>
          </p:cNvSpPr>
          <p:nvPr>
            <p:ph type="dt" sz="half" idx="10"/>
          </p:nvPr>
        </p:nvSpPr>
        <p:spPr/>
        <p:txBody>
          <a:bodyPr/>
          <a:lstStyle/>
          <a:p>
            <a:fld id="{F686CB33-228A-6141-A5E8-DABF99FAD16D}" type="datetimeFigureOut">
              <a:rPr lang="en-US" smtClean="0"/>
              <a:t>5/5/25</a:t>
            </a:fld>
            <a:endParaRPr lang="en-US"/>
          </a:p>
        </p:txBody>
      </p:sp>
      <p:sp>
        <p:nvSpPr>
          <p:cNvPr id="5" name="Footer Placeholder 4">
            <a:extLst>
              <a:ext uri="{FF2B5EF4-FFF2-40B4-BE49-F238E27FC236}">
                <a16:creationId xmlns:a16="http://schemas.microsoft.com/office/drawing/2014/main" id="{8AD7A05F-44B5-0DB3-6FCC-6406860C2C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104D5-4C4D-A0FE-E7FF-5F70AAD4E457}"/>
              </a:ext>
            </a:extLst>
          </p:cNvPr>
          <p:cNvSpPr>
            <a:spLocks noGrp="1"/>
          </p:cNvSpPr>
          <p:nvPr>
            <p:ph type="sldNum" sz="quarter" idx="12"/>
          </p:nvPr>
        </p:nvSpPr>
        <p:spPr/>
        <p:txBody>
          <a:bodyPr/>
          <a:lstStyle/>
          <a:p>
            <a:fld id="{4ABC9FAF-C3DF-B443-B05A-ECE206B0E64E}" type="slidenum">
              <a:rPr lang="en-US" smtClean="0"/>
              <a:t>‹#›</a:t>
            </a:fld>
            <a:endParaRPr lang="en-US"/>
          </a:p>
        </p:txBody>
      </p:sp>
    </p:spTree>
    <p:extLst>
      <p:ext uri="{BB962C8B-B14F-4D97-AF65-F5344CB8AC3E}">
        <p14:creationId xmlns:p14="http://schemas.microsoft.com/office/powerpoint/2010/main" val="242652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44169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753556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04538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23219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1199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0940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59358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4446A-6346-CB9C-9FE8-80ABA5B0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0BA714-955C-75C5-576E-8DE747EC76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6A086-1094-A21F-9C2C-593BEB188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6CB33-228A-6141-A5E8-DABF99FAD16D}" type="datetimeFigureOut">
              <a:rPr lang="en-US" smtClean="0"/>
              <a:t>5/5/25</a:t>
            </a:fld>
            <a:endParaRPr lang="en-US"/>
          </a:p>
        </p:txBody>
      </p:sp>
      <p:sp>
        <p:nvSpPr>
          <p:cNvPr id="5" name="Footer Placeholder 4">
            <a:extLst>
              <a:ext uri="{FF2B5EF4-FFF2-40B4-BE49-F238E27FC236}">
                <a16:creationId xmlns:a16="http://schemas.microsoft.com/office/drawing/2014/main" id="{6253F8FB-92A6-843A-DC1E-1FAC2EBE78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F5AE5F-D57A-92A2-45B4-BEDE70A939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BC9FAF-C3DF-B443-B05A-ECE206B0E64E}" type="slidenum">
              <a:rPr lang="en-US" smtClean="0"/>
              <a:t>‹#›</a:t>
            </a:fld>
            <a:endParaRPr lang="en-US"/>
          </a:p>
        </p:txBody>
      </p:sp>
    </p:spTree>
    <p:extLst>
      <p:ext uri="{BB962C8B-B14F-4D97-AF65-F5344CB8AC3E}">
        <p14:creationId xmlns:p14="http://schemas.microsoft.com/office/powerpoint/2010/main" val="25916932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1EAFFCD-BCC7-4804-8C1D-5BF8CEAA90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Basic Feature Engineering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2</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D70E546-AAD6-4724-B381-5D703062C277}"/>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OrdinalEncoder: An sklearn encoder</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r>
              <a:rPr lang="en-US" dirty="0"/>
              <a:t>It encodes categorical features as numbers.</a:t>
            </a:r>
          </a:p>
          <a:p>
            <a:r>
              <a:rPr lang="en-US" dirty="0"/>
              <a:t>It uses the regular form:</a:t>
            </a:r>
          </a:p>
        </p:txBody>
      </p:sp>
      <p:sp>
        <p:nvSpPr>
          <p:cNvPr id="7" name="Text Placeholder 3">
            <a:extLst>
              <a:ext uri="{FF2B5EF4-FFF2-40B4-BE49-F238E27FC236}">
                <a16:creationId xmlns:a16="http://schemas.microsoft.com/office/drawing/2014/main" id="{447940BD-1C14-4148-938E-226DB6D646D6}"/>
              </a:ext>
            </a:extLst>
          </p:cNvPr>
          <p:cNvSpPr txBox="1">
            <a:spLocks/>
          </p:cNvSpPr>
          <p:nvPr/>
        </p:nvSpPr>
        <p:spPr>
          <a:xfrm>
            <a:off x="5518928" y="1727541"/>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rgbClr val="504BAB"/>
                </a:solidFill>
                <a:latin typeface="Lucida Console" panose="020B0609040504020204" pitchFamily="49" charset="0"/>
              </a:rPr>
              <a:t>.fit()</a:t>
            </a:r>
          </a:p>
          <a:p>
            <a:pPr marL="0" indent="0">
              <a:spcBef>
                <a:spcPts val="0"/>
              </a:spcBef>
              <a:spcAft>
                <a:spcPts val="0"/>
              </a:spcAft>
              <a:buNone/>
            </a:pPr>
            <a:r>
              <a:rPr lang="en-US" sz="1600" dirty="0">
                <a:solidFill>
                  <a:srgbClr val="504BAB"/>
                </a:solidFill>
                <a:latin typeface="Lucida Console" panose="020B0609040504020204" pitchFamily="49" charset="0"/>
              </a:rPr>
              <a:t>.transform()</a:t>
            </a:r>
          </a:p>
        </p:txBody>
      </p:sp>
      <p:sp>
        <p:nvSpPr>
          <p:cNvPr id="4" name="Content Placeholder 2">
            <a:extLst>
              <a:ext uri="{FF2B5EF4-FFF2-40B4-BE49-F238E27FC236}">
                <a16:creationId xmlns:a16="http://schemas.microsoft.com/office/drawing/2014/main" id="{539A7A1F-59A5-7CA8-EE94-4D8A483BC330}"/>
              </a:ext>
            </a:extLst>
          </p:cNvPr>
          <p:cNvSpPr txBox="1">
            <a:spLocks/>
          </p:cNvSpPr>
          <p:nvPr/>
        </p:nvSpPr>
        <p:spPr>
          <a:xfrm>
            <a:off x="365760" y="2999418"/>
            <a:ext cx="11460480" cy="171909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By default, the encoder assigns the numbers randomly. If an array is provided, it maps using that.</a:t>
            </a:r>
          </a:p>
          <a:p>
            <a:r>
              <a:rPr lang="en-US" dirty="0"/>
              <a:t>Assume “color” and “size” are categorical features in a dataset:</a:t>
            </a:r>
          </a:p>
          <a:p>
            <a:pPr lvl="1"/>
            <a:endParaRPr lang="en-US" dirty="0"/>
          </a:p>
        </p:txBody>
      </p:sp>
      <p:sp>
        <p:nvSpPr>
          <p:cNvPr id="5" name="Text Placeholder 3">
            <a:extLst>
              <a:ext uri="{FF2B5EF4-FFF2-40B4-BE49-F238E27FC236}">
                <a16:creationId xmlns:a16="http://schemas.microsoft.com/office/drawing/2014/main" id="{10F5C4F7-6F2B-8D2F-2418-7AFE8AEF0C84}"/>
              </a:ext>
            </a:extLst>
          </p:cNvPr>
          <p:cNvSpPr txBox="1">
            <a:spLocks/>
          </p:cNvSpPr>
          <p:nvPr/>
        </p:nvSpPr>
        <p:spPr>
          <a:xfrm>
            <a:off x="626423" y="4718513"/>
            <a:ext cx="10939154" cy="1385255"/>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 encoder for color and size</a:t>
            </a:r>
          </a:p>
          <a:p>
            <a:pPr marL="0" indent="0">
              <a:spcBef>
                <a:spcPts val="0"/>
              </a:spcBef>
              <a:spcAft>
                <a:spcPts val="0"/>
              </a:spcAft>
              <a:buNone/>
            </a:pPr>
            <a:r>
              <a:rPr lang="en-US" sz="1600" dirty="0">
                <a:solidFill>
                  <a:schemeClr val="accent5"/>
                </a:solidFill>
                <a:latin typeface="Lucida Console" panose="020B0609040504020204" pitchFamily="49" charset="0"/>
              </a:rPr>
              <a:t>from sklearn.preprocessing import OrdinalEncoder</a:t>
            </a:r>
          </a:p>
          <a:p>
            <a:pPr marL="0" indent="0">
              <a:spcBef>
                <a:spcPts val="0"/>
              </a:spcBef>
              <a:spcAft>
                <a:spcPts val="0"/>
              </a:spcAft>
              <a:buNone/>
            </a:pPr>
            <a:endParaRPr lang="en-US" sz="1600" dirty="0">
              <a:solidFill>
                <a:schemeClr val="accent5"/>
              </a:solidFill>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ord_encoder = OrdinalEncoder()</a:t>
            </a:r>
          </a:p>
          <a:p>
            <a:pPr marL="0" indent="0">
              <a:spcBef>
                <a:spcPts val="0"/>
              </a:spcBef>
              <a:spcAft>
                <a:spcPts val="0"/>
              </a:spcAft>
              <a:buNone/>
            </a:pPr>
            <a:r>
              <a:rPr lang="en-US" sz="1600" dirty="0">
                <a:solidFill>
                  <a:schemeClr val="accent5"/>
                </a:solidFill>
                <a:latin typeface="Lucida Console" panose="020B0609040504020204" pitchFamily="49" charset="0"/>
              </a:rPr>
              <a:t>df[["color", "size"]] = ord_encoder.fit_transform(df[["color", "size"]])</a:t>
            </a:r>
          </a:p>
        </p:txBody>
      </p:sp>
    </p:spTree>
    <p:extLst>
      <p:ext uri="{BB962C8B-B14F-4D97-AF65-F5344CB8AC3E}">
        <p14:creationId xmlns:p14="http://schemas.microsoft.com/office/powerpoint/2010/main" val="406656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CB5B830-3610-483F-8DA3-16B9F3B7B837}"/>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OrdinalEncoder example</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r>
              <a:rPr lang="en-US" dirty="0"/>
              <a:t>For the following table, encode the categorical features color and size. </a:t>
            </a:r>
          </a:p>
          <a:p>
            <a:r>
              <a:rPr lang="en-US" dirty="0"/>
              <a:t>After running the code from the previous slide, you can assign size numbers randomly:</a:t>
            </a:r>
          </a:p>
        </p:txBody>
      </p:sp>
      <p:sp>
        <p:nvSpPr>
          <p:cNvPr id="6" name="TextBox 5">
            <a:extLst>
              <a:ext uri="{FF2B5EF4-FFF2-40B4-BE49-F238E27FC236}">
                <a16:creationId xmlns:a16="http://schemas.microsoft.com/office/drawing/2014/main" id="{07629356-5195-8CD6-7453-A33FA49D298A}"/>
              </a:ext>
            </a:extLst>
          </p:cNvPr>
          <p:cNvSpPr txBox="1"/>
          <p:nvPr/>
        </p:nvSpPr>
        <p:spPr>
          <a:xfrm>
            <a:off x="2705339" y="3345644"/>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5" name="Table 9">
            <a:extLst>
              <a:ext uri="{FF2B5EF4-FFF2-40B4-BE49-F238E27FC236}">
                <a16:creationId xmlns:a16="http://schemas.microsoft.com/office/drawing/2014/main" id="{2E76CF6E-3E85-FED6-3C53-CF028A369B0B}"/>
              </a:ext>
            </a:extLst>
          </p:cNvPr>
          <p:cNvGraphicFramePr>
            <a:graphicFrameLocks/>
          </p:cNvGraphicFramePr>
          <p:nvPr>
            <p:extLst>
              <p:ext uri="{D42A27DB-BD31-4B8C-83A1-F6EECF244321}">
                <p14:modId xmlns:p14="http://schemas.microsoft.com/office/powerpoint/2010/main" val="3381697725"/>
              </p:ext>
            </p:extLst>
          </p:nvPr>
        </p:nvGraphicFramePr>
        <p:xfrm>
          <a:off x="2122260" y="3878018"/>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
        <p:nvSpPr>
          <p:cNvPr id="7" name="TextBox 6">
            <a:extLst>
              <a:ext uri="{FF2B5EF4-FFF2-40B4-BE49-F238E27FC236}">
                <a16:creationId xmlns:a16="http://schemas.microsoft.com/office/drawing/2014/main" id="{31330877-3645-FC83-AA12-D8004BD7DE9C}"/>
              </a:ext>
            </a:extLst>
          </p:cNvPr>
          <p:cNvSpPr txBox="1"/>
          <p:nvPr/>
        </p:nvSpPr>
        <p:spPr>
          <a:xfrm>
            <a:off x="6973794" y="3345644"/>
            <a:ext cx="2534295" cy="400110"/>
          </a:xfrm>
          <a:prstGeom prst="rect">
            <a:avLst/>
          </a:prstGeom>
          <a:noFill/>
        </p:spPr>
        <p:txBody>
          <a:bodyPr wrap="square" rtlCol="0">
            <a:spAutoFit/>
          </a:bodyPr>
          <a:lstStyle/>
          <a:p>
            <a:pPr algn="ctr"/>
            <a:r>
              <a:rPr lang="en-US" sz="2000" dirty="0">
                <a:solidFill>
                  <a:schemeClr val="tx2"/>
                </a:solidFill>
              </a:rPr>
              <a:t>Resulting dataset</a:t>
            </a:r>
          </a:p>
        </p:txBody>
      </p:sp>
      <p:graphicFrame>
        <p:nvGraphicFramePr>
          <p:cNvPr id="4" name="Table 9">
            <a:extLst>
              <a:ext uri="{FF2B5EF4-FFF2-40B4-BE49-F238E27FC236}">
                <a16:creationId xmlns:a16="http://schemas.microsoft.com/office/drawing/2014/main" id="{F133121D-CE83-14EE-D9A6-74471C92CE2A}"/>
              </a:ext>
            </a:extLst>
          </p:cNvPr>
          <p:cNvGraphicFramePr>
            <a:graphicFrameLocks/>
          </p:cNvGraphicFramePr>
          <p:nvPr>
            <p:extLst>
              <p:ext uri="{D42A27DB-BD31-4B8C-83A1-F6EECF244321}">
                <p14:modId xmlns:p14="http://schemas.microsoft.com/office/powerpoint/2010/main" val="641453117"/>
              </p:ext>
            </p:extLst>
          </p:nvPr>
        </p:nvGraphicFramePr>
        <p:xfrm>
          <a:off x="6595021" y="3878018"/>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0</a:t>
                      </a:r>
                    </a:p>
                  </a:txBody>
                  <a:tcPr/>
                </a:tc>
                <a:tc>
                  <a:txBody>
                    <a:bodyPr/>
                    <a:lstStyle/>
                    <a:p>
                      <a:r>
                        <a:rPr lang="en-US" sz="2000" dirty="0">
                          <a:ln>
                            <a:noFill/>
                          </a:ln>
                          <a:solidFill>
                            <a:schemeClr val="tx2"/>
                          </a:solidFill>
                        </a:rPr>
                        <a:t>2</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2</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2797286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A54DC3-2605-4CC0-989C-99FBF7E8E889}"/>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One-hot encoding technique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This method encodes a categorical feature into new binary features (0s and 1s).</a:t>
                </a:r>
              </a:p>
              <a:p>
                <a:pPr lvl="1"/>
                <a:r>
                  <a:rPr lang="en-US" dirty="0"/>
                  <a:t>Example: Using the color feature, color </a:t>
                </a:r>
                <a14:m>
                  <m:oMath xmlns:m="http://schemas.openxmlformats.org/officeDocument/2006/math">
                    <m:r>
                      <a:rPr lang="en-US">
                        <a:latin typeface="Cambria Math" panose="02040503050406030204" pitchFamily="18" charset="0"/>
                      </a:rPr>
                      <m:t>∈</m:t>
                    </m:r>
                  </m:oMath>
                </a14:m>
                <a:r>
                  <a:rPr lang="en-US" dirty="0"/>
                  <a:t> {green, red, blue}, this method creates three new features: color_green, color_red, and color_blue.</a:t>
                </a:r>
              </a:p>
              <a:p>
                <a:pPr lvl="1"/>
                <a:r>
                  <a:rPr lang="en-US" dirty="0"/>
                  <a:t>Advantage: This method encodes the presence of categorical values by using 0 or 1 rather than assigning magnitudes, as with ordinal or nominal encoding.</a:t>
                </a:r>
              </a:p>
            </p:txBody>
          </p:sp>
        </mc:Choice>
        <mc:Fallback>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233116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6E69BA-C196-4003-9C16-1FA183279D56}"/>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OneHotEncoder: An sklearn encoder</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pPr marL="0" indent="0">
              <a:buNone/>
            </a:pPr>
            <a:r>
              <a:rPr lang="en-US" dirty="0"/>
              <a:t>This method encodes categorical features as a one-hot numeric array.</a:t>
            </a:r>
          </a:p>
          <a:p>
            <a:pPr lvl="1"/>
            <a:r>
              <a:rPr lang="en-US" dirty="0"/>
              <a:t>It uses the regular form:</a:t>
            </a:r>
          </a:p>
        </p:txBody>
      </p:sp>
      <p:sp>
        <p:nvSpPr>
          <p:cNvPr id="5" name="Text Placeholder 3">
            <a:extLst>
              <a:ext uri="{FF2B5EF4-FFF2-40B4-BE49-F238E27FC236}">
                <a16:creationId xmlns:a16="http://schemas.microsoft.com/office/drawing/2014/main" id="{9A0FC4DD-506D-15EE-99DF-CBEC60C64360}"/>
              </a:ext>
            </a:extLst>
          </p:cNvPr>
          <p:cNvSpPr txBox="1">
            <a:spLocks/>
          </p:cNvSpPr>
          <p:nvPr/>
        </p:nvSpPr>
        <p:spPr>
          <a:xfrm>
            <a:off x="5143147" y="1819533"/>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rgbClr val="504BAB"/>
                </a:solidFill>
                <a:latin typeface="Lucida Console" panose="020B0609040504020204" pitchFamily="49" charset="0"/>
              </a:rPr>
              <a:t>.fit()</a:t>
            </a:r>
          </a:p>
          <a:p>
            <a:pPr marL="0" indent="0">
              <a:spcBef>
                <a:spcPts val="0"/>
              </a:spcBef>
              <a:spcAft>
                <a:spcPts val="0"/>
              </a:spcAft>
              <a:buNone/>
            </a:pPr>
            <a:r>
              <a:rPr lang="en-US" sz="1600" dirty="0">
                <a:solidFill>
                  <a:srgbClr val="504BAB"/>
                </a:solidFill>
                <a:latin typeface="Lucida Console" panose="020B0609040504020204" pitchFamily="49" charset="0"/>
              </a:rPr>
              <a:t>.transform()</a:t>
            </a:r>
          </a:p>
        </p:txBody>
      </p:sp>
      <p:sp>
        <p:nvSpPr>
          <p:cNvPr id="6" name="Content Placeholder 2">
            <a:extLst>
              <a:ext uri="{FF2B5EF4-FFF2-40B4-BE49-F238E27FC236}">
                <a16:creationId xmlns:a16="http://schemas.microsoft.com/office/drawing/2014/main" id="{BCB4E05D-5163-74FC-888C-837C6DAD2AED}"/>
              </a:ext>
            </a:extLst>
          </p:cNvPr>
          <p:cNvSpPr txBox="1">
            <a:spLocks/>
          </p:cNvSpPr>
          <p:nvPr/>
        </p:nvSpPr>
        <p:spPr>
          <a:xfrm>
            <a:off x="359664" y="3293414"/>
            <a:ext cx="11466576" cy="112332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lvl="1"/>
            <a:r>
              <a:rPr lang="en-US" dirty="0"/>
              <a:t>Example: Encode the color feature in the example dataset.</a:t>
            </a:r>
          </a:p>
        </p:txBody>
      </p:sp>
      <p:sp>
        <p:nvSpPr>
          <p:cNvPr id="12" name="TextBox 11">
            <a:extLst>
              <a:ext uri="{FF2B5EF4-FFF2-40B4-BE49-F238E27FC236}">
                <a16:creationId xmlns:a16="http://schemas.microsoft.com/office/drawing/2014/main" id="{C73C69BF-D3C6-6536-34D3-1BCD16CF44C7}"/>
              </a:ext>
            </a:extLst>
          </p:cNvPr>
          <p:cNvSpPr txBox="1"/>
          <p:nvPr/>
        </p:nvSpPr>
        <p:spPr>
          <a:xfrm>
            <a:off x="1540202" y="3947411"/>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16" name="Table 9">
            <a:extLst>
              <a:ext uri="{FF2B5EF4-FFF2-40B4-BE49-F238E27FC236}">
                <a16:creationId xmlns:a16="http://schemas.microsoft.com/office/drawing/2014/main" id="{2392D568-9500-4081-A1F0-7981B390666C}"/>
              </a:ext>
            </a:extLst>
          </p:cNvPr>
          <p:cNvGraphicFramePr>
            <a:graphicFrameLocks/>
          </p:cNvGraphicFramePr>
          <p:nvPr>
            <p:extLst>
              <p:ext uri="{D42A27DB-BD31-4B8C-83A1-F6EECF244321}">
                <p14:modId xmlns:p14="http://schemas.microsoft.com/office/powerpoint/2010/main" val="451551260"/>
              </p:ext>
            </p:extLst>
          </p:nvPr>
        </p:nvGraphicFramePr>
        <p:xfrm>
          <a:off x="865683" y="4416739"/>
          <a:ext cx="3474720"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58240">
                  <a:extLst>
                    <a:ext uri="{9D8B030D-6E8A-4147-A177-3AD203B41FA5}">
                      <a16:colId xmlns:a16="http://schemas.microsoft.com/office/drawing/2014/main" val="206789633"/>
                    </a:ext>
                  </a:extLst>
                </a:gridCol>
                <a:gridCol w="1158240">
                  <a:extLst>
                    <a:ext uri="{9D8B030D-6E8A-4147-A177-3AD203B41FA5}">
                      <a16:colId xmlns:a16="http://schemas.microsoft.com/office/drawing/2014/main" val="2348355886"/>
                    </a:ext>
                  </a:extLst>
                </a:gridCol>
                <a:gridCol w="1158240">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extLst>
                  <a:ext uri="{0D108BD9-81ED-4DB2-BD59-A6C34878D82A}">
                    <a16:rowId xmlns:a16="http://schemas.microsoft.com/office/drawing/2014/main" val="2564034519"/>
                  </a:ext>
                </a:extLst>
              </a:tr>
            </a:tbl>
          </a:graphicData>
        </a:graphic>
      </p:graphicFrame>
      <p:sp>
        <p:nvSpPr>
          <p:cNvPr id="14" name="TextBox 13">
            <a:extLst>
              <a:ext uri="{FF2B5EF4-FFF2-40B4-BE49-F238E27FC236}">
                <a16:creationId xmlns:a16="http://schemas.microsoft.com/office/drawing/2014/main" id="{8401484A-C549-DB49-6B52-B7BAE970DC60}"/>
              </a:ext>
            </a:extLst>
          </p:cNvPr>
          <p:cNvSpPr txBox="1"/>
          <p:nvPr/>
        </p:nvSpPr>
        <p:spPr>
          <a:xfrm>
            <a:off x="6737643" y="3947411"/>
            <a:ext cx="2534295" cy="400110"/>
          </a:xfrm>
          <a:prstGeom prst="rect">
            <a:avLst/>
          </a:prstGeom>
          <a:noFill/>
        </p:spPr>
        <p:txBody>
          <a:bodyPr wrap="square" rtlCol="0">
            <a:spAutoFit/>
          </a:bodyPr>
          <a:lstStyle/>
          <a:p>
            <a:pPr algn="ctr"/>
            <a:r>
              <a:rPr lang="en-US" sz="2000" dirty="0">
                <a:solidFill>
                  <a:schemeClr val="tx2"/>
                </a:solidFill>
              </a:rPr>
              <a:t>Resulting dataset</a:t>
            </a:r>
          </a:p>
        </p:txBody>
      </p:sp>
      <p:graphicFrame>
        <p:nvGraphicFramePr>
          <p:cNvPr id="13" name="Table 9">
            <a:extLst>
              <a:ext uri="{FF2B5EF4-FFF2-40B4-BE49-F238E27FC236}">
                <a16:creationId xmlns:a16="http://schemas.microsoft.com/office/drawing/2014/main" id="{CDFE38CA-D2E3-6968-F2B9-5AFE87D6CD85}"/>
              </a:ext>
            </a:extLst>
          </p:cNvPr>
          <p:cNvGraphicFramePr>
            <a:graphicFrameLocks/>
          </p:cNvGraphicFramePr>
          <p:nvPr>
            <p:extLst>
              <p:ext uri="{D42A27DB-BD31-4B8C-83A1-F6EECF244321}">
                <p14:modId xmlns:p14="http://schemas.microsoft.com/office/powerpoint/2010/main" val="3993372219"/>
              </p:ext>
            </p:extLst>
          </p:nvPr>
        </p:nvGraphicFramePr>
        <p:xfrm>
          <a:off x="4834078" y="4416739"/>
          <a:ext cx="6492239" cy="15849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770169">
                  <a:extLst>
                    <a:ext uri="{9D8B030D-6E8A-4147-A177-3AD203B41FA5}">
                      <a16:colId xmlns:a16="http://schemas.microsoft.com/office/drawing/2014/main" val="206789633"/>
                    </a:ext>
                  </a:extLst>
                </a:gridCol>
                <a:gridCol w="910499">
                  <a:extLst>
                    <a:ext uri="{9D8B030D-6E8A-4147-A177-3AD203B41FA5}">
                      <a16:colId xmlns:a16="http://schemas.microsoft.com/office/drawing/2014/main" val="2348355886"/>
                    </a:ext>
                  </a:extLst>
                </a:gridCol>
                <a:gridCol w="1603857">
                  <a:extLst>
                    <a:ext uri="{9D8B030D-6E8A-4147-A177-3AD203B41FA5}">
                      <a16:colId xmlns:a16="http://schemas.microsoft.com/office/drawing/2014/main" val="2271894098"/>
                    </a:ext>
                  </a:extLst>
                </a:gridCol>
                <a:gridCol w="1603857">
                  <a:extLst>
                    <a:ext uri="{9D8B030D-6E8A-4147-A177-3AD203B41FA5}">
                      <a16:colId xmlns:a16="http://schemas.microsoft.com/office/drawing/2014/main" val="779372858"/>
                    </a:ext>
                  </a:extLst>
                </a:gridCol>
                <a:gridCol w="1603857">
                  <a:extLst>
                    <a:ext uri="{9D8B030D-6E8A-4147-A177-3AD203B41FA5}">
                      <a16:colId xmlns:a16="http://schemas.microsoft.com/office/drawing/2014/main" val="2268485424"/>
                    </a:ext>
                  </a:extLst>
                </a:gridCol>
              </a:tblGrid>
              <a:tr h="370840">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color_blue</a:t>
                      </a:r>
                    </a:p>
                  </a:txBody>
                  <a:tcPr>
                    <a:solidFill>
                      <a:srgbClr val="00318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bg1"/>
                          </a:solidFill>
                        </a:rPr>
                        <a:t>color_red</a:t>
                      </a:r>
                    </a:p>
                  </a:txBody>
                  <a:tcPr>
                    <a:solidFill>
                      <a:srgbClr val="00318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bg1"/>
                          </a:solidFill>
                        </a:rPr>
                        <a:t>color_green</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2</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1</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tc>
                  <a:txBody>
                    <a:bodyPr/>
                    <a:lstStyle/>
                    <a:p>
                      <a:r>
                        <a:rPr lang="en-US" sz="2000" dirty="0">
                          <a:ln>
                            <a:noFill/>
                          </a:ln>
                          <a:solidFill>
                            <a:schemeClr val="tx2"/>
                          </a:solidFill>
                        </a:rPr>
                        <a:t>1</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tc>
                  <a:txBody>
                    <a:bodyPr/>
                    <a:lstStyle/>
                    <a:p>
                      <a:r>
                        <a:rPr lang="en-US" sz="2000" dirty="0">
                          <a:ln>
                            <a:noFill/>
                          </a:ln>
                          <a:solidFill>
                            <a:schemeClr val="tx2"/>
                          </a:solidFill>
                        </a:rPr>
                        <a:t>0</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42258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BB059B-52D8-4038-8374-6F3FF64FD11C}"/>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182C4CE-D1CB-65FC-4F4A-B36B859E08D6}"/>
              </a:ext>
            </a:extLst>
          </p:cNvPr>
          <p:cNvSpPr>
            <a:spLocks noGrp="1"/>
          </p:cNvSpPr>
          <p:nvPr>
            <p:ph type="title" idx="1"/>
          </p:nvPr>
        </p:nvSpPr>
        <p:spPr/>
        <p:txBody>
          <a:bodyPr>
            <a:normAutofit fontScale="90000"/>
          </a:bodyPr>
          <a:lstStyle/>
          <a:p>
            <a:r>
              <a:rPr lang="en-US" dirty="0"/>
              <a:t>OneHotEncoder sample code</a:t>
            </a:r>
          </a:p>
        </p:txBody>
      </p:sp>
      <p:sp>
        <p:nvSpPr>
          <p:cNvPr id="3" name="Content Placeholder 2">
            <a:extLst>
              <a:ext uri="{FF2B5EF4-FFF2-40B4-BE49-F238E27FC236}">
                <a16:creationId xmlns:a16="http://schemas.microsoft.com/office/drawing/2014/main" id="{1169FBA1-9201-883E-D06E-7DB7B714EF7A}"/>
              </a:ext>
            </a:extLst>
          </p:cNvPr>
          <p:cNvSpPr>
            <a:spLocks noGrp="1"/>
          </p:cNvSpPr>
          <p:nvPr>
            <p:ph idx="2"/>
          </p:nvPr>
        </p:nvSpPr>
        <p:spPr/>
        <p:txBody>
          <a:bodyPr/>
          <a:lstStyle/>
          <a:p>
            <a:pPr marL="0" indent="0">
              <a:buNone/>
            </a:pPr>
            <a:r>
              <a:rPr lang="en-US" dirty="0"/>
              <a:t>Sample code is shown here. This code produces the new features shaped as 3x3.</a:t>
            </a:r>
          </a:p>
        </p:txBody>
      </p:sp>
      <p:sp>
        <p:nvSpPr>
          <p:cNvPr id="8" name="Text Placeholder 3">
            <a:extLst>
              <a:ext uri="{FF2B5EF4-FFF2-40B4-BE49-F238E27FC236}">
                <a16:creationId xmlns:a16="http://schemas.microsoft.com/office/drawing/2014/main" id="{20EFDF4B-9935-5B86-D9FE-65E243FBA006}"/>
              </a:ext>
            </a:extLst>
          </p:cNvPr>
          <p:cNvSpPr txBox="1">
            <a:spLocks/>
          </p:cNvSpPr>
          <p:nvPr/>
        </p:nvSpPr>
        <p:spPr>
          <a:xfrm>
            <a:off x="622980" y="2792696"/>
            <a:ext cx="10946040" cy="2031325"/>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sp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800" dirty="0">
                <a:solidFill>
                  <a:schemeClr val="tx1"/>
                </a:solidFill>
                <a:latin typeface="Lucida Console" panose="020B0609040504020204" pitchFamily="49" charset="0"/>
              </a:rPr>
              <a:t># sklearn OneHotEncoder sample code</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from sklearn.preprocessing import OneHotEncoder</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one_hot_encoder = OneHotEncoder()</a:t>
            </a:r>
          </a:p>
          <a:p>
            <a:pPr marL="0" indent="0">
              <a:spcBef>
                <a:spcPts val="0"/>
              </a:spcBef>
              <a:spcAft>
                <a:spcPts val="0"/>
              </a:spcAft>
              <a:buNone/>
            </a:pPr>
            <a:endParaRPr lang="en-US" sz="1800" dirty="0">
              <a:solidFill>
                <a:schemeClr val="accent5"/>
              </a:solidFill>
              <a:latin typeface="Lucida Console" panose="020B0609040504020204" pitchFamily="49" charset="0"/>
            </a:endParaRPr>
          </a:p>
          <a:p>
            <a:pPr marL="0" indent="0">
              <a:spcBef>
                <a:spcPts val="0"/>
              </a:spcBef>
              <a:spcAft>
                <a:spcPts val="0"/>
              </a:spcAft>
              <a:buNone/>
            </a:pPr>
            <a:r>
              <a:rPr lang="en-US" sz="1800" dirty="0">
                <a:solidFill>
                  <a:schemeClr val="accent5"/>
                </a:solidFill>
                <a:latin typeface="Lucida Console" panose="020B0609040504020204" pitchFamily="49" charset="0"/>
              </a:rPr>
              <a:t>new_colors = one_hot_encoder.fit_transform(df["color"].values.reshape(-1, 1))</a:t>
            </a:r>
          </a:p>
        </p:txBody>
      </p:sp>
    </p:spTree>
    <p:extLst>
      <p:ext uri="{BB962C8B-B14F-4D97-AF65-F5344CB8AC3E}">
        <p14:creationId xmlns:p14="http://schemas.microsoft.com/office/powerpoint/2010/main" val="2015560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CECD305-C9F1-4E1F-9246-A26516F4CE28}"/>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Target encoding</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This method replaces categorical features with their target statistics.</a:t>
            </a:r>
          </a:p>
          <a:p>
            <a:r>
              <a:rPr lang="en-US" dirty="0"/>
              <a:t>Example: Averaging the target value (“isSold”) for each color category.</a:t>
            </a:r>
          </a:p>
        </p:txBody>
      </p:sp>
      <p:sp>
        <p:nvSpPr>
          <p:cNvPr id="5" name="TextBox 4">
            <a:extLst>
              <a:ext uri="{FF2B5EF4-FFF2-40B4-BE49-F238E27FC236}">
                <a16:creationId xmlns:a16="http://schemas.microsoft.com/office/drawing/2014/main" id="{931FBF6D-DA4B-0870-131E-2912E38211A7}"/>
              </a:ext>
            </a:extLst>
          </p:cNvPr>
          <p:cNvSpPr txBox="1"/>
          <p:nvPr/>
        </p:nvSpPr>
        <p:spPr>
          <a:xfrm>
            <a:off x="2242783" y="2906512"/>
            <a:ext cx="2125683" cy="400110"/>
          </a:xfrm>
          <a:prstGeom prst="rect">
            <a:avLst/>
          </a:prstGeom>
          <a:noFill/>
        </p:spPr>
        <p:txBody>
          <a:bodyPr wrap="square" rtlCol="0">
            <a:spAutoFit/>
          </a:bodyPr>
          <a:lstStyle/>
          <a:p>
            <a:pPr algn="ctr"/>
            <a:r>
              <a:rPr lang="en-US" sz="2000" dirty="0">
                <a:solidFill>
                  <a:schemeClr val="tx2"/>
                </a:solidFill>
              </a:rPr>
              <a:t>Example dataset</a:t>
            </a:r>
          </a:p>
        </p:txBody>
      </p:sp>
      <p:graphicFrame>
        <p:nvGraphicFramePr>
          <p:cNvPr id="4" name="Table 9">
            <a:extLst>
              <a:ext uri="{FF2B5EF4-FFF2-40B4-BE49-F238E27FC236}">
                <a16:creationId xmlns:a16="http://schemas.microsoft.com/office/drawing/2014/main" id="{4F4EFAED-68D2-240A-5875-F6098D3B384A}"/>
              </a:ext>
            </a:extLst>
          </p:cNvPr>
          <p:cNvGraphicFramePr>
            <a:graphicFrameLocks/>
          </p:cNvGraphicFramePr>
          <p:nvPr>
            <p:extLst>
              <p:ext uri="{D42A27DB-BD31-4B8C-83A1-F6EECF244321}">
                <p14:modId xmlns:p14="http://schemas.microsoft.com/office/powerpoint/2010/main" val="3755893059"/>
              </p:ext>
            </p:extLst>
          </p:nvPr>
        </p:nvGraphicFramePr>
        <p:xfrm>
          <a:off x="1039138" y="3429000"/>
          <a:ext cx="4532972" cy="23774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33243">
                  <a:extLst>
                    <a:ext uri="{9D8B030D-6E8A-4147-A177-3AD203B41FA5}">
                      <a16:colId xmlns:a16="http://schemas.microsoft.com/office/drawing/2014/main" val="206789633"/>
                    </a:ext>
                  </a:extLst>
                </a:gridCol>
                <a:gridCol w="1133243">
                  <a:extLst>
                    <a:ext uri="{9D8B030D-6E8A-4147-A177-3AD203B41FA5}">
                      <a16:colId xmlns:a16="http://schemas.microsoft.com/office/drawing/2014/main" val="2348355886"/>
                    </a:ext>
                  </a:extLst>
                </a:gridCol>
                <a:gridCol w="1133243">
                  <a:extLst>
                    <a:ext uri="{9D8B030D-6E8A-4147-A177-3AD203B41FA5}">
                      <a16:colId xmlns:a16="http://schemas.microsoft.com/office/drawing/2014/main" val="2271894098"/>
                    </a:ext>
                  </a:extLst>
                </a:gridCol>
                <a:gridCol w="1133243">
                  <a:extLst>
                    <a:ext uri="{9D8B030D-6E8A-4147-A177-3AD203B41FA5}">
                      <a16:colId xmlns:a16="http://schemas.microsoft.com/office/drawing/2014/main" val="3984396906"/>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isSold</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small</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medium</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blue</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2564034519"/>
                  </a:ext>
                </a:extLst>
              </a:tr>
              <a:tr h="370840">
                <a:tc>
                  <a:txBody>
                    <a:bodyPr/>
                    <a:lstStyle/>
                    <a:p>
                      <a:r>
                        <a:rPr lang="en-US" sz="2000" dirty="0">
                          <a:ln>
                            <a:noFill/>
                          </a:ln>
                          <a:solidFill>
                            <a:schemeClr val="tx2"/>
                          </a:solidFill>
                        </a:rPr>
                        <a:t>red</a:t>
                      </a:r>
                    </a:p>
                  </a:txBody>
                  <a:tcPr/>
                </a:tc>
                <a:tc>
                  <a:txBody>
                    <a:bodyPr/>
                    <a:lstStyle/>
                    <a:p>
                      <a:r>
                        <a:rPr lang="en-US" sz="2000" dirty="0">
                          <a:ln>
                            <a:noFill/>
                          </a:ln>
                          <a:solidFill>
                            <a:schemeClr val="tx2"/>
                          </a:solidFill>
                        </a:rPr>
                        <a:t>small</a:t>
                      </a:r>
                    </a:p>
                  </a:txBody>
                  <a:tcPr/>
                </a:tc>
                <a:tc>
                  <a:txBody>
                    <a:bodyPr/>
                    <a:lstStyle/>
                    <a:p>
                      <a:r>
                        <a:rPr lang="en-US" sz="2000" dirty="0">
                          <a:ln>
                            <a:noFill/>
                          </a:ln>
                          <a:solidFill>
                            <a:schemeClr val="tx2"/>
                          </a:solidFill>
                        </a:rPr>
                        <a:t>11.2</a:t>
                      </a:r>
                    </a:p>
                  </a:txBody>
                  <a:tcPr/>
                </a:tc>
                <a:tc>
                  <a:txBody>
                    <a:bodyPr/>
                    <a:lstStyle/>
                    <a:p>
                      <a:r>
                        <a:rPr lang="en-US" sz="2000" dirty="0">
                          <a:ln>
                            <a:noFill/>
                          </a:ln>
                          <a:solidFill>
                            <a:schemeClr val="tx2"/>
                          </a:solidFill>
                        </a:rPr>
                        <a:t>1</a:t>
                      </a:r>
                    </a:p>
                  </a:txBody>
                  <a:tcPr/>
                </a:tc>
                <a:extLst>
                  <a:ext uri="{0D108BD9-81ED-4DB2-BD59-A6C34878D82A}">
                    <a16:rowId xmlns:a16="http://schemas.microsoft.com/office/drawing/2014/main" val="3524562266"/>
                  </a:ext>
                </a:extLst>
              </a:tr>
              <a:tr h="370840">
                <a:tc>
                  <a:txBody>
                    <a:bodyPr/>
                    <a:lstStyle/>
                    <a:p>
                      <a:r>
                        <a:rPr lang="en-US" sz="2000" dirty="0">
                          <a:ln>
                            <a:noFill/>
                          </a:ln>
                          <a:solidFill>
                            <a:schemeClr val="tx2"/>
                          </a:solidFill>
                        </a:rPr>
                        <a:t>green</a:t>
                      </a:r>
                    </a:p>
                  </a:txBody>
                  <a:tcPr>
                    <a:solidFill>
                      <a:srgbClr val="F1F3F3"/>
                    </a:solidFill>
                  </a:tcPr>
                </a:tc>
                <a:tc>
                  <a:txBody>
                    <a:bodyPr/>
                    <a:lstStyle/>
                    <a:p>
                      <a:r>
                        <a:rPr lang="en-US" sz="2000" dirty="0">
                          <a:ln>
                            <a:noFill/>
                          </a:ln>
                          <a:solidFill>
                            <a:schemeClr val="tx2"/>
                          </a:solidFill>
                        </a:rPr>
                        <a:t>large</a:t>
                      </a:r>
                    </a:p>
                  </a:txBody>
                  <a:tcPr>
                    <a:solidFill>
                      <a:srgbClr val="F1F3F3"/>
                    </a:solidFill>
                  </a:tcPr>
                </a:tc>
                <a:tc>
                  <a:txBody>
                    <a:bodyPr/>
                    <a:lstStyle/>
                    <a:p>
                      <a:r>
                        <a:rPr lang="en-US" sz="2000" dirty="0">
                          <a:ln>
                            <a:noFill/>
                          </a:ln>
                          <a:solidFill>
                            <a:schemeClr val="tx2"/>
                          </a:solidFill>
                        </a:rPr>
                        <a:t>9.2</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346956865"/>
                  </a:ext>
                </a:extLst>
              </a:tr>
            </a:tbl>
          </a:graphicData>
        </a:graphic>
      </p:graphicFrame>
      <p:sp>
        <p:nvSpPr>
          <p:cNvPr id="8" name="TextBox 7">
            <a:extLst>
              <a:ext uri="{FF2B5EF4-FFF2-40B4-BE49-F238E27FC236}">
                <a16:creationId xmlns:a16="http://schemas.microsoft.com/office/drawing/2014/main" id="{23FB8AAF-4270-1C4C-A970-58CED9BA4247}"/>
              </a:ext>
            </a:extLst>
          </p:cNvPr>
          <p:cNvSpPr txBox="1"/>
          <p:nvPr/>
        </p:nvSpPr>
        <p:spPr>
          <a:xfrm>
            <a:off x="8007433" y="2906512"/>
            <a:ext cx="2125683" cy="400110"/>
          </a:xfrm>
          <a:prstGeom prst="rect">
            <a:avLst/>
          </a:prstGeom>
          <a:noFill/>
        </p:spPr>
        <p:txBody>
          <a:bodyPr wrap="square" rtlCol="0">
            <a:spAutoFit/>
          </a:bodyPr>
          <a:lstStyle/>
          <a:p>
            <a:pPr algn="ctr"/>
            <a:r>
              <a:rPr lang="en-US" sz="2000" dirty="0">
                <a:solidFill>
                  <a:schemeClr val="tx2"/>
                </a:solidFill>
              </a:rPr>
              <a:t>Target statistics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112BC-0355-640D-FBA7-6013C4D79C1B}"/>
                  </a:ext>
                </a:extLst>
              </p:cNvPr>
              <p:cNvSpPr txBox="1"/>
              <p:nvPr/>
            </p:nvSpPr>
            <p:spPr>
              <a:xfrm>
                <a:off x="6987687" y="3566160"/>
                <a:ext cx="4165175" cy="21236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200" i="0" dirty="0" smtClean="0">
                          <a:solidFill>
                            <a:schemeClr val="tx2"/>
                          </a:solidFill>
                        </a:rPr>
                        <m:t>green</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(1 + 0)/2 = 0.5</m:t>
                      </m:r>
                    </m:oMath>
                    <m:oMath xmlns:m="http://schemas.openxmlformats.org/officeDocument/2006/math">
                      <m:r>
                        <m:rPr>
                          <m:nor/>
                        </m:rPr>
                        <a:rPr lang="en-US" sz="2200" i="0" dirty="0" smtClean="0">
                          <a:solidFill>
                            <a:schemeClr val="tx2"/>
                          </a:solidFill>
                        </a:rPr>
                        <m:t>red</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(0</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1)/2 = 0.5</m:t>
                      </m:r>
                    </m:oMath>
                    <m:oMath xmlns:m="http://schemas.openxmlformats.org/officeDocument/2006/math">
                      <m:r>
                        <m:rPr>
                          <m:nor/>
                        </m:rPr>
                        <a:rPr lang="en-US" sz="2200" i="0" dirty="0" smtClean="0">
                          <a:solidFill>
                            <a:schemeClr val="tx2"/>
                          </a:solidFill>
                        </a:rPr>
                        <m:t>blue</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1/1 = 1</m:t>
                      </m:r>
                    </m:oMath>
                    <m:oMath xmlns:m="http://schemas.openxmlformats.org/officeDocument/2006/math">
                      <m:r>
                        <m:rPr>
                          <m:nor/>
                        </m:rPr>
                        <a:rPr lang="en-US" sz="2200" i="0" dirty="0" smtClean="0">
                          <a:solidFill>
                            <a:schemeClr val="tx2"/>
                          </a:solidFill>
                        </a:rPr>
                        <m:t>small</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(1</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1)/2 = 1</m:t>
                      </m:r>
                    </m:oMath>
                    <m:oMath xmlns:m="http://schemas.openxmlformats.org/officeDocument/2006/math">
                      <m:r>
                        <m:rPr>
                          <m:nor/>
                        </m:rPr>
                        <a:rPr lang="en-US" sz="2200" i="0" dirty="0" smtClean="0">
                          <a:solidFill>
                            <a:schemeClr val="tx2"/>
                          </a:solidFill>
                        </a:rPr>
                        <m:t>medium</m:t>
                      </m:r>
                      <m:r>
                        <m:rPr>
                          <m:nor/>
                        </m:rPr>
                        <a:rPr lang="en-US" sz="2200" i="0" dirty="0" smtClean="0">
                          <a:solidFill>
                            <a:schemeClr val="tx2"/>
                          </a:solidFill>
                        </a:rPr>
                        <m:t> </m:t>
                      </m:r>
                      <m:r>
                        <m:rPr>
                          <m:nor/>
                          <m:aln/>
                        </m:rPr>
                        <a:rPr lang="en-US" sz="2200" i="0" dirty="0" smtClean="0">
                          <a:solidFill>
                            <a:schemeClr val="tx2"/>
                          </a:solidFill>
                        </a:rPr>
                        <m:t>=</m:t>
                      </m:r>
                      <m:r>
                        <m:rPr>
                          <m:nor/>
                        </m:rPr>
                        <a:rPr lang="en-US" sz="2200" i="0" dirty="0" smtClean="0">
                          <a:solidFill>
                            <a:schemeClr val="tx2"/>
                          </a:solidFill>
                        </a:rPr>
                        <m:t> </m:t>
                      </m:r>
                      <m:r>
                        <m:rPr>
                          <m:nor/>
                        </m:rPr>
                        <a:rPr lang="en-US" sz="2200" i="0" dirty="0">
                          <a:solidFill>
                            <a:schemeClr val="tx2"/>
                          </a:solidFill>
                        </a:rPr>
                        <m:t>0/1 = 0</m:t>
                      </m:r>
                    </m:oMath>
                    <m:oMath xmlns:m="http://schemas.openxmlformats.org/officeDocument/2006/math">
                      <m:r>
                        <m:rPr>
                          <m:nor/>
                        </m:rPr>
                        <a:rPr lang="en-US" sz="2200" i="0" dirty="0" smtClean="0">
                          <a:solidFill>
                            <a:schemeClr val="tx2"/>
                          </a:solidFill>
                        </a:rPr>
                        <m:t>large</m:t>
                      </m:r>
                      <m:r>
                        <m:rPr>
                          <m:nor/>
                        </m:rPr>
                        <a:rPr lang="en-US" sz="2200" i="0" dirty="0" smtClean="0">
                          <a:solidFill>
                            <a:schemeClr val="tx2"/>
                          </a:solidFill>
                        </a:rPr>
                        <m:t> </m:t>
                      </m:r>
                      <m:r>
                        <m:rPr>
                          <m:nor/>
                          <m:aln/>
                        </m:rPr>
                        <a:rPr lang="en-US" sz="2200" i="0" dirty="0">
                          <a:solidFill>
                            <a:schemeClr val="tx2"/>
                          </a:solidFill>
                        </a:rPr>
                        <m:t>=</m:t>
                      </m:r>
                      <m:r>
                        <m:rPr>
                          <m:nor/>
                        </m:rPr>
                        <a:rPr lang="en-US" sz="2200" i="0" dirty="0" smtClean="0">
                          <a:solidFill>
                            <a:schemeClr val="tx2"/>
                          </a:solidFill>
                        </a:rPr>
                        <m:t> </m:t>
                      </m:r>
                      <m:r>
                        <m:rPr>
                          <m:nor/>
                        </m:rPr>
                        <a:rPr lang="en-US" sz="2200" i="0" dirty="0">
                          <a:solidFill>
                            <a:schemeClr val="tx2"/>
                          </a:solidFill>
                        </a:rPr>
                        <m:t>(1</m:t>
                      </m:r>
                      <m:r>
                        <m:rPr>
                          <m:nor/>
                        </m:rPr>
                        <a:rPr lang="en-US" sz="2200" b="0" i="0" dirty="0" smtClean="0">
                          <a:solidFill>
                            <a:schemeClr val="tx2"/>
                          </a:solidFill>
                        </a:rPr>
                        <m:t> </m:t>
                      </m:r>
                      <m:r>
                        <m:rPr>
                          <m:nor/>
                        </m:rPr>
                        <a:rPr lang="en-US" sz="2200" i="0" dirty="0">
                          <a:solidFill>
                            <a:schemeClr val="tx2"/>
                          </a:solidFill>
                        </a:rPr>
                        <m:t>+</m:t>
                      </m:r>
                      <m:r>
                        <m:rPr>
                          <m:nor/>
                        </m:rPr>
                        <a:rPr lang="en-US" sz="2200" b="0" i="0" dirty="0" smtClean="0">
                          <a:solidFill>
                            <a:schemeClr val="tx2"/>
                          </a:solidFill>
                        </a:rPr>
                        <m:t> </m:t>
                      </m:r>
                      <m:r>
                        <m:rPr>
                          <m:nor/>
                        </m:rPr>
                        <a:rPr lang="en-US" sz="2200" i="0" dirty="0">
                          <a:solidFill>
                            <a:schemeClr val="tx2"/>
                          </a:solidFill>
                        </a:rPr>
                        <m:t>0)/2 = 0.5 </m:t>
                      </m:r>
                    </m:oMath>
                  </m:oMathPara>
                </a14:m>
                <a:endParaRPr lang="en-US" sz="2200" dirty="0">
                  <a:solidFill>
                    <a:schemeClr val="tx2"/>
                  </a:solidFill>
                </a:endParaRPr>
              </a:p>
            </p:txBody>
          </p:sp>
        </mc:Choice>
        <mc:Fallback xmlns="">
          <p:sp>
            <p:nvSpPr>
              <p:cNvPr id="7" name="TextBox 6">
                <a:extLst>
                  <a:ext uri="{FF2B5EF4-FFF2-40B4-BE49-F238E27FC236}">
                    <a16:creationId xmlns:a16="http://schemas.microsoft.com/office/drawing/2014/main" id="{2BC112BC-0355-640D-FBA7-6013C4D79C1B}"/>
                  </a:ext>
                </a:extLst>
              </p:cNvPr>
              <p:cNvSpPr txBox="1">
                <a:spLocks noRot="1" noChangeAspect="1" noMove="1" noResize="1" noEditPoints="1" noAdjustHandles="1" noChangeArrowheads="1" noChangeShapeType="1" noTextEdit="1"/>
              </p:cNvSpPr>
              <p:nvPr/>
            </p:nvSpPr>
            <p:spPr>
              <a:xfrm>
                <a:off x="6987687" y="3566160"/>
                <a:ext cx="4165175" cy="2123658"/>
              </a:xfrm>
              <a:prstGeom prst="rect">
                <a:avLst/>
              </a:prstGeom>
              <a:blipFill>
                <a:blip r:embed="rId3"/>
                <a:stretch>
                  <a:fillRect b="-2874"/>
                </a:stretch>
              </a:blipFill>
            </p:spPr>
            <p:txBody>
              <a:bodyPr/>
              <a:lstStyle/>
              <a:p>
                <a:r>
                  <a:rPr lang="en-US">
                    <a:noFill/>
                  </a:rPr>
                  <a:t> </a:t>
                </a:r>
              </a:p>
            </p:txBody>
          </p:sp>
        </mc:Fallback>
      </mc:AlternateContent>
    </p:spTree>
    <p:extLst>
      <p:ext uri="{BB962C8B-B14F-4D97-AF65-F5344CB8AC3E}">
        <p14:creationId xmlns:p14="http://schemas.microsoft.com/office/powerpoint/2010/main" val="68091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CD69FB3F-6250-4A59-8EB9-6B6303A49E26}"/>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Target encoding: Converted dataset</a:t>
            </a:r>
          </a:p>
        </p:txBody>
      </p:sp>
      <p:sp>
        <p:nvSpPr>
          <p:cNvPr id="3" name="Content Placeholder 2">
            <a:extLst>
              <a:ext uri="{FF2B5EF4-FFF2-40B4-BE49-F238E27FC236}">
                <a16:creationId xmlns:a16="http://schemas.microsoft.com/office/drawing/2014/main" id="{F501656F-B4D0-2358-EEC9-2EEFBCD3FB7E}"/>
              </a:ext>
            </a:extLst>
          </p:cNvPr>
          <p:cNvSpPr>
            <a:spLocks noGrp="1"/>
          </p:cNvSpPr>
          <p:nvPr>
            <p:ph idx="2"/>
          </p:nvPr>
        </p:nvSpPr>
        <p:spPr/>
        <p:txBody>
          <a:bodyPr/>
          <a:lstStyle/>
          <a:p>
            <a:endParaRPr lang="en-US"/>
          </a:p>
        </p:txBody>
      </p:sp>
      <p:sp>
        <p:nvSpPr>
          <p:cNvPr id="5" name="TextBox 4">
            <a:extLst>
              <a:ext uri="{FF2B5EF4-FFF2-40B4-BE49-F238E27FC236}">
                <a16:creationId xmlns:a16="http://schemas.microsoft.com/office/drawing/2014/main" id="{931FBF6D-DA4B-0870-131E-2912E38211A7}"/>
              </a:ext>
            </a:extLst>
          </p:cNvPr>
          <p:cNvSpPr txBox="1"/>
          <p:nvPr/>
        </p:nvSpPr>
        <p:spPr>
          <a:xfrm>
            <a:off x="1938513" y="2911168"/>
            <a:ext cx="2556066" cy="400110"/>
          </a:xfrm>
          <a:prstGeom prst="rect">
            <a:avLst/>
          </a:prstGeom>
          <a:noFill/>
        </p:spPr>
        <p:txBody>
          <a:bodyPr wrap="square" rtlCol="0">
            <a:spAutoFit/>
          </a:bodyPr>
          <a:lstStyle/>
          <a:p>
            <a:pPr algn="ctr"/>
            <a:r>
              <a:rPr lang="en-US" sz="2000" dirty="0">
                <a:solidFill>
                  <a:schemeClr val="tx2"/>
                </a:solidFill>
              </a:rPr>
              <a:t>Converted dataset</a:t>
            </a:r>
          </a:p>
        </p:txBody>
      </p:sp>
      <p:graphicFrame>
        <p:nvGraphicFramePr>
          <p:cNvPr id="4" name="Table 9">
            <a:extLst>
              <a:ext uri="{FF2B5EF4-FFF2-40B4-BE49-F238E27FC236}">
                <a16:creationId xmlns:a16="http://schemas.microsoft.com/office/drawing/2014/main" id="{4F4EFAED-68D2-240A-5875-F6098D3B384A}"/>
              </a:ext>
            </a:extLst>
          </p:cNvPr>
          <p:cNvGraphicFramePr>
            <a:graphicFrameLocks/>
          </p:cNvGraphicFramePr>
          <p:nvPr>
            <p:extLst>
              <p:ext uri="{D42A27DB-BD31-4B8C-83A1-F6EECF244321}">
                <p14:modId xmlns:p14="http://schemas.microsoft.com/office/powerpoint/2010/main" val="4069924082"/>
              </p:ext>
            </p:extLst>
          </p:nvPr>
        </p:nvGraphicFramePr>
        <p:xfrm>
          <a:off x="950060" y="3429000"/>
          <a:ext cx="4532972" cy="23774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133243">
                  <a:extLst>
                    <a:ext uri="{9D8B030D-6E8A-4147-A177-3AD203B41FA5}">
                      <a16:colId xmlns:a16="http://schemas.microsoft.com/office/drawing/2014/main" val="206789633"/>
                    </a:ext>
                  </a:extLst>
                </a:gridCol>
                <a:gridCol w="1133243">
                  <a:extLst>
                    <a:ext uri="{9D8B030D-6E8A-4147-A177-3AD203B41FA5}">
                      <a16:colId xmlns:a16="http://schemas.microsoft.com/office/drawing/2014/main" val="2348355886"/>
                    </a:ext>
                  </a:extLst>
                </a:gridCol>
                <a:gridCol w="1133243">
                  <a:extLst>
                    <a:ext uri="{9D8B030D-6E8A-4147-A177-3AD203B41FA5}">
                      <a16:colId xmlns:a16="http://schemas.microsoft.com/office/drawing/2014/main" val="2271894098"/>
                    </a:ext>
                  </a:extLst>
                </a:gridCol>
                <a:gridCol w="1133243">
                  <a:extLst>
                    <a:ext uri="{9D8B030D-6E8A-4147-A177-3AD203B41FA5}">
                      <a16:colId xmlns:a16="http://schemas.microsoft.com/office/drawing/2014/main" val="3984396906"/>
                    </a:ext>
                  </a:extLst>
                </a:gridCol>
              </a:tblGrid>
              <a:tr h="370840">
                <a:tc>
                  <a:txBody>
                    <a:bodyPr/>
                    <a:lstStyle/>
                    <a:p>
                      <a:r>
                        <a:rPr lang="en-US" sz="2000" dirty="0">
                          <a:ln>
                            <a:noFill/>
                          </a:ln>
                          <a:solidFill>
                            <a:schemeClr val="bg1"/>
                          </a:solidFill>
                        </a:rPr>
                        <a:t>color</a:t>
                      </a:r>
                    </a:p>
                  </a:txBody>
                  <a:tcPr>
                    <a:solidFill>
                      <a:srgbClr val="003181"/>
                    </a:solidFill>
                  </a:tcPr>
                </a:tc>
                <a:tc>
                  <a:txBody>
                    <a:bodyPr/>
                    <a:lstStyle/>
                    <a:p>
                      <a:r>
                        <a:rPr lang="en-US" sz="2000" dirty="0">
                          <a:ln>
                            <a:noFill/>
                          </a:ln>
                          <a:solidFill>
                            <a:schemeClr val="bg1"/>
                          </a:solidFill>
                        </a:rPr>
                        <a:t>size</a:t>
                      </a:r>
                    </a:p>
                  </a:txBody>
                  <a:tcPr>
                    <a:solidFill>
                      <a:srgbClr val="003181"/>
                    </a:solidFill>
                  </a:tcPr>
                </a:tc>
                <a:tc>
                  <a:txBody>
                    <a:bodyPr/>
                    <a:lstStyle/>
                    <a:p>
                      <a:r>
                        <a:rPr lang="en-US" sz="2000" dirty="0">
                          <a:ln>
                            <a:noFill/>
                          </a:ln>
                          <a:solidFill>
                            <a:schemeClr val="bg1"/>
                          </a:solidFill>
                        </a:rPr>
                        <a:t>price</a:t>
                      </a:r>
                    </a:p>
                  </a:txBody>
                  <a:tcPr>
                    <a:solidFill>
                      <a:srgbClr val="003181"/>
                    </a:solidFill>
                  </a:tcPr>
                </a:tc>
                <a:tc>
                  <a:txBody>
                    <a:bodyPr/>
                    <a:lstStyle/>
                    <a:p>
                      <a:r>
                        <a:rPr lang="en-US" sz="2000" dirty="0">
                          <a:ln>
                            <a:noFill/>
                          </a:ln>
                          <a:solidFill>
                            <a:schemeClr val="bg1"/>
                          </a:solidFill>
                        </a:rPr>
                        <a:t>isSold</a:t>
                      </a:r>
                    </a:p>
                  </a:txBody>
                  <a:tcPr>
                    <a:solidFill>
                      <a:srgbClr val="003181"/>
                    </a:solidFill>
                  </a:tcPr>
                </a:tc>
                <a:extLst>
                  <a:ext uri="{0D108BD9-81ED-4DB2-BD59-A6C34878D82A}">
                    <a16:rowId xmlns:a16="http://schemas.microsoft.com/office/drawing/2014/main" val="1688488905"/>
                  </a:ext>
                </a:extLst>
              </a:tr>
              <a:tr h="370840">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1.0</a:t>
                      </a:r>
                    </a:p>
                  </a:txBody>
                  <a:tcPr>
                    <a:solidFill>
                      <a:srgbClr val="F1F3F3"/>
                    </a:solidFill>
                  </a:tcPr>
                </a:tc>
                <a:tc>
                  <a:txBody>
                    <a:bodyPr/>
                    <a:lstStyle/>
                    <a:p>
                      <a:r>
                        <a:rPr lang="en-US" sz="2000" dirty="0">
                          <a:ln>
                            <a:noFill/>
                          </a:ln>
                          <a:solidFill>
                            <a:schemeClr val="tx2"/>
                          </a:solidFill>
                        </a:rPr>
                        <a:t>10.1</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4234666076"/>
                  </a:ext>
                </a:extLst>
              </a:tr>
              <a:tr h="370840">
                <a:tc>
                  <a:txBody>
                    <a:bodyPr/>
                    <a:lstStyle/>
                    <a:p>
                      <a:r>
                        <a:rPr lang="en-US" sz="2000" dirty="0">
                          <a:ln>
                            <a:noFill/>
                          </a:ln>
                          <a:solidFill>
                            <a:schemeClr val="tx2"/>
                          </a:solidFill>
                        </a:rPr>
                        <a:t>0.5</a:t>
                      </a:r>
                    </a:p>
                  </a:txBody>
                  <a:tcPr/>
                </a:tc>
                <a:tc>
                  <a:txBody>
                    <a:bodyPr/>
                    <a:lstStyle/>
                    <a:p>
                      <a:r>
                        <a:rPr lang="en-US" sz="2000" dirty="0">
                          <a:ln>
                            <a:noFill/>
                          </a:ln>
                          <a:solidFill>
                            <a:schemeClr val="tx2"/>
                          </a:solidFill>
                        </a:rPr>
                        <a:t>0.0</a:t>
                      </a:r>
                    </a:p>
                  </a:txBody>
                  <a:tcPr/>
                </a:tc>
                <a:tc>
                  <a:txBody>
                    <a:bodyPr/>
                    <a:lstStyle/>
                    <a:p>
                      <a:r>
                        <a:rPr lang="en-US" sz="2000" dirty="0">
                          <a:ln>
                            <a:noFill/>
                          </a:ln>
                          <a:solidFill>
                            <a:schemeClr val="tx2"/>
                          </a:solidFill>
                        </a:rPr>
                        <a:t>13.5</a:t>
                      </a:r>
                    </a:p>
                  </a:txBody>
                  <a:tcPr/>
                </a:tc>
                <a:tc>
                  <a:txBody>
                    <a:bodyPr/>
                    <a:lstStyle/>
                    <a:p>
                      <a:r>
                        <a:rPr lang="en-US" sz="2000" dirty="0">
                          <a:ln>
                            <a:noFill/>
                          </a:ln>
                          <a:solidFill>
                            <a:schemeClr val="tx2"/>
                          </a:solidFill>
                        </a:rPr>
                        <a:t>0</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2"/>
                          </a:solidFill>
                        </a:rPr>
                        <a:t>1.0</a:t>
                      </a:r>
                    </a:p>
                  </a:txBody>
                  <a:tcPr>
                    <a:solidFill>
                      <a:srgbClr val="F1F3F3"/>
                    </a:solidFill>
                  </a:tcPr>
                </a:tc>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15.3</a:t>
                      </a:r>
                    </a:p>
                  </a:txBody>
                  <a:tcPr>
                    <a:solidFill>
                      <a:srgbClr val="F1F3F3"/>
                    </a:solidFill>
                  </a:tcPr>
                </a:tc>
                <a:tc>
                  <a:txBody>
                    <a:bodyPr/>
                    <a:lstStyle/>
                    <a:p>
                      <a:r>
                        <a:rPr lang="en-US" sz="2000" dirty="0">
                          <a:ln>
                            <a:noFill/>
                          </a:ln>
                          <a:solidFill>
                            <a:schemeClr val="tx2"/>
                          </a:solidFill>
                        </a:rPr>
                        <a:t>1</a:t>
                      </a:r>
                    </a:p>
                  </a:txBody>
                  <a:tcPr>
                    <a:solidFill>
                      <a:srgbClr val="F1F3F3"/>
                    </a:solidFill>
                  </a:tcPr>
                </a:tc>
                <a:extLst>
                  <a:ext uri="{0D108BD9-81ED-4DB2-BD59-A6C34878D82A}">
                    <a16:rowId xmlns:a16="http://schemas.microsoft.com/office/drawing/2014/main" val="2564034519"/>
                  </a:ext>
                </a:extLst>
              </a:tr>
              <a:tr h="370840">
                <a:tc>
                  <a:txBody>
                    <a:bodyPr/>
                    <a:lstStyle/>
                    <a:p>
                      <a:r>
                        <a:rPr lang="en-US" sz="2000" dirty="0">
                          <a:ln>
                            <a:noFill/>
                          </a:ln>
                          <a:solidFill>
                            <a:schemeClr val="tx2"/>
                          </a:solidFill>
                        </a:rPr>
                        <a:t>0.5</a:t>
                      </a:r>
                    </a:p>
                  </a:txBody>
                  <a:tcPr/>
                </a:tc>
                <a:tc>
                  <a:txBody>
                    <a:bodyPr/>
                    <a:lstStyle/>
                    <a:p>
                      <a:r>
                        <a:rPr lang="en-US" sz="2000" dirty="0">
                          <a:ln>
                            <a:noFill/>
                          </a:ln>
                          <a:solidFill>
                            <a:schemeClr val="tx2"/>
                          </a:solidFill>
                        </a:rPr>
                        <a:t>1.0</a:t>
                      </a:r>
                    </a:p>
                  </a:txBody>
                  <a:tcPr/>
                </a:tc>
                <a:tc>
                  <a:txBody>
                    <a:bodyPr/>
                    <a:lstStyle/>
                    <a:p>
                      <a:r>
                        <a:rPr lang="en-US" sz="2000" dirty="0">
                          <a:ln>
                            <a:noFill/>
                          </a:ln>
                          <a:solidFill>
                            <a:schemeClr val="tx2"/>
                          </a:solidFill>
                        </a:rPr>
                        <a:t>11.2</a:t>
                      </a:r>
                    </a:p>
                  </a:txBody>
                  <a:tcPr/>
                </a:tc>
                <a:tc>
                  <a:txBody>
                    <a:bodyPr/>
                    <a:lstStyle/>
                    <a:p>
                      <a:r>
                        <a:rPr lang="en-US" sz="2000" dirty="0">
                          <a:ln>
                            <a:noFill/>
                          </a:ln>
                          <a:solidFill>
                            <a:schemeClr val="tx2"/>
                          </a:solidFill>
                        </a:rPr>
                        <a:t>1</a:t>
                      </a:r>
                    </a:p>
                  </a:txBody>
                  <a:tcPr/>
                </a:tc>
                <a:extLst>
                  <a:ext uri="{0D108BD9-81ED-4DB2-BD59-A6C34878D82A}">
                    <a16:rowId xmlns:a16="http://schemas.microsoft.com/office/drawing/2014/main" val="3524562266"/>
                  </a:ext>
                </a:extLst>
              </a:tr>
              <a:tr h="370840">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0.5</a:t>
                      </a:r>
                    </a:p>
                  </a:txBody>
                  <a:tcPr>
                    <a:solidFill>
                      <a:srgbClr val="F1F3F3"/>
                    </a:solidFill>
                  </a:tcPr>
                </a:tc>
                <a:tc>
                  <a:txBody>
                    <a:bodyPr/>
                    <a:lstStyle/>
                    <a:p>
                      <a:r>
                        <a:rPr lang="en-US" sz="2000" dirty="0">
                          <a:ln>
                            <a:noFill/>
                          </a:ln>
                          <a:solidFill>
                            <a:schemeClr val="tx2"/>
                          </a:solidFill>
                        </a:rPr>
                        <a:t>9.2</a:t>
                      </a:r>
                    </a:p>
                  </a:txBody>
                  <a:tcPr>
                    <a:solidFill>
                      <a:srgbClr val="F1F3F3"/>
                    </a:solidFill>
                  </a:tcPr>
                </a:tc>
                <a:tc>
                  <a:txBody>
                    <a:bodyPr/>
                    <a:lstStyle/>
                    <a:p>
                      <a:r>
                        <a:rPr lang="en-US" sz="2000" dirty="0">
                          <a:ln>
                            <a:noFill/>
                          </a:ln>
                          <a:solidFill>
                            <a:schemeClr val="tx2"/>
                          </a:solidFill>
                        </a:rPr>
                        <a:t>0</a:t>
                      </a:r>
                    </a:p>
                  </a:txBody>
                  <a:tcPr>
                    <a:solidFill>
                      <a:srgbClr val="F1F3F3"/>
                    </a:solidFill>
                  </a:tcPr>
                </a:tc>
                <a:extLst>
                  <a:ext uri="{0D108BD9-81ED-4DB2-BD59-A6C34878D82A}">
                    <a16:rowId xmlns:a16="http://schemas.microsoft.com/office/drawing/2014/main" val="2346956865"/>
                  </a:ext>
                </a:extLst>
              </a:tr>
            </a:tbl>
          </a:graphicData>
        </a:graphic>
      </p:graphicFrame>
      <p:sp>
        <p:nvSpPr>
          <p:cNvPr id="8" name="TextBox 7">
            <a:extLst>
              <a:ext uri="{FF2B5EF4-FFF2-40B4-BE49-F238E27FC236}">
                <a16:creationId xmlns:a16="http://schemas.microsoft.com/office/drawing/2014/main" id="{23FB8AAF-4270-1C4C-A970-58CED9BA4247}"/>
              </a:ext>
            </a:extLst>
          </p:cNvPr>
          <p:cNvSpPr txBox="1"/>
          <p:nvPr/>
        </p:nvSpPr>
        <p:spPr>
          <a:xfrm>
            <a:off x="8333110" y="2911168"/>
            <a:ext cx="2125683" cy="400110"/>
          </a:xfrm>
          <a:prstGeom prst="rect">
            <a:avLst/>
          </a:prstGeom>
          <a:noFill/>
        </p:spPr>
        <p:txBody>
          <a:bodyPr wrap="square" rtlCol="0">
            <a:spAutoFit/>
          </a:bodyPr>
          <a:lstStyle/>
          <a:p>
            <a:pPr algn="ctr"/>
            <a:r>
              <a:rPr lang="en-US" sz="2000" dirty="0">
                <a:solidFill>
                  <a:schemeClr val="tx2"/>
                </a:solidFill>
              </a:rPr>
              <a:t>Target statistics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A9FC5C1-208B-63D5-9467-19DAFD1AB1B2}"/>
                  </a:ext>
                </a:extLst>
              </p:cNvPr>
              <p:cNvSpPr txBox="1"/>
              <p:nvPr/>
            </p:nvSpPr>
            <p:spPr>
              <a:xfrm>
                <a:off x="7549962" y="3568806"/>
                <a:ext cx="3691978" cy="212365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200" b="0" i="0" dirty="0" smtClean="0">
                          <a:solidFill>
                            <a:schemeClr val="tx2"/>
                          </a:solidFill>
                        </a:rPr>
                        <m:t>gr</m:t>
                      </m:r>
                      <m:r>
                        <m:rPr>
                          <m:nor/>
                        </m:rPr>
                        <a:rPr lang="en-US" sz="2200" i="0" dirty="0" smtClean="0">
                          <a:solidFill>
                            <a:schemeClr val="tx2"/>
                          </a:solidFill>
                        </a:rPr>
                        <m:t>een</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smtClean="0">
                          <a:solidFill>
                            <a:schemeClr val="tx2"/>
                          </a:solidFill>
                        </a:rPr>
                        <m:t>0.5</m:t>
                      </m:r>
                    </m:oMath>
                    <m:oMath xmlns:m="http://schemas.openxmlformats.org/officeDocument/2006/math">
                      <m:r>
                        <m:rPr>
                          <m:nor/>
                        </m:rPr>
                        <a:rPr lang="en-US" sz="2200" i="0" dirty="0" smtClean="0">
                          <a:solidFill>
                            <a:schemeClr val="tx2"/>
                          </a:solidFill>
                        </a:rPr>
                        <m:t>red</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0.5</m:t>
                      </m:r>
                    </m:oMath>
                    <m:oMath xmlns:m="http://schemas.openxmlformats.org/officeDocument/2006/math">
                      <m:r>
                        <m:rPr>
                          <m:nor/>
                        </m:rPr>
                        <a:rPr lang="en-US" sz="2200" i="0" dirty="0" smtClean="0">
                          <a:solidFill>
                            <a:schemeClr val="tx2"/>
                          </a:solidFill>
                        </a:rPr>
                        <m:t>blue</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1</m:t>
                      </m:r>
                    </m:oMath>
                    <m:oMath xmlns:m="http://schemas.openxmlformats.org/officeDocument/2006/math">
                      <m:r>
                        <m:rPr>
                          <m:nor/>
                        </m:rPr>
                        <a:rPr lang="en-US" sz="2200" i="0" dirty="0" smtClean="0">
                          <a:solidFill>
                            <a:schemeClr val="tx2"/>
                          </a:solidFill>
                        </a:rPr>
                        <m:t>small</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1</m:t>
                      </m:r>
                    </m:oMath>
                    <m:oMath xmlns:m="http://schemas.openxmlformats.org/officeDocument/2006/math">
                      <m:r>
                        <m:rPr>
                          <m:nor/>
                        </m:rPr>
                        <a:rPr lang="en-US" sz="2200" i="0" dirty="0" smtClean="0">
                          <a:solidFill>
                            <a:schemeClr val="tx2"/>
                          </a:solidFill>
                        </a:rPr>
                        <m:t>medium</m:t>
                      </m:r>
                      <m:r>
                        <m:rPr>
                          <m:aln/>
                        </m:rPr>
                        <a:rPr lang="en-US" sz="2200" i="1" dirty="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m:t>
                      </m:r>
                    </m:oMath>
                    <m:oMath xmlns:m="http://schemas.openxmlformats.org/officeDocument/2006/math">
                      <m:r>
                        <m:rPr>
                          <m:nor/>
                        </m:rPr>
                        <a:rPr lang="en-US" sz="2200" i="0" dirty="0" smtClean="0">
                          <a:solidFill>
                            <a:schemeClr val="tx2"/>
                          </a:solidFill>
                        </a:rPr>
                        <m:t>large</m:t>
                      </m:r>
                      <m:r>
                        <m:rPr>
                          <m:nor/>
                        </m:rPr>
                        <a:rPr lang="en-US" sz="2200" i="0" dirty="0" smtClean="0">
                          <a:solidFill>
                            <a:schemeClr val="tx2"/>
                          </a:solidFill>
                        </a:rPr>
                        <m:t> </m:t>
                      </m:r>
                      <m:r>
                        <m:rPr>
                          <m:aln/>
                        </m:rPr>
                        <a:rPr lang="en-US" sz="2200" i="1" dirty="0" smtClean="0">
                          <a:solidFill>
                            <a:schemeClr val="tx2"/>
                          </a:solidFill>
                          <a:latin typeface="Cambria Math" panose="02040503050406030204" pitchFamily="18" charset="0"/>
                          <a:ea typeface="Cambria Math" panose="02040503050406030204" pitchFamily="18" charset="0"/>
                        </a:rPr>
                        <m:t>⟶</m:t>
                      </m:r>
                      <m:r>
                        <m:rPr>
                          <m:nor/>
                        </m:rPr>
                        <a:rPr lang="en-US" sz="2200" i="0" dirty="0">
                          <a:solidFill>
                            <a:schemeClr val="tx2"/>
                          </a:solidFill>
                        </a:rPr>
                        <m:t>0.5 </m:t>
                      </m:r>
                    </m:oMath>
                  </m:oMathPara>
                </a14:m>
                <a:endParaRPr lang="en-US" sz="2200" dirty="0">
                  <a:solidFill>
                    <a:schemeClr val="tx2"/>
                  </a:solidFill>
                </a:endParaRPr>
              </a:p>
            </p:txBody>
          </p:sp>
        </mc:Choice>
        <mc:Fallback xmlns="">
          <p:sp>
            <p:nvSpPr>
              <p:cNvPr id="10" name="TextBox 9">
                <a:extLst>
                  <a:ext uri="{FF2B5EF4-FFF2-40B4-BE49-F238E27FC236}">
                    <a16:creationId xmlns:a16="http://schemas.microsoft.com/office/drawing/2014/main" id="{7A9FC5C1-208B-63D5-9467-19DAFD1AB1B2}"/>
                  </a:ext>
                </a:extLst>
              </p:cNvPr>
              <p:cNvSpPr txBox="1">
                <a:spLocks noRot="1" noChangeAspect="1" noMove="1" noResize="1" noEditPoints="1" noAdjustHandles="1" noChangeArrowheads="1" noChangeShapeType="1" noTextEdit="1"/>
              </p:cNvSpPr>
              <p:nvPr/>
            </p:nvSpPr>
            <p:spPr>
              <a:xfrm>
                <a:off x="7549962" y="3568806"/>
                <a:ext cx="3691978" cy="2123658"/>
              </a:xfrm>
              <a:prstGeom prst="rect">
                <a:avLst/>
              </a:prstGeom>
              <a:blipFill>
                <a:blip r:embed="rId3"/>
                <a:stretch>
                  <a:fillRect b="-2579"/>
                </a:stretch>
              </a:blipFill>
            </p:spPr>
            <p:txBody>
              <a:bodyPr/>
              <a:lstStyle/>
              <a:p>
                <a:r>
                  <a:rPr lang="en-US">
                    <a:noFill/>
                  </a:rPr>
                  <a:t> </a:t>
                </a:r>
              </a:p>
            </p:txBody>
          </p:sp>
        </mc:Fallback>
      </mc:AlternateContent>
    </p:spTree>
    <p:extLst>
      <p:ext uri="{BB962C8B-B14F-4D97-AF65-F5344CB8AC3E}">
        <p14:creationId xmlns:p14="http://schemas.microsoft.com/office/powerpoint/2010/main" val="185324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7150A2-0FD7-4A27-8C96-ECD9975C6C3D}"/>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600" dirty="0"/>
              <a:t>Improving the feature representations: Hierarchy </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You can improve categorical feature representations by reducing the number of unique values.</a:t>
            </a:r>
          </a:p>
          <a:p>
            <a:r>
              <a:rPr lang="en-US" dirty="0"/>
              <a:t>One method is to use your domain knowledge to build a hierarchy structure.</a:t>
            </a:r>
          </a:p>
          <a:p>
            <a:r>
              <a:rPr lang="en-US" dirty="0"/>
              <a:t>Example: ZIP codes</a:t>
            </a:r>
          </a:p>
          <a:p>
            <a:pPr lvl="1"/>
            <a:r>
              <a:rPr lang="en-US" dirty="0"/>
              <a:t>The US has approximately 42,000 unique ZIP codes.</a:t>
            </a:r>
          </a:p>
          <a:p>
            <a:pPr lvl="1"/>
            <a:r>
              <a:rPr lang="en-US" dirty="0"/>
              <a:t>Could use regions -&gt; states -&gt; city as the hierarchy and choose a specific level to encode the ZIP code feature.</a:t>
            </a:r>
          </a:p>
          <a:p>
            <a:pPr lvl="1"/>
            <a:r>
              <a:rPr lang="en-US" dirty="0"/>
              <a:t>98109 becomes “Pacific northwest”-&gt; “WA”-&gt; “Seattle”.</a:t>
            </a:r>
          </a:p>
        </p:txBody>
      </p:sp>
    </p:spTree>
    <p:extLst>
      <p:ext uri="{BB962C8B-B14F-4D97-AF65-F5344CB8AC3E}">
        <p14:creationId xmlns:p14="http://schemas.microsoft.com/office/powerpoint/2010/main" val="310154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ECDFECA-03A4-448F-BF11-BE049A39F0D1}"/>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Autofit/>
          </a:bodyPr>
          <a:lstStyle/>
          <a:p>
            <a:r>
              <a:rPr lang="en-US" sz="3200" dirty="0"/>
              <a:t>Improving the feature representations: Group or bin </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Another method is to group or bin the categories into fewer groups by similarity.</a:t>
            </a:r>
          </a:p>
          <a:p>
            <a:r>
              <a:rPr lang="en-US" dirty="0"/>
              <a:t>Example: User demographics data</a:t>
            </a:r>
          </a:p>
          <a:p>
            <a:pPr lvl="1"/>
            <a:r>
              <a:rPr lang="en-US" dirty="0"/>
              <a:t>Create age groups: 1–15, 16–22, 23–30, and so forth.</a:t>
            </a:r>
          </a:p>
          <a:p>
            <a:pPr lvl="1"/>
            <a:r>
              <a:rPr lang="en-US" dirty="0"/>
              <a:t>You can determine the range of values in the groups or bins and the sizes of the groups or bins.</a:t>
            </a:r>
          </a:p>
        </p:txBody>
      </p:sp>
    </p:spTree>
    <p:extLst>
      <p:ext uri="{BB962C8B-B14F-4D97-AF65-F5344CB8AC3E}">
        <p14:creationId xmlns:p14="http://schemas.microsoft.com/office/powerpoint/2010/main" val="210316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96398F-026B-4246-8E0B-D9F1F67549D9}"/>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Text preprocessing</a:t>
            </a:r>
          </a:p>
        </p:txBody>
      </p:sp>
      <p:sp>
        <p:nvSpPr>
          <p:cNvPr id="3" name="Text Placeholder 2">
            <a:extLst>
              <a:ext uri="{FF2B5EF4-FFF2-40B4-BE49-F238E27FC236}">
                <a16:creationId xmlns:a16="http://schemas.microsoft.com/office/drawing/2014/main" id="{3ABAADDE-F703-6C89-4F5C-DC2E0294F984}"/>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658813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26692B-A439-4D5E-B5B2-48422F54B2FF}"/>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06BD98FE-AA08-2ED2-F374-52F69C28C7C0}"/>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Feature engineering</a:t>
            </a:r>
          </a:p>
          <a:p>
            <a:r>
              <a:rPr lang="en-US" dirty="0"/>
              <a:t>Processing categorical features</a:t>
            </a:r>
          </a:p>
          <a:p>
            <a:r>
              <a:rPr lang="en-US" dirty="0"/>
              <a:t>Text preprocessing</a:t>
            </a:r>
          </a:p>
          <a:p>
            <a:r>
              <a:rPr lang="en-US" dirty="0"/>
              <a:t>Text vectorization</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AF8760-1968-4C25-9913-59C874BF3F5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ML with text data</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Text is a common data type and can appear in titles, names, reviews, or any freeform input.</a:t>
            </a:r>
          </a:p>
          <a:p>
            <a:r>
              <a:rPr lang="en-US" dirty="0"/>
              <a:t>ML models need well-defined numerical features.</a:t>
            </a:r>
          </a:p>
        </p:txBody>
      </p:sp>
      <p:pic>
        <p:nvPicPr>
          <p:cNvPr id="7" name="Picture 6" descr="It shows a flowchart of using ML to process text data. Text data needs to be preprocessed, then vectorized so it can be converted to numerical data. Finally train the model with the converted numerical data.&#10;">
            <a:extLst>
              <a:ext uri="{FF2B5EF4-FFF2-40B4-BE49-F238E27FC236}">
                <a16:creationId xmlns:a16="http://schemas.microsoft.com/office/drawing/2014/main" id="{787A430C-C719-53FA-CEDA-FD6725C14B68}"/>
              </a:ext>
            </a:extLst>
          </p:cNvPr>
          <p:cNvPicPr>
            <a:picLocks noChangeAspect="1"/>
          </p:cNvPicPr>
          <p:nvPr/>
        </p:nvPicPr>
        <p:blipFill>
          <a:blip r:embed="rId3"/>
          <a:stretch>
            <a:fillRect/>
          </a:stretch>
        </p:blipFill>
        <p:spPr>
          <a:xfrm>
            <a:off x="538363" y="2875458"/>
            <a:ext cx="11268386" cy="3133455"/>
          </a:xfrm>
          <a:prstGeom prst="rect">
            <a:avLst/>
          </a:prstGeom>
        </p:spPr>
      </p:pic>
    </p:spTree>
    <p:extLst>
      <p:ext uri="{BB962C8B-B14F-4D97-AF65-F5344CB8AC3E}">
        <p14:creationId xmlns:p14="http://schemas.microsoft.com/office/powerpoint/2010/main" val="29659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1EEFAD-D1B6-4758-94E0-0E300EFEE760}"/>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Cleaning text data</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Motivation: It is more difficult to find patterns in unorganized text.</a:t>
            </a:r>
          </a:p>
          <a:p>
            <a:r>
              <a:rPr lang="en-US" dirty="0"/>
              <a:t>Clean the text by removing noise from it.</a:t>
            </a:r>
          </a:p>
          <a:p>
            <a:r>
              <a:rPr lang="en-US" dirty="0"/>
              <a:t>Common techniques include the following:</a:t>
            </a:r>
          </a:p>
          <a:p>
            <a:pPr lvl="1"/>
            <a:r>
              <a:rPr lang="en-US" dirty="0"/>
              <a:t>Convert all characters to lowercase.</a:t>
            </a:r>
          </a:p>
          <a:p>
            <a:pPr lvl="1"/>
            <a:r>
              <a:rPr lang="en-US" dirty="0"/>
              <a:t>Remove unnecessary characters, such as white space, special characters, punctuation, and HTML markup.</a:t>
            </a:r>
          </a:p>
          <a:p>
            <a:pPr lvl="1"/>
            <a:r>
              <a:rPr lang="en-US" dirty="0"/>
              <a:t>Remove stop words: Stop words are common words that contribute little to the overall meaning of the text.</a:t>
            </a:r>
          </a:p>
          <a:p>
            <a:pPr lvl="1"/>
            <a:r>
              <a:rPr lang="en-US" dirty="0"/>
              <a:t>Use the root forms of the words (by stemming).</a:t>
            </a:r>
          </a:p>
        </p:txBody>
      </p:sp>
    </p:spTree>
    <p:extLst>
      <p:ext uri="{BB962C8B-B14F-4D97-AF65-F5344CB8AC3E}">
        <p14:creationId xmlns:p14="http://schemas.microsoft.com/office/powerpoint/2010/main" val="746286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27AB28-C3E9-4958-84C7-10850736A3A3}"/>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Tokenization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This process splits text into small parts by white space and punctuation.</a:t>
            </a:r>
          </a:p>
          <a:p>
            <a:r>
              <a:rPr lang="en-US" dirty="0"/>
              <a:t>Example:</a:t>
            </a:r>
          </a:p>
          <a:p>
            <a:pPr lvl="1"/>
            <a:r>
              <a:rPr lang="en-US" dirty="0"/>
              <a:t>Sentence: I don’t like to eat eggs.</a:t>
            </a:r>
          </a:p>
          <a:p>
            <a:pPr lvl="1"/>
            <a:r>
              <a:rPr lang="en-US" dirty="0"/>
              <a:t>Tokens: I, do, n’t, like, to, eat, eggs, .</a:t>
            </a:r>
          </a:p>
          <a:p>
            <a:r>
              <a:rPr lang="en-US" dirty="0"/>
              <a:t>Tokens are used in the next steps of text preprocessing.</a:t>
            </a:r>
          </a:p>
        </p:txBody>
      </p:sp>
    </p:spTree>
    <p:extLst>
      <p:ext uri="{BB962C8B-B14F-4D97-AF65-F5344CB8AC3E}">
        <p14:creationId xmlns:p14="http://schemas.microsoft.com/office/powerpoint/2010/main" val="289096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78CAB1-8E06-4D2F-8DD3-47B49AEF4DD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4B78A94C-6736-9D1B-AF47-9B7FC705B685}"/>
              </a:ext>
            </a:extLst>
          </p:cNvPr>
          <p:cNvSpPr>
            <a:spLocks noGrp="1"/>
          </p:cNvSpPr>
          <p:nvPr>
            <p:ph type="title" idx="1"/>
          </p:nvPr>
        </p:nvSpPr>
        <p:spPr/>
        <p:txBody>
          <a:bodyPr>
            <a:normAutofit fontScale="90000"/>
          </a:bodyPr>
          <a:lstStyle/>
          <a:p>
            <a:r>
              <a:rPr lang="en-US" dirty="0"/>
              <a:t>Removing stop words</a:t>
            </a:r>
          </a:p>
        </p:txBody>
      </p:sp>
      <p:sp>
        <p:nvSpPr>
          <p:cNvPr id="3" name="Content Placeholder 2">
            <a:extLst>
              <a:ext uri="{FF2B5EF4-FFF2-40B4-BE49-F238E27FC236}">
                <a16:creationId xmlns:a16="http://schemas.microsoft.com/office/drawing/2014/main" id="{E10DB6C7-FB93-A2ED-F085-C96BCC9FB453}"/>
              </a:ext>
            </a:extLst>
          </p:cNvPr>
          <p:cNvSpPr>
            <a:spLocks noGrp="1"/>
          </p:cNvSpPr>
          <p:nvPr>
            <p:ph idx="2"/>
          </p:nvPr>
        </p:nvSpPr>
        <p:spPr/>
        <p:txBody>
          <a:bodyPr/>
          <a:lstStyle/>
          <a:p>
            <a:r>
              <a:rPr lang="en-US" dirty="0"/>
              <a:t>Remove words that frequently appear in texts but contribute little to the overall meaning.</a:t>
            </a:r>
          </a:p>
          <a:p>
            <a:r>
              <a:rPr lang="en-US" dirty="0"/>
              <a:t>Stop words include the following: a, the, so, is, it, at, in, this, there, that, my, by, nor.</a:t>
            </a:r>
          </a:p>
          <a:p>
            <a:r>
              <a:rPr lang="en-US" dirty="0"/>
              <a:t>Example:</a:t>
            </a:r>
          </a:p>
          <a:p>
            <a:pPr lvl="1"/>
            <a:r>
              <a:rPr lang="en-US" dirty="0"/>
              <a:t>With stop words: There is a tree near the house.</a:t>
            </a:r>
          </a:p>
          <a:p>
            <a:pPr lvl="1"/>
            <a:r>
              <a:rPr lang="en-US" dirty="0"/>
              <a:t>Without stop words: tree near house.</a:t>
            </a:r>
          </a:p>
        </p:txBody>
      </p:sp>
    </p:spTree>
    <p:extLst>
      <p:ext uri="{BB962C8B-B14F-4D97-AF65-F5344CB8AC3E}">
        <p14:creationId xmlns:p14="http://schemas.microsoft.com/office/powerpoint/2010/main" val="91137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EC7B4AC-121A-4387-867F-AAC990DFBA2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4B78A94C-6736-9D1B-AF47-9B7FC705B685}"/>
              </a:ext>
            </a:extLst>
          </p:cNvPr>
          <p:cNvSpPr>
            <a:spLocks noGrp="1"/>
          </p:cNvSpPr>
          <p:nvPr>
            <p:ph type="title" idx="1"/>
          </p:nvPr>
        </p:nvSpPr>
        <p:spPr/>
        <p:txBody>
          <a:bodyPr>
            <a:normAutofit fontScale="90000"/>
          </a:bodyPr>
          <a:lstStyle/>
          <a:p>
            <a:r>
              <a:rPr lang="en-US" dirty="0"/>
              <a:t>Stemming</a:t>
            </a:r>
          </a:p>
        </p:txBody>
      </p:sp>
      <p:sp>
        <p:nvSpPr>
          <p:cNvPr id="3" name="Content Placeholder 2">
            <a:extLst>
              <a:ext uri="{FF2B5EF4-FFF2-40B4-BE49-F238E27FC236}">
                <a16:creationId xmlns:a16="http://schemas.microsoft.com/office/drawing/2014/main" id="{E10DB6C7-FB93-A2ED-F085-C96BCC9FB453}"/>
              </a:ext>
            </a:extLst>
          </p:cNvPr>
          <p:cNvSpPr>
            <a:spLocks noGrp="1"/>
          </p:cNvSpPr>
          <p:nvPr>
            <p:ph idx="2"/>
          </p:nvPr>
        </p:nvSpPr>
        <p:spPr/>
        <p:txBody>
          <a:bodyPr/>
          <a:lstStyle/>
          <a:p>
            <a:r>
              <a:rPr lang="en-US" dirty="0"/>
              <a:t>Stemming is a set of rules to reduce a string (word) to a substring (stem or root form) that usually refers to a more general meaning.</a:t>
            </a:r>
          </a:p>
          <a:p>
            <a:r>
              <a:rPr lang="en-US" dirty="0"/>
              <a:t>The goal is to remove word affixes (particularly suffixes), such as -s, -es, -ing, and -ed.</a:t>
            </a:r>
          </a:p>
          <a:p>
            <a:r>
              <a:rPr lang="en-US" dirty="0"/>
              <a:t>Example:</a:t>
            </a:r>
          </a:p>
          <a:p>
            <a:pPr lvl="1"/>
            <a:r>
              <a:rPr lang="en-US" dirty="0"/>
              <a:t>playing</a:t>
            </a:r>
          </a:p>
          <a:p>
            <a:pPr lvl="1"/>
            <a:r>
              <a:rPr lang="en-US" dirty="0"/>
              <a:t>played</a:t>
            </a:r>
          </a:p>
          <a:p>
            <a:pPr lvl="1"/>
            <a:r>
              <a:rPr lang="en-US" dirty="0"/>
              <a:t>plays</a:t>
            </a:r>
          </a:p>
        </p:txBody>
      </p:sp>
      <p:sp>
        <p:nvSpPr>
          <p:cNvPr id="5" name="Right Brace 4" descr="Playing, played, and plays are stemmed to become play.">
            <a:extLst>
              <a:ext uri="{FF2B5EF4-FFF2-40B4-BE49-F238E27FC236}">
                <a16:creationId xmlns:a16="http://schemas.microsoft.com/office/drawing/2014/main" id="{4AA80D5A-1E50-DCA9-E3B9-D50234E444AF}"/>
              </a:ext>
            </a:extLst>
          </p:cNvPr>
          <p:cNvSpPr/>
          <p:nvPr/>
        </p:nvSpPr>
        <p:spPr>
          <a:xfrm>
            <a:off x="2162629" y="4049486"/>
            <a:ext cx="502627" cy="1103085"/>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21E1104A-643F-31CC-4E6E-37B5AB519650}"/>
              </a:ext>
            </a:extLst>
          </p:cNvPr>
          <p:cNvSpPr txBox="1"/>
          <p:nvPr/>
        </p:nvSpPr>
        <p:spPr>
          <a:xfrm>
            <a:off x="2777506" y="4324904"/>
            <a:ext cx="1033153" cy="523220"/>
          </a:xfrm>
          <a:prstGeom prst="rect">
            <a:avLst/>
          </a:prstGeom>
          <a:noFill/>
        </p:spPr>
        <p:txBody>
          <a:bodyPr wrap="square" rtlCol="0">
            <a:spAutoFit/>
          </a:bodyPr>
          <a:lstStyle/>
          <a:p>
            <a:r>
              <a:rPr lang="en-US" sz="2800" dirty="0">
                <a:solidFill>
                  <a:srgbClr val="232F3E"/>
                </a:solidFill>
                <a:latin typeface="Amazon Ember display"/>
              </a:rPr>
              <a:t>play</a:t>
            </a:r>
          </a:p>
        </p:txBody>
      </p:sp>
    </p:spTree>
    <p:extLst>
      <p:ext uri="{BB962C8B-B14F-4D97-AF65-F5344CB8AC3E}">
        <p14:creationId xmlns:p14="http://schemas.microsoft.com/office/powerpoint/2010/main" val="179368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278168-1DBB-48CF-BA27-155CD4270549}"/>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Apply these methods</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Process the following sentence:</a:t>
            </a:r>
          </a:p>
          <a:p>
            <a:pPr marL="233362" lvl="1" indent="0" algn="ctr">
              <a:buNone/>
            </a:pPr>
            <a:r>
              <a:rPr lang="en-US" dirty="0"/>
              <a:t>“The countess (Rebecca) considers\n</a:t>
            </a:r>
            <a:br>
              <a:rPr lang="en-US" dirty="0"/>
            </a:br>
            <a:r>
              <a:rPr lang="en-US" dirty="0"/>
              <a:t>the boy to be quite naïve.”</a:t>
            </a:r>
          </a:p>
          <a:p>
            <a:pPr lvl="1"/>
            <a:r>
              <a:rPr lang="en-US" dirty="0"/>
              <a:t>Processed sentence: countess rebecca consider boy naive</a:t>
            </a:r>
          </a:p>
          <a:p>
            <a:pPr lvl="1"/>
            <a:r>
              <a:rPr lang="en-US" dirty="0"/>
              <a:t>Steps taken:</a:t>
            </a:r>
          </a:p>
          <a:p>
            <a:pPr lvl="2"/>
            <a:r>
              <a:rPr lang="en-US" dirty="0"/>
              <a:t>Converted text to lowercase</a:t>
            </a:r>
          </a:p>
          <a:p>
            <a:pPr lvl="2"/>
            <a:r>
              <a:rPr lang="en-US" dirty="0"/>
              <a:t>Removed white space, special characters, and punctuation</a:t>
            </a:r>
          </a:p>
          <a:p>
            <a:pPr lvl="2"/>
            <a:r>
              <a:rPr lang="en-US" dirty="0"/>
              <a:t>Removed stop words</a:t>
            </a:r>
          </a:p>
          <a:p>
            <a:pPr lvl="2"/>
            <a:r>
              <a:rPr lang="en-US" dirty="0"/>
              <a:t>Stemmed words</a:t>
            </a:r>
          </a:p>
        </p:txBody>
      </p:sp>
    </p:spTree>
    <p:extLst>
      <p:ext uri="{BB962C8B-B14F-4D97-AF65-F5344CB8AC3E}">
        <p14:creationId xmlns:p14="http://schemas.microsoft.com/office/powerpoint/2010/main" val="411469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6A266B-28DB-4A40-AE75-A3F10F573DCD}"/>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Text vectorization</a:t>
            </a:r>
          </a:p>
        </p:txBody>
      </p:sp>
      <p:sp>
        <p:nvSpPr>
          <p:cNvPr id="3" name="Text Placeholder 2">
            <a:extLst>
              <a:ext uri="{FF2B5EF4-FFF2-40B4-BE49-F238E27FC236}">
                <a16:creationId xmlns:a16="http://schemas.microsoft.com/office/drawing/2014/main" id="{248A3BB0-B236-7CF1-85CA-B1C9CC3DF72D}"/>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828573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803371D-21EB-45DB-9A06-7681AAC6FB73}"/>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Bag-of-words method</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Reminder: ML models need well-defined numerical data.</a:t>
            </a:r>
          </a:p>
          <a:p>
            <a:r>
              <a:rPr lang="en-US" dirty="0"/>
              <a:t>The bag-of-words method represents a text as a set of its words (a bag), disregarding the grammar and order of the words.</a:t>
            </a:r>
          </a:p>
          <a:p>
            <a:r>
              <a:rPr lang="en-US" dirty="0"/>
              <a:t>Think of it as taking words from a sentence and putting them in a bag.</a:t>
            </a:r>
          </a:p>
        </p:txBody>
      </p:sp>
      <p:sp>
        <p:nvSpPr>
          <p:cNvPr id="4" name="TextBox 3">
            <a:extLst>
              <a:ext uri="{FF2B5EF4-FFF2-40B4-BE49-F238E27FC236}">
                <a16:creationId xmlns:a16="http://schemas.microsoft.com/office/drawing/2014/main" id="{2990D818-D536-3222-9696-2E1E5BE25898}"/>
              </a:ext>
            </a:extLst>
          </p:cNvPr>
          <p:cNvSpPr txBox="1"/>
          <p:nvPr/>
        </p:nvSpPr>
        <p:spPr>
          <a:xfrm>
            <a:off x="2667387" y="4706788"/>
            <a:ext cx="3408218" cy="430887"/>
          </a:xfrm>
          <a:prstGeom prst="rect">
            <a:avLst/>
          </a:prstGeom>
          <a:noFill/>
        </p:spPr>
        <p:txBody>
          <a:bodyPr wrap="square" rtlCol="0">
            <a:spAutoFit/>
          </a:bodyPr>
          <a:lstStyle/>
          <a:p>
            <a:r>
              <a:rPr lang="en-US" sz="2200" dirty="0">
                <a:solidFill>
                  <a:schemeClr val="tx2"/>
                </a:solidFill>
              </a:rPr>
              <a:t>“Machine learning is fun”</a:t>
            </a:r>
          </a:p>
        </p:txBody>
      </p:sp>
      <p:cxnSp>
        <p:nvCxnSpPr>
          <p:cNvPr id="5" name="Straight Arrow Connector 4">
            <a:extLst>
              <a:ext uri="{FF2B5EF4-FFF2-40B4-BE49-F238E27FC236}">
                <a16:creationId xmlns:a16="http://schemas.microsoft.com/office/drawing/2014/main" id="{E5B89823-91F6-CE29-50D1-7538D24630DC}"/>
              </a:ext>
              <a:ext uri="{C183D7F6-B498-43B3-948B-1728B52AA6E4}">
                <adec:decorative xmlns:adec="http://schemas.microsoft.com/office/drawing/2017/decorative" val="1"/>
              </a:ext>
            </a:extLst>
          </p:cNvPr>
          <p:cNvCxnSpPr>
            <a:cxnSpLocks/>
          </p:cNvCxnSpPr>
          <p:nvPr/>
        </p:nvCxnSpPr>
        <p:spPr>
          <a:xfrm>
            <a:off x="6231190" y="4922231"/>
            <a:ext cx="1246909"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pic>
        <p:nvPicPr>
          <p:cNvPr id="27" name="Picture 26" descr="Bag with the words machine, learning, is, and fun inside. The words aren’t in the same order as the original sentence.">
            <a:extLst>
              <a:ext uri="{FF2B5EF4-FFF2-40B4-BE49-F238E27FC236}">
                <a16:creationId xmlns:a16="http://schemas.microsoft.com/office/drawing/2014/main" id="{B7A886B0-8CD4-498B-91C4-DEC492E624C5}"/>
              </a:ext>
            </a:extLst>
          </p:cNvPr>
          <p:cNvPicPr>
            <a:picLocks noChangeAspect="1"/>
          </p:cNvPicPr>
          <p:nvPr/>
        </p:nvPicPr>
        <p:blipFill>
          <a:blip r:embed="rId3"/>
          <a:stretch>
            <a:fillRect/>
          </a:stretch>
        </p:blipFill>
        <p:spPr>
          <a:xfrm>
            <a:off x="7583052" y="3676269"/>
            <a:ext cx="1941561" cy="2491924"/>
          </a:xfrm>
          <a:prstGeom prst="rect">
            <a:avLst/>
          </a:prstGeom>
        </p:spPr>
      </p:pic>
    </p:spTree>
    <p:extLst>
      <p:ext uri="{BB962C8B-B14F-4D97-AF65-F5344CB8AC3E}">
        <p14:creationId xmlns:p14="http://schemas.microsoft.com/office/powerpoint/2010/main" val="3728712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B2F4CC-170A-426E-88F1-56389BE7CB1B}"/>
              </a:ext>
            </a:extLst>
          </p:cNvPr>
          <p:cNvSpPr>
            <a:spLocks noGrp="1"/>
          </p:cNvSpPr>
          <p:nvPr>
            <p:ph type="sldNum" idx="97"/>
          </p:nvPr>
        </p:nvSpPr>
        <p:spPr/>
        <p:txBody>
          <a:bodyPr/>
          <a:lstStyle/>
          <a:p>
            <a:fld id="{4037B1B0-0345-4E15-985A-6BECCDBE474F}" type="slidenum">
              <a:rPr lang="en-US" smtClean="0"/>
              <a:pPr/>
              <a:t>28</a:t>
            </a:fld>
            <a:endParaRPr lang="en-US" dirty="0"/>
          </a:p>
        </p:txBody>
      </p:sp>
      <p:sp>
        <p:nvSpPr>
          <p:cNvPr id="2" name="Title 1">
            <a:extLst>
              <a:ext uri="{FF2B5EF4-FFF2-40B4-BE49-F238E27FC236}">
                <a16:creationId xmlns:a16="http://schemas.microsoft.com/office/drawing/2014/main" id="{889B467F-1E69-237C-69A5-99CC4B5EF169}"/>
              </a:ext>
            </a:extLst>
          </p:cNvPr>
          <p:cNvSpPr>
            <a:spLocks noGrp="1"/>
          </p:cNvSpPr>
          <p:nvPr>
            <p:ph type="title" idx="1"/>
          </p:nvPr>
        </p:nvSpPr>
        <p:spPr/>
        <p:txBody>
          <a:bodyPr>
            <a:normAutofit fontScale="90000"/>
          </a:bodyPr>
          <a:lstStyle/>
          <a:p>
            <a:r>
              <a:rPr lang="en-US" dirty="0"/>
              <a:t>Text vectorization: Bag-of-words method steps</a:t>
            </a:r>
          </a:p>
        </p:txBody>
      </p:sp>
      <p:sp>
        <p:nvSpPr>
          <p:cNvPr id="11" name="Content Placeholder 10">
            <a:extLst>
              <a:ext uri="{FF2B5EF4-FFF2-40B4-BE49-F238E27FC236}">
                <a16:creationId xmlns:a16="http://schemas.microsoft.com/office/drawing/2014/main" id="{494FF044-F4A5-4C48-951A-A3F8BC7E6BFB}"/>
              </a:ext>
            </a:extLst>
          </p:cNvPr>
          <p:cNvSpPr>
            <a:spLocks noGrp="1"/>
          </p:cNvSpPr>
          <p:nvPr>
            <p:ph idx="2"/>
          </p:nvPr>
        </p:nvSpPr>
        <p:spPr/>
        <p:txBody>
          <a:bodyPr/>
          <a:lstStyle/>
          <a:p>
            <a:pPr marL="0" indent="0">
              <a:buNone/>
            </a:pPr>
            <a:r>
              <a:rPr lang="en-US" dirty="0"/>
              <a:t>Steps:</a:t>
            </a:r>
          </a:p>
          <a:p>
            <a:pPr marL="690563" lvl="1" indent="-457200">
              <a:buFont typeface="+mj-lt"/>
              <a:buAutoNum type="arabicPeriod"/>
            </a:pPr>
            <a:r>
              <a:rPr lang="en-US" dirty="0"/>
              <a:t>Construct or get a main vocabulary.</a:t>
            </a:r>
          </a:p>
          <a:p>
            <a:pPr marL="690563" lvl="1" indent="-457200">
              <a:buFont typeface="+mj-lt"/>
              <a:buAutoNum type="arabicPeriod"/>
            </a:pPr>
            <a:r>
              <a:rPr lang="en-US" dirty="0"/>
              <a:t>For each text (bag), calculate occurrences of the words from the main vocabulary.</a:t>
            </a:r>
          </a:p>
          <a:p>
            <a:pPr lvl="3"/>
            <a:r>
              <a:rPr lang="en-US" dirty="0"/>
              <a:t>Binary (1 if in the text, 0 otherwise)</a:t>
            </a:r>
          </a:p>
          <a:p>
            <a:pPr lvl="3"/>
            <a:r>
              <a:rPr lang="en-US" dirty="0"/>
              <a:t>Counts (count how many times seen in the text)</a:t>
            </a:r>
          </a:p>
        </p:txBody>
      </p:sp>
      <p:pic>
        <p:nvPicPr>
          <p:cNvPr id="15" name="Picture 14">
            <a:extLst>
              <a:ext uri="{FF2B5EF4-FFF2-40B4-BE49-F238E27FC236}">
                <a16:creationId xmlns:a16="http://schemas.microsoft.com/office/drawing/2014/main" id="{68D7B2D9-C9C6-4E89-8821-11914561102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7923420" y="2807073"/>
            <a:ext cx="2624896" cy="3268489"/>
          </a:xfrm>
          <a:prstGeom prst="rect">
            <a:avLst/>
          </a:prstGeom>
        </p:spPr>
      </p:pic>
      <p:pic>
        <p:nvPicPr>
          <p:cNvPr id="3" name="Picture 2">
            <a:extLst>
              <a:ext uri="{FF2B5EF4-FFF2-40B4-BE49-F238E27FC236}">
                <a16:creationId xmlns:a16="http://schemas.microsoft.com/office/drawing/2014/main" id="{1B12BE22-74B2-44EA-A26A-08D2DE152EF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480068" y="6207826"/>
            <a:ext cx="3511600" cy="591363"/>
          </a:xfrm>
          <a:prstGeom prst="rect">
            <a:avLst/>
          </a:prstGeom>
        </p:spPr>
      </p:pic>
    </p:spTree>
    <p:extLst>
      <p:ext uri="{BB962C8B-B14F-4D97-AF65-F5344CB8AC3E}">
        <p14:creationId xmlns:p14="http://schemas.microsoft.com/office/powerpoint/2010/main" val="3851288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F2FEF74-B490-44E0-9B46-8608DE93D566}"/>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Example</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Assume that you have three customer reviews to work with.</a:t>
            </a:r>
          </a:p>
          <a:p>
            <a:r>
              <a:rPr lang="en-US" dirty="0"/>
              <a:t>The text features are title and textBody. Select one feature at a time.</a:t>
            </a:r>
          </a:p>
        </p:txBody>
      </p:sp>
      <p:sp>
        <p:nvSpPr>
          <p:cNvPr id="5" name="TextBox 4">
            <a:extLst>
              <a:ext uri="{FF2B5EF4-FFF2-40B4-BE49-F238E27FC236}">
                <a16:creationId xmlns:a16="http://schemas.microsoft.com/office/drawing/2014/main" id="{7ACD7D90-D10F-7BA8-77CA-B06D10E8C3F4}"/>
              </a:ext>
            </a:extLst>
          </p:cNvPr>
          <p:cNvSpPr txBox="1"/>
          <p:nvPr/>
        </p:nvSpPr>
        <p:spPr>
          <a:xfrm>
            <a:off x="5033159" y="3228945"/>
            <a:ext cx="2125683" cy="400110"/>
          </a:xfrm>
          <a:prstGeom prst="rect">
            <a:avLst/>
          </a:prstGeom>
          <a:noFill/>
        </p:spPr>
        <p:txBody>
          <a:bodyPr wrap="square" rtlCol="0">
            <a:spAutoFit/>
          </a:bodyPr>
          <a:lstStyle/>
          <a:p>
            <a:r>
              <a:rPr lang="en-US" sz="2000" dirty="0">
                <a:solidFill>
                  <a:schemeClr val="tx2"/>
                </a:solidFill>
              </a:rPr>
              <a:t>Example dataset</a:t>
            </a: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325310868"/>
              </p:ext>
            </p:extLst>
          </p:nvPr>
        </p:nvGraphicFramePr>
        <p:xfrm>
          <a:off x="1935326" y="3793338"/>
          <a:ext cx="8321349" cy="146304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785775">
                  <a:extLst>
                    <a:ext uri="{9D8B030D-6E8A-4147-A177-3AD203B41FA5}">
                      <a16:colId xmlns:a16="http://schemas.microsoft.com/office/drawing/2014/main" val="206789633"/>
                    </a:ext>
                  </a:extLst>
                </a:gridCol>
                <a:gridCol w="2063258">
                  <a:extLst>
                    <a:ext uri="{9D8B030D-6E8A-4147-A177-3AD203B41FA5}">
                      <a16:colId xmlns:a16="http://schemas.microsoft.com/office/drawing/2014/main" val="2348355886"/>
                    </a:ext>
                  </a:extLst>
                </a:gridCol>
                <a:gridCol w="4472316">
                  <a:extLst>
                    <a:ext uri="{9D8B030D-6E8A-4147-A177-3AD203B41FA5}">
                      <a16:colId xmlns:a16="http://schemas.microsoft.com/office/drawing/2014/main" val="2271894098"/>
                    </a:ext>
                  </a:extLst>
                </a:gridCol>
              </a:tblGrid>
              <a:tr h="0">
                <a:tc>
                  <a:txBody>
                    <a:bodyPr/>
                    <a:lstStyle/>
                    <a:p>
                      <a:r>
                        <a:rPr lang="en-US" dirty="0">
                          <a:ln>
                            <a:noFill/>
                          </a:ln>
                          <a:solidFill>
                            <a:schemeClr val="bg1"/>
                          </a:solidFill>
                        </a:rPr>
                        <a:t>userID</a:t>
                      </a:r>
                    </a:p>
                  </a:txBody>
                  <a:tcPr>
                    <a:solidFill>
                      <a:srgbClr val="003181"/>
                    </a:solidFill>
                  </a:tcPr>
                </a:tc>
                <a:tc>
                  <a:txBody>
                    <a:bodyPr/>
                    <a:lstStyle/>
                    <a:p>
                      <a:r>
                        <a:rPr lang="en-US" dirty="0">
                          <a:ln>
                            <a:noFill/>
                          </a:ln>
                          <a:solidFill>
                            <a:schemeClr val="bg1"/>
                          </a:solidFill>
                        </a:rPr>
                        <a:t>title</a:t>
                      </a:r>
                    </a:p>
                  </a:txBody>
                  <a:tcPr>
                    <a:solidFill>
                      <a:srgbClr val="003181"/>
                    </a:solidFill>
                  </a:tcPr>
                </a:tc>
                <a:tc>
                  <a:txBody>
                    <a:bodyPr/>
                    <a:lstStyle/>
                    <a:p>
                      <a:r>
                        <a:rPr lang="en-US" dirty="0">
                          <a:ln>
                            <a:noFill/>
                          </a:ln>
                          <a:solidFill>
                            <a:schemeClr val="bg1"/>
                          </a:solidFill>
                        </a:rPr>
                        <a:t>textBody</a:t>
                      </a:r>
                    </a:p>
                  </a:txBody>
                  <a:tcPr>
                    <a:solidFill>
                      <a:srgbClr val="003181"/>
                    </a:solidFill>
                  </a:tcPr>
                </a:tc>
                <a:extLst>
                  <a:ext uri="{0D108BD9-81ED-4DB2-BD59-A6C34878D82A}">
                    <a16:rowId xmlns:a16="http://schemas.microsoft.com/office/drawing/2014/main" val="1688488905"/>
                  </a:ext>
                </a:extLst>
              </a:tr>
              <a:tr h="0">
                <a:tc>
                  <a:txBody>
                    <a:bodyPr/>
                    <a:lstStyle/>
                    <a:p>
                      <a:r>
                        <a:rPr lang="en-US" dirty="0">
                          <a:ln>
                            <a:noFill/>
                          </a:ln>
                          <a:solidFill>
                            <a:schemeClr val="tx2"/>
                          </a:solidFill>
                        </a:rPr>
                        <a:t>xCsIoq3</a:t>
                      </a:r>
                    </a:p>
                  </a:txBody>
                  <a:tcPr>
                    <a:solidFill>
                      <a:srgbClr val="F1F3F3"/>
                    </a:solidFill>
                  </a:tcPr>
                </a:tc>
                <a:tc>
                  <a:txBody>
                    <a:bodyPr/>
                    <a:lstStyle/>
                    <a:p>
                      <a:r>
                        <a:rPr lang="en-US" dirty="0">
                          <a:ln>
                            <a:noFill/>
                          </a:ln>
                          <a:solidFill>
                            <a:schemeClr val="tx2"/>
                          </a:solidFill>
                        </a:rPr>
                        <a:t>Good value </a:t>
                      </a:r>
                    </a:p>
                  </a:txBody>
                  <a:tcPr>
                    <a:solidFill>
                      <a:srgbClr val="F1F3F3"/>
                    </a:solidFill>
                  </a:tcPr>
                </a:tc>
                <a:tc>
                  <a:txBody>
                    <a:bodyPr/>
                    <a:lstStyle/>
                    <a:p>
                      <a:r>
                        <a:rPr lang="en-US" dirty="0">
                          <a:ln>
                            <a:noFill/>
                          </a:ln>
                          <a:solidFill>
                            <a:schemeClr val="tx2"/>
                          </a:solidFill>
                        </a:rPr>
                        <a:t>This product works great!</a:t>
                      </a:r>
                    </a:p>
                  </a:txBody>
                  <a:tcPr>
                    <a:solidFill>
                      <a:srgbClr val="F1F3F3"/>
                    </a:solidFill>
                  </a:tcPr>
                </a:tc>
                <a:extLst>
                  <a:ext uri="{0D108BD9-81ED-4DB2-BD59-A6C34878D82A}">
                    <a16:rowId xmlns:a16="http://schemas.microsoft.com/office/drawing/2014/main" val="4234666076"/>
                  </a:ext>
                </a:extLst>
              </a:tr>
              <a:tr h="0">
                <a:tc>
                  <a:txBody>
                    <a:bodyPr/>
                    <a:lstStyle/>
                    <a:p>
                      <a:r>
                        <a:rPr lang="en-US" dirty="0">
                          <a:ln>
                            <a:noFill/>
                          </a:ln>
                          <a:solidFill>
                            <a:schemeClr val="tx2"/>
                          </a:solidFill>
                        </a:rPr>
                        <a:t>iUnd12y</a:t>
                      </a:r>
                    </a:p>
                  </a:txBody>
                  <a:tcPr/>
                </a:tc>
                <a:tc>
                  <a:txBody>
                    <a:bodyPr/>
                    <a:lstStyle/>
                    <a:p>
                      <a:r>
                        <a:rPr lang="en-US" dirty="0">
                          <a:ln>
                            <a:noFill/>
                          </a:ln>
                          <a:solidFill>
                            <a:schemeClr val="tx2"/>
                          </a:solidFill>
                        </a:rPr>
                        <a:t>Didn’t work</a:t>
                      </a:r>
                    </a:p>
                  </a:txBody>
                  <a:tcPr/>
                </a:tc>
                <a:tc>
                  <a:txBody>
                    <a:bodyPr/>
                    <a:lstStyle/>
                    <a:p>
                      <a:r>
                        <a:rPr lang="en-US" dirty="0">
                          <a:ln>
                            <a:noFill/>
                          </a:ln>
                          <a:solidFill>
                            <a:schemeClr val="tx2"/>
                          </a:solidFill>
                        </a:rPr>
                        <a:t>It did not work.</a:t>
                      </a:r>
                    </a:p>
                  </a:txBody>
                  <a:tcPr/>
                </a:tc>
                <a:extLst>
                  <a:ext uri="{0D108BD9-81ED-4DB2-BD59-A6C34878D82A}">
                    <a16:rowId xmlns:a16="http://schemas.microsoft.com/office/drawing/2014/main" val="2135833995"/>
                  </a:ext>
                </a:extLst>
              </a:tr>
              <a:tr h="0">
                <a:tc>
                  <a:txBody>
                    <a:bodyPr/>
                    <a:lstStyle/>
                    <a:p>
                      <a:r>
                        <a:rPr lang="en-US" dirty="0">
                          <a:ln>
                            <a:noFill/>
                          </a:ln>
                          <a:solidFill>
                            <a:schemeClr val="tx2"/>
                          </a:solidFill>
                        </a:rPr>
                        <a:t>p3Yyt35q</a:t>
                      </a:r>
                    </a:p>
                  </a:txBody>
                  <a:tcPr>
                    <a:solidFill>
                      <a:srgbClr val="F1F3F3"/>
                    </a:solidFill>
                  </a:tcPr>
                </a:tc>
                <a:tc>
                  <a:txBody>
                    <a:bodyPr/>
                    <a:lstStyle/>
                    <a:p>
                      <a:r>
                        <a:rPr lang="en-US" dirty="0">
                          <a:ln>
                            <a:noFill/>
                          </a:ln>
                          <a:solidFill>
                            <a:schemeClr val="tx2"/>
                          </a:solidFill>
                        </a:rPr>
                        <a:t>My kids loved it!</a:t>
                      </a:r>
                    </a:p>
                  </a:txBody>
                  <a:tcPr>
                    <a:solidFill>
                      <a:srgbClr val="F1F3F3"/>
                    </a:solidFill>
                  </a:tcPr>
                </a:tc>
                <a:tc>
                  <a:txBody>
                    <a:bodyPr/>
                    <a:lstStyle/>
                    <a:p>
                      <a:r>
                        <a:rPr lang="en-US" dirty="0">
                          <a:ln>
                            <a:noFill/>
                          </a:ln>
                          <a:solidFill>
                            <a:schemeClr val="tx2"/>
                          </a:solidFill>
                        </a:rPr>
                        <a:t>Perfect Christmas gift for kids.</a:t>
                      </a:r>
                    </a:p>
                  </a:txBody>
                  <a:tcPr>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8947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2333DF-F25A-4F38-A4C9-3C128971B3B3}"/>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1554CB7E-1895-48B9-BA19-D14171BB4341}"/>
              </a:ext>
            </a:extLst>
          </p:cNvPr>
          <p:cNvSpPr>
            <a:spLocks noGrp="1"/>
          </p:cNvSpPr>
          <p:nvPr>
            <p:ph type="title" idx="1"/>
          </p:nvPr>
        </p:nvSpPr>
        <p:spPr/>
        <p:txBody>
          <a:bodyPr/>
          <a:lstStyle/>
          <a:p>
            <a:r>
              <a:rPr lang="en-US" dirty="0"/>
              <a:t>Feature engineering</a:t>
            </a:r>
          </a:p>
        </p:txBody>
      </p:sp>
      <p:sp>
        <p:nvSpPr>
          <p:cNvPr id="3" name="Text Placeholder 2">
            <a:extLst>
              <a:ext uri="{FF2B5EF4-FFF2-40B4-BE49-F238E27FC236}">
                <a16:creationId xmlns:a16="http://schemas.microsoft.com/office/drawing/2014/main" id="{80387EE3-15E9-58A4-EB35-94A9F98706F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736077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9395BC-6476-4D68-8D05-16F887DDF5E7}"/>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textBody field</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Use binary representation (0 or 1) with the textBody feature.</a:t>
            </a:r>
          </a:p>
        </p:txBody>
      </p:sp>
      <p:sp>
        <p:nvSpPr>
          <p:cNvPr id="7" name="TextBox 6">
            <a:extLst>
              <a:ext uri="{FF2B5EF4-FFF2-40B4-BE49-F238E27FC236}">
                <a16:creationId xmlns:a16="http://schemas.microsoft.com/office/drawing/2014/main" id="{538CC608-849F-A0FA-2994-1605BF6F1256}"/>
              </a:ext>
            </a:extLst>
          </p:cNvPr>
          <p:cNvSpPr txBox="1"/>
          <p:nvPr/>
        </p:nvSpPr>
        <p:spPr>
          <a:xfrm>
            <a:off x="5199100" y="2279122"/>
            <a:ext cx="4245268" cy="369332"/>
          </a:xfrm>
          <a:prstGeom prst="rect">
            <a:avLst/>
          </a:prstGeom>
          <a:noFill/>
        </p:spPr>
        <p:txBody>
          <a:bodyPr wrap="square" rtlCol="0">
            <a:spAutoFit/>
          </a:bodyPr>
          <a:lstStyle/>
          <a:p>
            <a:r>
              <a:rPr lang="en-US" dirty="0">
                <a:solidFill>
                  <a:schemeClr val="tx2"/>
                </a:solidFill>
              </a:rPr>
              <a:t>Vocabulary from the three sentences</a:t>
            </a:r>
          </a:p>
        </p:txBody>
      </p:sp>
      <p:sp>
        <p:nvSpPr>
          <p:cNvPr id="6" name="Right Brace 5">
            <a:extLst>
              <a:ext uri="{FF2B5EF4-FFF2-40B4-BE49-F238E27FC236}">
                <a16:creationId xmlns:a16="http://schemas.microsoft.com/office/drawing/2014/main" id="{47820BCF-414F-4AA7-910F-E039AF94BB9F}"/>
              </a:ext>
              <a:ext uri="{C183D7F6-B498-43B3-948B-1728B52AA6E4}">
                <adec:decorative xmlns:adec="http://schemas.microsoft.com/office/drawing/2017/decorative" val="1"/>
              </a:ext>
            </a:extLst>
          </p:cNvPr>
          <p:cNvSpPr/>
          <p:nvPr/>
        </p:nvSpPr>
        <p:spPr>
          <a:xfrm rot="16200000">
            <a:off x="7171422" y="-1748577"/>
            <a:ext cx="300625" cy="9175700"/>
          </a:xfrm>
          <a:prstGeom prst="rightBrace">
            <a:avLst>
              <a:gd name="adj1" fmla="val 0"/>
              <a:gd name="adj2" fmla="val 50000"/>
            </a:avLst>
          </a:prstGeom>
          <a:noFill/>
          <a:ln w="19050">
            <a:solidFill>
              <a:srgbClr val="161E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1096421997"/>
              </p:ext>
            </p:extLst>
          </p:nvPr>
        </p:nvGraphicFramePr>
        <p:xfrm>
          <a:off x="282415" y="3030092"/>
          <a:ext cx="11627170" cy="20116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2447161">
                  <a:extLst>
                    <a:ext uri="{9D8B030D-6E8A-4147-A177-3AD203B41FA5}">
                      <a16:colId xmlns:a16="http://schemas.microsoft.com/office/drawing/2014/main" val="206789633"/>
                    </a:ext>
                  </a:extLst>
                </a:gridCol>
                <a:gridCol w="1228280">
                  <a:extLst>
                    <a:ext uri="{9D8B030D-6E8A-4147-A177-3AD203B41FA5}">
                      <a16:colId xmlns:a16="http://schemas.microsoft.com/office/drawing/2014/main" val="2348355886"/>
                    </a:ext>
                  </a:extLst>
                </a:gridCol>
                <a:gridCol w="570704">
                  <a:extLst>
                    <a:ext uri="{9D8B030D-6E8A-4147-A177-3AD203B41FA5}">
                      <a16:colId xmlns:a16="http://schemas.microsoft.com/office/drawing/2014/main" val="2271894098"/>
                    </a:ext>
                  </a:extLst>
                </a:gridCol>
                <a:gridCol w="614724">
                  <a:extLst>
                    <a:ext uri="{9D8B030D-6E8A-4147-A177-3AD203B41FA5}">
                      <a16:colId xmlns:a16="http://schemas.microsoft.com/office/drawing/2014/main" val="1440119872"/>
                    </a:ext>
                  </a:extLst>
                </a:gridCol>
                <a:gridCol w="759783">
                  <a:extLst>
                    <a:ext uri="{9D8B030D-6E8A-4147-A177-3AD203B41FA5}">
                      <a16:colId xmlns:a16="http://schemas.microsoft.com/office/drawing/2014/main" val="1907243017"/>
                    </a:ext>
                  </a:extLst>
                </a:gridCol>
                <a:gridCol w="537967">
                  <a:extLst>
                    <a:ext uri="{9D8B030D-6E8A-4147-A177-3AD203B41FA5}">
                      <a16:colId xmlns:a16="http://schemas.microsoft.com/office/drawing/2014/main" val="4247070023"/>
                    </a:ext>
                  </a:extLst>
                </a:gridCol>
                <a:gridCol w="421199">
                  <a:extLst>
                    <a:ext uri="{9D8B030D-6E8A-4147-A177-3AD203B41FA5}">
                      <a16:colId xmlns:a16="http://schemas.microsoft.com/office/drawing/2014/main" val="187963481"/>
                    </a:ext>
                  </a:extLst>
                </a:gridCol>
                <a:gridCol w="626108">
                  <a:extLst>
                    <a:ext uri="{9D8B030D-6E8A-4147-A177-3AD203B41FA5}">
                      <a16:colId xmlns:a16="http://schemas.microsoft.com/office/drawing/2014/main" val="1838889198"/>
                    </a:ext>
                  </a:extLst>
                </a:gridCol>
                <a:gridCol w="648874">
                  <a:extLst>
                    <a:ext uri="{9D8B030D-6E8A-4147-A177-3AD203B41FA5}">
                      <a16:colId xmlns:a16="http://schemas.microsoft.com/office/drawing/2014/main" val="3744605826"/>
                    </a:ext>
                  </a:extLst>
                </a:gridCol>
                <a:gridCol w="1070075">
                  <a:extLst>
                    <a:ext uri="{9D8B030D-6E8A-4147-A177-3AD203B41FA5}">
                      <a16:colId xmlns:a16="http://schemas.microsoft.com/office/drawing/2014/main" val="877735738"/>
                    </a:ext>
                  </a:extLst>
                </a:gridCol>
                <a:gridCol w="1047307">
                  <a:extLst>
                    <a:ext uri="{9D8B030D-6E8A-4147-A177-3AD203B41FA5}">
                      <a16:colId xmlns:a16="http://schemas.microsoft.com/office/drawing/2014/main" val="2346586517"/>
                    </a:ext>
                  </a:extLst>
                </a:gridCol>
                <a:gridCol w="648875">
                  <a:extLst>
                    <a:ext uri="{9D8B030D-6E8A-4147-A177-3AD203B41FA5}">
                      <a16:colId xmlns:a16="http://schemas.microsoft.com/office/drawing/2014/main" val="2965282651"/>
                    </a:ext>
                  </a:extLst>
                </a:gridCol>
                <a:gridCol w="1006113">
                  <a:extLst>
                    <a:ext uri="{9D8B030D-6E8A-4147-A177-3AD203B41FA5}">
                      <a16:colId xmlns:a16="http://schemas.microsoft.com/office/drawing/2014/main" val="4030918377"/>
                    </a:ext>
                  </a:extLst>
                </a:gridCol>
              </a:tblGrid>
              <a:tr h="152422">
                <a:tc>
                  <a:txBody>
                    <a:bodyPr/>
                    <a:lstStyle/>
                    <a:p>
                      <a:pPr algn="l"/>
                      <a:r>
                        <a:rPr lang="en-US" dirty="0">
                          <a:ln>
                            <a:noFill/>
                          </a:ln>
                          <a:solidFill>
                            <a:schemeClr val="bg1"/>
                          </a:solidFill>
                        </a:rPr>
                        <a:t>textBody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christmas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did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gift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for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perfect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pPr algn="ctr"/>
                      <a:r>
                        <a:rPr lang="en-US" dirty="0">
                          <a:ln>
                            <a:noFill/>
                          </a:ln>
                          <a:solidFill>
                            <a:schemeClr val="bg1"/>
                          </a:solidFill>
                        </a:rPr>
                        <a:t>this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tc>
                  <a:txBody>
                    <a:bodyPr/>
                    <a:lstStyle/>
                    <a:p>
                      <a:pPr algn="ctr"/>
                      <a:r>
                        <a:rPr lang="en-US" dirty="0">
                          <a:ln>
                            <a:noFill/>
                          </a:ln>
                          <a:solidFill>
                            <a:schemeClr val="bg1"/>
                          </a:solidFill>
                        </a:rPr>
                        <a:t>work(s)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181"/>
                    </a:solidFill>
                  </a:tcPr>
                </a:tc>
                <a:extLst>
                  <a:ext uri="{0D108BD9-81ED-4DB2-BD59-A6C34878D82A}">
                    <a16:rowId xmlns:a16="http://schemas.microsoft.com/office/drawing/2014/main" val="1688488905"/>
                  </a:ext>
                </a:extLst>
              </a:tr>
              <a:tr h="266739">
                <a:tc>
                  <a:txBody>
                    <a:bodyPr/>
                    <a:lstStyle/>
                    <a:p>
                      <a:pPr algn="l"/>
                      <a:r>
                        <a:rPr lang="en-US" dirty="0">
                          <a:ln>
                            <a:noFill/>
                          </a:ln>
                          <a:solidFill>
                            <a:schemeClr val="tx2"/>
                          </a:solidFill>
                        </a:rPr>
                        <a:t>This product works 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4234666076"/>
                  </a:ext>
                </a:extLst>
              </a:tr>
              <a:tr h="152422">
                <a:tc>
                  <a:txBody>
                    <a:bodyPr/>
                    <a:lstStyle/>
                    <a:p>
                      <a:pPr algn="l"/>
                      <a:r>
                        <a:rPr lang="en-US" dirty="0">
                          <a:ln>
                            <a:noFill/>
                          </a:ln>
                          <a:solidFill>
                            <a:schemeClr val="tx2"/>
                          </a:solidFill>
                        </a:rPr>
                        <a:t>It did not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833995"/>
                  </a:ext>
                </a:extLst>
              </a:tr>
              <a:tr h="266739">
                <a:tc>
                  <a:txBody>
                    <a:bodyPr/>
                    <a:lstStyle/>
                    <a:p>
                      <a:pPr algn="l"/>
                      <a:r>
                        <a:rPr lang="en-US" dirty="0">
                          <a:ln>
                            <a:noFill/>
                          </a:ln>
                          <a:solidFill>
                            <a:schemeClr val="tx2"/>
                          </a:solidFill>
                        </a:rPr>
                        <a:t>Perfect Christmas gift for 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tc>
                  <a:txBody>
                    <a:bodyPr/>
                    <a:lstStyle/>
                    <a:p>
                      <a:pPr algn="ctr"/>
                      <a:r>
                        <a:rPr lang="en-US" dirty="0">
                          <a:ln>
                            <a:noFill/>
                          </a:ln>
                          <a:solidFill>
                            <a:schemeClr val="tx2"/>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1F3F3"/>
                    </a:solidFill>
                  </a:tcPr>
                </a:tc>
                <a:extLst>
                  <a:ext uri="{0D108BD9-81ED-4DB2-BD59-A6C34878D82A}">
                    <a16:rowId xmlns:a16="http://schemas.microsoft.com/office/drawing/2014/main" val="2564034519"/>
                  </a:ext>
                </a:extLst>
              </a:tr>
            </a:tbl>
          </a:graphicData>
        </a:graphic>
      </p:graphicFrame>
    </p:spTree>
    <p:extLst>
      <p:ext uri="{BB962C8B-B14F-4D97-AF65-F5344CB8AC3E}">
        <p14:creationId xmlns:p14="http://schemas.microsoft.com/office/powerpoint/2010/main" val="2761380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471417-6548-4F49-948C-B773605FB67C}"/>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Text vectorization: Vector representations</a:t>
            </a:r>
          </a:p>
        </p:txBody>
      </p:sp>
      <p:sp>
        <p:nvSpPr>
          <p:cNvPr id="8" name="Content Placeholder 2">
            <a:extLst>
              <a:ext uri="{FF2B5EF4-FFF2-40B4-BE49-F238E27FC236}">
                <a16:creationId xmlns:a16="http://schemas.microsoft.com/office/drawing/2014/main" id="{CF6B374B-6E8C-47A0-947C-EC8F359D635E}"/>
              </a:ext>
            </a:extLst>
          </p:cNvPr>
          <p:cNvSpPr>
            <a:spLocks noGrp="1"/>
          </p:cNvSpPr>
          <p:nvPr>
            <p:ph idx="2"/>
          </p:nvPr>
        </p:nvSpPr>
        <p:spPr/>
        <p:txBody>
          <a:bodyPr/>
          <a:lstStyle/>
          <a:p>
            <a:pPr marL="0" indent="0">
              <a:buNone/>
            </a:pPr>
            <a:r>
              <a:rPr lang="en-US" dirty="0"/>
              <a:t>Use binary representation (0 or 1) with the textBody feature.</a:t>
            </a:r>
          </a:p>
        </p:txBody>
      </p:sp>
      <p:graphicFrame>
        <p:nvGraphicFramePr>
          <p:cNvPr id="4" name="Table 9">
            <a:extLst>
              <a:ext uri="{FF2B5EF4-FFF2-40B4-BE49-F238E27FC236}">
                <a16:creationId xmlns:a16="http://schemas.microsoft.com/office/drawing/2014/main" id="{63A88E6B-7B4B-A338-AFF5-3BD521965818}"/>
              </a:ext>
            </a:extLst>
          </p:cNvPr>
          <p:cNvGraphicFramePr>
            <a:graphicFrameLocks/>
          </p:cNvGraphicFramePr>
          <p:nvPr>
            <p:extLst>
              <p:ext uri="{D42A27DB-BD31-4B8C-83A1-F6EECF244321}">
                <p14:modId xmlns:p14="http://schemas.microsoft.com/office/powerpoint/2010/main" val="2818395517"/>
              </p:ext>
            </p:extLst>
          </p:nvPr>
        </p:nvGraphicFramePr>
        <p:xfrm>
          <a:off x="1761016" y="2560800"/>
          <a:ext cx="8669968" cy="20421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4452429">
                  <a:extLst>
                    <a:ext uri="{9D8B030D-6E8A-4147-A177-3AD203B41FA5}">
                      <a16:colId xmlns:a16="http://schemas.microsoft.com/office/drawing/2014/main" val="206789633"/>
                    </a:ext>
                  </a:extLst>
                </a:gridCol>
                <a:gridCol w="4217539">
                  <a:extLst>
                    <a:ext uri="{9D8B030D-6E8A-4147-A177-3AD203B41FA5}">
                      <a16:colId xmlns:a16="http://schemas.microsoft.com/office/drawing/2014/main" val="2348355886"/>
                    </a:ext>
                  </a:extLst>
                </a:gridCol>
              </a:tblGrid>
              <a:tr h="414561">
                <a:tc>
                  <a:txBody>
                    <a:bodyPr/>
                    <a:lstStyle/>
                    <a:p>
                      <a:r>
                        <a:rPr lang="en-US" sz="2200" dirty="0">
                          <a:ln>
                            <a:noFill/>
                          </a:ln>
                          <a:solidFill>
                            <a:schemeClr val="bg1"/>
                          </a:solidFill>
                        </a:rPr>
                        <a:t>textBody (original text form)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tc>
                  <a:txBody>
                    <a:bodyPr/>
                    <a:lstStyle/>
                    <a:p>
                      <a:r>
                        <a:rPr lang="en-US" sz="2200" dirty="0">
                          <a:ln>
                            <a:noFill/>
                          </a:ln>
                          <a:solidFill>
                            <a:schemeClr val="bg1"/>
                          </a:solidFill>
                        </a:rPr>
                        <a:t>Bag-of-words vectors </a:t>
                      </a:r>
                    </a:p>
                    <a:p>
                      <a:r>
                        <a:rPr lang="en-US" sz="2200" dirty="0">
                          <a:ln>
                            <a:noFill/>
                          </a:ln>
                          <a:solidFill>
                            <a:schemeClr val="bg1"/>
                          </a:solidFill>
                        </a:rPr>
                        <a:t>(numerical representation)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3181"/>
                    </a:solidFill>
                  </a:tcPr>
                </a:tc>
                <a:extLst>
                  <a:ext uri="{0D108BD9-81ED-4DB2-BD59-A6C34878D82A}">
                    <a16:rowId xmlns:a16="http://schemas.microsoft.com/office/drawing/2014/main" val="1688488905"/>
                  </a:ext>
                </a:extLst>
              </a:tr>
              <a:tr h="232154">
                <a:tc>
                  <a:txBody>
                    <a:bodyPr/>
                    <a:lstStyle/>
                    <a:p>
                      <a:r>
                        <a:rPr lang="en-US" sz="2200" dirty="0">
                          <a:ln>
                            <a:noFill/>
                          </a:ln>
                          <a:solidFill>
                            <a:schemeClr val="tx2"/>
                          </a:solidFill>
                        </a:rPr>
                        <a:t>This product works great!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r>
                        <a:rPr lang="en-US" sz="2200" dirty="0">
                          <a:ln>
                            <a:noFill/>
                          </a:ln>
                          <a:solidFill>
                            <a:schemeClr val="tx2"/>
                          </a:solidFill>
                        </a:rPr>
                        <a:t>[0, 0, 0, 1, 0, 0, 0, 0, 0, 1, 1,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extLst>
                  <a:ext uri="{0D108BD9-81ED-4DB2-BD59-A6C34878D82A}">
                    <a16:rowId xmlns:a16="http://schemas.microsoft.com/office/drawing/2014/main" val="4234666076"/>
                  </a:ext>
                </a:extLst>
              </a:tr>
              <a:tr h="232154">
                <a:tc>
                  <a:txBody>
                    <a:bodyPr/>
                    <a:lstStyle/>
                    <a:p>
                      <a:r>
                        <a:rPr lang="en-US" sz="2200" dirty="0">
                          <a:ln>
                            <a:noFill/>
                          </a:ln>
                          <a:solidFill>
                            <a:schemeClr val="tx2"/>
                          </a:solidFill>
                        </a:rPr>
                        <a:t>It did not work.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200" dirty="0">
                          <a:ln>
                            <a:noFill/>
                          </a:ln>
                          <a:solidFill>
                            <a:schemeClr val="tx2"/>
                          </a:solidFill>
                        </a:rPr>
                        <a:t>[0, 1, 0, 0, 0, 1, 0, 1, 0, 0, 0,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833995"/>
                  </a:ext>
                </a:extLst>
              </a:tr>
              <a:tr h="268034">
                <a:tc>
                  <a:txBody>
                    <a:bodyPr/>
                    <a:lstStyle/>
                    <a:p>
                      <a:r>
                        <a:rPr lang="en-US" sz="2200" dirty="0">
                          <a:ln>
                            <a:noFill/>
                          </a:ln>
                          <a:solidFill>
                            <a:schemeClr val="tx2"/>
                          </a:solidFill>
                        </a:rPr>
                        <a:t>Perfect Christmas gift for kids.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tc>
                  <a:txBody>
                    <a:bodyPr/>
                    <a:lstStyle/>
                    <a:p>
                      <a:r>
                        <a:rPr lang="en-US" sz="2200" dirty="0">
                          <a:ln>
                            <a:noFill/>
                          </a:ln>
                          <a:solidFill>
                            <a:schemeClr val="tx2"/>
                          </a:solidFill>
                        </a:rPr>
                        <a:t>[1, 0, 1, 0, 1, 0, 1, 0, 1, 0, 0,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1F3F3"/>
                    </a:solidFill>
                  </a:tcPr>
                </a:tc>
                <a:extLst>
                  <a:ext uri="{0D108BD9-81ED-4DB2-BD59-A6C34878D82A}">
                    <a16:rowId xmlns:a16="http://schemas.microsoft.com/office/drawing/2014/main" val="2564034519"/>
                  </a:ext>
                </a:extLst>
              </a:tr>
            </a:tbl>
          </a:graphicData>
        </a:graphic>
      </p:graphicFrame>
      <p:sp>
        <p:nvSpPr>
          <p:cNvPr id="5" name="TextBox 4">
            <a:extLst>
              <a:ext uri="{FF2B5EF4-FFF2-40B4-BE49-F238E27FC236}">
                <a16:creationId xmlns:a16="http://schemas.microsoft.com/office/drawing/2014/main" id="{0624E2D7-E32B-162B-3C52-FAB0D661BF57}"/>
              </a:ext>
            </a:extLst>
          </p:cNvPr>
          <p:cNvSpPr txBox="1"/>
          <p:nvPr/>
        </p:nvSpPr>
        <p:spPr>
          <a:xfrm>
            <a:off x="668439" y="5116240"/>
            <a:ext cx="10855123" cy="707886"/>
          </a:xfrm>
          <a:prstGeom prst="rect">
            <a:avLst/>
          </a:prstGeom>
          <a:noFill/>
        </p:spPr>
        <p:txBody>
          <a:bodyPr wrap="square" rtlCol="0">
            <a:spAutoFit/>
          </a:bodyPr>
          <a:lstStyle/>
          <a:p>
            <a:r>
              <a:rPr lang="en-US" sz="2000" dirty="0">
                <a:solidFill>
                  <a:schemeClr val="tx2"/>
                </a:solidFill>
                <a:latin typeface="Amazon Ember display"/>
              </a:rPr>
              <a:t>Note: You can apply the same method to the title field in the table and construct vectors for that feature.</a:t>
            </a:r>
          </a:p>
        </p:txBody>
      </p:sp>
    </p:spTree>
    <p:extLst>
      <p:ext uri="{BB962C8B-B14F-4D97-AF65-F5344CB8AC3E}">
        <p14:creationId xmlns:p14="http://schemas.microsoft.com/office/powerpoint/2010/main" val="2298035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89AEE1D-7232-48DD-8A71-92939A35819F}"/>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Bag-of-words method in sklearn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CountVectorizer in sklearn implements the bag-of-words method.</a:t>
            </a:r>
          </a:p>
          <a:p>
            <a:pPr lvl="1"/>
            <a:r>
              <a:rPr lang="en-US" dirty="0"/>
              <a:t>It is a text vectorizer that converts a collection of text documents to a matrix of token counts.</a:t>
            </a:r>
          </a:p>
          <a:p>
            <a:pPr lvl="1"/>
            <a:r>
              <a:rPr lang="en-US" dirty="0"/>
              <a:t>It uses the regular form:</a:t>
            </a:r>
          </a:p>
        </p:txBody>
      </p:sp>
      <p:sp>
        <p:nvSpPr>
          <p:cNvPr id="4" name="Text Placeholder 3">
            <a:extLst>
              <a:ext uri="{FF2B5EF4-FFF2-40B4-BE49-F238E27FC236}">
                <a16:creationId xmlns:a16="http://schemas.microsoft.com/office/drawing/2014/main" id="{C7EF020E-AAEC-8AE3-224B-ABA9E6DED27B}"/>
              </a:ext>
            </a:extLst>
          </p:cNvPr>
          <p:cNvSpPr txBox="1">
            <a:spLocks/>
          </p:cNvSpPr>
          <p:nvPr/>
        </p:nvSpPr>
        <p:spPr>
          <a:xfrm>
            <a:off x="5957334" y="2335793"/>
            <a:ext cx="3970873" cy="1093207"/>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rPr>
              <a:t># Examples of regular form</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.fit()</a:t>
            </a:r>
          </a:p>
          <a:p>
            <a:pPr marL="0" indent="0">
              <a:spcBef>
                <a:spcPts val="0"/>
              </a:spcBef>
              <a:spcAft>
                <a:spcPts val="0"/>
              </a:spcAft>
              <a:buNone/>
            </a:pPr>
            <a:r>
              <a:rPr lang="en-US" sz="1600" dirty="0">
                <a:solidFill>
                  <a:schemeClr val="accent5"/>
                </a:solidFill>
                <a:latin typeface="Lucida Console" panose="020B0609040504020204" pitchFamily="49" charset="0"/>
              </a:rPr>
              <a:t>.transform()</a:t>
            </a:r>
          </a:p>
        </p:txBody>
      </p:sp>
      <p:sp>
        <p:nvSpPr>
          <p:cNvPr id="5" name="Text Placeholder 3">
            <a:extLst>
              <a:ext uri="{FF2B5EF4-FFF2-40B4-BE49-F238E27FC236}">
                <a16:creationId xmlns:a16="http://schemas.microsoft.com/office/drawing/2014/main" id="{00C493C8-BD83-D70C-9E7D-14975B18CBE9}"/>
              </a:ext>
            </a:extLst>
          </p:cNvPr>
          <p:cNvSpPr txBox="1">
            <a:spLocks/>
          </p:cNvSpPr>
          <p:nvPr/>
        </p:nvSpPr>
        <p:spPr>
          <a:xfrm>
            <a:off x="2263793" y="3765711"/>
            <a:ext cx="7664414" cy="2646878"/>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91440" rIns="91440" bIns="9144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solidFill>
                  <a:schemeClr val="tx1"/>
                </a:solidFill>
                <a:latin typeface="Lucida Console" panose="020B0609040504020204" pitchFamily="49" charset="0"/>
                <a:ea typeface="Amazon Ember Duospace" panose="020B0509020204020204" pitchFamily="50" charset="0"/>
                <a:cs typeface="Amazon Ember Duospace" panose="020B0509020204020204" pitchFamily="50" charset="0"/>
              </a:rPr>
              <a:t># Example sklearn code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from sklearn.feature_extraction.text import CountVectorizer</a:t>
            </a:r>
          </a:p>
          <a:p>
            <a:pPr marL="0" indent="0">
              <a:spcBef>
                <a:spcPts val="0"/>
              </a:spcBef>
              <a:spcAft>
                <a:spcPts val="0"/>
              </a:spcAft>
              <a:buNone/>
            </a:pPr>
            <a:endPar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endParaRP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countVectorizer = CountVectorizer(binary=True)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Sentences = [</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"This is the first document.",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"This is the second document.",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    "and the third one.",</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a:t>
            </a:r>
          </a:p>
          <a:p>
            <a:pPr marL="0" indent="0">
              <a:spcBef>
                <a:spcPts val="0"/>
              </a:spcBef>
              <a:spcAft>
                <a:spcPts val="0"/>
              </a:spcAft>
              <a:buNone/>
            </a:pPr>
            <a:r>
              <a:rPr lang="en-US" sz="1600" dirty="0">
                <a:solidFill>
                  <a:schemeClr val="accent5"/>
                </a:solidFill>
                <a:latin typeface="Lucida Console" panose="020B0609040504020204" pitchFamily="49" charset="0"/>
                <a:ea typeface="Amazon Ember Duospace" panose="020B0509020204020204" pitchFamily="50" charset="0"/>
                <a:cs typeface="Amazon Ember Duospace" panose="020B0509020204020204" pitchFamily="50" charset="0"/>
              </a:rPr>
              <a:t>X = countVectorizer.fit_transform(sentences)</a:t>
            </a:r>
          </a:p>
        </p:txBody>
      </p:sp>
    </p:spTree>
    <p:extLst>
      <p:ext uri="{BB962C8B-B14F-4D97-AF65-F5344CB8AC3E}">
        <p14:creationId xmlns:p14="http://schemas.microsoft.com/office/powerpoint/2010/main" val="1646937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B1356D0-34F0-4504-8D31-6B5DE180816C}"/>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How to train an ML model by using these features.</a:t>
            </a:r>
          </a:p>
          <a:p>
            <a:r>
              <a:rPr lang="en-US" dirty="0"/>
              <a:t>You will learn about decision trees.</a:t>
            </a:r>
          </a:p>
        </p:txBody>
      </p:sp>
      <p:pic>
        <p:nvPicPr>
          <p:cNvPr id="5" name="Picture 4">
            <a:extLst>
              <a:ext uri="{FF2B5EF4-FFF2-40B4-BE49-F238E27FC236}">
                <a16:creationId xmlns:a16="http://schemas.microsoft.com/office/drawing/2014/main" id="{62AACCFA-8F17-DD5B-8F14-E1574C2A9F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76827" y="3429000"/>
            <a:ext cx="2438346" cy="2211294"/>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34</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D29D14-065C-44F4-A623-3AA2C83FF2D7}"/>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Feature engineering: Definition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b="1" dirty="0">
                <a:solidFill>
                  <a:schemeClr val="accent6"/>
                </a:solidFill>
              </a:rPr>
              <a:t>Feature engineering </a:t>
            </a:r>
            <a:r>
              <a:rPr lang="en-US" dirty="0"/>
              <a:t>is using domain and data knowledge to create novel numerical features from raw data.</a:t>
            </a:r>
          </a:p>
        </p:txBody>
      </p:sp>
      <p:pic>
        <p:nvPicPr>
          <p:cNvPr id="8" name="Picture 7" descr="It shows the data preparation and training flow. The raw tabular data can be either numerical data, categorical data or text data, etc. Feature engineering is needed for the raw tabular data so that it can be converted to meaningful numerical features which can be trained by ML model.">
            <a:extLst>
              <a:ext uri="{FF2B5EF4-FFF2-40B4-BE49-F238E27FC236}">
                <a16:creationId xmlns:a16="http://schemas.microsoft.com/office/drawing/2014/main" id="{4CBC93AF-72CD-759B-8352-08AEA6B96DA2}"/>
              </a:ext>
            </a:extLst>
          </p:cNvPr>
          <p:cNvPicPr>
            <a:picLocks noChangeAspect="1"/>
          </p:cNvPicPr>
          <p:nvPr/>
        </p:nvPicPr>
        <p:blipFill>
          <a:blip r:embed="rId3"/>
          <a:stretch>
            <a:fillRect/>
          </a:stretch>
        </p:blipFill>
        <p:spPr>
          <a:xfrm>
            <a:off x="209802" y="2422934"/>
            <a:ext cx="11772396" cy="3011685"/>
          </a:xfrm>
          <a:prstGeom prst="rect">
            <a:avLst/>
          </a:prstGeom>
        </p:spPr>
      </p:pic>
    </p:spTree>
    <p:extLst>
      <p:ext uri="{BB962C8B-B14F-4D97-AF65-F5344CB8AC3E}">
        <p14:creationId xmlns:p14="http://schemas.microsoft.com/office/powerpoint/2010/main" val="1021295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702DA9EE-54E6-4091-AD72-906CADC3D805}"/>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Feature engineering: Using intuition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What information would a human expert use to make a prediction?</a:t>
            </a:r>
          </a:p>
          <a:p>
            <a:r>
              <a:rPr lang="en-US" dirty="0"/>
              <a:t>The process is often more of an art than a science.</a:t>
            </a:r>
          </a:p>
        </p:txBody>
      </p:sp>
      <p:pic>
        <p:nvPicPr>
          <p:cNvPr id="20" name="Picture 19">
            <a:extLst>
              <a:ext uri="{FF2B5EF4-FFF2-40B4-BE49-F238E27FC236}">
                <a16:creationId xmlns:a16="http://schemas.microsoft.com/office/drawing/2014/main" id="{A6324843-58CA-43B3-B89B-3878FA3A068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09802" y="2422934"/>
            <a:ext cx="11772396" cy="3011685"/>
          </a:xfrm>
          <a:prstGeom prst="rect">
            <a:avLst/>
          </a:prstGeom>
        </p:spPr>
      </p:pic>
      <p:sp>
        <p:nvSpPr>
          <p:cNvPr id="17" name="TextBox 16">
            <a:extLst>
              <a:ext uri="{FF2B5EF4-FFF2-40B4-BE49-F238E27FC236}">
                <a16:creationId xmlns:a16="http://schemas.microsoft.com/office/drawing/2014/main" id="{A4B5B1CE-A0FC-075B-DC93-8D8F9FAD7C89}"/>
              </a:ext>
            </a:extLst>
          </p:cNvPr>
          <p:cNvSpPr txBox="1"/>
          <p:nvPr/>
        </p:nvSpPr>
        <p:spPr>
          <a:xfrm>
            <a:off x="6241136" y="4913882"/>
            <a:ext cx="5950864"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construction</a:t>
            </a:r>
            <a:r>
              <a:rPr lang="en-US" sz="2000" b="1" dirty="0">
                <a:solidFill>
                  <a:srgbClr val="232F3E"/>
                </a:solidFill>
                <a:ea typeface="Amazon Ember Light" panose="020B0403020204020204" pitchFamily="34" charset="0"/>
                <a:cs typeface="Amazon Ember Light" panose="020B0403020204020204" pitchFamily="34" charset="0"/>
              </a:rPr>
              <a:t> </a:t>
            </a:r>
            <a:r>
              <a:rPr lang="en-US" sz="2000" dirty="0">
                <a:solidFill>
                  <a:srgbClr val="232F3E"/>
                </a:solidFill>
                <a:ea typeface="Amazon Ember Light" panose="020B0403020204020204" pitchFamily="34" charset="0"/>
                <a:cs typeface="Amazon Ember Light" panose="020B0403020204020204" pitchFamily="34" charset="0"/>
              </a:rPr>
              <a:t>(multiplication, squaring)</a:t>
            </a:r>
          </a:p>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extraction</a:t>
            </a:r>
            <a:r>
              <a:rPr lang="en-US" sz="2000" dirty="0">
                <a:solidFill>
                  <a:srgbClr val="232F3E"/>
                </a:solidFill>
                <a:ea typeface="Amazon Ember Light" panose="020B0403020204020204" pitchFamily="34" charset="0"/>
                <a:cs typeface="Amazon Ember Light" panose="020B0403020204020204" pitchFamily="34" charset="0"/>
              </a:rPr>
              <a:t> (encoding, vectorization)</a:t>
            </a:r>
          </a:p>
          <a:p>
            <a:pPr marL="342900" indent="-342900">
              <a:buFont typeface="Arial" panose="020B0604020202020204" pitchFamily="34" charset="0"/>
              <a:buChar char="•"/>
            </a:pPr>
            <a:r>
              <a:rPr lang="en-US" sz="2000" dirty="0">
                <a:solidFill>
                  <a:srgbClr val="232F3E"/>
                </a:solidFill>
                <a:ea typeface="Amazon Ember Light" panose="020B0403020204020204" pitchFamily="34" charset="0"/>
                <a:cs typeface="Amazon Ember Light" panose="020B0403020204020204" pitchFamily="34" charset="0"/>
              </a:rPr>
              <a:t>Feature </a:t>
            </a:r>
            <a:r>
              <a:rPr lang="en-US" sz="2000" b="1" dirty="0">
                <a:solidFill>
                  <a:srgbClr val="232F3E"/>
                </a:solidFill>
                <a:ea typeface="Amazon Ember Heavy" panose="020B0803020204020204" pitchFamily="34" charset="0"/>
                <a:cs typeface="Amazon Ember Heavy" panose="020B0803020204020204" pitchFamily="34" charset="0"/>
              </a:rPr>
              <a:t>selection</a:t>
            </a:r>
            <a:r>
              <a:rPr lang="en-US" sz="2000" dirty="0">
                <a:solidFill>
                  <a:srgbClr val="232F3E"/>
                </a:solidFill>
                <a:ea typeface="Amazon Ember Light" panose="020B0403020204020204" pitchFamily="34" charset="0"/>
                <a:cs typeface="Amazon Ember Light" panose="020B0403020204020204" pitchFamily="34" charset="0"/>
              </a:rPr>
              <a:t> (dimensionality reduction)</a:t>
            </a:r>
          </a:p>
        </p:txBody>
      </p:sp>
    </p:spTree>
    <p:extLst>
      <p:ext uri="{BB962C8B-B14F-4D97-AF65-F5344CB8AC3E}">
        <p14:creationId xmlns:p14="http://schemas.microsoft.com/office/powerpoint/2010/main" val="4670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6AEF73-FE46-439A-9642-7CA41F7AA13A}"/>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Processing categorical features</a:t>
            </a:r>
          </a:p>
        </p:txBody>
      </p:sp>
      <p:sp>
        <p:nvSpPr>
          <p:cNvPr id="3" name="Text Placeholder 2">
            <a:extLst>
              <a:ext uri="{FF2B5EF4-FFF2-40B4-BE49-F238E27FC236}">
                <a16:creationId xmlns:a16="http://schemas.microsoft.com/office/drawing/2014/main" id="{6C346A42-3CAF-9467-D9DE-11B60B4173A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95860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9F8F44-283D-4393-A082-6A3770E3A365}"/>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How can you process categorical features?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Categorical (also called discrete) features don’t have a natural numerical representation.</a:t>
                </a:r>
              </a:p>
              <a:p>
                <a:r>
                  <a:rPr lang="en-US" dirty="0"/>
                  <a:t>Example: </a:t>
                </a:r>
                <a:r>
                  <a:rPr lang="en-US" sz="2000" dirty="0">
                    <a:latin typeface="Lucida Console" panose="020B0609040504020204" pitchFamily="49" charset="0"/>
                  </a:rPr>
                  <a:t>color </a:t>
                </a:r>
                <a14:m>
                  <m:oMath xmlns:m="http://schemas.openxmlformats.org/officeDocument/2006/math">
                    <m:r>
                      <a:rPr lang="en-US" sz="2000">
                        <a:latin typeface="Cambria Math" panose="02040503050406030204" pitchFamily="18" charset="0"/>
                      </a:rPr>
                      <m:t>∈</m:t>
                    </m:r>
                  </m:oMath>
                </a14:m>
                <a:r>
                  <a:rPr lang="en-US" sz="2000" dirty="0">
                    <a:latin typeface="Lucida Console" panose="020B0609040504020204" pitchFamily="49" charset="0"/>
                  </a:rPr>
                  <a:t> {green, red, blue}, size </a:t>
                </a:r>
                <a14:m>
                  <m:oMath xmlns:m="http://schemas.openxmlformats.org/officeDocument/2006/math">
                    <m:r>
                      <a:rPr lang="en-US" sz="2000">
                        <a:latin typeface="Cambria Math" panose="02040503050406030204" pitchFamily="18" charset="0"/>
                      </a:rPr>
                      <m:t>∈</m:t>
                    </m:r>
                  </m:oMath>
                </a14:m>
                <a:r>
                  <a:rPr lang="en-US" sz="2000" dirty="0">
                    <a:latin typeface="Lucida Console" panose="020B0609040504020204" pitchFamily="49" charset="0"/>
                  </a:rPr>
                  <a:t> {Large, Medium, Small}</a:t>
                </a:r>
                <a:endParaRPr lang="en-US" dirty="0">
                  <a:latin typeface="Lucida Console" panose="020B0609040504020204" pitchFamily="49" charset="0"/>
                </a:endParaRPr>
              </a:p>
              <a:p>
                <a:r>
                  <a:rPr lang="en-US" dirty="0"/>
                  <a:t>Most ML models require converting categorical features to numerical ones.</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spTree>
    <p:extLst>
      <p:ext uri="{BB962C8B-B14F-4D97-AF65-F5344CB8AC3E}">
        <p14:creationId xmlns:p14="http://schemas.microsoft.com/office/powerpoint/2010/main" val="2397351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4F6A4D-83EC-40D6-A4DE-CB7B4CB61D6A}"/>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How to convert categorical features</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Common techniques</a:t>
            </a:r>
          </a:p>
          <a:p>
            <a:pPr lvl="1"/>
            <a:r>
              <a:rPr lang="en-US" b="1" dirty="0">
                <a:solidFill>
                  <a:schemeClr val="accent6"/>
                </a:solidFill>
              </a:rPr>
              <a:t>Number assignment: </a:t>
            </a:r>
            <a:r>
              <a:rPr lang="en-US" dirty="0"/>
              <a:t>Assign a number to each category value.</a:t>
            </a:r>
          </a:p>
          <a:p>
            <a:pPr lvl="1"/>
            <a:r>
              <a:rPr lang="en-US" b="1" dirty="0">
                <a:solidFill>
                  <a:schemeClr val="accent6"/>
                </a:solidFill>
              </a:rPr>
              <a:t>One-hot encoding: </a:t>
            </a:r>
            <a:r>
              <a:rPr lang="en-US" dirty="0"/>
              <a:t>Create new binary (0 or 1) columns.</a:t>
            </a:r>
          </a:p>
          <a:p>
            <a:pPr lvl="1"/>
            <a:r>
              <a:rPr lang="en-US" b="1" dirty="0">
                <a:solidFill>
                  <a:schemeClr val="accent6"/>
                </a:solidFill>
              </a:rPr>
              <a:t>Target encoding: </a:t>
            </a:r>
            <a:r>
              <a:rPr lang="en-US" dirty="0"/>
              <a:t>Calculate values for categorical features by using the target statistics for them.</a:t>
            </a:r>
          </a:p>
        </p:txBody>
      </p:sp>
    </p:spTree>
    <p:extLst>
      <p:ext uri="{BB962C8B-B14F-4D97-AF65-F5344CB8AC3E}">
        <p14:creationId xmlns:p14="http://schemas.microsoft.com/office/powerpoint/2010/main" val="3874809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018E2DB-7F10-43D0-B77F-4F90F9357A2B}"/>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Number assignment technique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pPr marL="0" indent="0">
                  <a:buNone/>
                </a:pPr>
                <a:r>
                  <a:rPr lang="en-US" dirty="0"/>
                  <a:t>This method assigns a specific number to each category value. You can apply it in two ways:</a:t>
                </a:r>
              </a:p>
              <a:p>
                <a:pPr lvl="1"/>
                <a:r>
                  <a:rPr lang="en-US" b="1" dirty="0">
                    <a:solidFill>
                      <a:schemeClr val="accent6"/>
                    </a:solidFill>
                  </a:rPr>
                  <a:t>Ordinal encoding: </a:t>
                </a:r>
                <a:r>
                  <a:rPr lang="en-US" dirty="0"/>
                  <a:t>When categorical features can be ordered</a:t>
                </a:r>
              </a:p>
              <a:p>
                <a:pPr lvl="2"/>
                <a:r>
                  <a:rPr lang="en-US" dirty="0"/>
                  <a:t>Example:</a:t>
                </a:r>
                <a:r>
                  <a:rPr lang="en-US" dirty="0">
                    <a:latin typeface="Lucida Console" panose="020B0609040504020204" pitchFamily="49" charset="0"/>
                  </a:rPr>
                  <a:t> size </a:t>
                </a:r>
                <a14:m>
                  <m:oMath xmlns:m="http://schemas.openxmlformats.org/officeDocument/2006/math">
                    <m:r>
                      <a:rPr lang="en-US">
                        <a:latin typeface="Cambria Math" panose="02040503050406030204" pitchFamily="18" charset="0"/>
                      </a:rPr>
                      <m:t>∈</m:t>
                    </m:r>
                  </m:oMath>
                </a14:m>
                <a:r>
                  <a:rPr lang="en-US" dirty="0">
                    <a:latin typeface="Lucida Console" panose="020B0609040504020204" pitchFamily="49" charset="0"/>
                  </a:rPr>
                  <a:t> {Large &gt; Medium &gt; Small}</a:t>
                </a:r>
              </a:p>
              <a:p>
                <a:pPr lvl="2"/>
                <a:r>
                  <a:rPr lang="en-US" dirty="0"/>
                  <a:t>Assign Large: 3, Medium: 2, Small: 1</a:t>
                </a:r>
              </a:p>
              <a:p>
                <a:pPr lvl="1"/>
                <a:r>
                  <a:rPr lang="en-US" b="1" dirty="0">
                    <a:solidFill>
                      <a:schemeClr val="accent6"/>
                    </a:solidFill>
                  </a:rPr>
                  <a:t>Nominal encoding: </a:t>
                </a:r>
                <a:r>
                  <a:rPr lang="en-US" dirty="0"/>
                  <a:t>When categorical features cannot be ordered</a:t>
                </a:r>
              </a:p>
              <a:p>
                <a:pPr lvl="2"/>
                <a:r>
                  <a:rPr lang="en-US" dirty="0"/>
                  <a:t>Example: </a:t>
                </a:r>
                <a:r>
                  <a:rPr lang="en-US" dirty="0">
                    <a:latin typeface="Lucida Console" panose="020B0609040504020204" pitchFamily="49" charset="0"/>
                  </a:rPr>
                  <a:t>color </a:t>
                </a:r>
                <a14:m>
                  <m:oMath xmlns:m="http://schemas.openxmlformats.org/officeDocument/2006/math">
                    <m:r>
                      <a:rPr lang="en-US">
                        <a:latin typeface="Cambria Math" panose="02040503050406030204" pitchFamily="18" charset="0"/>
                        <a:ea typeface="Cambria Math" panose="02040503050406030204" pitchFamily="18" charset="0"/>
                      </a:rPr>
                      <m:t>∈</m:t>
                    </m:r>
                  </m:oMath>
                </a14:m>
                <a:r>
                  <a:rPr lang="en-US" dirty="0">
                    <a:latin typeface="Lucida Console" panose="020B0609040504020204" pitchFamily="49" charset="0"/>
                  </a:rPr>
                  <a:t> {green, red, blue}</a:t>
                </a:r>
              </a:p>
              <a:p>
                <a:pPr lvl="2"/>
                <a:r>
                  <a:rPr lang="en-US" dirty="0"/>
                  <a:t>Assign the numbers randomly, such as green: 2, red: 3, blue: 1</a:t>
                </a:r>
              </a:p>
            </p:txBody>
          </p:sp>
        </mc:Choice>
        <mc:Fallback>
          <p:sp>
            <p:nvSpPr>
              <p:cNvPr id="3" name="Content Placeholder 2">
                <a:extLst>
                  <a:ext uri="{FF2B5EF4-FFF2-40B4-BE49-F238E27FC236}">
                    <a16:creationId xmlns:a16="http://schemas.microsoft.com/office/drawing/2014/main" id="{B64EDBE1-F833-FB3A-372A-AAFFAE24F886}"/>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2120371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19707</TotalTime>
  <Words>3517</Words>
  <Application>Microsoft Macintosh PowerPoint</Application>
  <PresentationFormat>Widescreen</PresentationFormat>
  <Paragraphs>483</Paragraphs>
  <Slides>34</Slides>
  <Notes>34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34</vt:i4>
      </vt:variant>
    </vt:vector>
  </HeadingPairs>
  <TitlesOfParts>
    <vt:vector size="45" baseType="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Custom Design</vt:lpstr>
      <vt:lpstr>Basic Feature Engineering</vt:lpstr>
      <vt:lpstr>Today’s activities</vt:lpstr>
      <vt:lpstr>Feature engineering</vt:lpstr>
      <vt:lpstr>Feature engineering: Definition</vt:lpstr>
      <vt:lpstr>Feature engineering: Using intuition</vt:lpstr>
      <vt:lpstr>Processing categorical features</vt:lpstr>
      <vt:lpstr>How can you process categorical features?</vt:lpstr>
      <vt:lpstr>How to convert categorical features</vt:lpstr>
      <vt:lpstr>Number assignment technique</vt:lpstr>
      <vt:lpstr>OrdinalEncoder: An sklearn encoder</vt:lpstr>
      <vt:lpstr>OrdinalEncoder example</vt:lpstr>
      <vt:lpstr>One-hot encoding technique</vt:lpstr>
      <vt:lpstr>OneHotEncoder: An sklearn encoder</vt:lpstr>
      <vt:lpstr>OneHotEncoder sample code</vt:lpstr>
      <vt:lpstr>Target encoding</vt:lpstr>
      <vt:lpstr>Target encoding: Converted dataset</vt:lpstr>
      <vt:lpstr>Improving the feature representations: Hierarchy </vt:lpstr>
      <vt:lpstr>Improving the feature representations: Group or bin </vt:lpstr>
      <vt:lpstr>Text preprocessing</vt:lpstr>
      <vt:lpstr>ML with text data</vt:lpstr>
      <vt:lpstr>Cleaning text data</vt:lpstr>
      <vt:lpstr>Tokenization</vt:lpstr>
      <vt:lpstr>Removing stop words</vt:lpstr>
      <vt:lpstr>Stemming</vt:lpstr>
      <vt:lpstr>Apply these methods</vt:lpstr>
      <vt:lpstr>Text vectorization</vt:lpstr>
      <vt:lpstr>Text vectorization: Bag-of-words method</vt:lpstr>
      <vt:lpstr>Text vectorization: Bag-of-words method steps</vt:lpstr>
      <vt:lpstr>Text vectorization: Example</vt:lpstr>
      <vt:lpstr>Text vectorization: textBody field</vt:lpstr>
      <vt:lpstr>Text vectorization: Vector representations</vt:lpstr>
      <vt:lpstr>Bag-of-words method in sklearn</vt:lpstr>
      <vt:lpstr>Next lesson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485</cp:revision>
  <dcterms:created xsi:type="dcterms:W3CDTF">2022-11-16T15:46:36Z</dcterms:created>
  <dcterms:modified xsi:type="dcterms:W3CDTF">2025-05-05T19:06:56Z</dcterms:modified>
</cp:coreProperties>
</file>