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4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42.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43.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44.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52"/>
  </p:notesMasterIdLst>
  <p:handoutMasterIdLst>
    <p:handoutMasterId r:id="rId53"/>
  </p:handoutMasterIdLst>
  <p:sldIdLst>
    <p:sldId id="256" r:id="rId2"/>
    <p:sldId id="259" r:id="rId3"/>
    <p:sldId id="384" r:id="rId4"/>
    <p:sldId id="387" r:id="rId5"/>
    <p:sldId id="388" r:id="rId6"/>
    <p:sldId id="420" r:id="rId7"/>
    <p:sldId id="422" r:id="rId8"/>
    <p:sldId id="423" r:id="rId9"/>
    <p:sldId id="425" r:id="rId10"/>
    <p:sldId id="390" r:id="rId11"/>
    <p:sldId id="391" r:id="rId12"/>
    <p:sldId id="394" r:id="rId13"/>
    <p:sldId id="397" r:id="rId14"/>
    <p:sldId id="426" r:id="rId15"/>
    <p:sldId id="392" r:id="rId16"/>
    <p:sldId id="395" r:id="rId17"/>
    <p:sldId id="419" r:id="rId18"/>
    <p:sldId id="385" r:id="rId19"/>
    <p:sldId id="398" r:id="rId20"/>
    <p:sldId id="399" r:id="rId21"/>
    <p:sldId id="404" r:id="rId22"/>
    <p:sldId id="2147477358" r:id="rId23"/>
    <p:sldId id="406" r:id="rId24"/>
    <p:sldId id="407" r:id="rId25"/>
    <p:sldId id="408" r:id="rId26"/>
    <p:sldId id="410" r:id="rId27"/>
    <p:sldId id="411" r:id="rId28"/>
    <p:sldId id="412" r:id="rId29"/>
    <p:sldId id="413" r:id="rId30"/>
    <p:sldId id="414" r:id="rId31"/>
    <p:sldId id="415" r:id="rId32"/>
    <p:sldId id="4042" r:id="rId33"/>
    <p:sldId id="2147477356" r:id="rId34"/>
    <p:sldId id="2147477357" r:id="rId35"/>
    <p:sldId id="4059" r:id="rId36"/>
    <p:sldId id="4044" r:id="rId37"/>
    <p:sldId id="4045" r:id="rId38"/>
    <p:sldId id="4046" r:id="rId39"/>
    <p:sldId id="4047" r:id="rId40"/>
    <p:sldId id="4048" r:id="rId41"/>
    <p:sldId id="4049" r:id="rId42"/>
    <p:sldId id="4050" r:id="rId43"/>
    <p:sldId id="4051" r:id="rId44"/>
    <p:sldId id="4052" r:id="rId45"/>
    <p:sldId id="4053" r:id="rId46"/>
    <p:sldId id="4054" r:id="rId47"/>
    <p:sldId id="4055" r:id="rId48"/>
    <p:sldId id="4056" r:id="rId49"/>
    <p:sldId id="4057" r:id="rId50"/>
    <p:sldId id="4043"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20D211-7AB2-43BE-9806-E598BE49DE29}">
          <p14:sldIdLst>
            <p14:sldId id="256"/>
            <p14:sldId id="259"/>
            <p14:sldId id="384"/>
            <p14:sldId id="387"/>
            <p14:sldId id="388"/>
            <p14:sldId id="420"/>
            <p14:sldId id="422"/>
            <p14:sldId id="423"/>
            <p14:sldId id="425"/>
            <p14:sldId id="390"/>
            <p14:sldId id="391"/>
            <p14:sldId id="394"/>
            <p14:sldId id="397"/>
            <p14:sldId id="426"/>
            <p14:sldId id="392"/>
            <p14:sldId id="395"/>
            <p14:sldId id="419"/>
            <p14:sldId id="385"/>
            <p14:sldId id="398"/>
            <p14:sldId id="399"/>
            <p14:sldId id="404"/>
            <p14:sldId id="2147477358"/>
            <p14:sldId id="406"/>
            <p14:sldId id="407"/>
            <p14:sldId id="408"/>
            <p14:sldId id="410"/>
            <p14:sldId id="411"/>
            <p14:sldId id="412"/>
            <p14:sldId id="413"/>
            <p14:sldId id="414"/>
            <p14:sldId id="415"/>
            <p14:sldId id="4042"/>
            <p14:sldId id="2147477356"/>
          </p14:sldIdLst>
        </p14:section>
        <p14:section name="Source graphics" id="{051FFF8E-3A95-4358-8C8F-3672035E4891}">
          <p14:sldIdLst>
            <p14:sldId id="2147477357"/>
            <p14:sldId id="4059"/>
            <p14:sldId id="4044"/>
            <p14:sldId id="4045"/>
            <p14:sldId id="4046"/>
            <p14:sldId id="4047"/>
            <p14:sldId id="4048"/>
            <p14:sldId id="4049"/>
            <p14:sldId id="4050"/>
            <p14:sldId id="4051"/>
            <p14:sldId id="4052"/>
            <p14:sldId id="4053"/>
            <p14:sldId id="4054"/>
            <p14:sldId id="4055"/>
            <p14:sldId id="4056"/>
            <p14:sldId id="4057"/>
            <p14:sldId id="404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13" clrIdx="0">
    <p:extLst>
      <p:ext uri="{19B8F6BF-5375-455C-9EA6-DF929625EA0E}">
        <p15:presenceInfo xmlns:p15="http://schemas.microsoft.com/office/powerpoint/2012/main" userId="S-1-5-21-1407069837-2091007605-538272213-15390607" providerId="AD"/>
      </p:ext>
    </p:extLst>
  </p:cmAuthor>
  <p:cmAuthor id="2" name="Treadwell, Jacqueline" initials="TJ" lastIdx="43" clrIdx="1">
    <p:extLst>
      <p:ext uri="{19B8F6BF-5375-455C-9EA6-DF929625EA0E}">
        <p15:presenceInfo xmlns:p15="http://schemas.microsoft.com/office/powerpoint/2012/main" userId="S-1-5-21-1407069837-2091007605-538272213-42886191" providerId="AD"/>
      </p:ext>
    </p:extLst>
  </p:cmAuthor>
  <p:cmAuthor id="3" name="Daniel Blake" initials="DJB" lastIdx="1" clrIdx="2">
    <p:extLst>
      <p:ext uri="{19B8F6BF-5375-455C-9EA6-DF929625EA0E}">
        <p15:presenceInfo xmlns:p15="http://schemas.microsoft.com/office/powerpoint/2012/main" userId="Daniel Blake" providerId="None"/>
      </p:ext>
    </p:extLst>
  </p:cmAuthor>
  <p:cmAuthor id="4" name="Stading, Katrina" initials="SK" lastIdx="22" clrIdx="3">
    <p:extLst>
      <p:ext uri="{19B8F6BF-5375-455C-9EA6-DF929625EA0E}">
        <p15:presenceInfo xmlns:p15="http://schemas.microsoft.com/office/powerpoint/2012/main" userId="S-1-5-21-1407069837-2091007605-538272213-318135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21" autoAdjust="0"/>
    <p:restoredTop sz="85782" autoAdjust="0"/>
  </p:normalViewPr>
  <p:slideViewPr>
    <p:cSldViewPr snapToGrid="0">
      <p:cViewPr varScale="1">
        <p:scale>
          <a:sx n="109" d="100"/>
          <a:sy n="109" d="100"/>
        </p:scale>
        <p:origin x="1032"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 d="1"/>
        <a:sy n="1" d="1"/>
      </p:scale>
      <p:origin x="0" y="0"/>
    </p:cViewPr>
  </p:sorterViewPr>
  <p:notesViewPr>
    <p:cSldViewPr snapToGrid="0">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Users\dnblak\Amazon%20WorkDocs%20Drive\Shared%20With%20Me\CUR-TF-200-MLUMLA\PPTs\MLUMLA-EN-M2-L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dnblak\Amazon%20WorkDocs%20Drive\Shared%20With%20Me\CUR-TF-200-MLUMLA\PPTs\MLUMLA-EN-M2-L4.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dnblak\Amazon%20WorkDocs%20Drive\Shared%20With%20Me\CUR-TF-200-MLUMLA\PPTs\MLUMLA-EN-M2-L4.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dnblak\Amazon%20WorkDocs%20Drive\Shared%20With%20Me\CUR-TF-200-MLUMLA\PPTs\MLUMLA-EN-M2-L4.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dnblak\Amazon%20WorkDocs%20Drive\Shared%20With%20Me\CUR-TF-200-MLUMLA\PPTs\MLUMLA-EN-M2-L4.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dnblak\Amazon%20WorkDocs%20Drive\Shared%20With%20Me\CUR-TF-200-MLUMLA\PPTs\MLUMLA-EN-M2-L4.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dnblak\Amazon%20WorkDocs%20Drive\Shared%20With%20Me\CUR-TF-200-MLUMLA\PPTs\MLUMLA-EN-M2-L4.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dnblak\Amazon%20WorkDocs%20Drive\Shared%20With%20Me\CUR-TF-200-MLUMLA\PPTs\MLUMLA-EN-M2-L4.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dnblak\Amazon%20WorkDocs%20Drive\Shared%20With%20Me\CUR-TF-200-MLUMLA\PPTs\MLUMLA-EN-M2-L4.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noFill/>
              <a:round/>
            </a:ln>
            <a:effectLst/>
          </c:spPr>
          <c:marker>
            <c:symbol val="none"/>
          </c:marker>
          <c:xVal>
            <c:numRef>
              <c:f>Sheet1!$A$3:$A$35</c:f>
              <c:numCache>
                <c:formatCode>General</c:formatCode>
                <c:ptCount val="33"/>
                <c:pt idx="0">
                  <c:v>-8</c:v>
                </c:pt>
                <c:pt idx="1">
                  <c:v>-7.5</c:v>
                </c:pt>
                <c:pt idx="2">
                  <c:v>-7</c:v>
                </c:pt>
                <c:pt idx="3">
                  <c:v>-6.5</c:v>
                </c:pt>
                <c:pt idx="4">
                  <c:v>-6</c:v>
                </c:pt>
                <c:pt idx="5">
                  <c:v>-5.5</c:v>
                </c:pt>
                <c:pt idx="6">
                  <c:v>-5</c:v>
                </c:pt>
                <c:pt idx="7">
                  <c:v>-4.5</c:v>
                </c:pt>
                <c:pt idx="8">
                  <c:v>-4</c:v>
                </c:pt>
                <c:pt idx="9">
                  <c:v>-3.5</c:v>
                </c:pt>
                <c:pt idx="10">
                  <c:v>-3</c:v>
                </c:pt>
                <c:pt idx="11">
                  <c:v>-2.5</c:v>
                </c:pt>
                <c:pt idx="12">
                  <c:v>-2</c:v>
                </c:pt>
                <c:pt idx="13">
                  <c:v>-1.5</c:v>
                </c:pt>
                <c:pt idx="14">
                  <c:v>-1</c:v>
                </c:pt>
                <c:pt idx="15">
                  <c:v>-0.5</c:v>
                </c:pt>
                <c:pt idx="16">
                  <c:v>0</c:v>
                </c:pt>
                <c:pt idx="17">
                  <c:v>0.5</c:v>
                </c:pt>
                <c:pt idx="18">
                  <c:v>1</c:v>
                </c:pt>
                <c:pt idx="19">
                  <c:v>1.5</c:v>
                </c:pt>
                <c:pt idx="20">
                  <c:v>2</c:v>
                </c:pt>
                <c:pt idx="21">
                  <c:v>2.5</c:v>
                </c:pt>
                <c:pt idx="22">
                  <c:v>3</c:v>
                </c:pt>
                <c:pt idx="23">
                  <c:v>3.5</c:v>
                </c:pt>
                <c:pt idx="24">
                  <c:v>4</c:v>
                </c:pt>
                <c:pt idx="25">
                  <c:v>4.5</c:v>
                </c:pt>
                <c:pt idx="26">
                  <c:v>5</c:v>
                </c:pt>
                <c:pt idx="27">
                  <c:v>5.5</c:v>
                </c:pt>
                <c:pt idx="28">
                  <c:v>6</c:v>
                </c:pt>
                <c:pt idx="29">
                  <c:v>6.5</c:v>
                </c:pt>
                <c:pt idx="30">
                  <c:v>7</c:v>
                </c:pt>
                <c:pt idx="31">
                  <c:v>7.5</c:v>
                </c:pt>
                <c:pt idx="32">
                  <c:v>8</c:v>
                </c:pt>
              </c:numCache>
            </c:numRef>
          </c:xVal>
          <c:yVal>
            <c:numRef>
              <c:f>Sheet1!$B$3:$B$35</c:f>
              <c:numCache>
                <c:formatCode>General</c:formatCode>
                <c:ptCount val="33"/>
                <c:pt idx="0">
                  <c:v>38.4</c:v>
                </c:pt>
                <c:pt idx="1">
                  <c:v>33.75</c:v>
                </c:pt>
                <c:pt idx="2">
                  <c:v>29.4</c:v>
                </c:pt>
                <c:pt idx="3">
                  <c:v>25.349999999999998</c:v>
                </c:pt>
                <c:pt idx="4">
                  <c:v>21.599999999999998</c:v>
                </c:pt>
                <c:pt idx="5">
                  <c:v>18.149999999999999</c:v>
                </c:pt>
                <c:pt idx="6">
                  <c:v>15</c:v>
                </c:pt>
                <c:pt idx="7">
                  <c:v>12.15</c:v>
                </c:pt>
                <c:pt idx="8">
                  <c:v>9.6</c:v>
                </c:pt>
                <c:pt idx="9">
                  <c:v>7.35</c:v>
                </c:pt>
                <c:pt idx="10">
                  <c:v>5.3999999999999995</c:v>
                </c:pt>
                <c:pt idx="11">
                  <c:v>3.75</c:v>
                </c:pt>
                <c:pt idx="12">
                  <c:v>2.4</c:v>
                </c:pt>
                <c:pt idx="13">
                  <c:v>1.3499999999999999</c:v>
                </c:pt>
                <c:pt idx="14">
                  <c:v>0.6</c:v>
                </c:pt>
                <c:pt idx="15">
                  <c:v>0.15</c:v>
                </c:pt>
                <c:pt idx="16">
                  <c:v>0</c:v>
                </c:pt>
                <c:pt idx="17">
                  <c:v>0.15</c:v>
                </c:pt>
                <c:pt idx="18">
                  <c:v>0.6</c:v>
                </c:pt>
                <c:pt idx="19">
                  <c:v>1.3499999999999999</c:v>
                </c:pt>
                <c:pt idx="20">
                  <c:v>2.4</c:v>
                </c:pt>
                <c:pt idx="21">
                  <c:v>3.75</c:v>
                </c:pt>
                <c:pt idx="22">
                  <c:v>5.3999999999999995</c:v>
                </c:pt>
                <c:pt idx="23">
                  <c:v>7.35</c:v>
                </c:pt>
                <c:pt idx="24">
                  <c:v>9.6</c:v>
                </c:pt>
                <c:pt idx="25">
                  <c:v>12.15</c:v>
                </c:pt>
                <c:pt idx="26">
                  <c:v>15</c:v>
                </c:pt>
                <c:pt idx="27">
                  <c:v>18.149999999999999</c:v>
                </c:pt>
                <c:pt idx="28">
                  <c:v>21.599999999999998</c:v>
                </c:pt>
                <c:pt idx="29">
                  <c:v>25.349999999999998</c:v>
                </c:pt>
                <c:pt idx="30">
                  <c:v>29.4</c:v>
                </c:pt>
                <c:pt idx="31">
                  <c:v>33.75</c:v>
                </c:pt>
                <c:pt idx="32">
                  <c:v>38.4</c:v>
                </c:pt>
              </c:numCache>
            </c:numRef>
          </c:yVal>
          <c:smooth val="1"/>
          <c:extLst>
            <c:ext xmlns:c16="http://schemas.microsoft.com/office/drawing/2014/chart" uri="{C3380CC4-5D6E-409C-BE32-E72D297353CC}">
              <c16:uniqueId val="{00000000-24AB-4A46-A21C-A0149ED1F88F}"/>
            </c:ext>
          </c:extLst>
        </c:ser>
        <c:dLbls>
          <c:showLegendKey val="0"/>
          <c:showVal val="0"/>
          <c:showCatName val="0"/>
          <c:showSerName val="0"/>
          <c:showPercent val="0"/>
          <c:showBubbleSize val="0"/>
        </c:dLbls>
        <c:axId val="71044160"/>
        <c:axId val="73615776"/>
      </c:scatterChart>
      <c:valAx>
        <c:axId val="71044160"/>
        <c:scaling>
          <c:orientation val="minMax"/>
          <c:max val="8"/>
          <c:min val="-8"/>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000" b="1" i="1" dirty="0"/>
                  <a:t>error</a:t>
                </a:r>
              </a:p>
            </c:rich>
          </c:tx>
          <c:layout>
            <c:manualLayout>
              <c:xMode val="edge"/>
              <c:yMode val="edge"/>
              <c:x val="0.51476123189273537"/>
              <c:y val="0"/>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3615776"/>
        <c:crosses val="autoZero"/>
        <c:crossBetween val="midCat"/>
        <c:majorUnit val="2"/>
      </c:valAx>
      <c:valAx>
        <c:axId val="73615776"/>
        <c:scaling>
          <c:orientation val="minMax"/>
          <c:max val="35"/>
          <c:min val="0"/>
        </c:scaling>
        <c:delete val="0"/>
        <c:axPos val="l"/>
        <c:numFmt formatCode="#&quot;&quot;" sourceLinked="0"/>
        <c:majorTickMark val="cross"/>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10441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25400">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noFill/>
              <a:round/>
            </a:ln>
            <a:effectLst/>
          </c:spPr>
          <c:marker>
            <c:symbol val="none"/>
          </c:marker>
          <c:xVal>
            <c:numRef>
              <c:f>Sheet1!$A$3:$A$35</c:f>
              <c:numCache>
                <c:formatCode>General</c:formatCode>
                <c:ptCount val="33"/>
                <c:pt idx="0">
                  <c:v>-8</c:v>
                </c:pt>
                <c:pt idx="1">
                  <c:v>-7.5</c:v>
                </c:pt>
                <c:pt idx="2">
                  <c:v>-7</c:v>
                </c:pt>
                <c:pt idx="3">
                  <c:v>-6.5</c:v>
                </c:pt>
                <c:pt idx="4">
                  <c:v>-6</c:v>
                </c:pt>
                <c:pt idx="5">
                  <c:v>-5.5</c:v>
                </c:pt>
                <c:pt idx="6">
                  <c:v>-5</c:v>
                </c:pt>
                <c:pt idx="7">
                  <c:v>-4.5</c:v>
                </c:pt>
                <c:pt idx="8">
                  <c:v>-4</c:v>
                </c:pt>
                <c:pt idx="9">
                  <c:v>-3.5</c:v>
                </c:pt>
                <c:pt idx="10">
                  <c:v>-3</c:v>
                </c:pt>
                <c:pt idx="11">
                  <c:v>-2.5</c:v>
                </c:pt>
                <c:pt idx="12">
                  <c:v>-2</c:v>
                </c:pt>
                <c:pt idx="13">
                  <c:v>-1.5</c:v>
                </c:pt>
                <c:pt idx="14">
                  <c:v>-1</c:v>
                </c:pt>
                <c:pt idx="15">
                  <c:v>-0.5</c:v>
                </c:pt>
                <c:pt idx="16">
                  <c:v>0</c:v>
                </c:pt>
                <c:pt idx="17">
                  <c:v>0.5</c:v>
                </c:pt>
                <c:pt idx="18">
                  <c:v>1</c:v>
                </c:pt>
                <c:pt idx="19">
                  <c:v>1.5</c:v>
                </c:pt>
                <c:pt idx="20">
                  <c:v>2</c:v>
                </c:pt>
                <c:pt idx="21">
                  <c:v>2.5</c:v>
                </c:pt>
                <c:pt idx="22">
                  <c:v>3</c:v>
                </c:pt>
                <c:pt idx="23">
                  <c:v>3.5</c:v>
                </c:pt>
                <c:pt idx="24">
                  <c:v>4</c:v>
                </c:pt>
                <c:pt idx="25">
                  <c:v>4.5</c:v>
                </c:pt>
                <c:pt idx="26">
                  <c:v>5</c:v>
                </c:pt>
                <c:pt idx="27">
                  <c:v>5.5</c:v>
                </c:pt>
                <c:pt idx="28">
                  <c:v>6</c:v>
                </c:pt>
                <c:pt idx="29">
                  <c:v>6.5</c:v>
                </c:pt>
                <c:pt idx="30">
                  <c:v>7</c:v>
                </c:pt>
                <c:pt idx="31">
                  <c:v>7.5</c:v>
                </c:pt>
                <c:pt idx="32">
                  <c:v>8</c:v>
                </c:pt>
              </c:numCache>
            </c:numRef>
          </c:xVal>
          <c:yVal>
            <c:numRef>
              <c:f>Sheet1!$B$3:$B$35</c:f>
              <c:numCache>
                <c:formatCode>General</c:formatCode>
                <c:ptCount val="33"/>
                <c:pt idx="0">
                  <c:v>38.4</c:v>
                </c:pt>
                <c:pt idx="1">
                  <c:v>33.75</c:v>
                </c:pt>
                <c:pt idx="2">
                  <c:v>29.4</c:v>
                </c:pt>
                <c:pt idx="3">
                  <c:v>25.349999999999998</c:v>
                </c:pt>
                <c:pt idx="4">
                  <c:v>21.599999999999998</c:v>
                </c:pt>
                <c:pt idx="5">
                  <c:v>18.149999999999999</c:v>
                </c:pt>
                <c:pt idx="6">
                  <c:v>15</c:v>
                </c:pt>
                <c:pt idx="7">
                  <c:v>12.15</c:v>
                </c:pt>
                <c:pt idx="8">
                  <c:v>9.6</c:v>
                </c:pt>
                <c:pt idx="9">
                  <c:v>7.35</c:v>
                </c:pt>
                <c:pt idx="10">
                  <c:v>5.3999999999999995</c:v>
                </c:pt>
                <c:pt idx="11">
                  <c:v>3.75</c:v>
                </c:pt>
                <c:pt idx="12">
                  <c:v>2.4</c:v>
                </c:pt>
                <c:pt idx="13">
                  <c:v>1.3499999999999999</c:v>
                </c:pt>
                <c:pt idx="14">
                  <c:v>0.6</c:v>
                </c:pt>
                <c:pt idx="15">
                  <c:v>0.15</c:v>
                </c:pt>
                <c:pt idx="16">
                  <c:v>0</c:v>
                </c:pt>
                <c:pt idx="17">
                  <c:v>0.15</c:v>
                </c:pt>
                <c:pt idx="18">
                  <c:v>0.6</c:v>
                </c:pt>
                <c:pt idx="19">
                  <c:v>1.3499999999999999</c:v>
                </c:pt>
                <c:pt idx="20">
                  <c:v>2.4</c:v>
                </c:pt>
                <c:pt idx="21">
                  <c:v>3.75</c:v>
                </c:pt>
                <c:pt idx="22">
                  <c:v>5.3999999999999995</c:v>
                </c:pt>
                <c:pt idx="23">
                  <c:v>7.35</c:v>
                </c:pt>
                <c:pt idx="24">
                  <c:v>9.6</c:v>
                </c:pt>
                <c:pt idx="25">
                  <c:v>12.15</c:v>
                </c:pt>
                <c:pt idx="26">
                  <c:v>15</c:v>
                </c:pt>
                <c:pt idx="27">
                  <c:v>18.149999999999999</c:v>
                </c:pt>
                <c:pt idx="28">
                  <c:v>21.599999999999998</c:v>
                </c:pt>
                <c:pt idx="29">
                  <c:v>25.349999999999998</c:v>
                </c:pt>
                <c:pt idx="30">
                  <c:v>29.4</c:v>
                </c:pt>
                <c:pt idx="31">
                  <c:v>33.75</c:v>
                </c:pt>
                <c:pt idx="32">
                  <c:v>38.4</c:v>
                </c:pt>
              </c:numCache>
            </c:numRef>
          </c:yVal>
          <c:smooth val="1"/>
          <c:extLst>
            <c:ext xmlns:c16="http://schemas.microsoft.com/office/drawing/2014/chart" uri="{C3380CC4-5D6E-409C-BE32-E72D297353CC}">
              <c16:uniqueId val="{00000000-ADE3-4245-B190-B293DA1D5697}"/>
            </c:ext>
          </c:extLst>
        </c:ser>
        <c:dLbls>
          <c:showLegendKey val="0"/>
          <c:showVal val="0"/>
          <c:showCatName val="0"/>
          <c:showSerName val="0"/>
          <c:showPercent val="0"/>
          <c:showBubbleSize val="0"/>
        </c:dLbls>
        <c:axId val="71044160"/>
        <c:axId val="73615776"/>
      </c:scatterChart>
      <c:valAx>
        <c:axId val="71044160"/>
        <c:scaling>
          <c:orientation val="minMax"/>
          <c:max val="8"/>
          <c:min val="-8"/>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000" b="1" i="1" dirty="0"/>
                  <a:t>error</a:t>
                </a:r>
              </a:p>
            </c:rich>
          </c:tx>
          <c:layout>
            <c:manualLayout>
              <c:xMode val="edge"/>
              <c:yMode val="edge"/>
              <c:x val="0.51476123189273537"/>
              <c:y val="0"/>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3615776"/>
        <c:crosses val="autoZero"/>
        <c:crossBetween val="midCat"/>
        <c:majorUnit val="2"/>
      </c:valAx>
      <c:valAx>
        <c:axId val="73615776"/>
        <c:scaling>
          <c:orientation val="minMax"/>
          <c:max val="35"/>
          <c:min val="0"/>
        </c:scaling>
        <c:delete val="0"/>
        <c:axPos val="l"/>
        <c:numFmt formatCode="#&quot;&quot;" sourceLinked="0"/>
        <c:majorTickMark val="cross"/>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10441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25400">
      <a:solidFill>
        <a:schemeClr val="tx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noFill/>
              <a:round/>
            </a:ln>
            <a:effectLst/>
          </c:spPr>
          <c:marker>
            <c:symbol val="none"/>
          </c:marker>
          <c:xVal>
            <c:numRef>
              <c:f>Sheet1!$A$3:$A$35</c:f>
              <c:numCache>
                <c:formatCode>General</c:formatCode>
                <c:ptCount val="33"/>
                <c:pt idx="0">
                  <c:v>-8</c:v>
                </c:pt>
                <c:pt idx="1">
                  <c:v>-7.5</c:v>
                </c:pt>
                <c:pt idx="2">
                  <c:v>-7</c:v>
                </c:pt>
                <c:pt idx="3">
                  <c:v>-6.5</c:v>
                </c:pt>
                <c:pt idx="4">
                  <c:v>-6</c:v>
                </c:pt>
                <c:pt idx="5">
                  <c:v>-5.5</c:v>
                </c:pt>
                <c:pt idx="6">
                  <c:v>-5</c:v>
                </c:pt>
                <c:pt idx="7">
                  <c:v>-4.5</c:v>
                </c:pt>
                <c:pt idx="8">
                  <c:v>-4</c:v>
                </c:pt>
                <c:pt idx="9">
                  <c:v>-3.5</c:v>
                </c:pt>
                <c:pt idx="10">
                  <c:v>-3</c:v>
                </c:pt>
                <c:pt idx="11">
                  <c:v>-2.5</c:v>
                </c:pt>
                <c:pt idx="12">
                  <c:v>-2</c:v>
                </c:pt>
                <c:pt idx="13">
                  <c:v>-1.5</c:v>
                </c:pt>
                <c:pt idx="14">
                  <c:v>-1</c:v>
                </c:pt>
                <c:pt idx="15">
                  <c:v>-0.5</c:v>
                </c:pt>
                <c:pt idx="16">
                  <c:v>0</c:v>
                </c:pt>
                <c:pt idx="17">
                  <c:v>0.5</c:v>
                </c:pt>
                <c:pt idx="18">
                  <c:v>1</c:v>
                </c:pt>
                <c:pt idx="19">
                  <c:v>1.5</c:v>
                </c:pt>
                <c:pt idx="20">
                  <c:v>2</c:v>
                </c:pt>
                <c:pt idx="21">
                  <c:v>2.5</c:v>
                </c:pt>
                <c:pt idx="22">
                  <c:v>3</c:v>
                </c:pt>
                <c:pt idx="23">
                  <c:v>3.5</c:v>
                </c:pt>
                <c:pt idx="24">
                  <c:v>4</c:v>
                </c:pt>
                <c:pt idx="25">
                  <c:v>4.5</c:v>
                </c:pt>
                <c:pt idx="26">
                  <c:v>5</c:v>
                </c:pt>
                <c:pt idx="27">
                  <c:v>5.5</c:v>
                </c:pt>
                <c:pt idx="28">
                  <c:v>6</c:v>
                </c:pt>
                <c:pt idx="29">
                  <c:v>6.5</c:v>
                </c:pt>
                <c:pt idx="30">
                  <c:v>7</c:v>
                </c:pt>
                <c:pt idx="31">
                  <c:v>7.5</c:v>
                </c:pt>
                <c:pt idx="32">
                  <c:v>8</c:v>
                </c:pt>
              </c:numCache>
            </c:numRef>
          </c:xVal>
          <c:yVal>
            <c:numRef>
              <c:f>Sheet1!$B$3:$B$35</c:f>
              <c:numCache>
                <c:formatCode>General</c:formatCode>
                <c:ptCount val="33"/>
                <c:pt idx="0">
                  <c:v>38.4</c:v>
                </c:pt>
                <c:pt idx="1">
                  <c:v>33.75</c:v>
                </c:pt>
                <c:pt idx="2">
                  <c:v>29.4</c:v>
                </c:pt>
                <c:pt idx="3">
                  <c:v>25.349999999999998</c:v>
                </c:pt>
                <c:pt idx="4">
                  <c:v>21.599999999999998</c:v>
                </c:pt>
                <c:pt idx="5">
                  <c:v>18.149999999999999</c:v>
                </c:pt>
                <c:pt idx="6">
                  <c:v>15</c:v>
                </c:pt>
                <c:pt idx="7">
                  <c:v>12.15</c:v>
                </c:pt>
                <c:pt idx="8">
                  <c:v>9.6</c:v>
                </c:pt>
                <c:pt idx="9">
                  <c:v>7.35</c:v>
                </c:pt>
                <c:pt idx="10">
                  <c:v>5.3999999999999995</c:v>
                </c:pt>
                <c:pt idx="11">
                  <c:v>3.75</c:v>
                </c:pt>
                <c:pt idx="12">
                  <c:v>2.4</c:v>
                </c:pt>
                <c:pt idx="13">
                  <c:v>1.3499999999999999</c:v>
                </c:pt>
                <c:pt idx="14">
                  <c:v>0.6</c:v>
                </c:pt>
                <c:pt idx="15">
                  <c:v>0.15</c:v>
                </c:pt>
                <c:pt idx="16">
                  <c:v>0</c:v>
                </c:pt>
                <c:pt idx="17">
                  <c:v>0.15</c:v>
                </c:pt>
                <c:pt idx="18">
                  <c:v>0.6</c:v>
                </c:pt>
                <c:pt idx="19">
                  <c:v>1.3499999999999999</c:v>
                </c:pt>
                <c:pt idx="20">
                  <c:v>2.4</c:v>
                </c:pt>
                <c:pt idx="21">
                  <c:v>3.75</c:v>
                </c:pt>
                <c:pt idx="22">
                  <c:v>5.3999999999999995</c:v>
                </c:pt>
                <c:pt idx="23">
                  <c:v>7.35</c:v>
                </c:pt>
                <c:pt idx="24">
                  <c:v>9.6</c:v>
                </c:pt>
                <c:pt idx="25">
                  <c:v>12.15</c:v>
                </c:pt>
                <c:pt idx="26">
                  <c:v>15</c:v>
                </c:pt>
                <c:pt idx="27">
                  <c:v>18.149999999999999</c:v>
                </c:pt>
                <c:pt idx="28">
                  <c:v>21.599999999999998</c:v>
                </c:pt>
                <c:pt idx="29">
                  <c:v>25.349999999999998</c:v>
                </c:pt>
                <c:pt idx="30">
                  <c:v>29.4</c:v>
                </c:pt>
                <c:pt idx="31">
                  <c:v>33.75</c:v>
                </c:pt>
                <c:pt idx="32">
                  <c:v>38.4</c:v>
                </c:pt>
              </c:numCache>
            </c:numRef>
          </c:yVal>
          <c:smooth val="1"/>
          <c:extLst>
            <c:ext xmlns:c16="http://schemas.microsoft.com/office/drawing/2014/chart" uri="{C3380CC4-5D6E-409C-BE32-E72D297353CC}">
              <c16:uniqueId val="{00000000-8626-2747-BA13-A8E323464BE9}"/>
            </c:ext>
          </c:extLst>
        </c:ser>
        <c:dLbls>
          <c:showLegendKey val="0"/>
          <c:showVal val="0"/>
          <c:showCatName val="0"/>
          <c:showSerName val="0"/>
          <c:showPercent val="0"/>
          <c:showBubbleSize val="0"/>
        </c:dLbls>
        <c:axId val="71044160"/>
        <c:axId val="73615776"/>
      </c:scatterChart>
      <c:valAx>
        <c:axId val="71044160"/>
        <c:scaling>
          <c:orientation val="minMax"/>
          <c:max val="8"/>
          <c:min val="-8"/>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000" b="1" i="1" dirty="0"/>
                  <a:t>error</a:t>
                </a:r>
              </a:p>
            </c:rich>
          </c:tx>
          <c:layout>
            <c:manualLayout>
              <c:xMode val="edge"/>
              <c:yMode val="edge"/>
              <c:x val="0.51476123189273537"/>
              <c:y val="3.558814622381628E-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3615776"/>
        <c:crosses val="autoZero"/>
        <c:crossBetween val="midCat"/>
        <c:majorUnit val="2"/>
      </c:valAx>
      <c:valAx>
        <c:axId val="73615776"/>
        <c:scaling>
          <c:orientation val="minMax"/>
          <c:max val="35"/>
          <c:min val="0"/>
        </c:scaling>
        <c:delete val="0"/>
        <c:axPos val="l"/>
        <c:numFmt formatCode="#&quot;&quot;" sourceLinked="0"/>
        <c:majorTickMark val="cross"/>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10441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25400">
      <a:solidFill>
        <a:schemeClr val="tx1"/>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solidFill>
                <a:schemeClr val="accent1"/>
              </a:solidFill>
              <a:round/>
            </a:ln>
            <a:effectLst/>
          </c:spPr>
          <c:marker>
            <c:symbol val="none"/>
          </c:marker>
          <c:xVal>
            <c:numRef>
              <c:f>Sheet1!$A$3:$A$35</c:f>
              <c:numCache>
                <c:formatCode>General</c:formatCode>
                <c:ptCount val="33"/>
                <c:pt idx="0">
                  <c:v>-8</c:v>
                </c:pt>
                <c:pt idx="1">
                  <c:v>-7.5</c:v>
                </c:pt>
                <c:pt idx="2">
                  <c:v>-7</c:v>
                </c:pt>
                <c:pt idx="3">
                  <c:v>-6.5</c:v>
                </c:pt>
                <c:pt idx="4">
                  <c:v>-6</c:v>
                </c:pt>
                <c:pt idx="5">
                  <c:v>-5.5</c:v>
                </c:pt>
                <c:pt idx="6">
                  <c:v>-5</c:v>
                </c:pt>
                <c:pt idx="7">
                  <c:v>-4.5</c:v>
                </c:pt>
                <c:pt idx="8">
                  <c:v>-4</c:v>
                </c:pt>
                <c:pt idx="9">
                  <c:v>-3.5</c:v>
                </c:pt>
                <c:pt idx="10">
                  <c:v>-3</c:v>
                </c:pt>
                <c:pt idx="11">
                  <c:v>-2.5</c:v>
                </c:pt>
                <c:pt idx="12">
                  <c:v>-2</c:v>
                </c:pt>
                <c:pt idx="13">
                  <c:v>-1.5</c:v>
                </c:pt>
                <c:pt idx="14">
                  <c:v>-1</c:v>
                </c:pt>
                <c:pt idx="15">
                  <c:v>-0.5</c:v>
                </c:pt>
                <c:pt idx="16">
                  <c:v>0</c:v>
                </c:pt>
                <c:pt idx="17">
                  <c:v>0.5</c:v>
                </c:pt>
                <c:pt idx="18">
                  <c:v>1</c:v>
                </c:pt>
                <c:pt idx="19">
                  <c:v>1.5</c:v>
                </c:pt>
                <c:pt idx="20">
                  <c:v>2</c:v>
                </c:pt>
                <c:pt idx="21">
                  <c:v>2.5</c:v>
                </c:pt>
                <c:pt idx="22">
                  <c:v>3</c:v>
                </c:pt>
                <c:pt idx="23">
                  <c:v>3.5</c:v>
                </c:pt>
                <c:pt idx="24">
                  <c:v>4</c:v>
                </c:pt>
                <c:pt idx="25">
                  <c:v>4.5</c:v>
                </c:pt>
                <c:pt idx="26">
                  <c:v>5</c:v>
                </c:pt>
                <c:pt idx="27">
                  <c:v>5.5</c:v>
                </c:pt>
                <c:pt idx="28">
                  <c:v>6</c:v>
                </c:pt>
                <c:pt idx="29">
                  <c:v>6.5</c:v>
                </c:pt>
                <c:pt idx="30">
                  <c:v>7</c:v>
                </c:pt>
                <c:pt idx="31">
                  <c:v>7.5</c:v>
                </c:pt>
                <c:pt idx="32">
                  <c:v>8</c:v>
                </c:pt>
              </c:numCache>
            </c:numRef>
          </c:xVal>
          <c:yVal>
            <c:numRef>
              <c:f>Sheet1!$B$3:$B$35</c:f>
              <c:numCache>
                <c:formatCode>General</c:formatCode>
                <c:ptCount val="33"/>
                <c:pt idx="0">
                  <c:v>38.4</c:v>
                </c:pt>
                <c:pt idx="1">
                  <c:v>33.75</c:v>
                </c:pt>
                <c:pt idx="2">
                  <c:v>29.4</c:v>
                </c:pt>
                <c:pt idx="3">
                  <c:v>25.349999999999998</c:v>
                </c:pt>
                <c:pt idx="4">
                  <c:v>21.599999999999998</c:v>
                </c:pt>
                <c:pt idx="5">
                  <c:v>18.149999999999999</c:v>
                </c:pt>
                <c:pt idx="6">
                  <c:v>15</c:v>
                </c:pt>
                <c:pt idx="7">
                  <c:v>12.15</c:v>
                </c:pt>
                <c:pt idx="8">
                  <c:v>9.6</c:v>
                </c:pt>
                <c:pt idx="9">
                  <c:v>7.35</c:v>
                </c:pt>
                <c:pt idx="10">
                  <c:v>5.3999999999999995</c:v>
                </c:pt>
                <c:pt idx="11">
                  <c:v>3.75</c:v>
                </c:pt>
                <c:pt idx="12">
                  <c:v>2.4</c:v>
                </c:pt>
                <c:pt idx="13">
                  <c:v>1.3499999999999999</c:v>
                </c:pt>
                <c:pt idx="14">
                  <c:v>0.6</c:v>
                </c:pt>
                <c:pt idx="15">
                  <c:v>0.15</c:v>
                </c:pt>
                <c:pt idx="16">
                  <c:v>0</c:v>
                </c:pt>
                <c:pt idx="17">
                  <c:v>0.15</c:v>
                </c:pt>
                <c:pt idx="18">
                  <c:v>0.6</c:v>
                </c:pt>
                <c:pt idx="19">
                  <c:v>1.3499999999999999</c:v>
                </c:pt>
                <c:pt idx="20">
                  <c:v>2.4</c:v>
                </c:pt>
                <c:pt idx="21">
                  <c:v>3.75</c:v>
                </c:pt>
                <c:pt idx="22">
                  <c:v>5.3999999999999995</c:v>
                </c:pt>
                <c:pt idx="23">
                  <c:v>7.35</c:v>
                </c:pt>
                <c:pt idx="24">
                  <c:v>9.6</c:v>
                </c:pt>
                <c:pt idx="25">
                  <c:v>12.15</c:v>
                </c:pt>
                <c:pt idx="26">
                  <c:v>15</c:v>
                </c:pt>
                <c:pt idx="27">
                  <c:v>18.149999999999999</c:v>
                </c:pt>
                <c:pt idx="28">
                  <c:v>21.599999999999998</c:v>
                </c:pt>
                <c:pt idx="29">
                  <c:v>25.349999999999998</c:v>
                </c:pt>
                <c:pt idx="30">
                  <c:v>29.4</c:v>
                </c:pt>
                <c:pt idx="31">
                  <c:v>33.75</c:v>
                </c:pt>
                <c:pt idx="32">
                  <c:v>38.4</c:v>
                </c:pt>
              </c:numCache>
            </c:numRef>
          </c:yVal>
          <c:smooth val="1"/>
          <c:extLst>
            <c:ext xmlns:c16="http://schemas.microsoft.com/office/drawing/2014/chart" uri="{C3380CC4-5D6E-409C-BE32-E72D297353CC}">
              <c16:uniqueId val="{00000000-9CC1-0847-9094-4FE344656FC1}"/>
            </c:ext>
          </c:extLst>
        </c:ser>
        <c:dLbls>
          <c:showLegendKey val="0"/>
          <c:showVal val="0"/>
          <c:showCatName val="0"/>
          <c:showSerName val="0"/>
          <c:showPercent val="0"/>
          <c:showBubbleSize val="0"/>
        </c:dLbls>
        <c:axId val="71044160"/>
        <c:axId val="73615776"/>
      </c:scatterChart>
      <c:valAx>
        <c:axId val="71044160"/>
        <c:scaling>
          <c:orientation val="minMax"/>
          <c:max val="8"/>
          <c:min val="-8"/>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000" b="1" i="1" dirty="0"/>
                  <a:t>error</a:t>
                </a:r>
              </a:p>
            </c:rich>
          </c:tx>
          <c:layout>
            <c:manualLayout>
              <c:xMode val="edge"/>
              <c:yMode val="edge"/>
              <c:x val="0.51476123189273537"/>
              <c:y val="3.5588146223816293E-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3615776"/>
        <c:crosses val="autoZero"/>
        <c:crossBetween val="midCat"/>
        <c:majorUnit val="2"/>
      </c:valAx>
      <c:valAx>
        <c:axId val="73615776"/>
        <c:scaling>
          <c:orientation val="minMax"/>
          <c:max val="35"/>
          <c:min val="0"/>
        </c:scaling>
        <c:delete val="0"/>
        <c:axPos val="l"/>
        <c:numFmt formatCode="#&quot;&quot;" sourceLinked="0"/>
        <c:majorTickMark val="cross"/>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10441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25400">
      <a:solidFill>
        <a:schemeClr val="tx1"/>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solidFill>
                <a:schemeClr val="accent1"/>
              </a:solidFill>
              <a:round/>
            </a:ln>
            <a:effectLst/>
          </c:spPr>
          <c:marker>
            <c:symbol val="none"/>
          </c:marker>
          <c:xVal>
            <c:numRef>
              <c:f>Sheet1!$A$41:$A$73</c:f>
              <c:numCache>
                <c:formatCode>General</c:formatCode>
                <c:ptCount val="33"/>
                <c:pt idx="0">
                  <c:v>-8</c:v>
                </c:pt>
                <c:pt idx="1">
                  <c:v>-7.5</c:v>
                </c:pt>
                <c:pt idx="2">
                  <c:v>-7</c:v>
                </c:pt>
                <c:pt idx="3">
                  <c:v>-6.5</c:v>
                </c:pt>
                <c:pt idx="4">
                  <c:v>-6</c:v>
                </c:pt>
                <c:pt idx="5">
                  <c:v>-5.5</c:v>
                </c:pt>
                <c:pt idx="6">
                  <c:v>-5</c:v>
                </c:pt>
                <c:pt idx="7">
                  <c:v>-4.5</c:v>
                </c:pt>
                <c:pt idx="8">
                  <c:v>-4</c:v>
                </c:pt>
                <c:pt idx="9">
                  <c:v>-3.5</c:v>
                </c:pt>
                <c:pt idx="10">
                  <c:v>-3</c:v>
                </c:pt>
                <c:pt idx="11">
                  <c:v>-2.5</c:v>
                </c:pt>
                <c:pt idx="12">
                  <c:v>-2</c:v>
                </c:pt>
                <c:pt idx="13">
                  <c:v>-1.5</c:v>
                </c:pt>
                <c:pt idx="14">
                  <c:v>-1</c:v>
                </c:pt>
                <c:pt idx="15">
                  <c:v>-0.5</c:v>
                </c:pt>
                <c:pt idx="16">
                  <c:v>0</c:v>
                </c:pt>
                <c:pt idx="17">
                  <c:v>0.5</c:v>
                </c:pt>
                <c:pt idx="18">
                  <c:v>1</c:v>
                </c:pt>
                <c:pt idx="19">
                  <c:v>1.5</c:v>
                </c:pt>
                <c:pt idx="20">
                  <c:v>2</c:v>
                </c:pt>
                <c:pt idx="21">
                  <c:v>2.5</c:v>
                </c:pt>
                <c:pt idx="22">
                  <c:v>3</c:v>
                </c:pt>
                <c:pt idx="23">
                  <c:v>3.5</c:v>
                </c:pt>
                <c:pt idx="24">
                  <c:v>4</c:v>
                </c:pt>
                <c:pt idx="25">
                  <c:v>4.5</c:v>
                </c:pt>
                <c:pt idx="26">
                  <c:v>5</c:v>
                </c:pt>
                <c:pt idx="27">
                  <c:v>5.5</c:v>
                </c:pt>
                <c:pt idx="28">
                  <c:v>6</c:v>
                </c:pt>
                <c:pt idx="29">
                  <c:v>6.5</c:v>
                </c:pt>
                <c:pt idx="30">
                  <c:v>7</c:v>
                </c:pt>
                <c:pt idx="31">
                  <c:v>7.5</c:v>
                </c:pt>
                <c:pt idx="32">
                  <c:v>8</c:v>
                </c:pt>
              </c:numCache>
            </c:numRef>
          </c:xVal>
          <c:yVal>
            <c:numRef>
              <c:f>Sheet1!$B$41:$B$73</c:f>
              <c:numCache>
                <c:formatCode>General</c:formatCode>
                <c:ptCount val="33"/>
                <c:pt idx="0">
                  <c:v>38.4</c:v>
                </c:pt>
                <c:pt idx="1">
                  <c:v>33.75</c:v>
                </c:pt>
                <c:pt idx="2">
                  <c:v>29.4</c:v>
                </c:pt>
                <c:pt idx="3">
                  <c:v>25.349999999999998</c:v>
                </c:pt>
                <c:pt idx="4">
                  <c:v>21.599999999999998</c:v>
                </c:pt>
                <c:pt idx="5">
                  <c:v>18.149999999999999</c:v>
                </c:pt>
                <c:pt idx="6">
                  <c:v>15</c:v>
                </c:pt>
                <c:pt idx="7">
                  <c:v>12.15</c:v>
                </c:pt>
                <c:pt idx="8">
                  <c:v>9.6</c:v>
                </c:pt>
                <c:pt idx="9">
                  <c:v>7.35</c:v>
                </c:pt>
                <c:pt idx="10">
                  <c:v>5.3999999999999995</c:v>
                </c:pt>
                <c:pt idx="11">
                  <c:v>3.75</c:v>
                </c:pt>
                <c:pt idx="12">
                  <c:v>2.4</c:v>
                </c:pt>
                <c:pt idx="13">
                  <c:v>1.3499999999999999</c:v>
                </c:pt>
                <c:pt idx="14">
                  <c:v>0.6</c:v>
                </c:pt>
                <c:pt idx="15">
                  <c:v>0.15</c:v>
                </c:pt>
                <c:pt idx="16">
                  <c:v>0</c:v>
                </c:pt>
                <c:pt idx="17">
                  <c:v>0.15</c:v>
                </c:pt>
                <c:pt idx="18">
                  <c:v>0.6</c:v>
                </c:pt>
                <c:pt idx="19">
                  <c:v>1.3499999999999999</c:v>
                </c:pt>
                <c:pt idx="20">
                  <c:v>2.4</c:v>
                </c:pt>
                <c:pt idx="21">
                  <c:v>3.75</c:v>
                </c:pt>
                <c:pt idx="22">
                  <c:v>5.3999999999999995</c:v>
                </c:pt>
                <c:pt idx="23">
                  <c:v>7.35</c:v>
                </c:pt>
                <c:pt idx="24">
                  <c:v>9.6</c:v>
                </c:pt>
                <c:pt idx="25">
                  <c:v>12.15</c:v>
                </c:pt>
                <c:pt idx="26">
                  <c:v>15</c:v>
                </c:pt>
                <c:pt idx="27">
                  <c:v>18.149999999999999</c:v>
                </c:pt>
                <c:pt idx="28">
                  <c:v>21.599999999999998</c:v>
                </c:pt>
                <c:pt idx="29">
                  <c:v>25.349999999999998</c:v>
                </c:pt>
                <c:pt idx="30">
                  <c:v>29.4</c:v>
                </c:pt>
                <c:pt idx="31">
                  <c:v>33.75</c:v>
                </c:pt>
                <c:pt idx="32">
                  <c:v>38.4</c:v>
                </c:pt>
              </c:numCache>
            </c:numRef>
          </c:yVal>
          <c:smooth val="1"/>
          <c:extLst>
            <c:ext xmlns:c16="http://schemas.microsoft.com/office/drawing/2014/chart" uri="{C3380CC4-5D6E-409C-BE32-E72D297353CC}">
              <c16:uniqueId val="{00000000-8AC2-EC47-B601-A5582DAACA7B}"/>
            </c:ext>
          </c:extLst>
        </c:ser>
        <c:dLbls>
          <c:showLegendKey val="0"/>
          <c:showVal val="0"/>
          <c:showCatName val="0"/>
          <c:showSerName val="0"/>
          <c:showPercent val="0"/>
          <c:showBubbleSize val="0"/>
        </c:dLbls>
        <c:axId val="71044160"/>
        <c:axId val="73615776"/>
      </c:scatterChart>
      <c:valAx>
        <c:axId val="71044160"/>
        <c:scaling>
          <c:orientation val="minMax"/>
          <c:max val="6"/>
          <c:min val="-6"/>
        </c:scaling>
        <c:delete val="0"/>
        <c:axPos val="b"/>
        <c:title>
          <c:tx>
            <c:rich>
              <a:bodyPr rot="0" spcFirstLastPara="1" vertOverflow="ellipsis" vert="horz" wrap="square" anchor="ctr" anchorCtr="1"/>
              <a:lstStyle/>
              <a:p>
                <a:pPr>
                  <a:defRPr sz="1000" b="0" i="1" u="none" strike="noStrike" kern="1200" baseline="0">
                    <a:solidFill>
                      <a:schemeClr val="tx1">
                        <a:lumMod val="65000"/>
                        <a:lumOff val="35000"/>
                      </a:schemeClr>
                    </a:solidFill>
                    <a:latin typeface="Cambria Math" panose="02040503050406030204" pitchFamily="18" charset="0"/>
                    <a:ea typeface="Cambria Math" panose="02040503050406030204" pitchFamily="18" charset="0"/>
                    <a:cs typeface="+mn-cs"/>
                  </a:defRPr>
                </a:pPr>
                <a:r>
                  <a:rPr lang="en-US" sz="2000" b="0" i="1" dirty="0">
                    <a:latin typeface="Cambria Math" panose="02040503050406030204" pitchFamily="18" charset="0"/>
                    <a:ea typeface="Cambria Math" panose="02040503050406030204" pitchFamily="18" charset="0"/>
                  </a:rPr>
                  <a:t>w</a:t>
                </a:r>
              </a:p>
            </c:rich>
          </c:tx>
          <c:overlay val="0"/>
          <c:spPr>
            <a:noFill/>
            <a:ln>
              <a:noFill/>
            </a:ln>
            <a:effectLst/>
          </c:spPr>
          <c:txPr>
            <a:bodyPr rot="0" spcFirstLastPara="1" vertOverflow="ellipsis" vert="horz" wrap="square" anchor="ctr" anchorCtr="1"/>
            <a:lstStyle/>
            <a:p>
              <a:pPr>
                <a:defRPr sz="1000" b="0" i="1" u="none" strike="noStrike" kern="1200" baseline="0">
                  <a:solidFill>
                    <a:schemeClr val="tx1">
                      <a:lumMod val="65000"/>
                      <a:lumOff val="35000"/>
                    </a:schemeClr>
                  </a:solidFill>
                  <a:latin typeface="Cambria Math" panose="02040503050406030204" pitchFamily="18" charset="0"/>
                  <a:ea typeface="Cambria Math" panose="02040503050406030204" pitchFamily="18" charset="0"/>
                  <a:cs typeface="+mn-cs"/>
                </a:defRPr>
              </a:pPr>
              <a:endParaRPr lang="en-US"/>
            </a:p>
          </c:txPr>
        </c:title>
        <c:numFmt formatCode="General" sourceLinked="1"/>
        <c:majorTickMark val="out"/>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3615776"/>
        <c:crosses val="autoZero"/>
        <c:crossBetween val="midCat"/>
        <c:majorUnit val="2"/>
        <c:minorUnit val="1"/>
      </c:valAx>
      <c:valAx>
        <c:axId val="73615776"/>
        <c:scaling>
          <c:orientation val="minMax"/>
          <c:max val="25"/>
          <c:min val="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Cambria Math" panose="02040503050406030204" pitchFamily="18" charset="0"/>
                    <a:ea typeface="Cambria Math" panose="02040503050406030204" pitchFamily="18" charset="0"/>
                    <a:cs typeface="+mn-cs"/>
                  </a:defRPr>
                </a:pPr>
                <a:r>
                  <a:rPr lang="en-US" sz="2000" b="0" i="1" dirty="0">
                    <a:latin typeface="Cambria Math" panose="02040503050406030204" pitchFamily="18" charset="0"/>
                    <a:ea typeface="Cambria Math" panose="02040503050406030204" pitchFamily="18" charset="0"/>
                  </a:rPr>
                  <a:t>error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Cambria Math" panose="02040503050406030204" pitchFamily="18" charset="0"/>
                  <a:ea typeface="Cambria Math" panose="02040503050406030204" pitchFamily="18" charset="0"/>
                  <a:cs typeface="+mn-cs"/>
                </a:defRPr>
              </a:pPr>
              <a:endParaRPr lang="en-US"/>
            </a:p>
          </c:txPr>
        </c:title>
        <c:numFmt formatCode="General" sourceLinked="1"/>
        <c:majorTickMark val="out"/>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1044160"/>
        <c:crossesAt val="-8"/>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25400">
      <a:solidFill>
        <a:schemeClr val="tx1"/>
      </a:solid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solidFill>
                <a:schemeClr val="accent1"/>
              </a:solidFill>
              <a:round/>
            </a:ln>
            <a:effectLst/>
          </c:spPr>
          <c:marker>
            <c:symbol val="none"/>
          </c:marker>
          <c:xVal>
            <c:numRef>
              <c:f>Sheet1!$A$41:$A$73</c:f>
              <c:numCache>
                <c:formatCode>General</c:formatCode>
                <c:ptCount val="33"/>
                <c:pt idx="0">
                  <c:v>-8</c:v>
                </c:pt>
                <c:pt idx="1">
                  <c:v>-7.5</c:v>
                </c:pt>
                <c:pt idx="2">
                  <c:v>-7</c:v>
                </c:pt>
                <c:pt idx="3">
                  <c:v>-6.5</c:v>
                </c:pt>
                <c:pt idx="4">
                  <c:v>-6</c:v>
                </c:pt>
                <c:pt idx="5">
                  <c:v>-5.5</c:v>
                </c:pt>
                <c:pt idx="6">
                  <c:v>-5</c:v>
                </c:pt>
                <c:pt idx="7">
                  <c:v>-4.5</c:v>
                </c:pt>
                <c:pt idx="8">
                  <c:v>-4</c:v>
                </c:pt>
                <c:pt idx="9">
                  <c:v>-3.5</c:v>
                </c:pt>
                <c:pt idx="10">
                  <c:v>-3</c:v>
                </c:pt>
                <c:pt idx="11">
                  <c:v>-2.5</c:v>
                </c:pt>
                <c:pt idx="12">
                  <c:v>-2</c:v>
                </c:pt>
                <c:pt idx="13">
                  <c:v>-1.5</c:v>
                </c:pt>
                <c:pt idx="14">
                  <c:v>-1</c:v>
                </c:pt>
                <c:pt idx="15">
                  <c:v>-0.5</c:v>
                </c:pt>
                <c:pt idx="16">
                  <c:v>0</c:v>
                </c:pt>
                <c:pt idx="17">
                  <c:v>0.5</c:v>
                </c:pt>
                <c:pt idx="18">
                  <c:v>1</c:v>
                </c:pt>
                <c:pt idx="19">
                  <c:v>1.5</c:v>
                </c:pt>
                <c:pt idx="20">
                  <c:v>2</c:v>
                </c:pt>
                <c:pt idx="21">
                  <c:v>2.5</c:v>
                </c:pt>
                <c:pt idx="22">
                  <c:v>3</c:v>
                </c:pt>
                <c:pt idx="23">
                  <c:v>3.5</c:v>
                </c:pt>
                <c:pt idx="24">
                  <c:v>4</c:v>
                </c:pt>
                <c:pt idx="25">
                  <c:v>4.5</c:v>
                </c:pt>
                <c:pt idx="26">
                  <c:v>5</c:v>
                </c:pt>
                <c:pt idx="27">
                  <c:v>5.5</c:v>
                </c:pt>
                <c:pt idx="28">
                  <c:v>6</c:v>
                </c:pt>
                <c:pt idx="29">
                  <c:v>6.5</c:v>
                </c:pt>
                <c:pt idx="30">
                  <c:v>7</c:v>
                </c:pt>
                <c:pt idx="31">
                  <c:v>7.5</c:v>
                </c:pt>
                <c:pt idx="32">
                  <c:v>8</c:v>
                </c:pt>
              </c:numCache>
            </c:numRef>
          </c:xVal>
          <c:yVal>
            <c:numRef>
              <c:f>Sheet1!$B$41:$B$73</c:f>
              <c:numCache>
                <c:formatCode>General</c:formatCode>
                <c:ptCount val="33"/>
                <c:pt idx="0">
                  <c:v>38.4</c:v>
                </c:pt>
                <c:pt idx="1">
                  <c:v>33.75</c:v>
                </c:pt>
                <c:pt idx="2">
                  <c:v>29.4</c:v>
                </c:pt>
                <c:pt idx="3">
                  <c:v>25.349999999999998</c:v>
                </c:pt>
                <c:pt idx="4">
                  <c:v>21.599999999999998</c:v>
                </c:pt>
                <c:pt idx="5">
                  <c:v>18.149999999999999</c:v>
                </c:pt>
                <c:pt idx="6">
                  <c:v>15</c:v>
                </c:pt>
                <c:pt idx="7">
                  <c:v>12.15</c:v>
                </c:pt>
                <c:pt idx="8">
                  <c:v>9.6</c:v>
                </c:pt>
                <c:pt idx="9">
                  <c:v>7.35</c:v>
                </c:pt>
                <c:pt idx="10">
                  <c:v>5.3999999999999995</c:v>
                </c:pt>
                <c:pt idx="11">
                  <c:v>3.75</c:v>
                </c:pt>
                <c:pt idx="12">
                  <c:v>2.4</c:v>
                </c:pt>
                <c:pt idx="13">
                  <c:v>1.3499999999999999</c:v>
                </c:pt>
                <c:pt idx="14">
                  <c:v>0.6</c:v>
                </c:pt>
                <c:pt idx="15">
                  <c:v>0.15</c:v>
                </c:pt>
                <c:pt idx="16">
                  <c:v>0</c:v>
                </c:pt>
                <c:pt idx="17">
                  <c:v>0.15</c:v>
                </c:pt>
                <c:pt idx="18">
                  <c:v>0.6</c:v>
                </c:pt>
                <c:pt idx="19">
                  <c:v>1.3499999999999999</c:v>
                </c:pt>
                <c:pt idx="20">
                  <c:v>2.4</c:v>
                </c:pt>
                <c:pt idx="21">
                  <c:v>3.75</c:v>
                </c:pt>
                <c:pt idx="22">
                  <c:v>5.3999999999999995</c:v>
                </c:pt>
                <c:pt idx="23">
                  <c:v>7.35</c:v>
                </c:pt>
                <c:pt idx="24">
                  <c:v>9.6</c:v>
                </c:pt>
                <c:pt idx="25">
                  <c:v>12.15</c:v>
                </c:pt>
                <c:pt idx="26">
                  <c:v>15</c:v>
                </c:pt>
                <c:pt idx="27">
                  <c:v>18.149999999999999</c:v>
                </c:pt>
                <c:pt idx="28">
                  <c:v>21.599999999999998</c:v>
                </c:pt>
                <c:pt idx="29">
                  <c:v>25.349999999999998</c:v>
                </c:pt>
                <c:pt idx="30">
                  <c:v>29.4</c:v>
                </c:pt>
                <c:pt idx="31">
                  <c:v>33.75</c:v>
                </c:pt>
                <c:pt idx="32">
                  <c:v>38.4</c:v>
                </c:pt>
              </c:numCache>
            </c:numRef>
          </c:yVal>
          <c:smooth val="1"/>
          <c:extLst>
            <c:ext xmlns:c16="http://schemas.microsoft.com/office/drawing/2014/chart" uri="{C3380CC4-5D6E-409C-BE32-E72D297353CC}">
              <c16:uniqueId val="{00000000-B42F-A549-B495-0A299A0CCD0D}"/>
            </c:ext>
          </c:extLst>
        </c:ser>
        <c:dLbls>
          <c:showLegendKey val="0"/>
          <c:showVal val="0"/>
          <c:showCatName val="0"/>
          <c:showSerName val="0"/>
          <c:showPercent val="0"/>
          <c:showBubbleSize val="0"/>
        </c:dLbls>
        <c:axId val="71044160"/>
        <c:axId val="73615776"/>
      </c:scatterChart>
      <c:valAx>
        <c:axId val="71044160"/>
        <c:scaling>
          <c:orientation val="minMax"/>
          <c:max val="6"/>
          <c:min val="-6"/>
        </c:scaling>
        <c:delete val="0"/>
        <c:axPos val="b"/>
        <c:title>
          <c:tx>
            <c:rich>
              <a:bodyPr rot="0" spcFirstLastPara="1" vertOverflow="ellipsis" vert="horz" wrap="square" anchor="ctr" anchorCtr="1"/>
              <a:lstStyle/>
              <a:p>
                <a:pPr>
                  <a:defRPr sz="1000" b="0" i="1" u="none" strike="noStrike" kern="1200" baseline="0">
                    <a:solidFill>
                      <a:schemeClr val="tx1">
                        <a:lumMod val="65000"/>
                        <a:lumOff val="35000"/>
                      </a:schemeClr>
                    </a:solidFill>
                    <a:latin typeface="Cambria Math" panose="02040503050406030204" pitchFamily="18" charset="0"/>
                    <a:ea typeface="Cambria Math" panose="02040503050406030204" pitchFamily="18" charset="0"/>
                    <a:cs typeface="+mn-cs"/>
                  </a:defRPr>
                </a:pPr>
                <a:r>
                  <a:rPr lang="en-US" sz="2000" b="0" i="1" dirty="0">
                    <a:latin typeface="Cambria Math" panose="02040503050406030204" pitchFamily="18" charset="0"/>
                    <a:ea typeface="Cambria Math" panose="02040503050406030204" pitchFamily="18" charset="0"/>
                  </a:rPr>
                  <a:t>w</a:t>
                </a:r>
              </a:p>
            </c:rich>
          </c:tx>
          <c:overlay val="0"/>
          <c:spPr>
            <a:noFill/>
            <a:ln>
              <a:noFill/>
            </a:ln>
            <a:effectLst/>
          </c:spPr>
          <c:txPr>
            <a:bodyPr rot="0" spcFirstLastPara="1" vertOverflow="ellipsis" vert="horz" wrap="square" anchor="ctr" anchorCtr="1"/>
            <a:lstStyle/>
            <a:p>
              <a:pPr>
                <a:defRPr sz="1000" b="0" i="1" u="none" strike="noStrike" kern="1200" baseline="0">
                  <a:solidFill>
                    <a:schemeClr val="tx1">
                      <a:lumMod val="65000"/>
                      <a:lumOff val="35000"/>
                    </a:schemeClr>
                  </a:solidFill>
                  <a:latin typeface="Cambria Math" panose="02040503050406030204" pitchFamily="18" charset="0"/>
                  <a:ea typeface="Cambria Math" panose="02040503050406030204" pitchFamily="18" charset="0"/>
                  <a:cs typeface="+mn-cs"/>
                </a:defRPr>
              </a:pPr>
              <a:endParaRPr lang="en-US"/>
            </a:p>
          </c:txPr>
        </c:title>
        <c:numFmt formatCode="General" sourceLinked="1"/>
        <c:majorTickMark val="out"/>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3615776"/>
        <c:crosses val="autoZero"/>
        <c:crossBetween val="midCat"/>
        <c:majorUnit val="2"/>
        <c:minorUnit val="1"/>
      </c:valAx>
      <c:valAx>
        <c:axId val="73615776"/>
        <c:scaling>
          <c:orientation val="minMax"/>
          <c:max val="25"/>
          <c:min val="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Cambria Math" panose="02040503050406030204" pitchFamily="18" charset="0"/>
                    <a:ea typeface="Cambria Math" panose="02040503050406030204" pitchFamily="18" charset="0"/>
                    <a:cs typeface="+mn-cs"/>
                  </a:defRPr>
                </a:pPr>
                <a:r>
                  <a:rPr lang="en-US" sz="2000" b="0" i="1" dirty="0">
                    <a:latin typeface="Cambria Math" panose="02040503050406030204" pitchFamily="18" charset="0"/>
                    <a:ea typeface="Cambria Math" panose="02040503050406030204" pitchFamily="18" charset="0"/>
                  </a:rPr>
                  <a:t>error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Cambria Math" panose="02040503050406030204" pitchFamily="18" charset="0"/>
                  <a:ea typeface="Cambria Math" panose="02040503050406030204" pitchFamily="18" charset="0"/>
                  <a:cs typeface="+mn-cs"/>
                </a:defRPr>
              </a:pPr>
              <a:endParaRPr lang="en-US"/>
            </a:p>
          </c:txPr>
        </c:title>
        <c:numFmt formatCode="General" sourceLinked="1"/>
        <c:majorTickMark val="out"/>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1044160"/>
        <c:crossesAt val="-8"/>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25400">
      <a:solidFill>
        <a:schemeClr val="tx1"/>
      </a:solid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solidFill>
                <a:schemeClr val="accent1"/>
              </a:solidFill>
              <a:round/>
            </a:ln>
            <a:effectLst/>
          </c:spPr>
          <c:marker>
            <c:symbol val="none"/>
          </c:marker>
          <c:xVal>
            <c:numRef>
              <c:f>Sheet1!$A$41:$A$73</c:f>
              <c:numCache>
                <c:formatCode>General</c:formatCode>
                <c:ptCount val="33"/>
                <c:pt idx="0">
                  <c:v>-8</c:v>
                </c:pt>
                <c:pt idx="1">
                  <c:v>-7.5</c:v>
                </c:pt>
                <c:pt idx="2">
                  <c:v>-7</c:v>
                </c:pt>
                <c:pt idx="3">
                  <c:v>-6.5</c:v>
                </c:pt>
                <c:pt idx="4">
                  <c:v>-6</c:v>
                </c:pt>
                <c:pt idx="5">
                  <c:v>-5.5</c:v>
                </c:pt>
                <c:pt idx="6">
                  <c:v>-5</c:v>
                </c:pt>
                <c:pt idx="7">
                  <c:v>-4.5</c:v>
                </c:pt>
                <c:pt idx="8">
                  <c:v>-4</c:v>
                </c:pt>
                <c:pt idx="9">
                  <c:v>-3.5</c:v>
                </c:pt>
                <c:pt idx="10">
                  <c:v>-3</c:v>
                </c:pt>
                <c:pt idx="11">
                  <c:v>-2.5</c:v>
                </c:pt>
                <c:pt idx="12">
                  <c:v>-2</c:v>
                </c:pt>
                <c:pt idx="13">
                  <c:v>-1.5</c:v>
                </c:pt>
                <c:pt idx="14">
                  <c:v>-1</c:v>
                </c:pt>
                <c:pt idx="15">
                  <c:v>-0.5</c:v>
                </c:pt>
                <c:pt idx="16">
                  <c:v>0</c:v>
                </c:pt>
                <c:pt idx="17">
                  <c:v>0.5</c:v>
                </c:pt>
                <c:pt idx="18">
                  <c:v>1</c:v>
                </c:pt>
                <c:pt idx="19">
                  <c:v>1.5</c:v>
                </c:pt>
                <c:pt idx="20">
                  <c:v>2</c:v>
                </c:pt>
                <c:pt idx="21">
                  <c:v>2.5</c:v>
                </c:pt>
                <c:pt idx="22">
                  <c:v>3</c:v>
                </c:pt>
                <c:pt idx="23">
                  <c:v>3.5</c:v>
                </c:pt>
                <c:pt idx="24">
                  <c:v>4</c:v>
                </c:pt>
                <c:pt idx="25">
                  <c:v>4.5</c:v>
                </c:pt>
                <c:pt idx="26">
                  <c:v>5</c:v>
                </c:pt>
                <c:pt idx="27">
                  <c:v>5.5</c:v>
                </c:pt>
                <c:pt idx="28">
                  <c:v>6</c:v>
                </c:pt>
                <c:pt idx="29">
                  <c:v>6.5</c:v>
                </c:pt>
                <c:pt idx="30">
                  <c:v>7</c:v>
                </c:pt>
                <c:pt idx="31">
                  <c:v>7.5</c:v>
                </c:pt>
                <c:pt idx="32">
                  <c:v>8</c:v>
                </c:pt>
              </c:numCache>
            </c:numRef>
          </c:xVal>
          <c:yVal>
            <c:numRef>
              <c:f>Sheet1!$B$41:$B$73</c:f>
              <c:numCache>
                <c:formatCode>General</c:formatCode>
                <c:ptCount val="33"/>
                <c:pt idx="0">
                  <c:v>38.4</c:v>
                </c:pt>
                <c:pt idx="1">
                  <c:v>33.75</c:v>
                </c:pt>
                <c:pt idx="2">
                  <c:v>29.4</c:v>
                </c:pt>
                <c:pt idx="3">
                  <c:v>25.349999999999998</c:v>
                </c:pt>
                <c:pt idx="4">
                  <c:v>21.599999999999998</c:v>
                </c:pt>
                <c:pt idx="5">
                  <c:v>18.149999999999999</c:v>
                </c:pt>
                <c:pt idx="6">
                  <c:v>15</c:v>
                </c:pt>
                <c:pt idx="7">
                  <c:v>12.15</c:v>
                </c:pt>
                <c:pt idx="8">
                  <c:v>9.6</c:v>
                </c:pt>
                <c:pt idx="9">
                  <c:v>7.35</c:v>
                </c:pt>
                <c:pt idx="10">
                  <c:v>5.3999999999999995</c:v>
                </c:pt>
                <c:pt idx="11">
                  <c:v>3.75</c:v>
                </c:pt>
                <c:pt idx="12">
                  <c:v>2.4</c:v>
                </c:pt>
                <c:pt idx="13">
                  <c:v>1.3499999999999999</c:v>
                </c:pt>
                <c:pt idx="14">
                  <c:v>0.6</c:v>
                </c:pt>
                <c:pt idx="15">
                  <c:v>0.15</c:v>
                </c:pt>
                <c:pt idx="16">
                  <c:v>0</c:v>
                </c:pt>
                <c:pt idx="17">
                  <c:v>0.15</c:v>
                </c:pt>
                <c:pt idx="18">
                  <c:v>0.6</c:v>
                </c:pt>
                <c:pt idx="19">
                  <c:v>1.3499999999999999</c:v>
                </c:pt>
                <c:pt idx="20">
                  <c:v>2.4</c:v>
                </c:pt>
                <c:pt idx="21">
                  <c:v>3.75</c:v>
                </c:pt>
                <c:pt idx="22">
                  <c:v>5.3999999999999995</c:v>
                </c:pt>
                <c:pt idx="23">
                  <c:v>7.35</c:v>
                </c:pt>
                <c:pt idx="24">
                  <c:v>9.6</c:v>
                </c:pt>
                <c:pt idx="25">
                  <c:v>12.15</c:v>
                </c:pt>
                <c:pt idx="26">
                  <c:v>15</c:v>
                </c:pt>
                <c:pt idx="27">
                  <c:v>18.149999999999999</c:v>
                </c:pt>
                <c:pt idx="28">
                  <c:v>21.599999999999998</c:v>
                </c:pt>
                <c:pt idx="29">
                  <c:v>25.349999999999998</c:v>
                </c:pt>
                <c:pt idx="30">
                  <c:v>29.4</c:v>
                </c:pt>
                <c:pt idx="31">
                  <c:v>33.75</c:v>
                </c:pt>
                <c:pt idx="32">
                  <c:v>38.4</c:v>
                </c:pt>
              </c:numCache>
            </c:numRef>
          </c:yVal>
          <c:smooth val="1"/>
          <c:extLst>
            <c:ext xmlns:c16="http://schemas.microsoft.com/office/drawing/2014/chart" uri="{C3380CC4-5D6E-409C-BE32-E72D297353CC}">
              <c16:uniqueId val="{00000000-DD40-3445-8856-8A6A140AEF30}"/>
            </c:ext>
          </c:extLst>
        </c:ser>
        <c:dLbls>
          <c:showLegendKey val="0"/>
          <c:showVal val="0"/>
          <c:showCatName val="0"/>
          <c:showSerName val="0"/>
          <c:showPercent val="0"/>
          <c:showBubbleSize val="0"/>
        </c:dLbls>
        <c:axId val="71044160"/>
        <c:axId val="73615776"/>
      </c:scatterChart>
      <c:valAx>
        <c:axId val="71044160"/>
        <c:scaling>
          <c:orientation val="minMax"/>
          <c:max val="6"/>
          <c:min val="-6"/>
        </c:scaling>
        <c:delete val="0"/>
        <c:axPos val="b"/>
        <c:title>
          <c:tx>
            <c:rich>
              <a:bodyPr rot="0" spcFirstLastPara="1" vertOverflow="ellipsis" vert="horz" wrap="square" anchor="ctr" anchorCtr="1"/>
              <a:lstStyle/>
              <a:p>
                <a:pPr>
                  <a:defRPr sz="1000" b="0" i="1" u="none" strike="noStrike" kern="1200" baseline="0">
                    <a:solidFill>
                      <a:schemeClr val="tx1">
                        <a:lumMod val="65000"/>
                        <a:lumOff val="35000"/>
                      </a:schemeClr>
                    </a:solidFill>
                    <a:latin typeface="Cambria Math" panose="02040503050406030204" pitchFamily="18" charset="0"/>
                    <a:ea typeface="Cambria Math" panose="02040503050406030204" pitchFamily="18" charset="0"/>
                    <a:cs typeface="+mn-cs"/>
                  </a:defRPr>
                </a:pPr>
                <a:r>
                  <a:rPr lang="en-US" sz="2000" b="0" i="1" dirty="0">
                    <a:latin typeface="Cambria Math" panose="02040503050406030204" pitchFamily="18" charset="0"/>
                    <a:ea typeface="Cambria Math" panose="02040503050406030204" pitchFamily="18" charset="0"/>
                  </a:rPr>
                  <a:t>w</a:t>
                </a:r>
              </a:p>
            </c:rich>
          </c:tx>
          <c:overlay val="0"/>
          <c:spPr>
            <a:noFill/>
            <a:ln>
              <a:noFill/>
            </a:ln>
            <a:effectLst/>
          </c:spPr>
          <c:txPr>
            <a:bodyPr rot="0" spcFirstLastPara="1" vertOverflow="ellipsis" vert="horz" wrap="square" anchor="ctr" anchorCtr="1"/>
            <a:lstStyle/>
            <a:p>
              <a:pPr>
                <a:defRPr sz="1000" b="0" i="1" u="none" strike="noStrike" kern="1200" baseline="0">
                  <a:solidFill>
                    <a:schemeClr val="tx1">
                      <a:lumMod val="65000"/>
                      <a:lumOff val="35000"/>
                    </a:schemeClr>
                  </a:solidFill>
                  <a:latin typeface="Cambria Math" panose="02040503050406030204" pitchFamily="18" charset="0"/>
                  <a:ea typeface="Cambria Math" panose="02040503050406030204" pitchFamily="18" charset="0"/>
                  <a:cs typeface="+mn-cs"/>
                </a:defRPr>
              </a:pPr>
              <a:endParaRPr lang="en-US"/>
            </a:p>
          </c:txPr>
        </c:title>
        <c:numFmt formatCode="General" sourceLinked="1"/>
        <c:majorTickMark val="out"/>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3615776"/>
        <c:crosses val="autoZero"/>
        <c:crossBetween val="midCat"/>
        <c:majorUnit val="2"/>
        <c:minorUnit val="1"/>
      </c:valAx>
      <c:valAx>
        <c:axId val="73615776"/>
        <c:scaling>
          <c:orientation val="minMax"/>
          <c:max val="25"/>
          <c:min val="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Cambria Math" panose="02040503050406030204" pitchFamily="18" charset="0"/>
                    <a:ea typeface="Cambria Math" panose="02040503050406030204" pitchFamily="18" charset="0"/>
                    <a:cs typeface="+mn-cs"/>
                  </a:defRPr>
                </a:pPr>
                <a:r>
                  <a:rPr lang="en-US" sz="2000" b="0" i="1" dirty="0">
                    <a:latin typeface="Cambria Math" panose="02040503050406030204" pitchFamily="18" charset="0"/>
                    <a:ea typeface="Cambria Math" panose="02040503050406030204" pitchFamily="18" charset="0"/>
                  </a:rPr>
                  <a:t>error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Cambria Math" panose="02040503050406030204" pitchFamily="18" charset="0"/>
                  <a:ea typeface="Cambria Math" panose="02040503050406030204" pitchFamily="18" charset="0"/>
                  <a:cs typeface="+mn-cs"/>
                </a:defRPr>
              </a:pPr>
              <a:endParaRPr lang="en-US"/>
            </a:p>
          </c:txPr>
        </c:title>
        <c:numFmt formatCode="General" sourceLinked="1"/>
        <c:majorTickMark val="out"/>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1044160"/>
        <c:crossesAt val="-8"/>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25400">
      <a:solidFill>
        <a:schemeClr val="tx1"/>
      </a:solid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solidFill>
                <a:schemeClr val="accent1"/>
              </a:solidFill>
              <a:round/>
            </a:ln>
            <a:effectLst/>
          </c:spPr>
          <c:marker>
            <c:symbol val="none"/>
          </c:marker>
          <c:xVal>
            <c:numRef>
              <c:f>Sheet1!$A$41:$A$73</c:f>
              <c:numCache>
                <c:formatCode>General</c:formatCode>
                <c:ptCount val="33"/>
                <c:pt idx="0">
                  <c:v>-8</c:v>
                </c:pt>
                <c:pt idx="1">
                  <c:v>-7.5</c:v>
                </c:pt>
                <c:pt idx="2">
                  <c:v>-7</c:v>
                </c:pt>
                <c:pt idx="3">
                  <c:v>-6.5</c:v>
                </c:pt>
                <c:pt idx="4">
                  <c:v>-6</c:v>
                </c:pt>
                <c:pt idx="5">
                  <c:v>-5.5</c:v>
                </c:pt>
                <c:pt idx="6">
                  <c:v>-5</c:v>
                </c:pt>
                <c:pt idx="7">
                  <c:v>-4.5</c:v>
                </c:pt>
                <c:pt idx="8">
                  <c:v>-4</c:v>
                </c:pt>
                <c:pt idx="9">
                  <c:v>-3.5</c:v>
                </c:pt>
                <c:pt idx="10">
                  <c:v>-3</c:v>
                </c:pt>
                <c:pt idx="11">
                  <c:v>-2.5</c:v>
                </c:pt>
                <c:pt idx="12">
                  <c:v>-2</c:v>
                </c:pt>
                <c:pt idx="13">
                  <c:v>-1.5</c:v>
                </c:pt>
                <c:pt idx="14">
                  <c:v>-1</c:v>
                </c:pt>
                <c:pt idx="15">
                  <c:v>-0.5</c:v>
                </c:pt>
                <c:pt idx="16">
                  <c:v>0</c:v>
                </c:pt>
                <c:pt idx="17">
                  <c:v>0.5</c:v>
                </c:pt>
                <c:pt idx="18">
                  <c:v>1</c:v>
                </c:pt>
                <c:pt idx="19">
                  <c:v>1.5</c:v>
                </c:pt>
                <c:pt idx="20">
                  <c:v>2</c:v>
                </c:pt>
                <c:pt idx="21">
                  <c:v>2.5</c:v>
                </c:pt>
                <c:pt idx="22">
                  <c:v>3</c:v>
                </c:pt>
                <c:pt idx="23">
                  <c:v>3.5</c:v>
                </c:pt>
                <c:pt idx="24">
                  <c:v>4</c:v>
                </c:pt>
                <c:pt idx="25">
                  <c:v>4.5</c:v>
                </c:pt>
                <c:pt idx="26">
                  <c:v>5</c:v>
                </c:pt>
                <c:pt idx="27">
                  <c:v>5.5</c:v>
                </c:pt>
                <c:pt idx="28">
                  <c:v>6</c:v>
                </c:pt>
                <c:pt idx="29">
                  <c:v>6.5</c:v>
                </c:pt>
                <c:pt idx="30">
                  <c:v>7</c:v>
                </c:pt>
                <c:pt idx="31">
                  <c:v>7.5</c:v>
                </c:pt>
                <c:pt idx="32">
                  <c:v>8</c:v>
                </c:pt>
              </c:numCache>
            </c:numRef>
          </c:xVal>
          <c:yVal>
            <c:numRef>
              <c:f>Sheet1!$B$41:$B$73</c:f>
              <c:numCache>
                <c:formatCode>General</c:formatCode>
                <c:ptCount val="33"/>
                <c:pt idx="0">
                  <c:v>38.4</c:v>
                </c:pt>
                <c:pt idx="1">
                  <c:v>33.75</c:v>
                </c:pt>
                <c:pt idx="2">
                  <c:v>29.4</c:v>
                </c:pt>
                <c:pt idx="3">
                  <c:v>25.349999999999998</c:v>
                </c:pt>
                <c:pt idx="4">
                  <c:v>21.599999999999998</c:v>
                </c:pt>
                <c:pt idx="5">
                  <c:v>18.149999999999999</c:v>
                </c:pt>
                <c:pt idx="6">
                  <c:v>15</c:v>
                </c:pt>
                <c:pt idx="7">
                  <c:v>12.15</c:v>
                </c:pt>
                <c:pt idx="8">
                  <c:v>9.6</c:v>
                </c:pt>
                <c:pt idx="9">
                  <c:v>7.35</c:v>
                </c:pt>
                <c:pt idx="10">
                  <c:v>5.3999999999999995</c:v>
                </c:pt>
                <c:pt idx="11">
                  <c:v>3.75</c:v>
                </c:pt>
                <c:pt idx="12">
                  <c:v>2.4</c:v>
                </c:pt>
                <c:pt idx="13">
                  <c:v>1.3499999999999999</c:v>
                </c:pt>
                <c:pt idx="14">
                  <c:v>0.6</c:v>
                </c:pt>
                <c:pt idx="15">
                  <c:v>0.15</c:v>
                </c:pt>
                <c:pt idx="16">
                  <c:v>0</c:v>
                </c:pt>
                <c:pt idx="17">
                  <c:v>0.15</c:v>
                </c:pt>
                <c:pt idx="18">
                  <c:v>0.6</c:v>
                </c:pt>
                <c:pt idx="19">
                  <c:v>1.3499999999999999</c:v>
                </c:pt>
                <c:pt idx="20">
                  <c:v>2.4</c:v>
                </c:pt>
                <c:pt idx="21">
                  <c:v>3.75</c:v>
                </c:pt>
                <c:pt idx="22">
                  <c:v>5.3999999999999995</c:v>
                </c:pt>
                <c:pt idx="23">
                  <c:v>7.35</c:v>
                </c:pt>
                <c:pt idx="24">
                  <c:v>9.6</c:v>
                </c:pt>
                <c:pt idx="25">
                  <c:v>12.15</c:v>
                </c:pt>
                <c:pt idx="26">
                  <c:v>15</c:v>
                </c:pt>
                <c:pt idx="27">
                  <c:v>18.149999999999999</c:v>
                </c:pt>
                <c:pt idx="28">
                  <c:v>21.599999999999998</c:v>
                </c:pt>
                <c:pt idx="29">
                  <c:v>25.349999999999998</c:v>
                </c:pt>
                <c:pt idx="30">
                  <c:v>29.4</c:v>
                </c:pt>
                <c:pt idx="31">
                  <c:v>33.75</c:v>
                </c:pt>
                <c:pt idx="32">
                  <c:v>38.4</c:v>
                </c:pt>
              </c:numCache>
            </c:numRef>
          </c:yVal>
          <c:smooth val="1"/>
          <c:extLst>
            <c:ext xmlns:c16="http://schemas.microsoft.com/office/drawing/2014/chart" uri="{C3380CC4-5D6E-409C-BE32-E72D297353CC}">
              <c16:uniqueId val="{00000000-893D-F942-AEA2-B8EF0661D584}"/>
            </c:ext>
          </c:extLst>
        </c:ser>
        <c:dLbls>
          <c:showLegendKey val="0"/>
          <c:showVal val="0"/>
          <c:showCatName val="0"/>
          <c:showSerName val="0"/>
          <c:showPercent val="0"/>
          <c:showBubbleSize val="0"/>
        </c:dLbls>
        <c:axId val="71044160"/>
        <c:axId val="73615776"/>
      </c:scatterChart>
      <c:valAx>
        <c:axId val="71044160"/>
        <c:scaling>
          <c:orientation val="minMax"/>
          <c:max val="6"/>
          <c:min val="-6"/>
        </c:scaling>
        <c:delete val="0"/>
        <c:axPos val="b"/>
        <c:title>
          <c:tx>
            <c:rich>
              <a:bodyPr rot="0" spcFirstLastPara="1" vertOverflow="ellipsis" vert="horz" wrap="square" anchor="ctr" anchorCtr="1"/>
              <a:lstStyle/>
              <a:p>
                <a:pPr>
                  <a:defRPr sz="1000" b="0" i="1" u="none" strike="noStrike" kern="1200" baseline="0">
                    <a:solidFill>
                      <a:schemeClr val="tx1">
                        <a:lumMod val="65000"/>
                        <a:lumOff val="35000"/>
                      </a:schemeClr>
                    </a:solidFill>
                    <a:latin typeface="Cambria Math" panose="02040503050406030204" pitchFamily="18" charset="0"/>
                    <a:ea typeface="Cambria Math" panose="02040503050406030204" pitchFamily="18" charset="0"/>
                    <a:cs typeface="+mn-cs"/>
                  </a:defRPr>
                </a:pPr>
                <a:r>
                  <a:rPr lang="en-US" sz="2000" b="0" i="1" dirty="0">
                    <a:latin typeface="Cambria Math" panose="02040503050406030204" pitchFamily="18" charset="0"/>
                    <a:ea typeface="Cambria Math" panose="02040503050406030204" pitchFamily="18" charset="0"/>
                  </a:rPr>
                  <a:t>w</a:t>
                </a:r>
              </a:p>
            </c:rich>
          </c:tx>
          <c:overlay val="0"/>
          <c:spPr>
            <a:noFill/>
            <a:ln>
              <a:noFill/>
            </a:ln>
            <a:effectLst/>
          </c:spPr>
          <c:txPr>
            <a:bodyPr rot="0" spcFirstLastPara="1" vertOverflow="ellipsis" vert="horz" wrap="square" anchor="ctr" anchorCtr="1"/>
            <a:lstStyle/>
            <a:p>
              <a:pPr>
                <a:defRPr sz="1000" b="0" i="1" u="none" strike="noStrike" kern="1200" baseline="0">
                  <a:solidFill>
                    <a:schemeClr val="tx1">
                      <a:lumMod val="65000"/>
                      <a:lumOff val="35000"/>
                    </a:schemeClr>
                  </a:solidFill>
                  <a:latin typeface="Cambria Math" panose="02040503050406030204" pitchFamily="18" charset="0"/>
                  <a:ea typeface="Cambria Math" panose="02040503050406030204" pitchFamily="18" charset="0"/>
                  <a:cs typeface="+mn-cs"/>
                </a:defRPr>
              </a:pPr>
              <a:endParaRPr lang="en-US"/>
            </a:p>
          </c:txPr>
        </c:title>
        <c:numFmt formatCode="General" sourceLinked="1"/>
        <c:majorTickMark val="out"/>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3615776"/>
        <c:crosses val="autoZero"/>
        <c:crossBetween val="midCat"/>
        <c:majorUnit val="2"/>
        <c:minorUnit val="1"/>
      </c:valAx>
      <c:valAx>
        <c:axId val="73615776"/>
        <c:scaling>
          <c:orientation val="minMax"/>
          <c:max val="25"/>
          <c:min val="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Cambria Math" panose="02040503050406030204" pitchFamily="18" charset="0"/>
                    <a:ea typeface="Cambria Math" panose="02040503050406030204" pitchFamily="18" charset="0"/>
                    <a:cs typeface="+mn-cs"/>
                  </a:defRPr>
                </a:pPr>
                <a:r>
                  <a:rPr lang="en-US" sz="2000" b="0" i="1" dirty="0">
                    <a:latin typeface="Cambria Math" panose="02040503050406030204" pitchFamily="18" charset="0"/>
                    <a:ea typeface="Cambria Math" panose="02040503050406030204" pitchFamily="18" charset="0"/>
                  </a:rPr>
                  <a:t>error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Cambria Math" panose="02040503050406030204" pitchFamily="18" charset="0"/>
                  <a:ea typeface="Cambria Math" panose="02040503050406030204" pitchFamily="18" charset="0"/>
                  <a:cs typeface="+mn-cs"/>
                </a:defRPr>
              </a:pPr>
              <a:endParaRPr lang="en-US"/>
            </a:p>
          </c:txPr>
        </c:title>
        <c:numFmt formatCode="General" sourceLinked="1"/>
        <c:majorTickMark val="out"/>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1044160"/>
        <c:crossesAt val="-8"/>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25400">
      <a:solidFill>
        <a:schemeClr val="tx1"/>
      </a:solid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solidFill>
                <a:schemeClr val="accent1"/>
              </a:solidFill>
              <a:round/>
            </a:ln>
            <a:effectLst/>
          </c:spPr>
          <c:marker>
            <c:symbol val="none"/>
          </c:marker>
          <c:xVal>
            <c:numRef>
              <c:f>Sheet1!$A$3:$A$35</c:f>
              <c:numCache>
                <c:formatCode>General</c:formatCode>
                <c:ptCount val="33"/>
                <c:pt idx="0">
                  <c:v>-8</c:v>
                </c:pt>
                <c:pt idx="1">
                  <c:v>-7.5</c:v>
                </c:pt>
                <c:pt idx="2">
                  <c:v>-7</c:v>
                </c:pt>
                <c:pt idx="3">
                  <c:v>-6.5</c:v>
                </c:pt>
                <c:pt idx="4">
                  <c:v>-6</c:v>
                </c:pt>
                <c:pt idx="5">
                  <c:v>-5.5</c:v>
                </c:pt>
                <c:pt idx="6">
                  <c:v>-5</c:v>
                </c:pt>
                <c:pt idx="7">
                  <c:v>-4.5</c:v>
                </c:pt>
                <c:pt idx="8">
                  <c:v>-4</c:v>
                </c:pt>
                <c:pt idx="9">
                  <c:v>-3.5</c:v>
                </c:pt>
                <c:pt idx="10">
                  <c:v>-3</c:v>
                </c:pt>
                <c:pt idx="11">
                  <c:v>-2.5</c:v>
                </c:pt>
                <c:pt idx="12">
                  <c:v>-2</c:v>
                </c:pt>
                <c:pt idx="13">
                  <c:v>-1.5</c:v>
                </c:pt>
                <c:pt idx="14">
                  <c:v>-1</c:v>
                </c:pt>
                <c:pt idx="15">
                  <c:v>-0.5</c:v>
                </c:pt>
                <c:pt idx="16">
                  <c:v>0</c:v>
                </c:pt>
                <c:pt idx="17">
                  <c:v>0.5</c:v>
                </c:pt>
                <c:pt idx="18">
                  <c:v>1</c:v>
                </c:pt>
                <c:pt idx="19">
                  <c:v>1.5</c:v>
                </c:pt>
                <c:pt idx="20">
                  <c:v>2</c:v>
                </c:pt>
                <c:pt idx="21">
                  <c:v>2.5</c:v>
                </c:pt>
                <c:pt idx="22">
                  <c:v>3</c:v>
                </c:pt>
                <c:pt idx="23">
                  <c:v>3.5</c:v>
                </c:pt>
                <c:pt idx="24">
                  <c:v>4</c:v>
                </c:pt>
                <c:pt idx="25">
                  <c:v>4.5</c:v>
                </c:pt>
                <c:pt idx="26">
                  <c:v>5</c:v>
                </c:pt>
                <c:pt idx="27">
                  <c:v>5.5</c:v>
                </c:pt>
                <c:pt idx="28">
                  <c:v>6</c:v>
                </c:pt>
                <c:pt idx="29">
                  <c:v>6.5</c:v>
                </c:pt>
                <c:pt idx="30">
                  <c:v>7</c:v>
                </c:pt>
                <c:pt idx="31">
                  <c:v>7.5</c:v>
                </c:pt>
                <c:pt idx="32">
                  <c:v>8</c:v>
                </c:pt>
              </c:numCache>
            </c:numRef>
          </c:xVal>
          <c:yVal>
            <c:numRef>
              <c:f>Sheet1!$B$3:$B$35</c:f>
              <c:numCache>
                <c:formatCode>General</c:formatCode>
                <c:ptCount val="33"/>
                <c:pt idx="0">
                  <c:v>38.4</c:v>
                </c:pt>
                <c:pt idx="1">
                  <c:v>33.75</c:v>
                </c:pt>
                <c:pt idx="2">
                  <c:v>29.4</c:v>
                </c:pt>
                <c:pt idx="3">
                  <c:v>25.349999999999998</c:v>
                </c:pt>
                <c:pt idx="4">
                  <c:v>21.599999999999998</c:v>
                </c:pt>
                <c:pt idx="5">
                  <c:v>18.149999999999999</c:v>
                </c:pt>
                <c:pt idx="6">
                  <c:v>15</c:v>
                </c:pt>
                <c:pt idx="7">
                  <c:v>12.15</c:v>
                </c:pt>
                <c:pt idx="8">
                  <c:v>9.6</c:v>
                </c:pt>
                <c:pt idx="9">
                  <c:v>7.35</c:v>
                </c:pt>
                <c:pt idx="10">
                  <c:v>5.3999999999999995</c:v>
                </c:pt>
                <c:pt idx="11">
                  <c:v>3.75</c:v>
                </c:pt>
                <c:pt idx="12">
                  <c:v>2.4</c:v>
                </c:pt>
                <c:pt idx="13">
                  <c:v>1.3499999999999999</c:v>
                </c:pt>
                <c:pt idx="14">
                  <c:v>0.6</c:v>
                </c:pt>
                <c:pt idx="15">
                  <c:v>0.15</c:v>
                </c:pt>
                <c:pt idx="16">
                  <c:v>0</c:v>
                </c:pt>
                <c:pt idx="17">
                  <c:v>0.15</c:v>
                </c:pt>
                <c:pt idx="18">
                  <c:v>0.6</c:v>
                </c:pt>
                <c:pt idx="19">
                  <c:v>1.3499999999999999</c:v>
                </c:pt>
                <c:pt idx="20">
                  <c:v>2.4</c:v>
                </c:pt>
                <c:pt idx="21">
                  <c:v>3.75</c:v>
                </c:pt>
                <c:pt idx="22">
                  <c:v>5.3999999999999995</c:v>
                </c:pt>
                <c:pt idx="23">
                  <c:v>7.35</c:v>
                </c:pt>
                <c:pt idx="24">
                  <c:v>9.6</c:v>
                </c:pt>
                <c:pt idx="25">
                  <c:v>12.15</c:v>
                </c:pt>
                <c:pt idx="26">
                  <c:v>15</c:v>
                </c:pt>
                <c:pt idx="27">
                  <c:v>18.149999999999999</c:v>
                </c:pt>
                <c:pt idx="28">
                  <c:v>21.599999999999998</c:v>
                </c:pt>
                <c:pt idx="29">
                  <c:v>25.349999999999998</c:v>
                </c:pt>
                <c:pt idx="30">
                  <c:v>29.4</c:v>
                </c:pt>
                <c:pt idx="31">
                  <c:v>33.75</c:v>
                </c:pt>
                <c:pt idx="32">
                  <c:v>38.4</c:v>
                </c:pt>
              </c:numCache>
            </c:numRef>
          </c:yVal>
          <c:smooth val="1"/>
          <c:extLst>
            <c:ext xmlns:c16="http://schemas.microsoft.com/office/drawing/2014/chart" uri="{C3380CC4-5D6E-409C-BE32-E72D297353CC}">
              <c16:uniqueId val="{00000000-FCD4-D24C-9335-BB81331D4AC0}"/>
            </c:ext>
          </c:extLst>
        </c:ser>
        <c:dLbls>
          <c:showLegendKey val="0"/>
          <c:showVal val="0"/>
          <c:showCatName val="0"/>
          <c:showSerName val="0"/>
          <c:showPercent val="0"/>
          <c:showBubbleSize val="0"/>
        </c:dLbls>
        <c:axId val="71044160"/>
        <c:axId val="73615776"/>
      </c:scatterChart>
      <c:valAx>
        <c:axId val="71044160"/>
        <c:scaling>
          <c:orientation val="minMax"/>
          <c:max val="8"/>
          <c:min val="-8"/>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000" b="1" i="1" dirty="0"/>
                  <a:t>error</a:t>
                </a:r>
              </a:p>
            </c:rich>
          </c:tx>
          <c:layout>
            <c:manualLayout>
              <c:xMode val="edge"/>
              <c:yMode val="edge"/>
              <c:x val="0.51263424116758727"/>
              <c:y val="5.7922524290973569E-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3615776"/>
        <c:crosses val="autoZero"/>
        <c:crossBetween val="midCat"/>
        <c:majorUnit val="2"/>
      </c:valAx>
      <c:valAx>
        <c:axId val="73615776"/>
        <c:scaling>
          <c:orientation val="minMax"/>
          <c:max val="35"/>
          <c:min val="0"/>
        </c:scaling>
        <c:delete val="0"/>
        <c:axPos val="l"/>
        <c:numFmt formatCode="#&quot;&quot;" sourceLinked="0"/>
        <c:majorTickMark val="cross"/>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10441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25400">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E53523-9FDD-4645-9C58-82372F9781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26855F3-0BAF-46D3-AC5E-BA6F0AB775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8AD7BF-CD40-456A-8964-0EEA8278A5B1}" type="datetimeFigureOut">
              <a:rPr lang="en-US" smtClean="0"/>
              <a:t>5/5/25</a:t>
            </a:fld>
            <a:endParaRPr lang="en-US" dirty="0"/>
          </a:p>
        </p:txBody>
      </p:sp>
      <p:sp>
        <p:nvSpPr>
          <p:cNvPr id="4" name="Footer Placeholder 3">
            <a:extLst>
              <a:ext uri="{FF2B5EF4-FFF2-40B4-BE49-F238E27FC236}">
                <a16:creationId xmlns:a16="http://schemas.microsoft.com/office/drawing/2014/main" id="{EDB32F70-46C3-4C9B-B14C-FEE9A70AAFA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0056379-6AA7-499A-91ED-BA5FABE65A8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12EA7D-9CDA-4061-A78E-49756C58C1C1}" type="slidenum">
              <a:rPr lang="en-US" smtClean="0"/>
              <a:t>‹#›</a:t>
            </a:fld>
            <a:endParaRPr lang="en-US" dirty="0"/>
          </a:p>
        </p:txBody>
      </p:sp>
    </p:spTree>
    <p:extLst>
      <p:ext uri="{BB962C8B-B14F-4D97-AF65-F5344CB8AC3E}">
        <p14:creationId xmlns:p14="http://schemas.microsoft.com/office/powerpoint/2010/main" val="1869128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en.wikipedia.org/wiki/Ridge_regression"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en.wikipedia.org/wiki/Lasso_(statistics)"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cikit-learn.org/stable/modules/generated/sklearn.linear_model.LinearRegression.html"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s://scikit-learn.org/stable/modules/generated/sklearn.linear_model.Lasso.html" TargetMode="External"/><Relationship Id="rId5" Type="http://schemas.openxmlformats.org/officeDocument/2006/relationships/hyperlink" Target="https://scikit-learn.org/stable/modules/generated/sklearn.linear_model.RidgeCV.html" TargetMode="External"/><Relationship Id="rId4" Type="http://schemas.openxmlformats.org/officeDocument/2006/relationships/hyperlink" Target="https://scikit-learn.org/stable/modules/generated/sklearn.linear_model.Ridge.html"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6837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~Equations</a:t>
            </a:r>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~Alt text: Graph of the error function 0.6w^2 with point at (2, 2.4). See details in notes.</a:t>
            </a:r>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379" rtl="0" eaLnBrk="1" fontAlgn="auto" latinLnBrk="0" hangingPunct="1">
              <a:lnSpc>
                <a:spcPct val="100000"/>
              </a:lnSpc>
              <a:spcBef>
                <a:spcPts val="0"/>
              </a:spcBef>
              <a:spcAft>
                <a:spcPts val="0"/>
              </a:spcAft>
              <a:buClrTx/>
              <a:buSzTx/>
              <a:buFontTx/>
              <a:buNone/>
              <a:tabLst/>
              <a:defRPr/>
            </a:pPr>
            <a:r>
              <a:rPr lang="en-US" b="1" dirty="0"/>
              <a:t>Image description: </a:t>
            </a:r>
            <a:r>
              <a:rPr lang="en-US" dirty="0"/>
              <a:t>Graph of the error function 0.6w^2. A point at (2, 2.4) has +/- gradient vectors to show the direction of the function increase/decrease at that point</a:t>
            </a:r>
            <a:r>
              <a:rPr lang="en-US" b="1" dirty="0"/>
              <a:t>. End description.</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For a one-feature model, and therefore one-weight w, if the error function is a quadratic function, such as 0.6w^2 (think: sum of squared errors), the gradient is computed to be 1.2w. This means that at w = 2, grad = + 2.4. The sign of the gradient shows the direction that the error increases. In this example, the error increases when moving to the right. That means you want to move in the opposite direction (left) to decrease the value of the error function.</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Note that if you move the full 2.4 units to the left, you will go beyond the minimum! Although you know you need to go in the opposite direction of the gradient, you might want to take a smaller step—not the full size of the gradient but proportional to the gradient, and control this step size by a parameter. This tactic is also useful for other scenarios, such as when the error function is less curved up, and the step needs to be larger than the size of the gradient.</a:t>
            </a:r>
          </a:p>
        </p:txBody>
      </p:sp>
    </p:spTree>
    <p:extLst>
      <p:ext uri="{BB962C8B-B14F-4D97-AF65-F5344CB8AC3E}">
        <p14:creationId xmlns:p14="http://schemas.microsoft.com/office/powerpoint/2010/main" val="3188809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~Equations</a:t>
            </a:r>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~Alt text: Graph of the error function 0.6w^2 with new point at (4, 9.6). See details in notes.</a:t>
            </a:r>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379" rtl="0" eaLnBrk="1" fontAlgn="auto" latinLnBrk="0" hangingPunct="1">
              <a:lnSpc>
                <a:spcPct val="100000"/>
              </a:lnSpc>
              <a:spcBef>
                <a:spcPts val="0"/>
              </a:spcBef>
              <a:spcAft>
                <a:spcPts val="0"/>
              </a:spcAft>
              <a:buClrTx/>
              <a:buSzTx/>
              <a:buFontTx/>
              <a:buNone/>
              <a:tabLst/>
              <a:defRPr/>
            </a:pPr>
            <a:r>
              <a:rPr lang="en-US" b="1" dirty="0"/>
              <a:t>Image description: </a:t>
            </a:r>
            <a:r>
              <a:rPr lang="en-US" dirty="0"/>
              <a:t>Graph of the error function 0.6w^2. The point and gradient from the previous slide are shown. A new point at (4, 9.6) has +/- gradient vectors to show the direction of the function increase/decrease at that point. </a:t>
            </a:r>
            <a:r>
              <a:rPr lang="en-US" b="1" dirty="0"/>
              <a:t>End description.</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Consider w = 4, grad = +4.8. Again, the sign of the gradient shows the direction that the function increases. You should move to the left to decrease the value of the error function, meaning in the direction the function decreases. This way, getting a smaller size of the gradient,, as the rate of decreasing is lower for this gradient compared with the previous one with w = 4 (depicted by the smaller vector length).</a:t>
            </a:r>
          </a:p>
        </p:txBody>
      </p:sp>
    </p:spTree>
    <p:extLst>
      <p:ext uri="{BB962C8B-B14F-4D97-AF65-F5344CB8AC3E}">
        <p14:creationId xmlns:p14="http://schemas.microsoft.com/office/powerpoint/2010/main" val="2865775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~Equations</a:t>
            </a:r>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~Alt text: Graph of the error function 0.6w^2 with new point at (3, 4.8). See details in notes.</a:t>
            </a:r>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379" rtl="0" eaLnBrk="1" fontAlgn="auto" latinLnBrk="0" hangingPunct="1">
              <a:lnSpc>
                <a:spcPct val="100000"/>
              </a:lnSpc>
              <a:spcBef>
                <a:spcPts val="0"/>
              </a:spcBef>
              <a:spcAft>
                <a:spcPts val="0"/>
              </a:spcAft>
              <a:buClrTx/>
              <a:buSzTx/>
              <a:buFontTx/>
              <a:buNone/>
              <a:tabLst/>
              <a:defRPr/>
            </a:pPr>
            <a:r>
              <a:rPr lang="en-US" b="1" dirty="0"/>
              <a:t>Image description: </a:t>
            </a:r>
            <a:r>
              <a:rPr lang="en-US" dirty="0"/>
              <a:t>Graph of the error function 0.6w^2. Points and gradients from the previous slides are shown. A new point at (3, 4.8) has +/- gradient vectors to show the direction of the function increase/decrease at that point. </a:t>
            </a:r>
            <a:r>
              <a:rPr lang="en-US" b="1" dirty="0"/>
              <a:t>End description.</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Try w = -3, grad = -3.6. Now the sign of the gradient is negative, showing the direction that the function increases to the left. You should take a step proportional to the gradient to the right, so the value of the error function decreases.</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Note that as you move toward the bottom part of the function, the gradients get smaller. The grad size at 2 is smaller than at 3 and at 4.</a:t>
            </a:r>
          </a:p>
        </p:txBody>
      </p:sp>
    </p:spTree>
    <p:extLst>
      <p:ext uri="{BB962C8B-B14F-4D97-AF65-F5344CB8AC3E}">
        <p14:creationId xmlns:p14="http://schemas.microsoft.com/office/powerpoint/2010/main" val="1677735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~Equations</a:t>
            </a:r>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~Alt text: Graph of the error function 0.6w^2 with new point at (0, 0). See details in notes.</a:t>
            </a:r>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379" rtl="0" eaLnBrk="1" fontAlgn="auto" latinLnBrk="0" hangingPunct="1">
              <a:lnSpc>
                <a:spcPct val="100000"/>
              </a:lnSpc>
              <a:spcBef>
                <a:spcPts val="0"/>
              </a:spcBef>
              <a:spcAft>
                <a:spcPts val="0"/>
              </a:spcAft>
              <a:buClrTx/>
              <a:buSzTx/>
              <a:buFontTx/>
              <a:buNone/>
              <a:tabLst/>
              <a:defRPr/>
            </a:pPr>
            <a:r>
              <a:rPr lang="en-US" b="1" dirty="0"/>
              <a:t>Image description: </a:t>
            </a:r>
            <a:r>
              <a:rPr lang="en-US" dirty="0"/>
              <a:t>Graph of the error function 0.6w^2. Points and gradients from the previous slides are shown. A new point at (0, 0) doesn’t have gradient vectors because they have a zero length. </a:t>
            </a:r>
            <a:r>
              <a:rPr lang="en-US" b="1" dirty="0"/>
              <a:t>End description.</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As you move toward the minimum of the function, the gradients get smaller and become zero. This means that the function can no longer change (no longer decrease) because it has reached the minimum.</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Overall, it seems like a good strategy to move in the opposite direction of the gradient to get to the minimum.</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\nabla{f}(2) = &lt;2.4&gt; \,\Rightarrow |\nabla{f}(2)| = 2.4</a:t>
            </a:r>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\nabla{f}(-3) = &lt;-3.6&gt; \,\Rightarrow |\nabla{f}(-3)| = 3.6</a:t>
            </a:r>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\nabla{f}(4) = &lt;4.8&gt; \,\Rightarrow |\nabla{f}(4)| = 4.8</a:t>
            </a:r>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\nabla{f}(0) = &lt;0&gt; \,\Rightarrow |\nabla{f}(0)| = 0</a:t>
            </a:r>
          </a:p>
        </p:txBody>
      </p:sp>
    </p:spTree>
    <p:extLst>
      <p:ext uri="{BB962C8B-B14F-4D97-AF65-F5344CB8AC3E}">
        <p14:creationId xmlns:p14="http://schemas.microsoft.com/office/powerpoint/2010/main" val="2823951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Graph of the gradient function 0.6w^2 with the global minimum at (0, 0) marked.</a:t>
            </a:r>
          </a:p>
          <a:p>
            <a:r>
              <a:rPr lang="en-US" dirty="0"/>
              <a:t>~</a:t>
            </a:r>
          </a:p>
          <a:p>
            <a:r>
              <a:rPr lang="en-US" dirty="0"/>
              <a:t>A few questions remain about this method: </a:t>
            </a:r>
          </a:p>
          <a:p>
            <a:pPr marL="228600" indent="-228600">
              <a:buFont typeface="Arial" panose="020B0604020202020204" pitchFamily="34" charset="0"/>
              <a:buChar char="•"/>
            </a:pPr>
            <a:r>
              <a:rPr lang="en-US" dirty="0"/>
              <a:t>How can you get to the minimum without making too many guesses?</a:t>
            </a:r>
          </a:p>
          <a:p>
            <a:pPr marL="228600" indent="-228600">
              <a:buFont typeface="Arial" panose="020B0604020202020204" pitchFamily="34" charset="0"/>
              <a:buChar char="•"/>
            </a:pPr>
            <a:r>
              <a:rPr lang="en-US" dirty="0"/>
              <a:t>How do you know that you’re at the global minimum and not a local minimum?</a:t>
            </a:r>
          </a:p>
        </p:txBody>
      </p:sp>
    </p:spTree>
    <p:extLst>
      <p:ext uri="{BB962C8B-B14F-4D97-AF65-F5344CB8AC3E}">
        <p14:creationId xmlns:p14="http://schemas.microsoft.com/office/powerpoint/2010/main" val="1721506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a:t>
            </a:r>
          </a:p>
          <a:p>
            <a:r>
              <a:rPr lang="en-US" dirty="0"/>
              <a:t>~Alt text: Graph that shows how the gradient descent algorithm takes small steps toward the function’s local minimum.</a:t>
            </a:r>
          </a:p>
          <a:p>
            <a:r>
              <a:rPr lang="en-US" dirty="0"/>
              <a:t>~</a:t>
            </a:r>
          </a:p>
          <a:p>
            <a:r>
              <a:rPr lang="en-US" dirty="0"/>
              <a:t>To summarize, this is the gradient descent method. It uses gradients to find the minimum of a function iteratively. Specifically, you take steps that are proportional to the gradient size toward the minimum—in the opposite direction of the gradient.</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r>
              <a:rPr lang="en-US" dirty="0"/>
              <a:t>Gradient descent algorithm: From any initial point w (presumably not at the minimum so the gradient isn’t zero), move toward the min. Update the w by small or large steps in the opposite direction of the gradient.</a:t>
            </a:r>
          </a:p>
          <a:p>
            <a:endParaRPr lang="en-US" dirty="0"/>
          </a:p>
          <a:p>
            <a:r>
              <a:rPr lang="en-US" dirty="0"/>
              <a:t>The size of the update is controlled by the step size parameter, also known as the learning rate. If the step size is too small, the algorithm might take a long time to converge or might never reach the global minimum.</a:t>
            </a:r>
          </a:p>
          <a:p>
            <a:endParaRPr lang="en-US" dirty="0"/>
          </a:p>
          <a:p>
            <a:r>
              <a:rPr lang="en-US" dirty="0"/>
              <a:t>More complicated scenarios can also occur. For example, when the step size is too large, the function might jump back and forth over the minimum and never converge.</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w_{new} = w_{current} - step\_ size * gradient</a:t>
            </a:r>
          </a:p>
        </p:txBody>
      </p:sp>
    </p:spTree>
    <p:extLst>
      <p:ext uri="{BB962C8B-B14F-4D97-AF65-F5344CB8AC3E}">
        <p14:creationId xmlns:p14="http://schemas.microsoft.com/office/powerpoint/2010/main" val="4143867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Two graphs that show affect of step size. See details in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Image description</a:t>
            </a:r>
            <a:r>
              <a:rPr lang="en-US" b="0" dirty="0"/>
              <a:t>: Left graph </a:t>
            </a:r>
            <a:r>
              <a:rPr lang="en-US" dirty="0"/>
              <a:t>shows a function with a local minimum and global minimum. Large gradient steps cause the function to miss the global minimum and settle in the local minimum. Right graph shows the same function with a well-sized gradient step that allows the function to find the local minimum. </a:t>
            </a:r>
            <a:r>
              <a:rPr lang="en-US" b="1" dirty="0"/>
              <a:t>End description.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practice, gradient descent is full of surprises, such as the one that is shown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If the gradient descent update step size is too large, the algorithm might jump from a good global minimum neighborhood into a not-so-good local minimum neighborhood. It can also go the other way by jumping over a bad local minimum, which would be beneficial. This situation is known as overshooting the minimum.</a:t>
            </a:r>
          </a:p>
          <a:p>
            <a:endParaRPr lang="en-US" dirty="0"/>
          </a:p>
          <a:p>
            <a:r>
              <a:rPr lang="en-US" dirty="0"/>
              <a:t>With a proper learning rate and step size, the jumps will be small enough that you won’t overshoot the minimum. However, unless you have a graph like one of these (which you wouldn’t have in most real scenarios), it will be hard to find that yourself.</a:t>
            </a:r>
          </a:p>
          <a:p>
            <a:endParaRPr lang="en-US" dirty="0"/>
          </a:p>
          <a:p>
            <a:r>
              <a:rPr lang="en-US" dirty="0"/>
              <a:t>A suitable learning rate is difficult to determine. Like with other things in ML, treat the learning rate as a hyperparameter and search for the best value, usually with a validation set.</a:t>
            </a:r>
          </a:p>
        </p:txBody>
      </p:sp>
    </p:spTree>
    <p:extLst>
      <p:ext uri="{BB962C8B-B14F-4D97-AF65-F5344CB8AC3E}">
        <p14:creationId xmlns:p14="http://schemas.microsoft.com/office/powerpoint/2010/main" val="262765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a:t>
            </a:r>
          </a:p>
          <a:p>
            <a:r>
              <a:rPr lang="en-US" dirty="0"/>
              <a:t>~Alt text: 3D error function graph. See details in notes.</a:t>
            </a:r>
          </a:p>
          <a:p>
            <a:r>
              <a:rPr lang="en-US" dirty="0"/>
              <a:t>~</a:t>
            </a:r>
          </a:p>
          <a:p>
            <a:r>
              <a:rPr lang="en-US" b="1" dirty="0"/>
              <a:t>Image description: </a:t>
            </a:r>
            <a:r>
              <a:rPr lang="en-US" dirty="0"/>
              <a:t>3D error function graph of a function with a minimum that is still easy to see. However, it’s much more complex than the 2D error function graphs in the previous slides. </a:t>
            </a:r>
            <a:r>
              <a:rPr lang="en-US" b="1" dirty="0"/>
              <a:t>End description.</a:t>
            </a:r>
          </a:p>
          <a:p>
            <a:endParaRPr lang="en-US" dirty="0"/>
          </a:p>
          <a:p>
            <a:r>
              <a:rPr lang="en-US" dirty="0"/>
              <a:t>The more features that your dataset has, the more dimensions that you will need to graph. When you have more than two features, you run out of dimensions to use on an error plot. This makes it exceedingly difficult to visualize, so you must rely on the math to determine the minimum.</a:t>
            </a:r>
          </a:p>
        </p:txBody>
      </p:sp>
    </p:spTree>
    <p:extLst>
      <p:ext uri="{BB962C8B-B14F-4D97-AF65-F5344CB8AC3E}">
        <p14:creationId xmlns:p14="http://schemas.microsoft.com/office/powerpoint/2010/main" val="1485281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16203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~Equations</a:t>
            </a:r>
          </a:p>
          <a:p>
            <a:pPr fontAlgn="base"/>
            <a:r>
              <a:rPr lang="en-US" dirty="0"/>
              <a:t>~</a:t>
            </a:r>
          </a:p>
          <a:p>
            <a:pPr fontAlgn="base"/>
            <a:r>
              <a:rPr lang="en-US" dirty="0"/>
              <a:t>Linear regression is an ML linear model—it’s an ML model that extracts knowledge from data while assuming a linear relationship between the features, or input variables (x), and the target, or single output variable (y).</a:t>
            </a:r>
          </a:p>
          <a:p>
            <a:pPr fontAlgn="base"/>
            <a:endParaRPr lang="en-US" dirty="0"/>
          </a:p>
          <a:p>
            <a:pPr fontAlgn="base"/>
            <a:r>
              <a:rPr lang="en-US" dirty="0"/>
              <a:t>Linear regression assumes that y can be calculated from a linear combination of the input variables (x). For example, given a house with known sqft_living, compute its sale price simply as a multiplier of the sqft_living. That is sqft_living times w_1, plus some bias w_0 (think of this as some fixed additional charge for buying a house):</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price = w_0 + w_1 * sqft_living</a:t>
            </a:r>
          </a:p>
          <a:p>
            <a:endParaRPr lang="en-US" dirty="0"/>
          </a:p>
          <a:p>
            <a:r>
              <a:rPr lang="en-US" dirty="0"/>
              <a:t>The goal of such linear regression is to use it to predict the sale price of any other house, given its sqft_living. For example, for a house with sqft_living = 6000, its sale price would be calculated as follows: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price = w_0 + w_1 * 6000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an increase of sqft_living by 1 square foot living increases the price by w_1 dollars. In other words, w_1 is how much each square foot living weights toward the price of the house.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weights of the linear regression, w_0 and w_1, are called linear regression parameters.</a:t>
            </a:r>
          </a:p>
        </p:txBody>
      </p:sp>
    </p:spTree>
    <p:extLst>
      <p:ext uri="{BB962C8B-B14F-4D97-AF65-F5344CB8AC3E}">
        <p14:creationId xmlns:p14="http://schemas.microsoft.com/office/powerpoint/2010/main" val="770899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spcBef>
                <a:spcPts val="0"/>
              </a:spcBef>
              <a:spcAft>
                <a:spcPts val="0"/>
              </a:spcAft>
            </a:pPr>
            <a:r>
              <a:rPr lang="en-US" dirty="0"/>
              <a:t>~Equations</a:t>
            </a:r>
          </a:p>
          <a:p>
            <a:pPr fontAlgn="base">
              <a:spcBef>
                <a:spcPts val="0"/>
              </a:spcBef>
              <a:spcAft>
                <a:spcPts val="0"/>
              </a:spcAft>
            </a:pPr>
            <a:r>
              <a:rPr lang="en-US" dirty="0"/>
              <a:t>~</a:t>
            </a:r>
          </a:p>
          <a:p>
            <a:pPr fontAlgn="base">
              <a:spcBef>
                <a:spcPts val="0"/>
              </a:spcBef>
              <a:spcAft>
                <a:spcPts val="0"/>
              </a:spcAft>
            </a:pPr>
            <a:r>
              <a:rPr lang="en-US" dirty="0"/>
              <a:t>Other features of a house might affect the sale price, such as number of bedrooms and ZIP code. As you add more features with their multipliers (weights), the regression equation gets longer. This is traditionally called multiple linear regression.</a:t>
            </a:r>
          </a:p>
          <a:p>
            <a:pPr fontAlgn="base">
              <a:spcBef>
                <a:spcPts val="0"/>
              </a:spcBef>
              <a:spcAft>
                <a:spcPts val="0"/>
              </a:spcAft>
            </a:pPr>
            <a:endParaRPr lang="en-US" dirty="0"/>
          </a:p>
          <a:p>
            <a:pPr marL="0" indent="0">
              <a:spcBef>
                <a:spcPts val="0"/>
              </a:spcBef>
              <a:spcAft>
                <a:spcPts val="0"/>
              </a:spcAft>
              <a:buNone/>
            </a:pPr>
            <a:r>
              <a:rPr lang="en-US" dirty="0"/>
              <a:t>Using the multiple linear regression equation, assuming that all other variables stay the same, an increase of sqft_living by 1 foot square increases the price by w_1.</a:t>
            </a:r>
          </a:p>
          <a:p>
            <a:pPr>
              <a:spcBef>
                <a:spcPts val="0"/>
              </a:spcBef>
              <a:spcAft>
                <a:spcPts val="0"/>
              </a:spcAft>
            </a:pPr>
            <a:endParaRPr lang="en-US" dirty="0"/>
          </a:p>
          <a:p>
            <a:pPr fontAlgn="base">
              <a:spcBef>
                <a:spcPts val="0"/>
              </a:spcBef>
              <a:spcAft>
                <a:spcPts val="0"/>
              </a:spcAft>
            </a:pPr>
            <a:r>
              <a:rPr lang="en-US" dirty="0"/>
              <a:t>What exactly are the weights? You need them to actually compute that predicted sale price based on the existing features of a house.</a:t>
            </a:r>
          </a:p>
          <a:p>
            <a:pPr fontAlgn="base">
              <a:spcBef>
                <a:spcPts val="0"/>
              </a:spcBef>
              <a:spcAft>
                <a:spcPts val="0"/>
              </a:spcAft>
            </a:pPr>
            <a:endParaRPr lang="en-US" dirty="0"/>
          </a:p>
          <a:p>
            <a:pPr fontAlgn="base">
              <a:spcBef>
                <a:spcPts val="0"/>
              </a:spcBef>
              <a:spcAft>
                <a:spcPts val="0"/>
              </a:spcAft>
            </a:pPr>
            <a:r>
              <a:rPr lang="en-US" dirty="0"/>
              <a:t>The key idea behind regression is that the weights will be learned from the data, which means that the regression equation will be learned from the data.</a:t>
            </a:r>
          </a:p>
        </p:txBody>
      </p:sp>
    </p:spTree>
    <p:extLst>
      <p:ext uri="{BB962C8B-B14F-4D97-AF65-F5344CB8AC3E}">
        <p14:creationId xmlns:p14="http://schemas.microsoft.com/office/powerpoint/2010/main" val="5114021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~Equations</a:t>
            </a:r>
          </a:p>
          <a:p>
            <a:pPr marL="0" indent="0">
              <a:buNone/>
            </a:pPr>
            <a:r>
              <a:rPr lang="en-US" dirty="0"/>
              <a:t>~Alt text: Plot of the linear function. See details in notes.</a:t>
            </a:r>
          </a:p>
          <a:p>
            <a:pPr marL="0" indent="0">
              <a:buNone/>
            </a:pPr>
            <a:r>
              <a:rPr lang="en-US" dirty="0"/>
              <a:t>~</a:t>
            </a:r>
          </a:p>
          <a:p>
            <a:pPr marL="0" indent="0">
              <a:buNone/>
            </a:pPr>
            <a:r>
              <a:rPr lang="en-US" b="1" dirty="0"/>
              <a:t>Image description: </a:t>
            </a:r>
            <a:r>
              <a:rPr lang="en-US" dirty="0"/>
              <a:t>Plot of the linear function with sample points. Shows how error is computed by measuring the difference between the true label and predicted value for all the points. </a:t>
            </a:r>
            <a:r>
              <a:rPr lang="en-US" b="1" dirty="0"/>
              <a:t>End description.</a:t>
            </a:r>
          </a:p>
          <a:p>
            <a:pPr marL="0" indent="0">
              <a:buNone/>
            </a:pPr>
            <a:endParaRPr lang="en-US" dirty="0"/>
          </a:p>
          <a:p>
            <a:pPr marL="0" indent="0">
              <a:buNone/>
            </a:pPr>
            <a:r>
              <a:rPr lang="en-US" dirty="0"/>
              <a:t>Consider this example of linear regression with one feature, x. It’s easier to visualize and understand the learning mechanism because the regression equation is the equation of a line, meaning that the regression model is also a line.</a:t>
            </a:r>
          </a:p>
          <a:p>
            <a:pPr marL="0" indent="0">
              <a:buNone/>
            </a:pPr>
            <a:endParaRPr lang="en-US" dirty="0"/>
          </a:p>
          <a:p>
            <a:pPr marL="0" indent="0">
              <a:buNone/>
            </a:pPr>
            <a:r>
              <a:rPr lang="en-US" dirty="0"/>
              <a:t>Given some data points (x_is, y_is), the key idea behind regression is that these data points regress toward a line. The equation of that line—the regression line, the regression equation—can be learned from these data points. The regression line is defined by its w0 (intercept) and w1 (slope). This means that the intercept and the slope are learned from the data.</a:t>
            </a:r>
          </a:p>
          <a:p>
            <a:pPr marL="0" indent="0">
              <a:buNone/>
            </a:pPr>
            <a:endParaRPr lang="en-US" dirty="0"/>
          </a:p>
          <a:p>
            <a:pPr fontAlgn="base"/>
            <a:r>
              <a:rPr lang="en-US" dirty="0"/>
              <a:t>How does the model learn the regression line (or its weights w0 and w1) from the data?</a:t>
            </a:r>
          </a:p>
          <a:p>
            <a:pPr fontAlgn="base"/>
            <a:endParaRPr lang="en-US" dirty="0"/>
          </a:p>
          <a:p>
            <a:pPr fontAlgn="base"/>
            <a:r>
              <a:rPr lang="en-US" dirty="0"/>
              <a:t>The goal of a good regression model, like any other ML model, is to match the target as close as possible. The best regression line would best fit the data points. Geometrically, this means that you want to find the line that is as close as possible to all data points by:</a:t>
            </a:r>
          </a:p>
          <a:p>
            <a:pPr marL="171450" indent="-171450" fontAlgn="base">
              <a:buFont typeface="Arial" panose="020B0604020202020204" pitchFamily="34" charset="0"/>
              <a:buChar char="•"/>
            </a:pPr>
            <a:r>
              <a:rPr lang="en-US" dirty="0"/>
              <a:t>Considering that a line drawn far away from the data points would be a bad fit, with large errors.</a:t>
            </a:r>
          </a:p>
          <a:p>
            <a:pPr marL="171450" indent="-171450" fontAlgn="base">
              <a:buFont typeface="Arial" panose="020B0604020202020204" pitchFamily="34" charset="0"/>
              <a:buChar char="•"/>
            </a:pPr>
            <a:r>
              <a:rPr lang="en-US" dirty="0"/>
              <a:t>Considering that the errors are the vertical offsets from each data point y_i to the regression line y_hat_i (the model predictions).</a:t>
            </a:r>
          </a:p>
          <a:p>
            <a:pPr marL="171450" indent="-171450" fontAlgn="base">
              <a:buFont typeface="Arial" panose="020B0604020202020204" pitchFamily="34" charset="0"/>
              <a:buChar char="•"/>
            </a:pPr>
            <a:r>
              <a:rPr lang="en-US" dirty="0"/>
              <a:t>Bringing the line closer to the data points by changing the intercept (w0) and slope (w1).</a:t>
            </a:r>
          </a:p>
          <a:p>
            <a:pPr marL="171450" indent="-171450" fontAlgn="base">
              <a:buFont typeface="Arial" panose="020B0604020202020204" pitchFamily="34" charset="0"/>
              <a:buChar char="•"/>
            </a:pPr>
            <a:r>
              <a:rPr lang="en-US" dirty="0"/>
              <a:t>Lowering the overall sum of all the vertical offsets to get a better regression line, with a better fit to the data.</a:t>
            </a:r>
          </a:p>
          <a:p>
            <a:pPr marL="171450" indent="-171450" fontAlgn="base">
              <a:buFont typeface="Arial" panose="020B0604020202020204" pitchFamily="34" charset="0"/>
              <a:buChar char="•"/>
            </a:pPr>
            <a:r>
              <a:rPr lang="en-US" dirty="0"/>
              <a:t>Giving negative errors a chance to meaningfully contribute to the overall error, taking the sum of squared vertical offsets.</a:t>
            </a:r>
          </a:p>
          <a:p>
            <a:pPr marL="0" marR="0" lvl="0" indent="0" algn="l" defTabSz="914400" rtl="0" eaLnBrk="1" fontAlgn="base" latinLnBrk="0" hangingPunct="1">
              <a:buClrTx/>
              <a:buSzTx/>
              <a:buFontTx/>
              <a:buNone/>
              <a:tabLst/>
              <a:defRPr/>
            </a:pPr>
            <a:endParaRPr lang="en-US" dirty="0"/>
          </a:p>
          <a:p>
            <a:pPr marL="0" marR="0" lvl="0" indent="0" algn="l" defTabSz="914400" rtl="0" eaLnBrk="1" fontAlgn="base" latinLnBrk="0" hangingPunct="1">
              <a:buClrTx/>
              <a:buSzTx/>
              <a:buFontTx/>
              <a:buNone/>
              <a:tabLst/>
              <a:defRPr/>
            </a:pPr>
            <a:r>
              <a:rPr lang="en-US" dirty="0"/>
              <a:t>The best regression line would be the line that minimizes the mean squared error (MSE). Because the regression line is described by the weights w0 and w1, the best w0 and w1 would minimize the MSE.</a:t>
            </a:r>
          </a:p>
          <a:p>
            <a:pPr marL="0" marR="0" lvl="0" indent="0" algn="l" defTabSz="914379" rtl="0" eaLnBrk="1" fontAlgn="auto" latinLnBrk="0" hangingPunct="1">
              <a:buClrTx/>
              <a:buSzTx/>
              <a:buFontTx/>
              <a:buNone/>
              <a:tabLst/>
              <a:defRPr/>
            </a:pPr>
            <a:endParaRPr lang="en-US" dirty="0"/>
          </a:p>
          <a:p>
            <a:pPr marL="0" marR="0" lvl="0" indent="0" algn="l" defTabSz="914379" rtl="0" eaLnBrk="1" fontAlgn="auto" latinLnBrk="0" hangingPunct="1">
              <a:buClrTx/>
              <a:buSzTx/>
              <a:buFontTx/>
              <a:buNone/>
              <a:tabLst/>
              <a:defRPr/>
            </a:pPr>
            <a:r>
              <a:rPr lang="en-US" dirty="0"/>
              <a:t>The way to learn a regression model is to minimize an error function. One way to do this is by using the gradient descent method.</a:t>
            </a:r>
          </a:p>
        </p:txBody>
      </p:sp>
    </p:spTree>
    <p:extLst>
      <p:ext uri="{BB962C8B-B14F-4D97-AF65-F5344CB8AC3E}">
        <p14:creationId xmlns:p14="http://schemas.microsoft.com/office/powerpoint/2010/main" val="24303912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~Equations</a:t>
            </a:r>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Summary of the gradient descent process:</a:t>
            </a:r>
          </a:p>
          <a:p>
            <a:pPr marL="171450" marR="0" lvl="0" indent="-171450" algn="l" defTabSz="91437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Given data features (x1, …, xq) and output y, try to learn a linear relationship between y and (x1, …, xq) such as y = w0+w1*x1+w2*x2+…+wq*xq</a:t>
            </a:r>
          </a:p>
          <a:p>
            <a:pPr marL="171450" marR="0" lvl="0" indent="-171450" algn="l" defTabSz="91437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Start with the initial choice of all w’s that are stored in this w vector.</a:t>
            </a:r>
          </a:p>
          <a:p>
            <a:pPr marL="171450" marR="0" lvl="0" indent="-171450" algn="l" defTabSz="91437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Examine the averaged sum of squares error and the MSE that are large (for a poorly fit model).</a:t>
            </a:r>
          </a:p>
          <a:p>
            <a:pPr marL="171450" indent="-171450" fontAlgn="base">
              <a:buFont typeface="Arial" panose="020B0604020202020204" pitchFamily="34" charset="0"/>
              <a:buChar char="•"/>
            </a:pPr>
            <a:r>
              <a:rPr lang="en-US" dirty="0"/>
              <a:t>Compute the MSE with respect to the w, and use the MSE to update the vector w.</a:t>
            </a:r>
          </a:p>
          <a:p>
            <a:pPr marL="0" indent="0" fontAlgn="base">
              <a:buFontTx/>
              <a:buNone/>
            </a:pPr>
            <a:endParaRPr lang="en-US" dirty="0"/>
          </a:p>
          <a:p>
            <a:pPr marL="0" indent="0" fontAlgn="base">
              <a:buFontTx/>
              <a:buNone/>
            </a:pPr>
            <a:r>
              <a:rPr lang="en-US" dirty="0"/>
              <a:t>After a few iterations, you should have a better regression model that makes predictions closer and closer to the given training data points.</a:t>
            </a:r>
          </a:p>
          <a:p>
            <a:pPr marL="171450" indent="-171450" fontAlgn="base">
              <a:buFontTx/>
              <a:buChar char="-"/>
            </a:pPr>
            <a:endParaRPr lang="en-US" dirty="0"/>
          </a:p>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Note that, given data that consists of features and an output, the learned linear regression model is a collection of weights—learned numerical values collected into the vector w.</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When you need to use the trained regression model for predictions on a new data point with its set of features, use these weights as multipliers on the features to produce the desired prediction.</a:t>
            </a:r>
          </a:p>
          <a:p>
            <a:pPr marL="171450" marR="0" lvl="0" indent="-171450" algn="l" defTabSz="914379"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\hat{y} = w_0 + w_1 x_1 + w_2 x_2 + … + w_q x_q</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MSE = \frac{1}{n}\sum_{i=0}^{n}(y^{(i)}-\hat{y}^{(i)})^2</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r>
              <a:rPr lang="en-US" dirty="0"/>
              <a:t>\textbf{w}_{new} = \textbf{w}_{current} - step\_ size * gradient</a:t>
            </a:r>
          </a:p>
          <a:p>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x_1,..., x_q</a:t>
            </a:r>
          </a:p>
          <a:p>
            <a:endParaRPr lang="en-US" dirty="0"/>
          </a:p>
          <a:p>
            <a:r>
              <a:rPr lang="en-US" dirty="0"/>
              <a:t>(w_0, w_1, …, w_q) = \textbf{w}</a:t>
            </a:r>
          </a:p>
        </p:txBody>
      </p:sp>
    </p:spTree>
    <p:extLst>
      <p:ext uri="{BB962C8B-B14F-4D97-AF65-F5344CB8AC3E}">
        <p14:creationId xmlns:p14="http://schemas.microsoft.com/office/powerpoint/2010/main" val="1562116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~Equations</a:t>
            </a:r>
          </a:p>
          <a:p>
            <a:pPr marL="0" indent="0">
              <a:buNone/>
            </a:pPr>
            <a:r>
              <a:rPr lang="en-US" dirty="0"/>
              <a:t>~</a:t>
            </a:r>
          </a:p>
          <a:p>
            <a:pPr marL="0" indent="0">
              <a:buNone/>
            </a:pPr>
            <a:r>
              <a:rPr lang="en-US" dirty="0"/>
              <a:t>What if you wanted to know how much a particular feature of a house affects whether the house is sold. This would be a classification question—more precisely, a binary classification question.</a:t>
            </a:r>
          </a:p>
          <a:p>
            <a:pPr marL="0" indent="0">
              <a:buNone/>
            </a:pPr>
            <a:endParaRPr lang="en-US" dirty="0"/>
          </a:p>
          <a:p>
            <a:pPr marL="0" indent="0">
              <a:buNone/>
            </a:pPr>
            <a:r>
              <a:rPr lang="en-US" dirty="0"/>
              <a:t>Linear regression is useful to predict continuous values, and learning the regressor by gradient descent seems clever. Can you use a similar approach to solve a classification problem?</a:t>
            </a:r>
          </a:p>
          <a:p>
            <a:pPr marL="0" indent="0">
              <a:buNone/>
            </a:pPr>
            <a:endParaRPr lang="en-US" dirty="0"/>
          </a:p>
          <a:p>
            <a:pPr marL="0" indent="0">
              <a:buNone/>
            </a:pPr>
            <a:r>
              <a:rPr lang="en-US" dirty="0"/>
              <a:t>Examples of binary classification problems are listed on the slide. With all these scenarios, one problem is that the regression output (y) can take any real value, whereas the output of classification is one class or another (think y = 0 or y = 1).</a:t>
            </a:r>
          </a:p>
        </p:txBody>
      </p:sp>
    </p:spTree>
    <p:extLst>
      <p:ext uri="{BB962C8B-B14F-4D97-AF65-F5344CB8AC3E}">
        <p14:creationId xmlns:p14="http://schemas.microsoft.com/office/powerpoint/2010/main" val="29344525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~Equations</a:t>
            </a:r>
          </a:p>
          <a:p>
            <a:r>
              <a:rPr lang="en-US" dirty="0"/>
              <a:t>~Alt text: Plot of the sigmoid function. See details in notes.</a:t>
            </a:r>
          </a:p>
          <a:p>
            <a:r>
              <a:rPr lang="en-US" dirty="0"/>
              <a:t>~</a:t>
            </a:r>
          </a:p>
          <a:p>
            <a:r>
              <a:rPr lang="en-US" b="1" dirty="0"/>
              <a:t>Image description: </a:t>
            </a:r>
            <a:r>
              <a:rPr lang="en-US" dirty="0"/>
              <a:t>Plot of the sigmoid function. The function has a property to shrink the value of the input between 0 and 1. The default decision boundary is 0.5 for logistic regression. </a:t>
            </a:r>
            <a:r>
              <a:rPr lang="en-US" b="1" dirty="0"/>
              <a:t>End description.</a:t>
            </a:r>
          </a:p>
          <a:p>
            <a:endParaRPr lang="en-US" dirty="0"/>
          </a:p>
          <a:p>
            <a:r>
              <a:rPr lang="en-US" dirty="0"/>
              <a:t>One idea to link the regression to classification is to use the sigmoid (logistic) function to “squish” the values that come from regression to a range from 0 to 1. Think of these new values as class probabilities. The closer the value is to 0, the more likely that it belongs to class 0; the closer to 1, the more likely that it belongs to class 1. </a:t>
            </a:r>
            <a:r>
              <a:rPr lang="en-US" dirty="0">
                <a:sym typeface="Wingdings" pitchFamily="2" charset="2"/>
              </a:rPr>
              <a:t>To decide on points in the middle, define a decision boundary at 0.5 to extract class assignments from the 0–1 probabilities range. A</a:t>
            </a:r>
            <a:r>
              <a:rPr lang="en-US" dirty="0"/>
              <a:t>nything less than 0.5 assigns to class 0, and anything more than 0.5 assigns to class 1.</a:t>
            </a:r>
          </a:p>
          <a:p>
            <a:endParaRPr lang="en-US" dirty="0">
              <a:sym typeface="Wingdings" pitchFamily="2" charset="2"/>
            </a:endParaRPr>
          </a:p>
          <a:p>
            <a:r>
              <a:rPr lang="en-US" dirty="0">
                <a:sym typeface="Wingdings" pitchFamily="2" charset="2"/>
              </a:rPr>
              <a:t>The classifier uses regression outputs to the sigmoid (logistic) function and is defined by the sigmoid equation. The classifier is appropriately called logistic regression.</a:t>
            </a:r>
          </a:p>
          <a:p>
            <a:endParaRPr lang="en-US" dirty="0">
              <a:sym typeface="Wingdings" pitchFamily="2" charset="2"/>
            </a:endParaRPr>
          </a:p>
          <a:p>
            <a:r>
              <a:rPr lang="en-US" dirty="0"/>
              <a:t>If this is the classifier, how do you learn the best classifier? Would it work the same as with regression? Would it start with an initial weak classifier (some choice of w’s)? Would you then examine the value of an error function and update the w’s by using gradient descent, until it is a better classifier? What would that error function be?</a:t>
            </a:r>
          </a:p>
        </p:txBody>
      </p:sp>
    </p:spTree>
    <p:extLst>
      <p:ext uri="{BB962C8B-B14F-4D97-AF65-F5344CB8AC3E}">
        <p14:creationId xmlns:p14="http://schemas.microsoft.com/office/powerpoint/2010/main" val="3223760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~Equations</a:t>
            </a:r>
          </a:p>
          <a:p>
            <a:r>
              <a:rPr lang="en-US" dirty="0"/>
              <a:t>~</a:t>
            </a:r>
          </a:p>
          <a:p>
            <a:r>
              <a:rPr lang="en-US" dirty="0"/>
              <a:t>You need an loss function that can quantify how close the classifier output (p) is to the true class (y, which is 0 or 1).</a:t>
            </a:r>
          </a:p>
          <a:p>
            <a:endParaRPr lang="en-US" dirty="0"/>
          </a:p>
          <a:p>
            <a:r>
              <a:rPr lang="en-US" dirty="0"/>
              <a:t>The LogLoss function (also known as binary cross-entropy loss) is a suitable loss function for logistic regression. Therefore, to improve a logistic regression model’s learning from data, you want to minimize the log-loss.</a:t>
            </a:r>
          </a:p>
          <a:p>
            <a:endParaRPr lang="en-US" dirty="0"/>
          </a:p>
          <a:p>
            <a:r>
              <a:rPr lang="en-US" dirty="0"/>
              <a:t>The LogLoss function is not as intuitive as the sum of squares error. You can test whether closer predictions produce lower LogLoss values to ensure that monitoring and minimizing this LogLoss function will indeed lead to an overall better model.</a:t>
            </a:r>
          </a:p>
        </p:txBody>
      </p:sp>
    </p:spTree>
    <p:extLst>
      <p:ext uri="{BB962C8B-B14F-4D97-AF65-F5344CB8AC3E}">
        <p14:creationId xmlns:p14="http://schemas.microsoft.com/office/powerpoint/2010/main" val="1211334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~Equations</a:t>
            </a:r>
          </a:p>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Interpreting the weights in logistic regression differs from interpreting the weights in linear regression because the weights don’t influence the output linearly any longer. Still, when you need to use the trained log regression model to predict on a new data point with its set of features, use the logistic weights as multipliers on the features. Transform the weighted sum with the logistic function to a probability and produce the desired class prediction by using a decision threshold.</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dirty="0"/>
          </a:p>
          <a:p>
            <a:pPr fontAlgn="base"/>
            <a:r>
              <a:rPr lang="en-US" dirty="0"/>
              <a:t>You can extend linear and logistic regression to handle nonlinear regression or classification problems by incorporating new features that are based on the interactions between existing features or higher order terms.</a:t>
            </a:r>
          </a:p>
        </p:txBody>
      </p:sp>
    </p:spTree>
    <p:extLst>
      <p:ext uri="{BB962C8B-B14F-4D97-AF65-F5344CB8AC3E}">
        <p14:creationId xmlns:p14="http://schemas.microsoft.com/office/powerpoint/2010/main" val="31285314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0861705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858375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r>
              <a:rPr lang="en-US" b="0" i="0" dirty="0"/>
              <a:t>~Alt text: Graphic of relationship between complexity and error. See details in notes.</a:t>
            </a:r>
          </a:p>
          <a:p>
            <a:pPr marL="0" marR="0" lvl="0" indent="0" algn="l" defTabSz="914379" rtl="0" eaLnBrk="1" fontAlgn="auto" latinLnBrk="0" hangingPunct="1">
              <a:lnSpc>
                <a:spcPct val="100000"/>
              </a:lnSpc>
              <a:spcBef>
                <a:spcPts val="0"/>
              </a:spcBef>
              <a:spcAft>
                <a:spcPts val="0"/>
              </a:spcAft>
              <a:buClrTx/>
              <a:buSzTx/>
              <a:buFontTx/>
              <a:buNone/>
              <a:tabLst/>
              <a:defRPr/>
            </a:pPr>
            <a:r>
              <a:rPr lang="en-US" b="0" i="0" dirty="0"/>
              <a:t>~</a:t>
            </a:r>
          </a:p>
          <a:p>
            <a:pPr marL="0" marR="0" lvl="0" indent="0" algn="l" defTabSz="914379" rtl="0" eaLnBrk="1" fontAlgn="auto" latinLnBrk="0" hangingPunct="1">
              <a:lnSpc>
                <a:spcPct val="100000"/>
              </a:lnSpc>
              <a:spcBef>
                <a:spcPts val="0"/>
              </a:spcBef>
              <a:spcAft>
                <a:spcPts val="0"/>
              </a:spcAft>
              <a:buClrTx/>
              <a:buSzTx/>
              <a:buFontTx/>
              <a:buNone/>
              <a:tabLst/>
              <a:defRPr/>
            </a:pPr>
            <a:r>
              <a:rPr lang="en-US" b="1" dirty="0"/>
              <a:t>Image description:</a:t>
            </a:r>
            <a:r>
              <a:rPr lang="en-US" b="0" dirty="0"/>
              <a:t> Graphic to show how models tend to overfit with increasing complexity. Initially, the error decreases for training loss and generalization loss. However, after a point, the training loss continues to reduce while the generalization loss increases. This indicates that the model is overfitting. </a:t>
            </a:r>
            <a:r>
              <a:rPr lang="en-US" b="1" dirty="0"/>
              <a:t>End description.</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Consider overfitting, underfitting, and “good fit” in regression models, such as a nonlinear logistic regression model.</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Remember that a learned (linear or logistic) regression model is a collection of weights—a w vector.</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Underfitting occurs when not enough learning was done. The model is usually too simple. Maybe it considers fewer features, or maybe some features contribute little to the model, so their multipliers (weights) are small.</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Losses plots: Underfitting models don’t usually perform well on the training dataset. In turn, they don’t perform well on future similar datasets, such as the validation or test datasets.</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Think of an underfitting model as a collection of weights. The w vector would have many zeros (meaning that most features don’t contribute or have an impact) or would have small values (meaning that features have little to say).</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Overfitting occurs when too much learning was done. The model is usually too complex and might consider all features. This might include some complex nonlinear combination of features, with most features having a strong voice or large weights.</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Losses plots: Overfitting models usually perform well on the training dataset, and learn every detail and noise in the training data. This can negatively impact the performance of the model on future data. These models don’t generalize well to new data—they merely memorize the training data. Think of an overfitting model as a collection of weights. The w vector would be larger in size or contain larger values.</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With this perspective:</a:t>
            </a:r>
          </a:p>
          <a:p>
            <a:pPr marL="171450" marR="0" lvl="0" indent="-171450" algn="l" defTabSz="91437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Overfitting model = w vector, large size, large values = the best fit</a:t>
            </a:r>
          </a:p>
          <a:p>
            <a:pPr marL="171450" marR="0" lvl="0" indent="-171450" algn="l" defTabSz="91437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Underfitting model = w vector, small size, small values, many zeros = the best complexity (if you consider simpler to be better)</a:t>
            </a:r>
          </a:p>
          <a:p>
            <a:pPr marL="171450" marR="0" lvl="0" indent="-171450" algn="l" defTabSz="91437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You can provision a “good fit” model—a regular model—as a compromise model. Conceptually, it is a compromise between fit and complexity. It has the weights vector w somewhere between as size and values go, not too few or too many features, and not too small or too large weights.</a:t>
            </a:r>
          </a:p>
        </p:txBody>
      </p:sp>
    </p:spTree>
    <p:extLst>
      <p:ext uri="{BB962C8B-B14F-4D97-AF65-F5344CB8AC3E}">
        <p14:creationId xmlns:p14="http://schemas.microsoft.com/office/powerpoint/2010/main" val="3144279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30887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0" dirty="0"/>
              <a:t>~Equations</a:t>
            </a:r>
          </a:p>
          <a:p>
            <a:pPr fontAlgn="base"/>
            <a:r>
              <a:rPr lang="en-US" b="0" dirty="0"/>
              <a:t>~</a:t>
            </a:r>
          </a:p>
          <a:p>
            <a:pPr fontAlgn="base"/>
            <a:r>
              <a:rPr lang="en-US" b="0" dirty="0"/>
              <a:t>How does regularization penalize large weights?</a:t>
            </a:r>
          </a:p>
          <a:p>
            <a:pPr fontAlgn="base"/>
            <a:endParaRPr lang="en-US" b="0" dirty="0"/>
          </a:p>
          <a:p>
            <a:pPr marL="0" marR="0" lvl="0" indent="0" algn="l" defTabSz="914379" rtl="0" eaLnBrk="1" fontAlgn="auto" latinLnBrk="0" hangingPunct="1">
              <a:buClrTx/>
              <a:buSzTx/>
              <a:buFontTx/>
              <a:buNone/>
              <a:tabLst/>
              <a:defRPr/>
            </a:pPr>
            <a:r>
              <a:rPr lang="en-US" b="0" dirty="0"/>
              <a:t>Weights are learned by minimizing an error function—here C(w) with respect to w, aiming for the best fit of the model to the data.</a:t>
            </a:r>
          </a:p>
          <a:p>
            <a:pPr marL="0" marR="0" lvl="0" indent="0" algn="l" defTabSz="914379" rtl="0" eaLnBrk="1" fontAlgn="auto" latinLnBrk="0" hangingPunct="1">
              <a:buClrTx/>
              <a:buSzTx/>
              <a:buFontTx/>
              <a:buNone/>
              <a:tabLst/>
              <a:defRPr/>
            </a:pPr>
            <a:endParaRPr lang="en-US" b="0" dirty="0"/>
          </a:p>
          <a:p>
            <a:pPr marL="0" marR="0" lvl="0" indent="0" algn="l" defTabSz="914379" rtl="0" eaLnBrk="1" fontAlgn="auto" latinLnBrk="0" hangingPunct="1">
              <a:buClrTx/>
              <a:buSzTx/>
              <a:buFontTx/>
              <a:buNone/>
              <a:tabLst/>
              <a:defRPr/>
            </a:pPr>
            <a:r>
              <a:rPr lang="en-US" b="0" dirty="0"/>
              <a:t>Think of it as aiming for best complexity where some complexity function could also be minimized with respect to w. That function is traditional called a penalty in ML.</a:t>
            </a:r>
          </a:p>
          <a:p>
            <a:pPr marL="0" marR="0" lvl="0" indent="0" algn="l" defTabSz="914379" rtl="0" eaLnBrk="1" fontAlgn="auto" latinLnBrk="0" hangingPunct="1">
              <a:buClrTx/>
              <a:buSzTx/>
              <a:buFontTx/>
              <a:buNone/>
              <a:tabLst/>
              <a:defRPr/>
            </a:pPr>
            <a:endParaRPr lang="en-US" b="0" dirty="0"/>
          </a:p>
          <a:p>
            <a:pPr marL="0" marR="0" lvl="0" indent="0" algn="l" defTabSz="914379" rtl="0" eaLnBrk="1" fontAlgn="auto" latinLnBrk="0" hangingPunct="1">
              <a:buClrTx/>
              <a:buSzTx/>
              <a:buFontTx/>
              <a:buNone/>
              <a:tabLst/>
              <a:defRPr/>
            </a:pPr>
            <a:r>
              <a:rPr lang="en-US" b="0" dirty="0"/>
              <a:t>To regularize an ML model, you minimize the extended error (cost) regularized function of w to get a simpler model:</a:t>
            </a:r>
          </a:p>
          <a:p>
            <a:pPr marL="171450" marR="0" lvl="0" indent="-171450" algn="l" defTabSz="914379" rtl="0" eaLnBrk="1" fontAlgn="auto" latinLnBrk="0" hangingPunct="1">
              <a:buClrTx/>
              <a:buSzTx/>
              <a:buFont typeface="Arial" panose="020B0604020202020204" pitchFamily="34" charset="0"/>
              <a:buChar char="•"/>
              <a:tabLst/>
              <a:defRPr/>
            </a:pPr>
            <a:r>
              <a:rPr lang="en-US" b="0" dirty="0"/>
              <a:t>Minimize the original error (cost) function for a good fit.</a:t>
            </a:r>
          </a:p>
          <a:p>
            <a:pPr marL="171450" marR="0" lvl="0" indent="-171450" algn="l" defTabSz="914379" rtl="0" eaLnBrk="1" fontAlgn="auto" latinLnBrk="0" hangingPunct="1">
              <a:buClrTx/>
              <a:buSzTx/>
              <a:buFont typeface="Arial" panose="020B0604020202020204" pitchFamily="34" charset="0"/>
              <a:buChar char="•"/>
              <a:tabLst/>
              <a:defRPr/>
            </a:pPr>
            <a:r>
              <a:rPr lang="en-US" b="0" dirty="0"/>
              <a:t>At the same time, minimize the complexity of the model.</a:t>
            </a:r>
          </a:p>
          <a:p>
            <a:pPr marL="0" marR="0" lvl="0" indent="0" algn="l" defTabSz="914379" rtl="0" eaLnBrk="1" fontAlgn="auto" latinLnBrk="0" hangingPunct="1">
              <a:buClrTx/>
              <a:buSzTx/>
              <a:buFontTx/>
              <a:buNone/>
              <a:tabLst/>
              <a:defRPr/>
            </a:pPr>
            <a:endParaRPr lang="en-US" b="0" dirty="0"/>
          </a:p>
          <a:p>
            <a:pPr fontAlgn="base"/>
            <a:r>
              <a:rPr lang="en-US" b="0" dirty="0"/>
              <a:t>You can use the regularizer parameter to calibrate or control the strength of the regularization:</a:t>
            </a:r>
          </a:p>
          <a:p>
            <a:pPr marL="171450" indent="-171450" fontAlgn="base">
              <a:buFont typeface="Arial" panose="020B0604020202020204" pitchFamily="34" charset="0"/>
              <a:buChar char="•"/>
            </a:pPr>
            <a:r>
              <a:rPr lang="en-US" b="0" dirty="0"/>
              <a:t>If alpha = 0, no penalty for complexity is applied (the model will concentrate on the best fit alone; probably overfitting by driving the errors as low as possible).</a:t>
            </a:r>
          </a:p>
          <a:p>
            <a:pPr marL="171450" indent="-171450" fontAlgn="base">
              <a:buFont typeface="Arial" panose="020B0604020202020204" pitchFamily="34" charset="0"/>
              <a:buChar char="•"/>
            </a:pPr>
            <a:r>
              <a:rPr lang="en-US" b="0" dirty="0"/>
              <a:t>If alpha is too big, the complexity penalty is strong, leading to simple models (probably underfitting models).</a:t>
            </a:r>
          </a:p>
          <a:p>
            <a:pPr marL="171450" indent="-171450" fontAlgn="base">
              <a:buFont typeface="Arial" panose="020B0604020202020204" pitchFamily="34" charset="0"/>
              <a:buChar char="•"/>
            </a:pPr>
            <a:r>
              <a:rPr lang="en-US" b="0" dirty="0"/>
              <a:t>It’s difficult to know what the best value of alpha is for your data and model.</a:t>
            </a:r>
          </a:p>
          <a:p>
            <a:pPr marL="171450" indent="-171450" fontAlgn="base">
              <a:buFont typeface="Arial" panose="020B0604020202020204" pitchFamily="34" charset="0"/>
              <a:buChar char="•"/>
            </a:pPr>
            <a:r>
              <a:rPr lang="en-US" b="0" dirty="0"/>
              <a:t>Treat alpha as a hyperparameter—select the best value by using a validation set or k-fold CV.</a:t>
            </a:r>
          </a:p>
          <a:p>
            <a:pPr lvl="0" fontAlgn="base">
              <a:defRPr/>
            </a:pPr>
            <a:endParaRPr lang="en-US" b="0" dirty="0"/>
          </a:p>
          <a:p>
            <a:pPr lvl="0" fontAlgn="base">
              <a:defRPr/>
            </a:pPr>
            <a:r>
              <a:rPr lang="en-US" b="0" dirty="0"/>
              <a:t>Ridge regression (L2 regularization): Penalizes the model by minimizing the sum of the squared values of all feature weights. Tries to uniformly make all weights smaller but doesn’t necessarily drive them to zero. For more information, see Ridge Regression on Wikipedia at </a:t>
            </a:r>
            <a:r>
              <a:rPr lang="en-US" b="0" dirty="0">
                <a:hlinkClick r:id="rId3"/>
              </a:rPr>
              <a:t>https://en.wikipedia.org/wiki/Ridge_regression</a:t>
            </a:r>
            <a:r>
              <a:rPr lang="en-US" b="0" dirty="0"/>
              <a:t>.</a:t>
            </a:r>
          </a:p>
          <a:p>
            <a:pPr lvl="0" fontAlgn="base">
              <a:defRPr/>
            </a:pPr>
            <a:endParaRPr lang="en-US" b="0" dirty="0"/>
          </a:p>
          <a:p>
            <a:pPr lvl="0" fontAlgn="base">
              <a:defRPr/>
            </a:pPr>
            <a:r>
              <a:rPr lang="en-US" b="0" dirty="0"/>
              <a:t>Lasso (least absolute shrinkage and selection operator) regression (L1 regularization): Penalizes the sum of the absolute values of all feature weights, shrinking some weights all the way to 0, because of the geometry of the L1 norm/abs value. Therefore, L1 regularization performs feature selection. If weights are learned to be zero, then the corresponding features were deemed unnecessary—the model won’t use them. For more information, see Lasso (Statistics) on Wikipedia at </a:t>
            </a:r>
            <a:r>
              <a:rPr lang="en-US" b="0" dirty="0">
                <a:hlinkClick r:id="rId4"/>
              </a:rPr>
              <a:t>https://en.wikipedia.org/wiki/Lasso_(statistics)</a:t>
            </a:r>
            <a:r>
              <a:rPr lang="en-US" b="0" dirty="0"/>
              <a:t>.</a:t>
            </a:r>
          </a:p>
          <a:p>
            <a:pPr marL="0" marR="0" lvl="0" indent="0" algn="l" defTabSz="914379" rtl="0" eaLnBrk="1" fontAlgn="auto" latinLnBrk="0" hangingPunct="1">
              <a:buClrTx/>
              <a:buSzTx/>
              <a:buFontTx/>
              <a:buNone/>
              <a:tabLst/>
              <a:defRPr/>
            </a:pPr>
            <a:endParaRPr lang="en-US" b="0" dirty="0"/>
          </a:p>
          <a:p>
            <a:pPr marL="0" marR="0" lvl="0" indent="0" algn="l" defTabSz="914379" rtl="0" eaLnBrk="1" fontAlgn="auto" latinLnBrk="0" hangingPunct="1">
              <a:buClrTx/>
              <a:buSzTx/>
              <a:buFontTx/>
              <a:buNone/>
              <a:tabLst/>
              <a:defRPr/>
            </a:pPr>
            <a:r>
              <a:rPr lang="en-US" b="0" dirty="0"/>
              <a:t>As with any other metric-based procedure, to avoid any scaling issues remember to scale your features first, before regularization.</a:t>
            </a:r>
          </a:p>
        </p:txBody>
      </p:sp>
    </p:spTree>
    <p:extLst>
      <p:ext uri="{BB962C8B-B14F-4D97-AF65-F5344CB8AC3E}">
        <p14:creationId xmlns:p14="http://schemas.microsoft.com/office/powerpoint/2010/main" val="38670332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165639"/>
          </a:xfrm>
        </p:spPr>
        <p:txBody>
          <a:bodyPr/>
          <a:lstStyle/>
          <a:p>
            <a:pPr fontAlgn="base"/>
            <a:r>
              <a:rPr lang="en-US" u="none" dirty="0"/>
              <a:t>~Equations</a:t>
            </a:r>
          </a:p>
          <a:p>
            <a:pPr fontAlgn="base"/>
            <a:r>
              <a:rPr lang="en-US" u="none" dirty="0"/>
              <a:t>~</a:t>
            </a:r>
          </a:p>
          <a:p>
            <a:pPr fontAlgn="base"/>
            <a:r>
              <a:rPr lang="en-US" u="none" dirty="0"/>
              <a:t>Now that you know some techniques to learn the coefficients in a linear or logistic regression model, and how to adjust overfitting or underfitting models, you will learn how to use regression models in practice with sklearn.</a:t>
            </a:r>
          </a:p>
          <a:p>
            <a:pPr marL="0" marR="0" lvl="0" indent="0" algn="l" defTabSz="914379" rtl="0" eaLnBrk="1" fontAlgn="auto" latinLnBrk="0" hangingPunct="1">
              <a:buClrTx/>
              <a:buSzTx/>
              <a:buFontTx/>
              <a:buNone/>
              <a:tabLst/>
              <a:defRPr/>
            </a:pPr>
            <a:endParaRPr lang="en-US" u="none" dirty="0"/>
          </a:p>
          <a:p>
            <a:pPr marL="0" marR="0" lvl="0" indent="0" algn="l" defTabSz="914379" rtl="0" eaLnBrk="1" fontAlgn="auto" latinLnBrk="0" hangingPunct="1">
              <a:buClrTx/>
              <a:buSzTx/>
              <a:buFontTx/>
              <a:buNone/>
              <a:tabLst/>
              <a:defRPr/>
            </a:pPr>
            <a:r>
              <a:rPr lang="en-US" u="none" dirty="0"/>
              <a:t>Sklearn has a few linear regression implementations:</a:t>
            </a:r>
          </a:p>
          <a:p>
            <a:pPr marL="171450" lvl="0" indent="-171450" defTabSz="914379">
              <a:buFont typeface="Arial" panose="020B0604020202020204" pitchFamily="34" charset="0"/>
              <a:buChar char="•"/>
              <a:defRPr/>
            </a:pPr>
            <a:r>
              <a:rPr lang="en-US" dirty="0"/>
              <a:t>LinearRegression: Fits </a:t>
            </a:r>
            <a:r>
              <a:rPr lang="en-US" u="none" dirty="0"/>
              <a:t>a linear model by computing a solution to minimize sum of squares error by using matrix formulas. Runs into issues when features are highly correlated, producing large variance in results. For </a:t>
            </a:r>
            <a:r>
              <a:rPr lang="en-US" dirty="0"/>
              <a:t>more information, see the sklearn LinearRegression documentation at </a:t>
            </a:r>
            <a:r>
              <a:rPr lang="en-US" dirty="0">
                <a:hlinkClick r:id="rId3"/>
              </a:rPr>
              <a:t>https://scikit-learn.org/stable/modules/generated/sklearn.linear_model.LinearRegression.html</a:t>
            </a:r>
            <a:r>
              <a:rPr lang="en-US" dirty="0"/>
              <a:t>.</a:t>
            </a:r>
          </a:p>
          <a:p>
            <a:pPr marL="171450" lvl="0" indent="-171450" defTabSz="914379">
              <a:buFont typeface="Arial" panose="020B0604020202020204" pitchFamily="34" charset="0"/>
              <a:buChar char="•"/>
              <a:defRPr/>
            </a:pPr>
            <a:r>
              <a:rPr lang="en-US" u="none" dirty="0"/>
              <a:t>Ridge: Addresses some problems of linear regression by imposing an L2 penalty (regularization is applied by default). The regularizer parameter, </a:t>
            </a:r>
            <a:r>
              <a:rPr lang="el-GR" u="none" dirty="0"/>
              <a:t>α</a:t>
            </a:r>
            <a:r>
              <a:rPr lang="en-US" u="none" dirty="0"/>
              <a:t> </a:t>
            </a:r>
            <a:r>
              <a:rPr lang="el-GR" u="none" dirty="0"/>
              <a:t>≥</a:t>
            </a:r>
            <a:r>
              <a:rPr lang="en-US" u="none" dirty="0"/>
              <a:t> </a:t>
            </a:r>
            <a:r>
              <a:rPr lang="el-GR" u="none" dirty="0"/>
              <a:t>0</a:t>
            </a:r>
            <a:r>
              <a:rPr lang="en-US" u="none" dirty="0"/>
              <a:t>,</a:t>
            </a:r>
            <a:r>
              <a:rPr lang="el-GR" u="none" dirty="0"/>
              <a:t> </a:t>
            </a:r>
            <a:r>
              <a:rPr lang="en-US" u="none" dirty="0"/>
              <a:t>controls the amount of regularization: the larger the value of </a:t>
            </a:r>
            <a:r>
              <a:rPr lang="el-GR" u="none" dirty="0"/>
              <a:t>α, </a:t>
            </a:r>
            <a:r>
              <a:rPr lang="en-US" u="none" dirty="0"/>
              <a:t>the greater the amount of regularization or shrinkage, and thus the coefficients become more robust to collinearity. For more information, see the sklearn Ridge documentation </a:t>
            </a:r>
            <a:r>
              <a:rPr lang="en-US" dirty="0"/>
              <a:t>at </a:t>
            </a:r>
            <a:r>
              <a:rPr lang="en-US" dirty="0">
                <a:hlinkClick r:id="rId4"/>
              </a:rPr>
              <a:t>https://scikit-learn.org/stable/modules/generated/sklearn.linear_model.Ridge.html</a:t>
            </a:r>
            <a:r>
              <a:rPr lang="en-US" dirty="0"/>
              <a:t>.</a:t>
            </a:r>
          </a:p>
          <a:p>
            <a:pPr marL="171450" lvl="0" indent="-171450" defTabSz="914379">
              <a:buFont typeface="Arial" panose="020B0604020202020204" pitchFamily="34" charset="0"/>
              <a:buChar char="•"/>
              <a:defRPr/>
            </a:pPr>
            <a:r>
              <a:rPr lang="en-US" u="none" dirty="0"/>
              <a:t>RidgeCV: Implements ridge regression with built-in cross-validation of the alpha parameter (cv = 5). For more information, see the sklearn RidgeCV documentation </a:t>
            </a:r>
            <a:r>
              <a:rPr lang="en-US" dirty="0"/>
              <a:t>at </a:t>
            </a:r>
            <a:r>
              <a:rPr lang="en-US" dirty="0">
                <a:hlinkClick r:id="rId5"/>
              </a:rPr>
              <a:t>https://scikit-learn.org/stable/modules/generated/sklearn.linear_model.RidgeCV.html</a:t>
            </a:r>
            <a:r>
              <a:rPr lang="en-US" dirty="0"/>
              <a:t>.</a:t>
            </a:r>
          </a:p>
          <a:p>
            <a:pPr lvl="0" defTabSz="914379">
              <a:defRPr/>
            </a:pPr>
            <a:endParaRPr lang="en-US" u="none" dirty="0"/>
          </a:p>
          <a:p>
            <a:pPr lvl="0" defTabSz="914379">
              <a:defRPr/>
            </a:pPr>
            <a:r>
              <a:rPr lang="en-US" dirty="0"/>
              <a:t>If you would rather try an L1 penalty, Lasso and LassoCV are also available. For more information, see the sklearn Lasso documentation at </a:t>
            </a:r>
            <a:r>
              <a:rPr lang="en-US" dirty="0">
                <a:hlinkClick r:id="rId6"/>
              </a:rPr>
              <a:t>https://scikit-learn.org/stable/modules/generated/sklearn.linear_model.Lasso.html</a:t>
            </a:r>
            <a:r>
              <a:rPr lang="en-US" dirty="0"/>
              <a:t>.</a:t>
            </a:r>
            <a:endParaRPr lang="en-US" u="none" dirty="0"/>
          </a:p>
          <a:p>
            <a:pPr marL="0" marR="0" lvl="0" indent="0" algn="l" defTabSz="914379" rtl="0" eaLnBrk="1" fontAlgn="auto" latinLnBrk="0" hangingPunct="1">
              <a:buClrTx/>
              <a:buSzTx/>
              <a:buFontTx/>
              <a:buNone/>
              <a:tabLst/>
              <a:defRPr/>
            </a:pPr>
            <a:endParaRPr lang="en-US" u="none" dirty="0"/>
          </a:p>
          <a:p>
            <a:pPr marL="0" marR="0" lvl="0" indent="0" algn="l" defTabSz="914379" rtl="0" eaLnBrk="1" fontAlgn="auto" latinLnBrk="0" hangingPunct="1">
              <a:buClrTx/>
              <a:buSzTx/>
              <a:buFontTx/>
              <a:buNone/>
              <a:tabLst/>
              <a:defRPr/>
            </a:pPr>
            <a:r>
              <a:rPr lang="en-US" u="none" dirty="0"/>
              <a:t>LogisticRegression, and LogisticRegressionCV with built-in cross-validation:</a:t>
            </a:r>
          </a:p>
          <a:p>
            <a:pPr marL="171450" marR="0" lvl="0" indent="-171450" algn="l" defTabSz="914379" rtl="0" eaLnBrk="1" fontAlgn="auto" latinLnBrk="0" hangingPunct="1">
              <a:buClrTx/>
              <a:buSzTx/>
              <a:buFont typeface="Arial" panose="020B0604020202020204" pitchFamily="34" charset="0"/>
              <a:buChar char="•"/>
              <a:tabLst/>
              <a:defRPr/>
            </a:pPr>
            <a:r>
              <a:rPr lang="en-US" u="none" dirty="0"/>
              <a:t>All regularizations are done by a penalty parameter.</a:t>
            </a:r>
          </a:p>
          <a:p>
            <a:pPr marL="171450" indent="-171450">
              <a:buFont typeface="Arial" panose="020B0604020202020204" pitchFamily="34" charset="0"/>
              <a:buChar char="•"/>
            </a:pPr>
            <a:r>
              <a:rPr lang="en-US" u="none" dirty="0"/>
              <a:t>Regularization is applied by default and uses a slightly different regularizer parameter that is attached to the cost function, not the penalty.</a:t>
            </a:r>
          </a:p>
          <a:p>
            <a:pPr marL="171450" indent="-171450">
              <a:buFont typeface="Arial" panose="020B0604020202020204" pitchFamily="34" charset="0"/>
              <a:buChar char="•"/>
            </a:pPr>
            <a:r>
              <a:rPr lang="en-US" u="none" dirty="0"/>
              <a:t>C = 1/alpha. The larger the value of C</a:t>
            </a:r>
            <a:r>
              <a:rPr lang="el-GR" u="none" dirty="0"/>
              <a:t>, </a:t>
            </a:r>
            <a:r>
              <a:rPr lang="en-US" u="none" dirty="0"/>
              <a:t>the lower the amount of regularization.</a:t>
            </a:r>
          </a:p>
        </p:txBody>
      </p:sp>
    </p:spTree>
    <p:extLst>
      <p:ext uri="{BB962C8B-B14F-4D97-AF65-F5344CB8AC3E}">
        <p14:creationId xmlns:p14="http://schemas.microsoft.com/office/powerpoint/2010/main" val="32049763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Tree>
    <p:extLst>
      <p:ext uri="{BB962C8B-B14F-4D97-AF65-F5344CB8AC3E}">
        <p14:creationId xmlns:p14="http://schemas.microsoft.com/office/powerpoint/2010/main" val="30302843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0957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4</a:t>
            </a:r>
          </a:p>
        </p:txBody>
      </p:sp>
    </p:spTree>
    <p:extLst>
      <p:ext uri="{BB962C8B-B14F-4D97-AF65-F5344CB8AC3E}">
        <p14:creationId xmlns:p14="http://schemas.microsoft.com/office/powerpoint/2010/main" val="27194115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6</a:t>
            </a:r>
          </a:p>
        </p:txBody>
      </p:sp>
    </p:spTree>
    <p:extLst>
      <p:ext uri="{BB962C8B-B14F-4D97-AF65-F5344CB8AC3E}">
        <p14:creationId xmlns:p14="http://schemas.microsoft.com/office/powerpoint/2010/main" val="4661910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7</a:t>
            </a:r>
          </a:p>
        </p:txBody>
      </p:sp>
    </p:spTree>
    <p:extLst>
      <p:ext uri="{BB962C8B-B14F-4D97-AF65-F5344CB8AC3E}">
        <p14:creationId xmlns:p14="http://schemas.microsoft.com/office/powerpoint/2010/main" val="901537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8</a:t>
            </a:r>
          </a:p>
        </p:txBody>
      </p:sp>
    </p:spTree>
    <p:extLst>
      <p:ext uri="{BB962C8B-B14F-4D97-AF65-F5344CB8AC3E}">
        <p14:creationId xmlns:p14="http://schemas.microsoft.com/office/powerpoint/2010/main" val="7279322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~Source for slide 9</a:t>
            </a:r>
          </a:p>
        </p:txBody>
      </p:sp>
    </p:spTree>
    <p:extLst>
      <p:ext uri="{BB962C8B-B14F-4D97-AF65-F5344CB8AC3E}">
        <p14:creationId xmlns:p14="http://schemas.microsoft.com/office/powerpoint/2010/main" val="1917612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features-rules-target: Flowchart of the ideal result for an ML model where features are used to create rules that output the target value.</a:t>
            </a:r>
          </a:p>
          <a:p>
            <a:r>
              <a:rPr lang="en-US" dirty="0"/>
              <a:t>~Alt text – features-rules-prediction: Flowchart of the real result for an ML model where features are used to create rules that output a prediction.</a:t>
            </a:r>
          </a:p>
          <a:p>
            <a:r>
              <a:rPr lang="en-US" dirty="0"/>
              <a:t>~Alt text – arrow: Arrow indicates a difference, or error, between the target and predicted value.</a:t>
            </a:r>
          </a:p>
          <a:p>
            <a:r>
              <a:rPr lang="en-US" dirty="0"/>
              <a:t>~</a:t>
            </a:r>
          </a:p>
          <a:p>
            <a:r>
              <a:rPr lang="en-US" dirty="0"/>
              <a:t>Every ML model aims to take in the model features and match the model target. In reality, almost all ML models take in the model features and make model predictions that rarely match the model target exactly. Some error occurs.</a:t>
            </a:r>
          </a:p>
          <a:p>
            <a:endParaRPr lang="en-US" dirty="0"/>
          </a:p>
          <a:p>
            <a:r>
              <a:rPr lang="en-US" dirty="0"/>
              <a:t>The key focus of ML is learning better models where the overall model error gets smaller—ideally, as small as possible!</a:t>
            </a:r>
          </a:p>
        </p:txBody>
      </p:sp>
    </p:spTree>
    <p:extLst>
      <p:ext uri="{BB962C8B-B14F-4D97-AF65-F5344CB8AC3E}">
        <p14:creationId xmlns:p14="http://schemas.microsoft.com/office/powerpoint/2010/main" val="5953052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10</a:t>
            </a:r>
          </a:p>
        </p:txBody>
      </p:sp>
    </p:spTree>
    <p:extLst>
      <p:ext uri="{BB962C8B-B14F-4D97-AF65-F5344CB8AC3E}">
        <p14:creationId xmlns:p14="http://schemas.microsoft.com/office/powerpoint/2010/main" val="18539714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11</a:t>
            </a:r>
          </a:p>
        </p:txBody>
      </p:sp>
    </p:spTree>
    <p:extLst>
      <p:ext uri="{BB962C8B-B14F-4D97-AF65-F5344CB8AC3E}">
        <p14:creationId xmlns:p14="http://schemas.microsoft.com/office/powerpoint/2010/main" val="15020987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12</a:t>
            </a:r>
          </a:p>
        </p:txBody>
      </p:sp>
    </p:spTree>
    <p:extLst>
      <p:ext uri="{BB962C8B-B14F-4D97-AF65-F5344CB8AC3E}">
        <p14:creationId xmlns:p14="http://schemas.microsoft.com/office/powerpoint/2010/main" val="197154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13</a:t>
            </a:r>
          </a:p>
        </p:txBody>
      </p:sp>
    </p:spTree>
    <p:extLst>
      <p:ext uri="{BB962C8B-B14F-4D97-AF65-F5344CB8AC3E}">
        <p14:creationId xmlns:p14="http://schemas.microsoft.com/office/powerpoint/2010/main" val="24334193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14</a:t>
            </a:r>
          </a:p>
        </p:txBody>
      </p:sp>
    </p:spTree>
    <p:extLst>
      <p:ext uri="{BB962C8B-B14F-4D97-AF65-F5344CB8AC3E}">
        <p14:creationId xmlns:p14="http://schemas.microsoft.com/office/powerpoint/2010/main" val="35957461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15</a:t>
            </a:r>
          </a:p>
        </p:txBody>
      </p:sp>
    </p:spTree>
    <p:extLst>
      <p:ext uri="{BB962C8B-B14F-4D97-AF65-F5344CB8AC3E}">
        <p14:creationId xmlns:p14="http://schemas.microsoft.com/office/powerpoint/2010/main" val="14819653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16</a:t>
            </a:r>
          </a:p>
        </p:txBody>
      </p:sp>
    </p:spTree>
    <p:extLst>
      <p:ext uri="{BB962C8B-B14F-4D97-AF65-F5344CB8AC3E}">
        <p14:creationId xmlns:p14="http://schemas.microsoft.com/office/powerpoint/2010/main" val="26916206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17</a:t>
            </a:r>
          </a:p>
        </p:txBody>
      </p:sp>
    </p:spTree>
    <p:extLst>
      <p:ext uri="{BB962C8B-B14F-4D97-AF65-F5344CB8AC3E}">
        <p14:creationId xmlns:p14="http://schemas.microsoft.com/office/powerpoint/2010/main" val="13566492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21</a:t>
            </a:r>
          </a:p>
        </p:txBody>
      </p:sp>
    </p:spTree>
    <p:extLst>
      <p:ext uri="{BB962C8B-B14F-4D97-AF65-F5344CB8AC3E}">
        <p14:creationId xmlns:p14="http://schemas.microsoft.com/office/powerpoint/2010/main" val="8455108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24</a:t>
            </a:r>
          </a:p>
        </p:txBody>
      </p:sp>
    </p:spTree>
    <p:extLst>
      <p:ext uri="{BB962C8B-B14F-4D97-AF65-F5344CB8AC3E}">
        <p14:creationId xmlns:p14="http://schemas.microsoft.com/office/powerpoint/2010/main" val="1383846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~Equations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 an ML model that makes some error. That error depends on the predictions of the model—therefore, the error depends on the ML model and its parameters. Consider w (w as in </a:t>
            </a:r>
            <a:r>
              <a:rPr lang="en-US" i="1" dirty="0"/>
              <a:t>weights</a:t>
            </a:r>
            <a:r>
              <a:rPr lang="en-US" i="0" dirty="0"/>
              <a:t>) to represent the collective parameters of the model. Then, the model’s error as a function of w becomes f(w).</a:t>
            </a:r>
            <a:endParaRPr lang="en-US" dirty="0"/>
          </a:p>
          <a:p>
            <a:endParaRPr lang="en-US" dirty="0"/>
          </a:p>
          <a:p>
            <a:r>
              <a:rPr lang="en-US" dirty="0"/>
              <a:t>The best model is the one that generates the lowest possible error. This means that ML’s main problem becomes an optimization problem.</a:t>
            </a:r>
          </a:p>
        </p:txBody>
      </p:sp>
    </p:spTree>
    <p:extLst>
      <p:ext uri="{BB962C8B-B14F-4D97-AF65-F5344CB8AC3E}">
        <p14:creationId xmlns:p14="http://schemas.microsoft.com/office/powerpoint/2010/main" val="42494746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30</a:t>
            </a:r>
          </a:p>
        </p:txBody>
      </p:sp>
    </p:spTree>
    <p:extLst>
      <p:ext uri="{BB962C8B-B14F-4D97-AF65-F5344CB8AC3E}">
        <p14:creationId xmlns:p14="http://schemas.microsoft.com/office/powerpoint/2010/main" val="3485817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a:t>
            </a:r>
          </a:p>
          <a:p>
            <a:r>
              <a:rPr lang="en-US" dirty="0"/>
              <a:t>~Alt text: Graph of the error function with a point at (4, 9.6).</a:t>
            </a:r>
          </a:p>
          <a:p>
            <a:r>
              <a:rPr lang="en-US" dirty="0"/>
              <a:t>~</a:t>
            </a:r>
          </a:p>
          <a:p>
            <a:r>
              <a:rPr lang="en-US" dirty="0"/>
              <a:t>If the current ML model is not a good model (generates higher errors), how should you change the model?</a:t>
            </a:r>
          </a:p>
          <a:p>
            <a:endParaRPr lang="en-US" dirty="0"/>
          </a:p>
          <a:p>
            <a:r>
              <a:rPr lang="en-US" dirty="0"/>
              <a:t>The plot shows the error related to this starting value for w on the y-axis—in this example, 9.6. How should you change its value to reduce the error? By moving the w value closer to zero error on the y-axis.</a:t>
            </a:r>
          </a:p>
        </p:txBody>
      </p:sp>
    </p:spTree>
    <p:extLst>
      <p:ext uri="{BB962C8B-B14F-4D97-AF65-F5344CB8AC3E}">
        <p14:creationId xmlns:p14="http://schemas.microsoft.com/office/powerpoint/2010/main" val="3748559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~Equations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Graph of the error function with points at (4, 9.6) and (6, 21.6). An arrow shows that error increased as w increased.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one dimension, it’s easy to test and visualize how error changes as you change the weights. When you increase w from 4 to 6, you can see that the error increases.</a:t>
            </a:r>
          </a:p>
        </p:txBody>
      </p:sp>
    </p:spTree>
    <p:extLst>
      <p:ext uri="{BB962C8B-B14F-4D97-AF65-F5344CB8AC3E}">
        <p14:creationId xmlns:p14="http://schemas.microsoft.com/office/powerpoint/2010/main" val="3298757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~Equations</a:t>
            </a:r>
          </a:p>
          <a:p>
            <a:r>
              <a:rPr lang="en-US" dirty="0"/>
              <a:t>~Alt text: Graph of the error function. See details in notes.</a:t>
            </a:r>
          </a:p>
          <a:p>
            <a:r>
              <a:rPr lang="en-US" dirty="0"/>
              <a:t>~</a:t>
            </a:r>
          </a:p>
          <a:p>
            <a:r>
              <a:rPr lang="en-US" b="1" dirty="0"/>
              <a:t>Image description: </a:t>
            </a:r>
            <a:r>
              <a:rPr lang="en-US" dirty="0"/>
              <a:t>Graph of the error function with points at (4, 9.6), (6, 21.6), and (2, 2.4). An arrow shows that error decreased as w decreased. </a:t>
            </a:r>
            <a:r>
              <a:rPr lang="en-US" b="1" dirty="0"/>
              <a:t>End description.</a:t>
            </a:r>
          </a:p>
          <a:p>
            <a:endParaRPr lang="en-US" dirty="0"/>
          </a:p>
          <a:p>
            <a:r>
              <a:rPr lang="en-US" dirty="0"/>
              <a:t>You can do the same check by decreasing w from 4 to 2. In this case, the error decreases.</a:t>
            </a:r>
          </a:p>
        </p:txBody>
      </p:sp>
    </p:spTree>
    <p:extLst>
      <p:ext uri="{BB962C8B-B14F-4D97-AF65-F5344CB8AC3E}">
        <p14:creationId xmlns:p14="http://schemas.microsoft.com/office/powerpoint/2010/main" val="1900463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a:t>
            </a:r>
          </a:p>
          <a:p>
            <a:r>
              <a:rPr lang="en-US" dirty="0"/>
              <a:t>~Alt text: Graph of the gradient function that passes through the points that were calculated on previous slides.</a:t>
            </a:r>
          </a:p>
          <a:p>
            <a:r>
              <a:rPr lang="en-US" dirty="0"/>
              <a:t>~</a:t>
            </a:r>
          </a:p>
          <a:p>
            <a:r>
              <a:rPr lang="en-US" dirty="0"/>
              <a:t>As you change the weights, you can see a line that represents the rate of change of the function. This is called the gradient of the function. Using gradients makes it mathematically easier to determine how to minimize the function’s error.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it might seem easy to visualize and craft a path toward the minimum for a model with this simple function with one feature, the task is more complex as the error function (cost function) adds more features. When you have about three features, you lose the option of visualization altogether.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only imagine a similar simpler rule that would help you navigate the dot toward the minimum from whatever (worst, higher) initial position.</a:t>
            </a:r>
          </a:p>
          <a:p>
            <a:endParaRPr lang="en-US" dirty="0"/>
          </a:p>
          <a:p>
            <a:r>
              <a:rPr lang="en-US" dirty="0"/>
              <a:t>Try to imagine moving a little to the left or right related to the x-axis, moving a little up or down related to the y-axis, and moving in or out for additional axes for how many features (dimensions) there are.</a:t>
            </a:r>
          </a:p>
        </p:txBody>
      </p:sp>
    </p:spTree>
    <p:extLst>
      <p:ext uri="{BB962C8B-B14F-4D97-AF65-F5344CB8AC3E}">
        <p14:creationId xmlns:p14="http://schemas.microsoft.com/office/powerpoint/2010/main" val="1021242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110224807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2896685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401732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944134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643617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1463150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683501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184281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3546514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2369285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0D1CBE-BB34-6DE3-E73D-191593D0FB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3BC67C-D445-DF68-A43A-3410F85C9C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C5633-DA7D-B246-6684-9334317EF1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0313AD-DD7C-BD41-A973-65C1057C0A25}" type="datetimeFigureOut">
              <a:rPr lang="en-US" smtClean="0"/>
              <a:t>5/5/25</a:t>
            </a:fld>
            <a:endParaRPr lang="en-US"/>
          </a:p>
        </p:txBody>
      </p:sp>
      <p:sp>
        <p:nvSpPr>
          <p:cNvPr id="5" name="Footer Placeholder 4">
            <a:extLst>
              <a:ext uri="{FF2B5EF4-FFF2-40B4-BE49-F238E27FC236}">
                <a16:creationId xmlns:a16="http://schemas.microsoft.com/office/drawing/2014/main" id="{6F2B0B32-1AA6-5CDC-AE22-97D88028F9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B8793C-DB47-C0D2-1F94-8EBC2EB5D6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33C3ED-35A6-5243-9C50-6C870CF20541}" type="slidenum">
              <a:rPr lang="en-US" smtClean="0"/>
              <a:t>‹#›</a:t>
            </a:fld>
            <a:endParaRPr lang="en-US"/>
          </a:p>
        </p:txBody>
      </p:sp>
    </p:spTree>
    <p:extLst>
      <p:ext uri="{BB962C8B-B14F-4D97-AF65-F5344CB8AC3E}">
        <p14:creationId xmlns:p14="http://schemas.microsoft.com/office/powerpoint/2010/main" val="193223178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41.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49.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5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8" Type="http://schemas.openxmlformats.org/officeDocument/2006/relationships/image" Target="../media/image580.png"/><Relationship Id="rId3" Type="http://schemas.openxmlformats.org/officeDocument/2006/relationships/chart" Target="../charts/chart1.xml"/><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7.xml"/><Relationship Id="rId1" Type="http://schemas.openxmlformats.org/officeDocument/2006/relationships/slideLayout" Target="../slideLayouts/slideLayout4.xml"/><Relationship Id="rId9" Type="http://schemas.openxmlformats.org/officeDocument/2006/relationships/image" Target="../media/image580.png"/></Relationships>
</file>

<file path=ppt/slides/_rels/slide3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8.xml"/><Relationship Id="rId1" Type="http://schemas.openxmlformats.org/officeDocument/2006/relationships/slideLayout" Target="../slideLayouts/slideLayout4.xml"/><Relationship Id="rId9" Type="http://schemas.openxmlformats.org/officeDocument/2006/relationships/image" Target="../media/image580.png"/></Relationships>
</file>

<file path=ppt/slides/_rels/slide39.xml.rels><?xml version="1.0" encoding="UTF-8" standalone="yes"?>
<Relationships xmlns="http://schemas.openxmlformats.org/package/2006/relationships"><Relationship Id="rId3" Type="http://schemas.openxmlformats.org/officeDocument/2006/relationships/chart" Target="../charts/chart4.xml"/><Relationship Id="rId7" Type="http://schemas.openxmlformats.org/officeDocument/2006/relationships/image" Target="../media/image580.png"/><Relationship Id="rId2" Type="http://schemas.openxmlformats.org/officeDocument/2006/relationships/notesSlide" Target="../notesSlides/notesSlide39.xml"/><Relationship Id="rId1" Type="http://schemas.openxmlformats.org/officeDocument/2006/relationships/slideLayout" Target="../slideLayouts/slideLayout4.xml"/><Relationship Id="rId6" Type="http://schemas.openxmlformats.org/officeDocument/2006/relationships/chart" Target="../charts/char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40.xml"/><Relationship Id="rId20" Type="http://schemas.openxmlformats.org/officeDocument/2006/relationships/image" Target="../media/image611.png"/><Relationship Id="rId1" Type="http://schemas.openxmlformats.org/officeDocument/2006/relationships/slideLayout" Target="../slideLayouts/slideLayout4.xml"/><Relationship Id="rId19" Type="http://schemas.openxmlformats.org/officeDocument/2006/relationships/chart" Target="../charts/chart5.xml"/></Relationships>
</file>

<file path=ppt/slides/_rels/slide41.xml.rels><?xml version="1.0" encoding="UTF-8" standalone="yes"?>
<Relationships xmlns="http://schemas.openxmlformats.org/package/2006/relationships"><Relationship Id="rId3" Type="http://schemas.openxmlformats.org/officeDocument/2006/relationships/chart" Target="../charts/chart6.xml"/><Relationship Id="rId21" Type="http://schemas.openxmlformats.org/officeDocument/2006/relationships/chart" Target="../charts/chart6.xml"/><Relationship Id="rId2" Type="http://schemas.openxmlformats.org/officeDocument/2006/relationships/notesSlide" Target="../notesSlides/notesSlide41.xml"/><Relationship Id="rId1" Type="http://schemas.openxmlformats.org/officeDocument/2006/relationships/slideLayout" Target="../slideLayouts/slideLayout4.xml"/><Relationship Id="rId23" Type="http://schemas.openxmlformats.org/officeDocument/2006/relationships/image" Target="../media/image63.png"/><Relationship Id="rId22" Type="http://schemas.openxmlformats.org/officeDocument/2006/relationships/image" Target="../media/image611.png"/></Relationships>
</file>

<file path=ppt/slides/_rels/slide42.xml.rels><?xml version="1.0" encoding="UTF-8" standalone="yes"?>
<Relationships xmlns="http://schemas.openxmlformats.org/package/2006/relationships"><Relationship Id="rId3" Type="http://schemas.openxmlformats.org/officeDocument/2006/relationships/chart" Target="../charts/chart7.xml"/><Relationship Id="rId21" Type="http://schemas.openxmlformats.org/officeDocument/2006/relationships/chart" Target="../charts/chart7.xml"/><Relationship Id="rId2" Type="http://schemas.openxmlformats.org/officeDocument/2006/relationships/notesSlide" Target="../notesSlides/notesSlide42.xml"/><Relationship Id="rId1" Type="http://schemas.openxmlformats.org/officeDocument/2006/relationships/slideLayout" Target="../slideLayouts/slideLayout4.xml"/><Relationship Id="rId24" Type="http://schemas.openxmlformats.org/officeDocument/2006/relationships/image" Target="../media/image63.png"/><Relationship Id="rId23" Type="http://schemas.openxmlformats.org/officeDocument/2006/relationships/image" Target="../media/image611.png"/><Relationship Id="rId22" Type="http://schemas.openxmlformats.org/officeDocument/2006/relationships/image" Target="../media/image64.png"/></Relationships>
</file>

<file path=ppt/slides/_rels/slide43.xml.rels><?xml version="1.0" encoding="UTF-8" standalone="yes"?>
<Relationships xmlns="http://schemas.openxmlformats.org/package/2006/relationships"><Relationship Id="rId26" Type="http://schemas.openxmlformats.org/officeDocument/2006/relationships/image" Target="../media/image63.png"/><Relationship Id="rId3" Type="http://schemas.openxmlformats.org/officeDocument/2006/relationships/chart" Target="../charts/chart8.xml"/><Relationship Id="rId25" Type="http://schemas.openxmlformats.org/officeDocument/2006/relationships/image" Target="../media/image611.png"/><Relationship Id="rId2" Type="http://schemas.openxmlformats.org/officeDocument/2006/relationships/notesSlide" Target="../notesSlides/notesSlide43.xml"/><Relationship Id="rId1" Type="http://schemas.openxmlformats.org/officeDocument/2006/relationships/slideLayout" Target="../slideLayouts/slideLayout4.xml"/><Relationship Id="rId24" Type="http://schemas.openxmlformats.org/officeDocument/2006/relationships/image" Target="../media/image66.png"/><Relationship Id="rId23" Type="http://schemas.openxmlformats.org/officeDocument/2006/relationships/image" Target="../media/image64.png"/><Relationship Id="rId22" Type="http://schemas.openxmlformats.org/officeDocument/2006/relationships/chart" Target="../charts/chart8.xml"/></Relationships>
</file>

<file path=ppt/slides/_rels/slide44.xml.rels><?xml version="1.0" encoding="UTF-8" standalone="yes"?>
<Relationships xmlns="http://schemas.openxmlformats.org/package/2006/relationships"><Relationship Id="rId3" Type="http://schemas.openxmlformats.org/officeDocument/2006/relationships/chart" Target="../charts/chart9.xml"/><Relationship Id="rId7"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4.xml"/><Relationship Id="rId6" Type="http://schemas.openxmlformats.org/officeDocument/2006/relationships/image" Target="../media/image67.png"/><Relationship Id="rId5" Type="http://schemas.openxmlformats.org/officeDocument/2006/relationships/chart" Target="../charts/chart9.xml"/></Relationships>
</file>

<file path=ppt/slides/_rels/slide4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5.xml"/><Relationship Id="rId1" Type="http://schemas.openxmlformats.org/officeDocument/2006/relationships/slideLayout" Target="../slideLayouts/slideLayout4.xml"/><Relationship Id="rId4" Type="http://schemas.openxmlformats.org/officeDocument/2006/relationships/image" Target="../media/image60.png"/></Relationships>
</file>

<file path=ppt/slides/_rels/slide46.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46.xml"/><Relationship Id="rId1" Type="http://schemas.openxmlformats.org/officeDocument/2006/relationships/slideLayout" Target="../slideLayouts/slideLayout4.xml"/><Relationship Id="rId6" Type="http://schemas.openxmlformats.org/officeDocument/2006/relationships/image" Target="../media/image300.png"/><Relationship Id="rId5" Type="http://schemas.openxmlformats.org/officeDocument/2006/relationships/image" Target="../media/image290.png"/><Relationship Id="rId4" Type="http://schemas.openxmlformats.org/officeDocument/2006/relationships/image" Target="../media/image260.png"/></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7.xml"/><Relationship Id="rId1" Type="http://schemas.openxmlformats.org/officeDocument/2006/relationships/slideLayout" Target="../slideLayouts/slideLayout4.xml"/><Relationship Id="rId6" Type="http://schemas.openxmlformats.org/officeDocument/2006/relationships/image" Target="../media/image590.png"/><Relationship Id="rId5" Type="http://schemas.openxmlformats.org/officeDocument/2006/relationships/image" Target="../media/image550.png"/><Relationship Id="rId4" Type="http://schemas.openxmlformats.org/officeDocument/2006/relationships/image" Target="../media/image540.png"/></Relationships>
</file>

<file path=ppt/slides/_rels/slide48.xml.rels><?xml version="1.0" encoding="UTF-8" standalone="yes"?>
<Relationships xmlns="http://schemas.openxmlformats.org/package/2006/relationships"><Relationship Id="rId7" Type="http://schemas.openxmlformats.org/officeDocument/2006/relationships/image" Target="../media/image86.png"/><Relationship Id="rId2" Type="http://schemas.openxmlformats.org/officeDocument/2006/relationships/notesSlide" Target="../notesSlides/notesSlide48.xml"/><Relationship Id="rId1" Type="http://schemas.openxmlformats.org/officeDocument/2006/relationships/slideLayout" Target="../slideLayouts/slideLayout4.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 Id="rId6" Type="http://schemas.openxmlformats.org/officeDocument/2006/relationships/image" Target="../media/image50.png"/><Relationship Id="rId5" Type="http://schemas.openxmlformats.org/officeDocument/2006/relationships/image" Target="../media/image88.png"/><Relationship Id="rId4" Type="http://schemas.openxmlformats.org/officeDocument/2006/relationships/image" Target="../media/image8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50.xml"/><Relationship Id="rId1" Type="http://schemas.openxmlformats.org/officeDocument/2006/relationships/slideLayout" Target="../slideLayouts/slideLayout4.xml"/><Relationship Id="rId5" Type="http://schemas.openxmlformats.org/officeDocument/2006/relationships/image" Target="../media/image53.emf"/><Relationship Id="rId4" Type="http://schemas.openxmlformats.org/officeDocument/2006/relationships/image" Target="../media/image52.emf"/></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7.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1313808C-5319-49A9-BC06-B654B3389255}"/>
              </a:ext>
            </a:extLst>
          </p:cNvPr>
          <p:cNvSpPr>
            <a:spLocks noGrp="1"/>
          </p:cNvSpPr>
          <p:nvPr>
            <p:ph type="sldNum" idx="97"/>
          </p:nvPr>
        </p:nvSpPr>
        <p:spPr/>
        <p:txBody>
          <a:bodyPr/>
          <a:lstStyle/>
          <a:p>
            <a:fld id="{86A8BF56-6CB3-514C-9A64-F39D95C9E25B}" type="slidenum">
              <a:rPr lang="en-US" smtClean="0"/>
              <a:pPr/>
              <a:t>1</a:t>
            </a:fld>
            <a:endParaRPr lang="en-US"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normAutofit/>
          </a:bodyPr>
          <a:lstStyle/>
          <a:p>
            <a:r>
              <a:rPr lang="en-US" dirty="0"/>
              <a:t>Optimization, Regression Models, and Regularization</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a:bodyPr>
          <a:lstStyle/>
          <a:p>
            <a:r>
              <a:rPr lang="en-US" dirty="0"/>
              <a:t>Machine Learning through Application</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2 – Lesson 4</a:t>
            </a:r>
          </a:p>
        </p:txBody>
      </p:sp>
    </p:spTree>
    <p:extLst>
      <p:ext uri="{BB962C8B-B14F-4D97-AF65-F5344CB8AC3E}">
        <p14:creationId xmlns:p14="http://schemas.microsoft.com/office/powerpoint/2010/main" val="3507483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D79E39C-77F2-43A4-BA91-CA8B2F1377A0}"/>
              </a:ext>
            </a:extLst>
          </p:cNvPr>
          <p:cNvSpPr>
            <a:spLocks noGrp="1"/>
          </p:cNvSpPr>
          <p:nvPr>
            <p:ph type="sldNum" idx="97"/>
          </p:nvPr>
        </p:nvSpPr>
        <p:spPr/>
        <p:txBody>
          <a:bodyPr/>
          <a:lstStyle/>
          <a:p>
            <a:fld id="{86A8BF56-6CB3-514C-9A64-F39D95C9E25B}" type="slidenum">
              <a:rPr lang="en-US" smtClean="0"/>
              <a:t>10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a:bodyPr>
          <a:lstStyle/>
          <a:p>
            <a:r>
              <a:rPr lang="en-US" sz="4000" dirty="0">
                <a:solidFill>
                  <a:schemeClr val="tx1"/>
                </a:solidFill>
              </a:rPr>
              <a:t>How gradients work mathematically (1 of 4)</a:t>
            </a:r>
          </a:p>
        </p:txBody>
      </p:sp>
      <p:sp>
        <p:nvSpPr>
          <p:cNvPr id="7" name="Text Placeholder 6">
            <a:extLst>
              <a:ext uri="{FF2B5EF4-FFF2-40B4-BE49-F238E27FC236}">
                <a16:creationId xmlns:a16="http://schemas.microsoft.com/office/drawing/2014/main" id="{6D3BF04C-C8D8-8A6D-41B7-25D6EB4EF8D2}"/>
              </a:ext>
            </a:extLst>
          </p:cNvPr>
          <p:cNvSpPr>
            <a:spLocks noGrp="1"/>
          </p:cNvSpPr>
          <p:nvPr>
            <p:ph type="body" idx="2"/>
          </p:nvPr>
        </p:nvSpPr>
        <p:spPr/>
        <p:txBody>
          <a:bodyPr/>
          <a:lstStyle/>
          <a:p>
            <a:endParaRPr lang="en-US"/>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4E5CD1D0-E714-48C9-8DC8-70A1F8BFC529}"/>
                  </a:ext>
                </a:extLst>
              </p:cNvPr>
              <p:cNvSpPr txBox="1"/>
              <p:nvPr/>
            </p:nvSpPr>
            <p:spPr>
              <a:xfrm>
                <a:off x="1526916" y="5865062"/>
                <a:ext cx="2582181"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𝑒𝑟𝑟𝑜𝑟</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d>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=0.6</m:t>
                      </m:r>
                      <m:sSup>
                        <m:sSup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p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sup>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sup>
                      </m:sSup>
                    </m:oMath>
                  </m:oMathPara>
                </a14:m>
                <a:endParaRPr kumimoji="0" lang="en-US" sz="20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37" name="TextBox 36">
                <a:extLst>
                  <a:ext uri="{FF2B5EF4-FFF2-40B4-BE49-F238E27FC236}">
                    <a16:creationId xmlns:a16="http://schemas.microsoft.com/office/drawing/2014/main" id="{4E5CD1D0-E714-48C9-8DC8-70A1F8BFC529}"/>
                  </a:ext>
                </a:extLst>
              </p:cNvPr>
              <p:cNvSpPr txBox="1">
                <a:spLocks noRot="1" noChangeAspect="1" noMove="1" noResize="1" noEditPoints="1" noAdjustHandles="1" noChangeArrowheads="1" noChangeShapeType="1" noTextEdit="1"/>
              </p:cNvSpPr>
              <p:nvPr/>
            </p:nvSpPr>
            <p:spPr>
              <a:xfrm>
                <a:off x="1526916" y="5865062"/>
                <a:ext cx="2582181" cy="307777"/>
              </a:xfrm>
              <a:prstGeom prst="rect">
                <a:avLst/>
              </a:prstGeom>
              <a:blipFill>
                <a:blip r:embed="rId3"/>
                <a:stretch>
                  <a:fillRect l="-708" t="-1961" r="-472" b="-33333"/>
                </a:stretch>
              </a:blipFill>
            </p:spPr>
            <p:txBody>
              <a:bodyPr/>
              <a:lstStyle/>
              <a:p>
                <a:r>
                  <a:rPr lang="en-US">
                    <a:noFill/>
                  </a:rPr>
                  <a:t> </a:t>
                </a:r>
              </a:p>
            </p:txBody>
          </p:sp>
        </mc:Fallback>
      </mc:AlternateContent>
      <p:pic>
        <p:nvPicPr>
          <p:cNvPr id="60" name="Picture 59" descr="Graph of the error function 0.6w^2 with point at (2, 2.4). See details in notes.">
            <a:extLst>
              <a:ext uri="{FF2B5EF4-FFF2-40B4-BE49-F238E27FC236}">
                <a16:creationId xmlns:a16="http://schemas.microsoft.com/office/drawing/2014/main" id="{F421ABDD-D9BA-466E-B6EB-A33C18A3F423}"/>
              </a:ext>
            </a:extLst>
          </p:cNvPr>
          <p:cNvPicPr>
            <a:picLocks noChangeAspect="1"/>
          </p:cNvPicPr>
          <p:nvPr/>
        </p:nvPicPr>
        <p:blipFill>
          <a:blip r:embed="rId4"/>
          <a:stretch>
            <a:fillRect/>
          </a:stretch>
        </p:blipFill>
        <p:spPr>
          <a:xfrm>
            <a:off x="457200" y="2103120"/>
            <a:ext cx="4721614" cy="3578662"/>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3EE0D4C-07C7-41FB-BF42-CDAD40704EC7}"/>
                  </a:ext>
                </a:extLst>
              </p:cNvPr>
              <p:cNvSpPr/>
              <p:nvPr/>
            </p:nvSpPr>
            <p:spPr>
              <a:xfrm>
                <a:off x="6163056" y="1285378"/>
                <a:ext cx="5669280" cy="2831544"/>
              </a:xfrm>
              <a:prstGeom prst="rect">
                <a:avLst/>
              </a:prstGeom>
            </p:spPr>
            <p:txBody>
              <a:bodyPr wrap="square">
                <a:spAutoFit/>
              </a:bodyPr>
              <a:lstStyle/>
              <a:p>
                <a:pPr>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𝑓</m:t>
                      </m:r>
                      <m:d>
                        <m:d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ctrlPr>
                        </m:d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𝑤</m:t>
                          </m:r>
                        </m:e>
                      </m:d>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=0.6 </m:t>
                      </m:r>
                      <m:sSup>
                        <m:sSup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ctrlPr>
                        </m:sSup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𝑤</m:t>
                          </m:r>
                        </m:e>
                        <m:sup>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2</m:t>
                          </m:r>
                        </m:sup>
                      </m:sSup>
                    </m:oMath>
                  </m:oMathPara>
                </a14:m>
                <a:endParaRPr kumimoji="0" lang="en-US" sz="2400" b="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endParaRPr>
              </a:p>
              <a:p>
                <a:pPr>
                  <a:defRPr/>
                </a:pPr>
                <a:r>
                  <a:rPr kumimoji="0" lang="en-US" sz="2400" b="0" i="0" u="none" strike="noStrike" kern="1200" cap="none" spc="0" normalizeH="0" baseline="0" noProof="0" dirty="0">
                    <a:ln>
                      <a:noFill/>
                    </a:ln>
                    <a:solidFill>
                      <a:srgbClr val="232F3E"/>
                    </a:solidFill>
                    <a:effectLst/>
                    <a:uLnTx/>
                    <a:uFillTx/>
                    <a:latin typeface="+mn-lt"/>
                    <a:ea typeface="Amazon Ember" panose="020B0603020204020204" pitchFamily="34" charset="0"/>
                    <a:cs typeface="Amazon Ember" panose="020B0603020204020204" pitchFamily="34" charset="0"/>
                  </a:rPr>
                  <a:t>with gradient vector </a:t>
                </a:r>
                <a14:m>
                  <m:oMath xmlns:m="http://schemas.openxmlformats.org/officeDocument/2006/math">
                    <m:r>
                      <m:rPr>
                        <m:sty m:val="p"/>
                      </m:rPr>
                      <a:rPr lang="en-US" sz="2400">
                        <a:solidFill>
                          <a:srgbClr val="232F3E"/>
                        </a:solidFill>
                        <a:latin typeface="Cambria Math" panose="02040503050406030204" pitchFamily="18" charset="0"/>
                      </a:rPr>
                      <m:t>∇</m:t>
                    </m:r>
                    <m:r>
                      <a:rPr lang="en-US" sz="2400" i="1">
                        <a:solidFill>
                          <a:srgbClr val="232F3E"/>
                        </a:solidFill>
                        <a:latin typeface="Cambria Math" panose="02040503050406030204" pitchFamily="18" charset="0"/>
                      </a:rPr>
                      <m:t>𝑓</m:t>
                    </m:r>
                    <m:d>
                      <m:dPr>
                        <m:ctrlPr>
                          <a:rPr lang="en-US" sz="2400" i="1">
                            <a:solidFill>
                              <a:srgbClr val="232F3E"/>
                            </a:solidFill>
                            <a:latin typeface="Cambria Math" panose="02040503050406030204" pitchFamily="18" charset="0"/>
                          </a:rPr>
                        </m:ctrlPr>
                      </m:dPr>
                      <m:e>
                        <m:r>
                          <a:rPr lang="en-US" sz="2400" i="1">
                            <a:solidFill>
                              <a:srgbClr val="232F3E"/>
                            </a:solidFill>
                            <a:latin typeface="Cambria Math" panose="02040503050406030204" pitchFamily="18" charset="0"/>
                          </a:rPr>
                          <m:t>𝑤</m:t>
                        </m:r>
                      </m:e>
                    </m:d>
                    <m:r>
                      <a:rPr lang="en-US" sz="2400" i="1">
                        <a:solidFill>
                          <a:srgbClr val="232F3E"/>
                        </a:solidFill>
                        <a:latin typeface="Cambria Math" panose="02040503050406030204" pitchFamily="18" charset="0"/>
                      </a:rPr>
                      <m:t>=⟨1.2, </m:t>
                    </m:r>
                    <m:r>
                      <a:rPr lang="en-US" sz="2400" i="1">
                        <a:solidFill>
                          <a:srgbClr val="232F3E"/>
                        </a:solidFill>
                        <a:latin typeface="Cambria Math" panose="02040503050406030204" pitchFamily="18" charset="0"/>
                      </a:rPr>
                      <m:t>𝑤</m:t>
                    </m:r>
                    <m:r>
                      <a:rPr lang="en-US" sz="2400" i="1">
                        <a:solidFill>
                          <a:srgbClr val="232F3E"/>
                        </a:solidFill>
                        <a:latin typeface="Cambria Math" panose="02040503050406030204" pitchFamily="18" charset="0"/>
                      </a:rPr>
                      <m:t>⟩</m:t>
                    </m:r>
                  </m:oMath>
                </a14:m>
                <a:endParaRPr lang="en-US" sz="2400" dirty="0">
                  <a:solidFill>
                    <a:srgbClr val="232F3E"/>
                  </a:solidFill>
                  <a:latin typeface="Amazon Ember Light"/>
                </a:endParaRPr>
              </a:p>
              <a:p>
                <a:pPr>
                  <a:defRPr/>
                </a:pPr>
                <a:endParaRPr kumimoji="0" lang="en-US" sz="2400" b="0" i="0" u="none" strike="noStrike" kern="1200" cap="none" spc="0" normalizeH="0" baseline="0" noProof="0" dirty="0">
                  <a:ln>
                    <a:noFill/>
                  </a:ln>
                  <a:solidFill>
                    <a:srgbClr val="232F3E"/>
                  </a:solidFill>
                  <a:effectLst/>
                  <a:uLnTx/>
                  <a:uFillTx/>
                  <a:latin typeface="+mn-lt"/>
                  <a:ea typeface="Amazon Ember" panose="020B0603020204020204" pitchFamily="34" charset="0"/>
                  <a:cs typeface="Amazon Ember" panose="020B0603020204020204" pitchFamily="34" charset="0"/>
                </a:endParaRPr>
              </a:p>
              <a:p>
                <a:pPr marR="0" lvl="0" algn="l" defTabSz="914400" rtl="0" eaLnBrk="1" fontAlgn="auto" latinLnBrk="0" hangingPunct="1">
                  <a:spcBef>
                    <a:spcPts val="0"/>
                  </a:spcBef>
                  <a:spcAft>
                    <a:spcPts val="600"/>
                  </a:spcAft>
                  <a:buClrTx/>
                  <a:buSzTx/>
                  <a:tabLst/>
                  <a:defRPr/>
                </a:pPr>
                <a:r>
                  <a:rPr lang="en-US" sz="2400" dirty="0">
                    <a:solidFill>
                      <a:srgbClr val="232F3E"/>
                    </a:solidFill>
                    <a:ea typeface="Amazon Ember" panose="020B0603020204020204" pitchFamily="34" charset="0"/>
                    <a:cs typeface="Amazon Ember" panose="020B0603020204020204" pitchFamily="34" charset="0"/>
                  </a:rPr>
                  <a:t>The sign of the gradient shows the direction that the function increases</a:t>
                </a:r>
                <a:r>
                  <a:rPr kumimoji="0" lang="en-US" sz="2400" b="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rPr>
                  <a:t>:</a:t>
                </a:r>
                <a:br>
                  <a:rPr kumimoji="0" lang="en-US" sz="2400" b="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rPr>
                </a:br>
                <a:r>
                  <a:rPr kumimoji="0" lang="en-US" sz="2400" b="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rPr>
                  <a:t>+ right and - left</a:t>
                </a:r>
              </a:p>
              <a:p>
                <a:pPr>
                  <a:spcAft>
                    <a:spcPts val="600"/>
                  </a:spcAft>
                  <a:defRPr/>
                </a:pPr>
                <a14:m>
                  <m:oMathPara xmlns:m="http://schemas.openxmlformats.org/officeDocument/2006/math">
                    <m:oMathParaPr>
                      <m:jc m:val="centerGroup"/>
                    </m:oMathParaPr>
                    <m:oMath xmlns:m="http://schemas.openxmlformats.org/officeDocument/2006/math">
                      <m:r>
                        <m:rPr>
                          <m:sty m:val="p"/>
                        </m:rPr>
                        <a:rPr kumimoji="0" lang="en-US" sz="24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e>
                      </m:d>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=2.4→</m:t>
                      </m:r>
                      <m:d>
                        <m:dPr>
                          <m:begChr m:val="|"/>
                          <m:endChr m:val="|"/>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m:rPr>
                              <m:sty m:val="p"/>
                            </m:rPr>
                            <a:rPr kumimoji="0" lang="en-US" sz="24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e>
                          </m:d>
                        </m:e>
                      </m:d>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=2.4 </m:t>
                      </m:r>
                    </m:oMath>
                  </m:oMathPara>
                </a14:m>
                <a:endParaRPr kumimoji="0" lang="en-US" sz="2400" b="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endParaRPr>
              </a:p>
            </p:txBody>
          </p:sp>
        </mc:Choice>
        <mc:Fallback xmlns="">
          <p:sp>
            <p:nvSpPr>
              <p:cNvPr id="8" name="Rectangle 7">
                <a:extLst>
                  <a:ext uri="{FF2B5EF4-FFF2-40B4-BE49-F238E27FC236}">
                    <a16:creationId xmlns:a16="http://schemas.microsoft.com/office/drawing/2014/main" id="{D3EE0D4C-07C7-41FB-BF42-CDAD40704EC7}"/>
                  </a:ext>
                </a:extLst>
              </p:cNvPr>
              <p:cNvSpPr>
                <a:spLocks noRot="1" noChangeAspect="1" noMove="1" noResize="1" noEditPoints="1" noAdjustHandles="1" noChangeArrowheads="1" noChangeShapeType="1" noTextEdit="1"/>
              </p:cNvSpPr>
              <p:nvPr/>
            </p:nvSpPr>
            <p:spPr>
              <a:xfrm>
                <a:off x="6163056" y="1285378"/>
                <a:ext cx="5669280" cy="2831544"/>
              </a:xfrm>
              <a:prstGeom prst="rect">
                <a:avLst/>
              </a:prstGeom>
              <a:blipFill>
                <a:blip r:embed="rId5"/>
                <a:stretch>
                  <a:fillRect l="-1613"/>
                </a:stretch>
              </a:blipFill>
            </p:spPr>
            <p:txBody>
              <a:bodyPr/>
              <a:lstStyle/>
              <a:p>
                <a:r>
                  <a:rPr lang="en-US">
                    <a:noFill/>
                  </a:rPr>
                  <a:t> </a:t>
                </a:r>
              </a:p>
            </p:txBody>
          </p:sp>
        </mc:Fallback>
      </mc:AlternateContent>
    </p:spTree>
    <p:extLst>
      <p:ext uri="{BB962C8B-B14F-4D97-AF65-F5344CB8AC3E}">
        <p14:creationId xmlns:p14="http://schemas.microsoft.com/office/powerpoint/2010/main" val="2374331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2CC152-05A3-429E-9074-DBE5283C85FD}"/>
              </a:ext>
            </a:extLst>
          </p:cNvPr>
          <p:cNvSpPr>
            <a:spLocks noGrp="1"/>
          </p:cNvSpPr>
          <p:nvPr>
            <p:ph type="sldNum" idx="97"/>
          </p:nvPr>
        </p:nvSpPr>
        <p:spPr/>
        <p:txBody>
          <a:bodyPr/>
          <a:lstStyle/>
          <a:p>
            <a:fld id="{86A8BF56-6CB3-514C-9A64-F39D95C9E25B}" type="slidenum">
              <a:rPr lang="en-US" smtClean="0"/>
              <a:t>11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a:bodyPr>
          <a:lstStyle/>
          <a:p>
            <a:r>
              <a:rPr lang="en-US" sz="4000" dirty="0">
                <a:solidFill>
                  <a:schemeClr val="tx1"/>
                </a:solidFill>
              </a:rPr>
              <a:t>How gradients work mathematically (2 of 4)</a:t>
            </a:r>
          </a:p>
        </p:txBody>
      </p:sp>
      <p:sp>
        <p:nvSpPr>
          <p:cNvPr id="9" name="Text Placeholder 8">
            <a:extLst>
              <a:ext uri="{FF2B5EF4-FFF2-40B4-BE49-F238E27FC236}">
                <a16:creationId xmlns:a16="http://schemas.microsoft.com/office/drawing/2014/main" id="{730E3703-E3F2-3BE0-DEE6-399CF578579E}"/>
              </a:ext>
            </a:extLst>
          </p:cNvPr>
          <p:cNvSpPr>
            <a:spLocks noGrp="1"/>
          </p:cNvSpPr>
          <p:nvPr>
            <p:ph type="body" idx="2"/>
          </p:nvPr>
        </p:nvSpPr>
        <p:spPr/>
        <p:txBody>
          <a:bodyPr/>
          <a:lstStyle/>
          <a:p>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BF81884-9141-466F-A9F8-FA38C8CFA493}"/>
                  </a:ext>
                </a:extLst>
              </p:cNvPr>
              <p:cNvSpPr txBox="1"/>
              <p:nvPr/>
            </p:nvSpPr>
            <p:spPr>
              <a:xfrm>
                <a:off x="1526916" y="5865062"/>
                <a:ext cx="2582181"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𝑒𝑟𝑟𝑜𝑟</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d>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=0.6</m:t>
                      </m:r>
                      <m:sSup>
                        <m:sSup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p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sup>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sup>
                      </m:sSup>
                    </m:oMath>
                  </m:oMathPara>
                </a14:m>
                <a:endParaRPr kumimoji="0" lang="en-US" sz="20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8" name="TextBox 7">
                <a:extLst>
                  <a:ext uri="{FF2B5EF4-FFF2-40B4-BE49-F238E27FC236}">
                    <a16:creationId xmlns:a16="http://schemas.microsoft.com/office/drawing/2014/main" id="{0BF81884-9141-466F-A9F8-FA38C8CFA493}"/>
                  </a:ext>
                </a:extLst>
              </p:cNvPr>
              <p:cNvSpPr txBox="1">
                <a:spLocks noRot="1" noChangeAspect="1" noMove="1" noResize="1" noEditPoints="1" noAdjustHandles="1" noChangeArrowheads="1" noChangeShapeType="1" noTextEdit="1"/>
              </p:cNvSpPr>
              <p:nvPr/>
            </p:nvSpPr>
            <p:spPr>
              <a:xfrm>
                <a:off x="1526916" y="5865062"/>
                <a:ext cx="2582181" cy="307777"/>
              </a:xfrm>
              <a:prstGeom prst="rect">
                <a:avLst/>
              </a:prstGeom>
              <a:blipFill>
                <a:blip r:embed="rId3"/>
                <a:stretch>
                  <a:fillRect l="-708" t="-1961" r="-472" b="-33333"/>
                </a:stretch>
              </a:blipFill>
            </p:spPr>
            <p:txBody>
              <a:bodyPr/>
              <a:lstStyle/>
              <a:p>
                <a:r>
                  <a:rPr lang="en-US">
                    <a:noFill/>
                  </a:rPr>
                  <a:t> </a:t>
                </a:r>
              </a:p>
            </p:txBody>
          </p:sp>
        </mc:Fallback>
      </mc:AlternateContent>
      <p:pic>
        <p:nvPicPr>
          <p:cNvPr id="21" name="Picture 20" descr="Graph of the error function 0.6w^2 with new point at (4, 9.6). See details in notes.">
            <a:extLst>
              <a:ext uri="{FF2B5EF4-FFF2-40B4-BE49-F238E27FC236}">
                <a16:creationId xmlns:a16="http://schemas.microsoft.com/office/drawing/2014/main" id="{E2DB933B-8E30-4712-96A8-6DFC878C9B83}"/>
              </a:ext>
            </a:extLst>
          </p:cNvPr>
          <p:cNvPicPr>
            <a:picLocks noChangeAspect="1"/>
          </p:cNvPicPr>
          <p:nvPr/>
        </p:nvPicPr>
        <p:blipFill>
          <a:blip r:embed="rId4"/>
          <a:stretch>
            <a:fillRect/>
          </a:stretch>
        </p:blipFill>
        <p:spPr>
          <a:xfrm>
            <a:off x="457200" y="2103120"/>
            <a:ext cx="5487281" cy="3578662"/>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D6970C73-4422-4EA1-B15D-7F338371EBD5}"/>
                  </a:ext>
                </a:extLst>
              </p:cNvPr>
              <p:cNvSpPr/>
              <p:nvPr/>
            </p:nvSpPr>
            <p:spPr>
              <a:xfrm>
                <a:off x="6163056" y="1285378"/>
                <a:ext cx="5669280" cy="3277820"/>
              </a:xfrm>
              <a:prstGeom prst="rect">
                <a:avLst/>
              </a:prstGeom>
            </p:spPr>
            <p:txBody>
              <a:bodyPr wrap="square">
                <a:spAutoFit/>
              </a:bodyPr>
              <a:lstStyle/>
              <a:p>
                <a:pPr>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𝑓</m:t>
                      </m:r>
                      <m:d>
                        <m:d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ctrlPr>
                        </m:d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𝑤</m:t>
                          </m:r>
                        </m:e>
                      </m:d>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=0.6 </m:t>
                      </m:r>
                      <m:sSup>
                        <m:sSup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ctrlPr>
                        </m:sSup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𝑤</m:t>
                          </m:r>
                        </m:e>
                        <m:sup>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2</m:t>
                          </m:r>
                        </m:sup>
                      </m:sSup>
                    </m:oMath>
                  </m:oMathPara>
                </a14:m>
                <a:endParaRPr kumimoji="0" lang="en-US" sz="2400" b="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endParaRPr>
              </a:p>
              <a:p>
                <a:pPr>
                  <a:defRPr/>
                </a:pPr>
                <a:r>
                  <a:rPr kumimoji="0" lang="en-US" sz="2400" b="0" i="0" u="none" strike="noStrike" kern="1200" cap="none" spc="0" normalizeH="0" baseline="0" noProof="0" dirty="0">
                    <a:ln>
                      <a:noFill/>
                    </a:ln>
                    <a:solidFill>
                      <a:srgbClr val="232F3E"/>
                    </a:solidFill>
                    <a:effectLst/>
                    <a:uLnTx/>
                    <a:uFillTx/>
                    <a:latin typeface="+mn-lt"/>
                    <a:ea typeface="Amazon Ember" panose="020B0603020204020204" pitchFamily="34" charset="0"/>
                    <a:cs typeface="Amazon Ember" panose="020B0603020204020204" pitchFamily="34" charset="0"/>
                  </a:rPr>
                  <a:t>with gradient vector </a:t>
                </a:r>
                <a14:m>
                  <m:oMath xmlns:m="http://schemas.openxmlformats.org/officeDocument/2006/math">
                    <m:r>
                      <m:rPr>
                        <m:sty m:val="p"/>
                      </m:rPr>
                      <a:rPr lang="en-US" sz="2400">
                        <a:solidFill>
                          <a:srgbClr val="232F3E"/>
                        </a:solidFill>
                        <a:latin typeface="Cambria Math" panose="02040503050406030204" pitchFamily="18" charset="0"/>
                      </a:rPr>
                      <m:t>∇</m:t>
                    </m:r>
                    <m:r>
                      <a:rPr lang="en-US" sz="2400" i="1">
                        <a:solidFill>
                          <a:srgbClr val="232F3E"/>
                        </a:solidFill>
                        <a:latin typeface="Cambria Math" panose="02040503050406030204" pitchFamily="18" charset="0"/>
                      </a:rPr>
                      <m:t>𝑓</m:t>
                    </m:r>
                    <m:d>
                      <m:dPr>
                        <m:ctrlPr>
                          <a:rPr lang="en-US" sz="2400" i="1">
                            <a:solidFill>
                              <a:srgbClr val="232F3E"/>
                            </a:solidFill>
                            <a:latin typeface="Cambria Math" panose="02040503050406030204" pitchFamily="18" charset="0"/>
                          </a:rPr>
                        </m:ctrlPr>
                      </m:dPr>
                      <m:e>
                        <m:r>
                          <a:rPr lang="en-US" sz="2400" i="1">
                            <a:solidFill>
                              <a:srgbClr val="232F3E"/>
                            </a:solidFill>
                            <a:latin typeface="Cambria Math" panose="02040503050406030204" pitchFamily="18" charset="0"/>
                          </a:rPr>
                          <m:t>𝑤</m:t>
                        </m:r>
                      </m:e>
                    </m:d>
                    <m:r>
                      <a:rPr lang="en-US" sz="2400" i="1">
                        <a:solidFill>
                          <a:srgbClr val="232F3E"/>
                        </a:solidFill>
                        <a:latin typeface="Cambria Math" panose="02040503050406030204" pitchFamily="18" charset="0"/>
                      </a:rPr>
                      <m:t>=⟨1.2, </m:t>
                    </m:r>
                    <m:r>
                      <a:rPr lang="en-US" sz="2400" i="1">
                        <a:solidFill>
                          <a:srgbClr val="232F3E"/>
                        </a:solidFill>
                        <a:latin typeface="Cambria Math" panose="02040503050406030204" pitchFamily="18" charset="0"/>
                      </a:rPr>
                      <m:t>𝑤</m:t>
                    </m:r>
                    <m:r>
                      <a:rPr lang="en-US" sz="2400" i="1">
                        <a:solidFill>
                          <a:srgbClr val="232F3E"/>
                        </a:solidFill>
                        <a:latin typeface="Cambria Math" panose="02040503050406030204" pitchFamily="18" charset="0"/>
                      </a:rPr>
                      <m:t>⟩</m:t>
                    </m:r>
                  </m:oMath>
                </a14:m>
                <a:endParaRPr lang="en-US" sz="2400" dirty="0">
                  <a:solidFill>
                    <a:srgbClr val="232F3E"/>
                  </a:solidFill>
                  <a:latin typeface="Amazon Ember Light"/>
                </a:endParaRPr>
              </a:p>
              <a:p>
                <a:pPr>
                  <a:defRPr/>
                </a:pPr>
                <a:endParaRPr kumimoji="0" lang="en-US" sz="2400" b="0" i="0" u="none" strike="noStrike" kern="1200" cap="none" spc="0" normalizeH="0" baseline="0" noProof="0" dirty="0">
                  <a:ln>
                    <a:noFill/>
                  </a:ln>
                  <a:solidFill>
                    <a:srgbClr val="232F3E"/>
                  </a:solidFill>
                  <a:effectLst/>
                  <a:uLnTx/>
                  <a:uFillTx/>
                  <a:latin typeface="+mn-lt"/>
                  <a:ea typeface="Amazon Ember" panose="020B0603020204020204" pitchFamily="34" charset="0"/>
                  <a:cs typeface="Amazon Ember" panose="020B0603020204020204" pitchFamily="34" charset="0"/>
                </a:endParaRPr>
              </a:p>
              <a:p>
                <a:pPr marR="0" lvl="0" algn="l" defTabSz="914400" rtl="0" eaLnBrk="1" fontAlgn="auto" latinLnBrk="0" hangingPunct="1">
                  <a:spcBef>
                    <a:spcPts val="0"/>
                  </a:spcBef>
                  <a:spcAft>
                    <a:spcPts val="600"/>
                  </a:spcAft>
                  <a:buClrTx/>
                  <a:buSzTx/>
                  <a:tabLst/>
                  <a:defRPr/>
                </a:pPr>
                <a:r>
                  <a:rPr lang="en-US" sz="2400" dirty="0">
                    <a:solidFill>
                      <a:srgbClr val="232F3E"/>
                    </a:solidFill>
                    <a:ea typeface="Amazon Ember" panose="020B0603020204020204" pitchFamily="34" charset="0"/>
                    <a:cs typeface="Amazon Ember" panose="020B0603020204020204" pitchFamily="34" charset="0"/>
                  </a:rPr>
                  <a:t>The sign of the gradient shows the direction that the function increases</a:t>
                </a:r>
                <a:r>
                  <a:rPr kumimoji="0" lang="en-US" sz="2400" b="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rPr>
                  <a:t>:</a:t>
                </a:r>
                <a:br>
                  <a:rPr kumimoji="0" lang="en-US" sz="2400" b="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rPr>
                </a:br>
                <a:r>
                  <a:rPr kumimoji="0" lang="en-US" sz="2400" b="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rPr>
                  <a:t>+ right and - left</a:t>
                </a:r>
              </a:p>
              <a:p>
                <a:pPr>
                  <a:spcAft>
                    <a:spcPts val="600"/>
                  </a:spcAft>
                  <a:defRPr/>
                </a:pPr>
                <a14:m>
                  <m:oMathPara xmlns:m="http://schemas.openxmlformats.org/officeDocument/2006/math">
                    <m:oMathParaPr>
                      <m:jc m:val="centerGroup"/>
                    </m:oMathParaPr>
                    <m:oMath xmlns:m="http://schemas.openxmlformats.org/officeDocument/2006/math">
                      <m:r>
                        <m:rPr>
                          <m:sty m:val="p"/>
                        </m:rPr>
                        <a:rPr kumimoji="0" lang="en-US" sz="24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e>
                      </m:d>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=2.4→</m:t>
                      </m:r>
                      <m:d>
                        <m:dPr>
                          <m:begChr m:val="|"/>
                          <m:endChr m:val="|"/>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m:rPr>
                              <m:sty m:val="p"/>
                            </m:rPr>
                            <a:rPr kumimoji="0" lang="en-US" sz="24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e>
                          </m:d>
                        </m:e>
                      </m:d>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=2.4 </m:t>
                      </m:r>
                    </m:oMath>
                  </m:oMathPara>
                </a14:m>
                <a:endParaRPr kumimoji="0" lang="en-US" sz="2400" b="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endParaRPr>
              </a:p>
              <a:p>
                <a:pPr>
                  <a:spcAft>
                    <a:spcPts val="600"/>
                  </a:spcAft>
                  <a:defRPr/>
                </a:pPr>
                <a14:m>
                  <m:oMathPara xmlns:m="http://schemas.openxmlformats.org/officeDocument/2006/math">
                    <m:oMathParaPr>
                      <m:jc m:val="centerGroup"/>
                    </m:oMathParaPr>
                    <m:oMath xmlns:m="http://schemas.openxmlformats.org/officeDocument/2006/math">
                      <m:r>
                        <m:rPr>
                          <m:sty m:val="p"/>
                        </m:rPr>
                        <a:rPr kumimoji="0" lang="en-US" sz="24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4</m:t>
                          </m:r>
                        </m:e>
                      </m:d>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=4.8→</m:t>
                      </m:r>
                      <m:d>
                        <m:dPr>
                          <m:begChr m:val="|"/>
                          <m:endChr m:val="|"/>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m:rPr>
                              <m:sty m:val="p"/>
                            </m:rPr>
                            <a:rPr kumimoji="0" lang="en-US" sz="24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(4)</m:t>
                          </m:r>
                        </m:e>
                      </m:d>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=4.8 </m:t>
                      </m:r>
                    </m:oMath>
                  </m:oMathPara>
                </a14:m>
                <a:endParaRPr kumimoji="0" lang="en-US" sz="2400" b="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endParaRPr>
              </a:p>
            </p:txBody>
          </p:sp>
        </mc:Choice>
        <mc:Fallback xmlns="">
          <p:sp>
            <p:nvSpPr>
              <p:cNvPr id="7" name="Rectangle 6">
                <a:extLst>
                  <a:ext uri="{FF2B5EF4-FFF2-40B4-BE49-F238E27FC236}">
                    <a16:creationId xmlns:a16="http://schemas.microsoft.com/office/drawing/2014/main" id="{D6970C73-4422-4EA1-B15D-7F338371EBD5}"/>
                  </a:ext>
                </a:extLst>
              </p:cNvPr>
              <p:cNvSpPr>
                <a:spLocks noRot="1" noChangeAspect="1" noMove="1" noResize="1" noEditPoints="1" noAdjustHandles="1" noChangeArrowheads="1" noChangeShapeType="1" noTextEdit="1"/>
              </p:cNvSpPr>
              <p:nvPr/>
            </p:nvSpPr>
            <p:spPr>
              <a:xfrm>
                <a:off x="6163056" y="1285378"/>
                <a:ext cx="5669280" cy="3277820"/>
              </a:xfrm>
              <a:prstGeom prst="rect">
                <a:avLst/>
              </a:prstGeom>
              <a:blipFill>
                <a:blip r:embed="rId5"/>
                <a:stretch>
                  <a:fillRect l="-1613"/>
                </a:stretch>
              </a:blipFill>
            </p:spPr>
            <p:txBody>
              <a:bodyPr/>
              <a:lstStyle/>
              <a:p>
                <a:r>
                  <a:rPr lang="en-US">
                    <a:noFill/>
                  </a:rPr>
                  <a:t> </a:t>
                </a:r>
              </a:p>
            </p:txBody>
          </p:sp>
        </mc:Fallback>
      </mc:AlternateContent>
    </p:spTree>
    <p:extLst>
      <p:ext uri="{BB962C8B-B14F-4D97-AF65-F5344CB8AC3E}">
        <p14:creationId xmlns:p14="http://schemas.microsoft.com/office/powerpoint/2010/main" val="2112443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ABE912B-118A-4BEF-A45D-E874FE82FBE7}"/>
              </a:ext>
            </a:extLst>
          </p:cNvPr>
          <p:cNvSpPr>
            <a:spLocks noGrp="1"/>
          </p:cNvSpPr>
          <p:nvPr>
            <p:ph type="sldNum" idx="97"/>
          </p:nvPr>
        </p:nvSpPr>
        <p:spPr/>
        <p:txBody>
          <a:bodyPr/>
          <a:lstStyle/>
          <a:p>
            <a:fld id="{86A8BF56-6CB3-514C-9A64-F39D95C9E25B}" type="slidenum">
              <a:rPr lang="en-US" smtClean="0"/>
              <a:t>12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a:bodyPr>
          <a:lstStyle/>
          <a:p>
            <a:r>
              <a:rPr lang="en-US" sz="4000" dirty="0">
                <a:solidFill>
                  <a:schemeClr val="tx1"/>
                </a:solidFill>
              </a:rPr>
              <a:t>How gradients work mathematically (3 of 4)</a:t>
            </a:r>
          </a:p>
        </p:txBody>
      </p:sp>
      <p:sp>
        <p:nvSpPr>
          <p:cNvPr id="8" name="Text Placeholder 7">
            <a:extLst>
              <a:ext uri="{FF2B5EF4-FFF2-40B4-BE49-F238E27FC236}">
                <a16:creationId xmlns:a16="http://schemas.microsoft.com/office/drawing/2014/main" id="{22993E5B-662E-C3DA-90AA-3AD2882F0596}"/>
              </a:ext>
            </a:extLst>
          </p:cNvPr>
          <p:cNvSpPr>
            <a:spLocks noGrp="1"/>
          </p:cNvSpPr>
          <p:nvPr>
            <p:ph type="body" idx="2"/>
          </p:nvPr>
        </p:nvSpPr>
        <p:spPr/>
        <p:txBody>
          <a:bodyPr/>
          <a:lstStyle/>
          <a:p>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AEF0D0F-5537-4D94-842B-F5FDA6267352}"/>
                  </a:ext>
                </a:extLst>
              </p:cNvPr>
              <p:cNvSpPr txBox="1"/>
              <p:nvPr/>
            </p:nvSpPr>
            <p:spPr>
              <a:xfrm>
                <a:off x="1526916" y="5865062"/>
                <a:ext cx="2582181"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𝑒𝑟𝑟𝑜𝑟</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d>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=0.6</m:t>
                      </m:r>
                      <m:sSup>
                        <m:sSup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p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sup>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sup>
                      </m:sSup>
                    </m:oMath>
                  </m:oMathPara>
                </a14:m>
                <a:endParaRPr kumimoji="0" lang="en-US" sz="20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7" name="TextBox 6">
                <a:extLst>
                  <a:ext uri="{FF2B5EF4-FFF2-40B4-BE49-F238E27FC236}">
                    <a16:creationId xmlns:a16="http://schemas.microsoft.com/office/drawing/2014/main" id="{FAEF0D0F-5537-4D94-842B-F5FDA6267352}"/>
                  </a:ext>
                </a:extLst>
              </p:cNvPr>
              <p:cNvSpPr txBox="1">
                <a:spLocks noRot="1" noChangeAspect="1" noMove="1" noResize="1" noEditPoints="1" noAdjustHandles="1" noChangeArrowheads="1" noChangeShapeType="1" noTextEdit="1"/>
              </p:cNvSpPr>
              <p:nvPr/>
            </p:nvSpPr>
            <p:spPr>
              <a:xfrm>
                <a:off x="1526916" y="5865062"/>
                <a:ext cx="2582181" cy="307777"/>
              </a:xfrm>
              <a:prstGeom prst="rect">
                <a:avLst/>
              </a:prstGeom>
              <a:blipFill>
                <a:blip r:embed="rId3"/>
                <a:stretch>
                  <a:fillRect l="-708" t="-1961" r="-472" b="-33333"/>
                </a:stretch>
              </a:blipFill>
            </p:spPr>
            <p:txBody>
              <a:bodyPr/>
              <a:lstStyle/>
              <a:p>
                <a:r>
                  <a:rPr lang="en-US">
                    <a:noFill/>
                  </a:rPr>
                  <a:t> </a:t>
                </a:r>
              </a:p>
            </p:txBody>
          </p:sp>
        </mc:Fallback>
      </mc:AlternateContent>
      <p:pic>
        <p:nvPicPr>
          <p:cNvPr id="12" name="Picture 11" descr="Graph of the error function 0.6w^2 with new point at (3, 4.8). See details in notes.">
            <a:extLst>
              <a:ext uri="{FF2B5EF4-FFF2-40B4-BE49-F238E27FC236}">
                <a16:creationId xmlns:a16="http://schemas.microsoft.com/office/drawing/2014/main" id="{FF75E9E0-E731-4A2B-8594-488209F9018B}"/>
              </a:ext>
            </a:extLst>
          </p:cNvPr>
          <p:cNvPicPr>
            <a:picLocks noChangeAspect="1"/>
          </p:cNvPicPr>
          <p:nvPr/>
        </p:nvPicPr>
        <p:blipFill>
          <a:blip r:embed="rId4"/>
          <a:stretch>
            <a:fillRect/>
          </a:stretch>
        </p:blipFill>
        <p:spPr>
          <a:xfrm>
            <a:off x="457200" y="2103120"/>
            <a:ext cx="5487281" cy="3578662"/>
          </a:xfrm>
          <a:prstGeom prst="rect">
            <a:avLst/>
          </a:prstGeom>
        </p:spPr>
      </p:pic>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D221C1DF-8D0D-4197-B7E0-DC497C6558AB}"/>
                  </a:ext>
                </a:extLst>
              </p:cNvPr>
              <p:cNvSpPr/>
              <p:nvPr/>
            </p:nvSpPr>
            <p:spPr>
              <a:xfrm>
                <a:off x="6163056" y="1285378"/>
                <a:ext cx="5669280" cy="4909036"/>
              </a:xfrm>
              <a:prstGeom prst="rect">
                <a:avLst/>
              </a:prstGeom>
            </p:spPr>
            <p:txBody>
              <a:bodyPr wrap="square">
                <a:spAutoFit/>
              </a:bodyPr>
              <a:lstStyle/>
              <a:p>
                <a:pPr>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𝑓</m:t>
                      </m:r>
                      <m:d>
                        <m:d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ctrlPr>
                        </m:d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𝑤</m:t>
                          </m:r>
                        </m:e>
                      </m:d>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=0.6 </m:t>
                      </m:r>
                      <m:sSup>
                        <m:sSup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ctrlPr>
                        </m:sSup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𝑤</m:t>
                          </m:r>
                        </m:e>
                        <m:sup>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2</m:t>
                          </m:r>
                        </m:sup>
                      </m:sSup>
                    </m:oMath>
                  </m:oMathPara>
                </a14:m>
                <a:endParaRPr kumimoji="0" lang="en-US" sz="2400" b="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endParaRPr>
              </a:p>
              <a:p>
                <a:pPr>
                  <a:defRPr/>
                </a:pPr>
                <a:r>
                  <a:rPr kumimoji="0" lang="en-US" sz="2400" b="0" i="0" u="none" strike="noStrike" kern="1200" cap="none" spc="0" normalizeH="0" baseline="0" noProof="0" dirty="0">
                    <a:ln>
                      <a:noFill/>
                    </a:ln>
                    <a:solidFill>
                      <a:srgbClr val="232F3E"/>
                    </a:solidFill>
                    <a:effectLst/>
                    <a:uLnTx/>
                    <a:uFillTx/>
                    <a:latin typeface="+mn-lt"/>
                    <a:ea typeface="Amazon Ember" panose="020B0603020204020204" pitchFamily="34" charset="0"/>
                    <a:cs typeface="Amazon Ember" panose="020B0603020204020204" pitchFamily="34" charset="0"/>
                  </a:rPr>
                  <a:t>with gradient vector </a:t>
                </a:r>
                <a14:m>
                  <m:oMath xmlns:m="http://schemas.openxmlformats.org/officeDocument/2006/math">
                    <m:r>
                      <m:rPr>
                        <m:sty m:val="p"/>
                      </m:rPr>
                      <a:rPr lang="en-US" sz="2400">
                        <a:solidFill>
                          <a:srgbClr val="232F3E"/>
                        </a:solidFill>
                        <a:latin typeface="Cambria Math" panose="02040503050406030204" pitchFamily="18" charset="0"/>
                      </a:rPr>
                      <m:t>∇</m:t>
                    </m:r>
                    <m:r>
                      <a:rPr lang="en-US" sz="2400" i="1">
                        <a:solidFill>
                          <a:srgbClr val="232F3E"/>
                        </a:solidFill>
                        <a:latin typeface="Cambria Math" panose="02040503050406030204" pitchFamily="18" charset="0"/>
                      </a:rPr>
                      <m:t>𝑓</m:t>
                    </m:r>
                    <m:d>
                      <m:dPr>
                        <m:ctrlPr>
                          <a:rPr lang="en-US" sz="2400" i="1">
                            <a:solidFill>
                              <a:srgbClr val="232F3E"/>
                            </a:solidFill>
                            <a:latin typeface="Cambria Math" panose="02040503050406030204" pitchFamily="18" charset="0"/>
                          </a:rPr>
                        </m:ctrlPr>
                      </m:dPr>
                      <m:e>
                        <m:r>
                          <a:rPr lang="en-US" sz="2400" i="1">
                            <a:solidFill>
                              <a:srgbClr val="232F3E"/>
                            </a:solidFill>
                            <a:latin typeface="Cambria Math" panose="02040503050406030204" pitchFamily="18" charset="0"/>
                          </a:rPr>
                          <m:t>𝑤</m:t>
                        </m:r>
                      </m:e>
                    </m:d>
                    <m:r>
                      <a:rPr lang="en-US" sz="2400" i="1">
                        <a:solidFill>
                          <a:srgbClr val="232F3E"/>
                        </a:solidFill>
                        <a:latin typeface="Cambria Math" panose="02040503050406030204" pitchFamily="18" charset="0"/>
                      </a:rPr>
                      <m:t>=⟨1.2, </m:t>
                    </m:r>
                    <m:r>
                      <a:rPr lang="en-US" sz="2400" i="1">
                        <a:solidFill>
                          <a:srgbClr val="232F3E"/>
                        </a:solidFill>
                        <a:latin typeface="Cambria Math" panose="02040503050406030204" pitchFamily="18" charset="0"/>
                      </a:rPr>
                      <m:t>𝑤</m:t>
                    </m:r>
                    <m:r>
                      <a:rPr lang="en-US" sz="2400" i="1">
                        <a:solidFill>
                          <a:srgbClr val="232F3E"/>
                        </a:solidFill>
                        <a:latin typeface="Cambria Math" panose="02040503050406030204" pitchFamily="18" charset="0"/>
                      </a:rPr>
                      <m:t>⟩</m:t>
                    </m:r>
                  </m:oMath>
                </a14:m>
                <a:endParaRPr lang="en-US" sz="2400" dirty="0">
                  <a:solidFill>
                    <a:srgbClr val="232F3E"/>
                  </a:solidFill>
                  <a:latin typeface="Amazon Ember Light"/>
                </a:endParaRPr>
              </a:p>
              <a:p>
                <a:pPr>
                  <a:defRPr/>
                </a:pPr>
                <a:endParaRPr kumimoji="0" lang="en-US" sz="2400" b="0" i="0" u="none" strike="noStrike" kern="1200" cap="none" spc="0" normalizeH="0" baseline="0" noProof="0" dirty="0">
                  <a:ln>
                    <a:noFill/>
                  </a:ln>
                  <a:solidFill>
                    <a:srgbClr val="232F3E"/>
                  </a:solidFill>
                  <a:effectLst/>
                  <a:uLnTx/>
                  <a:uFillTx/>
                  <a:latin typeface="+mn-lt"/>
                  <a:ea typeface="Amazon Ember" panose="020B0603020204020204" pitchFamily="34" charset="0"/>
                  <a:cs typeface="Amazon Ember" panose="020B0603020204020204" pitchFamily="34" charset="0"/>
                </a:endParaRPr>
              </a:p>
              <a:p>
                <a:pPr marR="0" lvl="0" algn="l" defTabSz="914400" rtl="0" eaLnBrk="1" fontAlgn="auto" latinLnBrk="0" hangingPunct="1">
                  <a:spcBef>
                    <a:spcPts val="0"/>
                  </a:spcBef>
                  <a:spcAft>
                    <a:spcPts val="600"/>
                  </a:spcAft>
                  <a:buClrTx/>
                  <a:buSzTx/>
                  <a:tabLst/>
                  <a:defRPr/>
                </a:pPr>
                <a:r>
                  <a:rPr lang="en-US" sz="2400" dirty="0">
                    <a:solidFill>
                      <a:srgbClr val="232F3E"/>
                    </a:solidFill>
                    <a:ea typeface="Amazon Ember" panose="020B0603020204020204" pitchFamily="34" charset="0"/>
                    <a:cs typeface="Amazon Ember" panose="020B0603020204020204" pitchFamily="34" charset="0"/>
                  </a:rPr>
                  <a:t>The sign of the gradient shows the direction that the function increases</a:t>
                </a:r>
                <a:r>
                  <a:rPr kumimoji="0" lang="en-US" sz="2400" b="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rPr>
                  <a:t>:</a:t>
                </a:r>
                <a:br>
                  <a:rPr kumimoji="0" lang="en-US" sz="2400" b="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rPr>
                </a:br>
                <a:r>
                  <a:rPr kumimoji="0" lang="en-US" sz="2400" b="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rPr>
                  <a:t>+ right and - left</a:t>
                </a:r>
              </a:p>
              <a:p>
                <a:pPr>
                  <a:spcAft>
                    <a:spcPts val="600"/>
                  </a:spcAft>
                  <a:defRPr/>
                </a:pPr>
                <a14:m>
                  <m:oMathPara xmlns:m="http://schemas.openxmlformats.org/officeDocument/2006/math">
                    <m:oMathParaPr>
                      <m:jc m:val="centerGroup"/>
                    </m:oMathParaPr>
                    <m:oMath xmlns:m="http://schemas.openxmlformats.org/officeDocument/2006/math">
                      <m:r>
                        <m:rPr>
                          <m:sty m:val="p"/>
                        </m:rPr>
                        <a:rPr kumimoji="0" lang="en-US" sz="24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e>
                      </m:d>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=2.4→</m:t>
                      </m:r>
                      <m:d>
                        <m:dPr>
                          <m:begChr m:val="|"/>
                          <m:endChr m:val="|"/>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m:rPr>
                              <m:sty m:val="p"/>
                            </m:rPr>
                            <a:rPr kumimoji="0" lang="en-US" sz="24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e>
                          </m:d>
                        </m:e>
                      </m:d>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=2.4 </m:t>
                      </m:r>
                    </m:oMath>
                  </m:oMathPara>
                </a14:m>
                <a:endParaRPr kumimoji="0" lang="en-US" sz="2400" b="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endParaRPr>
              </a:p>
              <a:p>
                <a:pPr>
                  <a:spcAft>
                    <a:spcPts val="600"/>
                  </a:spcAft>
                  <a:defRPr/>
                </a:pPr>
                <a14:m>
                  <m:oMathPara xmlns:m="http://schemas.openxmlformats.org/officeDocument/2006/math">
                    <m:oMathParaPr>
                      <m:jc m:val="centerGroup"/>
                    </m:oMathParaPr>
                    <m:oMath xmlns:m="http://schemas.openxmlformats.org/officeDocument/2006/math">
                      <m:r>
                        <m:rPr>
                          <m:sty m:val="p"/>
                        </m:rPr>
                        <a:rPr kumimoji="0" lang="en-US" sz="24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4</m:t>
                          </m:r>
                        </m:e>
                      </m:d>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=4.8→</m:t>
                      </m:r>
                      <m:d>
                        <m:dPr>
                          <m:begChr m:val="|"/>
                          <m:endChr m:val="|"/>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m:rPr>
                              <m:sty m:val="p"/>
                            </m:rPr>
                            <a:rPr kumimoji="0" lang="en-US" sz="24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(4)</m:t>
                          </m:r>
                        </m:e>
                      </m:d>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=4.8 </m:t>
                      </m:r>
                    </m:oMath>
                  </m:oMathPara>
                </a14:m>
                <a:endParaRPr kumimoji="0" lang="en-US" sz="2400" b="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endParaRPr>
              </a:p>
              <a:p>
                <a:pPr>
                  <a:spcAft>
                    <a:spcPts val="600"/>
                  </a:spcAft>
                  <a:defRPr/>
                </a:pPr>
                <a14:m>
                  <m:oMathPara xmlns:m="http://schemas.openxmlformats.org/officeDocument/2006/math">
                    <m:oMathParaPr>
                      <m:jc m:val="centerGroup"/>
                    </m:oMathParaPr>
                    <m:oMath xmlns:m="http://schemas.openxmlformats.org/officeDocument/2006/math">
                      <m:r>
                        <m:rPr>
                          <m:sty m:val="p"/>
                        </m:rPr>
                        <a:rPr kumimoji="0" lang="en-US" sz="24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−3</m:t>
                          </m:r>
                        </m:e>
                      </m:d>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=−3.6→</m:t>
                      </m:r>
                      <m:d>
                        <m:dPr>
                          <m:begChr m:val="|"/>
                          <m:endChr m:val="|"/>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m:rPr>
                              <m:sty m:val="p"/>
                            </m:rPr>
                            <a:rPr kumimoji="0" lang="en-US" sz="24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4</m:t>
                              </m:r>
                            </m:e>
                          </m:d>
                        </m:e>
                      </m:d>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=3.6 </m:t>
                      </m:r>
                    </m:oMath>
                  </m:oMathPara>
                </a14:m>
                <a:endParaRPr kumimoji="0" lang="en-US" sz="2400" b="0" i="0" u="none" strike="noStrike" kern="1200" cap="none" spc="0" normalizeH="0" baseline="0" noProof="0" dirty="0">
                  <a:ln>
                    <a:noFill/>
                  </a:ln>
                  <a:solidFill>
                    <a:srgbClr val="232F3E"/>
                  </a:solidFill>
                  <a:effectLst/>
                  <a:uLnTx/>
                  <a:uFillTx/>
                  <a:latin typeface="Amazon Ember Light"/>
                  <a:ea typeface="+mn-ea"/>
                  <a:cs typeface="+mn-cs"/>
                </a:endParaRPr>
              </a:p>
              <a:p>
                <a:pPr>
                  <a:spcAft>
                    <a:spcPts val="600"/>
                  </a:spcAft>
                  <a:defRPr/>
                </a:pPr>
                <a:endParaRPr kumimoji="0" lang="en-US" sz="2400" b="0" i="0" u="none" strike="noStrike" kern="1200" cap="none" spc="0" normalizeH="0" baseline="0" noProof="0" dirty="0">
                  <a:ln>
                    <a:noFill/>
                  </a:ln>
                  <a:solidFill>
                    <a:srgbClr val="232F3E"/>
                  </a:solidFill>
                  <a:effectLst/>
                  <a:uLnTx/>
                  <a:uFillTx/>
                  <a:latin typeface="Amazon Ember Light"/>
                  <a:ea typeface="+mn-ea"/>
                  <a:cs typeface="+mn-cs"/>
                </a:endParaRPr>
              </a:p>
              <a:p>
                <a:pPr>
                  <a:spcAft>
                    <a:spcPts val="600"/>
                  </a:spcAft>
                  <a:defRPr/>
                </a:pPr>
                <a:r>
                  <a:rPr lang="en-US" sz="2400" dirty="0">
                    <a:solidFill>
                      <a:schemeClr val="tx2"/>
                    </a:solidFill>
                    <a:ea typeface="Amazon Ember" panose="020B0603020204020204" pitchFamily="34" charset="0"/>
                    <a:cs typeface="Amazon Ember" panose="020B0603020204020204" pitchFamily="34" charset="0"/>
                  </a:rPr>
                  <a:t>As you go toward the bottom part of the function, the gradient gets smaller.</a:t>
                </a:r>
                <a:endParaRPr kumimoji="0" lang="en-US" sz="2400" b="1"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endParaRPr>
              </a:p>
            </p:txBody>
          </p:sp>
        </mc:Choice>
        <mc:Fallback xmlns="">
          <p:sp>
            <p:nvSpPr>
              <p:cNvPr id="53" name="Rectangle 52">
                <a:extLst>
                  <a:ext uri="{FF2B5EF4-FFF2-40B4-BE49-F238E27FC236}">
                    <a16:creationId xmlns:a16="http://schemas.microsoft.com/office/drawing/2014/main" id="{D221C1DF-8D0D-4197-B7E0-DC497C6558AB}"/>
                  </a:ext>
                </a:extLst>
              </p:cNvPr>
              <p:cNvSpPr>
                <a:spLocks noRot="1" noChangeAspect="1" noMove="1" noResize="1" noEditPoints="1" noAdjustHandles="1" noChangeArrowheads="1" noChangeShapeType="1" noTextEdit="1"/>
              </p:cNvSpPr>
              <p:nvPr/>
            </p:nvSpPr>
            <p:spPr>
              <a:xfrm>
                <a:off x="6163056" y="1285378"/>
                <a:ext cx="5669280" cy="4909036"/>
              </a:xfrm>
              <a:prstGeom prst="rect">
                <a:avLst/>
              </a:prstGeom>
              <a:blipFill>
                <a:blip r:embed="rId5"/>
                <a:stretch>
                  <a:fillRect l="-1613" b="-1863"/>
                </a:stretch>
              </a:blipFill>
            </p:spPr>
            <p:txBody>
              <a:bodyPr/>
              <a:lstStyle/>
              <a:p>
                <a:r>
                  <a:rPr lang="en-US">
                    <a:noFill/>
                  </a:rPr>
                  <a:t> </a:t>
                </a:r>
              </a:p>
            </p:txBody>
          </p:sp>
        </mc:Fallback>
      </mc:AlternateContent>
    </p:spTree>
    <p:extLst>
      <p:ext uri="{BB962C8B-B14F-4D97-AF65-F5344CB8AC3E}">
        <p14:creationId xmlns:p14="http://schemas.microsoft.com/office/powerpoint/2010/main" val="2417637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0AD8D4E-F85D-4BDF-83CC-2D088CEF67D4}"/>
              </a:ext>
            </a:extLst>
          </p:cNvPr>
          <p:cNvSpPr>
            <a:spLocks noGrp="1"/>
          </p:cNvSpPr>
          <p:nvPr>
            <p:ph type="sldNum" idx="97"/>
          </p:nvPr>
        </p:nvSpPr>
        <p:spPr/>
        <p:txBody>
          <a:bodyPr/>
          <a:lstStyle/>
          <a:p>
            <a:fld id="{86A8BF56-6CB3-514C-9A64-F39D95C9E25B}" type="slidenum">
              <a:rPr lang="en-US" smtClean="0"/>
              <a:t>13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a:bodyPr>
          <a:lstStyle/>
          <a:p>
            <a:r>
              <a:rPr lang="en-US" sz="4000" dirty="0">
                <a:solidFill>
                  <a:schemeClr val="tx1"/>
                </a:solidFill>
              </a:rPr>
              <a:t>How gradients work mathematically (4 of 4)</a:t>
            </a:r>
          </a:p>
        </p:txBody>
      </p:sp>
      <p:sp>
        <p:nvSpPr>
          <p:cNvPr id="10" name="Text Placeholder 9">
            <a:extLst>
              <a:ext uri="{FF2B5EF4-FFF2-40B4-BE49-F238E27FC236}">
                <a16:creationId xmlns:a16="http://schemas.microsoft.com/office/drawing/2014/main" id="{E61C6342-F0A5-C9B0-BCB6-8C6086FD5205}"/>
              </a:ext>
            </a:extLst>
          </p:cNvPr>
          <p:cNvSpPr>
            <a:spLocks noGrp="1"/>
          </p:cNvSpPr>
          <p:nvPr>
            <p:ph type="body" idx="2"/>
          </p:nvPr>
        </p:nvSpPr>
        <p:spPr/>
        <p:txBody>
          <a:bodyPr/>
          <a:lstStyle/>
          <a:p>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CA87820-F625-45EB-A08B-B8F829293BA6}"/>
                  </a:ext>
                </a:extLst>
              </p:cNvPr>
              <p:cNvSpPr txBox="1"/>
              <p:nvPr/>
            </p:nvSpPr>
            <p:spPr>
              <a:xfrm>
                <a:off x="1526916" y="5865062"/>
                <a:ext cx="2582181"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𝑒𝑟𝑟𝑜𝑟</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d>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=0.6</m:t>
                      </m:r>
                      <m:sSup>
                        <m:sSup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p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sup>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sup>
                      </m:sSup>
                    </m:oMath>
                  </m:oMathPara>
                </a14:m>
                <a:endParaRPr kumimoji="0" lang="en-US" sz="20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8" name="TextBox 7">
                <a:extLst>
                  <a:ext uri="{FF2B5EF4-FFF2-40B4-BE49-F238E27FC236}">
                    <a16:creationId xmlns:a16="http://schemas.microsoft.com/office/drawing/2014/main" id="{ACA87820-F625-45EB-A08B-B8F829293BA6}"/>
                  </a:ext>
                </a:extLst>
              </p:cNvPr>
              <p:cNvSpPr txBox="1">
                <a:spLocks noRot="1" noChangeAspect="1" noMove="1" noResize="1" noEditPoints="1" noAdjustHandles="1" noChangeArrowheads="1" noChangeShapeType="1" noTextEdit="1"/>
              </p:cNvSpPr>
              <p:nvPr/>
            </p:nvSpPr>
            <p:spPr>
              <a:xfrm>
                <a:off x="1526916" y="5865062"/>
                <a:ext cx="2582181" cy="307777"/>
              </a:xfrm>
              <a:prstGeom prst="rect">
                <a:avLst/>
              </a:prstGeom>
              <a:blipFill>
                <a:blip r:embed="rId3"/>
                <a:stretch>
                  <a:fillRect l="-708" t="-1961" r="-472" b="-33333"/>
                </a:stretch>
              </a:blipFill>
            </p:spPr>
            <p:txBody>
              <a:bodyPr/>
              <a:lstStyle/>
              <a:p>
                <a:r>
                  <a:rPr lang="en-US">
                    <a:noFill/>
                  </a:rPr>
                  <a:t> </a:t>
                </a:r>
              </a:p>
            </p:txBody>
          </p:sp>
        </mc:Fallback>
      </mc:AlternateContent>
      <p:pic>
        <p:nvPicPr>
          <p:cNvPr id="5" name="Picture 4" descr="Graph of the error function 0.6w^2 with new point at (0, 0). See details in notes.">
            <a:extLst>
              <a:ext uri="{FF2B5EF4-FFF2-40B4-BE49-F238E27FC236}">
                <a16:creationId xmlns:a16="http://schemas.microsoft.com/office/drawing/2014/main" id="{9E7E8B59-B363-4C72-A780-4AE30BE65FE9}"/>
              </a:ext>
            </a:extLst>
          </p:cNvPr>
          <p:cNvPicPr>
            <a:picLocks noChangeAspect="1"/>
          </p:cNvPicPr>
          <p:nvPr/>
        </p:nvPicPr>
        <p:blipFill>
          <a:blip r:embed="rId4"/>
          <a:stretch>
            <a:fillRect/>
          </a:stretch>
        </p:blipFill>
        <p:spPr>
          <a:xfrm>
            <a:off x="457200" y="2103122"/>
            <a:ext cx="5486400" cy="3578086"/>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83240DD0-91BD-40A2-82DB-6090EEFA397D}"/>
                  </a:ext>
                </a:extLst>
              </p:cNvPr>
              <p:cNvSpPr/>
              <p:nvPr/>
            </p:nvSpPr>
            <p:spPr>
              <a:xfrm>
                <a:off x="6163056" y="1613760"/>
                <a:ext cx="5669280" cy="4555093"/>
              </a:xfrm>
              <a:prstGeom prst="rect">
                <a:avLst/>
              </a:prstGeom>
            </p:spPr>
            <p:txBody>
              <a:bodyPr wrap="square">
                <a:spAutoFit/>
              </a:bodyPr>
              <a:lstStyle/>
              <a:p>
                <a:pPr>
                  <a:defRPr/>
                </a:pPr>
                <a14:m>
                  <m:oMathPara xmlns:m="http://schemas.openxmlformats.org/officeDocument/2006/math">
                    <m:oMathParaPr>
                      <m:jc m:val="centerGroup"/>
                    </m:oMathParaPr>
                    <m:oMath xmlns:m="http://schemas.openxmlformats.org/officeDocument/2006/math">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𝑓</m:t>
                      </m:r>
                      <m:d>
                        <m:dPr>
                          <m:ctrlPr>
                            <a:rPr kumimoji="0" lang="en-US" sz="2000" i="1" u="none" strike="noStrike" kern="1200" cap="none" spc="0" normalizeH="0" baseline="0" noProof="0" smtClean="0">
                              <a:ln>
                                <a:noFill/>
                              </a:ln>
                              <a:solidFill>
                                <a:srgbClr val="232F3E"/>
                              </a:solidFill>
                              <a:effectLst/>
                              <a:uLnTx/>
                              <a:uFillTx/>
                              <a:latin typeface="Cambria Math" panose="02040503050406030204" pitchFamily="18" charset="0"/>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𝑤</m:t>
                          </m:r>
                        </m:e>
                      </m:d>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=0.6 </m:t>
                      </m:r>
                      <m:sSup>
                        <m:sSupPr>
                          <m:ctrlPr>
                            <a:rPr kumimoji="0" lang="en-US" sz="2000" i="1" u="none" strike="noStrike" kern="1200" cap="none" spc="0" normalizeH="0" baseline="0" noProof="0" smtClean="0">
                              <a:ln>
                                <a:noFill/>
                              </a:ln>
                              <a:solidFill>
                                <a:srgbClr val="232F3E"/>
                              </a:solidFill>
                              <a:effectLst/>
                              <a:uLnTx/>
                              <a:uFillTx/>
                              <a:latin typeface="Cambria Math" panose="02040503050406030204" pitchFamily="18" charset="0"/>
                            </a:rPr>
                          </m:ctrlPr>
                        </m:sSup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𝑤</m:t>
                          </m:r>
                        </m:e>
                        <m:sup>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2</m:t>
                          </m:r>
                        </m:sup>
                      </m:sSup>
                    </m:oMath>
                  </m:oMathPara>
                </a14:m>
                <a:endParaRPr kumimoji="0" lang="en-US" sz="200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endParaRPr>
              </a:p>
              <a:p>
                <a:pPr>
                  <a:defRPr/>
                </a:pPr>
                <a:r>
                  <a:rPr kumimoji="0" lang="en-US" sz="200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rPr>
                  <a:t>with gradient vector </a:t>
                </a:r>
                <a14:m>
                  <m:oMath xmlns:m="http://schemas.openxmlformats.org/officeDocument/2006/math">
                    <m:r>
                      <a:rPr lang="en-US" sz="2000" b="0" i="1">
                        <a:solidFill>
                          <a:srgbClr val="232F3E"/>
                        </a:solidFill>
                        <a:latin typeface="Cambria Math" panose="02040503050406030204" pitchFamily="18" charset="0"/>
                      </a:rPr>
                      <m:t>𝛻</m:t>
                    </m:r>
                    <m:r>
                      <a:rPr lang="en-US" sz="2000" b="0" i="1">
                        <a:solidFill>
                          <a:srgbClr val="232F3E"/>
                        </a:solidFill>
                        <a:latin typeface="Cambria Math" panose="02040503050406030204" pitchFamily="18" charset="0"/>
                      </a:rPr>
                      <m:t>𝑓</m:t>
                    </m:r>
                    <m:d>
                      <m:dPr>
                        <m:ctrlPr>
                          <a:rPr lang="en-US" sz="2000" i="1">
                            <a:solidFill>
                              <a:srgbClr val="232F3E"/>
                            </a:solidFill>
                            <a:latin typeface="Cambria Math" panose="02040503050406030204" pitchFamily="18" charset="0"/>
                          </a:rPr>
                        </m:ctrlPr>
                      </m:dPr>
                      <m:e>
                        <m:r>
                          <a:rPr lang="en-US" sz="2000" b="0" i="1">
                            <a:solidFill>
                              <a:srgbClr val="232F3E"/>
                            </a:solidFill>
                            <a:latin typeface="Cambria Math" panose="02040503050406030204" pitchFamily="18" charset="0"/>
                          </a:rPr>
                          <m:t>𝑤</m:t>
                        </m:r>
                      </m:e>
                    </m:d>
                    <m:r>
                      <a:rPr lang="en-US" sz="2000" b="0" i="1">
                        <a:solidFill>
                          <a:srgbClr val="232F3E"/>
                        </a:solidFill>
                        <a:latin typeface="Cambria Math" panose="02040503050406030204" pitchFamily="18" charset="0"/>
                      </a:rPr>
                      <m:t>=⟨1.2, </m:t>
                    </m:r>
                    <m:r>
                      <a:rPr lang="en-US" sz="2000" b="0" i="1">
                        <a:solidFill>
                          <a:srgbClr val="232F3E"/>
                        </a:solidFill>
                        <a:latin typeface="Cambria Math" panose="02040503050406030204" pitchFamily="18" charset="0"/>
                      </a:rPr>
                      <m:t>𝑤</m:t>
                    </m:r>
                    <m:r>
                      <a:rPr lang="en-US" sz="2000" b="0" i="1">
                        <a:solidFill>
                          <a:srgbClr val="232F3E"/>
                        </a:solidFill>
                        <a:latin typeface="Cambria Math" panose="02040503050406030204" pitchFamily="18" charset="0"/>
                      </a:rPr>
                      <m:t>⟩</m:t>
                    </m:r>
                  </m:oMath>
                </a14:m>
                <a:endParaRPr lang="en-US" sz="2000" dirty="0">
                  <a:solidFill>
                    <a:srgbClr val="232F3E"/>
                  </a:solidFill>
                  <a:latin typeface="Amazon Ember Light"/>
                </a:endParaRPr>
              </a:p>
              <a:p>
                <a:pPr>
                  <a:defRPr/>
                </a:pPr>
                <a:endParaRPr kumimoji="0" lang="en-US" sz="200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endParaRPr>
              </a:p>
              <a:p>
                <a:pPr marR="0" lvl="0" algn="l" defTabSz="914400" rtl="0" eaLnBrk="1" fontAlgn="auto" latinLnBrk="0" hangingPunct="1">
                  <a:spcBef>
                    <a:spcPts val="0"/>
                  </a:spcBef>
                  <a:spcAft>
                    <a:spcPts val="600"/>
                  </a:spcAft>
                  <a:buClrTx/>
                  <a:buSzTx/>
                  <a:tabLst/>
                  <a:defRPr/>
                </a:pPr>
                <a:r>
                  <a:rPr lang="en-US" sz="2000" dirty="0">
                    <a:solidFill>
                      <a:srgbClr val="232F3E"/>
                    </a:solidFill>
                    <a:ea typeface="Amazon Ember" panose="020B0603020204020204" pitchFamily="34" charset="0"/>
                    <a:cs typeface="Amazon Ember" panose="020B0603020204020204" pitchFamily="34" charset="0"/>
                  </a:rPr>
                  <a:t>The sign of the gradient shows the direction that the function increases</a:t>
                </a:r>
                <a:r>
                  <a:rPr kumimoji="0" lang="en-US" sz="200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rPr>
                  <a:t>:</a:t>
                </a:r>
                <a:br>
                  <a:rPr kumimoji="0" lang="en-US" sz="200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rPr>
                </a:br>
                <a:r>
                  <a:rPr kumimoji="0" lang="en-US" sz="200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rPr>
                  <a:t>+ right and - left</a:t>
                </a:r>
              </a:p>
              <a:p>
                <a:pPr>
                  <a:spcAft>
                    <a:spcPts val="600"/>
                  </a:spcAft>
                  <a:defRPr/>
                </a:pPr>
                <a14:m>
                  <m:oMathPara xmlns:m="http://schemas.openxmlformats.org/officeDocument/2006/math">
                    <m:oMathParaPr>
                      <m:jc m:val="centerGroup"/>
                    </m:oMathParaPr>
                    <m:oMath xmlns:m="http://schemas.openxmlformats.org/officeDocument/2006/math">
                      <m:r>
                        <m:rPr>
                          <m:sty m:val="p"/>
                        </m:rPr>
                        <a:rPr kumimoji="0" lang="en-US" sz="2000" b="0" i="0" u="none" strike="noStrike" kern="1200" cap="none" spc="0" normalizeH="0" baseline="0" noProof="0" smtClean="0">
                          <a:ln>
                            <a:noFill/>
                          </a:ln>
                          <a:solidFill>
                            <a:srgbClr val="232F3E"/>
                          </a:solidFill>
                          <a:effectLst/>
                          <a:uLnTx/>
                          <a:uFillTx/>
                          <a:latin typeface="Cambria Math" panose="02040503050406030204" pitchFamily="18" charset="0"/>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𝑓</m:t>
                      </m:r>
                      <m:d>
                        <m:dPr>
                          <m:ctrlPr>
                            <a:rPr kumimoji="0" lang="en-US" sz="2000" i="1" u="none" strike="noStrike" kern="1200" cap="none" spc="0" normalizeH="0" baseline="0" noProof="0" smtClean="0">
                              <a:ln>
                                <a:noFill/>
                              </a:ln>
                              <a:solidFill>
                                <a:srgbClr val="232F3E"/>
                              </a:solidFill>
                              <a:effectLst/>
                              <a:uLnTx/>
                              <a:uFillTx/>
                              <a:latin typeface="Cambria Math" panose="02040503050406030204" pitchFamily="18" charset="0"/>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2</m:t>
                          </m:r>
                        </m:e>
                      </m:d>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=2.4→</m:t>
                      </m:r>
                      <m:d>
                        <m:dPr>
                          <m:begChr m:val="|"/>
                          <m:endChr m:val="|"/>
                          <m:ctrlPr>
                            <a:rPr kumimoji="0" lang="en-US" sz="2000" i="1" u="none" strike="noStrike" kern="1200" cap="none" spc="0" normalizeH="0" baseline="0" noProof="0" smtClean="0">
                              <a:ln>
                                <a:noFill/>
                              </a:ln>
                              <a:solidFill>
                                <a:srgbClr val="232F3E"/>
                              </a:solidFill>
                              <a:effectLst/>
                              <a:uLnTx/>
                              <a:uFillTx/>
                              <a:latin typeface="Cambria Math" panose="02040503050406030204" pitchFamily="18" charset="0"/>
                            </a:rPr>
                          </m:ctrlPr>
                        </m:dPr>
                        <m:e>
                          <m:r>
                            <m:rPr>
                              <m:sty m:val="p"/>
                            </m:rPr>
                            <a:rPr kumimoji="0" lang="en-US" sz="2000" b="0" i="0" u="none" strike="noStrike" kern="1200" cap="none" spc="0" normalizeH="0" baseline="0" noProof="0" smtClean="0">
                              <a:ln>
                                <a:noFill/>
                              </a:ln>
                              <a:solidFill>
                                <a:srgbClr val="232F3E"/>
                              </a:solidFill>
                              <a:effectLst/>
                              <a:uLnTx/>
                              <a:uFillTx/>
                              <a:latin typeface="Cambria Math" panose="02040503050406030204" pitchFamily="18" charset="0"/>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𝑓</m:t>
                          </m:r>
                          <m:d>
                            <m:dPr>
                              <m:ctrlPr>
                                <a:rPr kumimoji="0" lang="en-US" sz="2000" i="1" u="none" strike="noStrike" kern="1200" cap="none" spc="0" normalizeH="0" baseline="0" noProof="0" smtClean="0">
                                  <a:ln>
                                    <a:noFill/>
                                  </a:ln>
                                  <a:solidFill>
                                    <a:srgbClr val="232F3E"/>
                                  </a:solidFill>
                                  <a:effectLst/>
                                  <a:uLnTx/>
                                  <a:uFillTx/>
                                  <a:latin typeface="Cambria Math" panose="02040503050406030204" pitchFamily="18" charset="0"/>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2</m:t>
                              </m:r>
                            </m:e>
                          </m:d>
                        </m:e>
                      </m:d>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=2.4 </m:t>
                      </m:r>
                    </m:oMath>
                  </m:oMathPara>
                </a14:m>
                <a:endParaRPr kumimoji="0" lang="en-US" sz="200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endParaRPr>
              </a:p>
              <a:p>
                <a:pPr>
                  <a:spcAft>
                    <a:spcPts val="600"/>
                  </a:spcAft>
                  <a:defRPr/>
                </a:pPr>
                <a14:m>
                  <m:oMathPara xmlns:m="http://schemas.openxmlformats.org/officeDocument/2006/math">
                    <m:oMathParaPr>
                      <m:jc m:val="centerGroup"/>
                    </m:oMathParaPr>
                    <m:oMath xmlns:m="http://schemas.openxmlformats.org/officeDocument/2006/math">
                      <m:r>
                        <m:rPr>
                          <m:sty m:val="p"/>
                        </m:rPr>
                        <a:rPr kumimoji="0" lang="en-US" sz="2000" b="0" i="0" u="none" strike="noStrike" kern="1200" cap="none" spc="0" normalizeH="0" baseline="0" noProof="0" smtClean="0">
                          <a:ln>
                            <a:noFill/>
                          </a:ln>
                          <a:solidFill>
                            <a:srgbClr val="232F3E"/>
                          </a:solidFill>
                          <a:effectLst/>
                          <a:uLnTx/>
                          <a:uFillTx/>
                          <a:latin typeface="Cambria Math" panose="02040503050406030204" pitchFamily="18" charset="0"/>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𝑓</m:t>
                      </m:r>
                      <m:d>
                        <m:dPr>
                          <m:ctrlPr>
                            <a:rPr kumimoji="0" lang="en-US" sz="2000" i="1" u="none" strike="noStrike" kern="1200" cap="none" spc="0" normalizeH="0" baseline="0" noProof="0" smtClean="0">
                              <a:ln>
                                <a:noFill/>
                              </a:ln>
                              <a:solidFill>
                                <a:srgbClr val="232F3E"/>
                              </a:solidFill>
                              <a:effectLst/>
                              <a:uLnTx/>
                              <a:uFillTx/>
                              <a:latin typeface="Cambria Math" panose="02040503050406030204" pitchFamily="18" charset="0"/>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4</m:t>
                          </m:r>
                        </m:e>
                      </m:d>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=4.8→</m:t>
                      </m:r>
                      <m:d>
                        <m:dPr>
                          <m:begChr m:val="|"/>
                          <m:endChr m:val="|"/>
                          <m:ctrlPr>
                            <a:rPr kumimoji="0" lang="en-US" sz="2000" i="1" u="none" strike="noStrike" kern="1200" cap="none" spc="0" normalizeH="0" baseline="0" noProof="0" smtClean="0">
                              <a:ln>
                                <a:noFill/>
                              </a:ln>
                              <a:solidFill>
                                <a:srgbClr val="232F3E"/>
                              </a:solidFill>
                              <a:effectLst/>
                              <a:uLnTx/>
                              <a:uFillTx/>
                              <a:latin typeface="Cambria Math" panose="02040503050406030204" pitchFamily="18" charset="0"/>
                            </a:rPr>
                          </m:ctrlPr>
                        </m:dPr>
                        <m:e>
                          <m:r>
                            <m:rPr>
                              <m:sty m:val="p"/>
                            </m:rPr>
                            <a:rPr kumimoji="0" lang="en-US" sz="2000" b="0" i="0" u="none" strike="noStrike" kern="1200" cap="none" spc="0" normalizeH="0" baseline="0" noProof="0" smtClean="0">
                              <a:ln>
                                <a:noFill/>
                              </a:ln>
                              <a:solidFill>
                                <a:srgbClr val="232F3E"/>
                              </a:solidFill>
                              <a:effectLst/>
                              <a:uLnTx/>
                              <a:uFillTx/>
                              <a:latin typeface="Cambria Math" panose="02040503050406030204" pitchFamily="18" charset="0"/>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𝑓</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(4)</m:t>
                          </m:r>
                        </m:e>
                      </m:d>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=4.8 </m:t>
                      </m:r>
                    </m:oMath>
                  </m:oMathPara>
                </a14:m>
                <a:endParaRPr kumimoji="0" lang="en-US" sz="200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endParaRPr>
              </a:p>
              <a:p>
                <a:pPr lvl="1">
                  <a:spcAft>
                    <a:spcPts val="600"/>
                  </a:spcAft>
                  <a:defRPr/>
                </a:pPr>
                <a14:m>
                  <m:oMathPara xmlns:m="http://schemas.openxmlformats.org/officeDocument/2006/math">
                    <m:oMathParaPr>
                      <m:jc m:val="centerGroup"/>
                    </m:oMathParaPr>
                    <m:oMath xmlns:m="http://schemas.openxmlformats.org/officeDocument/2006/math">
                      <m:r>
                        <a:rPr kumimoji="0" lang="en-US" sz="2000" b="0" i="0" u="none" strike="noStrike" kern="1200" cap="none" spc="0" normalizeH="0" baseline="0" noProof="0" smtClean="0">
                          <a:ln>
                            <a:noFill/>
                          </a:ln>
                          <a:solidFill>
                            <a:srgbClr val="232F3E"/>
                          </a:solidFill>
                          <a:effectLst/>
                          <a:uLnTx/>
                          <a:uFillTx/>
                          <a:latin typeface="Cambria Math" panose="02040503050406030204" pitchFamily="18" charset="0"/>
                        </a:rPr>
                        <m:t>  </m:t>
                      </m:r>
                      <m:r>
                        <m:rPr>
                          <m:sty m:val="p"/>
                        </m:rPr>
                        <a:rPr kumimoji="0" lang="en-US" sz="2000" b="0" i="0" u="none" strike="noStrike" kern="1200" cap="none" spc="0" normalizeH="0" baseline="0" noProof="0" smtClean="0">
                          <a:ln>
                            <a:noFill/>
                          </a:ln>
                          <a:solidFill>
                            <a:srgbClr val="232F3E"/>
                          </a:solidFill>
                          <a:effectLst/>
                          <a:uLnTx/>
                          <a:uFillTx/>
                          <a:latin typeface="Cambria Math" panose="02040503050406030204" pitchFamily="18" charset="0"/>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𝑓</m:t>
                      </m:r>
                      <m:d>
                        <m:dPr>
                          <m:ctrlPr>
                            <a:rPr kumimoji="0" lang="en-US" sz="2000" i="1" u="none" strike="noStrike" kern="1200" cap="none" spc="0" normalizeH="0" baseline="0" noProof="0" smtClean="0">
                              <a:ln>
                                <a:noFill/>
                              </a:ln>
                              <a:solidFill>
                                <a:srgbClr val="232F3E"/>
                              </a:solidFill>
                              <a:effectLst/>
                              <a:uLnTx/>
                              <a:uFillTx/>
                              <a:latin typeface="Cambria Math" panose="02040503050406030204" pitchFamily="18" charset="0"/>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−3</m:t>
                          </m:r>
                        </m:e>
                      </m:d>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=−3.6→</m:t>
                      </m:r>
                      <m:d>
                        <m:dPr>
                          <m:begChr m:val="|"/>
                          <m:endChr m:val="|"/>
                          <m:ctrlPr>
                            <a:rPr kumimoji="0" lang="en-US" sz="2000" i="1" u="none" strike="noStrike" kern="1200" cap="none" spc="0" normalizeH="0" baseline="0" noProof="0" smtClean="0">
                              <a:ln>
                                <a:noFill/>
                              </a:ln>
                              <a:solidFill>
                                <a:srgbClr val="232F3E"/>
                              </a:solidFill>
                              <a:effectLst/>
                              <a:uLnTx/>
                              <a:uFillTx/>
                              <a:latin typeface="Cambria Math" panose="02040503050406030204" pitchFamily="18" charset="0"/>
                            </a:rPr>
                          </m:ctrlPr>
                        </m:dPr>
                        <m:e>
                          <m:r>
                            <m:rPr>
                              <m:sty m:val="p"/>
                            </m:rPr>
                            <a:rPr kumimoji="0" lang="en-US" sz="2000" b="0" i="0" u="none" strike="noStrike" kern="1200" cap="none" spc="0" normalizeH="0" baseline="0" noProof="0" smtClean="0">
                              <a:ln>
                                <a:noFill/>
                              </a:ln>
                              <a:solidFill>
                                <a:srgbClr val="232F3E"/>
                              </a:solidFill>
                              <a:effectLst/>
                              <a:uLnTx/>
                              <a:uFillTx/>
                              <a:latin typeface="Cambria Math" panose="02040503050406030204" pitchFamily="18" charset="0"/>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𝑓</m:t>
                          </m:r>
                          <m:d>
                            <m:dPr>
                              <m:ctrlPr>
                                <a:rPr kumimoji="0" lang="en-US" sz="2000" i="1" u="none" strike="noStrike" kern="1200" cap="none" spc="0" normalizeH="0" baseline="0" noProof="0" smtClean="0">
                                  <a:ln>
                                    <a:noFill/>
                                  </a:ln>
                                  <a:solidFill>
                                    <a:srgbClr val="232F3E"/>
                                  </a:solidFill>
                                  <a:effectLst/>
                                  <a:uLnTx/>
                                  <a:uFillTx/>
                                  <a:latin typeface="Cambria Math" panose="02040503050406030204" pitchFamily="18" charset="0"/>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4</m:t>
                              </m:r>
                            </m:e>
                          </m:d>
                        </m:e>
                      </m:d>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=3.6 </m:t>
                      </m:r>
                    </m:oMath>
                  </m:oMathPara>
                </a14:m>
                <a:endParaRPr kumimoji="0" lang="en-US" sz="2000" i="0" u="none" strike="noStrike" kern="1200" cap="none" spc="0" normalizeH="0" baseline="0" noProof="0" dirty="0">
                  <a:ln>
                    <a:noFill/>
                  </a:ln>
                  <a:solidFill>
                    <a:srgbClr val="232F3E"/>
                  </a:solidFill>
                  <a:effectLst/>
                  <a:uLnTx/>
                  <a:uFillTx/>
                  <a:latin typeface="Amazon Ember Light"/>
                </a:endParaRPr>
              </a:p>
              <a:p>
                <a:pPr>
                  <a:spcAft>
                    <a:spcPts val="600"/>
                  </a:spcAft>
                  <a:defRPr/>
                </a:pPr>
                <a14:m>
                  <m:oMathPara xmlns:m="http://schemas.openxmlformats.org/officeDocument/2006/math">
                    <m:oMathParaPr>
                      <m:jc m:val="centerGroup"/>
                    </m:oMathParaPr>
                    <m:oMath xmlns:m="http://schemas.openxmlformats.org/officeDocument/2006/math">
                      <m:r>
                        <a:rPr lang="en-US" sz="2000" b="0" i="1">
                          <a:solidFill>
                            <a:srgbClr val="232F3E"/>
                          </a:solidFill>
                          <a:latin typeface="Cambria Math" panose="02040503050406030204" pitchFamily="18" charset="0"/>
                        </a:rPr>
                        <m:t>𝛻</m:t>
                      </m:r>
                      <m:r>
                        <a:rPr lang="en-US" sz="2000" b="0" i="1">
                          <a:solidFill>
                            <a:srgbClr val="232F3E"/>
                          </a:solidFill>
                          <a:latin typeface="Cambria Math" panose="02040503050406030204" pitchFamily="18" charset="0"/>
                        </a:rPr>
                        <m:t>𝑓</m:t>
                      </m:r>
                      <m:d>
                        <m:dPr>
                          <m:ctrlPr>
                            <a:rPr lang="en-US" sz="2000" i="1">
                              <a:solidFill>
                                <a:srgbClr val="232F3E"/>
                              </a:solidFill>
                              <a:latin typeface="Cambria Math" panose="02040503050406030204" pitchFamily="18" charset="0"/>
                            </a:rPr>
                          </m:ctrlPr>
                        </m:dPr>
                        <m:e>
                          <m:r>
                            <a:rPr lang="en-US" sz="2000" b="0" i="1">
                              <a:solidFill>
                                <a:srgbClr val="232F3E"/>
                              </a:solidFill>
                              <a:latin typeface="Cambria Math" panose="02040503050406030204" pitchFamily="18" charset="0"/>
                            </a:rPr>
                            <m:t>0</m:t>
                          </m:r>
                        </m:e>
                      </m:d>
                      <m:r>
                        <a:rPr lang="en-US" sz="2000" b="0" i="1">
                          <a:solidFill>
                            <a:srgbClr val="232F3E"/>
                          </a:solidFill>
                          <a:latin typeface="Cambria Math" panose="02040503050406030204" pitchFamily="18" charset="0"/>
                        </a:rPr>
                        <m:t>=0→</m:t>
                      </m:r>
                      <m:d>
                        <m:dPr>
                          <m:begChr m:val="|"/>
                          <m:endChr m:val="|"/>
                          <m:ctrlPr>
                            <a:rPr lang="en-US" sz="2000" i="1">
                              <a:solidFill>
                                <a:srgbClr val="232F3E"/>
                              </a:solidFill>
                              <a:latin typeface="Cambria Math" panose="02040503050406030204" pitchFamily="18" charset="0"/>
                            </a:rPr>
                          </m:ctrlPr>
                        </m:dPr>
                        <m:e>
                          <m:r>
                            <a:rPr lang="en-US" sz="2000" b="0" i="1">
                              <a:solidFill>
                                <a:srgbClr val="232F3E"/>
                              </a:solidFill>
                              <a:latin typeface="Cambria Math" panose="02040503050406030204" pitchFamily="18" charset="0"/>
                            </a:rPr>
                            <m:t>𝛻</m:t>
                          </m:r>
                          <m:r>
                            <a:rPr lang="en-US" sz="2000" b="0" i="1">
                              <a:solidFill>
                                <a:srgbClr val="232F3E"/>
                              </a:solidFill>
                              <a:latin typeface="Cambria Math" panose="02040503050406030204" pitchFamily="18" charset="0"/>
                            </a:rPr>
                            <m:t>𝑓</m:t>
                          </m:r>
                          <m:r>
                            <a:rPr lang="en-US" sz="2000" b="0" i="1">
                              <a:solidFill>
                                <a:srgbClr val="232F3E"/>
                              </a:solidFill>
                              <a:latin typeface="Cambria Math" panose="02040503050406030204" pitchFamily="18" charset="0"/>
                            </a:rPr>
                            <m:t>(0)</m:t>
                          </m:r>
                        </m:e>
                      </m:d>
                      <m:r>
                        <a:rPr lang="en-US" sz="2000" b="0" i="1">
                          <a:solidFill>
                            <a:srgbClr val="232F3E"/>
                          </a:solidFill>
                          <a:latin typeface="Cambria Math" panose="02040503050406030204" pitchFamily="18" charset="0"/>
                        </a:rPr>
                        <m:t>=0 </m:t>
                      </m:r>
                    </m:oMath>
                  </m:oMathPara>
                </a14:m>
                <a:endParaRPr lang="en-US" sz="2000" dirty="0">
                  <a:solidFill>
                    <a:srgbClr val="232F3E"/>
                  </a:solidFill>
                  <a:latin typeface="Amazon Ember Light"/>
                </a:endParaRPr>
              </a:p>
              <a:p>
                <a:pPr>
                  <a:spcAft>
                    <a:spcPts val="600"/>
                  </a:spcAft>
                  <a:defRPr/>
                </a:pPr>
                <a:r>
                  <a:rPr lang="en-US" sz="2000" dirty="0">
                    <a:solidFill>
                      <a:schemeClr val="tx2"/>
                    </a:solidFill>
                    <a:ea typeface="Amazon Ember" panose="020B0603020204020204" pitchFamily="34" charset="0"/>
                    <a:cs typeface="Amazon Ember" panose="020B0603020204020204" pitchFamily="34" charset="0"/>
                  </a:rPr>
                  <a:t>As you go toward the bottom part of the function, the gradient gets smaller.</a:t>
                </a:r>
              </a:p>
              <a:p>
                <a:pPr>
                  <a:spcAft>
                    <a:spcPts val="600"/>
                  </a:spcAft>
                  <a:defRPr/>
                </a:pPr>
                <a:r>
                  <a:rPr kumimoji="0" lang="en-US" sz="2000" i="0" u="none" strike="noStrike" kern="1200" cap="none" spc="0" normalizeH="0" baseline="0" noProof="0" dirty="0">
                    <a:ln>
                      <a:noFill/>
                    </a:ln>
                    <a:solidFill>
                      <a:schemeClr val="tx2"/>
                    </a:solidFill>
                    <a:effectLst/>
                    <a:uLnTx/>
                    <a:uFillTx/>
                    <a:ea typeface="Amazon Ember" panose="020B0603020204020204" pitchFamily="34" charset="0"/>
                    <a:cs typeface="Amazon Ember" panose="020B0603020204020204" pitchFamily="34" charset="0"/>
                  </a:rPr>
                  <a:t>It eventually becomes zero.</a:t>
                </a:r>
                <a:endParaRPr kumimoji="0" lang="en-US" sz="200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endParaRPr>
              </a:p>
            </p:txBody>
          </p:sp>
        </mc:Choice>
        <mc:Fallback xmlns="">
          <p:sp>
            <p:nvSpPr>
              <p:cNvPr id="7" name="Rectangle 6">
                <a:extLst>
                  <a:ext uri="{FF2B5EF4-FFF2-40B4-BE49-F238E27FC236}">
                    <a16:creationId xmlns:a16="http://schemas.microsoft.com/office/drawing/2014/main" id="{83240DD0-91BD-40A2-82DB-6090EEFA397D}"/>
                  </a:ext>
                </a:extLst>
              </p:cNvPr>
              <p:cNvSpPr>
                <a:spLocks noRot="1" noChangeAspect="1" noMove="1" noResize="1" noEditPoints="1" noAdjustHandles="1" noChangeArrowheads="1" noChangeShapeType="1" noTextEdit="1"/>
              </p:cNvSpPr>
              <p:nvPr/>
            </p:nvSpPr>
            <p:spPr>
              <a:xfrm>
                <a:off x="6163056" y="1613760"/>
                <a:ext cx="5669280" cy="4555093"/>
              </a:xfrm>
              <a:prstGeom prst="rect">
                <a:avLst/>
              </a:prstGeom>
              <a:blipFill>
                <a:blip r:embed="rId5"/>
                <a:stretch>
                  <a:fillRect l="-1119" b="-1671"/>
                </a:stretch>
              </a:blipFill>
            </p:spPr>
            <p:txBody>
              <a:bodyPr/>
              <a:lstStyle/>
              <a:p>
                <a:r>
                  <a:rPr lang="en-US">
                    <a:noFill/>
                  </a:rPr>
                  <a:t> </a:t>
                </a:r>
              </a:p>
            </p:txBody>
          </p:sp>
        </mc:Fallback>
      </mc:AlternateContent>
    </p:spTree>
    <p:extLst>
      <p:ext uri="{BB962C8B-B14F-4D97-AF65-F5344CB8AC3E}">
        <p14:creationId xmlns:p14="http://schemas.microsoft.com/office/powerpoint/2010/main" val="2274058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EB9B7D-DDD4-4D3F-9D1A-6A99A3995674}"/>
              </a:ext>
            </a:extLst>
          </p:cNvPr>
          <p:cNvSpPr>
            <a:spLocks noGrp="1"/>
          </p:cNvSpPr>
          <p:nvPr>
            <p:ph type="sldNum" idx="97"/>
          </p:nvPr>
        </p:nvSpPr>
        <p:spPr/>
        <p:txBody>
          <a:bodyPr/>
          <a:lstStyle/>
          <a:p>
            <a:fld id="{86A8BF56-6CB3-514C-9A64-F39D95C9E25B}" type="slidenum">
              <a:rPr lang="en-US" smtClean="0"/>
              <a:pPr/>
              <a:t>14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How do you determine how </a:t>
            </a:r>
            <a:r>
              <a:rPr lang="en-US" i="1" dirty="0"/>
              <a:t>w</a:t>
            </a:r>
            <a:r>
              <a:rPr lang="en-US" dirty="0"/>
              <a:t> changes the error?</a:t>
            </a:r>
          </a:p>
        </p:txBody>
      </p:sp>
      <p:sp>
        <p:nvSpPr>
          <p:cNvPr id="7" name="Text Placeholder 6">
            <a:extLst>
              <a:ext uri="{FF2B5EF4-FFF2-40B4-BE49-F238E27FC236}">
                <a16:creationId xmlns:a16="http://schemas.microsoft.com/office/drawing/2014/main" id="{B13A7A66-17F0-E9B4-C748-206B9D68812B}"/>
              </a:ext>
            </a:extLst>
          </p:cNvPr>
          <p:cNvSpPr>
            <a:spLocks noGrp="1"/>
          </p:cNvSpPr>
          <p:nvPr>
            <p:ph type="body" idx="2"/>
          </p:nvPr>
        </p:nvSpPr>
        <p:spPr/>
        <p:txBody>
          <a:bodyPr/>
          <a:lstStyle/>
          <a:p>
            <a:endParaRPr lang="en-US"/>
          </a:p>
        </p:txBody>
      </p:sp>
      <p:pic>
        <p:nvPicPr>
          <p:cNvPr id="5" name="Picture 4" descr="Graph of the gradient function 0.6w^2 with the global minimum at (0, 0) marked.">
            <a:extLst>
              <a:ext uri="{FF2B5EF4-FFF2-40B4-BE49-F238E27FC236}">
                <a16:creationId xmlns:a16="http://schemas.microsoft.com/office/drawing/2014/main" id="{5B913329-ADF1-4367-9BED-DCAC056067DC}"/>
              </a:ext>
            </a:extLst>
          </p:cNvPr>
          <p:cNvPicPr>
            <a:picLocks noChangeAspect="1"/>
          </p:cNvPicPr>
          <p:nvPr/>
        </p:nvPicPr>
        <p:blipFill>
          <a:blip r:embed="rId3"/>
          <a:stretch>
            <a:fillRect/>
          </a:stretch>
        </p:blipFill>
        <p:spPr>
          <a:xfrm>
            <a:off x="3802506" y="1676248"/>
            <a:ext cx="4586989" cy="3505504"/>
          </a:xfrm>
          <a:prstGeom prst="rect">
            <a:avLst/>
          </a:prstGeom>
        </p:spPr>
      </p:pic>
      <p:sp>
        <p:nvSpPr>
          <p:cNvPr id="27" name="TextBox 26">
            <a:extLst>
              <a:ext uri="{FF2B5EF4-FFF2-40B4-BE49-F238E27FC236}">
                <a16:creationId xmlns:a16="http://schemas.microsoft.com/office/drawing/2014/main" id="{E678B74E-9F96-4DFF-B87A-9FBDC01BC276}"/>
              </a:ext>
            </a:extLst>
          </p:cNvPr>
          <p:cNvSpPr txBox="1"/>
          <p:nvPr/>
        </p:nvSpPr>
        <p:spPr>
          <a:xfrm>
            <a:off x="362712" y="5383818"/>
            <a:ext cx="11466576" cy="830997"/>
          </a:xfrm>
          <a:prstGeom prst="rect">
            <a:avLst/>
          </a:prstGeom>
          <a:noFill/>
        </p:spPr>
        <p:txBody>
          <a:bodyPr wrap="square" rtlCol="0">
            <a:spAutoFit/>
          </a:bodyPr>
          <a:lstStyle/>
          <a:p>
            <a:r>
              <a:rPr lang="en-US" sz="2400" dirty="0">
                <a:solidFill>
                  <a:schemeClr val="tx2"/>
                </a:solidFill>
              </a:rPr>
              <a:t>This is the global minimum. How can you find that without wasting effort on too many guesses?</a:t>
            </a:r>
          </a:p>
        </p:txBody>
      </p:sp>
    </p:spTree>
    <p:extLst>
      <p:ext uri="{BB962C8B-B14F-4D97-AF65-F5344CB8AC3E}">
        <p14:creationId xmlns:p14="http://schemas.microsoft.com/office/powerpoint/2010/main" val="2764372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6D5B19-A49E-469A-AA82-482C7C97C5B0}"/>
              </a:ext>
            </a:extLst>
          </p:cNvPr>
          <p:cNvSpPr>
            <a:spLocks noGrp="1"/>
          </p:cNvSpPr>
          <p:nvPr>
            <p:ph type="sldNum" idx="97"/>
          </p:nvPr>
        </p:nvSpPr>
        <p:spPr/>
        <p:txBody>
          <a:bodyPr/>
          <a:lstStyle/>
          <a:p>
            <a:fld id="{86A8BF56-6CB3-514C-9A64-F39D95C9E25B}" type="slidenum">
              <a:rPr lang="en-US" smtClean="0"/>
              <a:pPr/>
              <a:t>15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Gradient descent method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A9EFB8-9805-7D17-42F8-F049D80BE568}"/>
                  </a:ext>
                </a:extLst>
              </p:cNvPr>
              <p:cNvSpPr>
                <a:spLocks noGrp="1"/>
              </p:cNvSpPr>
              <p:nvPr>
                <p:ph type="body" idx="2"/>
              </p:nvPr>
            </p:nvSpPr>
            <p:spPr/>
            <p:txBody>
              <a:bodyPr/>
              <a:lstStyle/>
              <a:p>
                <a:r>
                  <a:rPr lang="en-US" dirty="0"/>
                  <a:t>Uses gradients to find the minimum of a function iteratively</a:t>
                </a:r>
              </a:p>
              <a:p>
                <a:r>
                  <a:rPr lang="en-US" dirty="0"/>
                  <a:t>Takes steps (proportional to the gradient size) toward the minimum, in the opposite direction of the gradient</a:t>
                </a:r>
              </a:p>
              <a:p>
                <a:pPr lvl="1"/>
                <a:r>
                  <a:rPr lang="en-US" dirty="0"/>
                  <a:t>As the gradient reduces, so do the steps between inputs </a:t>
                </a:r>
                <a14:m>
                  <m:oMath xmlns:m="http://schemas.openxmlformats.org/officeDocument/2006/math">
                    <m:r>
                      <a:rPr lang="en-US" noProof="0" smtClean="0">
                        <a:latin typeface="Cambria Math" panose="02040503050406030204" pitchFamily="18" charset="0"/>
                      </a:rPr>
                      <m:t>(</m:t>
                    </m:r>
                    <m:r>
                      <a:rPr lang="en-US" noProof="0" smtClean="0">
                        <a:latin typeface="Cambria Math" panose="02040503050406030204" pitchFamily="18" charset="0"/>
                      </a:rPr>
                      <m:t>𝑤</m:t>
                    </m:r>
                    <m:r>
                      <a:rPr lang="en-US" noProof="0" smtClean="0">
                        <a:latin typeface="Cambria Math" panose="02040503050406030204" pitchFamily="18" charset="0"/>
                      </a:rPr>
                      <m:t>)</m:t>
                    </m:r>
                  </m:oMath>
                </a14:m>
                <a:r>
                  <a:rPr lang="en-US" dirty="0"/>
                  <a:t>.</a:t>
                </a:r>
              </a:p>
              <a:p>
                <a:pPr lvl="1"/>
                <a:r>
                  <a:rPr lang="en-US" dirty="0"/>
                  <a:t>This avoids wasted training time.</a:t>
                </a:r>
              </a:p>
              <a:p>
                <a:r>
                  <a:rPr lang="en-US" dirty="0"/>
                  <a:t>Gradient descent algorithm:</a:t>
                </a:r>
              </a:p>
              <a:p>
                <a:pPr lvl="1"/>
                <a:r>
                  <a:rPr lang="en-US" dirty="0"/>
                  <a:t>Start at an initial point </a:t>
                </a:r>
                <a14:m>
                  <m:oMath xmlns:m="http://schemas.openxmlformats.org/officeDocument/2006/math">
                    <m:r>
                      <a:rPr lang="en-US" noProof="0" smtClean="0">
                        <a:latin typeface="Cambria Math" panose="02040503050406030204" pitchFamily="18" charset="0"/>
                      </a:rPr>
                      <m:t>𝑤</m:t>
                    </m:r>
                  </m:oMath>
                </a14:m>
                <a:endParaRPr lang="en-US" dirty="0"/>
              </a:p>
              <a:p>
                <a:pPr lvl="1"/>
                <a:r>
                  <a:rPr lang="en-US" dirty="0"/>
                  <a:t>Update: </a:t>
                </a:r>
                <a14:m>
                  <m:oMath xmlns:m="http://schemas.openxmlformats.org/officeDocument/2006/math">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𝑤</m:t>
                        </m:r>
                      </m:e>
                      <m:sub>
                        <m:r>
                          <a:rPr lang="en-US" noProof="0" smtClean="0">
                            <a:latin typeface="Cambria Math" panose="02040503050406030204" pitchFamily="18" charset="0"/>
                          </a:rPr>
                          <m:t>𝑛𝑒𝑤</m:t>
                        </m:r>
                      </m:sub>
                    </m:sSub>
                    <m:r>
                      <a:rPr lang="en-US"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𝑤</m:t>
                        </m:r>
                      </m:e>
                      <m:sub>
                        <m:r>
                          <a:rPr lang="en-US" noProof="0" smtClean="0">
                            <a:latin typeface="Cambria Math" panose="02040503050406030204" pitchFamily="18" charset="0"/>
                          </a:rPr>
                          <m:t>𝑐𝑢𝑟𝑟𝑒𝑛𝑡</m:t>
                        </m:r>
                      </m:sub>
                    </m:sSub>
                    <m:r>
                      <a:rPr lang="en-US" noProof="0" smtClean="0">
                        <a:latin typeface="Cambria Math" panose="02040503050406030204" pitchFamily="18" charset="0"/>
                      </a:rPr>
                      <m:t>−</m:t>
                    </m:r>
                    <m:r>
                      <a:rPr lang="en-US" noProof="0" smtClean="0">
                        <a:latin typeface="Cambria Math" panose="02040503050406030204" pitchFamily="18" charset="0"/>
                      </a:rPr>
                      <m:t>𝑠𝑡𝑒𝑝</m:t>
                    </m:r>
                    <m:r>
                      <a:rPr lang="en-US" noProof="0" smtClean="0">
                        <a:latin typeface="Cambria Math" panose="02040503050406030204" pitchFamily="18" charset="0"/>
                      </a:rPr>
                      <m:t> </m:t>
                    </m:r>
                    <m:r>
                      <a:rPr lang="en-US" noProof="0" smtClean="0">
                        <a:latin typeface="Cambria Math" panose="02040503050406030204" pitchFamily="18" charset="0"/>
                      </a:rPr>
                      <m:t>𝑠𝑖𝑧𝑒</m:t>
                    </m:r>
                    <m:r>
                      <a:rPr lang="en-US" noProof="0" smtClean="0">
                        <a:latin typeface="Cambria Math" panose="02040503050406030204" pitchFamily="18" charset="0"/>
                      </a:rPr>
                      <m:t> ∗</m:t>
                    </m:r>
                    <m:r>
                      <a:rPr lang="en-US" noProof="0" smtClean="0">
                        <a:latin typeface="Cambria Math" panose="02040503050406030204" pitchFamily="18" charset="0"/>
                      </a:rPr>
                      <m:t>𝑔𝑟𝑎𝑑𝑖𝑒𝑛𝑡</m:t>
                    </m:r>
                  </m:oMath>
                </a14:m>
                <a:endParaRPr lang="en-US" dirty="0"/>
              </a:p>
            </p:txBody>
          </p:sp>
        </mc:Choice>
        <mc:Fallback>
          <p:sp>
            <p:nvSpPr>
              <p:cNvPr id="3" name="Content Placeholder 2">
                <a:extLst>
                  <a:ext uri="{FF2B5EF4-FFF2-40B4-BE49-F238E27FC236}">
                    <a16:creationId xmlns:a16="http://schemas.microsoft.com/office/drawing/2014/main" id="{46A9EFB8-9805-7D17-42F8-F049D80BE568}"/>
                  </a:ext>
                </a:extLst>
              </p:cNvPr>
              <p:cNvSpPr>
                <a:spLocks noGrp="1" noRot="1" noChangeAspect="1" noMove="1" noResize="1" noEditPoints="1" noAdjustHandles="1" noChangeArrowheads="1" noChangeShapeType="1" noTextEdit="1"/>
              </p:cNvSpPr>
              <p:nvPr>
                <p:ph type="body" idx="2"/>
              </p:nvPr>
            </p:nvSpPr>
            <p:spPr>
              <a:blipFill>
                <a:blip r:embed="rId3"/>
                <a:stretch>
                  <a:fillRect l="-221" t="-969"/>
                </a:stretch>
              </a:blipFill>
            </p:spPr>
            <p:txBody>
              <a:bodyPr/>
              <a:lstStyle/>
              <a:p>
                <a:r>
                  <a:rPr lang="en-US">
                    <a:noFill/>
                  </a:rPr>
                  <a:t> </a:t>
                </a:r>
              </a:p>
            </p:txBody>
          </p:sp>
        </mc:Fallback>
      </mc:AlternateContent>
      <p:pic>
        <p:nvPicPr>
          <p:cNvPr id="6" name="Picture 5" descr="Graph that shows how the gradient descent algorithm takes small steps toward the function’s local minimum.">
            <a:extLst>
              <a:ext uri="{FF2B5EF4-FFF2-40B4-BE49-F238E27FC236}">
                <a16:creationId xmlns:a16="http://schemas.microsoft.com/office/drawing/2014/main" id="{1F117711-5609-4202-82B2-04750CC11649}"/>
              </a:ext>
            </a:extLst>
          </p:cNvPr>
          <p:cNvPicPr>
            <a:picLocks noChangeAspect="1"/>
          </p:cNvPicPr>
          <p:nvPr/>
        </p:nvPicPr>
        <p:blipFill>
          <a:blip r:embed="rId4"/>
          <a:stretch>
            <a:fillRect/>
          </a:stretch>
        </p:blipFill>
        <p:spPr>
          <a:xfrm>
            <a:off x="8454860" y="3429000"/>
            <a:ext cx="3371380" cy="2975106"/>
          </a:xfrm>
          <a:prstGeom prst="rect">
            <a:avLst/>
          </a:prstGeom>
        </p:spPr>
      </p:pic>
    </p:spTree>
    <p:extLst>
      <p:ext uri="{BB962C8B-B14F-4D97-AF65-F5344CB8AC3E}">
        <p14:creationId xmlns:p14="http://schemas.microsoft.com/office/powerpoint/2010/main" val="1652614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1A5E853-2323-421B-A615-50812A9EFC65}"/>
              </a:ext>
            </a:extLst>
          </p:cNvPr>
          <p:cNvSpPr>
            <a:spLocks noGrp="1"/>
          </p:cNvSpPr>
          <p:nvPr>
            <p:ph type="sldNum" idx="97"/>
          </p:nvPr>
        </p:nvSpPr>
        <p:spPr/>
        <p:txBody>
          <a:bodyPr/>
          <a:lstStyle/>
          <a:p>
            <a:fld id="{86A8BF56-6CB3-514C-9A64-F39D95C9E25B}" type="slidenum">
              <a:rPr lang="en-US" smtClean="0"/>
              <a:pPr/>
              <a:t>16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Step size matters</a:t>
            </a:r>
          </a:p>
        </p:txBody>
      </p:sp>
      <p:sp>
        <p:nvSpPr>
          <p:cNvPr id="6" name="Text Placeholder 5">
            <a:extLst>
              <a:ext uri="{FF2B5EF4-FFF2-40B4-BE49-F238E27FC236}">
                <a16:creationId xmlns:a16="http://schemas.microsoft.com/office/drawing/2014/main" id="{B699329F-5357-1B47-1AE1-31CC906D25CF}"/>
              </a:ext>
            </a:extLst>
          </p:cNvPr>
          <p:cNvSpPr>
            <a:spLocks noGrp="1"/>
          </p:cNvSpPr>
          <p:nvPr>
            <p:ph type="body" idx="2"/>
          </p:nvPr>
        </p:nvSpPr>
        <p:spPr/>
        <p:txBody>
          <a:bodyPr/>
          <a:lstStyle/>
          <a:p>
            <a:endParaRPr lang="en-US"/>
          </a:p>
        </p:txBody>
      </p:sp>
      <p:pic>
        <p:nvPicPr>
          <p:cNvPr id="9" name="Picture 8" descr="Two graphs that show affect of step size. See details in notes.">
            <a:extLst>
              <a:ext uri="{FF2B5EF4-FFF2-40B4-BE49-F238E27FC236}">
                <a16:creationId xmlns:a16="http://schemas.microsoft.com/office/drawing/2014/main" id="{D0A94097-4B91-4837-B325-639378ABCC14}"/>
              </a:ext>
            </a:extLst>
          </p:cNvPr>
          <p:cNvPicPr>
            <a:picLocks noChangeAspect="1"/>
          </p:cNvPicPr>
          <p:nvPr/>
        </p:nvPicPr>
        <p:blipFill>
          <a:blip r:embed="rId3"/>
          <a:stretch>
            <a:fillRect/>
          </a:stretch>
        </p:blipFill>
        <p:spPr>
          <a:xfrm>
            <a:off x="343926" y="1234223"/>
            <a:ext cx="11504149" cy="5011346"/>
          </a:xfrm>
          <a:prstGeom prst="rect">
            <a:avLst/>
          </a:prstGeom>
        </p:spPr>
      </p:pic>
    </p:spTree>
    <p:extLst>
      <p:ext uri="{BB962C8B-B14F-4D97-AF65-F5344CB8AC3E}">
        <p14:creationId xmlns:p14="http://schemas.microsoft.com/office/powerpoint/2010/main" val="3838814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5F0DDB-51DB-442C-8D79-16543AF9784B}"/>
              </a:ext>
            </a:extLst>
          </p:cNvPr>
          <p:cNvSpPr>
            <a:spLocks noGrp="1"/>
          </p:cNvSpPr>
          <p:nvPr>
            <p:ph type="sldNum" idx="97"/>
          </p:nvPr>
        </p:nvSpPr>
        <p:spPr/>
        <p:txBody>
          <a:bodyPr/>
          <a:lstStyle/>
          <a:p>
            <a:fld id="{86A8BF56-6CB3-514C-9A64-F39D95C9E25B}" type="slidenum">
              <a:rPr lang="en-US" smtClean="0"/>
              <a:pPr/>
              <a:t>17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2800" dirty="0"/>
              <a:t>Why can’t you look at the graph to find the global minimum?</a:t>
            </a:r>
          </a:p>
        </p:txBody>
      </p:sp>
      <p:sp>
        <p:nvSpPr>
          <p:cNvPr id="7" name="Text Placeholder 6">
            <a:extLst>
              <a:ext uri="{FF2B5EF4-FFF2-40B4-BE49-F238E27FC236}">
                <a16:creationId xmlns:a16="http://schemas.microsoft.com/office/drawing/2014/main" id="{17E0EA75-87B4-8166-6AF1-D8C843D76D34}"/>
              </a:ext>
            </a:extLst>
          </p:cNvPr>
          <p:cNvSpPr>
            <a:spLocks noGrp="1"/>
          </p:cNvSpPr>
          <p:nvPr>
            <p:ph type="body" idx="2"/>
          </p:nvPr>
        </p:nvSpPr>
        <p:spPr/>
        <p:txBody>
          <a:bodyPr/>
          <a:lstStyle/>
          <a:p>
            <a:endParaRPr lang="en-US"/>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9C21432-75A3-4471-8A2E-AA42D830EE9F}"/>
                  </a:ext>
                </a:extLst>
              </p:cNvPr>
              <p:cNvSpPr txBox="1"/>
              <p:nvPr/>
            </p:nvSpPr>
            <p:spPr>
              <a:xfrm>
                <a:off x="1293617" y="1728505"/>
                <a:ext cx="5122622" cy="436658"/>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𝑒𝑟𝑟𝑜𝑟</m:t>
                    </m:r>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sSub>
                          <m:sSubPr>
                            <m:ctrlP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sub>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1</m:t>
                            </m:r>
                          </m:sub>
                        </m:sSub>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 </m:t>
                        </m:r>
                        <m:sSub>
                          <m:sSubPr>
                            <m:ctrlP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sub>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sub>
                        </m:sSub>
                      </m:e>
                    </m:d>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=3</m:t>
                    </m:r>
                    <m:sSubSup>
                      <m:sSubSupPr>
                        <m:ctrlP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bSupPr>
                      <m:e>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sub>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1</m:t>
                        </m:r>
                      </m:sub>
                      <m:sup>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sup>
                    </m:sSubSup>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+5</m:t>
                    </m:r>
                    <m:sSubSup>
                      <m:sSubSupPr>
                        <m:ctrlP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bSupPr>
                      <m:e>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sub>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sub>
                      <m:sup>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sup>
                    </m:sSubSup>
                  </m:oMath>
                </a14:m>
                <a:r>
                  <a:rPr kumimoji="0" lang="en-US" sz="2800" b="0" i="0" u="none" strike="noStrike" kern="1200" cap="none" spc="0" normalizeH="0" baseline="0" noProof="0" dirty="0">
                    <a:ln>
                      <a:noFill/>
                    </a:ln>
                    <a:solidFill>
                      <a:srgbClr val="232F3E"/>
                    </a:solidFill>
                    <a:effectLst/>
                    <a:uLnTx/>
                    <a:uFillTx/>
                    <a:latin typeface="Amazon Ember Light"/>
                    <a:ea typeface="+mn-ea"/>
                    <a:cs typeface="+mn-cs"/>
                  </a:rPr>
                  <a:t> </a:t>
                </a:r>
              </a:p>
            </p:txBody>
          </p:sp>
        </mc:Choice>
        <mc:Fallback xmlns="">
          <p:sp>
            <p:nvSpPr>
              <p:cNvPr id="30" name="TextBox 29">
                <a:extLst>
                  <a:ext uri="{FF2B5EF4-FFF2-40B4-BE49-F238E27FC236}">
                    <a16:creationId xmlns:a16="http://schemas.microsoft.com/office/drawing/2014/main" id="{39C21432-75A3-4471-8A2E-AA42D830EE9F}"/>
                  </a:ext>
                </a:extLst>
              </p:cNvPr>
              <p:cNvSpPr txBox="1">
                <a:spLocks noRot="1" noChangeAspect="1" noMove="1" noResize="1" noEditPoints="1" noAdjustHandles="1" noChangeArrowheads="1" noChangeShapeType="1" noTextEdit="1"/>
              </p:cNvSpPr>
              <p:nvPr/>
            </p:nvSpPr>
            <p:spPr>
              <a:xfrm>
                <a:off x="1293617" y="1728505"/>
                <a:ext cx="5122622" cy="436658"/>
              </a:xfrm>
              <a:prstGeom prst="rect">
                <a:avLst/>
              </a:prstGeom>
              <a:blipFill>
                <a:blip r:embed="rId3"/>
                <a:stretch>
                  <a:fillRect/>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B30F8303-05D6-4E6F-B07C-6E53BC3C889D}"/>
              </a:ext>
            </a:extLst>
          </p:cNvPr>
          <p:cNvSpPr txBox="1"/>
          <p:nvPr/>
        </p:nvSpPr>
        <p:spPr>
          <a:xfrm>
            <a:off x="7498362" y="2292472"/>
            <a:ext cx="4333974" cy="3539430"/>
          </a:xfrm>
          <a:prstGeom prst="rect">
            <a:avLst/>
          </a:prstGeom>
          <a:noFill/>
        </p:spPr>
        <p:txBody>
          <a:bodyPr wrap="square" rtlCol="0">
            <a:spAutoFit/>
          </a:bodyPr>
          <a:lstStyle/>
          <a:p>
            <a:r>
              <a:rPr lang="en-US" sz="2800" dirty="0">
                <a:solidFill>
                  <a:schemeClr val="tx2"/>
                </a:solidFill>
              </a:rPr>
              <a:t>If you have two inputs, you can use a three-axis graph.</a:t>
            </a:r>
          </a:p>
          <a:p>
            <a:endParaRPr lang="en-US" sz="2800" dirty="0">
              <a:solidFill>
                <a:schemeClr val="tx2"/>
              </a:solidFill>
            </a:endParaRPr>
          </a:p>
          <a:p>
            <a:r>
              <a:rPr lang="en-US" sz="2800" dirty="0">
                <a:solidFill>
                  <a:schemeClr val="tx2"/>
                </a:solidFill>
              </a:rPr>
              <a:t>If you have more than three axes, graphing it becomes virtually impossible.</a:t>
            </a:r>
          </a:p>
        </p:txBody>
      </p:sp>
      <p:pic>
        <p:nvPicPr>
          <p:cNvPr id="6" name="Picture 5" descr="3D error function graph. See details in notes.">
            <a:extLst>
              <a:ext uri="{FF2B5EF4-FFF2-40B4-BE49-F238E27FC236}">
                <a16:creationId xmlns:a16="http://schemas.microsoft.com/office/drawing/2014/main" id="{A3DE4ED2-C2E8-48B3-BC99-8F4E044CE472}"/>
              </a:ext>
            </a:extLst>
          </p:cNvPr>
          <p:cNvPicPr>
            <a:picLocks noChangeAspect="1"/>
          </p:cNvPicPr>
          <p:nvPr/>
        </p:nvPicPr>
        <p:blipFill rotWithShape="1">
          <a:blip r:embed="rId4"/>
          <a:srcRect t="13805"/>
          <a:stretch/>
        </p:blipFill>
        <p:spPr>
          <a:xfrm>
            <a:off x="690830" y="2292472"/>
            <a:ext cx="6328196" cy="3794048"/>
          </a:xfrm>
          <a:prstGeom prst="rect">
            <a:avLst/>
          </a:prstGeom>
        </p:spPr>
      </p:pic>
    </p:spTree>
    <p:extLst>
      <p:ext uri="{BB962C8B-B14F-4D97-AF65-F5344CB8AC3E}">
        <p14:creationId xmlns:p14="http://schemas.microsoft.com/office/powerpoint/2010/main" val="390004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F5D96B-AC07-4EC1-ADBB-8752B1A00343}"/>
              </a:ext>
            </a:extLst>
          </p:cNvPr>
          <p:cNvSpPr>
            <a:spLocks noGrp="1"/>
          </p:cNvSpPr>
          <p:nvPr>
            <p:ph type="sldNum" idx="97"/>
          </p:nvPr>
        </p:nvSpPr>
        <p:spPr/>
        <p:txBody>
          <a:bodyPr/>
          <a:lstStyle/>
          <a:p>
            <a:fld id="{86A8BF56-6CB3-514C-9A64-F39D95C9E25B}" type="slidenum">
              <a:rPr lang="en-US" smtClean="0"/>
              <a:pPr/>
              <a:t>18</a:t>
            </a:fld>
            <a:endParaRPr lang="en-US" dirty="0"/>
          </a:p>
        </p:txBody>
      </p:sp>
      <p:sp>
        <p:nvSpPr>
          <p:cNvPr id="8" name="Title 1">
            <a:extLst>
              <a:ext uri="{FF2B5EF4-FFF2-40B4-BE49-F238E27FC236}">
                <a16:creationId xmlns:a16="http://schemas.microsoft.com/office/drawing/2014/main" id="{89A366F3-F3C1-EA4F-B08F-9D453995B8E6}"/>
              </a:ext>
            </a:extLst>
          </p:cNvPr>
          <p:cNvSpPr>
            <a:spLocks noGrp="1"/>
          </p:cNvSpPr>
          <p:nvPr>
            <p:ph type="title" idx="1"/>
          </p:nvPr>
        </p:nvSpPr>
        <p:spPr/>
        <p:txBody>
          <a:bodyPr/>
          <a:lstStyle/>
          <a:p>
            <a:r>
              <a:rPr lang="en-US" dirty="0"/>
              <a:t>Regression models</a:t>
            </a:r>
          </a:p>
        </p:txBody>
      </p:sp>
      <p:sp>
        <p:nvSpPr>
          <p:cNvPr id="3" name="Text Placeholder 2">
            <a:extLst>
              <a:ext uri="{FF2B5EF4-FFF2-40B4-BE49-F238E27FC236}">
                <a16:creationId xmlns:a16="http://schemas.microsoft.com/office/drawing/2014/main" id="{7812BE41-83E1-A77F-74EF-545D9EF8570C}"/>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2078809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2688866-2F70-4867-B3BB-25DA6BA36517}"/>
              </a:ext>
            </a:extLst>
          </p:cNvPr>
          <p:cNvSpPr>
            <a:spLocks noGrp="1"/>
          </p:cNvSpPr>
          <p:nvPr>
            <p:ph type="sldNum" idx="97"/>
          </p:nvPr>
        </p:nvSpPr>
        <p:spPr/>
        <p:txBody>
          <a:bodyPr/>
          <a:lstStyle/>
          <a:p>
            <a:fld id="{86A8BF56-6CB3-514C-9A64-F39D95C9E25B}" type="slidenum">
              <a:rPr lang="en-US" smtClean="0"/>
              <a:pPr/>
              <a:t>19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Linear regression</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416718EB-2EBB-415A-B669-42F26F3387A2}"/>
                  </a:ext>
                </a:extLst>
              </p:cNvPr>
              <p:cNvSpPr>
                <a:spLocks noGrp="1"/>
              </p:cNvSpPr>
              <p:nvPr>
                <p:ph idx="2"/>
              </p:nvPr>
            </p:nvSpPr>
            <p:spPr/>
            <p:txBody>
              <a:bodyPr/>
              <a:lstStyle/>
              <a:p>
                <a:pPr marL="0" indent="0">
                  <a:buNone/>
                </a:pPr>
                <a:r>
                  <a:rPr lang="en-US" dirty="0"/>
                  <a:t>You use (linear) regression for numerical value prediction.</a:t>
                </a:r>
              </a:p>
              <a:p>
                <a:pPr marL="0" indent="0">
                  <a:buNone/>
                </a:pPr>
                <a:r>
                  <a:rPr lang="en-US" dirty="0"/>
                  <a:t>Example: How does the price of a house (target, outcome </a:t>
                </a:r>
                <a14:m>
                  <m:oMath xmlns:m="http://schemas.openxmlformats.org/officeDocument/2006/math">
                    <m:r>
                      <a:rPr lang="en-US" b="0" i="1" smtClean="0">
                        <a:latin typeface="Cambria Math" panose="02040503050406030204" pitchFamily="18" charset="0"/>
                      </a:rPr>
                      <m:t>𝑦</m:t>
                    </m:r>
                  </m:oMath>
                </a14:m>
                <a:r>
                  <a:rPr lang="en-US" dirty="0"/>
                  <a:t>) change in relation to its square footage of living space (feature, attribute </a:t>
                </a:r>
                <a14:m>
                  <m:oMath xmlns:m="http://schemas.openxmlformats.org/officeDocument/2006/math">
                    <m:r>
                      <a:rPr lang="en-US" b="0" i="1" smtClean="0">
                        <a:latin typeface="Cambria Math" panose="02040503050406030204" pitchFamily="18" charset="0"/>
                      </a:rPr>
                      <m:t>𝑥</m:t>
                    </m:r>
                  </m:oMath>
                </a14:m>
                <a:r>
                  <a:rPr lang="en-US" dirty="0"/>
                  <a:t>)?</a:t>
                </a:r>
              </a:p>
            </p:txBody>
          </p:sp>
        </mc:Choice>
        <mc:Fallback>
          <p:sp>
            <p:nvSpPr>
              <p:cNvPr id="6" name="Content Placeholder 5">
                <a:extLst>
                  <a:ext uri="{FF2B5EF4-FFF2-40B4-BE49-F238E27FC236}">
                    <a16:creationId xmlns:a16="http://schemas.microsoft.com/office/drawing/2014/main" id="{416718EB-2EBB-415A-B669-42F26F3387A2}"/>
                  </a:ext>
                </a:extLst>
              </p:cNvPr>
              <p:cNvSpPr>
                <a:spLocks noGrp="1" noRot="1" noChangeAspect="1" noMove="1" noResize="1" noEditPoints="1" noAdjustHandles="1" noChangeArrowheads="1" noChangeShapeType="1" noTextEdit="1"/>
              </p:cNvSpPr>
              <p:nvPr>
                <p:ph idx="2"/>
              </p:nvPr>
            </p:nvSpPr>
            <p:spPr>
              <a:blipFill>
                <a:blip r:embed="rId3"/>
                <a:stretch>
                  <a:fillRect l="-1106" t="-12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Content Placeholder 2">
                <a:extLst>
                  <a:ext uri="{FF2B5EF4-FFF2-40B4-BE49-F238E27FC236}">
                    <a16:creationId xmlns:a16="http://schemas.microsoft.com/office/drawing/2014/main" id="{B105543C-74D8-9142-9D4D-F058B2625E33}"/>
                  </a:ext>
                </a:extLst>
              </p:cNvPr>
              <p:cNvSpPr txBox="1">
                <a:spLocks/>
              </p:cNvSpPr>
              <p:nvPr/>
            </p:nvSpPr>
            <p:spPr>
              <a:xfrm>
                <a:off x="3244518" y="3182588"/>
                <a:ext cx="5702964" cy="1650669"/>
              </a:xfrm>
              <a:prstGeom prst="rect">
                <a:avLst/>
              </a:prstGeom>
            </p:spPr>
            <p:txBody>
              <a:bodyPr vert="horz" lIns="91440" tIns="45720" rIns="91440" bIns="45720" rtlCol="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spcAft>
                    <a:spcPts val="1200"/>
                  </a:spcAft>
                  <a:buNone/>
                  <a:defRPr/>
                </a:pPr>
                <a14:m>
                  <m:oMathPara xmlns:m="http://schemas.openxmlformats.org/officeDocument/2006/math">
                    <m:oMathParaPr>
                      <m:jc m:val="centerGroup"/>
                    </m:oMathParaPr>
                    <m:oMath xmlns:m="http://schemas.openxmlformats.org/officeDocument/2006/math">
                      <m:r>
                        <a:rPr kumimoji="0" lang="en-US" sz="2800" b="1"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𝒑𝒓𝒊𝒄𝒆</m:t>
                      </m:r>
                      <m:r>
                        <a:rPr kumimoji="0" lang="en-US" sz="2800" b="1"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sSub>
                        <m:sSubPr>
                          <m:ctrlPr>
                            <a:rPr kumimoji="0" lang="en-US" sz="2800" b="1"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ctrlPr>
                        </m:sSubPr>
                        <m:e>
                          <m:r>
                            <a:rPr kumimoji="0" lang="en-US" sz="2800" b="1"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𝒘</m:t>
                          </m:r>
                        </m:e>
                        <m:sub>
                          <m:r>
                            <a:rPr kumimoji="0" lang="en-US" sz="2800" b="1"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𝟎</m:t>
                          </m:r>
                        </m:sub>
                      </m:sSub>
                      <m:r>
                        <a:rPr kumimoji="0" lang="en-US" sz="2800" b="1"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m:t>
                      </m:r>
                      <m:sSub>
                        <m:sSubPr>
                          <m:ctrlPr>
                            <a:rPr kumimoji="0" lang="en-US" sz="2800" b="1"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ctrlPr>
                        </m:sSubPr>
                        <m:e>
                          <m:r>
                            <a:rPr kumimoji="0" lang="en-US" sz="2800" b="1"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𝒘</m:t>
                          </m:r>
                        </m:e>
                        <m:sub>
                          <m:r>
                            <a:rPr kumimoji="0" lang="en-US" sz="2800" b="1"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𝟏</m:t>
                          </m:r>
                        </m:sub>
                      </m:sSub>
                      <m:r>
                        <a:rPr kumimoji="0" lang="en-US" sz="2800" b="1"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800" b="1"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𝒔𝒒𝒇𝒕</m:t>
                      </m:r>
                      <m:r>
                        <a:rPr kumimoji="0" lang="en-US" sz="2800" b="1"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 </m:t>
                      </m:r>
                      <m:r>
                        <a:rPr kumimoji="0" lang="en-US" sz="2800" b="1"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𝒍𝒊𝒗𝒊𝒏𝒈</m:t>
                      </m:r>
                    </m:oMath>
                  </m:oMathPara>
                </a14:m>
                <a:endParaRPr kumimoji="0" lang="en-US" sz="2800" b="1" i="0" u="none" strike="noStrike" kern="1200" cap="none" spc="0" normalizeH="0" baseline="0" noProof="0" dirty="0">
                  <a:ln>
                    <a:noFill/>
                  </a:ln>
                  <a:solidFill>
                    <a:srgbClr val="232F3E"/>
                  </a:solidFill>
                  <a:effectLst/>
                  <a:uLnTx/>
                  <a:uFillTx/>
                  <a:latin typeface="Amazon Ember Light"/>
                  <a:ea typeface="+mn-ea"/>
                  <a:cs typeface="+mn-cs"/>
                </a:endParaRPr>
              </a:p>
              <a:p>
                <a:pPr marL="0" indent="0">
                  <a:spcBef>
                    <a:spcPts val="600"/>
                  </a:spcBef>
                  <a:spcAft>
                    <a:spcPts val="1200"/>
                  </a:spcAft>
                  <a:buNone/>
                  <a:defRPr/>
                </a:pPr>
                <a14:m>
                  <m:oMathPara xmlns:m="http://schemas.openxmlformats.org/officeDocument/2006/math">
                    <m:oMathParaPr>
                      <m:jc m:val="centerGroup"/>
                    </m:oMathParaPr>
                    <m:oMath xmlns:m="http://schemas.openxmlformats.org/officeDocument/2006/math">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𝑠𝑞𝑓𝑡</m:t>
                      </m:r>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 </m:t>
                      </m:r>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𝑙𝑖𝑣𝑖𝑛𝑔</m:t>
                      </m:r>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=6000</m:t>
                      </m:r>
                    </m:oMath>
                  </m:oMathPara>
                </a14:m>
                <a:endParaRPr kumimoji="0" lang="en-US" sz="2800" i="0" u="none" strike="noStrike" kern="1200" cap="none" spc="0" normalizeH="0" baseline="0" noProof="0" dirty="0">
                  <a:ln>
                    <a:noFill/>
                  </a:ln>
                  <a:solidFill>
                    <a:srgbClr val="232F3E"/>
                  </a:solidFill>
                  <a:effectLst/>
                  <a:uLnTx/>
                  <a:uFillTx/>
                  <a:latin typeface="Amazon Ember Light"/>
                  <a:ea typeface="+mn-ea"/>
                  <a:cs typeface="+mn-cs"/>
                </a:endParaRPr>
              </a:p>
              <a:p>
                <a:pPr marL="0" indent="0">
                  <a:spcBef>
                    <a:spcPts val="600"/>
                  </a:spcBef>
                  <a:spcAft>
                    <a:spcPts val="1200"/>
                  </a:spcAft>
                  <a:buNone/>
                  <a:defRPr/>
                </a:pPr>
                <a14:m>
                  <m:oMathPara xmlns:m="http://schemas.openxmlformats.org/officeDocument/2006/math">
                    <m:oMathParaPr>
                      <m:jc m:val="centerGroup"/>
                    </m:oMathParaPr>
                    <m:oMath xmlns:m="http://schemas.openxmlformats.org/officeDocument/2006/math">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𝑝𝑟𝑖𝑐𝑒</m:t>
                      </m:r>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sSub>
                        <m:sSubPr>
                          <m:ctrlPr>
                            <a:rPr kumimoji="0" lang="en-US" sz="280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sub>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0</m:t>
                          </m:r>
                        </m:sub>
                      </m:sSub>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sSub>
                        <m:sSubPr>
                          <m:ctrlPr>
                            <a:rPr kumimoji="0" lang="en-US" sz="280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sub>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1</m:t>
                          </m:r>
                        </m:sub>
                      </m:sSub>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 6000</m:t>
                      </m:r>
                    </m:oMath>
                  </m:oMathPara>
                </a14:m>
                <a:endParaRPr kumimoji="0" lang="en-US" sz="280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30" name="Content Placeholder 2">
                <a:extLst>
                  <a:ext uri="{FF2B5EF4-FFF2-40B4-BE49-F238E27FC236}">
                    <a16:creationId xmlns:a16="http://schemas.microsoft.com/office/drawing/2014/main" id="{B105543C-74D8-9142-9D4D-F058B2625E33}"/>
                  </a:ext>
                </a:extLst>
              </p:cNvPr>
              <p:cNvSpPr txBox="1">
                <a:spLocks noRot="1" noChangeAspect="1" noMove="1" noResize="1" noEditPoints="1" noAdjustHandles="1" noChangeArrowheads="1" noChangeShapeType="1" noTextEdit="1"/>
              </p:cNvSpPr>
              <p:nvPr/>
            </p:nvSpPr>
            <p:spPr>
              <a:xfrm>
                <a:off x="3244518" y="3182588"/>
                <a:ext cx="5702964" cy="165066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05351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AF87668-A8DA-468B-B974-8E6F4A9D7643}"/>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5" name="Content Placeholder 4">
            <a:extLst>
              <a:ext uri="{FF2B5EF4-FFF2-40B4-BE49-F238E27FC236}">
                <a16:creationId xmlns:a16="http://schemas.microsoft.com/office/drawing/2014/main" id="{0A209296-B5B2-BD27-3CBB-C8A8DBA8558F}"/>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Optimization</a:t>
            </a:r>
          </a:p>
          <a:p>
            <a:r>
              <a:rPr lang="en-US" dirty="0"/>
              <a:t>Regression models</a:t>
            </a:r>
          </a:p>
          <a:p>
            <a:r>
              <a:rPr lang="en-US" dirty="0"/>
              <a:t>Regularization</a:t>
            </a:r>
          </a:p>
        </p:txBody>
      </p:sp>
    </p:spTree>
    <p:extLst>
      <p:ext uri="{BB962C8B-B14F-4D97-AF65-F5344CB8AC3E}">
        <p14:creationId xmlns:p14="http://schemas.microsoft.com/office/powerpoint/2010/main" val="321637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3118055-D7C4-439A-B94D-B7902BD5D28A}"/>
              </a:ext>
            </a:extLst>
          </p:cNvPr>
          <p:cNvSpPr>
            <a:spLocks noGrp="1"/>
          </p:cNvSpPr>
          <p:nvPr>
            <p:ph type="sldNum" idx="97"/>
          </p:nvPr>
        </p:nvSpPr>
        <p:spPr/>
        <p:txBody>
          <a:bodyPr/>
          <a:lstStyle/>
          <a:p>
            <a:fld id="{86A8BF56-6CB3-514C-9A64-F39D95C9E25B}" type="slidenum">
              <a:rPr lang="en-US" smtClean="0"/>
              <a:pPr/>
              <a:t>20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Multiple linear regression</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753C9BE4-9619-DD45-B709-2D2C8B753C69}"/>
                  </a:ext>
                </a:extLst>
              </p:cNvPr>
              <p:cNvSpPr>
                <a:spLocks noGrp="1"/>
              </p:cNvSpPr>
              <p:nvPr>
                <p:ph idx="2"/>
              </p:nvPr>
            </p:nvSpPr>
            <p:spPr/>
            <p:txBody>
              <a:bodyPr/>
              <a:lstStyle/>
              <a:p>
                <a:pPr marL="0" indent="0">
                  <a:buNone/>
                </a:pPr>
                <a:r>
                  <a:rPr lang="en-US" dirty="0"/>
                  <a:t>Example: How does the price of a house (</a:t>
                </a:r>
                <a14:m>
                  <m:oMath xmlns:m="http://schemas.openxmlformats.org/officeDocument/2006/math">
                    <m:r>
                      <a:rPr lang="en-US" dirty="0" smtClean="0">
                        <a:latin typeface="Cambria Math" panose="02040503050406030204" pitchFamily="18" charset="0"/>
                      </a:rPr>
                      <m:t>𝑦</m:t>
                    </m:r>
                  </m:oMath>
                </a14:m>
                <a:r>
                  <a:rPr lang="en-US" dirty="0"/>
                  <a:t>) change in relation to its square footage of living space (</a:t>
                </a:r>
                <a14:m>
                  <m:oMath xmlns:m="http://schemas.openxmlformats.org/officeDocument/2006/math">
                    <m:r>
                      <a:rPr lang="en-US" dirty="0" smtClean="0">
                        <a:latin typeface="Cambria Math" panose="02040503050406030204" pitchFamily="18" charset="0"/>
                      </a:rPr>
                      <m:t>𝑥</m:t>
                    </m:r>
                    <m:r>
                      <a:rPr lang="en-US" baseline="-25000" dirty="0" smtClean="0">
                        <a:latin typeface="Cambria Math" panose="02040503050406030204" pitchFamily="18" charset="0"/>
                      </a:rPr>
                      <m:t>1</m:t>
                    </m:r>
                  </m:oMath>
                </a14:m>
                <a:r>
                  <a:rPr lang="en-US" dirty="0"/>
                  <a:t>) and its number of bedrooms (</a:t>
                </a:r>
                <a14:m>
                  <m:oMath xmlns:m="http://schemas.openxmlformats.org/officeDocument/2006/math">
                    <m:r>
                      <a:rPr lang="en-US" dirty="0" smtClean="0">
                        <a:latin typeface="Cambria Math" panose="02040503050406030204" pitchFamily="18" charset="0"/>
                      </a:rPr>
                      <m:t>𝑥</m:t>
                    </m:r>
                    <m:r>
                      <a:rPr lang="en-US" baseline="-25000" dirty="0" smtClean="0">
                        <a:latin typeface="Cambria Math" panose="02040503050406030204" pitchFamily="18" charset="0"/>
                      </a:rPr>
                      <m:t>2</m:t>
                    </m:r>
                  </m:oMath>
                </a14:m>
                <a:r>
                  <a:rPr lang="en-US" dirty="0"/>
                  <a:t>)?</a:t>
                </a:r>
              </a:p>
              <a:p>
                <a:pPr marL="0" indent="0">
                  <a:buNone/>
                </a:pPr>
                <a:r>
                  <a:rPr lang="en-US" dirty="0"/>
                  <a:t>That is, using multiple features:</a:t>
                </a:r>
              </a:p>
            </p:txBody>
          </p:sp>
        </mc:Choice>
        <mc:Fallback>
          <p:sp>
            <p:nvSpPr>
              <p:cNvPr id="6" name="Content Placeholder 5">
                <a:extLst>
                  <a:ext uri="{FF2B5EF4-FFF2-40B4-BE49-F238E27FC236}">
                    <a16:creationId xmlns:a16="http://schemas.microsoft.com/office/drawing/2014/main" id="{753C9BE4-9619-DD45-B709-2D2C8B753C69}"/>
                  </a:ext>
                </a:extLst>
              </p:cNvPr>
              <p:cNvSpPr>
                <a:spLocks noGrp="1" noRot="1" noChangeAspect="1" noMove="1" noResize="1" noEditPoints="1" noAdjustHandles="1" noChangeArrowheads="1" noChangeShapeType="1" noTextEdit="1"/>
              </p:cNvSpPr>
              <p:nvPr>
                <p:ph idx="2"/>
              </p:nvPr>
            </p:nvSpPr>
            <p:spPr>
              <a:blipFill>
                <a:blip r:embed="rId3"/>
                <a:stretch>
                  <a:fillRect l="-1106" t="-12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36F3A9A-F7CC-884B-9332-B42F78E6DEDD}"/>
                  </a:ext>
                </a:extLst>
              </p:cNvPr>
              <p:cNvSpPr txBox="1"/>
              <p:nvPr/>
            </p:nvSpPr>
            <p:spPr>
              <a:xfrm>
                <a:off x="2869540" y="3270579"/>
                <a:ext cx="6452920"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𝑝𝑟𝑖𝑐𝑒</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sub>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0</m:t>
                          </m:r>
                        </m:sub>
                      </m:sSub>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sub>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1</m:t>
                          </m:r>
                        </m:sub>
                      </m:sSub>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𝑠𝑞𝑓𝑡</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 </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𝑙𝑖𝑣𝑖𝑛𝑔</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sub>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sub>
                      </m:sSub>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𝑏𝑒𝑑𝑟𝑜𝑜𝑚𝑠</m:t>
                      </m:r>
                    </m:oMath>
                  </m:oMathPara>
                </a14:m>
                <a:endParaRPr kumimoji="0" lang="en-US" sz="24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57" name="TextBox 56">
                <a:extLst>
                  <a:ext uri="{FF2B5EF4-FFF2-40B4-BE49-F238E27FC236}">
                    <a16:creationId xmlns:a16="http://schemas.microsoft.com/office/drawing/2014/main" id="{336F3A9A-F7CC-884B-9332-B42F78E6DEDD}"/>
                  </a:ext>
                </a:extLst>
              </p:cNvPr>
              <p:cNvSpPr txBox="1">
                <a:spLocks noRot="1" noChangeAspect="1" noMove="1" noResize="1" noEditPoints="1" noAdjustHandles="1" noChangeArrowheads="1" noChangeShapeType="1" noTextEdit="1"/>
              </p:cNvSpPr>
              <p:nvPr/>
            </p:nvSpPr>
            <p:spPr>
              <a:xfrm>
                <a:off x="2869540" y="3270579"/>
                <a:ext cx="6452920" cy="369332"/>
              </a:xfrm>
              <a:prstGeom prst="rect">
                <a:avLst/>
              </a:prstGeom>
              <a:blipFill>
                <a:blip r:embed="rId4"/>
                <a:stretch>
                  <a:fillRect l="-1040" r="-662" b="-3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5">
                <a:extLst>
                  <a:ext uri="{FF2B5EF4-FFF2-40B4-BE49-F238E27FC236}">
                    <a16:creationId xmlns:a16="http://schemas.microsoft.com/office/drawing/2014/main" id="{F427CF3A-067A-46F7-8342-451B7386DD1C}"/>
                  </a:ext>
                </a:extLst>
              </p:cNvPr>
              <p:cNvSpPr txBox="1">
                <a:spLocks/>
              </p:cNvSpPr>
              <p:nvPr/>
            </p:nvSpPr>
            <p:spPr>
              <a:xfrm>
                <a:off x="365760" y="4127500"/>
                <a:ext cx="11466576" cy="218458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buNone/>
                </a:pPr>
                <a:r>
                  <a:rPr lang="en-US" dirty="0"/>
                  <a:t>Using the multiple linear regression equation: Assuming all other variables stay the same, an increase of </a:t>
                </a:r>
                <a14:m>
                  <m:oMath xmlns:m="http://schemas.openxmlformats.org/officeDocument/2006/math">
                    <m:r>
                      <a:rPr lang="en-US" smtClean="0">
                        <a:latin typeface="Cambria Math" panose="02040503050406030204" pitchFamily="18" charset="0"/>
                      </a:rPr>
                      <m:t>𝑠𝑞𝑓𝑡</m:t>
                    </m:r>
                    <m:r>
                      <a:rPr lang="en-US" smtClean="0">
                        <a:latin typeface="Cambria Math" panose="02040503050406030204" pitchFamily="18" charset="0"/>
                      </a:rPr>
                      <m:t> </m:t>
                    </m:r>
                    <m:r>
                      <a:rPr lang="en-US" smtClean="0">
                        <a:latin typeface="Cambria Math" panose="02040503050406030204" pitchFamily="18" charset="0"/>
                      </a:rPr>
                      <m:t>𝑙𝑖𝑣𝑖𝑛𝑔</m:t>
                    </m:r>
                  </m:oMath>
                </a14:m>
                <a:r>
                  <a:rPr lang="en-US" dirty="0"/>
                  <a:t> by 1 square foot increases the price by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𝑤</m:t>
                        </m:r>
                      </m:e>
                      <m:sub>
                        <m:r>
                          <a:rPr lang="ar-AE">
                            <a:latin typeface="Cambria Math" panose="02040503050406030204" pitchFamily="18" charset="0"/>
                          </a:rPr>
                          <m:t>1</m:t>
                        </m:r>
                      </m:sub>
                    </m:sSub>
                  </m:oMath>
                </a14:m>
                <a:r>
                  <a:rPr lang="en-US" dirty="0"/>
                  <a:t>.</a:t>
                </a:r>
                <a:endParaRPr lang="ar-AE" dirty="0"/>
              </a:p>
            </p:txBody>
          </p:sp>
        </mc:Choice>
        <mc:Fallback xmlns="">
          <p:sp>
            <p:nvSpPr>
              <p:cNvPr id="15" name="Content Placeholder 5">
                <a:extLst>
                  <a:ext uri="{FF2B5EF4-FFF2-40B4-BE49-F238E27FC236}">
                    <a16:creationId xmlns:a16="http://schemas.microsoft.com/office/drawing/2014/main" id="{F427CF3A-067A-46F7-8342-451B7386DD1C}"/>
                  </a:ext>
                </a:extLst>
              </p:cNvPr>
              <p:cNvSpPr txBox="1">
                <a:spLocks noRot="1" noChangeAspect="1" noMove="1" noResize="1" noEditPoints="1" noAdjustHandles="1" noChangeArrowheads="1" noChangeShapeType="1" noTextEdit="1"/>
              </p:cNvSpPr>
              <p:nvPr/>
            </p:nvSpPr>
            <p:spPr>
              <a:xfrm>
                <a:off x="365760" y="4127500"/>
                <a:ext cx="11466576" cy="2184584"/>
              </a:xfrm>
              <a:prstGeom prst="rect">
                <a:avLst/>
              </a:prstGeom>
              <a:blipFill>
                <a:blip r:embed="rId5"/>
                <a:stretch>
                  <a:fillRect l="-1063" t="-2793"/>
                </a:stretch>
              </a:blipFill>
            </p:spPr>
            <p:txBody>
              <a:bodyPr/>
              <a:lstStyle/>
              <a:p>
                <a:r>
                  <a:rPr lang="en-US">
                    <a:noFill/>
                  </a:rPr>
                  <a:t> </a:t>
                </a:r>
              </a:p>
            </p:txBody>
          </p:sp>
        </mc:Fallback>
      </mc:AlternateContent>
    </p:spTree>
    <p:extLst>
      <p:ext uri="{BB962C8B-B14F-4D97-AF65-F5344CB8AC3E}">
        <p14:creationId xmlns:p14="http://schemas.microsoft.com/office/powerpoint/2010/main" val="572849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7879DA4-12D4-4A76-8EE4-B50294E52E96}"/>
              </a:ext>
            </a:extLst>
          </p:cNvPr>
          <p:cNvSpPr>
            <a:spLocks noGrp="1"/>
          </p:cNvSpPr>
          <p:nvPr>
            <p:ph type="sldNum" idx="97"/>
          </p:nvPr>
        </p:nvSpPr>
        <p:spPr/>
        <p:txBody>
          <a:bodyPr/>
          <a:lstStyle/>
          <a:p>
            <a:fld id="{86A8BF56-6CB3-514C-9A64-F39D95C9E25B}" type="slidenum">
              <a:rPr lang="en-US" smtClean="0"/>
              <a:pPr/>
              <a:t>21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Linear regression: Example calculation</a:t>
            </a:r>
          </a:p>
        </p:txBody>
      </p:sp>
      <p:sp>
        <p:nvSpPr>
          <p:cNvPr id="5" name="Content Placeholder 4">
            <a:extLst>
              <a:ext uri="{FF2B5EF4-FFF2-40B4-BE49-F238E27FC236}">
                <a16:creationId xmlns:a16="http://schemas.microsoft.com/office/drawing/2014/main" id="{8DDDF0D9-D7BC-5DD1-E7EC-C8F8B3F8DD8D}"/>
              </a:ext>
            </a:extLst>
          </p:cNvPr>
          <p:cNvSpPr>
            <a:spLocks noGrp="1"/>
          </p:cNvSpPr>
          <p:nvPr>
            <p:ph idx="2"/>
          </p:nvPr>
        </p:nvSpPr>
        <p:spPr/>
        <p:txBody>
          <a:bodyPr/>
          <a:lstStyle/>
          <a:p>
            <a:endParaRPr lang="en-US"/>
          </a:p>
        </p:txBody>
      </p:sp>
      <p:pic>
        <p:nvPicPr>
          <p:cNvPr id="43" name="Picture 42" descr="Plot of the linear function. See details in notes.">
            <a:extLst>
              <a:ext uri="{FF2B5EF4-FFF2-40B4-BE49-F238E27FC236}">
                <a16:creationId xmlns:a16="http://schemas.microsoft.com/office/drawing/2014/main" id="{66A4840F-2EBB-4370-877A-3F654821163E}"/>
              </a:ext>
            </a:extLst>
          </p:cNvPr>
          <p:cNvPicPr>
            <a:picLocks noChangeAspect="1"/>
          </p:cNvPicPr>
          <p:nvPr/>
        </p:nvPicPr>
        <p:blipFill>
          <a:blip r:embed="rId3"/>
          <a:stretch>
            <a:fillRect/>
          </a:stretch>
        </p:blipFill>
        <p:spPr>
          <a:xfrm>
            <a:off x="673418" y="2257562"/>
            <a:ext cx="4383404" cy="3109229"/>
          </a:xfrm>
          <a:prstGeom prst="rect">
            <a:avLst/>
          </a:prstGeom>
        </p:spPr>
      </p:pic>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BF5B02C9-98DE-D841-BC12-408C1CA77D15}"/>
                  </a:ext>
                </a:extLst>
              </p:cNvPr>
              <p:cNvSpPr txBox="1">
                <a:spLocks/>
              </p:cNvSpPr>
              <p:nvPr/>
            </p:nvSpPr>
            <p:spPr>
              <a:xfrm>
                <a:off x="5727628" y="1388940"/>
                <a:ext cx="6104708" cy="4728754"/>
              </a:xfrm>
              <a:prstGeom prst="rect">
                <a:avLst/>
              </a:prstGeom>
            </p:spPr>
            <p:txBody>
              <a:bodyPr vert="horz" lIns="91440" tIns="45720" rIns="91440" bIns="45720" rtlCol="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1200"/>
                  </a:spcAft>
                  <a:buNone/>
                  <a:defRPr/>
                </a:pPr>
                <a:r>
                  <a:rPr kumimoji="0" lang="en-US" sz="2800" b="0" i="0" u="none" strike="noStrike" kern="1200" cap="none" spc="0" normalizeH="0" baseline="0" noProof="0" dirty="0">
                    <a:ln>
                      <a:noFill/>
                    </a:ln>
                    <a:solidFill>
                      <a:schemeClr val="tx2"/>
                    </a:solidFill>
                    <a:effectLst/>
                    <a:uLnTx/>
                    <a:uFillTx/>
                    <a:ea typeface="Amazon Ember" panose="020B0603020204020204" pitchFamily="34" charset="0"/>
                    <a:cs typeface="Amazon Ember" panose="020B0603020204020204" pitchFamily="34" charset="0"/>
                  </a:rPr>
                  <a:t>The</a:t>
                </a:r>
                <a:r>
                  <a:rPr kumimoji="0" lang="en-US" sz="2800" b="1" i="0" u="none" strike="noStrike" kern="1200" cap="none" spc="0" normalizeH="0" baseline="0" noProof="0" dirty="0">
                    <a:ln>
                      <a:noFill/>
                    </a:ln>
                    <a:solidFill>
                      <a:schemeClr val="tx2"/>
                    </a:solidFill>
                    <a:effectLst/>
                    <a:uLnTx/>
                    <a:uFillTx/>
                    <a:ea typeface="Amazon Ember" panose="020B0603020204020204" pitchFamily="34" charset="0"/>
                    <a:cs typeface="Amazon Ember" panose="020B0603020204020204" pitchFamily="34" charset="0"/>
                  </a:rPr>
                  <a:t> </a:t>
                </a:r>
                <a:r>
                  <a:rPr lang="en-US" dirty="0">
                    <a:solidFill>
                      <a:schemeClr val="tx2"/>
                    </a:solidFill>
                    <a:ea typeface="Amazon Ember" panose="020B0603020204020204" pitchFamily="34" charset="0"/>
                    <a:cs typeface="Amazon Ember" panose="020B0603020204020204" pitchFamily="34" charset="0"/>
                  </a:rPr>
                  <a:t>regression line: </a:t>
                </a:r>
              </a:p>
              <a:p>
                <a:pPr marL="0" indent="0" algn="ctr">
                  <a:lnSpc>
                    <a:spcPct val="100000"/>
                  </a:lnSpc>
                  <a:spcBef>
                    <a:spcPts val="600"/>
                  </a:spcBef>
                  <a:spcAft>
                    <a:spcPts val="1200"/>
                  </a:spcAft>
                  <a:buNone/>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ctrlPr>
                        </m:sSubPr>
                        <m:e>
                          <m:acc>
                            <m:accPr>
                              <m:chr m:val="̂"/>
                              <m:ctrlPr>
                                <a:rPr lang="en-US" sz="2800" i="1">
                                  <a:solidFill>
                                    <a:schemeClr val="tx2"/>
                                  </a:solidFill>
                                  <a:latin typeface="Cambria Math" panose="02040503050406030204" pitchFamily="18" charset="0"/>
                                </a:rPr>
                              </m:ctrlPr>
                            </m:accPr>
                            <m:e>
                              <m:r>
                                <a:rPr lang="en-US" sz="2800" i="1">
                                  <a:solidFill>
                                    <a:schemeClr val="tx2"/>
                                  </a:solidFill>
                                  <a:latin typeface="Cambria Math" panose="02040503050406030204" pitchFamily="18" charset="0"/>
                                </a:rPr>
                                <m:t>𝑦</m:t>
                              </m:r>
                            </m:e>
                          </m:acc>
                          <m:r>
                            <a:rPr lang="en-US" sz="2800" b="0" i="1" smtClean="0">
                              <a:solidFill>
                                <a:schemeClr val="tx2"/>
                              </a:solidFill>
                              <a:latin typeface="Cambria Math" panose="02040503050406030204" pitchFamily="18" charset="0"/>
                            </a:rPr>
                            <m:t>=</m:t>
                          </m:r>
                          <m: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𝑤</m:t>
                          </m:r>
                        </m:e>
                        <m:sub>
                          <m: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0</m:t>
                          </m:r>
                        </m:sub>
                      </m:sSub>
                      <m: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m:t>
                      </m:r>
                      <m:sSub>
                        <m:sSubPr>
                          <m:ctrlP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𝑤</m:t>
                          </m:r>
                        </m:e>
                        <m:sub>
                          <m: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1</m:t>
                          </m:r>
                        </m:sub>
                      </m:sSub>
                      <m: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𝑥</m:t>
                      </m:r>
                    </m:oMath>
                  </m:oMathPara>
                </a14:m>
                <a:endParaRPr kumimoji="0" lang="en-US" sz="2800" b="0" u="none" strike="noStrike" kern="1200" cap="none" spc="0" normalizeH="0" baseline="0" noProof="0" dirty="0">
                  <a:ln>
                    <a:noFill/>
                  </a:ln>
                  <a:solidFill>
                    <a:schemeClr val="tx2"/>
                  </a:solidFill>
                  <a:effectLst/>
                  <a:uLnTx/>
                  <a:uFillTx/>
                  <a:ea typeface="+mn-ea"/>
                  <a:cs typeface="+mn-cs"/>
                </a:endParaRPr>
              </a:p>
              <a:p>
                <a:pPr marL="0" indent="0" algn="ctr">
                  <a:lnSpc>
                    <a:spcPct val="100000"/>
                  </a:lnSpc>
                  <a:spcBef>
                    <a:spcPts val="600"/>
                  </a:spcBef>
                  <a:spcAft>
                    <a:spcPts val="1200"/>
                  </a:spcAft>
                  <a:buNone/>
                  <a:defRPr/>
                </a:pPr>
                <a:r>
                  <a:rPr lang="en-US" dirty="0">
                    <a:solidFill>
                      <a:schemeClr val="tx2"/>
                    </a:solidFill>
                    <a:ea typeface="Amazon Ember" panose="020B0603020204020204" pitchFamily="34" charset="0"/>
                    <a:cs typeface="Amazon Ember" panose="020B0603020204020204" pitchFamily="34" charset="0"/>
                  </a:rPr>
                  <a:t>Choose a cost function: mean </a:t>
                </a:r>
                <a:r>
                  <a:rPr kumimoji="0" lang="en-US" sz="2400" i="0" u="none" strike="noStrike" kern="1200" cap="none" spc="0" normalizeH="0" baseline="0" noProof="0" dirty="0">
                    <a:ln>
                      <a:noFill/>
                    </a:ln>
                    <a:solidFill>
                      <a:schemeClr val="tx2"/>
                    </a:solidFill>
                    <a:effectLst/>
                    <a:uLnTx/>
                    <a:uFillTx/>
                    <a:ea typeface="Amazon Ember" panose="020B0603020204020204" pitchFamily="34" charset="0"/>
                    <a:cs typeface="Amazon Ember" panose="020B0603020204020204" pitchFamily="34" charset="0"/>
                  </a:rPr>
                  <a:t>squared error (MSE):</a:t>
                </a:r>
              </a:p>
              <a:p>
                <a:pPr marL="457189" lvl="1" indent="0">
                  <a:spcBef>
                    <a:spcPts val="600"/>
                  </a:spcBef>
                  <a:spcAft>
                    <a:spcPts val="1200"/>
                  </a:spcAft>
                  <a:buNone/>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𝑀𝑆𝐸</m:t>
                      </m:r>
                      <m:r>
                        <a:rPr kumimoji="0" lang="en-US" sz="24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 </m:t>
                      </m:r>
                      <m:f>
                        <m:fPr>
                          <m:ctrlPr>
                            <a:rPr kumimoji="0" lang="en-US" sz="24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1</m:t>
                          </m:r>
                        </m:num>
                        <m:den>
                          <m:r>
                            <a:rPr kumimoji="0" lang="en-US" sz="24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𝑛</m:t>
                          </m:r>
                        </m:den>
                      </m:f>
                      <m:nary>
                        <m:naryPr>
                          <m:chr m:val="∑"/>
                          <m:subHide m:val="on"/>
                          <m:supHide m:val="on"/>
                          <m:ctrlPr>
                            <a:rPr kumimoji="0" lang="en-US" sz="24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ctrlPr>
                        </m:naryPr>
                        <m:sub/>
                        <m:sup/>
                        <m:e>
                          <m:sSup>
                            <m:sSupPr>
                              <m:ctrlPr>
                                <a:rPr kumimoji="0" lang="en-US" sz="24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ctrlPr>
                            </m:sSupPr>
                            <m:e>
                              <m:d>
                                <m:dPr>
                                  <m:ctrlPr>
                                    <a:rPr kumimoji="0" lang="en-US" sz="24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ctrlPr>
                                </m:dPr>
                                <m:e>
                                  <m:sSup>
                                    <m:sSupPr>
                                      <m:ctrlPr>
                                        <a:rPr kumimoji="0" lang="en-US" sz="24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ctrlPr>
                                    </m:sSupPr>
                                    <m:e>
                                      <m:r>
                                        <a:rPr kumimoji="0" lang="en-US" sz="24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𝑦</m:t>
                                      </m:r>
                                    </m:e>
                                    <m:sup>
                                      <m:d>
                                        <m:dPr>
                                          <m:ctrlPr>
                                            <a:rPr kumimoji="0" lang="en-US" sz="24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ctrlPr>
                                        </m:dPr>
                                        <m:e>
                                          <m:r>
                                            <a:rPr kumimoji="0" lang="en-US" sz="24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𝑖</m:t>
                                          </m:r>
                                        </m:e>
                                      </m:d>
                                    </m:sup>
                                  </m:sSup>
                                  <m:r>
                                    <a:rPr kumimoji="0" lang="en-US" sz="24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m:t>
                                  </m:r>
                                  <m:sSup>
                                    <m:sSupPr>
                                      <m:ctrlPr>
                                        <a:rPr kumimoji="0" lang="en-US" sz="24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ctrlPr>
                                    </m:sSupPr>
                                    <m:e>
                                      <m:acc>
                                        <m:accPr>
                                          <m:chr m:val="̂"/>
                                          <m:ctrlPr>
                                            <a:rPr kumimoji="0" lang="en-US" sz="24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𝑦</m:t>
                                          </m:r>
                                        </m:e>
                                      </m:acc>
                                    </m:e>
                                    <m:sup>
                                      <m:d>
                                        <m:dPr>
                                          <m:ctrlPr>
                                            <a:rPr kumimoji="0" lang="en-US" sz="24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ctrlPr>
                                        </m:dPr>
                                        <m:e>
                                          <m:r>
                                            <a:rPr kumimoji="0" lang="en-US" sz="24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𝑖</m:t>
                                          </m:r>
                                        </m:e>
                                      </m:d>
                                    </m:sup>
                                  </m:sSup>
                                </m:e>
                              </m:d>
                            </m:e>
                            <m:sup>
                              <m:r>
                                <a:rPr kumimoji="0" lang="en-US" sz="24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2</m:t>
                              </m:r>
                            </m:sup>
                          </m:sSup>
                        </m:e>
                      </m:nary>
                    </m:oMath>
                  </m:oMathPara>
                </a14:m>
                <a:endParaRPr kumimoji="0" lang="en-US" sz="2800" b="1" i="0" u="none" strike="noStrike" kern="1200" cap="none" spc="0" normalizeH="0" baseline="0" noProof="0" dirty="0">
                  <a:ln>
                    <a:noFill/>
                  </a:ln>
                  <a:solidFill>
                    <a:schemeClr val="tx2"/>
                  </a:solidFill>
                  <a:effectLst/>
                  <a:uLnTx/>
                  <a:uFillTx/>
                  <a:ea typeface="Amazon Ember" panose="020B0603020204020204" pitchFamily="34" charset="0"/>
                  <a:cs typeface="Amazon Ember" panose="020B0603020204020204" pitchFamily="34" charset="0"/>
                </a:endParaRPr>
              </a:p>
              <a:p>
                <a:pPr marL="0" indent="0">
                  <a:spcBef>
                    <a:spcPts val="600"/>
                  </a:spcBef>
                  <a:spcAft>
                    <a:spcPts val="1200"/>
                  </a:spcAft>
                  <a:buNone/>
                  <a:defRPr/>
                </a:pPr>
                <a:r>
                  <a:rPr lang="en-US" dirty="0">
                    <a:solidFill>
                      <a:schemeClr val="tx2"/>
                    </a:solidFill>
                    <a:ea typeface="Amazon Ember" panose="020B0603020204020204" pitchFamily="34" charset="0"/>
                    <a:cs typeface="Amazon Ember" panose="020B0603020204020204" pitchFamily="34" charset="0"/>
                  </a:rPr>
                  <a:t>The best line (best </a:t>
                </a:r>
                <a14:m>
                  <m:oMath xmlns:m="http://schemas.openxmlformats.org/officeDocument/2006/math">
                    <m:sSub>
                      <m:sSubPr>
                        <m:ctrlPr>
                          <a:rPr lang="en-US" i="1">
                            <a:solidFill>
                              <a:schemeClr val="tx2"/>
                            </a:solidFill>
                            <a:latin typeface="Cambria Math" panose="02040503050406030204" pitchFamily="18" charset="0"/>
                            <a:ea typeface="Amazon Ember" panose="020B0603020204020204" pitchFamily="34" charset="0"/>
                            <a:cs typeface="Amazon Ember" panose="020B0603020204020204" pitchFamily="34" charset="0"/>
                          </a:rPr>
                        </m:ctrlPr>
                      </m:sSubPr>
                      <m:e>
                        <m:r>
                          <a:rPr lang="en-US">
                            <a:solidFill>
                              <a:schemeClr val="tx2"/>
                            </a:solidFill>
                            <a:latin typeface="Cambria Math" panose="02040503050406030204" pitchFamily="18" charset="0"/>
                            <a:ea typeface="Amazon Ember" panose="020B0603020204020204" pitchFamily="34" charset="0"/>
                            <a:cs typeface="Amazon Ember" panose="020B0603020204020204" pitchFamily="34" charset="0"/>
                          </a:rPr>
                          <m:t>𝑤</m:t>
                        </m:r>
                      </m:e>
                      <m:sub>
                        <m:r>
                          <a:rPr lang="en-US">
                            <a:solidFill>
                              <a:schemeClr val="tx2"/>
                            </a:solidFill>
                            <a:latin typeface="Cambria Math" panose="02040503050406030204" pitchFamily="18" charset="0"/>
                            <a:ea typeface="Amazon Ember" panose="020B0603020204020204" pitchFamily="34" charset="0"/>
                            <a:cs typeface="Amazon Ember" panose="020B0603020204020204" pitchFamily="34" charset="0"/>
                          </a:rPr>
                          <m:t>0</m:t>
                        </m:r>
                      </m:sub>
                    </m:sSub>
                  </m:oMath>
                </a14:m>
                <a:r>
                  <a:rPr lang="en-US" dirty="0">
                    <a:solidFill>
                      <a:schemeClr val="tx2"/>
                    </a:solidFill>
                    <a:ea typeface="Amazon Ember" panose="020B0603020204020204" pitchFamily="34" charset="0"/>
                    <a:cs typeface="Amazon Ember" panose="020B0603020204020204" pitchFamily="34" charset="0"/>
                  </a:rPr>
                  <a:t>, </a:t>
                </a:r>
                <a14:m>
                  <m:oMath xmlns:m="http://schemas.openxmlformats.org/officeDocument/2006/math">
                    <m:sSub>
                      <m:sSubPr>
                        <m:ctrlPr>
                          <a:rPr lang="en-US" i="1">
                            <a:solidFill>
                              <a:schemeClr val="tx2"/>
                            </a:solidFill>
                            <a:latin typeface="Cambria Math" panose="02040503050406030204" pitchFamily="18" charset="0"/>
                            <a:ea typeface="Amazon Ember" panose="020B0603020204020204" pitchFamily="34" charset="0"/>
                            <a:cs typeface="Amazon Ember" panose="020B0603020204020204" pitchFamily="34" charset="0"/>
                          </a:rPr>
                        </m:ctrlPr>
                      </m:sSubPr>
                      <m:e>
                        <m:r>
                          <a:rPr lang="en-US">
                            <a:solidFill>
                              <a:schemeClr val="tx2"/>
                            </a:solidFill>
                            <a:latin typeface="Cambria Math" panose="02040503050406030204" pitchFamily="18" charset="0"/>
                            <a:ea typeface="Amazon Ember" panose="020B0603020204020204" pitchFamily="34" charset="0"/>
                            <a:cs typeface="Amazon Ember" panose="020B0603020204020204" pitchFamily="34" charset="0"/>
                          </a:rPr>
                          <m:t>𝑤</m:t>
                        </m:r>
                      </m:e>
                      <m:sub>
                        <m:r>
                          <a:rPr lang="en-US">
                            <a:solidFill>
                              <a:schemeClr val="tx2"/>
                            </a:solidFill>
                            <a:latin typeface="Cambria Math" panose="02040503050406030204" pitchFamily="18" charset="0"/>
                            <a:ea typeface="Amazon Ember" panose="020B0603020204020204" pitchFamily="34" charset="0"/>
                            <a:cs typeface="Amazon Ember" panose="020B0603020204020204" pitchFamily="34" charset="0"/>
                          </a:rPr>
                          <m:t>1</m:t>
                        </m:r>
                      </m:sub>
                    </m:sSub>
                  </m:oMath>
                </a14:m>
                <a:r>
                  <a:rPr lang="en-US" dirty="0">
                    <a:solidFill>
                      <a:schemeClr val="tx2"/>
                    </a:solidFill>
                    <a:ea typeface="Amazon Ember" panose="020B0603020204020204" pitchFamily="34" charset="0"/>
                    <a:cs typeface="Amazon Ember" panose="020B0603020204020204" pitchFamily="34" charset="0"/>
                  </a:rPr>
                  <a:t>) minimizes </a:t>
                </a:r>
                <a:r>
                  <a:rPr kumimoji="0" lang="en-US" sz="2800" b="0" i="0" u="none" strike="noStrike" kern="1200" cap="none" spc="0" normalizeH="0" baseline="0" noProof="0" dirty="0">
                    <a:ln>
                      <a:noFill/>
                    </a:ln>
                    <a:solidFill>
                      <a:schemeClr val="tx2"/>
                    </a:solidFill>
                    <a:effectLst/>
                    <a:uLnTx/>
                    <a:uFillTx/>
                    <a:ea typeface="Amazon Ember" panose="020B0603020204020204" pitchFamily="34" charset="0"/>
                    <a:cs typeface="Amazon Ember" panose="020B0603020204020204" pitchFamily="34" charset="0"/>
                  </a:rPr>
                  <a:t>the error function.</a:t>
                </a:r>
              </a:p>
            </p:txBody>
          </p:sp>
        </mc:Choice>
        <mc:Fallback xmlns="">
          <p:sp>
            <p:nvSpPr>
              <p:cNvPr id="4" name="Content Placeholder 2">
                <a:extLst>
                  <a:ext uri="{FF2B5EF4-FFF2-40B4-BE49-F238E27FC236}">
                    <a16:creationId xmlns:a16="http://schemas.microsoft.com/office/drawing/2014/main" id="{BF5B02C9-98DE-D841-BC12-408C1CA77D15}"/>
                  </a:ext>
                </a:extLst>
              </p:cNvPr>
              <p:cNvSpPr txBox="1">
                <a:spLocks noRot="1" noChangeAspect="1" noMove="1" noResize="1" noEditPoints="1" noAdjustHandles="1" noChangeArrowheads="1" noChangeShapeType="1" noTextEdit="1"/>
              </p:cNvSpPr>
              <p:nvPr/>
            </p:nvSpPr>
            <p:spPr>
              <a:xfrm>
                <a:off x="5727628" y="1388940"/>
                <a:ext cx="6104708" cy="4728754"/>
              </a:xfrm>
              <a:prstGeom prst="rect">
                <a:avLst/>
              </a:prstGeom>
              <a:blipFill>
                <a:blip r:embed="rId4"/>
                <a:stretch>
                  <a:fillRect l="-2098" t="-1418" r="-3097"/>
                </a:stretch>
              </a:blipFill>
            </p:spPr>
            <p:txBody>
              <a:bodyPr/>
              <a:lstStyle/>
              <a:p>
                <a:r>
                  <a:rPr lang="en-US">
                    <a:noFill/>
                  </a:rPr>
                  <a:t> </a:t>
                </a:r>
              </a:p>
            </p:txBody>
          </p:sp>
        </mc:Fallback>
      </mc:AlternateContent>
    </p:spTree>
    <p:extLst>
      <p:ext uri="{BB962C8B-B14F-4D97-AF65-F5344CB8AC3E}">
        <p14:creationId xmlns:p14="http://schemas.microsoft.com/office/powerpoint/2010/main" val="4205916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5FF366C-71C1-4B1F-9F18-C1BC316D6B6B}"/>
              </a:ext>
            </a:extLst>
          </p:cNvPr>
          <p:cNvSpPr>
            <a:spLocks noGrp="1"/>
          </p:cNvSpPr>
          <p:nvPr>
            <p:ph type="sldNum" idx="97"/>
          </p:nvPr>
        </p:nvSpPr>
        <p:spPr/>
        <p:txBody>
          <a:bodyPr/>
          <a:lstStyle/>
          <a:p>
            <a:fld id="{86A8BF56-6CB3-514C-9A64-F39D95C9E25B}" type="slidenum">
              <a:rPr lang="en-US" smtClean="0"/>
              <a:pPr/>
              <a:t>22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600" dirty="0"/>
              <a:t>Fitting a linear regression model: Gradient descent</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753C9BE4-9619-DD45-B709-2D2C8B753C69}"/>
                  </a:ext>
                </a:extLst>
              </p:cNvPr>
              <p:cNvSpPr>
                <a:spLocks noGrp="1"/>
              </p:cNvSpPr>
              <p:nvPr>
                <p:ph idx="2"/>
              </p:nvPr>
            </p:nvSpPr>
            <p:spPr/>
            <p:txBody>
              <a:bodyPr/>
              <a:lstStyle/>
              <a:p>
                <a:pPr marL="0" indent="0">
                  <a:buNone/>
                </a:pPr>
                <a:r>
                  <a:rPr lang="en-US" dirty="0"/>
                  <a:t>For a linear regression model:</a:t>
                </a:r>
              </a:p>
              <a:p>
                <a:pPr marL="0" indent="0">
                  <a:buNone/>
                </a:pPr>
                <a14:m>
                  <m:oMathPara xmlns:m="http://schemas.openxmlformats.org/officeDocument/2006/math">
                    <m:oMathParaPr>
                      <m:jc m:val="centerGroup"/>
                    </m:oMathParaPr>
                    <m:oMath xmlns:m="http://schemas.openxmlformats.org/officeDocument/2006/math">
                      <m:acc>
                        <m:accPr>
                          <m:chr m:val="̂"/>
                          <m:ctrlPr>
                            <a:rPr lang="en-US" i="1" noProof="0" smtClean="0">
                              <a:latin typeface="Cambria Math" panose="02040503050406030204" pitchFamily="18" charset="0"/>
                            </a:rPr>
                          </m:ctrlPr>
                        </m:accPr>
                        <m:e>
                          <m:r>
                            <a:rPr lang="en-US" noProof="0" smtClean="0">
                              <a:latin typeface="Cambria Math" panose="02040503050406030204" pitchFamily="18" charset="0"/>
                            </a:rPr>
                            <m:t>𝑦</m:t>
                          </m:r>
                        </m:e>
                      </m:acc>
                      <m:r>
                        <a:rPr lang="en-US"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𝑤</m:t>
                          </m:r>
                        </m:e>
                        <m:sub>
                          <m:r>
                            <a:rPr lang="en-US" noProof="0" smtClean="0">
                              <a:latin typeface="Cambria Math" panose="02040503050406030204" pitchFamily="18" charset="0"/>
                            </a:rPr>
                            <m:t>0</m:t>
                          </m:r>
                        </m:sub>
                      </m:sSub>
                      <m:r>
                        <a:rPr lang="en-US"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𝑤</m:t>
                          </m:r>
                        </m:e>
                        <m:sub>
                          <m:r>
                            <a:rPr lang="en-US" noProof="0" smtClean="0">
                              <a:latin typeface="Cambria Math" panose="02040503050406030204" pitchFamily="18" charset="0"/>
                            </a:rPr>
                            <m:t>1</m:t>
                          </m:r>
                        </m:sub>
                      </m:sSub>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𝑥</m:t>
                          </m:r>
                        </m:e>
                        <m:sub>
                          <m:r>
                            <a:rPr lang="en-US" noProof="0" smtClean="0">
                              <a:latin typeface="Cambria Math" panose="02040503050406030204" pitchFamily="18" charset="0"/>
                            </a:rPr>
                            <m:t>1</m:t>
                          </m:r>
                        </m:sub>
                      </m:sSub>
                      <m:r>
                        <a:rPr lang="en-US"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𝑤</m:t>
                          </m:r>
                        </m:e>
                        <m:sub>
                          <m:r>
                            <a:rPr lang="en-US" noProof="0" smtClean="0">
                              <a:latin typeface="Cambria Math" panose="02040503050406030204" pitchFamily="18" charset="0"/>
                            </a:rPr>
                            <m:t>2</m:t>
                          </m:r>
                        </m:sub>
                      </m:sSub>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𝑥</m:t>
                          </m:r>
                        </m:e>
                        <m:sub>
                          <m:r>
                            <a:rPr lang="en-US" noProof="0" smtClean="0">
                              <a:latin typeface="Cambria Math" panose="02040503050406030204" pitchFamily="18" charset="0"/>
                            </a:rPr>
                            <m:t>2</m:t>
                          </m:r>
                        </m:sub>
                      </m:sSub>
                      <m:r>
                        <a:rPr lang="en-US"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𝑤</m:t>
                          </m:r>
                        </m:e>
                        <m:sub>
                          <m:r>
                            <a:rPr lang="en-US" noProof="0" smtClean="0">
                              <a:latin typeface="Cambria Math" panose="02040503050406030204" pitchFamily="18" charset="0"/>
                            </a:rPr>
                            <m:t>𝑞</m:t>
                          </m:r>
                        </m:sub>
                      </m:sSub>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𝑥</m:t>
                          </m:r>
                        </m:e>
                        <m:sub>
                          <m:r>
                            <a:rPr lang="en-US" noProof="0" smtClean="0">
                              <a:latin typeface="Cambria Math" panose="02040503050406030204" pitchFamily="18" charset="0"/>
                            </a:rPr>
                            <m:t>𝑞</m:t>
                          </m:r>
                        </m:sub>
                      </m:sSub>
                    </m:oMath>
                  </m:oMathPara>
                </a14:m>
                <a:endParaRPr lang="en-US" noProof="0" dirty="0"/>
              </a:p>
              <a:p>
                <a:pPr marL="0" indent="0">
                  <a:buNone/>
                </a:pPr>
                <a:r>
                  <a:rPr lang="en-US" dirty="0"/>
                  <a:t>with features </a:t>
                </a:r>
                <a14:m>
                  <m:oMath xmlns:m="http://schemas.openxmlformats.org/officeDocument/2006/math">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𝑥</m:t>
                        </m:r>
                      </m:e>
                      <m:sub>
                        <m:r>
                          <a:rPr lang="en-US" noProof="0" smtClean="0">
                            <a:latin typeface="Cambria Math" panose="02040503050406030204" pitchFamily="18" charset="0"/>
                          </a:rPr>
                          <m:t>1</m:t>
                        </m:r>
                      </m:sub>
                    </m:sSub>
                    <m:r>
                      <a:rPr lang="en-US" noProof="0" smtClean="0">
                        <a:latin typeface="Cambria Math" panose="02040503050406030204" pitchFamily="18" charset="0"/>
                      </a:rPr>
                      <m:t>, …, </m:t>
                    </m:r>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𝑥</m:t>
                        </m:r>
                      </m:e>
                      <m:sub>
                        <m:r>
                          <a:rPr lang="en-US" noProof="0" smtClean="0">
                            <a:latin typeface="Cambria Math" panose="02040503050406030204" pitchFamily="18" charset="0"/>
                          </a:rPr>
                          <m:t>𝑞</m:t>
                        </m:r>
                      </m:sub>
                    </m:sSub>
                  </m:oMath>
                </a14:m>
                <a:r>
                  <a:rPr lang="en-US" dirty="0"/>
                  <a:t> , and weights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smtClean="0">
                                <a:latin typeface="Cambria Math" panose="02040503050406030204" pitchFamily="18" charset="0"/>
                              </a:rPr>
                              <m:t>𝑤</m:t>
                            </m:r>
                          </m:e>
                          <m:sub>
                            <m:r>
                              <a:rPr lang="en-US" smtClean="0">
                                <a:latin typeface="Cambria Math" panose="02040503050406030204" pitchFamily="18" charset="0"/>
                              </a:rPr>
                              <m:t>1</m:t>
                            </m:r>
                          </m:sub>
                        </m:sSub>
                        <m:r>
                          <a:rPr lang="en-US" smtClean="0">
                            <a:latin typeface="Cambria Math" panose="02040503050406030204" pitchFamily="18" charset="0"/>
                          </a:rPr>
                          <m:t>,</m:t>
                        </m:r>
                        <m:sSub>
                          <m:sSubPr>
                            <m:ctrlPr>
                              <a:rPr lang="en-US" i="1">
                                <a:latin typeface="Cambria Math" panose="02040503050406030204" pitchFamily="18" charset="0"/>
                              </a:rPr>
                            </m:ctrlPr>
                          </m:sSubPr>
                          <m:e>
                            <m:r>
                              <a:rPr lang="en-US" smtClean="0">
                                <a:latin typeface="Cambria Math" panose="02040503050406030204" pitchFamily="18" charset="0"/>
                              </a:rPr>
                              <m:t>𝑤</m:t>
                            </m:r>
                          </m:e>
                          <m:sub>
                            <m:r>
                              <a:rPr lang="en-US" smtClean="0">
                                <a:latin typeface="Cambria Math" panose="02040503050406030204" pitchFamily="18" charset="0"/>
                              </a:rPr>
                              <m:t>2</m:t>
                            </m:r>
                          </m:sub>
                        </m:sSub>
                        <m:r>
                          <a:rPr lang="en-US" smtClean="0">
                            <a:latin typeface="Cambria Math" panose="02040503050406030204" pitchFamily="18" charset="0"/>
                          </a:rPr>
                          <m:t>, …, </m:t>
                        </m:r>
                        <m:sSub>
                          <m:sSubPr>
                            <m:ctrlPr>
                              <a:rPr lang="en-US" i="1">
                                <a:latin typeface="Cambria Math" panose="02040503050406030204" pitchFamily="18" charset="0"/>
                              </a:rPr>
                            </m:ctrlPr>
                          </m:sSubPr>
                          <m:e>
                            <m:r>
                              <a:rPr lang="en-US" smtClean="0">
                                <a:latin typeface="Cambria Math" panose="02040503050406030204" pitchFamily="18" charset="0"/>
                              </a:rPr>
                              <m:t>𝑤</m:t>
                            </m:r>
                          </m:e>
                          <m:sub>
                            <m:r>
                              <a:rPr lang="en-US" smtClean="0">
                                <a:latin typeface="Cambria Math" panose="02040503050406030204" pitchFamily="18" charset="0"/>
                              </a:rPr>
                              <m:t>𝑞</m:t>
                            </m:r>
                          </m:sub>
                        </m:sSub>
                      </m:e>
                    </m:d>
                    <m:r>
                      <a:rPr lang="en-US" smtClean="0">
                        <a:latin typeface="Cambria Math" panose="02040503050406030204" pitchFamily="18" charset="0"/>
                      </a:rPr>
                      <m:t>=</m:t>
                    </m:r>
                    <m:r>
                      <a:rPr lang="en-US" smtClean="0">
                        <a:latin typeface="Cambria Math" panose="02040503050406030204" pitchFamily="18" charset="0"/>
                      </a:rPr>
                      <m:t>𝑤</m:t>
                    </m:r>
                  </m:oMath>
                </a14:m>
                <a:endParaRPr lang="en-US" dirty="0"/>
              </a:p>
              <a:p>
                <a:pPr marL="0" indent="0">
                  <a:buNone/>
                </a:pPr>
                <a:r>
                  <a:rPr lang="en-US" dirty="0"/>
                  <a:t>Minimize the MSE error function:</a:t>
                </a:r>
              </a:p>
              <a:p>
                <a:pPr marL="233362" lvl="1" indent="0">
                  <a:buNone/>
                </a:pPr>
                <a14:m>
                  <m:oMathPara xmlns:m="http://schemas.openxmlformats.org/officeDocument/2006/math">
                    <m:oMathParaPr>
                      <m:jc m:val="centerGroup"/>
                    </m:oMathParaPr>
                    <m:oMath xmlns:m="http://schemas.openxmlformats.org/officeDocument/2006/math">
                      <m:r>
                        <a:rPr lang="en-US" noProof="0" smtClean="0">
                          <a:latin typeface="Cambria Math" panose="02040503050406030204" pitchFamily="18" charset="0"/>
                        </a:rPr>
                        <m:t>𝑀𝑆𝐸</m:t>
                      </m:r>
                      <m:r>
                        <a:rPr lang="en-US" noProof="0" smtClean="0">
                          <a:latin typeface="Cambria Math" panose="02040503050406030204" pitchFamily="18" charset="0"/>
                        </a:rPr>
                        <m:t>= </m:t>
                      </m:r>
                      <m:f>
                        <m:fPr>
                          <m:ctrlPr>
                            <a:rPr lang="en-US" i="1" noProof="0" smtClean="0">
                              <a:latin typeface="Cambria Math" panose="02040503050406030204" pitchFamily="18" charset="0"/>
                            </a:rPr>
                          </m:ctrlPr>
                        </m:fPr>
                        <m:num>
                          <m:r>
                            <a:rPr lang="en-US" noProof="0" smtClean="0">
                              <a:latin typeface="Cambria Math" panose="02040503050406030204" pitchFamily="18" charset="0"/>
                            </a:rPr>
                            <m:t>1</m:t>
                          </m:r>
                        </m:num>
                        <m:den>
                          <m:r>
                            <a:rPr lang="en-US" noProof="0" smtClean="0">
                              <a:latin typeface="Cambria Math" panose="02040503050406030204" pitchFamily="18" charset="0"/>
                            </a:rPr>
                            <m:t>𝑛</m:t>
                          </m:r>
                        </m:den>
                      </m:f>
                      <m:nary>
                        <m:naryPr>
                          <m:chr m:val="∑"/>
                          <m:subHide m:val="on"/>
                          <m:supHide m:val="on"/>
                          <m:ctrlPr>
                            <a:rPr lang="en-US" i="1" noProof="0" smtClean="0">
                              <a:latin typeface="Cambria Math" panose="02040503050406030204" pitchFamily="18" charset="0"/>
                            </a:rPr>
                          </m:ctrlPr>
                        </m:naryPr>
                        <m:sub/>
                        <m:sup/>
                        <m:e>
                          <m:sSup>
                            <m:sSupPr>
                              <m:ctrlPr>
                                <a:rPr lang="en-US" i="1" noProof="0" smtClean="0">
                                  <a:latin typeface="Cambria Math" panose="02040503050406030204" pitchFamily="18" charset="0"/>
                                </a:rPr>
                              </m:ctrlPr>
                            </m:sSupPr>
                            <m:e>
                              <m:d>
                                <m:dPr>
                                  <m:ctrlPr>
                                    <a:rPr lang="en-US" i="1" noProof="0" smtClean="0">
                                      <a:latin typeface="Cambria Math" panose="02040503050406030204" pitchFamily="18" charset="0"/>
                                    </a:rPr>
                                  </m:ctrlPr>
                                </m:dPr>
                                <m:e>
                                  <m:sSup>
                                    <m:sSupPr>
                                      <m:ctrlPr>
                                        <a:rPr lang="en-US" i="1" noProof="0" smtClean="0">
                                          <a:latin typeface="Cambria Math" panose="02040503050406030204" pitchFamily="18" charset="0"/>
                                        </a:rPr>
                                      </m:ctrlPr>
                                    </m:sSupPr>
                                    <m:e>
                                      <m:r>
                                        <a:rPr lang="en-US" noProof="0" smtClean="0">
                                          <a:latin typeface="Cambria Math" panose="02040503050406030204" pitchFamily="18" charset="0"/>
                                        </a:rPr>
                                        <m:t>𝑦</m:t>
                                      </m:r>
                                    </m:e>
                                    <m:sup>
                                      <m:d>
                                        <m:dPr>
                                          <m:ctrlPr>
                                            <a:rPr lang="en-US" i="1" noProof="0" smtClean="0">
                                              <a:latin typeface="Cambria Math" panose="02040503050406030204" pitchFamily="18" charset="0"/>
                                            </a:rPr>
                                          </m:ctrlPr>
                                        </m:dPr>
                                        <m:e>
                                          <m:r>
                                            <a:rPr lang="en-US" noProof="0" smtClean="0">
                                              <a:latin typeface="Cambria Math" panose="02040503050406030204" pitchFamily="18" charset="0"/>
                                            </a:rPr>
                                            <m:t>𝑖</m:t>
                                          </m:r>
                                        </m:e>
                                      </m:d>
                                    </m:sup>
                                  </m:sSup>
                                  <m:r>
                                    <a:rPr lang="en-US" noProof="0" smtClean="0">
                                      <a:latin typeface="Cambria Math" panose="02040503050406030204" pitchFamily="18" charset="0"/>
                                    </a:rPr>
                                    <m:t>−</m:t>
                                  </m:r>
                                  <m:sSup>
                                    <m:sSupPr>
                                      <m:ctrlPr>
                                        <a:rPr lang="en-US" i="1" noProof="0" smtClean="0">
                                          <a:latin typeface="Cambria Math" panose="02040503050406030204" pitchFamily="18" charset="0"/>
                                        </a:rPr>
                                      </m:ctrlPr>
                                    </m:sSupPr>
                                    <m:e>
                                      <m:acc>
                                        <m:accPr>
                                          <m:chr m:val="̂"/>
                                          <m:ctrlPr>
                                            <a:rPr lang="en-US" i="1" noProof="0" smtClean="0">
                                              <a:latin typeface="Cambria Math" panose="02040503050406030204" pitchFamily="18" charset="0"/>
                                            </a:rPr>
                                          </m:ctrlPr>
                                        </m:accPr>
                                        <m:e>
                                          <m:r>
                                            <a:rPr lang="en-US" noProof="0" smtClean="0">
                                              <a:latin typeface="Cambria Math" panose="02040503050406030204" pitchFamily="18" charset="0"/>
                                            </a:rPr>
                                            <m:t>𝑦</m:t>
                                          </m:r>
                                        </m:e>
                                      </m:acc>
                                    </m:e>
                                    <m:sup>
                                      <m:d>
                                        <m:dPr>
                                          <m:ctrlPr>
                                            <a:rPr lang="en-US" i="1" noProof="0" smtClean="0">
                                              <a:latin typeface="Cambria Math" panose="02040503050406030204" pitchFamily="18" charset="0"/>
                                            </a:rPr>
                                          </m:ctrlPr>
                                        </m:dPr>
                                        <m:e>
                                          <m:r>
                                            <a:rPr lang="en-US" noProof="0" smtClean="0">
                                              <a:latin typeface="Cambria Math" panose="02040503050406030204" pitchFamily="18" charset="0"/>
                                            </a:rPr>
                                            <m:t>𝑖</m:t>
                                          </m:r>
                                        </m:e>
                                      </m:d>
                                    </m:sup>
                                  </m:sSup>
                                </m:e>
                              </m:d>
                            </m:e>
                            <m:sup>
                              <m:r>
                                <a:rPr lang="en-US" noProof="0" smtClean="0">
                                  <a:latin typeface="Cambria Math" panose="02040503050406030204" pitchFamily="18" charset="0"/>
                                </a:rPr>
                                <m:t>2</m:t>
                              </m:r>
                            </m:sup>
                          </m:sSup>
                        </m:e>
                      </m:nary>
                    </m:oMath>
                  </m:oMathPara>
                </a14:m>
                <a:endParaRPr lang="en-US" dirty="0"/>
              </a:p>
              <a:p>
                <a:pPr marL="0" indent="0">
                  <a:buNone/>
                </a:pPr>
                <a:r>
                  <a:rPr lang="en-US" dirty="0"/>
                  <a:t>Iteratively update parameters (weights) with gradient descent:</a:t>
                </a:r>
              </a:p>
              <a:p>
                <a:pPr marL="0" indent="0">
                  <a:buNone/>
                </a:pPr>
                <a14:m>
                  <m:oMathPara xmlns:m="http://schemas.openxmlformats.org/officeDocument/2006/math">
                    <m:oMathParaPr>
                      <m:jc m:val="centerGroup"/>
                    </m:oMathParaPr>
                    <m:oMath xmlns:m="http://schemas.openxmlformats.org/officeDocument/2006/math">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𝑤</m:t>
                          </m:r>
                        </m:e>
                        <m:sub>
                          <m:r>
                            <a:rPr lang="en-US" noProof="0" smtClean="0">
                              <a:latin typeface="Cambria Math" panose="02040503050406030204" pitchFamily="18" charset="0"/>
                            </a:rPr>
                            <m:t>𝑛𝑒𝑤</m:t>
                          </m:r>
                        </m:sub>
                      </m:sSub>
                      <m:r>
                        <a:rPr lang="en-US"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𝑤</m:t>
                          </m:r>
                        </m:e>
                        <m:sub>
                          <m:r>
                            <a:rPr lang="en-US" noProof="0" smtClean="0">
                              <a:latin typeface="Cambria Math" panose="02040503050406030204" pitchFamily="18" charset="0"/>
                            </a:rPr>
                            <m:t>𝑐𝑢𝑟𝑟𝑒𝑛𝑡</m:t>
                          </m:r>
                        </m:sub>
                      </m:sSub>
                      <m:r>
                        <a:rPr lang="en-US" noProof="0" smtClean="0">
                          <a:latin typeface="Cambria Math" panose="02040503050406030204" pitchFamily="18" charset="0"/>
                        </a:rPr>
                        <m:t>−</m:t>
                      </m:r>
                      <m:r>
                        <a:rPr lang="en-US" noProof="0" smtClean="0">
                          <a:latin typeface="Cambria Math" panose="02040503050406030204" pitchFamily="18" charset="0"/>
                        </a:rPr>
                        <m:t>𝑠𝑡𝑒𝑝</m:t>
                      </m:r>
                      <m:r>
                        <a:rPr lang="en-US" noProof="0" smtClean="0">
                          <a:latin typeface="Cambria Math" panose="02040503050406030204" pitchFamily="18" charset="0"/>
                        </a:rPr>
                        <m:t> </m:t>
                      </m:r>
                      <m:r>
                        <a:rPr lang="en-US" noProof="0" smtClean="0">
                          <a:latin typeface="Cambria Math" panose="02040503050406030204" pitchFamily="18" charset="0"/>
                        </a:rPr>
                        <m:t>𝑠𝑖𝑧𝑒</m:t>
                      </m:r>
                      <m:r>
                        <a:rPr lang="en-US" noProof="0" smtClean="0">
                          <a:latin typeface="Cambria Math" panose="02040503050406030204" pitchFamily="18" charset="0"/>
                        </a:rPr>
                        <m:t> ∗</m:t>
                      </m:r>
                      <m:r>
                        <a:rPr lang="en-US" noProof="0" smtClean="0">
                          <a:latin typeface="Cambria Math" panose="02040503050406030204" pitchFamily="18" charset="0"/>
                        </a:rPr>
                        <m:t>𝑔𝑟𝑎𝑑𝑖𝑒𝑛𝑡</m:t>
                      </m:r>
                    </m:oMath>
                  </m:oMathPara>
                </a14:m>
                <a:endParaRPr lang="en-US" dirty="0"/>
              </a:p>
            </p:txBody>
          </p:sp>
        </mc:Choice>
        <mc:Fallback>
          <p:sp>
            <p:nvSpPr>
              <p:cNvPr id="6" name="Content Placeholder 5">
                <a:extLst>
                  <a:ext uri="{FF2B5EF4-FFF2-40B4-BE49-F238E27FC236}">
                    <a16:creationId xmlns:a16="http://schemas.microsoft.com/office/drawing/2014/main" id="{753C9BE4-9619-DD45-B709-2D2C8B753C69}"/>
                  </a:ext>
                </a:extLst>
              </p:cNvPr>
              <p:cNvSpPr>
                <a:spLocks noGrp="1" noRot="1" noChangeAspect="1" noMove="1" noResize="1" noEditPoints="1" noAdjustHandles="1" noChangeArrowheads="1" noChangeShapeType="1" noTextEdit="1"/>
              </p:cNvSpPr>
              <p:nvPr>
                <p:ph idx="2"/>
              </p:nvPr>
            </p:nvSpPr>
            <p:spPr>
              <a:blipFill>
                <a:blip r:embed="rId3"/>
                <a:stretch>
                  <a:fillRect l="-1106" t="-12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C54B4B7-454A-6244-AB58-EF7EDC7DAAFD}"/>
                  </a:ext>
                </a:extLst>
              </p:cNvPr>
              <p:cNvSpPr txBox="1"/>
              <p:nvPr/>
            </p:nvSpPr>
            <p:spPr>
              <a:xfrm>
                <a:off x="8053143" y="3408654"/>
                <a:ext cx="4138857" cy="850682"/>
              </a:xfrm>
              <a:prstGeom prst="rect">
                <a:avLst/>
              </a:prstGeom>
              <a:noFill/>
            </p:spPr>
            <p:txBody>
              <a:bodyPr wrap="square" rtlCol="0">
                <a:spAutoFit/>
              </a:bodyPr>
              <a:lstStyle/>
              <a:p>
                <a:pPr lvl="0">
                  <a:defRPr/>
                </a:pPr>
                <a14:m>
                  <m:oMath xmlns:m="http://schemas.openxmlformats.org/officeDocument/2006/math">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𝑖</m:t>
                    </m:r>
                  </m:oMath>
                </a14:m>
                <a:r>
                  <a:rPr kumimoji="0" lang="en-US" sz="2000" b="0" i="0" u="none" strike="noStrike" kern="1200" cap="none" spc="0" normalizeH="0" baseline="0" noProof="0" dirty="0">
                    <a:ln>
                      <a:noFill/>
                    </a:ln>
                    <a:solidFill>
                      <a:srgbClr val="232F3E"/>
                    </a:solidFill>
                    <a:effectLst/>
                    <a:uLnTx/>
                    <a:uFillTx/>
                  </a:rPr>
                  <a:t>: </a:t>
                </a:r>
                <a:r>
                  <a:rPr kumimoji="0" lang="en-US" sz="2000" b="0" i="0" u="none" strike="noStrike" kern="1200" cap="none" spc="0" normalizeH="0" baseline="0" noProof="0" dirty="0">
                    <a:ln>
                      <a:noFill/>
                    </a:ln>
                    <a:solidFill>
                      <a:srgbClr val="232F3E"/>
                    </a:solidFill>
                    <a:effectLst/>
                    <a:uLnTx/>
                    <a:uFillTx/>
                    <a:ea typeface="Amazon Ember Light" panose="020B0403020204020204" pitchFamily="34" charset="0"/>
                    <a:cs typeface="Amazon Ember Light" panose="020B0403020204020204" pitchFamily="34" charset="0"/>
                  </a:rPr>
                  <a:t>index; </a:t>
                </a:r>
                <a14:m>
                  <m:oMath xmlns:m="http://schemas.openxmlformats.org/officeDocument/2006/math">
                    <m:r>
                      <a:rPr lang="en-US" sz="2400" i="1">
                        <a:solidFill>
                          <a:srgbClr val="232F3E"/>
                        </a:solidFill>
                        <a:latin typeface="Cambria Math" panose="02040503050406030204" pitchFamily="18" charset="0"/>
                      </a:rPr>
                      <m:t>𝑛</m:t>
                    </m:r>
                  </m:oMath>
                </a14:m>
                <a:r>
                  <a:rPr kumimoji="0" lang="en-US" sz="2000" b="0" i="0" u="none" strike="noStrike" kern="1200" cap="none" spc="0" normalizeH="0" baseline="0" noProof="0" dirty="0">
                    <a:ln>
                      <a:noFill/>
                    </a:ln>
                    <a:solidFill>
                      <a:srgbClr val="232F3E"/>
                    </a:solidFill>
                    <a:effectLst/>
                    <a:uLnTx/>
                    <a:uFillTx/>
                    <a:ea typeface="Amazon Ember Light" panose="020B0403020204020204" pitchFamily="34" charset="0"/>
                    <a:cs typeface="Amazon Ember Light" panose="020B0403020204020204" pitchFamily="34" charset="0"/>
                  </a:rPr>
                  <a:t>: number of samples</a:t>
                </a:r>
              </a:p>
              <a:p>
                <a:pPr>
                  <a:spcBef>
                    <a:spcPts val="600"/>
                  </a:spcBef>
                  <a:spcAft>
                    <a:spcPts val="600"/>
                  </a:spcAft>
                  <a:defRPr/>
                </a:pPr>
                <a14:m>
                  <m:oMath xmlns:m="http://schemas.openxmlformats.org/officeDocument/2006/math">
                    <m:sSup>
                      <m:sSup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ctrlPr>
                      </m:sSup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𝑦</m:t>
                        </m:r>
                      </m:e>
                      <m:sup>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𝑖</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m:t>
                        </m:r>
                      </m:sup>
                    </m:sSup>
                  </m:oMath>
                </a14:m>
                <a:r>
                  <a:rPr kumimoji="0" lang="en-US" sz="2000" b="0" i="0" u="none" strike="noStrike" kern="1200" cap="none" spc="0" normalizeH="0" baseline="0" noProof="0" dirty="0">
                    <a:ln>
                      <a:noFill/>
                    </a:ln>
                    <a:solidFill>
                      <a:srgbClr val="232F3E"/>
                    </a:solidFill>
                    <a:effectLst/>
                    <a:uLnTx/>
                    <a:uFillTx/>
                    <a:ea typeface="Amazon Ember Light" panose="020B0403020204020204" pitchFamily="34" charset="0"/>
                    <a:cs typeface="Amazon Ember Light" panose="020B0403020204020204" pitchFamily="34" charset="0"/>
                  </a:rPr>
                  <a:t>: output; </a:t>
                </a:r>
                <a14:m>
                  <m:oMath xmlns:m="http://schemas.openxmlformats.org/officeDocument/2006/math">
                    <m:sSup>
                      <m:sSupPr>
                        <m:ctrlPr>
                          <a:rPr lang="en-US" sz="2000" i="1">
                            <a:solidFill>
                              <a:srgbClr val="232F3E"/>
                            </a:solidFill>
                            <a:latin typeface="Cambria Math" panose="02040503050406030204" pitchFamily="18" charset="0"/>
                          </a:rPr>
                        </m:ctrlPr>
                      </m:sSupPr>
                      <m:e>
                        <m:acc>
                          <m:accPr>
                            <m:chr m:val="̂"/>
                            <m:ctrlPr>
                              <a:rPr lang="en-US" sz="2000" i="1">
                                <a:solidFill>
                                  <a:srgbClr val="232F3E"/>
                                </a:solidFill>
                                <a:latin typeface="Cambria Math" panose="02040503050406030204" pitchFamily="18" charset="0"/>
                              </a:rPr>
                            </m:ctrlPr>
                          </m:accPr>
                          <m:e>
                            <m:r>
                              <a:rPr lang="en-US" sz="2000" i="1">
                                <a:solidFill>
                                  <a:srgbClr val="232F3E"/>
                                </a:solidFill>
                                <a:latin typeface="Cambria Math" panose="02040503050406030204" pitchFamily="18" charset="0"/>
                              </a:rPr>
                              <m:t>𝑦</m:t>
                            </m:r>
                          </m:e>
                        </m:acc>
                      </m:e>
                      <m:sup>
                        <m:r>
                          <a:rPr lang="en-US" sz="2000" i="1">
                            <a:solidFill>
                              <a:srgbClr val="232F3E"/>
                            </a:solidFill>
                            <a:latin typeface="Cambria Math" panose="02040503050406030204" pitchFamily="18" charset="0"/>
                          </a:rPr>
                          <m:t>(</m:t>
                        </m:r>
                        <m:r>
                          <a:rPr lang="en-US" sz="2000" i="1">
                            <a:solidFill>
                              <a:srgbClr val="232F3E"/>
                            </a:solidFill>
                            <a:latin typeface="Cambria Math" panose="02040503050406030204" pitchFamily="18" charset="0"/>
                          </a:rPr>
                          <m:t>𝑖</m:t>
                        </m:r>
                        <m:r>
                          <a:rPr lang="en-US" sz="2000" i="1">
                            <a:solidFill>
                              <a:srgbClr val="232F3E"/>
                            </a:solidFill>
                            <a:latin typeface="Cambria Math" panose="02040503050406030204" pitchFamily="18" charset="0"/>
                          </a:rPr>
                          <m:t>)</m:t>
                        </m:r>
                      </m:sup>
                    </m:sSup>
                  </m:oMath>
                </a14:m>
                <a:r>
                  <a:rPr kumimoji="0" lang="en-US" sz="2000" b="0" i="0" u="none" strike="noStrike" kern="1200" cap="none" spc="0" normalizeH="0" baseline="0" noProof="0" dirty="0">
                    <a:ln>
                      <a:noFill/>
                    </a:ln>
                    <a:solidFill>
                      <a:srgbClr val="232F3E"/>
                    </a:solidFill>
                    <a:effectLst/>
                    <a:uLnTx/>
                    <a:uFillTx/>
                    <a:ea typeface="Amazon Ember Light" panose="020B0403020204020204" pitchFamily="34" charset="0"/>
                    <a:cs typeface="Amazon Ember Light" panose="020B0403020204020204" pitchFamily="34" charset="0"/>
                  </a:rPr>
                  <a:t>: model prediction</a:t>
                </a:r>
              </a:p>
            </p:txBody>
          </p:sp>
        </mc:Choice>
        <mc:Fallback xmlns="">
          <p:sp>
            <p:nvSpPr>
              <p:cNvPr id="22" name="TextBox 21">
                <a:extLst>
                  <a:ext uri="{FF2B5EF4-FFF2-40B4-BE49-F238E27FC236}">
                    <a16:creationId xmlns:a16="http://schemas.microsoft.com/office/drawing/2014/main" id="{1C54B4B7-454A-6244-AB58-EF7EDC7DAAFD}"/>
                  </a:ext>
                </a:extLst>
              </p:cNvPr>
              <p:cNvSpPr txBox="1">
                <a:spLocks noRot="1" noChangeAspect="1" noMove="1" noResize="1" noEditPoints="1" noAdjustHandles="1" noChangeArrowheads="1" noChangeShapeType="1" noTextEdit="1"/>
              </p:cNvSpPr>
              <p:nvPr/>
            </p:nvSpPr>
            <p:spPr>
              <a:xfrm>
                <a:off x="8053143" y="3408654"/>
                <a:ext cx="4138857" cy="850682"/>
              </a:xfrm>
              <a:prstGeom prst="rect">
                <a:avLst/>
              </a:prstGeom>
              <a:blipFill>
                <a:blip r:embed="rId4"/>
                <a:stretch>
                  <a:fillRect l="-295" r="-1178" b="-11429"/>
                </a:stretch>
              </a:blipFill>
            </p:spPr>
            <p:txBody>
              <a:bodyPr/>
              <a:lstStyle/>
              <a:p>
                <a:r>
                  <a:rPr lang="en-US">
                    <a:noFill/>
                  </a:rPr>
                  <a:t> </a:t>
                </a:r>
              </a:p>
            </p:txBody>
          </p:sp>
        </mc:Fallback>
      </mc:AlternateContent>
    </p:spTree>
    <p:extLst>
      <p:ext uri="{BB962C8B-B14F-4D97-AF65-F5344CB8AC3E}">
        <p14:creationId xmlns:p14="http://schemas.microsoft.com/office/powerpoint/2010/main" val="2177936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C9B34F9-0E7E-4D3D-9047-B4AC0AB18785}"/>
              </a:ext>
            </a:extLst>
          </p:cNvPr>
          <p:cNvSpPr>
            <a:spLocks noGrp="1"/>
          </p:cNvSpPr>
          <p:nvPr>
            <p:ph type="sldNum" idx="97"/>
          </p:nvPr>
        </p:nvSpPr>
        <p:spPr/>
        <p:txBody>
          <a:bodyPr/>
          <a:lstStyle/>
          <a:p>
            <a:fld id="{86A8BF56-6CB3-514C-9A64-F39D95C9E25B}" type="slidenum">
              <a:rPr lang="en-US" smtClean="0"/>
              <a:pPr/>
              <a:t>23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From regression to classification</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753C9BE4-9619-DD45-B709-2D2C8B753C69}"/>
                  </a:ext>
                </a:extLst>
              </p:cNvPr>
              <p:cNvSpPr>
                <a:spLocks noGrp="1"/>
              </p:cNvSpPr>
              <p:nvPr>
                <p:ph idx="2"/>
              </p:nvPr>
            </p:nvSpPr>
            <p:spPr/>
            <p:txBody>
              <a:bodyPr/>
              <a:lstStyle/>
              <a:p>
                <a:pPr marL="0" indent="0">
                  <a:buNone/>
                </a:pPr>
                <a:r>
                  <a:rPr lang="en-US" dirty="0"/>
                  <a:t>Linear regression was useful when predicting continuous values:</a:t>
                </a:r>
              </a:p>
              <a:p>
                <a:pPr marL="0" indent="0">
                  <a:buNone/>
                </a:pPr>
                <a14:m>
                  <m:oMathPara xmlns:m="http://schemas.openxmlformats.org/officeDocument/2006/math">
                    <m:oMathParaPr>
                      <m:jc m:val="centerGroup"/>
                    </m:oMathParaPr>
                    <m:oMath xmlns:m="http://schemas.openxmlformats.org/officeDocument/2006/math">
                      <m:acc>
                        <m:accPr>
                          <m:chr m:val="̂"/>
                          <m:ctrlPr>
                            <a:rPr lang="en-US" i="1" noProof="0" smtClean="0">
                              <a:latin typeface="Cambria Math" panose="02040503050406030204" pitchFamily="18" charset="0"/>
                            </a:rPr>
                          </m:ctrlPr>
                        </m:accPr>
                        <m:e>
                          <m:r>
                            <a:rPr lang="en-US" noProof="0" smtClean="0">
                              <a:latin typeface="Cambria Math" panose="02040503050406030204" pitchFamily="18" charset="0"/>
                            </a:rPr>
                            <m:t>𝑦</m:t>
                          </m:r>
                        </m:e>
                      </m:acc>
                      <m:r>
                        <a:rPr lang="en-US"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𝑤</m:t>
                          </m:r>
                        </m:e>
                        <m:sub>
                          <m:r>
                            <a:rPr lang="en-US" noProof="0" smtClean="0">
                              <a:latin typeface="Cambria Math" panose="02040503050406030204" pitchFamily="18" charset="0"/>
                            </a:rPr>
                            <m:t>0</m:t>
                          </m:r>
                        </m:sub>
                      </m:sSub>
                      <m:r>
                        <a:rPr lang="en-US"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𝑤</m:t>
                          </m:r>
                        </m:e>
                        <m:sub>
                          <m:r>
                            <a:rPr lang="en-US" noProof="0" smtClean="0">
                              <a:latin typeface="Cambria Math" panose="02040503050406030204" pitchFamily="18" charset="0"/>
                            </a:rPr>
                            <m:t>1</m:t>
                          </m:r>
                        </m:sub>
                      </m:sSub>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𝑥</m:t>
                          </m:r>
                        </m:e>
                        <m:sub>
                          <m:r>
                            <a:rPr lang="en-US" noProof="0" smtClean="0">
                              <a:latin typeface="Cambria Math" panose="02040503050406030204" pitchFamily="18" charset="0"/>
                            </a:rPr>
                            <m:t>1</m:t>
                          </m:r>
                        </m:sub>
                      </m:sSub>
                      <m:r>
                        <a:rPr lang="en-US"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𝑤</m:t>
                          </m:r>
                        </m:e>
                        <m:sub>
                          <m:r>
                            <a:rPr lang="en-US" noProof="0" smtClean="0">
                              <a:latin typeface="Cambria Math" panose="02040503050406030204" pitchFamily="18" charset="0"/>
                            </a:rPr>
                            <m:t>2</m:t>
                          </m:r>
                        </m:sub>
                      </m:sSub>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𝑥</m:t>
                          </m:r>
                        </m:e>
                        <m:sub>
                          <m:r>
                            <a:rPr lang="en-US" noProof="0" smtClean="0">
                              <a:latin typeface="Cambria Math" panose="02040503050406030204" pitchFamily="18" charset="0"/>
                            </a:rPr>
                            <m:t>2</m:t>
                          </m:r>
                        </m:sub>
                      </m:sSub>
                      <m:r>
                        <a:rPr lang="en-US"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𝑤</m:t>
                          </m:r>
                        </m:e>
                        <m:sub>
                          <m:r>
                            <a:rPr lang="en-US" noProof="0" smtClean="0">
                              <a:latin typeface="Cambria Math" panose="02040503050406030204" pitchFamily="18" charset="0"/>
                            </a:rPr>
                            <m:t>𝑞</m:t>
                          </m:r>
                        </m:sub>
                      </m:sSub>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𝑥</m:t>
                          </m:r>
                        </m:e>
                        <m:sub>
                          <m:r>
                            <a:rPr lang="en-US" noProof="0" smtClean="0">
                              <a:latin typeface="Cambria Math" panose="02040503050406030204" pitchFamily="18" charset="0"/>
                            </a:rPr>
                            <m:t>𝑞</m:t>
                          </m:r>
                        </m:sub>
                      </m:sSub>
                    </m:oMath>
                  </m:oMathPara>
                </a14:m>
                <a:endParaRPr lang="en-US" dirty="0"/>
              </a:p>
              <a:p>
                <a:pPr marL="0" indent="0">
                  <a:buNone/>
                </a:pPr>
                <a:endParaRPr lang="en-US" dirty="0"/>
              </a:p>
              <a:p>
                <a:pPr marL="0" indent="0">
                  <a:buNone/>
                </a:pPr>
                <a:r>
                  <a:rPr lang="en-US" dirty="0"/>
                  <a:t>Can you use a similar approach to solve classification problems?</a:t>
                </a:r>
              </a:p>
              <a:p>
                <a:pPr marL="0" indent="0">
                  <a:buNone/>
                </a:pPr>
                <a:r>
                  <a:rPr lang="en-US" dirty="0"/>
                  <a:t>The most simple classification problem is a binary classification, where </a:t>
                </a:r>
                <a14:m>
                  <m:oMath xmlns:m="http://schemas.openxmlformats.org/officeDocument/2006/math">
                    <m:r>
                      <a:rPr lang="en-US" dirty="0" smtClean="0">
                        <a:latin typeface="Cambria Math" panose="02040503050406030204" pitchFamily="18" charset="0"/>
                      </a:rPr>
                      <m:t>𝑦</m:t>
                    </m:r>
                    <m:r>
                      <a:rPr lang="en-US" dirty="0" smtClean="0">
                        <a:latin typeface="Cambria Math" panose="02040503050406030204" pitchFamily="18" charset="0"/>
                      </a:rPr>
                      <m:t>∈ {0, 1}</m:t>
                    </m:r>
                  </m:oMath>
                </a14:m>
                <a:r>
                  <a:rPr lang="en-US" dirty="0"/>
                  <a:t>. Examples:</a:t>
                </a:r>
              </a:p>
              <a:p>
                <a:pPr lvl="1"/>
                <a:r>
                  <a:rPr lang="en-US" dirty="0"/>
                  <a:t>Email: Spam or not spam</a:t>
                </a:r>
              </a:p>
              <a:p>
                <a:pPr lvl="1"/>
                <a:r>
                  <a:rPr lang="en-US" dirty="0"/>
                  <a:t>Text: Positive or negative product review</a:t>
                </a:r>
              </a:p>
              <a:p>
                <a:pPr lvl="1"/>
                <a:r>
                  <a:rPr lang="en-US" dirty="0"/>
                  <a:t>Image: Cat or not cat</a:t>
                </a:r>
              </a:p>
            </p:txBody>
          </p:sp>
        </mc:Choice>
        <mc:Fallback>
          <p:sp>
            <p:nvSpPr>
              <p:cNvPr id="6" name="Content Placeholder 5">
                <a:extLst>
                  <a:ext uri="{FF2B5EF4-FFF2-40B4-BE49-F238E27FC236}">
                    <a16:creationId xmlns:a16="http://schemas.microsoft.com/office/drawing/2014/main" id="{753C9BE4-9619-DD45-B709-2D2C8B753C69}"/>
                  </a:ext>
                </a:extLst>
              </p:cNvPr>
              <p:cNvSpPr>
                <a:spLocks noGrp="1" noRot="1" noChangeAspect="1" noMove="1" noResize="1" noEditPoints="1" noAdjustHandles="1" noChangeArrowheads="1" noChangeShapeType="1" noTextEdit="1"/>
              </p:cNvSpPr>
              <p:nvPr>
                <p:ph idx="2"/>
              </p:nvPr>
            </p:nvSpPr>
            <p:spPr>
              <a:blipFill>
                <a:blip r:embed="rId3"/>
                <a:stretch>
                  <a:fillRect l="-1106" t="-1202"/>
                </a:stretch>
              </a:blipFill>
            </p:spPr>
            <p:txBody>
              <a:bodyPr/>
              <a:lstStyle/>
              <a:p>
                <a:r>
                  <a:rPr lang="en-US">
                    <a:noFill/>
                  </a:rPr>
                  <a:t> </a:t>
                </a:r>
              </a:p>
            </p:txBody>
          </p:sp>
        </mc:Fallback>
      </mc:AlternateContent>
    </p:spTree>
    <p:extLst>
      <p:ext uri="{BB962C8B-B14F-4D97-AF65-F5344CB8AC3E}">
        <p14:creationId xmlns:p14="http://schemas.microsoft.com/office/powerpoint/2010/main" val="3066711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CBAEF65-70ED-485A-AAB7-5E0DD50FB5A2}"/>
              </a:ext>
            </a:extLst>
          </p:cNvPr>
          <p:cNvSpPr>
            <a:spLocks noGrp="1"/>
          </p:cNvSpPr>
          <p:nvPr>
            <p:ph type="sldNum" idx="97"/>
          </p:nvPr>
        </p:nvSpPr>
        <p:spPr/>
        <p:txBody>
          <a:bodyPr/>
          <a:lstStyle/>
          <a:p>
            <a:fld id="{86A8BF56-6CB3-514C-9A64-F39D95C9E25B}" type="slidenum">
              <a:rPr lang="en-US" smtClean="0"/>
              <a:pPr/>
              <a:t>24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Logistic regression</a:t>
            </a:r>
          </a:p>
        </p:txBody>
      </p:sp>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62CA81B2-926F-4D3C-89FC-E41148D400AB}"/>
                  </a:ext>
                </a:extLst>
              </p:cNvPr>
              <p:cNvSpPr>
                <a:spLocks noGrp="1"/>
              </p:cNvSpPr>
              <p:nvPr>
                <p:ph idx="2"/>
              </p:nvPr>
            </p:nvSpPr>
            <p:spPr/>
            <p:txBody>
              <a:bodyPr/>
              <a:lstStyle/>
              <a:p>
                <a:pPr marL="0" indent="0">
                  <a:buNone/>
                </a:pPr>
                <a:r>
                  <a:rPr lang="en-US" b="1" dirty="0"/>
                  <a:t>Idea: </a:t>
                </a:r>
                <a:r>
                  <a:rPr lang="en-US" dirty="0"/>
                  <a:t>Apply the Sigmoid function to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𝑞</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𝑞</m:t>
                        </m:r>
                      </m:sub>
                    </m:sSub>
                  </m:oMath>
                </a14:m>
                <a:endParaRPr lang="en-US" sz="2400" dirty="0"/>
              </a:p>
            </p:txBody>
          </p:sp>
        </mc:Choice>
        <mc:Fallback>
          <p:sp>
            <p:nvSpPr>
              <p:cNvPr id="10" name="Content Placeholder 9">
                <a:extLst>
                  <a:ext uri="{FF2B5EF4-FFF2-40B4-BE49-F238E27FC236}">
                    <a16:creationId xmlns:a16="http://schemas.microsoft.com/office/drawing/2014/main" id="{62CA81B2-926F-4D3C-89FC-E41148D400AB}"/>
                  </a:ext>
                </a:extLst>
              </p:cNvPr>
              <p:cNvSpPr>
                <a:spLocks noGrp="1" noRot="1" noChangeAspect="1" noMove="1" noResize="1" noEditPoints="1" noAdjustHandles="1" noChangeArrowheads="1" noChangeShapeType="1" noTextEdit="1"/>
              </p:cNvSpPr>
              <p:nvPr>
                <p:ph idx="2"/>
              </p:nvPr>
            </p:nvSpPr>
            <p:spPr>
              <a:blipFill>
                <a:blip r:embed="rId3"/>
                <a:stretch>
                  <a:fillRect l="-1106" t="-962"/>
                </a:stretch>
              </a:blipFill>
            </p:spPr>
            <p:txBody>
              <a:bodyPr/>
              <a:lstStyle/>
              <a:p>
                <a:r>
                  <a:rPr lang="en-US">
                    <a:noFill/>
                  </a:rPr>
                  <a:t> </a:t>
                </a:r>
              </a:p>
            </p:txBody>
          </p:sp>
        </mc:Fallback>
      </mc:AlternateContent>
      <p:pic>
        <p:nvPicPr>
          <p:cNvPr id="5" name="Picture 4" descr="Plot of the sigmoid function. See details in notes.">
            <a:extLst>
              <a:ext uri="{FF2B5EF4-FFF2-40B4-BE49-F238E27FC236}">
                <a16:creationId xmlns:a16="http://schemas.microsoft.com/office/drawing/2014/main" id="{EE09EB64-3F02-4766-8086-A766C0F67E3D}"/>
              </a:ext>
            </a:extLst>
          </p:cNvPr>
          <p:cNvPicPr>
            <a:picLocks noChangeAspect="1"/>
          </p:cNvPicPr>
          <p:nvPr/>
        </p:nvPicPr>
        <p:blipFill>
          <a:blip r:embed="rId4"/>
          <a:stretch>
            <a:fillRect/>
          </a:stretch>
        </p:blipFill>
        <p:spPr>
          <a:xfrm>
            <a:off x="705633" y="2415988"/>
            <a:ext cx="5127180" cy="3511600"/>
          </a:xfrm>
          <a:prstGeom prst="rect">
            <a:avLst/>
          </a:prstGeom>
        </p:spPr>
      </p:pic>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CB70FF0-897B-C945-A01D-ADF9CD982177}"/>
                  </a:ext>
                </a:extLst>
              </p:cNvPr>
              <p:cNvSpPr txBox="1"/>
              <p:nvPr/>
            </p:nvSpPr>
            <p:spPr>
              <a:xfrm>
                <a:off x="6224661" y="2118032"/>
                <a:ext cx="5261706" cy="4043607"/>
              </a:xfrm>
              <a:prstGeom prst="rect">
                <a:avLst/>
              </a:prstGeom>
              <a:noFill/>
            </p:spPr>
            <p:txBody>
              <a:bodyPr wrap="square" rtlCol="0">
                <a:spAutoFit/>
              </a:bodyPr>
              <a:lstStyle/>
              <a:p>
                <a:pPr marR="0" lvl="0" algn="l" defTabSz="914400" rtl="0" eaLnBrk="1" fontAlgn="auto" latinLnBrk="0" hangingPunct="1">
                  <a:spcBef>
                    <a:spcPts val="600"/>
                  </a:spcBef>
                  <a:spcAft>
                    <a:spcPts val="600"/>
                  </a:spcAft>
                  <a:buClrTx/>
                  <a:buSzTx/>
                  <a:tabLst/>
                  <a:defRPr/>
                </a:pPr>
                <a:r>
                  <a:rPr kumimoji="0" lang="en-US" sz="2000" i="0" u="none" strike="noStrike" kern="1200" cap="none" spc="0" normalizeH="0" baseline="0" noProof="0" dirty="0">
                    <a:ln>
                      <a:noFill/>
                    </a:ln>
                    <a:solidFill>
                      <a:schemeClr val="tx2"/>
                    </a:solidFill>
                    <a:effectLst/>
                    <a:uLnTx/>
                    <a:uFillTx/>
                    <a:ea typeface="Amazon Ember Light" panose="020B0403020204020204" pitchFamily="34" charset="0"/>
                    <a:cs typeface="Amazon Ember Light" panose="020B0403020204020204" pitchFamily="34" charset="0"/>
                  </a:rPr>
                  <a:t>Sigmoid (logistic) function</a:t>
                </a:r>
              </a:p>
              <a:p>
                <a:pPr>
                  <a:spcBef>
                    <a:spcPts val="600"/>
                  </a:spcBef>
                  <a:spcAft>
                    <a:spcPts val="600"/>
                  </a:spcAft>
                  <a:defRPr/>
                </a:pPr>
                <a14:m>
                  <m:oMathPara xmlns:m="http://schemas.openxmlformats.org/officeDocument/2006/math">
                    <m:oMathParaPr>
                      <m:jc m:val="centerGroup"/>
                    </m:oMathParaPr>
                    <m:oMath xmlns:m="http://schemas.openxmlformats.org/officeDocument/2006/math">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𝑠𝑖𝑔𝑚𝑜𝑖𝑑</m:t>
                      </m:r>
                      <m:d>
                        <m:d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𝑦</m:t>
                          </m:r>
                        </m:e>
                      </m:d>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f>
                        <m:f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fPr>
                        <m:num>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1</m:t>
                          </m:r>
                        </m:num>
                        <m:den>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1+</m:t>
                          </m:r>
                          <m:sSup>
                            <m:sSup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p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𝑒</m:t>
                              </m:r>
                            </m:e>
                            <m:sup>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𝑦</m:t>
                              </m:r>
                            </m:sup>
                          </m:sSup>
                        </m:den>
                      </m:f>
                    </m:oMath>
                  </m:oMathPara>
                </a14:m>
                <a:endParaRPr kumimoji="0" lang="en-US" sz="2000" b="0" i="0" u="none" strike="noStrike" kern="1200" cap="none" spc="0" normalizeH="0" baseline="0" noProof="0" dirty="0">
                  <a:ln>
                    <a:noFill/>
                  </a:ln>
                  <a:solidFill>
                    <a:srgbClr val="232F3E"/>
                  </a:solidFill>
                  <a:effectLst/>
                  <a:uLnTx/>
                  <a:uFillTx/>
                  <a:latin typeface="Amazon Ember Light"/>
                  <a:ea typeface="+mn-ea"/>
                  <a:cs typeface="+mn-cs"/>
                </a:endParaRPr>
              </a:p>
              <a:p>
                <a:pPr marR="0" lvl="0" algn="l" defTabSz="914400" rtl="0" eaLnBrk="1" fontAlgn="auto" latinLnBrk="0" hangingPunct="1">
                  <a:spcBef>
                    <a:spcPts val="600"/>
                  </a:spcBef>
                  <a:spcAft>
                    <a:spcPts val="600"/>
                  </a:spcAft>
                  <a:buClrTx/>
                  <a:buSzTx/>
                  <a:tabLst/>
                  <a:defRPr/>
                </a:pPr>
                <a:r>
                  <a:rPr kumimoji="0" lang="en-US" sz="2000" b="0" i="0" u="none" strike="noStrike" kern="1200" cap="none" spc="0" normalizeH="0" baseline="0" noProof="0" dirty="0">
                    <a:ln>
                      <a:noFill/>
                    </a:ln>
                    <a:solidFill>
                      <a:srgbClr val="232F3E"/>
                    </a:solidFill>
                    <a:effectLst/>
                    <a:uLnTx/>
                    <a:uFillTx/>
                    <a:ea typeface="Amazon Ember Light" panose="020B0403020204020204" pitchFamily="34" charset="0"/>
                    <a:cs typeface="Amazon Ember Light" panose="020B0403020204020204" pitchFamily="34" charset="0"/>
                  </a:rPr>
                  <a:t>“squishes” </a:t>
                </a:r>
                <a14:m>
                  <m:oMath xmlns:m="http://schemas.openxmlformats.org/officeDocument/2006/math">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𝑦</m:t>
                    </m:r>
                  </m:oMath>
                </a14:m>
                <a:r>
                  <a:rPr kumimoji="0" lang="en-US" sz="2000" b="0" i="0" u="none" strike="noStrike" kern="1200" cap="none" spc="0" normalizeH="0" baseline="0" noProof="0" dirty="0">
                    <a:ln>
                      <a:noFill/>
                    </a:ln>
                    <a:solidFill>
                      <a:srgbClr val="232F3E"/>
                    </a:solidFill>
                    <a:effectLst/>
                    <a:uLnTx/>
                    <a:uFillTx/>
                    <a:ea typeface="Amazon Ember Light" panose="020B0403020204020204" pitchFamily="34" charset="0"/>
                    <a:cs typeface="Amazon Ember Light" panose="020B0403020204020204" pitchFamily="34" charset="0"/>
                  </a:rPr>
                  <a:t> values to the 0–1 range. </a:t>
                </a:r>
              </a:p>
              <a:p>
                <a:pPr marR="0" lvl="0" algn="l" defTabSz="914400" rtl="0" eaLnBrk="1" fontAlgn="auto" latinLnBrk="0" hangingPunct="1">
                  <a:spcBef>
                    <a:spcPts val="600"/>
                  </a:spcBef>
                  <a:spcAft>
                    <a:spcPts val="600"/>
                  </a:spcAft>
                  <a:buClrTx/>
                  <a:buSzTx/>
                  <a:tabLst/>
                  <a:defRPr/>
                </a:pPr>
                <a:r>
                  <a:rPr kumimoji="0" lang="en-US" sz="2000" b="0" i="0" u="none" strike="noStrike" kern="1200" cap="none" spc="0" normalizeH="0" baseline="0" noProof="0" dirty="0">
                    <a:ln>
                      <a:noFill/>
                    </a:ln>
                    <a:solidFill>
                      <a:srgbClr val="232F3E"/>
                    </a:solidFill>
                    <a:effectLst/>
                    <a:uLnTx/>
                    <a:uFillTx/>
                    <a:ea typeface="Amazon Ember Light" panose="020B0403020204020204" pitchFamily="34" charset="0"/>
                    <a:cs typeface="Amazon Ember Light" panose="020B0403020204020204" pitchFamily="34" charset="0"/>
                  </a:rPr>
                  <a:t>Can define a </a:t>
                </a:r>
                <a:r>
                  <a:rPr kumimoji="0" lang="en-US" sz="2000" i="0" u="none" strike="noStrike" kern="1200" cap="none" spc="0" normalizeH="0" baseline="0" noProof="0" dirty="0">
                    <a:ln>
                      <a:noFill/>
                    </a:ln>
                    <a:solidFill>
                      <a:srgbClr val="232F3E"/>
                    </a:solidFill>
                    <a:effectLst/>
                    <a:uLnTx/>
                    <a:uFillTx/>
                    <a:ea typeface="Amazon Ember Light" panose="020B0403020204020204" pitchFamily="34" charset="0"/>
                    <a:cs typeface="Amazon Ember Light" panose="020B0403020204020204" pitchFamily="34" charset="0"/>
                  </a:rPr>
                  <a:t>“decision boundary” </a:t>
                </a:r>
                <a:r>
                  <a:rPr kumimoji="0" lang="en-US" sz="2000" b="0" i="0" u="none" strike="noStrike" kern="1200" cap="none" spc="0" normalizeH="0" baseline="0" noProof="0" dirty="0">
                    <a:ln>
                      <a:noFill/>
                    </a:ln>
                    <a:solidFill>
                      <a:srgbClr val="232F3E"/>
                    </a:solidFill>
                    <a:effectLst/>
                    <a:uLnTx/>
                    <a:uFillTx/>
                    <a:ea typeface="Amazon Ember Light" panose="020B0403020204020204" pitchFamily="34" charset="0"/>
                    <a:cs typeface="Amazon Ember Light" panose="020B0403020204020204" pitchFamily="34" charset="0"/>
                  </a:rPr>
                  <a:t>at 0.5:</a:t>
                </a:r>
              </a:p>
              <a:p>
                <a:pPr marL="340219" lvl="1">
                  <a:spcBef>
                    <a:spcPts val="600"/>
                  </a:spcBef>
                  <a:spcAft>
                    <a:spcPts val="600"/>
                  </a:spcAft>
                  <a:defRPr/>
                </a:pPr>
                <a:r>
                  <a:rPr kumimoji="0" lang="en-US" sz="2000" b="0" i="0" u="none" strike="noStrike" kern="1200" cap="none" spc="0" normalizeH="0" baseline="0" noProof="0" dirty="0">
                    <a:ln>
                      <a:noFill/>
                    </a:ln>
                    <a:solidFill>
                      <a:srgbClr val="232F3E"/>
                    </a:solidFill>
                    <a:effectLst/>
                    <a:uLnTx/>
                    <a:uFillTx/>
                    <a:ea typeface="Amazon Ember Light" panose="020B0403020204020204" pitchFamily="34" charset="0"/>
                    <a:cs typeface="Amazon Ember Light" panose="020B0403020204020204" pitchFamily="34" charset="0"/>
                  </a:rPr>
                  <a:t>if </a:t>
                </a:r>
                <a14:m>
                  <m:oMath xmlns:m="http://schemas.openxmlformats.org/officeDocument/2006/math">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𝑠𝑖𝑔𝑚𝑜𝑖𝑑</m:t>
                    </m:r>
                    <m:d>
                      <m:d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𝑦</m:t>
                        </m:r>
                      </m:e>
                    </m:d>
                  </m:oMath>
                </a14:m>
                <a:r>
                  <a:rPr kumimoji="0" lang="en-US" sz="2000" b="0" i="0" u="none" strike="noStrike" kern="1200" cap="none" spc="0" normalizeH="0" baseline="0" noProof="0" dirty="0">
                    <a:ln>
                      <a:noFill/>
                    </a:ln>
                    <a:solidFill>
                      <a:srgbClr val="232F3E"/>
                    </a:solidFill>
                    <a:effectLst/>
                    <a:uLnTx/>
                    <a:uFillTx/>
                    <a:latin typeface="Amazon Ember Light"/>
                    <a:ea typeface="+mn-ea"/>
                    <a:cs typeface="+mn-cs"/>
                  </a:rPr>
                  <a:t> &lt;</a:t>
                </a:r>
                <a:r>
                  <a:rPr kumimoji="0" lang="en-US" sz="2000" b="0" i="0" u="none" strike="noStrike" kern="1200" cap="none" spc="0" normalizeH="0" baseline="0" noProof="0" dirty="0">
                    <a:ln>
                      <a:noFill/>
                    </a:ln>
                    <a:solidFill>
                      <a:srgbClr val="232F3E"/>
                    </a:solidFill>
                    <a:effectLst/>
                    <a:uLnTx/>
                    <a:uFillTx/>
                    <a:ea typeface="Amazon Ember Light" panose="020B0403020204020204" pitchFamily="34" charset="0"/>
                    <a:cs typeface="Amazon Ember Light" panose="020B0403020204020204" pitchFamily="34" charset="0"/>
                  </a:rPr>
                  <a:t> 0.5, round down (class 0)</a:t>
                </a:r>
              </a:p>
              <a:p>
                <a:pPr marL="340219" lvl="1">
                  <a:spcBef>
                    <a:spcPts val="600"/>
                  </a:spcBef>
                  <a:spcAft>
                    <a:spcPts val="600"/>
                  </a:spcAft>
                  <a:defRPr/>
                </a:pPr>
                <a:r>
                  <a:rPr kumimoji="0" lang="en-US" sz="2000" b="0" i="0" u="none" strike="noStrike" kern="1200" cap="none" spc="0" normalizeH="0" baseline="0" noProof="0" dirty="0">
                    <a:ln>
                      <a:noFill/>
                    </a:ln>
                    <a:solidFill>
                      <a:srgbClr val="232F3E"/>
                    </a:solidFill>
                    <a:effectLst/>
                    <a:uLnTx/>
                    <a:uFillTx/>
                    <a:ea typeface="Amazon Ember Light" panose="020B0403020204020204" pitchFamily="34" charset="0"/>
                    <a:cs typeface="Amazon Ember Light" panose="020B0403020204020204" pitchFamily="34" charset="0"/>
                  </a:rPr>
                  <a:t>if </a:t>
                </a:r>
                <a14:m>
                  <m:oMath xmlns:m="http://schemas.openxmlformats.org/officeDocument/2006/math">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𝑠𝑖𝑔𝑚𝑜𝑖𝑑</m:t>
                    </m:r>
                    <m:d>
                      <m:d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m:rPr>
                            <m:sty m:val="p"/>
                          </m:rPr>
                          <a:rPr kumimoji="0" lang="en-US" sz="20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y</m:t>
                        </m:r>
                      </m:e>
                    </m:d>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oMath>
                </a14:m>
                <a:r>
                  <a:rPr kumimoji="0" lang="en-US" sz="2000" b="0" i="0" u="none" strike="noStrike" kern="1200" cap="none" spc="0" normalizeH="0" baseline="0" noProof="0" dirty="0">
                    <a:ln>
                      <a:noFill/>
                    </a:ln>
                    <a:solidFill>
                      <a:srgbClr val="232F3E"/>
                    </a:solidFill>
                    <a:effectLst/>
                    <a:uLnTx/>
                    <a:uFillTx/>
                    <a:ea typeface="Amazon Ember Light" panose="020B0403020204020204" pitchFamily="34" charset="0"/>
                    <a:cs typeface="Amazon Ember Light" panose="020B0403020204020204" pitchFamily="34" charset="0"/>
                  </a:rPr>
                  <a:t> 0.5, round up (class 1)</a:t>
                </a:r>
              </a:p>
              <a:p>
                <a:pPr marR="0" lvl="0" algn="l" defTabSz="914400" rtl="0" eaLnBrk="1" fontAlgn="auto" latinLnBrk="0" hangingPunct="1">
                  <a:spcBef>
                    <a:spcPts val="600"/>
                  </a:spcBef>
                  <a:spcAft>
                    <a:spcPts val="600"/>
                  </a:spcAft>
                  <a:buClrTx/>
                  <a:buSzTx/>
                  <a:tabLst/>
                  <a:defRPr/>
                </a:pPr>
                <a:r>
                  <a:rPr lang="en-US" sz="2000" dirty="0">
                    <a:solidFill>
                      <a:srgbClr val="232F3E"/>
                    </a:solidFill>
                    <a:ea typeface="Amazon Ember Light" panose="020B0403020204020204" pitchFamily="34" charset="0"/>
                    <a:cs typeface="Amazon Ember Light" panose="020B0403020204020204" pitchFamily="34" charset="0"/>
                  </a:rPr>
                  <a:t>The regression equation </a:t>
                </a:r>
                <a:r>
                  <a:rPr kumimoji="0" lang="en-US" sz="2000" b="0" i="0" u="none" strike="noStrike" kern="1200" cap="none" spc="0" normalizeH="0" baseline="0" noProof="0" dirty="0">
                    <a:ln>
                      <a:noFill/>
                    </a:ln>
                    <a:solidFill>
                      <a:srgbClr val="232F3E"/>
                    </a:solidFill>
                    <a:effectLst/>
                    <a:uLnTx/>
                    <a:uFillTx/>
                    <a:ea typeface="Amazon Ember Light" panose="020B0403020204020204" pitchFamily="34" charset="0"/>
                    <a:cs typeface="Amazon Ember Light" panose="020B0403020204020204" pitchFamily="34" charset="0"/>
                  </a:rPr>
                  <a:t>becomes</a:t>
                </a:r>
                <a:r>
                  <a:rPr kumimoji="0" lang="en-US" sz="2400" b="0" i="0" u="none" strike="noStrike" kern="1200" cap="none" spc="0" normalizeH="0" baseline="0" noProof="0" dirty="0">
                    <a:ln>
                      <a:noFill/>
                    </a:ln>
                    <a:solidFill>
                      <a:srgbClr val="232F3E"/>
                    </a:solidFill>
                    <a:effectLst/>
                    <a:uLnTx/>
                    <a:uFillTx/>
                    <a:ea typeface="Amazon Ember Light" panose="020B0403020204020204" pitchFamily="34" charset="0"/>
                    <a:cs typeface="Amazon Ember Light" panose="020B0403020204020204" pitchFamily="34" charset="0"/>
                  </a:rPr>
                  <a:t>:</a:t>
                </a:r>
              </a:p>
              <a:p>
                <a:pPr marR="0" lvl="0" algn="l" defTabSz="914400" rtl="0" eaLnBrk="1" fontAlgn="auto" latinLnBrk="0" hangingPunct="1">
                  <a:spcBef>
                    <a:spcPts val="600"/>
                  </a:spcBef>
                  <a:spcAft>
                    <a:spcPts val="600"/>
                  </a:spcAft>
                  <a:buClrTx/>
                  <a:buSzTx/>
                  <a:tabLst/>
                  <a:defRPr/>
                </a:pPr>
                <a14:m>
                  <m:oMathPara xmlns:m="http://schemas.openxmlformats.org/officeDocument/2006/math">
                    <m:oMathParaPr>
                      <m:jc m:val="centerGroup"/>
                    </m:oMathParaPr>
                    <m:oMath xmlns:m="http://schemas.openxmlformats.org/officeDocument/2006/math">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𝑠𝑖𝑔𝑚𝑜𝑖𝑑</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sSub>
                        <m:sSub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sub>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0</m:t>
                          </m:r>
                        </m:sub>
                      </m:sSub>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sSub>
                        <m:sSub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sub>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1</m:t>
                          </m:r>
                        </m:sub>
                      </m:sSub>
                      <m:sSub>
                        <m:sSub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𝑥</m:t>
                          </m:r>
                        </m:e>
                        <m:sub>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1</m:t>
                          </m:r>
                        </m:sub>
                      </m:sSub>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sSub>
                        <m:sSub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sub>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sub>
                      </m:sSub>
                      <m:sSub>
                        <m:sSub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𝑥</m:t>
                          </m:r>
                        </m:e>
                        <m:sub>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sub>
                      </m:sSub>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sSub>
                        <m:sSub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sub>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𝑞</m:t>
                          </m:r>
                        </m:sub>
                      </m:sSub>
                      <m:sSub>
                        <m:sSub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𝑥</m:t>
                          </m:r>
                        </m:e>
                        <m:sub>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𝑞</m:t>
                          </m:r>
                        </m:sub>
                      </m:sSub>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oMath>
                  </m:oMathPara>
                </a14:m>
                <a:endParaRPr kumimoji="0" lang="en-US" sz="20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28" name="TextBox 27">
                <a:extLst>
                  <a:ext uri="{FF2B5EF4-FFF2-40B4-BE49-F238E27FC236}">
                    <a16:creationId xmlns:a16="http://schemas.microsoft.com/office/drawing/2014/main" id="{CCB70FF0-897B-C945-A01D-ADF9CD982177}"/>
                  </a:ext>
                </a:extLst>
              </p:cNvPr>
              <p:cNvSpPr txBox="1">
                <a:spLocks noRot="1" noChangeAspect="1" noMove="1" noResize="1" noEditPoints="1" noAdjustHandles="1" noChangeArrowheads="1" noChangeShapeType="1" noTextEdit="1"/>
              </p:cNvSpPr>
              <p:nvPr/>
            </p:nvSpPr>
            <p:spPr>
              <a:xfrm>
                <a:off x="6224661" y="2118032"/>
                <a:ext cx="5261706" cy="4043607"/>
              </a:xfrm>
              <a:prstGeom prst="rect">
                <a:avLst/>
              </a:prstGeom>
              <a:blipFill>
                <a:blip r:embed="rId5"/>
                <a:stretch>
                  <a:fillRect l="-1159" t="-753" r="-232"/>
                </a:stretch>
              </a:blipFill>
            </p:spPr>
            <p:txBody>
              <a:bodyPr/>
              <a:lstStyle/>
              <a:p>
                <a:r>
                  <a:rPr lang="en-US">
                    <a:noFill/>
                  </a:rPr>
                  <a:t> </a:t>
                </a:r>
              </a:p>
            </p:txBody>
          </p:sp>
        </mc:Fallback>
      </mc:AlternateContent>
    </p:spTree>
    <p:extLst>
      <p:ext uri="{BB962C8B-B14F-4D97-AF65-F5344CB8AC3E}">
        <p14:creationId xmlns:p14="http://schemas.microsoft.com/office/powerpoint/2010/main" val="89234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588780A-7BDF-4EFB-B740-4673F04DDE58}"/>
              </a:ext>
            </a:extLst>
          </p:cNvPr>
          <p:cNvSpPr>
            <a:spLocks noGrp="1"/>
          </p:cNvSpPr>
          <p:nvPr>
            <p:ph type="sldNum" idx="97"/>
          </p:nvPr>
        </p:nvSpPr>
        <p:spPr/>
        <p:txBody>
          <a:bodyPr/>
          <a:lstStyle/>
          <a:p>
            <a:fld id="{86A8BF56-6CB3-514C-9A64-F39D95C9E25B}" type="slidenum">
              <a:rPr lang="en-US" smtClean="0"/>
              <a:pPr/>
              <a:t>25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Log-loss (binary cross-entropy)</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753C9BE4-9619-DD45-B709-2D2C8B753C69}"/>
                  </a:ext>
                </a:extLst>
              </p:cNvPr>
              <p:cNvSpPr>
                <a:spLocks noGrp="1"/>
              </p:cNvSpPr>
              <p:nvPr>
                <p:ph idx="2"/>
              </p:nvPr>
            </p:nvSpPr>
            <p:spPr/>
            <p:txBody>
              <a:bodyPr/>
              <a:lstStyle/>
              <a:p>
                <a:pPr marL="0" indent="0">
                  <a:buNone/>
                </a:pPr>
                <a:r>
                  <a:rPr lang="en-US" dirty="0"/>
                  <a:t>Log-Loss: Measures the performance of a binary classifier</a:t>
                </a:r>
              </a:p>
              <a:p>
                <a:pPr marL="0" indent="0">
                  <a:buNone/>
                </a:pPr>
                <a:endParaRPr lang="en-US" dirty="0"/>
              </a:p>
              <a:p>
                <a:pPr marL="0" indent="0">
                  <a:buNone/>
                </a:pPr>
                <a:r>
                  <a:rPr lang="en-US" dirty="0"/>
                  <a:t>Model output probability between 0 and 1</a:t>
                </a:r>
              </a:p>
              <a:p>
                <a:pPr marL="0" lv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𝐿𝑜𝑔𝐿𝑜𝑠𝑠</m:t>
                      </m:r>
                      <m:r>
                        <a:rPr lang="en-US">
                          <a:latin typeface="Cambria Math" panose="02040503050406030204" pitchFamily="18" charset="0"/>
                        </a:rPr>
                        <m:t>=−</m:t>
                      </m:r>
                      <m:d>
                        <m:dPr>
                          <m:ctrlPr>
                            <a:rPr lang="en-US" i="1">
                              <a:latin typeface="Cambria Math" panose="02040503050406030204" pitchFamily="18" charset="0"/>
                            </a:rPr>
                          </m:ctrlPr>
                        </m:dPr>
                        <m:e>
                          <m:r>
                            <a:rPr lang="en-US">
                              <a:latin typeface="Cambria Math" panose="02040503050406030204" pitchFamily="18" charset="0"/>
                            </a:rPr>
                            <m:t>𝑦</m:t>
                          </m:r>
                          <m:r>
                            <a:rPr lang="en-US">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a:latin typeface="Cambria Math" panose="02040503050406030204" pitchFamily="18" charset="0"/>
                                    </a:rPr>
                                    <m:t>𝑝</m:t>
                                  </m:r>
                                </m:e>
                              </m:d>
                            </m:e>
                          </m:func>
                          <m:r>
                            <a:rPr lang="en-US">
                              <a:latin typeface="Cambria Math" panose="02040503050406030204" pitchFamily="18" charset="0"/>
                            </a:rPr>
                            <m:t>+</m:t>
                          </m:r>
                          <m:d>
                            <m:dPr>
                              <m:ctrlPr>
                                <a:rPr lang="en-US" i="1">
                                  <a:latin typeface="Cambria Math" panose="02040503050406030204" pitchFamily="18" charset="0"/>
                                </a:rPr>
                              </m:ctrlPr>
                            </m:dPr>
                            <m:e>
                              <m:r>
                                <a:rPr lang="en-US">
                                  <a:latin typeface="Cambria Math" panose="02040503050406030204" pitchFamily="18" charset="0"/>
                                </a:rPr>
                                <m:t>1−</m:t>
                              </m:r>
                              <m:r>
                                <a:rPr lang="en-US">
                                  <a:latin typeface="Cambria Math" panose="02040503050406030204" pitchFamily="18" charset="0"/>
                                </a:rPr>
                                <m:t>𝑦</m:t>
                              </m:r>
                            </m:e>
                          </m:d>
                          <m: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a:latin typeface="Cambria Math" panose="02040503050406030204" pitchFamily="18" charset="0"/>
                                    </a:rPr>
                                    <m:t>1−</m:t>
                                  </m:r>
                                  <m:r>
                                    <a:rPr lang="en-US">
                                      <a:latin typeface="Cambria Math" panose="02040503050406030204" pitchFamily="18" charset="0"/>
                                    </a:rPr>
                                    <m:t>𝑝</m:t>
                                  </m:r>
                                </m:e>
                              </m:d>
                            </m:e>
                          </m:func>
                        </m:e>
                      </m:d>
                    </m:oMath>
                  </m:oMathPara>
                </a14:m>
                <a:endParaRPr lang="en-US" dirty="0"/>
              </a:p>
              <a:p>
                <a:pPr marL="0" lvl="0" indent="0">
                  <a:buNone/>
                </a:pPr>
                <a:r>
                  <a:rPr lang="en-US" dirty="0"/>
                  <a:t>where </a:t>
                </a:r>
                <a14:m>
                  <m:oMath xmlns:m="http://schemas.openxmlformats.org/officeDocument/2006/math">
                    <m:r>
                      <a:rPr lang="en-US">
                        <a:latin typeface="Cambria Math" panose="02040503050406030204" pitchFamily="18" charset="0"/>
                      </a:rPr>
                      <m:t>𝑦</m:t>
                    </m:r>
                  </m:oMath>
                </a14:m>
                <a:r>
                  <a:rPr lang="en-US" dirty="0"/>
                  <a:t>: true class </a:t>
                </a:r>
                <a14:m>
                  <m:oMath xmlns:m="http://schemas.openxmlformats.org/officeDocument/2006/math">
                    <m:r>
                      <a:rPr lang="en-US">
                        <a:latin typeface="Cambria Math" panose="02040503050406030204" pitchFamily="18" charset="0"/>
                      </a:rPr>
                      <m:t>∈</m:t>
                    </m:r>
                  </m:oMath>
                </a14:m>
                <a:r>
                  <a:rPr lang="en-US" dirty="0"/>
                  <a:t> {0, 1}, </a:t>
                </a:r>
                <a14:m>
                  <m:oMath xmlns:m="http://schemas.openxmlformats.org/officeDocument/2006/math">
                    <m:r>
                      <a:rPr lang="en-US">
                        <a:latin typeface="Cambria Math" panose="02040503050406030204" pitchFamily="18" charset="0"/>
                      </a:rPr>
                      <m:t>𝑝</m:t>
                    </m:r>
                  </m:oMath>
                </a14:m>
                <a:r>
                  <a:rPr lang="en-US" dirty="0"/>
                  <a:t>: probability of class, and </a:t>
                </a:r>
                <a14:m>
                  <m:oMath xmlns:m="http://schemas.openxmlformats.org/officeDocument/2006/math">
                    <m:r>
                      <a:rPr lang="en-US">
                        <a:latin typeface="Cambria Math" panose="02040503050406030204" pitchFamily="18" charset="0"/>
                      </a:rPr>
                      <m:t>𝑙𝑜𝑔</m:t>
                    </m:r>
                  </m:oMath>
                </a14:m>
                <a:r>
                  <a:rPr lang="en-US" dirty="0"/>
                  <a:t>: logarithm</a:t>
                </a:r>
              </a:p>
              <a:p>
                <a:pPr marL="0" indent="0">
                  <a:buNone/>
                </a:pPr>
                <a:endParaRPr lang="en-US" dirty="0"/>
              </a:p>
              <a:p>
                <a:pPr marL="0" indent="0">
                  <a:buNone/>
                </a:pPr>
                <a:r>
                  <a:rPr lang="en-US" dirty="0"/>
                  <a:t>Because the output of logistic regression is between 0 and 1, log-loss is a suitable cost function for logistic regression.</a:t>
                </a:r>
              </a:p>
            </p:txBody>
          </p:sp>
        </mc:Choice>
        <mc:Fallback>
          <p:sp>
            <p:nvSpPr>
              <p:cNvPr id="6" name="Content Placeholder 5">
                <a:extLst>
                  <a:ext uri="{FF2B5EF4-FFF2-40B4-BE49-F238E27FC236}">
                    <a16:creationId xmlns:a16="http://schemas.microsoft.com/office/drawing/2014/main" id="{753C9BE4-9619-DD45-B709-2D2C8B753C69}"/>
                  </a:ext>
                </a:extLst>
              </p:cNvPr>
              <p:cNvSpPr>
                <a:spLocks noGrp="1" noRot="1" noChangeAspect="1" noMove="1" noResize="1" noEditPoints="1" noAdjustHandles="1" noChangeArrowheads="1" noChangeShapeType="1" noTextEdit="1"/>
              </p:cNvSpPr>
              <p:nvPr>
                <p:ph idx="2"/>
              </p:nvPr>
            </p:nvSpPr>
            <p:spPr>
              <a:blipFill>
                <a:blip r:embed="rId3"/>
                <a:stretch>
                  <a:fillRect l="-1106" t="-1202"/>
                </a:stretch>
              </a:blipFill>
            </p:spPr>
            <p:txBody>
              <a:bodyPr/>
              <a:lstStyle/>
              <a:p>
                <a:r>
                  <a:rPr lang="en-US">
                    <a:noFill/>
                  </a:rPr>
                  <a:t> </a:t>
                </a:r>
              </a:p>
            </p:txBody>
          </p:sp>
        </mc:Fallback>
      </mc:AlternateContent>
    </p:spTree>
    <p:extLst>
      <p:ext uri="{BB962C8B-B14F-4D97-AF65-F5344CB8AC3E}">
        <p14:creationId xmlns:p14="http://schemas.microsoft.com/office/powerpoint/2010/main" val="426004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D75924-83B0-4FDB-8F1E-96923DBE40BD}"/>
              </a:ext>
            </a:extLst>
          </p:cNvPr>
          <p:cNvSpPr>
            <a:spLocks noGrp="1"/>
          </p:cNvSpPr>
          <p:nvPr>
            <p:ph type="sldNum" idx="97"/>
          </p:nvPr>
        </p:nvSpPr>
        <p:spPr/>
        <p:txBody>
          <a:bodyPr/>
          <a:lstStyle/>
          <a:p>
            <a:fld id="{86A8BF56-6CB3-514C-9A64-F39D95C9E25B}" type="slidenum">
              <a:rPr lang="en-US" smtClean="0"/>
              <a:pPr/>
              <a:t>26</a:t>
            </a:fld>
            <a:endParaRPr lang="en-US" dirty="0"/>
          </a:p>
        </p:txBody>
      </p:sp>
      <p:sp>
        <p:nvSpPr>
          <p:cNvPr id="2" name="Title 1">
            <a:extLst>
              <a:ext uri="{FF2B5EF4-FFF2-40B4-BE49-F238E27FC236}">
                <a16:creationId xmlns:a16="http://schemas.microsoft.com/office/drawing/2014/main" id="{64B51978-1C2A-8146-85A1-DD3D7E4E9A85}"/>
              </a:ext>
            </a:extLst>
          </p:cNvPr>
          <p:cNvSpPr>
            <a:spLocks noGrp="1"/>
          </p:cNvSpPr>
          <p:nvPr>
            <p:ph type="title" idx="1"/>
          </p:nvPr>
        </p:nvSpPr>
        <p:spPr/>
        <p:txBody>
          <a:bodyPr>
            <a:noAutofit/>
          </a:bodyPr>
          <a:lstStyle/>
          <a:p>
            <a:r>
              <a:rPr lang="en-US" sz="3200" dirty="0"/>
              <a:t>Fitting a logistic regression model: Gradient descent</a:t>
            </a:r>
          </a:p>
        </p:txBody>
      </p:sp>
      <mc:AlternateContent xmlns:mc="http://schemas.openxmlformats.org/markup-compatibility/2006">
        <mc:Choice xmlns:a14="http://schemas.microsoft.com/office/drawing/2010/main" Requires="a14">
          <p:sp>
            <p:nvSpPr>
              <p:cNvPr id="12" name="Content Placeholder 11">
                <a:extLst>
                  <a:ext uri="{FF2B5EF4-FFF2-40B4-BE49-F238E27FC236}">
                    <a16:creationId xmlns:a16="http://schemas.microsoft.com/office/drawing/2014/main" id="{FB35DC28-04B8-43D0-A1EA-1ABD45E68D54}"/>
                  </a:ext>
                </a:extLst>
              </p:cNvPr>
              <p:cNvSpPr>
                <a:spLocks noGrp="1"/>
              </p:cNvSpPr>
              <p:nvPr>
                <p:ph idx="2"/>
              </p:nvPr>
            </p:nvSpPr>
            <p:spPr/>
            <p:txBody>
              <a:bodyPr/>
              <a:lstStyle/>
              <a:p>
                <a:pPr marL="0" lvl="0" indent="0">
                  <a:buNone/>
                </a:pPr>
                <a:r>
                  <a:rPr lang="en-US" sz="2400" dirty="0"/>
                  <a:t>For a logistic regression model:</a:t>
                </a:r>
              </a:p>
              <a:p>
                <a:pPr marL="0" lv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r>
                        <a:rPr lang="en-US" sz="2400" b="0" smtClean="0">
                          <a:latin typeface="Cambria Math" panose="02040503050406030204" pitchFamily="18" charset="0"/>
                        </a:rPr>
                        <m:t>=</m:t>
                      </m:r>
                      <m:r>
                        <a:rPr lang="en-US" sz="2400" b="0" i="1" smtClean="0">
                          <a:latin typeface="Cambria Math" panose="02040503050406030204" pitchFamily="18" charset="0"/>
                        </a:rPr>
                        <m:t>𝑠𝑖𝑔𝑚𝑜𝑖𝑑</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0</m:t>
                              </m:r>
                            </m:sub>
                          </m:sSub>
                          <m:r>
                            <a:rPr lang="en-US" sz="2400" b="0"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1</m:t>
                              </m:r>
                            </m:sub>
                          </m:sSub>
                          <m:sSub>
                            <m:sSubPr>
                              <m:ctrlPr>
                                <a:rPr lang="en-US" sz="2400" i="1">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2</m:t>
                              </m:r>
                            </m:sub>
                          </m:sSub>
                          <m:sSub>
                            <m:sSubPr>
                              <m:ctrlPr>
                                <a:rPr lang="en-US" sz="2400" i="1">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𝑞</m:t>
                              </m:r>
                            </m:sub>
                          </m:sSub>
                          <m:sSub>
                            <m:sSubPr>
                              <m:ctrlPr>
                                <a:rPr lang="en-US" sz="2400" i="1">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𝑞</m:t>
                              </m:r>
                            </m:sub>
                          </m:sSub>
                        </m:e>
                      </m:d>
                    </m:oMath>
                  </m:oMathPara>
                </a14:m>
                <a:endParaRPr lang="en-US" sz="2400" dirty="0"/>
              </a:p>
              <a:p>
                <a:pPr marL="0" lvl="0" indent="0">
                  <a:buNone/>
                </a:pPr>
                <a:r>
                  <a:rPr lang="en-US" sz="2400" dirty="0"/>
                  <a:t>with features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smtClean="0">
                        <a:latin typeface="Cambria Math" panose="02040503050406030204" pitchFamily="18" charset="0"/>
                      </a:rPr>
                      <m:t>, …, </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𝑞</m:t>
                        </m:r>
                      </m:sub>
                    </m:sSub>
                  </m:oMath>
                </a14:m>
                <a:r>
                  <a:rPr lang="en-US" sz="2400" dirty="0"/>
                  <a:t>, and parameters/weights </a:t>
                </a:r>
                <a14:m>
                  <m:oMath xmlns:m="http://schemas.openxmlformats.org/officeDocument/2006/math">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1</m:t>
                            </m:r>
                          </m:sub>
                        </m:sSub>
                        <m:r>
                          <a:rPr lang="en-US" sz="2400" b="0"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2</m:t>
                            </m:r>
                          </m:sub>
                        </m:sSub>
                        <m:r>
                          <a:rPr lang="en-US" sz="2400" b="0" smtClean="0">
                            <a:latin typeface="Cambria Math" panose="02040503050406030204" pitchFamily="18" charset="0"/>
                          </a:rPr>
                          <m:t>, …, </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𝑞</m:t>
                            </m:r>
                          </m:sub>
                        </m:sSub>
                      </m:e>
                    </m:d>
                    <m:r>
                      <a:rPr lang="en-US" sz="2400" b="0" smtClean="0">
                        <a:latin typeface="Cambria Math" panose="02040503050406030204" pitchFamily="18" charset="0"/>
                      </a:rPr>
                      <m:t>=</m:t>
                    </m:r>
                    <m:r>
                      <a:rPr lang="en-US" sz="2400" b="0" i="1" smtClean="0">
                        <a:latin typeface="Cambria Math" panose="02040503050406030204" pitchFamily="18" charset="0"/>
                      </a:rPr>
                      <m:t>𝑤</m:t>
                    </m:r>
                  </m:oMath>
                </a14:m>
                <a:endParaRPr lang="en-US" sz="2400" dirty="0"/>
              </a:p>
              <a:p>
                <a:pPr marL="0" lvl="0" indent="0">
                  <a:buNone/>
                </a:pPr>
                <a:r>
                  <a:rPr lang="en-US" sz="2400" dirty="0"/>
                  <a:t>Minimize the LogLoss cost function:</a:t>
                </a:r>
              </a:p>
              <a:p>
                <a:pPr marL="0" lv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𝐿𝑜𝑔𝐿𝑜𝑠𝑠</m:t>
                      </m:r>
                      <m:r>
                        <a:rPr lang="en-US" sz="2400" b="0" smtClean="0">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smtClean="0">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r>
                            <a:rPr lang="en-US" sz="2400" b="0" smtClean="0">
                              <a:latin typeface="Cambria Math" panose="02040503050406030204" pitchFamily="18" charset="0"/>
                            </a:rPr>
                            <m:t>−</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i="1">
                                          <a:latin typeface="Cambria Math" panose="02040503050406030204" pitchFamily="18" charset="0"/>
                                        </a:rPr>
                                      </m:ctrlPr>
                                    </m:dPr>
                                    <m:e>
                                      <m:r>
                                        <a:rPr lang="en-US" sz="2400" b="0" i="1" smtClean="0">
                                          <a:latin typeface="Cambria Math" panose="02040503050406030204" pitchFamily="18" charset="0"/>
                                        </a:rPr>
                                        <m:t>𝑖</m:t>
                                      </m:r>
                                    </m:e>
                                  </m:d>
                                </m:sup>
                              </m:sSup>
                              <m:r>
                                <a:rPr lang="en-US" sz="2400" b="0" smtClean="0">
                                  <a:latin typeface="Cambria Math" panose="02040503050406030204" pitchFamily="18" charset="0"/>
                                </a:rPr>
                                <m:t>∗</m:t>
                              </m:r>
                              <m:func>
                                <m:funcPr>
                                  <m:ctrlPr>
                                    <a:rPr lang="en-US" sz="2400" i="1">
                                      <a:latin typeface="Cambria Math" panose="02040503050406030204" pitchFamily="18" charset="0"/>
                                    </a:rPr>
                                  </m:ctrlPr>
                                </m:funcPr>
                                <m:fName>
                                  <m:r>
                                    <a:rPr lang="en-US" sz="2400" b="0" i="1" smtClean="0">
                                      <a:latin typeface="Cambria Math" panose="02040503050406030204" pitchFamily="18" charset="0"/>
                                    </a:rPr>
                                    <m:t>𝑙𝑜𝑔</m:t>
                                  </m:r>
                                </m:fName>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0" i="1" smtClean="0">
                                              <a:latin typeface="Cambria Math" panose="02040503050406030204" pitchFamily="18" charset="0"/>
                                            </a:rPr>
                                            <m:t>𝑝</m:t>
                                          </m:r>
                                        </m:e>
                                        <m:sup>
                                          <m:d>
                                            <m:dPr>
                                              <m:ctrlPr>
                                                <a:rPr lang="en-US" sz="2400" i="1">
                                                  <a:latin typeface="Cambria Math" panose="02040503050406030204" pitchFamily="18" charset="0"/>
                                                </a:rPr>
                                              </m:ctrlPr>
                                            </m:dPr>
                                            <m:e>
                                              <m:r>
                                                <a:rPr lang="en-US" sz="2400" b="0" i="1" smtClean="0">
                                                  <a:latin typeface="Cambria Math" panose="02040503050406030204" pitchFamily="18" charset="0"/>
                                                </a:rPr>
                                                <m:t>𝑖</m:t>
                                              </m:r>
                                            </m:e>
                                          </m:d>
                                        </m:sup>
                                      </m:sSup>
                                    </m:e>
                                  </m:d>
                                </m:e>
                              </m:func>
                              <m:r>
                                <a:rPr lang="en-US" sz="2400" b="0" smtClean="0">
                                  <a:latin typeface="Cambria Math" panose="02040503050406030204" pitchFamily="18" charset="0"/>
                                </a:rPr>
                                <m:t>+</m:t>
                              </m:r>
                              <m:d>
                                <m:dPr>
                                  <m:ctrlPr>
                                    <a:rPr lang="en-US" sz="2400" i="1">
                                      <a:latin typeface="Cambria Math" panose="02040503050406030204" pitchFamily="18" charset="0"/>
                                    </a:rPr>
                                  </m:ctrlPr>
                                </m:dPr>
                                <m:e>
                                  <m:r>
                                    <a:rPr lang="en-US" sz="2400" b="0" i="1" smtClean="0">
                                      <a:latin typeface="Cambria Math" panose="02040503050406030204" pitchFamily="18" charset="0"/>
                                    </a:rPr>
                                    <m:t>1</m:t>
                                  </m:r>
                                  <m:r>
                                    <a:rPr lang="en-US" sz="2400" b="0" smtClean="0">
                                      <a:latin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i="1">
                                              <a:latin typeface="Cambria Math" panose="02040503050406030204" pitchFamily="18" charset="0"/>
                                            </a:rPr>
                                          </m:ctrlPr>
                                        </m:dPr>
                                        <m:e>
                                          <m:r>
                                            <a:rPr lang="en-US" sz="2400" b="0" i="1" smtClean="0">
                                              <a:latin typeface="Cambria Math" panose="02040503050406030204" pitchFamily="18" charset="0"/>
                                            </a:rPr>
                                            <m:t>𝑖</m:t>
                                          </m:r>
                                        </m:e>
                                      </m:d>
                                    </m:sup>
                                  </m:sSup>
                                </m:e>
                              </m:d>
                              <m:r>
                                <a:rPr lang="en-US" sz="2400" b="0" smtClean="0">
                                  <a:latin typeface="Cambria Math" panose="02040503050406030204" pitchFamily="18" charset="0"/>
                                </a:rPr>
                                <m:t>∗</m:t>
                              </m:r>
                              <m:r>
                                <a:rPr lang="en-US" sz="2400" b="0" i="1" smtClean="0">
                                  <a:latin typeface="Cambria Math" panose="02040503050406030204" pitchFamily="18" charset="0"/>
                                </a:rPr>
                                <m:t>𝑙𝑜𝑔</m:t>
                              </m:r>
                              <m:r>
                                <a:rPr lang="en-US" sz="2400" b="0" smtClean="0">
                                  <a:latin typeface="Cambria Math" panose="02040503050406030204" pitchFamily="18" charset="0"/>
                                </a:rPr>
                                <m:t>⁡(</m:t>
                              </m:r>
                              <m:r>
                                <a:rPr lang="en-US" sz="2400" b="0" i="1" smtClean="0">
                                  <a:latin typeface="Cambria Math" panose="02040503050406030204" pitchFamily="18" charset="0"/>
                                </a:rPr>
                                <m:t>1</m:t>
                              </m:r>
                              <m:r>
                                <a:rPr lang="en-US" sz="2400" b="0" smtClean="0">
                                  <a:latin typeface="Cambria Math" panose="02040503050406030204" pitchFamily="18" charset="0"/>
                                </a:rPr>
                                <m:t> −</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𝑝</m:t>
                                  </m:r>
                                </m:e>
                                <m:sup>
                                  <m:r>
                                    <a:rPr lang="en-US" sz="2400" b="0" smtClean="0">
                                      <a:latin typeface="Cambria Math" panose="02040503050406030204" pitchFamily="18" charset="0"/>
                                    </a:rPr>
                                    <m:t>(</m:t>
                                  </m:r>
                                  <m:r>
                                    <a:rPr lang="en-US" sz="2400" b="0" i="1" smtClean="0">
                                      <a:latin typeface="Cambria Math" panose="02040503050406030204" pitchFamily="18" charset="0"/>
                                    </a:rPr>
                                    <m:t>𝑖</m:t>
                                  </m:r>
                                  <m:r>
                                    <a:rPr lang="en-US" sz="2400" b="0" smtClean="0">
                                      <a:latin typeface="Cambria Math" panose="02040503050406030204" pitchFamily="18" charset="0"/>
                                    </a:rPr>
                                    <m:t>)</m:t>
                                  </m:r>
                                </m:sup>
                              </m:sSup>
                              <m:r>
                                <a:rPr lang="en-US" sz="2400" b="0" smtClean="0">
                                  <a:latin typeface="Cambria Math" panose="02040503050406030204" pitchFamily="18" charset="0"/>
                                </a:rPr>
                                <m:t>)</m:t>
                              </m:r>
                            </m:e>
                          </m:d>
                        </m:e>
                      </m:nary>
                    </m:oMath>
                  </m:oMathPara>
                </a14:m>
                <a:endParaRPr lang="en-US" sz="2400" dirty="0"/>
              </a:p>
              <a:p>
                <a:pPr marL="0" lv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𝑛𝑒𝑤</m:t>
                          </m:r>
                        </m:sub>
                      </m:sSub>
                      <m:r>
                        <a:rPr lang="en-US" sz="2400" b="0"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𝑐𝑢𝑟𝑟𝑒𝑛𝑡</m:t>
                          </m:r>
                        </m:sub>
                      </m:sSub>
                      <m:r>
                        <a:rPr lang="en-US" sz="2400" b="0" smtClean="0">
                          <a:latin typeface="Cambria Math" panose="02040503050406030204" pitchFamily="18" charset="0"/>
                        </a:rPr>
                        <m:t>−</m:t>
                      </m:r>
                      <m:r>
                        <a:rPr lang="en-US" sz="2400" b="0" i="1" smtClean="0">
                          <a:latin typeface="Cambria Math" panose="02040503050406030204" pitchFamily="18" charset="0"/>
                        </a:rPr>
                        <m:t>𝑠𝑡𝑒𝑝</m:t>
                      </m:r>
                      <m:r>
                        <a:rPr lang="en-US" sz="2400" b="0" smtClean="0">
                          <a:latin typeface="Cambria Math" panose="02040503050406030204" pitchFamily="18" charset="0"/>
                        </a:rPr>
                        <m:t> </m:t>
                      </m:r>
                      <m:r>
                        <a:rPr lang="en-US" sz="2400" b="0" i="1" smtClean="0">
                          <a:latin typeface="Cambria Math" panose="02040503050406030204" pitchFamily="18" charset="0"/>
                        </a:rPr>
                        <m:t>𝑠𝑖𝑧𝑒</m:t>
                      </m:r>
                      <m:r>
                        <a:rPr lang="en-US" sz="2400" b="0" smtClean="0">
                          <a:latin typeface="Cambria Math" panose="02040503050406030204" pitchFamily="18" charset="0"/>
                        </a:rPr>
                        <m:t> ∗</m:t>
                      </m:r>
                      <m:r>
                        <a:rPr lang="en-US" sz="2400" b="0" i="1" smtClean="0">
                          <a:latin typeface="Cambria Math" panose="02040503050406030204" pitchFamily="18" charset="0"/>
                        </a:rPr>
                        <m:t>𝑔𝑟𝑎𝑑𝑖𝑒𝑛𝑡</m:t>
                      </m:r>
                    </m:oMath>
                  </m:oMathPara>
                </a14:m>
                <a:endParaRPr lang="en-US" sz="2400" dirty="0"/>
              </a:p>
              <a:p>
                <a:pPr marL="0" lvl="0" indent="0">
                  <a:buNone/>
                </a:pPr>
                <a:endParaRPr lang="en-US" sz="2400" dirty="0"/>
              </a:p>
              <a:p>
                <a:pPr marL="0" lvl="0" indent="0">
                  <a:buNone/>
                </a:pPr>
                <a:r>
                  <a:rPr lang="en-US" sz="2400" dirty="0"/>
                  <a:t>Iteratively update parameters (weights) with gradient descent.</a:t>
                </a:r>
              </a:p>
            </p:txBody>
          </p:sp>
        </mc:Choice>
        <mc:Fallback>
          <p:sp>
            <p:nvSpPr>
              <p:cNvPr id="12" name="Content Placeholder 11">
                <a:extLst>
                  <a:ext uri="{FF2B5EF4-FFF2-40B4-BE49-F238E27FC236}">
                    <a16:creationId xmlns:a16="http://schemas.microsoft.com/office/drawing/2014/main" id="{FB35DC28-04B8-43D0-A1EA-1ABD45E68D54}"/>
                  </a:ext>
                </a:extLst>
              </p:cNvPr>
              <p:cNvSpPr>
                <a:spLocks noGrp="1" noRot="1" noChangeAspect="1" noMove="1" noResize="1" noEditPoints="1" noAdjustHandles="1" noChangeArrowheads="1" noChangeShapeType="1" noTextEdit="1"/>
              </p:cNvSpPr>
              <p:nvPr>
                <p:ph idx="2"/>
              </p:nvPr>
            </p:nvSpPr>
            <p:spPr>
              <a:blipFill>
                <a:blip r:embed="rId3"/>
                <a:stretch>
                  <a:fillRect l="-774" t="-9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3725736-A43E-E146-8D99-1ECC3959C9FD}"/>
                  </a:ext>
                </a:extLst>
              </p:cNvPr>
              <p:cNvSpPr txBox="1"/>
              <p:nvPr/>
            </p:nvSpPr>
            <p:spPr>
              <a:xfrm>
                <a:off x="9486745" y="4190008"/>
                <a:ext cx="2339495" cy="1222451"/>
              </a:xfrm>
              <a:prstGeom prst="rect">
                <a:avLst/>
              </a:prstGeom>
              <a:noFill/>
            </p:spPr>
            <p:txBody>
              <a:bodyPr wrap="square" rtlCol="0">
                <a:spAutoFit/>
              </a:bodyPr>
              <a:lstStyle/>
              <a:p>
                <a:pPr lvl="0">
                  <a:defRPr/>
                </a:pPr>
                <a14:m>
                  <m:oMath xmlns:m="http://schemas.openxmlformats.org/officeDocument/2006/math">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𝑖</m:t>
                    </m:r>
                  </m:oMath>
                </a14:m>
                <a:r>
                  <a:rPr lang="en-US" sz="1600" dirty="0">
                    <a:solidFill>
                      <a:srgbClr val="232F3E"/>
                    </a:solidFill>
                    <a:ea typeface="Amazon Ember Light" panose="020B0403020204020204" pitchFamily="34" charset="0"/>
                    <a:cs typeface="Amazon Ember Light" panose="020B0403020204020204" pitchFamily="34" charset="0"/>
                  </a:rPr>
                  <a:t>: index; </a:t>
                </a:r>
                <a14:m>
                  <m:oMath xmlns:m="http://schemas.openxmlformats.org/officeDocument/2006/math">
                    <m:r>
                      <a:rPr lang="en-US" sz="2400" i="1">
                        <a:solidFill>
                          <a:srgbClr val="232F3E"/>
                        </a:solidFill>
                        <a:latin typeface="Cambria Math" panose="02040503050406030204" pitchFamily="18" charset="0"/>
                      </a:rPr>
                      <m:t>𝑛</m:t>
                    </m:r>
                  </m:oMath>
                </a14:m>
                <a:r>
                  <a:rPr lang="en-US" sz="1600" dirty="0">
                    <a:solidFill>
                      <a:srgbClr val="232F3E"/>
                    </a:solidFill>
                    <a:ea typeface="Amazon Ember Light" panose="020B0403020204020204" pitchFamily="34" charset="0"/>
                    <a:cs typeface="Amazon Ember Light" panose="020B0403020204020204" pitchFamily="34" charset="0"/>
                  </a:rPr>
                  <a:t>: # samples</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ctrlPr>
                      </m:sSup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𝑦</m:t>
                        </m:r>
                      </m:e>
                      <m:sup>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𝑖</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m:t>
                        </m:r>
                      </m:sup>
                    </m:sSup>
                  </m:oMath>
                </a14:m>
                <a:r>
                  <a:rPr lang="en-US" sz="1600" dirty="0">
                    <a:solidFill>
                      <a:srgbClr val="232F3E"/>
                    </a:solidFill>
                    <a:ea typeface="Amazon Ember Light" panose="020B0403020204020204" pitchFamily="34" charset="0"/>
                    <a:cs typeface="Amazon Ember Light" panose="020B0403020204020204" pitchFamily="34" charset="0"/>
                  </a:rPr>
                  <a:t>: output</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ctrlPr>
                      </m:sSup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𝑝</m:t>
                        </m:r>
                      </m:e>
                      <m:sup>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𝑖</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m:t>
                        </m:r>
                      </m:sup>
                    </m:sSup>
                  </m:oMath>
                </a14:m>
                <a:r>
                  <a:rPr lang="en-US" sz="1600" dirty="0">
                    <a:solidFill>
                      <a:srgbClr val="232F3E"/>
                    </a:solidFill>
                    <a:ea typeface="Amazon Ember Light" panose="020B0403020204020204" pitchFamily="34" charset="0"/>
                    <a:cs typeface="Amazon Ember Light" panose="020B0403020204020204" pitchFamily="34" charset="0"/>
                  </a:rPr>
                  <a:t>: model prediction</a:t>
                </a:r>
              </a:p>
            </p:txBody>
          </p:sp>
        </mc:Choice>
        <mc:Fallback xmlns="">
          <p:sp>
            <p:nvSpPr>
              <p:cNvPr id="6" name="TextBox 5">
                <a:extLst>
                  <a:ext uri="{FF2B5EF4-FFF2-40B4-BE49-F238E27FC236}">
                    <a16:creationId xmlns:a16="http://schemas.microsoft.com/office/drawing/2014/main" id="{03725736-A43E-E146-8D99-1ECC3959C9FD}"/>
                  </a:ext>
                </a:extLst>
              </p:cNvPr>
              <p:cNvSpPr txBox="1">
                <a:spLocks noRot="1" noChangeAspect="1" noMove="1" noResize="1" noEditPoints="1" noAdjustHandles="1" noChangeArrowheads="1" noChangeShapeType="1" noTextEdit="1"/>
              </p:cNvSpPr>
              <p:nvPr/>
            </p:nvSpPr>
            <p:spPr>
              <a:xfrm>
                <a:off x="9486745" y="4190008"/>
                <a:ext cx="2339495" cy="1222451"/>
              </a:xfrm>
              <a:prstGeom prst="rect">
                <a:avLst/>
              </a:prstGeom>
              <a:blipFill>
                <a:blip r:embed="rId6"/>
                <a:stretch>
                  <a:fillRect l="-521" b="-3980"/>
                </a:stretch>
              </a:blipFill>
            </p:spPr>
            <p:txBody>
              <a:bodyPr/>
              <a:lstStyle/>
              <a:p>
                <a:r>
                  <a:rPr lang="en-US">
                    <a:noFill/>
                  </a:rPr>
                  <a:t> </a:t>
                </a:r>
              </a:p>
            </p:txBody>
          </p:sp>
        </mc:Fallback>
      </mc:AlternateContent>
    </p:spTree>
    <p:extLst>
      <p:ext uri="{BB962C8B-B14F-4D97-AF65-F5344CB8AC3E}">
        <p14:creationId xmlns:p14="http://schemas.microsoft.com/office/powerpoint/2010/main" val="820068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A88899-A0B2-4F81-B6E6-15096FDE8530}"/>
              </a:ext>
            </a:extLst>
          </p:cNvPr>
          <p:cNvSpPr>
            <a:spLocks noGrp="1"/>
          </p:cNvSpPr>
          <p:nvPr>
            <p:ph type="sldNum" idx="97"/>
          </p:nvPr>
        </p:nvSpPr>
        <p:spPr/>
        <p:txBody>
          <a:bodyPr/>
          <a:lstStyle/>
          <a:p>
            <a:fld id="{86A8BF56-6CB3-514C-9A64-F39D95C9E25B}" type="slidenum">
              <a:rPr lang="en-US" smtClean="0"/>
              <a:pPr/>
              <a:t>27</a:t>
            </a:fld>
            <a:endParaRPr lang="en-US" dirty="0"/>
          </a:p>
        </p:txBody>
      </p:sp>
      <p:sp>
        <p:nvSpPr>
          <p:cNvPr id="2" name="Title 1">
            <a:extLst>
              <a:ext uri="{FF2B5EF4-FFF2-40B4-BE49-F238E27FC236}">
                <a16:creationId xmlns:a16="http://schemas.microsoft.com/office/drawing/2014/main" id="{CA0E79AC-68BB-B54B-BE57-6655C7FF032C}"/>
              </a:ext>
            </a:extLst>
          </p:cNvPr>
          <p:cNvSpPr>
            <a:spLocks noGrp="1"/>
          </p:cNvSpPr>
          <p:nvPr>
            <p:ph type="title" idx="1"/>
          </p:nvPr>
        </p:nvSpPr>
        <p:spPr/>
        <p:txBody>
          <a:bodyPr>
            <a:normAutofit fontScale="90000"/>
          </a:bodyPr>
          <a:lstStyle/>
          <a:p>
            <a:r>
              <a:rPr lang="en-US" dirty="0"/>
              <a:t>Regression models: Summary</a:t>
            </a:r>
          </a:p>
        </p:txBody>
      </p:sp>
      <p:sp>
        <p:nvSpPr>
          <p:cNvPr id="3" name="Content Placeholder 2">
            <a:extLst>
              <a:ext uri="{FF2B5EF4-FFF2-40B4-BE49-F238E27FC236}">
                <a16:creationId xmlns:a16="http://schemas.microsoft.com/office/drawing/2014/main" id="{73FD6326-1BE7-0C40-AD44-C4A1081D09B2}"/>
              </a:ext>
            </a:extLst>
          </p:cNvPr>
          <p:cNvSpPr>
            <a:spLocks noGrp="1"/>
          </p:cNvSpPr>
          <p:nvPr>
            <p:ph idx="2"/>
          </p:nvPr>
        </p:nvSpPr>
        <p:spPr/>
        <p:txBody>
          <a:bodyPr/>
          <a:lstStyle/>
          <a:p>
            <a:r>
              <a:rPr lang="en-US" noProof="0" dirty="0"/>
              <a:t>Pros:</a:t>
            </a:r>
          </a:p>
          <a:p>
            <a:pPr lvl="1"/>
            <a:r>
              <a:rPr lang="en-US" noProof="0" dirty="0"/>
              <a:t>Interpretable and computationally efficient</a:t>
            </a:r>
          </a:p>
          <a:p>
            <a:pPr lvl="1"/>
            <a:r>
              <a:rPr lang="en-US" noProof="0" dirty="0"/>
              <a:t>Reliable and robust baselines; can achieve good performance</a:t>
            </a:r>
          </a:p>
          <a:p>
            <a:pPr lvl="1"/>
            <a:r>
              <a:rPr lang="en-US" noProof="0" dirty="0"/>
              <a:t>Building blocks for more advanced techniques</a:t>
            </a:r>
          </a:p>
          <a:p>
            <a:pPr lvl="1"/>
            <a:r>
              <a:rPr lang="en-US" noProof="0" dirty="0"/>
              <a:t>Can be adjusted to handle nonlinearities</a:t>
            </a:r>
          </a:p>
          <a:p>
            <a:r>
              <a:rPr lang="en-US" noProof="0" dirty="0"/>
              <a:t>Cons:</a:t>
            </a:r>
          </a:p>
          <a:p>
            <a:pPr lvl="1"/>
            <a:r>
              <a:rPr lang="en-US" noProof="0" dirty="0"/>
              <a:t>Requires some assumptions on data distribution; affected by outliers</a:t>
            </a:r>
          </a:p>
          <a:p>
            <a:pPr lvl="1"/>
            <a:r>
              <a:rPr lang="en-US" noProof="0" dirty="0"/>
              <a:t>Prone to underfit on nonlinear data</a:t>
            </a:r>
          </a:p>
          <a:p>
            <a:pPr lvl="1"/>
            <a:r>
              <a:rPr lang="en-US" noProof="0" dirty="0"/>
              <a:t>Prone to overfit when overadjusted to handle nonlinearities</a:t>
            </a:r>
            <a:endParaRPr lang="en-US" dirty="0"/>
          </a:p>
        </p:txBody>
      </p:sp>
    </p:spTree>
    <p:extLst>
      <p:ext uri="{BB962C8B-B14F-4D97-AF65-F5344CB8AC3E}">
        <p14:creationId xmlns:p14="http://schemas.microsoft.com/office/powerpoint/2010/main" val="1027410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1939C4-FFFE-4E9A-A858-B902D784848D}"/>
              </a:ext>
            </a:extLst>
          </p:cNvPr>
          <p:cNvSpPr>
            <a:spLocks noGrp="1"/>
          </p:cNvSpPr>
          <p:nvPr>
            <p:ph type="sldNum" idx="97"/>
          </p:nvPr>
        </p:nvSpPr>
        <p:spPr/>
        <p:txBody>
          <a:bodyPr/>
          <a:lstStyle/>
          <a:p>
            <a:fld id="{86A8BF56-6CB3-514C-9A64-F39D95C9E25B}" type="slidenum">
              <a:rPr lang="en-US" smtClean="0"/>
              <a:pPr/>
              <a:t>28</a:t>
            </a:fld>
            <a:endParaRPr lang="en-US" dirty="0"/>
          </a:p>
        </p:txBody>
      </p:sp>
      <p:sp>
        <p:nvSpPr>
          <p:cNvPr id="8" name="Title 1">
            <a:extLst>
              <a:ext uri="{FF2B5EF4-FFF2-40B4-BE49-F238E27FC236}">
                <a16:creationId xmlns:a16="http://schemas.microsoft.com/office/drawing/2014/main" id="{89A366F3-F3C1-EA4F-B08F-9D453995B8E6}"/>
              </a:ext>
            </a:extLst>
          </p:cNvPr>
          <p:cNvSpPr>
            <a:spLocks noGrp="1"/>
          </p:cNvSpPr>
          <p:nvPr>
            <p:ph type="title" idx="1"/>
          </p:nvPr>
        </p:nvSpPr>
        <p:spPr/>
        <p:txBody>
          <a:bodyPr/>
          <a:lstStyle/>
          <a:p>
            <a:r>
              <a:rPr lang="en-US" dirty="0"/>
              <a:t>Regularization</a:t>
            </a:r>
          </a:p>
        </p:txBody>
      </p:sp>
      <p:sp>
        <p:nvSpPr>
          <p:cNvPr id="3" name="Text Placeholder 2">
            <a:extLst>
              <a:ext uri="{FF2B5EF4-FFF2-40B4-BE49-F238E27FC236}">
                <a16:creationId xmlns:a16="http://schemas.microsoft.com/office/drawing/2014/main" id="{D6A63D17-3C41-E80C-80D3-BF863BA60822}"/>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23172797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D3E7F7C-E4E1-44BD-9CE0-B737FFB51DCD}"/>
              </a:ext>
            </a:extLst>
          </p:cNvPr>
          <p:cNvSpPr>
            <a:spLocks noGrp="1"/>
          </p:cNvSpPr>
          <p:nvPr>
            <p:ph type="sldNum" idx="97"/>
          </p:nvPr>
        </p:nvSpPr>
        <p:spPr/>
        <p:txBody>
          <a:bodyPr/>
          <a:lstStyle/>
          <a:p>
            <a:fld id="{86A8BF56-6CB3-514C-9A64-F39D95C9E25B}" type="slidenum">
              <a:rPr lang="en-US" smtClean="0"/>
              <a:pPr/>
              <a:t>29</a:t>
            </a:fld>
            <a:endParaRPr lang="en-US" dirty="0"/>
          </a:p>
        </p:txBody>
      </p:sp>
      <p:sp>
        <p:nvSpPr>
          <p:cNvPr id="2" name="Title 1">
            <a:extLst>
              <a:ext uri="{FF2B5EF4-FFF2-40B4-BE49-F238E27FC236}">
                <a16:creationId xmlns:a16="http://schemas.microsoft.com/office/drawing/2014/main" id="{0C41B11D-CFFB-A840-8B11-AF2697E29CD9}"/>
              </a:ext>
            </a:extLst>
          </p:cNvPr>
          <p:cNvSpPr>
            <a:spLocks noGrp="1"/>
          </p:cNvSpPr>
          <p:nvPr>
            <p:ph type="title" idx="1"/>
          </p:nvPr>
        </p:nvSpPr>
        <p:spPr/>
        <p:txBody>
          <a:bodyPr>
            <a:normAutofit/>
          </a:bodyPr>
          <a:lstStyle/>
          <a:p>
            <a:r>
              <a:rPr lang="en-US" sz="4000" dirty="0">
                <a:latin typeface="Amazon Ember Display Heavy"/>
              </a:rPr>
              <a:t>Underfitting, overfitting, and regularization</a:t>
            </a:r>
          </a:p>
        </p:txBody>
      </p:sp>
      <p:sp>
        <p:nvSpPr>
          <p:cNvPr id="7" name="Content Placeholder 6">
            <a:extLst>
              <a:ext uri="{FF2B5EF4-FFF2-40B4-BE49-F238E27FC236}">
                <a16:creationId xmlns:a16="http://schemas.microsoft.com/office/drawing/2014/main" id="{15D50A0D-1FFA-414E-AC42-7BDA1AAECE66}"/>
              </a:ext>
            </a:extLst>
          </p:cNvPr>
          <p:cNvSpPr>
            <a:spLocks noGrp="1"/>
          </p:cNvSpPr>
          <p:nvPr>
            <p:ph idx="2"/>
          </p:nvPr>
        </p:nvSpPr>
        <p:spPr/>
        <p:txBody>
          <a:bodyPr/>
          <a:lstStyle/>
          <a:p>
            <a:pPr lvl="0"/>
            <a:r>
              <a:rPr lang="en-US" dirty="0"/>
              <a:t>Underfitting: Model too simple </a:t>
            </a:r>
          </a:p>
          <a:p>
            <a:pPr lvl="0"/>
            <a:r>
              <a:rPr lang="en-US" dirty="0"/>
              <a:t>Overfitting: Model too complex </a:t>
            </a:r>
          </a:p>
          <a:p>
            <a:pPr lvl="0"/>
            <a:r>
              <a:rPr lang="en-US" dirty="0"/>
              <a:t>Optimum: Compromise between fit and complexity (drop features, reduce weights)</a:t>
            </a:r>
          </a:p>
          <a:p>
            <a:pPr lvl="0"/>
            <a:r>
              <a:rPr lang="en-US" dirty="0"/>
              <a:t>Regularization does both: Penalize large weights; sometimes reduce all the way to 0</a:t>
            </a:r>
          </a:p>
        </p:txBody>
      </p:sp>
      <p:sp>
        <p:nvSpPr>
          <p:cNvPr id="6" name="Content Placeholder 5">
            <a:extLst>
              <a:ext uri="{FF2B5EF4-FFF2-40B4-BE49-F238E27FC236}">
                <a16:creationId xmlns:a16="http://schemas.microsoft.com/office/drawing/2014/main" id="{EAAEB3A1-4C41-1F05-8D7E-A63AC31F7B81}"/>
              </a:ext>
            </a:extLst>
          </p:cNvPr>
          <p:cNvSpPr>
            <a:spLocks noGrp="1"/>
          </p:cNvSpPr>
          <p:nvPr>
            <p:ph idx="3"/>
          </p:nvPr>
        </p:nvSpPr>
        <p:spPr/>
        <p:txBody>
          <a:bodyPr/>
          <a:lstStyle/>
          <a:p>
            <a:endParaRPr lang="en-US"/>
          </a:p>
        </p:txBody>
      </p:sp>
      <p:pic>
        <p:nvPicPr>
          <p:cNvPr id="4" name="Picture 3" descr="Graphic of relationship between complexity and error. See details in notes.">
            <a:extLst>
              <a:ext uri="{FF2B5EF4-FFF2-40B4-BE49-F238E27FC236}">
                <a16:creationId xmlns:a16="http://schemas.microsoft.com/office/drawing/2014/main" id="{2C14BC55-EF93-400D-ADC4-346FDDB4B026}"/>
              </a:ext>
            </a:extLst>
          </p:cNvPr>
          <p:cNvPicPr>
            <a:picLocks noChangeAspect="1"/>
          </p:cNvPicPr>
          <p:nvPr/>
        </p:nvPicPr>
        <p:blipFill>
          <a:blip r:embed="rId3"/>
          <a:stretch>
            <a:fillRect/>
          </a:stretch>
        </p:blipFill>
        <p:spPr>
          <a:xfrm>
            <a:off x="5962939" y="1666031"/>
            <a:ext cx="5863301" cy="4475062"/>
          </a:xfrm>
          <a:prstGeom prst="rect">
            <a:avLst/>
          </a:prstGeom>
        </p:spPr>
      </p:pic>
    </p:spTree>
    <p:extLst>
      <p:ext uri="{BB962C8B-B14F-4D97-AF65-F5344CB8AC3E}">
        <p14:creationId xmlns:p14="http://schemas.microsoft.com/office/powerpoint/2010/main" val="1822937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6C64B68-E968-4405-9AAA-0B763BB41269}"/>
              </a:ext>
            </a:extLst>
          </p:cNvPr>
          <p:cNvSpPr>
            <a:spLocks noGrp="1"/>
          </p:cNvSpPr>
          <p:nvPr>
            <p:ph type="sldNum" idx="97"/>
          </p:nvPr>
        </p:nvSpPr>
        <p:spPr/>
        <p:txBody>
          <a:bodyPr/>
          <a:lstStyle/>
          <a:p>
            <a:fld id="{86A8BF56-6CB3-514C-9A64-F39D95C9E25B}" type="slidenum">
              <a:rPr lang="en-US" smtClean="0"/>
              <a:pPr/>
              <a:t>3</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Optimization</a:t>
            </a:r>
          </a:p>
        </p:txBody>
      </p:sp>
      <p:sp>
        <p:nvSpPr>
          <p:cNvPr id="4" name="Text Placeholder 3">
            <a:extLst>
              <a:ext uri="{FF2B5EF4-FFF2-40B4-BE49-F238E27FC236}">
                <a16:creationId xmlns:a16="http://schemas.microsoft.com/office/drawing/2014/main" id="{D9697FAE-E62C-1EE3-1A16-C355E0B86031}"/>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4241162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2D4545F-7B19-4AB1-9227-6CABC90063B8}"/>
              </a:ext>
            </a:extLst>
          </p:cNvPr>
          <p:cNvSpPr>
            <a:spLocks noGrp="1"/>
          </p:cNvSpPr>
          <p:nvPr>
            <p:ph type="sldNum" idx="97"/>
          </p:nvPr>
        </p:nvSpPr>
        <p:spPr/>
        <p:txBody>
          <a:bodyPr/>
          <a:lstStyle/>
          <a:p>
            <a:fld id="{86A8BF56-6CB3-514C-9A64-F39D95C9E25B}" type="slidenum">
              <a:rPr lang="en-US" smtClean="0"/>
              <a:pPr/>
              <a:t>30</a:t>
            </a:fld>
            <a:endParaRPr lang="en-US" dirty="0"/>
          </a:p>
        </p:txBody>
      </p:sp>
      <p:sp>
        <p:nvSpPr>
          <p:cNvPr id="2" name="Title 1">
            <a:extLst>
              <a:ext uri="{FF2B5EF4-FFF2-40B4-BE49-F238E27FC236}">
                <a16:creationId xmlns:a16="http://schemas.microsoft.com/office/drawing/2014/main" id="{26C3DD57-3F0B-214C-9849-835D94CE1972}"/>
              </a:ext>
            </a:extLst>
          </p:cNvPr>
          <p:cNvSpPr>
            <a:spLocks noGrp="1"/>
          </p:cNvSpPr>
          <p:nvPr>
            <p:ph type="title" idx="1"/>
          </p:nvPr>
        </p:nvSpPr>
        <p:spPr/>
        <p:txBody>
          <a:bodyPr>
            <a:normAutofit fontScale="90000"/>
          </a:bodyPr>
          <a:lstStyle/>
          <a:p>
            <a:r>
              <a:rPr lang="en-US" dirty="0"/>
              <a:t>Regularization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B7CF446-C3C0-2947-817C-C2DA8CE33F61}"/>
                  </a:ext>
                </a:extLst>
              </p:cNvPr>
              <p:cNvSpPr>
                <a:spLocks noGrp="1"/>
              </p:cNvSpPr>
              <p:nvPr>
                <p:ph idx="2"/>
              </p:nvPr>
            </p:nvSpPr>
            <p:spPr/>
            <p:txBody>
              <a:bodyPr/>
              <a:lstStyle/>
              <a:p>
                <a:r>
                  <a:rPr lang="en-US" dirty="0"/>
                  <a:t>Tune model complexity by adding a penalty for complexity to the cost function: </a:t>
                </a:r>
                <a14:m>
                  <m:oMath xmlns:m="http://schemas.openxmlformats.org/officeDocument/2006/math">
                    <m:r>
                      <a:rPr lang="en-US" smtClean="0">
                        <a:latin typeface="Cambria Math" panose="02040503050406030204" pitchFamily="18" charset="0"/>
                      </a:rPr>
                      <m:t>𝐶</m:t>
                    </m:r>
                    <m:d>
                      <m:dPr>
                        <m:ctrlPr>
                          <a:rPr lang="en-US" i="1" smtClean="0">
                            <a:latin typeface="Cambria Math" panose="02040503050406030204" pitchFamily="18" charset="0"/>
                          </a:rPr>
                        </m:ctrlPr>
                      </m:dPr>
                      <m:e>
                        <m:r>
                          <a:rPr lang="en-US" smtClean="0">
                            <a:latin typeface="Cambria Math" panose="02040503050406030204" pitchFamily="18" charset="0"/>
                          </a:rPr>
                          <m:t>𝑤</m:t>
                        </m:r>
                      </m:e>
                    </m:d>
                  </m:oMath>
                </a14:m>
                <a:r>
                  <a:rPr lang="en-US" dirty="0"/>
                  <a:t>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𝐶</m:t>
                          </m:r>
                        </m:e>
                        <m:sub>
                          <m:r>
                            <a:rPr lang="en-US" smtClean="0">
                              <a:latin typeface="Cambria Math" panose="02040503050406030204" pitchFamily="18" charset="0"/>
                            </a:rPr>
                            <m:t>𝑟𝑒𝑔𝑢𝑙𝑎𝑟𝑖𝑧𝑒𝑑</m:t>
                          </m:r>
                          <m:r>
                            <a:rPr lang="en-US" smtClean="0">
                              <a:latin typeface="Cambria Math" panose="02040503050406030204" pitchFamily="18" charset="0"/>
                            </a:rPr>
                            <m:t>(</m:t>
                          </m:r>
                          <m:r>
                            <a:rPr lang="en-US" smtClean="0">
                              <a:latin typeface="Cambria Math" panose="02040503050406030204" pitchFamily="18" charset="0"/>
                            </a:rPr>
                            <m:t>𝑤</m:t>
                          </m:r>
                          <m:r>
                            <a:rPr lang="en-US" smtClean="0">
                              <a:latin typeface="Cambria Math" panose="02040503050406030204" pitchFamily="18" charset="0"/>
                            </a:rPr>
                            <m:t>)</m:t>
                          </m:r>
                        </m:sub>
                      </m:sSub>
                      <m:r>
                        <a:rPr lang="en-US" smtClean="0">
                          <a:latin typeface="Cambria Math" panose="02040503050406030204" pitchFamily="18" charset="0"/>
                        </a:rPr>
                        <m:t>=</m:t>
                      </m:r>
                      <m:r>
                        <a:rPr lang="en-US" smtClean="0">
                          <a:latin typeface="Cambria Math" panose="02040503050406030204" pitchFamily="18" charset="0"/>
                        </a:rPr>
                        <m:t>𝐶</m:t>
                      </m:r>
                      <m:d>
                        <m:dPr>
                          <m:ctrlPr>
                            <a:rPr lang="en-US" i="1" smtClean="0">
                              <a:latin typeface="Cambria Math" panose="02040503050406030204" pitchFamily="18" charset="0"/>
                            </a:rPr>
                          </m:ctrlPr>
                        </m:dPr>
                        <m:e>
                          <m:r>
                            <a:rPr lang="en-US" smtClean="0">
                              <a:latin typeface="Cambria Math" panose="02040503050406030204" pitchFamily="18" charset="0"/>
                            </a:rPr>
                            <m:t>𝑤</m:t>
                          </m:r>
                        </m:e>
                      </m:d>
                      <m:r>
                        <a:rPr lang="en-US" smtClean="0">
                          <a:latin typeface="Cambria Math" panose="02040503050406030204" pitchFamily="18" charset="0"/>
                        </a:rPr>
                        <m:t>+</m:t>
                      </m:r>
                      <m:r>
                        <a:rPr lang="en-US" smtClean="0">
                          <a:latin typeface="Cambria Math" panose="02040503050406030204" pitchFamily="18" charset="0"/>
                        </a:rPr>
                        <m:t>𝛼</m:t>
                      </m:r>
                      <m:r>
                        <a:rPr lang="en-US" smtClean="0">
                          <a:latin typeface="Cambria Math" panose="02040503050406030204" pitchFamily="18" charset="0"/>
                        </a:rPr>
                        <m:t>∗</m:t>
                      </m:r>
                      <m:r>
                        <a:rPr lang="en-US" smtClean="0">
                          <a:latin typeface="Cambria Math" panose="02040503050406030204" pitchFamily="18" charset="0"/>
                        </a:rPr>
                        <m:t>𝑝𝑒𝑛𝑎𝑙𝑡𝑦</m:t>
                      </m:r>
                      <m:r>
                        <a:rPr lang="en-US" smtClean="0">
                          <a:latin typeface="Cambria Math" panose="02040503050406030204" pitchFamily="18" charset="0"/>
                        </a:rPr>
                        <m:t>(</m:t>
                      </m:r>
                      <m:r>
                        <a:rPr lang="en-US" smtClean="0">
                          <a:latin typeface="Cambria Math" panose="02040503050406030204" pitchFamily="18" charset="0"/>
                        </a:rPr>
                        <m:t>𝑤</m:t>
                      </m:r>
                      <m:r>
                        <a:rPr lang="en-US" smtClean="0">
                          <a:latin typeface="Cambria Math" panose="02040503050406030204" pitchFamily="18" charset="0"/>
                        </a:rPr>
                        <m:t>) </m:t>
                      </m:r>
                    </m:oMath>
                  </m:oMathPara>
                </a14:m>
                <a:endParaRPr lang="en-US" dirty="0"/>
              </a:p>
              <a:p>
                <a:r>
                  <a:rPr lang="en-US" dirty="0"/>
                  <a:t>Calibrate regularization strength by using a regularizer parameter: </a:t>
                </a:r>
                <a14:m>
                  <m:oMath xmlns:m="http://schemas.openxmlformats.org/officeDocument/2006/math">
                    <m:r>
                      <m:rPr>
                        <m:sty m:val="p"/>
                      </m:rPr>
                      <a:rPr lang="en-US" dirty="0" smtClean="0">
                        <a:latin typeface="Cambria Math" panose="02040503050406030204" pitchFamily="18" charset="0"/>
                      </a:rPr>
                      <m:t>α</m:t>
                    </m:r>
                  </m:oMath>
                </a14:m>
                <a:endParaRPr lang="en-US" dirty="0"/>
              </a:p>
              <a:p>
                <a:r>
                  <a:rPr lang="en-US" dirty="0"/>
                  <a:t>Standard regularization types:</a:t>
                </a:r>
              </a:p>
              <a:p>
                <a:pPr lvl="1"/>
                <a:r>
                  <a:rPr lang="en-US" dirty="0"/>
                  <a:t>L2 regularization (Ridge): </a:t>
                </a:r>
                <a14:m>
                  <m:oMath xmlns:m="http://schemas.openxmlformats.org/officeDocument/2006/math">
                    <m:r>
                      <a:rPr lang="en-US" noProof="0" smtClean="0">
                        <a:latin typeface="Cambria Math" panose="02040503050406030204" pitchFamily="18" charset="0"/>
                      </a:rPr>
                      <m:t>𝑝𝑒𝑛𝑎𝑙𝑡𝑦</m:t>
                    </m:r>
                    <m:d>
                      <m:dPr>
                        <m:ctrlPr>
                          <a:rPr lang="en-US" i="1" noProof="0">
                            <a:latin typeface="Cambria Math" panose="02040503050406030204" pitchFamily="18" charset="0"/>
                          </a:rPr>
                        </m:ctrlPr>
                      </m:dPr>
                      <m:e>
                        <m:r>
                          <a:rPr lang="en-US" noProof="0">
                            <a:latin typeface="Cambria Math" panose="02040503050406030204" pitchFamily="18" charset="0"/>
                          </a:rPr>
                          <m:t>𝑤</m:t>
                        </m:r>
                      </m:e>
                    </m:d>
                    <m:r>
                      <a:rPr lang="en-US" noProof="0" smtClean="0">
                        <a:latin typeface="Cambria Math" panose="02040503050406030204" pitchFamily="18" charset="0"/>
                      </a:rPr>
                      <m:t>=</m:t>
                    </m:r>
                    <m:sSubSup>
                      <m:sSubSupPr>
                        <m:ctrlPr>
                          <a:rPr lang="en-US" i="1" noProof="0" smtClean="0">
                            <a:latin typeface="Cambria Math" panose="02040503050406030204" pitchFamily="18" charset="0"/>
                          </a:rPr>
                        </m:ctrlPr>
                      </m:sSubSupPr>
                      <m:e>
                        <m:d>
                          <m:dPr>
                            <m:begChr m:val="‖"/>
                            <m:endChr m:val="‖"/>
                            <m:ctrlPr>
                              <a:rPr lang="en-US" i="1" noProof="0" smtClean="0">
                                <a:latin typeface="Cambria Math" panose="02040503050406030204" pitchFamily="18" charset="0"/>
                              </a:rPr>
                            </m:ctrlPr>
                          </m:dPr>
                          <m:e>
                            <m:r>
                              <a:rPr lang="en-US" noProof="0" smtClean="0">
                                <a:latin typeface="Cambria Math" panose="02040503050406030204" pitchFamily="18" charset="0"/>
                              </a:rPr>
                              <m:t>𝑤</m:t>
                            </m:r>
                          </m:e>
                        </m:d>
                      </m:e>
                      <m:sub>
                        <m:r>
                          <a:rPr lang="en-US" noProof="0" smtClean="0">
                            <a:latin typeface="Cambria Math" panose="02040503050406030204" pitchFamily="18" charset="0"/>
                          </a:rPr>
                          <m:t>2</m:t>
                        </m:r>
                      </m:sub>
                      <m:sup>
                        <m:r>
                          <a:rPr lang="en-US" noProof="0" smtClean="0">
                            <a:latin typeface="Cambria Math" panose="02040503050406030204" pitchFamily="18" charset="0"/>
                          </a:rPr>
                          <m:t>2</m:t>
                        </m:r>
                      </m:sup>
                    </m:sSubSup>
                    <m:r>
                      <a:rPr lang="en-US" noProof="0" smtClean="0">
                        <a:latin typeface="Cambria Math" panose="02040503050406030204" pitchFamily="18" charset="0"/>
                      </a:rPr>
                      <m:t>= </m:t>
                    </m:r>
                    <m:nary>
                      <m:naryPr>
                        <m:chr m:val="∑"/>
                        <m:subHide m:val="on"/>
                        <m:supHide m:val="on"/>
                        <m:ctrlPr>
                          <a:rPr lang="en-US" i="1" noProof="0" smtClean="0">
                            <a:latin typeface="Cambria Math" panose="02040503050406030204" pitchFamily="18" charset="0"/>
                          </a:rPr>
                        </m:ctrlPr>
                      </m:naryPr>
                      <m:sub/>
                      <m:sup/>
                      <m:e>
                        <m:sSubSup>
                          <m:sSubSupPr>
                            <m:ctrlPr>
                              <a:rPr lang="en-US" i="1" noProof="0" smtClean="0">
                                <a:latin typeface="Cambria Math" panose="02040503050406030204" pitchFamily="18" charset="0"/>
                              </a:rPr>
                            </m:ctrlPr>
                          </m:sSubSupPr>
                          <m:e>
                            <m:r>
                              <a:rPr lang="en-US" noProof="0" smtClean="0">
                                <a:latin typeface="Cambria Math" panose="02040503050406030204" pitchFamily="18" charset="0"/>
                              </a:rPr>
                              <m:t>𝑤</m:t>
                            </m:r>
                          </m:e>
                          <m:sub>
                            <m:r>
                              <a:rPr lang="en-US" noProof="0" smtClean="0">
                                <a:latin typeface="Cambria Math" panose="02040503050406030204" pitchFamily="18" charset="0"/>
                              </a:rPr>
                              <m:t>𝑖</m:t>
                            </m:r>
                          </m:sub>
                          <m:sup>
                            <m:r>
                              <a:rPr lang="en-US" noProof="0" smtClean="0">
                                <a:latin typeface="Cambria Math" panose="02040503050406030204" pitchFamily="18" charset="0"/>
                              </a:rPr>
                              <m:t>2</m:t>
                            </m:r>
                          </m:sup>
                        </m:sSubSup>
                      </m:e>
                    </m:nary>
                  </m:oMath>
                </a14:m>
                <a:r>
                  <a:rPr lang="en-US" dirty="0"/>
                  <a:t> (L2: popular choice)	</a:t>
                </a:r>
              </a:p>
              <a:p>
                <a:pPr lvl="1"/>
                <a:r>
                  <a:rPr lang="en-US" dirty="0"/>
                  <a:t>L1 regularization (LASSO): </a:t>
                </a:r>
                <a14:m>
                  <m:oMath xmlns:m="http://schemas.openxmlformats.org/officeDocument/2006/math">
                    <m:r>
                      <a:rPr lang="en-US" noProof="0" smtClean="0">
                        <a:latin typeface="Cambria Math" panose="02040503050406030204" pitchFamily="18" charset="0"/>
                      </a:rPr>
                      <m:t>𝑝𝑒𝑛𝑎𝑙𝑡𝑦</m:t>
                    </m:r>
                    <m:d>
                      <m:dPr>
                        <m:ctrlPr>
                          <a:rPr lang="en-US" i="1" noProof="0">
                            <a:latin typeface="Cambria Math" panose="02040503050406030204" pitchFamily="18" charset="0"/>
                          </a:rPr>
                        </m:ctrlPr>
                      </m:dPr>
                      <m:e>
                        <m:r>
                          <a:rPr lang="en-US" noProof="0">
                            <a:latin typeface="Cambria Math" panose="02040503050406030204" pitchFamily="18" charset="0"/>
                          </a:rPr>
                          <m:t>𝑤</m:t>
                        </m:r>
                      </m:e>
                    </m:d>
                    <m:r>
                      <a:rPr lang="en-US"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r>
                          <a:rPr lang="en-US" noProof="0" smtClean="0">
                            <a:latin typeface="Cambria Math" panose="02040503050406030204" pitchFamily="18" charset="0"/>
                          </a:rPr>
                          <m:t>𝑤</m:t>
                        </m:r>
                      </m:e>
                    </m:d>
                    <m:r>
                      <a:rPr lang="en-US" noProof="0" smtClean="0">
                        <a:latin typeface="Cambria Math" panose="02040503050406030204" pitchFamily="18" charset="0"/>
                      </a:rPr>
                      <m:t>= </m:t>
                    </m:r>
                    <m:nary>
                      <m:naryPr>
                        <m:chr m:val="∑"/>
                        <m:subHide m:val="on"/>
                        <m:supHide m:val="on"/>
                        <m:ctrlPr>
                          <a:rPr lang="en-US" i="1" noProof="0" smtClean="0">
                            <a:latin typeface="Cambria Math" panose="02040503050406030204" pitchFamily="18" charset="0"/>
                          </a:rPr>
                        </m:ctrlPr>
                      </m:naryPr>
                      <m:sub/>
                      <m:sup/>
                      <m:e>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𝑤</m:t>
                                </m:r>
                              </m:e>
                              <m:sub>
                                <m:r>
                                  <a:rPr lang="en-US" noProof="0" smtClean="0">
                                    <a:latin typeface="Cambria Math" panose="02040503050406030204" pitchFamily="18" charset="0"/>
                                  </a:rPr>
                                  <m:t>𝑖</m:t>
                                </m:r>
                              </m:sub>
                            </m:sSub>
                          </m:e>
                        </m:d>
                      </m:e>
                    </m:nary>
                  </m:oMath>
                </a14:m>
                <a:r>
                  <a:rPr lang="en-US" dirty="0"/>
                  <a:t> </a:t>
                </a:r>
                <a:br>
                  <a:rPr lang="en-US" dirty="0"/>
                </a:br>
                <a:r>
                  <a:rPr lang="en-US" dirty="0"/>
                  <a:t>(L1: useful as feature selection because most weights shrink to 0 - sparsity)</a:t>
                </a:r>
              </a:p>
              <a:p>
                <a:r>
                  <a:rPr lang="en-US" noProof="0" dirty="0"/>
                  <a:t>Note that it’s important to scale features first.</a:t>
                </a:r>
                <a:endParaRPr lang="en-US" dirty="0"/>
              </a:p>
            </p:txBody>
          </p:sp>
        </mc:Choice>
        <mc:Fallback>
          <p:sp>
            <p:nvSpPr>
              <p:cNvPr id="3" name="Content Placeholder 2">
                <a:extLst>
                  <a:ext uri="{FF2B5EF4-FFF2-40B4-BE49-F238E27FC236}">
                    <a16:creationId xmlns:a16="http://schemas.microsoft.com/office/drawing/2014/main" id="{3B7CF446-C3C0-2947-817C-C2DA8CE33F61}"/>
                  </a:ext>
                </a:extLst>
              </p:cNvPr>
              <p:cNvSpPr>
                <a:spLocks noGrp="1" noRot="1" noChangeAspect="1" noMove="1" noResize="1" noEditPoints="1" noAdjustHandles="1" noChangeArrowheads="1" noChangeShapeType="1" noTextEdit="1"/>
              </p:cNvSpPr>
              <p:nvPr>
                <p:ph idx="2"/>
              </p:nvPr>
            </p:nvSpPr>
            <p:spPr>
              <a:blipFill>
                <a:blip r:embed="rId3"/>
                <a:stretch>
                  <a:fillRect l="-885" t="-1202"/>
                </a:stretch>
              </a:blipFill>
            </p:spPr>
            <p:txBody>
              <a:bodyPr/>
              <a:lstStyle/>
              <a:p>
                <a:r>
                  <a:rPr lang="en-US">
                    <a:noFill/>
                  </a:rPr>
                  <a:t> </a:t>
                </a:r>
              </a:p>
            </p:txBody>
          </p:sp>
        </mc:Fallback>
      </mc:AlternateContent>
    </p:spTree>
    <p:extLst>
      <p:ext uri="{BB962C8B-B14F-4D97-AF65-F5344CB8AC3E}">
        <p14:creationId xmlns:p14="http://schemas.microsoft.com/office/powerpoint/2010/main" val="1537295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47880D-D618-4547-B424-3A3778033906}"/>
              </a:ext>
            </a:extLst>
          </p:cNvPr>
          <p:cNvSpPr>
            <a:spLocks noGrp="1"/>
          </p:cNvSpPr>
          <p:nvPr>
            <p:ph type="sldNum" idx="97"/>
          </p:nvPr>
        </p:nvSpPr>
        <p:spPr/>
        <p:txBody>
          <a:bodyPr/>
          <a:lstStyle/>
          <a:p>
            <a:fld id="{86A8BF56-6CB3-514C-9A64-F39D95C9E25B}" type="slidenum">
              <a:rPr lang="en-US" smtClean="0"/>
              <a:t>31</a:t>
            </a:fld>
            <a:endParaRPr lang="en-US" dirty="0"/>
          </a:p>
        </p:txBody>
      </p:sp>
      <p:sp>
        <p:nvSpPr>
          <p:cNvPr id="2" name="Title 1">
            <a:extLst>
              <a:ext uri="{FF2B5EF4-FFF2-40B4-BE49-F238E27FC236}">
                <a16:creationId xmlns:a16="http://schemas.microsoft.com/office/drawing/2014/main" id="{D72DAB27-A5E9-5E40-9970-730C62BEE05F}"/>
              </a:ext>
            </a:extLst>
          </p:cNvPr>
          <p:cNvSpPr>
            <a:spLocks noGrp="1"/>
          </p:cNvSpPr>
          <p:nvPr>
            <p:ph type="title" idx="1"/>
          </p:nvPr>
        </p:nvSpPr>
        <p:spPr/>
        <p:txBody>
          <a:bodyPr>
            <a:normAutofit/>
          </a:bodyPr>
          <a:lstStyle/>
          <a:p>
            <a:r>
              <a:rPr lang="en-US" sz="4000" dirty="0"/>
              <a:t>Regression in sklearn</a:t>
            </a:r>
          </a:p>
        </p:txBody>
      </p:sp>
      <p:sp>
        <p:nvSpPr>
          <p:cNvPr id="3" name="Content Placeholder 2">
            <a:extLst>
              <a:ext uri="{FF2B5EF4-FFF2-40B4-BE49-F238E27FC236}">
                <a16:creationId xmlns:a16="http://schemas.microsoft.com/office/drawing/2014/main" id="{152CCEFE-3527-5C49-9DAF-6945FB3AF9B3}"/>
              </a:ext>
            </a:extLst>
          </p:cNvPr>
          <p:cNvSpPr>
            <a:spLocks noGrp="1"/>
          </p:cNvSpPr>
          <p:nvPr>
            <p:ph idx="2"/>
          </p:nvPr>
        </p:nvSpPr>
        <p:spPr/>
        <p:txBody>
          <a:bodyPr/>
          <a:lstStyle/>
          <a:p>
            <a:pPr defTabSz="91440">
              <a:spcBef>
                <a:spcPts val="0"/>
              </a:spcBef>
              <a:buClr>
                <a:srgbClr val="1D212E"/>
              </a:buClr>
              <a:buSzPct val="110000"/>
              <a:tabLst>
                <a:tab pos="227013" algn="l"/>
              </a:tabLst>
              <a:defRPr/>
            </a:pPr>
            <a:r>
              <a:rPr kumimoji="0" lang="en-US" sz="2800" b="1" i="0" u="none" strike="noStrike" kern="1200" cap="none" spc="0" normalizeH="0" baseline="0" noProof="0" dirty="0">
                <a:ln>
                  <a:noFill/>
                </a:ln>
                <a:solidFill>
                  <a:schemeClr val="accent6"/>
                </a:solidFill>
                <a:effectLst/>
                <a:uLnTx/>
                <a:uFillTx/>
                <a:latin typeface="+mn-lt"/>
                <a:ea typeface="Amazon Ember Light" panose="020B0403020204020204" pitchFamily="34" charset="0"/>
                <a:cs typeface="Consolas" panose="020B0609020204030204" pitchFamily="49" charset="0"/>
              </a:rPr>
              <a:t>LinearRegression</a:t>
            </a:r>
            <a:r>
              <a:rPr kumimoji="0" lang="en-US" sz="2800" b="1" i="0" u="none" strike="noStrike" kern="1200" cap="none" spc="0" normalizeH="0" baseline="0" noProof="0" dirty="0">
                <a:ln>
                  <a:noFill/>
                </a:ln>
                <a:solidFill>
                  <a:schemeClr val="accent6"/>
                </a:solidFill>
                <a:effectLst/>
                <a:uLnTx/>
                <a:uFillTx/>
                <a:latin typeface="+mn-lt"/>
                <a:ea typeface="Amazon Ember Light" panose="020B0403020204020204" pitchFamily="34" charset="0"/>
                <a:cs typeface="Amazon Ember Light" panose="020B0403020204020204" pitchFamily="34" charset="0"/>
              </a:rPr>
              <a:t>: </a:t>
            </a:r>
            <a:r>
              <a:rPr kumimoji="0" lang="en-US" sz="2800" i="0"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sklearn linear regression (and regularization)</a:t>
            </a:r>
          </a:p>
          <a:p>
            <a:pPr marL="435957" marR="0" lvl="1" indent="0" algn="l" defTabSz="114300" rtl="0" eaLnBrk="1" fontAlgn="auto" latinLnBrk="0" hangingPunct="1">
              <a:lnSpc>
                <a:spcPct val="100000"/>
              </a:lnSpc>
              <a:spcBef>
                <a:spcPts val="0"/>
              </a:spcBef>
              <a:spcAft>
                <a:spcPts val="600"/>
              </a:spcAft>
              <a:buClr>
                <a:srgbClr val="1D212E"/>
              </a:buClr>
              <a:buSzTx/>
              <a:buFont typeface="Amazon Ember Light" panose="020B0403020204020204" pitchFamily="34" charset="0"/>
              <a:buNone/>
              <a:tabLst/>
              <a:defRPr/>
            </a:pPr>
            <a:r>
              <a:rPr kumimoji="0" lang="en-US" sz="2800" i="0"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LinearRegression</a:t>
            </a:r>
            <a:r>
              <a:rPr kumimoji="0" lang="en-US" sz="2800"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a:t>
            </a:r>
          </a:p>
          <a:p>
            <a:pPr marL="435957" marR="0" lvl="1" indent="0" algn="l" defTabSz="114300" rtl="0" eaLnBrk="1" fontAlgn="auto" latinLnBrk="0" hangingPunct="1">
              <a:lnSpc>
                <a:spcPct val="100000"/>
              </a:lnSpc>
              <a:spcBef>
                <a:spcPts val="0"/>
              </a:spcBef>
              <a:spcAft>
                <a:spcPts val="600"/>
              </a:spcAft>
              <a:buClr>
                <a:srgbClr val="1D212E"/>
              </a:buClr>
              <a:buSzTx/>
              <a:buFont typeface="Amazon Ember Light" panose="020B0403020204020204" pitchFamily="34" charset="0"/>
              <a:buNone/>
              <a:tabLst/>
              <a:defRPr/>
            </a:pPr>
            <a:r>
              <a:rPr kumimoji="0" lang="en-US" sz="2800" i="0"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Ridge</a:t>
            </a:r>
            <a:r>
              <a:rPr kumimoji="0" lang="en-US" sz="2800" i="1"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(alpha=1.0),</a:t>
            </a:r>
            <a:r>
              <a:rPr kumimoji="0" lang="en-US" sz="2800" i="0"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 RidgeCV</a:t>
            </a:r>
            <a:r>
              <a:rPr kumimoji="0" lang="en-US" sz="2800" i="1"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(alpha=1.0, cv=5) </a:t>
            </a:r>
          </a:p>
          <a:p>
            <a:pPr marL="435957" marR="0" lvl="1" indent="0" algn="l" defTabSz="114300" rtl="0" eaLnBrk="1" fontAlgn="auto" latinLnBrk="0" hangingPunct="1">
              <a:lnSpc>
                <a:spcPct val="100000"/>
              </a:lnSpc>
              <a:spcBef>
                <a:spcPts val="0"/>
              </a:spcBef>
              <a:spcAft>
                <a:spcPts val="600"/>
              </a:spcAft>
              <a:buClr>
                <a:srgbClr val="1D212E"/>
              </a:buClr>
              <a:buSzTx/>
              <a:buFont typeface="Amazon Ember Light" panose="020B0403020204020204" pitchFamily="34" charset="0"/>
              <a:buNone/>
              <a:tabLst/>
              <a:defRPr/>
            </a:pPr>
            <a:r>
              <a:rPr kumimoji="0" lang="en-US" sz="2800" i="0"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Lasso</a:t>
            </a:r>
            <a:r>
              <a:rPr kumimoji="0" lang="en-US" sz="2800" i="1"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(alpha=1.0),</a:t>
            </a:r>
            <a:r>
              <a:rPr kumimoji="0" lang="en-US" sz="2800" i="0"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 LassoCV</a:t>
            </a:r>
            <a:r>
              <a:rPr kumimoji="0" lang="en-US" sz="2800" i="1"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(alpha=1.0, cv=5)</a:t>
            </a:r>
            <a:endParaRPr kumimoji="0" lang="en-US" sz="800" i="0" u="none" strike="noStrike" kern="1200" cap="none" spc="0" normalizeH="0" baseline="0" noProof="0" dirty="0">
              <a:ln>
                <a:noFill/>
              </a:ln>
              <a:solidFill>
                <a:schemeClr val="tx2"/>
              </a:solidFill>
              <a:effectLst/>
              <a:uLnTx/>
              <a:uFillTx/>
              <a:latin typeface="+mn-lt"/>
              <a:ea typeface="Amazon Ember Light" panose="020B0403020204020204" pitchFamily="34" charset="0"/>
              <a:cs typeface="Consolas" panose="020B0609020204030204" pitchFamily="49" charset="0"/>
            </a:endParaRPr>
          </a:p>
          <a:p>
            <a:pPr marL="435957" marR="0" lvl="1" indent="0" algn="l" defTabSz="114300" rtl="0" eaLnBrk="1" fontAlgn="auto" latinLnBrk="0" hangingPunct="1">
              <a:lnSpc>
                <a:spcPct val="100000"/>
              </a:lnSpc>
              <a:spcBef>
                <a:spcPts val="0"/>
              </a:spcBef>
              <a:spcAft>
                <a:spcPts val="600"/>
              </a:spcAft>
              <a:buClr>
                <a:srgbClr val="1D212E"/>
              </a:buClr>
              <a:buSzTx/>
              <a:buFont typeface="Amazon Ember Light" panose="020B0403020204020204" pitchFamily="34" charset="0"/>
              <a:buNone/>
              <a:tabLst/>
              <a:defRPr/>
            </a:pPr>
            <a:endParaRPr kumimoji="0" lang="en-US" sz="800" i="0" u="none" strike="noStrike" kern="1200" cap="none" spc="0" normalizeH="0" baseline="0" noProof="0" dirty="0">
              <a:ln>
                <a:noFill/>
              </a:ln>
              <a:solidFill>
                <a:schemeClr val="tx2"/>
              </a:solidFill>
              <a:effectLst/>
              <a:uLnTx/>
              <a:uFillTx/>
              <a:latin typeface="+mn-lt"/>
              <a:ea typeface="Amazon Ember Light" panose="020B0403020204020204" pitchFamily="34" charset="0"/>
              <a:cs typeface="Consolas" panose="020B0609020204030204" pitchFamily="49" charset="0"/>
            </a:endParaRPr>
          </a:p>
          <a:p>
            <a:pPr defTabSz="91440">
              <a:spcBef>
                <a:spcPts val="0"/>
              </a:spcBef>
              <a:buClr>
                <a:srgbClr val="1D212E"/>
              </a:buClr>
              <a:buSzPct val="110000"/>
              <a:tabLst>
                <a:tab pos="227013" algn="l"/>
              </a:tabLst>
              <a:defRPr/>
            </a:pPr>
            <a:r>
              <a:rPr kumimoji="0" lang="en-US" sz="2800" b="1" i="0" u="none" strike="noStrike" kern="1200" cap="none" spc="0" normalizeH="0" baseline="0" noProof="0" dirty="0">
                <a:ln>
                  <a:noFill/>
                </a:ln>
                <a:solidFill>
                  <a:schemeClr val="accent6"/>
                </a:solidFill>
                <a:effectLst/>
                <a:uLnTx/>
                <a:uFillTx/>
                <a:latin typeface="+mn-lt"/>
                <a:ea typeface="Amazon Ember Light" panose="020B0403020204020204" pitchFamily="34" charset="0"/>
                <a:cs typeface="Consolas" panose="020B0609020204030204" pitchFamily="49" charset="0"/>
              </a:rPr>
              <a:t>LogisticRegression</a:t>
            </a:r>
            <a:r>
              <a:rPr kumimoji="0" lang="en-US" sz="2800" b="1" i="0" u="none" strike="noStrike" kern="1200" cap="none" spc="0" normalizeH="0" baseline="0" noProof="0" dirty="0">
                <a:ln>
                  <a:noFill/>
                </a:ln>
                <a:solidFill>
                  <a:schemeClr val="accent6"/>
                </a:solidFill>
                <a:effectLst/>
                <a:uLnTx/>
                <a:uFillTx/>
                <a:latin typeface="+mn-lt"/>
                <a:ea typeface="Amazon Ember Light" panose="020B0403020204020204" pitchFamily="34" charset="0"/>
                <a:cs typeface="Amazon Ember Light" panose="020B0403020204020204" pitchFamily="34" charset="0"/>
              </a:rPr>
              <a:t>: </a:t>
            </a:r>
            <a:r>
              <a:rPr kumimoji="0" lang="en-US" sz="2800" i="0"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sklearn logistic regression (and regularization)</a:t>
            </a:r>
          </a:p>
          <a:p>
            <a:pPr marL="435957" marR="0" lvl="1" indent="0" algn="l" defTabSz="114300" rtl="0" eaLnBrk="1" fontAlgn="auto" latinLnBrk="0" hangingPunct="1">
              <a:lnSpc>
                <a:spcPct val="100000"/>
              </a:lnSpc>
              <a:spcBef>
                <a:spcPts val="0"/>
              </a:spcBef>
              <a:spcAft>
                <a:spcPts val="600"/>
              </a:spcAft>
              <a:buClr>
                <a:srgbClr val="1D212E"/>
              </a:buClr>
              <a:buSzTx/>
              <a:buFont typeface="Amazon Ember Light" panose="020B0403020204020204" pitchFamily="34" charset="0"/>
              <a:buNone/>
              <a:tabLst/>
              <a:defRPr/>
            </a:pPr>
            <a:r>
              <a:rPr kumimoji="0" lang="en-US" sz="2800" i="0"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LogisticRegression(</a:t>
            </a:r>
            <a:r>
              <a:rPr kumimoji="0" lang="en-US" sz="2800" i="1"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penalty='l2'</a:t>
            </a:r>
            <a:r>
              <a:rPr kumimoji="0" lang="en-US" sz="2800" i="0"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 </a:t>
            </a:r>
            <a:r>
              <a:rPr kumimoji="0" lang="en-US" sz="2800" i="1"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C=1.0</a:t>
            </a:r>
            <a:r>
              <a:rPr kumimoji="0" lang="en-US" sz="2800" i="0"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 </a:t>
            </a:r>
            <a:r>
              <a:rPr kumimoji="0" lang="en-US" sz="2800" i="1"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l1_ratio=None)</a:t>
            </a:r>
            <a:endParaRPr kumimoji="0" lang="en-US" sz="2800" i="0"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endParaRPr>
          </a:p>
          <a:p>
            <a:pPr marL="435957" marR="0" lvl="1" indent="0" algn="l" defTabSz="114300" rtl="0" eaLnBrk="1" fontAlgn="auto" latinLnBrk="0" hangingPunct="1">
              <a:lnSpc>
                <a:spcPct val="100000"/>
              </a:lnSpc>
              <a:spcBef>
                <a:spcPts val="0"/>
              </a:spcBef>
              <a:spcAft>
                <a:spcPts val="600"/>
              </a:spcAft>
              <a:buClr>
                <a:srgbClr val="1D212E"/>
              </a:buClr>
              <a:buSzTx/>
              <a:buFont typeface="Amazon Ember Light" panose="020B0403020204020204" pitchFamily="34" charset="0"/>
              <a:buNone/>
              <a:tabLst/>
              <a:defRPr/>
            </a:pPr>
            <a:r>
              <a:rPr kumimoji="0" lang="en-US" sz="2800" i="0"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LogisticRegressionCV(</a:t>
            </a:r>
            <a:r>
              <a:rPr kumimoji="0" lang="en-US" sz="2800" i="1"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penalty='l2'</a:t>
            </a:r>
            <a:r>
              <a:rPr kumimoji="0" lang="en-US" sz="2800" i="0"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 </a:t>
            </a:r>
            <a:r>
              <a:rPr kumimoji="0" lang="en-US" sz="2800" i="1"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C=1.0</a:t>
            </a:r>
            <a:r>
              <a:rPr kumimoji="0" lang="en-US" sz="2800" i="0"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 </a:t>
            </a:r>
            <a:r>
              <a:rPr kumimoji="0" lang="en-US" sz="2800" i="1"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l1_ratio=None, cv=5)</a:t>
            </a:r>
            <a:endParaRPr lang="en-US" dirty="0">
              <a:solidFill>
                <a:schemeClr val="tx2"/>
              </a:solidFill>
              <a:latin typeface="+mn-lt"/>
            </a:endParaRPr>
          </a:p>
        </p:txBody>
      </p:sp>
    </p:spTree>
    <p:extLst>
      <p:ext uri="{BB962C8B-B14F-4D97-AF65-F5344CB8AC3E}">
        <p14:creationId xmlns:p14="http://schemas.microsoft.com/office/powerpoint/2010/main" val="5803056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7A4BDB9-AC2C-41C5-B988-3489109F87BC}"/>
              </a:ext>
            </a:extLst>
          </p:cNvPr>
          <p:cNvSpPr>
            <a:spLocks noGrp="1"/>
          </p:cNvSpPr>
          <p:nvPr>
            <p:ph type="sldNum" idx="97"/>
          </p:nvPr>
        </p:nvSpPr>
        <p:spPr/>
        <p:txBody>
          <a:bodyPr/>
          <a:lstStyle/>
          <a:p>
            <a:fld id="{86A8BF56-6CB3-514C-9A64-F39D95C9E25B}" type="slidenum">
              <a:rPr lang="en-US" smtClean="0"/>
              <a:pPr/>
              <a:t>32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The next lesson will describe how to select hyperparameters to improve a model’s performance.</a:t>
            </a:r>
          </a:p>
        </p:txBody>
      </p:sp>
      <p:pic>
        <p:nvPicPr>
          <p:cNvPr id="5" name="Picture 4">
            <a:extLst>
              <a:ext uri="{FF2B5EF4-FFF2-40B4-BE49-F238E27FC236}">
                <a16:creationId xmlns:a16="http://schemas.microsoft.com/office/drawing/2014/main" id="{1F115876-8770-C580-9C8C-12DB904FB31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479861" y="3015958"/>
            <a:ext cx="2412254" cy="2187631"/>
          </a:xfrm>
          <a:prstGeom prst="rect">
            <a:avLst/>
          </a:prstGeom>
        </p:spPr>
      </p:pic>
      <p:sp>
        <p:nvSpPr>
          <p:cNvPr id="6" name="TextBox 5">
            <a:extLst>
              <a:ext uri="{FF2B5EF4-FFF2-40B4-BE49-F238E27FC236}">
                <a16:creationId xmlns:a16="http://schemas.microsoft.com/office/drawing/2014/main" id="{8725A2A5-F238-961D-F5A7-3C9E929FDD9F}"/>
              </a:ext>
            </a:extLst>
          </p:cNvPr>
          <p:cNvSpPr txBox="1"/>
          <p:nvPr/>
        </p:nvSpPr>
        <p:spPr>
          <a:xfrm>
            <a:off x="5150774" y="3751903"/>
            <a:ext cx="4238759" cy="584775"/>
          </a:xfrm>
          <a:prstGeom prst="rect">
            <a:avLst/>
          </a:prstGeom>
          <a:noFill/>
        </p:spPr>
        <p:txBody>
          <a:bodyPr wrap="square" rtlCol="0">
            <a:spAutoFit/>
          </a:bodyPr>
          <a:lstStyle/>
          <a:p>
            <a:pPr algn="ctr"/>
            <a:r>
              <a:rPr lang="en-US" sz="3200" dirty="0">
                <a:solidFill>
                  <a:schemeClr val="tx2"/>
                </a:solidFill>
              </a:rPr>
              <a:t>See you next time!</a:t>
            </a:r>
          </a:p>
        </p:txBody>
      </p:sp>
    </p:spTree>
    <p:extLst>
      <p:ext uri="{BB962C8B-B14F-4D97-AF65-F5344CB8AC3E}">
        <p14:creationId xmlns:p14="http://schemas.microsoft.com/office/powerpoint/2010/main" val="563027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33</a:t>
            </a:fld>
            <a:endParaRPr lang="en-US" dirty="0"/>
          </a:p>
        </p:txBody>
      </p:sp>
    </p:spTree>
    <p:extLst>
      <p:ext uri="{BB962C8B-B14F-4D97-AF65-F5344CB8AC3E}">
        <p14:creationId xmlns:p14="http://schemas.microsoft.com/office/powerpoint/2010/main" val="1980853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890D37-2D2B-4FB4-9F93-8257617023CD}"/>
              </a:ext>
            </a:extLst>
          </p:cNvPr>
          <p:cNvSpPr>
            <a:spLocks noGrp="1"/>
          </p:cNvSpPr>
          <p:nvPr>
            <p:ph type="sldNum" idx="97"/>
          </p:nvPr>
        </p:nvSpPr>
        <p:spPr/>
        <p:txBody>
          <a:bodyPr/>
          <a:lstStyle/>
          <a:p>
            <a:fld id="{86A8BF56-6CB3-514C-9A64-F39D95C9E25B}" type="slidenum">
              <a:rPr lang="en-US" smtClean="0"/>
              <a:pPr/>
              <a:t>34</a:t>
            </a:fld>
            <a:endParaRPr lang="en-US" dirty="0"/>
          </a:p>
        </p:txBody>
      </p:sp>
      <p:sp>
        <p:nvSpPr>
          <p:cNvPr id="4" name="Title 3">
            <a:extLst>
              <a:ext uri="{FF2B5EF4-FFF2-40B4-BE49-F238E27FC236}">
                <a16:creationId xmlns:a16="http://schemas.microsoft.com/office/drawing/2014/main" id="{53AD62EA-372D-46EA-BF23-94E6C98C1B3D}"/>
              </a:ext>
            </a:extLst>
          </p:cNvPr>
          <p:cNvSpPr>
            <a:spLocks noGrp="1"/>
          </p:cNvSpPr>
          <p:nvPr>
            <p:ph type="title" idx="1"/>
          </p:nvPr>
        </p:nvSpPr>
        <p:spPr/>
        <p:txBody>
          <a:bodyPr/>
          <a:lstStyle/>
          <a:p>
            <a:r>
              <a:rPr lang="en-US" dirty="0"/>
              <a:t>Image source slide (for curriculum development use only)</a:t>
            </a:r>
          </a:p>
        </p:txBody>
      </p:sp>
      <p:sp>
        <p:nvSpPr>
          <p:cNvPr id="3" name="Text Placeholder 2">
            <a:extLst>
              <a:ext uri="{FF2B5EF4-FFF2-40B4-BE49-F238E27FC236}">
                <a16:creationId xmlns:a16="http://schemas.microsoft.com/office/drawing/2014/main" id="{931A56AA-5CC1-ABBF-761D-B40CA0486BBF}"/>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57125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0F45737-D74E-4D40-A7E4-2CF40FF3C1C1}"/>
              </a:ext>
            </a:extLst>
          </p:cNvPr>
          <p:cNvSpPr>
            <a:spLocks noGrp="1"/>
          </p:cNvSpPr>
          <p:nvPr>
            <p:ph type="sldNum" idx="97"/>
          </p:nvPr>
        </p:nvSpPr>
        <p:spPr/>
        <p:txBody>
          <a:bodyPr/>
          <a:lstStyle/>
          <a:p>
            <a:fld id="{86A8BF56-6CB3-514C-9A64-F39D95C9E25B}" type="slidenum">
              <a:rPr lang="en-US" smtClean="0"/>
              <a:pPr/>
              <a:t>35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Optimization in ML</a:t>
            </a:r>
          </a:p>
        </p:txBody>
      </p:sp>
      <p:sp>
        <p:nvSpPr>
          <p:cNvPr id="4" name="Content Placeholder 3">
            <a:extLst>
              <a:ext uri="{FF2B5EF4-FFF2-40B4-BE49-F238E27FC236}">
                <a16:creationId xmlns:a16="http://schemas.microsoft.com/office/drawing/2014/main" id="{64445DCC-8B1B-F2A7-E37E-5E7AD1D9336D}"/>
              </a:ext>
            </a:extLst>
          </p:cNvPr>
          <p:cNvSpPr>
            <a:spLocks noGrp="1"/>
          </p:cNvSpPr>
          <p:nvPr>
            <p:ph idx="2"/>
          </p:nvPr>
        </p:nvSpPr>
        <p:spPr/>
        <p:txBody>
          <a:bodyPr/>
          <a:lstStyle/>
          <a:p>
            <a:endParaRPr lang="en-US"/>
          </a:p>
        </p:txBody>
      </p:sp>
      <p:grpSp>
        <p:nvGrpSpPr>
          <p:cNvPr id="7" name="Group 6">
            <a:extLst>
              <a:ext uri="{FF2B5EF4-FFF2-40B4-BE49-F238E27FC236}">
                <a16:creationId xmlns:a16="http://schemas.microsoft.com/office/drawing/2014/main" id="{3A1E3053-05FE-004B-9C97-4B3151E4B3CB}"/>
              </a:ext>
            </a:extLst>
          </p:cNvPr>
          <p:cNvGrpSpPr/>
          <p:nvPr/>
        </p:nvGrpSpPr>
        <p:grpSpPr>
          <a:xfrm>
            <a:off x="727525" y="2032549"/>
            <a:ext cx="9989636" cy="572161"/>
            <a:chOff x="537367" y="1727080"/>
            <a:chExt cx="9989636" cy="634252"/>
          </a:xfrm>
        </p:grpSpPr>
        <p:grpSp>
          <p:nvGrpSpPr>
            <p:cNvPr id="8" name="Group 7">
              <a:extLst>
                <a:ext uri="{FF2B5EF4-FFF2-40B4-BE49-F238E27FC236}">
                  <a16:creationId xmlns:a16="http://schemas.microsoft.com/office/drawing/2014/main" id="{C56E1231-F712-5442-A7B1-DF70FDCA3861}"/>
                </a:ext>
              </a:extLst>
            </p:cNvPr>
            <p:cNvGrpSpPr/>
            <p:nvPr/>
          </p:nvGrpSpPr>
          <p:grpSpPr>
            <a:xfrm>
              <a:off x="3446136" y="1727081"/>
              <a:ext cx="5875262" cy="634251"/>
              <a:chOff x="4226387" y="1717032"/>
              <a:chExt cx="5875262" cy="634251"/>
            </a:xfrm>
          </p:grpSpPr>
          <p:grpSp>
            <p:nvGrpSpPr>
              <p:cNvPr id="11" name="Group 10">
                <a:extLst>
                  <a:ext uri="{FF2B5EF4-FFF2-40B4-BE49-F238E27FC236}">
                    <a16:creationId xmlns:a16="http://schemas.microsoft.com/office/drawing/2014/main" id="{1C3743EB-8EF9-C641-BFEC-F3C71A48245D}"/>
                  </a:ext>
                </a:extLst>
              </p:cNvPr>
              <p:cNvGrpSpPr/>
              <p:nvPr/>
            </p:nvGrpSpPr>
            <p:grpSpPr>
              <a:xfrm>
                <a:off x="4226387" y="1810749"/>
                <a:ext cx="5875262" cy="388034"/>
                <a:chOff x="5461349" y="2974301"/>
                <a:chExt cx="5875262" cy="388034"/>
              </a:xfrm>
            </p:grpSpPr>
            <p:sp>
              <p:nvSpPr>
                <p:cNvPr id="14" name="Text Placeholder 4">
                  <a:extLst>
                    <a:ext uri="{FF2B5EF4-FFF2-40B4-BE49-F238E27FC236}">
                      <a16:creationId xmlns:a16="http://schemas.microsoft.com/office/drawing/2014/main" id="{D4105EA1-FE3A-8347-90B7-B7FE6A69BC02}"/>
                    </a:ext>
                  </a:extLst>
                </p:cNvPr>
                <p:cNvSpPr txBox="1">
                  <a:spLocks/>
                </p:cNvSpPr>
                <p:nvPr/>
              </p:nvSpPr>
              <p:spPr>
                <a:xfrm>
                  <a:off x="9886450" y="2974301"/>
                  <a:ext cx="1450161" cy="388034"/>
                </a:xfrm>
                <a:prstGeom prst="rect">
                  <a:avLst/>
                </a:prstGeom>
              </p:spPr>
              <p:txBody>
                <a:bodyPr vert="horz"/>
                <a:lstStyle>
                  <a:lvl1pPr marL="249500" indent="-249500" algn="l" defTabSz="997999" rtl="0" eaLnBrk="1" latinLnBrk="0" hangingPunct="1">
                    <a:lnSpc>
                      <a:spcPct val="100000"/>
                    </a:lnSpc>
                    <a:spcBef>
                      <a:spcPts val="800"/>
                    </a:spcBef>
                    <a:buFont typeface="Arial" panose="020B0604020202020204" pitchFamily="34" charset="0"/>
                    <a:buChar char="•"/>
                    <a:defRPr sz="3000" kern="1200">
                      <a:solidFill>
                        <a:schemeClr val="tx1"/>
                      </a:solidFill>
                      <a:latin typeface="+mn-lt"/>
                      <a:ea typeface="+mn-ea"/>
                      <a:cs typeface="+mn-cs"/>
                    </a:defRPr>
                  </a:lvl1pPr>
                  <a:lvl2pPr marL="685457" indent="-228486" algn="l" defTabSz="997999" rtl="0" eaLnBrk="1" latinLnBrk="0" hangingPunct="1">
                    <a:lnSpc>
                      <a:spcPct val="100000"/>
                    </a:lnSpc>
                    <a:spcBef>
                      <a:spcPts val="800"/>
                    </a:spcBef>
                    <a:buFont typeface="Wingdings" charset="2"/>
                    <a:buChar char="§"/>
                    <a:defRPr sz="2600" kern="1200">
                      <a:solidFill>
                        <a:schemeClr val="tx1"/>
                      </a:solidFill>
                      <a:latin typeface="+mn-lt"/>
                      <a:ea typeface="+mn-ea"/>
                      <a:cs typeface="+mn-cs"/>
                    </a:defRPr>
                  </a:lvl2pPr>
                  <a:lvl3pPr marL="1142428" indent="-228486" algn="l" defTabSz="997999" rtl="0" eaLnBrk="1" latinLnBrk="0" hangingPunct="1">
                    <a:lnSpc>
                      <a:spcPct val="100000"/>
                    </a:lnSpc>
                    <a:spcBef>
                      <a:spcPts val="800"/>
                    </a:spcBef>
                    <a:buFont typeface="Lucida Grande"/>
                    <a:buChar char="-"/>
                    <a:defRPr sz="2200" kern="1200">
                      <a:solidFill>
                        <a:schemeClr val="tx1"/>
                      </a:solidFill>
                      <a:latin typeface="+mn-lt"/>
                      <a:ea typeface="+mn-ea"/>
                      <a:cs typeface="+mn-cs"/>
                    </a:defRPr>
                  </a:lvl3pPr>
                  <a:lvl4pPr marL="1599399" indent="-228486" algn="l" defTabSz="997999" rtl="0" eaLnBrk="1" latinLnBrk="0" hangingPunct="1">
                    <a:lnSpc>
                      <a:spcPct val="90000"/>
                    </a:lnSpc>
                    <a:spcBef>
                      <a:spcPts val="545"/>
                    </a:spcBef>
                    <a:buFont typeface="Lucida Grande"/>
                    <a:buChar char="-"/>
                    <a:defRPr sz="1900" kern="1200">
                      <a:solidFill>
                        <a:schemeClr val="tx1"/>
                      </a:solidFill>
                      <a:latin typeface="+mn-lt"/>
                      <a:ea typeface="+mn-ea"/>
                      <a:cs typeface="+mn-cs"/>
                    </a:defRPr>
                  </a:lvl4pPr>
                  <a:lvl5pPr marL="2056370" indent="-228486" algn="l" defTabSz="997999" rtl="0" eaLnBrk="1" latinLnBrk="0" hangingPunct="1">
                    <a:lnSpc>
                      <a:spcPct val="90000"/>
                    </a:lnSpc>
                    <a:spcBef>
                      <a:spcPts val="545"/>
                    </a:spcBef>
                    <a:buFont typeface="Lucida Grande"/>
                    <a:buChar char="-"/>
                    <a:defRPr sz="1900" kern="1200">
                      <a:solidFill>
                        <a:schemeClr val="tx1"/>
                      </a:solidFill>
                      <a:latin typeface="+mn-lt"/>
                      <a:ea typeface="+mn-ea"/>
                      <a:cs typeface="+mn-cs"/>
                    </a:defRPr>
                  </a:lvl5pPr>
                  <a:lvl6pPr marL="2744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6pPr>
                  <a:lvl7pPr marL="3243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7pPr>
                  <a:lvl8pPr marL="3742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8pPr>
                  <a:lvl9pPr marL="4241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97999" rtl="0" eaLnBrk="1" fontAlgn="auto" latinLnBrk="0" hangingPunct="1">
                    <a:lnSpc>
                      <a:spcPct val="100000"/>
                    </a:lnSpc>
                    <a:spcBef>
                      <a:spcPts val="800"/>
                    </a:spcBef>
                    <a:spcAft>
                      <a:spcPts val="0"/>
                    </a:spcAft>
                    <a:buClrTx/>
                    <a:buSzTx/>
                    <a:buFont typeface="Arial" panose="020B0604020202020204" pitchFamily="34" charset="0"/>
                    <a:buNone/>
                    <a:tabLst/>
                    <a:defRPr/>
                  </a:pPr>
                  <a:endParaRPr kumimoji="0" lang="en-US" sz="1999"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5" name="Chevron 14">
                  <a:extLst>
                    <a:ext uri="{FF2B5EF4-FFF2-40B4-BE49-F238E27FC236}">
                      <a16:creationId xmlns:a16="http://schemas.microsoft.com/office/drawing/2014/main" id="{97D056E2-65B2-AA4C-AF2B-E2B497612767}"/>
                    </a:ext>
                  </a:extLst>
                </p:cNvPr>
                <p:cNvSpPr/>
                <p:nvPr/>
              </p:nvSpPr>
              <p:spPr>
                <a:xfrm>
                  <a:off x="5461349" y="3075588"/>
                  <a:ext cx="383059" cy="244243"/>
                </a:xfrm>
                <a:prstGeom prst="chevron">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03942"/>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12" name="Rounded Rectangle 11">
                <a:extLst>
                  <a:ext uri="{FF2B5EF4-FFF2-40B4-BE49-F238E27FC236}">
                    <a16:creationId xmlns:a16="http://schemas.microsoft.com/office/drawing/2014/main" id="{CBB1ADBB-6B3B-C54F-88BE-42F2619819B7}"/>
                  </a:ext>
                </a:extLst>
              </p:cNvPr>
              <p:cNvSpPr/>
              <p:nvPr/>
            </p:nvSpPr>
            <p:spPr>
              <a:xfrm>
                <a:off x="4742568" y="1717032"/>
                <a:ext cx="3260212" cy="634251"/>
              </a:xfrm>
              <a:prstGeom prst="roundRect">
                <a:avLst/>
              </a:prstGeom>
              <a:solidFill>
                <a:schemeClr val="tx2"/>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Rules</a:t>
                </a:r>
              </a:p>
            </p:txBody>
          </p:sp>
          <p:sp>
            <p:nvSpPr>
              <p:cNvPr id="13" name="Chevron 12">
                <a:extLst>
                  <a:ext uri="{FF2B5EF4-FFF2-40B4-BE49-F238E27FC236}">
                    <a16:creationId xmlns:a16="http://schemas.microsoft.com/office/drawing/2014/main" id="{619AAB00-4B56-8B4D-A875-527FBD75DAE5}"/>
                  </a:ext>
                </a:extLst>
              </p:cNvPr>
              <p:cNvSpPr/>
              <p:nvPr/>
            </p:nvSpPr>
            <p:spPr>
              <a:xfrm>
                <a:off x="8135902" y="1912035"/>
                <a:ext cx="383059" cy="244243"/>
              </a:xfrm>
              <a:prstGeom prst="chevron">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03942"/>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9" name="Rounded Rectangle 8">
              <a:extLst>
                <a:ext uri="{FF2B5EF4-FFF2-40B4-BE49-F238E27FC236}">
                  <a16:creationId xmlns:a16="http://schemas.microsoft.com/office/drawing/2014/main" id="{1729D9D1-BF1A-504F-9015-721817FE09DA}"/>
                </a:ext>
              </a:extLst>
            </p:cNvPr>
            <p:cNvSpPr/>
            <p:nvPr/>
          </p:nvSpPr>
          <p:spPr>
            <a:xfrm>
              <a:off x="537367" y="1727081"/>
              <a:ext cx="2775648" cy="634251"/>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Features</a:t>
              </a:r>
            </a:p>
          </p:txBody>
        </p:sp>
        <p:sp>
          <p:nvSpPr>
            <p:cNvPr id="10" name="Rounded Rectangle 9">
              <a:extLst>
                <a:ext uri="{FF2B5EF4-FFF2-40B4-BE49-F238E27FC236}">
                  <a16:creationId xmlns:a16="http://schemas.microsoft.com/office/drawing/2014/main" id="{090B39EE-2783-9D45-BED4-995804E87438}"/>
                </a:ext>
              </a:extLst>
            </p:cNvPr>
            <p:cNvSpPr/>
            <p:nvPr/>
          </p:nvSpPr>
          <p:spPr>
            <a:xfrm>
              <a:off x="7871237" y="1727080"/>
              <a:ext cx="2655766" cy="634251"/>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Target</a:t>
              </a:r>
            </a:p>
          </p:txBody>
        </p:sp>
      </p:grpSp>
      <p:grpSp>
        <p:nvGrpSpPr>
          <p:cNvPr id="16" name="Group 15">
            <a:extLst>
              <a:ext uri="{FF2B5EF4-FFF2-40B4-BE49-F238E27FC236}">
                <a16:creationId xmlns:a16="http://schemas.microsoft.com/office/drawing/2014/main" id="{5316DC97-F89C-CF43-B620-54ABF3C15943}"/>
              </a:ext>
            </a:extLst>
          </p:cNvPr>
          <p:cNvGrpSpPr/>
          <p:nvPr/>
        </p:nvGrpSpPr>
        <p:grpSpPr>
          <a:xfrm>
            <a:off x="727525" y="3895611"/>
            <a:ext cx="9989636" cy="572162"/>
            <a:chOff x="537367" y="1727079"/>
            <a:chExt cx="9989636" cy="634253"/>
          </a:xfrm>
        </p:grpSpPr>
        <p:grpSp>
          <p:nvGrpSpPr>
            <p:cNvPr id="17" name="Group 16">
              <a:extLst>
                <a:ext uri="{FF2B5EF4-FFF2-40B4-BE49-F238E27FC236}">
                  <a16:creationId xmlns:a16="http://schemas.microsoft.com/office/drawing/2014/main" id="{AFC41A83-2530-8B40-A262-54CEF8A9BDB2}"/>
                </a:ext>
              </a:extLst>
            </p:cNvPr>
            <p:cNvGrpSpPr/>
            <p:nvPr/>
          </p:nvGrpSpPr>
          <p:grpSpPr>
            <a:xfrm>
              <a:off x="3446136" y="1727080"/>
              <a:ext cx="5875262" cy="634251"/>
              <a:chOff x="4226387" y="1717031"/>
              <a:chExt cx="5875262" cy="634251"/>
            </a:xfrm>
          </p:grpSpPr>
          <p:grpSp>
            <p:nvGrpSpPr>
              <p:cNvPr id="20" name="Group 19">
                <a:extLst>
                  <a:ext uri="{FF2B5EF4-FFF2-40B4-BE49-F238E27FC236}">
                    <a16:creationId xmlns:a16="http://schemas.microsoft.com/office/drawing/2014/main" id="{214E8D63-CBED-2B4C-AE60-FFBD5688E1A3}"/>
                  </a:ext>
                </a:extLst>
              </p:cNvPr>
              <p:cNvGrpSpPr/>
              <p:nvPr/>
            </p:nvGrpSpPr>
            <p:grpSpPr>
              <a:xfrm>
                <a:off x="4226387" y="1810749"/>
                <a:ext cx="5875262" cy="388034"/>
                <a:chOff x="5461349" y="2974301"/>
                <a:chExt cx="5875262" cy="388034"/>
              </a:xfrm>
            </p:grpSpPr>
            <p:sp>
              <p:nvSpPr>
                <p:cNvPr id="23" name="Text Placeholder 4">
                  <a:extLst>
                    <a:ext uri="{FF2B5EF4-FFF2-40B4-BE49-F238E27FC236}">
                      <a16:creationId xmlns:a16="http://schemas.microsoft.com/office/drawing/2014/main" id="{3987748F-AAD6-184D-B3B6-154509680B8F}"/>
                    </a:ext>
                  </a:extLst>
                </p:cNvPr>
                <p:cNvSpPr txBox="1">
                  <a:spLocks/>
                </p:cNvSpPr>
                <p:nvPr/>
              </p:nvSpPr>
              <p:spPr>
                <a:xfrm>
                  <a:off x="9886450" y="2974301"/>
                  <a:ext cx="1450161" cy="388034"/>
                </a:xfrm>
                <a:prstGeom prst="rect">
                  <a:avLst/>
                </a:prstGeom>
              </p:spPr>
              <p:txBody>
                <a:bodyPr vert="horz"/>
                <a:lstStyle>
                  <a:lvl1pPr marL="249500" indent="-249500" algn="l" defTabSz="997999" rtl="0" eaLnBrk="1" latinLnBrk="0" hangingPunct="1">
                    <a:lnSpc>
                      <a:spcPct val="100000"/>
                    </a:lnSpc>
                    <a:spcBef>
                      <a:spcPts val="800"/>
                    </a:spcBef>
                    <a:buFont typeface="Arial" panose="020B0604020202020204" pitchFamily="34" charset="0"/>
                    <a:buChar char="•"/>
                    <a:defRPr sz="3000" kern="1200">
                      <a:solidFill>
                        <a:schemeClr val="tx1"/>
                      </a:solidFill>
                      <a:latin typeface="+mn-lt"/>
                      <a:ea typeface="+mn-ea"/>
                      <a:cs typeface="+mn-cs"/>
                    </a:defRPr>
                  </a:lvl1pPr>
                  <a:lvl2pPr marL="685457" indent="-228486" algn="l" defTabSz="997999" rtl="0" eaLnBrk="1" latinLnBrk="0" hangingPunct="1">
                    <a:lnSpc>
                      <a:spcPct val="100000"/>
                    </a:lnSpc>
                    <a:spcBef>
                      <a:spcPts val="800"/>
                    </a:spcBef>
                    <a:buFont typeface="Wingdings" charset="2"/>
                    <a:buChar char="§"/>
                    <a:defRPr sz="2600" kern="1200">
                      <a:solidFill>
                        <a:schemeClr val="tx1"/>
                      </a:solidFill>
                      <a:latin typeface="+mn-lt"/>
                      <a:ea typeface="+mn-ea"/>
                      <a:cs typeface="+mn-cs"/>
                    </a:defRPr>
                  </a:lvl2pPr>
                  <a:lvl3pPr marL="1142428" indent="-228486" algn="l" defTabSz="997999" rtl="0" eaLnBrk="1" latinLnBrk="0" hangingPunct="1">
                    <a:lnSpc>
                      <a:spcPct val="100000"/>
                    </a:lnSpc>
                    <a:spcBef>
                      <a:spcPts val="800"/>
                    </a:spcBef>
                    <a:buFont typeface="Lucida Grande"/>
                    <a:buChar char="-"/>
                    <a:defRPr sz="2200" kern="1200">
                      <a:solidFill>
                        <a:schemeClr val="tx1"/>
                      </a:solidFill>
                      <a:latin typeface="+mn-lt"/>
                      <a:ea typeface="+mn-ea"/>
                      <a:cs typeface="+mn-cs"/>
                    </a:defRPr>
                  </a:lvl3pPr>
                  <a:lvl4pPr marL="1599399" indent="-228486" algn="l" defTabSz="997999" rtl="0" eaLnBrk="1" latinLnBrk="0" hangingPunct="1">
                    <a:lnSpc>
                      <a:spcPct val="90000"/>
                    </a:lnSpc>
                    <a:spcBef>
                      <a:spcPts val="545"/>
                    </a:spcBef>
                    <a:buFont typeface="Lucida Grande"/>
                    <a:buChar char="-"/>
                    <a:defRPr sz="1900" kern="1200">
                      <a:solidFill>
                        <a:schemeClr val="tx1"/>
                      </a:solidFill>
                      <a:latin typeface="+mn-lt"/>
                      <a:ea typeface="+mn-ea"/>
                      <a:cs typeface="+mn-cs"/>
                    </a:defRPr>
                  </a:lvl4pPr>
                  <a:lvl5pPr marL="2056370" indent="-228486" algn="l" defTabSz="997999" rtl="0" eaLnBrk="1" latinLnBrk="0" hangingPunct="1">
                    <a:lnSpc>
                      <a:spcPct val="90000"/>
                    </a:lnSpc>
                    <a:spcBef>
                      <a:spcPts val="545"/>
                    </a:spcBef>
                    <a:buFont typeface="Lucida Grande"/>
                    <a:buChar char="-"/>
                    <a:defRPr sz="1900" kern="1200">
                      <a:solidFill>
                        <a:schemeClr val="tx1"/>
                      </a:solidFill>
                      <a:latin typeface="+mn-lt"/>
                      <a:ea typeface="+mn-ea"/>
                      <a:cs typeface="+mn-cs"/>
                    </a:defRPr>
                  </a:lvl5pPr>
                  <a:lvl6pPr marL="2744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6pPr>
                  <a:lvl7pPr marL="3243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7pPr>
                  <a:lvl8pPr marL="3742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8pPr>
                  <a:lvl9pPr marL="4241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97999" rtl="0" eaLnBrk="1" fontAlgn="auto" latinLnBrk="0" hangingPunct="1">
                    <a:lnSpc>
                      <a:spcPct val="100000"/>
                    </a:lnSpc>
                    <a:spcBef>
                      <a:spcPts val="800"/>
                    </a:spcBef>
                    <a:spcAft>
                      <a:spcPts val="0"/>
                    </a:spcAft>
                    <a:buClrTx/>
                    <a:buSzTx/>
                    <a:buFont typeface="Arial" panose="020B0604020202020204" pitchFamily="34" charset="0"/>
                    <a:buNone/>
                    <a:tabLst/>
                    <a:defRPr/>
                  </a:pPr>
                  <a:endParaRPr kumimoji="0" lang="en-US" sz="1999"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4" name="Chevron 23">
                  <a:extLst>
                    <a:ext uri="{FF2B5EF4-FFF2-40B4-BE49-F238E27FC236}">
                      <a16:creationId xmlns:a16="http://schemas.microsoft.com/office/drawing/2014/main" id="{5A20A3E3-3CE5-8540-9929-1118CD5F3ED5}"/>
                    </a:ext>
                  </a:extLst>
                </p:cNvPr>
                <p:cNvSpPr/>
                <p:nvPr/>
              </p:nvSpPr>
              <p:spPr>
                <a:xfrm>
                  <a:off x="5461349" y="3075586"/>
                  <a:ext cx="383059" cy="244243"/>
                </a:xfrm>
                <a:prstGeom prst="chevron">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03942"/>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21" name="Rounded Rectangle 20">
                <a:extLst>
                  <a:ext uri="{FF2B5EF4-FFF2-40B4-BE49-F238E27FC236}">
                    <a16:creationId xmlns:a16="http://schemas.microsoft.com/office/drawing/2014/main" id="{AFEE420E-2B83-1E43-BC3B-BD0C7C0DCCC3}"/>
                  </a:ext>
                </a:extLst>
              </p:cNvPr>
              <p:cNvSpPr/>
              <p:nvPr/>
            </p:nvSpPr>
            <p:spPr>
              <a:xfrm>
                <a:off x="4742568" y="1717031"/>
                <a:ext cx="3260212" cy="634251"/>
              </a:xfrm>
              <a:prstGeom prst="roundRect">
                <a:avLst/>
              </a:prstGeom>
              <a:solidFill>
                <a:schemeClr val="tx2"/>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Rules</a:t>
                </a:r>
              </a:p>
            </p:txBody>
          </p:sp>
          <p:sp>
            <p:nvSpPr>
              <p:cNvPr id="22" name="Chevron 21">
                <a:extLst>
                  <a:ext uri="{FF2B5EF4-FFF2-40B4-BE49-F238E27FC236}">
                    <a16:creationId xmlns:a16="http://schemas.microsoft.com/office/drawing/2014/main" id="{B1846423-A531-9441-B876-34620E97F762}"/>
                  </a:ext>
                </a:extLst>
              </p:cNvPr>
              <p:cNvSpPr/>
              <p:nvPr/>
            </p:nvSpPr>
            <p:spPr>
              <a:xfrm>
                <a:off x="8135902" y="1912035"/>
                <a:ext cx="383059" cy="244243"/>
              </a:xfrm>
              <a:prstGeom prst="chevron">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03942"/>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18" name="Rounded Rectangle 17">
              <a:extLst>
                <a:ext uri="{FF2B5EF4-FFF2-40B4-BE49-F238E27FC236}">
                  <a16:creationId xmlns:a16="http://schemas.microsoft.com/office/drawing/2014/main" id="{62719CD0-36B5-A046-96D4-CEFB19B52834}"/>
                </a:ext>
              </a:extLst>
            </p:cNvPr>
            <p:cNvSpPr/>
            <p:nvPr/>
          </p:nvSpPr>
          <p:spPr>
            <a:xfrm>
              <a:off x="537367" y="1727079"/>
              <a:ext cx="2775648" cy="634251"/>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Features</a:t>
              </a:r>
            </a:p>
          </p:txBody>
        </p:sp>
        <p:sp>
          <p:nvSpPr>
            <p:cNvPr id="19" name="Rounded Rectangle 18">
              <a:extLst>
                <a:ext uri="{FF2B5EF4-FFF2-40B4-BE49-F238E27FC236}">
                  <a16:creationId xmlns:a16="http://schemas.microsoft.com/office/drawing/2014/main" id="{A96D704D-4588-DF42-AFEF-8EED5E7AFF9A}"/>
                </a:ext>
              </a:extLst>
            </p:cNvPr>
            <p:cNvSpPr/>
            <p:nvPr/>
          </p:nvSpPr>
          <p:spPr>
            <a:xfrm>
              <a:off x="7871236" y="1727081"/>
              <a:ext cx="2655767" cy="634251"/>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Prediction</a:t>
              </a:r>
            </a:p>
          </p:txBody>
        </p:sp>
      </p:grpSp>
      <p:sp>
        <p:nvSpPr>
          <p:cNvPr id="25" name="Up-Down Arrow 24">
            <a:extLst>
              <a:ext uri="{FF2B5EF4-FFF2-40B4-BE49-F238E27FC236}">
                <a16:creationId xmlns:a16="http://schemas.microsoft.com/office/drawing/2014/main" id="{1A230973-8AF6-B04A-AF70-AF20DA7C134D}"/>
              </a:ext>
            </a:extLst>
          </p:cNvPr>
          <p:cNvSpPr/>
          <p:nvPr/>
        </p:nvSpPr>
        <p:spPr>
          <a:xfrm>
            <a:off x="9202994" y="2736974"/>
            <a:ext cx="400627" cy="1105610"/>
          </a:xfrm>
          <a:prstGeom prst="upDown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26" name="TextBox 25">
            <a:extLst>
              <a:ext uri="{FF2B5EF4-FFF2-40B4-BE49-F238E27FC236}">
                <a16:creationId xmlns:a16="http://schemas.microsoft.com/office/drawing/2014/main" id="{3A78F8E1-B20E-4A4B-9EB1-254CF7060E22}"/>
              </a:ext>
            </a:extLst>
          </p:cNvPr>
          <p:cNvSpPr txBox="1"/>
          <p:nvPr/>
        </p:nvSpPr>
        <p:spPr>
          <a:xfrm>
            <a:off x="9603621" y="3087215"/>
            <a:ext cx="239173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tx2"/>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Difference = error</a:t>
            </a:r>
          </a:p>
        </p:txBody>
      </p:sp>
    </p:spTree>
    <p:extLst>
      <p:ext uri="{BB962C8B-B14F-4D97-AF65-F5344CB8AC3E}">
        <p14:creationId xmlns:p14="http://schemas.microsoft.com/office/powerpoint/2010/main" val="31748866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BDBD3BB-B400-4D8C-899C-74884F677159}"/>
              </a:ext>
            </a:extLst>
          </p:cNvPr>
          <p:cNvSpPr>
            <a:spLocks noGrp="1"/>
          </p:cNvSpPr>
          <p:nvPr>
            <p:ph type="sldNum" idx="97"/>
          </p:nvPr>
        </p:nvSpPr>
        <p:spPr/>
        <p:txBody>
          <a:bodyPr/>
          <a:lstStyle/>
          <a:p>
            <a:fld id="{86A8BF56-6CB3-514C-9A64-F39D95C9E25B}" type="slidenum">
              <a:rPr lang="en-US" smtClean="0"/>
              <a:t>36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chor="b">
            <a:noAutofit/>
          </a:bodyPr>
          <a:lstStyle/>
          <a:p>
            <a:r>
              <a:rPr lang="en-US" sz="2800" dirty="0">
                <a:ea typeface="Amazon Ember" panose="020B0603020204020204" pitchFamily="34" charset="0"/>
                <a:cs typeface="Amazon Ember" panose="020B0603020204020204" pitchFamily="34" charset="0"/>
              </a:rPr>
              <a:t>Source graphic: </a:t>
            </a:r>
            <a:r>
              <a:rPr lang="en-US" sz="2800" dirty="0"/>
              <a:t>How do you determine how </a:t>
            </a:r>
            <a:r>
              <a:rPr lang="en-US" sz="2800" i="1" dirty="0"/>
              <a:t>w</a:t>
            </a:r>
            <a:r>
              <a:rPr lang="en-US" sz="2800" dirty="0"/>
              <a:t> changes the error?</a:t>
            </a:r>
            <a:endParaRPr lang="en-US" sz="2800" dirty="0">
              <a:latin typeface="+mj-lt"/>
              <a:ea typeface="Amazon Ember" panose="020B0603020204020204" pitchFamily="34" charset="0"/>
              <a:cs typeface="Amazon Ember" panose="020B0603020204020204" pitchFamily="34" charset="0"/>
            </a:endParaRPr>
          </a:p>
        </p:txBody>
      </p:sp>
      <p:sp>
        <p:nvSpPr>
          <p:cNvPr id="4" name="Content Placeholder 3">
            <a:extLst>
              <a:ext uri="{FF2B5EF4-FFF2-40B4-BE49-F238E27FC236}">
                <a16:creationId xmlns:a16="http://schemas.microsoft.com/office/drawing/2014/main" id="{9C32B686-CFAB-7A24-1483-A447D56FFE7B}"/>
              </a:ext>
            </a:extLst>
          </p:cNvPr>
          <p:cNvSpPr>
            <a:spLocks noGrp="1"/>
          </p:cNvSpPr>
          <p:nvPr>
            <p:ph idx="2"/>
          </p:nvPr>
        </p:nvSpPr>
        <p:spPr/>
        <p:txBody>
          <a:bodyPr/>
          <a:lstStyle/>
          <a:p>
            <a:endParaRPr lang="en-US"/>
          </a:p>
        </p:txBody>
      </p:sp>
      <p:graphicFrame>
        <p:nvGraphicFramePr>
          <p:cNvPr id="6" name="Chart 5">
            <a:extLst>
              <a:ext uri="{FF2B5EF4-FFF2-40B4-BE49-F238E27FC236}">
                <a16:creationId xmlns:a16="http://schemas.microsoft.com/office/drawing/2014/main" id="{136E046C-1E8F-E48A-0378-E19B3F1578A9}"/>
              </a:ext>
            </a:extLst>
          </p:cNvPr>
          <p:cNvGraphicFramePr>
            <a:graphicFrameLocks/>
          </p:cNvGraphicFramePr>
          <p:nvPr>
            <p:extLst>
              <p:ext uri="{D42A27DB-BD31-4B8C-83A1-F6EECF244321}">
                <p14:modId xmlns:p14="http://schemas.microsoft.com/office/powerpoint/2010/main" val="338729227"/>
              </p:ext>
            </p:extLst>
          </p:nvPr>
        </p:nvGraphicFramePr>
        <p:xfrm>
          <a:off x="2226714" y="1908099"/>
          <a:ext cx="5970877" cy="4385168"/>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536FF5E-73A6-BF34-E3D6-49720194CAE8}"/>
                  </a:ext>
                </a:extLst>
              </p:cNvPr>
              <p:cNvSpPr txBox="1"/>
              <p:nvPr/>
            </p:nvSpPr>
            <p:spPr>
              <a:xfrm>
                <a:off x="7844483" y="5076771"/>
                <a:ext cx="269304"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𝒘</m:t>
                      </m:r>
                    </m:oMath>
                  </m:oMathPara>
                </a14:m>
                <a:endParaRPr kumimoji="0" lang="en-US" sz="2000" b="1" i="0" u="none" strike="noStrike" kern="1200" cap="none" spc="0" normalizeH="0" baseline="0" noProof="0" dirty="0">
                  <a:ln>
                    <a:noFill/>
                  </a:ln>
                  <a:solidFill>
                    <a:schemeClr val="tx2"/>
                  </a:solidFill>
                  <a:effectLst/>
                  <a:uLnTx/>
                  <a:uFillTx/>
                  <a:latin typeface="Amazon Ember Light"/>
                  <a:ea typeface="+mn-ea"/>
                  <a:cs typeface="+mn-cs"/>
                </a:endParaRPr>
              </a:p>
            </p:txBody>
          </p:sp>
        </mc:Choice>
        <mc:Fallback xmlns="">
          <p:sp>
            <p:nvSpPr>
              <p:cNvPr id="9" name="TextBox 8">
                <a:extLst>
                  <a:ext uri="{FF2B5EF4-FFF2-40B4-BE49-F238E27FC236}">
                    <a16:creationId xmlns:a16="http://schemas.microsoft.com/office/drawing/2014/main" id="{9536FF5E-73A6-BF34-E3D6-49720194CAE8}"/>
                  </a:ext>
                </a:extLst>
              </p:cNvPr>
              <p:cNvSpPr txBox="1">
                <a:spLocks noRot="1" noChangeAspect="1" noMove="1" noResize="1" noEditPoints="1" noAdjustHandles="1" noChangeArrowheads="1" noChangeShapeType="1" noTextEdit="1"/>
              </p:cNvSpPr>
              <p:nvPr/>
            </p:nvSpPr>
            <p:spPr>
              <a:xfrm>
                <a:off x="7844483" y="5076771"/>
                <a:ext cx="269304" cy="307777"/>
              </a:xfrm>
              <a:prstGeom prst="rect">
                <a:avLst/>
              </a:prstGeom>
              <a:blipFill>
                <a:blip r:embed="rId8"/>
                <a:stretch>
                  <a:fillRect l="-9091" r="-13636"/>
                </a:stretch>
              </a:blipFill>
            </p:spPr>
            <p:txBody>
              <a:bodyPr/>
              <a:lstStyle/>
              <a:p>
                <a:r>
                  <a:rPr lang="en-US">
                    <a:noFill/>
                  </a:rPr>
                  <a:t> </a:t>
                </a:r>
              </a:p>
            </p:txBody>
          </p:sp>
        </mc:Fallback>
      </mc:AlternateContent>
      <p:sp>
        <p:nvSpPr>
          <p:cNvPr id="11" name="Oval 10">
            <a:extLst>
              <a:ext uri="{FF2B5EF4-FFF2-40B4-BE49-F238E27FC236}">
                <a16:creationId xmlns:a16="http://schemas.microsoft.com/office/drawing/2014/main" id="{7B9B6804-25F4-F7F8-FFB1-8C7DBA6829D3}"/>
              </a:ext>
            </a:extLst>
          </p:cNvPr>
          <p:cNvSpPr/>
          <p:nvPr/>
        </p:nvSpPr>
        <p:spPr>
          <a:xfrm>
            <a:off x="6505915" y="4412072"/>
            <a:ext cx="226899" cy="226901"/>
          </a:xfrm>
          <a:prstGeom prst="ellipse">
            <a:avLst/>
          </a:prstGeom>
          <a:solidFill>
            <a:schemeClr val="accent6"/>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25527441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BBF5210-2BA9-4A44-8823-CE12BE4E0D93}"/>
              </a:ext>
            </a:extLst>
          </p:cNvPr>
          <p:cNvSpPr>
            <a:spLocks noGrp="1"/>
          </p:cNvSpPr>
          <p:nvPr>
            <p:ph type="sldNum" idx="97"/>
          </p:nvPr>
        </p:nvSpPr>
        <p:spPr/>
        <p:txBody>
          <a:bodyPr/>
          <a:lstStyle/>
          <a:p>
            <a:fld id="{86A8BF56-6CB3-514C-9A64-F39D95C9E25B}" type="slidenum">
              <a:rPr lang="en-US" smtClean="0"/>
              <a:t>37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pPr>
              <a:spcAft>
                <a:spcPts val="600"/>
              </a:spcAft>
            </a:pPr>
            <a:r>
              <a:rPr lang="en-US" dirty="0">
                <a:ea typeface="Amazon Ember" panose="020B0603020204020204" pitchFamily="34" charset="0"/>
                <a:cs typeface="Amazon Ember" panose="020B0603020204020204" pitchFamily="34" charset="0"/>
              </a:rPr>
              <a:t>Source graphic: </a:t>
            </a:r>
            <a:r>
              <a:rPr lang="en-US" dirty="0">
                <a:solidFill>
                  <a:schemeClr val="tx1"/>
                </a:solidFill>
              </a:rPr>
              <a:t>What about </a:t>
            </a:r>
            <a:r>
              <a:rPr lang="en-US" i="1" dirty="0">
                <a:solidFill>
                  <a:schemeClr val="tx1"/>
                </a:solidFill>
              </a:rPr>
              <a:t>w</a:t>
            </a:r>
            <a:r>
              <a:rPr lang="en-US" dirty="0">
                <a:solidFill>
                  <a:schemeClr val="tx1"/>
                </a:solidFill>
              </a:rPr>
              <a:t> = 6?</a:t>
            </a:r>
          </a:p>
        </p:txBody>
      </p:sp>
      <p:sp>
        <p:nvSpPr>
          <p:cNvPr id="4" name="Content Placeholder 3">
            <a:extLst>
              <a:ext uri="{FF2B5EF4-FFF2-40B4-BE49-F238E27FC236}">
                <a16:creationId xmlns:a16="http://schemas.microsoft.com/office/drawing/2014/main" id="{D3401D71-AEA1-7AAE-29F9-2DF90E0B501A}"/>
              </a:ext>
            </a:extLst>
          </p:cNvPr>
          <p:cNvSpPr>
            <a:spLocks noGrp="1"/>
          </p:cNvSpPr>
          <p:nvPr>
            <p:ph idx="2"/>
          </p:nvPr>
        </p:nvSpPr>
        <p:spPr/>
        <p:txBody>
          <a:bodyPr/>
          <a:lstStyle/>
          <a:p>
            <a:endParaRPr lang="en-US"/>
          </a:p>
        </p:txBody>
      </p:sp>
      <p:graphicFrame>
        <p:nvGraphicFramePr>
          <p:cNvPr id="5" name="Chart 4">
            <a:extLst>
              <a:ext uri="{FF2B5EF4-FFF2-40B4-BE49-F238E27FC236}">
                <a16:creationId xmlns:a16="http://schemas.microsoft.com/office/drawing/2014/main" id="{4660BEA2-B611-A0DE-5353-D29BD75C988E}"/>
              </a:ext>
            </a:extLst>
          </p:cNvPr>
          <p:cNvGraphicFramePr>
            <a:graphicFrameLocks/>
          </p:cNvGraphicFramePr>
          <p:nvPr>
            <p:extLst>
              <p:ext uri="{D42A27DB-BD31-4B8C-83A1-F6EECF244321}">
                <p14:modId xmlns:p14="http://schemas.microsoft.com/office/powerpoint/2010/main" val="1218436760"/>
              </p:ext>
            </p:extLst>
          </p:nvPr>
        </p:nvGraphicFramePr>
        <p:xfrm>
          <a:off x="2226714" y="1908099"/>
          <a:ext cx="5970877" cy="4385168"/>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1DA2251-8937-5B35-6A07-7AD56A9A44EB}"/>
                  </a:ext>
                </a:extLst>
              </p:cNvPr>
              <p:cNvSpPr txBox="1"/>
              <p:nvPr/>
            </p:nvSpPr>
            <p:spPr>
              <a:xfrm>
                <a:off x="7844483" y="5076771"/>
                <a:ext cx="269304"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𝒘</m:t>
                      </m:r>
                    </m:oMath>
                  </m:oMathPara>
                </a14:m>
                <a:endParaRPr kumimoji="0" lang="en-US" sz="2000" b="1" i="0" u="none" strike="noStrike" kern="1200" cap="none" spc="0" normalizeH="0" baseline="0" noProof="0" dirty="0">
                  <a:ln>
                    <a:noFill/>
                  </a:ln>
                  <a:solidFill>
                    <a:schemeClr val="tx2"/>
                  </a:solidFill>
                  <a:effectLst/>
                  <a:uLnTx/>
                  <a:uFillTx/>
                  <a:latin typeface="Amazon Ember Light"/>
                  <a:ea typeface="+mn-ea"/>
                  <a:cs typeface="+mn-cs"/>
                </a:endParaRPr>
              </a:p>
            </p:txBody>
          </p:sp>
        </mc:Choice>
        <mc:Fallback xmlns="">
          <p:sp>
            <p:nvSpPr>
              <p:cNvPr id="9" name="TextBox 8">
                <a:extLst>
                  <a:ext uri="{FF2B5EF4-FFF2-40B4-BE49-F238E27FC236}">
                    <a16:creationId xmlns:a16="http://schemas.microsoft.com/office/drawing/2014/main" id="{C1DA2251-8937-5B35-6A07-7AD56A9A44EB}"/>
                  </a:ext>
                </a:extLst>
              </p:cNvPr>
              <p:cNvSpPr txBox="1">
                <a:spLocks noRot="1" noChangeAspect="1" noMove="1" noResize="1" noEditPoints="1" noAdjustHandles="1" noChangeArrowheads="1" noChangeShapeType="1" noTextEdit="1"/>
              </p:cNvSpPr>
              <p:nvPr/>
            </p:nvSpPr>
            <p:spPr>
              <a:xfrm>
                <a:off x="7844483" y="5076771"/>
                <a:ext cx="269304" cy="307777"/>
              </a:xfrm>
              <a:prstGeom prst="rect">
                <a:avLst/>
              </a:prstGeom>
              <a:blipFill>
                <a:blip r:embed="rId9"/>
                <a:stretch>
                  <a:fillRect l="-9091" r="-13636"/>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1ADE37B4-5D6B-3ECE-C34D-7949C74887FB}"/>
              </a:ext>
            </a:extLst>
          </p:cNvPr>
          <p:cNvCxnSpPr>
            <a:cxnSpLocks/>
          </p:cNvCxnSpPr>
          <p:nvPr/>
        </p:nvCxnSpPr>
        <p:spPr>
          <a:xfrm flipV="1">
            <a:off x="6705600" y="3543595"/>
            <a:ext cx="503139" cy="817677"/>
          </a:xfrm>
          <a:prstGeom prst="straightConnector1">
            <a:avLst/>
          </a:prstGeom>
          <a:ln w="57150">
            <a:solidFill>
              <a:schemeClr val="accent5"/>
            </a:solidFill>
            <a:tailEnd type="triangle"/>
          </a:ln>
          <a:effectLst/>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A132B7F4-A43E-D988-AABB-1B4F62A8C30D}"/>
              </a:ext>
            </a:extLst>
          </p:cNvPr>
          <p:cNvSpPr/>
          <p:nvPr/>
        </p:nvSpPr>
        <p:spPr>
          <a:xfrm>
            <a:off x="6505915" y="4412072"/>
            <a:ext cx="226899" cy="226901"/>
          </a:xfrm>
          <a:prstGeom prst="ellipse">
            <a:avLst/>
          </a:prstGeom>
          <a:solidFill>
            <a:schemeClr val="accent6"/>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3" name="Oval 22">
            <a:extLst>
              <a:ext uri="{FF2B5EF4-FFF2-40B4-BE49-F238E27FC236}">
                <a16:creationId xmlns:a16="http://schemas.microsoft.com/office/drawing/2014/main" id="{289FA70E-CBFD-4310-8EF2-66B9D6D3EE84}"/>
              </a:ext>
            </a:extLst>
          </p:cNvPr>
          <p:cNvSpPr/>
          <p:nvPr/>
        </p:nvSpPr>
        <p:spPr>
          <a:xfrm>
            <a:off x="7186514" y="3302030"/>
            <a:ext cx="226899" cy="226901"/>
          </a:xfrm>
          <a:prstGeom prst="ellipse">
            <a:avLst/>
          </a:prstGeom>
          <a:solidFill>
            <a:schemeClr val="accent6"/>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121902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47589-1FBA-44C3-BED4-625A03574F64}"/>
              </a:ext>
            </a:extLst>
          </p:cNvPr>
          <p:cNvSpPr>
            <a:spLocks noGrp="1"/>
          </p:cNvSpPr>
          <p:nvPr>
            <p:ph type="sldNum" idx="97"/>
          </p:nvPr>
        </p:nvSpPr>
        <p:spPr/>
        <p:txBody>
          <a:bodyPr/>
          <a:lstStyle/>
          <a:p>
            <a:fld id="{86A8BF56-6CB3-514C-9A64-F39D95C9E25B}" type="slidenum">
              <a:rPr lang="en-US" smtClean="0"/>
              <a:t>38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pPr>
              <a:spcAft>
                <a:spcPts val="600"/>
              </a:spcAft>
            </a:pPr>
            <a:r>
              <a:rPr lang="en-US" dirty="0">
                <a:ea typeface="Amazon Ember" panose="020B0603020204020204" pitchFamily="34" charset="0"/>
                <a:cs typeface="Amazon Ember" panose="020B0603020204020204" pitchFamily="34" charset="0"/>
              </a:rPr>
              <a:t>Source graphic: </a:t>
            </a:r>
            <a:r>
              <a:rPr lang="en-US" dirty="0">
                <a:solidFill>
                  <a:schemeClr val="tx1"/>
                </a:solidFill>
              </a:rPr>
              <a:t>What about </a:t>
            </a:r>
            <a:r>
              <a:rPr lang="en-US" i="1" dirty="0">
                <a:solidFill>
                  <a:schemeClr val="tx1"/>
                </a:solidFill>
              </a:rPr>
              <a:t>w</a:t>
            </a:r>
            <a:r>
              <a:rPr lang="en-US" dirty="0">
                <a:solidFill>
                  <a:schemeClr val="tx1"/>
                </a:solidFill>
              </a:rPr>
              <a:t> = 2?</a:t>
            </a:r>
          </a:p>
        </p:txBody>
      </p:sp>
      <p:sp>
        <p:nvSpPr>
          <p:cNvPr id="4" name="Content Placeholder 3">
            <a:extLst>
              <a:ext uri="{FF2B5EF4-FFF2-40B4-BE49-F238E27FC236}">
                <a16:creationId xmlns:a16="http://schemas.microsoft.com/office/drawing/2014/main" id="{40A82DD4-C654-5466-FED8-DF47E3ECD623}"/>
              </a:ext>
            </a:extLst>
          </p:cNvPr>
          <p:cNvSpPr>
            <a:spLocks noGrp="1"/>
          </p:cNvSpPr>
          <p:nvPr>
            <p:ph idx="2"/>
          </p:nvPr>
        </p:nvSpPr>
        <p:spPr/>
        <p:txBody>
          <a:bodyPr/>
          <a:lstStyle/>
          <a:p>
            <a:endParaRPr lang="en-US"/>
          </a:p>
        </p:txBody>
      </p:sp>
      <p:graphicFrame>
        <p:nvGraphicFramePr>
          <p:cNvPr id="5" name="Chart 4">
            <a:extLst>
              <a:ext uri="{FF2B5EF4-FFF2-40B4-BE49-F238E27FC236}">
                <a16:creationId xmlns:a16="http://schemas.microsoft.com/office/drawing/2014/main" id="{25E92F97-E84B-E565-7285-75ACE8E67E7D}"/>
              </a:ext>
            </a:extLst>
          </p:cNvPr>
          <p:cNvGraphicFramePr>
            <a:graphicFrameLocks/>
          </p:cNvGraphicFramePr>
          <p:nvPr>
            <p:extLst>
              <p:ext uri="{D42A27DB-BD31-4B8C-83A1-F6EECF244321}">
                <p14:modId xmlns:p14="http://schemas.microsoft.com/office/powerpoint/2010/main" val="1362474792"/>
              </p:ext>
            </p:extLst>
          </p:nvPr>
        </p:nvGraphicFramePr>
        <p:xfrm>
          <a:off x="2226714" y="1908099"/>
          <a:ext cx="5970877" cy="4385168"/>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51BCF91-C87E-0967-2415-79F81329C4CB}"/>
                  </a:ext>
                </a:extLst>
              </p:cNvPr>
              <p:cNvSpPr txBox="1"/>
              <p:nvPr/>
            </p:nvSpPr>
            <p:spPr>
              <a:xfrm>
                <a:off x="7844483" y="5076771"/>
                <a:ext cx="269304"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𝒘</m:t>
                      </m:r>
                    </m:oMath>
                  </m:oMathPara>
                </a14:m>
                <a:endParaRPr kumimoji="0" lang="en-US" sz="2000" b="1" i="0" u="none" strike="noStrike" kern="1200" cap="none" spc="0" normalizeH="0" baseline="0" noProof="0" dirty="0">
                  <a:ln>
                    <a:noFill/>
                  </a:ln>
                  <a:solidFill>
                    <a:schemeClr val="tx2"/>
                  </a:solidFill>
                  <a:effectLst/>
                  <a:uLnTx/>
                  <a:uFillTx/>
                  <a:latin typeface="Amazon Ember Light"/>
                  <a:ea typeface="+mn-ea"/>
                  <a:cs typeface="+mn-cs"/>
                </a:endParaRPr>
              </a:p>
            </p:txBody>
          </p:sp>
        </mc:Choice>
        <mc:Fallback xmlns="">
          <p:sp>
            <p:nvSpPr>
              <p:cNvPr id="9" name="TextBox 8">
                <a:extLst>
                  <a:ext uri="{FF2B5EF4-FFF2-40B4-BE49-F238E27FC236}">
                    <a16:creationId xmlns:a16="http://schemas.microsoft.com/office/drawing/2014/main" id="{951BCF91-C87E-0967-2415-79F81329C4CB}"/>
                  </a:ext>
                </a:extLst>
              </p:cNvPr>
              <p:cNvSpPr txBox="1">
                <a:spLocks noRot="1" noChangeAspect="1" noMove="1" noResize="1" noEditPoints="1" noAdjustHandles="1" noChangeArrowheads="1" noChangeShapeType="1" noTextEdit="1"/>
              </p:cNvSpPr>
              <p:nvPr/>
            </p:nvSpPr>
            <p:spPr>
              <a:xfrm>
                <a:off x="7844483" y="5076771"/>
                <a:ext cx="269304" cy="307777"/>
              </a:xfrm>
              <a:prstGeom prst="rect">
                <a:avLst/>
              </a:prstGeom>
              <a:blipFill>
                <a:blip r:embed="rId9"/>
                <a:stretch>
                  <a:fillRect l="-9091" r="-13636"/>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F4D82824-6BC4-4FBD-AF55-227C6B02E4B1}"/>
              </a:ext>
            </a:extLst>
          </p:cNvPr>
          <p:cNvCxnSpPr>
            <a:cxnSpLocks/>
          </p:cNvCxnSpPr>
          <p:nvPr/>
        </p:nvCxnSpPr>
        <p:spPr>
          <a:xfrm flipH="1">
            <a:off x="6026150" y="4640372"/>
            <a:ext cx="448015" cy="449099"/>
          </a:xfrm>
          <a:prstGeom prst="straightConnector1">
            <a:avLst/>
          </a:prstGeom>
          <a:ln w="57150">
            <a:solidFill>
              <a:schemeClr val="accent5"/>
            </a:solidFill>
            <a:tailEnd type="triangle"/>
          </a:ln>
          <a:effectLst/>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9D39DBA4-FC36-1E10-BE4C-F9DEDE00D6DC}"/>
              </a:ext>
            </a:extLst>
          </p:cNvPr>
          <p:cNvSpPr/>
          <p:nvPr/>
        </p:nvSpPr>
        <p:spPr>
          <a:xfrm>
            <a:off x="6505915" y="4412072"/>
            <a:ext cx="226899" cy="226901"/>
          </a:xfrm>
          <a:prstGeom prst="ellipse">
            <a:avLst/>
          </a:prstGeom>
          <a:solidFill>
            <a:schemeClr val="accent6"/>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8" name="Oval 27">
            <a:extLst>
              <a:ext uri="{FF2B5EF4-FFF2-40B4-BE49-F238E27FC236}">
                <a16:creationId xmlns:a16="http://schemas.microsoft.com/office/drawing/2014/main" id="{3CB6C785-3C90-2C4A-455D-7C2E1BA791AB}"/>
              </a:ext>
            </a:extLst>
          </p:cNvPr>
          <p:cNvSpPr/>
          <p:nvPr/>
        </p:nvSpPr>
        <p:spPr>
          <a:xfrm>
            <a:off x="7186514" y="3302030"/>
            <a:ext cx="226899" cy="226901"/>
          </a:xfrm>
          <a:prstGeom prst="ellipse">
            <a:avLst/>
          </a:prstGeom>
          <a:solidFill>
            <a:schemeClr val="accent6"/>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9" name="Oval 28">
            <a:extLst>
              <a:ext uri="{FF2B5EF4-FFF2-40B4-BE49-F238E27FC236}">
                <a16:creationId xmlns:a16="http://schemas.microsoft.com/office/drawing/2014/main" id="{18CBDAE9-8B6E-D647-8682-B771372ACCAB}"/>
              </a:ext>
            </a:extLst>
          </p:cNvPr>
          <p:cNvSpPr/>
          <p:nvPr/>
        </p:nvSpPr>
        <p:spPr>
          <a:xfrm>
            <a:off x="5801672" y="5051371"/>
            <a:ext cx="226899" cy="226901"/>
          </a:xfrm>
          <a:prstGeom prst="ellipse">
            <a:avLst/>
          </a:prstGeom>
          <a:solidFill>
            <a:schemeClr val="accent6"/>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34378943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CC3583-8106-41EF-B75F-D6C5732CBEFE}"/>
              </a:ext>
            </a:extLst>
          </p:cNvPr>
          <p:cNvSpPr>
            <a:spLocks noGrp="1"/>
          </p:cNvSpPr>
          <p:nvPr>
            <p:ph type="sldNum" idx="97"/>
          </p:nvPr>
        </p:nvSpPr>
        <p:spPr/>
        <p:txBody>
          <a:bodyPr/>
          <a:lstStyle/>
          <a:p>
            <a:fld id="{86A8BF56-6CB3-514C-9A64-F39D95C9E25B}" type="slidenum">
              <a:rPr lang="en-US" smtClean="0"/>
              <a:t>39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ea typeface="Amazon Ember" panose="020B0603020204020204" pitchFamily="34" charset="0"/>
                <a:cs typeface="Amazon Ember" panose="020B0603020204020204" pitchFamily="34" charset="0"/>
              </a:rPr>
              <a:t>Source graphic: What is happening here?</a:t>
            </a:r>
            <a:endParaRPr lang="en-US" dirty="0">
              <a:latin typeface="+mj-lt"/>
              <a:ea typeface="Amazon Ember" panose="020B0603020204020204" pitchFamily="34" charset="0"/>
              <a:cs typeface="Amazon Ember" panose="020B0603020204020204" pitchFamily="34" charset="0"/>
            </a:endParaRPr>
          </a:p>
        </p:txBody>
      </p:sp>
      <p:sp>
        <p:nvSpPr>
          <p:cNvPr id="4" name="Content Placeholder 3">
            <a:extLst>
              <a:ext uri="{FF2B5EF4-FFF2-40B4-BE49-F238E27FC236}">
                <a16:creationId xmlns:a16="http://schemas.microsoft.com/office/drawing/2014/main" id="{323ACD59-F170-B62A-AD2A-795D660F4D39}"/>
              </a:ext>
            </a:extLst>
          </p:cNvPr>
          <p:cNvSpPr>
            <a:spLocks noGrp="1"/>
          </p:cNvSpPr>
          <p:nvPr>
            <p:ph idx="2"/>
          </p:nvPr>
        </p:nvSpPr>
        <p:spPr/>
        <p:txBody>
          <a:bodyPr/>
          <a:lstStyle/>
          <a:p>
            <a:endParaRPr lang="en-US"/>
          </a:p>
        </p:txBody>
      </p:sp>
      <p:grpSp>
        <p:nvGrpSpPr>
          <p:cNvPr id="21" name="Group 20">
            <a:extLst>
              <a:ext uri="{FF2B5EF4-FFF2-40B4-BE49-F238E27FC236}">
                <a16:creationId xmlns:a16="http://schemas.microsoft.com/office/drawing/2014/main" id="{A746A09E-8202-902B-0CBD-C49007740BF4}"/>
              </a:ext>
            </a:extLst>
          </p:cNvPr>
          <p:cNvGrpSpPr/>
          <p:nvPr/>
        </p:nvGrpSpPr>
        <p:grpSpPr>
          <a:xfrm>
            <a:off x="2226714" y="1908099"/>
            <a:ext cx="6297854" cy="4385168"/>
            <a:chOff x="2226714" y="1908099"/>
            <a:chExt cx="6297854" cy="4385168"/>
          </a:xfrm>
        </p:grpSpPr>
        <mc:AlternateContent xmlns:mc="http://schemas.openxmlformats.org/markup-compatibility/2006" xmlns:a14="http://schemas.microsoft.com/office/drawing/2010/main">
          <mc:Choice Requires="a14">
            <p:graphicFrame>
              <p:nvGraphicFramePr>
                <p:cNvPr id="8" name="Chart 7">
                  <a:extLst>
                    <a:ext uri="{FF2B5EF4-FFF2-40B4-BE49-F238E27FC236}">
                      <a16:creationId xmlns:a16="http://schemas.microsoft.com/office/drawing/2014/main" id="{0C4B5496-BA88-F192-C264-AF620E001BD4}"/>
                    </a:ext>
                  </a:extLst>
                </p:cNvPr>
                <p:cNvGraphicFramePr>
                  <a:graphicFrameLocks/>
                </p:cNvGraphicFramePr>
                <p:nvPr>
                  <p:extLst>
                    <p:ext uri="{D42A27DB-BD31-4B8C-83A1-F6EECF244321}">
                      <p14:modId xmlns:p14="http://schemas.microsoft.com/office/powerpoint/2010/main" val="3641943305"/>
                    </p:ext>
                  </p:extLst>
                </p:nvPr>
              </p:nvGraphicFramePr>
              <p:xfrm>
                <a:off x="2226714" y="1908099"/>
                <a:ext cx="5970877" cy="4385168"/>
              </p:xfrm>
              <a:graphic>
                <a:graphicData uri="http://schemas.openxmlformats.org/drawingml/2006/chart">
                  <c:chart xmlns:c="http://schemas.openxmlformats.org/drawingml/2006/chart" xmlns:r="http://schemas.openxmlformats.org/officeDocument/2006/relationships" r:id="rId3"/>
                </a:graphicData>
              </a:graphic>
            </p:graphicFrame>
          </mc:Choice>
          <mc:Fallback xmlns="">
            <p:graphicFrame>
              <p:nvGraphicFramePr>
                <p:cNvPr id="8" name="Chart 7">
                  <a:extLst>
                    <a:ext uri="{FF2B5EF4-FFF2-40B4-BE49-F238E27FC236}">
                      <a16:creationId xmlns:a16="http://schemas.microsoft.com/office/drawing/2014/main" id="{0C4B5496-BA88-F192-C264-AF620E001BD4}"/>
                    </a:ext>
                  </a:extLst>
                </p:cNvPr>
                <p:cNvGraphicFramePr>
                  <a:graphicFrameLocks/>
                </p:cNvGraphicFramePr>
                <p:nvPr>
                  <p:extLst>
                    <p:ext uri="{D42A27DB-BD31-4B8C-83A1-F6EECF244321}">
                      <p14:modId xmlns:p14="http://schemas.microsoft.com/office/powerpoint/2010/main" val="3641943305"/>
                    </p:ext>
                  </p:extLst>
                </p:nvPr>
              </p:nvGraphicFramePr>
              <p:xfrm>
                <a:off x="2226714" y="1908099"/>
                <a:ext cx="5970877" cy="4385168"/>
              </p:xfrm>
              <a:graphic>
                <a:graphicData uri="http://schemas.openxmlformats.org/drawingml/2006/chart">
                  <c:chart xmlns:c="http://schemas.openxmlformats.org/drawingml/2006/chart" xmlns:r="http://schemas.openxmlformats.org/officeDocument/2006/relationships" r:id="rId6"/>
                </a:graphicData>
              </a:graphic>
            </p:graphicFrame>
          </mc:Fallback>
        </mc:AlternateContent>
        <p:sp>
          <p:nvSpPr>
            <p:cNvPr id="40" name="Oval 39">
              <a:extLst>
                <a:ext uri="{FF2B5EF4-FFF2-40B4-BE49-F238E27FC236}">
                  <a16:creationId xmlns:a16="http://schemas.microsoft.com/office/drawing/2014/main" id="{9A5DE2EF-D644-4CD9-9805-0402BD99E5BD}"/>
                </a:ext>
              </a:extLst>
            </p:cNvPr>
            <p:cNvSpPr/>
            <p:nvPr/>
          </p:nvSpPr>
          <p:spPr>
            <a:xfrm>
              <a:off x="6505915" y="4412072"/>
              <a:ext cx="226899" cy="226901"/>
            </a:xfrm>
            <a:prstGeom prst="ellipse">
              <a:avLst/>
            </a:prstGeom>
            <a:solidFill>
              <a:schemeClr val="accent6"/>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 name="Oval 10">
              <a:extLst>
                <a:ext uri="{FF2B5EF4-FFF2-40B4-BE49-F238E27FC236}">
                  <a16:creationId xmlns:a16="http://schemas.microsoft.com/office/drawing/2014/main" id="{04178A81-A6DE-4400-81C4-29E6176FE73D}"/>
                </a:ext>
              </a:extLst>
            </p:cNvPr>
            <p:cNvSpPr/>
            <p:nvPr/>
          </p:nvSpPr>
          <p:spPr>
            <a:xfrm>
              <a:off x="7186514" y="3302030"/>
              <a:ext cx="226899" cy="226901"/>
            </a:xfrm>
            <a:prstGeom prst="ellipse">
              <a:avLst/>
            </a:prstGeom>
            <a:solidFill>
              <a:schemeClr val="accent6"/>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4" name="Oval 13">
              <a:extLst>
                <a:ext uri="{FF2B5EF4-FFF2-40B4-BE49-F238E27FC236}">
                  <a16:creationId xmlns:a16="http://schemas.microsoft.com/office/drawing/2014/main" id="{F9449151-E56B-46CB-ACC3-1A12BCB112DD}"/>
                </a:ext>
              </a:extLst>
            </p:cNvPr>
            <p:cNvSpPr/>
            <p:nvPr/>
          </p:nvSpPr>
          <p:spPr>
            <a:xfrm>
              <a:off x="5801672" y="5051371"/>
              <a:ext cx="226899" cy="226901"/>
            </a:xfrm>
            <a:prstGeom prst="ellipse">
              <a:avLst/>
            </a:prstGeom>
            <a:solidFill>
              <a:schemeClr val="accent6"/>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1D7CB70-B61B-4A9D-BB13-6791EF18CF4E}"/>
                    </a:ext>
                  </a:extLst>
                </p:cNvPr>
                <p:cNvSpPr txBox="1"/>
                <p:nvPr/>
              </p:nvSpPr>
              <p:spPr>
                <a:xfrm>
                  <a:off x="7844483" y="5076771"/>
                  <a:ext cx="269304"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𝒘</m:t>
                        </m:r>
                      </m:oMath>
                    </m:oMathPara>
                  </a14:m>
                  <a:endParaRPr kumimoji="0" lang="en-US" sz="2000" b="1" i="0" u="none" strike="noStrike" kern="1200" cap="none" spc="0" normalizeH="0" baseline="0" noProof="0" dirty="0">
                    <a:ln>
                      <a:noFill/>
                    </a:ln>
                    <a:solidFill>
                      <a:schemeClr val="tx2"/>
                    </a:solidFill>
                    <a:effectLst/>
                    <a:uLnTx/>
                    <a:uFillTx/>
                    <a:latin typeface="Amazon Ember Light"/>
                    <a:ea typeface="+mn-ea"/>
                    <a:cs typeface="+mn-cs"/>
                  </a:endParaRPr>
                </a:p>
              </p:txBody>
            </p:sp>
          </mc:Choice>
          <mc:Fallback xmlns="">
            <p:sp>
              <p:nvSpPr>
                <p:cNvPr id="18" name="TextBox 17">
                  <a:extLst>
                    <a:ext uri="{FF2B5EF4-FFF2-40B4-BE49-F238E27FC236}">
                      <a16:creationId xmlns:a16="http://schemas.microsoft.com/office/drawing/2014/main" id="{D1D7CB70-B61B-4A9D-BB13-6791EF18CF4E}"/>
                    </a:ext>
                  </a:extLst>
                </p:cNvPr>
                <p:cNvSpPr txBox="1">
                  <a:spLocks noRot="1" noChangeAspect="1" noMove="1" noResize="1" noEditPoints="1" noAdjustHandles="1" noChangeArrowheads="1" noChangeShapeType="1" noTextEdit="1"/>
                </p:cNvSpPr>
                <p:nvPr/>
              </p:nvSpPr>
              <p:spPr>
                <a:xfrm>
                  <a:off x="7844483" y="5076771"/>
                  <a:ext cx="269304" cy="307777"/>
                </a:xfrm>
                <a:prstGeom prst="rect">
                  <a:avLst/>
                </a:prstGeom>
                <a:blipFill>
                  <a:blip r:embed="rId7"/>
                  <a:stretch>
                    <a:fillRect l="-9091" r="-13636"/>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B6CBDBEC-7089-4266-9E96-71EC0A49A9A7}"/>
                </a:ext>
              </a:extLst>
            </p:cNvPr>
            <p:cNvCxnSpPr>
              <a:cxnSpLocks/>
            </p:cNvCxnSpPr>
            <p:nvPr/>
          </p:nvCxnSpPr>
          <p:spPr>
            <a:xfrm flipH="1">
              <a:off x="7581900" y="2964702"/>
              <a:ext cx="942668" cy="0"/>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27576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0F45737-D74E-4D40-A7E4-2CF40FF3C1C1}"/>
              </a:ext>
            </a:extLst>
          </p:cNvPr>
          <p:cNvSpPr>
            <a:spLocks noGrp="1"/>
          </p:cNvSpPr>
          <p:nvPr>
            <p:ph type="sldNum" idx="97"/>
          </p:nvPr>
        </p:nvSpPr>
        <p:spPr/>
        <p:txBody>
          <a:bodyPr/>
          <a:lstStyle/>
          <a:p>
            <a:fld id="{86A8BF56-6CB3-514C-9A64-F39D95C9E25B}" type="slidenum">
              <a:rPr lang="en-US" smtClean="0"/>
              <a:pPr/>
              <a:t>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Optimization in ML</a:t>
            </a:r>
          </a:p>
        </p:txBody>
      </p:sp>
      <p:sp>
        <p:nvSpPr>
          <p:cNvPr id="6" name="Content Placeholder 5">
            <a:extLst>
              <a:ext uri="{FF2B5EF4-FFF2-40B4-BE49-F238E27FC236}">
                <a16:creationId xmlns:a16="http://schemas.microsoft.com/office/drawing/2014/main" id="{354F3DA4-F5D1-E941-9AF6-B310884D0BA7}"/>
              </a:ext>
            </a:extLst>
          </p:cNvPr>
          <p:cNvSpPr>
            <a:spLocks noGrp="1"/>
          </p:cNvSpPr>
          <p:nvPr>
            <p:ph type="body" idx="2"/>
          </p:nvPr>
        </p:nvSpPr>
        <p:spPr/>
        <p:txBody>
          <a:bodyPr/>
          <a:lstStyle/>
          <a:p>
            <a:pPr marL="0" indent="0">
              <a:buNone/>
            </a:pPr>
            <a:r>
              <a:rPr lang="en-US" dirty="0"/>
              <a:t>When you build and train an ML model, you hope for the following:</a:t>
            </a:r>
          </a:p>
        </p:txBody>
      </p:sp>
      <p:pic>
        <p:nvPicPr>
          <p:cNvPr id="28" name="Picture 27" descr="Flowchart of the ideal result for an ML model where features are used to create rules that output the target value.">
            <a:extLst>
              <a:ext uri="{FF2B5EF4-FFF2-40B4-BE49-F238E27FC236}">
                <a16:creationId xmlns:a16="http://schemas.microsoft.com/office/drawing/2014/main" id="{103D1AF5-1867-4BED-8A52-A376BAF0BF95}"/>
              </a:ext>
            </a:extLst>
          </p:cNvPr>
          <p:cNvPicPr>
            <a:picLocks noChangeAspect="1"/>
          </p:cNvPicPr>
          <p:nvPr/>
        </p:nvPicPr>
        <p:blipFill>
          <a:blip r:embed="rId3"/>
          <a:stretch>
            <a:fillRect/>
          </a:stretch>
        </p:blipFill>
        <p:spPr>
          <a:xfrm>
            <a:off x="673154" y="1993703"/>
            <a:ext cx="10126334" cy="713294"/>
          </a:xfrm>
          <a:prstGeom prst="rect">
            <a:avLst/>
          </a:prstGeom>
        </p:spPr>
      </p:pic>
      <p:sp>
        <p:nvSpPr>
          <p:cNvPr id="4" name="TextBox 3">
            <a:extLst>
              <a:ext uri="{FF2B5EF4-FFF2-40B4-BE49-F238E27FC236}">
                <a16:creationId xmlns:a16="http://schemas.microsoft.com/office/drawing/2014/main" id="{866EFCAF-7168-485E-8257-D62DCBE3929D}"/>
              </a:ext>
            </a:extLst>
          </p:cNvPr>
          <p:cNvSpPr txBox="1"/>
          <p:nvPr/>
        </p:nvSpPr>
        <p:spPr>
          <a:xfrm>
            <a:off x="359664" y="3062256"/>
            <a:ext cx="8211130" cy="523220"/>
          </a:xfrm>
          <a:prstGeom prst="rect">
            <a:avLst/>
          </a:prstGeom>
          <a:noFill/>
        </p:spPr>
        <p:txBody>
          <a:bodyPr wrap="square" rtlCol="0">
            <a:spAutoFit/>
          </a:bodyPr>
          <a:lstStyle/>
          <a:p>
            <a:r>
              <a:rPr lang="en-US" sz="2800" dirty="0">
                <a:solidFill>
                  <a:schemeClr val="tx2"/>
                </a:solidFill>
              </a:rPr>
              <a:t>However, the reality is usually as follows: </a:t>
            </a:r>
          </a:p>
        </p:txBody>
      </p:sp>
      <p:pic>
        <p:nvPicPr>
          <p:cNvPr id="30" name="Picture 29" descr="Flowchart of the real result for an ML model where features are used to create rules that output a prediction.">
            <a:extLst>
              <a:ext uri="{FF2B5EF4-FFF2-40B4-BE49-F238E27FC236}">
                <a16:creationId xmlns:a16="http://schemas.microsoft.com/office/drawing/2014/main" id="{BF5AFFFA-CD6D-4C94-B170-369C734F925E}"/>
              </a:ext>
            </a:extLst>
          </p:cNvPr>
          <p:cNvPicPr>
            <a:picLocks noChangeAspect="1"/>
          </p:cNvPicPr>
          <p:nvPr/>
        </p:nvPicPr>
        <p:blipFill>
          <a:blip r:embed="rId4"/>
          <a:stretch>
            <a:fillRect/>
          </a:stretch>
        </p:blipFill>
        <p:spPr>
          <a:xfrm>
            <a:off x="673154" y="3959370"/>
            <a:ext cx="10126334" cy="707197"/>
          </a:xfrm>
          <a:prstGeom prst="rect">
            <a:avLst/>
          </a:prstGeom>
        </p:spPr>
      </p:pic>
      <p:sp>
        <p:nvSpPr>
          <p:cNvPr id="25" name="Up-Down Arrow 24" descr="Arrow indicates a difference, or error, between the target and predicted value.">
            <a:extLst>
              <a:ext uri="{FF2B5EF4-FFF2-40B4-BE49-F238E27FC236}">
                <a16:creationId xmlns:a16="http://schemas.microsoft.com/office/drawing/2014/main" id="{1A230973-8AF6-B04A-AF70-AF20DA7C134D}"/>
              </a:ext>
            </a:extLst>
          </p:cNvPr>
          <p:cNvSpPr/>
          <p:nvPr/>
        </p:nvSpPr>
        <p:spPr>
          <a:xfrm>
            <a:off x="9202994" y="2736974"/>
            <a:ext cx="400627" cy="1105610"/>
          </a:xfrm>
          <a:prstGeom prst="upDown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26" name="TextBox 25">
            <a:extLst>
              <a:ext uri="{FF2B5EF4-FFF2-40B4-BE49-F238E27FC236}">
                <a16:creationId xmlns:a16="http://schemas.microsoft.com/office/drawing/2014/main" id="{3A78F8E1-B20E-4A4B-9EB1-254CF7060E22}"/>
              </a:ext>
            </a:extLst>
          </p:cNvPr>
          <p:cNvSpPr txBox="1"/>
          <p:nvPr/>
        </p:nvSpPr>
        <p:spPr>
          <a:xfrm>
            <a:off x="9603621" y="3087215"/>
            <a:ext cx="239173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i="0" u="none" strike="noStrike" kern="1200" cap="none" spc="0" normalizeH="0" baseline="0" noProof="0" dirty="0">
                <a:ln>
                  <a:noFill/>
                </a:ln>
                <a:solidFill>
                  <a:schemeClr val="tx2"/>
                </a:solidFill>
                <a:effectLst/>
                <a:uLnTx/>
                <a:uFillTx/>
                <a:ea typeface="Amazon Ember Light" panose="020B0403020204020204" pitchFamily="34" charset="0"/>
                <a:cs typeface="Amazon Ember Light" panose="020B0403020204020204" pitchFamily="34" charset="0"/>
              </a:rPr>
              <a:t>Difference = error</a:t>
            </a:r>
          </a:p>
        </p:txBody>
      </p:sp>
      <p:sp>
        <p:nvSpPr>
          <p:cNvPr id="14" name="TextBox 13">
            <a:extLst>
              <a:ext uri="{FF2B5EF4-FFF2-40B4-BE49-F238E27FC236}">
                <a16:creationId xmlns:a16="http://schemas.microsoft.com/office/drawing/2014/main" id="{1B5A8825-388E-46FF-B5A6-D27708C39FD0}"/>
              </a:ext>
            </a:extLst>
          </p:cNvPr>
          <p:cNvSpPr txBox="1"/>
          <p:nvPr/>
        </p:nvSpPr>
        <p:spPr>
          <a:xfrm>
            <a:off x="359664" y="4812891"/>
            <a:ext cx="9550690" cy="523220"/>
          </a:xfrm>
          <a:prstGeom prst="rect">
            <a:avLst/>
          </a:prstGeom>
          <a:noFill/>
        </p:spPr>
        <p:txBody>
          <a:bodyPr wrap="square" rtlCol="0">
            <a:spAutoFit/>
          </a:bodyPr>
          <a:lstStyle/>
          <a:p>
            <a:r>
              <a:rPr lang="en-US" sz="2800" dirty="0">
                <a:solidFill>
                  <a:schemeClr val="tx2"/>
                </a:solidFill>
                <a:ea typeface="Amazon Ember" panose="020B0603020204020204" pitchFamily="34" charset="0"/>
                <a:cs typeface="Amazon Ember" panose="020B0603020204020204" pitchFamily="34" charset="0"/>
              </a:rPr>
              <a:t>Goal: Train more until the error gets as small as possible</a:t>
            </a:r>
            <a:r>
              <a:rPr lang="en-US" sz="2800" dirty="0">
                <a:ea typeface="Amazon Ember" panose="020B0603020204020204" pitchFamily="34" charset="0"/>
                <a:cs typeface="Amazon Ember" panose="020B0603020204020204" pitchFamily="34" charset="0"/>
              </a:rPr>
              <a:t>!</a:t>
            </a:r>
          </a:p>
        </p:txBody>
      </p:sp>
    </p:spTree>
    <p:extLst>
      <p:ext uri="{BB962C8B-B14F-4D97-AF65-F5344CB8AC3E}">
        <p14:creationId xmlns:p14="http://schemas.microsoft.com/office/powerpoint/2010/main" val="34515686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D79E39C-77F2-43A4-BA91-CA8B2F1377A0}"/>
              </a:ext>
            </a:extLst>
          </p:cNvPr>
          <p:cNvSpPr>
            <a:spLocks noGrp="1"/>
          </p:cNvSpPr>
          <p:nvPr>
            <p:ph type="sldNum" idx="97"/>
          </p:nvPr>
        </p:nvSpPr>
        <p:spPr/>
        <p:txBody>
          <a:bodyPr/>
          <a:lstStyle/>
          <a:p>
            <a:fld id="{86A8BF56-6CB3-514C-9A64-F39D95C9E25B}" type="slidenum">
              <a:rPr lang="en-US" smtClean="0"/>
              <a:t>40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chor="b">
            <a:noAutofit/>
          </a:bodyPr>
          <a:lstStyle/>
          <a:p>
            <a:r>
              <a:rPr lang="en-US" sz="2800" dirty="0">
                <a:ea typeface="Amazon Ember" panose="020B0603020204020204" pitchFamily="34" charset="0"/>
                <a:cs typeface="Amazon Ember" panose="020B0603020204020204" pitchFamily="34" charset="0"/>
              </a:rPr>
              <a:t>Source graphic: How gradients work mathematically (1 of 4)</a:t>
            </a:r>
            <a:endParaRPr lang="en-US" sz="2800" dirty="0">
              <a:latin typeface="+mj-lt"/>
              <a:ea typeface="Amazon Ember" panose="020B0603020204020204" pitchFamily="34" charset="0"/>
              <a:cs typeface="Amazon Ember" panose="020B0603020204020204" pitchFamily="34" charset="0"/>
            </a:endParaRP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pPr marL="0" indent="0">
              <a:buNone/>
            </a:pPr>
            <a:r>
              <a:rPr kumimoji="0" lang="en-US" sz="2800" b="0" i="0" u="none" strike="noStrike" kern="1200" cap="none" spc="0" normalizeH="0" baseline="0" noProof="0" dirty="0">
                <a:ln>
                  <a:noFill/>
                </a:ln>
                <a:solidFill>
                  <a:srgbClr val="232F3E"/>
                </a:solidFill>
                <a:effectLst/>
                <a:uLnTx/>
                <a:uFillTx/>
                <a:latin typeface="+mn-lt"/>
                <a:ea typeface="Amazon Ember" panose="020B0603020204020204" pitchFamily="34" charset="0"/>
                <a:cs typeface="Amazon Ember" panose="020B0603020204020204" pitchFamily="34" charset="0"/>
              </a:rPr>
              <a:t> 	</a:t>
            </a:r>
            <a:endParaRPr lang="en-US" b="1" dirty="0">
              <a:solidFill>
                <a:schemeClr val="accent6"/>
              </a:solidFill>
              <a:latin typeface="+mn-lt"/>
              <a:ea typeface="Amazon Ember" panose="020B0603020204020204" pitchFamily="34" charset="0"/>
              <a:cs typeface="Amazon Ember" panose="020B0603020204020204" pitchFamily="34" charset="0"/>
            </a:endParaRPr>
          </a:p>
        </p:txBody>
      </p:sp>
      <p:grpSp>
        <p:nvGrpSpPr>
          <p:cNvPr id="30" name="Group 29">
            <a:extLst>
              <a:ext uri="{FF2B5EF4-FFF2-40B4-BE49-F238E27FC236}">
                <a16:creationId xmlns:a16="http://schemas.microsoft.com/office/drawing/2014/main" id="{B0A1194B-F8F5-CB8C-2871-BBE8EC5CE69C}"/>
              </a:ext>
            </a:extLst>
          </p:cNvPr>
          <p:cNvGrpSpPr/>
          <p:nvPr/>
        </p:nvGrpSpPr>
        <p:grpSpPr>
          <a:xfrm>
            <a:off x="273267" y="2113914"/>
            <a:ext cx="5163739" cy="3907695"/>
            <a:chOff x="-5129972" y="2454335"/>
            <a:chExt cx="5163739" cy="3907695"/>
          </a:xfrm>
        </p:grpSpPr>
        <mc:AlternateContent xmlns:mc="http://schemas.openxmlformats.org/markup-compatibility/2006" xmlns:a14="http://schemas.microsoft.com/office/drawing/2010/main">
          <mc:Choice Requires="a14">
            <p:graphicFrame>
              <p:nvGraphicFramePr>
                <p:cNvPr id="32" name="Chart 31">
                  <a:extLst>
                    <a:ext uri="{FF2B5EF4-FFF2-40B4-BE49-F238E27FC236}">
                      <a16:creationId xmlns:a16="http://schemas.microsoft.com/office/drawing/2014/main" id="{E7A685AA-9CE5-8E4A-AF9F-FE4271B04DD7}"/>
                    </a:ext>
                  </a:extLst>
                </p:cNvPr>
                <p:cNvGraphicFramePr>
                  <a:graphicFrameLocks/>
                </p:cNvGraphicFramePr>
                <p:nvPr>
                  <p:extLst>
                    <p:ext uri="{D42A27DB-BD31-4B8C-83A1-F6EECF244321}">
                      <p14:modId xmlns:p14="http://schemas.microsoft.com/office/powerpoint/2010/main" val="4235928255"/>
                    </p:ext>
                  </p:extLst>
                </p:nvPr>
              </p:nvGraphicFramePr>
              <p:xfrm>
                <a:off x="-5129972" y="2454335"/>
                <a:ext cx="5163739" cy="3907695"/>
              </p:xfrm>
              <a:graphic>
                <a:graphicData uri="http://schemas.openxmlformats.org/drawingml/2006/chart">
                  <c:chart xmlns:c="http://schemas.openxmlformats.org/drawingml/2006/chart" xmlns:r="http://schemas.openxmlformats.org/officeDocument/2006/relationships" r:id="rId3"/>
                </a:graphicData>
              </a:graphic>
            </p:graphicFrame>
          </mc:Choice>
          <mc:Fallback xmlns="">
            <p:graphicFrame>
              <p:nvGraphicFramePr>
                <p:cNvPr id="32" name="Chart 31">
                  <a:extLst>
                    <a:ext uri="{FF2B5EF4-FFF2-40B4-BE49-F238E27FC236}">
                      <a16:creationId xmlns:a16="http://schemas.microsoft.com/office/drawing/2014/main" id="{E7A685AA-9CE5-8E4A-AF9F-FE4271B04DD7}"/>
                    </a:ext>
                  </a:extLst>
                </p:cNvPr>
                <p:cNvGraphicFramePr>
                  <a:graphicFrameLocks/>
                </p:cNvGraphicFramePr>
                <p:nvPr>
                  <p:extLst>
                    <p:ext uri="{D42A27DB-BD31-4B8C-83A1-F6EECF244321}">
                      <p14:modId xmlns:p14="http://schemas.microsoft.com/office/powerpoint/2010/main" val="4235928255"/>
                    </p:ext>
                  </p:extLst>
                </p:nvPr>
              </p:nvGraphicFramePr>
              <p:xfrm>
                <a:off x="-5129972" y="2454335"/>
                <a:ext cx="5163739" cy="3907695"/>
              </p:xfrm>
              <a:graphic>
                <a:graphicData uri="http://schemas.openxmlformats.org/drawingml/2006/chart">
                  <c:chart xmlns:c="http://schemas.openxmlformats.org/drawingml/2006/chart" xmlns:r="http://schemas.openxmlformats.org/officeDocument/2006/relationships" r:id="rId19"/>
                </a:graphicData>
              </a:graphic>
            </p:graphicFrame>
          </mc:Fallback>
        </mc:AlternateContent>
        <p:cxnSp>
          <p:nvCxnSpPr>
            <p:cNvPr id="33" name="Straight Arrow Connector 32">
              <a:extLst>
                <a:ext uri="{FF2B5EF4-FFF2-40B4-BE49-F238E27FC236}">
                  <a16:creationId xmlns:a16="http://schemas.microsoft.com/office/drawing/2014/main" id="{A0524CF3-BF37-C3D0-E85A-CAB40DEBE78F}"/>
                </a:ext>
              </a:extLst>
            </p:cNvPr>
            <p:cNvCxnSpPr>
              <a:cxnSpLocks/>
            </p:cNvCxnSpPr>
            <p:nvPr/>
          </p:nvCxnSpPr>
          <p:spPr>
            <a:xfrm flipH="1">
              <a:off x="-2327299" y="5222359"/>
              <a:ext cx="813816" cy="0"/>
            </a:xfrm>
            <a:prstGeom prst="straightConnector1">
              <a:avLst/>
            </a:prstGeom>
            <a:ln w="31750">
              <a:solidFill>
                <a:schemeClr val="accent6"/>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2BA905B-C508-ADAE-DB24-1C9B51B67388}"/>
                </a:ext>
              </a:extLst>
            </p:cNvPr>
            <p:cNvCxnSpPr>
              <a:cxnSpLocks/>
            </p:cNvCxnSpPr>
            <p:nvPr/>
          </p:nvCxnSpPr>
          <p:spPr>
            <a:xfrm flipH="1">
              <a:off x="-1513483" y="5222359"/>
              <a:ext cx="813816" cy="0"/>
            </a:xfrm>
            <a:prstGeom prst="straightConnector1">
              <a:avLst/>
            </a:prstGeom>
            <a:ln w="31750">
              <a:solidFill>
                <a:schemeClr val="accent6"/>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394C3BB7-8321-D0DC-28E2-75172EFC447B}"/>
                </a:ext>
              </a:extLst>
            </p:cNvPr>
            <p:cNvSpPr/>
            <p:nvPr/>
          </p:nvSpPr>
          <p:spPr>
            <a:xfrm>
              <a:off x="-1582063" y="5153779"/>
              <a:ext cx="137160" cy="137160"/>
            </a:xfrm>
            <a:prstGeom prst="ellipse">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mc:AlternateContent xmlns:mc="http://schemas.openxmlformats.org/markup-compatibility/2006" xmlns:a14="http://schemas.microsoft.com/office/drawing/2010/main">
          <mc:Choice Requires="a14">
            <p:sp>
              <p:nvSpPr>
                <p:cNvPr id="56" name="TextBox 55" descr="Plot for the function 𝑓(𝑤)=0.6𝑤^2&#10;Gradient is computed at w=0, w=2, w=4 and w=-3.">
                  <a:extLst>
                    <a:ext uri="{FF2B5EF4-FFF2-40B4-BE49-F238E27FC236}">
                      <a16:creationId xmlns:a16="http://schemas.microsoft.com/office/drawing/2014/main" id="{CD752B93-4D06-6F7C-539A-EAB0DF1AE068}"/>
                    </a:ext>
                  </a:extLst>
                </p:cNvPr>
                <p:cNvSpPr txBox="1"/>
                <p:nvPr/>
              </p:nvSpPr>
              <p:spPr>
                <a:xfrm>
                  <a:off x="-1109081" y="4895579"/>
                  <a:ext cx="723724"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sz="20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e>
                        </m:d>
                      </m:oMath>
                    </m:oMathPara>
                  </a14:m>
                  <a:endParaRPr kumimoji="0" lang="en-US" sz="20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56" name="TextBox 55" descr="Plot for the function 𝑓(𝑤)=0.6𝑤^2&#10;Gradient is computed at w=0, w=2, w=4 and w=-3.">
                  <a:extLst>
                    <a:ext uri="{FF2B5EF4-FFF2-40B4-BE49-F238E27FC236}">
                      <a16:creationId xmlns:a16="http://schemas.microsoft.com/office/drawing/2014/main" id="{CD752B93-4D06-6F7C-539A-EAB0DF1AE068}"/>
                    </a:ext>
                  </a:extLst>
                </p:cNvPr>
                <p:cNvSpPr txBox="1">
                  <a:spLocks noRot="1" noChangeAspect="1" noMove="1" noResize="1" noEditPoints="1" noAdjustHandles="1" noChangeArrowheads="1" noChangeShapeType="1" noTextEdit="1"/>
                </p:cNvSpPr>
                <p:nvPr/>
              </p:nvSpPr>
              <p:spPr>
                <a:xfrm>
                  <a:off x="-1109081" y="4895579"/>
                  <a:ext cx="723724" cy="307777"/>
                </a:xfrm>
                <a:prstGeom prst="rect">
                  <a:avLst/>
                </a:prstGeom>
                <a:blipFill>
                  <a:blip r:embed="rId20"/>
                  <a:stretch>
                    <a:fillRect l="-5085" b="-26923"/>
                  </a:stretch>
                </a:blipFill>
              </p:spPr>
              <p:txBody>
                <a:bodyPr/>
                <a:lstStyle/>
                <a:p>
                  <a:r>
                    <a:rPr lang="en-US">
                      <a:noFill/>
                    </a:rPr>
                    <a:t> </a:t>
                  </a:r>
                </a:p>
              </p:txBody>
            </p:sp>
          </mc:Fallback>
        </mc:AlternateContent>
      </p:grpSp>
      <p:cxnSp>
        <p:nvCxnSpPr>
          <p:cNvPr id="59" name="Straight Connector 58">
            <a:extLst>
              <a:ext uri="{FF2B5EF4-FFF2-40B4-BE49-F238E27FC236}">
                <a16:creationId xmlns:a16="http://schemas.microsoft.com/office/drawing/2014/main" id="{A8BC9B98-60E3-6868-B893-D9BFD5362CFD}"/>
              </a:ext>
            </a:extLst>
          </p:cNvPr>
          <p:cNvCxnSpPr/>
          <p:nvPr/>
        </p:nvCxnSpPr>
        <p:spPr>
          <a:xfrm>
            <a:off x="3075940" y="4356100"/>
            <a:ext cx="0" cy="1257300"/>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340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2CC152-05A3-429E-9074-DBE5283C85FD}"/>
              </a:ext>
            </a:extLst>
          </p:cNvPr>
          <p:cNvSpPr>
            <a:spLocks noGrp="1"/>
          </p:cNvSpPr>
          <p:nvPr>
            <p:ph type="sldNum" idx="97"/>
          </p:nvPr>
        </p:nvSpPr>
        <p:spPr/>
        <p:txBody>
          <a:bodyPr/>
          <a:lstStyle/>
          <a:p>
            <a:fld id="{86A8BF56-6CB3-514C-9A64-F39D95C9E25B}" type="slidenum">
              <a:rPr lang="en-US" smtClean="0"/>
              <a:t>41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chor="b">
            <a:noAutofit/>
          </a:bodyPr>
          <a:lstStyle/>
          <a:p>
            <a:r>
              <a:rPr lang="en-US" sz="2800" dirty="0">
                <a:ea typeface="Amazon Ember" panose="020B0603020204020204" pitchFamily="34" charset="0"/>
                <a:cs typeface="Amazon Ember" panose="020B0603020204020204" pitchFamily="34" charset="0"/>
              </a:rPr>
              <a:t>Source graphic: How gradients work mathematically (2 of 4)</a:t>
            </a:r>
            <a:endParaRPr lang="en-US" sz="2800" dirty="0">
              <a:latin typeface="+mj-lt"/>
              <a:ea typeface="Amazon Ember" panose="020B0603020204020204" pitchFamily="34" charset="0"/>
              <a:cs typeface="Amazon Ember" panose="020B0603020204020204" pitchFamily="34" charset="0"/>
            </a:endParaRPr>
          </a:p>
        </p:txBody>
      </p:sp>
      <p:sp>
        <p:nvSpPr>
          <p:cNvPr id="4" name="Content Placeholder 3">
            <a:extLst>
              <a:ext uri="{FF2B5EF4-FFF2-40B4-BE49-F238E27FC236}">
                <a16:creationId xmlns:a16="http://schemas.microsoft.com/office/drawing/2014/main" id="{47CAC11A-0C0A-C178-A678-8DBC191D1FEE}"/>
              </a:ext>
            </a:extLst>
          </p:cNvPr>
          <p:cNvSpPr>
            <a:spLocks noGrp="1"/>
          </p:cNvSpPr>
          <p:nvPr>
            <p:ph idx="2"/>
          </p:nvPr>
        </p:nvSpPr>
        <p:spPr/>
        <p:txBody>
          <a:bodyPr/>
          <a:lstStyle/>
          <a:p>
            <a:endParaRPr lang="en-US"/>
          </a:p>
        </p:txBody>
      </p:sp>
      <p:sp>
        <p:nvSpPr>
          <p:cNvPr id="8" name="Rectangle 7">
            <a:extLst>
              <a:ext uri="{FF2B5EF4-FFF2-40B4-BE49-F238E27FC236}">
                <a16:creationId xmlns:a16="http://schemas.microsoft.com/office/drawing/2014/main" id="{61A38246-873D-4F21-B200-B357C167C406}"/>
              </a:ext>
            </a:extLst>
          </p:cNvPr>
          <p:cNvSpPr/>
          <p:nvPr/>
        </p:nvSpPr>
        <p:spPr>
          <a:xfrm>
            <a:off x="4994912" y="2286000"/>
            <a:ext cx="77549" cy="2806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2FCAE240-79DD-45FA-8E41-A4911A40BC5B}"/>
              </a:ext>
            </a:extLst>
          </p:cNvPr>
          <p:cNvSpPr/>
          <p:nvPr/>
        </p:nvSpPr>
        <p:spPr>
          <a:xfrm>
            <a:off x="725264" y="2438400"/>
            <a:ext cx="77549" cy="25554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6950DBA4-57CB-4955-0CB6-6E82E32099C8}"/>
              </a:ext>
            </a:extLst>
          </p:cNvPr>
          <p:cNvGrpSpPr/>
          <p:nvPr/>
        </p:nvGrpSpPr>
        <p:grpSpPr>
          <a:xfrm>
            <a:off x="273267" y="2113914"/>
            <a:ext cx="5917492" cy="3907695"/>
            <a:chOff x="-5129972" y="2454335"/>
            <a:chExt cx="5917492" cy="3907695"/>
          </a:xfrm>
        </p:grpSpPr>
        <mc:AlternateContent xmlns:mc="http://schemas.openxmlformats.org/markup-compatibility/2006" xmlns:a14="http://schemas.microsoft.com/office/drawing/2010/main">
          <mc:Choice Requires="a14">
            <p:graphicFrame>
              <p:nvGraphicFramePr>
                <p:cNvPr id="38" name="Chart 37">
                  <a:extLst>
                    <a:ext uri="{FF2B5EF4-FFF2-40B4-BE49-F238E27FC236}">
                      <a16:creationId xmlns:a16="http://schemas.microsoft.com/office/drawing/2014/main" id="{2BE0627B-2552-385E-EE1D-290F1C12155F}"/>
                    </a:ext>
                  </a:extLst>
                </p:cNvPr>
                <p:cNvGraphicFramePr>
                  <a:graphicFrameLocks/>
                </p:cNvGraphicFramePr>
                <p:nvPr>
                  <p:extLst>
                    <p:ext uri="{D42A27DB-BD31-4B8C-83A1-F6EECF244321}">
                      <p14:modId xmlns:p14="http://schemas.microsoft.com/office/powerpoint/2010/main" val="3959984802"/>
                    </p:ext>
                  </p:extLst>
                </p:nvPr>
              </p:nvGraphicFramePr>
              <p:xfrm>
                <a:off x="-5129972" y="2454335"/>
                <a:ext cx="5163739" cy="3907695"/>
              </p:xfrm>
              <a:graphic>
                <a:graphicData uri="http://schemas.openxmlformats.org/drawingml/2006/chart">
                  <c:chart xmlns:c="http://schemas.openxmlformats.org/drawingml/2006/chart" xmlns:r="http://schemas.openxmlformats.org/officeDocument/2006/relationships" r:id="rId3"/>
                </a:graphicData>
              </a:graphic>
            </p:graphicFrame>
          </mc:Choice>
          <mc:Fallback xmlns="">
            <p:graphicFrame>
              <p:nvGraphicFramePr>
                <p:cNvPr id="38" name="Chart 37">
                  <a:extLst>
                    <a:ext uri="{FF2B5EF4-FFF2-40B4-BE49-F238E27FC236}">
                      <a16:creationId xmlns:a16="http://schemas.microsoft.com/office/drawing/2014/main" id="{2BE0627B-2552-385E-EE1D-290F1C12155F}"/>
                    </a:ext>
                  </a:extLst>
                </p:cNvPr>
                <p:cNvGraphicFramePr>
                  <a:graphicFrameLocks/>
                </p:cNvGraphicFramePr>
                <p:nvPr>
                  <p:extLst>
                    <p:ext uri="{D42A27DB-BD31-4B8C-83A1-F6EECF244321}">
                      <p14:modId xmlns:p14="http://schemas.microsoft.com/office/powerpoint/2010/main" val="3959984802"/>
                    </p:ext>
                  </p:extLst>
                </p:nvPr>
              </p:nvGraphicFramePr>
              <p:xfrm>
                <a:off x="-5129972" y="2454335"/>
                <a:ext cx="5163739" cy="3907695"/>
              </p:xfrm>
              <a:graphic>
                <a:graphicData uri="http://schemas.openxmlformats.org/drawingml/2006/chart">
                  <c:chart xmlns:c="http://schemas.openxmlformats.org/drawingml/2006/chart" xmlns:r="http://schemas.openxmlformats.org/officeDocument/2006/relationships" r:id="rId21"/>
                </a:graphicData>
              </a:graphic>
            </p:graphicFrame>
          </mc:Fallback>
        </mc:AlternateContent>
        <p:cxnSp>
          <p:nvCxnSpPr>
            <p:cNvPr id="39" name="Straight Arrow Connector 38">
              <a:extLst>
                <a:ext uri="{FF2B5EF4-FFF2-40B4-BE49-F238E27FC236}">
                  <a16:creationId xmlns:a16="http://schemas.microsoft.com/office/drawing/2014/main" id="{773101DD-95BC-1D07-54B4-7D15D5D23AB9}"/>
                </a:ext>
              </a:extLst>
            </p:cNvPr>
            <p:cNvCxnSpPr>
              <a:cxnSpLocks/>
            </p:cNvCxnSpPr>
            <p:nvPr/>
          </p:nvCxnSpPr>
          <p:spPr>
            <a:xfrm flipH="1">
              <a:off x="-2327299" y="5222359"/>
              <a:ext cx="813816" cy="0"/>
            </a:xfrm>
            <a:prstGeom prst="straightConnector1">
              <a:avLst/>
            </a:prstGeom>
            <a:ln w="31750">
              <a:solidFill>
                <a:schemeClr val="accent6"/>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638B6A9-BE64-6D5C-CB38-A3003800B235}"/>
                </a:ext>
              </a:extLst>
            </p:cNvPr>
            <p:cNvCxnSpPr>
              <a:cxnSpLocks/>
            </p:cNvCxnSpPr>
            <p:nvPr/>
          </p:nvCxnSpPr>
          <p:spPr>
            <a:xfrm flipH="1">
              <a:off x="-1513483" y="5222359"/>
              <a:ext cx="813816" cy="0"/>
            </a:xfrm>
            <a:prstGeom prst="straightConnector1">
              <a:avLst/>
            </a:prstGeom>
            <a:ln w="31750">
              <a:solidFill>
                <a:schemeClr val="accent6"/>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8C21D009-2A71-649C-C22D-2F3BDADBCCB8}"/>
                </a:ext>
              </a:extLst>
            </p:cNvPr>
            <p:cNvSpPr/>
            <p:nvPr/>
          </p:nvSpPr>
          <p:spPr>
            <a:xfrm>
              <a:off x="-1582063" y="5153779"/>
              <a:ext cx="137160" cy="137160"/>
            </a:xfrm>
            <a:prstGeom prst="ellipse">
              <a:avLst/>
            </a:prstGeom>
            <a:solidFill>
              <a:schemeClr val="accent6"/>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42" name="Straight Arrow Connector 41">
              <a:extLst>
                <a:ext uri="{FF2B5EF4-FFF2-40B4-BE49-F238E27FC236}">
                  <a16:creationId xmlns:a16="http://schemas.microsoft.com/office/drawing/2014/main" id="{04657C1F-679F-F1F2-E9B3-DAFFD8C2DA2C}"/>
                </a:ext>
              </a:extLst>
            </p:cNvPr>
            <p:cNvCxnSpPr>
              <a:cxnSpLocks/>
            </p:cNvCxnSpPr>
            <p:nvPr/>
          </p:nvCxnSpPr>
          <p:spPr>
            <a:xfrm flipH="1">
              <a:off x="-2467744" y="4395271"/>
              <a:ext cx="1627632" cy="0"/>
            </a:xfrm>
            <a:prstGeom prst="straightConnector1">
              <a:avLst/>
            </a:prstGeom>
            <a:ln w="31750">
              <a:solidFill>
                <a:schemeClr val="accent6"/>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577458C-BE84-C7A7-CAD2-360ADCC59A7D}"/>
                </a:ext>
              </a:extLst>
            </p:cNvPr>
            <p:cNvCxnSpPr>
              <a:cxnSpLocks/>
            </p:cNvCxnSpPr>
            <p:nvPr/>
          </p:nvCxnSpPr>
          <p:spPr>
            <a:xfrm>
              <a:off x="-840112" y="4395271"/>
              <a:ext cx="1627632" cy="0"/>
            </a:xfrm>
            <a:prstGeom prst="straightConnector1">
              <a:avLst/>
            </a:prstGeom>
            <a:ln w="31750">
              <a:solidFill>
                <a:schemeClr val="accent6"/>
              </a:solidFill>
              <a:prstDash val="solid"/>
              <a:headEnd type="none"/>
              <a:tailEnd type="stealth"/>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32F7C11F-FA69-9793-B033-F3D03B6C4BDA}"/>
                </a:ext>
              </a:extLst>
            </p:cNvPr>
            <p:cNvSpPr/>
            <p:nvPr/>
          </p:nvSpPr>
          <p:spPr>
            <a:xfrm>
              <a:off x="-908692" y="4326691"/>
              <a:ext cx="137160" cy="137160"/>
            </a:xfrm>
            <a:prstGeom prst="ellipse">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mc:AlternateContent xmlns:mc="http://schemas.openxmlformats.org/markup-compatibility/2006" xmlns:a14="http://schemas.microsoft.com/office/drawing/2010/main">
          <mc:Choice Requires="a14">
            <p:sp>
              <p:nvSpPr>
                <p:cNvPr id="48" name="TextBox 47" descr="Plot for the function 𝑓(𝑤)=0.6𝑤^2&#10;Gradient is computed at w=0, w=2, w=4 and w=-3.">
                  <a:extLst>
                    <a:ext uri="{FF2B5EF4-FFF2-40B4-BE49-F238E27FC236}">
                      <a16:creationId xmlns:a16="http://schemas.microsoft.com/office/drawing/2014/main" id="{B5D3D8A3-0744-F31A-C8BB-C5A68ECAB961}"/>
                    </a:ext>
                  </a:extLst>
                </p:cNvPr>
                <p:cNvSpPr txBox="1"/>
                <p:nvPr/>
              </p:nvSpPr>
              <p:spPr>
                <a:xfrm>
                  <a:off x="-1109081" y="4895579"/>
                  <a:ext cx="723724"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sz="20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e>
                        </m:d>
                      </m:oMath>
                    </m:oMathPara>
                  </a14:m>
                  <a:endParaRPr kumimoji="0" lang="en-US" sz="20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48" name="TextBox 47" descr="Plot for the function 𝑓(𝑤)=0.6𝑤^2&#10;Gradient is computed at w=0, w=2, w=4 and w=-3.">
                  <a:extLst>
                    <a:ext uri="{FF2B5EF4-FFF2-40B4-BE49-F238E27FC236}">
                      <a16:creationId xmlns:a16="http://schemas.microsoft.com/office/drawing/2014/main" id="{B5D3D8A3-0744-F31A-C8BB-C5A68ECAB961}"/>
                    </a:ext>
                  </a:extLst>
                </p:cNvPr>
                <p:cNvSpPr txBox="1">
                  <a:spLocks noRot="1" noChangeAspect="1" noMove="1" noResize="1" noEditPoints="1" noAdjustHandles="1" noChangeArrowheads="1" noChangeShapeType="1" noTextEdit="1"/>
                </p:cNvSpPr>
                <p:nvPr/>
              </p:nvSpPr>
              <p:spPr>
                <a:xfrm>
                  <a:off x="-1109081" y="4895579"/>
                  <a:ext cx="723724" cy="307777"/>
                </a:xfrm>
                <a:prstGeom prst="rect">
                  <a:avLst/>
                </a:prstGeom>
                <a:blipFill>
                  <a:blip r:embed="rId22"/>
                  <a:stretch>
                    <a:fillRect l="-5085" b="-26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descr="Plot for the function 𝑓(𝑤)=0.6𝑤^2&#10;Gradient is computed at w=0, w=2, w=4 and w=-3.">
                  <a:extLst>
                    <a:ext uri="{FF2B5EF4-FFF2-40B4-BE49-F238E27FC236}">
                      <a16:creationId xmlns:a16="http://schemas.microsoft.com/office/drawing/2014/main" id="{4B8CAAAF-D72E-2A72-E8E6-DB40E3DD8B21}"/>
                    </a:ext>
                  </a:extLst>
                </p:cNvPr>
                <p:cNvSpPr txBox="1"/>
                <p:nvPr/>
              </p:nvSpPr>
              <p:spPr>
                <a:xfrm>
                  <a:off x="-649170" y="4018914"/>
                  <a:ext cx="723724"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sz="20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4</m:t>
                            </m:r>
                          </m:e>
                        </m:d>
                      </m:oMath>
                    </m:oMathPara>
                  </a14:m>
                  <a:endParaRPr kumimoji="0" lang="en-US" sz="20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49" name="TextBox 48" descr="Plot for the function 𝑓(𝑤)=0.6𝑤^2&#10;Gradient is computed at w=0, w=2, w=4 and w=-3.">
                  <a:extLst>
                    <a:ext uri="{FF2B5EF4-FFF2-40B4-BE49-F238E27FC236}">
                      <a16:creationId xmlns:a16="http://schemas.microsoft.com/office/drawing/2014/main" id="{4B8CAAAF-D72E-2A72-E8E6-DB40E3DD8B21}"/>
                    </a:ext>
                  </a:extLst>
                </p:cNvPr>
                <p:cNvSpPr txBox="1">
                  <a:spLocks noRot="1" noChangeAspect="1" noMove="1" noResize="1" noEditPoints="1" noAdjustHandles="1" noChangeArrowheads="1" noChangeShapeType="1" noTextEdit="1"/>
                </p:cNvSpPr>
                <p:nvPr/>
              </p:nvSpPr>
              <p:spPr>
                <a:xfrm>
                  <a:off x="-649170" y="4018914"/>
                  <a:ext cx="723724" cy="307777"/>
                </a:xfrm>
                <a:prstGeom prst="rect">
                  <a:avLst/>
                </a:prstGeom>
                <a:blipFill>
                  <a:blip r:embed="rId23"/>
                  <a:stretch>
                    <a:fillRect l="-6897" b="-36000"/>
                  </a:stretch>
                </a:blipFill>
              </p:spPr>
              <p:txBody>
                <a:bodyPr/>
                <a:lstStyle/>
                <a:p>
                  <a:r>
                    <a:rPr lang="en-US">
                      <a:noFill/>
                    </a:rPr>
                    <a:t> </a:t>
                  </a:r>
                </a:p>
              </p:txBody>
            </p:sp>
          </mc:Fallback>
        </mc:AlternateContent>
      </p:grpSp>
    </p:spTree>
    <p:extLst>
      <p:ext uri="{BB962C8B-B14F-4D97-AF65-F5344CB8AC3E}">
        <p14:creationId xmlns:p14="http://schemas.microsoft.com/office/powerpoint/2010/main" val="20887505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ABE912B-118A-4BEF-A45D-E874FE82FBE7}"/>
              </a:ext>
            </a:extLst>
          </p:cNvPr>
          <p:cNvSpPr>
            <a:spLocks noGrp="1"/>
          </p:cNvSpPr>
          <p:nvPr>
            <p:ph type="sldNum" idx="97"/>
          </p:nvPr>
        </p:nvSpPr>
        <p:spPr/>
        <p:txBody>
          <a:bodyPr/>
          <a:lstStyle/>
          <a:p>
            <a:fld id="{86A8BF56-6CB3-514C-9A64-F39D95C9E25B}" type="slidenum">
              <a:rPr lang="en-US" smtClean="0"/>
              <a:t>42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chor="b">
            <a:noAutofit/>
          </a:bodyPr>
          <a:lstStyle/>
          <a:p>
            <a:r>
              <a:rPr lang="en-US" sz="2800" dirty="0">
                <a:ea typeface="Amazon Ember" panose="020B0603020204020204" pitchFamily="34" charset="0"/>
                <a:cs typeface="Amazon Ember" panose="020B0603020204020204" pitchFamily="34" charset="0"/>
              </a:rPr>
              <a:t>Source graphic: How gradients work mathematically (3 of 4)</a:t>
            </a:r>
            <a:endParaRPr lang="en-US" sz="2800" dirty="0">
              <a:latin typeface="+mj-lt"/>
              <a:ea typeface="Amazon Ember" panose="020B0603020204020204" pitchFamily="34" charset="0"/>
              <a:cs typeface="Amazon Ember" panose="020B0603020204020204" pitchFamily="34" charset="0"/>
            </a:endParaRPr>
          </a:p>
        </p:txBody>
      </p:sp>
      <p:sp>
        <p:nvSpPr>
          <p:cNvPr id="4" name="Content Placeholder 3">
            <a:extLst>
              <a:ext uri="{FF2B5EF4-FFF2-40B4-BE49-F238E27FC236}">
                <a16:creationId xmlns:a16="http://schemas.microsoft.com/office/drawing/2014/main" id="{6546C7C7-B23A-7842-EB42-3F81F22374D4}"/>
              </a:ext>
            </a:extLst>
          </p:cNvPr>
          <p:cNvSpPr>
            <a:spLocks noGrp="1"/>
          </p:cNvSpPr>
          <p:nvPr>
            <p:ph idx="2"/>
          </p:nvPr>
        </p:nvSpPr>
        <p:spPr/>
        <p:txBody>
          <a:bodyPr/>
          <a:lstStyle/>
          <a:p>
            <a:endParaRPr lang="en-US"/>
          </a:p>
        </p:txBody>
      </p:sp>
      <p:grpSp>
        <p:nvGrpSpPr>
          <p:cNvPr id="5" name="Group 4">
            <a:extLst>
              <a:ext uri="{FF2B5EF4-FFF2-40B4-BE49-F238E27FC236}">
                <a16:creationId xmlns:a16="http://schemas.microsoft.com/office/drawing/2014/main" id="{D0C63A58-5D18-7D2C-DDE5-E655D73EF581}"/>
              </a:ext>
            </a:extLst>
          </p:cNvPr>
          <p:cNvGrpSpPr/>
          <p:nvPr/>
        </p:nvGrpSpPr>
        <p:grpSpPr>
          <a:xfrm>
            <a:off x="273267" y="2113914"/>
            <a:ext cx="5917492" cy="3907695"/>
            <a:chOff x="-5129972" y="2454335"/>
            <a:chExt cx="5917492" cy="3907695"/>
          </a:xfrm>
        </p:grpSpPr>
        <mc:AlternateContent xmlns:mc="http://schemas.openxmlformats.org/markup-compatibility/2006" xmlns:a14="http://schemas.microsoft.com/office/drawing/2010/main">
          <mc:Choice Requires="a14">
            <p:graphicFrame>
              <p:nvGraphicFramePr>
                <p:cNvPr id="6" name="Chart 5">
                  <a:extLst>
                    <a:ext uri="{FF2B5EF4-FFF2-40B4-BE49-F238E27FC236}">
                      <a16:creationId xmlns:a16="http://schemas.microsoft.com/office/drawing/2014/main" id="{C4645C82-6B21-7E49-9404-0882722A4DF8}"/>
                    </a:ext>
                  </a:extLst>
                </p:cNvPr>
                <p:cNvGraphicFramePr>
                  <a:graphicFrameLocks/>
                </p:cNvGraphicFramePr>
                <p:nvPr>
                  <p:extLst>
                    <p:ext uri="{D42A27DB-BD31-4B8C-83A1-F6EECF244321}">
                      <p14:modId xmlns:p14="http://schemas.microsoft.com/office/powerpoint/2010/main" val="2533078214"/>
                    </p:ext>
                  </p:extLst>
                </p:nvPr>
              </p:nvGraphicFramePr>
              <p:xfrm>
                <a:off x="-5129972" y="2454335"/>
                <a:ext cx="5163739" cy="3907695"/>
              </p:xfrm>
              <a:graphic>
                <a:graphicData uri="http://schemas.openxmlformats.org/drawingml/2006/chart">
                  <c:chart xmlns:c="http://schemas.openxmlformats.org/drawingml/2006/chart" xmlns:r="http://schemas.openxmlformats.org/officeDocument/2006/relationships" r:id="rId3"/>
                </a:graphicData>
              </a:graphic>
            </p:graphicFrame>
          </mc:Choice>
          <mc:Fallback xmlns="">
            <p:graphicFrame>
              <p:nvGraphicFramePr>
                <p:cNvPr id="6" name="Chart 5">
                  <a:extLst>
                    <a:ext uri="{FF2B5EF4-FFF2-40B4-BE49-F238E27FC236}">
                      <a16:creationId xmlns:a16="http://schemas.microsoft.com/office/drawing/2014/main" id="{C4645C82-6B21-7E49-9404-0882722A4DF8}"/>
                    </a:ext>
                  </a:extLst>
                </p:cNvPr>
                <p:cNvGraphicFramePr>
                  <a:graphicFrameLocks/>
                </p:cNvGraphicFramePr>
                <p:nvPr>
                  <p:extLst>
                    <p:ext uri="{D42A27DB-BD31-4B8C-83A1-F6EECF244321}">
                      <p14:modId xmlns:p14="http://schemas.microsoft.com/office/powerpoint/2010/main" val="2533078214"/>
                    </p:ext>
                  </p:extLst>
                </p:nvPr>
              </p:nvGraphicFramePr>
              <p:xfrm>
                <a:off x="-5129972" y="2454335"/>
                <a:ext cx="5163739" cy="3907695"/>
              </p:xfrm>
              <a:graphic>
                <a:graphicData uri="http://schemas.openxmlformats.org/drawingml/2006/chart">
                  <c:chart xmlns:c="http://schemas.openxmlformats.org/drawingml/2006/chart" xmlns:r="http://schemas.openxmlformats.org/officeDocument/2006/relationships" r:id="rId21"/>
                </a:graphicData>
              </a:graphic>
            </p:graphicFrame>
          </mc:Fallback>
        </mc:AlternateContent>
        <p:cxnSp>
          <p:nvCxnSpPr>
            <p:cNvPr id="8" name="Straight Arrow Connector 7">
              <a:extLst>
                <a:ext uri="{FF2B5EF4-FFF2-40B4-BE49-F238E27FC236}">
                  <a16:creationId xmlns:a16="http://schemas.microsoft.com/office/drawing/2014/main" id="{AFE0C8DC-8F49-025C-6070-1CE3F59C91AE}"/>
                </a:ext>
              </a:extLst>
            </p:cNvPr>
            <p:cNvCxnSpPr>
              <a:cxnSpLocks/>
            </p:cNvCxnSpPr>
            <p:nvPr/>
          </p:nvCxnSpPr>
          <p:spPr>
            <a:xfrm flipH="1">
              <a:off x="-2327299" y="5222359"/>
              <a:ext cx="813816" cy="0"/>
            </a:xfrm>
            <a:prstGeom prst="straightConnector1">
              <a:avLst/>
            </a:prstGeom>
            <a:ln w="31750">
              <a:solidFill>
                <a:schemeClr val="accent6"/>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5A5752-982E-C20A-F7A9-B9778B92FE8D}"/>
                </a:ext>
              </a:extLst>
            </p:cNvPr>
            <p:cNvCxnSpPr>
              <a:cxnSpLocks/>
            </p:cNvCxnSpPr>
            <p:nvPr/>
          </p:nvCxnSpPr>
          <p:spPr>
            <a:xfrm flipH="1">
              <a:off x="-1513483" y="5222359"/>
              <a:ext cx="813816" cy="0"/>
            </a:xfrm>
            <a:prstGeom prst="straightConnector1">
              <a:avLst/>
            </a:prstGeom>
            <a:ln w="31750">
              <a:solidFill>
                <a:schemeClr val="accent6"/>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FC26785-AE2F-AF04-CA92-17C37673032C}"/>
                </a:ext>
              </a:extLst>
            </p:cNvPr>
            <p:cNvSpPr/>
            <p:nvPr/>
          </p:nvSpPr>
          <p:spPr>
            <a:xfrm>
              <a:off x="-1582063" y="5153779"/>
              <a:ext cx="137160" cy="137160"/>
            </a:xfrm>
            <a:prstGeom prst="ellipse">
              <a:avLst/>
            </a:prstGeom>
            <a:solidFill>
              <a:schemeClr val="accent6"/>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13" name="Straight Arrow Connector 12">
              <a:extLst>
                <a:ext uri="{FF2B5EF4-FFF2-40B4-BE49-F238E27FC236}">
                  <a16:creationId xmlns:a16="http://schemas.microsoft.com/office/drawing/2014/main" id="{B684CABA-1038-3FA6-7B8C-3256596C4FFA}"/>
                </a:ext>
              </a:extLst>
            </p:cNvPr>
            <p:cNvCxnSpPr>
              <a:cxnSpLocks/>
            </p:cNvCxnSpPr>
            <p:nvPr/>
          </p:nvCxnSpPr>
          <p:spPr>
            <a:xfrm flipH="1">
              <a:off x="-2467744" y="4395271"/>
              <a:ext cx="1627632" cy="0"/>
            </a:xfrm>
            <a:prstGeom prst="straightConnector1">
              <a:avLst/>
            </a:prstGeom>
            <a:ln w="31750">
              <a:solidFill>
                <a:schemeClr val="accent6"/>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4FC14B0-EBDC-B79A-75A9-5CE27D5CDC96}"/>
                </a:ext>
              </a:extLst>
            </p:cNvPr>
            <p:cNvCxnSpPr>
              <a:cxnSpLocks/>
            </p:cNvCxnSpPr>
            <p:nvPr/>
          </p:nvCxnSpPr>
          <p:spPr>
            <a:xfrm>
              <a:off x="-840112" y="4395271"/>
              <a:ext cx="1627632" cy="0"/>
            </a:xfrm>
            <a:prstGeom prst="straightConnector1">
              <a:avLst/>
            </a:prstGeom>
            <a:ln w="31750">
              <a:solidFill>
                <a:schemeClr val="accent6"/>
              </a:solidFill>
              <a:prstDash val="solid"/>
              <a:headEnd type="none"/>
              <a:tailEnd type="stealth"/>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0318B46-9419-4A6D-7BE5-C95E770C82F8}"/>
                </a:ext>
              </a:extLst>
            </p:cNvPr>
            <p:cNvCxnSpPr>
              <a:cxnSpLocks/>
            </p:cNvCxnSpPr>
            <p:nvPr/>
          </p:nvCxnSpPr>
          <p:spPr>
            <a:xfrm flipH="1">
              <a:off x="-4408359" y="4865656"/>
              <a:ext cx="1216152" cy="0"/>
            </a:xfrm>
            <a:prstGeom prst="straightConnector1">
              <a:avLst/>
            </a:prstGeom>
            <a:ln w="31750">
              <a:solidFill>
                <a:schemeClr val="accent6"/>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5FFC463-CA32-EE1B-3BAF-625B4863A812}"/>
                </a:ext>
              </a:extLst>
            </p:cNvPr>
            <p:cNvCxnSpPr>
              <a:cxnSpLocks/>
            </p:cNvCxnSpPr>
            <p:nvPr/>
          </p:nvCxnSpPr>
          <p:spPr>
            <a:xfrm>
              <a:off x="-3195587" y="4862734"/>
              <a:ext cx="1216152" cy="0"/>
            </a:xfrm>
            <a:prstGeom prst="straightConnector1">
              <a:avLst/>
            </a:prstGeom>
            <a:ln w="31750">
              <a:solidFill>
                <a:schemeClr val="accent6"/>
              </a:solidFill>
              <a:prstDash val="solid"/>
              <a:headEnd type="none"/>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descr="Plot for the function 𝑓(𝑤)=0.6𝑤^2&#10;Gradient is computed at w=0, w=2, w=4 and w=-3.">
                  <a:extLst>
                    <a:ext uri="{FF2B5EF4-FFF2-40B4-BE49-F238E27FC236}">
                      <a16:creationId xmlns:a16="http://schemas.microsoft.com/office/drawing/2014/main" id="{1AD1CDA8-EF5C-B544-62D4-3E4108B70F01}"/>
                    </a:ext>
                  </a:extLst>
                </p:cNvPr>
                <p:cNvSpPr txBox="1"/>
                <p:nvPr/>
              </p:nvSpPr>
              <p:spPr>
                <a:xfrm>
                  <a:off x="-4228506" y="4554957"/>
                  <a:ext cx="906467"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sz="20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−3</m:t>
                            </m:r>
                          </m:e>
                        </m:d>
                      </m:oMath>
                    </m:oMathPara>
                  </a14:m>
                  <a:endParaRPr kumimoji="0" lang="en-US" sz="20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17" name="TextBox 16" descr="Plot for the function 𝑓(𝑤)=0.6𝑤^2&#10;Gradient is computed at w=0, w=2, w=4 and w=-3.">
                  <a:extLst>
                    <a:ext uri="{FF2B5EF4-FFF2-40B4-BE49-F238E27FC236}">
                      <a16:creationId xmlns:a16="http://schemas.microsoft.com/office/drawing/2014/main" id="{1AD1CDA8-EF5C-B544-62D4-3E4108B70F01}"/>
                    </a:ext>
                  </a:extLst>
                </p:cNvPr>
                <p:cNvSpPr txBox="1">
                  <a:spLocks noRot="1" noChangeAspect="1" noMove="1" noResize="1" noEditPoints="1" noAdjustHandles="1" noChangeArrowheads="1" noChangeShapeType="1" noTextEdit="1"/>
                </p:cNvSpPr>
                <p:nvPr/>
              </p:nvSpPr>
              <p:spPr>
                <a:xfrm>
                  <a:off x="-4228506" y="4554957"/>
                  <a:ext cx="906467" cy="307777"/>
                </a:xfrm>
                <a:prstGeom prst="rect">
                  <a:avLst/>
                </a:prstGeom>
                <a:blipFill>
                  <a:blip r:embed="rId22"/>
                  <a:stretch>
                    <a:fillRect l="-5556" b="-30769"/>
                  </a:stretch>
                </a:blipFill>
              </p:spPr>
              <p:txBody>
                <a:bodyPr/>
                <a:lstStyle/>
                <a:p>
                  <a:r>
                    <a:rPr lang="en-US">
                      <a:noFill/>
                    </a:rPr>
                    <a:t> </a:t>
                  </a:r>
                </a:p>
              </p:txBody>
            </p:sp>
          </mc:Fallback>
        </mc:AlternateContent>
        <p:sp>
          <p:nvSpPr>
            <p:cNvPr id="18" name="Oval 17">
              <a:extLst>
                <a:ext uri="{FF2B5EF4-FFF2-40B4-BE49-F238E27FC236}">
                  <a16:creationId xmlns:a16="http://schemas.microsoft.com/office/drawing/2014/main" id="{299A1807-57E0-0DD2-722C-BFB3EB99FF14}"/>
                </a:ext>
              </a:extLst>
            </p:cNvPr>
            <p:cNvSpPr/>
            <p:nvPr/>
          </p:nvSpPr>
          <p:spPr>
            <a:xfrm>
              <a:off x="-908692" y="4326691"/>
              <a:ext cx="137160" cy="137160"/>
            </a:xfrm>
            <a:prstGeom prst="ellipse">
              <a:avLst/>
            </a:prstGeom>
            <a:solidFill>
              <a:schemeClr val="accent6"/>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mc:AlternateContent xmlns:mc="http://schemas.openxmlformats.org/markup-compatibility/2006" xmlns:a14="http://schemas.microsoft.com/office/drawing/2010/main">
          <mc:Choice Requires="a14">
            <p:sp>
              <p:nvSpPr>
                <p:cNvPr id="20" name="TextBox 19" descr="Plot for the function 𝑓(𝑤)=0.6𝑤^2&#10;Gradient is computed at w=0, w=2, w=4 and w=-3.">
                  <a:extLst>
                    <a:ext uri="{FF2B5EF4-FFF2-40B4-BE49-F238E27FC236}">
                      <a16:creationId xmlns:a16="http://schemas.microsoft.com/office/drawing/2014/main" id="{72B7085D-1371-0A75-0EEA-EDAB0F116F0C}"/>
                    </a:ext>
                  </a:extLst>
                </p:cNvPr>
                <p:cNvSpPr txBox="1"/>
                <p:nvPr/>
              </p:nvSpPr>
              <p:spPr>
                <a:xfrm>
                  <a:off x="-1109081" y="4895579"/>
                  <a:ext cx="723724"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sz="20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e>
                        </m:d>
                      </m:oMath>
                    </m:oMathPara>
                  </a14:m>
                  <a:endParaRPr kumimoji="0" lang="en-US" sz="20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20" name="TextBox 19" descr="Plot for the function 𝑓(𝑤)=0.6𝑤^2&#10;Gradient is computed at w=0, w=2, w=4 and w=-3.">
                  <a:extLst>
                    <a:ext uri="{FF2B5EF4-FFF2-40B4-BE49-F238E27FC236}">
                      <a16:creationId xmlns:a16="http://schemas.microsoft.com/office/drawing/2014/main" id="{72B7085D-1371-0A75-0EEA-EDAB0F116F0C}"/>
                    </a:ext>
                  </a:extLst>
                </p:cNvPr>
                <p:cNvSpPr txBox="1">
                  <a:spLocks noRot="1" noChangeAspect="1" noMove="1" noResize="1" noEditPoints="1" noAdjustHandles="1" noChangeArrowheads="1" noChangeShapeType="1" noTextEdit="1"/>
                </p:cNvSpPr>
                <p:nvPr/>
              </p:nvSpPr>
              <p:spPr>
                <a:xfrm>
                  <a:off x="-1109081" y="4895579"/>
                  <a:ext cx="723724" cy="307777"/>
                </a:xfrm>
                <a:prstGeom prst="rect">
                  <a:avLst/>
                </a:prstGeom>
                <a:blipFill>
                  <a:blip r:embed="rId23"/>
                  <a:stretch>
                    <a:fillRect l="-5085" b="-26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descr="Plot for the function 𝑓(𝑤)=0.6𝑤^2&#10;Gradient is computed at w=0, w=2, w=4 and w=-3.">
                  <a:extLst>
                    <a:ext uri="{FF2B5EF4-FFF2-40B4-BE49-F238E27FC236}">
                      <a16:creationId xmlns:a16="http://schemas.microsoft.com/office/drawing/2014/main" id="{51578BDC-35B1-C9E2-147A-6907A45EF4A0}"/>
                    </a:ext>
                  </a:extLst>
                </p:cNvPr>
                <p:cNvSpPr txBox="1"/>
                <p:nvPr/>
              </p:nvSpPr>
              <p:spPr>
                <a:xfrm>
                  <a:off x="-649170" y="4018914"/>
                  <a:ext cx="723724"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sz="20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4</m:t>
                            </m:r>
                          </m:e>
                        </m:d>
                      </m:oMath>
                    </m:oMathPara>
                  </a14:m>
                  <a:endParaRPr kumimoji="0" lang="en-US" sz="20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21" name="TextBox 20" descr="Plot for the function 𝑓(𝑤)=0.6𝑤^2&#10;Gradient is computed at w=0, w=2, w=4 and w=-3.">
                  <a:extLst>
                    <a:ext uri="{FF2B5EF4-FFF2-40B4-BE49-F238E27FC236}">
                      <a16:creationId xmlns:a16="http://schemas.microsoft.com/office/drawing/2014/main" id="{51578BDC-35B1-C9E2-147A-6907A45EF4A0}"/>
                    </a:ext>
                  </a:extLst>
                </p:cNvPr>
                <p:cNvSpPr txBox="1">
                  <a:spLocks noRot="1" noChangeAspect="1" noMove="1" noResize="1" noEditPoints="1" noAdjustHandles="1" noChangeArrowheads="1" noChangeShapeType="1" noTextEdit="1"/>
                </p:cNvSpPr>
                <p:nvPr/>
              </p:nvSpPr>
              <p:spPr>
                <a:xfrm>
                  <a:off x="-649170" y="4018914"/>
                  <a:ext cx="723724" cy="307777"/>
                </a:xfrm>
                <a:prstGeom prst="rect">
                  <a:avLst/>
                </a:prstGeom>
                <a:blipFill>
                  <a:blip r:embed="rId24"/>
                  <a:stretch>
                    <a:fillRect l="-6897" b="-36000"/>
                  </a:stretch>
                </a:blipFill>
              </p:spPr>
              <p:txBody>
                <a:bodyPr/>
                <a:lstStyle/>
                <a:p>
                  <a:r>
                    <a:rPr lang="en-US">
                      <a:noFill/>
                    </a:rPr>
                    <a:t> </a:t>
                  </a:r>
                </a:p>
              </p:txBody>
            </p:sp>
          </mc:Fallback>
        </mc:AlternateContent>
        <p:sp>
          <p:nvSpPr>
            <p:cNvPr id="22" name="Oval 21">
              <a:extLst>
                <a:ext uri="{FF2B5EF4-FFF2-40B4-BE49-F238E27FC236}">
                  <a16:creationId xmlns:a16="http://schemas.microsoft.com/office/drawing/2014/main" id="{08AC23BE-F586-952A-717B-7491080BEC3F}"/>
                </a:ext>
              </a:extLst>
            </p:cNvPr>
            <p:cNvSpPr/>
            <p:nvPr/>
          </p:nvSpPr>
          <p:spPr>
            <a:xfrm>
              <a:off x="-3263543" y="4797486"/>
              <a:ext cx="137160" cy="137160"/>
            </a:xfrm>
            <a:prstGeom prst="ellipse">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Tree>
    <p:extLst>
      <p:ext uri="{BB962C8B-B14F-4D97-AF65-F5344CB8AC3E}">
        <p14:creationId xmlns:p14="http://schemas.microsoft.com/office/powerpoint/2010/main" val="33742228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0AD8D4E-F85D-4BDF-83CC-2D088CEF67D4}"/>
              </a:ext>
            </a:extLst>
          </p:cNvPr>
          <p:cNvSpPr>
            <a:spLocks noGrp="1"/>
          </p:cNvSpPr>
          <p:nvPr>
            <p:ph type="sldNum" idx="97"/>
          </p:nvPr>
        </p:nvSpPr>
        <p:spPr/>
        <p:txBody>
          <a:bodyPr/>
          <a:lstStyle/>
          <a:p>
            <a:fld id="{86A8BF56-6CB3-514C-9A64-F39D95C9E25B}" type="slidenum">
              <a:rPr lang="en-US" smtClean="0"/>
              <a:t>43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chor="b">
            <a:noAutofit/>
          </a:bodyPr>
          <a:lstStyle/>
          <a:p>
            <a:r>
              <a:rPr lang="en-US" sz="2800" dirty="0">
                <a:ea typeface="Amazon Ember" panose="020B0603020204020204" pitchFamily="34" charset="0"/>
                <a:cs typeface="Amazon Ember" panose="020B0603020204020204" pitchFamily="34" charset="0"/>
              </a:rPr>
              <a:t>Source graphic: How gradients work mathematically (4 of 4)</a:t>
            </a:r>
            <a:endParaRPr lang="en-US" sz="2800" dirty="0">
              <a:latin typeface="+mj-lt"/>
              <a:ea typeface="Amazon Ember" panose="020B0603020204020204" pitchFamily="34" charset="0"/>
              <a:cs typeface="Amazon Ember" panose="020B0603020204020204" pitchFamily="34" charset="0"/>
            </a:endParaRPr>
          </a:p>
        </p:txBody>
      </p:sp>
      <p:sp>
        <p:nvSpPr>
          <p:cNvPr id="5" name="Content Placeholder 4">
            <a:extLst>
              <a:ext uri="{FF2B5EF4-FFF2-40B4-BE49-F238E27FC236}">
                <a16:creationId xmlns:a16="http://schemas.microsoft.com/office/drawing/2014/main" id="{C0E6EA24-01A5-5922-8972-5EC6B5F0D579}"/>
              </a:ext>
            </a:extLst>
          </p:cNvPr>
          <p:cNvSpPr>
            <a:spLocks noGrp="1"/>
          </p:cNvSpPr>
          <p:nvPr>
            <p:ph idx="2"/>
          </p:nvPr>
        </p:nvSpPr>
        <p:spPr/>
        <p:txBody>
          <a:bodyPr/>
          <a:lstStyle/>
          <a:p>
            <a:endParaRPr lang="en-US"/>
          </a:p>
        </p:txBody>
      </p:sp>
      <p:sp>
        <p:nvSpPr>
          <p:cNvPr id="77" name="TextBox 76">
            <a:extLst>
              <a:ext uri="{FF2B5EF4-FFF2-40B4-BE49-F238E27FC236}">
                <a16:creationId xmlns:a16="http://schemas.microsoft.com/office/drawing/2014/main" id="{EC874B01-3E4E-D74F-BC73-E444DC2CBEC0}"/>
              </a:ext>
            </a:extLst>
          </p:cNvPr>
          <p:cNvSpPr txBox="1"/>
          <p:nvPr/>
        </p:nvSpPr>
        <p:spPr>
          <a:xfrm>
            <a:off x="2636213" y="6054253"/>
            <a:ext cx="65"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232F3E"/>
              </a:solidFill>
              <a:effectLst/>
              <a:uLnTx/>
              <a:uFillTx/>
              <a:latin typeface="Amazon Ember Light"/>
              <a:ea typeface="+mn-ea"/>
              <a:cs typeface="+mn-cs"/>
            </a:endParaRPr>
          </a:p>
        </p:txBody>
      </p:sp>
      <p:grpSp>
        <p:nvGrpSpPr>
          <p:cNvPr id="28" name="Group 27">
            <a:extLst>
              <a:ext uri="{FF2B5EF4-FFF2-40B4-BE49-F238E27FC236}">
                <a16:creationId xmlns:a16="http://schemas.microsoft.com/office/drawing/2014/main" id="{C5CCCF08-3CA7-45B4-FBB1-8CADDB6A20AC}"/>
              </a:ext>
            </a:extLst>
          </p:cNvPr>
          <p:cNvGrpSpPr/>
          <p:nvPr/>
        </p:nvGrpSpPr>
        <p:grpSpPr>
          <a:xfrm>
            <a:off x="273267" y="2113914"/>
            <a:ext cx="5917492" cy="3907695"/>
            <a:chOff x="273267" y="2113914"/>
            <a:chExt cx="5917492" cy="3907695"/>
          </a:xfrm>
        </p:grpSpPr>
        <mc:AlternateContent xmlns:mc="http://schemas.openxmlformats.org/markup-compatibility/2006" xmlns:a14="http://schemas.microsoft.com/office/drawing/2010/main">
          <mc:Choice Requires="a14">
            <p:graphicFrame>
              <p:nvGraphicFramePr>
                <p:cNvPr id="4" name="Chart 3">
                  <a:extLst>
                    <a:ext uri="{FF2B5EF4-FFF2-40B4-BE49-F238E27FC236}">
                      <a16:creationId xmlns:a16="http://schemas.microsoft.com/office/drawing/2014/main" id="{A6C8D7A6-9EDF-B74D-8F1B-2EF18FB745B9}"/>
                    </a:ext>
                  </a:extLst>
                </p:cNvPr>
                <p:cNvGraphicFramePr>
                  <a:graphicFrameLocks/>
                </p:cNvGraphicFramePr>
                <p:nvPr>
                  <p:extLst>
                    <p:ext uri="{D42A27DB-BD31-4B8C-83A1-F6EECF244321}">
                      <p14:modId xmlns:p14="http://schemas.microsoft.com/office/powerpoint/2010/main" val="3513317404"/>
                    </p:ext>
                  </p:extLst>
                </p:nvPr>
              </p:nvGraphicFramePr>
              <p:xfrm>
                <a:off x="273267" y="2113914"/>
                <a:ext cx="5163739" cy="3907695"/>
              </p:xfrm>
              <a:graphic>
                <a:graphicData uri="http://schemas.openxmlformats.org/drawingml/2006/chart">
                  <c:chart xmlns:c="http://schemas.openxmlformats.org/drawingml/2006/chart" xmlns:r="http://schemas.openxmlformats.org/officeDocument/2006/relationships" r:id="rId3"/>
                </a:graphicData>
              </a:graphic>
            </p:graphicFrame>
          </mc:Choice>
          <mc:Fallback xmlns="">
            <p:graphicFrame>
              <p:nvGraphicFramePr>
                <p:cNvPr id="4" name="Chart 3">
                  <a:extLst>
                    <a:ext uri="{FF2B5EF4-FFF2-40B4-BE49-F238E27FC236}">
                      <a16:creationId xmlns:a16="http://schemas.microsoft.com/office/drawing/2014/main" id="{A6C8D7A6-9EDF-B74D-8F1B-2EF18FB745B9}"/>
                    </a:ext>
                  </a:extLst>
                </p:cNvPr>
                <p:cNvGraphicFramePr>
                  <a:graphicFrameLocks/>
                </p:cNvGraphicFramePr>
                <p:nvPr>
                  <p:extLst>
                    <p:ext uri="{D42A27DB-BD31-4B8C-83A1-F6EECF244321}">
                      <p14:modId xmlns:p14="http://schemas.microsoft.com/office/powerpoint/2010/main" val="3513317404"/>
                    </p:ext>
                  </p:extLst>
                </p:nvPr>
              </p:nvGraphicFramePr>
              <p:xfrm>
                <a:off x="273267" y="2113914"/>
                <a:ext cx="5163739" cy="3907695"/>
              </p:xfrm>
              <a:graphic>
                <a:graphicData uri="http://schemas.openxmlformats.org/drawingml/2006/chart">
                  <c:chart xmlns:c="http://schemas.openxmlformats.org/drawingml/2006/chart" xmlns:r="http://schemas.openxmlformats.org/officeDocument/2006/relationships" r:id="rId22"/>
                </a:graphicData>
              </a:graphic>
            </p:graphicFrame>
          </mc:Fallback>
        </mc:AlternateContent>
        <p:cxnSp>
          <p:nvCxnSpPr>
            <p:cNvPr id="11" name="Straight Arrow Connector 10">
              <a:extLst>
                <a:ext uri="{FF2B5EF4-FFF2-40B4-BE49-F238E27FC236}">
                  <a16:creationId xmlns:a16="http://schemas.microsoft.com/office/drawing/2014/main" id="{96BB6FAE-4A75-E32C-0B1C-3D39617659F6}"/>
                </a:ext>
              </a:extLst>
            </p:cNvPr>
            <p:cNvCxnSpPr>
              <a:cxnSpLocks/>
            </p:cNvCxnSpPr>
            <p:nvPr/>
          </p:nvCxnSpPr>
          <p:spPr>
            <a:xfrm flipH="1">
              <a:off x="3075940" y="4881938"/>
              <a:ext cx="813816" cy="0"/>
            </a:xfrm>
            <a:prstGeom prst="straightConnector1">
              <a:avLst/>
            </a:prstGeom>
            <a:ln w="31750">
              <a:solidFill>
                <a:schemeClr val="accent6"/>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EC2A1AA-57C3-7254-18E4-7384B1E708F9}"/>
                </a:ext>
              </a:extLst>
            </p:cNvPr>
            <p:cNvCxnSpPr>
              <a:cxnSpLocks/>
            </p:cNvCxnSpPr>
            <p:nvPr/>
          </p:nvCxnSpPr>
          <p:spPr>
            <a:xfrm flipH="1">
              <a:off x="3889756" y="4881938"/>
              <a:ext cx="813816" cy="0"/>
            </a:xfrm>
            <a:prstGeom prst="straightConnector1">
              <a:avLst/>
            </a:prstGeom>
            <a:ln w="31750">
              <a:solidFill>
                <a:schemeClr val="accent6"/>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15458489-DA34-7795-D542-D0FFFF2ECCC3}"/>
                </a:ext>
              </a:extLst>
            </p:cNvPr>
            <p:cNvSpPr/>
            <p:nvPr/>
          </p:nvSpPr>
          <p:spPr>
            <a:xfrm>
              <a:off x="3821176" y="4813358"/>
              <a:ext cx="137160" cy="137160"/>
            </a:xfrm>
            <a:prstGeom prst="ellipse">
              <a:avLst/>
            </a:prstGeom>
            <a:solidFill>
              <a:schemeClr val="accent6"/>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14" name="Straight Arrow Connector 13">
              <a:extLst>
                <a:ext uri="{FF2B5EF4-FFF2-40B4-BE49-F238E27FC236}">
                  <a16:creationId xmlns:a16="http://schemas.microsoft.com/office/drawing/2014/main" id="{C160BE5A-3E01-45F2-D341-A9B4AD84BDE1}"/>
                </a:ext>
              </a:extLst>
            </p:cNvPr>
            <p:cNvCxnSpPr>
              <a:cxnSpLocks/>
            </p:cNvCxnSpPr>
            <p:nvPr/>
          </p:nvCxnSpPr>
          <p:spPr>
            <a:xfrm flipH="1">
              <a:off x="2935495" y="4054850"/>
              <a:ext cx="1627632" cy="0"/>
            </a:xfrm>
            <a:prstGeom prst="straightConnector1">
              <a:avLst/>
            </a:prstGeom>
            <a:ln w="31750">
              <a:solidFill>
                <a:schemeClr val="accent6"/>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7268616-432C-E7B6-F79A-E08994E76335}"/>
                </a:ext>
              </a:extLst>
            </p:cNvPr>
            <p:cNvCxnSpPr>
              <a:cxnSpLocks/>
            </p:cNvCxnSpPr>
            <p:nvPr/>
          </p:nvCxnSpPr>
          <p:spPr>
            <a:xfrm>
              <a:off x="4563127" y="4054850"/>
              <a:ext cx="1627632" cy="0"/>
            </a:xfrm>
            <a:prstGeom prst="straightConnector1">
              <a:avLst/>
            </a:prstGeom>
            <a:ln w="31750">
              <a:solidFill>
                <a:schemeClr val="accent6"/>
              </a:solidFill>
              <a:prstDash val="solid"/>
              <a:headEnd type="none"/>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15A9B02-AEE0-AEDA-C281-000710523067}"/>
                </a:ext>
              </a:extLst>
            </p:cNvPr>
            <p:cNvCxnSpPr>
              <a:cxnSpLocks/>
            </p:cNvCxnSpPr>
            <p:nvPr/>
          </p:nvCxnSpPr>
          <p:spPr>
            <a:xfrm flipH="1">
              <a:off x="994880" y="4525235"/>
              <a:ext cx="1216152" cy="0"/>
            </a:xfrm>
            <a:prstGeom prst="straightConnector1">
              <a:avLst/>
            </a:prstGeom>
            <a:ln w="31750">
              <a:solidFill>
                <a:schemeClr val="accent6"/>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073FCCA-0DBD-E6E5-C770-CF9322BE7CB6}"/>
                </a:ext>
              </a:extLst>
            </p:cNvPr>
            <p:cNvCxnSpPr>
              <a:cxnSpLocks/>
            </p:cNvCxnSpPr>
            <p:nvPr/>
          </p:nvCxnSpPr>
          <p:spPr>
            <a:xfrm>
              <a:off x="2207652" y="4522313"/>
              <a:ext cx="1216152" cy="0"/>
            </a:xfrm>
            <a:prstGeom prst="straightConnector1">
              <a:avLst/>
            </a:prstGeom>
            <a:ln w="31750">
              <a:solidFill>
                <a:schemeClr val="accent6"/>
              </a:solidFill>
              <a:prstDash val="solid"/>
              <a:headEnd type="none"/>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descr="Plot for the function 𝑓(𝑤)=0.6𝑤^2&#10;Gradient is computed at w=0, w=2, w=4 and w=-3.">
                  <a:extLst>
                    <a:ext uri="{FF2B5EF4-FFF2-40B4-BE49-F238E27FC236}">
                      <a16:creationId xmlns:a16="http://schemas.microsoft.com/office/drawing/2014/main" id="{9000DCCB-A236-46B4-8975-7C3F2F5F68FD}"/>
                    </a:ext>
                  </a:extLst>
                </p:cNvPr>
                <p:cNvSpPr txBox="1"/>
                <p:nvPr/>
              </p:nvSpPr>
              <p:spPr>
                <a:xfrm>
                  <a:off x="1174733" y="4214536"/>
                  <a:ext cx="906467"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sz="20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−3</m:t>
                            </m:r>
                          </m:e>
                        </m:d>
                      </m:oMath>
                    </m:oMathPara>
                  </a14:m>
                  <a:endParaRPr kumimoji="0" lang="en-US" sz="20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31" name="TextBox 30" descr="Plot for the function 𝑓(𝑤)=0.6𝑤^2&#10;Gradient is computed at w=0, w=2, w=4 and w=-3.">
                  <a:extLst>
                    <a:ext uri="{FF2B5EF4-FFF2-40B4-BE49-F238E27FC236}">
                      <a16:creationId xmlns:a16="http://schemas.microsoft.com/office/drawing/2014/main" id="{9000DCCB-A236-46B4-8975-7C3F2F5F68FD}"/>
                    </a:ext>
                  </a:extLst>
                </p:cNvPr>
                <p:cNvSpPr txBox="1">
                  <a:spLocks noRot="1" noChangeAspect="1" noMove="1" noResize="1" noEditPoints="1" noAdjustHandles="1" noChangeArrowheads="1" noChangeShapeType="1" noTextEdit="1"/>
                </p:cNvSpPr>
                <p:nvPr/>
              </p:nvSpPr>
              <p:spPr>
                <a:xfrm>
                  <a:off x="1174733" y="4214536"/>
                  <a:ext cx="906467" cy="307777"/>
                </a:xfrm>
                <a:prstGeom prst="rect">
                  <a:avLst/>
                </a:prstGeom>
                <a:blipFill>
                  <a:blip r:embed="rId23"/>
                  <a:stretch>
                    <a:fillRect l="-5556" b="-30769"/>
                  </a:stretch>
                </a:blipFill>
              </p:spPr>
              <p:txBody>
                <a:bodyPr/>
                <a:lstStyle/>
                <a:p>
                  <a:r>
                    <a:rPr lang="en-US">
                      <a:noFill/>
                    </a:rPr>
                    <a:t> </a:t>
                  </a:r>
                </a:p>
              </p:txBody>
            </p:sp>
          </mc:Fallback>
        </mc:AlternateContent>
        <p:sp>
          <p:nvSpPr>
            <p:cNvPr id="7" name="Oval 6">
              <a:extLst>
                <a:ext uri="{FF2B5EF4-FFF2-40B4-BE49-F238E27FC236}">
                  <a16:creationId xmlns:a16="http://schemas.microsoft.com/office/drawing/2014/main" id="{5443D6A1-5283-D81D-F7FC-9ACC5BF1C21C}"/>
                </a:ext>
              </a:extLst>
            </p:cNvPr>
            <p:cNvSpPr/>
            <p:nvPr/>
          </p:nvSpPr>
          <p:spPr>
            <a:xfrm>
              <a:off x="4494547" y="3986270"/>
              <a:ext cx="137160" cy="137160"/>
            </a:xfrm>
            <a:prstGeom prst="ellipse">
              <a:avLst/>
            </a:prstGeom>
            <a:solidFill>
              <a:schemeClr val="accent6"/>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3DCD6E7-AAD5-49C8-8CCC-70F5EF4D21BB}"/>
                    </a:ext>
                  </a:extLst>
                </p:cNvPr>
                <p:cNvSpPr txBox="1"/>
                <p:nvPr/>
              </p:nvSpPr>
              <p:spPr>
                <a:xfrm>
                  <a:off x="2896949" y="4545313"/>
                  <a:ext cx="651973"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0</m:t>
                            </m:r>
                          </m:e>
                        </m:d>
                      </m:oMath>
                    </m:oMathPara>
                  </a14:m>
                  <a:endParaRPr kumimoji="0" lang="en-US"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30" name="TextBox 29">
                  <a:extLst>
                    <a:ext uri="{FF2B5EF4-FFF2-40B4-BE49-F238E27FC236}">
                      <a16:creationId xmlns:a16="http://schemas.microsoft.com/office/drawing/2014/main" id="{03DCD6E7-AAD5-49C8-8CCC-70F5EF4D21BB}"/>
                    </a:ext>
                  </a:extLst>
                </p:cNvPr>
                <p:cNvSpPr txBox="1">
                  <a:spLocks noRot="1" noChangeAspect="1" noMove="1" noResize="1" noEditPoints="1" noAdjustHandles="1" noChangeArrowheads="1" noChangeShapeType="1" noTextEdit="1"/>
                </p:cNvSpPr>
                <p:nvPr/>
              </p:nvSpPr>
              <p:spPr>
                <a:xfrm>
                  <a:off x="2896949" y="4545313"/>
                  <a:ext cx="651973" cy="276999"/>
                </a:xfrm>
                <a:prstGeom prst="rect">
                  <a:avLst/>
                </a:prstGeom>
                <a:blipFill>
                  <a:blip r:embed="rId24"/>
                  <a:stretch>
                    <a:fillRect l="-7692" t="-4545" b="-363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descr="Plot for the function 𝑓(𝑤)=0.6𝑤^2&#10;Gradient is computed at w=0, w=2, w=4 and w=-3.">
                  <a:extLst>
                    <a:ext uri="{FF2B5EF4-FFF2-40B4-BE49-F238E27FC236}">
                      <a16:creationId xmlns:a16="http://schemas.microsoft.com/office/drawing/2014/main" id="{825CDA25-0418-DCAD-0E1F-D14A239566BA}"/>
                    </a:ext>
                  </a:extLst>
                </p:cNvPr>
                <p:cNvSpPr txBox="1"/>
                <p:nvPr/>
              </p:nvSpPr>
              <p:spPr>
                <a:xfrm>
                  <a:off x="4294158" y="4555158"/>
                  <a:ext cx="723724"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sz="20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e>
                        </m:d>
                      </m:oMath>
                    </m:oMathPara>
                  </a14:m>
                  <a:endParaRPr kumimoji="0" lang="en-US" sz="20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24" name="TextBox 23" descr="Plot for the function 𝑓(𝑤)=0.6𝑤^2&#10;Gradient is computed at w=0, w=2, w=4 and w=-3.">
                  <a:extLst>
                    <a:ext uri="{FF2B5EF4-FFF2-40B4-BE49-F238E27FC236}">
                      <a16:creationId xmlns:a16="http://schemas.microsoft.com/office/drawing/2014/main" id="{825CDA25-0418-DCAD-0E1F-D14A239566BA}"/>
                    </a:ext>
                  </a:extLst>
                </p:cNvPr>
                <p:cNvSpPr txBox="1">
                  <a:spLocks noRot="1" noChangeAspect="1" noMove="1" noResize="1" noEditPoints="1" noAdjustHandles="1" noChangeArrowheads="1" noChangeShapeType="1" noTextEdit="1"/>
                </p:cNvSpPr>
                <p:nvPr/>
              </p:nvSpPr>
              <p:spPr>
                <a:xfrm>
                  <a:off x="4294158" y="4555158"/>
                  <a:ext cx="723724" cy="307777"/>
                </a:xfrm>
                <a:prstGeom prst="rect">
                  <a:avLst/>
                </a:prstGeom>
                <a:blipFill>
                  <a:blip r:embed="rId25"/>
                  <a:stretch>
                    <a:fillRect l="-5085" b="-26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descr="Plot for the function 𝑓(𝑤)=0.6𝑤^2&#10;Gradient is computed at w=0, w=2, w=4 and w=-3.">
                  <a:extLst>
                    <a:ext uri="{FF2B5EF4-FFF2-40B4-BE49-F238E27FC236}">
                      <a16:creationId xmlns:a16="http://schemas.microsoft.com/office/drawing/2014/main" id="{F30863B9-190A-3343-6A98-C87E5AE232CD}"/>
                    </a:ext>
                  </a:extLst>
                </p:cNvPr>
                <p:cNvSpPr txBox="1"/>
                <p:nvPr/>
              </p:nvSpPr>
              <p:spPr>
                <a:xfrm>
                  <a:off x="4754069" y="3678493"/>
                  <a:ext cx="723724"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sz="20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4</m:t>
                            </m:r>
                          </m:e>
                        </m:d>
                      </m:oMath>
                    </m:oMathPara>
                  </a14:m>
                  <a:endParaRPr kumimoji="0" lang="en-US" sz="20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25" name="TextBox 24" descr="Plot for the function 𝑓(𝑤)=0.6𝑤^2&#10;Gradient is computed at w=0, w=2, w=4 and w=-3.">
                  <a:extLst>
                    <a:ext uri="{FF2B5EF4-FFF2-40B4-BE49-F238E27FC236}">
                      <a16:creationId xmlns:a16="http://schemas.microsoft.com/office/drawing/2014/main" id="{F30863B9-190A-3343-6A98-C87E5AE232CD}"/>
                    </a:ext>
                  </a:extLst>
                </p:cNvPr>
                <p:cNvSpPr txBox="1">
                  <a:spLocks noRot="1" noChangeAspect="1" noMove="1" noResize="1" noEditPoints="1" noAdjustHandles="1" noChangeArrowheads="1" noChangeShapeType="1" noTextEdit="1"/>
                </p:cNvSpPr>
                <p:nvPr/>
              </p:nvSpPr>
              <p:spPr>
                <a:xfrm>
                  <a:off x="4754069" y="3678493"/>
                  <a:ext cx="723724" cy="307777"/>
                </a:xfrm>
                <a:prstGeom prst="rect">
                  <a:avLst/>
                </a:prstGeom>
                <a:blipFill>
                  <a:blip r:embed="rId26"/>
                  <a:stretch>
                    <a:fillRect l="-6897" b="-36000"/>
                  </a:stretch>
                </a:blipFill>
              </p:spPr>
              <p:txBody>
                <a:bodyPr/>
                <a:lstStyle/>
                <a:p>
                  <a:r>
                    <a:rPr lang="en-US">
                      <a:noFill/>
                    </a:rPr>
                    <a:t> </a:t>
                  </a:r>
                </a:p>
              </p:txBody>
            </p:sp>
          </mc:Fallback>
        </mc:AlternateContent>
        <p:sp>
          <p:nvSpPr>
            <p:cNvPr id="8" name="Oval 7">
              <a:extLst>
                <a:ext uri="{FF2B5EF4-FFF2-40B4-BE49-F238E27FC236}">
                  <a16:creationId xmlns:a16="http://schemas.microsoft.com/office/drawing/2014/main" id="{9A98085A-5B04-5811-0F73-A045850DF7C5}"/>
                </a:ext>
              </a:extLst>
            </p:cNvPr>
            <p:cNvSpPr/>
            <p:nvPr/>
          </p:nvSpPr>
          <p:spPr>
            <a:xfrm>
              <a:off x="2139696" y="4457065"/>
              <a:ext cx="137160" cy="137160"/>
            </a:xfrm>
            <a:prstGeom prst="ellipse">
              <a:avLst/>
            </a:prstGeom>
            <a:solidFill>
              <a:schemeClr val="accent6"/>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7" name="Oval 26">
              <a:extLst>
                <a:ext uri="{FF2B5EF4-FFF2-40B4-BE49-F238E27FC236}">
                  <a16:creationId xmlns:a16="http://schemas.microsoft.com/office/drawing/2014/main" id="{19537B63-ECA5-072A-2D65-315F4DF468B3}"/>
                </a:ext>
              </a:extLst>
            </p:cNvPr>
            <p:cNvSpPr/>
            <p:nvPr/>
          </p:nvSpPr>
          <p:spPr>
            <a:xfrm>
              <a:off x="3148347" y="5068945"/>
              <a:ext cx="137160" cy="137160"/>
            </a:xfrm>
            <a:prstGeom prst="ellipse">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Tree>
    <p:extLst>
      <p:ext uri="{BB962C8B-B14F-4D97-AF65-F5344CB8AC3E}">
        <p14:creationId xmlns:p14="http://schemas.microsoft.com/office/powerpoint/2010/main" val="14024314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EB9B7D-DDD4-4D3F-9D1A-6A99A3995674}"/>
              </a:ext>
            </a:extLst>
          </p:cNvPr>
          <p:cNvSpPr>
            <a:spLocks noGrp="1"/>
          </p:cNvSpPr>
          <p:nvPr>
            <p:ph type="sldNum" idx="97"/>
          </p:nvPr>
        </p:nvSpPr>
        <p:spPr/>
        <p:txBody>
          <a:bodyPr/>
          <a:lstStyle/>
          <a:p>
            <a:fld id="{86A8BF56-6CB3-514C-9A64-F39D95C9E25B}" type="slidenum">
              <a:rPr lang="en-US" smtClean="0"/>
              <a:pPr/>
              <a:t>44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2800" dirty="0"/>
              <a:t>Source graphic: How do you determine how w changes the error?</a:t>
            </a:r>
          </a:p>
        </p:txBody>
      </p:sp>
      <p:sp>
        <p:nvSpPr>
          <p:cNvPr id="4" name="Content Placeholder 3">
            <a:extLst>
              <a:ext uri="{FF2B5EF4-FFF2-40B4-BE49-F238E27FC236}">
                <a16:creationId xmlns:a16="http://schemas.microsoft.com/office/drawing/2014/main" id="{C390C146-A01C-F768-F8D1-0FD98D3DDE0B}"/>
              </a:ext>
            </a:extLst>
          </p:cNvPr>
          <p:cNvSpPr>
            <a:spLocks noGrp="1"/>
          </p:cNvSpPr>
          <p:nvPr>
            <p:ph idx="2"/>
          </p:nvPr>
        </p:nvSpPr>
        <p:spPr/>
        <p:txBody>
          <a:bodyPr/>
          <a:lstStyle/>
          <a:p>
            <a:endParaRPr lang="en-US"/>
          </a:p>
        </p:txBody>
      </p:sp>
      <p:grpSp>
        <p:nvGrpSpPr>
          <p:cNvPr id="19" name="Group 18">
            <a:extLst>
              <a:ext uri="{FF2B5EF4-FFF2-40B4-BE49-F238E27FC236}">
                <a16:creationId xmlns:a16="http://schemas.microsoft.com/office/drawing/2014/main" id="{86940466-B713-7497-50EF-492EFDB05489}"/>
              </a:ext>
            </a:extLst>
          </p:cNvPr>
          <p:cNvGrpSpPr/>
          <p:nvPr/>
        </p:nvGrpSpPr>
        <p:grpSpPr>
          <a:xfrm>
            <a:off x="3110562" y="1191107"/>
            <a:ext cx="5970877" cy="4385168"/>
            <a:chOff x="3110562" y="1191107"/>
            <a:chExt cx="5970877" cy="4385168"/>
          </a:xfrm>
        </p:grpSpPr>
        <mc:AlternateContent xmlns:mc="http://schemas.openxmlformats.org/markup-compatibility/2006" xmlns:a14="http://schemas.microsoft.com/office/drawing/2010/main">
          <mc:Choice Requires="a14">
            <p:graphicFrame>
              <p:nvGraphicFramePr>
                <p:cNvPr id="5" name="Chart 4">
                  <a:extLst>
                    <a:ext uri="{FF2B5EF4-FFF2-40B4-BE49-F238E27FC236}">
                      <a16:creationId xmlns:a16="http://schemas.microsoft.com/office/drawing/2014/main" id="{D3903F6B-A154-73D1-6E10-21D70116B07E}"/>
                    </a:ext>
                  </a:extLst>
                </p:cNvPr>
                <p:cNvGraphicFramePr>
                  <a:graphicFrameLocks/>
                </p:cNvGraphicFramePr>
                <p:nvPr>
                  <p:extLst>
                    <p:ext uri="{D42A27DB-BD31-4B8C-83A1-F6EECF244321}">
                      <p14:modId xmlns:p14="http://schemas.microsoft.com/office/powerpoint/2010/main" val="1041316626"/>
                    </p:ext>
                  </p:extLst>
                </p:nvPr>
              </p:nvGraphicFramePr>
              <p:xfrm>
                <a:off x="3110562" y="1191107"/>
                <a:ext cx="5970877" cy="4385168"/>
              </p:xfrm>
              <a:graphic>
                <a:graphicData uri="http://schemas.openxmlformats.org/drawingml/2006/chart">
                  <c:chart xmlns:c="http://schemas.openxmlformats.org/drawingml/2006/chart" xmlns:r="http://schemas.openxmlformats.org/officeDocument/2006/relationships" r:id="rId3"/>
                </a:graphicData>
              </a:graphic>
            </p:graphicFrame>
          </mc:Choice>
          <mc:Fallback xmlns="">
            <p:graphicFrame>
              <p:nvGraphicFramePr>
                <p:cNvPr id="5" name="Chart 4">
                  <a:extLst>
                    <a:ext uri="{FF2B5EF4-FFF2-40B4-BE49-F238E27FC236}">
                      <a16:creationId xmlns:a16="http://schemas.microsoft.com/office/drawing/2014/main" id="{D3903F6B-A154-73D1-6E10-21D70116B07E}"/>
                    </a:ext>
                  </a:extLst>
                </p:cNvPr>
                <p:cNvGraphicFramePr>
                  <a:graphicFrameLocks/>
                </p:cNvGraphicFramePr>
                <p:nvPr>
                  <p:extLst>
                    <p:ext uri="{D42A27DB-BD31-4B8C-83A1-F6EECF244321}">
                      <p14:modId xmlns:p14="http://schemas.microsoft.com/office/powerpoint/2010/main" val="1041316626"/>
                    </p:ext>
                  </p:extLst>
                </p:nvPr>
              </p:nvGraphicFramePr>
              <p:xfrm>
                <a:off x="3110562" y="1191107"/>
                <a:ext cx="5970877" cy="4385168"/>
              </p:xfrm>
              <a:graphic>
                <a:graphicData uri="http://schemas.openxmlformats.org/drawingml/2006/chart">
                  <c:chart xmlns:c="http://schemas.openxmlformats.org/drawingml/2006/chart" xmlns:r="http://schemas.openxmlformats.org/officeDocument/2006/relationships" r:id="rId5"/>
                </a:graphicData>
              </a:graphic>
            </p:graphicFrame>
          </mc:Fallback>
        </mc:AlternateContent>
        <p:sp>
          <p:nvSpPr>
            <p:cNvPr id="6" name="Oval 5">
              <a:extLst>
                <a:ext uri="{FF2B5EF4-FFF2-40B4-BE49-F238E27FC236}">
                  <a16:creationId xmlns:a16="http://schemas.microsoft.com/office/drawing/2014/main" id="{DFA040EC-E885-8132-5A33-835CACEAFED5}"/>
                </a:ext>
              </a:extLst>
            </p:cNvPr>
            <p:cNvSpPr/>
            <p:nvPr/>
          </p:nvSpPr>
          <p:spPr>
            <a:xfrm>
              <a:off x="7389763" y="3695080"/>
              <a:ext cx="226899" cy="226901"/>
            </a:xfrm>
            <a:prstGeom prst="ellipse">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 name="Oval 6">
              <a:extLst>
                <a:ext uri="{FF2B5EF4-FFF2-40B4-BE49-F238E27FC236}">
                  <a16:creationId xmlns:a16="http://schemas.microsoft.com/office/drawing/2014/main" id="{3BF1C923-DC9F-7EA6-178E-AA91286388CD}"/>
                </a:ext>
              </a:extLst>
            </p:cNvPr>
            <p:cNvSpPr/>
            <p:nvPr/>
          </p:nvSpPr>
          <p:spPr>
            <a:xfrm>
              <a:off x="8070362" y="2585038"/>
              <a:ext cx="226899" cy="226901"/>
            </a:xfrm>
            <a:prstGeom prst="ellipse">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 name="Oval 7">
              <a:extLst>
                <a:ext uri="{FF2B5EF4-FFF2-40B4-BE49-F238E27FC236}">
                  <a16:creationId xmlns:a16="http://schemas.microsoft.com/office/drawing/2014/main" id="{14DD86C7-3976-5799-EBBD-0923BAB5BDAD}"/>
                </a:ext>
              </a:extLst>
            </p:cNvPr>
            <p:cNvSpPr/>
            <p:nvPr/>
          </p:nvSpPr>
          <p:spPr>
            <a:xfrm>
              <a:off x="6685520" y="4334379"/>
              <a:ext cx="226899" cy="226901"/>
            </a:xfrm>
            <a:prstGeom prst="ellipse">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E365252-6426-B741-3949-961A2ED30D8E}"/>
                    </a:ext>
                  </a:extLst>
                </p:cNvPr>
                <p:cNvSpPr txBox="1"/>
                <p:nvPr/>
              </p:nvSpPr>
              <p:spPr>
                <a:xfrm>
                  <a:off x="8728331" y="4359779"/>
                  <a:ext cx="269304"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𝒘</m:t>
                        </m:r>
                      </m:oMath>
                    </m:oMathPara>
                  </a14:m>
                  <a:endParaRPr kumimoji="0" lang="en-US" sz="2000" b="1" i="0" u="none" strike="noStrike" kern="1200" cap="none" spc="0" normalizeH="0" baseline="0" noProof="0" dirty="0">
                    <a:ln>
                      <a:noFill/>
                    </a:ln>
                    <a:solidFill>
                      <a:schemeClr val="tx2"/>
                    </a:solidFill>
                    <a:effectLst/>
                    <a:uLnTx/>
                    <a:uFillTx/>
                    <a:latin typeface="Amazon Ember Light"/>
                    <a:ea typeface="+mn-ea"/>
                    <a:cs typeface="+mn-cs"/>
                  </a:endParaRPr>
                </a:p>
              </p:txBody>
            </p:sp>
          </mc:Choice>
          <mc:Fallback xmlns="">
            <p:sp>
              <p:nvSpPr>
                <p:cNvPr id="9" name="TextBox 8">
                  <a:extLst>
                    <a:ext uri="{FF2B5EF4-FFF2-40B4-BE49-F238E27FC236}">
                      <a16:creationId xmlns:a16="http://schemas.microsoft.com/office/drawing/2014/main" id="{4E365252-6426-B741-3949-961A2ED30D8E}"/>
                    </a:ext>
                  </a:extLst>
                </p:cNvPr>
                <p:cNvSpPr txBox="1">
                  <a:spLocks noRot="1" noChangeAspect="1" noMove="1" noResize="1" noEditPoints="1" noAdjustHandles="1" noChangeArrowheads="1" noChangeShapeType="1" noTextEdit="1"/>
                </p:cNvSpPr>
                <p:nvPr/>
              </p:nvSpPr>
              <p:spPr>
                <a:xfrm>
                  <a:off x="8728331" y="4359779"/>
                  <a:ext cx="269304" cy="307777"/>
                </a:xfrm>
                <a:prstGeom prst="rect">
                  <a:avLst/>
                </a:prstGeom>
                <a:blipFill>
                  <a:blip r:embed="rId6"/>
                  <a:stretch>
                    <a:fillRect l="-13636" r="-9091"/>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B364485C-DFC6-6CAF-2E30-B2D514D7F953}"/>
                </a:ext>
              </a:extLst>
            </p:cNvPr>
            <p:cNvSpPr/>
            <p:nvPr/>
          </p:nvSpPr>
          <p:spPr>
            <a:xfrm>
              <a:off x="6007950" y="4565410"/>
              <a:ext cx="226899" cy="226901"/>
            </a:xfrm>
            <a:prstGeom prst="ellipse">
              <a:avLst/>
            </a:prstGeom>
            <a:solidFill>
              <a:schemeClr val="accent6"/>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pic>
        <p:nvPicPr>
          <p:cNvPr id="12" name="Picture 11">
            <a:extLst>
              <a:ext uri="{FF2B5EF4-FFF2-40B4-BE49-F238E27FC236}">
                <a16:creationId xmlns:a16="http://schemas.microsoft.com/office/drawing/2014/main" id="{B1F528E7-3489-409E-B966-24D9B12E5B91}"/>
              </a:ext>
            </a:extLst>
          </p:cNvPr>
          <p:cNvPicPr>
            <a:picLocks noChangeAspect="1"/>
          </p:cNvPicPr>
          <p:nvPr/>
        </p:nvPicPr>
        <p:blipFill>
          <a:blip r:embed="rId7"/>
          <a:stretch>
            <a:fillRect/>
          </a:stretch>
        </p:blipFill>
        <p:spPr>
          <a:xfrm>
            <a:off x="3110562" y="1176747"/>
            <a:ext cx="5998984" cy="4413887"/>
          </a:xfrm>
          <a:prstGeom prst="rect">
            <a:avLst/>
          </a:prstGeom>
        </p:spPr>
      </p:pic>
      <p:cxnSp>
        <p:nvCxnSpPr>
          <p:cNvPr id="21" name="Straight Arrow Connector 20">
            <a:extLst>
              <a:ext uri="{FF2B5EF4-FFF2-40B4-BE49-F238E27FC236}">
                <a16:creationId xmlns:a16="http://schemas.microsoft.com/office/drawing/2014/main" id="{B7D30656-C77B-41B3-A7AC-A94235D2DA5C}"/>
              </a:ext>
            </a:extLst>
          </p:cNvPr>
          <p:cNvCxnSpPr>
            <a:cxnSpLocks/>
          </p:cNvCxnSpPr>
          <p:nvPr/>
        </p:nvCxnSpPr>
        <p:spPr>
          <a:xfrm flipH="1" flipV="1">
            <a:off x="6260362" y="4758341"/>
            <a:ext cx="857099" cy="975769"/>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17054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6D5B19-A49E-469A-AA82-482C7C97C5B0}"/>
              </a:ext>
            </a:extLst>
          </p:cNvPr>
          <p:cNvSpPr>
            <a:spLocks noGrp="1"/>
          </p:cNvSpPr>
          <p:nvPr>
            <p:ph type="sldNum" idx="97"/>
          </p:nvPr>
        </p:nvSpPr>
        <p:spPr/>
        <p:txBody>
          <a:bodyPr/>
          <a:lstStyle/>
          <a:p>
            <a:fld id="{86A8BF56-6CB3-514C-9A64-F39D95C9E25B}" type="slidenum">
              <a:rPr lang="en-US" smtClean="0"/>
              <a:pPr/>
              <a:t>45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Gradient descent method</a:t>
            </a:r>
          </a:p>
        </p:txBody>
      </p:sp>
      <p:sp>
        <p:nvSpPr>
          <p:cNvPr id="5" name="Content Placeholder 4">
            <a:extLst>
              <a:ext uri="{FF2B5EF4-FFF2-40B4-BE49-F238E27FC236}">
                <a16:creationId xmlns:a16="http://schemas.microsoft.com/office/drawing/2014/main" id="{0AFBE27B-AE69-F20F-B142-BEE7AA1254E0}"/>
              </a:ext>
            </a:extLst>
          </p:cNvPr>
          <p:cNvSpPr>
            <a:spLocks noGrp="1"/>
          </p:cNvSpPr>
          <p:nvPr>
            <p:ph idx="2"/>
          </p:nvPr>
        </p:nvSpPr>
        <p:spPr/>
        <p:txBody>
          <a:bodyPr/>
          <a:lstStyle/>
          <a:p>
            <a:endParaRPr lang="en-US"/>
          </a:p>
        </p:txBody>
      </p:sp>
      <p:grpSp>
        <p:nvGrpSpPr>
          <p:cNvPr id="3" name="Group 2">
            <a:extLst>
              <a:ext uri="{FF2B5EF4-FFF2-40B4-BE49-F238E27FC236}">
                <a16:creationId xmlns:a16="http://schemas.microsoft.com/office/drawing/2014/main" id="{EB4F8CA2-C282-4166-8DF4-5752E49AD1C9}"/>
              </a:ext>
            </a:extLst>
          </p:cNvPr>
          <p:cNvGrpSpPr/>
          <p:nvPr/>
        </p:nvGrpSpPr>
        <p:grpSpPr>
          <a:xfrm>
            <a:off x="8749855" y="3328388"/>
            <a:ext cx="3186183" cy="3171424"/>
            <a:chOff x="8749855" y="3328388"/>
            <a:chExt cx="3186183" cy="3171424"/>
          </a:xfrm>
        </p:grpSpPr>
        <p:cxnSp>
          <p:nvCxnSpPr>
            <p:cNvPr id="32" name="Straight Arrow Connector 31"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9FA9D7AC-471C-E549-ABD7-AE0874965E12}"/>
                </a:ext>
              </a:extLst>
            </p:cNvPr>
            <p:cNvCxnSpPr>
              <a:cxnSpLocks/>
            </p:cNvCxnSpPr>
            <p:nvPr/>
          </p:nvCxnSpPr>
          <p:spPr>
            <a:xfrm>
              <a:off x="9467158" y="6066786"/>
              <a:ext cx="246888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4DB29A63-D2B6-6940-9E16-00B474216695}"/>
                </a:ext>
              </a:extLst>
            </p:cNvPr>
            <p:cNvCxnSpPr>
              <a:cxnSpLocks/>
            </p:cNvCxnSpPr>
            <p:nvPr/>
          </p:nvCxnSpPr>
          <p:spPr>
            <a:xfrm flipV="1">
              <a:off x="9467158" y="3601890"/>
              <a:ext cx="0" cy="24688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Arc 33"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7ADFEBB9-A5FA-184E-8012-A29C49A2695C}"/>
                </a:ext>
              </a:extLst>
            </p:cNvPr>
            <p:cNvSpPr/>
            <p:nvPr/>
          </p:nvSpPr>
          <p:spPr>
            <a:xfrm rot="5400000">
              <a:off x="9420569" y="3643531"/>
              <a:ext cx="2720814" cy="2090527"/>
            </a:xfrm>
            <a:prstGeom prst="arc">
              <a:avLst>
                <a:gd name="adj1" fmla="val 16165107"/>
                <a:gd name="adj2" fmla="val 54846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35" name="Oval 34"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B80AAB35-D5EE-3347-B2B1-8E899CFE479B}"/>
                </a:ext>
              </a:extLst>
            </p:cNvPr>
            <p:cNvSpPr/>
            <p:nvPr/>
          </p:nvSpPr>
          <p:spPr>
            <a:xfrm>
              <a:off x="9771296" y="4861071"/>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cxnSp>
          <p:nvCxnSpPr>
            <p:cNvPr id="36" name="Straight Arrow Connector 35"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F634A171-5A4D-D940-BC1E-3421C7F2AB38}"/>
                </a:ext>
              </a:extLst>
            </p:cNvPr>
            <p:cNvCxnSpPr>
              <a:cxnSpLocks/>
            </p:cNvCxnSpPr>
            <p:nvPr/>
          </p:nvCxnSpPr>
          <p:spPr>
            <a:xfrm>
              <a:off x="9868088" y="5041291"/>
              <a:ext cx="46794" cy="252901"/>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E3F53A75-DC7C-024D-BA20-B2C598B7786D}"/>
                </a:ext>
              </a:extLst>
            </p:cNvPr>
            <p:cNvCxnSpPr>
              <a:cxnSpLocks/>
            </p:cNvCxnSpPr>
            <p:nvPr/>
          </p:nvCxnSpPr>
          <p:spPr>
            <a:xfrm>
              <a:off x="9913299" y="5288935"/>
              <a:ext cx="81754" cy="172497"/>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FC6B3D5A-D967-9F44-AA1D-672BE34C1242}"/>
                </a:ext>
              </a:extLst>
            </p:cNvPr>
            <p:cNvCxnSpPr>
              <a:cxnSpLocks/>
            </p:cNvCxnSpPr>
            <p:nvPr/>
          </p:nvCxnSpPr>
          <p:spPr>
            <a:xfrm>
              <a:off x="10002596" y="5465338"/>
              <a:ext cx="87668" cy="14086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5548E523-345C-5A4F-979B-7284F9C432A1}"/>
                </a:ext>
              </a:extLst>
            </p:cNvPr>
            <p:cNvCxnSpPr>
              <a:cxnSpLocks/>
            </p:cNvCxnSpPr>
            <p:nvPr/>
          </p:nvCxnSpPr>
          <p:spPr>
            <a:xfrm>
              <a:off x="10107264" y="5606203"/>
              <a:ext cx="92639" cy="96199"/>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7571796B-18E2-AF4F-A86E-E7C105F81976}"/>
                </a:ext>
              </a:extLst>
            </p:cNvPr>
            <p:cNvCxnSpPr>
              <a:cxnSpLocks/>
            </p:cNvCxnSpPr>
            <p:nvPr/>
          </p:nvCxnSpPr>
          <p:spPr>
            <a:xfrm>
              <a:off x="10216120" y="5715059"/>
              <a:ext cx="92639" cy="96199"/>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C4713C13-9B36-EA47-8FC5-010EFF2D3B8B}"/>
                    </a:ext>
                  </a:extLst>
                </p:cNvPr>
                <p:cNvSpPr txBox="1"/>
                <p:nvPr/>
              </p:nvSpPr>
              <p:spPr>
                <a:xfrm>
                  <a:off x="8749855" y="4510523"/>
                  <a:ext cx="741037"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oMath>
                    </m:oMathPara>
                  </a14:m>
                  <a:endParaRPr kumimoji="0" lang="en-US" sz="24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41" name="TextBox 40"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C4713C13-9B36-EA47-8FC5-010EFF2D3B8B}"/>
                    </a:ext>
                  </a:extLst>
                </p:cNvPr>
                <p:cNvSpPr txBox="1">
                  <a:spLocks noRot="1" noChangeAspect="1" noMove="1" noResize="1" noEditPoints="1" noAdjustHandles="1" noChangeArrowheads="1" noChangeShapeType="1" noTextEdit="1"/>
                </p:cNvSpPr>
                <p:nvPr/>
              </p:nvSpPr>
              <p:spPr>
                <a:xfrm>
                  <a:off x="8749855" y="4510523"/>
                  <a:ext cx="741037" cy="369332"/>
                </a:xfrm>
                <a:prstGeom prst="rect">
                  <a:avLst/>
                </a:prstGeom>
                <a:blipFill>
                  <a:blip r:embed="rId3"/>
                  <a:stretch>
                    <a:fillRect l="-13934" r="-13934" b="-32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A59C4110-7B46-CD44-BB29-BED85472E108}"/>
                    </a:ext>
                  </a:extLst>
                </p:cNvPr>
                <p:cNvSpPr txBox="1"/>
                <p:nvPr/>
              </p:nvSpPr>
              <p:spPr>
                <a:xfrm>
                  <a:off x="10622862" y="6130480"/>
                  <a:ext cx="305596"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oMath>
                    </m:oMathPara>
                  </a14:m>
                  <a:endParaRPr kumimoji="0" lang="en-US" sz="24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42" name="TextBox 41"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A59C4110-7B46-CD44-BB29-BED85472E108}"/>
                    </a:ext>
                  </a:extLst>
                </p:cNvPr>
                <p:cNvSpPr txBox="1">
                  <a:spLocks noRot="1" noChangeAspect="1" noMove="1" noResize="1" noEditPoints="1" noAdjustHandles="1" noChangeArrowheads="1" noChangeShapeType="1" noTextEdit="1"/>
                </p:cNvSpPr>
                <p:nvPr/>
              </p:nvSpPr>
              <p:spPr>
                <a:xfrm>
                  <a:off x="10622862" y="6130480"/>
                  <a:ext cx="305596" cy="369332"/>
                </a:xfrm>
                <a:prstGeom prst="rect">
                  <a:avLst/>
                </a:prstGeom>
                <a:blipFill>
                  <a:blip r:embed="rId4"/>
                  <a:stretch>
                    <a:fillRect l="-14000" r="-10000"/>
                  </a:stretch>
                </a:blipFill>
              </p:spPr>
              <p:txBody>
                <a:bodyPr/>
                <a:lstStyle/>
                <a:p>
                  <a:r>
                    <a:rPr lang="en-US">
                      <a:noFill/>
                    </a:rPr>
                    <a:t> </a:t>
                  </a:r>
                </a:p>
              </p:txBody>
            </p:sp>
          </mc:Fallback>
        </mc:AlternateContent>
      </p:grpSp>
    </p:spTree>
    <p:extLst>
      <p:ext uri="{BB962C8B-B14F-4D97-AF65-F5344CB8AC3E}">
        <p14:creationId xmlns:p14="http://schemas.microsoft.com/office/powerpoint/2010/main" val="4094115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1A5E853-2323-421B-A615-50812A9EFC65}"/>
              </a:ext>
            </a:extLst>
          </p:cNvPr>
          <p:cNvSpPr>
            <a:spLocks noGrp="1"/>
          </p:cNvSpPr>
          <p:nvPr>
            <p:ph type="sldNum" idx="97"/>
          </p:nvPr>
        </p:nvSpPr>
        <p:spPr/>
        <p:txBody>
          <a:bodyPr/>
          <a:lstStyle/>
          <a:p>
            <a:fld id="{86A8BF56-6CB3-514C-9A64-F39D95C9E25B}" type="slidenum">
              <a:rPr lang="en-US" smtClean="0"/>
              <a:pPr/>
              <a:t>46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Step size matters</a:t>
            </a:r>
          </a:p>
        </p:txBody>
      </p:sp>
      <p:sp>
        <p:nvSpPr>
          <p:cNvPr id="4" name="Content Placeholder 3">
            <a:extLst>
              <a:ext uri="{FF2B5EF4-FFF2-40B4-BE49-F238E27FC236}">
                <a16:creationId xmlns:a16="http://schemas.microsoft.com/office/drawing/2014/main" id="{DE2BE2F3-1916-6617-BB7C-FD008E9931B4}"/>
              </a:ext>
            </a:extLst>
          </p:cNvPr>
          <p:cNvSpPr>
            <a:spLocks noGrp="1"/>
          </p:cNvSpPr>
          <p:nvPr>
            <p:ph idx="2"/>
          </p:nvPr>
        </p:nvSpPr>
        <p:spPr/>
        <p:txBody>
          <a:bodyPr/>
          <a:lstStyle/>
          <a:p>
            <a:endParaRPr lang="en-US"/>
          </a:p>
        </p:txBody>
      </p:sp>
      <p:sp>
        <p:nvSpPr>
          <p:cNvPr id="7" name="TextBox 6">
            <a:extLst>
              <a:ext uri="{FF2B5EF4-FFF2-40B4-BE49-F238E27FC236}">
                <a16:creationId xmlns:a16="http://schemas.microsoft.com/office/drawing/2014/main" id="{774920D6-2DFC-AF47-B0C2-C0BF4ACEF937}"/>
              </a:ext>
            </a:extLst>
          </p:cNvPr>
          <p:cNvSpPr txBox="1"/>
          <p:nvPr/>
        </p:nvSpPr>
        <p:spPr>
          <a:xfrm>
            <a:off x="5099230" y="5644889"/>
            <a:ext cx="2331087"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kumimoji="0" lang="en-US" sz="2000" b="1" i="0" u="none" strike="noStrike" kern="1200" cap="none" spc="0" normalizeH="0" baseline="0" noProof="0" dirty="0">
                <a:ln>
                  <a:noFill/>
                </a:ln>
                <a:solidFill>
                  <a:schemeClr val="tx2"/>
                </a:solidFill>
                <a:effectLst/>
                <a:uLnTx/>
                <a:uFillTx/>
                <a:ea typeface="Amazon Ember Light" panose="020B0403020204020204" pitchFamily="34" charset="0"/>
                <a:cs typeface="Amazon Ember Light" panose="020B0403020204020204" pitchFamily="34" charset="0"/>
              </a:rPr>
              <a:t>Global minimums</a:t>
            </a:r>
          </a:p>
        </p:txBody>
      </p:sp>
      <p:sp>
        <p:nvSpPr>
          <p:cNvPr id="27" name="TextBox 26">
            <a:extLst>
              <a:ext uri="{FF2B5EF4-FFF2-40B4-BE49-F238E27FC236}">
                <a16:creationId xmlns:a16="http://schemas.microsoft.com/office/drawing/2014/main" id="{1A921725-4059-0A47-9720-70CBC0852E88}"/>
              </a:ext>
            </a:extLst>
          </p:cNvPr>
          <p:cNvSpPr txBox="1"/>
          <p:nvPr/>
        </p:nvSpPr>
        <p:spPr>
          <a:xfrm>
            <a:off x="6034340" y="3494379"/>
            <a:ext cx="604253" cy="772890"/>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32F3E"/>
              </a:solidFill>
              <a:effectLst/>
              <a:uLnTx/>
              <a:uFillTx/>
              <a:latin typeface="Amazon Ember Light"/>
              <a:ea typeface="+mn-ea"/>
              <a:cs typeface="+mn-cs"/>
            </a:endParaRPr>
          </a:p>
        </p:txBody>
      </p:sp>
      <p:sp>
        <p:nvSpPr>
          <p:cNvPr id="28" name="TextBox 27">
            <a:extLst>
              <a:ext uri="{FF2B5EF4-FFF2-40B4-BE49-F238E27FC236}">
                <a16:creationId xmlns:a16="http://schemas.microsoft.com/office/drawing/2014/main" id="{B7E8A5C9-53A2-9D44-9785-DA74DAF67980}"/>
              </a:ext>
            </a:extLst>
          </p:cNvPr>
          <p:cNvSpPr txBox="1"/>
          <p:nvPr/>
        </p:nvSpPr>
        <p:spPr>
          <a:xfrm>
            <a:off x="1890188" y="2012804"/>
            <a:ext cx="288474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Step size too large</a:t>
            </a:r>
          </a:p>
        </p:txBody>
      </p:sp>
      <p:sp>
        <p:nvSpPr>
          <p:cNvPr id="37" name="TextBox 36">
            <a:extLst>
              <a:ext uri="{FF2B5EF4-FFF2-40B4-BE49-F238E27FC236}">
                <a16:creationId xmlns:a16="http://schemas.microsoft.com/office/drawing/2014/main" id="{2061F5C0-EE03-334D-9C52-94296B514A72}"/>
              </a:ext>
            </a:extLst>
          </p:cNvPr>
          <p:cNvSpPr txBox="1"/>
          <p:nvPr/>
        </p:nvSpPr>
        <p:spPr>
          <a:xfrm>
            <a:off x="9708240" y="1956599"/>
            <a:ext cx="186644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Good step size</a:t>
            </a:r>
          </a:p>
        </p:txBody>
      </p:sp>
      <p:sp>
        <p:nvSpPr>
          <p:cNvPr id="61" name="TextBox 60">
            <a:extLst>
              <a:ext uri="{FF2B5EF4-FFF2-40B4-BE49-F238E27FC236}">
                <a16:creationId xmlns:a16="http://schemas.microsoft.com/office/drawing/2014/main" id="{F6E5CE56-5E60-4249-B5F7-808D731C4DE4}"/>
              </a:ext>
            </a:extLst>
          </p:cNvPr>
          <p:cNvSpPr txBox="1"/>
          <p:nvPr/>
        </p:nvSpPr>
        <p:spPr>
          <a:xfrm>
            <a:off x="6735700" y="1175172"/>
            <a:ext cx="1800493"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kumimoji="0" lang="en-US" sz="2000" b="1" i="0" u="none" strike="noStrike" kern="1200" cap="none" spc="0" normalizeH="0" baseline="0" noProof="0" dirty="0">
                <a:ln>
                  <a:noFill/>
                </a:ln>
                <a:solidFill>
                  <a:schemeClr val="tx2"/>
                </a:solidFill>
                <a:effectLst/>
                <a:uLnTx/>
                <a:uFillTx/>
                <a:ea typeface="Amazon Ember Light" panose="020B0403020204020204" pitchFamily="34" charset="0"/>
                <a:cs typeface="Amazon Ember Light" panose="020B0403020204020204" pitchFamily="34" charset="0"/>
              </a:rPr>
              <a:t>Initial values</a:t>
            </a:r>
          </a:p>
        </p:txBody>
      </p:sp>
      <p:cxnSp>
        <p:nvCxnSpPr>
          <p:cNvPr id="62" name="Straight Arrow Connector 61">
            <a:extLst>
              <a:ext uri="{FF2B5EF4-FFF2-40B4-BE49-F238E27FC236}">
                <a16:creationId xmlns:a16="http://schemas.microsoft.com/office/drawing/2014/main" id="{DAD52E40-83BA-4CCC-A1C2-B0770149AAE5}"/>
              </a:ext>
            </a:extLst>
          </p:cNvPr>
          <p:cNvCxnSpPr>
            <a:cxnSpLocks/>
            <a:stCxn id="61" idx="3"/>
            <a:endCxn id="126" idx="1"/>
          </p:cNvCxnSpPr>
          <p:nvPr/>
        </p:nvCxnSpPr>
        <p:spPr>
          <a:xfrm>
            <a:off x="8536193" y="1375227"/>
            <a:ext cx="1931345" cy="1797318"/>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72202D3-1D93-49DE-A7E8-8A2271510E0D}"/>
              </a:ext>
            </a:extLst>
          </p:cNvPr>
          <p:cNvCxnSpPr>
            <a:cxnSpLocks/>
            <a:stCxn id="61" idx="1"/>
            <a:endCxn id="42" idx="7"/>
          </p:cNvCxnSpPr>
          <p:nvPr/>
        </p:nvCxnSpPr>
        <p:spPr>
          <a:xfrm flipH="1">
            <a:off x="4474614" y="1375227"/>
            <a:ext cx="2261086" cy="1799899"/>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FCAA707D-4CE1-FCA7-2FD2-5AB6D2F589B3}"/>
              </a:ext>
            </a:extLst>
          </p:cNvPr>
          <p:cNvSpPr txBox="1"/>
          <p:nvPr/>
        </p:nvSpPr>
        <p:spPr>
          <a:xfrm>
            <a:off x="6573174" y="2897111"/>
            <a:ext cx="642631" cy="990340"/>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32F3E"/>
              </a:solidFill>
              <a:effectLst/>
              <a:uLnTx/>
              <a:uFillTx/>
              <a:latin typeface="Amazon Ember Light"/>
              <a:ea typeface="+mn-ea"/>
              <a:cs typeface="+mn-cs"/>
            </a:endParaRPr>
          </a:p>
        </p:txBody>
      </p:sp>
      <p:grpSp>
        <p:nvGrpSpPr>
          <p:cNvPr id="131" name="Group 130">
            <a:extLst>
              <a:ext uri="{FF2B5EF4-FFF2-40B4-BE49-F238E27FC236}">
                <a16:creationId xmlns:a16="http://schemas.microsoft.com/office/drawing/2014/main" id="{070ABEE5-362A-5D88-DBF8-90D6D3493DA1}"/>
              </a:ext>
            </a:extLst>
          </p:cNvPr>
          <p:cNvGrpSpPr/>
          <p:nvPr/>
        </p:nvGrpSpPr>
        <p:grpSpPr>
          <a:xfrm>
            <a:off x="214675" y="2107237"/>
            <a:ext cx="4884555" cy="3737707"/>
            <a:chOff x="214675" y="2107237"/>
            <a:chExt cx="4884555" cy="3737707"/>
          </a:xfrm>
        </p:grpSpPr>
        <p:sp>
          <p:nvSpPr>
            <p:cNvPr id="26" name="TextBox 25">
              <a:extLst>
                <a:ext uri="{FF2B5EF4-FFF2-40B4-BE49-F238E27FC236}">
                  <a16:creationId xmlns:a16="http://schemas.microsoft.com/office/drawing/2014/main" id="{1DCD0F10-806A-4347-9F66-20B4D8034502}"/>
                </a:ext>
              </a:extLst>
            </p:cNvPr>
            <p:cNvSpPr txBox="1"/>
            <p:nvPr/>
          </p:nvSpPr>
          <p:spPr>
            <a:xfrm>
              <a:off x="429396" y="2897111"/>
              <a:ext cx="642631" cy="990340"/>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32F3E"/>
                </a:solidFill>
                <a:effectLst/>
                <a:uLnTx/>
                <a:uFillTx/>
                <a:latin typeface="Amazon Ember Light"/>
                <a:ea typeface="+mn-ea"/>
                <a:cs typeface="+mn-cs"/>
              </a:endParaRPr>
            </a:p>
          </p:txBody>
        </p:sp>
        <p:cxnSp>
          <p:nvCxnSpPr>
            <p:cNvPr id="51" name="Straight Arrow Connector 50">
              <a:extLst>
                <a:ext uri="{FF2B5EF4-FFF2-40B4-BE49-F238E27FC236}">
                  <a16:creationId xmlns:a16="http://schemas.microsoft.com/office/drawing/2014/main" id="{6B985DC2-20C4-43CE-855D-EFB976853574}"/>
                </a:ext>
              </a:extLst>
            </p:cNvPr>
            <p:cNvCxnSpPr>
              <a:cxnSpLocks/>
              <a:stCxn id="7" idx="1"/>
            </p:cNvCxnSpPr>
            <p:nvPr/>
          </p:nvCxnSpPr>
          <p:spPr>
            <a:xfrm flipH="1" flipV="1">
              <a:off x="3955558" y="4784275"/>
              <a:ext cx="1143672" cy="1060669"/>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5025B7EA-A02A-E06B-2DF0-BAC89F07111F}"/>
                </a:ext>
              </a:extLst>
            </p:cNvPr>
            <p:cNvCxnSpPr>
              <a:cxnSpLocks/>
            </p:cNvCxnSpPr>
            <p:nvPr/>
          </p:nvCxnSpPr>
          <p:spPr>
            <a:xfrm>
              <a:off x="1083063" y="5257377"/>
              <a:ext cx="354587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7EA3B98A-45A6-B78A-B8BC-70CF7A44FA3A}"/>
                </a:ext>
              </a:extLst>
            </p:cNvPr>
            <p:cNvCxnSpPr>
              <a:cxnSpLocks/>
            </p:cNvCxnSpPr>
            <p:nvPr/>
          </p:nvCxnSpPr>
          <p:spPr>
            <a:xfrm flipV="1">
              <a:off x="1083063" y="2107237"/>
              <a:ext cx="0" cy="31501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3B74B79B-9A99-3B22-E7C8-7382149A6D4D}"/>
                    </a:ext>
                  </a:extLst>
                </p:cNvPr>
                <p:cNvSpPr txBox="1"/>
                <p:nvPr/>
              </p:nvSpPr>
              <p:spPr>
                <a:xfrm>
                  <a:off x="214675" y="3077613"/>
                  <a:ext cx="741037"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oMath>
                    </m:oMathPara>
                  </a14:m>
                  <a:endParaRPr kumimoji="0" lang="en-US" sz="24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19" name="TextBox 18"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3B74B79B-9A99-3B22-E7C8-7382149A6D4D}"/>
                    </a:ext>
                  </a:extLst>
                </p:cNvPr>
                <p:cNvSpPr txBox="1">
                  <a:spLocks noRot="1" noChangeAspect="1" noMove="1" noResize="1" noEditPoints="1" noAdjustHandles="1" noChangeArrowheads="1" noChangeShapeType="1" noTextEdit="1"/>
                </p:cNvSpPr>
                <p:nvPr/>
              </p:nvSpPr>
              <p:spPr>
                <a:xfrm>
                  <a:off x="214675" y="3077613"/>
                  <a:ext cx="741037" cy="369332"/>
                </a:xfrm>
                <a:prstGeom prst="rect">
                  <a:avLst/>
                </a:prstGeom>
                <a:blipFill>
                  <a:blip r:embed="rId3"/>
                  <a:stretch>
                    <a:fillRect l="-13333" t="-3333" r="-13333" b="-3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E5D796CA-0F12-BD84-717F-223D88DFF549}"/>
                    </a:ext>
                  </a:extLst>
                </p:cNvPr>
                <p:cNvSpPr txBox="1"/>
                <p:nvPr/>
              </p:nvSpPr>
              <p:spPr>
                <a:xfrm>
                  <a:off x="2594154" y="5442043"/>
                  <a:ext cx="305596"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oMath>
                    </m:oMathPara>
                  </a14:m>
                  <a:endParaRPr kumimoji="0" lang="en-US" sz="24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22" name="TextBox 21"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E5D796CA-0F12-BD84-717F-223D88DFF549}"/>
                    </a:ext>
                  </a:extLst>
                </p:cNvPr>
                <p:cNvSpPr txBox="1">
                  <a:spLocks noRot="1" noChangeAspect="1" noMove="1" noResize="1" noEditPoints="1" noAdjustHandles="1" noChangeArrowheads="1" noChangeShapeType="1" noTextEdit="1"/>
                </p:cNvSpPr>
                <p:nvPr/>
              </p:nvSpPr>
              <p:spPr>
                <a:xfrm>
                  <a:off x="2594154" y="5442043"/>
                  <a:ext cx="305596" cy="369332"/>
                </a:xfrm>
                <a:prstGeom prst="rect">
                  <a:avLst/>
                </a:prstGeom>
                <a:blipFill>
                  <a:blip r:embed="rId4"/>
                  <a:stretch>
                    <a:fillRect l="-12000" r="-8000"/>
                  </a:stretch>
                </a:blipFill>
              </p:spPr>
              <p:txBody>
                <a:bodyPr/>
                <a:lstStyle/>
                <a:p>
                  <a:r>
                    <a:rPr lang="en-US">
                      <a:noFill/>
                    </a:rPr>
                    <a:t> </a:t>
                  </a:r>
                </a:p>
              </p:txBody>
            </p:sp>
          </mc:Fallback>
        </mc:AlternateContent>
        <p:sp>
          <p:nvSpPr>
            <p:cNvPr id="31" name="Freeform 30">
              <a:extLst>
                <a:ext uri="{FF2B5EF4-FFF2-40B4-BE49-F238E27FC236}">
                  <a16:creationId xmlns:a16="http://schemas.microsoft.com/office/drawing/2014/main" id="{80CB9F78-D958-272E-8877-895ADB8D5AB9}"/>
                </a:ext>
              </a:extLst>
            </p:cNvPr>
            <p:cNvSpPr/>
            <p:nvPr/>
          </p:nvSpPr>
          <p:spPr>
            <a:xfrm>
              <a:off x="1286540" y="2527686"/>
              <a:ext cx="3104707" cy="2201925"/>
            </a:xfrm>
            <a:custGeom>
              <a:avLst/>
              <a:gdLst>
                <a:gd name="connsiteX0" fmla="*/ 0 w 3104707"/>
                <a:gd name="connsiteY0" fmla="*/ 1042824 h 2201925"/>
                <a:gd name="connsiteX1" fmla="*/ 361507 w 3104707"/>
                <a:gd name="connsiteY1" fmla="*/ 833 h 2201925"/>
                <a:gd name="connsiteX2" fmla="*/ 1201479 w 3104707"/>
                <a:gd name="connsiteY2" fmla="*/ 1191680 h 2201925"/>
                <a:gd name="connsiteX3" fmla="*/ 1998920 w 3104707"/>
                <a:gd name="connsiteY3" fmla="*/ 808908 h 2201925"/>
                <a:gd name="connsiteX4" fmla="*/ 2562446 w 3104707"/>
                <a:gd name="connsiteY4" fmla="*/ 2201773 h 2201925"/>
                <a:gd name="connsiteX5" fmla="*/ 3104707 w 3104707"/>
                <a:gd name="connsiteY5" fmla="*/ 713215 h 220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04707" h="2201925">
                  <a:moveTo>
                    <a:pt x="0" y="1042824"/>
                  </a:moveTo>
                  <a:cubicBezTo>
                    <a:pt x="80630" y="509424"/>
                    <a:pt x="161261" y="-23976"/>
                    <a:pt x="361507" y="833"/>
                  </a:cubicBezTo>
                  <a:cubicBezTo>
                    <a:pt x="561753" y="25642"/>
                    <a:pt x="928577" y="1057001"/>
                    <a:pt x="1201479" y="1191680"/>
                  </a:cubicBezTo>
                  <a:cubicBezTo>
                    <a:pt x="1474381" y="1326359"/>
                    <a:pt x="1772092" y="640559"/>
                    <a:pt x="1998920" y="808908"/>
                  </a:cubicBezTo>
                  <a:cubicBezTo>
                    <a:pt x="2225748" y="977257"/>
                    <a:pt x="2378148" y="2217722"/>
                    <a:pt x="2562446" y="2201773"/>
                  </a:cubicBezTo>
                  <a:cubicBezTo>
                    <a:pt x="2746744" y="2185824"/>
                    <a:pt x="2998381" y="883336"/>
                    <a:pt x="3104707" y="713215"/>
                  </a:cubicBezTo>
                </a:path>
              </a:pathLst>
            </a:custGeom>
            <a:no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Arrow Connector 34"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874B87DB-3045-79AC-6500-C0658D2FFFE9}"/>
                </a:ext>
              </a:extLst>
            </p:cNvPr>
            <p:cNvCxnSpPr>
              <a:cxnSpLocks/>
            </p:cNvCxnSpPr>
            <p:nvPr/>
          </p:nvCxnSpPr>
          <p:spPr>
            <a:xfrm flipH="1">
              <a:off x="3163802" y="3255200"/>
              <a:ext cx="1160579" cy="1913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E07FF1DE-D838-F33E-F54C-4CD83E7C2A67}"/>
                </a:ext>
              </a:extLst>
            </p:cNvPr>
            <p:cNvSpPr/>
            <p:nvPr/>
          </p:nvSpPr>
          <p:spPr>
            <a:xfrm>
              <a:off x="4325026" y="3149580"/>
              <a:ext cx="175253" cy="174442"/>
            </a:xfrm>
            <a:prstGeom prst="ellipse">
              <a:avLst/>
            </a:prstGeom>
            <a:solidFill>
              <a:schemeClr val="accent6"/>
            </a:solid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cxnSp>
          <p:nvCxnSpPr>
            <p:cNvPr id="48" name="Straight Arrow Connector 47"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9637A501-3856-6C34-E479-F08530BE43C5}"/>
                </a:ext>
              </a:extLst>
            </p:cNvPr>
            <p:cNvCxnSpPr>
              <a:cxnSpLocks/>
            </p:cNvCxnSpPr>
            <p:nvPr/>
          </p:nvCxnSpPr>
          <p:spPr>
            <a:xfrm flipH="1">
              <a:off x="2922514" y="3274334"/>
              <a:ext cx="241288" cy="142689"/>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005CABF9-D0A1-5F2A-085A-BDC3A03FCE51}"/>
                </a:ext>
              </a:extLst>
            </p:cNvPr>
            <p:cNvCxnSpPr>
              <a:cxnSpLocks/>
            </p:cNvCxnSpPr>
            <p:nvPr/>
          </p:nvCxnSpPr>
          <p:spPr>
            <a:xfrm flipH="1">
              <a:off x="2813481" y="3417023"/>
              <a:ext cx="109033" cy="117232"/>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CD56181E-1CA2-0F7C-B073-9DB194D43BDE}"/>
                </a:ext>
              </a:extLst>
            </p:cNvPr>
            <p:cNvCxnSpPr>
              <a:cxnSpLocks/>
            </p:cNvCxnSpPr>
            <p:nvPr/>
          </p:nvCxnSpPr>
          <p:spPr>
            <a:xfrm flipH="1">
              <a:off x="2698524" y="3537838"/>
              <a:ext cx="114957" cy="88377"/>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4843EF0D-AD2A-EA92-1F12-53B4A4D417C6}"/>
                </a:ext>
              </a:extLst>
            </p:cNvPr>
            <p:cNvCxnSpPr>
              <a:cxnSpLocks/>
            </p:cNvCxnSpPr>
            <p:nvPr/>
          </p:nvCxnSpPr>
          <p:spPr>
            <a:xfrm flipH="1">
              <a:off x="2625610" y="3626215"/>
              <a:ext cx="72914" cy="70925"/>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6E5D0939-D7E3-061F-1384-B67B525000C6}"/>
                </a:ext>
              </a:extLst>
            </p:cNvPr>
            <p:cNvSpPr/>
            <p:nvPr/>
          </p:nvSpPr>
          <p:spPr>
            <a:xfrm>
              <a:off x="2482413" y="3653578"/>
              <a:ext cx="175253" cy="174442"/>
            </a:xfrm>
            <a:prstGeom prst="ellipse">
              <a:avLst/>
            </a:prstGeom>
            <a:solidFill>
              <a:schemeClr val="accent6"/>
            </a:solid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125" name="Oval 124">
              <a:extLst>
                <a:ext uri="{FF2B5EF4-FFF2-40B4-BE49-F238E27FC236}">
                  <a16:creationId xmlns:a16="http://schemas.microsoft.com/office/drawing/2014/main" id="{D3186CDE-F8A2-61CF-CCB8-6EB37354543F}"/>
                </a:ext>
              </a:extLst>
            </p:cNvPr>
            <p:cNvSpPr/>
            <p:nvPr/>
          </p:nvSpPr>
          <p:spPr>
            <a:xfrm>
              <a:off x="3752082" y="4642390"/>
              <a:ext cx="175253" cy="174442"/>
            </a:xfrm>
            <a:prstGeom prst="ellipse">
              <a:avLst/>
            </a:prstGeom>
            <a:solidFill>
              <a:schemeClr val="accent5"/>
            </a:solid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grpSp>
      <p:grpSp>
        <p:nvGrpSpPr>
          <p:cNvPr id="132" name="Group 131">
            <a:extLst>
              <a:ext uri="{FF2B5EF4-FFF2-40B4-BE49-F238E27FC236}">
                <a16:creationId xmlns:a16="http://schemas.microsoft.com/office/drawing/2014/main" id="{4DFB58E8-B6A5-5CA4-7B20-105E212668A6}"/>
              </a:ext>
            </a:extLst>
          </p:cNvPr>
          <p:cNvGrpSpPr/>
          <p:nvPr/>
        </p:nvGrpSpPr>
        <p:grpSpPr>
          <a:xfrm>
            <a:off x="6336466" y="2107237"/>
            <a:ext cx="4436249" cy="3737707"/>
            <a:chOff x="6336466" y="2107237"/>
            <a:chExt cx="4436249" cy="3737707"/>
          </a:xfrm>
        </p:grpSpPr>
        <p:cxnSp>
          <p:nvCxnSpPr>
            <p:cNvPr id="13" name="Straight Arrow Connector 12">
              <a:extLst>
                <a:ext uri="{FF2B5EF4-FFF2-40B4-BE49-F238E27FC236}">
                  <a16:creationId xmlns:a16="http://schemas.microsoft.com/office/drawing/2014/main" id="{08B30B8F-FC17-F941-B339-569375CBD451}"/>
                </a:ext>
              </a:extLst>
            </p:cNvPr>
            <p:cNvCxnSpPr>
              <a:cxnSpLocks/>
              <a:stCxn id="7" idx="3"/>
            </p:cNvCxnSpPr>
            <p:nvPr/>
          </p:nvCxnSpPr>
          <p:spPr>
            <a:xfrm flipV="1">
              <a:off x="7430317" y="4724744"/>
              <a:ext cx="2422499" cy="112020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EB5509D0-9D1D-17DA-FC68-CD5AA02E6D40}"/>
                </a:ext>
              </a:extLst>
            </p:cNvPr>
            <p:cNvCxnSpPr>
              <a:cxnSpLocks/>
            </p:cNvCxnSpPr>
            <p:nvPr/>
          </p:nvCxnSpPr>
          <p:spPr>
            <a:xfrm>
              <a:off x="7226841" y="5257377"/>
              <a:ext cx="354587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6B7A3B57-6118-B4F1-356F-BCAEDBC47735}"/>
                </a:ext>
              </a:extLst>
            </p:cNvPr>
            <p:cNvCxnSpPr>
              <a:cxnSpLocks/>
            </p:cNvCxnSpPr>
            <p:nvPr/>
          </p:nvCxnSpPr>
          <p:spPr>
            <a:xfrm flipV="1">
              <a:off x="7226841" y="2107237"/>
              <a:ext cx="0" cy="31501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TextBox 75"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75F82BE7-23C9-06E6-12D4-4B6A7B57E2A2}"/>
                    </a:ext>
                  </a:extLst>
                </p:cNvPr>
                <p:cNvSpPr txBox="1"/>
                <p:nvPr/>
              </p:nvSpPr>
              <p:spPr>
                <a:xfrm>
                  <a:off x="6336466" y="3089668"/>
                  <a:ext cx="741037"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oMath>
                    </m:oMathPara>
                  </a14:m>
                  <a:endParaRPr kumimoji="0" lang="en-US" sz="24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76" name="TextBox 75"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75F82BE7-23C9-06E6-12D4-4B6A7B57E2A2}"/>
                    </a:ext>
                  </a:extLst>
                </p:cNvPr>
                <p:cNvSpPr txBox="1">
                  <a:spLocks noRot="1" noChangeAspect="1" noMove="1" noResize="1" noEditPoints="1" noAdjustHandles="1" noChangeArrowheads="1" noChangeShapeType="1" noTextEdit="1"/>
                </p:cNvSpPr>
                <p:nvPr/>
              </p:nvSpPr>
              <p:spPr>
                <a:xfrm>
                  <a:off x="6336466" y="3089668"/>
                  <a:ext cx="741037" cy="369332"/>
                </a:xfrm>
                <a:prstGeom prst="rect">
                  <a:avLst/>
                </a:prstGeom>
                <a:blipFill>
                  <a:blip r:embed="rId5"/>
                  <a:stretch>
                    <a:fillRect l="-13333" t="-3333" r="-13333" b="-3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95693958-3D7B-2EA5-D63B-870918A2CB61}"/>
                    </a:ext>
                  </a:extLst>
                </p:cNvPr>
                <p:cNvSpPr txBox="1"/>
                <p:nvPr/>
              </p:nvSpPr>
              <p:spPr>
                <a:xfrm>
                  <a:off x="8737932" y="5442043"/>
                  <a:ext cx="305596"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oMath>
                    </m:oMathPara>
                  </a14:m>
                  <a:endParaRPr kumimoji="0" lang="en-US" sz="24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77" name="TextBox 76"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95693958-3D7B-2EA5-D63B-870918A2CB61}"/>
                    </a:ext>
                  </a:extLst>
                </p:cNvPr>
                <p:cNvSpPr txBox="1">
                  <a:spLocks noRot="1" noChangeAspect="1" noMove="1" noResize="1" noEditPoints="1" noAdjustHandles="1" noChangeArrowheads="1" noChangeShapeType="1" noTextEdit="1"/>
                </p:cNvSpPr>
                <p:nvPr/>
              </p:nvSpPr>
              <p:spPr>
                <a:xfrm>
                  <a:off x="8737932" y="5442043"/>
                  <a:ext cx="305596" cy="369332"/>
                </a:xfrm>
                <a:prstGeom prst="rect">
                  <a:avLst/>
                </a:prstGeom>
                <a:blipFill>
                  <a:blip r:embed="rId6"/>
                  <a:stretch>
                    <a:fillRect l="-11538" r="-7692"/>
                  </a:stretch>
                </a:blipFill>
              </p:spPr>
              <p:txBody>
                <a:bodyPr/>
                <a:lstStyle/>
                <a:p>
                  <a:r>
                    <a:rPr lang="en-US">
                      <a:noFill/>
                    </a:rPr>
                    <a:t> </a:t>
                  </a:r>
                </a:p>
              </p:txBody>
            </p:sp>
          </mc:Fallback>
        </mc:AlternateContent>
        <p:sp>
          <p:nvSpPr>
            <p:cNvPr id="78" name="Freeform 77">
              <a:extLst>
                <a:ext uri="{FF2B5EF4-FFF2-40B4-BE49-F238E27FC236}">
                  <a16:creationId xmlns:a16="http://schemas.microsoft.com/office/drawing/2014/main" id="{D2AE84D0-1BF3-8991-94AE-89BBA9D24A3C}"/>
                </a:ext>
              </a:extLst>
            </p:cNvPr>
            <p:cNvSpPr/>
            <p:nvPr/>
          </p:nvSpPr>
          <p:spPr>
            <a:xfrm>
              <a:off x="7430318" y="2527686"/>
              <a:ext cx="3104707" cy="2201925"/>
            </a:xfrm>
            <a:custGeom>
              <a:avLst/>
              <a:gdLst>
                <a:gd name="connsiteX0" fmla="*/ 0 w 3104707"/>
                <a:gd name="connsiteY0" fmla="*/ 1042824 h 2201925"/>
                <a:gd name="connsiteX1" fmla="*/ 361507 w 3104707"/>
                <a:gd name="connsiteY1" fmla="*/ 833 h 2201925"/>
                <a:gd name="connsiteX2" fmla="*/ 1201479 w 3104707"/>
                <a:gd name="connsiteY2" fmla="*/ 1191680 h 2201925"/>
                <a:gd name="connsiteX3" fmla="*/ 1998920 w 3104707"/>
                <a:gd name="connsiteY3" fmla="*/ 808908 h 2201925"/>
                <a:gd name="connsiteX4" fmla="*/ 2562446 w 3104707"/>
                <a:gd name="connsiteY4" fmla="*/ 2201773 h 2201925"/>
                <a:gd name="connsiteX5" fmla="*/ 3104707 w 3104707"/>
                <a:gd name="connsiteY5" fmla="*/ 713215 h 220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04707" h="2201925">
                  <a:moveTo>
                    <a:pt x="0" y="1042824"/>
                  </a:moveTo>
                  <a:cubicBezTo>
                    <a:pt x="80630" y="509424"/>
                    <a:pt x="161261" y="-23976"/>
                    <a:pt x="361507" y="833"/>
                  </a:cubicBezTo>
                  <a:cubicBezTo>
                    <a:pt x="561753" y="25642"/>
                    <a:pt x="928577" y="1057001"/>
                    <a:pt x="1201479" y="1191680"/>
                  </a:cubicBezTo>
                  <a:cubicBezTo>
                    <a:pt x="1474381" y="1326359"/>
                    <a:pt x="1772092" y="640559"/>
                    <a:pt x="1998920" y="808908"/>
                  </a:cubicBezTo>
                  <a:cubicBezTo>
                    <a:pt x="2225748" y="977257"/>
                    <a:pt x="2378148" y="2217722"/>
                    <a:pt x="2562446" y="2201773"/>
                  </a:cubicBezTo>
                  <a:cubicBezTo>
                    <a:pt x="2746744" y="2185824"/>
                    <a:pt x="2998381" y="883336"/>
                    <a:pt x="3104707" y="713215"/>
                  </a:cubicBezTo>
                </a:path>
              </a:pathLst>
            </a:custGeom>
            <a:no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9" name="Straight Arrow Connector 78"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4C976411-0158-09B4-BD08-48EF8AE1CE70}"/>
                </a:ext>
              </a:extLst>
            </p:cNvPr>
            <p:cNvCxnSpPr>
              <a:cxnSpLocks/>
            </p:cNvCxnSpPr>
            <p:nvPr/>
          </p:nvCxnSpPr>
          <p:spPr>
            <a:xfrm flipH="1">
              <a:off x="10309698" y="3274334"/>
              <a:ext cx="159107" cy="466465"/>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2FBF7A79-0814-336A-F7A6-709F7A44BA77}"/>
                </a:ext>
              </a:extLst>
            </p:cNvPr>
            <p:cNvCxnSpPr>
              <a:cxnSpLocks/>
            </p:cNvCxnSpPr>
            <p:nvPr/>
          </p:nvCxnSpPr>
          <p:spPr>
            <a:xfrm flipH="1">
              <a:off x="10234180" y="3740799"/>
              <a:ext cx="85159" cy="322437"/>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326F8AD4-CDFD-E6D9-D514-8109B67F983A}"/>
                </a:ext>
              </a:extLst>
            </p:cNvPr>
            <p:cNvCxnSpPr>
              <a:cxnSpLocks/>
            </p:cNvCxnSpPr>
            <p:nvPr/>
          </p:nvCxnSpPr>
          <p:spPr>
            <a:xfrm flipH="1">
              <a:off x="10155964" y="4063236"/>
              <a:ext cx="78216" cy="25893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71479B3F-9215-8C55-60BC-D25FA09A0853}"/>
                </a:ext>
              </a:extLst>
            </p:cNvPr>
            <p:cNvCxnSpPr>
              <a:cxnSpLocks/>
            </p:cNvCxnSpPr>
            <p:nvPr/>
          </p:nvCxnSpPr>
          <p:spPr>
            <a:xfrm flipH="1">
              <a:off x="10080446" y="4322170"/>
              <a:ext cx="75625" cy="198266"/>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10AEB0DA-1045-C113-C71F-52984C24D0AF}"/>
                </a:ext>
              </a:extLst>
            </p:cNvPr>
            <p:cNvCxnSpPr>
              <a:cxnSpLocks/>
              <a:endCxn id="129" idx="0"/>
            </p:cNvCxnSpPr>
            <p:nvPr/>
          </p:nvCxnSpPr>
          <p:spPr>
            <a:xfrm flipH="1">
              <a:off x="9998317" y="4520436"/>
              <a:ext cx="91021" cy="144612"/>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6" name="Oval 125">
              <a:extLst>
                <a:ext uri="{FF2B5EF4-FFF2-40B4-BE49-F238E27FC236}">
                  <a16:creationId xmlns:a16="http://schemas.microsoft.com/office/drawing/2014/main" id="{AFB39521-716C-B6B2-A304-949A1D4863EE}"/>
                </a:ext>
              </a:extLst>
            </p:cNvPr>
            <p:cNvSpPr/>
            <p:nvPr/>
          </p:nvSpPr>
          <p:spPr>
            <a:xfrm>
              <a:off x="10441873" y="3146999"/>
              <a:ext cx="175253" cy="174442"/>
            </a:xfrm>
            <a:prstGeom prst="ellipse">
              <a:avLst/>
            </a:prstGeom>
            <a:solidFill>
              <a:schemeClr val="accent6"/>
            </a:solid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129" name="Oval 128">
              <a:extLst>
                <a:ext uri="{FF2B5EF4-FFF2-40B4-BE49-F238E27FC236}">
                  <a16:creationId xmlns:a16="http://schemas.microsoft.com/office/drawing/2014/main" id="{5E3AAF81-A630-19FB-39A3-F41470F363F9}"/>
                </a:ext>
              </a:extLst>
            </p:cNvPr>
            <p:cNvSpPr/>
            <p:nvPr/>
          </p:nvSpPr>
          <p:spPr>
            <a:xfrm>
              <a:off x="9910690" y="4665048"/>
              <a:ext cx="175253" cy="174442"/>
            </a:xfrm>
            <a:prstGeom prst="ellipse">
              <a:avLst/>
            </a:prstGeom>
            <a:solidFill>
              <a:schemeClr val="accent5"/>
            </a:solid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grpSp>
    </p:spTree>
    <p:extLst>
      <p:ext uri="{BB962C8B-B14F-4D97-AF65-F5344CB8AC3E}">
        <p14:creationId xmlns:p14="http://schemas.microsoft.com/office/powerpoint/2010/main" val="37573595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5F0DDB-51DB-442C-8D79-16543AF9784B}"/>
              </a:ext>
            </a:extLst>
          </p:cNvPr>
          <p:cNvSpPr>
            <a:spLocks noGrp="1"/>
          </p:cNvSpPr>
          <p:nvPr>
            <p:ph type="sldNum" idx="97"/>
          </p:nvPr>
        </p:nvSpPr>
        <p:spPr/>
        <p:txBody>
          <a:bodyPr/>
          <a:lstStyle/>
          <a:p>
            <a:fld id="{86A8BF56-6CB3-514C-9A64-F39D95C9E25B}" type="slidenum">
              <a:rPr lang="en-US" smtClean="0"/>
              <a:pPr/>
              <a:t>47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chor="b">
            <a:noAutofit/>
          </a:bodyPr>
          <a:lstStyle/>
          <a:p>
            <a:r>
              <a:rPr lang="en-US" sz="2000" dirty="0"/>
              <a:t>Source graphic: Why can’t you look at the graph to find the global minimum?</a:t>
            </a:r>
          </a:p>
        </p:txBody>
      </p:sp>
      <p:sp>
        <p:nvSpPr>
          <p:cNvPr id="5" name="Content Placeholder 4">
            <a:extLst>
              <a:ext uri="{FF2B5EF4-FFF2-40B4-BE49-F238E27FC236}">
                <a16:creationId xmlns:a16="http://schemas.microsoft.com/office/drawing/2014/main" id="{1A076653-B8E7-96E8-DB3C-823BDFB991D1}"/>
              </a:ext>
            </a:extLst>
          </p:cNvPr>
          <p:cNvSpPr>
            <a:spLocks noGrp="1"/>
          </p:cNvSpPr>
          <p:nvPr>
            <p:ph idx="2"/>
          </p:nvPr>
        </p:nvSpPr>
        <p:spPr/>
        <p:txBody>
          <a:bodyPr/>
          <a:lstStyle/>
          <a:p>
            <a:endParaRPr lang="en-US"/>
          </a:p>
        </p:txBody>
      </p:sp>
      <p:grpSp>
        <p:nvGrpSpPr>
          <p:cNvPr id="3" name="Group 2">
            <a:extLst>
              <a:ext uri="{FF2B5EF4-FFF2-40B4-BE49-F238E27FC236}">
                <a16:creationId xmlns:a16="http://schemas.microsoft.com/office/drawing/2014/main" id="{CE622607-35E0-4963-9FFC-2B450A750F6E}"/>
              </a:ext>
            </a:extLst>
          </p:cNvPr>
          <p:cNvGrpSpPr/>
          <p:nvPr/>
        </p:nvGrpSpPr>
        <p:grpSpPr>
          <a:xfrm>
            <a:off x="2262786" y="2111250"/>
            <a:ext cx="6222024" cy="3760626"/>
            <a:chOff x="3501939" y="2704282"/>
            <a:chExt cx="3381375" cy="2043722"/>
          </a:xfrm>
        </p:grpSpPr>
        <p:sp>
          <p:nvSpPr>
            <p:cNvPr id="15" name="Rectangle 14">
              <a:extLst>
                <a:ext uri="{FF2B5EF4-FFF2-40B4-BE49-F238E27FC236}">
                  <a16:creationId xmlns:a16="http://schemas.microsoft.com/office/drawing/2014/main" id="{AD25D307-427F-41EC-AFEB-900A52E27363}"/>
                </a:ext>
              </a:extLst>
            </p:cNvPr>
            <p:cNvSpPr/>
            <p:nvPr/>
          </p:nvSpPr>
          <p:spPr>
            <a:xfrm>
              <a:off x="3501939" y="2722507"/>
              <a:ext cx="3381375" cy="2025497"/>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a:ea typeface="+mn-ea"/>
                <a:cs typeface="+mn-cs"/>
              </a:endParaRPr>
            </a:p>
          </p:txBody>
        </p:sp>
        <p:pic>
          <p:nvPicPr>
            <p:cNvPr id="23" name="Picture 22" descr="Figure showing error function of 2 parameters, w1 and w2, given by 3 w1 squared + 5 w2 sqaured">
              <a:extLst>
                <a:ext uri="{FF2B5EF4-FFF2-40B4-BE49-F238E27FC236}">
                  <a16:creationId xmlns:a16="http://schemas.microsoft.com/office/drawing/2014/main" id="{23A18879-38D6-4DDD-AD59-DA93A810DA26}"/>
                </a:ext>
              </a:extLst>
            </p:cNvPr>
            <p:cNvPicPr>
              <a:picLocks noChangeAspect="1"/>
            </p:cNvPicPr>
            <p:nvPr/>
          </p:nvPicPr>
          <p:blipFill rotWithShape="1">
            <a:blip r:embed="rId3"/>
            <a:srcRect t="-1" b="-872"/>
            <a:stretch/>
          </p:blipFill>
          <p:spPr>
            <a:xfrm>
              <a:off x="4042903" y="2704282"/>
              <a:ext cx="2757345" cy="1840988"/>
            </a:xfrm>
            <a:prstGeom prst="rect">
              <a:avLst/>
            </a:prstGeom>
            <a:ln>
              <a:noFill/>
            </a:ln>
            <a:effectLst/>
          </p:spPr>
        </p:pic>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39DEF38-A3A7-408F-913E-EEB77FCDE545}"/>
                    </a:ext>
                  </a:extLst>
                </p:cNvPr>
                <p:cNvSpPr txBox="1"/>
                <p:nvPr/>
              </p:nvSpPr>
              <p:spPr>
                <a:xfrm>
                  <a:off x="3600374" y="3425233"/>
                  <a:ext cx="535692" cy="23416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𝑒𝑟𝑟𝑜𝑟</m:t>
                        </m:r>
                      </m:oMath>
                    </m:oMathPara>
                  </a14:m>
                  <a:endParaRPr kumimoji="0" lang="en-US" sz="28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27" name="TextBox 26">
                  <a:extLst>
                    <a:ext uri="{FF2B5EF4-FFF2-40B4-BE49-F238E27FC236}">
                      <a16:creationId xmlns:a16="http://schemas.microsoft.com/office/drawing/2014/main" id="{B39DEF38-A3A7-408F-913E-EEB77FCDE545}"/>
                    </a:ext>
                  </a:extLst>
                </p:cNvPr>
                <p:cNvSpPr txBox="1">
                  <a:spLocks noRot="1" noChangeAspect="1" noMove="1" noResize="1" noEditPoints="1" noAdjustHandles="1" noChangeArrowheads="1" noChangeShapeType="1" noTextEdit="1"/>
                </p:cNvSpPr>
                <p:nvPr/>
              </p:nvSpPr>
              <p:spPr>
                <a:xfrm>
                  <a:off x="3600374" y="3425233"/>
                  <a:ext cx="535692" cy="23416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5C574D42-4955-413E-AEDE-3B77E0FFDEF9}"/>
                    </a:ext>
                  </a:extLst>
                </p:cNvPr>
                <p:cNvSpPr txBox="1"/>
                <p:nvPr/>
              </p:nvSpPr>
              <p:spPr>
                <a:xfrm>
                  <a:off x="6341004" y="4175534"/>
                  <a:ext cx="275007" cy="23416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sub>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1</m:t>
                            </m:r>
                          </m:sub>
                        </m:sSub>
                      </m:oMath>
                    </m:oMathPara>
                  </a14:m>
                  <a:endParaRPr kumimoji="0" lang="en-US" sz="28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28" name="TextBox 27">
                  <a:extLst>
                    <a:ext uri="{FF2B5EF4-FFF2-40B4-BE49-F238E27FC236}">
                      <a16:creationId xmlns:a16="http://schemas.microsoft.com/office/drawing/2014/main" id="{5C574D42-4955-413E-AEDE-3B77E0FFDEF9}"/>
                    </a:ext>
                  </a:extLst>
                </p:cNvPr>
                <p:cNvSpPr txBox="1">
                  <a:spLocks noRot="1" noChangeAspect="1" noMove="1" noResize="1" noEditPoints="1" noAdjustHandles="1" noChangeArrowheads="1" noChangeShapeType="1" noTextEdit="1"/>
                </p:cNvSpPr>
                <p:nvPr/>
              </p:nvSpPr>
              <p:spPr>
                <a:xfrm>
                  <a:off x="6341004" y="4175534"/>
                  <a:ext cx="275007" cy="23416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4B44B6D-E41B-450E-88B7-3A9AFEE06772}"/>
                    </a:ext>
                  </a:extLst>
                </p:cNvPr>
                <p:cNvSpPr txBox="1"/>
                <p:nvPr/>
              </p:nvSpPr>
              <p:spPr>
                <a:xfrm>
                  <a:off x="4745538" y="4353690"/>
                  <a:ext cx="279501" cy="23416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sub>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sub>
                        </m:sSub>
                      </m:oMath>
                    </m:oMathPara>
                  </a14:m>
                  <a:endParaRPr kumimoji="0" lang="en-US" sz="28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29" name="TextBox 28">
                  <a:extLst>
                    <a:ext uri="{FF2B5EF4-FFF2-40B4-BE49-F238E27FC236}">
                      <a16:creationId xmlns:a16="http://schemas.microsoft.com/office/drawing/2014/main" id="{24B44B6D-E41B-450E-88B7-3A9AFEE06772}"/>
                    </a:ext>
                  </a:extLst>
                </p:cNvPr>
                <p:cNvSpPr txBox="1">
                  <a:spLocks noRot="1" noChangeAspect="1" noMove="1" noResize="1" noEditPoints="1" noAdjustHandles="1" noChangeArrowheads="1" noChangeShapeType="1" noTextEdit="1"/>
                </p:cNvSpPr>
                <p:nvPr/>
              </p:nvSpPr>
              <p:spPr>
                <a:xfrm>
                  <a:off x="4745538" y="4353690"/>
                  <a:ext cx="279501" cy="234167"/>
                </a:xfrm>
                <a:prstGeom prst="rect">
                  <a:avLst/>
                </a:prstGeom>
                <a:blipFill>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6202791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7879DA4-12D4-4A76-8EE4-B50294E52E96}"/>
              </a:ext>
            </a:extLst>
          </p:cNvPr>
          <p:cNvSpPr>
            <a:spLocks noGrp="1"/>
          </p:cNvSpPr>
          <p:nvPr>
            <p:ph type="sldNum" idx="97"/>
          </p:nvPr>
        </p:nvSpPr>
        <p:spPr/>
        <p:txBody>
          <a:bodyPr/>
          <a:lstStyle/>
          <a:p>
            <a:fld id="{86A8BF56-6CB3-514C-9A64-F39D95C9E25B}" type="slidenum">
              <a:rPr lang="en-US" smtClean="0"/>
              <a:t>48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200" dirty="0">
                <a:ea typeface="Amazon Ember" panose="020B0603020204020204" pitchFamily="34" charset="0"/>
                <a:cs typeface="Amazon Ember" panose="020B0603020204020204" pitchFamily="34" charset="0"/>
              </a:rPr>
              <a:t>Source graphic: </a:t>
            </a:r>
            <a:r>
              <a:rPr lang="en-US" sz="3200" dirty="0"/>
              <a:t>Linear regression: Example calculation</a:t>
            </a:r>
            <a:endParaRPr lang="en-US" sz="3200" dirty="0">
              <a:latin typeface="+mj-lt"/>
              <a:ea typeface="Amazon Ember" panose="020B0603020204020204" pitchFamily="34" charset="0"/>
              <a:cs typeface="Amazon Ember" panose="020B0603020204020204" pitchFamily="34" charset="0"/>
            </a:endParaRPr>
          </a:p>
        </p:txBody>
      </p:sp>
      <p:sp>
        <p:nvSpPr>
          <p:cNvPr id="4" name="Content Placeholder 3">
            <a:extLst>
              <a:ext uri="{FF2B5EF4-FFF2-40B4-BE49-F238E27FC236}">
                <a16:creationId xmlns:a16="http://schemas.microsoft.com/office/drawing/2014/main" id="{5C753506-A2CD-2C09-9D50-D126973343C3}"/>
              </a:ext>
            </a:extLst>
          </p:cNvPr>
          <p:cNvSpPr>
            <a:spLocks noGrp="1"/>
          </p:cNvSpPr>
          <p:nvPr>
            <p:ph idx="2"/>
          </p:nvPr>
        </p:nvSpPr>
        <p:spPr/>
        <p:txBody>
          <a:bodyPr/>
          <a:lstStyle/>
          <a:p>
            <a:endParaRPr lang="en-US"/>
          </a:p>
        </p:txBody>
      </p:sp>
      <p:sp>
        <p:nvSpPr>
          <p:cNvPr id="6" name="Oval 5">
            <a:extLst>
              <a:ext uri="{FF2B5EF4-FFF2-40B4-BE49-F238E27FC236}">
                <a16:creationId xmlns:a16="http://schemas.microsoft.com/office/drawing/2014/main" id="{8BBA9234-5B34-476B-B27E-12137EAF1EDA}"/>
              </a:ext>
            </a:extLst>
          </p:cNvPr>
          <p:cNvSpPr/>
          <p:nvPr/>
        </p:nvSpPr>
        <p:spPr>
          <a:xfrm>
            <a:off x="2429692" y="2826819"/>
            <a:ext cx="121920" cy="13409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4D2D1C7-4F6E-46C4-A042-70E7E26BD421}"/>
              </a:ext>
            </a:extLst>
          </p:cNvPr>
          <p:cNvSpPr/>
          <p:nvPr/>
        </p:nvSpPr>
        <p:spPr>
          <a:xfrm>
            <a:off x="1894115" y="3455126"/>
            <a:ext cx="121920" cy="13409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3AB028DB-1D9C-474C-A4A6-9F9681E538FF}"/>
              </a:ext>
            </a:extLst>
          </p:cNvPr>
          <p:cNvSpPr/>
          <p:nvPr/>
        </p:nvSpPr>
        <p:spPr>
          <a:xfrm>
            <a:off x="3087189" y="4189710"/>
            <a:ext cx="121920" cy="13409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09CFBFA-2D9F-4830-85A8-F3A01BB207D8}"/>
              </a:ext>
            </a:extLst>
          </p:cNvPr>
          <p:cNvSpPr/>
          <p:nvPr/>
        </p:nvSpPr>
        <p:spPr>
          <a:xfrm>
            <a:off x="4306389" y="2581256"/>
            <a:ext cx="121920" cy="13409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F1D55A83-486D-40A7-94DC-265E85CB3C35}"/>
              </a:ext>
            </a:extLst>
          </p:cNvPr>
          <p:cNvSpPr/>
          <p:nvPr/>
        </p:nvSpPr>
        <p:spPr>
          <a:xfrm>
            <a:off x="1554480" y="4625830"/>
            <a:ext cx="121920" cy="13409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B9284323-E27F-4853-8C88-A0C520EF7045}"/>
              </a:ext>
            </a:extLst>
          </p:cNvPr>
          <p:cNvCxnSpPr>
            <a:cxnSpLocks/>
          </p:cNvCxnSpPr>
          <p:nvPr/>
        </p:nvCxnSpPr>
        <p:spPr>
          <a:xfrm flipV="1">
            <a:off x="2490652" y="2960914"/>
            <a:ext cx="0" cy="94114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B13DA16-E17B-47CD-934B-0D5B81CF7DF2}"/>
              </a:ext>
            </a:extLst>
          </p:cNvPr>
          <p:cNvCxnSpPr>
            <a:cxnSpLocks/>
          </p:cNvCxnSpPr>
          <p:nvPr/>
        </p:nvCxnSpPr>
        <p:spPr>
          <a:xfrm flipV="1">
            <a:off x="1955075" y="3605350"/>
            <a:ext cx="0" cy="58436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FEB9102-D00A-4EE6-BB4B-80DC9114DF95}"/>
              </a:ext>
            </a:extLst>
          </p:cNvPr>
          <p:cNvCxnSpPr>
            <a:cxnSpLocks/>
          </p:cNvCxnSpPr>
          <p:nvPr/>
        </p:nvCxnSpPr>
        <p:spPr>
          <a:xfrm flipV="1">
            <a:off x="1615440" y="4323805"/>
            <a:ext cx="0" cy="30202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8F23631-A375-4665-BDF0-CE83B755DF1C}"/>
              </a:ext>
            </a:extLst>
          </p:cNvPr>
          <p:cNvCxnSpPr>
            <a:cxnSpLocks/>
          </p:cNvCxnSpPr>
          <p:nvPr/>
        </p:nvCxnSpPr>
        <p:spPr>
          <a:xfrm flipV="1">
            <a:off x="3148149" y="3666309"/>
            <a:ext cx="0" cy="52340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7F289-35D0-46CA-93D1-DF21BDD63E98}"/>
              </a:ext>
            </a:extLst>
          </p:cNvPr>
          <p:cNvCxnSpPr>
            <a:cxnSpLocks/>
          </p:cNvCxnSpPr>
          <p:nvPr/>
        </p:nvCxnSpPr>
        <p:spPr>
          <a:xfrm flipV="1">
            <a:off x="4367349" y="2717075"/>
            <a:ext cx="0" cy="38317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877F8CC0-55FC-4BB4-B9A1-DCEEBDE347C8}"/>
                  </a:ext>
                </a:extLst>
              </p:cNvPr>
              <p:cNvSpPr/>
              <p:nvPr/>
            </p:nvSpPr>
            <p:spPr>
              <a:xfrm>
                <a:off x="2756814" y="3020322"/>
                <a:ext cx="829971" cy="5522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a:solidFill>
                                <a:srgbClr val="232F3E"/>
                              </a:solidFill>
                              <a:latin typeface="Cambria Math" panose="02040503050406030204" pitchFamily="18" charset="0"/>
                            </a:rPr>
                          </m:ctrlPr>
                        </m:sSupPr>
                        <m:e>
                          <m:acc>
                            <m:accPr>
                              <m:chr m:val="̂"/>
                              <m:ctrlPr>
                                <a:rPr lang="en-US" sz="2800" i="1">
                                  <a:solidFill>
                                    <a:srgbClr val="232F3E"/>
                                  </a:solidFill>
                                  <a:latin typeface="Cambria Math" panose="02040503050406030204" pitchFamily="18" charset="0"/>
                                </a:rPr>
                              </m:ctrlPr>
                            </m:accPr>
                            <m:e>
                              <m:r>
                                <a:rPr lang="en-US" sz="2800" i="1">
                                  <a:solidFill>
                                    <a:srgbClr val="232F3E"/>
                                  </a:solidFill>
                                  <a:latin typeface="Cambria Math" panose="02040503050406030204" pitchFamily="18" charset="0"/>
                                </a:rPr>
                                <m:t>𝑦</m:t>
                              </m:r>
                            </m:e>
                          </m:acc>
                        </m:e>
                        <m:sup>
                          <m:d>
                            <m:dPr>
                              <m:ctrlPr>
                                <a:rPr lang="en-US" sz="2800" i="1">
                                  <a:solidFill>
                                    <a:srgbClr val="232F3E"/>
                                  </a:solidFill>
                                  <a:latin typeface="Cambria Math" panose="02040503050406030204" pitchFamily="18" charset="0"/>
                                </a:rPr>
                              </m:ctrlPr>
                            </m:dPr>
                            <m:e>
                              <m:r>
                                <a:rPr lang="en-US" sz="2800" i="1">
                                  <a:solidFill>
                                    <a:srgbClr val="232F3E"/>
                                  </a:solidFill>
                                  <a:latin typeface="Cambria Math" panose="02040503050406030204" pitchFamily="18" charset="0"/>
                                </a:rPr>
                                <m:t>𝑖</m:t>
                              </m:r>
                            </m:e>
                          </m:d>
                        </m:sup>
                      </m:sSup>
                    </m:oMath>
                  </m:oMathPara>
                </a14:m>
                <a:endParaRPr lang="en-US" sz="2800" dirty="0"/>
              </a:p>
            </p:txBody>
          </p:sp>
        </mc:Choice>
        <mc:Fallback xmlns="">
          <p:sp>
            <p:nvSpPr>
              <p:cNvPr id="28" name="Rectangle 27">
                <a:extLst>
                  <a:ext uri="{FF2B5EF4-FFF2-40B4-BE49-F238E27FC236}">
                    <a16:creationId xmlns:a16="http://schemas.microsoft.com/office/drawing/2014/main" id="{877F8CC0-55FC-4BB4-B9A1-DCEEBDE347C8}"/>
                  </a:ext>
                </a:extLst>
              </p:cNvPr>
              <p:cNvSpPr>
                <a:spLocks noRot="1" noChangeAspect="1" noMove="1" noResize="1" noEditPoints="1" noAdjustHandles="1" noChangeArrowheads="1" noChangeShapeType="1" noTextEdit="1"/>
              </p:cNvSpPr>
              <p:nvPr/>
            </p:nvSpPr>
            <p:spPr>
              <a:xfrm>
                <a:off x="2756814" y="3020322"/>
                <a:ext cx="829971" cy="55226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E80F4679-EE28-4D9A-AD35-05CB8C3A6ABA}"/>
                  </a:ext>
                </a:extLst>
              </p:cNvPr>
              <p:cNvSpPr/>
              <p:nvPr/>
            </p:nvSpPr>
            <p:spPr>
              <a:xfrm>
                <a:off x="2737749" y="4353461"/>
                <a:ext cx="829971" cy="5522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a:solidFill>
                                <a:srgbClr val="232F3E"/>
                              </a:solidFill>
                              <a:latin typeface="Cambria Math" panose="02040503050406030204" pitchFamily="18" charset="0"/>
                            </a:rPr>
                          </m:ctrlPr>
                        </m:sSupPr>
                        <m:e>
                          <m:r>
                            <a:rPr lang="en-US" sz="2800" i="1">
                              <a:solidFill>
                                <a:srgbClr val="232F3E"/>
                              </a:solidFill>
                              <a:latin typeface="Cambria Math" panose="02040503050406030204" pitchFamily="18" charset="0"/>
                            </a:rPr>
                            <m:t>𝑦</m:t>
                          </m:r>
                        </m:e>
                        <m:sup>
                          <m:d>
                            <m:dPr>
                              <m:ctrlPr>
                                <a:rPr lang="en-US" sz="2800" i="1">
                                  <a:solidFill>
                                    <a:srgbClr val="232F3E"/>
                                  </a:solidFill>
                                  <a:latin typeface="Cambria Math" panose="02040503050406030204" pitchFamily="18" charset="0"/>
                                </a:rPr>
                              </m:ctrlPr>
                            </m:dPr>
                            <m:e>
                              <m:r>
                                <a:rPr lang="en-US" sz="2800" i="1">
                                  <a:solidFill>
                                    <a:srgbClr val="232F3E"/>
                                  </a:solidFill>
                                  <a:latin typeface="Cambria Math" panose="02040503050406030204" pitchFamily="18" charset="0"/>
                                </a:rPr>
                                <m:t>𝑖</m:t>
                              </m:r>
                            </m:e>
                          </m:d>
                        </m:sup>
                      </m:sSup>
                    </m:oMath>
                  </m:oMathPara>
                </a14:m>
                <a:endParaRPr lang="en-US" sz="2800" dirty="0"/>
              </a:p>
            </p:txBody>
          </p:sp>
        </mc:Choice>
        <mc:Fallback xmlns="">
          <p:sp>
            <p:nvSpPr>
              <p:cNvPr id="29" name="Rectangle 28">
                <a:extLst>
                  <a:ext uri="{FF2B5EF4-FFF2-40B4-BE49-F238E27FC236}">
                    <a16:creationId xmlns:a16="http://schemas.microsoft.com/office/drawing/2014/main" id="{E80F4679-EE28-4D9A-AD35-05CB8C3A6ABA}"/>
                  </a:ext>
                </a:extLst>
              </p:cNvPr>
              <p:cNvSpPr>
                <a:spLocks noRot="1" noChangeAspect="1" noMove="1" noResize="1" noEditPoints="1" noAdjustHandles="1" noChangeArrowheads="1" noChangeShapeType="1" noTextEdit="1"/>
              </p:cNvSpPr>
              <p:nvPr/>
            </p:nvSpPr>
            <p:spPr>
              <a:xfrm>
                <a:off x="2737749" y="4353461"/>
                <a:ext cx="829971" cy="55226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93F3A46D-76A6-4310-9175-2A7B24E77C84}"/>
                  </a:ext>
                </a:extLst>
              </p:cNvPr>
              <p:cNvSpPr/>
              <p:nvPr/>
            </p:nvSpPr>
            <p:spPr>
              <a:xfrm>
                <a:off x="613956" y="3229785"/>
                <a:ext cx="52828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a:solidFill>
                            <a:srgbClr val="232F3E"/>
                          </a:solidFill>
                          <a:latin typeface="Cambria Math" panose="02040503050406030204" pitchFamily="18" charset="0"/>
                        </a:rPr>
                        <m:t>𝑦</m:t>
                      </m:r>
                    </m:oMath>
                  </m:oMathPara>
                </a14:m>
                <a:endParaRPr lang="en-US" sz="3200" dirty="0"/>
              </a:p>
            </p:txBody>
          </p:sp>
        </mc:Choice>
        <mc:Fallback xmlns="">
          <p:sp>
            <p:nvSpPr>
              <p:cNvPr id="30" name="Rectangle 29">
                <a:extLst>
                  <a:ext uri="{FF2B5EF4-FFF2-40B4-BE49-F238E27FC236}">
                    <a16:creationId xmlns:a16="http://schemas.microsoft.com/office/drawing/2014/main" id="{93F3A46D-76A6-4310-9175-2A7B24E77C84}"/>
                  </a:ext>
                </a:extLst>
              </p:cNvPr>
              <p:cNvSpPr>
                <a:spLocks noRot="1" noChangeAspect="1" noMove="1" noResize="1" noEditPoints="1" noAdjustHandles="1" noChangeArrowheads="1" noChangeShapeType="1" noTextEdit="1"/>
              </p:cNvSpPr>
              <p:nvPr/>
            </p:nvSpPr>
            <p:spPr>
              <a:xfrm>
                <a:off x="613956" y="3229785"/>
                <a:ext cx="528285" cy="58477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3AF21F4A-46B3-4741-894C-7F1D86E010C3}"/>
                  </a:ext>
                </a:extLst>
              </p:cNvPr>
              <p:cNvSpPr/>
              <p:nvPr/>
            </p:nvSpPr>
            <p:spPr>
              <a:xfrm>
                <a:off x="2907698" y="5049201"/>
                <a:ext cx="48090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solidFill>
                            <a:srgbClr val="232F3E"/>
                          </a:solidFill>
                          <a:latin typeface="Cambria Math" panose="02040503050406030204" pitchFamily="18" charset="0"/>
                        </a:rPr>
                        <m:t>𝑥</m:t>
                      </m:r>
                    </m:oMath>
                  </m:oMathPara>
                </a14:m>
                <a:endParaRPr lang="en-US" sz="2800" dirty="0"/>
              </a:p>
            </p:txBody>
          </p:sp>
        </mc:Choice>
        <mc:Fallback xmlns="">
          <p:sp>
            <p:nvSpPr>
              <p:cNvPr id="31" name="Rectangle 30">
                <a:extLst>
                  <a:ext uri="{FF2B5EF4-FFF2-40B4-BE49-F238E27FC236}">
                    <a16:creationId xmlns:a16="http://schemas.microsoft.com/office/drawing/2014/main" id="{3AF21F4A-46B3-4741-894C-7F1D86E010C3}"/>
                  </a:ext>
                </a:extLst>
              </p:cNvPr>
              <p:cNvSpPr>
                <a:spLocks noRot="1" noChangeAspect="1" noMove="1" noResize="1" noEditPoints="1" noAdjustHandles="1" noChangeArrowheads="1" noChangeShapeType="1" noTextEdit="1"/>
              </p:cNvSpPr>
              <p:nvPr/>
            </p:nvSpPr>
            <p:spPr>
              <a:xfrm>
                <a:off x="2907698" y="5049201"/>
                <a:ext cx="480901" cy="523220"/>
              </a:xfrm>
              <a:prstGeom prst="rect">
                <a:avLst/>
              </a:prstGeom>
              <a:blipFill>
                <a:blip r:embed="rId7"/>
                <a:stretch>
                  <a:fillRect/>
                </a:stretch>
              </a:blipFill>
            </p:spPr>
            <p:txBody>
              <a:bodyPr/>
              <a:lstStyle/>
              <a:p>
                <a:r>
                  <a:rPr lang="en-US">
                    <a:noFill/>
                  </a:rPr>
                  <a:t> </a:t>
                </a:r>
              </a:p>
            </p:txBody>
          </p:sp>
        </mc:Fallback>
      </mc:AlternateContent>
      <p:cxnSp>
        <p:nvCxnSpPr>
          <p:cNvPr id="34" name="Straight Arrow Connector 33">
            <a:extLst>
              <a:ext uri="{FF2B5EF4-FFF2-40B4-BE49-F238E27FC236}">
                <a16:creationId xmlns:a16="http://schemas.microsoft.com/office/drawing/2014/main" id="{AD29995E-8A65-4FCE-8D6E-7009D6AF0E89}"/>
              </a:ext>
            </a:extLst>
          </p:cNvPr>
          <p:cNvCxnSpPr>
            <a:cxnSpLocks/>
          </p:cNvCxnSpPr>
          <p:nvPr/>
        </p:nvCxnSpPr>
        <p:spPr>
          <a:xfrm flipV="1">
            <a:off x="1142241" y="2581256"/>
            <a:ext cx="0" cy="28528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B1EE56A-2187-47D6-AE3A-6530D6BFBC72}"/>
              </a:ext>
            </a:extLst>
          </p:cNvPr>
          <p:cNvCxnSpPr>
            <a:cxnSpLocks/>
          </p:cNvCxnSpPr>
          <p:nvPr/>
        </p:nvCxnSpPr>
        <p:spPr>
          <a:xfrm flipV="1">
            <a:off x="812784" y="4994548"/>
            <a:ext cx="4072725" cy="298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D61B811-1078-1A4C-9207-517C363E8061}"/>
              </a:ext>
            </a:extLst>
          </p:cNvPr>
          <p:cNvCxnSpPr>
            <a:cxnSpLocks/>
          </p:cNvCxnSpPr>
          <p:nvPr/>
        </p:nvCxnSpPr>
        <p:spPr>
          <a:xfrm flipV="1">
            <a:off x="765166" y="2826819"/>
            <a:ext cx="4201061" cy="1866059"/>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3356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ext Placeholder 2">
            <a:extLst>
              <a:ext uri="{FF2B5EF4-FFF2-40B4-BE49-F238E27FC236}">
                <a16:creationId xmlns:a16="http://schemas.microsoft.com/office/drawing/2014/main" id="{2A1A343A-0F2E-CB4C-8FFD-7A41987E8A9C}"/>
              </a:ext>
            </a:extLst>
          </p:cNvPr>
          <p:cNvSpPr txBox="1">
            <a:spLocks/>
          </p:cNvSpPr>
          <p:nvPr/>
        </p:nvSpPr>
        <p:spPr>
          <a:xfrm>
            <a:off x="648227" y="1752340"/>
            <a:ext cx="10928422" cy="439084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600" kern="1200">
                <a:solidFill>
                  <a:srgbClr val="232F3E"/>
                </a:solidFill>
                <a:latin typeface="Amazon Ember Display Heavy"/>
              </a:defRPr>
            </a:lvl1pPr>
          </a:lstStyle>
          <a:p>
            <a:endParaRPr lang="en-US" sz="2400"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CACE344-53B1-9B4C-A4AB-6BBDB05DEE24}"/>
                  </a:ext>
                </a:extLst>
              </p:cNvPr>
              <p:cNvSpPr txBox="1"/>
              <p:nvPr/>
            </p:nvSpPr>
            <p:spPr>
              <a:xfrm rot="16200000">
                <a:off x="-502331" y="3866874"/>
                <a:ext cx="1636217"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𝑠𝑖𝑔𝑚𝑜𝑖𝑑</m:t>
                      </m:r>
                      <m:d>
                        <m:d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𝑦</m:t>
                          </m:r>
                        </m:e>
                      </m:d>
                    </m:oMath>
                  </m:oMathPara>
                </a14:m>
                <a:endParaRPr kumimoji="0" lang="en-US" sz="24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23" name="TextBox 22">
                <a:extLst>
                  <a:ext uri="{FF2B5EF4-FFF2-40B4-BE49-F238E27FC236}">
                    <a16:creationId xmlns:a16="http://schemas.microsoft.com/office/drawing/2014/main" id="{0CACE344-53B1-9B4C-A4AB-6BBDB05DEE24}"/>
                  </a:ext>
                </a:extLst>
              </p:cNvPr>
              <p:cNvSpPr txBox="1">
                <a:spLocks noRot="1" noChangeAspect="1" noMove="1" noResize="1" noEditPoints="1" noAdjustHandles="1" noChangeArrowheads="1" noChangeShapeType="1" noTextEdit="1"/>
              </p:cNvSpPr>
              <p:nvPr/>
            </p:nvSpPr>
            <p:spPr>
              <a:xfrm rot="16200000">
                <a:off x="-502331" y="3866874"/>
                <a:ext cx="1636217" cy="369332"/>
              </a:xfrm>
              <a:prstGeom prst="rect">
                <a:avLst/>
              </a:prstGeom>
              <a:blipFill>
                <a:blip r:embed="rId4"/>
                <a:stretch>
                  <a:fillRect r="-35000" b="-59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98D6CCB-DA9C-6F46-933A-978DCA674E53}"/>
                  </a:ext>
                </a:extLst>
              </p:cNvPr>
              <p:cNvSpPr txBox="1"/>
              <p:nvPr/>
            </p:nvSpPr>
            <p:spPr>
              <a:xfrm>
                <a:off x="2721981" y="5617193"/>
                <a:ext cx="245708"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𝑦</m:t>
                      </m:r>
                    </m:oMath>
                  </m:oMathPara>
                </a14:m>
                <a:endParaRPr kumimoji="0" lang="en-US" sz="24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24" name="TextBox 23">
                <a:extLst>
                  <a:ext uri="{FF2B5EF4-FFF2-40B4-BE49-F238E27FC236}">
                    <a16:creationId xmlns:a16="http://schemas.microsoft.com/office/drawing/2014/main" id="{598D6CCB-DA9C-6F46-933A-978DCA674E53}"/>
                  </a:ext>
                </a:extLst>
              </p:cNvPr>
              <p:cNvSpPr txBox="1">
                <a:spLocks noRot="1" noChangeAspect="1" noMove="1" noResize="1" noEditPoints="1" noAdjustHandles="1" noChangeArrowheads="1" noChangeShapeType="1" noTextEdit="1"/>
              </p:cNvSpPr>
              <p:nvPr/>
            </p:nvSpPr>
            <p:spPr>
              <a:xfrm>
                <a:off x="2721981" y="5617193"/>
                <a:ext cx="245708" cy="369332"/>
              </a:xfrm>
              <a:prstGeom prst="rect">
                <a:avLst/>
              </a:prstGeom>
              <a:blipFill>
                <a:blip r:embed="rId5"/>
                <a:stretch>
                  <a:fillRect l="-30000" r="-30000" b="-24590"/>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BCBAEF65-70ED-485A-AAB7-5E0DD50FB5A2}"/>
              </a:ext>
            </a:extLst>
          </p:cNvPr>
          <p:cNvSpPr>
            <a:spLocks noGrp="1"/>
          </p:cNvSpPr>
          <p:nvPr>
            <p:ph type="sldNum" idx="97"/>
          </p:nvPr>
        </p:nvSpPr>
        <p:spPr/>
        <p:txBody>
          <a:bodyPr/>
          <a:lstStyle/>
          <a:p>
            <a:fld id="{86A8BF56-6CB3-514C-9A64-F39D95C9E25B}" type="slidenum">
              <a:rPr lang="en-US" smtClean="0"/>
              <a:pPr/>
              <a:t>49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Logistic regression</a:t>
            </a:r>
          </a:p>
        </p:txBody>
      </p:sp>
      <p:sp>
        <p:nvSpPr>
          <p:cNvPr id="4" name="Content Placeholder 3">
            <a:extLst>
              <a:ext uri="{FF2B5EF4-FFF2-40B4-BE49-F238E27FC236}">
                <a16:creationId xmlns:a16="http://schemas.microsoft.com/office/drawing/2014/main" id="{3A3C79A8-F0F6-C4E2-2F4F-6584D5E464B9}"/>
              </a:ext>
            </a:extLst>
          </p:cNvPr>
          <p:cNvSpPr>
            <a:spLocks noGrp="1"/>
          </p:cNvSpPr>
          <p:nvPr>
            <p:ph idx="2"/>
          </p:nvPr>
        </p:nvSpPr>
        <p:spPr/>
        <p:txBody>
          <a:bodyPr/>
          <a:lstStyle/>
          <a:p>
            <a:endParaRPr lang="en-US"/>
          </a:p>
        </p:txBody>
      </p:sp>
      <p:pic>
        <p:nvPicPr>
          <p:cNvPr id="1028" name="Picture 4" descr="Plot showing the sigmoid function. Sigmoid function has the property to shrink the value of the input between 0 and 1. 0.5 is the default decision boundary for logistic regression/">
            <a:extLst>
              <a:ext uri="{FF2B5EF4-FFF2-40B4-BE49-F238E27FC236}">
                <a16:creationId xmlns:a16="http://schemas.microsoft.com/office/drawing/2014/main" id="{9BC03798-7D42-3131-DE49-2640803186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662" y="2568652"/>
            <a:ext cx="4589250" cy="3006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3771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1F08CB1-44B5-4873-AFF4-25612162D17D}"/>
              </a:ext>
            </a:extLst>
          </p:cNvPr>
          <p:cNvSpPr>
            <a:spLocks noGrp="1"/>
          </p:cNvSpPr>
          <p:nvPr>
            <p:ph type="sldNum" idx="97"/>
          </p:nvPr>
        </p:nvSpPr>
        <p:spPr/>
        <p:txBody>
          <a:bodyPr/>
          <a:lstStyle/>
          <a:p>
            <a:fld id="{86A8BF56-6CB3-514C-9A64-F39D95C9E25B}" type="slidenum">
              <a:rPr lang="en-US" smtClean="0"/>
              <a:pPr/>
              <a:t>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Minimizing an error function of the ML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A9EFB8-9805-7D17-42F8-F049D80BE568}"/>
                  </a:ext>
                </a:extLst>
              </p:cNvPr>
              <p:cNvSpPr>
                <a:spLocks noGrp="1"/>
              </p:cNvSpPr>
              <p:nvPr>
                <p:ph type="body" idx="2"/>
              </p:nvPr>
            </p:nvSpPr>
            <p:spPr/>
            <p:txBody>
              <a:bodyPr/>
              <a:lstStyle/>
              <a:p>
                <a:r>
                  <a:rPr lang="en-US" dirty="0"/>
                  <a:t>Example error function: </a:t>
                </a:r>
                <a14:m>
                  <m:oMath xmlns:m="http://schemas.openxmlformats.org/officeDocument/2006/math">
                    <m:r>
                      <a:rPr lang="en-US" b="0" i="1">
                        <a:latin typeface="Cambria Math" panose="02040503050406030204" pitchFamily="18" charset="0"/>
                      </a:rPr>
                      <m:t>𝑒𝑟𝑟𝑜𝑟</m:t>
                    </m:r>
                    <m:r>
                      <a:rPr lang="en-US" b="0">
                        <a:latin typeface="Cambria Math" panose="02040503050406030204" pitchFamily="18" charset="0"/>
                      </a:rPr>
                      <m:t>=</m:t>
                    </m:r>
                    <m:r>
                      <a:rPr lang="en-US" b="0" i="1">
                        <a:latin typeface="Cambria Math" panose="02040503050406030204" pitchFamily="18" charset="0"/>
                      </a:rPr>
                      <m:t>𝑓</m:t>
                    </m:r>
                    <m:d>
                      <m:dPr>
                        <m:ctrlPr>
                          <a:rPr lang="en-US" b="0" i="1">
                            <a:latin typeface="Cambria Math" panose="02040503050406030204" pitchFamily="18" charset="0"/>
                          </a:rPr>
                        </m:ctrlPr>
                      </m:dPr>
                      <m:e>
                        <m:r>
                          <a:rPr lang="en-US" b="0" i="1">
                            <a:latin typeface="Cambria Math" panose="02040503050406030204" pitchFamily="18" charset="0"/>
                          </a:rPr>
                          <m:t>𝑤</m:t>
                        </m:r>
                      </m:e>
                    </m:d>
                  </m:oMath>
                </a14:m>
                <a:endParaRPr lang="en-US" b="0" dirty="0">
                  <a:latin typeface="Cambria Math" panose="02040503050406030204" pitchFamily="18" charset="0"/>
                </a:endParaRPr>
              </a:p>
              <a:p>
                <a:pPr lvl="1"/>
                <a14:m>
                  <m:oMath xmlns:m="http://schemas.openxmlformats.org/officeDocument/2006/math">
                    <m:r>
                      <a:rPr lang="en-US" b="0" i="1">
                        <a:latin typeface="Cambria Math" panose="02040503050406030204" pitchFamily="18" charset="0"/>
                      </a:rPr>
                      <m:t>𝑒𝑟𝑟𝑜𝑟</m:t>
                    </m:r>
                  </m:oMath>
                </a14:m>
                <a:r>
                  <a:rPr lang="en-US" dirty="0"/>
                  <a:t> = How accurate the model is </a:t>
                </a:r>
              </a:p>
              <a:p>
                <a:pPr lvl="1"/>
                <a14:m>
                  <m:oMath xmlns:m="http://schemas.openxmlformats.org/officeDocument/2006/math">
                    <m:r>
                      <a:rPr lang="en-US" b="0" i="1">
                        <a:latin typeface="Cambria Math" panose="02040503050406030204" pitchFamily="18" charset="0"/>
                      </a:rPr>
                      <m:t>𝑓</m:t>
                    </m:r>
                    <m:r>
                      <a:rPr lang="en-US" b="0" smtClean="0">
                        <a:latin typeface="Cambria Math" panose="02040503050406030204" pitchFamily="18" charset="0"/>
                      </a:rPr>
                      <m:t> </m:t>
                    </m:r>
                  </m:oMath>
                </a14:m>
                <a:r>
                  <a:rPr lang="en-US" dirty="0"/>
                  <a:t>= the model </a:t>
                </a:r>
              </a:p>
              <a:p>
                <a:pPr lvl="1"/>
                <a14:m>
                  <m:oMath xmlns:m="http://schemas.openxmlformats.org/officeDocument/2006/math">
                    <m:r>
                      <a:rPr lang="en-US" b="0" i="1">
                        <a:latin typeface="Cambria Math" panose="02040503050406030204" pitchFamily="18" charset="0"/>
                      </a:rPr>
                      <m:t>𝑤</m:t>
                    </m:r>
                    <m:r>
                      <a:rPr lang="en-US" b="0" smtClean="0">
                        <a:latin typeface="Cambria Math" panose="02040503050406030204" pitchFamily="18" charset="0"/>
                      </a:rPr>
                      <m:t> </m:t>
                    </m:r>
                  </m:oMath>
                </a14:m>
                <a:r>
                  <a:rPr lang="en-US" dirty="0"/>
                  <a:t>= input, such as weights, parameters, or other variables in your model </a:t>
                </a:r>
              </a:p>
              <a:p>
                <a:r>
                  <a:rPr lang="en-US" dirty="0"/>
                  <a:t>Involves finding the input </a:t>
                </a:r>
                <a14:m>
                  <m:oMath xmlns:m="http://schemas.openxmlformats.org/officeDocument/2006/math">
                    <m:r>
                      <a:rPr lang="en-US" b="0">
                        <a:latin typeface="Cambria Math" panose="02040503050406030204" pitchFamily="18" charset="0"/>
                      </a:rPr>
                      <m:t>(</m:t>
                    </m:r>
                    <m:r>
                      <a:rPr lang="en-US" b="0" i="1">
                        <a:latin typeface="Cambria Math" panose="02040503050406030204" pitchFamily="18" charset="0"/>
                      </a:rPr>
                      <m:t>𝑤</m:t>
                    </m:r>
                    <m:r>
                      <a:rPr lang="en-US" b="0">
                        <a:latin typeface="Cambria Math" panose="02040503050406030204" pitchFamily="18" charset="0"/>
                      </a:rPr>
                      <m:t>)</m:t>
                    </m:r>
                  </m:oMath>
                </a14:m>
                <a:r>
                  <a:rPr lang="en-US" dirty="0"/>
                  <a:t> that results in the lowest error value (in the training time that is allotted)</a:t>
                </a:r>
              </a:p>
            </p:txBody>
          </p:sp>
        </mc:Choice>
        <mc:Fallback>
          <p:sp>
            <p:nvSpPr>
              <p:cNvPr id="3" name="Content Placeholder 2">
                <a:extLst>
                  <a:ext uri="{FF2B5EF4-FFF2-40B4-BE49-F238E27FC236}">
                    <a16:creationId xmlns:a16="http://schemas.microsoft.com/office/drawing/2014/main" id="{46A9EFB8-9805-7D17-42F8-F049D80BE568}"/>
                  </a:ext>
                </a:extLst>
              </p:cNvPr>
              <p:cNvSpPr>
                <a:spLocks noGrp="1" noRot="1" noChangeAspect="1" noMove="1" noResize="1" noEditPoints="1" noAdjustHandles="1" noChangeArrowheads="1" noChangeShapeType="1" noTextEdit="1"/>
              </p:cNvSpPr>
              <p:nvPr>
                <p:ph type="body" idx="2"/>
              </p:nvPr>
            </p:nvSpPr>
            <p:spPr>
              <a:blipFill>
                <a:blip r:embed="rId3"/>
                <a:stretch>
                  <a:fillRect l="-221" t="-969"/>
                </a:stretch>
              </a:blipFill>
            </p:spPr>
            <p:txBody>
              <a:bodyPr/>
              <a:lstStyle/>
              <a:p>
                <a:r>
                  <a:rPr lang="en-US">
                    <a:noFill/>
                  </a:rPr>
                  <a:t> </a:t>
                </a:r>
              </a:p>
            </p:txBody>
          </p:sp>
        </mc:Fallback>
      </mc:AlternateContent>
    </p:spTree>
    <p:extLst>
      <p:ext uri="{BB962C8B-B14F-4D97-AF65-F5344CB8AC3E}">
        <p14:creationId xmlns:p14="http://schemas.microsoft.com/office/powerpoint/2010/main" val="7286840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C56927C-FBB1-4460-B6C7-EA727DECD830}"/>
              </a:ext>
            </a:extLst>
          </p:cNvPr>
          <p:cNvSpPr>
            <a:spLocks noGrp="1"/>
          </p:cNvSpPr>
          <p:nvPr>
            <p:ph type="sldNum" idx="97"/>
          </p:nvPr>
        </p:nvSpPr>
        <p:spPr/>
        <p:txBody>
          <a:bodyPr/>
          <a:lstStyle/>
          <a:p>
            <a:fld id="{86A8BF56-6CB3-514C-9A64-F39D95C9E25B}" type="slidenum">
              <a:rPr lang="en-US" smtClean="0"/>
              <a:pPr/>
              <a:t>50</a:t>
            </a:fld>
            <a:endParaRPr lang="en-US" dirty="0"/>
          </a:p>
        </p:txBody>
      </p:sp>
      <p:sp>
        <p:nvSpPr>
          <p:cNvPr id="2" name="Title 1">
            <a:extLst>
              <a:ext uri="{FF2B5EF4-FFF2-40B4-BE49-F238E27FC236}">
                <a16:creationId xmlns:a16="http://schemas.microsoft.com/office/drawing/2014/main" id="{0C41B11D-CFFB-A840-8B11-AF2697E29CD9}"/>
              </a:ext>
            </a:extLst>
          </p:cNvPr>
          <p:cNvSpPr>
            <a:spLocks noGrp="1"/>
          </p:cNvSpPr>
          <p:nvPr>
            <p:ph type="title" idx="1"/>
          </p:nvPr>
        </p:nvSpPr>
        <p:spPr/>
        <p:txBody>
          <a:bodyPr anchor="b">
            <a:noAutofit/>
          </a:bodyPr>
          <a:lstStyle/>
          <a:p>
            <a:r>
              <a:rPr lang="en-US" sz="2800" dirty="0"/>
              <a:t>Source graphic: Underfitting, overfitting, and regularization</a:t>
            </a:r>
          </a:p>
        </p:txBody>
      </p:sp>
      <p:sp>
        <p:nvSpPr>
          <p:cNvPr id="4" name="Content Placeholder 3">
            <a:extLst>
              <a:ext uri="{FF2B5EF4-FFF2-40B4-BE49-F238E27FC236}">
                <a16:creationId xmlns:a16="http://schemas.microsoft.com/office/drawing/2014/main" id="{2E89F957-8E33-E84F-F226-2EEA3C497B20}"/>
              </a:ext>
            </a:extLst>
          </p:cNvPr>
          <p:cNvSpPr>
            <a:spLocks noGrp="1"/>
          </p:cNvSpPr>
          <p:nvPr>
            <p:ph idx="2"/>
          </p:nvPr>
        </p:nvSpPr>
        <p:spPr/>
        <p:txBody>
          <a:bodyPr/>
          <a:lstStyle/>
          <a:p>
            <a:endParaRPr lang="en-US"/>
          </a:p>
        </p:txBody>
      </p:sp>
      <p:pic>
        <p:nvPicPr>
          <p:cNvPr id="18" name="Picture 17" descr="Image showing how model tends to overfit with increasing complexity. Initially the error decreases for both training loss as well as generalization loss. However, after a point, the training loss still continues to reduce while the generalization loss starts increasing. This indicates the model is overfitting. ">
            <a:extLst>
              <a:ext uri="{FF2B5EF4-FFF2-40B4-BE49-F238E27FC236}">
                <a16:creationId xmlns:a16="http://schemas.microsoft.com/office/drawing/2014/main" id="{BAED87F9-8DDE-434F-9DFB-1579070004C2}"/>
              </a:ext>
            </a:extLst>
          </p:cNvPr>
          <p:cNvPicPr>
            <a:picLocks noChangeAspect="1"/>
          </p:cNvPicPr>
          <p:nvPr/>
        </p:nvPicPr>
        <p:blipFill>
          <a:blip r:embed="rId3"/>
          <a:stretch>
            <a:fillRect/>
          </a:stretch>
        </p:blipFill>
        <p:spPr>
          <a:xfrm>
            <a:off x="7064431" y="2623921"/>
            <a:ext cx="4815441" cy="2935729"/>
          </a:xfrm>
          <a:prstGeom prst="rect">
            <a:avLst/>
          </a:prstGeom>
        </p:spPr>
      </p:pic>
      <p:pic>
        <p:nvPicPr>
          <p:cNvPr id="19" name="Picture 18" descr="Image showing how model tends to overfit with increasing complexity. Initially the error decreases for both training loss as well as generalization loss. However, after a point, the training loss still continues to reduce while the generalization loss starts increasing. This indicates the model is overfitting. ">
            <a:extLst>
              <a:ext uri="{FF2B5EF4-FFF2-40B4-BE49-F238E27FC236}">
                <a16:creationId xmlns:a16="http://schemas.microsoft.com/office/drawing/2014/main" id="{BAB30069-AF46-EF45-A7B3-5ACF9B080572}"/>
              </a:ext>
            </a:extLst>
          </p:cNvPr>
          <p:cNvPicPr>
            <a:picLocks noChangeAspect="1"/>
          </p:cNvPicPr>
          <p:nvPr/>
        </p:nvPicPr>
        <p:blipFill>
          <a:blip r:embed="rId4"/>
          <a:stretch>
            <a:fillRect/>
          </a:stretch>
        </p:blipFill>
        <p:spPr>
          <a:xfrm>
            <a:off x="6966418" y="1883780"/>
            <a:ext cx="3677630" cy="569157"/>
          </a:xfrm>
          <a:prstGeom prst="rect">
            <a:avLst/>
          </a:prstGeom>
        </p:spPr>
      </p:pic>
      <p:pic>
        <p:nvPicPr>
          <p:cNvPr id="20" name="Picture 19" descr="Image showing how model tends to overfit with increasing complexity. Initially the error decreases for both training loss as well as generalization loss. However, after a point, the training loss still continues to reduce while the generalization loss starts increasing. This indicates the model is overfitting. ">
            <a:extLst>
              <a:ext uri="{FF2B5EF4-FFF2-40B4-BE49-F238E27FC236}">
                <a16:creationId xmlns:a16="http://schemas.microsoft.com/office/drawing/2014/main" id="{655037D5-D916-884C-8DA7-4D0BECE0FD4F}"/>
              </a:ext>
            </a:extLst>
          </p:cNvPr>
          <p:cNvPicPr>
            <a:picLocks noChangeAspect="1"/>
          </p:cNvPicPr>
          <p:nvPr/>
        </p:nvPicPr>
        <p:blipFill>
          <a:blip r:embed="rId5"/>
          <a:stretch>
            <a:fillRect/>
          </a:stretch>
        </p:blipFill>
        <p:spPr>
          <a:xfrm>
            <a:off x="6015789" y="2452937"/>
            <a:ext cx="5864083" cy="3807801"/>
          </a:xfrm>
          <a:prstGeom prst="rect">
            <a:avLst/>
          </a:prstGeom>
        </p:spPr>
      </p:pic>
      <p:sp>
        <p:nvSpPr>
          <p:cNvPr id="21" name="TextBox 20" descr="Image showing how model tends to overfit with increasing complexity. Initially the error decreases for both training loss as well as generalization loss. However, after a point, the training loss still continues to reduce while the generalization loss starts increasing. This indicates the model is overfitting. ">
            <a:extLst>
              <a:ext uri="{FF2B5EF4-FFF2-40B4-BE49-F238E27FC236}">
                <a16:creationId xmlns:a16="http://schemas.microsoft.com/office/drawing/2014/main" id="{454D9B34-6BAC-2547-8272-B88821F0050B}"/>
              </a:ext>
            </a:extLst>
          </p:cNvPr>
          <p:cNvSpPr txBox="1"/>
          <p:nvPr/>
        </p:nvSpPr>
        <p:spPr>
          <a:xfrm>
            <a:off x="8291735" y="1795780"/>
            <a:ext cx="1094588" cy="4076031"/>
          </a:xfrm>
          <a:prstGeom prst="rect">
            <a:avLst/>
          </a:prstGeom>
          <a:noFill/>
          <a:ln w="25400">
            <a:solidFill>
              <a:schemeClr val="accent5"/>
            </a:solidFill>
          </a:ln>
        </p:spPr>
        <p:txBody>
          <a:bodyPr wrap="square" rtlCol="0">
            <a:spAutoFit/>
          </a:bodyPr>
          <a:lstStyle/>
          <a:p>
            <a:pPr>
              <a:defRPr/>
            </a:pPr>
            <a:endParaRPr lang="en-US" dirty="0">
              <a:solidFill>
                <a:srgbClr val="232F3E"/>
              </a:solidFill>
              <a:latin typeface="Amazon Ember Light"/>
            </a:endParaRPr>
          </a:p>
        </p:txBody>
      </p:sp>
    </p:spTree>
    <p:extLst>
      <p:ext uri="{BB962C8B-B14F-4D97-AF65-F5344CB8AC3E}">
        <p14:creationId xmlns:p14="http://schemas.microsoft.com/office/powerpoint/2010/main" val="1228015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BDBD3BB-B400-4D8C-899C-74884F677159}"/>
              </a:ext>
            </a:extLst>
          </p:cNvPr>
          <p:cNvSpPr>
            <a:spLocks noGrp="1"/>
          </p:cNvSpPr>
          <p:nvPr>
            <p:ph type="sldNum" idx="97"/>
          </p:nvPr>
        </p:nvSpPr>
        <p:spPr/>
        <p:txBody>
          <a:bodyPr/>
          <a:lstStyle/>
          <a:p>
            <a:fld id="{86A8BF56-6CB3-514C-9A64-F39D95C9E25B}" type="slidenum">
              <a:rPr lang="en-US" smtClean="0"/>
              <a:pPr/>
              <a:t>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600" dirty="0"/>
              <a:t>How do you determine how </a:t>
            </a:r>
            <a:r>
              <a:rPr lang="en-US" sz="3600" i="1" dirty="0"/>
              <a:t>w</a:t>
            </a:r>
            <a:r>
              <a:rPr lang="en-US" sz="3600" dirty="0"/>
              <a:t> changes the error?</a:t>
            </a:r>
          </a:p>
        </p:txBody>
      </p:sp>
      <p:sp>
        <p:nvSpPr>
          <p:cNvPr id="7" name="Text Placeholder 6">
            <a:extLst>
              <a:ext uri="{FF2B5EF4-FFF2-40B4-BE49-F238E27FC236}">
                <a16:creationId xmlns:a16="http://schemas.microsoft.com/office/drawing/2014/main" id="{47A53AE6-6D62-A4C5-BF86-D83CB7D37A90}"/>
              </a:ext>
            </a:extLst>
          </p:cNvPr>
          <p:cNvSpPr>
            <a:spLocks noGrp="1"/>
          </p:cNvSpPr>
          <p:nvPr>
            <p:ph type="body" idx="2"/>
          </p:nvPr>
        </p:nvSpPr>
        <p:spPr/>
        <p:txBody>
          <a:bodyPr/>
          <a:lstStyle/>
          <a:p>
            <a:endParaRPr lang="en-US"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7BFF236-2351-46ED-A62D-85023D167562}"/>
                  </a:ext>
                </a:extLst>
              </p:cNvPr>
              <p:cNvSpPr txBox="1"/>
              <p:nvPr/>
            </p:nvSpPr>
            <p:spPr>
              <a:xfrm>
                <a:off x="4680004" y="1426412"/>
                <a:ext cx="2831993" cy="43088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𝑒𝑟𝑟𝑜𝑟</m:t>
                      </m:r>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d>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 ?</m:t>
                      </m:r>
                    </m:oMath>
                  </m:oMathPara>
                </a14:m>
                <a:endParaRPr kumimoji="0" lang="en-US" sz="28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19" name="TextBox 18">
                <a:extLst>
                  <a:ext uri="{FF2B5EF4-FFF2-40B4-BE49-F238E27FC236}">
                    <a16:creationId xmlns:a16="http://schemas.microsoft.com/office/drawing/2014/main" id="{07BFF236-2351-46ED-A62D-85023D167562}"/>
                  </a:ext>
                </a:extLst>
              </p:cNvPr>
              <p:cNvSpPr txBox="1">
                <a:spLocks noRot="1" noChangeAspect="1" noMove="1" noResize="1" noEditPoints="1" noAdjustHandles="1" noChangeArrowheads="1" noChangeShapeType="1" noTextEdit="1"/>
              </p:cNvSpPr>
              <p:nvPr/>
            </p:nvSpPr>
            <p:spPr>
              <a:xfrm>
                <a:off x="4680004" y="1426412"/>
                <a:ext cx="2831993" cy="430887"/>
              </a:xfrm>
              <a:prstGeom prst="rect">
                <a:avLst/>
              </a:prstGeom>
              <a:blipFill>
                <a:blip r:embed="rId3"/>
                <a:stretch>
                  <a:fillRect/>
                </a:stretch>
              </a:blipFill>
            </p:spPr>
            <p:txBody>
              <a:bodyPr/>
              <a:lstStyle/>
              <a:p>
                <a:r>
                  <a:rPr lang="en-US">
                    <a:noFill/>
                  </a:rPr>
                  <a:t> </a:t>
                </a:r>
              </a:p>
            </p:txBody>
          </p:sp>
        </mc:Fallback>
      </mc:AlternateContent>
      <p:pic>
        <p:nvPicPr>
          <p:cNvPr id="5" name="Picture 4" descr="Graph of the error function with a point at (4, 9.6).">
            <a:extLst>
              <a:ext uri="{FF2B5EF4-FFF2-40B4-BE49-F238E27FC236}">
                <a16:creationId xmlns:a16="http://schemas.microsoft.com/office/drawing/2014/main" id="{BE851A5E-87CF-4DCA-9281-4A4B1C771CD2}"/>
              </a:ext>
            </a:extLst>
          </p:cNvPr>
          <p:cNvPicPr>
            <a:picLocks noChangeAspect="1"/>
          </p:cNvPicPr>
          <p:nvPr/>
        </p:nvPicPr>
        <p:blipFill>
          <a:blip r:embed="rId4"/>
          <a:stretch>
            <a:fillRect/>
          </a:stretch>
        </p:blipFill>
        <p:spPr>
          <a:xfrm>
            <a:off x="3741420" y="2285999"/>
            <a:ext cx="4709160" cy="3460084"/>
          </a:xfrm>
          <a:prstGeom prst="rect">
            <a:avLst/>
          </a:prstGeom>
        </p:spPr>
      </p:pic>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30F8303-05D6-4E6F-B07C-6E53BC3C889D}"/>
                  </a:ext>
                </a:extLst>
              </p:cNvPr>
              <p:cNvSpPr txBox="1"/>
              <p:nvPr/>
            </p:nvSpPr>
            <p:spPr>
              <a:xfrm>
                <a:off x="8631936" y="1426412"/>
                <a:ext cx="3200400" cy="4247317"/>
              </a:xfrm>
              <a:prstGeom prst="rect">
                <a:avLst/>
              </a:prstGeom>
              <a:noFill/>
            </p:spPr>
            <p:txBody>
              <a:bodyPr wrap="square" rtlCol="0">
                <a:spAutoFit/>
              </a:bodyPr>
              <a:lstStyle/>
              <a:p>
                <a:pPr>
                  <a:spcAft>
                    <a:spcPts val="600"/>
                  </a:spcAft>
                </a:pPr>
                <a:r>
                  <a:rPr kumimoji="0" lang="en-US" sz="2400" u="none" strike="noStrike" kern="1200" cap="none" spc="0" normalizeH="0" baseline="0" noProof="0" dirty="0">
                    <a:ln>
                      <a:noFill/>
                    </a:ln>
                    <a:solidFill>
                      <a:schemeClr val="tx2"/>
                    </a:solidFill>
                    <a:effectLst/>
                    <a:uLnTx/>
                    <a:uFillTx/>
                  </a:rPr>
                  <a:t>Start with a random value </a:t>
                </a:r>
                <a:r>
                  <a:rPr lang="en-US" sz="2400" dirty="0">
                    <a:solidFill>
                      <a:schemeClr val="tx2"/>
                    </a:solidFill>
                  </a:rPr>
                  <a:t>for </a:t>
                </a:r>
                <a14:m>
                  <m:oMath xmlns:m="http://schemas.openxmlformats.org/officeDocument/2006/math">
                    <m:r>
                      <a:rPr lang="en-US" sz="2400" b="0" i="1">
                        <a:solidFill>
                          <a:schemeClr val="tx2"/>
                        </a:solidFill>
                        <a:latin typeface="Cambria Math" panose="02040503050406030204" pitchFamily="18" charset="0"/>
                      </a:rPr>
                      <m:t>𝑤</m:t>
                    </m:r>
                  </m:oMath>
                </a14:m>
                <a:r>
                  <a:rPr lang="en-US" sz="2400" dirty="0">
                    <a:solidFill>
                      <a:schemeClr val="tx2"/>
                    </a:solidFill>
                  </a:rPr>
                  <a:t>, such as</a:t>
                </a:r>
              </a:p>
              <a:p>
                <a:pPr>
                  <a:spcAft>
                    <a:spcPts val="600"/>
                  </a:spcAft>
                </a:pPr>
                <a14:m>
                  <m:oMathPara xmlns:m="http://schemas.openxmlformats.org/officeDocument/2006/math">
                    <m:oMathParaPr>
                      <m:jc m:val="centerGroup"/>
                    </m:oMathParaPr>
                    <m:oMath xmlns:m="http://schemas.openxmlformats.org/officeDocument/2006/math">
                      <m:r>
                        <a:rPr lang="en-US" sz="2400" b="0" i="1">
                          <a:solidFill>
                            <a:schemeClr val="tx2"/>
                          </a:solidFill>
                          <a:latin typeface="Cambria Math" panose="02040503050406030204" pitchFamily="18" charset="0"/>
                        </a:rPr>
                        <m:t>𝑤</m:t>
                      </m:r>
                      <m:r>
                        <a:rPr lang="en-US" sz="2400" b="0">
                          <a:solidFill>
                            <a:schemeClr val="tx2"/>
                          </a:solidFill>
                          <a:latin typeface="Cambria Math" panose="02040503050406030204" pitchFamily="18" charset="0"/>
                        </a:rPr>
                        <m:t>=</m:t>
                      </m:r>
                      <m:r>
                        <a:rPr lang="en-US" sz="2400" b="0" i="1">
                          <a:solidFill>
                            <a:schemeClr val="tx2"/>
                          </a:solidFill>
                          <a:latin typeface="Cambria Math" panose="02040503050406030204" pitchFamily="18" charset="0"/>
                        </a:rPr>
                        <m:t>4</m:t>
                      </m:r>
                    </m:oMath>
                  </m:oMathPara>
                </a14:m>
                <a:endParaRPr lang="en-US" sz="2400" dirty="0">
                  <a:solidFill>
                    <a:schemeClr val="tx2"/>
                  </a:solidFill>
                </a:endParaRPr>
              </a:p>
              <a:p>
                <a:pPr>
                  <a:spcAft>
                    <a:spcPts val="600"/>
                  </a:spcAft>
                </a:pPr>
                <a:r>
                  <a:rPr lang="en-US" sz="2400" dirty="0">
                    <a:solidFill>
                      <a:schemeClr val="tx2"/>
                    </a:solidFill>
                  </a:rPr>
                  <a:t>Run that through the model, and you get</a:t>
                </a:r>
              </a:p>
              <a:p>
                <a:pPr>
                  <a:spcAft>
                    <a:spcPts val="600"/>
                  </a:spcAft>
                </a:pPr>
                <a14:m>
                  <m:oMathPara xmlns:m="http://schemas.openxmlformats.org/officeDocument/2006/math">
                    <m:oMathParaPr>
                      <m:jc m:val="centerGroup"/>
                    </m:oMathParaPr>
                    <m:oMath xmlns:m="http://schemas.openxmlformats.org/officeDocument/2006/math">
                      <m:r>
                        <a:rPr lang="en-US" sz="2400" b="0" i="1">
                          <a:solidFill>
                            <a:schemeClr val="tx2"/>
                          </a:solidFill>
                          <a:latin typeface="Cambria Math" panose="02040503050406030204" pitchFamily="18" charset="0"/>
                        </a:rPr>
                        <m:t>𝑓</m:t>
                      </m:r>
                      <m:d>
                        <m:dPr>
                          <m:ctrlPr>
                            <a:rPr lang="en-US" sz="2400" i="1">
                              <a:solidFill>
                                <a:schemeClr val="tx2"/>
                              </a:solidFill>
                              <a:latin typeface="Cambria Math" panose="02040503050406030204" pitchFamily="18" charset="0"/>
                            </a:rPr>
                          </m:ctrlPr>
                        </m:dPr>
                        <m:e>
                          <m:r>
                            <a:rPr lang="en-US" sz="2400" b="0" i="1">
                              <a:solidFill>
                                <a:schemeClr val="tx2"/>
                              </a:solidFill>
                              <a:latin typeface="Cambria Math" panose="02040503050406030204" pitchFamily="18" charset="0"/>
                            </a:rPr>
                            <m:t>4</m:t>
                          </m:r>
                        </m:e>
                      </m:d>
                      <m:r>
                        <a:rPr lang="en-US" sz="2400" b="0">
                          <a:solidFill>
                            <a:schemeClr val="tx2"/>
                          </a:solidFill>
                          <a:latin typeface="Cambria Math" panose="02040503050406030204" pitchFamily="18" charset="0"/>
                        </a:rPr>
                        <m:t>=</m:t>
                      </m:r>
                      <m:r>
                        <a:rPr lang="en-US" sz="2400" b="0" i="1">
                          <a:solidFill>
                            <a:schemeClr val="tx2"/>
                          </a:solidFill>
                          <a:latin typeface="Cambria Math" panose="02040503050406030204" pitchFamily="18" charset="0"/>
                        </a:rPr>
                        <m:t>9</m:t>
                      </m:r>
                      <m:r>
                        <a:rPr lang="en-US" sz="2400" b="0">
                          <a:solidFill>
                            <a:schemeClr val="tx2"/>
                          </a:solidFill>
                          <a:latin typeface="Cambria Math" panose="02040503050406030204" pitchFamily="18" charset="0"/>
                        </a:rPr>
                        <m:t>.</m:t>
                      </m:r>
                      <m:r>
                        <a:rPr lang="en-US" sz="2400" b="0" i="1">
                          <a:solidFill>
                            <a:schemeClr val="tx2"/>
                          </a:solidFill>
                          <a:latin typeface="Cambria Math" panose="02040503050406030204" pitchFamily="18" charset="0"/>
                        </a:rPr>
                        <m:t>6</m:t>
                      </m:r>
                    </m:oMath>
                  </m:oMathPara>
                </a14:m>
                <a:endParaRPr lang="en-US" sz="2400" dirty="0">
                  <a:solidFill>
                    <a:schemeClr val="tx2"/>
                  </a:solidFill>
                </a:endParaRPr>
              </a:p>
              <a:p>
                <a:pPr>
                  <a:spcAft>
                    <a:spcPts val="600"/>
                  </a:spcAft>
                </a:pPr>
                <a:endParaRPr lang="en-US" sz="2400" dirty="0">
                  <a:solidFill>
                    <a:schemeClr val="tx2"/>
                  </a:solidFill>
                </a:endParaRPr>
              </a:p>
              <a:p>
                <a:pPr>
                  <a:spcAft>
                    <a:spcPts val="600"/>
                  </a:spcAft>
                </a:pPr>
                <a:r>
                  <a:rPr lang="en-US" sz="2400" dirty="0">
                    <a:solidFill>
                      <a:schemeClr val="tx2"/>
                    </a:solidFill>
                  </a:rPr>
                  <a:t>That means, with this model, an input of 4 equals an error of 9.6.</a:t>
                </a:r>
              </a:p>
            </p:txBody>
          </p:sp>
        </mc:Choice>
        <mc:Fallback xmlns="">
          <p:sp>
            <p:nvSpPr>
              <p:cNvPr id="33" name="TextBox 32">
                <a:extLst>
                  <a:ext uri="{FF2B5EF4-FFF2-40B4-BE49-F238E27FC236}">
                    <a16:creationId xmlns:a16="http://schemas.microsoft.com/office/drawing/2014/main" id="{B30F8303-05D6-4E6F-B07C-6E53BC3C889D}"/>
                  </a:ext>
                </a:extLst>
              </p:cNvPr>
              <p:cNvSpPr txBox="1">
                <a:spLocks noRot="1" noChangeAspect="1" noMove="1" noResize="1" noEditPoints="1" noAdjustHandles="1" noChangeArrowheads="1" noChangeShapeType="1" noTextEdit="1"/>
              </p:cNvSpPr>
              <p:nvPr/>
            </p:nvSpPr>
            <p:spPr>
              <a:xfrm>
                <a:off x="8631936" y="1426412"/>
                <a:ext cx="3200400" cy="4247317"/>
              </a:xfrm>
              <a:prstGeom prst="rect">
                <a:avLst/>
              </a:prstGeom>
              <a:blipFill>
                <a:blip r:embed="rId5"/>
                <a:stretch>
                  <a:fillRect l="-2857" t="-1148" r="-3810" b="-9039"/>
                </a:stretch>
              </a:blipFill>
            </p:spPr>
            <p:txBody>
              <a:bodyPr/>
              <a:lstStyle/>
              <a:p>
                <a:r>
                  <a:rPr lang="en-US">
                    <a:noFill/>
                  </a:rPr>
                  <a:t> </a:t>
                </a:r>
              </a:p>
            </p:txBody>
          </p:sp>
        </mc:Fallback>
      </mc:AlternateContent>
    </p:spTree>
    <p:extLst>
      <p:ext uri="{BB962C8B-B14F-4D97-AF65-F5344CB8AC3E}">
        <p14:creationId xmlns:p14="http://schemas.microsoft.com/office/powerpoint/2010/main" val="3191090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BBF5210-2BA9-4A44-8823-CE12BE4E0D93}"/>
              </a:ext>
            </a:extLst>
          </p:cNvPr>
          <p:cNvSpPr>
            <a:spLocks noGrp="1"/>
          </p:cNvSpPr>
          <p:nvPr>
            <p:ph type="sldNum" idx="97"/>
          </p:nvPr>
        </p:nvSpPr>
        <p:spPr/>
        <p:txBody>
          <a:bodyPr/>
          <a:lstStyle/>
          <a:p>
            <a:fld id="{86A8BF56-6CB3-514C-9A64-F39D95C9E25B}" type="slidenum">
              <a:rPr lang="en-US" smtClean="0"/>
              <a:t>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pPr>
              <a:spcAft>
                <a:spcPts val="600"/>
              </a:spcAft>
            </a:pPr>
            <a:r>
              <a:rPr lang="en-US" dirty="0">
                <a:solidFill>
                  <a:schemeClr val="tx1"/>
                </a:solidFill>
              </a:rPr>
              <a:t>What about </a:t>
            </a:r>
            <a:r>
              <a:rPr lang="en-US" i="1" dirty="0">
                <a:solidFill>
                  <a:schemeClr val="tx1"/>
                </a:solidFill>
              </a:rPr>
              <a:t>w</a:t>
            </a:r>
            <a:r>
              <a:rPr lang="en-US" dirty="0">
                <a:solidFill>
                  <a:schemeClr val="tx1"/>
                </a:solidFill>
              </a:rPr>
              <a:t> = 6?</a:t>
            </a:r>
          </a:p>
        </p:txBody>
      </p:sp>
      <p:sp>
        <p:nvSpPr>
          <p:cNvPr id="7" name="Text Placeholder 6">
            <a:extLst>
              <a:ext uri="{FF2B5EF4-FFF2-40B4-BE49-F238E27FC236}">
                <a16:creationId xmlns:a16="http://schemas.microsoft.com/office/drawing/2014/main" id="{1F94481B-961C-D955-0E0D-00521B1F8997}"/>
              </a:ext>
            </a:extLst>
          </p:cNvPr>
          <p:cNvSpPr>
            <a:spLocks noGrp="1"/>
          </p:cNvSpPr>
          <p:nvPr>
            <p:ph type="body" idx="2"/>
          </p:nvPr>
        </p:nvSpPr>
        <p:spPr/>
        <p:txBody>
          <a:bodyPr/>
          <a:lstStyle/>
          <a:p>
            <a:endParaRPr lang="en-US"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7BFF236-2351-46ED-A62D-85023D167562}"/>
                  </a:ext>
                </a:extLst>
              </p:cNvPr>
              <p:cNvSpPr txBox="1"/>
              <p:nvPr/>
            </p:nvSpPr>
            <p:spPr>
              <a:xfrm>
                <a:off x="4680004" y="1426412"/>
                <a:ext cx="2831993" cy="43088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𝑒𝑟𝑟𝑜𝑟</m:t>
                      </m:r>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d>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 ?</m:t>
                      </m:r>
                    </m:oMath>
                  </m:oMathPara>
                </a14:m>
                <a:endParaRPr kumimoji="0" lang="en-US" sz="28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19" name="TextBox 18">
                <a:extLst>
                  <a:ext uri="{FF2B5EF4-FFF2-40B4-BE49-F238E27FC236}">
                    <a16:creationId xmlns:a16="http://schemas.microsoft.com/office/drawing/2014/main" id="{07BFF236-2351-46ED-A62D-85023D167562}"/>
                  </a:ext>
                </a:extLst>
              </p:cNvPr>
              <p:cNvSpPr txBox="1">
                <a:spLocks noRot="1" noChangeAspect="1" noMove="1" noResize="1" noEditPoints="1" noAdjustHandles="1" noChangeArrowheads="1" noChangeShapeType="1" noTextEdit="1"/>
              </p:cNvSpPr>
              <p:nvPr/>
            </p:nvSpPr>
            <p:spPr>
              <a:xfrm>
                <a:off x="4680004" y="1426412"/>
                <a:ext cx="2831993" cy="430887"/>
              </a:xfrm>
              <a:prstGeom prst="rect">
                <a:avLst/>
              </a:prstGeom>
              <a:blipFill>
                <a:blip r:embed="rId3"/>
                <a:stretch>
                  <a:fillRect/>
                </a:stretch>
              </a:blipFill>
            </p:spPr>
            <p:txBody>
              <a:bodyPr/>
              <a:lstStyle/>
              <a:p>
                <a:r>
                  <a:rPr lang="en-US">
                    <a:noFill/>
                  </a:rPr>
                  <a:t> </a:t>
                </a:r>
              </a:p>
            </p:txBody>
          </p:sp>
        </mc:Fallback>
      </mc:AlternateContent>
      <p:pic>
        <p:nvPicPr>
          <p:cNvPr id="5" name="Picture 4" descr="Graph of the error function with points at (4, 9.6) and (6, 21.6). An arrow shows that error increased as w increased.">
            <a:extLst>
              <a:ext uri="{FF2B5EF4-FFF2-40B4-BE49-F238E27FC236}">
                <a16:creationId xmlns:a16="http://schemas.microsoft.com/office/drawing/2014/main" id="{AD201ACA-5D2A-44EE-83AC-2A78A3EBF9DC}"/>
              </a:ext>
            </a:extLst>
          </p:cNvPr>
          <p:cNvPicPr>
            <a:picLocks noChangeAspect="1"/>
          </p:cNvPicPr>
          <p:nvPr/>
        </p:nvPicPr>
        <p:blipFill>
          <a:blip r:embed="rId4"/>
          <a:stretch>
            <a:fillRect/>
          </a:stretch>
        </p:blipFill>
        <p:spPr>
          <a:xfrm>
            <a:off x="3743702" y="2286000"/>
            <a:ext cx="4704597" cy="3456732"/>
          </a:xfrm>
          <a:prstGeom prst="rect">
            <a:avLst/>
          </a:prstGeom>
        </p:spPr>
      </p:pic>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30F8303-05D6-4E6F-B07C-6E53BC3C889D}"/>
                  </a:ext>
                </a:extLst>
              </p:cNvPr>
              <p:cNvSpPr txBox="1"/>
              <p:nvPr/>
            </p:nvSpPr>
            <p:spPr>
              <a:xfrm>
                <a:off x="8718848" y="2402809"/>
                <a:ext cx="3125611"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b="0" i="1" smtClean="0">
                          <a:solidFill>
                            <a:srgbClr val="232F3E"/>
                          </a:solidFill>
                          <a:latin typeface="Cambria Math" panose="02040503050406030204" pitchFamily="18" charset="0"/>
                        </a:rPr>
                        <m:t>𝑓</m:t>
                      </m:r>
                      <m:d>
                        <m:dPr>
                          <m:ctrlPr>
                            <a:rPr lang="en-US" sz="2400" i="1">
                              <a:solidFill>
                                <a:srgbClr val="232F3E"/>
                              </a:solidFill>
                              <a:latin typeface="Cambria Math" panose="02040503050406030204" pitchFamily="18" charset="0"/>
                            </a:rPr>
                          </m:ctrlPr>
                        </m:dPr>
                        <m:e>
                          <m:r>
                            <a:rPr lang="en-US" sz="2400" b="0" i="1">
                              <a:solidFill>
                                <a:srgbClr val="232F3E"/>
                              </a:solidFill>
                              <a:latin typeface="Cambria Math" panose="02040503050406030204" pitchFamily="18" charset="0"/>
                            </a:rPr>
                            <m:t>6</m:t>
                          </m:r>
                        </m:e>
                      </m:d>
                      <m:r>
                        <a:rPr lang="en-US" sz="2400" b="0" i="1">
                          <a:solidFill>
                            <a:srgbClr val="232F3E"/>
                          </a:solidFill>
                          <a:latin typeface="Cambria Math" panose="02040503050406030204" pitchFamily="18" charset="0"/>
                        </a:rPr>
                        <m:t>=21.6</m:t>
                      </m:r>
                    </m:oMath>
                  </m:oMathPara>
                </a14:m>
                <a:endParaRPr lang="en-US" sz="2400" i="1" dirty="0">
                  <a:solidFill>
                    <a:srgbClr val="232F3E"/>
                  </a:solidFill>
                  <a:latin typeface="Cambria Math" panose="02040503050406030204" pitchFamily="18" charset="0"/>
                </a:endParaRPr>
              </a:p>
            </p:txBody>
          </p:sp>
        </mc:Choice>
        <mc:Fallback xmlns="">
          <p:sp>
            <p:nvSpPr>
              <p:cNvPr id="33" name="TextBox 32">
                <a:extLst>
                  <a:ext uri="{FF2B5EF4-FFF2-40B4-BE49-F238E27FC236}">
                    <a16:creationId xmlns:a16="http://schemas.microsoft.com/office/drawing/2014/main" id="{B30F8303-05D6-4E6F-B07C-6E53BC3C889D}"/>
                  </a:ext>
                </a:extLst>
              </p:cNvPr>
              <p:cNvSpPr txBox="1">
                <a:spLocks noRot="1" noChangeAspect="1" noMove="1" noResize="1" noEditPoints="1" noAdjustHandles="1" noChangeArrowheads="1" noChangeShapeType="1" noTextEdit="1"/>
              </p:cNvSpPr>
              <p:nvPr/>
            </p:nvSpPr>
            <p:spPr>
              <a:xfrm>
                <a:off x="8718848" y="2402809"/>
                <a:ext cx="3125611" cy="461665"/>
              </a:xfrm>
              <a:prstGeom prst="rect">
                <a:avLst/>
              </a:prstGeom>
              <a:blipFill>
                <a:blip r:embed="rId5"/>
                <a:stretch>
                  <a:fillRect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678B74E-9F96-4DFF-B87A-9FBDC01BC276}"/>
                  </a:ext>
                </a:extLst>
              </p:cNvPr>
              <p:cNvSpPr txBox="1"/>
              <p:nvPr/>
            </p:nvSpPr>
            <p:spPr>
              <a:xfrm>
                <a:off x="8795753" y="3434375"/>
                <a:ext cx="2971800" cy="830997"/>
              </a:xfrm>
              <a:prstGeom prst="rect">
                <a:avLst/>
              </a:prstGeom>
              <a:noFill/>
            </p:spPr>
            <p:txBody>
              <a:bodyPr wrap="square" rtlCol="0">
                <a:spAutoFit/>
              </a:bodyPr>
              <a:lstStyle/>
              <a:p>
                <a:pPr algn="ctr"/>
                <a:r>
                  <a:rPr lang="en-US" sz="2400" dirty="0">
                    <a:solidFill>
                      <a:srgbClr val="232F3E"/>
                    </a:solidFill>
                  </a:rPr>
                  <a:t>As </a:t>
                </a:r>
                <a14:m>
                  <m:oMath xmlns:m="http://schemas.openxmlformats.org/officeDocument/2006/math">
                    <m:r>
                      <a:rPr lang="en-US" sz="2400" b="0" i="1">
                        <a:solidFill>
                          <a:srgbClr val="232F3E"/>
                        </a:solidFill>
                        <a:latin typeface="Cambria Math" panose="02040503050406030204" pitchFamily="18" charset="0"/>
                      </a:rPr>
                      <m:t>𝑤</m:t>
                    </m:r>
                  </m:oMath>
                </a14:m>
                <a:r>
                  <a:rPr lang="en-US" sz="2400" dirty="0">
                    <a:solidFill>
                      <a:srgbClr val="232F3E"/>
                    </a:solidFill>
                  </a:rPr>
                  <a:t> increased, so did the </a:t>
                </a:r>
                <a14:m>
                  <m:oMath xmlns:m="http://schemas.openxmlformats.org/officeDocument/2006/math">
                    <m:r>
                      <a:rPr lang="en-US" sz="2400" b="0" i="1">
                        <a:solidFill>
                          <a:srgbClr val="232F3E"/>
                        </a:solidFill>
                        <a:latin typeface="Cambria Math" panose="02040503050406030204" pitchFamily="18" charset="0"/>
                      </a:rPr>
                      <m:t>𝑒𝑟𝑟𝑜𝑟</m:t>
                    </m:r>
                  </m:oMath>
                </a14:m>
                <a:r>
                  <a:rPr lang="en-US" sz="2400" dirty="0">
                    <a:solidFill>
                      <a:srgbClr val="232F3E"/>
                    </a:solidFill>
                  </a:rPr>
                  <a:t>.</a:t>
                </a:r>
              </a:p>
            </p:txBody>
          </p:sp>
        </mc:Choice>
        <mc:Fallback xmlns="">
          <p:sp>
            <p:nvSpPr>
              <p:cNvPr id="27" name="TextBox 26">
                <a:extLst>
                  <a:ext uri="{FF2B5EF4-FFF2-40B4-BE49-F238E27FC236}">
                    <a16:creationId xmlns:a16="http://schemas.microsoft.com/office/drawing/2014/main" id="{E678B74E-9F96-4DFF-B87A-9FBDC01BC276}"/>
                  </a:ext>
                </a:extLst>
              </p:cNvPr>
              <p:cNvSpPr txBox="1">
                <a:spLocks noRot="1" noChangeAspect="1" noMove="1" noResize="1" noEditPoints="1" noAdjustHandles="1" noChangeArrowheads="1" noChangeShapeType="1" noTextEdit="1"/>
              </p:cNvSpPr>
              <p:nvPr/>
            </p:nvSpPr>
            <p:spPr>
              <a:xfrm>
                <a:off x="8795753" y="3434375"/>
                <a:ext cx="2971800" cy="830997"/>
              </a:xfrm>
              <a:prstGeom prst="rect">
                <a:avLst/>
              </a:prstGeom>
              <a:blipFill>
                <a:blip r:embed="rId6"/>
                <a:stretch>
                  <a:fillRect t="-5839" r="-616" b="-15328"/>
                </a:stretch>
              </a:blipFill>
            </p:spPr>
            <p:txBody>
              <a:bodyPr/>
              <a:lstStyle/>
              <a:p>
                <a:r>
                  <a:rPr lang="en-US">
                    <a:noFill/>
                  </a:rPr>
                  <a:t> </a:t>
                </a:r>
              </a:p>
            </p:txBody>
          </p:sp>
        </mc:Fallback>
      </mc:AlternateContent>
    </p:spTree>
    <p:extLst>
      <p:ext uri="{BB962C8B-B14F-4D97-AF65-F5344CB8AC3E}">
        <p14:creationId xmlns:p14="http://schemas.microsoft.com/office/powerpoint/2010/main" val="953336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47589-1FBA-44C3-BED4-625A03574F64}"/>
              </a:ext>
            </a:extLst>
          </p:cNvPr>
          <p:cNvSpPr>
            <a:spLocks noGrp="1"/>
          </p:cNvSpPr>
          <p:nvPr>
            <p:ph type="sldNum" idx="97"/>
          </p:nvPr>
        </p:nvSpPr>
        <p:spPr/>
        <p:txBody>
          <a:bodyPr/>
          <a:lstStyle/>
          <a:p>
            <a:fld id="{86A8BF56-6CB3-514C-9A64-F39D95C9E25B}" type="slidenum">
              <a:rPr lang="en-US" smtClean="0"/>
              <a:t>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pPr>
              <a:spcAft>
                <a:spcPts val="600"/>
              </a:spcAft>
            </a:pPr>
            <a:r>
              <a:rPr lang="en-US" dirty="0">
                <a:solidFill>
                  <a:schemeClr val="tx1"/>
                </a:solidFill>
              </a:rPr>
              <a:t>What about </a:t>
            </a:r>
            <a:r>
              <a:rPr lang="en-US" i="1" dirty="0">
                <a:solidFill>
                  <a:schemeClr val="tx1"/>
                </a:solidFill>
              </a:rPr>
              <a:t>w</a:t>
            </a:r>
            <a:r>
              <a:rPr lang="en-US" dirty="0">
                <a:solidFill>
                  <a:schemeClr val="tx1"/>
                </a:solidFill>
              </a:rPr>
              <a:t> = 2?</a:t>
            </a:r>
          </a:p>
        </p:txBody>
      </p:sp>
      <p:sp>
        <p:nvSpPr>
          <p:cNvPr id="7" name="Text Placeholder 6">
            <a:extLst>
              <a:ext uri="{FF2B5EF4-FFF2-40B4-BE49-F238E27FC236}">
                <a16:creationId xmlns:a16="http://schemas.microsoft.com/office/drawing/2014/main" id="{B16AEC38-808B-D022-4BBE-89B815972938}"/>
              </a:ext>
            </a:extLst>
          </p:cNvPr>
          <p:cNvSpPr>
            <a:spLocks noGrp="1"/>
          </p:cNvSpPr>
          <p:nvPr>
            <p:ph type="body" idx="2"/>
          </p:nvPr>
        </p:nvSpPr>
        <p:spPr/>
        <p:txBody>
          <a:bodyPr/>
          <a:lstStyle/>
          <a:p>
            <a:endParaRPr lang="en-US"/>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7BFF236-2351-46ED-A62D-85023D167562}"/>
                  </a:ext>
                </a:extLst>
              </p:cNvPr>
              <p:cNvSpPr txBox="1"/>
              <p:nvPr/>
            </p:nvSpPr>
            <p:spPr>
              <a:xfrm>
                <a:off x="4680004" y="1426412"/>
                <a:ext cx="2831993" cy="43088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𝑒𝑟𝑟𝑜𝑟</m:t>
                      </m:r>
                      <m: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𝑓</m:t>
                      </m:r>
                      <m:d>
                        <m:dPr>
                          <m:ctrlP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𝑤</m:t>
                          </m:r>
                        </m:e>
                      </m:d>
                      <m: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 ?</m:t>
                      </m:r>
                    </m:oMath>
                  </m:oMathPara>
                </a14:m>
                <a:endParaRPr kumimoji="0" lang="en-US" sz="2800" b="0" i="0" u="none" strike="noStrike" kern="1200" cap="none" spc="0" normalizeH="0" baseline="0" noProof="0" dirty="0">
                  <a:ln>
                    <a:noFill/>
                  </a:ln>
                  <a:solidFill>
                    <a:schemeClr val="tx2"/>
                  </a:solidFill>
                  <a:effectLst/>
                  <a:uLnTx/>
                  <a:uFillTx/>
                  <a:latin typeface="Amazon Ember Light"/>
                  <a:ea typeface="+mn-ea"/>
                  <a:cs typeface="+mn-cs"/>
                </a:endParaRPr>
              </a:p>
            </p:txBody>
          </p:sp>
        </mc:Choice>
        <mc:Fallback xmlns="">
          <p:sp>
            <p:nvSpPr>
              <p:cNvPr id="19" name="TextBox 18">
                <a:extLst>
                  <a:ext uri="{FF2B5EF4-FFF2-40B4-BE49-F238E27FC236}">
                    <a16:creationId xmlns:a16="http://schemas.microsoft.com/office/drawing/2014/main" id="{07BFF236-2351-46ED-A62D-85023D167562}"/>
                  </a:ext>
                </a:extLst>
              </p:cNvPr>
              <p:cNvSpPr txBox="1">
                <a:spLocks noRot="1" noChangeAspect="1" noMove="1" noResize="1" noEditPoints="1" noAdjustHandles="1" noChangeArrowheads="1" noChangeShapeType="1" noTextEdit="1"/>
              </p:cNvSpPr>
              <p:nvPr/>
            </p:nvSpPr>
            <p:spPr>
              <a:xfrm>
                <a:off x="4680004" y="1426412"/>
                <a:ext cx="2831993"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30F8303-05D6-4E6F-B07C-6E53BC3C889D}"/>
                  </a:ext>
                </a:extLst>
              </p:cNvPr>
              <p:cNvSpPr txBox="1"/>
              <p:nvPr/>
            </p:nvSpPr>
            <p:spPr>
              <a:xfrm>
                <a:off x="8699009" y="2402809"/>
                <a:ext cx="3125611"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𝑓</m:t>
                      </m:r>
                      <m:d>
                        <m:dPr>
                          <m:ctrlPr>
                            <a:rPr lang="en-US" sz="2400" i="1">
                              <a:solidFill>
                                <a:schemeClr val="tx2"/>
                              </a:solidFill>
                              <a:latin typeface="Cambria Math" panose="02040503050406030204" pitchFamily="18" charset="0"/>
                            </a:rPr>
                          </m:ctrlPr>
                        </m:dPr>
                        <m:e>
                          <m:r>
                            <a:rPr lang="en-US" sz="2400" b="0" i="1">
                              <a:solidFill>
                                <a:schemeClr val="tx2"/>
                              </a:solidFill>
                              <a:latin typeface="Cambria Math" panose="02040503050406030204" pitchFamily="18" charset="0"/>
                            </a:rPr>
                            <m:t>2</m:t>
                          </m:r>
                        </m:e>
                      </m:d>
                      <m:r>
                        <a:rPr lang="en-US" sz="2400" b="0" i="1">
                          <a:solidFill>
                            <a:schemeClr val="tx2"/>
                          </a:solidFill>
                          <a:latin typeface="Cambria Math" panose="02040503050406030204" pitchFamily="18" charset="0"/>
                        </a:rPr>
                        <m:t>=2.4</m:t>
                      </m:r>
                    </m:oMath>
                  </m:oMathPara>
                </a14:m>
                <a:endParaRPr lang="en-US" sz="2400" i="1" dirty="0">
                  <a:solidFill>
                    <a:schemeClr val="tx2"/>
                  </a:solidFill>
                  <a:latin typeface="Cambria Math" panose="02040503050406030204" pitchFamily="18" charset="0"/>
                </a:endParaRPr>
              </a:p>
            </p:txBody>
          </p:sp>
        </mc:Choice>
        <mc:Fallback xmlns="">
          <p:sp>
            <p:nvSpPr>
              <p:cNvPr id="33" name="TextBox 32">
                <a:extLst>
                  <a:ext uri="{FF2B5EF4-FFF2-40B4-BE49-F238E27FC236}">
                    <a16:creationId xmlns:a16="http://schemas.microsoft.com/office/drawing/2014/main" id="{B30F8303-05D6-4E6F-B07C-6E53BC3C889D}"/>
                  </a:ext>
                </a:extLst>
              </p:cNvPr>
              <p:cNvSpPr txBox="1">
                <a:spLocks noRot="1" noChangeAspect="1" noMove="1" noResize="1" noEditPoints="1" noAdjustHandles="1" noChangeArrowheads="1" noChangeShapeType="1" noTextEdit="1"/>
              </p:cNvSpPr>
              <p:nvPr/>
            </p:nvSpPr>
            <p:spPr>
              <a:xfrm>
                <a:off x="8699009" y="2402809"/>
                <a:ext cx="3125611" cy="461665"/>
              </a:xfrm>
              <a:prstGeom prst="rect">
                <a:avLst/>
              </a:prstGeom>
              <a:blipFill>
                <a:blip r:embed="rId4"/>
                <a:stretch>
                  <a:fillRect b="-19737"/>
                </a:stretch>
              </a:blipFill>
            </p:spPr>
            <p:txBody>
              <a:bodyPr/>
              <a:lstStyle/>
              <a:p>
                <a:r>
                  <a:rPr lang="en-US">
                    <a:noFill/>
                  </a:rPr>
                  <a:t> </a:t>
                </a:r>
              </a:p>
            </p:txBody>
          </p:sp>
        </mc:Fallback>
      </mc:AlternateContent>
      <p:pic>
        <p:nvPicPr>
          <p:cNvPr id="5" name="Picture 4" descr="Graph of the error function. See details in notes.&#10;">
            <a:extLst>
              <a:ext uri="{FF2B5EF4-FFF2-40B4-BE49-F238E27FC236}">
                <a16:creationId xmlns:a16="http://schemas.microsoft.com/office/drawing/2014/main" id="{8A34ACBC-8040-44BE-BDC4-9C3A02B4E28F}"/>
              </a:ext>
            </a:extLst>
          </p:cNvPr>
          <p:cNvPicPr>
            <a:picLocks noChangeAspect="1"/>
          </p:cNvPicPr>
          <p:nvPr/>
        </p:nvPicPr>
        <p:blipFill>
          <a:blip r:embed="rId5"/>
          <a:stretch>
            <a:fillRect/>
          </a:stretch>
        </p:blipFill>
        <p:spPr>
          <a:xfrm>
            <a:off x="3743702" y="2286000"/>
            <a:ext cx="4704597" cy="3456732"/>
          </a:xfrm>
          <a:prstGeom prst="rect">
            <a:avLst/>
          </a:prstGeom>
        </p:spPr>
      </p:pic>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678B74E-9F96-4DFF-B87A-9FBDC01BC276}"/>
                  </a:ext>
                </a:extLst>
              </p:cNvPr>
              <p:cNvSpPr txBox="1"/>
              <p:nvPr/>
            </p:nvSpPr>
            <p:spPr>
              <a:xfrm>
                <a:off x="8776854" y="3291946"/>
                <a:ext cx="2969920" cy="1569660"/>
              </a:xfrm>
              <a:prstGeom prst="rect">
                <a:avLst/>
              </a:prstGeom>
              <a:noFill/>
            </p:spPr>
            <p:txBody>
              <a:bodyPr wrap="square" rtlCol="0">
                <a:spAutoFit/>
              </a:bodyPr>
              <a:lstStyle/>
              <a:p>
                <a:pPr algn="ctr"/>
                <a:r>
                  <a:rPr lang="en-US" sz="2400" dirty="0">
                    <a:solidFill>
                      <a:schemeClr val="tx2"/>
                    </a:solidFill>
                  </a:rPr>
                  <a:t>As </a:t>
                </a:r>
                <a14:m>
                  <m:oMath xmlns:m="http://schemas.openxmlformats.org/officeDocument/2006/math">
                    <m:r>
                      <a:rPr lang="en-US" sz="2400" b="0" i="1">
                        <a:solidFill>
                          <a:schemeClr val="tx2"/>
                        </a:solidFill>
                        <a:latin typeface="Cambria Math" panose="02040503050406030204" pitchFamily="18" charset="0"/>
                      </a:rPr>
                      <m:t>𝑤</m:t>
                    </m:r>
                  </m:oMath>
                </a14:m>
                <a:r>
                  <a:rPr lang="en-US" sz="2400" dirty="0">
                    <a:solidFill>
                      <a:schemeClr val="tx2"/>
                    </a:solidFill>
                  </a:rPr>
                  <a:t> decreased, so did the </a:t>
                </a:r>
                <a14:m>
                  <m:oMath xmlns:m="http://schemas.openxmlformats.org/officeDocument/2006/math">
                    <m:r>
                      <a:rPr lang="en-US" sz="2400" b="0" i="1">
                        <a:solidFill>
                          <a:schemeClr val="tx2"/>
                        </a:solidFill>
                        <a:latin typeface="Cambria Math" panose="02040503050406030204" pitchFamily="18" charset="0"/>
                      </a:rPr>
                      <m:t>𝑒𝑟𝑟𝑜𝑟</m:t>
                    </m:r>
                  </m:oMath>
                </a14:m>
                <a:r>
                  <a:rPr lang="en-US" sz="2400" dirty="0">
                    <a:solidFill>
                      <a:schemeClr val="tx2"/>
                    </a:solidFill>
                  </a:rPr>
                  <a:t>, but the rate of change was different.</a:t>
                </a:r>
              </a:p>
            </p:txBody>
          </p:sp>
        </mc:Choice>
        <mc:Fallback xmlns="">
          <p:sp>
            <p:nvSpPr>
              <p:cNvPr id="27" name="TextBox 26">
                <a:extLst>
                  <a:ext uri="{FF2B5EF4-FFF2-40B4-BE49-F238E27FC236}">
                    <a16:creationId xmlns:a16="http://schemas.microsoft.com/office/drawing/2014/main" id="{E678B74E-9F96-4DFF-B87A-9FBDC01BC276}"/>
                  </a:ext>
                </a:extLst>
              </p:cNvPr>
              <p:cNvSpPr txBox="1">
                <a:spLocks noRot="1" noChangeAspect="1" noMove="1" noResize="1" noEditPoints="1" noAdjustHandles="1" noChangeArrowheads="1" noChangeShapeType="1" noTextEdit="1"/>
              </p:cNvSpPr>
              <p:nvPr/>
            </p:nvSpPr>
            <p:spPr>
              <a:xfrm>
                <a:off x="8776854" y="3291946"/>
                <a:ext cx="2969920" cy="1569660"/>
              </a:xfrm>
              <a:prstGeom prst="rect">
                <a:avLst/>
              </a:prstGeom>
              <a:blipFill>
                <a:blip r:embed="rId6"/>
                <a:stretch>
                  <a:fillRect t="-3101" r="-2053" b="-7752"/>
                </a:stretch>
              </a:blipFill>
            </p:spPr>
            <p:txBody>
              <a:bodyPr/>
              <a:lstStyle/>
              <a:p>
                <a:r>
                  <a:rPr lang="en-US">
                    <a:noFill/>
                  </a:rPr>
                  <a:t> </a:t>
                </a:r>
              </a:p>
            </p:txBody>
          </p:sp>
        </mc:Fallback>
      </mc:AlternateContent>
    </p:spTree>
    <p:extLst>
      <p:ext uri="{BB962C8B-B14F-4D97-AF65-F5344CB8AC3E}">
        <p14:creationId xmlns:p14="http://schemas.microsoft.com/office/powerpoint/2010/main" val="3986765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CC3583-8106-41EF-B75F-D6C5732CBEFE}"/>
              </a:ext>
            </a:extLst>
          </p:cNvPr>
          <p:cNvSpPr>
            <a:spLocks noGrp="1"/>
          </p:cNvSpPr>
          <p:nvPr>
            <p:ph type="sldNum" idx="97"/>
          </p:nvPr>
        </p:nvSpPr>
        <p:spPr/>
        <p:txBody>
          <a:bodyPr/>
          <a:lstStyle/>
          <a:p>
            <a:fld id="{86A8BF56-6CB3-514C-9A64-F39D95C9E25B}" type="slidenum">
              <a:rPr lang="en-US" smtClean="0"/>
              <a:t>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a:bodyPr>
          <a:lstStyle/>
          <a:p>
            <a:r>
              <a:rPr lang="en-US" sz="4000" dirty="0">
                <a:solidFill>
                  <a:schemeClr val="tx1"/>
                </a:solidFill>
              </a:rPr>
              <a:t>What is happening here?</a:t>
            </a:r>
          </a:p>
        </p:txBody>
      </p:sp>
      <p:sp>
        <p:nvSpPr>
          <p:cNvPr id="8" name="Text Placeholder 7">
            <a:extLst>
              <a:ext uri="{FF2B5EF4-FFF2-40B4-BE49-F238E27FC236}">
                <a16:creationId xmlns:a16="http://schemas.microsoft.com/office/drawing/2014/main" id="{D7033409-99B6-86CF-B016-FEBE7907E427}"/>
              </a:ext>
            </a:extLst>
          </p:cNvPr>
          <p:cNvSpPr>
            <a:spLocks noGrp="1"/>
          </p:cNvSpPr>
          <p:nvPr>
            <p:ph type="body" idx="2"/>
          </p:nvPr>
        </p:nvSpPr>
        <p:spPr/>
        <p:txBody>
          <a:bodyPr/>
          <a:lstStyle/>
          <a:p>
            <a:endParaRPr lang="en-US"/>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7BFF236-2351-46ED-A62D-85023D167562}"/>
                  </a:ext>
                </a:extLst>
              </p:cNvPr>
              <p:cNvSpPr txBox="1"/>
              <p:nvPr/>
            </p:nvSpPr>
            <p:spPr>
              <a:xfrm>
                <a:off x="4680004" y="1426412"/>
                <a:ext cx="2831993" cy="43088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𝑒𝑟𝑟𝑜𝑟</m:t>
                      </m:r>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d>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 ?</m:t>
                      </m:r>
                    </m:oMath>
                  </m:oMathPara>
                </a14:m>
                <a:endParaRPr kumimoji="0" lang="en-US" sz="28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19" name="TextBox 18">
                <a:extLst>
                  <a:ext uri="{FF2B5EF4-FFF2-40B4-BE49-F238E27FC236}">
                    <a16:creationId xmlns:a16="http://schemas.microsoft.com/office/drawing/2014/main" id="{07BFF236-2351-46ED-A62D-85023D167562}"/>
                  </a:ext>
                </a:extLst>
              </p:cNvPr>
              <p:cNvSpPr txBox="1">
                <a:spLocks noRot="1" noChangeAspect="1" noMove="1" noResize="1" noEditPoints="1" noAdjustHandles="1" noChangeArrowheads="1" noChangeShapeType="1" noTextEdit="1"/>
              </p:cNvSpPr>
              <p:nvPr/>
            </p:nvSpPr>
            <p:spPr>
              <a:xfrm>
                <a:off x="4680004" y="1426412"/>
                <a:ext cx="2831993" cy="430887"/>
              </a:xfrm>
              <a:prstGeom prst="rect">
                <a:avLst/>
              </a:prstGeom>
              <a:blipFill>
                <a:blip r:embed="rId3"/>
                <a:stretch>
                  <a:fillRect/>
                </a:stretch>
              </a:blipFill>
            </p:spPr>
            <p:txBody>
              <a:bodyPr/>
              <a:lstStyle/>
              <a:p>
                <a:r>
                  <a:rPr lang="en-US">
                    <a:noFill/>
                  </a:rPr>
                  <a:t> </a:t>
                </a:r>
              </a:p>
            </p:txBody>
          </p:sp>
        </mc:Fallback>
      </mc:AlternateContent>
      <p:pic>
        <p:nvPicPr>
          <p:cNvPr id="5" name="Picture 4" descr="Graph of the gradient function that passes through the points that were calculated on previous slides.">
            <a:extLst>
              <a:ext uri="{FF2B5EF4-FFF2-40B4-BE49-F238E27FC236}">
                <a16:creationId xmlns:a16="http://schemas.microsoft.com/office/drawing/2014/main" id="{9B60BC30-5734-4D38-8D67-C9478770BF85}"/>
              </a:ext>
            </a:extLst>
          </p:cNvPr>
          <p:cNvPicPr>
            <a:picLocks noChangeAspect="1"/>
          </p:cNvPicPr>
          <p:nvPr/>
        </p:nvPicPr>
        <p:blipFill>
          <a:blip r:embed="rId4"/>
          <a:stretch>
            <a:fillRect/>
          </a:stretch>
        </p:blipFill>
        <p:spPr>
          <a:xfrm>
            <a:off x="3617002" y="2286000"/>
            <a:ext cx="4957996" cy="3456732"/>
          </a:xfrm>
          <a:prstGeom prst="rect">
            <a:avLst/>
          </a:prstGeom>
        </p:spPr>
      </p:pic>
      <p:sp>
        <p:nvSpPr>
          <p:cNvPr id="33" name="TextBox 32">
            <a:extLst>
              <a:ext uri="{FF2B5EF4-FFF2-40B4-BE49-F238E27FC236}">
                <a16:creationId xmlns:a16="http://schemas.microsoft.com/office/drawing/2014/main" id="{B30F8303-05D6-4E6F-B07C-6E53BC3C889D}"/>
              </a:ext>
            </a:extLst>
          </p:cNvPr>
          <p:cNvSpPr txBox="1"/>
          <p:nvPr/>
        </p:nvSpPr>
        <p:spPr>
          <a:xfrm>
            <a:off x="8631936" y="2821732"/>
            <a:ext cx="3200400" cy="2385268"/>
          </a:xfrm>
          <a:prstGeom prst="rect">
            <a:avLst/>
          </a:prstGeom>
          <a:noFill/>
        </p:spPr>
        <p:txBody>
          <a:bodyPr wrap="square" rtlCol="0">
            <a:spAutoFit/>
          </a:bodyPr>
          <a:lstStyle/>
          <a:p>
            <a:pPr>
              <a:spcAft>
                <a:spcPts val="600"/>
              </a:spcAft>
            </a:pPr>
            <a:r>
              <a:rPr lang="en-US" sz="2400" dirty="0">
                <a:solidFill>
                  <a:schemeClr val="tx2"/>
                </a:solidFill>
              </a:rPr>
              <a:t>This is the gradient (rate of change) of this function.</a:t>
            </a:r>
          </a:p>
          <a:p>
            <a:pPr>
              <a:spcAft>
                <a:spcPts val="600"/>
              </a:spcAft>
            </a:pPr>
            <a:r>
              <a:rPr lang="en-US" sz="2400" dirty="0">
                <a:solidFill>
                  <a:schemeClr val="tx2"/>
                </a:solidFill>
              </a:rPr>
              <a:t>Because this gradient has a direction, it’s called a vector.</a:t>
            </a:r>
          </a:p>
        </p:txBody>
      </p:sp>
    </p:spTree>
    <p:extLst>
      <p:ext uri="{BB962C8B-B14F-4D97-AF65-F5344CB8AC3E}">
        <p14:creationId xmlns:p14="http://schemas.microsoft.com/office/powerpoint/2010/main" val="31568295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MLU-Academy-v5</Template>
  <TotalTime>17986</TotalTime>
  <Words>7211</Words>
  <Application>Microsoft Macintosh PowerPoint</Application>
  <PresentationFormat>Widescreen</PresentationFormat>
  <Paragraphs>602</Paragraphs>
  <Slides>50</Slides>
  <Notes>50</Notes>
  <HiddenSlides>17</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50</vt:i4>
      </vt:variant>
    </vt:vector>
  </HeadingPairs>
  <TitlesOfParts>
    <vt:vector size="62" baseType="lpstr">
      <vt:lpstr>Amazon Ember</vt:lpstr>
      <vt:lpstr>Amazon Ember Display</vt:lpstr>
      <vt:lpstr>Amazon Ember Display Heavy</vt:lpstr>
      <vt:lpstr>Amazon Ember Heavy</vt:lpstr>
      <vt:lpstr>Amazon Ember Light</vt:lpstr>
      <vt:lpstr>Arial</vt:lpstr>
      <vt:lpstr>Calibri</vt:lpstr>
      <vt:lpstr>Calibri Light</vt:lpstr>
      <vt:lpstr>Cambria Math</vt:lpstr>
      <vt:lpstr>Lucida Console</vt:lpstr>
      <vt:lpstr>Wingdings</vt:lpstr>
      <vt:lpstr>Custom Design</vt:lpstr>
      <vt:lpstr>Optimization, Regression Models, and Regularization</vt:lpstr>
      <vt:lpstr>Today’s activities</vt:lpstr>
      <vt:lpstr>Optimization</vt:lpstr>
      <vt:lpstr>Optimization in ML</vt:lpstr>
      <vt:lpstr>Minimizing an error function of the ML model</vt:lpstr>
      <vt:lpstr>How do you determine how w changes the error?</vt:lpstr>
      <vt:lpstr>What about w = 6?</vt:lpstr>
      <vt:lpstr>What about w = 2?</vt:lpstr>
      <vt:lpstr>What is happening here?</vt:lpstr>
      <vt:lpstr>How gradients work mathematically (1 of 4)</vt:lpstr>
      <vt:lpstr>How gradients work mathematically (2 of 4)</vt:lpstr>
      <vt:lpstr>How gradients work mathematically (3 of 4)</vt:lpstr>
      <vt:lpstr>How gradients work mathematically (4 of 4)</vt:lpstr>
      <vt:lpstr>How do you determine how w changes the error?</vt:lpstr>
      <vt:lpstr>Gradient descent method</vt:lpstr>
      <vt:lpstr>Step size matters</vt:lpstr>
      <vt:lpstr>Why can’t you look at the graph to find the global minimum?</vt:lpstr>
      <vt:lpstr>Regression models</vt:lpstr>
      <vt:lpstr>Linear regression</vt:lpstr>
      <vt:lpstr>Multiple linear regression</vt:lpstr>
      <vt:lpstr>Linear regression: Example calculation</vt:lpstr>
      <vt:lpstr>Fitting a linear regression model: Gradient descent</vt:lpstr>
      <vt:lpstr>From regression to classification</vt:lpstr>
      <vt:lpstr>Logistic regression</vt:lpstr>
      <vt:lpstr>Log-loss (binary cross-entropy)</vt:lpstr>
      <vt:lpstr>Fitting a logistic regression model: Gradient descent</vt:lpstr>
      <vt:lpstr>Regression models: Summary</vt:lpstr>
      <vt:lpstr>Regularization</vt:lpstr>
      <vt:lpstr>Underfitting, overfitting, and regularization</vt:lpstr>
      <vt:lpstr>Regularization</vt:lpstr>
      <vt:lpstr>Regression in sklearn</vt:lpstr>
      <vt:lpstr>Next lesson</vt:lpstr>
      <vt:lpstr>PowerPoint Presentation</vt:lpstr>
      <vt:lpstr>Image source slide (for curriculum development use only)</vt:lpstr>
      <vt:lpstr>Source graphic: Optimization in ML</vt:lpstr>
      <vt:lpstr>Source graphic: How do you determine how w changes the error?</vt:lpstr>
      <vt:lpstr>Source graphic: What about w = 6?</vt:lpstr>
      <vt:lpstr>Source graphic: What about w = 2?</vt:lpstr>
      <vt:lpstr>Source graphic: What is happening here?</vt:lpstr>
      <vt:lpstr>Source graphic: How gradients work mathematically (1 of 4)</vt:lpstr>
      <vt:lpstr>Source graphic: How gradients work mathematically (2 of 4)</vt:lpstr>
      <vt:lpstr>Source graphic: How gradients work mathematically (3 of 4)</vt:lpstr>
      <vt:lpstr>Source graphic: How gradients work mathematically (4 of 4)</vt:lpstr>
      <vt:lpstr>Source graphic: How do you determine how w changes the error?</vt:lpstr>
      <vt:lpstr>Source graphic: Gradient descent method</vt:lpstr>
      <vt:lpstr>Source graphic: Step size matters</vt:lpstr>
      <vt:lpstr>Source graphic: Why can’t you look at the graph to find the global minimum?</vt:lpstr>
      <vt:lpstr>Source graphic: Linear regression: Example calculation</vt:lpstr>
      <vt:lpstr>Source graphic: Logistic regression</vt:lpstr>
      <vt:lpstr>Source graphic: Underfitting, overfitting, and regularization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dos Santos Junior, Jose Cassio</cp:lastModifiedBy>
  <cp:revision>271</cp:revision>
  <dcterms:created xsi:type="dcterms:W3CDTF">2022-11-16T15:46:36Z</dcterms:created>
  <dcterms:modified xsi:type="dcterms:W3CDTF">2025-05-05T19:24:55Z</dcterms:modified>
</cp:coreProperties>
</file>