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49"/>
  </p:notesMasterIdLst>
  <p:handoutMasterIdLst>
    <p:handoutMasterId r:id="rId50"/>
  </p:handoutMasterIdLst>
  <p:sldIdLst>
    <p:sldId id="256" r:id="rId2"/>
    <p:sldId id="259" r:id="rId3"/>
    <p:sldId id="384" r:id="rId4"/>
    <p:sldId id="416" r:id="rId5"/>
    <p:sldId id="417" r:id="rId6"/>
    <p:sldId id="422" r:id="rId7"/>
    <p:sldId id="423" r:id="rId8"/>
    <p:sldId id="429" r:id="rId9"/>
    <p:sldId id="424" r:id="rId10"/>
    <p:sldId id="447" r:id="rId11"/>
    <p:sldId id="420" r:id="rId12"/>
    <p:sldId id="428" r:id="rId13"/>
    <p:sldId id="421" r:id="rId14"/>
    <p:sldId id="439" r:id="rId15"/>
    <p:sldId id="427" r:id="rId16"/>
    <p:sldId id="425" r:id="rId17"/>
    <p:sldId id="431" r:id="rId18"/>
    <p:sldId id="432" r:id="rId19"/>
    <p:sldId id="448" r:id="rId20"/>
    <p:sldId id="449" r:id="rId21"/>
    <p:sldId id="434" r:id="rId22"/>
    <p:sldId id="440" r:id="rId23"/>
    <p:sldId id="446" r:id="rId24"/>
    <p:sldId id="442" r:id="rId25"/>
    <p:sldId id="435" r:id="rId26"/>
    <p:sldId id="443" r:id="rId27"/>
    <p:sldId id="426" r:id="rId28"/>
    <p:sldId id="430" r:id="rId29"/>
    <p:sldId id="436" r:id="rId30"/>
    <p:sldId id="437" r:id="rId31"/>
    <p:sldId id="445" r:id="rId32"/>
    <p:sldId id="4042" r:id="rId33"/>
    <p:sldId id="2147477356" r:id="rId34"/>
    <p:sldId id="4044" r:id="rId35"/>
    <p:sldId id="4047" r:id="rId36"/>
    <p:sldId id="450" r:id="rId37"/>
    <p:sldId id="4045" r:id="rId38"/>
    <p:sldId id="2147477357" r:id="rId39"/>
    <p:sldId id="4049" r:id="rId40"/>
    <p:sldId id="4050" r:id="rId41"/>
    <p:sldId id="4051" r:id="rId42"/>
    <p:sldId id="4057" r:id="rId43"/>
    <p:sldId id="4056" r:id="rId44"/>
    <p:sldId id="4054" r:id="rId45"/>
    <p:sldId id="4053" r:id="rId46"/>
    <p:sldId id="4058" r:id="rId47"/>
    <p:sldId id="4059"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D8D9AA8-6A3D-49F2-97B3-90254AE0F0EA}">
          <p14:sldIdLst>
            <p14:sldId id="256"/>
            <p14:sldId id="259"/>
            <p14:sldId id="384"/>
            <p14:sldId id="416"/>
            <p14:sldId id="417"/>
            <p14:sldId id="422"/>
            <p14:sldId id="423"/>
            <p14:sldId id="429"/>
            <p14:sldId id="424"/>
            <p14:sldId id="447"/>
            <p14:sldId id="420"/>
            <p14:sldId id="428"/>
            <p14:sldId id="421"/>
            <p14:sldId id="439"/>
            <p14:sldId id="427"/>
            <p14:sldId id="425"/>
            <p14:sldId id="431"/>
            <p14:sldId id="432"/>
            <p14:sldId id="448"/>
            <p14:sldId id="449"/>
            <p14:sldId id="434"/>
            <p14:sldId id="440"/>
            <p14:sldId id="446"/>
            <p14:sldId id="442"/>
            <p14:sldId id="435"/>
            <p14:sldId id="443"/>
            <p14:sldId id="426"/>
            <p14:sldId id="430"/>
            <p14:sldId id="436"/>
            <p14:sldId id="437"/>
            <p14:sldId id="445"/>
            <p14:sldId id="4042"/>
            <p14:sldId id="2147477356"/>
          </p14:sldIdLst>
        </p14:section>
        <p14:section name="Source graphics" id="{24A80A12-BB7D-421B-A006-183F44A65A6A}">
          <p14:sldIdLst>
            <p14:sldId id="4044"/>
            <p14:sldId id="4047"/>
            <p14:sldId id="450"/>
            <p14:sldId id="4045"/>
            <p14:sldId id="2147477357"/>
            <p14:sldId id="4049"/>
            <p14:sldId id="4050"/>
            <p14:sldId id="4051"/>
            <p14:sldId id="4057"/>
            <p14:sldId id="4056"/>
            <p14:sldId id="4054"/>
            <p14:sldId id="4053"/>
            <p14:sldId id="4058"/>
            <p14:sldId id="405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bik, Gabriel" initials="KG" lastIdx="12" clrIdx="0">
    <p:extLst>
      <p:ext uri="{19B8F6BF-5375-455C-9EA6-DF929625EA0E}">
        <p15:presenceInfo xmlns:p15="http://schemas.microsoft.com/office/powerpoint/2012/main" userId="S-1-5-21-1407069837-2091007605-538272213-15390607" providerId="AD"/>
      </p:ext>
    </p:extLst>
  </p:cmAuthor>
  <p:cmAuthor id="2" name="Microsoft Office User" initials="MOU" lastIdx="3" clrIdx="1">
    <p:extLst>
      <p:ext uri="{19B8F6BF-5375-455C-9EA6-DF929625EA0E}">
        <p15:presenceInfo xmlns:p15="http://schemas.microsoft.com/office/powerpoint/2012/main" userId="Microsoft Office User" providerId="None"/>
      </p:ext>
    </p:extLst>
  </p:cmAuthor>
  <p:cmAuthor id="3" name="Treadwell, Jacqueline" initials="TJ" lastIdx="20" clrIdx="2">
    <p:extLst>
      <p:ext uri="{19B8F6BF-5375-455C-9EA6-DF929625EA0E}">
        <p15:presenceInfo xmlns:p15="http://schemas.microsoft.com/office/powerpoint/2012/main" userId="S-1-5-21-1407069837-2091007605-538272213-42886191" providerId="AD"/>
      </p:ext>
    </p:extLst>
  </p:cmAuthor>
  <p:cmAuthor id="4" name="Daniel Blake" initials="DJB" lastIdx="2" clrIdx="3">
    <p:extLst>
      <p:ext uri="{19B8F6BF-5375-455C-9EA6-DF929625EA0E}">
        <p15:presenceInfo xmlns:p15="http://schemas.microsoft.com/office/powerpoint/2012/main" userId="Daniel Blake" providerId="None"/>
      </p:ext>
    </p:extLst>
  </p:cmAuthor>
  <p:cmAuthor id="5" name="Stading, Katrina" initials="SK" lastIdx="18" clrIdx="4">
    <p:extLst>
      <p:ext uri="{19B8F6BF-5375-455C-9EA6-DF929625EA0E}">
        <p15:presenceInfo xmlns:p15="http://schemas.microsoft.com/office/powerpoint/2012/main" userId="S-1-5-21-1407069837-2091007605-538272213-3181350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F1F3F3"/>
    <a:srgbClr val="504BAB"/>
    <a:srgbClr val="ECEA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07" autoAdjust="0"/>
    <p:restoredTop sz="60748" autoAdjust="0"/>
  </p:normalViewPr>
  <p:slideViewPr>
    <p:cSldViewPr snapToGrid="0">
      <p:cViewPr varScale="1">
        <p:scale>
          <a:sx n="75" d="100"/>
          <a:sy n="75" d="100"/>
        </p:scale>
        <p:origin x="2600" y="168"/>
      </p:cViewPr>
      <p:guideLst/>
    </p:cSldViewPr>
  </p:slideViewPr>
  <p:outlineViewPr>
    <p:cViewPr>
      <p:scale>
        <a:sx n="33" d="100"/>
        <a:sy n="33" d="100"/>
      </p:scale>
      <p:origin x="0" y="-11022"/>
    </p:cViewPr>
  </p:outlineViewPr>
  <p:notesTextViewPr>
    <p:cViewPr>
      <p:scale>
        <a:sx n="125" d="100"/>
        <a:sy n="125" d="100"/>
      </p:scale>
      <p:origin x="0" y="0"/>
    </p:cViewPr>
  </p:notesTextViewPr>
  <p:sorterViewPr>
    <p:cViewPr>
      <p:scale>
        <a:sx n="164" d="100"/>
        <a:sy n="164" d="100"/>
      </p:scale>
      <p:origin x="0" y="0"/>
    </p:cViewPr>
  </p:sorterViewPr>
  <p:notesViewPr>
    <p:cSldViewPr snapToGrid="0">
      <p:cViewPr varScale="1">
        <p:scale>
          <a:sx n="84" d="100"/>
          <a:sy n="84" d="100"/>
        </p:scale>
        <p:origin x="3828"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E3E42EC-6365-43C7-86A9-16CEED1955A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D3CBA92-9DB1-4B4D-897D-5AD65075FC3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BF4FE1-5882-4CE5-845E-C429C3623E5F}" type="datetimeFigureOut">
              <a:rPr lang="en-US" smtClean="0"/>
              <a:t>5/5/25</a:t>
            </a:fld>
            <a:endParaRPr lang="en-US" dirty="0"/>
          </a:p>
        </p:txBody>
      </p:sp>
      <p:sp>
        <p:nvSpPr>
          <p:cNvPr id="4" name="Footer Placeholder 3">
            <a:extLst>
              <a:ext uri="{FF2B5EF4-FFF2-40B4-BE49-F238E27FC236}">
                <a16:creationId xmlns:a16="http://schemas.microsoft.com/office/drawing/2014/main" id="{885AF5F5-058D-4F49-8B62-C17E76C27CC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C9D6F46-E370-48B2-AE7F-D4DC7B2D457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F8C3B0D-56CA-4F0C-A110-22A8C64F81D1}" type="slidenum">
              <a:rPr lang="en-US" smtClean="0"/>
              <a:t>‹#›</a:t>
            </a:fld>
            <a:endParaRPr lang="en-US" dirty="0"/>
          </a:p>
        </p:txBody>
      </p:sp>
    </p:spTree>
    <p:extLst>
      <p:ext uri="{BB962C8B-B14F-4D97-AF65-F5344CB8AC3E}">
        <p14:creationId xmlns:p14="http://schemas.microsoft.com/office/powerpoint/2010/main" val="366588986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094942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cikit-learn.org/stable/modules/generated/sklearn.ensemble.BaggingClassifier.html#sklearn.ensemble.BaggingClassifier"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320144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 text: Diagram from the previous slide now shows an aggregate value of 4.7, as calculated from the inference values for each model.</a:t>
            </a:r>
          </a:p>
          <a:p>
            <a:r>
              <a:rPr lang="en-US" dirty="0"/>
              <a:t>~</a:t>
            </a:r>
          </a:p>
          <a:p>
            <a:r>
              <a:rPr lang="en-US" dirty="0"/>
              <a:t>When it is time to make a prediction, you aggregate all the inferences from all the models in some way to produce one final result, which is your final inference.</a:t>
            </a:r>
          </a:p>
        </p:txBody>
      </p:sp>
    </p:spTree>
    <p:extLst>
      <p:ext uri="{BB962C8B-B14F-4D97-AF65-F5344CB8AC3E}">
        <p14:creationId xmlns:p14="http://schemas.microsoft.com/office/powerpoint/2010/main" val="19077154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Bagging, which is short for </a:t>
            </a:r>
            <a:r>
              <a:rPr lang="en-US" b="1" dirty="0"/>
              <a:t>b</a:t>
            </a:r>
            <a:r>
              <a:rPr lang="en-US" dirty="0"/>
              <a:t>ootstrap </a:t>
            </a:r>
            <a:r>
              <a:rPr lang="en-US" b="1" dirty="0"/>
              <a:t>agg</a:t>
            </a:r>
            <a:r>
              <a:rPr lang="en-US" dirty="0"/>
              <a:t>regat</a:t>
            </a:r>
            <a:r>
              <a:rPr lang="en-US" b="1" dirty="0"/>
              <a:t>ing</a:t>
            </a:r>
            <a:r>
              <a:rPr lang="en-US" dirty="0"/>
              <a:t>, works by taking a given task or dataset, and choosing a simple ML algorithm or weak model. The process starts by bootstrapping multiple datasets from the original dataset. Sampling with replacement is used. This results in independent estimators, which implies that you could easily parallelize bagging for speed and functionality. You can bag any estimators, but the most popular bagging model is bagging trees, known as random forest.</a:t>
            </a:r>
          </a:p>
          <a:p>
            <a:endParaRPr lang="en-US" dirty="0"/>
          </a:p>
          <a:p>
            <a:r>
              <a:rPr lang="en-US" dirty="0"/>
              <a:t>Bagging is useful when you have estimators that have a variance problem. You can identify this when your training errors are much lower than the validation or test error. Bagging reduces the variance, does not increase bias, and therefore causes the test error to go down.</a:t>
            </a:r>
          </a:p>
        </p:txBody>
      </p:sp>
    </p:spTree>
    <p:extLst>
      <p:ext uri="{BB962C8B-B14F-4D97-AF65-F5344CB8AC3E}">
        <p14:creationId xmlns:p14="http://schemas.microsoft.com/office/powerpoint/2010/main" val="35478722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a:t>
            </a:r>
          </a:p>
          <a:p>
            <a:r>
              <a:rPr lang="en-US" dirty="0"/>
              <a:t>~</a:t>
            </a:r>
          </a:p>
          <a:p>
            <a:r>
              <a:rPr lang="en-US" dirty="0"/>
              <a:t>Sklearn has a general interface for bagging. You can provide any base_estimator—a classifier or a regressor.</a:t>
            </a:r>
          </a:p>
          <a:p>
            <a:endParaRPr lang="en-US" dirty="0"/>
          </a:p>
          <a:p>
            <a:r>
              <a:rPr lang="en-US" dirty="0"/>
              <a:t>When bootstrap = True and random subsets of the dataset are drawn with replacement, bagging is being implemented. The number of samples to draw from X to train each base estimator: max_samples, default=1.0, and with replacement is the default. </a:t>
            </a:r>
          </a:p>
          <a:p>
            <a:r>
              <a:rPr lang="en-US" dirty="0"/>
              <a:t>For more information, see the sklearn bootstrapping documentation at </a:t>
            </a:r>
          </a:p>
          <a:p>
            <a:r>
              <a:rPr lang="en-US" dirty="0">
                <a:hlinkClick r:id="rId3"/>
              </a:rPr>
              <a:t>https://scikit-learn.org/stable/modules/generated/sklearn.ensemble.BaggingClassifier.html#sklearn.ensemble.BaggingClassifier</a:t>
            </a:r>
            <a:r>
              <a:rPr lang="en-US" dirty="0"/>
              <a:t>.</a:t>
            </a:r>
          </a:p>
        </p:txBody>
      </p:sp>
    </p:spTree>
    <p:extLst>
      <p:ext uri="{BB962C8B-B14F-4D97-AF65-F5344CB8AC3E}">
        <p14:creationId xmlns:p14="http://schemas.microsoft.com/office/powerpoint/2010/main" val="22492038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 text: Diagram of a random forest broken into samples. See details in notes.</a:t>
            </a:r>
          </a:p>
          <a:p>
            <a:r>
              <a:rPr lang="en-US" dirty="0"/>
              <a:t>~</a:t>
            </a:r>
          </a:p>
          <a:p>
            <a:r>
              <a:rPr lang="en-US" b="1" dirty="0"/>
              <a:t>Image description: </a:t>
            </a:r>
            <a:r>
              <a:rPr lang="en-US" dirty="0"/>
              <a:t>Diagram of a random forest, with data broken into multiple samples. Each sample is turned into a decision tree. Each tree produces a prediction, and then the predictions are combined into one final prediction. </a:t>
            </a:r>
            <a:r>
              <a:rPr lang="en-US" b="1" dirty="0"/>
              <a:t>End description.</a:t>
            </a:r>
          </a:p>
          <a:p>
            <a:endParaRPr lang="en-US" dirty="0"/>
          </a:p>
          <a:p>
            <a:r>
              <a:rPr lang="en-US" dirty="0"/>
              <a:t>Bagging decision trees</a:t>
            </a:r>
          </a:p>
          <a:p>
            <a:pPr marL="0" indent="0">
              <a:buNone/>
            </a:pPr>
            <a:endParaRPr lang="en-US" dirty="0"/>
          </a:p>
          <a:p>
            <a:pPr marL="0" indent="0">
              <a:buNone/>
            </a:pPr>
            <a:r>
              <a:rPr lang="en-US" dirty="0"/>
              <a:t>Random Forest is an example of bagging, by using a combination of multiple trees.</a:t>
            </a:r>
          </a:p>
          <a:p>
            <a:pPr marL="0" indent="0">
              <a:buNone/>
            </a:pPr>
            <a:r>
              <a:rPr lang="en-US" dirty="0"/>
              <a:t>It is implements the bagging algorithm:</a:t>
            </a:r>
          </a:p>
          <a:p>
            <a:pPr marL="228600" indent="-228600">
              <a:buFont typeface="Arial" panose="020B0604020202020204" pitchFamily="34" charset="0"/>
              <a:buChar char="•"/>
            </a:pPr>
            <a:r>
              <a:rPr lang="en-US" dirty="0"/>
              <a:t>Step 1: Draw random subsets (with replacement) from the original dataset: generating N datasets, Data 1, Data 2, and so on…</a:t>
            </a:r>
          </a:p>
          <a:p>
            <a:pPr marL="228600" indent="-228600">
              <a:buFont typeface="Arial" panose="020B0604020202020204" pitchFamily="34" charset="0"/>
              <a:buChar char="•"/>
            </a:pPr>
            <a:r>
              <a:rPr lang="en-US" dirty="0"/>
              <a:t>Step 2: Build a decision tree on each bootstrapped subset</a:t>
            </a:r>
          </a:p>
          <a:p>
            <a:pPr marL="228600" indent="-228600">
              <a:buFont typeface="Arial" panose="020B0604020202020204" pitchFamily="34" charset="0"/>
              <a:buChar char="•"/>
            </a:pPr>
            <a:r>
              <a:rPr lang="en-US" dirty="0"/>
              <a:t>Step 3: Combine metrics from each tree for final prediction</a:t>
            </a:r>
          </a:p>
        </p:txBody>
      </p:sp>
    </p:spTree>
    <p:extLst>
      <p:ext uri="{BB962C8B-B14F-4D97-AF65-F5344CB8AC3E}">
        <p14:creationId xmlns:p14="http://schemas.microsoft.com/office/powerpoint/2010/main" val="29279084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 does random forest help improve performance?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Random forest is a combination of decision trees. Decision trees typically have low bias because they are usually allowed to grow in depth until the training error is sufficiently low. The challenge with decision trees is high variance, which leads to overfitting tendencies. Bagging helps reduce variance by combining multiple trees that are trained on bootstrapped datasets. Bootstrapping helps create an ensemble of usefully varied decision trees. Combining the predictions of the decision trees reduces the variance of the overall predictor. This helps random forest to overcome the high variance problem that comes from using bagging with decision trees.</a:t>
            </a:r>
          </a:p>
        </p:txBody>
      </p:sp>
    </p:spTree>
    <p:extLst>
      <p:ext uri="{BB962C8B-B14F-4D97-AF65-F5344CB8AC3E}">
        <p14:creationId xmlns:p14="http://schemas.microsoft.com/office/powerpoint/2010/main" val="15321190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a:t>
            </a:r>
          </a:p>
          <a:p>
            <a:r>
              <a:rPr lang="en-US" dirty="0"/>
              <a:t>~</a:t>
            </a:r>
          </a:p>
          <a:p>
            <a:r>
              <a:rPr lang="en-US" dirty="0"/>
              <a:t>Sklearn’s ensemble module has random forest classifier and regressor functions. There are a mix of bagging-specific and tree-specific parameters.</a:t>
            </a:r>
          </a:p>
          <a:p>
            <a:endParaRPr lang="en-US" dirty="0"/>
          </a:p>
          <a:p>
            <a:r>
              <a:rPr lang="en-US" b="1" dirty="0"/>
              <a:t>Bagging-specific parameters:</a:t>
            </a:r>
          </a:p>
          <a:p>
            <a:pPr marL="171450" indent="-171450">
              <a:buFont typeface="Arial" panose="020B0604020202020204" pitchFamily="34" charset="0"/>
              <a:buChar char="•"/>
            </a:pPr>
            <a:r>
              <a:rPr lang="en-US" dirty="0"/>
              <a:t>n_estimators (default 100) = the number of trees to be modeled </a:t>
            </a:r>
          </a:p>
          <a:p>
            <a:pPr marL="171450" indent="-171450">
              <a:buFont typeface="Arial" panose="020B0604020202020204" pitchFamily="34" charset="0"/>
              <a:buChar char="•"/>
            </a:pPr>
            <a:r>
              <a:rPr lang="en-US" dirty="0"/>
              <a:t>max_samples (default None) = the number of samples to draw from the original data to train each tree (the size of the bootstrapped subsets)</a:t>
            </a:r>
          </a:p>
          <a:p>
            <a:endParaRPr lang="en-US" dirty="0"/>
          </a:p>
          <a:p>
            <a:r>
              <a:rPr lang="en-US" b="1" dirty="0"/>
              <a:t>Tree-specific parameters:</a:t>
            </a:r>
          </a:p>
          <a:p>
            <a:pPr marL="171450" indent="-171450">
              <a:buFont typeface="Arial" panose="020B0604020202020204" pitchFamily="34" charset="0"/>
              <a:buChar char="•"/>
            </a:pPr>
            <a:r>
              <a:rPr lang="en-US" dirty="0"/>
              <a:t>criterion (gini) = how to decide the splits (entropy as well)</a:t>
            </a:r>
          </a:p>
          <a:p>
            <a:pPr marL="171450" indent="-171450">
              <a:buFont typeface="Arial" panose="020B0604020202020204" pitchFamily="34" charset="0"/>
              <a:buChar char="•"/>
            </a:pPr>
            <a:r>
              <a:rPr lang="en-US" dirty="0"/>
              <a:t>max_depth (None) = The maximum depth of a tree. Used to control overfitting because higher depth will allow the model to learn relations that are specific to a particular sample.</a:t>
            </a:r>
          </a:p>
          <a:p>
            <a:pPr marL="171450" indent="-171450">
              <a:buFont typeface="Arial" panose="020B0604020202020204" pitchFamily="34" charset="0"/>
              <a:buChar char="•"/>
            </a:pPr>
            <a:r>
              <a:rPr lang="en-US" dirty="0"/>
              <a:t>min_samples_split (2) = Defines the minimum number of samples (or observations) that are required in a node to be considered for splitting. Used to control overfitting because higher values prevent a model from learning relations that might be highly specific to the particular sample that is selected for a tree. Values that are too high can lead to underfitting; therefore, it should be tuned using cross-validation.</a:t>
            </a:r>
          </a:p>
          <a:p>
            <a:pPr marL="171450" indent="-171450">
              <a:buFont typeface="Arial" panose="020B0604020202020204" pitchFamily="34" charset="0"/>
              <a:buChar char="•"/>
            </a:pPr>
            <a:r>
              <a:rPr lang="en-US" dirty="0"/>
              <a:t>min_samples_leaf (1) = Defines the minimum samples (or observations) that are required in a terminal node or leaf.</a:t>
            </a:r>
          </a:p>
          <a:p>
            <a:pPr marL="628650" lvl="1" indent="-171450">
              <a:buFont typeface="Arial" panose="020B0604020202020204" pitchFamily="34" charset="0"/>
              <a:buChar char="•"/>
            </a:pPr>
            <a:r>
              <a:rPr lang="en-US" dirty="0"/>
              <a:t>Used to control overfitting, similar to min_samples_split.</a:t>
            </a:r>
          </a:p>
          <a:p>
            <a:pPr marL="628650" lvl="1" indent="-171450">
              <a:buFont typeface="Arial" panose="020B0604020202020204" pitchFamily="34" charset="0"/>
              <a:buChar char="•"/>
            </a:pPr>
            <a:r>
              <a:rPr lang="en-US" dirty="0"/>
              <a:t>Generally, choose lower values for imbalanced class problems because the regions in which the minority class will be in majority will be small.</a:t>
            </a:r>
          </a:p>
          <a:p>
            <a:pPr marL="171450" indent="-171450">
              <a:buFont typeface="Arial" panose="020B0604020202020204" pitchFamily="34" charset="0"/>
              <a:buChar char="•"/>
            </a:pPr>
            <a:r>
              <a:rPr lang="en-US" dirty="0"/>
              <a:t>class_weight (None) = Weights associated with classes in the form: {class_label: weight}. The balanced mode uses the values of y to automatically adjust weights inversely proportional to class frequencies in the input data.</a:t>
            </a:r>
          </a:p>
        </p:txBody>
      </p:sp>
    </p:spTree>
    <p:extLst>
      <p:ext uri="{BB962C8B-B14F-4D97-AF65-F5344CB8AC3E}">
        <p14:creationId xmlns:p14="http://schemas.microsoft.com/office/powerpoint/2010/main" val="2205064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626214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Ensemble methods try to train multiple weak models to improve the prediction on a given task. However, these weak models need to be different because if the dataset is the same, and the model is the same, all the models will make the same predictions. This is not very useful and doesn’t serve the goal.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 and what can you change to train and get different (still weak) models while using the same source dataset and same algorithm, while improving the prediction for the task? You want something better than bagging. Bagging is trained on different subsets of the original dataset, but it basically averages the predictions of weak learners (with the same frozen hyperparameters).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if you modify the weak learners to become better, so the ensemble becomes better at making predictions that are closer to the true target values?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Boosting is an ensemble method that creates a strong model by combining the predictions of multiple weak models that are built with a given dataset and a given learning algorithm. Specifically, boosting builds multiple weak models sequentially. Each subsequent model attempts to boost performance overall by reducing the errors of the previous model.</a:t>
            </a:r>
          </a:p>
        </p:txBody>
      </p:sp>
    </p:spTree>
    <p:extLst>
      <p:ext uri="{BB962C8B-B14F-4D97-AF65-F5344CB8AC3E}">
        <p14:creationId xmlns:p14="http://schemas.microsoft.com/office/powerpoint/2010/main" val="10665900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~Equation text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~Alt text: Boosting diagram. Data 1 (x, y) is used in Weak Model 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Consider an example where the first weak learner, Weak Model 1, trains on the given dataset, Data 1, with features x and target y.</a:t>
            </a:r>
            <a:endParaRPr lang="en-US" dirty="0"/>
          </a:p>
        </p:txBody>
      </p:sp>
    </p:spTree>
    <p:extLst>
      <p:ext uri="{BB962C8B-B14F-4D97-AF65-F5344CB8AC3E}">
        <p14:creationId xmlns:p14="http://schemas.microsoft.com/office/powerpoint/2010/main" val="31974761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~Equation text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~Alt text: Boosting diagram. Weak Model 1 predictions are far from target y, which leads to a large error.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Next, Weak Model 1 is used to make prediction y_hat_1, which is far from target y. The large difference between y and y_hat_1 indicates a large error, which will need to be addressed.</a:t>
            </a:r>
            <a:endParaRPr lang="en-US" dirty="0"/>
          </a:p>
        </p:txBody>
      </p:sp>
    </p:spTree>
    <p:extLst>
      <p:ext uri="{BB962C8B-B14F-4D97-AF65-F5344CB8AC3E}">
        <p14:creationId xmlns:p14="http://schemas.microsoft.com/office/powerpoint/2010/main" val="2885104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851083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~Equation text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~Alt text: Boosting diagram. Weak Model 1 predictions are saved as the y_hat_1 ensemble prediction.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For this ensemble, you need to keep track of the ensemble prediction (for now, y_hat_1) because that’s what Weak Model 1 gave. The plan is to build the next model in the ensemble such that the prediction of the ensemble is closer to the target y.</a:t>
            </a:r>
          </a:p>
        </p:txBody>
      </p:sp>
    </p:spTree>
    <p:extLst>
      <p:ext uri="{BB962C8B-B14F-4D97-AF65-F5344CB8AC3E}">
        <p14:creationId xmlns:p14="http://schemas.microsoft.com/office/powerpoint/2010/main" val="7329260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~Alt text: Boosting diagram. Weak Model 2 is added. Data 2 (x, y-y_hat_1) is used in Weak Model 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plan is to slightly adjust the dataset and algorithm to focus on the large error. The general idea is to work to minimize the error, so the ensemble becomes a better learner overall. </a:t>
            </a:r>
            <a:r>
              <a:rPr lang="en-US" dirty="0"/>
              <a:t>The key idea of boosting is to have the next model focus on this error—the residual of the previous model. The residuals are the data samples that the previous model found difficult to predict.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do this, Weak Model 2 focuses so much on Weak Model 1’s error that this error becomes its target. Keep in mind that, while the algorithm in principle stays the same—if Weak Model 1 was a tree, Weak Model 2 will still be a tree—Weak Model 2’s hyperparameters are adjusted as informed by the error. Essentially, both the initial training dataset and the initial weak model are adjusted according to the previous error to build this new model. The new model is added to the ensemble with the goal of improving the ensemble’s prediction and minimize the overall errors.</a:t>
            </a:r>
          </a:p>
        </p:txBody>
      </p:sp>
    </p:spTree>
    <p:extLst>
      <p:ext uri="{BB962C8B-B14F-4D97-AF65-F5344CB8AC3E}">
        <p14:creationId xmlns:p14="http://schemas.microsoft.com/office/powerpoint/2010/main" val="22083532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~Alt text: Boosting diagram. See details in notes.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Image description: </a:t>
            </a:r>
            <a:r>
              <a:rPr lang="en-US" dirty="0"/>
              <a:t>Boosting diagram. Weak Model 2 predictions (y_hat_2) are far from the target (y-y_hat_1). The ensemble prediction is now y_hat_1 + y_hat_2. </a:t>
            </a:r>
            <a:r>
              <a:rPr lang="en-US" b="1" dirty="0"/>
              <a:t>End description.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Weak Model 2 trains on Data 2, which has the same features x but a new target, y - y_hat_1. Weak Model 2 makes prediction y_hat_2. Overall, the ensemble got a bit bigger, so you need to keep track of the ensemble prediction, which is now y_hat_1 + y_hat_2.</a:t>
            </a:r>
            <a:endParaRPr lang="en-US" sz="1200" dirty="0"/>
          </a:p>
        </p:txBody>
      </p:sp>
    </p:spTree>
    <p:extLst>
      <p:ext uri="{BB962C8B-B14F-4D97-AF65-F5344CB8AC3E}">
        <p14:creationId xmlns:p14="http://schemas.microsoft.com/office/powerpoint/2010/main" val="37351066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 text: Boosting diagram. See details in 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Image description:</a:t>
            </a:r>
            <a:r>
              <a:rPr lang="en-US" dirty="0"/>
              <a:t> Boosting diagram. If error from Weak Model 2 is still too large, more model iterations are added. Data follows the pattern (x, y - y_hat_1 - y_hat_2 - ... - y_hat_n). The ensemble prediction takes the form (y_hat_1 + y_hat_2 + ... + y_hat_n). </a:t>
            </a:r>
            <a:r>
              <a:rPr lang="en-US" b="1" dirty="0"/>
              <a:t>End description.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a focus on the initial target y, if there’s still a large error between the target y and the ensemble prediction y_hat_1 + y_hat_2 (y – y_hat_1 – y_hat_2), you need to continue to build more weak models for other hard-to-predict residuals, adding more weak models to the ensemble. Again, make adjustments to predict better on this error, focusing on this last error, to the extent of making it closer to the target 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By adding each new weak model to the ensemble sequentially, you are trying to overcome or reduce the errors of the previous model. You might notice that the boosting method sounds a bit like gradient descent.</a:t>
            </a:r>
          </a:p>
        </p:txBody>
      </p:sp>
    </p:spTree>
    <p:extLst>
      <p:ext uri="{BB962C8B-B14F-4D97-AF65-F5344CB8AC3E}">
        <p14:creationId xmlns:p14="http://schemas.microsoft.com/office/powerpoint/2010/main" val="19924552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boosting ensemble is typically constructed from decision tree models. Trees are added one at a time to the ensemble and fit to correct the prediction errors that prior trees made. Subsequent trees are fit using a (differentiable) loss function and gradient descent optimization algorithm.</a:t>
            </a:r>
          </a:p>
          <a:p>
            <a:pPr fontAlgn="base"/>
            <a:endParaRPr lang="en-US" dirty="0"/>
          </a:p>
          <a:p>
            <a:pPr fontAlgn="base"/>
            <a:r>
              <a:rPr lang="en-US" dirty="0"/>
              <a:t>The technique is known as gradient boosting machine (GBM). Because decision trees are typically used as the weak learners in GBM, this technique is also known as gradient tree boosting or gradient boosting. Gradient boosting is an effective ML algorithm and is often the main, or one of the main, algorithm that is used to win ML competitions (such as Kaggle) on tabular data and similarly structured datasets.</a:t>
            </a:r>
          </a:p>
        </p:txBody>
      </p:sp>
    </p:spTree>
    <p:extLst>
      <p:ext uri="{BB962C8B-B14F-4D97-AF65-F5344CB8AC3E}">
        <p14:creationId xmlns:p14="http://schemas.microsoft.com/office/powerpoint/2010/main" val="22087245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dirty="0"/>
              <a:t>The most used boosting implementation comes from sklearn.</a:t>
            </a:r>
          </a:p>
          <a:p>
            <a:pPr fontAlgn="base"/>
            <a:endParaRPr lang="en-US" dirty="0"/>
          </a:p>
          <a:p>
            <a:pPr fontAlgn="base"/>
            <a:r>
              <a:rPr lang="en-US" dirty="0"/>
              <a:t>Additional third-party libraries provide computationally efficient alternate GBM implementations that often achieve better results in practice. The following are a few examples:</a:t>
            </a:r>
          </a:p>
          <a:p>
            <a:pPr marL="228600" indent="-228600" fontAlgn="base">
              <a:buFont typeface="Arial" panose="020B0604020202020204" pitchFamily="34" charset="0"/>
              <a:buChar char="•"/>
            </a:pPr>
            <a:r>
              <a:rPr lang="en-US" dirty="0"/>
              <a:t>XGBoost (</a:t>
            </a:r>
            <a:r>
              <a:rPr lang="en-US" b="1" dirty="0"/>
              <a:t>Ex</a:t>
            </a:r>
            <a:r>
              <a:rPr lang="en-US" dirty="0"/>
              <a:t>treme </a:t>
            </a:r>
            <a:r>
              <a:rPr lang="en-US" b="1" dirty="0"/>
              <a:t>G</a:t>
            </a:r>
            <a:r>
              <a:rPr lang="en-US" dirty="0"/>
              <a:t>radient </a:t>
            </a:r>
            <a:r>
              <a:rPr lang="en-US" b="1" dirty="0"/>
              <a:t>Boost</a:t>
            </a:r>
            <a:r>
              <a:rPr lang="en-US" dirty="0"/>
              <a:t>ing): XGBoost is engineered for efficiency of compute time and memory resources. XGBoost is free open-source software that you can import in your Jupyter notebooks.</a:t>
            </a:r>
          </a:p>
          <a:p>
            <a:pPr marL="228600" indent="-228600" fontAlgn="base">
              <a:buFont typeface="Arial" panose="020B0604020202020204" pitchFamily="34" charset="0"/>
              <a:buChar char="•"/>
            </a:pPr>
            <a:r>
              <a:rPr lang="en-US" dirty="0"/>
              <a:t>LightGBM (Light Gradient Boosted Machine): LightGBM is a library developed at Microsoft that provides an efficient, fast implementation of the gradient boosting algorithm. You can also install the LightGBM library in Python. The LightGBM library also provides wrapper classes so that you can use the efficient algorithm implementation with the scikit-learn library—specifically through the LGBMClassifier and LGBMRegressor classes.</a:t>
            </a:r>
          </a:p>
          <a:p>
            <a:pPr marL="228600" lvl="0" indent="-228600" fontAlgn="base">
              <a:buFont typeface="Arial" panose="020B0604020202020204" pitchFamily="34" charset="0"/>
              <a:buChar char="•"/>
            </a:pPr>
            <a:r>
              <a:rPr lang="en-US" dirty="0"/>
              <a:t>CatBoost (</a:t>
            </a:r>
            <a:r>
              <a:rPr lang="en-US" b="1" dirty="0"/>
              <a:t>Cat</a:t>
            </a:r>
            <a:r>
              <a:rPr lang="en-US" dirty="0"/>
              <a:t>egory Gradient </a:t>
            </a:r>
            <a:r>
              <a:rPr lang="en-US" b="1" dirty="0"/>
              <a:t>Boost</a:t>
            </a:r>
            <a:r>
              <a:rPr lang="en-US" dirty="0"/>
              <a:t>ing): CatBoost has the primary benefit of support for categorial input variables along with computational speed improvements. You can install the CatBoost library in Python. The library provides wrapper classes so that you can use the efficient algorithm implementation with the scikit-learn library—specifically through the CatBoostClassifier and CatBoostRegressor classes.</a:t>
            </a:r>
          </a:p>
        </p:txBody>
      </p:sp>
    </p:spTree>
    <p:extLst>
      <p:ext uri="{BB962C8B-B14F-4D97-AF65-F5344CB8AC3E}">
        <p14:creationId xmlns:p14="http://schemas.microsoft.com/office/powerpoint/2010/main" val="27906041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a:t>
            </a:r>
          </a:p>
          <a:p>
            <a:r>
              <a:rPr lang="en-US" dirty="0"/>
              <a:t>~</a:t>
            </a:r>
          </a:p>
          <a:p>
            <a:r>
              <a:rPr lang="en-US" dirty="0"/>
              <a:t>Parameter explanations:</a:t>
            </a:r>
          </a:p>
          <a:p>
            <a:pPr marL="171450" indent="-171450">
              <a:buFont typeface="Arial" panose="020B0604020202020204" pitchFamily="34" charset="0"/>
              <a:buChar char="•"/>
            </a:pPr>
            <a:r>
              <a:rPr lang="en-US" dirty="0"/>
              <a:t>n_estimators: The number of sequential trees to be modeled </a:t>
            </a:r>
          </a:p>
          <a:p>
            <a:pPr marL="628650" lvl="1" indent="-171450">
              <a:buFont typeface="Arial" panose="020B0604020202020204" pitchFamily="34" charset="0"/>
              <a:buChar char="•"/>
            </a:pPr>
            <a:r>
              <a:rPr lang="en-US" dirty="0"/>
              <a:t>Lower values are generally preferred because they make the model robust to the specific characteristics of trees and thus allow the model to generalize well. </a:t>
            </a:r>
          </a:p>
          <a:p>
            <a:pPr marL="171450" lvl="0" indent="-171450">
              <a:buFont typeface="Arial" panose="020B0604020202020204" pitchFamily="34" charset="0"/>
              <a:buChar char="•"/>
            </a:pPr>
            <a:r>
              <a:rPr lang="en-US" dirty="0"/>
              <a:t>learning_rate: Determines the impact of each tree on the final outcome </a:t>
            </a:r>
          </a:p>
          <a:p>
            <a:pPr marL="628650" lvl="1" indent="-171450">
              <a:buFont typeface="Arial" panose="020B0604020202020204" pitchFamily="34" charset="0"/>
              <a:buChar char="•"/>
            </a:pPr>
            <a:r>
              <a:rPr lang="en-US" dirty="0"/>
              <a:t>Lower values would require a higher number of trees to model all the relations and will be computationally expensive.</a:t>
            </a:r>
          </a:p>
        </p:txBody>
      </p:sp>
    </p:spTree>
    <p:extLst>
      <p:ext uri="{BB962C8B-B14F-4D97-AF65-F5344CB8AC3E}">
        <p14:creationId xmlns:p14="http://schemas.microsoft.com/office/powerpoint/2010/main" val="7405747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918861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 text: Stacking diagram. See details in notes.</a:t>
            </a:r>
          </a:p>
          <a:p>
            <a:r>
              <a:rPr lang="en-US" dirty="0"/>
              <a:t>~</a:t>
            </a:r>
          </a:p>
          <a:p>
            <a:r>
              <a:rPr lang="en-US" b="1" dirty="0"/>
              <a:t>Image description: </a:t>
            </a:r>
            <a:r>
              <a:rPr lang="en-US" dirty="0"/>
              <a:t>Diagram of a dataset producing multiple models, which produce multiple predictions. The predictions are fed to a metalearner, which leads to an ensemble prediction. </a:t>
            </a:r>
            <a:r>
              <a:rPr lang="en-US" b="1" dirty="0"/>
              <a:t>End description.</a:t>
            </a:r>
          </a:p>
          <a:p>
            <a:endParaRPr lang="en-US" dirty="0"/>
          </a:p>
          <a:p>
            <a:r>
              <a:rPr lang="en-US" dirty="0"/>
              <a:t>Stacking is a way to ensemble multiple classification or regression models. The idea is to solve the prediction problem with different types of models that can learn some part of the problem but not the whole space of the problem. You can build multiple different predictors, build an intermediate list of predictions, and use a metalearner to learn from these predictions to predict the final outcome. Stacking often results in a prediction score that is better than any of the individual models.</a:t>
            </a:r>
          </a:p>
        </p:txBody>
      </p:sp>
    </p:spTree>
    <p:extLst>
      <p:ext uri="{BB962C8B-B14F-4D97-AF65-F5344CB8AC3E}">
        <p14:creationId xmlns:p14="http://schemas.microsoft.com/office/powerpoint/2010/main" val="40560624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bagging, multiple similar models with high variance are averaged to decrease variance. With boosting, multiple incremental models are built to decrease the bias, while keeping variance small.</a:t>
            </a:r>
          </a:p>
          <a:p>
            <a:endParaRPr lang="en-US" dirty="0"/>
          </a:p>
          <a:p>
            <a:r>
              <a:rPr lang="en-US" dirty="0"/>
              <a:t>Stacking is a different paradigm. It explores multiple models for the same problem and combines their individual predictions to build a stacked model that can make a better prediction. Stacking allows all models to be different, unlike bagging, and models in a layer can be trained in parallel, unlike boosting.</a:t>
            </a:r>
          </a:p>
        </p:txBody>
      </p:sp>
    </p:spTree>
    <p:extLst>
      <p:ext uri="{BB962C8B-B14F-4D97-AF65-F5344CB8AC3E}">
        <p14:creationId xmlns:p14="http://schemas.microsoft.com/office/powerpoint/2010/main" val="1612579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830887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 text: AutoGluon's stacking architecture.</a:t>
            </a:r>
          </a:p>
          <a:p>
            <a:r>
              <a:rPr lang="en-US" dirty="0"/>
              <a:t>~</a:t>
            </a:r>
          </a:p>
          <a:p>
            <a:r>
              <a:rPr lang="en-US" dirty="0"/>
              <a:t>AutoGluon can make high-quality predictions by using a multilayer stacking solution. You can extend stacking to more than one layer by using the stacker models as base models for other stacker models.</a:t>
            </a:r>
          </a:p>
          <a:p>
            <a:endParaRPr lang="en-US" dirty="0"/>
          </a:p>
          <a:p>
            <a:r>
              <a:rPr lang="en-US" dirty="0"/>
              <a:t>Note that the input features are also concatenated along with the base models’ predictions to enrich the data that is used to train the stacker models in the next layer.</a:t>
            </a:r>
          </a:p>
          <a:p>
            <a:endParaRPr lang="en-US" dirty="0"/>
          </a:p>
          <a:p>
            <a:r>
              <a:rPr lang="en-US" dirty="0"/>
              <a:t>To make the most of stacking, it is good practice to use a diverse set of models where each is capable of handling the problem in a different way. Combining the predictions of these models significantly improves performance.</a:t>
            </a:r>
          </a:p>
        </p:txBody>
      </p:sp>
    </p:spTree>
    <p:extLst>
      <p:ext uri="{BB962C8B-B14F-4D97-AF65-F5344CB8AC3E}">
        <p14:creationId xmlns:p14="http://schemas.microsoft.com/office/powerpoint/2010/main" val="8587507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050697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Tree>
    <p:extLst>
      <p:ext uri="{BB962C8B-B14F-4D97-AF65-F5344CB8AC3E}">
        <p14:creationId xmlns:p14="http://schemas.microsoft.com/office/powerpoint/2010/main" val="30302843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5870971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38780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graphic for slides 4-6</a:t>
            </a:r>
          </a:p>
        </p:txBody>
      </p:sp>
    </p:spTree>
    <p:extLst>
      <p:ext uri="{BB962C8B-B14F-4D97-AF65-F5344CB8AC3E}">
        <p14:creationId xmlns:p14="http://schemas.microsoft.com/office/powerpoint/2010/main" val="37016518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graphic for slide 8</a:t>
            </a:r>
          </a:p>
        </p:txBody>
      </p:sp>
    </p:spTree>
    <p:extLst>
      <p:ext uri="{BB962C8B-B14F-4D97-AF65-F5344CB8AC3E}">
        <p14:creationId xmlns:p14="http://schemas.microsoft.com/office/powerpoint/2010/main" val="31736089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9 and the next slide</a:t>
            </a:r>
          </a:p>
        </p:txBody>
      </p:sp>
    </p:spTree>
    <p:extLst>
      <p:ext uri="{BB962C8B-B14F-4D97-AF65-F5344CB8AC3E}">
        <p14:creationId xmlns:p14="http://schemas.microsoft.com/office/powerpoint/2010/main" val="15961484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10; also related to slide 9</a:t>
            </a:r>
          </a:p>
        </p:txBody>
      </p:sp>
    </p:spTree>
    <p:extLst>
      <p:ext uri="{BB962C8B-B14F-4D97-AF65-F5344CB8AC3E}">
        <p14:creationId xmlns:p14="http://schemas.microsoft.com/office/powerpoint/2010/main" val="40777357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13-14</a:t>
            </a:r>
          </a:p>
        </p:txBody>
      </p:sp>
    </p:spTree>
    <p:extLst>
      <p:ext uri="{BB962C8B-B14F-4D97-AF65-F5344CB8AC3E}">
        <p14:creationId xmlns:p14="http://schemas.microsoft.com/office/powerpoint/2010/main" val="2075874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 text: Diagram to show how an ensemble is a combination of N weak learners.</a:t>
            </a:r>
          </a:p>
          <a:p>
            <a:r>
              <a:rPr lang="en-US" dirty="0"/>
              <a:t>~</a:t>
            </a:r>
          </a:p>
          <a:p>
            <a:r>
              <a:rPr lang="en-US" dirty="0"/>
              <a:t>The goal of ensemble methods is to combine the predictions of several weak models for a single dataset to improve over a single model. Ensembling works by taking a particular ML problem and dataset, choosing an algorithm (for example, a decision tree), and making a model. When the model predictions do not meet the requirements, you decide to build more models by using the same dataset and combining the models to get better predictions.</a:t>
            </a:r>
          </a:p>
        </p:txBody>
      </p:sp>
    </p:spTree>
    <p:extLst>
      <p:ext uri="{BB962C8B-B14F-4D97-AF65-F5344CB8AC3E}">
        <p14:creationId xmlns:p14="http://schemas.microsoft.com/office/powerpoint/2010/main" val="37876228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221691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724500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531380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27937910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2058475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2519441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slides 28-29</a:t>
            </a:r>
          </a:p>
        </p:txBody>
      </p:sp>
    </p:spTree>
    <p:extLst>
      <p:ext uri="{BB962C8B-B14F-4D97-AF65-F5344CB8AC3E}">
        <p14:creationId xmlns:p14="http://schemas.microsoft.com/office/powerpoint/2010/main" val="53525242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Tree>
    <p:extLst>
      <p:ext uri="{BB962C8B-B14F-4D97-AF65-F5344CB8AC3E}">
        <p14:creationId xmlns:p14="http://schemas.microsoft.com/office/powerpoint/2010/main" val="34941956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620315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Disadvantages:</a:t>
            </a:r>
          </a:p>
          <a:p>
            <a:pPr marL="171450" indent="-171450">
              <a:buFont typeface="Arial" panose="020B0604020202020204" pitchFamily="34" charset="0"/>
              <a:buChar char="•"/>
            </a:pPr>
            <a:r>
              <a:rPr lang="en-US" dirty="0"/>
              <a:t>Instead of training a single model, ensembling results in multiple models being trained. Some of these training jobs can be parallelized depending on the ensemble technique that is used.</a:t>
            </a:r>
          </a:p>
          <a:p>
            <a:pPr marL="171450" indent="-171450">
              <a:buFont typeface="Arial" panose="020B0604020202020204" pitchFamily="34" charset="0"/>
              <a:buChar char="•"/>
            </a:pPr>
            <a:r>
              <a:rPr lang="en-US" dirty="0"/>
              <a:t>Ensemble methods result in longer training jobs or multiple training jobs, which increases compute resources and cost.</a:t>
            </a:r>
          </a:p>
          <a:p>
            <a:pPr marL="171450" indent="-171450">
              <a:buFont typeface="Arial" panose="020B0604020202020204" pitchFamily="34" charset="0"/>
              <a:buChar char="•"/>
            </a:pPr>
            <a:r>
              <a:rPr lang="en-US" dirty="0"/>
              <a:t>Multiple models make it challenging to interpret. Ensemble models comprise several models. Even though a decision tree or random forest is fairly interpretable on its own, they do not have the same level of interpretability after ensembling.</a:t>
            </a:r>
          </a:p>
        </p:txBody>
      </p:sp>
    </p:spTree>
    <p:extLst>
      <p:ext uri="{BB962C8B-B14F-4D97-AF65-F5344CB8AC3E}">
        <p14:creationId xmlns:p14="http://schemas.microsoft.com/office/powerpoint/2010/main" val="27427661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39122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 text: Diagram of training data split into two samples. See details in 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Image description: </a:t>
            </a:r>
            <a:r>
              <a:rPr lang="en-US" dirty="0"/>
              <a:t>Diagram of a set of training data that contains the numbers 0 through 9. The training data is split into two subsets, sample A and sample B. Sample A contains six numbers: 1, 1, 2, 4, 9, 9, and sample B contains six numbers: 2, 4, 5, 5, 7, 7. </a:t>
            </a:r>
            <a:r>
              <a:rPr lang="en-US" b="1" dirty="0"/>
              <a:t>End description.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Several methods are available to train multiple different models from the same dataset.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method is to first resample the data multiple times by bootstrapping (sample with replacement) from the original dataset. You take sample data points from the full dataset until you have a new dataset of the desired size. Because you are taking samples from the full dataset each time (replacing the sample back into the pool), you will have repeated data points in your new dataset. Usually, about 63 percent of the original dataset will be in the sample; the remaining data points will be repeated. The result is multiple datasets. Once you have multiple datasets, you train your model on each dataset. Finally, you vote across all models (use statistics to calculate a value, such as the mean) to make a prediction.</a:t>
            </a:r>
          </a:p>
          <a:p>
            <a:endParaRPr lang="en-US" dirty="0"/>
          </a:p>
          <a:p>
            <a:r>
              <a:rPr lang="en-US" dirty="0"/>
              <a:t>Important note: why does it need to be with replacement? Sampling data while ensuring the same data distribution within samples is hard to achieve. Certain attributes might be slightly overrepresented or underrepresented. You want to understand the range of possibilities, so you want to build many slightly different models. Sampling with repetition helps you do that. This method also provides variability in samples even when you take a large sample—100 percent sample size is typical. If you tried that with no repetition, you would not have variability. Without repetition, you need to throw out a lot of data to get reasonable diversity in sample datasets.</a:t>
            </a:r>
          </a:p>
        </p:txBody>
      </p:sp>
    </p:spTree>
    <p:extLst>
      <p:ext uri="{BB962C8B-B14F-4D97-AF65-F5344CB8AC3E}">
        <p14:creationId xmlns:p14="http://schemas.microsoft.com/office/powerpoint/2010/main" val="10475416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 text: Diagram of training data split into five samples. See details in notes.</a:t>
            </a:r>
          </a:p>
          <a:p>
            <a:r>
              <a:rPr lang="en-US" dirty="0"/>
              <a:t>~</a:t>
            </a:r>
          </a:p>
          <a:p>
            <a:r>
              <a:rPr lang="en-US" b="1" dirty="0"/>
              <a:t>Image description: </a:t>
            </a:r>
            <a:r>
              <a:rPr lang="en-US" dirty="0"/>
              <a:t>Diagram of a set of training data that contains the numbers 0 through 9. The training data is split into five samples by randomly selecting numbers from the training data pool. A model is created from each data pool, and inference is used to get an output value. The output values are model A = 4.333, model B = 4.667, model C = 3, model D = 6.333, and model E = 5. </a:t>
            </a:r>
            <a:r>
              <a:rPr lang="en-US" b="1" dirty="0"/>
              <a:t>End description.</a:t>
            </a:r>
          </a:p>
          <a:p>
            <a:endParaRPr lang="en-US" dirty="0"/>
          </a:p>
          <a:p>
            <a:r>
              <a:rPr lang="en-US" dirty="0"/>
              <a:t>Consider an example with five samples instead of two. This creates a diverse selection of subsets of the data. Sample A creates model A, sample B creates model B, and so forth.</a:t>
            </a:r>
          </a:p>
          <a:p>
            <a:endParaRPr lang="en-US" dirty="0"/>
          </a:p>
          <a:p>
            <a:r>
              <a:rPr lang="en-US" dirty="0"/>
              <a:t>In this simplified example, you take the average of the samples to produce inferences for each model. These models are commonly called weak models or weak learners. They are less likely to have an overfitting problem because they have only samples of the larger dataset to train on.</a:t>
            </a:r>
          </a:p>
        </p:txBody>
      </p:sp>
    </p:spTree>
    <p:extLst>
      <p:ext uri="{BB962C8B-B14F-4D97-AF65-F5344CB8AC3E}">
        <p14:creationId xmlns:p14="http://schemas.microsoft.com/office/powerpoint/2010/main" val="1997954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gradFill flip="none" rotWithShape="1">
          <a:gsLst>
            <a:gs pos="40000">
              <a:srgbClr val="330066"/>
            </a:gs>
            <a:gs pos="0">
              <a:srgbClr val="2C2C2C"/>
            </a:gs>
            <a:gs pos="100000">
              <a:srgbClr val="2C2C2C"/>
            </a:gs>
            <a:gs pos="75000">
              <a:srgbClr val="0070C0"/>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5" name="Title 4">
            <a:extLst>
              <a:ext uri="{FF2B5EF4-FFF2-40B4-BE49-F238E27FC236}">
                <a16:creationId xmlns:a16="http://schemas.microsoft.com/office/drawing/2014/main" id="{08D269A5-D107-2782-1600-9CFF8B439252}"/>
              </a:ext>
            </a:extLst>
          </p:cNvPr>
          <p:cNvSpPr>
            <a:spLocks noGrp="1"/>
          </p:cNvSpPr>
          <p:nvPr>
            <p:ph type="title" idx="1" hasCustomPrompt="1"/>
          </p:nvPr>
        </p:nvSpPr>
        <p:spPr>
          <a:xfrm>
            <a:off x="401652" y="1565366"/>
            <a:ext cx="11430684" cy="2194560"/>
          </a:xfrm>
        </p:spPr>
        <p:txBody>
          <a:bodyPr anchor="b">
            <a:normAutofit/>
          </a:bodyPr>
          <a:lstStyle>
            <a:lvl1pPr>
              <a:defRPr sz="4800" b="1" i="0">
                <a:solidFill>
                  <a:srgbClr val="F1F3F3"/>
                </a:solidFill>
                <a:latin typeface="Amazon Ember Heavy" panose="020B0603020204020204" pitchFamily="34" charset="0"/>
                <a:ea typeface="Amazon Ember Heavy" panose="020B0603020204020204" pitchFamily="34" charset="0"/>
                <a:cs typeface="Amazon Ember Heavy" panose="020B0603020204020204" pitchFamily="34" charset="0"/>
              </a:defRPr>
            </a:lvl1pPr>
          </a:lstStyle>
          <a:p>
            <a:r>
              <a:rPr lang="en-US" dirty="0"/>
              <a:t>Enter lesson title</a:t>
            </a:r>
          </a:p>
        </p:txBody>
      </p:sp>
      <p:sp>
        <p:nvSpPr>
          <p:cNvPr id="6" name="Text Placeholder 5">
            <a:extLst>
              <a:ext uri="{FF2B5EF4-FFF2-40B4-BE49-F238E27FC236}">
                <a16:creationId xmlns:a16="http://schemas.microsoft.com/office/drawing/2014/main" id="{56B61F05-1C18-7A17-A21D-C93186B1401A}"/>
              </a:ext>
            </a:extLst>
          </p:cNvPr>
          <p:cNvSpPr>
            <a:spLocks noGrp="1"/>
          </p:cNvSpPr>
          <p:nvPr>
            <p:ph type="body" idx="2" hasCustomPrompt="1"/>
          </p:nvPr>
        </p:nvSpPr>
        <p:spPr>
          <a:xfrm>
            <a:off x="401652" y="4072344"/>
            <a:ext cx="8412479" cy="548641"/>
          </a:xfrm>
        </p:spPr>
        <p:txBody>
          <a:bodyPr>
            <a:normAutofit/>
          </a:bodyPr>
          <a:lstStyle>
            <a:lvl1pPr marL="0" indent="0">
              <a:buNone/>
              <a:defRPr sz="3200" i="1">
                <a:solidFill>
                  <a:srgbClr val="F1F3F3"/>
                </a:solidFill>
                <a:latin typeface="+mn-lt"/>
              </a:defRPr>
            </a:lvl1pPr>
          </a:lstStyle>
          <a:p>
            <a:r>
              <a:rPr lang="en-US" dirty="0"/>
              <a:t>Enter course name</a:t>
            </a:r>
          </a:p>
        </p:txBody>
      </p:sp>
      <p:sp>
        <p:nvSpPr>
          <p:cNvPr id="8" name="Text Placeholder 5">
            <a:extLst>
              <a:ext uri="{FF2B5EF4-FFF2-40B4-BE49-F238E27FC236}">
                <a16:creationId xmlns:a16="http://schemas.microsoft.com/office/drawing/2014/main" id="{98007F72-4142-F93E-B4D8-E79E478801B1}"/>
              </a:ext>
            </a:extLst>
          </p:cNvPr>
          <p:cNvSpPr>
            <a:spLocks noGrp="1"/>
          </p:cNvSpPr>
          <p:nvPr>
            <p:ph type="body" idx="98" hasCustomPrompt="1"/>
          </p:nvPr>
        </p:nvSpPr>
        <p:spPr>
          <a:xfrm>
            <a:off x="401652" y="4743994"/>
            <a:ext cx="5486400" cy="548640"/>
          </a:xfrm>
        </p:spPr>
        <p:txBody>
          <a:bodyPr>
            <a:normAutofit/>
          </a:bodyPr>
          <a:lstStyle>
            <a:lvl1pPr marL="0" indent="0">
              <a:buNone/>
              <a:defRPr sz="2800">
                <a:solidFill>
                  <a:srgbClr val="F1F3F3"/>
                </a:solidFill>
                <a:latin typeface="+mn-lt"/>
              </a:defRPr>
            </a:lvl1pPr>
          </a:lstStyle>
          <a:p>
            <a:r>
              <a:rPr lang="en-US" dirty="0"/>
              <a:t>Module # - Lesson #</a:t>
            </a:r>
          </a:p>
        </p:txBody>
      </p:sp>
    </p:spTree>
    <p:extLst>
      <p:ext uri="{BB962C8B-B14F-4D97-AF65-F5344CB8AC3E}">
        <p14:creationId xmlns:p14="http://schemas.microsoft.com/office/powerpoint/2010/main" val="13361370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ank You">
    <p:bg>
      <p:bgPr>
        <a:gradFill flip="none" rotWithShape="1">
          <a:gsLst>
            <a:gs pos="0">
              <a:srgbClr val="2C2C2C"/>
            </a:gs>
            <a:gs pos="40000">
              <a:srgbClr val="330066"/>
            </a:gs>
            <a:gs pos="75000">
              <a:srgbClr val="0070C0"/>
            </a:gs>
            <a:gs pos="97000">
              <a:srgbClr val="2C2C2C"/>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4" name="TextBox 3">
            <a:extLst>
              <a:ext uri="{FF2B5EF4-FFF2-40B4-BE49-F238E27FC236}">
                <a16:creationId xmlns:a16="http://schemas.microsoft.com/office/drawing/2014/main" id="{D71A17E9-D485-4DA4-B2AE-3F2D6BBB097D}"/>
              </a:ext>
            </a:extLst>
          </p:cNvPr>
          <p:cNvSpPr txBox="1"/>
          <p:nvPr/>
        </p:nvSpPr>
        <p:spPr>
          <a:xfrm>
            <a:off x="6671462" y="5121212"/>
            <a:ext cx="4415246" cy="769441"/>
          </a:xfrm>
          <a:prstGeom prst="rect">
            <a:avLst/>
          </a:prstGeom>
          <a:noFill/>
        </p:spPr>
        <p:txBody>
          <a:bodyPr wrap="square" rtlCol="0">
            <a:spAutoFit/>
          </a:bodyPr>
          <a:lstStyle/>
          <a:p>
            <a:pPr algn="ctr"/>
            <a:r>
              <a:rPr lang="en-US" sz="4400" dirty="0">
                <a:solidFill>
                  <a:schemeClr val="bg1"/>
                </a:solidFill>
              </a:rPr>
              <a:t>Thank you!</a:t>
            </a:r>
          </a:p>
        </p:txBody>
      </p:sp>
      <p:grpSp>
        <p:nvGrpSpPr>
          <p:cNvPr id="5" name="Group 4">
            <a:extLst>
              <a:ext uri="{FF2B5EF4-FFF2-40B4-BE49-F238E27FC236}">
                <a16:creationId xmlns:a16="http://schemas.microsoft.com/office/drawing/2014/main" id="{3603BAED-C218-4493-92DB-15D5FF4C08C1}"/>
              </a:ext>
            </a:extLst>
          </p:cNvPr>
          <p:cNvGrpSpPr/>
          <p:nvPr/>
        </p:nvGrpSpPr>
        <p:grpSpPr>
          <a:xfrm>
            <a:off x="7405848" y="2400065"/>
            <a:ext cx="2946474" cy="2615329"/>
            <a:chOff x="3288681" y="1271382"/>
            <a:chExt cx="3657600" cy="3246535"/>
          </a:xfrm>
        </p:grpSpPr>
        <p:grpSp>
          <p:nvGrpSpPr>
            <p:cNvPr id="8" name="Group 7">
              <a:extLst>
                <a:ext uri="{FF2B5EF4-FFF2-40B4-BE49-F238E27FC236}">
                  <a16:creationId xmlns:a16="http://schemas.microsoft.com/office/drawing/2014/main" id="{97EE457E-20AD-45C7-9922-9F6A90981CF3}"/>
                </a:ext>
              </a:extLst>
            </p:cNvPr>
            <p:cNvGrpSpPr/>
            <p:nvPr/>
          </p:nvGrpSpPr>
          <p:grpSpPr>
            <a:xfrm>
              <a:off x="4520584" y="2134033"/>
              <a:ext cx="1206148" cy="365126"/>
              <a:chOff x="5424840" y="3468510"/>
              <a:chExt cx="1206148" cy="365126"/>
            </a:xfrm>
            <a:solidFill>
              <a:schemeClr val="bg1"/>
            </a:solidFill>
          </p:grpSpPr>
          <p:sp>
            <p:nvSpPr>
              <p:cNvPr id="9" name="Oval 8">
                <a:extLst>
                  <a:ext uri="{FF2B5EF4-FFF2-40B4-BE49-F238E27FC236}">
                    <a16:creationId xmlns:a16="http://schemas.microsoft.com/office/drawing/2014/main" id="{7C872F8E-C191-47BD-A5D0-340D828994BF}"/>
                  </a:ext>
                </a:extLst>
              </p:cNvPr>
              <p:cNvSpPr/>
              <p:nvPr/>
            </p:nvSpPr>
            <p:spPr>
              <a:xfrm>
                <a:off x="5424840"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DE3F5C2-97FE-480F-B861-BCDAD2A408AC}"/>
                  </a:ext>
                </a:extLst>
              </p:cNvPr>
              <p:cNvSpPr/>
              <p:nvPr/>
            </p:nvSpPr>
            <p:spPr>
              <a:xfrm>
                <a:off x="6265862"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AAF6B964-0C6D-4A72-AAB3-59AF6B7E5AC7}"/>
                </a:ext>
              </a:extLst>
            </p:cNvPr>
            <p:cNvSpPr/>
            <p:nvPr/>
          </p:nvSpPr>
          <p:spPr>
            <a:xfrm>
              <a:off x="4026378" y="1729398"/>
              <a:ext cx="2194560" cy="118872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E6825AB-CA44-4652-9932-F35604DBDEC4}"/>
                </a:ext>
              </a:extLst>
            </p:cNvPr>
            <p:cNvSpPr/>
            <p:nvPr/>
          </p:nvSpPr>
          <p:spPr>
            <a:xfrm>
              <a:off x="4026378" y="1272198"/>
              <a:ext cx="2194560" cy="45720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7B2B4B5E-1650-4605-B6D3-AD8004E2324E}"/>
                </a:ext>
              </a:extLst>
            </p:cNvPr>
            <p:cNvCxnSpPr>
              <a:cxnSpLocks/>
            </p:cNvCxnSpPr>
            <p:nvPr/>
          </p:nvCxnSpPr>
          <p:spPr>
            <a:xfrm>
              <a:off x="3288681" y="1271382"/>
              <a:ext cx="3657600" cy="0"/>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D723D12-12B1-494E-BB81-55C2CC9CF193}"/>
                </a:ext>
              </a:extLst>
            </p:cNvPr>
            <p:cNvCxnSpPr>
              <a:cxnSpLocks/>
            </p:cNvCxnSpPr>
            <p:nvPr/>
          </p:nvCxnSpPr>
          <p:spPr>
            <a:xfrm>
              <a:off x="3621747" y="1325147"/>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08C2E83B-9A5C-4B09-8EF1-304F16F06266}"/>
                </a:ext>
              </a:extLst>
            </p:cNvPr>
            <p:cNvSpPr/>
            <p:nvPr/>
          </p:nvSpPr>
          <p:spPr>
            <a:xfrm>
              <a:off x="4575018" y="2917332"/>
              <a:ext cx="1097280" cy="102158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10F5C88A-DF5B-4449-97AC-74904B4DF3B6}"/>
                </a:ext>
              </a:extLst>
            </p:cNvPr>
            <p:cNvGrpSpPr/>
            <p:nvPr/>
          </p:nvGrpSpPr>
          <p:grpSpPr>
            <a:xfrm>
              <a:off x="4297506" y="3097059"/>
              <a:ext cx="1652305" cy="567544"/>
              <a:chOff x="5175577" y="4431536"/>
              <a:chExt cx="1652305" cy="567544"/>
            </a:xfrm>
          </p:grpSpPr>
          <p:cxnSp>
            <p:nvCxnSpPr>
              <p:cNvPr id="17" name="Straight Connector 16">
                <a:extLst>
                  <a:ext uri="{FF2B5EF4-FFF2-40B4-BE49-F238E27FC236}">
                    <a16:creationId xmlns:a16="http://schemas.microsoft.com/office/drawing/2014/main" id="{556C72D9-DCFF-4844-905D-A1FA40AF318A}"/>
                  </a:ext>
                </a:extLst>
              </p:cNvPr>
              <p:cNvCxnSpPr>
                <a:cxnSpLocks/>
              </p:cNvCxnSpPr>
              <p:nvPr/>
            </p:nvCxnSpPr>
            <p:spPr>
              <a:xfrm>
                <a:off x="5175577"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ACD66E4-DCDC-423C-92F8-A6BCB7C9F7F1}"/>
                  </a:ext>
                </a:extLst>
              </p:cNvPr>
              <p:cNvCxnSpPr>
                <a:cxnSpLocks/>
              </p:cNvCxnSpPr>
              <p:nvPr/>
            </p:nvCxnSpPr>
            <p:spPr>
              <a:xfrm>
                <a:off x="6827882"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D45858A7-4589-4E1D-A7C8-6D1EF02FDDEF}"/>
                </a:ext>
              </a:extLst>
            </p:cNvPr>
            <p:cNvGrpSpPr/>
            <p:nvPr/>
          </p:nvGrpSpPr>
          <p:grpSpPr>
            <a:xfrm>
              <a:off x="4881204" y="3949770"/>
              <a:ext cx="484909" cy="568147"/>
              <a:chOff x="5768311" y="5309299"/>
              <a:chExt cx="484909" cy="568147"/>
            </a:xfrm>
          </p:grpSpPr>
          <p:cxnSp>
            <p:nvCxnSpPr>
              <p:cNvPr id="20" name="Straight Connector 19">
                <a:extLst>
                  <a:ext uri="{FF2B5EF4-FFF2-40B4-BE49-F238E27FC236}">
                    <a16:creationId xmlns:a16="http://schemas.microsoft.com/office/drawing/2014/main" id="{C54C8AC8-EC33-4E49-8D93-3DE13BFC98D8}"/>
                  </a:ext>
                </a:extLst>
              </p:cNvPr>
              <p:cNvCxnSpPr>
                <a:cxnSpLocks/>
              </p:cNvCxnSpPr>
              <p:nvPr/>
            </p:nvCxnSpPr>
            <p:spPr>
              <a:xfrm>
                <a:off x="5768311" y="5309299"/>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A20822B-432B-4785-8E1A-968761BFE9C2}"/>
                  </a:ext>
                </a:extLst>
              </p:cNvPr>
              <p:cNvCxnSpPr>
                <a:cxnSpLocks/>
              </p:cNvCxnSpPr>
              <p:nvPr/>
            </p:nvCxnSpPr>
            <p:spPr>
              <a:xfrm>
                <a:off x="6253220" y="5309902"/>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spTree>
    <p:custDataLst>
      <p:tags r:id="rId1"/>
    </p:custDataLst>
    <p:extLst>
      <p:ext uri="{BB962C8B-B14F-4D97-AF65-F5344CB8AC3E}">
        <p14:creationId xmlns:p14="http://schemas.microsoft.com/office/powerpoint/2010/main" val="2410569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Quote slide">
    <p:bg>
      <p:bgPr>
        <a:gradFill>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50000" t="50000" r="50000" b="50000"/>
          </a:path>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FEA5D771-1E37-4674-A454-5B6A887E81B8}"/>
              </a:ext>
            </a:extLst>
          </p:cNvPr>
          <p:cNvSpPr>
            <a:spLocks noGrp="1"/>
          </p:cNvSpPr>
          <p:nvPr>
            <p:ph type="title" idx="1" hasCustomPrompt="1"/>
          </p:nvPr>
        </p:nvSpPr>
        <p:spPr>
          <a:xfrm>
            <a:off x="365760" y="2435469"/>
            <a:ext cx="11472013" cy="1960803"/>
          </a:xfrm>
        </p:spPr>
        <p:txBody>
          <a:bodyPr anchor="ctr">
            <a:normAutofit/>
          </a:bodyPr>
          <a:lstStyle>
            <a:lvl1pPr>
              <a:defRPr sz="4000">
                <a:solidFill>
                  <a:schemeClr val="bg2"/>
                </a:solidFill>
                <a:latin typeface="Amazon Ember Display Heavy"/>
              </a:defRPr>
            </a:lvl1pPr>
          </a:lstStyle>
          <a:p>
            <a:r>
              <a:rPr lang="en-US" dirty="0"/>
              <a:t>“Enter quote here”</a:t>
            </a:r>
          </a:p>
        </p:txBody>
      </p:sp>
      <p:sp>
        <p:nvSpPr>
          <p:cNvPr id="2" name="Attribution">
            <a:extLst>
              <a:ext uri="{FF2B5EF4-FFF2-40B4-BE49-F238E27FC236}">
                <a16:creationId xmlns:a16="http://schemas.microsoft.com/office/drawing/2014/main" id="{0DEABB21-C29F-4E2E-AADE-6FBA5EF95AF4}"/>
              </a:ext>
            </a:extLst>
          </p:cNvPr>
          <p:cNvSpPr>
            <a:spLocks noGrp="1"/>
          </p:cNvSpPr>
          <p:nvPr>
            <p:ph type="body" idx="2" hasCustomPrompt="1"/>
          </p:nvPr>
        </p:nvSpPr>
        <p:spPr>
          <a:xfrm>
            <a:off x="6096000" y="4624991"/>
            <a:ext cx="5741773" cy="770066"/>
          </a:xfrm>
        </p:spPr>
        <p:txBody>
          <a:bodyPr>
            <a:noAutofit/>
          </a:bodyPr>
          <a:lstStyle>
            <a:lvl1pPr marL="0" indent="0">
              <a:buNone/>
              <a:defRPr sz="2800">
                <a:solidFill>
                  <a:schemeClr val="bg2"/>
                </a:solidFill>
              </a:defRPr>
            </a:lvl1pPr>
          </a:lstStyle>
          <a:p>
            <a:r>
              <a:rPr lang="en-US" dirty="0"/>
              <a:t>- Attribution</a:t>
            </a:r>
          </a:p>
        </p:txBody>
      </p:sp>
    </p:spTree>
    <p:extLst>
      <p:ext uri="{BB962C8B-B14F-4D97-AF65-F5344CB8AC3E}">
        <p14:creationId xmlns:p14="http://schemas.microsoft.com/office/powerpoint/2010/main" val="3068574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opic Introduc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88A78E8-6AA2-E26A-BE84-51DCD543A1DF}"/>
              </a:ext>
            </a:extLst>
          </p:cNvPr>
          <p:cNvSpPr/>
          <p:nvPr/>
        </p:nvSpPr>
        <p:spPr>
          <a:xfrm>
            <a:off x="0" y="11648"/>
            <a:ext cx="4434840" cy="6858000"/>
          </a:xfrm>
          <a:prstGeom prst="rect">
            <a:avLst/>
          </a:prstGeom>
          <a:gradFill flip="none" rotWithShape="1">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Slide Number">
            <a:extLst>
              <a:ext uri="{FF2B5EF4-FFF2-40B4-BE49-F238E27FC236}">
                <a16:creationId xmlns:a16="http://schemas.microsoft.com/office/drawing/2014/main" id="{E7A23F66-1657-489E-8769-B7CCC9F020A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4" name="Title">
            <a:extLst>
              <a:ext uri="{FF2B5EF4-FFF2-40B4-BE49-F238E27FC236}">
                <a16:creationId xmlns:a16="http://schemas.microsoft.com/office/drawing/2014/main" id="{F2D32D74-0FC6-414A-96C5-2549942CD64E}"/>
              </a:ext>
            </a:extLst>
          </p:cNvPr>
          <p:cNvSpPr>
            <a:spLocks noGrp="1"/>
          </p:cNvSpPr>
          <p:nvPr>
            <p:ph type="title" idx="1" hasCustomPrompt="1"/>
          </p:nvPr>
        </p:nvSpPr>
        <p:spPr>
          <a:xfrm>
            <a:off x="243242" y="292099"/>
            <a:ext cx="4062057" cy="1866901"/>
          </a:xfrm>
        </p:spPr>
        <p:txBody>
          <a:bodyPr anchor="t">
            <a:noAutofit/>
          </a:bodyPr>
          <a:lstStyle>
            <a:lvl1pPr algn="ctr">
              <a:lnSpc>
                <a:spcPct val="100000"/>
              </a:lnSpc>
              <a:defRPr sz="3600">
                <a:solidFill>
                  <a:srgbClr val="F1F3F3"/>
                </a:solidFill>
                <a:latin typeface="Amazon Ember Display Heavy"/>
              </a:defRPr>
            </a:lvl1pPr>
          </a:lstStyle>
          <a:p>
            <a:r>
              <a:rPr lang="en-US" dirty="0"/>
              <a:t>Type title here</a:t>
            </a:r>
          </a:p>
        </p:txBody>
      </p:sp>
      <p:sp>
        <p:nvSpPr>
          <p:cNvPr id="2" name="LeftPlaceholder">
            <a:extLst>
              <a:ext uri="{FF2B5EF4-FFF2-40B4-BE49-F238E27FC236}">
                <a16:creationId xmlns:a16="http://schemas.microsoft.com/office/drawing/2014/main" id="{84AC47C1-092B-4DE6-902E-A0B393854995}"/>
              </a:ext>
              <a:ext uri="{C183D7F6-B498-43B3-948B-1728B52AA6E4}">
                <adec:decorative xmlns:adec="http://schemas.microsoft.com/office/drawing/2017/decorative" val="1"/>
              </a:ext>
            </a:extLst>
          </p:cNvPr>
          <p:cNvSpPr>
            <a:spLocks noGrp="1"/>
          </p:cNvSpPr>
          <p:nvPr>
            <p:ph idx="2" hasCustomPrompt="1"/>
          </p:nvPr>
        </p:nvSpPr>
        <p:spPr>
          <a:xfrm>
            <a:off x="246888" y="2434960"/>
            <a:ext cx="4060392" cy="3657600"/>
          </a:xfrm>
        </p:spPr>
        <p:txBody>
          <a:bodyPr anchor="t">
            <a:noAutofit/>
          </a:bodyPr>
          <a:lstStyle>
            <a:lvl1pPr marL="0" indent="0" algn="ctr">
              <a:buNone/>
              <a:defRPr>
                <a:solidFill>
                  <a:srgbClr val="F1F3F3"/>
                </a:solidFill>
                <a:latin typeface="+mn-lt"/>
              </a:defRPr>
            </a:lvl1pPr>
          </a:lstStyle>
          <a:p>
            <a:r>
              <a:rPr lang="en-US" dirty="0"/>
              <a:t>Click to add image</a:t>
            </a:r>
          </a:p>
        </p:txBody>
      </p:sp>
      <p:sp>
        <p:nvSpPr>
          <p:cNvPr id="3" name="Content">
            <a:extLst>
              <a:ext uri="{FF2B5EF4-FFF2-40B4-BE49-F238E27FC236}">
                <a16:creationId xmlns:a16="http://schemas.microsoft.com/office/drawing/2014/main" id="{E88E0D0B-F719-4929-9A45-08A3503393CA}"/>
              </a:ext>
            </a:extLst>
          </p:cNvPr>
          <p:cNvSpPr>
            <a:spLocks noGrp="1"/>
          </p:cNvSpPr>
          <p:nvPr>
            <p:ph type="body" idx="3" hasCustomPrompt="1"/>
          </p:nvPr>
        </p:nvSpPr>
        <p:spPr>
          <a:xfrm>
            <a:off x="4592635" y="292099"/>
            <a:ext cx="7239701" cy="6142651"/>
          </a:xfrm>
        </p:spPr>
        <p:txBody>
          <a:bodyPr>
            <a:noAutofit/>
          </a:bodyPr>
          <a:lstStyle>
            <a:lvl1pPr>
              <a:lnSpc>
                <a:spcPct val="100000"/>
              </a:lnSpc>
              <a:spcAft>
                <a:spcPts val="600"/>
              </a:spcAft>
              <a:buClr>
                <a:schemeClr val="tx2"/>
              </a:buClr>
              <a:defRPr sz="2800">
                <a:solidFill>
                  <a:srgbClr val="232F3E"/>
                </a:solidFill>
                <a:latin typeface="+mn-lt"/>
              </a:defRPr>
            </a:lvl1pPr>
            <a:lvl2pPr marL="461963" indent="-228600">
              <a:lnSpc>
                <a:spcPct val="100000"/>
              </a:lnSpc>
              <a:spcAft>
                <a:spcPts val="600"/>
              </a:spcAft>
              <a:buClr>
                <a:schemeClr val="tx2"/>
              </a:buClr>
              <a:defRPr sz="2400">
                <a:solidFill>
                  <a:srgbClr val="232F3E"/>
                </a:solidFill>
                <a:latin typeface="+mn-lt"/>
              </a:defRPr>
            </a:lvl2pPr>
            <a:lvl3pPr marL="684213" indent="-228600">
              <a:lnSpc>
                <a:spcPct val="100000"/>
              </a:lnSpc>
              <a:spcAft>
                <a:spcPts val="600"/>
              </a:spcAft>
              <a:buClr>
                <a:schemeClr val="tx2"/>
              </a:buClr>
              <a:defRPr sz="2200">
                <a:solidFill>
                  <a:srgbClr val="232F3E"/>
                </a:solidFill>
                <a:latin typeface="+mn-lt"/>
              </a:defRPr>
            </a:lvl3pPr>
            <a:lvl4pPr marL="914400" indent="-228600">
              <a:lnSpc>
                <a:spcPct val="100000"/>
              </a:lnSpc>
              <a:spcAft>
                <a:spcPts val="600"/>
              </a:spcAft>
              <a:buClr>
                <a:schemeClr val="tx2"/>
              </a:buClr>
              <a:defRPr sz="1800">
                <a:solidFill>
                  <a:srgbClr val="232F3E"/>
                </a:solidFill>
                <a:latin typeface="+mn-lt"/>
              </a:defRPr>
            </a:lvl4pPr>
            <a:lvl5pPr marL="1144588" indent="-228600">
              <a:lnSpc>
                <a:spcPct val="100000"/>
              </a:lnSpc>
              <a:spcAft>
                <a:spcPts val="600"/>
              </a:spcAft>
              <a:buClr>
                <a:schemeClr val="tx2"/>
              </a:buClr>
              <a:defRPr sz="1800">
                <a:solidFill>
                  <a:srgbClr val="232F3E"/>
                </a:solidFill>
                <a:latin typeface="+mn-lt"/>
              </a:defRPr>
            </a:lvl5pPr>
            <a:lvl7pPr marL="2743200" indent="0">
              <a:buNone/>
              <a:defRPr/>
            </a:lvl7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511899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F3CAEA78-64D9-4CA8-84AB-317B5F555D3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02D04820-1551-4DB8-9246-39CB85899696}"/>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text column</a:t>
            </a:r>
          </a:p>
        </p:txBody>
      </p:sp>
      <p:sp>
        <p:nvSpPr>
          <p:cNvPr id="2" name="Content">
            <a:extLst>
              <a:ext uri="{FF2B5EF4-FFF2-40B4-BE49-F238E27FC236}">
                <a16:creationId xmlns:a16="http://schemas.microsoft.com/office/drawing/2014/main" id="{C4E502B2-1435-4BCB-BD77-B9E6CB7B3BF5}"/>
              </a:ext>
            </a:extLst>
          </p:cNvPr>
          <p:cNvSpPr>
            <a:spLocks noGrp="1"/>
          </p:cNvSpPr>
          <p:nvPr>
            <p:ph idx="2" hasCustomPrompt="1"/>
          </p:nvPr>
        </p:nvSpPr>
        <p:spPr>
          <a:xfrm>
            <a:off x="365760" y="1165536"/>
            <a:ext cx="11466576" cy="5262696"/>
          </a:xfrm>
        </p:spPr>
        <p:txBody>
          <a:bodyPr>
            <a:noAutofit/>
          </a:bodyPr>
          <a:lstStyle>
            <a:lvl1pPr>
              <a:lnSpc>
                <a:spcPct val="100000"/>
              </a:lnSpc>
              <a:spcBef>
                <a:spcPts val="1000"/>
              </a:spcBef>
              <a:spcAft>
                <a:spcPts val="600"/>
              </a:spcAft>
              <a:buClr>
                <a:schemeClr val="tx2"/>
              </a:buClr>
              <a:defRPr>
                <a:solidFill>
                  <a:srgbClr val="232F3E"/>
                </a:solidFill>
              </a:defRPr>
            </a:lvl1pPr>
            <a:lvl2pPr marL="457200" indent="-223838">
              <a:lnSpc>
                <a:spcPct val="100000"/>
              </a:lnSpc>
              <a:spcBef>
                <a:spcPts val="500"/>
              </a:spcBef>
              <a:spcAft>
                <a:spcPts val="600"/>
              </a:spcAft>
              <a:buClr>
                <a:schemeClr val="tx2"/>
              </a:buClr>
              <a:tabLst/>
              <a:defRPr>
                <a:solidFill>
                  <a:srgbClr val="232F3E"/>
                </a:solidFill>
              </a:defRPr>
            </a:lvl2pPr>
            <a:lvl3pPr marL="685800" indent="-228600">
              <a:lnSpc>
                <a:spcPct val="100000"/>
              </a:lnSpc>
              <a:spcBef>
                <a:spcPts val="500"/>
              </a:spcBef>
              <a:spcAft>
                <a:spcPts val="600"/>
              </a:spcAft>
              <a:buClr>
                <a:schemeClr val="tx2"/>
              </a:buClr>
              <a:tabLst/>
              <a:defRPr sz="2000">
                <a:solidFill>
                  <a:srgbClr val="232F3E"/>
                </a:solidFill>
              </a:defRPr>
            </a:lvl3pPr>
            <a:lvl4pPr marL="914400" indent="-228600">
              <a:lnSpc>
                <a:spcPct val="100000"/>
              </a:lnSpc>
              <a:spcBef>
                <a:spcPts val="500"/>
              </a:spcBef>
              <a:spcAft>
                <a:spcPts val="600"/>
              </a:spcAft>
              <a:buClr>
                <a:schemeClr val="tx2"/>
              </a:buClr>
              <a:tabLst/>
              <a:defRPr>
                <a:solidFill>
                  <a:srgbClr val="232F3E"/>
                </a:solidFill>
              </a:defRPr>
            </a:lvl4pPr>
            <a:lvl5pPr marL="1147763" indent="-233363">
              <a:lnSpc>
                <a:spcPct val="100000"/>
              </a:lnSpc>
              <a:spcBef>
                <a:spcPts val="500"/>
              </a:spcBef>
              <a:spcAft>
                <a:spcPts val="600"/>
              </a:spcAft>
              <a:buClr>
                <a:schemeClr val="tx2"/>
              </a:buClr>
              <a:buFont typeface="Arial" panose="020B0604020202020204" pitchFamily="34" charset="0"/>
              <a:buChar char="•"/>
              <a:tabLs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2571349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Title and Cod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code</a:t>
            </a:r>
          </a:p>
        </p:txBody>
      </p:sp>
      <p:sp>
        <p:nvSpPr>
          <p:cNvPr id="2" name="Code">
            <a:extLst>
              <a:ext uri="{FF2B5EF4-FFF2-40B4-BE49-F238E27FC236}">
                <a16:creationId xmlns:a16="http://schemas.microsoft.com/office/drawing/2014/main" id="{D77EFECE-400E-4BAA-A766-7DD8A1117BBC}"/>
              </a:ext>
            </a:extLst>
          </p:cNvPr>
          <p:cNvSpPr>
            <a:spLocks noGrp="1"/>
          </p:cNvSpPr>
          <p:nvPr>
            <p:ph type="body" idx="2" hasCustomPrompt="1"/>
          </p:nvPr>
        </p:nvSpPr>
        <p:spPr>
          <a:xfrm>
            <a:off x="365760" y="1183340"/>
            <a:ext cx="11466576" cy="5244891"/>
          </a:xfrm>
        </p:spPr>
        <p:txBody>
          <a:bodyPr>
            <a:noAutofit/>
          </a:bodyPr>
          <a:lstStyle>
            <a:lvl1pPr marL="0" indent="0">
              <a:spcBef>
                <a:spcPts val="0"/>
              </a:spcBef>
              <a:buNone/>
              <a:defRPr sz="1600">
                <a:solidFill>
                  <a:srgbClr val="232F3E"/>
                </a:solidFill>
                <a:latin typeface="Lucida Console" panose="020B0609040504020204" pitchFamily="49" charset="0"/>
              </a:defRPr>
            </a:lvl1pPr>
          </a:lstStyle>
          <a:p>
            <a:pPr lvl="0"/>
            <a:r>
              <a:rPr lang="en-US" dirty="0"/>
              <a:t># Import libraries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from </a:t>
            </a:r>
            <a:r>
              <a:rPr lang="en-US" dirty="0" err="1"/>
              <a:t>autogluon.tabular</a:t>
            </a:r>
            <a:r>
              <a:rPr lang="en-US" dirty="0"/>
              <a:t> import </a:t>
            </a:r>
            <a:r>
              <a:rPr lang="en-US" dirty="0" err="1"/>
              <a:t>TabularPredictor</a:t>
            </a: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Create the model</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predictor = </a:t>
            </a:r>
            <a:r>
              <a:rPr lang="en-US" dirty="0" err="1"/>
              <a:t>TabularPredictor</a:t>
            </a:r>
            <a:r>
              <a:rPr lang="en-US" dirty="0"/>
              <a:t>(label="Price").fit("</a:t>
            </a:r>
            <a:r>
              <a:rPr lang="en-US" dirty="0" err="1"/>
              <a:t>train.csv</a:t>
            </a:r>
            <a:r>
              <a:rPr lang="en-US" dirty="0"/>
              <a:t>")</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Get predictions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predictions = </a:t>
            </a:r>
            <a:r>
              <a:rPr lang="en-US" dirty="0" err="1"/>
              <a:t>predictor.predict</a:t>
            </a:r>
            <a:r>
              <a:rPr lang="en-US" dirty="0"/>
              <a:t>("</a:t>
            </a:r>
            <a:r>
              <a:rPr lang="en-US" dirty="0" err="1"/>
              <a:t>test.csv</a:t>
            </a:r>
            <a:r>
              <a:rPr lang="en-US" dirty="0"/>
              <a:t>")</a:t>
            </a:r>
          </a:p>
        </p:txBody>
      </p:sp>
    </p:spTree>
    <p:custDataLst>
      <p:tags r:id="rId1"/>
    </p:custDataLst>
    <p:extLst>
      <p:ext uri="{BB962C8B-B14F-4D97-AF65-F5344CB8AC3E}">
        <p14:creationId xmlns:p14="http://schemas.microsoft.com/office/powerpoint/2010/main" val="2886752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Title, Text, and Small Pictur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ECDF26F2-E972-40FE-806F-12B056EA9DC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F8BD5B93-38A6-4C4A-A3EB-A591F4EDD6E5}"/>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3"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2/3 Column, and picture</a:t>
            </a:r>
          </a:p>
        </p:txBody>
      </p:sp>
      <p:sp>
        <p:nvSpPr>
          <p:cNvPr id="2" name="Content">
            <a:extLst>
              <a:ext uri="{FF2B5EF4-FFF2-40B4-BE49-F238E27FC236}">
                <a16:creationId xmlns:a16="http://schemas.microsoft.com/office/drawing/2014/main" id="{5ACBD598-6775-4223-B2AB-B169A112E3FF}"/>
              </a:ext>
            </a:extLst>
          </p:cNvPr>
          <p:cNvSpPr>
            <a:spLocks noGrp="1"/>
          </p:cNvSpPr>
          <p:nvPr>
            <p:ph idx="2" hasCustomPrompt="1"/>
          </p:nvPr>
        </p:nvSpPr>
        <p:spPr>
          <a:xfrm>
            <a:off x="365760" y="1097280"/>
            <a:ext cx="7644384" cy="5330952"/>
          </a:xfrm>
        </p:spPr>
        <p:txBody>
          <a:bodyPr>
            <a:noAutofit/>
          </a:bodyPr>
          <a:lstStyle>
            <a:lvl1pPr>
              <a:lnSpc>
                <a:spcPct val="100000"/>
              </a:lnSpc>
              <a:spcBef>
                <a:spcPts val="1000"/>
              </a:spcBef>
              <a:spcAft>
                <a:spcPts val="600"/>
              </a:spcAft>
              <a:buClr>
                <a:schemeClr val="tx2"/>
              </a:buClr>
              <a:defRPr>
                <a:solidFill>
                  <a:srgbClr val="232F3E"/>
                </a:solidFill>
              </a:defRPr>
            </a:lvl1pPr>
            <a:lvl2pPr marL="461963" indent="-228600">
              <a:lnSpc>
                <a:spcPct val="100000"/>
              </a:lnSpc>
              <a:spcBef>
                <a:spcPts val="500"/>
              </a:spcBef>
              <a:spcAft>
                <a:spcPts val="600"/>
              </a:spcAft>
              <a:buClr>
                <a:schemeClr val="tx2"/>
              </a:buClr>
              <a:defRPr>
                <a:solidFill>
                  <a:srgbClr val="232F3E"/>
                </a:solidFill>
              </a:defRPr>
            </a:lvl2pPr>
            <a:lvl3pPr marL="682625" indent="-228600">
              <a:lnSpc>
                <a:spcPct val="100000"/>
              </a:lnSpc>
              <a:spcBef>
                <a:spcPts val="500"/>
              </a:spcBef>
              <a:spcAft>
                <a:spcPts val="600"/>
              </a:spcAft>
              <a:buClr>
                <a:schemeClr val="tx2"/>
              </a:buClr>
              <a:defRPr sz="2200">
                <a:solidFill>
                  <a:srgbClr val="232F3E"/>
                </a:solidFill>
              </a:defRPr>
            </a:lvl3pPr>
            <a:lvl4pPr marL="914400" indent="-228600">
              <a:lnSpc>
                <a:spcPct val="100000"/>
              </a:lnSpc>
              <a:spcBef>
                <a:spcPts val="500"/>
              </a:spcBef>
              <a:spcAft>
                <a:spcPts val="600"/>
              </a:spcAft>
              <a:buClr>
                <a:schemeClr val="tx2"/>
              </a:buClr>
              <a:defRPr sz="2000">
                <a:solidFill>
                  <a:srgbClr val="232F3E"/>
                </a:solidFill>
              </a:defRPr>
            </a:lvl4pPr>
            <a:lvl5pPr marL="1146175" indent="-228600">
              <a:lnSpc>
                <a:spcPct val="100000"/>
              </a:lnSpc>
              <a:spcBef>
                <a:spcPts val="500"/>
              </a:spcBef>
              <a:spcAft>
                <a:spcPts val="600"/>
              </a:spcAft>
              <a:buClr>
                <a:schemeClr val="tx2"/>
              </a:buClr>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22"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type="pic" idx="22" hasCustomPrompt="1"/>
          </p:nvPr>
        </p:nvSpPr>
        <p:spPr>
          <a:xfrm>
            <a:off x="8498586" y="2276856"/>
            <a:ext cx="2971800" cy="2971800"/>
          </a:xfrm>
        </p:spPr>
        <p:txBody>
          <a:bodyPr anchor="t">
            <a:noAutofit/>
          </a:bodyPr>
          <a:lstStyle>
            <a:lvl1pPr marL="0" indent="0" algn="ctr">
              <a:buNone/>
              <a:defRPr sz="2000">
                <a:solidFill>
                  <a:srgbClr val="232F3E"/>
                </a:solidFill>
              </a:defRPr>
            </a:lvl1pPr>
          </a:lstStyle>
          <a:p>
            <a:r>
              <a:rPr lang="en-US" dirty="0"/>
              <a:t>Click icon to add image</a:t>
            </a:r>
          </a:p>
        </p:txBody>
      </p:sp>
    </p:spTree>
    <p:custDataLst>
      <p:tags r:id="rId1"/>
    </p:custDataLst>
    <p:extLst>
      <p:ext uri="{BB962C8B-B14F-4D97-AF65-F5344CB8AC3E}">
        <p14:creationId xmlns:p14="http://schemas.microsoft.com/office/powerpoint/2010/main" val="20985780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reserve="1">
  <p:cSld name="Title and 2 Content Columns">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DDE84D45-638C-4BCD-B539-05F38F37CF3D}"/>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79271B92-68F7-439C-8199-7E16014A6742}"/>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4"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318"/>
          </a:xfrm>
        </p:spPr>
        <p:txBody>
          <a:bodyPr/>
          <a:lstStyle>
            <a:lvl1pPr>
              <a:defRPr>
                <a:solidFill>
                  <a:srgbClr val="232F3E"/>
                </a:solidFill>
              </a:defRPr>
            </a:lvl1pPr>
          </a:lstStyle>
          <a:p>
            <a:r>
              <a:rPr lang="en-US" dirty="0">
                <a:latin typeface="Amazon Ember Display Heavy" panose="04020705040A02060702" pitchFamily="82" charset="0"/>
              </a:rPr>
              <a:t>Title and 2 content columns</a:t>
            </a:r>
          </a:p>
        </p:txBody>
      </p:sp>
      <p:sp>
        <p:nvSpPr>
          <p:cNvPr id="2" name="Content Left">
            <a:extLst>
              <a:ext uri="{FF2B5EF4-FFF2-40B4-BE49-F238E27FC236}">
                <a16:creationId xmlns:a16="http://schemas.microsoft.com/office/drawing/2014/main" id="{8A73B5A2-5001-4FA4-B113-0F6124F1F6A0}"/>
              </a:ext>
            </a:extLst>
          </p:cNvPr>
          <p:cNvSpPr>
            <a:spLocks noGrp="1"/>
          </p:cNvSpPr>
          <p:nvPr>
            <p:ph idx="2" hasCustomPrompt="1"/>
          </p:nvPr>
        </p:nvSpPr>
        <p:spPr>
          <a:xfrm>
            <a:off x="365760"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3" name="Content Right">
            <a:extLst>
              <a:ext uri="{FF2B5EF4-FFF2-40B4-BE49-F238E27FC236}">
                <a16:creationId xmlns:a16="http://schemas.microsoft.com/office/drawing/2014/main" id="{951E617C-D9F7-4098-883E-6A048DBCF862}"/>
              </a:ext>
            </a:extLst>
          </p:cNvPr>
          <p:cNvSpPr>
            <a:spLocks noGrp="1"/>
          </p:cNvSpPr>
          <p:nvPr>
            <p:ph idx="3" hasCustomPrompt="1"/>
          </p:nvPr>
        </p:nvSpPr>
        <p:spPr>
          <a:xfrm>
            <a:off x="6163056"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246140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only</a:t>
            </a:r>
          </a:p>
        </p:txBody>
      </p:sp>
    </p:spTree>
    <p:custDataLst>
      <p:tags r:id="rId1"/>
    </p:custDataLst>
    <p:extLst>
      <p:ext uri="{BB962C8B-B14F-4D97-AF65-F5344CB8AC3E}">
        <p14:creationId xmlns:p14="http://schemas.microsoft.com/office/powerpoint/2010/main" val="1984726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ptional">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optional</a:t>
            </a:r>
          </a:p>
        </p:txBody>
      </p:sp>
    </p:spTree>
    <p:custDataLst>
      <p:tags r:id="rId1"/>
    </p:custDataLst>
    <p:extLst>
      <p:ext uri="{BB962C8B-B14F-4D97-AF65-F5344CB8AC3E}">
        <p14:creationId xmlns:p14="http://schemas.microsoft.com/office/powerpoint/2010/main" val="1838915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819D00-87DA-139B-3174-C8E2CE47E7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52F23E-FEA2-0DA1-5D7B-3C3BBA2F62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ED36CA-FBB9-2961-00C2-AC89901C87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242B2B-DF4D-754B-B132-0A1487261729}" type="datetimeFigureOut">
              <a:rPr lang="en-US" smtClean="0"/>
              <a:t>5/5/25</a:t>
            </a:fld>
            <a:endParaRPr lang="en-US"/>
          </a:p>
        </p:txBody>
      </p:sp>
      <p:sp>
        <p:nvSpPr>
          <p:cNvPr id="5" name="Footer Placeholder 4">
            <a:extLst>
              <a:ext uri="{FF2B5EF4-FFF2-40B4-BE49-F238E27FC236}">
                <a16:creationId xmlns:a16="http://schemas.microsoft.com/office/drawing/2014/main" id="{4DDD3AB9-1312-B61B-A8BA-BD152BE244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1D21A5-60BE-D71F-EC6D-8FD727DE8D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F889EB-4A1E-1E46-8C9E-7490FD16BB90}" type="slidenum">
              <a:rPr lang="en-US" smtClean="0"/>
              <a:t>‹#›</a:t>
            </a:fld>
            <a:endParaRPr lang="en-US"/>
          </a:p>
        </p:txBody>
      </p:sp>
    </p:spTree>
    <p:extLst>
      <p:ext uri="{BB962C8B-B14F-4D97-AF65-F5344CB8AC3E}">
        <p14:creationId xmlns:p14="http://schemas.microsoft.com/office/powerpoint/2010/main" val="3203510968"/>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1.xml"/><Relationship Id="rId1" Type="http://schemas.openxmlformats.org/officeDocument/2006/relationships/slideLayout" Target="../slideLayouts/slideLayout4.xml"/><Relationship Id="rId5" Type="http://schemas.openxmlformats.org/officeDocument/2006/relationships/image" Target="../media/image28.png"/><Relationship Id="rId4" Type="http://schemas.openxmlformats.org/officeDocument/2006/relationships/image" Target="../media/image26.png"/></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2.xml"/><Relationship Id="rId1" Type="http://schemas.openxmlformats.org/officeDocument/2006/relationships/slideLayout" Target="../slideLayouts/slideLayout4.xml"/><Relationship Id="rId6" Type="http://schemas.openxmlformats.org/officeDocument/2006/relationships/image" Target="../media/image28.png"/><Relationship Id="rId5" Type="http://schemas.openxmlformats.org/officeDocument/2006/relationships/image" Target="../media/image26.png"/><Relationship Id="rId4" Type="http://schemas.openxmlformats.org/officeDocument/2006/relationships/image" Target="../media/image27.png"/></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43.xml"/><Relationship Id="rId1" Type="http://schemas.openxmlformats.org/officeDocument/2006/relationships/slideLayout" Target="../slideLayouts/slideLayout4.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44.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44.xml"/><Relationship Id="rId1" Type="http://schemas.openxmlformats.org/officeDocument/2006/relationships/slideLayout" Target="../slideLayouts/slideLayout4.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 Id="rId9" Type="http://schemas.openxmlformats.org/officeDocument/2006/relationships/image" Target="../media/image41.png"/></Relationships>
</file>

<file path=ppt/slides/_rels/slide45.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45.xml"/><Relationship Id="rId1" Type="http://schemas.openxmlformats.org/officeDocument/2006/relationships/slideLayout" Target="../slideLayouts/slideLayout4.xml"/><Relationship Id="rId6" Type="http://schemas.openxmlformats.org/officeDocument/2006/relationships/image" Target="../media/image38.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A2A4BEB-C18B-46B3-98D1-E1E3A3A50E40}"/>
              </a:ext>
            </a:extLst>
          </p:cNvPr>
          <p:cNvSpPr>
            <a:spLocks noGrp="1"/>
          </p:cNvSpPr>
          <p:nvPr>
            <p:ph type="sldNum" idx="97"/>
          </p:nvPr>
        </p:nvSpPr>
        <p:spPr/>
        <p:txBody>
          <a:bodyPr/>
          <a:lstStyle/>
          <a:p>
            <a:fld id="{86A8BF56-6CB3-514C-9A64-F39D95C9E25B}" type="slidenum">
              <a:rPr lang="en-US" smtClean="0"/>
              <a:pPr/>
              <a:t>1</a:t>
            </a:fld>
            <a:endParaRPr lang="en-US" dirty="0"/>
          </a:p>
        </p:txBody>
      </p:sp>
      <p:sp>
        <p:nvSpPr>
          <p:cNvPr id="4" name="Title 3">
            <a:extLst>
              <a:ext uri="{FF2B5EF4-FFF2-40B4-BE49-F238E27FC236}">
                <a16:creationId xmlns:a16="http://schemas.microsoft.com/office/drawing/2014/main" id="{B8280F18-C51C-09D1-32D4-15F8BDE9C811}"/>
              </a:ext>
            </a:extLst>
          </p:cNvPr>
          <p:cNvSpPr>
            <a:spLocks noGrp="1"/>
          </p:cNvSpPr>
          <p:nvPr>
            <p:ph type="title" idx="1"/>
          </p:nvPr>
        </p:nvSpPr>
        <p:spPr/>
        <p:txBody>
          <a:bodyPr/>
          <a:lstStyle/>
          <a:p>
            <a:r>
              <a:rPr lang="en-US" dirty="0"/>
              <a:t>Ensembling</a:t>
            </a:r>
          </a:p>
        </p:txBody>
      </p:sp>
      <p:sp>
        <p:nvSpPr>
          <p:cNvPr id="3" name="Text Placeholder 2">
            <a:extLst>
              <a:ext uri="{FF2B5EF4-FFF2-40B4-BE49-F238E27FC236}">
                <a16:creationId xmlns:a16="http://schemas.microsoft.com/office/drawing/2014/main" id="{F26F2F8D-DD81-7F1D-BB15-F73AC3486DCF}"/>
              </a:ext>
            </a:extLst>
          </p:cNvPr>
          <p:cNvSpPr>
            <a:spLocks noGrp="1"/>
          </p:cNvSpPr>
          <p:nvPr>
            <p:ph type="body" idx="2"/>
          </p:nvPr>
        </p:nvSpPr>
        <p:spPr/>
        <p:txBody>
          <a:bodyPr>
            <a:normAutofit/>
          </a:bodyPr>
          <a:lstStyle/>
          <a:p>
            <a:r>
              <a:rPr lang="en-US" dirty="0"/>
              <a:t>Machine Learning through Application</a:t>
            </a:r>
          </a:p>
        </p:txBody>
      </p:sp>
      <p:sp>
        <p:nvSpPr>
          <p:cNvPr id="6" name="Text Placeholder 5">
            <a:extLst>
              <a:ext uri="{FF2B5EF4-FFF2-40B4-BE49-F238E27FC236}">
                <a16:creationId xmlns:a16="http://schemas.microsoft.com/office/drawing/2014/main" id="{5E84E6F1-2BAF-2DDC-6136-75863B99AC93}"/>
              </a:ext>
            </a:extLst>
          </p:cNvPr>
          <p:cNvSpPr>
            <a:spLocks noGrp="1"/>
          </p:cNvSpPr>
          <p:nvPr>
            <p:ph type="body" idx="98"/>
          </p:nvPr>
        </p:nvSpPr>
        <p:spPr/>
        <p:txBody>
          <a:bodyPr/>
          <a:lstStyle/>
          <a:p>
            <a:r>
              <a:rPr lang="en-US" dirty="0"/>
              <a:t>Module 2 – Lesson 6</a:t>
            </a:r>
          </a:p>
        </p:txBody>
      </p:sp>
    </p:spTree>
    <p:extLst>
      <p:ext uri="{BB962C8B-B14F-4D97-AF65-F5344CB8AC3E}">
        <p14:creationId xmlns:p14="http://schemas.microsoft.com/office/powerpoint/2010/main" val="3507483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958A7AD-7791-4D93-A282-59D8E8622F6F}"/>
              </a:ext>
            </a:extLst>
          </p:cNvPr>
          <p:cNvSpPr>
            <a:spLocks noGrp="1"/>
          </p:cNvSpPr>
          <p:nvPr>
            <p:ph type="sldNum" idx="97"/>
          </p:nvPr>
        </p:nvSpPr>
        <p:spPr/>
        <p:txBody>
          <a:bodyPr/>
          <a:lstStyle/>
          <a:p>
            <a:fld id="{86A8BF56-6CB3-514C-9A64-F39D95C9E25B}" type="slidenum">
              <a:rPr lang="en-US" smtClean="0"/>
              <a:pPr/>
              <a:t>10</a:t>
            </a:fld>
            <a:endParaRPr lang="en-US" dirty="0"/>
          </a:p>
        </p:txBody>
      </p:sp>
      <p:sp>
        <p:nvSpPr>
          <p:cNvPr id="2" name="Title 1">
            <a:extLst>
              <a:ext uri="{FF2B5EF4-FFF2-40B4-BE49-F238E27FC236}">
                <a16:creationId xmlns:a16="http://schemas.microsoft.com/office/drawing/2014/main" id="{C271C210-2A49-27B9-208C-D11A6D63607E}"/>
              </a:ext>
            </a:extLst>
          </p:cNvPr>
          <p:cNvSpPr>
            <a:spLocks noGrp="1"/>
          </p:cNvSpPr>
          <p:nvPr>
            <p:ph type="title" idx="1"/>
          </p:nvPr>
        </p:nvSpPr>
        <p:spPr/>
        <p:txBody>
          <a:bodyPr>
            <a:normAutofit fontScale="90000"/>
          </a:bodyPr>
          <a:lstStyle/>
          <a:p>
            <a:r>
              <a:rPr lang="en-US" dirty="0"/>
              <a:t>Bagging (bootstrap aggregating) example</a:t>
            </a:r>
          </a:p>
        </p:txBody>
      </p:sp>
      <p:sp>
        <p:nvSpPr>
          <p:cNvPr id="5" name="Content Placeholder 4">
            <a:extLst>
              <a:ext uri="{FF2B5EF4-FFF2-40B4-BE49-F238E27FC236}">
                <a16:creationId xmlns:a16="http://schemas.microsoft.com/office/drawing/2014/main" id="{BA11A3AA-DE33-BC8E-6D34-29283FC29030}"/>
              </a:ext>
            </a:extLst>
          </p:cNvPr>
          <p:cNvSpPr>
            <a:spLocks noGrp="1"/>
          </p:cNvSpPr>
          <p:nvPr>
            <p:ph idx="2"/>
          </p:nvPr>
        </p:nvSpPr>
        <p:spPr/>
        <p:txBody>
          <a:bodyPr/>
          <a:lstStyle/>
          <a:p>
            <a:endParaRPr lang="en-US"/>
          </a:p>
        </p:txBody>
      </p:sp>
      <p:pic>
        <p:nvPicPr>
          <p:cNvPr id="4" name="Picture 3" descr="Diagram from the previous slide now shows an aggregate value of 4.7, as calculated from the inference values for each model.">
            <a:extLst>
              <a:ext uri="{FF2B5EF4-FFF2-40B4-BE49-F238E27FC236}">
                <a16:creationId xmlns:a16="http://schemas.microsoft.com/office/drawing/2014/main" id="{8080BDA6-3290-44D6-B9F2-6A116CF7E760}"/>
              </a:ext>
            </a:extLst>
          </p:cNvPr>
          <p:cNvPicPr>
            <a:picLocks noChangeAspect="1"/>
          </p:cNvPicPr>
          <p:nvPr/>
        </p:nvPicPr>
        <p:blipFill>
          <a:blip r:embed="rId3"/>
          <a:stretch>
            <a:fillRect/>
          </a:stretch>
        </p:blipFill>
        <p:spPr>
          <a:xfrm>
            <a:off x="835584" y="1042848"/>
            <a:ext cx="10205589" cy="5444200"/>
          </a:xfrm>
          <a:prstGeom prst="rect">
            <a:avLst/>
          </a:prstGeom>
        </p:spPr>
      </p:pic>
    </p:spTree>
    <p:extLst>
      <p:ext uri="{BB962C8B-B14F-4D97-AF65-F5344CB8AC3E}">
        <p14:creationId xmlns:p14="http://schemas.microsoft.com/office/powerpoint/2010/main" val="1195298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C98ED8E-2265-4454-A935-A6CF81FE79B3}"/>
              </a:ext>
            </a:extLst>
          </p:cNvPr>
          <p:cNvSpPr>
            <a:spLocks noGrp="1"/>
          </p:cNvSpPr>
          <p:nvPr>
            <p:ph type="sldNum" idx="97"/>
          </p:nvPr>
        </p:nvSpPr>
        <p:spPr/>
        <p:txBody>
          <a:bodyPr/>
          <a:lstStyle/>
          <a:p>
            <a:fld id="{86A8BF56-6CB3-514C-9A64-F39D95C9E25B}" type="slidenum">
              <a:rPr lang="en-US" smtClean="0"/>
              <a:pPr/>
              <a:t>11</a:t>
            </a:fld>
            <a:endParaRPr lang="en-US" dirty="0"/>
          </a:p>
        </p:txBody>
      </p:sp>
      <p:sp>
        <p:nvSpPr>
          <p:cNvPr id="2" name="Title 1">
            <a:extLst>
              <a:ext uri="{FF2B5EF4-FFF2-40B4-BE49-F238E27FC236}">
                <a16:creationId xmlns:a16="http://schemas.microsoft.com/office/drawing/2014/main" id="{1C59AE9D-41A5-76DF-C26E-67E9A549150F}"/>
              </a:ext>
            </a:extLst>
          </p:cNvPr>
          <p:cNvSpPr>
            <a:spLocks noGrp="1"/>
          </p:cNvSpPr>
          <p:nvPr>
            <p:ph type="title" idx="1"/>
          </p:nvPr>
        </p:nvSpPr>
        <p:spPr/>
        <p:txBody>
          <a:bodyPr>
            <a:normAutofit fontScale="90000"/>
          </a:bodyPr>
          <a:lstStyle/>
          <a:p>
            <a:r>
              <a:rPr lang="en-US" dirty="0"/>
              <a:t>Bagging (bootstrap aggregating) details</a:t>
            </a:r>
          </a:p>
        </p:txBody>
      </p:sp>
      <p:sp>
        <p:nvSpPr>
          <p:cNvPr id="3" name="Content Placeholder 2">
            <a:extLst>
              <a:ext uri="{FF2B5EF4-FFF2-40B4-BE49-F238E27FC236}">
                <a16:creationId xmlns:a16="http://schemas.microsoft.com/office/drawing/2014/main" id="{30C5F6C8-9C7F-6511-CF0E-1364BB0B322D}"/>
              </a:ext>
            </a:extLst>
          </p:cNvPr>
          <p:cNvSpPr>
            <a:spLocks noGrp="1"/>
          </p:cNvSpPr>
          <p:nvPr>
            <p:ph idx="2"/>
          </p:nvPr>
        </p:nvSpPr>
        <p:spPr/>
        <p:txBody>
          <a:bodyPr/>
          <a:lstStyle/>
          <a:p>
            <a:r>
              <a:rPr lang="en-US" dirty="0"/>
              <a:t>Randomly draw N samples of a fixed size from the training set by using the bootstrap technique. For creating an ensemble, each estimator uses a different sample.</a:t>
            </a:r>
          </a:p>
          <a:p>
            <a:r>
              <a:rPr lang="en-US" dirty="0"/>
              <a:t>Build independent estimators of the same type on each subset. This reduces variance.</a:t>
            </a:r>
          </a:p>
          <a:p>
            <a:r>
              <a:rPr lang="en-US" dirty="0"/>
              <a:t>Use majority vote or average the predictions from all estimators.</a:t>
            </a:r>
          </a:p>
        </p:txBody>
      </p:sp>
    </p:spTree>
    <p:extLst>
      <p:ext uri="{BB962C8B-B14F-4D97-AF65-F5344CB8AC3E}">
        <p14:creationId xmlns:p14="http://schemas.microsoft.com/office/powerpoint/2010/main" val="4290435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3AB5DFFC-B817-4D5C-995A-17078D7455F9}"/>
              </a:ext>
            </a:extLst>
          </p:cNvPr>
          <p:cNvSpPr>
            <a:spLocks noGrp="1"/>
          </p:cNvSpPr>
          <p:nvPr>
            <p:ph type="sldNum" idx="97"/>
          </p:nvPr>
        </p:nvSpPr>
        <p:spPr/>
        <p:txBody>
          <a:bodyPr/>
          <a:lstStyle/>
          <a:p>
            <a:fld id="{86A8BF56-6CB3-514C-9A64-F39D95C9E25B}" type="slidenum">
              <a:rPr lang="en-US" smtClean="0"/>
              <a:pPr/>
              <a:t>12</a:t>
            </a:fld>
            <a:endParaRPr lang="en-US" dirty="0"/>
          </a:p>
        </p:txBody>
      </p:sp>
      <p:sp>
        <p:nvSpPr>
          <p:cNvPr id="2" name="Title 1">
            <a:extLst>
              <a:ext uri="{FF2B5EF4-FFF2-40B4-BE49-F238E27FC236}">
                <a16:creationId xmlns:a16="http://schemas.microsoft.com/office/drawing/2014/main" id="{3642BE8F-4443-4116-1DE2-D471B6BC9EF3}"/>
              </a:ext>
            </a:extLst>
          </p:cNvPr>
          <p:cNvSpPr>
            <a:spLocks noGrp="1"/>
          </p:cNvSpPr>
          <p:nvPr>
            <p:ph type="title" idx="1"/>
          </p:nvPr>
        </p:nvSpPr>
        <p:spPr/>
        <p:txBody>
          <a:bodyPr>
            <a:normAutofit fontScale="90000"/>
          </a:bodyPr>
          <a:lstStyle/>
          <a:p>
            <a:r>
              <a:rPr lang="en-US" dirty="0"/>
              <a:t>BaggingClassifier in sklearn</a:t>
            </a:r>
          </a:p>
        </p:txBody>
      </p:sp>
      <p:sp>
        <p:nvSpPr>
          <p:cNvPr id="3" name="Content Placeholder 2">
            <a:extLst>
              <a:ext uri="{FF2B5EF4-FFF2-40B4-BE49-F238E27FC236}">
                <a16:creationId xmlns:a16="http://schemas.microsoft.com/office/drawing/2014/main" id="{CEBEFA91-6809-63B0-172A-3B4BA342FA28}"/>
              </a:ext>
            </a:extLst>
          </p:cNvPr>
          <p:cNvSpPr>
            <a:spLocks noGrp="1"/>
          </p:cNvSpPr>
          <p:nvPr>
            <p:ph idx="2"/>
          </p:nvPr>
        </p:nvSpPr>
        <p:spPr/>
        <p:txBody>
          <a:bodyPr/>
          <a:lstStyle/>
          <a:p>
            <a:r>
              <a:rPr lang="en-US" dirty="0"/>
              <a:t>General interface for bagging</a:t>
            </a:r>
          </a:p>
          <a:p>
            <a:r>
              <a:rPr lang="en-US" dirty="0"/>
              <a:t>Provide any base_estimator</a:t>
            </a:r>
          </a:p>
        </p:txBody>
      </p:sp>
      <p:sp>
        <p:nvSpPr>
          <p:cNvPr id="7" name="Text Placeholder 3">
            <a:extLst>
              <a:ext uri="{FF2B5EF4-FFF2-40B4-BE49-F238E27FC236}">
                <a16:creationId xmlns:a16="http://schemas.microsoft.com/office/drawing/2014/main" id="{913B620F-5E07-419A-A9B8-F84D3D67DA92}"/>
              </a:ext>
            </a:extLst>
          </p:cNvPr>
          <p:cNvSpPr txBox="1">
            <a:spLocks/>
          </p:cNvSpPr>
          <p:nvPr/>
        </p:nvSpPr>
        <p:spPr>
          <a:xfrm>
            <a:off x="608610" y="2602361"/>
            <a:ext cx="10974780" cy="1179870"/>
          </a:xfrm>
          <a:prstGeom prst="rect">
            <a:avLst/>
          </a:prstGeom>
          <a:solidFill>
            <a:srgbClr val="F1F3F3"/>
          </a:solidFill>
          <a:ln>
            <a:solidFill>
              <a:schemeClr val="tx1"/>
            </a:solidFill>
          </a:ln>
          <a:effectLst>
            <a:outerShdw blurRad="50800" dist="38100" dir="2700000" algn="tl" rotWithShape="0">
              <a:prstClr val="black">
                <a:alpha val="40000"/>
              </a:prstClr>
            </a:outerShdw>
          </a:effectLst>
        </p:spPr>
        <p:txBody>
          <a:bodyPr vert="horz" lIns="91440" tIns="45720" rIns="91440" bIns="45720" rtlCol="0">
            <a:noAutofit/>
          </a:bodyPr>
          <a:lstStyle>
            <a:lvl1pPr marL="228600" indent="-228600" algn="l" defTabSz="914400" rtl="0" eaLnBrk="1" latinLnBrk="0" hangingPunct="1">
              <a:lnSpc>
                <a:spcPct val="100000"/>
              </a:lnSpc>
              <a:spcBef>
                <a:spcPts val="1000"/>
              </a:spcBef>
              <a:spcAft>
                <a:spcPts val="600"/>
              </a:spcAft>
              <a:buClr>
                <a:schemeClr val="tx2"/>
              </a:buClr>
              <a:buFont typeface="Amazon Ember Display"/>
              <a:buChar char="•"/>
              <a:defRPr lang="en-US" sz="2800" kern="1200">
                <a:solidFill>
                  <a:srgbClr val="232F3E"/>
                </a:solidFill>
                <a:latin typeface="Amazon Ember display"/>
              </a:defRPr>
            </a:lvl1pPr>
            <a:lvl2pPr marL="457200" indent="-223838" algn="l" defTabSz="914400" rtl="0" eaLnBrk="1" latinLnBrk="0" hangingPunct="1">
              <a:lnSpc>
                <a:spcPct val="100000"/>
              </a:lnSpc>
              <a:spcBef>
                <a:spcPts val="500"/>
              </a:spcBef>
              <a:spcAft>
                <a:spcPts val="600"/>
              </a:spcAft>
              <a:buClr>
                <a:schemeClr val="tx2"/>
              </a:buClr>
              <a:buFont typeface="Amazon Ember Display"/>
              <a:buChar char="•"/>
              <a:tabLst/>
              <a:defRPr lang="en-US" sz="2400" kern="1200">
                <a:solidFill>
                  <a:srgbClr val="232F3E"/>
                </a:solidFill>
                <a:latin typeface="Amazon Ember display"/>
              </a:defRPr>
            </a:lvl2pPr>
            <a:lvl3pPr marL="6858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2000" kern="1200">
                <a:solidFill>
                  <a:srgbClr val="232F3E"/>
                </a:solidFill>
                <a:latin typeface="Amazon Ember display"/>
              </a:defRPr>
            </a:lvl3pPr>
            <a:lvl4pPr marL="9144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1800" kern="1200">
                <a:solidFill>
                  <a:srgbClr val="232F3E"/>
                </a:solidFill>
                <a:latin typeface="Amazon Ember display"/>
              </a:defRPr>
            </a:lvl4pPr>
            <a:lvl5pPr marL="1147763" indent="-233363" algn="l" defTabSz="914400" rtl="0" eaLnBrk="1" latinLnBrk="0" hangingPunct="1">
              <a:lnSpc>
                <a:spcPct val="100000"/>
              </a:lnSpc>
              <a:spcBef>
                <a:spcPts val="500"/>
              </a:spcBef>
              <a:spcAft>
                <a:spcPts val="600"/>
              </a:spcAft>
              <a:buClr>
                <a:schemeClr val="tx2"/>
              </a:buClr>
              <a:buFont typeface="Arial" panose="020B0604020202020204" pitchFamily="34" charset="0"/>
              <a:buChar char="•"/>
              <a:tabLst/>
              <a:defRPr lang="en-US" sz="1800" kern="120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a:lstStyle>
          <a:p>
            <a:pPr marL="0" indent="0">
              <a:buNone/>
            </a:pPr>
            <a:r>
              <a:rPr lang="en-US" sz="1600" dirty="0">
                <a:latin typeface="Lucida Console" panose="020B0609040504020204" pitchFamily="49" charset="0"/>
              </a:rPr>
              <a:t># Example of bagging classifier code</a:t>
            </a:r>
          </a:p>
          <a:p>
            <a:pPr marL="0" indent="0">
              <a:buNone/>
            </a:pPr>
            <a:r>
              <a:rPr lang="en-US" sz="1600" dirty="0">
                <a:solidFill>
                  <a:schemeClr val="accent5"/>
                </a:solidFill>
                <a:latin typeface="Lucida Console" panose="020B0609040504020204" pitchFamily="49" charset="0"/>
                <a:cs typeface="Consolas" panose="020B0609020204030204" pitchFamily="49" charset="0"/>
              </a:rPr>
              <a:t>BaggingClassifier(base_estimator=None, n_estimators=10, max_samples=1.0, bootstrap=True)</a:t>
            </a:r>
            <a:endParaRPr lang="en-US" sz="1600" dirty="0">
              <a:solidFill>
                <a:schemeClr val="accent5"/>
              </a:solidFill>
              <a:latin typeface="Lucida Console" panose="020B0609040504020204" pitchFamily="49" charset="0"/>
            </a:endParaRPr>
          </a:p>
        </p:txBody>
      </p:sp>
      <p:sp>
        <p:nvSpPr>
          <p:cNvPr id="4" name="Content Placeholder 5">
            <a:extLst>
              <a:ext uri="{FF2B5EF4-FFF2-40B4-BE49-F238E27FC236}">
                <a16:creationId xmlns:a16="http://schemas.microsoft.com/office/drawing/2014/main" id="{798A3B25-A9BA-8D39-E4AC-88D1F1BD184B}"/>
              </a:ext>
            </a:extLst>
          </p:cNvPr>
          <p:cNvSpPr txBox="1">
            <a:spLocks/>
          </p:cNvSpPr>
          <p:nvPr/>
        </p:nvSpPr>
        <p:spPr>
          <a:xfrm>
            <a:off x="365760" y="3809710"/>
            <a:ext cx="11466576" cy="577202"/>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spcAft>
                <a:spcPts val="600"/>
              </a:spcAft>
              <a:buClr>
                <a:schemeClr val="tx2"/>
              </a:buClr>
              <a:buFont typeface="Amazon Ember Display"/>
              <a:buChar char="•"/>
              <a:defRPr lang="en-US" sz="2800" kern="1200">
                <a:solidFill>
                  <a:srgbClr val="232F3E"/>
                </a:solidFill>
                <a:latin typeface="Amazon Ember display"/>
              </a:defRPr>
            </a:lvl1pPr>
            <a:lvl2pPr marL="457200" indent="-223838" algn="l" defTabSz="914400" rtl="0" eaLnBrk="1" latinLnBrk="0" hangingPunct="1">
              <a:lnSpc>
                <a:spcPct val="100000"/>
              </a:lnSpc>
              <a:spcBef>
                <a:spcPts val="500"/>
              </a:spcBef>
              <a:spcAft>
                <a:spcPts val="600"/>
              </a:spcAft>
              <a:buClr>
                <a:schemeClr val="tx2"/>
              </a:buClr>
              <a:buFont typeface="Amazon Ember Display"/>
              <a:buChar char="•"/>
              <a:tabLst/>
              <a:defRPr lang="en-US" sz="2400" kern="1200">
                <a:solidFill>
                  <a:srgbClr val="232F3E"/>
                </a:solidFill>
                <a:latin typeface="Amazon Ember display"/>
              </a:defRPr>
            </a:lvl2pPr>
            <a:lvl3pPr marL="6858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2000" kern="1200">
                <a:solidFill>
                  <a:srgbClr val="232F3E"/>
                </a:solidFill>
                <a:latin typeface="Amazon Ember display"/>
              </a:defRPr>
            </a:lvl3pPr>
            <a:lvl4pPr marL="9144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1800" kern="1200">
                <a:solidFill>
                  <a:srgbClr val="232F3E"/>
                </a:solidFill>
                <a:latin typeface="Amazon Ember display"/>
              </a:defRPr>
            </a:lvl4pPr>
            <a:lvl5pPr marL="1147763" indent="-233363" algn="l" defTabSz="914400" rtl="0" eaLnBrk="1" latinLnBrk="0" hangingPunct="1">
              <a:lnSpc>
                <a:spcPct val="100000"/>
              </a:lnSpc>
              <a:spcBef>
                <a:spcPts val="500"/>
              </a:spcBef>
              <a:spcAft>
                <a:spcPts val="600"/>
              </a:spcAft>
              <a:buClr>
                <a:schemeClr val="tx2"/>
              </a:buClr>
              <a:buFont typeface="Arial" panose="020B0604020202020204" pitchFamily="34" charset="0"/>
              <a:buChar char="•"/>
              <a:tabLst/>
              <a:defRPr lang="en-US" sz="1800" kern="120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a:lstStyle>
          <a:p>
            <a:pPr indent="0">
              <a:buFont typeface="Amazon Ember Display"/>
              <a:buNone/>
            </a:pPr>
            <a:r>
              <a:rPr lang="en-US" sz="2400" dirty="0"/>
              <a:t>The BaggingClassifier can be used with .fit() and .predict().</a:t>
            </a:r>
          </a:p>
        </p:txBody>
      </p:sp>
      <p:sp>
        <p:nvSpPr>
          <p:cNvPr id="9" name="Content Placeholder 2">
            <a:extLst>
              <a:ext uri="{FF2B5EF4-FFF2-40B4-BE49-F238E27FC236}">
                <a16:creationId xmlns:a16="http://schemas.microsoft.com/office/drawing/2014/main" id="{74F930C0-B578-4540-9B35-A0F7789729B8}"/>
              </a:ext>
            </a:extLst>
          </p:cNvPr>
          <p:cNvSpPr txBox="1">
            <a:spLocks/>
          </p:cNvSpPr>
          <p:nvPr/>
        </p:nvSpPr>
        <p:spPr>
          <a:xfrm>
            <a:off x="365760" y="4719814"/>
            <a:ext cx="11466576" cy="808074"/>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spcAft>
                <a:spcPts val="600"/>
              </a:spcAft>
              <a:buClr>
                <a:schemeClr val="tx2"/>
              </a:buClr>
              <a:buFont typeface="Amazon Ember Display"/>
              <a:buChar char="•"/>
              <a:defRPr lang="en-US" sz="2800" kern="1200">
                <a:solidFill>
                  <a:srgbClr val="232F3E"/>
                </a:solidFill>
                <a:latin typeface="Amazon Ember display"/>
              </a:defRPr>
            </a:lvl1pPr>
            <a:lvl2pPr marL="457200" indent="-223838" algn="l" defTabSz="914400" rtl="0" eaLnBrk="1" latinLnBrk="0" hangingPunct="1">
              <a:lnSpc>
                <a:spcPct val="100000"/>
              </a:lnSpc>
              <a:spcBef>
                <a:spcPts val="500"/>
              </a:spcBef>
              <a:spcAft>
                <a:spcPts val="600"/>
              </a:spcAft>
              <a:buClr>
                <a:schemeClr val="tx2"/>
              </a:buClr>
              <a:buFont typeface="Amazon Ember Display"/>
              <a:buChar char="•"/>
              <a:tabLst/>
              <a:defRPr lang="en-US" sz="2400" kern="1200">
                <a:solidFill>
                  <a:srgbClr val="232F3E"/>
                </a:solidFill>
                <a:latin typeface="Amazon Ember display"/>
              </a:defRPr>
            </a:lvl2pPr>
            <a:lvl3pPr marL="6858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2000" kern="1200">
                <a:solidFill>
                  <a:srgbClr val="232F3E"/>
                </a:solidFill>
                <a:latin typeface="Amazon Ember display"/>
              </a:defRPr>
            </a:lvl3pPr>
            <a:lvl4pPr marL="9144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1800" kern="1200">
                <a:solidFill>
                  <a:srgbClr val="232F3E"/>
                </a:solidFill>
                <a:latin typeface="Amazon Ember display"/>
              </a:defRPr>
            </a:lvl4pPr>
            <a:lvl5pPr marL="1147763" indent="-233363" algn="l" defTabSz="914400" rtl="0" eaLnBrk="1" latinLnBrk="0" hangingPunct="1">
              <a:lnSpc>
                <a:spcPct val="100000"/>
              </a:lnSpc>
              <a:spcBef>
                <a:spcPts val="500"/>
              </a:spcBef>
              <a:spcAft>
                <a:spcPts val="600"/>
              </a:spcAft>
              <a:buClr>
                <a:schemeClr val="tx2"/>
              </a:buClr>
              <a:buFont typeface="Arial" panose="020B0604020202020204" pitchFamily="34" charset="0"/>
              <a:buChar char="•"/>
              <a:tabLst/>
              <a:defRPr lang="en-US" sz="1800" kern="120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a:lstStyle>
          <a:p>
            <a:r>
              <a:rPr lang="en-US" dirty="0">
                <a:solidFill>
                  <a:schemeClr val="tx2"/>
                </a:solidFill>
                <a:cs typeface="Consolas" panose="020B0609020204030204" pitchFamily="49" charset="0"/>
              </a:rPr>
              <a:t>Full interface is larger</a:t>
            </a:r>
            <a:endParaRPr lang="en-US" sz="800" dirty="0">
              <a:latin typeface="+mn-lt"/>
            </a:endParaRPr>
          </a:p>
          <a:p>
            <a:pPr marL="0" indent="0">
              <a:buFont typeface="Amazon Ember Display"/>
              <a:buNone/>
            </a:pPr>
            <a:endParaRPr lang="en-US" dirty="0">
              <a:latin typeface="+mn-lt"/>
              <a:cs typeface="Consolas" panose="020B0609020204030204" pitchFamily="49" charset="0"/>
            </a:endParaRPr>
          </a:p>
          <a:p>
            <a:pPr marL="0" indent="0">
              <a:buFont typeface="Amazon Ember Display"/>
              <a:buNone/>
            </a:pPr>
            <a:endParaRPr lang="en-US" dirty="0">
              <a:latin typeface="+mn-lt"/>
              <a:cs typeface="Consolas" panose="020B0609020204030204" pitchFamily="49" charset="0"/>
            </a:endParaRPr>
          </a:p>
          <a:p>
            <a:pPr marL="0" indent="0">
              <a:buFont typeface="Amazon Ember Display"/>
              <a:buNone/>
            </a:pPr>
            <a:endParaRPr lang="en-US" dirty="0">
              <a:latin typeface="+mn-lt"/>
              <a:cs typeface="Consolas" panose="020B0609020204030204" pitchFamily="49" charset="0"/>
            </a:endParaRPr>
          </a:p>
        </p:txBody>
      </p:sp>
    </p:spTree>
    <p:extLst>
      <p:ext uri="{BB962C8B-B14F-4D97-AF65-F5344CB8AC3E}">
        <p14:creationId xmlns:p14="http://schemas.microsoft.com/office/powerpoint/2010/main" val="1004375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4A89E8F-00AB-4C1D-80B3-AA5A5A82FBAC}"/>
              </a:ext>
            </a:extLst>
          </p:cNvPr>
          <p:cNvSpPr>
            <a:spLocks noGrp="1"/>
          </p:cNvSpPr>
          <p:nvPr>
            <p:ph type="sldNum" idx="97"/>
          </p:nvPr>
        </p:nvSpPr>
        <p:spPr/>
        <p:txBody>
          <a:bodyPr/>
          <a:lstStyle/>
          <a:p>
            <a:fld id="{86A8BF56-6CB3-514C-9A64-F39D95C9E25B}" type="slidenum">
              <a:rPr lang="en-US" smtClean="0"/>
              <a:pPr/>
              <a:t>13</a:t>
            </a:fld>
            <a:endParaRPr lang="en-US" dirty="0"/>
          </a:p>
        </p:txBody>
      </p:sp>
      <p:sp>
        <p:nvSpPr>
          <p:cNvPr id="2" name="Title 1">
            <a:extLst>
              <a:ext uri="{FF2B5EF4-FFF2-40B4-BE49-F238E27FC236}">
                <a16:creationId xmlns:a16="http://schemas.microsoft.com/office/drawing/2014/main" id="{2DA624E9-75F0-EAE2-AB70-391ACB1A5440}"/>
              </a:ext>
            </a:extLst>
          </p:cNvPr>
          <p:cNvSpPr>
            <a:spLocks noGrp="1"/>
          </p:cNvSpPr>
          <p:nvPr>
            <p:ph type="title" idx="1"/>
          </p:nvPr>
        </p:nvSpPr>
        <p:spPr/>
        <p:txBody>
          <a:bodyPr>
            <a:normAutofit fontScale="90000"/>
          </a:bodyPr>
          <a:lstStyle/>
          <a:p>
            <a:r>
              <a:rPr lang="en-US" dirty="0"/>
              <a:t>Bagging method: Random forest	</a:t>
            </a:r>
          </a:p>
        </p:txBody>
      </p:sp>
      <p:sp>
        <p:nvSpPr>
          <p:cNvPr id="3" name="Content Placeholder 2">
            <a:extLst>
              <a:ext uri="{FF2B5EF4-FFF2-40B4-BE49-F238E27FC236}">
                <a16:creationId xmlns:a16="http://schemas.microsoft.com/office/drawing/2014/main" id="{9E5325B2-C9C2-9E0C-3762-04A51486BCBB}"/>
              </a:ext>
            </a:extLst>
          </p:cNvPr>
          <p:cNvSpPr>
            <a:spLocks noGrp="1"/>
          </p:cNvSpPr>
          <p:nvPr>
            <p:ph idx="2"/>
          </p:nvPr>
        </p:nvSpPr>
        <p:spPr/>
        <p:txBody>
          <a:bodyPr/>
          <a:lstStyle/>
          <a:p>
            <a:r>
              <a:rPr lang="en-US" dirty="0"/>
              <a:t>Builds a decision tree on each bootstrapped subset.</a:t>
            </a:r>
          </a:p>
          <a:p>
            <a:r>
              <a:rPr lang="en-US" dirty="0"/>
              <a:t>Additionally, uses a randomly selected feature subset for each tree [sqrt(# of features)].</a:t>
            </a:r>
          </a:p>
          <a:p>
            <a:r>
              <a:rPr lang="en-US" dirty="0"/>
              <a:t>Combines predictions from each tree for the final prediction</a:t>
            </a:r>
          </a:p>
        </p:txBody>
      </p:sp>
      <p:pic>
        <p:nvPicPr>
          <p:cNvPr id="5" name="Picture 4" descr="Diagram of a random forest broken into samples. See details in notes.">
            <a:extLst>
              <a:ext uri="{FF2B5EF4-FFF2-40B4-BE49-F238E27FC236}">
                <a16:creationId xmlns:a16="http://schemas.microsoft.com/office/drawing/2014/main" id="{311F704E-762D-4FAC-8ABA-0DC9C4CA0124}"/>
              </a:ext>
            </a:extLst>
          </p:cNvPr>
          <p:cNvPicPr>
            <a:picLocks noChangeAspect="1"/>
          </p:cNvPicPr>
          <p:nvPr/>
        </p:nvPicPr>
        <p:blipFill>
          <a:blip r:embed="rId3"/>
          <a:stretch>
            <a:fillRect/>
          </a:stretch>
        </p:blipFill>
        <p:spPr>
          <a:xfrm>
            <a:off x="804214" y="3749040"/>
            <a:ext cx="10583573" cy="2145978"/>
          </a:xfrm>
          <a:prstGeom prst="rect">
            <a:avLst/>
          </a:prstGeom>
        </p:spPr>
      </p:pic>
    </p:spTree>
    <p:extLst>
      <p:ext uri="{BB962C8B-B14F-4D97-AF65-F5344CB8AC3E}">
        <p14:creationId xmlns:p14="http://schemas.microsoft.com/office/powerpoint/2010/main" val="2928822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AEDFFE9-77C1-44DB-997C-9CD25892BDB7}"/>
              </a:ext>
            </a:extLst>
          </p:cNvPr>
          <p:cNvSpPr>
            <a:spLocks noGrp="1"/>
          </p:cNvSpPr>
          <p:nvPr>
            <p:ph type="sldNum" idx="97"/>
          </p:nvPr>
        </p:nvSpPr>
        <p:spPr/>
        <p:txBody>
          <a:bodyPr/>
          <a:lstStyle/>
          <a:p>
            <a:fld id="{86A8BF56-6CB3-514C-9A64-F39D95C9E25B}" type="slidenum">
              <a:rPr lang="en-US" smtClean="0"/>
              <a:pPr/>
              <a:t>14</a:t>
            </a:fld>
            <a:endParaRPr lang="en-US" dirty="0"/>
          </a:p>
        </p:txBody>
      </p:sp>
      <p:sp>
        <p:nvSpPr>
          <p:cNvPr id="2" name="Title 1">
            <a:extLst>
              <a:ext uri="{FF2B5EF4-FFF2-40B4-BE49-F238E27FC236}">
                <a16:creationId xmlns:a16="http://schemas.microsoft.com/office/drawing/2014/main" id="{EBEF6AB5-8CE9-ED23-EBD7-67091067D16E}"/>
              </a:ext>
            </a:extLst>
          </p:cNvPr>
          <p:cNvSpPr>
            <a:spLocks noGrp="1"/>
          </p:cNvSpPr>
          <p:nvPr>
            <p:ph type="title" idx="1"/>
          </p:nvPr>
        </p:nvSpPr>
        <p:spPr/>
        <p:txBody>
          <a:bodyPr>
            <a:noAutofit/>
          </a:bodyPr>
          <a:lstStyle/>
          <a:p>
            <a:r>
              <a:rPr lang="en-US" sz="3200" dirty="0"/>
              <a:t>Why should you use random forest for a decision tree?</a:t>
            </a:r>
          </a:p>
        </p:txBody>
      </p:sp>
      <p:sp>
        <p:nvSpPr>
          <p:cNvPr id="3" name="Content Placeholder 2">
            <a:extLst>
              <a:ext uri="{FF2B5EF4-FFF2-40B4-BE49-F238E27FC236}">
                <a16:creationId xmlns:a16="http://schemas.microsoft.com/office/drawing/2014/main" id="{10AA5C24-46FD-B2D2-516F-87772264E272}"/>
              </a:ext>
            </a:extLst>
          </p:cNvPr>
          <p:cNvSpPr>
            <a:spLocks noGrp="1"/>
          </p:cNvSpPr>
          <p:nvPr>
            <p:ph idx="2"/>
          </p:nvPr>
        </p:nvSpPr>
        <p:spPr/>
        <p:txBody>
          <a:bodyPr/>
          <a:lstStyle/>
          <a:p>
            <a:r>
              <a:rPr lang="en-US" dirty="0"/>
              <a:t>Decision trees that are trained to the optimal depth typically have low bias.</a:t>
            </a:r>
          </a:p>
          <a:p>
            <a:r>
              <a:rPr lang="en-US" dirty="0"/>
              <a:t>Combine multiple decision trees with high variance. This typically lowers variance.</a:t>
            </a:r>
          </a:p>
        </p:txBody>
      </p:sp>
      <p:pic>
        <p:nvPicPr>
          <p:cNvPr id="6" name="Picture 5">
            <a:extLst>
              <a:ext uri="{FF2B5EF4-FFF2-40B4-BE49-F238E27FC236}">
                <a16:creationId xmlns:a16="http://schemas.microsoft.com/office/drawing/2014/main" id="{50475314-44C7-4376-8E17-8F03C7C955D3}"/>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804214" y="3749040"/>
            <a:ext cx="10583573" cy="2145978"/>
          </a:xfrm>
          <a:prstGeom prst="rect">
            <a:avLst/>
          </a:prstGeom>
        </p:spPr>
      </p:pic>
    </p:spTree>
    <p:extLst>
      <p:ext uri="{BB962C8B-B14F-4D97-AF65-F5344CB8AC3E}">
        <p14:creationId xmlns:p14="http://schemas.microsoft.com/office/powerpoint/2010/main" val="1017388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ADE0B235-8028-43A1-AF1F-5705E5BBD3FD}"/>
              </a:ext>
            </a:extLst>
          </p:cNvPr>
          <p:cNvSpPr>
            <a:spLocks noGrp="1"/>
          </p:cNvSpPr>
          <p:nvPr>
            <p:ph type="sldNum" idx="97"/>
          </p:nvPr>
        </p:nvSpPr>
        <p:spPr/>
        <p:txBody>
          <a:bodyPr/>
          <a:lstStyle/>
          <a:p>
            <a:fld id="{86A8BF56-6CB3-514C-9A64-F39D95C9E25B}" type="slidenum">
              <a:rPr lang="en-US" smtClean="0"/>
              <a:pPr/>
              <a:t>15</a:t>
            </a:fld>
            <a:endParaRPr lang="en-US" dirty="0"/>
          </a:p>
        </p:txBody>
      </p:sp>
      <p:sp>
        <p:nvSpPr>
          <p:cNvPr id="2" name="Title 1">
            <a:extLst>
              <a:ext uri="{FF2B5EF4-FFF2-40B4-BE49-F238E27FC236}">
                <a16:creationId xmlns:a16="http://schemas.microsoft.com/office/drawing/2014/main" id="{A234CD62-9272-ECAE-897A-BCBEA14AC956}"/>
              </a:ext>
            </a:extLst>
          </p:cNvPr>
          <p:cNvSpPr>
            <a:spLocks noGrp="1"/>
          </p:cNvSpPr>
          <p:nvPr>
            <p:ph type="title" idx="1"/>
          </p:nvPr>
        </p:nvSpPr>
        <p:spPr/>
        <p:txBody>
          <a:bodyPr>
            <a:normAutofit fontScale="90000"/>
          </a:bodyPr>
          <a:lstStyle/>
          <a:p>
            <a:r>
              <a:rPr lang="en-US" dirty="0"/>
              <a:t>RandomForestClassifier in sklearn</a:t>
            </a:r>
          </a:p>
        </p:txBody>
      </p:sp>
      <p:sp>
        <p:nvSpPr>
          <p:cNvPr id="3" name="Content Placeholder 2">
            <a:extLst>
              <a:ext uri="{FF2B5EF4-FFF2-40B4-BE49-F238E27FC236}">
                <a16:creationId xmlns:a16="http://schemas.microsoft.com/office/drawing/2014/main" id="{1E1F3FF5-D2A4-92F0-99F7-A804349557E0}"/>
              </a:ext>
            </a:extLst>
          </p:cNvPr>
          <p:cNvSpPr>
            <a:spLocks noGrp="1"/>
          </p:cNvSpPr>
          <p:nvPr>
            <p:ph idx="2"/>
          </p:nvPr>
        </p:nvSpPr>
        <p:spPr/>
        <p:txBody>
          <a:bodyPr/>
          <a:lstStyle/>
          <a:p>
            <a:r>
              <a:rPr lang="en-US" dirty="0"/>
              <a:t>The ensemble module provides a random forest classifier and a random forest regressor.</a:t>
            </a:r>
          </a:p>
        </p:txBody>
      </p:sp>
      <p:sp>
        <p:nvSpPr>
          <p:cNvPr id="6" name="Text Placeholder 3">
            <a:extLst>
              <a:ext uri="{FF2B5EF4-FFF2-40B4-BE49-F238E27FC236}">
                <a16:creationId xmlns:a16="http://schemas.microsoft.com/office/drawing/2014/main" id="{74A6FA52-7071-47E9-9CCE-1634DE12660C}"/>
              </a:ext>
            </a:extLst>
          </p:cNvPr>
          <p:cNvSpPr txBox="1">
            <a:spLocks/>
          </p:cNvSpPr>
          <p:nvPr/>
        </p:nvSpPr>
        <p:spPr>
          <a:xfrm>
            <a:off x="609600" y="2314989"/>
            <a:ext cx="10972800" cy="1460922"/>
          </a:xfrm>
          <a:prstGeom prst="rect">
            <a:avLst/>
          </a:prstGeom>
          <a:solidFill>
            <a:srgbClr val="F1F3F3"/>
          </a:solidFill>
          <a:ln>
            <a:solidFill>
              <a:schemeClr val="tx1"/>
            </a:solidFill>
          </a:ln>
          <a:effectLst>
            <a:outerShdw blurRad="50800" dist="38100" dir="2700000" algn="tl" rotWithShape="0">
              <a:prstClr val="black">
                <a:alpha val="40000"/>
              </a:prstClr>
            </a:outerShdw>
          </a:effectLst>
        </p:spPr>
        <p:txBody>
          <a:bodyPr vert="horz" lIns="91440" tIns="45720" rIns="91440" bIns="45720" rtlCol="0">
            <a:noAutofit/>
          </a:bodyPr>
          <a:lstStyle>
            <a:lvl1pPr marL="228600" indent="-228600" algn="l" defTabSz="914400" rtl="0" eaLnBrk="1" latinLnBrk="0" hangingPunct="1">
              <a:lnSpc>
                <a:spcPct val="100000"/>
              </a:lnSpc>
              <a:spcBef>
                <a:spcPts val="1000"/>
              </a:spcBef>
              <a:spcAft>
                <a:spcPts val="600"/>
              </a:spcAft>
              <a:buClr>
                <a:schemeClr val="tx2"/>
              </a:buClr>
              <a:buFont typeface="Amazon Ember Display"/>
              <a:buChar char="•"/>
              <a:defRPr lang="en-US" sz="2800" kern="1200">
                <a:solidFill>
                  <a:srgbClr val="232F3E"/>
                </a:solidFill>
                <a:latin typeface="Amazon Ember display"/>
              </a:defRPr>
            </a:lvl1pPr>
            <a:lvl2pPr marL="457200" indent="-223838" algn="l" defTabSz="914400" rtl="0" eaLnBrk="1" latinLnBrk="0" hangingPunct="1">
              <a:lnSpc>
                <a:spcPct val="100000"/>
              </a:lnSpc>
              <a:spcBef>
                <a:spcPts val="500"/>
              </a:spcBef>
              <a:spcAft>
                <a:spcPts val="600"/>
              </a:spcAft>
              <a:buClr>
                <a:schemeClr val="tx2"/>
              </a:buClr>
              <a:buFont typeface="Amazon Ember Display"/>
              <a:buChar char="•"/>
              <a:tabLst/>
              <a:defRPr lang="en-US" sz="2400" kern="1200">
                <a:solidFill>
                  <a:srgbClr val="232F3E"/>
                </a:solidFill>
                <a:latin typeface="Amazon Ember display"/>
              </a:defRPr>
            </a:lvl2pPr>
            <a:lvl3pPr marL="6858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2000" kern="1200">
                <a:solidFill>
                  <a:srgbClr val="232F3E"/>
                </a:solidFill>
                <a:latin typeface="Amazon Ember display"/>
              </a:defRPr>
            </a:lvl3pPr>
            <a:lvl4pPr marL="9144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1800" kern="1200">
                <a:solidFill>
                  <a:srgbClr val="232F3E"/>
                </a:solidFill>
                <a:latin typeface="Amazon Ember display"/>
              </a:defRPr>
            </a:lvl4pPr>
            <a:lvl5pPr marL="1147763" indent="-233363" algn="l" defTabSz="914400" rtl="0" eaLnBrk="1" latinLnBrk="0" hangingPunct="1">
              <a:lnSpc>
                <a:spcPct val="100000"/>
              </a:lnSpc>
              <a:spcBef>
                <a:spcPts val="500"/>
              </a:spcBef>
              <a:spcAft>
                <a:spcPts val="600"/>
              </a:spcAft>
              <a:buClr>
                <a:schemeClr val="tx2"/>
              </a:buClr>
              <a:buFont typeface="Arial" panose="020B0604020202020204" pitchFamily="34" charset="0"/>
              <a:buChar char="•"/>
              <a:tabLst/>
              <a:defRPr lang="en-US" sz="1800" kern="120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a:lstStyle>
          <a:p>
            <a:pPr marL="0" indent="0">
              <a:spcBef>
                <a:spcPts val="0"/>
              </a:spcBef>
              <a:spcAft>
                <a:spcPts val="0"/>
              </a:spcAft>
              <a:buNone/>
            </a:pPr>
            <a:r>
              <a:rPr lang="en-US" sz="1600" dirty="0">
                <a:latin typeface="Lucida Console" panose="020B0609040504020204" pitchFamily="49" charset="0"/>
              </a:rPr>
              <a:t># Example of random forest classifier code</a:t>
            </a:r>
          </a:p>
          <a:p>
            <a:pPr marL="0" indent="0">
              <a:spcBef>
                <a:spcPts val="0"/>
              </a:spcBef>
              <a:spcAft>
                <a:spcPts val="0"/>
              </a:spcAft>
              <a:buNone/>
            </a:pPr>
            <a:endParaRPr lang="en-US" sz="1600" dirty="0">
              <a:latin typeface="Lucida Console" panose="020B0609040504020204" pitchFamily="49" charset="0"/>
            </a:endParaRPr>
          </a:p>
          <a:p>
            <a:pPr marL="0" indent="0">
              <a:spcBef>
                <a:spcPts val="0"/>
              </a:spcBef>
              <a:spcAft>
                <a:spcPts val="0"/>
              </a:spcAft>
              <a:buNone/>
            </a:pPr>
            <a:r>
              <a:rPr lang="en-US" sz="1600" dirty="0">
                <a:solidFill>
                  <a:schemeClr val="accent5"/>
                </a:solidFill>
                <a:latin typeface="Lucida Console" panose="020B0609040504020204" pitchFamily="49" charset="0"/>
              </a:rPr>
              <a:t>RandomForestClassifier(n_estimators=100, max_samples=None, max_features='auto', criterion='gini', max_depth=None, min_samples_split=2, min_samples_leaf=1, class_weight=None)</a:t>
            </a:r>
          </a:p>
          <a:p>
            <a:pPr marL="0" indent="0">
              <a:spcBef>
                <a:spcPts val="0"/>
              </a:spcBef>
              <a:spcAft>
                <a:spcPts val="0"/>
              </a:spcAft>
              <a:buNone/>
            </a:pPr>
            <a:endParaRPr lang="en-US" sz="1600" dirty="0">
              <a:latin typeface="Lucida Console" panose="020B0609040504020204" pitchFamily="49" charset="0"/>
            </a:endParaRPr>
          </a:p>
        </p:txBody>
      </p:sp>
      <p:sp>
        <p:nvSpPr>
          <p:cNvPr id="4" name="Content Placeholder 5">
            <a:extLst>
              <a:ext uri="{FF2B5EF4-FFF2-40B4-BE49-F238E27FC236}">
                <a16:creationId xmlns:a16="http://schemas.microsoft.com/office/drawing/2014/main" id="{66511331-4C54-81CC-7D24-78A0AD95AD6F}"/>
              </a:ext>
            </a:extLst>
          </p:cNvPr>
          <p:cNvSpPr txBox="1">
            <a:spLocks/>
          </p:cNvSpPr>
          <p:nvPr/>
        </p:nvSpPr>
        <p:spPr>
          <a:xfrm>
            <a:off x="359664" y="3861896"/>
            <a:ext cx="11466576" cy="577202"/>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spcAft>
                <a:spcPts val="600"/>
              </a:spcAft>
              <a:buClr>
                <a:schemeClr val="tx2"/>
              </a:buClr>
              <a:buFont typeface="Amazon Ember Display"/>
              <a:buChar char="•"/>
              <a:defRPr lang="en-US" sz="2800" kern="1200">
                <a:solidFill>
                  <a:srgbClr val="232F3E"/>
                </a:solidFill>
                <a:latin typeface="Amazon Ember display"/>
              </a:defRPr>
            </a:lvl1pPr>
            <a:lvl2pPr marL="457200" indent="-223838" algn="l" defTabSz="914400" rtl="0" eaLnBrk="1" latinLnBrk="0" hangingPunct="1">
              <a:lnSpc>
                <a:spcPct val="100000"/>
              </a:lnSpc>
              <a:spcBef>
                <a:spcPts val="500"/>
              </a:spcBef>
              <a:spcAft>
                <a:spcPts val="600"/>
              </a:spcAft>
              <a:buClr>
                <a:schemeClr val="tx2"/>
              </a:buClr>
              <a:buFont typeface="Amazon Ember Display"/>
              <a:buChar char="•"/>
              <a:tabLst/>
              <a:defRPr lang="en-US" sz="2400" kern="1200">
                <a:solidFill>
                  <a:srgbClr val="232F3E"/>
                </a:solidFill>
                <a:latin typeface="Amazon Ember display"/>
              </a:defRPr>
            </a:lvl2pPr>
            <a:lvl3pPr marL="6858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2000" kern="1200">
                <a:solidFill>
                  <a:srgbClr val="232F3E"/>
                </a:solidFill>
                <a:latin typeface="Amazon Ember display"/>
              </a:defRPr>
            </a:lvl3pPr>
            <a:lvl4pPr marL="9144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1800" kern="1200">
                <a:solidFill>
                  <a:srgbClr val="232F3E"/>
                </a:solidFill>
                <a:latin typeface="Amazon Ember display"/>
              </a:defRPr>
            </a:lvl4pPr>
            <a:lvl5pPr marL="1147763" indent="-233363" algn="l" defTabSz="914400" rtl="0" eaLnBrk="1" latinLnBrk="0" hangingPunct="1">
              <a:lnSpc>
                <a:spcPct val="100000"/>
              </a:lnSpc>
              <a:spcBef>
                <a:spcPts val="500"/>
              </a:spcBef>
              <a:spcAft>
                <a:spcPts val="600"/>
              </a:spcAft>
              <a:buClr>
                <a:schemeClr val="tx2"/>
              </a:buClr>
              <a:buFont typeface="Arial" panose="020B0604020202020204" pitchFamily="34" charset="0"/>
              <a:buChar char="•"/>
              <a:tabLst/>
              <a:defRPr lang="en-US" sz="1800" kern="120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a:lstStyle>
          <a:p>
            <a:pPr indent="0">
              <a:buFont typeface="Amazon Ember Display"/>
              <a:buNone/>
            </a:pPr>
            <a:r>
              <a:rPr lang="en-US" sz="2400" dirty="0"/>
              <a:t>The RandomForestClassifier can be used with .fit() and .predict().</a:t>
            </a:r>
          </a:p>
        </p:txBody>
      </p:sp>
      <p:sp>
        <p:nvSpPr>
          <p:cNvPr id="7" name="Content Placeholder 2">
            <a:extLst>
              <a:ext uri="{FF2B5EF4-FFF2-40B4-BE49-F238E27FC236}">
                <a16:creationId xmlns:a16="http://schemas.microsoft.com/office/drawing/2014/main" id="{2543E137-769D-4B22-BED2-BB5D25CC6B6C}"/>
              </a:ext>
            </a:extLst>
          </p:cNvPr>
          <p:cNvSpPr txBox="1">
            <a:spLocks/>
          </p:cNvSpPr>
          <p:nvPr/>
        </p:nvSpPr>
        <p:spPr>
          <a:xfrm>
            <a:off x="359664" y="4750219"/>
            <a:ext cx="11709644" cy="1460923"/>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spcAft>
                <a:spcPts val="600"/>
              </a:spcAft>
              <a:buClr>
                <a:schemeClr val="tx2"/>
              </a:buClr>
              <a:buFont typeface="Amazon Ember Display"/>
              <a:buChar char="•"/>
              <a:defRPr lang="en-US" sz="2800" kern="1200">
                <a:solidFill>
                  <a:srgbClr val="232F3E"/>
                </a:solidFill>
                <a:latin typeface="Amazon Ember display"/>
              </a:defRPr>
            </a:lvl1pPr>
            <a:lvl2pPr marL="457200" indent="-223838" algn="l" defTabSz="914400" rtl="0" eaLnBrk="1" latinLnBrk="0" hangingPunct="1">
              <a:lnSpc>
                <a:spcPct val="100000"/>
              </a:lnSpc>
              <a:spcBef>
                <a:spcPts val="500"/>
              </a:spcBef>
              <a:spcAft>
                <a:spcPts val="600"/>
              </a:spcAft>
              <a:buClr>
                <a:schemeClr val="tx2"/>
              </a:buClr>
              <a:buFont typeface="Amazon Ember Display"/>
              <a:buChar char="•"/>
              <a:tabLst/>
              <a:defRPr lang="en-US" sz="2400" kern="1200">
                <a:solidFill>
                  <a:srgbClr val="232F3E"/>
                </a:solidFill>
                <a:latin typeface="Amazon Ember display"/>
              </a:defRPr>
            </a:lvl2pPr>
            <a:lvl3pPr marL="6858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2000" kern="1200">
                <a:solidFill>
                  <a:srgbClr val="232F3E"/>
                </a:solidFill>
                <a:latin typeface="Amazon Ember display"/>
              </a:defRPr>
            </a:lvl3pPr>
            <a:lvl4pPr marL="9144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1800" kern="1200">
                <a:solidFill>
                  <a:srgbClr val="232F3E"/>
                </a:solidFill>
                <a:latin typeface="Amazon Ember display"/>
              </a:defRPr>
            </a:lvl4pPr>
            <a:lvl5pPr marL="1147763" indent="-233363" algn="l" defTabSz="914400" rtl="0" eaLnBrk="1" latinLnBrk="0" hangingPunct="1">
              <a:lnSpc>
                <a:spcPct val="100000"/>
              </a:lnSpc>
              <a:spcBef>
                <a:spcPts val="500"/>
              </a:spcBef>
              <a:spcAft>
                <a:spcPts val="600"/>
              </a:spcAft>
              <a:buClr>
                <a:schemeClr val="tx2"/>
              </a:buClr>
              <a:buFont typeface="Arial" panose="020B0604020202020204" pitchFamily="34" charset="0"/>
              <a:buChar char="•"/>
              <a:tabLst/>
              <a:defRPr lang="en-US" sz="1800" kern="120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a:lstStyle>
          <a:p>
            <a:r>
              <a:rPr lang="en-US" dirty="0"/>
              <a:t>The full interface is larger.</a:t>
            </a:r>
          </a:p>
          <a:p>
            <a:r>
              <a:rPr lang="en-US" dirty="0"/>
              <a:t>Notice the mix of bagging-specific and tree-specific parameters.</a:t>
            </a:r>
          </a:p>
        </p:txBody>
      </p:sp>
    </p:spTree>
    <p:extLst>
      <p:ext uri="{BB962C8B-B14F-4D97-AF65-F5344CB8AC3E}">
        <p14:creationId xmlns:p14="http://schemas.microsoft.com/office/powerpoint/2010/main" val="662013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A931D78-255A-49A0-B8E7-DF2D240BDF97}"/>
              </a:ext>
            </a:extLst>
          </p:cNvPr>
          <p:cNvSpPr>
            <a:spLocks noGrp="1"/>
          </p:cNvSpPr>
          <p:nvPr>
            <p:ph type="sldNum" idx="97"/>
          </p:nvPr>
        </p:nvSpPr>
        <p:spPr/>
        <p:txBody>
          <a:bodyPr/>
          <a:lstStyle/>
          <a:p>
            <a:fld id="{86A8BF56-6CB3-514C-9A64-F39D95C9E25B}" type="slidenum">
              <a:rPr lang="en-US" smtClean="0"/>
              <a:pPr/>
              <a:t>16</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lstStyle/>
          <a:p>
            <a:r>
              <a:rPr lang="en-US" dirty="0"/>
              <a:t>Ensemble learning method 2: Boosting</a:t>
            </a:r>
          </a:p>
        </p:txBody>
      </p:sp>
      <p:sp>
        <p:nvSpPr>
          <p:cNvPr id="4" name="Text Placeholder 3">
            <a:extLst>
              <a:ext uri="{FF2B5EF4-FFF2-40B4-BE49-F238E27FC236}">
                <a16:creationId xmlns:a16="http://schemas.microsoft.com/office/drawing/2014/main" id="{6D71E51E-8F97-32D4-54F6-45D4907A4F57}"/>
              </a:ext>
            </a:extLst>
          </p:cNvPr>
          <p:cNvSpPr>
            <a:spLocks noGrp="1"/>
          </p:cNvSpPr>
          <p:nvPr>
            <p:ph type="body" idx="2"/>
          </p:nvPr>
        </p:nvSpPr>
        <p:spPr/>
        <p:txBody>
          <a:bodyPr/>
          <a:lstStyle/>
          <a:p>
            <a:endParaRPr lang="en-US"/>
          </a:p>
        </p:txBody>
      </p:sp>
    </p:spTree>
    <p:extLst>
      <p:ext uri="{BB962C8B-B14F-4D97-AF65-F5344CB8AC3E}">
        <p14:creationId xmlns:p14="http://schemas.microsoft.com/office/powerpoint/2010/main" val="1237235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2CCBFD5-D64B-4C1A-95A6-EF5B8D1782A1}"/>
              </a:ext>
            </a:extLst>
          </p:cNvPr>
          <p:cNvSpPr>
            <a:spLocks noGrp="1"/>
          </p:cNvSpPr>
          <p:nvPr>
            <p:ph type="sldNum" idx="97"/>
          </p:nvPr>
        </p:nvSpPr>
        <p:spPr/>
        <p:txBody>
          <a:bodyPr/>
          <a:lstStyle/>
          <a:p>
            <a:fld id="{86A8BF56-6CB3-514C-9A64-F39D95C9E25B}" type="slidenum">
              <a:rPr lang="en-US" smtClean="0"/>
              <a:pPr/>
              <a:t>17</a:t>
            </a:fld>
            <a:endParaRPr lang="en-US" dirty="0"/>
          </a:p>
        </p:txBody>
      </p:sp>
      <p:sp>
        <p:nvSpPr>
          <p:cNvPr id="2" name="Title 1">
            <a:extLst>
              <a:ext uri="{FF2B5EF4-FFF2-40B4-BE49-F238E27FC236}">
                <a16:creationId xmlns:a16="http://schemas.microsoft.com/office/drawing/2014/main" id="{BA0B51A1-E9B1-2C4E-04D7-BF1F0E5D0605}"/>
              </a:ext>
            </a:extLst>
          </p:cNvPr>
          <p:cNvSpPr>
            <a:spLocks noGrp="1"/>
          </p:cNvSpPr>
          <p:nvPr>
            <p:ph type="title" idx="1"/>
          </p:nvPr>
        </p:nvSpPr>
        <p:spPr/>
        <p:txBody>
          <a:bodyPr>
            <a:normAutofit fontScale="90000"/>
          </a:bodyPr>
          <a:lstStyle/>
          <a:p>
            <a:r>
              <a:rPr lang="en-US" dirty="0"/>
              <a:t>Boosting</a:t>
            </a:r>
          </a:p>
        </p:txBody>
      </p:sp>
      <p:sp>
        <p:nvSpPr>
          <p:cNvPr id="3" name="Content Placeholder 2">
            <a:extLst>
              <a:ext uri="{FF2B5EF4-FFF2-40B4-BE49-F238E27FC236}">
                <a16:creationId xmlns:a16="http://schemas.microsoft.com/office/drawing/2014/main" id="{A53DC0F9-B912-9D0F-F003-4FAC99E6B68E}"/>
              </a:ext>
            </a:extLst>
          </p:cNvPr>
          <p:cNvSpPr>
            <a:spLocks noGrp="1"/>
          </p:cNvSpPr>
          <p:nvPr>
            <p:ph idx="2"/>
          </p:nvPr>
        </p:nvSpPr>
        <p:spPr/>
        <p:txBody>
          <a:bodyPr/>
          <a:lstStyle/>
          <a:p>
            <a:r>
              <a:rPr lang="en-US" dirty="0"/>
              <a:t>Boosting builds multiple weak models sequentially.</a:t>
            </a:r>
          </a:p>
          <a:p>
            <a:r>
              <a:rPr lang="en-US" dirty="0"/>
              <a:t>Each subsequent model attempts to boost performance overall by overcoming or reducing the errors of the previous model.</a:t>
            </a:r>
          </a:p>
          <a:p>
            <a:r>
              <a:rPr lang="en-US" dirty="0"/>
              <a:t>This method reduces bias.</a:t>
            </a:r>
          </a:p>
        </p:txBody>
      </p:sp>
    </p:spTree>
    <p:extLst>
      <p:ext uri="{BB962C8B-B14F-4D97-AF65-F5344CB8AC3E}">
        <p14:creationId xmlns:p14="http://schemas.microsoft.com/office/powerpoint/2010/main" val="562475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34461F0-D4D2-4E9D-8703-116A4885AF65}"/>
              </a:ext>
            </a:extLst>
          </p:cNvPr>
          <p:cNvSpPr>
            <a:spLocks noGrp="1"/>
          </p:cNvSpPr>
          <p:nvPr>
            <p:ph type="sldNum" idx="97"/>
          </p:nvPr>
        </p:nvSpPr>
        <p:spPr/>
        <p:txBody>
          <a:bodyPr/>
          <a:lstStyle/>
          <a:p>
            <a:fld id="{86A8BF56-6CB3-514C-9A64-F39D95C9E25B}" type="slidenum">
              <a:rPr lang="en-US" smtClean="0"/>
              <a:pPr/>
              <a:t>18</a:t>
            </a:fld>
            <a:endParaRPr lang="en-US" dirty="0"/>
          </a:p>
        </p:txBody>
      </p:sp>
      <p:sp>
        <p:nvSpPr>
          <p:cNvPr id="2" name="Title 1">
            <a:extLst>
              <a:ext uri="{FF2B5EF4-FFF2-40B4-BE49-F238E27FC236}">
                <a16:creationId xmlns:a16="http://schemas.microsoft.com/office/drawing/2014/main" id="{09092CC1-697C-3CF4-79A7-A8C10A8DCAC5}"/>
              </a:ext>
            </a:extLst>
          </p:cNvPr>
          <p:cNvSpPr>
            <a:spLocks noGrp="1"/>
          </p:cNvSpPr>
          <p:nvPr>
            <p:ph type="title" idx="1"/>
          </p:nvPr>
        </p:nvSpPr>
        <p:spPr/>
        <p:txBody>
          <a:bodyPr>
            <a:normAutofit fontScale="90000"/>
          </a:bodyPr>
          <a:lstStyle/>
          <a:p>
            <a:r>
              <a:rPr lang="en-US" dirty="0"/>
              <a:t>Boosting: Weak model 1 training</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B3828CE-811E-4A13-5D35-F6F04D03A97F}"/>
                  </a:ext>
                </a:extLst>
              </p:cNvPr>
              <p:cNvSpPr>
                <a:spLocks noGrp="1"/>
              </p:cNvSpPr>
              <p:nvPr>
                <p:ph idx="2"/>
              </p:nvPr>
            </p:nvSpPr>
            <p:spPr/>
            <p:txBody>
              <a:bodyPr/>
              <a:lstStyle/>
              <a:p>
                <a:r>
                  <a:rPr lang="en-US" dirty="0"/>
                  <a:t>Weak Model 1 trains on data with features </a:t>
                </a:r>
                <a14:m>
                  <m:oMath xmlns:m="http://schemas.openxmlformats.org/officeDocument/2006/math">
                    <m:r>
                      <a:rPr lang="en-US" smtClean="0">
                        <a:latin typeface="Cambria Math" panose="02040503050406030204" pitchFamily="18" charset="0"/>
                      </a:rPr>
                      <m:t>𝑥</m:t>
                    </m:r>
                  </m:oMath>
                </a14:m>
                <a:r>
                  <a:rPr lang="en-US" dirty="0"/>
                  <a:t> and target </a:t>
                </a:r>
                <a14:m>
                  <m:oMath xmlns:m="http://schemas.openxmlformats.org/officeDocument/2006/math">
                    <m:r>
                      <a:rPr lang="en-US">
                        <a:latin typeface="Cambria Math" panose="02040503050406030204" pitchFamily="18" charset="0"/>
                      </a:rPr>
                      <m:t>𝑦</m:t>
                    </m:r>
                  </m:oMath>
                </a14:m>
                <a:r>
                  <a:rPr lang="en-US" dirty="0"/>
                  <a:t>.</a:t>
                </a:r>
              </a:p>
            </p:txBody>
          </p:sp>
        </mc:Choice>
        <mc:Fallback>
          <p:sp>
            <p:nvSpPr>
              <p:cNvPr id="3" name="Content Placeholder 2">
                <a:extLst>
                  <a:ext uri="{FF2B5EF4-FFF2-40B4-BE49-F238E27FC236}">
                    <a16:creationId xmlns:a16="http://schemas.microsoft.com/office/drawing/2014/main" id="{3B3828CE-811E-4A13-5D35-F6F04D03A97F}"/>
                  </a:ext>
                </a:extLst>
              </p:cNvPr>
              <p:cNvSpPr>
                <a:spLocks noGrp="1" noRot="1" noChangeAspect="1" noMove="1" noResize="1" noEditPoints="1" noAdjustHandles="1" noChangeArrowheads="1" noChangeShapeType="1" noTextEdit="1"/>
              </p:cNvSpPr>
              <p:nvPr>
                <p:ph idx="2"/>
              </p:nvPr>
            </p:nvSpPr>
            <p:spPr>
              <a:blipFill>
                <a:blip r:embed="rId3"/>
                <a:stretch>
                  <a:fillRect l="-885" t="-1202"/>
                </a:stretch>
              </a:blipFill>
            </p:spPr>
            <p:txBody>
              <a:bodyPr/>
              <a:lstStyle/>
              <a:p>
                <a:r>
                  <a:rPr lang="en-US">
                    <a:noFill/>
                  </a:rPr>
                  <a:t> </a:t>
                </a:r>
              </a:p>
            </p:txBody>
          </p:sp>
        </mc:Fallback>
      </mc:AlternateContent>
      <p:pic>
        <p:nvPicPr>
          <p:cNvPr id="6" name="Picture 5" descr="Boosting diagram. Data (x, y) is used in Weak Model 1.">
            <a:extLst>
              <a:ext uri="{FF2B5EF4-FFF2-40B4-BE49-F238E27FC236}">
                <a16:creationId xmlns:a16="http://schemas.microsoft.com/office/drawing/2014/main" id="{45884971-F854-4DE0-9577-F1CF831F9AE4}"/>
              </a:ext>
            </a:extLst>
          </p:cNvPr>
          <p:cNvPicPr>
            <a:picLocks noChangeAspect="1"/>
          </p:cNvPicPr>
          <p:nvPr/>
        </p:nvPicPr>
        <p:blipFill>
          <a:blip r:embed="rId4"/>
          <a:stretch>
            <a:fillRect/>
          </a:stretch>
        </p:blipFill>
        <p:spPr>
          <a:xfrm>
            <a:off x="1647221" y="3007544"/>
            <a:ext cx="1859441" cy="1633870"/>
          </a:xfrm>
          <a:prstGeom prst="rect">
            <a:avLst/>
          </a:prstGeom>
        </p:spPr>
      </p:pic>
    </p:spTree>
    <p:extLst>
      <p:ext uri="{BB962C8B-B14F-4D97-AF65-F5344CB8AC3E}">
        <p14:creationId xmlns:p14="http://schemas.microsoft.com/office/powerpoint/2010/main" val="25463892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83AD03-AC8F-422C-91CA-10BA61FD620F}"/>
              </a:ext>
            </a:extLst>
          </p:cNvPr>
          <p:cNvSpPr>
            <a:spLocks noGrp="1"/>
          </p:cNvSpPr>
          <p:nvPr>
            <p:ph type="sldNum" idx="97"/>
          </p:nvPr>
        </p:nvSpPr>
        <p:spPr/>
        <p:txBody>
          <a:bodyPr/>
          <a:lstStyle/>
          <a:p>
            <a:fld id="{86A8BF56-6CB3-514C-9A64-F39D95C9E25B}" type="slidenum">
              <a:rPr lang="en-US" smtClean="0"/>
              <a:pPr/>
              <a:t>19</a:t>
            </a:fld>
            <a:endParaRPr lang="en-US" dirty="0"/>
          </a:p>
        </p:txBody>
      </p:sp>
      <p:sp>
        <p:nvSpPr>
          <p:cNvPr id="2" name="Title 1">
            <a:extLst>
              <a:ext uri="{FF2B5EF4-FFF2-40B4-BE49-F238E27FC236}">
                <a16:creationId xmlns:a16="http://schemas.microsoft.com/office/drawing/2014/main" id="{09092CC1-697C-3CF4-79A7-A8C10A8DCAC5}"/>
              </a:ext>
            </a:extLst>
          </p:cNvPr>
          <p:cNvSpPr>
            <a:spLocks noGrp="1"/>
          </p:cNvSpPr>
          <p:nvPr>
            <p:ph type="title" idx="1"/>
          </p:nvPr>
        </p:nvSpPr>
        <p:spPr/>
        <p:txBody>
          <a:bodyPr>
            <a:normAutofit fontScale="90000"/>
          </a:bodyPr>
          <a:lstStyle/>
          <a:p>
            <a:r>
              <a:rPr lang="en-US" dirty="0"/>
              <a:t>Boosting: Weak model 1 predictions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B3828CE-811E-4A13-5D35-F6F04D03A97F}"/>
                  </a:ext>
                </a:extLst>
              </p:cNvPr>
              <p:cNvSpPr>
                <a:spLocks noGrp="1"/>
              </p:cNvSpPr>
              <p:nvPr>
                <p:ph idx="2"/>
              </p:nvPr>
            </p:nvSpPr>
            <p:spPr/>
            <p:txBody>
              <a:bodyPr/>
              <a:lstStyle/>
              <a:p>
                <a:r>
                  <a:rPr lang="en-US" dirty="0"/>
                  <a:t>Weak Model 1 trains on data with features </a:t>
                </a:r>
                <a14:m>
                  <m:oMath xmlns:m="http://schemas.openxmlformats.org/officeDocument/2006/math">
                    <m:r>
                      <a:rPr lang="en-US">
                        <a:latin typeface="Cambria Math" panose="02040503050406030204" pitchFamily="18" charset="0"/>
                      </a:rPr>
                      <m:t>𝑥</m:t>
                    </m:r>
                  </m:oMath>
                </a14:m>
                <a:r>
                  <a:rPr lang="en-US" dirty="0"/>
                  <a:t> and target </a:t>
                </a:r>
                <a14:m>
                  <m:oMath xmlns:m="http://schemas.openxmlformats.org/officeDocument/2006/math">
                    <m:r>
                      <a:rPr lang="en-US">
                        <a:latin typeface="Cambria Math" panose="02040503050406030204" pitchFamily="18" charset="0"/>
                      </a:rPr>
                      <m:t>𝑦</m:t>
                    </m:r>
                  </m:oMath>
                </a14:m>
                <a:r>
                  <a:rPr lang="en-US" dirty="0"/>
                  <a:t>.</a:t>
                </a:r>
              </a:p>
            </p:txBody>
          </p:sp>
        </mc:Choice>
        <mc:Fallback>
          <p:sp>
            <p:nvSpPr>
              <p:cNvPr id="3" name="Content Placeholder 2">
                <a:extLst>
                  <a:ext uri="{FF2B5EF4-FFF2-40B4-BE49-F238E27FC236}">
                    <a16:creationId xmlns:a16="http://schemas.microsoft.com/office/drawing/2014/main" id="{3B3828CE-811E-4A13-5D35-F6F04D03A97F}"/>
                  </a:ext>
                </a:extLst>
              </p:cNvPr>
              <p:cNvSpPr>
                <a:spLocks noGrp="1" noRot="1" noChangeAspect="1" noMove="1" noResize="1" noEditPoints="1" noAdjustHandles="1" noChangeArrowheads="1" noChangeShapeType="1" noTextEdit="1"/>
              </p:cNvSpPr>
              <p:nvPr>
                <p:ph idx="2"/>
              </p:nvPr>
            </p:nvSpPr>
            <p:spPr>
              <a:blipFill>
                <a:blip r:embed="rId3"/>
                <a:stretch>
                  <a:fillRect l="-885" t="-1202"/>
                </a:stretch>
              </a:blipFill>
            </p:spPr>
            <p:txBody>
              <a:bodyPr/>
              <a:lstStyle/>
              <a:p>
                <a:r>
                  <a:rPr lang="en-US">
                    <a:noFill/>
                  </a:rPr>
                  <a:t> </a:t>
                </a:r>
              </a:p>
            </p:txBody>
          </p:sp>
        </mc:Fallback>
      </mc:AlternateContent>
      <p:pic>
        <p:nvPicPr>
          <p:cNvPr id="7" name="Picture 6" descr="Boosting diagram. Weak Model 1 predictions are far from target y, which leads to a large error.">
            <a:extLst>
              <a:ext uri="{FF2B5EF4-FFF2-40B4-BE49-F238E27FC236}">
                <a16:creationId xmlns:a16="http://schemas.microsoft.com/office/drawing/2014/main" id="{29B618EB-DE94-4336-869B-225A6EAF60FC}"/>
              </a:ext>
            </a:extLst>
          </p:cNvPr>
          <p:cNvPicPr>
            <a:picLocks noChangeAspect="1"/>
          </p:cNvPicPr>
          <p:nvPr/>
        </p:nvPicPr>
        <p:blipFill>
          <a:blip r:embed="rId4"/>
          <a:stretch>
            <a:fillRect/>
          </a:stretch>
        </p:blipFill>
        <p:spPr>
          <a:xfrm>
            <a:off x="1497392" y="3007544"/>
            <a:ext cx="3651821" cy="2158171"/>
          </a:xfrm>
          <a:prstGeom prst="rect">
            <a:avLst/>
          </a:prstGeom>
        </p:spPr>
      </p:pic>
    </p:spTree>
    <p:extLst>
      <p:ext uri="{BB962C8B-B14F-4D97-AF65-F5344CB8AC3E}">
        <p14:creationId xmlns:p14="http://schemas.microsoft.com/office/powerpoint/2010/main" val="1639187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EF37D5B-497F-4801-9523-6FE633E5F200}"/>
              </a:ext>
            </a:extLst>
          </p:cNvPr>
          <p:cNvSpPr>
            <a:spLocks noGrp="1"/>
          </p:cNvSpPr>
          <p:nvPr>
            <p:ph type="sldNum" idx="97"/>
          </p:nvPr>
        </p:nvSpPr>
        <p:spPr/>
        <p:txBody>
          <a:bodyPr/>
          <a:lstStyle/>
          <a:p>
            <a:fld id="{86A8BF56-6CB3-514C-9A64-F39D95C9E25B}" type="slidenum">
              <a:rPr lang="en-US" smtClean="0"/>
              <a:pPr/>
              <a:t>2</a:t>
            </a:fld>
            <a:endParaRPr lang="en-US" dirty="0"/>
          </a:p>
        </p:txBody>
      </p:sp>
      <p:sp>
        <p:nvSpPr>
          <p:cNvPr id="2" name="Title 1">
            <a:extLst>
              <a:ext uri="{FF2B5EF4-FFF2-40B4-BE49-F238E27FC236}">
                <a16:creationId xmlns:a16="http://schemas.microsoft.com/office/drawing/2014/main" id="{3C3EF600-126B-961F-2078-65133C5C20C8}"/>
              </a:ext>
            </a:extLst>
          </p:cNvPr>
          <p:cNvSpPr>
            <a:spLocks noGrp="1"/>
          </p:cNvSpPr>
          <p:nvPr>
            <p:ph type="title" idx="1"/>
          </p:nvPr>
        </p:nvSpPr>
        <p:spPr/>
        <p:txBody>
          <a:bodyPr/>
          <a:lstStyle/>
          <a:p>
            <a:r>
              <a:rPr lang="en-US" dirty="0"/>
              <a:t>Today’s activities</a:t>
            </a:r>
          </a:p>
        </p:txBody>
      </p:sp>
      <p:sp>
        <p:nvSpPr>
          <p:cNvPr id="5" name="Content Placeholder 4">
            <a:extLst>
              <a:ext uri="{FF2B5EF4-FFF2-40B4-BE49-F238E27FC236}">
                <a16:creationId xmlns:a16="http://schemas.microsoft.com/office/drawing/2014/main" id="{06BC8120-7C2B-B6EF-A82D-44D674B9A164}"/>
              </a:ext>
            </a:extLst>
          </p:cNvPr>
          <p:cNvSpPr>
            <a:spLocks noGrp="1"/>
          </p:cNvSpPr>
          <p:nvPr>
            <p:ph idx="2"/>
          </p:nvPr>
        </p:nvSpPr>
        <p:spPr/>
        <p:txBody>
          <a:bodyPr/>
          <a:lstStyle/>
          <a:p>
            <a:endParaRPr lang="en-US"/>
          </a:p>
        </p:txBody>
      </p:sp>
      <p:sp>
        <p:nvSpPr>
          <p:cNvPr id="4" name="Text Placeholder 3">
            <a:extLst>
              <a:ext uri="{FF2B5EF4-FFF2-40B4-BE49-F238E27FC236}">
                <a16:creationId xmlns:a16="http://schemas.microsoft.com/office/drawing/2014/main" id="{426F30B1-5C59-1BDF-5D0A-1A71D24ADC14}"/>
              </a:ext>
            </a:extLst>
          </p:cNvPr>
          <p:cNvSpPr>
            <a:spLocks noGrp="1"/>
          </p:cNvSpPr>
          <p:nvPr>
            <p:ph type="body" idx="3"/>
          </p:nvPr>
        </p:nvSpPr>
        <p:spPr/>
        <p:txBody>
          <a:bodyPr/>
          <a:lstStyle/>
          <a:p>
            <a:r>
              <a:rPr lang="en-US" dirty="0"/>
              <a:t>Combining models to make a better model</a:t>
            </a:r>
          </a:p>
          <a:p>
            <a:r>
              <a:rPr lang="en-US" dirty="0"/>
              <a:t>Ensemble learning methods</a:t>
            </a:r>
          </a:p>
          <a:p>
            <a:pPr lvl="1"/>
            <a:r>
              <a:rPr lang="en-US" dirty="0"/>
              <a:t>Sampling with replacement (bagging)</a:t>
            </a:r>
          </a:p>
          <a:p>
            <a:pPr lvl="1"/>
            <a:r>
              <a:rPr lang="en-US" dirty="0"/>
              <a:t>Boosting</a:t>
            </a:r>
          </a:p>
          <a:p>
            <a:pPr lvl="1"/>
            <a:r>
              <a:rPr lang="en-US" dirty="0"/>
              <a:t>Stacking</a:t>
            </a:r>
          </a:p>
        </p:txBody>
      </p:sp>
    </p:spTree>
    <p:extLst>
      <p:ext uri="{BB962C8B-B14F-4D97-AF65-F5344CB8AC3E}">
        <p14:creationId xmlns:p14="http://schemas.microsoft.com/office/powerpoint/2010/main" val="3216370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7DFEFA9-6E6C-460D-BAE9-FD38913A5323}"/>
              </a:ext>
            </a:extLst>
          </p:cNvPr>
          <p:cNvSpPr>
            <a:spLocks noGrp="1"/>
          </p:cNvSpPr>
          <p:nvPr>
            <p:ph type="sldNum" idx="97"/>
          </p:nvPr>
        </p:nvSpPr>
        <p:spPr/>
        <p:txBody>
          <a:bodyPr/>
          <a:lstStyle/>
          <a:p>
            <a:fld id="{86A8BF56-6CB3-514C-9A64-F39D95C9E25B}" type="slidenum">
              <a:rPr lang="en-US" smtClean="0"/>
              <a:pPr/>
              <a:t>20</a:t>
            </a:fld>
            <a:endParaRPr lang="en-US" dirty="0"/>
          </a:p>
        </p:txBody>
      </p:sp>
      <p:sp>
        <p:nvSpPr>
          <p:cNvPr id="2" name="Title 1">
            <a:extLst>
              <a:ext uri="{FF2B5EF4-FFF2-40B4-BE49-F238E27FC236}">
                <a16:creationId xmlns:a16="http://schemas.microsoft.com/office/drawing/2014/main" id="{09092CC1-697C-3CF4-79A7-A8C10A8DCAC5}"/>
              </a:ext>
            </a:extLst>
          </p:cNvPr>
          <p:cNvSpPr>
            <a:spLocks noGrp="1"/>
          </p:cNvSpPr>
          <p:nvPr>
            <p:ph type="title" idx="1"/>
          </p:nvPr>
        </p:nvSpPr>
        <p:spPr/>
        <p:txBody>
          <a:bodyPr>
            <a:normAutofit fontScale="90000"/>
          </a:bodyPr>
          <a:lstStyle/>
          <a:p>
            <a:r>
              <a:rPr lang="en-US" dirty="0"/>
              <a:t>Boosting: Weak model ensemble prediction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B3828CE-811E-4A13-5D35-F6F04D03A97F}"/>
                  </a:ext>
                </a:extLst>
              </p:cNvPr>
              <p:cNvSpPr>
                <a:spLocks noGrp="1"/>
              </p:cNvSpPr>
              <p:nvPr>
                <p:ph idx="2"/>
              </p:nvPr>
            </p:nvSpPr>
            <p:spPr/>
            <p:txBody>
              <a:bodyPr/>
              <a:lstStyle/>
              <a:p>
                <a:r>
                  <a:rPr lang="en-US" dirty="0"/>
                  <a:t>Weak Model 1 trains on data with features </a:t>
                </a:r>
                <a14:m>
                  <m:oMath xmlns:m="http://schemas.openxmlformats.org/officeDocument/2006/math">
                    <m:r>
                      <a:rPr lang="en-US">
                        <a:latin typeface="Cambria Math" panose="02040503050406030204" pitchFamily="18" charset="0"/>
                      </a:rPr>
                      <m:t>𝑥</m:t>
                    </m:r>
                  </m:oMath>
                </a14:m>
                <a:r>
                  <a:rPr lang="en-US" dirty="0"/>
                  <a:t> and target </a:t>
                </a:r>
                <a14:m>
                  <m:oMath xmlns:m="http://schemas.openxmlformats.org/officeDocument/2006/math">
                    <m:r>
                      <a:rPr lang="en-US">
                        <a:latin typeface="Cambria Math" panose="02040503050406030204" pitchFamily="18" charset="0"/>
                      </a:rPr>
                      <m:t>𝑦</m:t>
                    </m:r>
                  </m:oMath>
                </a14:m>
                <a:r>
                  <a:rPr lang="en-US" dirty="0"/>
                  <a:t>.</a:t>
                </a:r>
              </a:p>
              <a:p>
                <a:r>
                  <a:rPr lang="en-US" dirty="0"/>
                  <a:t>So far, the ensemble predicts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a:latin typeface="Cambria Math" panose="02040503050406030204" pitchFamily="18" charset="0"/>
                              </a:rPr>
                              <m:t>𝑦</m:t>
                            </m:r>
                          </m:e>
                        </m:acc>
                      </m:e>
                      <m:sub>
                        <m:r>
                          <a:rPr lang="en-US">
                            <a:latin typeface="Cambria Math" panose="02040503050406030204" pitchFamily="18" charset="0"/>
                          </a:rPr>
                          <m:t>1</m:t>
                        </m:r>
                      </m:sub>
                    </m:sSub>
                  </m:oMath>
                </a14:m>
                <a:r>
                  <a:rPr lang="en-US" dirty="0"/>
                  <a:t>.</a:t>
                </a:r>
              </a:p>
            </p:txBody>
          </p:sp>
        </mc:Choice>
        <mc:Fallback>
          <p:sp>
            <p:nvSpPr>
              <p:cNvPr id="3" name="Content Placeholder 2">
                <a:extLst>
                  <a:ext uri="{FF2B5EF4-FFF2-40B4-BE49-F238E27FC236}">
                    <a16:creationId xmlns:a16="http://schemas.microsoft.com/office/drawing/2014/main" id="{3B3828CE-811E-4A13-5D35-F6F04D03A97F}"/>
                  </a:ext>
                </a:extLst>
              </p:cNvPr>
              <p:cNvSpPr>
                <a:spLocks noGrp="1" noRot="1" noChangeAspect="1" noMove="1" noResize="1" noEditPoints="1" noAdjustHandles="1" noChangeArrowheads="1" noChangeShapeType="1" noTextEdit="1"/>
              </p:cNvSpPr>
              <p:nvPr>
                <p:ph idx="2"/>
              </p:nvPr>
            </p:nvSpPr>
            <p:spPr>
              <a:blipFill>
                <a:blip r:embed="rId3"/>
                <a:stretch>
                  <a:fillRect l="-885" t="-1202"/>
                </a:stretch>
              </a:blipFill>
            </p:spPr>
            <p:txBody>
              <a:bodyPr/>
              <a:lstStyle/>
              <a:p>
                <a:r>
                  <a:rPr lang="en-US">
                    <a:noFill/>
                  </a:rPr>
                  <a:t> </a:t>
                </a:r>
              </a:p>
            </p:txBody>
          </p:sp>
        </mc:Fallback>
      </mc:AlternateContent>
      <p:pic>
        <p:nvPicPr>
          <p:cNvPr id="6" name="Picture 5" descr="Boosting diagram. Weak Model 1 predictions are saved as the y_hat_1 ensemble prediction.&#10;&#10;">
            <a:extLst>
              <a:ext uri="{FF2B5EF4-FFF2-40B4-BE49-F238E27FC236}">
                <a16:creationId xmlns:a16="http://schemas.microsoft.com/office/drawing/2014/main" id="{4686EC66-69E6-4406-AC48-5D1CE6E2E20B}"/>
              </a:ext>
            </a:extLst>
          </p:cNvPr>
          <p:cNvPicPr>
            <a:picLocks noChangeAspect="1"/>
          </p:cNvPicPr>
          <p:nvPr/>
        </p:nvPicPr>
        <p:blipFill>
          <a:blip r:embed="rId4"/>
          <a:stretch>
            <a:fillRect/>
          </a:stretch>
        </p:blipFill>
        <p:spPr>
          <a:xfrm>
            <a:off x="858063" y="3007544"/>
            <a:ext cx="10290940" cy="2950720"/>
          </a:xfrm>
          <a:prstGeom prst="rect">
            <a:avLst/>
          </a:prstGeom>
        </p:spPr>
      </p:pic>
    </p:spTree>
    <p:extLst>
      <p:ext uri="{BB962C8B-B14F-4D97-AF65-F5344CB8AC3E}">
        <p14:creationId xmlns:p14="http://schemas.microsoft.com/office/powerpoint/2010/main" val="20473145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A7FFB6C-09E4-4E05-B6D0-8D0FCC5A2C7C}"/>
              </a:ext>
            </a:extLst>
          </p:cNvPr>
          <p:cNvSpPr>
            <a:spLocks noGrp="1"/>
          </p:cNvSpPr>
          <p:nvPr>
            <p:ph type="sldNum" idx="97"/>
          </p:nvPr>
        </p:nvSpPr>
        <p:spPr/>
        <p:txBody>
          <a:bodyPr/>
          <a:lstStyle/>
          <a:p>
            <a:fld id="{86A8BF56-6CB3-514C-9A64-F39D95C9E25B}" type="slidenum">
              <a:rPr lang="en-US" smtClean="0"/>
              <a:pPr/>
              <a:t>21</a:t>
            </a:fld>
            <a:endParaRPr lang="en-US" dirty="0"/>
          </a:p>
        </p:txBody>
      </p:sp>
      <p:sp>
        <p:nvSpPr>
          <p:cNvPr id="2" name="Title 1">
            <a:extLst>
              <a:ext uri="{FF2B5EF4-FFF2-40B4-BE49-F238E27FC236}">
                <a16:creationId xmlns:a16="http://schemas.microsoft.com/office/drawing/2014/main" id="{C397BC28-97E7-8088-AC93-95A0DE788BA2}"/>
              </a:ext>
            </a:extLst>
          </p:cNvPr>
          <p:cNvSpPr>
            <a:spLocks noGrp="1"/>
          </p:cNvSpPr>
          <p:nvPr>
            <p:ph type="title" idx="1"/>
          </p:nvPr>
        </p:nvSpPr>
        <p:spPr/>
        <p:txBody>
          <a:bodyPr>
            <a:normAutofit fontScale="90000"/>
          </a:bodyPr>
          <a:lstStyle/>
          <a:p>
            <a:r>
              <a:rPr lang="en-US" dirty="0"/>
              <a:t>Boosting: Weak model 2</a:t>
            </a:r>
          </a:p>
        </p:txBody>
      </p:sp>
      <p:sp>
        <p:nvSpPr>
          <p:cNvPr id="4" name="Content Placeholder 2">
            <a:extLst>
              <a:ext uri="{FF2B5EF4-FFF2-40B4-BE49-F238E27FC236}">
                <a16:creationId xmlns:a16="http://schemas.microsoft.com/office/drawing/2014/main" id="{BC4F0A35-555C-4040-B2B9-BF07883405E6}"/>
              </a:ext>
            </a:extLst>
          </p:cNvPr>
          <p:cNvSpPr>
            <a:spLocks noGrp="1"/>
          </p:cNvSpPr>
          <p:nvPr>
            <p:ph idx="2"/>
          </p:nvPr>
        </p:nvSpPr>
        <p:spPr/>
        <p:txBody>
          <a:bodyPr/>
          <a:lstStyle/>
          <a:p>
            <a:r>
              <a:rPr lang="en-US" sz="2400" dirty="0"/>
              <a:t>Next, the model focuses on this error (the residual of the previous model).</a:t>
            </a:r>
          </a:p>
          <a:p>
            <a:r>
              <a:rPr lang="en-US" sz="2400" dirty="0"/>
              <a:t>The error becomes the target for Weak Model 2.</a:t>
            </a:r>
          </a:p>
          <a:p>
            <a:r>
              <a:rPr lang="en-US" sz="2400" dirty="0"/>
              <a:t>Hyperparameters are adjusted and informed by the error.</a:t>
            </a:r>
          </a:p>
        </p:txBody>
      </p:sp>
      <p:pic>
        <p:nvPicPr>
          <p:cNvPr id="6" name="Picture 5" descr="Boosting diagram. Weak Model 2 is added. Data 2 (x, y-y_hat_1) is used in Weak Model 2.">
            <a:extLst>
              <a:ext uri="{FF2B5EF4-FFF2-40B4-BE49-F238E27FC236}">
                <a16:creationId xmlns:a16="http://schemas.microsoft.com/office/drawing/2014/main" id="{1BEFE1A2-AA08-437D-9090-7BAA6C660101}"/>
              </a:ext>
            </a:extLst>
          </p:cNvPr>
          <p:cNvPicPr>
            <a:picLocks noChangeAspect="1"/>
          </p:cNvPicPr>
          <p:nvPr/>
        </p:nvPicPr>
        <p:blipFill>
          <a:blip r:embed="rId3"/>
          <a:stretch>
            <a:fillRect/>
          </a:stretch>
        </p:blipFill>
        <p:spPr>
          <a:xfrm>
            <a:off x="858064" y="2910000"/>
            <a:ext cx="10290940" cy="3048264"/>
          </a:xfrm>
          <a:prstGeom prst="rect">
            <a:avLst/>
          </a:prstGeom>
        </p:spPr>
      </p:pic>
    </p:spTree>
    <p:extLst>
      <p:ext uri="{BB962C8B-B14F-4D97-AF65-F5344CB8AC3E}">
        <p14:creationId xmlns:p14="http://schemas.microsoft.com/office/powerpoint/2010/main" val="30972374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843D1BF-9F72-4CF0-B234-B6307D94B0DE}"/>
              </a:ext>
            </a:extLst>
          </p:cNvPr>
          <p:cNvSpPr>
            <a:spLocks noGrp="1"/>
          </p:cNvSpPr>
          <p:nvPr>
            <p:ph type="sldNum" idx="97"/>
          </p:nvPr>
        </p:nvSpPr>
        <p:spPr/>
        <p:txBody>
          <a:bodyPr/>
          <a:lstStyle/>
          <a:p>
            <a:fld id="{86A8BF56-6CB3-514C-9A64-F39D95C9E25B}" type="slidenum">
              <a:rPr lang="en-US" smtClean="0"/>
              <a:pPr/>
              <a:t>22</a:t>
            </a:fld>
            <a:endParaRPr lang="en-US" dirty="0"/>
          </a:p>
        </p:txBody>
      </p:sp>
      <p:sp>
        <p:nvSpPr>
          <p:cNvPr id="2" name="Title 1">
            <a:extLst>
              <a:ext uri="{FF2B5EF4-FFF2-40B4-BE49-F238E27FC236}">
                <a16:creationId xmlns:a16="http://schemas.microsoft.com/office/drawing/2014/main" id="{C397BC28-97E7-8088-AC93-95A0DE788BA2}"/>
              </a:ext>
            </a:extLst>
          </p:cNvPr>
          <p:cNvSpPr>
            <a:spLocks noGrp="1"/>
          </p:cNvSpPr>
          <p:nvPr>
            <p:ph type="title" idx="1"/>
          </p:nvPr>
        </p:nvSpPr>
        <p:spPr/>
        <p:txBody>
          <a:bodyPr>
            <a:normAutofit fontScale="90000"/>
          </a:bodyPr>
          <a:lstStyle/>
          <a:p>
            <a:r>
              <a:rPr lang="en-US" dirty="0"/>
              <a:t>Boosting: Weak model 2 predictions</a:t>
            </a:r>
          </a:p>
        </p:txBody>
      </p:sp>
      <p:sp>
        <p:nvSpPr>
          <p:cNvPr id="4" name="Content Placeholder 2">
            <a:extLst>
              <a:ext uri="{FF2B5EF4-FFF2-40B4-BE49-F238E27FC236}">
                <a16:creationId xmlns:a16="http://schemas.microsoft.com/office/drawing/2014/main" id="{BC4F0A35-555C-4040-B2B9-BF07883405E6}"/>
              </a:ext>
            </a:extLst>
          </p:cNvPr>
          <p:cNvSpPr>
            <a:spLocks noGrp="1"/>
          </p:cNvSpPr>
          <p:nvPr>
            <p:ph idx="2"/>
          </p:nvPr>
        </p:nvSpPr>
        <p:spPr/>
        <p:txBody>
          <a:bodyPr/>
          <a:lstStyle/>
          <a:p>
            <a:r>
              <a:rPr lang="en-US" sz="2400" dirty="0"/>
              <a:t>Next, the model focuses on this error (the residual of the previous model).</a:t>
            </a:r>
          </a:p>
          <a:p>
            <a:r>
              <a:rPr lang="en-US" sz="2400" dirty="0"/>
              <a:t>The error becomes the target for Weak Model 2.</a:t>
            </a:r>
          </a:p>
          <a:p>
            <a:r>
              <a:rPr lang="en-US" sz="2400" dirty="0"/>
              <a:t>Hyperparameters are adjusted and informed by the error.</a:t>
            </a:r>
          </a:p>
        </p:txBody>
      </p:sp>
      <p:pic>
        <p:nvPicPr>
          <p:cNvPr id="7" name="Picture 6" descr="Boosting diagram. See details in notes.&#10;">
            <a:extLst>
              <a:ext uri="{FF2B5EF4-FFF2-40B4-BE49-F238E27FC236}">
                <a16:creationId xmlns:a16="http://schemas.microsoft.com/office/drawing/2014/main" id="{8E8D6A38-25EA-4847-A553-FBFDBDE77F42}"/>
              </a:ext>
            </a:extLst>
          </p:cNvPr>
          <p:cNvPicPr>
            <a:picLocks noChangeAspect="1"/>
          </p:cNvPicPr>
          <p:nvPr/>
        </p:nvPicPr>
        <p:blipFill>
          <a:blip r:embed="rId3"/>
          <a:stretch>
            <a:fillRect/>
          </a:stretch>
        </p:blipFill>
        <p:spPr>
          <a:xfrm>
            <a:off x="858064" y="2911312"/>
            <a:ext cx="10290940" cy="3042168"/>
          </a:xfrm>
          <a:prstGeom prst="rect">
            <a:avLst/>
          </a:prstGeom>
        </p:spPr>
      </p:pic>
    </p:spTree>
    <p:extLst>
      <p:ext uri="{BB962C8B-B14F-4D97-AF65-F5344CB8AC3E}">
        <p14:creationId xmlns:p14="http://schemas.microsoft.com/office/powerpoint/2010/main" val="17509988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88A6EDF-A075-4C05-B29A-0F80EF37AE60}"/>
              </a:ext>
            </a:extLst>
          </p:cNvPr>
          <p:cNvSpPr>
            <a:spLocks noGrp="1"/>
          </p:cNvSpPr>
          <p:nvPr>
            <p:ph type="sldNum" idx="97"/>
          </p:nvPr>
        </p:nvSpPr>
        <p:spPr/>
        <p:txBody>
          <a:bodyPr/>
          <a:lstStyle/>
          <a:p>
            <a:fld id="{86A8BF56-6CB3-514C-9A64-F39D95C9E25B}" type="slidenum">
              <a:rPr lang="en-US" smtClean="0"/>
              <a:pPr/>
              <a:t>23</a:t>
            </a:fld>
            <a:endParaRPr lang="en-US" dirty="0"/>
          </a:p>
        </p:txBody>
      </p:sp>
      <p:sp>
        <p:nvSpPr>
          <p:cNvPr id="2" name="Title 1">
            <a:extLst>
              <a:ext uri="{FF2B5EF4-FFF2-40B4-BE49-F238E27FC236}">
                <a16:creationId xmlns:a16="http://schemas.microsoft.com/office/drawing/2014/main" id="{C397BC28-97E7-8088-AC93-95A0DE788BA2}"/>
              </a:ext>
            </a:extLst>
          </p:cNvPr>
          <p:cNvSpPr>
            <a:spLocks noGrp="1"/>
          </p:cNvSpPr>
          <p:nvPr>
            <p:ph type="title" idx="1"/>
          </p:nvPr>
        </p:nvSpPr>
        <p:spPr/>
        <p:txBody>
          <a:bodyPr>
            <a:normAutofit fontScale="90000"/>
          </a:bodyPr>
          <a:lstStyle/>
          <a:p>
            <a:r>
              <a:rPr lang="en-US" dirty="0"/>
              <a:t>Boosting: Are more iterations needed?</a:t>
            </a:r>
          </a:p>
        </p:txBody>
      </p:sp>
      <p:sp>
        <p:nvSpPr>
          <p:cNvPr id="4" name="Content Placeholder 2">
            <a:extLst>
              <a:ext uri="{FF2B5EF4-FFF2-40B4-BE49-F238E27FC236}">
                <a16:creationId xmlns:a16="http://schemas.microsoft.com/office/drawing/2014/main" id="{BC4F0A35-555C-4040-B2B9-BF07883405E6}"/>
              </a:ext>
            </a:extLst>
          </p:cNvPr>
          <p:cNvSpPr>
            <a:spLocks noGrp="1"/>
          </p:cNvSpPr>
          <p:nvPr>
            <p:ph idx="2"/>
          </p:nvPr>
        </p:nvSpPr>
        <p:spPr/>
        <p:txBody>
          <a:bodyPr/>
          <a:lstStyle/>
          <a:p>
            <a:r>
              <a:rPr lang="en-US" dirty="0"/>
              <a:t>If the error is still too large, continue iterating.</a:t>
            </a:r>
          </a:p>
          <a:p>
            <a:r>
              <a:rPr lang="en-US" dirty="0"/>
              <a:t>Does this remind you of anything from a recent lesson?</a:t>
            </a:r>
          </a:p>
        </p:txBody>
      </p:sp>
      <p:pic>
        <p:nvPicPr>
          <p:cNvPr id="7" name="Picture 6" descr="Boosting diagram. See details in notes.">
            <a:extLst>
              <a:ext uri="{FF2B5EF4-FFF2-40B4-BE49-F238E27FC236}">
                <a16:creationId xmlns:a16="http://schemas.microsoft.com/office/drawing/2014/main" id="{D22F6003-5726-4EBC-8004-61AF3D1666D1}"/>
              </a:ext>
            </a:extLst>
          </p:cNvPr>
          <p:cNvPicPr>
            <a:picLocks noChangeAspect="1"/>
          </p:cNvPicPr>
          <p:nvPr/>
        </p:nvPicPr>
        <p:blipFill>
          <a:blip r:embed="rId3"/>
          <a:stretch>
            <a:fillRect/>
          </a:stretch>
        </p:blipFill>
        <p:spPr>
          <a:xfrm>
            <a:off x="859536" y="2907146"/>
            <a:ext cx="10607959" cy="3042168"/>
          </a:xfrm>
          <a:prstGeom prst="rect">
            <a:avLst/>
          </a:prstGeom>
        </p:spPr>
      </p:pic>
    </p:spTree>
    <p:extLst>
      <p:ext uri="{BB962C8B-B14F-4D97-AF65-F5344CB8AC3E}">
        <p14:creationId xmlns:p14="http://schemas.microsoft.com/office/powerpoint/2010/main" val="30825628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DEB5C3F-B813-4671-8935-FD3E0D0A5BDD}"/>
              </a:ext>
            </a:extLst>
          </p:cNvPr>
          <p:cNvSpPr>
            <a:spLocks noGrp="1"/>
          </p:cNvSpPr>
          <p:nvPr>
            <p:ph type="sldNum" idx="97"/>
          </p:nvPr>
        </p:nvSpPr>
        <p:spPr/>
        <p:txBody>
          <a:bodyPr/>
          <a:lstStyle/>
          <a:p>
            <a:fld id="{86A8BF56-6CB3-514C-9A64-F39D95C9E25B}" type="slidenum">
              <a:rPr lang="en-US" smtClean="0"/>
              <a:pPr/>
              <a:t>24</a:t>
            </a:fld>
            <a:endParaRPr lang="en-US" dirty="0"/>
          </a:p>
        </p:txBody>
      </p:sp>
      <p:sp>
        <p:nvSpPr>
          <p:cNvPr id="2" name="Title 1">
            <a:extLst>
              <a:ext uri="{FF2B5EF4-FFF2-40B4-BE49-F238E27FC236}">
                <a16:creationId xmlns:a16="http://schemas.microsoft.com/office/drawing/2014/main" id="{C397BC28-97E7-8088-AC93-95A0DE788BA2}"/>
              </a:ext>
            </a:extLst>
          </p:cNvPr>
          <p:cNvSpPr>
            <a:spLocks noGrp="1"/>
          </p:cNvSpPr>
          <p:nvPr>
            <p:ph type="title" idx="1"/>
          </p:nvPr>
        </p:nvSpPr>
        <p:spPr/>
        <p:txBody>
          <a:bodyPr>
            <a:normAutofit fontScale="90000"/>
          </a:bodyPr>
          <a:lstStyle/>
          <a:p>
            <a:r>
              <a:rPr lang="en-US" dirty="0"/>
              <a:t>GBM: Boosting trees</a:t>
            </a:r>
          </a:p>
        </p:txBody>
      </p:sp>
      <p:sp>
        <p:nvSpPr>
          <p:cNvPr id="4" name="Content Placeholder 2">
            <a:extLst>
              <a:ext uri="{FF2B5EF4-FFF2-40B4-BE49-F238E27FC236}">
                <a16:creationId xmlns:a16="http://schemas.microsoft.com/office/drawing/2014/main" id="{BC4F0A35-555C-4040-B2B9-BF07883405E6}"/>
              </a:ext>
            </a:extLst>
          </p:cNvPr>
          <p:cNvSpPr>
            <a:spLocks noGrp="1"/>
          </p:cNvSpPr>
          <p:nvPr>
            <p:ph idx="2"/>
          </p:nvPr>
        </p:nvSpPr>
        <p:spPr/>
        <p:txBody>
          <a:bodyPr/>
          <a:lstStyle/>
          <a:p>
            <a:r>
              <a:rPr lang="en-US" sz="2400" dirty="0"/>
              <a:t>Train a weak model on the given data, and make predictions with it.</a:t>
            </a:r>
          </a:p>
          <a:p>
            <a:r>
              <a:rPr lang="en-US" sz="2400" dirty="0"/>
              <a:t>Iteratively create a new model to learn to overcome prediction errors of the previous model (use the previous prediction error as the new target).</a:t>
            </a:r>
          </a:p>
        </p:txBody>
      </p:sp>
      <p:pic>
        <p:nvPicPr>
          <p:cNvPr id="6" name="Picture 5">
            <a:extLst>
              <a:ext uri="{FF2B5EF4-FFF2-40B4-BE49-F238E27FC236}">
                <a16:creationId xmlns:a16="http://schemas.microsoft.com/office/drawing/2014/main" id="{17116924-914A-4693-B810-FEBE985D3563}"/>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859536" y="2908766"/>
            <a:ext cx="10607959" cy="3042168"/>
          </a:xfrm>
          <a:prstGeom prst="rect">
            <a:avLst/>
          </a:prstGeom>
        </p:spPr>
      </p:pic>
    </p:spTree>
    <p:extLst>
      <p:ext uri="{BB962C8B-B14F-4D97-AF65-F5344CB8AC3E}">
        <p14:creationId xmlns:p14="http://schemas.microsoft.com/office/powerpoint/2010/main" val="5842344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C75EA0C-8C16-491E-A98D-EC6AAF47AE7B}"/>
              </a:ext>
            </a:extLst>
          </p:cNvPr>
          <p:cNvSpPr>
            <a:spLocks noGrp="1"/>
          </p:cNvSpPr>
          <p:nvPr>
            <p:ph type="sldNum" idx="97"/>
          </p:nvPr>
        </p:nvSpPr>
        <p:spPr/>
        <p:txBody>
          <a:bodyPr/>
          <a:lstStyle/>
          <a:p>
            <a:fld id="{86A8BF56-6CB3-514C-9A64-F39D95C9E25B}" type="slidenum">
              <a:rPr lang="en-US" smtClean="0"/>
              <a:pPr/>
              <a:t>25</a:t>
            </a:fld>
            <a:endParaRPr lang="en-US" dirty="0"/>
          </a:p>
        </p:txBody>
      </p:sp>
      <p:sp>
        <p:nvSpPr>
          <p:cNvPr id="2" name="Title 1">
            <a:extLst>
              <a:ext uri="{FF2B5EF4-FFF2-40B4-BE49-F238E27FC236}">
                <a16:creationId xmlns:a16="http://schemas.microsoft.com/office/drawing/2014/main" id="{39E499D1-8FC6-FAB3-A6EC-804F725646DD}"/>
              </a:ext>
            </a:extLst>
          </p:cNvPr>
          <p:cNvSpPr>
            <a:spLocks noGrp="1"/>
          </p:cNvSpPr>
          <p:nvPr>
            <p:ph type="title" idx="1"/>
          </p:nvPr>
        </p:nvSpPr>
        <p:spPr/>
        <p:txBody>
          <a:bodyPr>
            <a:normAutofit fontScale="90000"/>
          </a:bodyPr>
          <a:lstStyle/>
          <a:p>
            <a:r>
              <a:rPr lang="en-US" dirty="0"/>
              <a:t>Gradient boosting in Python</a:t>
            </a:r>
          </a:p>
        </p:txBody>
      </p:sp>
      <p:sp>
        <p:nvSpPr>
          <p:cNvPr id="3" name="Content Placeholder 2">
            <a:extLst>
              <a:ext uri="{FF2B5EF4-FFF2-40B4-BE49-F238E27FC236}">
                <a16:creationId xmlns:a16="http://schemas.microsoft.com/office/drawing/2014/main" id="{0F5751C6-420E-C18D-6508-E566360A9CAF}"/>
              </a:ext>
            </a:extLst>
          </p:cNvPr>
          <p:cNvSpPr>
            <a:spLocks noGrp="1"/>
          </p:cNvSpPr>
          <p:nvPr>
            <p:ph idx="2"/>
          </p:nvPr>
        </p:nvSpPr>
        <p:spPr/>
        <p:txBody>
          <a:bodyPr/>
          <a:lstStyle/>
          <a:p>
            <a:r>
              <a:rPr lang="en-US" dirty="0"/>
              <a:t>sklearn GBM algorithms:</a:t>
            </a:r>
          </a:p>
          <a:p>
            <a:pPr lvl="1"/>
            <a:r>
              <a:rPr lang="en-US" dirty="0"/>
              <a:t>GradientBoostingClassifier (Regressor)</a:t>
            </a:r>
          </a:p>
          <a:p>
            <a:pPr lvl="1"/>
            <a:r>
              <a:rPr lang="en-US" dirty="0"/>
              <a:t>HistGradientBoostingClassifier (Regressor) – Faster, experimental</a:t>
            </a:r>
          </a:p>
          <a:p>
            <a:r>
              <a:rPr lang="en-US" dirty="0"/>
              <a:t>Additional third-party libraries provide computationally efficient alternate GBM implementations, with better results in practice:</a:t>
            </a:r>
          </a:p>
          <a:p>
            <a:pPr lvl="1"/>
            <a:r>
              <a:rPr lang="en-US" dirty="0"/>
              <a:t>XGBoost (</a:t>
            </a:r>
            <a:r>
              <a:rPr lang="en-US" b="1" dirty="0">
                <a:solidFill>
                  <a:schemeClr val="accent6"/>
                </a:solidFill>
              </a:rPr>
              <a:t>Ex</a:t>
            </a:r>
            <a:r>
              <a:rPr lang="en-US" dirty="0"/>
              <a:t>treme </a:t>
            </a:r>
            <a:r>
              <a:rPr lang="en-US" b="1" dirty="0">
                <a:solidFill>
                  <a:schemeClr val="accent6"/>
                </a:solidFill>
              </a:rPr>
              <a:t>G</a:t>
            </a:r>
            <a:r>
              <a:rPr lang="en-US" dirty="0"/>
              <a:t>radient </a:t>
            </a:r>
            <a:r>
              <a:rPr lang="en-US" b="1" dirty="0">
                <a:solidFill>
                  <a:schemeClr val="accent6"/>
                </a:solidFill>
              </a:rPr>
              <a:t>Boost</a:t>
            </a:r>
            <a:r>
              <a:rPr lang="en-US" dirty="0"/>
              <a:t>ing): Efficient compute, memory</a:t>
            </a:r>
          </a:p>
          <a:p>
            <a:pPr lvl="1"/>
            <a:r>
              <a:rPr lang="en-US" dirty="0"/>
              <a:t>LightGBM: Much faster</a:t>
            </a:r>
          </a:p>
          <a:p>
            <a:pPr lvl="1"/>
            <a:r>
              <a:rPr lang="en-US" dirty="0"/>
              <a:t>CatBoost (</a:t>
            </a:r>
            <a:r>
              <a:rPr lang="en-US" b="1" dirty="0">
                <a:solidFill>
                  <a:schemeClr val="accent6"/>
                </a:solidFill>
              </a:rPr>
              <a:t>Cat</a:t>
            </a:r>
            <a:r>
              <a:rPr lang="en-US" dirty="0"/>
              <a:t>egory Gradient </a:t>
            </a:r>
            <a:r>
              <a:rPr lang="en-US" b="1" dirty="0">
                <a:solidFill>
                  <a:schemeClr val="accent6"/>
                </a:solidFill>
              </a:rPr>
              <a:t>Boost</a:t>
            </a:r>
            <a:r>
              <a:rPr lang="en-US" dirty="0"/>
              <a:t>ing): Fast, supports categoricals</a:t>
            </a:r>
          </a:p>
        </p:txBody>
      </p:sp>
    </p:spTree>
    <p:extLst>
      <p:ext uri="{BB962C8B-B14F-4D97-AF65-F5344CB8AC3E}">
        <p14:creationId xmlns:p14="http://schemas.microsoft.com/office/powerpoint/2010/main" val="34466670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CC1F1BD7-A915-4563-8A07-BA59C3DBCF06}"/>
              </a:ext>
            </a:extLst>
          </p:cNvPr>
          <p:cNvSpPr>
            <a:spLocks noGrp="1"/>
          </p:cNvSpPr>
          <p:nvPr>
            <p:ph type="sldNum" idx="97"/>
          </p:nvPr>
        </p:nvSpPr>
        <p:spPr/>
        <p:txBody>
          <a:bodyPr/>
          <a:lstStyle/>
          <a:p>
            <a:fld id="{86A8BF56-6CB3-514C-9A64-F39D95C9E25B}" type="slidenum">
              <a:rPr lang="en-US" smtClean="0"/>
              <a:pPr/>
              <a:t>26</a:t>
            </a:fld>
            <a:endParaRPr lang="en-US" dirty="0"/>
          </a:p>
        </p:txBody>
      </p:sp>
      <p:sp>
        <p:nvSpPr>
          <p:cNvPr id="2" name="Title 1">
            <a:extLst>
              <a:ext uri="{FF2B5EF4-FFF2-40B4-BE49-F238E27FC236}">
                <a16:creationId xmlns:a16="http://schemas.microsoft.com/office/drawing/2014/main" id="{C5F136B5-1C6E-BBD4-7955-39F1D27EBB37}"/>
              </a:ext>
            </a:extLst>
          </p:cNvPr>
          <p:cNvSpPr>
            <a:spLocks noGrp="1"/>
          </p:cNvSpPr>
          <p:nvPr>
            <p:ph type="title" idx="1"/>
          </p:nvPr>
        </p:nvSpPr>
        <p:spPr/>
        <p:txBody>
          <a:bodyPr>
            <a:normAutofit fontScale="90000"/>
          </a:bodyPr>
          <a:lstStyle/>
          <a:p>
            <a:r>
              <a:rPr lang="en-US" dirty="0"/>
              <a:t>GradientBoostingClassifier in sklearn</a:t>
            </a:r>
          </a:p>
        </p:txBody>
      </p:sp>
      <p:sp>
        <p:nvSpPr>
          <p:cNvPr id="3" name="Content Placeholder 2">
            <a:extLst>
              <a:ext uri="{FF2B5EF4-FFF2-40B4-BE49-F238E27FC236}">
                <a16:creationId xmlns:a16="http://schemas.microsoft.com/office/drawing/2014/main" id="{8B34F040-8389-61B3-2CBC-CE41DB8EAA5B}"/>
              </a:ext>
            </a:extLst>
          </p:cNvPr>
          <p:cNvSpPr>
            <a:spLocks noGrp="1"/>
          </p:cNvSpPr>
          <p:nvPr>
            <p:ph idx="2"/>
          </p:nvPr>
        </p:nvSpPr>
        <p:spPr/>
        <p:txBody>
          <a:bodyPr/>
          <a:lstStyle/>
          <a:p>
            <a:r>
              <a:rPr lang="en-US" dirty="0"/>
              <a:t>The ensemble module provides a boosting classifier and a boosting regressor.</a:t>
            </a:r>
          </a:p>
        </p:txBody>
      </p:sp>
      <p:sp>
        <p:nvSpPr>
          <p:cNvPr id="8" name="Text Placeholder 3">
            <a:extLst>
              <a:ext uri="{FF2B5EF4-FFF2-40B4-BE49-F238E27FC236}">
                <a16:creationId xmlns:a16="http://schemas.microsoft.com/office/drawing/2014/main" id="{C9EFE554-5B4A-4C47-B968-60A2B7DD225B}"/>
              </a:ext>
            </a:extLst>
          </p:cNvPr>
          <p:cNvSpPr txBox="1">
            <a:spLocks/>
          </p:cNvSpPr>
          <p:nvPr/>
        </p:nvSpPr>
        <p:spPr>
          <a:xfrm>
            <a:off x="496306" y="2229660"/>
            <a:ext cx="11199388" cy="1100469"/>
          </a:xfrm>
          <a:prstGeom prst="rect">
            <a:avLst/>
          </a:prstGeom>
          <a:solidFill>
            <a:srgbClr val="F1F3F3"/>
          </a:solidFill>
          <a:ln>
            <a:solidFill>
              <a:schemeClr val="tx1"/>
            </a:solidFill>
          </a:ln>
          <a:effectLst>
            <a:outerShdw blurRad="50800" dist="38100" dir="2700000" algn="tl" rotWithShape="0">
              <a:prstClr val="black">
                <a:alpha val="40000"/>
              </a:prstClr>
            </a:outerShdw>
          </a:effectLst>
        </p:spPr>
        <p:txBody>
          <a:bodyPr vert="horz" lIns="91440" tIns="45720" rIns="91440" bIns="45720" rtlCol="0">
            <a:noAutofit/>
          </a:bodyPr>
          <a:lstStyle>
            <a:lvl1pPr marL="228600" indent="-228600" algn="l" defTabSz="914400" rtl="0" eaLnBrk="1" latinLnBrk="0" hangingPunct="1">
              <a:lnSpc>
                <a:spcPct val="100000"/>
              </a:lnSpc>
              <a:spcBef>
                <a:spcPts val="1000"/>
              </a:spcBef>
              <a:spcAft>
                <a:spcPts val="600"/>
              </a:spcAft>
              <a:buClr>
                <a:schemeClr val="tx2"/>
              </a:buClr>
              <a:buFont typeface="Amazon Ember Display"/>
              <a:buChar char="•"/>
              <a:defRPr lang="en-US" sz="2800" kern="1200">
                <a:solidFill>
                  <a:srgbClr val="232F3E"/>
                </a:solidFill>
                <a:latin typeface="Amazon Ember display"/>
              </a:defRPr>
            </a:lvl1pPr>
            <a:lvl2pPr marL="457200" indent="-223838" algn="l" defTabSz="914400" rtl="0" eaLnBrk="1" latinLnBrk="0" hangingPunct="1">
              <a:lnSpc>
                <a:spcPct val="100000"/>
              </a:lnSpc>
              <a:spcBef>
                <a:spcPts val="500"/>
              </a:spcBef>
              <a:spcAft>
                <a:spcPts val="600"/>
              </a:spcAft>
              <a:buClr>
                <a:schemeClr val="tx2"/>
              </a:buClr>
              <a:buFont typeface="Amazon Ember Display"/>
              <a:buChar char="•"/>
              <a:tabLst/>
              <a:defRPr lang="en-US" sz="2400" kern="1200">
                <a:solidFill>
                  <a:srgbClr val="232F3E"/>
                </a:solidFill>
                <a:latin typeface="Amazon Ember display"/>
              </a:defRPr>
            </a:lvl2pPr>
            <a:lvl3pPr marL="6858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2000" kern="1200">
                <a:solidFill>
                  <a:srgbClr val="232F3E"/>
                </a:solidFill>
                <a:latin typeface="Amazon Ember display"/>
              </a:defRPr>
            </a:lvl3pPr>
            <a:lvl4pPr marL="9144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1800" kern="1200">
                <a:solidFill>
                  <a:srgbClr val="232F3E"/>
                </a:solidFill>
                <a:latin typeface="Amazon Ember display"/>
              </a:defRPr>
            </a:lvl4pPr>
            <a:lvl5pPr marL="1147763" indent="-233363" algn="l" defTabSz="914400" rtl="0" eaLnBrk="1" latinLnBrk="0" hangingPunct="1">
              <a:lnSpc>
                <a:spcPct val="100000"/>
              </a:lnSpc>
              <a:spcBef>
                <a:spcPts val="500"/>
              </a:spcBef>
              <a:spcAft>
                <a:spcPts val="600"/>
              </a:spcAft>
              <a:buClr>
                <a:schemeClr val="tx2"/>
              </a:buClr>
              <a:buFont typeface="Arial" panose="020B0604020202020204" pitchFamily="34" charset="0"/>
              <a:buChar char="•"/>
              <a:tabLst/>
              <a:defRPr lang="en-US" sz="1800" kern="120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a:lstStyle>
          <a:p>
            <a:pPr marL="0" indent="0">
              <a:spcBef>
                <a:spcPts val="0"/>
              </a:spcBef>
              <a:spcAft>
                <a:spcPts val="0"/>
              </a:spcAft>
              <a:buNone/>
            </a:pPr>
            <a:r>
              <a:rPr lang="en-US" sz="1600" dirty="0">
                <a:latin typeface="Lucida Console" panose="020B0609040504020204" pitchFamily="49" charset="0"/>
              </a:rPr>
              <a:t># Example of gradient boosting classifier code</a:t>
            </a:r>
          </a:p>
          <a:p>
            <a:pPr marL="0" indent="0">
              <a:spcBef>
                <a:spcPts val="0"/>
              </a:spcBef>
              <a:spcAft>
                <a:spcPts val="0"/>
              </a:spcAft>
              <a:buNone/>
            </a:pPr>
            <a:endParaRPr lang="en-US" sz="1600" dirty="0">
              <a:latin typeface="Lucida Console" panose="020B0609040504020204" pitchFamily="49" charset="0"/>
            </a:endParaRPr>
          </a:p>
          <a:p>
            <a:pPr marL="0" indent="0">
              <a:spcBef>
                <a:spcPts val="0"/>
              </a:spcBef>
              <a:spcAft>
                <a:spcPts val="0"/>
              </a:spcAft>
              <a:buNone/>
            </a:pPr>
            <a:r>
              <a:rPr lang="en-US" sz="1600" dirty="0">
                <a:solidFill>
                  <a:schemeClr val="accent5"/>
                </a:solidFill>
                <a:latin typeface="Lucida Console" panose="020B0609040504020204" pitchFamily="49" charset="0"/>
              </a:rPr>
              <a:t>GradientBoostingClassifier(n_estimators=100, learning_rate=0.1, min_samples_split=2, min_samples_leaf=1, max_depth=3)</a:t>
            </a:r>
          </a:p>
        </p:txBody>
      </p:sp>
      <p:sp>
        <p:nvSpPr>
          <p:cNvPr id="4" name="Content Placeholder 5">
            <a:extLst>
              <a:ext uri="{FF2B5EF4-FFF2-40B4-BE49-F238E27FC236}">
                <a16:creationId xmlns:a16="http://schemas.microsoft.com/office/drawing/2014/main" id="{E36A5409-CF83-1A09-7380-82D409EA01BA}"/>
              </a:ext>
            </a:extLst>
          </p:cNvPr>
          <p:cNvSpPr txBox="1">
            <a:spLocks/>
          </p:cNvSpPr>
          <p:nvPr/>
        </p:nvSpPr>
        <p:spPr>
          <a:xfrm>
            <a:off x="365760" y="3443926"/>
            <a:ext cx="11466576" cy="577202"/>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spcAft>
                <a:spcPts val="600"/>
              </a:spcAft>
              <a:buClr>
                <a:schemeClr val="tx2"/>
              </a:buClr>
              <a:buFont typeface="Amazon Ember Display"/>
              <a:buChar char="•"/>
              <a:defRPr lang="en-US" sz="2800" kern="1200">
                <a:solidFill>
                  <a:srgbClr val="232F3E"/>
                </a:solidFill>
                <a:latin typeface="Amazon Ember display"/>
              </a:defRPr>
            </a:lvl1pPr>
            <a:lvl2pPr marL="457200" indent="-223838" algn="l" defTabSz="914400" rtl="0" eaLnBrk="1" latinLnBrk="0" hangingPunct="1">
              <a:lnSpc>
                <a:spcPct val="100000"/>
              </a:lnSpc>
              <a:spcBef>
                <a:spcPts val="500"/>
              </a:spcBef>
              <a:spcAft>
                <a:spcPts val="600"/>
              </a:spcAft>
              <a:buClr>
                <a:schemeClr val="tx2"/>
              </a:buClr>
              <a:buFont typeface="Amazon Ember Display"/>
              <a:buChar char="•"/>
              <a:tabLst/>
              <a:defRPr lang="en-US" sz="2400" kern="1200">
                <a:solidFill>
                  <a:srgbClr val="232F3E"/>
                </a:solidFill>
                <a:latin typeface="Amazon Ember display"/>
              </a:defRPr>
            </a:lvl2pPr>
            <a:lvl3pPr marL="6858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2000" kern="1200">
                <a:solidFill>
                  <a:srgbClr val="232F3E"/>
                </a:solidFill>
                <a:latin typeface="Amazon Ember display"/>
              </a:defRPr>
            </a:lvl3pPr>
            <a:lvl4pPr marL="9144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1800" kern="1200">
                <a:solidFill>
                  <a:srgbClr val="232F3E"/>
                </a:solidFill>
                <a:latin typeface="Amazon Ember display"/>
              </a:defRPr>
            </a:lvl4pPr>
            <a:lvl5pPr marL="1147763" indent="-233363" algn="l" defTabSz="914400" rtl="0" eaLnBrk="1" latinLnBrk="0" hangingPunct="1">
              <a:lnSpc>
                <a:spcPct val="100000"/>
              </a:lnSpc>
              <a:spcBef>
                <a:spcPts val="500"/>
              </a:spcBef>
              <a:spcAft>
                <a:spcPts val="600"/>
              </a:spcAft>
              <a:buClr>
                <a:schemeClr val="tx2"/>
              </a:buClr>
              <a:buFont typeface="Arial" panose="020B0604020202020204" pitchFamily="34" charset="0"/>
              <a:buChar char="•"/>
              <a:tabLst/>
              <a:defRPr lang="en-US" sz="1800" kern="120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a:lstStyle>
          <a:p>
            <a:pPr indent="0">
              <a:buFont typeface="Amazon Ember Display"/>
              <a:buNone/>
            </a:pPr>
            <a:r>
              <a:rPr lang="en-US" sz="2400" dirty="0"/>
              <a:t>The GradientBoostingClassifier can be used with .fit() and .predict().</a:t>
            </a:r>
          </a:p>
        </p:txBody>
      </p:sp>
      <p:sp>
        <p:nvSpPr>
          <p:cNvPr id="7" name="TextBox 6">
            <a:extLst>
              <a:ext uri="{FF2B5EF4-FFF2-40B4-BE49-F238E27FC236}">
                <a16:creationId xmlns:a16="http://schemas.microsoft.com/office/drawing/2014/main" id="{24D053F0-AAB6-4EF3-82A7-CAC5D10606EF}"/>
              </a:ext>
            </a:extLst>
          </p:cNvPr>
          <p:cNvSpPr txBox="1"/>
          <p:nvPr/>
        </p:nvSpPr>
        <p:spPr>
          <a:xfrm>
            <a:off x="365760" y="4382308"/>
            <a:ext cx="11296650" cy="1340008"/>
          </a:xfrm>
          <a:prstGeom prst="rect">
            <a:avLst/>
          </a:prstGeom>
        </p:spPr>
        <p:txBody>
          <a:bodyPr vert="horz" lIns="91440" tIns="45720" rIns="91440" bIns="45720" rtlCol="0">
            <a:noAutofit/>
          </a:bodyPr>
          <a:lstStyle>
            <a:defPPr>
              <a:defRPr lang="en-US"/>
            </a:defPPr>
            <a:lvl1pPr marL="228600" indent="-228600">
              <a:lnSpc>
                <a:spcPct val="100000"/>
              </a:lnSpc>
              <a:spcBef>
                <a:spcPts val="1000"/>
              </a:spcBef>
              <a:spcAft>
                <a:spcPts val="600"/>
              </a:spcAft>
              <a:buClr>
                <a:schemeClr val="tx2"/>
              </a:buClr>
              <a:buFont typeface="Amazon Ember Display"/>
              <a:buChar char="•"/>
              <a:defRPr lang="en-US" sz="2800">
                <a:solidFill>
                  <a:srgbClr val="232F3E"/>
                </a:solidFill>
                <a:latin typeface="Amazon Ember display"/>
              </a:defRPr>
            </a:lvl1pPr>
            <a:lvl2pPr indent="-223838">
              <a:lnSpc>
                <a:spcPct val="100000"/>
              </a:lnSpc>
              <a:spcBef>
                <a:spcPts val="500"/>
              </a:spcBef>
              <a:spcAft>
                <a:spcPts val="600"/>
              </a:spcAft>
              <a:buClr>
                <a:schemeClr val="tx2"/>
              </a:buClr>
              <a:buFont typeface="Amazon Ember Display"/>
              <a:buChar char="•"/>
              <a:tabLst/>
              <a:defRPr lang="en-US" sz="2400">
                <a:solidFill>
                  <a:srgbClr val="232F3E"/>
                </a:solidFill>
                <a:latin typeface="Amazon Ember display"/>
              </a:defRPr>
            </a:lvl2pPr>
            <a:lvl3pPr marL="685800" indent="-228600">
              <a:lnSpc>
                <a:spcPct val="100000"/>
              </a:lnSpc>
              <a:spcBef>
                <a:spcPts val="500"/>
              </a:spcBef>
              <a:spcAft>
                <a:spcPts val="600"/>
              </a:spcAft>
              <a:buClr>
                <a:schemeClr val="tx2"/>
              </a:buClr>
              <a:buFont typeface="Amazon Ember Display"/>
              <a:buChar char="•"/>
              <a:tabLst/>
              <a:defRPr lang="en-US" sz="2000">
                <a:solidFill>
                  <a:srgbClr val="232F3E"/>
                </a:solidFill>
                <a:latin typeface="Amazon Ember display"/>
              </a:defRPr>
            </a:lvl3pPr>
            <a:lvl4pPr marL="914400" indent="-228600">
              <a:lnSpc>
                <a:spcPct val="100000"/>
              </a:lnSpc>
              <a:spcBef>
                <a:spcPts val="500"/>
              </a:spcBef>
              <a:spcAft>
                <a:spcPts val="600"/>
              </a:spcAft>
              <a:buClr>
                <a:schemeClr val="tx2"/>
              </a:buClr>
              <a:buFont typeface="Amazon Ember Display"/>
              <a:buChar char="•"/>
              <a:tabLst/>
              <a:defRPr lang="en-US">
                <a:solidFill>
                  <a:srgbClr val="232F3E"/>
                </a:solidFill>
                <a:latin typeface="Amazon Ember display"/>
              </a:defRPr>
            </a:lvl4pPr>
            <a:lvl5pPr marL="1147763" indent="-233363">
              <a:lnSpc>
                <a:spcPct val="100000"/>
              </a:lnSpc>
              <a:spcBef>
                <a:spcPts val="500"/>
              </a:spcBef>
              <a:spcAft>
                <a:spcPts val="600"/>
              </a:spcAft>
              <a:buClr>
                <a:schemeClr val="tx2"/>
              </a:buClr>
              <a:buFont typeface="Arial" panose="020B0604020202020204" pitchFamily="34" charset="0"/>
              <a:buChar char="•"/>
              <a:tabLst/>
              <a:defRPr lang="en-US">
                <a:solidFill>
                  <a:srgbClr val="232F3E"/>
                </a:solidFill>
                <a:latin typeface="Amazon Ember display"/>
              </a:defRPr>
            </a:lvl5pPr>
            <a:lvl6pPr marL="2514600" indent="-228600">
              <a:lnSpc>
                <a:spcPct val="90000"/>
              </a:lnSpc>
              <a:spcBef>
                <a:spcPts val="500"/>
              </a:spcBef>
              <a:buFont typeface="Amazon Ember Display"/>
              <a:buChar char="•"/>
              <a:defRPr>
                <a:latin typeface="Amazon Ember display"/>
              </a:defRPr>
            </a:lvl6pPr>
            <a:lvl7pPr marL="2971800" indent="-228600">
              <a:lnSpc>
                <a:spcPct val="90000"/>
              </a:lnSpc>
              <a:spcBef>
                <a:spcPts val="500"/>
              </a:spcBef>
              <a:buFont typeface="Amazon Ember Display"/>
              <a:buChar char="•"/>
              <a:defRPr>
                <a:latin typeface="Amazon Ember display"/>
              </a:defRPr>
            </a:lvl7pPr>
            <a:lvl8pPr marL="3429000" indent="-228600">
              <a:lnSpc>
                <a:spcPct val="90000"/>
              </a:lnSpc>
              <a:spcBef>
                <a:spcPts val="500"/>
              </a:spcBef>
              <a:buFont typeface="Amazon Ember Display"/>
              <a:buChar char="•"/>
              <a:defRPr>
                <a:latin typeface="Amazon Ember display"/>
              </a:defRPr>
            </a:lvl8pPr>
            <a:lvl9pPr marL="3886200" indent="-228600">
              <a:lnSpc>
                <a:spcPct val="90000"/>
              </a:lnSpc>
              <a:spcBef>
                <a:spcPts val="500"/>
              </a:spcBef>
              <a:buFont typeface="Amazon Ember Display"/>
              <a:buChar char="•"/>
              <a:defRPr>
                <a:latin typeface="Amazon Ember display"/>
              </a:defRPr>
            </a:lvl9pPr>
          </a:lstStyle>
          <a:p>
            <a:r>
              <a:rPr lang="en-US" dirty="0"/>
              <a:t>The full interface is larger. </a:t>
            </a:r>
          </a:p>
          <a:p>
            <a:r>
              <a:rPr lang="en-US" dirty="0"/>
              <a:t>Notice the mix of boosting-specific and tree-specific parameters.</a:t>
            </a:r>
          </a:p>
        </p:txBody>
      </p:sp>
    </p:spTree>
    <p:extLst>
      <p:ext uri="{BB962C8B-B14F-4D97-AF65-F5344CB8AC3E}">
        <p14:creationId xmlns:p14="http://schemas.microsoft.com/office/powerpoint/2010/main" val="29357478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D4D312D-5E01-4E85-AF03-B93F7ABDA53E}"/>
              </a:ext>
            </a:extLst>
          </p:cNvPr>
          <p:cNvSpPr>
            <a:spLocks noGrp="1"/>
          </p:cNvSpPr>
          <p:nvPr>
            <p:ph type="sldNum" idx="97"/>
          </p:nvPr>
        </p:nvSpPr>
        <p:spPr/>
        <p:txBody>
          <a:bodyPr/>
          <a:lstStyle/>
          <a:p>
            <a:fld id="{86A8BF56-6CB3-514C-9A64-F39D95C9E25B}" type="slidenum">
              <a:rPr lang="en-US" smtClean="0"/>
              <a:pPr/>
              <a:t>27</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lstStyle/>
          <a:p>
            <a:r>
              <a:rPr lang="en-US" dirty="0"/>
              <a:t>Ensemble learning method 3: Stacking</a:t>
            </a:r>
          </a:p>
        </p:txBody>
      </p:sp>
      <p:sp>
        <p:nvSpPr>
          <p:cNvPr id="4" name="Text Placeholder 3">
            <a:extLst>
              <a:ext uri="{FF2B5EF4-FFF2-40B4-BE49-F238E27FC236}">
                <a16:creationId xmlns:a16="http://schemas.microsoft.com/office/drawing/2014/main" id="{BAABC344-3F15-DB49-EAE6-71C7C2F202F1}"/>
              </a:ext>
            </a:extLst>
          </p:cNvPr>
          <p:cNvSpPr>
            <a:spLocks noGrp="1"/>
          </p:cNvSpPr>
          <p:nvPr>
            <p:ph type="body" idx="2"/>
          </p:nvPr>
        </p:nvSpPr>
        <p:spPr/>
        <p:txBody>
          <a:bodyPr/>
          <a:lstStyle/>
          <a:p>
            <a:endParaRPr lang="en-US"/>
          </a:p>
        </p:txBody>
      </p:sp>
    </p:spTree>
    <p:extLst>
      <p:ext uri="{BB962C8B-B14F-4D97-AF65-F5344CB8AC3E}">
        <p14:creationId xmlns:p14="http://schemas.microsoft.com/office/powerpoint/2010/main" val="21413080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60C412-6993-4570-8CAF-BC2E5F47D5FC}"/>
              </a:ext>
            </a:extLst>
          </p:cNvPr>
          <p:cNvSpPr>
            <a:spLocks noGrp="1"/>
          </p:cNvSpPr>
          <p:nvPr>
            <p:ph type="sldNum" idx="97"/>
          </p:nvPr>
        </p:nvSpPr>
        <p:spPr/>
        <p:txBody>
          <a:bodyPr/>
          <a:lstStyle/>
          <a:p>
            <a:fld id="{86A8BF56-6CB3-514C-9A64-F39D95C9E25B}" type="slidenum">
              <a:rPr lang="en-US" smtClean="0"/>
              <a:pPr/>
              <a:t>28</a:t>
            </a:fld>
            <a:endParaRPr lang="en-US" dirty="0"/>
          </a:p>
        </p:txBody>
      </p:sp>
      <p:sp>
        <p:nvSpPr>
          <p:cNvPr id="2" name="Title 1">
            <a:extLst>
              <a:ext uri="{FF2B5EF4-FFF2-40B4-BE49-F238E27FC236}">
                <a16:creationId xmlns:a16="http://schemas.microsoft.com/office/drawing/2014/main" id="{BA0B51A1-E9B1-2C4E-04D7-BF1F0E5D0605}"/>
              </a:ext>
            </a:extLst>
          </p:cNvPr>
          <p:cNvSpPr>
            <a:spLocks noGrp="1"/>
          </p:cNvSpPr>
          <p:nvPr>
            <p:ph type="title" idx="1"/>
          </p:nvPr>
        </p:nvSpPr>
        <p:spPr/>
        <p:txBody>
          <a:bodyPr>
            <a:normAutofit fontScale="90000"/>
          </a:bodyPr>
          <a:lstStyle/>
          <a:p>
            <a:r>
              <a:rPr lang="en-US" dirty="0"/>
              <a:t>Stacking (1 of 2)</a:t>
            </a:r>
          </a:p>
        </p:txBody>
      </p:sp>
      <p:sp>
        <p:nvSpPr>
          <p:cNvPr id="3" name="Content Placeholder 2">
            <a:extLst>
              <a:ext uri="{FF2B5EF4-FFF2-40B4-BE49-F238E27FC236}">
                <a16:creationId xmlns:a16="http://schemas.microsoft.com/office/drawing/2014/main" id="{A53DC0F9-B912-9D0F-F003-4FAC99E6B68E}"/>
              </a:ext>
            </a:extLst>
          </p:cNvPr>
          <p:cNvSpPr>
            <a:spLocks noGrp="1"/>
          </p:cNvSpPr>
          <p:nvPr>
            <p:ph idx="2"/>
          </p:nvPr>
        </p:nvSpPr>
        <p:spPr/>
        <p:txBody>
          <a:bodyPr/>
          <a:lstStyle/>
          <a:p>
            <a:pPr marL="0" indent="0">
              <a:buNone/>
            </a:pPr>
            <a:r>
              <a:rPr lang="en-US" dirty="0"/>
              <a:t>Stacking is a way to generalize the ensembling approach to combine outputs of various types of models. This method improves on the combination as well.</a:t>
            </a:r>
          </a:p>
        </p:txBody>
      </p:sp>
      <p:pic>
        <p:nvPicPr>
          <p:cNvPr id="6" name="Picture 5" descr="Stacking diagram. See details in notes.">
            <a:extLst>
              <a:ext uri="{FF2B5EF4-FFF2-40B4-BE49-F238E27FC236}">
                <a16:creationId xmlns:a16="http://schemas.microsoft.com/office/drawing/2014/main" id="{1AAB8A28-61E8-4C6D-9D34-F5A67D71B059}"/>
              </a:ext>
            </a:extLst>
          </p:cNvPr>
          <p:cNvPicPr>
            <a:picLocks noChangeAspect="1"/>
          </p:cNvPicPr>
          <p:nvPr/>
        </p:nvPicPr>
        <p:blipFill>
          <a:blip r:embed="rId3"/>
          <a:stretch>
            <a:fillRect/>
          </a:stretch>
        </p:blipFill>
        <p:spPr>
          <a:xfrm>
            <a:off x="249430" y="2696350"/>
            <a:ext cx="11693141" cy="3353091"/>
          </a:xfrm>
          <a:prstGeom prst="rect">
            <a:avLst/>
          </a:prstGeom>
        </p:spPr>
      </p:pic>
    </p:spTree>
    <p:extLst>
      <p:ext uri="{BB962C8B-B14F-4D97-AF65-F5344CB8AC3E}">
        <p14:creationId xmlns:p14="http://schemas.microsoft.com/office/powerpoint/2010/main" val="30963853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8C360F1-640D-4579-B476-B235E9293D8A}"/>
              </a:ext>
            </a:extLst>
          </p:cNvPr>
          <p:cNvSpPr>
            <a:spLocks noGrp="1"/>
          </p:cNvSpPr>
          <p:nvPr>
            <p:ph type="sldNum" idx="97"/>
          </p:nvPr>
        </p:nvSpPr>
        <p:spPr/>
        <p:txBody>
          <a:bodyPr/>
          <a:lstStyle/>
          <a:p>
            <a:fld id="{86A8BF56-6CB3-514C-9A64-F39D95C9E25B}" type="slidenum">
              <a:rPr lang="en-US" smtClean="0"/>
              <a:pPr/>
              <a:t>29</a:t>
            </a:fld>
            <a:endParaRPr lang="en-US" dirty="0"/>
          </a:p>
        </p:txBody>
      </p:sp>
      <p:sp>
        <p:nvSpPr>
          <p:cNvPr id="2" name="Title 1">
            <a:extLst>
              <a:ext uri="{FF2B5EF4-FFF2-40B4-BE49-F238E27FC236}">
                <a16:creationId xmlns:a16="http://schemas.microsoft.com/office/drawing/2014/main" id="{0F5C1B55-003E-8CA7-EE54-769FD1AB802D}"/>
              </a:ext>
            </a:extLst>
          </p:cNvPr>
          <p:cNvSpPr>
            <a:spLocks noGrp="1"/>
          </p:cNvSpPr>
          <p:nvPr>
            <p:ph type="title" idx="1"/>
          </p:nvPr>
        </p:nvSpPr>
        <p:spPr/>
        <p:txBody>
          <a:bodyPr>
            <a:normAutofit fontScale="90000"/>
          </a:bodyPr>
          <a:lstStyle/>
          <a:p>
            <a:r>
              <a:rPr lang="en-US" dirty="0"/>
              <a:t>Stacking (2 of 2)</a:t>
            </a:r>
          </a:p>
        </p:txBody>
      </p:sp>
      <p:sp>
        <p:nvSpPr>
          <p:cNvPr id="3" name="Content Placeholder 2">
            <a:extLst>
              <a:ext uri="{FF2B5EF4-FFF2-40B4-BE49-F238E27FC236}">
                <a16:creationId xmlns:a16="http://schemas.microsoft.com/office/drawing/2014/main" id="{9FC17019-4886-3053-30D5-873D64CA5C0F}"/>
              </a:ext>
            </a:extLst>
          </p:cNvPr>
          <p:cNvSpPr>
            <a:spLocks noGrp="1"/>
          </p:cNvSpPr>
          <p:nvPr>
            <p:ph idx="2"/>
          </p:nvPr>
        </p:nvSpPr>
        <p:spPr/>
        <p:txBody>
          <a:bodyPr/>
          <a:lstStyle/>
          <a:p>
            <a:pPr marL="0" indent="0">
              <a:buNone/>
            </a:pPr>
            <a:r>
              <a:rPr lang="en-US" dirty="0"/>
              <a:t>Stacking might use different models (such as a mixture of logistic regression models or decision trees) to form its ensemble, unlike the bagging or boosting methods.</a:t>
            </a:r>
          </a:p>
        </p:txBody>
      </p:sp>
      <p:pic>
        <p:nvPicPr>
          <p:cNvPr id="6" name="Picture 5">
            <a:extLst>
              <a:ext uri="{FF2B5EF4-FFF2-40B4-BE49-F238E27FC236}">
                <a16:creationId xmlns:a16="http://schemas.microsoft.com/office/drawing/2014/main" id="{55F1C66B-4BB1-40F3-BDD3-7994A3EA303D}"/>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249430" y="2696350"/>
            <a:ext cx="11693141" cy="3353091"/>
          </a:xfrm>
          <a:prstGeom prst="rect">
            <a:avLst/>
          </a:prstGeom>
        </p:spPr>
      </p:pic>
    </p:spTree>
    <p:extLst>
      <p:ext uri="{BB962C8B-B14F-4D97-AF65-F5344CB8AC3E}">
        <p14:creationId xmlns:p14="http://schemas.microsoft.com/office/powerpoint/2010/main" val="3463369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FFE70E9-5E66-491F-BDBA-3BB5DBCA6A2A}"/>
              </a:ext>
            </a:extLst>
          </p:cNvPr>
          <p:cNvSpPr>
            <a:spLocks noGrp="1"/>
          </p:cNvSpPr>
          <p:nvPr>
            <p:ph type="sldNum" idx="97"/>
          </p:nvPr>
        </p:nvSpPr>
        <p:spPr/>
        <p:txBody>
          <a:bodyPr/>
          <a:lstStyle/>
          <a:p>
            <a:fld id="{86A8BF56-6CB3-514C-9A64-F39D95C9E25B}" type="slidenum">
              <a:rPr lang="en-US" smtClean="0"/>
              <a:pPr/>
              <a:t>3</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lstStyle/>
          <a:p>
            <a:r>
              <a:rPr lang="en-US" dirty="0"/>
              <a:t>Combining models to make a better model</a:t>
            </a:r>
          </a:p>
        </p:txBody>
      </p:sp>
      <p:sp>
        <p:nvSpPr>
          <p:cNvPr id="4" name="Text Placeholder 3">
            <a:extLst>
              <a:ext uri="{FF2B5EF4-FFF2-40B4-BE49-F238E27FC236}">
                <a16:creationId xmlns:a16="http://schemas.microsoft.com/office/drawing/2014/main" id="{657B0C05-360B-CC5D-1DCD-BD185A5A63A3}"/>
              </a:ext>
            </a:extLst>
          </p:cNvPr>
          <p:cNvSpPr>
            <a:spLocks noGrp="1"/>
          </p:cNvSpPr>
          <p:nvPr>
            <p:ph type="body" idx="2"/>
          </p:nvPr>
        </p:nvSpPr>
        <p:spPr/>
        <p:txBody>
          <a:bodyPr/>
          <a:lstStyle/>
          <a:p>
            <a:endParaRPr lang="en-US"/>
          </a:p>
        </p:txBody>
      </p:sp>
    </p:spTree>
    <p:extLst>
      <p:ext uri="{BB962C8B-B14F-4D97-AF65-F5344CB8AC3E}">
        <p14:creationId xmlns:p14="http://schemas.microsoft.com/office/powerpoint/2010/main" val="42411626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8E0EC89-E801-43F7-8828-35CC4AFCCA2C}"/>
              </a:ext>
            </a:extLst>
          </p:cNvPr>
          <p:cNvSpPr>
            <a:spLocks noGrp="1"/>
          </p:cNvSpPr>
          <p:nvPr>
            <p:ph type="sldNum" idx="97"/>
          </p:nvPr>
        </p:nvSpPr>
        <p:spPr/>
        <p:txBody>
          <a:bodyPr/>
          <a:lstStyle/>
          <a:p>
            <a:fld id="{86A8BF56-6CB3-514C-9A64-F39D95C9E25B}" type="slidenum">
              <a:rPr lang="en-US" smtClean="0"/>
              <a:pPr/>
              <a:t>30</a:t>
            </a:fld>
            <a:endParaRPr lang="en-US" dirty="0"/>
          </a:p>
        </p:txBody>
      </p:sp>
      <p:sp>
        <p:nvSpPr>
          <p:cNvPr id="2" name="Title 1">
            <a:extLst>
              <a:ext uri="{FF2B5EF4-FFF2-40B4-BE49-F238E27FC236}">
                <a16:creationId xmlns:a16="http://schemas.microsoft.com/office/drawing/2014/main" id="{B24E2FDC-6610-390B-441E-FBB4AE2F266A}"/>
              </a:ext>
            </a:extLst>
          </p:cNvPr>
          <p:cNvSpPr>
            <a:spLocks noGrp="1"/>
          </p:cNvSpPr>
          <p:nvPr>
            <p:ph type="title" idx="1"/>
          </p:nvPr>
        </p:nvSpPr>
        <p:spPr/>
        <p:txBody>
          <a:bodyPr>
            <a:normAutofit fontScale="90000"/>
          </a:bodyPr>
          <a:lstStyle/>
          <a:p>
            <a:r>
              <a:rPr lang="en-US" dirty="0"/>
              <a:t>AutoGluon: Multilayer stacking</a:t>
            </a:r>
          </a:p>
        </p:txBody>
      </p:sp>
      <p:sp>
        <p:nvSpPr>
          <p:cNvPr id="3" name="Content Placeholder 2">
            <a:extLst>
              <a:ext uri="{FF2B5EF4-FFF2-40B4-BE49-F238E27FC236}">
                <a16:creationId xmlns:a16="http://schemas.microsoft.com/office/drawing/2014/main" id="{5ECDD83E-5EB9-CF61-5883-524D73D66676}"/>
              </a:ext>
            </a:extLst>
          </p:cNvPr>
          <p:cNvSpPr>
            <a:spLocks noGrp="1"/>
          </p:cNvSpPr>
          <p:nvPr>
            <p:ph idx="2"/>
          </p:nvPr>
        </p:nvSpPr>
        <p:spPr>
          <a:xfrm>
            <a:off x="365760" y="1165536"/>
            <a:ext cx="5730240" cy="5262696"/>
          </a:xfrm>
        </p:spPr>
        <p:txBody>
          <a:bodyPr/>
          <a:lstStyle/>
          <a:p>
            <a:r>
              <a:rPr lang="en-US" dirty="0"/>
              <a:t>AutoGluon uses multilayer stacking to achieve high-quality results.</a:t>
            </a:r>
          </a:p>
          <a:p>
            <a:r>
              <a:rPr lang="en-US" dirty="0"/>
              <a:t>Stacker models can act as base models to other stacker models.</a:t>
            </a:r>
          </a:p>
          <a:p>
            <a:r>
              <a:rPr lang="en-US" dirty="0"/>
              <a:t>A diverse set of base models are used.</a:t>
            </a:r>
          </a:p>
        </p:txBody>
      </p:sp>
      <p:pic>
        <p:nvPicPr>
          <p:cNvPr id="7" name="Picture 6" descr="AutoGluon's stacking architecture.">
            <a:extLst>
              <a:ext uri="{FF2B5EF4-FFF2-40B4-BE49-F238E27FC236}">
                <a16:creationId xmlns:a16="http://schemas.microsoft.com/office/drawing/2014/main" id="{C31A176A-13C8-4109-A462-CDD58FD1DCAE}"/>
              </a:ext>
            </a:extLst>
          </p:cNvPr>
          <p:cNvPicPr>
            <a:picLocks noChangeAspect="1"/>
          </p:cNvPicPr>
          <p:nvPr/>
        </p:nvPicPr>
        <p:blipFill>
          <a:blip r:embed="rId3"/>
          <a:stretch>
            <a:fillRect/>
          </a:stretch>
        </p:blipFill>
        <p:spPr>
          <a:xfrm>
            <a:off x="6481710" y="1383614"/>
            <a:ext cx="5224725" cy="4090771"/>
          </a:xfrm>
          <a:prstGeom prst="rect">
            <a:avLst/>
          </a:prstGeom>
        </p:spPr>
      </p:pic>
    </p:spTree>
    <p:extLst>
      <p:ext uri="{BB962C8B-B14F-4D97-AF65-F5344CB8AC3E}">
        <p14:creationId xmlns:p14="http://schemas.microsoft.com/office/powerpoint/2010/main" val="28287165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A03067C-BE24-47DB-B44C-4358AD1456D5}"/>
              </a:ext>
            </a:extLst>
          </p:cNvPr>
          <p:cNvSpPr>
            <a:spLocks noGrp="1"/>
          </p:cNvSpPr>
          <p:nvPr>
            <p:ph type="sldNum" idx="97"/>
          </p:nvPr>
        </p:nvSpPr>
        <p:spPr/>
        <p:txBody>
          <a:bodyPr/>
          <a:lstStyle/>
          <a:p>
            <a:fld id="{86A8BF56-6CB3-514C-9A64-F39D95C9E25B}" type="slidenum">
              <a:rPr lang="en-US" smtClean="0"/>
              <a:pPr/>
              <a:t>31</a:t>
            </a:fld>
            <a:endParaRPr lang="en-US" dirty="0"/>
          </a:p>
        </p:txBody>
      </p:sp>
      <p:sp>
        <p:nvSpPr>
          <p:cNvPr id="2" name="Title 1">
            <a:extLst>
              <a:ext uri="{FF2B5EF4-FFF2-40B4-BE49-F238E27FC236}">
                <a16:creationId xmlns:a16="http://schemas.microsoft.com/office/drawing/2014/main" id="{E408F8EA-E554-6330-9D60-782E22976538}"/>
              </a:ext>
            </a:extLst>
          </p:cNvPr>
          <p:cNvSpPr>
            <a:spLocks noGrp="1"/>
          </p:cNvSpPr>
          <p:nvPr>
            <p:ph type="title" idx="1"/>
          </p:nvPr>
        </p:nvSpPr>
        <p:spPr/>
        <p:txBody>
          <a:bodyPr>
            <a:normAutofit fontScale="90000"/>
          </a:bodyPr>
          <a:lstStyle/>
          <a:p>
            <a:r>
              <a:rPr lang="en-US" dirty="0"/>
              <a:t>Review of ensemble methods</a:t>
            </a:r>
          </a:p>
        </p:txBody>
      </p:sp>
      <p:graphicFrame>
        <p:nvGraphicFramePr>
          <p:cNvPr id="6" name="Table 6">
            <a:extLst>
              <a:ext uri="{FF2B5EF4-FFF2-40B4-BE49-F238E27FC236}">
                <a16:creationId xmlns:a16="http://schemas.microsoft.com/office/drawing/2014/main" id="{B79B6098-E28F-9AA8-FEE8-7294EA3C56FA}"/>
              </a:ext>
            </a:extLst>
          </p:cNvPr>
          <p:cNvGraphicFramePr>
            <a:graphicFrameLocks noGrp="1"/>
          </p:cNvGraphicFramePr>
          <p:nvPr>
            <p:ph idx="2"/>
            <p:extLst>
              <p:ext uri="{D42A27DB-BD31-4B8C-83A1-F6EECF244321}">
                <p14:modId xmlns:p14="http://schemas.microsoft.com/office/powerpoint/2010/main" val="1181308547"/>
              </p:ext>
            </p:extLst>
          </p:nvPr>
        </p:nvGraphicFramePr>
        <p:xfrm>
          <a:off x="365125" y="1165225"/>
          <a:ext cx="11466513" cy="3962400"/>
        </p:xfrm>
        <a:graphic>
          <a:graphicData uri="http://schemas.openxmlformats.org/drawingml/2006/table">
            <a:tbl>
              <a:tblPr firstRow="1" bandRow="1">
                <a:tableStyleId>{B301B821-A1FF-4177-AEE7-76D212191A09}</a:tableStyleId>
              </a:tblPr>
              <a:tblGrid>
                <a:gridCol w="3822171">
                  <a:extLst>
                    <a:ext uri="{9D8B030D-6E8A-4147-A177-3AD203B41FA5}">
                      <a16:colId xmlns:a16="http://schemas.microsoft.com/office/drawing/2014/main" val="77556758"/>
                    </a:ext>
                  </a:extLst>
                </a:gridCol>
                <a:gridCol w="3822171">
                  <a:extLst>
                    <a:ext uri="{9D8B030D-6E8A-4147-A177-3AD203B41FA5}">
                      <a16:colId xmlns:a16="http://schemas.microsoft.com/office/drawing/2014/main" val="3498321422"/>
                    </a:ext>
                  </a:extLst>
                </a:gridCol>
                <a:gridCol w="3822171">
                  <a:extLst>
                    <a:ext uri="{9D8B030D-6E8A-4147-A177-3AD203B41FA5}">
                      <a16:colId xmlns:a16="http://schemas.microsoft.com/office/drawing/2014/main" val="1245464759"/>
                    </a:ext>
                  </a:extLst>
                </a:gridCol>
              </a:tblGrid>
              <a:tr h="471619">
                <a:tc>
                  <a:txBody>
                    <a:bodyPr/>
                    <a:lstStyle/>
                    <a:p>
                      <a:pPr algn="ctr">
                        <a:spcBef>
                          <a:spcPts val="600"/>
                        </a:spcBef>
                        <a:spcAft>
                          <a:spcPts val="600"/>
                        </a:spcAft>
                      </a:pPr>
                      <a:r>
                        <a:rPr lang="en-US" sz="2400" dirty="0"/>
                        <a:t>Bagging</a:t>
                      </a:r>
                      <a:endParaRPr lang="en-US" sz="2400" b="0" dirty="0"/>
                    </a:p>
                  </a:txBody>
                  <a:tcPr marL="137160" marR="137160" marT="137160" marB="137160"/>
                </a:tc>
                <a:tc>
                  <a:txBody>
                    <a:bodyPr/>
                    <a:lstStyle/>
                    <a:p>
                      <a:pPr algn="ctr">
                        <a:spcBef>
                          <a:spcPts val="600"/>
                        </a:spcBef>
                        <a:spcAft>
                          <a:spcPts val="600"/>
                        </a:spcAft>
                      </a:pPr>
                      <a:r>
                        <a:rPr lang="en-US" sz="2400" dirty="0"/>
                        <a:t>Boosting</a:t>
                      </a:r>
                      <a:endParaRPr lang="en-US" sz="2400" b="0" dirty="0"/>
                    </a:p>
                  </a:txBody>
                  <a:tcPr marL="137160" marR="137160" marT="137160" marB="137160"/>
                </a:tc>
                <a:tc>
                  <a:txBody>
                    <a:bodyPr/>
                    <a:lstStyle/>
                    <a:p>
                      <a:pPr algn="ctr">
                        <a:spcBef>
                          <a:spcPts val="600"/>
                        </a:spcBef>
                        <a:spcAft>
                          <a:spcPts val="600"/>
                        </a:spcAft>
                      </a:pPr>
                      <a:r>
                        <a:rPr lang="en-US" sz="2400" dirty="0"/>
                        <a:t>Stacking</a:t>
                      </a:r>
                      <a:endParaRPr lang="en-US" sz="2400" b="0" dirty="0"/>
                    </a:p>
                  </a:txBody>
                  <a:tcPr marL="137160" marR="137160" marT="137160" marB="137160"/>
                </a:tc>
                <a:extLst>
                  <a:ext uri="{0D108BD9-81ED-4DB2-BD59-A6C34878D82A}">
                    <a16:rowId xmlns:a16="http://schemas.microsoft.com/office/drawing/2014/main" val="116495339"/>
                  </a:ext>
                </a:extLst>
              </a:tr>
              <a:tr h="2447930">
                <a:tc>
                  <a:txBody>
                    <a:bodyPr/>
                    <a:lstStyle/>
                    <a:p>
                      <a:pPr marL="285750" indent="-285750">
                        <a:lnSpc>
                          <a:spcPct val="100000"/>
                        </a:lnSpc>
                        <a:spcBef>
                          <a:spcPts val="600"/>
                        </a:spcBef>
                        <a:spcAft>
                          <a:spcPts val="600"/>
                        </a:spcAft>
                        <a:buSzPct val="100000"/>
                        <a:buFont typeface="Arial" panose="020B0604020202020204" pitchFamily="34" charset="0"/>
                        <a:buChar char="•"/>
                      </a:pPr>
                      <a:r>
                        <a:rPr lang="en-US" sz="2000" dirty="0"/>
                        <a:t>Build independent estimators and average their predictions</a:t>
                      </a:r>
                    </a:p>
                    <a:p>
                      <a:pPr marL="285750" indent="-285750">
                        <a:lnSpc>
                          <a:spcPct val="100000"/>
                        </a:lnSpc>
                        <a:spcBef>
                          <a:spcPts val="600"/>
                        </a:spcBef>
                        <a:spcAft>
                          <a:spcPts val="600"/>
                        </a:spcAft>
                        <a:buSzPct val="100000"/>
                        <a:buFont typeface="Arial" panose="020B0604020202020204" pitchFamily="34" charset="0"/>
                        <a:buChar char="•"/>
                      </a:pPr>
                      <a:r>
                        <a:rPr lang="en-US" sz="2000" dirty="0"/>
                        <a:t>The combined estimator usually has lower variance than its components</a:t>
                      </a:r>
                    </a:p>
                    <a:p>
                      <a:pPr marL="285750" marR="0" lvl="0" indent="-285750" algn="l" defTabSz="914400" rtl="0" eaLnBrk="1" fontAlgn="auto" latinLnBrk="0" hangingPunct="1">
                        <a:lnSpc>
                          <a:spcPct val="100000"/>
                        </a:lnSpc>
                        <a:spcBef>
                          <a:spcPts val="600"/>
                        </a:spcBef>
                        <a:spcAft>
                          <a:spcPts val="600"/>
                        </a:spcAft>
                        <a:buClrTx/>
                        <a:buSzPct val="100000"/>
                        <a:buFont typeface="Arial" panose="020B0604020202020204" pitchFamily="34" charset="0"/>
                        <a:buChar char="•"/>
                        <a:tabLst/>
                        <a:defRPr/>
                      </a:pPr>
                      <a:r>
                        <a:rPr lang="en-US" sz="2000" dirty="0"/>
                        <a:t>Particularly useful for estimators that have a variance problem</a:t>
                      </a:r>
                    </a:p>
                  </a:txBody>
                  <a:tcPr marL="137160" marR="137160" marT="137160" marB="137160"/>
                </a:tc>
                <a:tc>
                  <a:txBody>
                    <a:bodyPr/>
                    <a:lstStyle/>
                    <a:p>
                      <a:pPr marL="285750" marR="0" lvl="0" indent="-285750" algn="l" defTabSz="914400" rtl="0" eaLnBrk="1" fontAlgn="auto" latinLnBrk="0" hangingPunct="1">
                        <a:lnSpc>
                          <a:spcPct val="100000"/>
                        </a:lnSpc>
                        <a:spcBef>
                          <a:spcPts val="600"/>
                        </a:spcBef>
                        <a:spcAft>
                          <a:spcPts val="600"/>
                        </a:spcAft>
                        <a:buClrTx/>
                        <a:buSzPct val="100000"/>
                        <a:buFont typeface="Arial" panose="020B0604020202020204" pitchFamily="34" charset="0"/>
                        <a:buChar char="•"/>
                        <a:tabLst/>
                        <a:defRPr/>
                      </a:pPr>
                      <a:r>
                        <a:rPr lang="en-US" sz="2000" dirty="0"/>
                        <a:t>Build sequential estimators that try to reduce the bias of the previous (combined) estimator</a:t>
                      </a:r>
                    </a:p>
                    <a:p>
                      <a:pPr marL="285750" indent="-285750">
                        <a:lnSpc>
                          <a:spcPct val="100000"/>
                        </a:lnSpc>
                        <a:spcBef>
                          <a:spcPts val="600"/>
                        </a:spcBef>
                        <a:spcAft>
                          <a:spcPts val="600"/>
                        </a:spcAft>
                        <a:buSzPct val="100000"/>
                        <a:buFont typeface="Arial" panose="020B0604020202020204" pitchFamily="34" charset="0"/>
                        <a:buChar char="•"/>
                      </a:pPr>
                      <a:r>
                        <a:rPr lang="en-US" sz="2000" dirty="0"/>
                        <a:t>Particularly useful for estimators that have a bias problem</a:t>
                      </a:r>
                    </a:p>
                  </a:txBody>
                  <a:tcPr marL="137160" marR="137160" marT="137160" marB="137160"/>
                </a:tc>
                <a:tc>
                  <a:txBody>
                    <a:bodyPr/>
                    <a:lstStyle/>
                    <a:p>
                      <a:pPr marL="342900" lvl="0" indent="-342900">
                        <a:lnSpc>
                          <a:spcPct val="100000"/>
                        </a:lnSpc>
                        <a:spcBef>
                          <a:spcPts val="600"/>
                        </a:spcBef>
                        <a:spcAft>
                          <a:spcPts val="600"/>
                        </a:spcAft>
                        <a:buSzPct val="100000"/>
                        <a:buFont typeface="Arial" panose="020B0604020202020204" pitchFamily="34" charset="0"/>
                        <a:buChar char="•"/>
                      </a:pPr>
                      <a:r>
                        <a:rPr lang="en-US" sz="2000" dirty="0"/>
                        <a:t>Train different independent estimators and use a metalearner to combine their predictions</a:t>
                      </a:r>
                    </a:p>
                    <a:p>
                      <a:pPr marL="342900" lvl="0" indent="-342900">
                        <a:lnSpc>
                          <a:spcPct val="100000"/>
                        </a:lnSpc>
                        <a:spcBef>
                          <a:spcPts val="600"/>
                        </a:spcBef>
                        <a:spcAft>
                          <a:spcPts val="600"/>
                        </a:spcAft>
                        <a:buSzPct val="100000"/>
                        <a:buFont typeface="Arial" panose="020B0604020202020204" pitchFamily="34" charset="0"/>
                        <a:buChar char="•"/>
                      </a:pPr>
                      <a:r>
                        <a:rPr lang="en-US" sz="2000" dirty="0"/>
                        <a:t>Very flexible and general method</a:t>
                      </a:r>
                    </a:p>
                    <a:p>
                      <a:pPr marL="342900" lvl="0" indent="-342900">
                        <a:lnSpc>
                          <a:spcPct val="100000"/>
                        </a:lnSpc>
                        <a:spcBef>
                          <a:spcPts val="600"/>
                        </a:spcBef>
                        <a:spcAft>
                          <a:spcPts val="600"/>
                        </a:spcAft>
                        <a:buSzPct val="100000"/>
                        <a:buFont typeface="Arial" panose="020B0604020202020204" pitchFamily="34" charset="0"/>
                        <a:buChar char="•"/>
                      </a:pPr>
                      <a:r>
                        <a:rPr lang="en-US" sz="2000" dirty="0"/>
                        <a:t>Multilayer stacking can improve performance (be careful of overfitting)</a:t>
                      </a:r>
                    </a:p>
                  </a:txBody>
                  <a:tcPr marL="137160" marR="137160" marT="137160" marB="137160"/>
                </a:tc>
                <a:extLst>
                  <a:ext uri="{0D108BD9-81ED-4DB2-BD59-A6C34878D82A}">
                    <a16:rowId xmlns:a16="http://schemas.microsoft.com/office/drawing/2014/main" val="2601004354"/>
                  </a:ext>
                </a:extLst>
              </a:tr>
            </a:tbl>
          </a:graphicData>
        </a:graphic>
      </p:graphicFrame>
    </p:spTree>
    <p:extLst>
      <p:ext uri="{BB962C8B-B14F-4D97-AF65-F5344CB8AC3E}">
        <p14:creationId xmlns:p14="http://schemas.microsoft.com/office/powerpoint/2010/main" val="4411493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956A56B-2E8A-4F38-A35A-A8D2B0BBF5E7}"/>
              </a:ext>
            </a:extLst>
          </p:cNvPr>
          <p:cNvSpPr>
            <a:spLocks noGrp="1"/>
          </p:cNvSpPr>
          <p:nvPr>
            <p:ph type="sldNum" idx="97"/>
          </p:nvPr>
        </p:nvSpPr>
        <p:spPr/>
        <p:txBody>
          <a:bodyPr/>
          <a:lstStyle/>
          <a:p>
            <a:fld id="{86A8BF56-6CB3-514C-9A64-F39D95C9E25B}" type="slidenum">
              <a:rPr lang="en-US" smtClean="0"/>
              <a:pPr/>
              <a:t>32</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Next lesson</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p:txBody>
          <a:bodyPr/>
          <a:lstStyle/>
          <a:p>
            <a:r>
              <a:rPr lang="en-US" dirty="0"/>
              <a:t>In this lesson, you learned how to combine ML models to allow them to make more powerful predictions.</a:t>
            </a:r>
          </a:p>
          <a:p>
            <a:r>
              <a:rPr lang="en-US" dirty="0"/>
              <a:t>Combined with the previous lectures, you now understand many of the core technologies that make up AutoGluon.</a:t>
            </a:r>
          </a:p>
          <a:p>
            <a:r>
              <a:rPr lang="en-US" dirty="0"/>
              <a:t>Next, you will learn about responsible AI/ML practices to ensure that you approach ML problems responsibly.</a:t>
            </a:r>
          </a:p>
        </p:txBody>
      </p:sp>
    </p:spTree>
    <p:extLst>
      <p:ext uri="{BB962C8B-B14F-4D97-AF65-F5344CB8AC3E}">
        <p14:creationId xmlns:p14="http://schemas.microsoft.com/office/powerpoint/2010/main" val="5630276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0CD6CB7-B378-499C-87A2-C0C91449EE4D}"/>
              </a:ext>
            </a:extLst>
          </p:cNvPr>
          <p:cNvSpPr>
            <a:spLocks noGrp="1"/>
          </p:cNvSpPr>
          <p:nvPr>
            <p:ph type="sldNum" idx="97"/>
          </p:nvPr>
        </p:nvSpPr>
        <p:spPr/>
        <p:txBody>
          <a:bodyPr/>
          <a:lstStyle/>
          <a:p>
            <a:fld id="{86A8BF56-6CB3-514C-9A64-F39D95C9E25B}" type="slidenum">
              <a:rPr lang="en-US" smtClean="0"/>
              <a:pPr/>
              <a:t>33</a:t>
            </a:fld>
            <a:endParaRPr lang="en-US" dirty="0"/>
          </a:p>
        </p:txBody>
      </p:sp>
    </p:spTree>
    <p:extLst>
      <p:ext uri="{BB962C8B-B14F-4D97-AF65-F5344CB8AC3E}">
        <p14:creationId xmlns:p14="http://schemas.microsoft.com/office/powerpoint/2010/main" val="19808535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863E875-EFDF-45DA-A0F8-4E41A1AA8A87}"/>
              </a:ext>
            </a:extLst>
          </p:cNvPr>
          <p:cNvSpPr>
            <a:spLocks noGrp="1"/>
          </p:cNvSpPr>
          <p:nvPr>
            <p:ph type="sldNum" idx="97"/>
          </p:nvPr>
        </p:nvSpPr>
        <p:spPr/>
        <p:txBody>
          <a:bodyPr/>
          <a:lstStyle/>
          <a:p>
            <a:fld id="{86A8BF56-6CB3-514C-9A64-F39D95C9E25B}" type="slidenum">
              <a:rPr lang="en-US" smtClean="0"/>
              <a:pPr/>
              <a:t>34</a:t>
            </a:fld>
            <a:endParaRPr lang="en-US" dirty="0"/>
          </a:p>
        </p:txBody>
      </p:sp>
      <p:sp>
        <p:nvSpPr>
          <p:cNvPr id="2" name="Title 1">
            <a:extLst>
              <a:ext uri="{FF2B5EF4-FFF2-40B4-BE49-F238E27FC236}">
                <a16:creationId xmlns:a16="http://schemas.microsoft.com/office/drawing/2014/main" id="{5E117AA7-D8C4-4AF1-8E69-1C51F246B72B}"/>
              </a:ext>
            </a:extLst>
          </p:cNvPr>
          <p:cNvSpPr>
            <a:spLocks noGrp="1"/>
          </p:cNvSpPr>
          <p:nvPr>
            <p:ph type="title" idx="1"/>
          </p:nvPr>
        </p:nvSpPr>
        <p:spPr/>
        <p:txBody>
          <a:bodyPr/>
          <a:lstStyle/>
          <a:p>
            <a:r>
              <a:rPr lang="en-US" dirty="0"/>
              <a:t>Source slides for curriculum developers only</a:t>
            </a:r>
          </a:p>
        </p:txBody>
      </p:sp>
      <p:sp>
        <p:nvSpPr>
          <p:cNvPr id="3" name="Text Placeholder 2">
            <a:extLst>
              <a:ext uri="{FF2B5EF4-FFF2-40B4-BE49-F238E27FC236}">
                <a16:creationId xmlns:a16="http://schemas.microsoft.com/office/drawing/2014/main" id="{2F0B6AFA-A272-7550-1D44-5D01DB6D366B}"/>
              </a:ext>
            </a:extLst>
          </p:cNvPr>
          <p:cNvSpPr>
            <a:spLocks noGrp="1"/>
          </p:cNvSpPr>
          <p:nvPr>
            <p:ph type="body" idx="2"/>
          </p:nvPr>
        </p:nvSpPr>
        <p:spPr/>
        <p:txBody>
          <a:bodyPr/>
          <a:lstStyle/>
          <a:p>
            <a:endParaRPr lang="en-US"/>
          </a:p>
        </p:txBody>
      </p:sp>
    </p:spTree>
    <p:extLst>
      <p:ext uri="{BB962C8B-B14F-4D97-AF65-F5344CB8AC3E}">
        <p14:creationId xmlns:p14="http://schemas.microsoft.com/office/powerpoint/2010/main" val="37243969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76EB7E-8EDC-42DE-A056-21F28751545E}"/>
              </a:ext>
            </a:extLst>
          </p:cNvPr>
          <p:cNvSpPr>
            <a:spLocks noGrp="1"/>
          </p:cNvSpPr>
          <p:nvPr>
            <p:ph type="sldNum" idx="97"/>
          </p:nvPr>
        </p:nvSpPr>
        <p:spPr/>
        <p:txBody>
          <a:bodyPr/>
          <a:lstStyle/>
          <a:p>
            <a:fld id="{86A8BF56-6CB3-514C-9A64-F39D95C9E25B}" type="slidenum">
              <a:rPr lang="en-US" smtClean="0"/>
              <a:t>35</a:t>
            </a:fld>
            <a:endParaRPr lang="en-US" dirty="0"/>
          </a:p>
        </p:txBody>
      </p:sp>
      <p:sp>
        <p:nvSpPr>
          <p:cNvPr id="2" name="Title 1">
            <a:extLst>
              <a:ext uri="{FF2B5EF4-FFF2-40B4-BE49-F238E27FC236}">
                <a16:creationId xmlns:a16="http://schemas.microsoft.com/office/drawing/2014/main" id="{85F6FC3A-D1A8-DCE1-EBBC-F15AAE8647EC}"/>
              </a:ext>
            </a:extLst>
          </p:cNvPr>
          <p:cNvSpPr>
            <a:spLocks noGrp="1"/>
          </p:cNvSpPr>
          <p:nvPr>
            <p:ph type="title" idx="1"/>
          </p:nvPr>
        </p:nvSpPr>
        <p:spPr/>
        <p:txBody>
          <a:bodyPr>
            <a:normAutofit fontScale="90000"/>
          </a:bodyPr>
          <a:lstStyle/>
          <a:p>
            <a:r>
              <a:rPr lang="en-US" dirty="0"/>
              <a:t>Source graphic: Ensemble methods</a:t>
            </a:r>
          </a:p>
        </p:txBody>
      </p:sp>
      <p:sp>
        <p:nvSpPr>
          <p:cNvPr id="7" name="Content Placeholder 6">
            <a:extLst>
              <a:ext uri="{FF2B5EF4-FFF2-40B4-BE49-F238E27FC236}">
                <a16:creationId xmlns:a16="http://schemas.microsoft.com/office/drawing/2014/main" id="{4A7413C9-4D04-8919-04B4-792E30A6D7D0}"/>
              </a:ext>
            </a:extLst>
          </p:cNvPr>
          <p:cNvSpPr>
            <a:spLocks noGrp="1"/>
          </p:cNvSpPr>
          <p:nvPr>
            <p:ph idx="2"/>
          </p:nvPr>
        </p:nvSpPr>
        <p:spPr/>
        <p:txBody>
          <a:bodyPr/>
          <a:lstStyle/>
          <a:p>
            <a:endParaRPr lang="en-US"/>
          </a:p>
        </p:txBody>
      </p:sp>
      <p:grpSp>
        <p:nvGrpSpPr>
          <p:cNvPr id="5" name="Group 4">
            <a:extLst>
              <a:ext uri="{FF2B5EF4-FFF2-40B4-BE49-F238E27FC236}">
                <a16:creationId xmlns:a16="http://schemas.microsoft.com/office/drawing/2014/main" id="{135D5FE1-DDA6-4127-9090-8C03BCB150BA}"/>
              </a:ext>
            </a:extLst>
          </p:cNvPr>
          <p:cNvGrpSpPr/>
          <p:nvPr/>
        </p:nvGrpSpPr>
        <p:grpSpPr>
          <a:xfrm>
            <a:off x="6213230" y="2314449"/>
            <a:ext cx="5734343" cy="2638798"/>
            <a:chOff x="6213230" y="2314449"/>
            <a:chExt cx="5734343" cy="2638798"/>
          </a:xfrm>
        </p:grpSpPr>
        <p:sp>
          <p:nvSpPr>
            <p:cNvPr id="25" name="Rectangle 24">
              <a:extLst>
                <a:ext uri="{FF2B5EF4-FFF2-40B4-BE49-F238E27FC236}">
                  <a16:creationId xmlns:a16="http://schemas.microsoft.com/office/drawing/2014/main" id="{6745C2EA-7CBD-11ED-9DB2-11B1A7584918}"/>
                </a:ext>
              </a:extLst>
            </p:cNvPr>
            <p:cNvSpPr/>
            <p:nvPr/>
          </p:nvSpPr>
          <p:spPr>
            <a:xfrm>
              <a:off x="8456440" y="4496047"/>
              <a:ext cx="1247922" cy="457200"/>
            </a:xfrm>
            <a:prstGeom prst="rect">
              <a:avLst/>
            </a:prstGeom>
            <a:solidFill>
              <a:srgbClr val="504BAB"/>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ea typeface="Amazon Ember Light" panose="020B0403020204020204" pitchFamily="34" charset="0"/>
                  <a:cs typeface="Amazon Ember Light" panose="020B0403020204020204" pitchFamily="34" charset="0"/>
                </a:rPr>
                <a:t>Data</a:t>
              </a:r>
            </a:p>
          </p:txBody>
        </p:sp>
        <p:sp>
          <p:nvSpPr>
            <p:cNvPr id="29" name="TextBox 28">
              <a:extLst>
                <a:ext uri="{FF2B5EF4-FFF2-40B4-BE49-F238E27FC236}">
                  <a16:creationId xmlns:a16="http://schemas.microsoft.com/office/drawing/2014/main" id="{6A0D7532-960F-7081-CFB9-FDE00FBD848C}"/>
                </a:ext>
              </a:extLst>
            </p:cNvPr>
            <p:cNvSpPr txBox="1"/>
            <p:nvPr/>
          </p:nvSpPr>
          <p:spPr>
            <a:xfrm>
              <a:off x="7548249" y="2314449"/>
              <a:ext cx="3064305" cy="461665"/>
            </a:xfrm>
            <a:prstGeom prst="rect">
              <a:avLst/>
            </a:prstGeom>
            <a:noFill/>
          </p:spPr>
          <p:txBody>
            <a:bodyPr wrap="square" rtlCol="0">
              <a:spAutoFit/>
            </a:bodyPr>
            <a:lstStyle/>
            <a:p>
              <a:pPr algn="ctr"/>
              <a:r>
                <a:rPr lang="en-US" sz="2400" dirty="0">
                  <a:solidFill>
                    <a:schemeClr val="tx2"/>
                  </a:solidFill>
                  <a:ea typeface="Amazon Ember Light" panose="020B0403020204020204" pitchFamily="34" charset="0"/>
                  <a:cs typeface="Amazon Ember Light" panose="020B0403020204020204" pitchFamily="34" charset="0"/>
                </a:rPr>
                <a:t>Ensemble prediction</a:t>
              </a:r>
            </a:p>
          </p:txBody>
        </p:sp>
        <p:grpSp>
          <p:nvGrpSpPr>
            <p:cNvPr id="4" name="Group 3">
              <a:extLst>
                <a:ext uri="{FF2B5EF4-FFF2-40B4-BE49-F238E27FC236}">
                  <a16:creationId xmlns:a16="http://schemas.microsoft.com/office/drawing/2014/main" id="{29EC12B1-03B5-4527-9411-21A5730E1ACA}"/>
                </a:ext>
              </a:extLst>
            </p:cNvPr>
            <p:cNvGrpSpPr/>
            <p:nvPr/>
          </p:nvGrpSpPr>
          <p:grpSpPr>
            <a:xfrm>
              <a:off x="6213230" y="3211006"/>
              <a:ext cx="5734343" cy="646331"/>
              <a:chOff x="6213230" y="3211006"/>
              <a:chExt cx="5734343" cy="646331"/>
            </a:xfrm>
          </p:grpSpPr>
          <p:sp>
            <p:nvSpPr>
              <p:cNvPr id="26" name="Rectangle 25">
                <a:extLst>
                  <a:ext uri="{FF2B5EF4-FFF2-40B4-BE49-F238E27FC236}">
                    <a16:creationId xmlns:a16="http://schemas.microsoft.com/office/drawing/2014/main" id="{3B22F217-D338-CE7C-9130-B69E2507CB8B}"/>
                  </a:ext>
                </a:extLst>
              </p:cNvPr>
              <p:cNvSpPr/>
              <p:nvPr/>
            </p:nvSpPr>
            <p:spPr>
              <a:xfrm>
                <a:off x="6213230" y="3305571"/>
                <a:ext cx="1554480" cy="457200"/>
              </a:xfrm>
              <a:prstGeom prst="rect">
                <a:avLst/>
              </a:prstGeom>
              <a:solidFill>
                <a:schemeClr val="accent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solidFill>
                    <a:ea typeface="Amazon Ember Light" panose="020B0403020204020204" pitchFamily="34" charset="0"/>
                    <a:cs typeface="Amazon Ember Light" panose="020B0403020204020204" pitchFamily="34" charset="0"/>
                  </a:rPr>
                  <a:t>Model 1</a:t>
                </a:r>
              </a:p>
            </p:txBody>
          </p:sp>
          <p:sp>
            <p:nvSpPr>
              <p:cNvPr id="27" name="Rectangle 26">
                <a:extLst>
                  <a:ext uri="{FF2B5EF4-FFF2-40B4-BE49-F238E27FC236}">
                    <a16:creationId xmlns:a16="http://schemas.microsoft.com/office/drawing/2014/main" id="{37F0191D-C6C3-6FDB-B892-BBE1B091E9A3}"/>
                  </a:ext>
                </a:extLst>
              </p:cNvPr>
              <p:cNvSpPr/>
              <p:nvPr/>
            </p:nvSpPr>
            <p:spPr>
              <a:xfrm>
                <a:off x="7950506" y="3305571"/>
                <a:ext cx="1554480" cy="457200"/>
              </a:xfrm>
              <a:prstGeom prst="rect">
                <a:avLst/>
              </a:prstGeom>
              <a:solidFill>
                <a:schemeClr val="accent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solidFill>
                    <a:ea typeface="Amazon Ember Light" panose="020B0403020204020204" pitchFamily="34" charset="0"/>
                    <a:cs typeface="Amazon Ember Light" panose="020B0403020204020204" pitchFamily="34" charset="0"/>
                  </a:rPr>
                  <a:t>Model 2</a:t>
                </a:r>
              </a:p>
            </p:txBody>
          </p:sp>
          <p:sp>
            <p:nvSpPr>
              <p:cNvPr id="28" name="Rectangle 27">
                <a:extLst>
                  <a:ext uri="{FF2B5EF4-FFF2-40B4-BE49-F238E27FC236}">
                    <a16:creationId xmlns:a16="http://schemas.microsoft.com/office/drawing/2014/main" id="{6B86F046-2086-E626-8A00-60EBC2409E36}"/>
                  </a:ext>
                </a:extLst>
              </p:cNvPr>
              <p:cNvSpPr/>
              <p:nvPr/>
            </p:nvSpPr>
            <p:spPr>
              <a:xfrm>
                <a:off x="10393093" y="3305571"/>
                <a:ext cx="1554480" cy="457200"/>
              </a:xfrm>
              <a:prstGeom prst="rect">
                <a:avLst/>
              </a:prstGeom>
              <a:solidFill>
                <a:schemeClr val="accent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solidFill>
                    <a:ea typeface="Amazon Ember Light" panose="020B0403020204020204" pitchFamily="34" charset="0"/>
                    <a:cs typeface="Amazon Ember Light" panose="020B0403020204020204" pitchFamily="34" charset="0"/>
                  </a:rPr>
                  <a:t>Model N</a:t>
                </a:r>
              </a:p>
            </p:txBody>
          </p:sp>
          <p:sp>
            <p:nvSpPr>
              <p:cNvPr id="30" name="TextBox 29">
                <a:extLst>
                  <a:ext uri="{FF2B5EF4-FFF2-40B4-BE49-F238E27FC236}">
                    <a16:creationId xmlns:a16="http://schemas.microsoft.com/office/drawing/2014/main" id="{04F226CB-BD9F-52BC-5F55-A5F5B8D84AB4}"/>
                  </a:ext>
                </a:extLst>
              </p:cNvPr>
              <p:cNvSpPr txBox="1"/>
              <p:nvPr/>
            </p:nvSpPr>
            <p:spPr>
              <a:xfrm>
                <a:off x="9687782" y="3211006"/>
                <a:ext cx="522515" cy="646331"/>
              </a:xfrm>
              <a:prstGeom prst="rect">
                <a:avLst/>
              </a:prstGeom>
              <a:noFill/>
            </p:spPr>
            <p:txBody>
              <a:bodyPr wrap="square" rtlCol="0">
                <a:spAutoFit/>
              </a:bodyPr>
              <a:lstStyle/>
              <a:p>
                <a:pPr algn="ctr"/>
                <a:r>
                  <a:rPr lang="en-US" sz="3600" dirty="0"/>
                  <a:t>…</a:t>
                </a:r>
              </a:p>
            </p:txBody>
          </p:sp>
        </p:grpSp>
        <p:sp>
          <p:nvSpPr>
            <p:cNvPr id="31" name="Left Brace 30">
              <a:extLst>
                <a:ext uri="{FF2B5EF4-FFF2-40B4-BE49-F238E27FC236}">
                  <a16:creationId xmlns:a16="http://schemas.microsoft.com/office/drawing/2014/main" id="{1A600351-45F5-BA70-C6E1-52F0305A231E}"/>
                </a:ext>
              </a:extLst>
            </p:cNvPr>
            <p:cNvSpPr/>
            <p:nvPr/>
          </p:nvSpPr>
          <p:spPr>
            <a:xfrm rot="16200000">
              <a:off x="8914147" y="2186725"/>
              <a:ext cx="332509" cy="4139418"/>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2" name="Left Brace 31">
              <a:extLst>
                <a:ext uri="{FF2B5EF4-FFF2-40B4-BE49-F238E27FC236}">
                  <a16:creationId xmlns:a16="http://schemas.microsoft.com/office/drawing/2014/main" id="{B6089486-EAC9-A7E6-0DA7-7DDF4475F846}"/>
                </a:ext>
              </a:extLst>
            </p:cNvPr>
            <p:cNvSpPr/>
            <p:nvPr/>
          </p:nvSpPr>
          <p:spPr>
            <a:xfrm rot="5400000">
              <a:off x="8914147" y="961812"/>
              <a:ext cx="332509" cy="4139416"/>
            </a:xfrm>
            <a:prstGeom prst="leftBrace">
              <a:avLst>
                <a:gd name="adj1" fmla="val 8333"/>
                <a:gd name="adj2" fmla="val 49204"/>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Tree>
    <p:extLst>
      <p:ext uri="{BB962C8B-B14F-4D97-AF65-F5344CB8AC3E}">
        <p14:creationId xmlns:p14="http://schemas.microsoft.com/office/powerpoint/2010/main" val="14083079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A8E59D7-75F0-448C-AA8D-9A4F569AE985}"/>
              </a:ext>
            </a:extLst>
          </p:cNvPr>
          <p:cNvSpPr>
            <a:spLocks noGrp="1"/>
          </p:cNvSpPr>
          <p:nvPr>
            <p:ph type="sldNum" idx="97"/>
          </p:nvPr>
        </p:nvSpPr>
        <p:spPr/>
        <p:txBody>
          <a:bodyPr/>
          <a:lstStyle/>
          <a:p>
            <a:fld id="{86A8BF56-6CB3-514C-9A64-F39D95C9E25B}" type="slidenum">
              <a:rPr lang="en-US" smtClean="0"/>
              <a:t>36</a:t>
            </a:fld>
            <a:endParaRPr lang="en-US" dirty="0"/>
          </a:p>
        </p:txBody>
      </p:sp>
      <p:sp>
        <p:nvSpPr>
          <p:cNvPr id="2" name="Title 1">
            <a:extLst>
              <a:ext uri="{FF2B5EF4-FFF2-40B4-BE49-F238E27FC236}">
                <a16:creationId xmlns:a16="http://schemas.microsoft.com/office/drawing/2014/main" id="{83B8A470-D3EA-77A5-B844-DE28371C0154}"/>
              </a:ext>
            </a:extLst>
          </p:cNvPr>
          <p:cNvSpPr>
            <a:spLocks noGrp="1"/>
          </p:cNvSpPr>
          <p:nvPr>
            <p:ph type="title" idx="1"/>
          </p:nvPr>
        </p:nvSpPr>
        <p:spPr/>
        <p:txBody>
          <a:bodyPr>
            <a:normAutofit fontScale="90000"/>
          </a:bodyPr>
          <a:lstStyle/>
          <a:p>
            <a:r>
              <a:rPr lang="en-US" dirty="0"/>
              <a:t>Source graphic: Sampling with replacement</a:t>
            </a:r>
          </a:p>
        </p:txBody>
      </p:sp>
      <p:sp>
        <p:nvSpPr>
          <p:cNvPr id="10" name="Content Placeholder 9">
            <a:extLst>
              <a:ext uri="{FF2B5EF4-FFF2-40B4-BE49-F238E27FC236}">
                <a16:creationId xmlns:a16="http://schemas.microsoft.com/office/drawing/2014/main" id="{FA6D3DFD-17C3-2376-6F6A-A25008F589B1}"/>
              </a:ext>
            </a:extLst>
          </p:cNvPr>
          <p:cNvSpPr>
            <a:spLocks noGrp="1"/>
          </p:cNvSpPr>
          <p:nvPr>
            <p:ph idx="2"/>
          </p:nvPr>
        </p:nvSpPr>
        <p:spPr/>
        <p:txBody>
          <a:bodyPr/>
          <a:lstStyle/>
          <a:p>
            <a:endParaRPr lang="en-US"/>
          </a:p>
        </p:txBody>
      </p:sp>
      <p:grpSp>
        <p:nvGrpSpPr>
          <p:cNvPr id="5" name="Group 4">
            <a:extLst>
              <a:ext uri="{FF2B5EF4-FFF2-40B4-BE49-F238E27FC236}">
                <a16:creationId xmlns:a16="http://schemas.microsoft.com/office/drawing/2014/main" id="{CAB5DB95-8C3A-4366-84B5-BDF6658D6DDB}"/>
              </a:ext>
            </a:extLst>
          </p:cNvPr>
          <p:cNvGrpSpPr/>
          <p:nvPr/>
        </p:nvGrpSpPr>
        <p:grpSpPr>
          <a:xfrm>
            <a:off x="2228061" y="3217217"/>
            <a:ext cx="7798508" cy="2754334"/>
            <a:chOff x="2228061" y="3217217"/>
            <a:chExt cx="7798508" cy="2754334"/>
          </a:xfrm>
        </p:grpSpPr>
        <p:sp>
          <p:nvSpPr>
            <p:cNvPr id="7" name="Rounded Rectangle 5">
              <a:extLst>
                <a:ext uri="{FF2B5EF4-FFF2-40B4-BE49-F238E27FC236}">
                  <a16:creationId xmlns:a16="http://schemas.microsoft.com/office/drawing/2014/main" id="{2892B04F-B7B2-45F1-9226-6FADA0039A92}"/>
                </a:ext>
              </a:extLst>
            </p:cNvPr>
            <p:cNvSpPr/>
            <p:nvPr/>
          </p:nvSpPr>
          <p:spPr>
            <a:xfrm>
              <a:off x="2228061" y="5105073"/>
              <a:ext cx="2336800" cy="492760"/>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[1, 1, 2, 4, 9, 9]</a:t>
              </a:r>
            </a:p>
          </p:txBody>
        </p:sp>
        <p:sp>
          <p:nvSpPr>
            <p:cNvPr id="9" name="Rounded Rectangle 7">
              <a:extLst>
                <a:ext uri="{FF2B5EF4-FFF2-40B4-BE49-F238E27FC236}">
                  <a16:creationId xmlns:a16="http://schemas.microsoft.com/office/drawing/2014/main" id="{5A7B86A3-10C0-48BA-90FE-33A23C0D8B93}"/>
                </a:ext>
              </a:extLst>
            </p:cNvPr>
            <p:cNvSpPr/>
            <p:nvPr/>
          </p:nvSpPr>
          <p:spPr>
            <a:xfrm>
              <a:off x="7296231" y="5105073"/>
              <a:ext cx="2336800" cy="492760"/>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[2, 4, 5, 5, 7, 7]</a:t>
              </a:r>
            </a:p>
          </p:txBody>
        </p:sp>
        <p:sp>
          <p:nvSpPr>
            <p:cNvPr id="12" name="TextBox 11">
              <a:extLst>
                <a:ext uri="{FF2B5EF4-FFF2-40B4-BE49-F238E27FC236}">
                  <a16:creationId xmlns:a16="http://schemas.microsoft.com/office/drawing/2014/main" id="{E4E59E62-A893-4226-88B1-BE3186F0A70C}"/>
                </a:ext>
              </a:extLst>
            </p:cNvPr>
            <p:cNvSpPr txBox="1"/>
            <p:nvPr/>
          </p:nvSpPr>
          <p:spPr>
            <a:xfrm>
              <a:off x="2807999" y="5602219"/>
              <a:ext cx="1176925" cy="369332"/>
            </a:xfrm>
            <a:prstGeom prst="rect">
              <a:avLst/>
            </a:prstGeom>
            <a:noFill/>
          </p:spPr>
          <p:txBody>
            <a:bodyPr wrap="none" rtlCol="0">
              <a:spAutoFit/>
            </a:bodyPr>
            <a:lstStyle/>
            <a:p>
              <a:pPr algn="ctr"/>
              <a:r>
                <a:rPr lang="en-US" dirty="0">
                  <a:solidFill>
                    <a:schemeClr val="tx2"/>
                  </a:solidFill>
                </a:rPr>
                <a:t>Sample A</a:t>
              </a:r>
            </a:p>
          </p:txBody>
        </p:sp>
        <p:sp>
          <p:nvSpPr>
            <p:cNvPr id="13" name="TextBox 12">
              <a:extLst>
                <a:ext uri="{FF2B5EF4-FFF2-40B4-BE49-F238E27FC236}">
                  <a16:creationId xmlns:a16="http://schemas.microsoft.com/office/drawing/2014/main" id="{EED47320-7E97-412C-ABC1-94AEC9BA720F}"/>
                </a:ext>
              </a:extLst>
            </p:cNvPr>
            <p:cNvSpPr txBox="1"/>
            <p:nvPr/>
          </p:nvSpPr>
          <p:spPr>
            <a:xfrm>
              <a:off x="7879375" y="5602219"/>
              <a:ext cx="1170513" cy="369332"/>
            </a:xfrm>
            <a:prstGeom prst="rect">
              <a:avLst/>
            </a:prstGeom>
            <a:noFill/>
          </p:spPr>
          <p:txBody>
            <a:bodyPr wrap="none" rtlCol="0">
              <a:spAutoFit/>
            </a:bodyPr>
            <a:lstStyle/>
            <a:p>
              <a:pPr algn="ctr"/>
              <a:r>
                <a:rPr lang="en-US" dirty="0">
                  <a:solidFill>
                    <a:schemeClr val="tx2"/>
                  </a:solidFill>
                </a:rPr>
                <a:t>Sample B</a:t>
              </a:r>
            </a:p>
          </p:txBody>
        </p:sp>
        <p:sp>
          <p:nvSpPr>
            <p:cNvPr id="17" name="TextBox 16">
              <a:extLst>
                <a:ext uri="{FF2B5EF4-FFF2-40B4-BE49-F238E27FC236}">
                  <a16:creationId xmlns:a16="http://schemas.microsoft.com/office/drawing/2014/main" id="{157307BE-6154-4F78-8275-9E76E2D1A27B}"/>
                </a:ext>
              </a:extLst>
            </p:cNvPr>
            <p:cNvSpPr txBox="1"/>
            <p:nvPr/>
          </p:nvSpPr>
          <p:spPr>
            <a:xfrm>
              <a:off x="5051907" y="3217217"/>
              <a:ext cx="1755609" cy="400110"/>
            </a:xfrm>
            <a:prstGeom prst="rect">
              <a:avLst/>
            </a:prstGeom>
            <a:noFill/>
          </p:spPr>
          <p:txBody>
            <a:bodyPr wrap="none" rtlCol="0">
              <a:spAutoFit/>
            </a:bodyPr>
            <a:lstStyle/>
            <a:p>
              <a:pPr algn="ctr"/>
              <a:r>
                <a:rPr lang="en-US" sz="2000" dirty="0">
                  <a:solidFill>
                    <a:schemeClr val="tx2"/>
                  </a:solidFill>
                </a:rPr>
                <a:t>Training data</a:t>
              </a:r>
            </a:p>
          </p:txBody>
        </p:sp>
        <p:grpSp>
          <p:nvGrpSpPr>
            <p:cNvPr id="3" name="Group 2">
              <a:extLst>
                <a:ext uri="{FF2B5EF4-FFF2-40B4-BE49-F238E27FC236}">
                  <a16:creationId xmlns:a16="http://schemas.microsoft.com/office/drawing/2014/main" id="{2CCE81B2-6125-4727-AD15-344DE929236B}"/>
                </a:ext>
              </a:extLst>
            </p:cNvPr>
            <p:cNvGrpSpPr/>
            <p:nvPr/>
          </p:nvGrpSpPr>
          <p:grpSpPr>
            <a:xfrm>
              <a:off x="4532711" y="4343073"/>
              <a:ext cx="2794000" cy="757614"/>
              <a:chOff x="4502231" y="4343073"/>
              <a:chExt cx="2794000" cy="757614"/>
            </a:xfrm>
          </p:grpSpPr>
          <p:cxnSp>
            <p:nvCxnSpPr>
              <p:cNvPr id="18" name="Straight Arrow Connector 17" descr="Illustration showing the bootstrap technique using an example">
                <a:extLst>
                  <a:ext uri="{FF2B5EF4-FFF2-40B4-BE49-F238E27FC236}">
                    <a16:creationId xmlns:a16="http://schemas.microsoft.com/office/drawing/2014/main" id="{EE06DB93-5AD4-4D12-B8E9-8F8532BAE02B}"/>
                  </a:ext>
                </a:extLst>
              </p:cNvPr>
              <p:cNvCxnSpPr>
                <a:cxnSpLocks/>
                <a:stCxn id="6" idx="2"/>
              </p:cNvCxnSpPr>
              <p:nvPr/>
            </p:nvCxnSpPr>
            <p:spPr>
              <a:xfrm flipH="1">
                <a:off x="4502231" y="4343073"/>
                <a:ext cx="1427480" cy="757614"/>
              </a:xfrm>
              <a:prstGeom prst="straightConnector1">
                <a:avLst/>
              </a:prstGeom>
              <a:ln w="571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descr="Illustration showing the bootstrap technique using an example">
                <a:extLst>
                  <a:ext uri="{FF2B5EF4-FFF2-40B4-BE49-F238E27FC236}">
                    <a16:creationId xmlns:a16="http://schemas.microsoft.com/office/drawing/2014/main" id="{6719F11F-5B67-4366-B160-7589D715F2DA}"/>
                  </a:ext>
                </a:extLst>
              </p:cNvPr>
              <p:cNvCxnSpPr>
                <a:cxnSpLocks/>
                <a:stCxn id="6" idx="2"/>
              </p:cNvCxnSpPr>
              <p:nvPr/>
            </p:nvCxnSpPr>
            <p:spPr>
              <a:xfrm>
                <a:off x="5929711" y="4343073"/>
                <a:ext cx="1366520" cy="757614"/>
              </a:xfrm>
              <a:prstGeom prst="straightConnector1">
                <a:avLst/>
              </a:prstGeom>
              <a:ln w="571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sp>
          <p:nvSpPr>
            <p:cNvPr id="22" name="TextBox 21">
              <a:extLst>
                <a:ext uri="{FF2B5EF4-FFF2-40B4-BE49-F238E27FC236}">
                  <a16:creationId xmlns:a16="http://schemas.microsoft.com/office/drawing/2014/main" id="{FB8FA315-1454-4FEA-8075-77B8CD76C236}"/>
                </a:ext>
              </a:extLst>
            </p:cNvPr>
            <p:cNvSpPr txBox="1"/>
            <p:nvPr/>
          </p:nvSpPr>
          <p:spPr>
            <a:xfrm>
              <a:off x="3624424" y="4505699"/>
              <a:ext cx="1427481" cy="369332"/>
            </a:xfrm>
            <a:prstGeom prst="rect">
              <a:avLst/>
            </a:prstGeom>
            <a:noFill/>
          </p:spPr>
          <p:txBody>
            <a:bodyPr wrap="square" rtlCol="0">
              <a:spAutoFit/>
            </a:bodyPr>
            <a:lstStyle/>
            <a:p>
              <a:pPr algn="ctr"/>
              <a:r>
                <a:rPr lang="en-US" dirty="0">
                  <a:solidFill>
                    <a:schemeClr val="tx2"/>
                  </a:solidFill>
                </a:rPr>
                <a:t>Sampling</a:t>
              </a:r>
            </a:p>
          </p:txBody>
        </p:sp>
        <p:sp>
          <p:nvSpPr>
            <p:cNvPr id="23" name="TextBox 22">
              <a:extLst>
                <a:ext uri="{FF2B5EF4-FFF2-40B4-BE49-F238E27FC236}">
                  <a16:creationId xmlns:a16="http://schemas.microsoft.com/office/drawing/2014/main" id="{3AF1B87A-301A-49BA-8C03-EB11E4EE1967}"/>
                </a:ext>
              </a:extLst>
            </p:cNvPr>
            <p:cNvSpPr txBox="1"/>
            <p:nvPr/>
          </p:nvSpPr>
          <p:spPr>
            <a:xfrm>
              <a:off x="6746556" y="4505699"/>
              <a:ext cx="3280013" cy="369332"/>
            </a:xfrm>
            <a:prstGeom prst="rect">
              <a:avLst/>
            </a:prstGeom>
            <a:noFill/>
          </p:spPr>
          <p:txBody>
            <a:bodyPr wrap="square" rtlCol="0">
              <a:spAutoFit/>
            </a:bodyPr>
            <a:lstStyle/>
            <a:p>
              <a:pPr algn="ctr"/>
              <a:r>
                <a:rPr lang="en-US" dirty="0">
                  <a:solidFill>
                    <a:schemeClr val="tx2"/>
                  </a:solidFill>
                </a:rPr>
                <a:t>(also called “bootstrapping”)</a:t>
              </a:r>
            </a:p>
          </p:txBody>
        </p:sp>
        <p:sp>
          <p:nvSpPr>
            <p:cNvPr id="6" name="Rounded Rectangle 4">
              <a:extLst>
                <a:ext uri="{FF2B5EF4-FFF2-40B4-BE49-F238E27FC236}">
                  <a16:creationId xmlns:a16="http://schemas.microsoft.com/office/drawing/2014/main" id="{EF09A28E-50A0-4C5D-BAD1-1A7DA8B2DF6D}"/>
                </a:ext>
              </a:extLst>
            </p:cNvPr>
            <p:cNvSpPr/>
            <p:nvPr/>
          </p:nvSpPr>
          <p:spPr>
            <a:xfrm>
              <a:off x="2561671" y="3621713"/>
              <a:ext cx="6736080" cy="721360"/>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[0, 1, 2, 3, 4, 5, 6, 7, 8, 9]</a:t>
              </a:r>
            </a:p>
          </p:txBody>
        </p:sp>
      </p:grpSp>
    </p:spTree>
    <p:extLst>
      <p:ext uri="{BB962C8B-B14F-4D97-AF65-F5344CB8AC3E}">
        <p14:creationId xmlns:p14="http://schemas.microsoft.com/office/powerpoint/2010/main" val="11951459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517FEAA-5296-4379-91CF-CBCD08071902}"/>
              </a:ext>
            </a:extLst>
          </p:cNvPr>
          <p:cNvSpPr>
            <a:spLocks noGrp="1"/>
          </p:cNvSpPr>
          <p:nvPr>
            <p:ph type="sldNum" idx="97"/>
          </p:nvPr>
        </p:nvSpPr>
        <p:spPr/>
        <p:txBody>
          <a:bodyPr/>
          <a:lstStyle/>
          <a:p>
            <a:fld id="{86A8BF56-6CB3-514C-9A64-F39D95C9E25B}" type="slidenum">
              <a:rPr lang="en-US" smtClean="0"/>
              <a:t>37</a:t>
            </a:fld>
            <a:endParaRPr lang="en-US" dirty="0"/>
          </a:p>
        </p:txBody>
      </p:sp>
      <p:sp>
        <p:nvSpPr>
          <p:cNvPr id="2" name="Title 1">
            <a:extLst>
              <a:ext uri="{FF2B5EF4-FFF2-40B4-BE49-F238E27FC236}">
                <a16:creationId xmlns:a16="http://schemas.microsoft.com/office/drawing/2014/main" id="{C271C210-2A49-27B9-208C-D11A6D63607E}"/>
              </a:ext>
            </a:extLst>
          </p:cNvPr>
          <p:cNvSpPr>
            <a:spLocks noGrp="1"/>
          </p:cNvSpPr>
          <p:nvPr>
            <p:ph type="title" idx="1"/>
          </p:nvPr>
        </p:nvSpPr>
        <p:spPr/>
        <p:txBody>
          <a:bodyPr anchor="b">
            <a:noAutofit/>
          </a:bodyPr>
          <a:lstStyle/>
          <a:p>
            <a:r>
              <a:rPr lang="en-US" sz="2800" dirty="0"/>
              <a:t>Source graphic: Bootstrapping example: With weak models</a:t>
            </a:r>
          </a:p>
        </p:txBody>
      </p:sp>
      <p:sp>
        <p:nvSpPr>
          <p:cNvPr id="11" name="Content Placeholder 10">
            <a:extLst>
              <a:ext uri="{FF2B5EF4-FFF2-40B4-BE49-F238E27FC236}">
                <a16:creationId xmlns:a16="http://schemas.microsoft.com/office/drawing/2014/main" id="{84B3D1F6-4A1D-A851-CB17-01CDE3B6B5C1}"/>
              </a:ext>
            </a:extLst>
          </p:cNvPr>
          <p:cNvSpPr>
            <a:spLocks noGrp="1"/>
          </p:cNvSpPr>
          <p:nvPr>
            <p:ph idx="2"/>
          </p:nvPr>
        </p:nvSpPr>
        <p:spPr/>
        <p:txBody>
          <a:bodyPr/>
          <a:lstStyle/>
          <a:p>
            <a:endParaRPr lang="en-US"/>
          </a:p>
        </p:txBody>
      </p:sp>
      <p:grpSp>
        <p:nvGrpSpPr>
          <p:cNvPr id="55" name="Group 54">
            <a:extLst>
              <a:ext uri="{FF2B5EF4-FFF2-40B4-BE49-F238E27FC236}">
                <a16:creationId xmlns:a16="http://schemas.microsoft.com/office/drawing/2014/main" id="{371F61D7-8BB7-4B1B-B47F-0D69EA341CB8}"/>
              </a:ext>
            </a:extLst>
          </p:cNvPr>
          <p:cNvGrpSpPr/>
          <p:nvPr/>
        </p:nvGrpSpPr>
        <p:grpSpPr>
          <a:xfrm>
            <a:off x="905010" y="1392491"/>
            <a:ext cx="10109769" cy="4436301"/>
            <a:chOff x="905010" y="1392491"/>
            <a:chExt cx="10109769" cy="4436301"/>
          </a:xfrm>
        </p:grpSpPr>
        <p:sp>
          <p:nvSpPr>
            <p:cNvPr id="5" name="Rounded Rectangle 4">
              <a:extLst>
                <a:ext uri="{FF2B5EF4-FFF2-40B4-BE49-F238E27FC236}">
                  <a16:creationId xmlns:a16="http://schemas.microsoft.com/office/drawing/2014/main" id="{5F350B12-62D8-D72D-D499-DC68EF025F0A}"/>
                </a:ext>
              </a:extLst>
            </p:cNvPr>
            <p:cNvSpPr/>
            <p:nvPr/>
          </p:nvSpPr>
          <p:spPr>
            <a:xfrm>
              <a:off x="2727960" y="1778557"/>
              <a:ext cx="6736080" cy="721360"/>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[0, 1, 2, 3, 4, 5, 6, 7, 8, 9]</a:t>
              </a:r>
            </a:p>
          </p:txBody>
        </p:sp>
        <p:sp>
          <p:nvSpPr>
            <p:cNvPr id="42" name="TextBox 41">
              <a:extLst>
                <a:ext uri="{FF2B5EF4-FFF2-40B4-BE49-F238E27FC236}">
                  <a16:creationId xmlns:a16="http://schemas.microsoft.com/office/drawing/2014/main" id="{9F8ED05A-1E9D-6BA3-15BB-58EFA10F0D9E}"/>
                </a:ext>
              </a:extLst>
            </p:cNvPr>
            <p:cNvSpPr txBox="1"/>
            <p:nvPr/>
          </p:nvSpPr>
          <p:spPr>
            <a:xfrm>
              <a:off x="5218196" y="1392491"/>
              <a:ext cx="1755609" cy="400110"/>
            </a:xfrm>
            <a:prstGeom prst="rect">
              <a:avLst/>
            </a:prstGeom>
            <a:noFill/>
          </p:spPr>
          <p:txBody>
            <a:bodyPr wrap="none" rtlCol="0">
              <a:spAutoFit/>
            </a:bodyPr>
            <a:lstStyle/>
            <a:p>
              <a:r>
                <a:rPr lang="en-US" sz="2000" dirty="0">
                  <a:solidFill>
                    <a:schemeClr val="tx2"/>
                  </a:solidFill>
                </a:rPr>
                <a:t>Training data</a:t>
              </a:r>
            </a:p>
          </p:txBody>
        </p:sp>
        <p:cxnSp>
          <p:nvCxnSpPr>
            <p:cNvPr id="14" name="Straight Arrow Connector 13" descr="Illustration showing the bootstrap technique using an example">
              <a:extLst>
                <a:ext uri="{FF2B5EF4-FFF2-40B4-BE49-F238E27FC236}">
                  <a16:creationId xmlns:a16="http://schemas.microsoft.com/office/drawing/2014/main" id="{7B0A1630-BAD4-6B2A-173C-CA2187A1CCA2}"/>
                </a:ext>
              </a:extLst>
            </p:cNvPr>
            <p:cNvCxnSpPr>
              <a:cxnSpLocks/>
              <a:stCxn id="5" idx="2"/>
              <a:endCxn id="10" idx="0"/>
            </p:cNvCxnSpPr>
            <p:nvPr/>
          </p:nvCxnSpPr>
          <p:spPr>
            <a:xfrm>
              <a:off x="6096000" y="2499917"/>
              <a:ext cx="1" cy="544302"/>
            </a:xfrm>
            <a:prstGeom prst="straightConnector1">
              <a:avLst/>
            </a:prstGeom>
            <a:ln w="571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AC85AB72-81FD-4495-87B1-D80EAE30D138}"/>
                </a:ext>
              </a:extLst>
            </p:cNvPr>
            <p:cNvCxnSpPr>
              <a:stCxn id="5" idx="2"/>
              <a:endCxn id="6" idx="0"/>
            </p:cNvCxnSpPr>
            <p:nvPr/>
          </p:nvCxnSpPr>
          <p:spPr>
            <a:xfrm rot="5400000">
              <a:off x="3948660" y="896879"/>
              <a:ext cx="544302" cy="3750379"/>
            </a:xfrm>
            <a:prstGeom prst="bentConnector3">
              <a:avLst/>
            </a:prstGeom>
            <a:ln w="571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FFF7DF24-30B8-4085-9682-9B5A395CDE3D}"/>
                </a:ext>
              </a:extLst>
            </p:cNvPr>
            <p:cNvCxnSpPr>
              <a:cxnSpLocks/>
              <a:stCxn id="5" idx="2"/>
              <a:endCxn id="7" idx="0"/>
            </p:cNvCxnSpPr>
            <p:nvPr/>
          </p:nvCxnSpPr>
          <p:spPr>
            <a:xfrm rot="5400000">
              <a:off x="4489582" y="2231147"/>
              <a:ext cx="1337649" cy="1875189"/>
            </a:xfrm>
            <a:prstGeom prst="bentConnector3">
              <a:avLst>
                <a:gd name="adj1" fmla="val 20971"/>
              </a:avLst>
            </a:prstGeom>
            <a:ln w="571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DA4816AD-BF37-49B4-9533-D67788B75805}"/>
                </a:ext>
              </a:extLst>
            </p:cNvPr>
            <p:cNvCxnSpPr>
              <a:cxnSpLocks/>
              <a:stCxn id="5" idx="2"/>
              <a:endCxn id="9" idx="0"/>
            </p:cNvCxnSpPr>
            <p:nvPr/>
          </p:nvCxnSpPr>
          <p:spPr>
            <a:xfrm rot="16200000" flipH="1">
              <a:off x="6364771" y="2231146"/>
              <a:ext cx="1337649" cy="1875190"/>
            </a:xfrm>
            <a:prstGeom prst="bentConnector3">
              <a:avLst>
                <a:gd name="adj1" fmla="val 20971"/>
              </a:avLst>
            </a:prstGeom>
            <a:ln w="571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5A607798-4A45-48E8-82F8-0DEE7BC9326C}"/>
                </a:ext>
              </a:extLst>
            </p:cNvPr>
            <p:cNvCxnSpPr>
              <a:cxnSpLocks/>
              <a:stCxn id="5" idx="2"/>
              <a:endCxn id="8" idx="0"/>
            </p:cNvCxnSpPr>
            <p:nvPr/>
          </p:nvCxnSpPr>
          <p:spPr>
            <a:xfrm rot="16200000" flipH="1">
              <a:off x="7699038" y="896878"/>
              <a:ext cx="544302" cy="3750379"/>
            </a:xfrm>
            <a:prstGeom prst="bentConnector3">
              <a:avLst>
                <a:gd name="adj1" fmla="val 50000"/>
              </a:avLst>
            </a:prstGeom>
            <a:ln w="571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33E5554A-653C-4162-BC62-F3E85AFA22B2}"/>
                </a:ext>
              </a:extLst>
            </p:cNvPr>
            <p:cNvGrpSpPr/>
            <p:nvPr/>
          </p:nvGrpSpPr>
          <p:grpSpPr>
            <a:xfrm>
              <a:off x="1177221" y="3044219"/>
              <a:ext cx="2336800" cy="2784573"/>
              <a:chOff x="1259311" y="2718542"/>
              <a:chExt cx="2336800" cy="2784573"/>
            </a:xfrm>
          </p:grpSpPr>
          <p:sp>
            <p:nvSpPr>
              <p:cNvPr id="6" name="Rounded Rectangle 5">
                <a:extLst>
                  <a:ext uri="{FF2B5EF4-FFF2-40B4-BE49-F238E27FC236}">
                    <a16:creationId xmlns:a16="http://schemas.microsoft.com/office/drawing/2014/main" id="{C2192B01-4739-0B27-E377-C5807CB4E2F9}"/>
                  </a:ext>
                </a:extLst>
              </p:cNvPr>
              <p:cNvSpPr/>
              <p:nvPr/>
            </p:nvSpPr>
            <p:spPr>
              <a:xfrm>
                <a:off x="1259311" y="2718542"/>
                <a:ext cx="2336800" cy="492760"/>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[1, 1, 2, 4, 9, 9]</a:t>
                </a:r>
              </a:p>
            </p:txBody>
          </p:sp>
          <p:sp>
            <p:nvSpPr>
              <p:cNvPr id="34" name="TextBox 33">
                <a:extLst>
                  <a:ext uri="{FF2B5EF4-FFF2-40B4-BE49-F238E27FC236}">
                    <a16:creationId xmlns:a16="http://schemas.microsoft.com/office/drawing/2014/main" id="{B11F6763-6446-7780-32D8-838C7DFE40EB}"/>
                  </a:ext>
                </a:extLst>
              </p:cNvPr>
              <p:cNvSpPr txBox="1"/>
              <p:nvPr/>
            </p:nvSpPr>
            <p:spPr>
              <a:xfrm>
                <a:off x="1839249" y="3217679"/>
                <a:ext cx="1176925" cy="369332"/>
              </a:xfrm>
              <a:prstGeom prst="rect">
                <a:avLst/>
              </a:prstGeom>
              <a:noFill/>
            </p:spPr>
            <p:txBody>
              <a:bodyPr wrap="none" rtlCol="0">
                <a:spAutoFit/>
              </a:bodyPr>
              <a:lstStyle/>
              <a:p>
                <a:r>
                  <a:rPr lang="en-US" dirty="0">
                    <a:solidFill>
                      <a:schemeClr val="tx2"/>
                    </a:solidFill>
                  </a:rPr>
                  <a:t>Sample A</a:t>
                </a:r>
              </a:p>
            </p:txBody>
          </p:sp>
          <p:cxnSp>
            <p:nvCxnSpPr>
              <p:cNvPr id="100" name="Straight Arrow Connector 99" descr="Illustration showing the bootstrap technique using an example">
                <a:extLst>
                  <a:ext uri="{FF2B5EF4-FFF2-40B4-BE49-F238E27FC236}">
                    <a16:creationId xmlns:a16="http://schemas.microsoft.com/office/drawing/2014/main" id="{FD82D880-85A0-4260-A68E-A81435325D1E}"/>
                  </a:ext>
                </a:extLst>
              </p:cNvPr>
              <p:cNvCxnSpPr>
                <a:cxnSpLocks/>
              </p:cNvCxnSpPr>
              <p:nvPr/>
            </p:nvCxnSpPr>
            <p:spPr>
              <a:xfrm>
                <a:off x="2427711" y="3587011"/>
                <a:ext cx="0" cy="1054012"/>
              </a:xfrm>
              <a:prstGeom prst="straightConnector1">
                <a:avLst/>
              </a:prstGeom>
              <a:ln w="571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01" name="Rounded Rectangle 5">
                <a:extLst>
                  <a:ext uri="{FF2B5EF4-FFF2-40B4-BE49-F238E27FC236}">
                    <a16:creationId xmlns:a16="http://schemas.microsoft.com/office/drawing/2014/main" id="{6FF692BD-08B5-47DB-AC6A-E22AA9BC0F35}"/>
                  </a:ext>
                </a:extLst>
              </p:cNvPr>
              <p:cNvSpPr/>
              <p:nvPr/>
            </p:nvSpPr>
            <p:spPr>
              <a:xfrm>
                <a:off x="1909324" y="4641023"/>
                <a:ext cx="1036775" cy="492760"/>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4.333</a:t>
                </a:r>
              </a:p>
            </p:txBody>
          </p:sp>
          <p:sp>
            <p:nvSpPr>
              <p:cNvPr id="102" name="TextBox 101">
                <a:extLst>
                  <a:ext uri="{FF2B5EF4-FFF2-40B4-BE49-F238E27FC236}">
                    <a16:creationId xmlns:a16="http://schemas.microsoft.com/office/drawing/2014/main" id="{83B2FF11-42C3-4875-B020-2E60DDB99D20}"/>
                  </a:ext>
                </a:extLst>
              </p:cNvPr>
              <p:cNvSpPr txBox="1"/>
              <p:nvPr/>
            </p:nvSpPr>
            <p:spPr>
              <a:xfrm>
                <a:off x="1904972" y="5133783"/>
                <a:ext cx="1045479" cy="369332"/>
              </a:xfrm>
              <a:prstGeom prst="rect">
                <a:avLst/>
              </a:prstGeom>
              <a:noFill/>
            </p:spPr>
            <p:txBody>
              <a:bodyPr wrap="none" rtlCol="0">
                <a:spAutoFit/>
              </a:bodyPr>
              <a:lstStyle/>
              <a:p>
                <a:pPr algn="r"/>
                <a:r>
                  <a:rPr lang="en-US" dirty="0">
                    <a:solidFill>
                      <a:schemeClr val="tx2"/>
                    </a:solidFill>
                  </a:rPr>
                  <a:t>Model A</a:t>
                </a:r>
              </a:p>
            </p:txBody>
          </p:sp>
        </p:grpSp>
        <p:grpSp>
          <p:nvGrpSpPr>
            <p:cNvPr id="31" name="Group 30">
              <a:extLst>
                <a:ext uri="{FF2B5EF4-FFF2-40B4-BE49-F238E27FC236}">
                  <a16:creationId xmlns:a16="http://schemas.microsoft.com/office/drawing/2014/main" id="{87B08614-5041-4B71-9412-3A270E8FA210}"/>
                </a:ext>
              </a:extLst>
            </p:cNvPr>
            <p:cNvGrpSpPr/>
            <p:nvPr/>
          </p:nvGrpSpPr>
          <p:grpSpPr>
            <a:xfrm>
              <a:off x="3052411" y="3837566"/>
              <a:ext cx="2336800" cy="1991226"/>
              <a:chOff x="3014548" y="3511889"/>
              <a:chExt cx="2336800" cy="1991226"/>
            </a:xfrm>
          </p:grpSpPr>
          <p:sp>
            <p:nvSpPr>
              <p:cNvPr id="7" name="Rounded Rectangle 6">
                <a:extLst>
                  <a:ext uri="{FF2B5EF4-FFF2-40B4-BE49-F238E27FC236}">
                    <a16:creationId xmlns:a16="http://schemas.microsoft.com/office/drawing/2014/main" id="{78A3817F-C92B-205E-8044-474A7B74C711}"/>
                  </a:ext>
                </a:extLst>
              </p:cNvPr>
              <p:cNvSpPr/>
              <p:nvPr/>
            </p:nvSpPr>
            <p:spPr>
              <a:xfrm>
                <a:off x="3014548" y="3511889"/>
                <a:ext cx="2336800" cy="492760"/>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[1, 2, 4, 5, 7, 9]</a:t>
                </a:r>
              </a:p>
            </p:txBody>
          </p:sp>
          <p:sp>
            <p:nvSpPr>
              <p:cNvPr id="40" name="TextBox 39">
                <a:extLst>
                  <a:ext uri="{FF2B5EF4-FFF2-40B4-BE49-F238E27FC236}">
                    <a16:creationId xmlns:a16="http://schemas.microsoft.com/office/drawing/2014/main" id="{256629F8-E1EC-56E2-DCAC-2A28919A60D2}"/>
                  </a:ext>
                </a:extLst>
              </p:cNvPr>
              <p:cNvSpPr txBox="1"/>
              <p:nvPr/>
            </p:nvSpPr>
            <p:spPr>
              <a:xfrm>
                <a:off x="3597692" y="4006157"/>
                <a:ext cx="1170513" cy="369332"/>
              </a:xfrm>
              <a:prstGeom prst="rect">
                <a:avLst/>
              </a:prstGeom>
              <a:noFill/>
            </p:spPr>
            <p:txBody>
              <a:bodyPr wrap="none" rtlCol="0">
                <a:spAutoFit/>
              </a:bodyPr>
              <a:lstStyle/>
              <a:p>
                <a:r>
                  <a:rPr lang="en-US" dirty="0">
                    <a:solidFill>
                      <a:schemeClr val="tx2"/>
                    </a:solidFill>
                  </a:rPr>
                  <a:t>Sample B</a:t>
                </a:r>
              </a:p>
            </p:txBody>
          </p:sp>
          <p:sp>
            <p:nvSpPr>
              <p:cNvPr id="103" name="TextBox 102">
                <a:extLst>
                  <a:ext uri="{FF2B5EF4-FFF2-40B4-BE49-F238E27FC236}">
                    <a16:creationId xmlns:a16="http://schemas.microsoft.com/office/drawing/2014/main" id="{03C0D00D-4AC8-4116-BEBE-0A0118E3B616}"/>
                  </a:ext>
                </a:extLst>
              </p:cNvPr>
              <p:cNvSpPr txBox="1"/>
              <p:nvPr/>
            </p:nvSpPr>
            <p:spPr>
              <a:xfrm>
                <a:off x="3663415" y="5133783"/>
                <a:ext cx="1039067" cy="369332"/>
              </a:xfrm>
              <a:prstGeom prst="rect">
                <a:avLst/>
              </a:prstGeom>
              <a:noFill/>
            </p:spPr>
            <p:txBody>
              <a:bodyPr wrap="none" rtlCol="0">
                <a:spAutoFit/>
              </a:bodyPr>
              <a:lstStyle/>
              <a:p>
                <a:pPr algn="r"/>
                <a:r>
                  <a:rPr lang="en-US" dirty="0">
                    <a:solidFill>
                      <a:schemeClr val="tx2"/>
                    </a:solidFill>
                  </a:rPr>
                  <a:t>Model B</a:t>
                </a:r>
              </a:p>
            </p:txBody>
          </p:sp>
          <p:cxnSp>
            <p:nvCxnSpPr>
              <p:cNvPr id="104" name="Straight Arrow Connector 103" descr="Illustration showing the bootstrap technique using an example">
                <a:extLst>
                  <a:ext uri="{FF2B5EF4-FFF2-40B4-BE49-F238E27FC236}">
                    <a16:creationId xmlns:a16="http://schemas.microsoft.com/office/drawing/2014/main" id="{36B24750-B0C4-48AB-A203-B049DE529C81}"/>
                  </a:ext>
                </a:extLst>
              </p:cNvPr>
              <p:cNvCxnSpPr>
                <a:cxnSpLocks/>
              </p:cNvCxnSpPr>
              <p:nvPr/>
            </p:nvCxnSpPr>
            <p:spPr>
              <a:xfrm>
                <a:off x="4182948" y="4375489"/>
                <a:ext cx="0" cy="265534"/>
              </a:xfrm>
              <a:prstGeom prst="straightConnector1">
                <a:avLst/>
              </a:prstGeom>
              <a:ln w="571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05" name="Rounded Rectangle 5">
                <a:extLst>
                  <a:ext uri="{FF2B5EF4-FFF2-40B4-BE49-F238E27FC236}">
                    <a16:creationId xmlns:a16="http://schemas.microsoft.com/office/drawing/2014/main" id="{5623C04A-2BCD-4F75-92A1-1F3B6E900AB6}"/>
                  </a:ext>
                </a:extLst>
              </p:cNvPr>
              <p:cNvSpPr/>
              <p:nvPr/>
            </p:nvSpPr>
            <p:spPr>
              <a:xfrm>
                <a:off x="3664561" y="4641023"/>
                <a:ext cx="1036775" cy="492760"/>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4.667</a:t>
                </a:r>
              </a:p>
            </p:txBody>
          </p:sp>
        </p:grpSp>
        <p:grpSp>
          <p:nvGrpSpPr>
            <p:cNvPr id="51" name="Group 50">
              <a:extLst>
                <a:ext uri="{FF2B5EF4-FFF2-40B4-BE49-F238E27FC236}">
                  <a16:creationId xmlns:a16="http://schemas.microsoft.com/office/drawing/2014/main" id="{70642D96-4DA0-4CF5-BE08-E688AB867A3A}"/>
                </a:ext>
              </a:extLst>
            </p:cNvPr>
            <p:cNvGrpSpPr/>
            <p:nvPr/>
          </p:nvGrpSpPr>
          <p:grpSpPr>
            <a:xfrm>
              <a:off x="4927601" y="3044219"/>
              <a:ext cx="2336800" cy="2784573"/>
              <a:chOff x="4958080" y="2718542"/>
              <a:chExt cx="2336800" cy="2784573"/>
            </a:xfrm>
          </p:grpSpPr>
          <p:sp>
            <p:nvSpPr>
              <p:cNvPr id="10" name="Rounded Rectangle 9">
                <a:extLst>
                  <a:ext uri="{FF2B5EF4-FFF2-40B4-BE49-F238E27FC236}">
                    <a16:creationId xmlns:a16="http://schemas.microsoft.com/office/drawing/2014/main" id="{950D26E9-673D-2E87-B8DE-BF6E11E1E1F2}"/>
                  </a:ext>
                </a:extLst>
              </p:cNvPr>
              <p:cNvSpPr/>
              <p:nvPr/>
            </p:nvSpPr>
            <p:spPr>
              <a:xfrm>
                <a:off x="4958080" y="2718542"/>
                <a:ext cx="2336800" cy="492760"/>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[2, 2, 2, 4, 8, 0]</a:t>
                </a:r>
              </a:p>
            </p:txBody>
          </p:sp>
          <p:sp>
            <p:nvSpPr>
              <p:cNvPr id="37" name="TextBox 36">
                <a:extLst>
                  <a:ext uri="{FF2B5EF4-FFF2-40B4-BE49-F238E27FC236}">
                    <a16:creationId xmlns:a16="http://schemas.microsoft.com/office/drawing/2014/main" id="{33982670-D25B-C8AA-036B-E5B3FA65B63F}"/>
                  </a:ext>
                </a:extLst>
              </p:cNvPr>
              <p:cNvSpPr txBox="1"/>
              <p:nvPr/>
            </p:nvSpPr>
            <p:spPr>
              <a:xfrm>
                <a:off x="5542025" y="3217679"/>
                <a:ext cx="1168910" cy="369332"/>
              </a:xfrm>
              <a:prstGeom prst="rect">
                <a:avLst/>
              </a:prstGeom>
              <a:noFill/>
            </p:spPr>
            <p:txBody>
              <a:bodyPr wrap="none" rtlCol="0">
                <a:spAutoFit/>
              </a:bodyPr>
              <a:lstStyle/>
              <a:p>
                <a:r>
                  <a:rPr lang="en-US" dirty="0">
                    <a:solidFill>
                      <a:schemeClr val="tx2"/>
                    </a:solidFill>
                  </a:rPr>
                  <a:t>Sample C</a:t>
                </a:r>
              </a:p>
            </p:txBody>
          </p:sp>
          <p:sp>
            <p:nvSpPr>
              <p:cNvPr id="112" name="TextBox 111">
                <a:extLst>
                  <a:ext uri="{FF2B5EF4-FFF2-40B4-BE49-F238E27FC236}">
                    <a16:creationId xmlns:a16="http://schemas.microsoft.com/office/drawing/2014/main" id="{7E26ABF2-52BC-4B71-8AFB-BBDE14597109}"/>
                  </a:ext>
                </a:extLst>
              </p:cNvPr>
              <p:cNvSpPr txBox="1"/>
              <p:nvPr/>
            </p:nvSpPr>
            <p:spPr>
              <a:xfrm>
                <a:off x="5607749" y="5133783"/>
                <a:ext cx="1037463" cy="369332"/>
              </a:xfrm>
              <a:prstGeom prst="rect">
                <a:avLst/>
              </a:prstGeom>
              <a:noFill/>
            </p:spPr>
            <p:txBody>
              <a:bodyPr wrap="none" rtlCol="0">
                <a:spAutoFit/>
              </a:bodyPr>
              <a:lstStyle/>
              <a:p>
                <a:pPr algn="r"/>
                <a:r>
                  <a:rPr lang="en-US" dirty="0">
                    <a:solidFill>
                      <a:schemeClr val="tx2"/>
                    </a:solidFill>
                  </a:rPr>
                  <a:t>Model C</a:t>
                </a:r>
              </a:p>
            </p:txBody>
          </p:sp>
          <p:cxnSp>
            <p:nvCxnSpPr>
              <p:cNvPr id="113" name="Straight Arrow Connector 112" descr="Illustration showing the bootstrap technique using an example">
                <a:extLst>
                  <a:ext uri="{FF2B5EF4-FFF2-40B4-BE49-F238E27FC236}">
                    <a16:creationId xmlns:a16="http://schemas.microsoft.com/office/drawing/2014/main" id="{722B88C0-FDF6-4C0B-B57E-E82029A9889C}"/>
                  </a:ext>
                </a:extLst>
              </p:cNvPr>
              <p:cNvCxnSpPr>
                <a:cxnSpLocks/>
                <a:stCxn id="37" idx="2"/>
                <a:endCxn id="114" idx="0"/>
              </p:cNvCxnSpPr>
              <p:nvPr/>
            </p:nvCxnSpPr>
            <p:spPr>
              <a:xfrm>
                <a:off x="6126480" y="3587011"/>
                <a:ext cx="1" cy="1054012"/>
              </a:xfrm>
              <a:prstGeom prst="straightConnector1">
                <a:avLst/>
              </a:prstGeom>
              <a:ln w="571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14" name="Rounded Rectangle 5">
                <a:extLst>
                  <a:ext uri="{FF2B5EF4-FFF2-40B4-BE49-F238E27FC236}">
                    <a16:creationId xmlns:a16="http://schemas.microsoft.com/office/drawing/2014/main" id="{EBE51A2A-FD2C-41D4-8B25-6E4F258A48E6}"/>
                  </a:ext>
                </a:extLst>
              </p:cNvPr>
              <p:cNvSpPr/>
              <p:nvPr/>
            </p:nvSpPr>
            <p:spPr>
              <a:xfrm>
                <a:off x="5608093" y="4641023"/>
                <a:ext cx="1036775" cy="492760"/>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3</a:t>
                </a:r>
              </a:p>
            </p:txBody>
          </p:sp>
        </p:grpSp>
        <p:grpSp>
          <p:nvGrpSpPr>
            <p:cNvPr id="32" name="Group 31">
              <a:extLst>
                <a:ext uri="{FF2B5EF4-FFF2-40B4-BE49-F238E27FC236}">
                  <a16:creationId xmlns:a16="http://schemas.microsoft.com/office/drawing/2014/main" id="{7A539483-DF5E-4BF3-B80E-60AA4FC0F525}"/>
                </a:ext>
              </a:extLst>
            </p:cNvPr>
            <p:cNvGrpSpPr/>
            <p:nvPr/>
          </p:nvGrpSpPr>
          <p:grpSpPr>
            <a:xfrm>
              <a:off x="6802790" y="3837566"/>
              <a:ext cx="2336800" cy="1991226"/>
              <a:chOff x="7009619" y="3511889"/>
              <a:chExt cx="2336800" cy="1991226"/>
            </a:xfrm>
          </p:grpSpPr>
          <p:sp>
            <p:nvSpPr>
              <p:cNvPr id="9" name="Rounded Rectangle 8">
                <a:extLst>
                  <a:ext uri="{FF2B5EF4-FFF2-40B4-BE49-F238E27FC236}">
                    <a16:creationId xmlns:a16="http://schemas.microsoft.com/office/drawing/2014/main" id="{152EB2F6-120B-CE41-AB77-6D6E74B1C832}"/>
                  </a:ext>
                </a:extLst>
              </p:cNvPr>
              <p:cNvSpPr/>
              <p:nvPr/>
            </p:nvSpPr>
            <p:spPr>
              <a:xfrm>
                <a:off x="7009619" y="3511889"/>
                <a:ext cx="2336800" cy="492760"/>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[3, 5, 6, 7, 8, 9]</a:t>
                </a:r>
              </a:p>
            </p:txBody>
          </p:sp>
          <p:sp>
            <p:nvSpPr>
              <p:cNvPr id="36" name="TextBox 35">
                <a:extLst>
                  <a:ext uri="{FF2B5EF4-FFF2-40B4-BE49-F238E27FC236}">
                    <a16:creationId xmlns:a16="http://schemas.microsoft.com/office/drawing/2014/main" id="{A3E1310D-0569-FB2F-D026-E5336CE51F6F}"/>
                  </a:ext>
                </a:extLst>
              </p:cNvPr>
              <p:cNvSpPr txBox="1"/>
              <p:nvPr/>
            </p:nvSpPr>
            <p:spPr>
              <a:xfrm>
                <a:off x="7583946" y="4007943"/>
                <a:ext cx="1188146" cy="369332"/>
              </a:xfrm>
              <a:prstGeom prst="rect">
                <a:avLst/>
              </a:prstGeom>
              <a:noFill/>
            </p:spPr>
            <p:txBody>
              <a:bodyPr wrap="none" rtlCol="0">
                <a:spAutoFit/>
              </a:bodyPr>
              <a:lstStyle/>
              <a:p>
                <a:r>
                  <a:rPr lang="en-US" dirty="0">
                    <a:solidFill>
                      <a:schemeClr val="tx2"/>
                    </a:solidFill>
                  </a:rPr>
                  <a:t>Sample D</a:t>
                </a:r>
              </a:p>
            </p:txBody>
          </p:sp>
          <p:sp>
            <p:nvSpPr>
              <p:cNvPr id="116" name="TextBox 115">
                <a:extLst>
                  <a:ext uri="{FF2B5EF4-FFF2-40B4-BE49-F238E27FC236}">
                    <a16:creationId xmlns:a16="http://schemas.microsoft.com/office/drawing/2014/main" id="{2236CF79-7D50-436D-838B-E77C674CB7DC}"/>
                  </a:ext>
                </a:extLst>
              </p:cNvPr>
              <p:cNvSpPr txBox="1"/>
              <p:nvPr/>
            </p:nvSpPr>
            <p:spPr>
              <a:xfrm>
                <a:off x="7649669" y="5133783"/>
                <a:ext cx="1056700" cy="369332"/>
              </a:xfrm>
              <a:prstGeom prst="rect">
                <a:avLst/>
              </a:prstGeom>
              <a:noFill/>
            </p:spPr>
            <p:txBody>
              <a:bodyPr wrap="none" rtlCol="0">
                <a:spAutoFit/>
              </a:bodyPr>
              <a:lstStyle/>
              <a:p>
                <a:pPr algn="r"/>
                <a:r>
                  <a:rPr lang="en-US" dirty="0">
                    <a:solidFill>
                      <a:schemeClr val="tx2"/>
                    </a:solidFill>
                  </a:rPr>
                  <a:t>Model D</a:t>
                </a:r>
              </a:p>
            </p:txBody>
          </p:sp>
          <p:cxnSp>
            <p:nvCxnSpPr>
              <p:cNvPr id="117" name="Straight Arrow Connector 116" descr="Illustration showing the bootstrap technique using an example">
                <a:extLst>
                  <a:ext uri="{FF2B5EF4-FFF2-40B4-BE49-F238E27FC236}">
                    <a16:creationId xmlns:a16="http://schemas.microsoft.com/office/drawing/2014/main" id="{2A3185C1-7C60-4DF1-AAAD-5AA936F1FF07}"/>
                  </a:ext>
                </a:extLst>
              </p:cNvPr>
              <p:cNvCxnSpPr>
                <a:cxnSpLocks/>
              </p:cNvCxnSpPr>
              <p:nvPr/>
            </p:nvCxnSpPr>
            <p:spPr>
              <a:xfrm>
                <a:off x="8178019" y="4377275"/>
                <a:ext cx="1" cy="263748"/>
              </a:xfrm>
              <a:prstGeom prst="straightConnector1">
                <a:avLst/>
              </a:prstGeom>
              <a:ln w="571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18" name="Rounded Rectangle 5">
                <a:extLst>
                  <a:ext uri="{FF2B5EF4-FFF2-40B4-BE49-F238E27FC236}">
                    <a16:creationId xmlns:a16="http://schemas.microsoft.com/office/drawing/2014/main" id="{FC2B5A9F-DF7A-49C0-BE94-ABE88D782B9B}"/>
                  </a:ext>
                </a:extLst>
              </p:cNvPr>
              <p:cNvSpPr/>
              <p:nvPr/>
            </p:nvSpPr>
            <p:spPr>
              <a:xfrm>
                <a:off x="7659632" y="4641023"/>
                <a:ext cx="1036775" cy="492760"/>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6.333</a:t>
                </a:r>
              </a:p>
            </p:txBody>
          </p:sp>
        </p:grpSp>
        <p:grpSp>
          <p:nvGrpSpPr>
            <p:cNvPr id="33" name="Group 32">
              <a:extLst>
                <a:ext uri="{FF2B5EF4-FFF2-40B4-BE49-F238E27FC236}">
                  <a16:creationId xmlns:a16="http://schemas.microsoft.com/office/drawing/2014/main" id="{5A25916B-584D-44F2-905B-EF0A56A6EA05}"/>
                </a:ext>
              </a:extLst>
            </p:cNvPr>
            <p:cNvGrpSpPr/>
            <p:nvPr/>
          </p:nvGrpSpPr>
          <p:grpSpPr>
            <a:xfrm>
              <a:off x="8677979" y="3044219"/>
              <a:ext cx="2336800" cy="2784573"/>
              <a:chOff x="8760069" y="2718542"/>
              <a:chExt cx="2336800" cy="2784573"/>
            </a:xfrm>
          </p:grpSpPr>
          <p:sp>
            <p:nvSpPr>
              <p:cNvPr id="8" name="Rounded Rectangle 7">
                <a:extLst>
                  <a:ext uri="{FF2B5EF4-FFF2-40B4-BE49-F238E27FC236}">
                    <a16:creationId xmlns:a16="http://schemas.microsoft.com/office/drawing/2014/main" id="{4998F685-56B1-22FF-5502-983249FC22AA}"/>
                  </a:ext>
                </a:extLst>
              </p:cNvPr>
              <p:cNvSpPr/>
              <p:nvPr/>
            </p:nvSpPr>
            <p:spPr>
              <a:xfrm>
                <a:off x="8760069" y="2718542"/>
                <a:ext cx="2336800" cy="492760"/>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[2, 4, 5, 5, 7, 7]</a:t>
                </a:r>
              </a:p>
            </p:txBody>
          </p:sp>
          <p:sp>
            <p:nvSpPr>
              <p:cNvPr id="35" name="TextBox 34">
                <a:extLst>
                  <a:ext uri="{FF2B5EF4-FFF2-40B4-BE49-F238E27FC236}">
                    <a16:creationId xmlns:a16="http://schemas.microsoft.com/office/drawing/2014/main" id="{8468672E-BBD8-E48A-00AF-38A23D93173A}"/>
                  </a:ext>
                </a:extLst>
              </p:cNvPr>
              <p:cNvSpPr txBox="1"/>
              <p:nvPr/>
            </p:nvSpPr>
            <p:spPr>
              <a:xfrm>
                <a:off x="9348823" y="3217679"/>
                <a:ext cx="1159292" cy="369332"/>
              </a:xfrm>
              <a:prstGeom prst="rect">
                <a:avLst/>
              </a:prstGeom>
              <a:noFill/>
            </p:spPr>
            <p:txBody>
              <a:bodyPr wrap="none" rtlCol="0">
                <a:spAutoFit/>
              </a:bodyPr>
              <a:lstStyle/>
              <a:p>
                <a:pPr algn="ctr"/>
                <a:r>
                  <a:rPr lang="en-US" dirty="0">
                    <a:solidFill>
                      <a:schemeClr val="tx2"/>
                    </a:solidFill>
                  </a:rPr>
                  <a:t>Sample E</a:t>
                </a:r>
              </a:p>
            </p:txBody>
          </p:sp>
          <p:sp>
            <p:nvSpPr>
              <p:cNvPr id="121" name="TextBox 120">
                <a:extLst>
                  <a:ext uri="{FF2B5EF4-FFF2-40B4-BE49-F238E27FC236}">
                    <a16:creationId xmlns:a16="http://schemas.microsoft.com/office/drawing/2014/main" id="{7099966D-8FE2-43F5-BBF9-9187AE46FF72}"/>
                  </a:ext>
                </a:extLst>
              </p:cNvPr>
              <p:cNvSpPr txBox="1"/>
              <p:nvPr/>
            </p:nvSpPr>
            <p:spPr>
              <a:xfrm>
                <a:off x="9414547" y="5133783"/>
                <a:ext cx="1027845" cy="369332"/>
              </a:xfrm>
              <a:prstGeom prst="rect">
                <a:avLst/>
              </a:prstGeom>
              <a:noFill/>
            </p:spPr>
            <p:txBody>
              <a:bodyPr wrap="none" rtlCol="0">
                <a:spAutoFit/>
              </a:bodyPr>
              <a:lstStyle/>
              <a:p>
                <a:pPr algn="r"/>
                <a:r>
                  <a:rPr lang="en-US" dirty="0">
                    <a:solidFill>
                      <a:schemeClr val="tx2"/>
                    </a:solidFill>
                  </a:rPr>
                  <a:t>Model E</a:t>
                </a:r>
              </a:p>
            </p:txBody>
          </p:sp>
          <p:cxnSp>
            <p:nvCxnSpPr>
              <p:cNvPr id="122" name="Straight Arrow Connector 121" descr="Illustration showing the bootstrap technique using an example">
                <a:extLst>
                  <a:ext uri="{FF2B5EF4-FFF2-40B4-BE49-F238E27FC236}">
                    <a16:creationId xmlns:a16="http://schemas.microsoft.com/office/drawing/2014/main" id="{25468FDB-A2E7-488E-9C80-8A9DD6C5E13D}"/>
                  </a:ext>
                </a:extLst>
              </p:cNvPr>
              <p:cNvCxnSpPr>
                <a:cxnSpLocks/>
              </p:cNvCxnSpPr>
              <p:nvPr/>
            </p:nvCxnSpPr>
            <p:spPr>
              <a:xfrm>
                <a:off x="9928469" y="3587011"/>
                <a:ext cx="1" cy="1054012"/>
              </a:xfrm>
              <a:prstGeom prst="straightConnector1">
                <a:avLst/>
              </a:prstGeom>
              <a:ln w="571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23" name="Rounded Rectangle 5">
                <a:extLst>
                  <a:ext uri="{FF2B5EF4-FFF2-40B4-BE49-F238E27FC236}">
                    <a16:creationId xmlns:a16="http://schemas.microsoft.com/office/drawing/2014/main" id="{B5837D99-6A1E-4514-AF22-E2E7AB8E6278}"/>
                  </a:ext>
                </a:extLst>
              </p:cNvPr>
              <p:cNvSpPr/>
              <p:nvPr/>
            </p:nvSpPr>
            <p:spPr>
              <a:xfrm>
                <a:off x="9410082" y="4641023"/>
                <a:ext cx="1036775" cy="492760"/>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5</a:t>
                </a:r>
              </a:p>
            </p:txBody>
          </p:sp>
        </p:grpSp>
        <p:sp>
          <p:nvSpPr>
            <p:cNvPr id="165" name="TextBox 164">
              <a:extLst>
                <a:ext uri="{FF2B5EF4-FFF2-40B4-BE49-F238E27FC236}">
                  <a16:creationId xmlns:a16="http://schemas.microsoft.com/office/drawing/2014/main" id="{855F888C-3BF7-47BF-BE40-F708F4052A49}"/>
                </a:ext>
              </a:extLst>
            </p:cNvPr>
            <p:cNvSpPr txBox="1"/>
            <p:nvPr/>
          </p:nvSpPr>
          <p:spPr>
            <a:xfrm>
              <a:off x="905010" y="4223650"/>
              <a:ext cx="1265091" cy="369332"/>
            </a:xfrm>
            <a:prstGeom prst="rect">
              <a:avLst/>
            </a:prstGeom>
            <a:noFill/>
          </p:spPr>
          <p:txBody>
            <a:bodyPr wrap="none" rtlCol="0">
              <a:spAutoFit/>
            </a:bodyPr>
            <a:lstStyle/>
            <a:p>
              <a:pPr algn="r"/>
              <a:r>
                <a:rPr lang="en-US" dirty="0">
                  <a:solidFill>
                    <a:schemeClr val="tx2"/>
                  </a:solidFill>
                </a:rPr>
                <a:t>Inferences</a:t>
              </a:r>
            </a:p>
          </p:txBody>
        </p:sp>
      </p:grpSp>
    </p:spTree>
    <p:extLst>
      <p:ext uri="{BB962C8B-B14F-4D97-AF65-F5344CB8AC3E}">
        <p14:creationId xmlns:p14="http://schemas.microsoft.com/office/powerpoint/2010/main" val="40641233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5A3F415-2EFC-4FFE-806C-992F0AED5D6B}"/>
              </a:ext>
            </a:extLst>
          </p:cNvPr>
          <p:cNvSpPr>
            <a:spLocks noGrp="1"/>
          </p:cNvSpPr>
          <p:nvPr>
            <p:ph type="sldNum" idx="97"/>
          </p:nvPr>
        </p:nvSpPr>
        <p:spPr/>
        <p:txBody>
          <a:bodyPr/>
          <a:lstStyle/>
          <a:p>
            <a:fld id="{86A8BF56-6CB3-514C-9A64-F39D95C9E25B}" type="slidenum">
              <a:rPr lang="en-US" smtClean="0"/>
              <a:t>38</a:t>
            </a:fld>
            <a:endParaRPr lang="en-US" dirty="0"/>
          </a:p>
        </p:txBody>
      </p:sp>
      <p:sp>
        <p:nvSpPr>
          <p:cNvPr id="2" name="Title 1">
            <a:extLst>
              <a:ext uri="{FF2B5EF4-FFF2-40B4-BE49-F238E27FC236}">
                <a16:creationId xmlns:a16="http://schemas.microsoft.com/office/drawing/2014/main" id="{C271C210-2A49-27B9-208C-D11A6D63607E}"/>
              </a:ext>
            </a:extLst>
          </p:cNvPr>
          <p:cNvSpPr>
            <a:spLocks noGrp="1"/>
          </p:cNvSpPr>
          <p:nvPr>
            <p:ph type="title" idx="1"/>
          </p:nvPr>
        </p:nvSpPr>
        <p:spPr/>
        <p:txBody>
          <a:bodyPr>
            <a:noAutofit/>
          </a:bodyPr>
          <a:lstStyle/>
          <a:p>
            <a:r>
              <a:rPr lang="en-US" sz="2800" dirty="0"/>
              <a:t>Source graphic: Bagging (bootstrap aggregating) example</a:t>
            </a:r>
          </a:p>
        </p:txBody>
      </p:sp>
      <p:sp>
        <p:nvSpPr>
          <p:cNvPr id="6" name="Content Placeholder 5">
            <a:extLst>
              <a:ext uri="{FF2B5EF4-FFF2-40B4-BE49-F238E27FC236}">
                <a16:creationId xmlns:a16="http://schemas.microsoft.com/office/drawing/2014/main" id="{BF87F805-C5F0-82C6-B6E5-E32ECC600E1B}"/>
              </a:ext>
            </a:extLst>
          </p:cNvPr>
          <p:cNvSpPr>
            <a:spLocks noGrp="1"/>
          </p:cNvSpPr>
          <p:nvPr>
            <p:ph idx="2"/>
          </p:nvPr>
        </p:nvSpPr>
        <p:spPr/>
        <p:txBody>
          <a:bodyPr/>
          <a:lstStyle/>
          <a:p>
            <a:endParaRPr lang="en-US"/>
          </a:p>
        </p:txBody>
      </p:sp>
      <p:grpSp>
        <p:nvGrpSpPr>
          <p:cNvPr id="5" name="Group 4">
            <a:extLst>
              <a:ext uri="{FF2B5EF4-FFF2-40B4-BE49-F238E27FC236}">
                <a16:creationId xmlns:a16="http://schemas.microsoft.com/office/drawing/2014/main" id="{FFF56757-9652-4D89-B18A-755D33D26678}"/>
              </a:ext>
            </a:extLst>
          </p:cNvPr>
          <p:cNvGrpSpPr/>
          <p:nvPr/>
        </p:nvGrpSpPr>
        <p:grpSpPr>
          <a:xfrm>
            <a:off x="868585" y="1104393"/>
            <a:ext cx="10146194" cy="5352119"/>
            <a:chOff x="868585" y="1104393"/>
            <a:chExt cx="10146194" cy="5352119"/>
          </a:xfrm>
        </p:grpSpPr>
        <p:cxnSp>
          <p:nvCxnSpPr>
            <p:cNvPr id="145" name="Straight Arrow Connector 144" descr="Illustration showing the bootstrap technique using an example">
              <a:extLst>
                <a:ext uri="{FF2B5EF4-FFF2-40B4-BE49-F238E27FC236}">
                  <a16:creationId xmlns:a16="http://schemas.microsoft.com/office/drawing/2014/main" id="{D8B3820A-3F56-407E-91DD-C8124064DEEB}"/>
                </a:ext>
              </a:extLst>
            </p:cNvPr>
            <p:cNvCxnSpPr>
              <a:cxnSpLocks/>
              <a:endCxn id="150" idx="0"/>
            </p:cNvCxnSpPr>
            <p:nvPr/>
          </p:nvCxnSpPr>
          <p:spPr>
            <a:xfrm flipH="1">
              <a:off x="6124408" y="5503115"/>
              <a:ext cx="2484" cy="460637"/>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Connector: Elbow 145">
              <a:extLst>
                <a:ext uri="{FF2B5EF4-FFF2-40B4-BE49-F238E27FC236}">
                  <a16:creationId xmlns:a16="http://schemas.microsoft.com/office/drawing/2014/main" id="{6979B378-9972-42D8-B681-9448036324C4}"/>
                </a:ext>
              </a:extLst>
            </p:cNvPr>
            <p:cNvCxnSpPr>
              <a:cxnSpLocks/>
              <a:endCxn id="150" idx="0"/>
            </p:cNvCxnSpPr>
            <p:nvPr/>
          </p:nvCxnSpPr>
          <p:spPr>
            <a:xfrm rot="16200000" flipH="1">
              <a:off x="4046324" y="3885667"/>
              <a:ext cx="460637" cy="3695531"/>
            </a:xfrm>
            <a:prstGeom prst="bentConnector3">
              <a:avLst>
                <a:gd name="adj1" fmla="val 3241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Connector: Elbow 146">
              <a:extLst>
                <a:ext uri="{FF2B5EF4-FFF2-40B4-BE49-F238E27FC236}">
                  <a16:creationId xmlns:a16="http://schemas.microsoft.com/office/drawing/2014/main" id="{C9A8D7FF-9699-4B29-91C6-9A79C392226F}"/>
                </a:ext>
              </a:extLst>
            </p:cNvPr>
            <p:cNvCxnSpPr>
              <a:cxnSpLocks/>
              <a:endCxn id="150" idx="0"/>
            </p:cNvCxnSpPr>
            <p:nvPr/>
          </p:nvCxnSpPr>
          <p:spPr>
            <a:xfrm rot="16200000" flipH="1">
              <a:off x="4922375" y="4761718"/>
              <a:ext cx="460637" cy="1943430"/>
            </a:xfrm>
            <a:prstGeom prst="bentConnector3">
              <a:avLst>
                <a:gd name="adj1" fmla="val 3241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Connector: Elbow 147">
              <a:extLst>
                <a:ext uri="{FF2B5EF4-FFF2-40B4-BE49-F238E27FC236}">
                  <a16:creationId xmlns:a16="http://schemas.microsoft.com/office/drawing/2014/main" id="{19048743-FEC7-4287-99BB-9665F00FF73F}"/>
                </a:ext>
              </a:extLst>
            </p:cNvPr>
            <p:cNvCxnSpPr>
              <a:cxnSpLocks/>
              <a:endCxn id="150" idx="0"/>
            </p:cNvCxnSpPr>
            <p:nvPr/>
          </p:nvCxnSpPr>
          <p:spPr>
            <a:xfrm rot="5400000">
              <a:off x="7845623" y="3781901"/>
              <a:ext cx="460637" cy="3903065"/>
            </a:xfrm>
            <a:prstGeom prst="bentConnector3">
              <a:avLst>
                <a:gd name="adj1" fmla="val 3241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Connector: Elbow 148">
              <a:extLst>
                <a:ext uri="{FF2B5EF4-FFF2-40B4-BE49-F238E27FC236}">
                  <a16:creationId xmlns:a16="http://schemas.microsoft.com/office/drawing/2014/main" id="{E80A41FE-3E4C-4CF2-81B1-F07884166C36}"/>
                </a:ext>
              </a:extLst>
            </p:cNvPr>
            <p:cNvCxnSpPr>
              <a:cxnSpLocks/>
              <a:endCxn id="150" idx="0"/>
            </p:cNvCxnSpPr>
            <p:nvPr/>
          </p:nvCxnSpPr>
          <p:spPr>
            <a:xfrm rot="5400000">
              <a:off x="6924167" y="4703356"/>
              <a:ext cx="460637" cy="2060154"/>
            </a:xfrm>
            <a:prstGeom prst="bentConnector3">
              <a:avLst>
                <a:gd name="adj1" fmla="val 32410"/>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50" name="Rounded Rectangle 9">
              <a:extLst>
                <a:ext uri="{FF2B5EF4-FFF2-40B4-BE49-F238E27FC236}">
                  <a16:creationId xmlns:a16="http://schemas.microsoft.com/office/drawing/2014/main" id="{7BCA3CC4-A2CD-4196-82DD-AEA5CDC4AEBC}"/>
                </a:ext>
              </a:extLst>
            </p:cNvPr>
            <p:cNvSpPr/>
            <p:nvPr/>
          </p:nvSpPr>
          <p:spPr>
            <a:xfrm>
              <a:off x="5667208" y="5963752"/>
              <a:ext cx="914400" cy="492760"/>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[4.7]</a:t>
              </a:r>
            </a:p>
          </p:txBody>
        </p:sp>
        <p:sp>
          <p:nvSpPr>
            <p:cNvPr id="151" name="TextBox 150">
              <a:extLst>
                <a:ext uri="{FF2B5EF4-FFF2-40B4-BE49-F238E27FC236}">
                  <a16:creationId xmlns:a16="http://schemas.microsoft.com/office/drawing/2014/main" id="{9F96A819-D3BB-4418-977B-FCF69CF7AEF1}"/>
                </a:ext>
              </a:extLst>
            </p:cNvPr>
            <p:cNvSpPr txBox="1"/>
            <p:nvPr/>
          </p:nvSpPr>
          <p:spPr>
            <a:xfrm>
              <a:off x="4362823" y="6025465"/>
              <a:ext cx="1276311" cy="369332"/>
            </a:xfrm>
            <a:prstGeom prst="rect">
              <a:avLst/>
            </a:prstGeom>
            <a:noFill/>
          </p:spPr>
          <p:txBody>
            <a:bodyPr wrap="none" rtlCol="0">
              <a:spAutoFit/>
            </a:bodyPr>
            <a:lstStyle/>
            <a:p>
              <a:pPr algn="r"/>
              <a:r>
                <a:rPr lang="en-US" dirty="0">
                  <a:solidFill>
                    <a:schemeClr val="tx2"/>
                  </a:solidFill>
                </a:rPr>
                <a:t>Aggregate</a:t>
              </a:r>
            </a:p>
          </p:txBody>
        </p:sp>
        <p:sp>
          <p:nvSpPr>
            <p:cNvPr id="43" name="TextBox 42">
              <a:extLst>
                <a:ext uri="{FF2B5EF4-FFF2-40B4-BE49-F238E27FC236}">
                  <a16:creationId xmlns:a16="http://schemas.microsoft.com/office/drawing/2014/main" id="{4BD924D4-45FB-423D-9056-C07F7E21A807}"/>
                </a:ext>
              </a:extLst>
            </p:cNvPr>
            <p:cNvSpPr txBox="1"/>
            <p:nvPr/>
          </p:nvSpPr>
          <p:spPr>
            <a:xfrm>
              <a:off x="868585" y="5548766"/>
              <a:ext cx="1165704" cy="369332"/>
            </a:xfrm>
            <a:prstGeom prst="rect">
              <a:avLst/>
            </a:prstGeom>
            <a:noFill/>
          </p:spPr>
          <p:txBody>
            <a:bodyPr wrap="none" rtlCol="0">
              <a:spAutoFit/>
            </a:bodyPr>
            <a:lstStyle/>
            <a:p>
              <a:pPr algn="r"/>
              <a:r>
                <a:rPr lang="en-US" dirty="0">
                  <a:solidFill>
                    <a:schemeClr val="tx2"/>
                  </a:solidFill>
                </a:rPr>
                <a:t>Inference</a:t>
              </a:r>
            </a:p>
          </p:txBody>
        </p:sp>
        <p:grpSp>
          <p:nvGrpSpPr>
            <p:cNvPr id="13" name="Group 12">
              <a:extLst>
                <a:ext uri="{FF2B5EF4-FFF2-40B4-BE49-F238E27FC236}">
                  <a16:creationId xmlns:a16="http://schemas.microsoft.com/office/drawing/2014/main" id="{69715576-9ACA-4579-8323-6DC15A9FD208}"/>
                </a:ext>
              </a:extLst>
            </p:cNvPr>
            <p:cNvGrpSpPr/>
            <p:nvPr/>
          </p:nvGrpSpPr>
          <p:grpSpPr>
            <a:xfrm>
              <a:off x="905010" y="1104393"/>
              <a:ext cx="10109769" cy="4436301"/>
              <a:chOff x="905010" y="1392491"/>
              <a:chExt cx="10109769" cy="4436301"/>
            </a:xfrm>
          </p:grpSpPr>
          <p:sp>
            <p:nvSpPr>
              <p:cNvPr id="14" name="Rounded Rectangle 4">
                <a:extLst>
                  <a:ext uri="{FF2B5EF4-FFF2-40B4-BE49-F238E27FC236}">
                    <a16:creationId xmlns:a16="http://schemas.microsoft.com/office/drawing/2014/main" id="{22A5CC2E-712A-406E-8F7D-C69A96CC5FEB}"/>
                  </a:ext>
                </a:extLst>
              </p:cNvPr>
              <p:cNvSpPr/>
              <p:nvPr/>
            </p:nvSpPr>
            <p:spPr>
              <a:xfrm>
                <a:off x="2727960" y="1778557"/>
                <a:ext cx="6736080" cy="721360"/>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[0, 1, 2, 3, 4, 5, 6, 7, 8, 9]</a:t>
                </a:r>
              </a:p>
            </p:txBody>
          </p:sp>
          <p:sp>
            <p:nvSpPr>
              <p:cNvPr id="15" name="TextBox 14">
                <a:extLst>
                  <a:ext uri="{FF2B5EF4-FFF2-40B4-BE49-F238E27FC236}">
                    <a16:creationId xmlns:a16="http://schemas.microsoft.com/office/drawing/2014/main" id="{A9C074F3-D47C-472E-81F9-1E277350B38D}"/>
                  </a:ext>
                </a:extLst>
              </p:cNvPr>
              <p:cNvSpPr txBox="1"/>
              <p:nvPr/>
            </p:nvSpPr>
            <p:spPr>
              <a:xfrm>
                <a:off x="5218196" y="1392491"/>
                <a:ext cx="1755609" cy="400110"/>
              </a:xfrm>
              <a:prstGeom prst="rect">
                <a:avLst/>
              </a:prstGeom>
              <a:noFill/>
            </p:spPr>
            <p:txBody>
              <a:bodyPr wrap="none" rtlCol="0">
                <a:spAutoFit/>
              </a:bodyPr>
              <a:lstStyle/>
              <a:p>
                <a:r>
                  <a:rPr lang="en-US" sz="2000" dirty="0">
                    <a:solidFill>
                      <a:schemeClr val="tx2"/>
                    </a:solidFill>
                  </a:rPr>
                  <a:t>Training data</a:t>
                </a:r>
              </a:p>
            </p:txBody>
          </p:sp>
          <p:cxnSp>
            <p:nvCxnSpPr>
              <p:cNvPr id="16" name="Straight Arrow Connector 15" descr="Illustration showing the bootstrap technique using an example">
                <a:extLst>
                  <a:ext uri="{FF2B5EF4-FFF2-40B4-BE49-F238E27FC236}">
                    <a16:creationId xmlns:a16="http://schemas.microsoft.com/office/drawing/2014/main" id="{44734568-0998-47AA-BA5A-2C1FFF2A4ED6}"/>
                  </a:ext>
                </a:extLst>
              </p:cNvPr>
              <p:cNvCxnSpPr>
                <a:cxnSpLocks/>
                <a:stCxn id="14" idx="2"/>
                <a:endCxn id="37" idx="0"/>
              </p:cNvCxnSpPr>
              <p:nvPr/>
            </p:nvCxnSpPr>
            <p:spPr>
              <a:xfrm>
                <a:off x="6096000" y="2499917"/>
                <a:ext cx="1" cy="544302"/>
              </a:xfrm>
              <a:prstGeom prst="straightConnector1">
                <a:avLst/>
              </a:prstGeom>
              <a:ln w="571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AA9B5654-778D-4C9A-93DD-63F7F08868FB}"/>
                  </a:ext>
                </a:extLst>
              </p:cNvPr>
              <p:cNvCxnSpPr>
                <a:stCxn id="14" idx="2"/>
                <a:endCxn id="48" idx="0"/>
              </p:cNvCxnSpPr>
              <p:nvPr/>
            </p:nvCxnSpPr>
            <p:spPr>
              <a:xfrm rot="5400000">
                <a:off x="3948660" y="896879"/>
                <a:ext cx="544302" cy="3750379"/>
              </a:xfrm>
              <a:prstGeom prst="bentConnector3">
                <a:avLst/>
              </a:prstGeom>
              <a:ln w="571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0A80F879-14E3-4D12-BF7B-806D2C64A679}"/>
                  </a:ext>
                </a:extLst>
              </p:cNvPr>
              <p:cNvCxnSpPr>
                <a:cxnSpLocks/>
                <a:stCxn id="14" idx="2"/>
                <a:endCxn id="42" idx="0"/>
              </p:cNvCxnSpPr>
              <p:nvPr/>
            </p:nvCxnSpPr>
            <p:spPr>
              <a:xfrm rot="5400000">
                <a:off x="4489582" y="2231147"/>
                <a:ext cx="1337649" cy="1875189"/>
              </a:xfrm>
              <a:prstGeom prst="bentConnector3">
                <a:avLst>
                  <a:gd name="adj1" fmla="val 20971"/>
                </a:avLst>
              </a:prstGeom>
              <a:ln w="571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979BC5E6-8587-434E-8DCD-775E69C95FE7}"/>
                  </a:ext>
                </a:extLst>
              </p:cNvPr>
              <p:cNvCxnSpPr>
                <a:cxnSpLocks/>
                <a:stCxn id="14" idx="2"/>
                <a:endCxn id="32" idx="0"/>
              </p:cNvCxnSpPr>
              <p:nvPr/>
            </p:nvCxnSpPr>
            <p:spPr>
              <a:xfrm rot="16200000" flipH="1">
                <a:off x="6364771" y="2231146"/>
                <a:ext cx="1337649" cy="1875190"/>
              </a:xfrm>
              <a:prstGeom prst="bentConnector3">
                <a:avLst>
                  <a:gd name="adj1" fmla="val 20971"/>
                </a:avLst>
              </a:prstGeom>
              <a:ln w="571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A47D90D6-7B99-4582-9096-0F6B729193C1}"/>
                  </a:ext>
                </a:extLst>
              </p:cNvPr>
              <p:cNvCxnSpPr>
                <a:cxnSpLocks/>
                <a:stCxn id="14" idx="2"/>
                <a:endCxn id="27" idx="0"/>
              </p:cNvCxnSpPr>
              <p:nvPr/>
            </p:nvCxnSpPr>
            <p:spPr>
              <a:xfrm rot="16200000" flipH="1">
                <a:off x="7699038" y="896878"/>
                <a:ext cx="544302" cy="3750379"/>
              </a:xfrm>
              <a:prstGeom prst="bentConnector3">
                <a:avLst>
                  <a:gd name="adj1" fmla="val 50000"/>
                </a:avLst>
              </a:prstGeom>
              <a:ln w="571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6839F3A7-3307-42C2-97E4-9DF66A5D6C60}"/>
                  </a:ext>
                </a:extLst>
              </p:cNvPr>
              <p:cNvGrpSpPr/>
              <p:nvPr/>
            </p:nvGrpSpPr>
            <p:grpSpPr>
              <a:xfrm>
                <a:off x="1177221" y="3044219"/>
                <a:ext cx="2336800" cy="2784573"/>
                <a:chOff x="1259311" y="2718542"/>
                <a:chExt cx="2336800" cy="2784573"/>
              </a:xfrm>
            </p:grpSpPr>
            <p:sp>
              <p:nvSpPr>
                <p:cNvPr id="48" name="Rounded Rectangle 5">
                  <a:extLst>
                    <a:ext uri="{FF2B5EF4-FFF2-40B4-BE49-F238E27FC236}">
                      <a16:creationId xmlns:a16="http://schemas.microsoft.com/office/drawing/2014/main" id="{DB3CDA3A-21AB-484D-BCFD-90BC753C6A5F}"/>
                    </a:ext>
                  </a:extLst>
                </p:cNvPr>
                <p:cNvSpPr/>
                <p:nvPr/>
              </p:nvSpPr>
              <p:spPr>
                <a:xfrm>
                  <a:off x="1259311" y="2718542"/>
                  <a:ext cx="2336800" cy="492760"/>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[1, 1, 2, 4, 9, 9]</a:t>
                  </a:r>
                </a:p>
              </p:txBody>
            </p:sp>
            <p:sp>
              <p:nvSpPr>
                <p:cNvPr id="49" name="TextBox 48">
                  <a:extLst>
                    <a:ext uri="{FF2B5EF4-FFF2-40B4-BE49-F238E27FC236}">
                      <a16:creationId xmlns:a16="http://schemas.microsoft.com/office/drawing/2014/main" id="{08BC419F-4F24-405F-A123-B2A501A0E1A2}"/>
                    </a:ext>
                  </a:extLst>
                </p:cNvPr>
                <p:cNvSpPr txBox="1"/>
                <p:nvPr/>
              </p:nvSpPr>
              <p:spPr>
                <a:xfrm>
                  <a:off x="1839249" y="3217679"/>
                  <a:ext cx="1176925" cy="369332"/>
                </a:xfrm>
                <a:prstGeom prst="rect">
                  <a:avLst/>
                </a:prstGeom>
                <a:noFill/>
              </p:spPr>
              <p:txBody>
                <a:bodyPr wrap="none" rtlCol="0">
                  <a:spAutoFit/>
                </a:bodyPr>
                <a:lstStyle/>
                <a:p>
                  <a:r>
                    <a:rPr lang="en-US" dirty="0">
                      <a:solidFill>
                        <a:schemeClr val="tx2"/>
                      </a:solidFill>
                    </a:rPr>
                    <a:t>Sample A</a:t>
                  </a:r>
                </a:p>
              </p:txBody>
            </p:sp>
            <p:cxnSp>
              <p:nvCxnSpPr>
                <p:cNvPr id="50" name="Straight Arrow Connector 49" descr="Illustration showing the bootstrap technique using an example">
                  <a:extLst>
                    <a:ext uri="{FF2B5EF4-FFF2-40B4-BE49-F238E27FC236}">
                      <a16:creationId xmlns:a16="http://schemas.microsoft.com/office/drawing/2014/main" id="{92658C6D-A728-4F6F-A84D-85056671D19D}"/>
                    </a:ext>
                  </a:extLst>
                </p:cNvPr>
                <p:cNvCxnSpPr>
                  <a:cxnSpLocks/>
                </p:cNvCxnSpPr>
                <p:nvPr/>
              </p:nvCxnSpPr>
              <p:spPr>
                <a:xfrm>
                  <a:off x="2427711" y="3587011"/>
                  <a:ext cx="0" cy="1054012"/>
                </a:xfrm>
                <a:prstGeom prst="straightConnector1">
                  <a:avLst/>
                </a:prstGeom>
                <a:ln w="571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51" name="Rounded Rectangle 5">
                  <a:extLst>
                    <a:ext uri="{FF2B5EF4-FFF2-40B4-BE49-F238E27FC236}">
                      <a16:creationId xmlns:a16="http://schemas.microsoft.com/office/drawing/2014/main" id="{62E8D45E-971D-43FE-8594-6287277A7ED9}"/>
                    </a:ext>
                  </a:extLst>
                </p:cNvPr>
                <p:cNvSpPr/>
                <p:nvPr/>
              </p:nvSpPr>
              <p:spPr>
                <a:xfrm>
                  <a:off x="1909324" y="4641023"/>
                  <a:ext cx="1036775" cy="492760"/>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4.333</a:t>
                  </a:r>
                </a:p>
              </p:txBody>
            </p:sp>
            <p:sp>
              <p:nvSpPr>
                <p:cNvPr id="52" name="TextBox 51">
                  <a:extLst>
                    <a:ext uri="{FF2B5EF4-FFF2-40B4-BE49-F238E27FC236}">
                      <a16:creationId xmlns:a16="http://schemas.microsoft.com/office/drawing/2014/main" id="{37F22100-085B-41EC-B619-E2A30B5991BA}"/>
                    </a:ext>
                  </a:extLst>
                </p:cNvPr>
                <p:cNvSpPr txBox="1"/>
                <p:nvPr/>
              </p:nvSpPr>
              <p:spPr>
                <a:xfrm>
                  <a:off x="1904972" y="5133783"/>
                  <a:ext cx="1045479" cy="369332"/>
                </a:xfrm>
                <a:prstGeom prst="rect">
                  <a:avLst/>
                </a:prstGeom>
                <a:noFill/>
              </p:spPr>
              <p:txBody>
                <a:bodyPr wrap="none" rtlCol="0">
                  <a:spAutoFit/>
                </a:bodyPr>
                <a:lstStyle/>
                <a:p>
                  <a:pPr algn="r"/>
                  <a:r>
                    <a:rPr lang="en-US" dirty="0">
                      <a:solidFill>
                        <a:schemeClr val="tx2"/>
                      </a:solidFill>
                    </a:rPr>
                    <a:t>Model A</a:t>
                  </a:r>
                </a:p>
              </p:txBody>
            </p:sp>
          </p:grpSp>
          <p:grpSp>
            <p:nvGrpSpPr>
              <p:cNvPr id="22" name="Group 21">
                <a:extLst>
                  <a:ext uri="{FF2B5EF4-FFF2-40B4-BE49-F238E27FC236}">
                    <a16:creationId xmlns:a16="http://schemas.microsoft.com/office/drawing/2014/main" id="{DE2D6EEF-D725-4E39-8285-1828D6B5BE72}"/>
                  </a:ext>
                </a:extLst>
              </p:cNvPr>
              <p:cNvGrpSpPr/>
              <p:nvPr/>
            </p:nvGrpSpPr>
            <p:grpSpPr>
              <a:xfrm>
                <a:off x="3052411" y="3837566"/>
                <a:ext cx="2336800" cy="1991226"/>
                <a:chOff x="3014548" y="3511889"/>
                <a:chExt cx="2336800" cy="1991226"/>
              </a:xfrm>
            </p:grpSpPr>
            <p:sp>
              <p:nvSpPr>
                <p:cNvPr id="42" name="Rounded Rectangle 6">
                  <a:extLst>
                    <a:ext uri="{FF2B5EF4-FFF2-40B4-BE49-F238E27FC236}">
                      <a16:creationId xmlns:a16="http://schemas.microsoft.com/office/drawing/2014/main" id="{26D2B3AE-70E0-4EA6-BB89-2E31109A7F37}"/>
                    </a:ext>
                  </a:extLst>
                </p:cNvPr>
                <p:cNvSpPr/>
                <p:nvPr/>
              </p:nvSpPr>
              <p:spPr>
                <a:xfrm>
                  <a:off x="3014548" y="3511889"/>
                  <a:ext cx="2336800" cy="492760"/>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[1, 2, 4, 5, 7, 9]</a:t>
                  </a:r>
                </a:p>
              </p:txBody>
            </p:sp>
            <p:sp>
              <p:nvSpPr>
                <p:cNvPr id="44" name="TextBox 43">
                  <a:extLst>
                    <a:ext uri="{FF2B5EF4-FFF2-40B4-BE49-F238E27FC236}">
                      <a16:creationId xmlns:a16="http://schemas.microsoft.com/office/drawing/2014/main" id="{22517634-3EBE-40AA-BDD8-A919A70E5187}"/>
                    </a:ext>
                  </a:extLst>
                </p:cNvPr>
                <p:cNvSpPr txBox="1"/>
                <p:nvPr/>
              </p:nvSpPr>
              <p:spPr>
                <a:xfrm>
                  <a:off x="3597692" y="4006157"/>
                  <a:ext cx="1170513" cy="369332"/>
                </a:xfrm>
                <a:prstGeom prst="rect">
                  <a:avLst/>
                </a:prstGeom>
                <a:noFill/>
              </p:spPr>
              <p:txBody>
                <a:bodyPr wrap="none" rtlCol="0">
                  <a:spAutoFit/>
                </a:bodyPr>
                <a:lstStyle/>
                <a:p>
                  <a:r>
                    <a:rPr lang="en-US" dirty="0">
                      <a:solidFill>
                        <a:schemeClr val="tx2"/>
                      </a:solidFill>
                    </a:rPr>
                    <a:t>Sample B</a:t>
                  </a:r>
                </a:p>
              </p:txBody>
            </p:sp>
            <p:sp>
              <p:nvSpPr>
                <p:cNvPr id="45" name="TextBox 44">
                  <a:extLst>
                    <a:ext uri="{FF2B5EF4-FFF2-40B4-BE49-F238E27FC236}">
                      <a16:creationId xmlns:a16="http://schemas.microsoft.com/office/drawing/2014/main" id="{816F3DF8-7FDC-4B88-94FC-6C9C336966C7}"/>
                    </a:ext>
                  </a:extLst>
                </p:cNvPr>
                <p:cNvSpPr txBox="1"/>
                <p:nvPr/>
              </p:nvSpPr>
              <p:spPr>
                <a:xfrm>
                  <a:off x="3663415" y="5133783"/>
                  <a:ext cx="1039067" cy="369332"/>
                </a:xfrm>
                <a:prstGeom prst="rect">
                  <a:avLst/>
                </a:prstGeom>
                <a:noFill/>
              </p:spPr>
              <p:txBody>
                <a:bodyPr wrap="none" rtlCol="0">
                  <a:spAutoFit/>
                </a:bodyPr>
                <a:lstStyle/>
                <a:p>
                  <a:pPr algn="r"/>
                  <a:r>
                    <a:rPr lang="en-US" dirty="0">
                      <a:solidFill>
                        <a:schemeClr val="tx2"/>
                      </a:solidFill>
                    </a:rPr>
                    <a:t>Model B</a:t>
                  </a:r>
                </a:p>
              </p:txBody>
            </p:sp>
            <p:cxnSp>
              <p:nvCxnSpPr>
                <p:cNvPr id="46" name="Straight Arrow Connector 45" descr="Illustration showing the bootstrap technique using an example">
                  <a:extLst>
                    <a:ext uri="{FF2B5EF4-FFF2-40B4-BE49-F238E27FC236}">
                      <a16:creationId xmlns:a16="http://schemas.microsoft.com/office/drawing/2014/main" id="{A70F0677-A282-41A6-B06D-B263577A1794}"/>
                    </a:ext>
                  </a:extLst>
                </p:cNvPr>
                <p:cNvCxnSpPr>
                  <a:cxnSpLocks/>
                </p:cNvCxnSpPr>
                <p:nvPr/>
              </p:nvCxnSpPr>
              <p:spPr>
                <a:xfrm>
                  <a:off x="4182948" y="4375489"/>
                  <a:ext cx="0" cy="265534"/>
                </a:xfrm>
                <a:prstGeom prst="straightConnector1">
                  <a:avLst/>
                </a:prstGeom>
                <a:ln w="571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7" name="Rounded Rectangle 5">
                  <a:extLst>
                    <a:ext uri="{FF2B5EF4-FFF2-40B4-BE49-F238E27FC236}">
                      <a16:creationId xmlns:a16="http://schemas.microsoft.com/office/drawing/2014/main" id="{7D2E2CE1-C499-40BE-9FCC-302BF9A660EC}"/>
                    </a:ext>
                  </a:extLst>
                </p:cNvPr>
                <p:cNvSpPr/>
                <p:nvPr/>
              </p:nvSpPr>
              <p:spPr>
                <a:xfrm>
                  <a:off x="3664561" y="4641023"/>
                  <a:ext cx="1036775" cy="492760"/>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4.667</a:t>
                  </a:r>
                </a:p>
              </p:txBody>
            </p:sp>
          </p:grpSp>
          <p:grpSp>
            <p:nvGrpSpPr>
              <p:cNvPr id="23" name="Group 22">
                <a:extLst>
                  <a:ext uri="{FF2B5EF4-FFF2-40B4-BE49-F238E27FC236}">
                    <a16:creationId xmlns:a16="http://schemas.microsoft.com/office/drawing/2014/main" id="{5A6C284A-C852-4059-A059-78819522CCDB}"/>
                  </a:ext>
                </a:extLst>
              </p:cNvPr>
              <p:cNvGrpSpPr/>
              <p:nvPr/>
            </p:nvGrpSpPr>
            <p:grpSpPr>
              <a:xfrm>
                <a:off x="4927601" y="3044219"/>
                <a:ext cx="2336800" cy="2784573"/>
                <a:chOff x="4958080" y="2718542"/>
                <a:chExt cx="2336800" cy="2784573"/>
              </a:xfrm>
            </p:grpSpPr>
            <p:sp>
              <p:nvSpPr>
                <p:cNvPr id="37" name="Rounded Rectangle 9">
                  <a:extLst>
                    <a:ext uri="{FF2B5EF4-FFF2-40B4-BE49-F238E27FC236}">
                      <a16:creationId xmlns:a16="http://schemas.microsoft.com/office/drawing/2014/main" id="{ABE95A0A-A77C-4276-ADAE-DDDEB782DE01}"/>
                    </a:ext>
                  </a:extLst>
                </p:cNvPr>
                <p:cNvSpPr/>
                <p:nvPr/>
              </p:nvSpPr>
              <p:spPr>
                <a:xfrm>
                  <a:off x="4958080" y="2718542"/>
                  <a:ext cx="2336800" cy="492760"/>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[2, 2, 2, 4, 8, 0]</a:t>
                  </a:r>
                </a:p>
              </p:txBody>
            </p:sp>
            <p:sp>
              <p:nvSpPr>
                <p:cNvPr id="38" name="TextBox 37">
                  <a:extLst>
                    <a:ext uri="{FF2B5EF4-FFF2-40B4-BE49-F238E27FC236}">
                      <a16:creationId xmlns:a16="http://schemas.microsoft.com/office/drawing/2014/main" id="{DA5590BD-49E4-48DA-86B1-83B1EBBBFB2F}"/>
                    </a:ext>
                  </a:extLst>
                </p:cNvPr>
                <p:cNvSpPr txBox="1"/>
                <p:nvPr/>
              </p:nvSpPr>
              <p:spPr>
                <a:xfrm>
                  <a:off x="5542025" y="3217679"/>
                  <a:ext cx="1168910" cy="369332"/>
                </a:xfrm>
                <a:prstGeom prst="rect">
                  <a:avLst/>
                </a:prstGeom>
                <a:noFill/>
              </p:spPr>
              <p:txBody>
                <a:bodyPr wrap="none" rtlCol="0">
                  <a:spAutoFit/>
                </a:bodyPr>
                <a:lstStyle/>
                <a:p>
                  <a:r>
                    <a:rPr lang="en-US" dirty="0">
                      <a:solidFill>
                        <a:schemeClr val="tx2"/>
                      </a:solidFill>
                    </a:rPr>
                    <a:t>Sample C</a:t>
                  </a:r>
                </a:p>
              </p:txBody>
            </p:sp>
            <p:sp>
              <p:nvSpPr>
                <p:cNvPr id="39" name="TextBox 38">
                  <a:extLst>
                    <a:ext uri="{FF2B5EF4-FFF2-40B4-BE49-F238E27FC236}">
                      <a16:creationId xmlns:a16="http://schemas.microsoft.com/office/drawing/2014/main" id="{6ACC8583-5A93-4D0B-B31C-7F3A70C8FCAC}"/>
                    </a:ext>
                  </a:extLst>
                </p:cNvPr>
                <p:cNvSpPr txBox="1"/>
                <p:nvPr/>
              </p:nvSpPr>
              <p:spPr>
                <a:xfrm>
                  <a:off x="5607749" y="5133783"/>
                  <a:ext cx="1037463" cy="369332"/>
                </a:xfrm>
                <a:prstGeom prst="rect">
                  <a:avLst/>
                </a:prstGeom>
                <a:noFill/>
              </p:spPr>
              <p:txBody>
                <a:bodyPr wrap="none" rtlCol="0">
                  <a:spAutoFit/>
                </a:bodyPr>
                <a:lstStyle/>
                <a:p>
                  <a:pPr algn="r"/>
                  <a:r>
                    <a:rPr lang="en-US" dirty="0">
                      <a:solidFill>
                        <a:schemeClr val="tx2"/>
                      </a:solidFill>
                    </a:rPr>
                    <a:t>Model C</a:t>
                  </a:r>
                </a:p>
              </p:txBody>
            </p:sp>
            <p:cxnSp>
              <p:nvCxnSpPr>
                <p:cNvPr id="40" name="Straight Arrow Connector 39" descr="Illustration showing the bootstrap technique using an example">
                  <a:extLst>
                    <a:ext uri="{FF2B5EF4-FFF2-40B4-BE49-F238E27FC236}">
                      <a16:creationId xmlns:a16="http://schemas.microsoft.com/office/drawing/2014/main" id="{4AACBB23-AB5F-468D-9CEC-7E2881B7DE98}"/>
                    </a:ext>
                  </a:extLst>
                </p:cNvPr>
                <p:cNvCxnSpPr>
                  <a:cxnSpLocks/>
                  <a:stCxn id="38" idx="2"/>
                  <a:endCxn id="41" idx="0"/>
                </p:cNvCxnSpPr>
                <p:nvPr/>
              </p:nvCxnSpPr>
              <p:spPr>
                <a:xfrm>
                  <a:off x="6126480" y="3587011"/>
                  <a:ext cx="1" cy="1054012"/>
                </a:xfrm>
                <a:prstGeom prst="straightConnector1">
                  <a:avLst/>
                </a:prstGeom>
                <a:ln w="571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1" name="Rounded Rectangle 5">
                  <a:extLst>
                    <a:ext uri="{FF2B5EF4-FFF2-40B4-BE49-F238E27FC236}">
                      <a16:creationId xmlns:a16="http://schemas.microsoft.com/office/drawing/2014/main" id="{A034D8A0-93A9-4AB5-BBF2-DA90920AE20F}"/>
                    </a:ext>
                  </a:extLst>
                </p:cNvPr>
                <p:cNvSpPr/>
                <p:nvPr/>
              </p:nvSpPr>
              <p:spPr>
                <a:xfrm>
                  <a:off x="5608093" y="4641023"/>
                  <a:ext cx="1036775" cy="492760"/>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3</a:t>
                  </a:r>
                </a:p>
              </p:txBody>
            </p:sp>
          </p:grpSp>
          <p:grpSp>
            <p:nvGrpSpPr>
              <p:cNvPr id="24" name="Group 23">
                <a:extLst>
                  <a:ext uri="{FF2B5EF4-FFF2-40B4-BE49-F238E27FC236}">
                    <a16:creationId xmlns:a16="http://schemas.microsoft.com/office/drawing/2014/main" id="{8872EA38-415C-4D26-82F8-7A5ACB758C3E}"/>
                  </a:ext>
                </a:extLst>
              </p:cNvPr>
              <p:cNvGrpSpPr/>
              <p:nvPr/>
            </p:nvGrpSpPr>
            <p:grpSpPr>
              <a:xfrm>
                <a:off x="6802790" y="3837566"/>
                <a:ext cx="2336800" cy="1991226"/>
                <a:chOff x="7009619" y="3511889"/>
                <a:chExt cx="2336800" cy="1991226"/>
              </a:xfrm>
            </p:grpSpPr>
            <p:sp>
              <p:nvSpPr>
                <p:cNvPr id="32" name="Rounded Rectangle 8">
                  <a:extLst>
                    <a:ext uri="{FF2B5EF4-FFF2-40B4-BE49-F238E27FC236}">
                      <a16:creationId xmlns:a16="http://schemas.microsoft.com/office/drawing/2014/main" id="{7E4574FF-B842-44C5-9C9A-613F82150B74}"/>
                    </a:ext>
                  </a:extLst>
                </p:cNvPr>
                <p:cNvSpPr/>
                <p:nvPr/>
              </p:nvSpPr>
              <p:spPr>
                <a:xfrm>
                  <a:off x="7009619" y="3511889"/>
                  <a:ext cx="2336800" cy="492760"/>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[3, 5, 6, 7, 8, 9]</a:t>
                  </a:r>
                </a:p>
              </p:txBody>
            </p:sp>
            <p:sp>
              <p:nvSpPr>
                <p:cNvPr id="33" name="TextBox 32">
                  <a:extLst>
                    <a:ext uri="{FF2B5EF4-FFF2-40B4-BE49-F238E27FC236}">
                      <a16:creationId xmlns:a16="http://schemas.microsoft.com/office/drawing/2014/main" id="{96F6E377-97E3-445C-BA88-1954CCEED5C7}"/>
                    </a:ext>
                  </a:extLst>
                </p:cNvPr>
                <p:cNvSpPr txBox="1"/>
                <p:nvPr/>
              </p:nvSpPr>
              <p:spPr>
                <a:xfrm>
                  <a:off x="7583946" y="4007943"/>
                  <a:ext cx="1188146" cy="369332"/>
                </a:xfrm>
                <a:prstGeom prst="rect">
                  <a:avLst/>
                </a:prstGeom>
                <a:noFill/>
              </p:spPr>
              <p:txBody>
                <a:bodyPr wrap="none" rtlCol="0">
                  <a:spAutoFit/>
                </a:bodyPr>
                <a:lstStyle/>
                <a:p>
                  <a:r>
                    <a:rPr lang="en-US" dirty="0">
                      <a:solidFill>
                        <a:schemeClr val="tx2"/>
                      </a:solidFill>
                    </a:rPr>
                    <a:t>Sample D</a:t>
                  </a:r>
                </a:p>
              </p:txBody>
            </p:sp>
            <p:sp>
              <p:nvSpPr>
                <p:cNvPr id="34" name="TextBox 33">
                  <a:extLst>
                    <a:ext uri="{FF2B5EF4-FFF2-40B4-BE49-F238E27FC236}">
                      <a16:creationId xmlns:a16="http://schemas.microsoft.com/office/drawing/2014/main" id="{922AD13B-7375-42C8-994B-F56F5A06071B}"/>
                    </a:ext>
                  </a:extLst>
                </p:cNvPr>
                <p:cNvSpPr txBox="1"/>
                <p:nvPr/>
              </p:nvSpPr>
              <p:spPr>
                <a:xfrm>
                  <a:off x="7649669" y="5133783"/>
                  <a:ext cx="1056700" cy="369332"/>
                </a:xfrm>
                <a:prstGeom prst="rect">
                  <a:avLst/>
                </a:prstGeom>
                <a:noFill/>
              </p:spPr>
              <p:txBody>
                <a:bodyPr wrap="none" rtlCol="0">
                  <a:spAutoFit/>
                </a:bodyPr>
                <a:lstStyle/>
                <a:p>
                  <a:pPr algn="r"/>
                  <a:r>
                    <a:rPr lang="en-US" dirty="0">
                      <a:solidFill>
                        <a:schemeClr val="tx2"/>
                      </a:solidFill>
                    </a:rPr>
                    <a:t>Model D</a:t>
                  </a:r>
                </a:p>
              </p:txBody>
            </p:sp>
            <p:cxnSp>
              <p:nvCxnSpPr>
                <p:cNvPr id="35" name="Straight Arrow Connector 34" descr="Illustration showing the bootstrap technique using an example">
                  <a:extLst>
                    <a:ext uri="{FF2B5EF4-FFF2-40B4-BE49-F238E27FC236}">
                      <a16:creationId xmlns:a16="http://schemas.microsoft.com/office/drawing/2014/main" id="{8639781F-5D8B-4B12-8ABC-25C7B139FEC7}"/>
                    </a:ext>
                  </a:extLst>
                </p:cNvPr>
                <p:cNvCxnSpPr>
                  <a:cxnSpLocks/>
                </p:cNvCxnSpPr>
                <p:nvPr/>
              </p:nvCxnSpPr>
              <p:spPr>
                <a:xfrm>
                  <a:off x="8178019" y="4377275"/>
                  <a:ext cx="1" cy="263748"/>
                </a:xfrm>
                <a:prstGeom prst="straightConnector1">
                  <a:avLst/>
                </a:prstGeom>
                <a:ln w="571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6" name="Rounded Rectangle 5">
                  <a:extLst>
                    <a:ext uri="{FF2B5EF4-FFF2-40B4-BE49-F238E27FC236}">
                      <a16:creationId xmlns:a16="http://schemas.microsoft.com/office/drawing/2014/main" id="{55AAFE98-05DD-4E36-9013-B9569D40154F}"/>
                    </a:ext>
                  </a:extLst>
                </p:cNvPr>
                <p:cNvSpPr/>
                <p:nvPr/>
              </p:nvSpPr>
              <p:spPr>
                <a:xfrm>
                  <a:off x="7659632" y="4641023"/>
                  <a:ext cx="1036775" cy="492760"/>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6.333</a:t>
                  </a:r>
                </a:p>
              </p:txBody>
            </p:sp>
          </p:grpSp>
          <p:grpSp>
            <p:nvGrpSpPr>
              <p:cNvPr id="25" name="Group 24">
                <a:extLst>
                  <a:ext uri="{FF2B5EF4-FFF2-40B4-BE49-F238E27FC236}">
                    <a16:creationId xmlns:a16="http://schemas.microsoft.com/office/drawing/2014/main" id="{80428474-304F-4447-BEDF-77F1C2CE7CD5}"/>
                  </a:ext>
                </a:extLst>
              </p:cNvPr>
              <p:cNvGrpSpPr/>
              <p:nvPr/>
            </p:nvGrpSpPr>
            <p:grpSpPr>
              <a:xfrm>
                <a:off x="8677979" y="3044219"/>
                <a:ext cx="2336800" cy="2784573"/>
                <a:chOff x="8760069" y="2718542"/>
                <a:chExt cx="2336800" cy="2784573"/>
              </a:xfrm>
            </p:grpSpPr>
            <p:sp>
              <p:nvSpPr>
                <p:cNvPr id="27" name="Rounded Rectangle 7">
                  <a:extLst>
                    <a:ext uri="{FF2B5EF4-FFF2-40B4-BE49-F238E27FC236}">
                      <a16:creationId xmlns:a16="http://schemas.microsoft.com/office/drawing/2014/main" id="{D22D98BC-BE16-43A3-94AC-426CAF801A6F}"/>
                    </a:ext>
                  </a:extLst>
                </p:cNvPr>
                <p:cNvSpPr/>
                <p:nvPr/>
              </p:nvSpPr>
              <p:spPr>
                <a:xfrm>
                  <a:off x="8760069" y="2718542"/>
                  <a:ext cx="2336800" cy="492760"/>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[2, 4, 5, 5, 7, 7]</a:t>
                  </a:r>
                </a:p>
              </p:txBody>
            </p:sp>
            <p:sp>
              <p:nvSpPr>
                <p:cNvPr id="28" name="TextBox 27">
                  <a:extLst>
                    <a:ext uri="{FF2B5EF4-FFF2-40B4-BE49-F238E27FC236}">
                      <a16:creationId xmlns:a16="http://schemas.microsoft.com/office/drawing/2014/main" id="{29B34D27-0021-41D1-B845-6C136E4FEB00}"/>
                    </a:ext>
                  </a:extLst>
                </p:cNvPr>
                <p:cNvSpPr txBox="1"/>
                <p:nvPr/>
              </p:nvSpPr>
              <p:spPr>
                <a:xfrm>
                  <a:off x="9348823" y="3217679"/>
                  <a:ext cx="1159292" cy="369332"/>
                </a:xfrm>
                <a:prstGeom prst="rect">
                  <a:avLst/>
                </a:prstGeom>
                <a:noFill/>
              </p:spPr>
              <p:txBody>
                <a:bodyPr wrap="none" rtlCol="0">
                  <a:spAutoFit/>
                </a:bodyPr>
                <a:lstStyle/>
                <a:p>
                  <a:pPr algn="ctr"/>
                  <a:r>
                    <a:rPr lang="en-US" dirty="0">
                      <a:solidFill>
                        <a:schemeClr val="tx2"/>
                      </a:solidFill>
                    </a:rPr>
                    <a:t>Sample E</a:t>
                  </a:r>
                </a:p>
              </p:txBody>
            </p:sp>
            <p:sp>
              <p:nvSpPr>
                <p:cNvPr id="29" name="TextBox 28">
                  <a:extLst>
                    <a:ext uri="{FF2B5EF4-FFF2-40B4-BE49-F238E27FC236}">
                      <a16:creationId xmlns:a16="http://schemas.microsoft.com/office/drawing/2014/main" id="{7C505A64-E779-4791-8DC5-59D28675BFC6}"/>
                    </a:ext>
                  </a:extLst>
                </p:cNvPr>
                <p:cNvSpPr txBox="1"/>
                <p:nvPr/>
              </p:nvSpPr>
              <p:spPr>
                <a:xfrm>
                  <a:off x="9414547" y="5133783"/>
                  <a:ext cx="1027845" cy="369332"/>
                </a:xfrm>
                <a:prstGeom prst="rect">
                  <a:avLst/>
                </a:prstGeom>
                <a:noFill/>
              </p:spPr>
              <p:txBody>
                <a:bodyPr wrap="none" rtlCol="0">
                  <a:spAutoFit/>
                </a:bodyPr>
                <a:lstStyle/>
                <a:p>
                  <a:pPr algn="r"/>
                  <a:r>
                    <a:rPr lang="en-US" dirty="0">
                      <a:solidFill>
                        <a:schemeClr val="tx2"/>
                      </a:solidFill>
                    </a:rPr>
                    <a:t>Model E</a:t>
                  </a:r>
                </a:p>
              </p:txBody>
            </p:sp>
            <p:cxnSp>
              <p:nvCxnSpPr>
                <p:cNvPr id="30" name="Straight Arrow Connector 29" descr="Illustration showing the bootstrap technique using an example">
                  <a:extLst>
                    <a:ext uri="{FF2B5EF4-FFF2-40B4-BE49-F238E27FC236}">
                      <a16:creationId xmlns:a16="http://schemas.microsoft.com/office/drawing/2014/main" id="{DE8B2D8F-9E2F-4BC5-9F58-9D9DF7A632AA}"/>
                    </a:ext>
                  </a:extLst>
                </p:cNvPr>
                <p:cNvCxnSpPr>
                  <a:cxnSpLocks/>
                </p:cNvCxnSpPr>
                <p:nvPr/>
              </p:nvCxnSpPr>
              <p:spPr>
                <a:xfrm>
                  <a:off x="9928469" y="3587011"/>
                  <a:ext cx="1" cy="1054012"/>
                </a:xfrm>
                <a:prstGeom prst="straightConnector1">
                  <a:avLst/>
                </a:prstGeom>
                <a:ln w="571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1" name="Rounded Rectangle 5">
                  <a:extLst>
                    <a:ext uri="{FF2B5EF4-FFF2-40B4-BE49-F238E27FC236}">
                      <a16:creationId xmlns:a16="http://schemas.microsoft.com/office/drawing/2014/main" id="{7BE7C5F5-20CF-46F7-BF9C-A2CD4804A436}"/>
                    </a:ext>
                  </a:extLst>
                </p:cNvPr>
                <p:cNvSpPr/>
                <p:nvPr/>
              </p:nvSpPr>
              <p:spPr>
                <a:xfrm>
                  <a:off x="9410082" y="4641023"/>
                  <a:ext cx="1036775" cy="492760"/>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5</a:t>
                  </a:r>
                </a:p>
              </p:txBody>
            </p:sp>
          </p:grpSp>
          <p:sp>
            <p:nvSpPr>
              <p:cNvPr id="26" name="TextBox 25">
                <a:extLst>
                  <a:ext uri="{FF2B5EF4-FFF2-40B4-BE49-F238E27FC236}">
                    <a16:creationId xmlns:a16="http://schemas.microsoft.com/office/drawing/2014/main" id="{92A0CF35-BF9D-4012-A018-BC8537A18B0C}"/>
                  </a:ext>
                </a:extLst>
              </p:cNvPr>
              <p:cNvSpPr txBox="1"/>
              <p:nvPr/>
            </p:nvSpPr>
            <p:spPr>
              <a:xfrm>
                <a:off x="905010" y="4223650"/>
                <a:ext cx="1265091" cy="369332"/>
              </a:xfrm>
              <a:prstGeom prst="rect">
                <a:avLst/>
              </a:prstGeom>
              <a:noFill/>
            </p:spPr>
            <p:txBody>
              <a:bodyPr wrap="none" rtlCol="0">
                <a:spAutoFit/>
              </a:bodyPr>
              <a:lstStyle/>
              <a:p>
                <a:pPr algn="r"/>
                <a:r>
                  <a:rPr lang="en-US" dirty="0">
                    <a:solidFill>
                      <a:schemeClr val="tx2"/>
                    </a:solidFill>
                  </a:rPr>
                  <a:t>Inferences</a:t>
                </a:r>
              </a:p>
            </p:txBody>
          </p:sp>
        </p:grpSp>
      </p:grpSp>
    </p:spTree>
    <p:extLst>
      <p:ext uri="{BB962C8B-B14F-4D97-AF65-F5344CB8AC3E}">
        <p14:creationId xmlns:p14="http://schemas.microsoft.com/office/powerpoint/2010/main" val="26583270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 name="Slide Number Placeholder 28">
            <a:extLst>
              <a:ext uri="{FF2B5EF4-FFF2-40B4-BE49-F238E27FC236}">
                <a16:creationId xmlns:a16="http://schemas.microsoft.com/office/drawing/2014/main" id="{563A8777-7356-4A1C-9634-D9FADCB73122}"/>
              </a:ext>
            </a:extLst>
          </p:cNvPr>
          <p:cNvSpPr>
            <a:spLocks noGrp="1"/>
          </p:cNvSpPr>
          <p:nvPr>
            <p:ph type="sldNum" idx="97"/>
          </p:nvPr>
        </p:nvSpPr>
        <p:spPr/>
        <p:txBody>
          <a:bodyPr/>
          <a:lstStyle/>
          <a:p>
            <a:fld id="{86A8BF56-6CB3-514C-9A64-F39D95C9E25B}" type="slidenum">
              <a:rPr lang="en-US" smtClean="0"/>
              <a:t>39</a:t>
            </a:fld>
            <a:endParaRPr lang="en-US" dirty="0"/>
          </a:p>
        </p:txBody>
      </p:sp>
      <p:sp>
        <p:nvSpPr>
          <p:cNvPr id="2" name="Title 1">
            <a:extLst>
              <a:ext uri="{FF2B5EF4-FFF2-40B4-BE49-F238E27FC236}">
                <a16:creationId xmlns:a16="http://schemas.microsoft.com/office/drawing/2014/main" id="{2DA624E9-75F0-EAE2-AB70-391ACB1A5440}"/>
              </a:ext>
            </a:extLst>
          </p:cNvPr>
          <p:cNvSpPr>
            <a:spLocks noGrp="1"/>
          </p:cNvSpPr>
          <p:nvPr>
            <p:ph type="title" idx="1"/>
          </p:nvPr>
        </p:nvSpPr>
        <p:spPr/>
        <p:txBody>
          <a:bodyPr>
            <a:noAutofit/>
          </a:bodyPr>
          <a:lstStyle/>
          <a:p>
            <a:r>
              <a:rPr lang="en-US" sz="3600" dirty="0"/>
              <a:t>Source graphic: Bagging method: Random forest	</a:t>
            </a:r>
          </a:p>
        </p:txBody>
      </p:sp>
      <p:sp>
        <p:nvSpPr>
          <p:cNvPr id="31" name="Content Placeholder 30">
            <a:extLst>
              <a:ext uri="{FF2B5EF4-FFF2-40B4-BE49-F238E27FC236}">
                <a16:creationId xmlns:a16="http://schemas.microsoft.com/office/drawing/2014/main" id="{47544B7F-59C1-462B-8D6C-F85FCCADF3A9}"/>
              </a:ext>
            </a:extLst>
          </p:cNvPr>
          <p:cNvSpPr>
            <a:spLocks noGrp="1"/>
          </p:cNvSpPr>
          <p:nvPr>
            <p:ph idx="2"/>
          </p:nvPr>
        </p:nvSpPr>
        <p:spPr/>
        <p:txBody>
          <a:bodyPr/>
          <a:lstStyle/>
          <a:p>
            <a:endParaRPr lang="en-US"/>
          </a:p>
        </p:txBody>
      </p:sp>
      <p:grpSp>
        <p:nvGrpSpPr>
          <p:cNvPr id="55" name="Group 54">
            <a:extLst>
              <a:ext uri="{FF2B5EF4-FFF2-40B4-BE49-F238E27FC236}">
                <a16:creationId xmlns:a16="http://schemas.microsoft.com/office/drawing/2014/main" id="{89C1351A-D7A2-4CAE-B932-EFC8719EDBC0}"/>
              </a:ext>
            </a:extLst>
          </p:cNvPr>
          <p:cNvGrpSpPr/>
          <p:nvPr/>
        </p:nvGrpSpPr>
        <p:grpSpPr>
          <a:xfrm>
            <a:off x="1034220" y="3982903"/>
            <a:ext cx="10463391" cy="1859323"/>
            <a:chOff x="1034220" y="3982903"/>
            <a:chExt cx="10463391" cy="1859323"/>
          </a:xfrm>
        </p:grpSpPr>
        <p:sp>
          <p:nvSpPr>
            <p:cNvPr id="20" name="Left Brace 19">
              <a:extLst>
                <a:ext uri="{FF2B5EF4-FFF2-40B4-BE49-F238E27FC236}">
                  <a16:creationId xmlns:a16="http://schemas.microsoft.com/office/drawing/2014/main" id="{550C79A0-6B52-B723-A9E7-F8877D814763}"/>
                </a:ext>
              </a:extLst>
            </p:cNvPr>
            <p:cNvSpPr/>
            <p:nvPr/>
          </p:nvSpPr>
          <p:spPr>
            <a:xfrm>
              <a:off x="2602948" y="4194266"/>
              <a:ext cx="332509" cy="1436596"/>
            </a:xfrm>
            <a:prstGeom prst="leftBrace">
              <a:avLst/>
            </a:pr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nvGrpSpPr>
            <p:cNvPr id="54" name="Group 53">
              <a:extLst>
                <a:ext uri="{FF2B5EF4-FFF2-40B4-BE49-F238E27FC236}">
                  <a16:creationId xmlns:a16="http://schemas.microsoft.com/office/drawing/2014/main" id="{6FE08E59-832F-412B-875C-272BB2348329}"/>
                </a:ext>
              </a:extLst>
            </p:cNvPr>
            <p:cNvGrpSpPr/>
            <p:nvPr/>
          </p:nvGrpSpPr>
          <p:grpSpPr>
            <a:xfrm>
              <a:off x="3136847" y="3982903"/>
              <a:ext cx="8360764" cy="1859323"/>
              <a:chOff x="3136847" y="3982903"/>
              <a:chExt cx="8360764" cy="1859323"/>
            </a:xfrm>
          </p:grpSpPr>
          <p:grpSp>
            <p:nvGrpSpPr>
              <p:cNvPr id="48" name="Group 47">
                <a:extLst>
                  <a:ext uri="{FF2B5EF4-FFF2-40B4-BE49-F238E27FC236}">
                    <a16:creationId xmlns:a16="http://schemas.microsoft.com/office/drawing/2014/main" id="{31AE3067-3901-49CF-869C-04E1C8096279}"/>
                  </a:ext>
                </a:extLst>
              </p:cNvPr>
              <p:cNvGrpSpPr/>
              <p:nvPr/>
            </p:nvGrpSpPr>
            <p:grpSpPr>
              <a:xfrm>
                <a:off x="3634542" y="4841435"/>
                <a:ext cx="4939277" cy="553998"/>
                <a:chOff x="3634542" y="4778805"/>
                <a:chExt cx="4939277" cy="553998"/>
              </a:xfrm>
            </p:grpSpPr>
            <p:sp>
              <p:nvSpPr>
                <p:cNvPr id="11" name="TextBox 10">
                  <a:extLst>
                    <a:ext uri="{FF2B5EF4-FFF2-40B4-BE49-F238E27FC236}">
                      <a16:creationId xmlns:a16="http://schemas.microsoft.com/office/drawing/2014/main" id="{826A8A09-256D-9636-C686-9FEB52FA03BD}"/>
                    </a:ext>
                  </a:extLst>
                </p:cNvPr>
                <p:cNvSpPr txBox="1"/>
                <p:nvPr/>
              </p:nvSpPr>
              <p:spPr>
                <a:xfrm>
                  <a:off x="3634542" y="4778805"/>
                  <a:ext cx="522515" cy="553998"/>
                </a:xfrm>
                <a:prstGeom prst="rect">
                  <a:avLst/>
                </a:prstGeom>
                <a:noFill/>
              </p:spPr>
              <p:txBody>
                <a:bodyPr wrap="square" lIns="0" tIns="0" rIns="0" bIns="0" rtlCol="0">
                  <a:spAutoFit/>
                </a:bodyPr>
                <a:lstStyle/>
                <a:p>
                  <a:pPr algn="ctr"/>
                  <a:r>
                    <a:rPr lang="en-US" sz="3600" dirty="0">
                      <a:solidFill>
                        <a:schemeClr val="tx2"/>
                      </a:solidFill>
                    </a:rPr>
                    <a:t>…</a:t>
                  </a:r>
                </a:p>
              </p:txBody>
            </p:sp>
            <p:sp>
              <p:nvSpPr>
                <p:cNvPr id="15" name="TextBox 14">
                  <a:extLst>
                    <a:ext uri="{FF2B5EF4-FFF2-40B4-BE49-F238E27FC236}">
                      <a16:creationId xmlns:a16="http://schemas.microsoft.com/office/drawing/2014/main" id="{F2D26FDE-CA6E-ECCA-B7BC-5A5C91182594}"/>
                    </a:ext>
                  </a:extLst>
                </p:cNvPr>
                <p:cNvSpPr txBox="1"/>
                <p:nvPr/>
              </p:nvSpPr>
              <p:spPr>
                <a:xfrm>
                  <a:off x="5772075" y="4778805"/>
                  <a:ext cx="522515" cy="553998"/>
                </a:xfrm>
                <a:prstGeom prst="rect">
                  <a:avLst/>
                </a:prstGeom>
                <a:noFill/>
              </p:spPr>
              <p:txBody>
                <a:bodyPr wrap="square" lIns="0" tIns="0" rIns="0" bIns="0" rtlCol="0">
                  <a:spAutoFit/>
                </a:bodyPr>
                <a:lstStyle/>
                <a:p>
                  <a:pPr algn="ctr"/>
                  <a:r>
                    <a:rPr lang="en-US" sz="3600" dirty="0">
                      <a:solidFill>
                        <a:schemeClr val="tx2"/>
                      </a:solidFill>
                    </a:rPr>
                    <a:t>…</a:t>
                  </a:r>
                </a:p>
              </p:txBody>
            </p:sp>
            <p:sp>
              <p:nvSpPr>
                <p:cNvPr id="27" name="TextBox 26">
                  <a:extLst>
                    <a:ext uri="{FF2B5EF4-FFF2-40B4-BE49-F238E27FC236}">
                      <a16:creationId xmlns:a16="http://schemas.microsoft.com/office/drawing/2014/main" id="{52FF6EBC-7D1A-0A6C-3B57-6AB2460F003D}"/>
                    </a:ext>
                  </a:extLst>
                </p:cNvPr>
                <p:cNvSpPr txBox="1"/>
                <p:nvPr/>
              </p:nvSpPr>
              <p:spPr>
                <a:xfrm>
                  <a:off x="8051304" y="4778805"/>
                  <a:ext cx="522515" cy="553998"/>
                </a:xfrm>
                <a:prstGeom prst="rect">
                  <a:avLst/>
                </a:prstGeom>
                <a:noFill/>
              </p:spPr>
              <p:txBody>
                <a:bodyPr wrap="square" lIns="0" tIns="0" rIns="0" bIns="0" rtlCol="0">
                  <a:spAutoFit/>
                </a:bodyPr>
                <a:lstStyle/>
                <a:p>
                  <a:pPr algn="ctr"/>
                  <a:r>
                    <a:rPr lang="en-US" sz="3600" dirty="0">
                      <a:solidFill>
                        <a:schemeClr val="tx2"/>
                      </a:solidFill>
                    </a:rPr>
                    <a:t>…</a:t>
                  </a:r>
                </a:p>
              </p:txBody>
            </p:sp>
          </p:grpSp>
          <p:grpSp>
            <p:nvGrpSpPr>
              <p:cNvPr id="3" name="Group 2">
                <a:extLst>
                  <a:ext uri="{FF2B5EF4-FFF2-40B4-BE49-F238E27FC236}">
                    <a16:creationId xmlns:a16="http://schemas.microsoft.com/office/drawing/2014/main" id="{CC792D72-B84D-42AE-A9FE-DD2570940C74}"/>
                  </a:ext>
                </a:extLst>
              </p:cNvPr>
              <p:cNvGrpSpPr/>
              <p:nvPr/>
            </p:nvGrpSpPr>
            <p:grpSpPr>
              <a:xfrm>
                <a:off x="3136847" y="5380561"/>
                <a:ext cx="6122118" cy="461665"/>
                <a:chOff x="3136847" y="5380561"/>
                <a:chExt cx="6122118" cy="461665"/>
              </a:xfrm>
            </p:grpSpPr>
            <p:sp>
              <p:nvSpPr>
                <p:cNvPr id="7" name="Rectangle 6">
                  <a:extLst>
                    <a:ext uri="{FF2B5EF4-FFF2-40B4-BE49-F238E27FC236}">
                      <a16:creationId xmlns:a16="http://schemas.microsoft.com/office/drawing/2014/main" id="{C9FD3FE4-C8F2-C6D8-8624-7C2B36F78A5A}"/>
                    </a:ext>
                  </a:extLst>
                </p:cNvPr>
                <p:cNvSpPr/>
                <p:nvPr/>
              </p:nvSpPr>
              <p:spPr>
                <a:xfrm>
                  <a:off x="3136847" y="5396509"/>
                  <a:ext cx="1517904" cy="429768"/>
                </a:xfrm>
                <a:prstGeom prst="rect">
                  <a:avLst/>
                </a:prstGeom>
                <a:solidFill>
                  <a:schemeClr val="accent5"/>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ea typeface="Amazon Ember Light" panose="020B0403020204020204" pitchFamily="34" charset="0"/>
                      <a:cs typeface="Amazon Ember Light" panose="020B0403020204020204" pitchFamily="34" charset="0"/>
                    </a:rPr>
                    <a:t>Sample N</a:t>
                  </a:r>
                </a:p>
              </p:txBody>
            </p:sp>
            <p:cxnSp>
              <p:nvCxnSpPr>
                <p:cNvPr id="10" name="Straight Arrow Connector 9">
                  <a:extLst>
                    <a:ext uri="{FF2B5EF4-FFF2-40B4-BE49-F238E27FC236}">
                      <a16:creationId xmlns:a16="http://schemas.microsoft.com/office/drawing/2014/main" id="{7422F11F-8529-6382-9A39-81EB5D264ABA}"/>
                    </a:ext>
                  </a:extLst>
                </p:cNvPr>
                <p:cNvCxnSpPr>
                  <a:cxnSpLocks/>
                  <a:stCxn id="7" idx="3"/>
                  <a:endCxn id="14" idx="1"/>
                </p:cNvCxnSpPr>
                <p:nvPr/>
              </p:nvCxnSpPr>
              <p:spPr>
                <a:xfrm>
                  <a:off x="4654751" y="5611393"/>
                  <a:ext cx="701925" cy="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249F4F4C-604C-D49E-7AFF-24BAEF9462DF}"/>
                    </a:ext>
                  </a:extLst>
                </p:cNvPr>
                <p:cNvSpPr/>
                <p:nvPr/>
              </p:nvSpPr>
              <p:spPr>
                <a:xfrm>
                  <a:off x="5356676" y="5396509"/>
                  <a:ext cx="1353312" cy="429768"/>
                </a:xfrm>
                <a:prstGeom prst="rect">
                  <a:avLst/>
                </a:prstGeom>
                <a:solidFill>
                  <a:schemeClr val="accent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solidFill>
                      <a:ea typeface="Amazon Ember Light" panose="020B0403020204020204" pitchFamily="34" charset="0"/>
                      <a:cs typeface="Amazon Ember Light" panose="020B0403020204020204" pitchFamily="34" charset="0"/>
                    </a:rPr>
                    <a:t>Tree N</a:t>
                  </a:r>
                </a:p>
              </p:txBody>
            </p:sp>
            <p:cxnSp>
              <p:nvCxnSpPr>
                <p:cNvPr id="18" name="Straight Arrow Connector 17">
                  <a:extLst>
                    <a:ext uri="{FF2B5EF4-FFF2-40B4-BE49-F238E27FC236}">
                      <a16:creationId xmlns:a16="http://schemas.microsoft.com/office/drawing/2014/main" id="{4E4EB58E-5061-ADFE-FEE8-C3A14D0D8BDA}"/>
                    </a:ext>
                  </a:extLst>
                </p:cNvPr>
                <p:cNvCxnSpPr>
                  <a:cxnSpLocks/>
                  <a:stCxn id="14" idx="3"/>
                  <a:endCxn id="21" idx="1"/>
                </p:cNvCxnSpPr>
                <p:nvPr/>
              </p:nvCxnSpPr>
              <p:spPr>
                <a:xfrm>
                  <a:off x="6709988" y="5611393"/>
                  <a:ext cx="656169" cy="1"/>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451B713-00DB-0773-5B19-036FA76E68C3}"/>
                    </a:ext>
                  </a:extLst>
                </p:cNvPr>
                <p:cNvSpPr txBox="1"/>
                <p:nvPr/>
              </p:nvSpPr>
              <p:spPr>
                <a:xfrm>
                  <a:off x="7366157" y="5380561"/>
                  <a:ext cx="1892808" cy="461665"/>
                </a:xfrm>
                <a:prstGeom prst="rect">
                  <a:avLst/>
                </a:prstGeom>
                <a:noFill/>
              </p:spPr>
              <p:txBody>
                <a:bodyPr wrap="square" rtlCol="0">
                  <a:spAutoFit/>
                </a:bodyPr>
                <a:lstStyle/>
                <a:p>
                  <a:pPr algn="ctr"/>
                  <a:r>
                    <a:rPr lang="en-US" sz="2400" dirty="0">
                      <a:solidFill>
                        <a:schemeClr val="tx2"/>
                      </a:solidFill>
                      <a:ea typeface="Amazon Ember Light" panose="020B0403020204020204" pitchFamily="34" charset="0"/>
                      <a:cs typeface="Amazon Ember Light" panose="020B0403020204020204" pitchFamily="34" charset="0"/>
                    </a:rPr>
                    <a:t>Prediction N</a:t>
                  </a:r>
                </a:p>
              </p:txBody>
            </p:sp>
          </p:grpSp>
          <p:grpSp>
            <p:nvGrpSpPr>
              <p:cNvPr id="30" name="Group 29">
                <a:extLst>
                  <a:ext uri="{FF2B5EF4-FFF2-40B4-BE49-F238E27FC236}">
                    <a16:creationId xmlns:a16="http://schemas.microsoft.com/office/drawing/2014/main" id="{66AC3B1F-9170-4490-8259-7B905AC4265D}"/>
                  </a:ext>
                </a:extLst>
              </p:cNvPr>
              <p:cNvGrpSpPr/>
              <p:nvPr/>
            </p:nvGrpSpPr>
            <p:grpSpPr>
              <a:xfrm>
                <a:off x="3136847" y="3982903"/>
                <a:ext cx="6122118" cy="461665"/>
                <a:chOff x="3136847" y="3982903"/>
                <a:chExt cx="6122118" cy="461665"/>
              </a:xfrm>
            </p:grpSpPr>
            <p:sp>
              <p:nvSpPr>
                <p:cNvPr id="5" name="Rectangle 4">
                  <a:extLst>
                    <a:ext uri="{FF2B5EF4-FFF2-40B4-BE49-F238E27FC236}">
                      <a16:creationId xmlns:a16="http://schemas.microsoft.com/office/drawing/2014/main" id="{2F2F7401-B8EE-EBE8-9B93-362EACE8BC56}"/>
                    </a:ext>
                  </a:extLst>
                </p:cNvPr>
                <p:cNvSpPr/>
                <p:nvPr/>
              </p:nvSpPr>
              <p:spPr>
                <a:xfrm>
                  <a:off x="3136847" y="3998851"/>
                  <a:ext cx="1517904" cy="429768"/>
                </a:xfrm>
                <a:prstGeom prst="rect">
                  <a:avLst/>
                </a:prstGeom>
                <a:solidFill>
                  <a:schemeClr val="accent5"/>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ea typeface="Amazon Ember Light" panose="020B0403020204020204" pitchFamily="34" charset="0"/>
                      <a:cs typeface="Amazon Ember Light" panose="020B0403020204020204" pitchFamily="34" charset="0"/>
                    </a:rPr>
                    <a:t>Sample 1</a:t>
                  </a:r>
                </a:p>
              </p:txBody>
            </p:sp>
            <p:cxnSp>
              <p:nvCxnSpPr>
                <p:cNvPr id="8" name="Straight Arrow Connector 7">
                  <a:extLst>
                    <a:ext uri="{FF2B5EF4-FFF2-40B4-BE49-F238E27FC236}">
                      <a16:creationId xmlns:a16="http://schemas.microsoft.com/office/drawing/2014/main" id="{79F6FECC-9793-5272-E465-E36FC1D37C56}"/>
                    </a:ext>
                  </a:extLst>
                </p:cNvPr>
                <p:cNvCxnSpPr>
                  <a:cxnSpLocks/>
                  <a:stCxn id="5" idx="3"/>
                  <a:endCxn id="12" idx="1"/>
                </p:cNvCxnSpPr>
                <p:nvPr/>
              </p:nvCxnSpPr>
              <p:spPr>
                <a:xfrm>
                  <a:off x="4654751" y="4213735"/>
                  <a:ext cx="701925" cy="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BBBFA0B-7F56-52C9-215F-8AD29DEDA22F}"/>
                    </a:ext>
                  </a:extLst>
                </p:cNvPr>
                <p:cNvSpPr/>
                <p:nvPr/>
              </p:nvSpPr>
              <p:spPr>
                <a:xfrm>
                  <a:off x="5356676" y="3998851"/>
                  <a:ext cx="1353312" cy="429768"/>
                </a:xfrm>
                <a:prstGeom prst="rect">
                  <a:avLst/>
                </a:prstGeom>
                <a:solidFill>
                  <a:schemeClr val="accent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solidFill>
                      <a:ea typeface="Amazon Ember Light" panose="020B0403020204020204" pitchFamily="34" charset="0"/>
                      <a:cs typeface="Amazon Ember Light" panose="020B0403020204020204" pitchFamily="34" charset="0"/>
                    </a:rPr>
                    <a:t>Tree 1</a:t>
                  </a:r>
                </a:p>
              </p:txBody>
            </p:sp>
            <p:cxnSp>
              <p:nvCxnSpPr>
                <p:cNvPr id="16" name="Straight Arrow Connector 15">
                  <a:extLst>
                    <a:ext uri="{FF2B5EF4-FFF2-40B4-BE49-F238E27FC236}">
                      <a16:creationId xmlns:a16="http://schemas.microsoft.com/office/drawing/2014/main" id="{DE8F274D-BA8F-1B11-3435-1DDA95263F9C}"/>
                    </a:ext>
                  </a:extLst>
                </p:cNvPr>
                <p:cNvCxnSpPr>
                  <a:cxnSpLocks/>
                  <a:stCxn id="12" idx="3"/>
                  <a:endCxn id="22" idx="1"/>
                </p:cNvCxnSpPr>
                <p:nvPr/>
              </p:nvCxnSpPr>
              <p:spPr>
                <a:xfrm>
                  <a:off x="6709988" y="4213735"/>
                  <a:ext cx="656169" cy="1"/>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E31F06E-3E5C-638A-3519-0CE203E35DCE}"/>
                    </a:ext>
                  </a:extLst>
                </p:cNvPr>
                <p:cNvSpPr txBox="1"/>
                <p:nvPr/>
              </p:nvSpPr>
              <p:spPr>
                <a:xfrm>
                  <a:off x="7366157" y="3982903"/>
                  <a:ext cx="1892808" cy="461665"/>
                </a:xfrm>
                <a:prstGeom prst="rect">
                  <a:avLst/>
                </a:prstGeom>
                <a:noFill/>
              </p:spPr>
              <p:txBody>
                <a:bodyPr wrap="square" rtlCol="0">
                  <a:spAutoFit/>
                </a:bodyPr>
                <a:lstStyle/>
                <a:p>
                  <a:pPr algn="ctr"/>
                  <a:r>
                    <a:rPr lang="en-US" sz="2400" dirty="0">
                      <a:solidFill>
                        <a:schemeClr val="tx2"/>
                      </a:solidFill>
                      <a:ea typeface="Amazon Ember Light" panose="020B0403020204020204" pitchFamily="34" charset="0"/>
                      <a:cs typeface="Amazon Ember Light" panose="020B0403020204020204" pitchFamily="34" charset="0"/>
                    </a:rPr>
                    <a:t>Prediction 1</a:t>
                  </a:r>
                </a:p>
              </p:txBody>
            </p:sp>
          </p:grpSp>
          <p:cxnSp>
            <p:nvCxnSpPr>
              <p:cNvPr id="24" name="Straight Arrow Connector 23">
                <a:extLst>
                  <a:ext uri="{FF2B5EF4-FFF2-40B4-BE49-F238E27FC236}">
                    <a16:creationId xmlns:a16="http://schemas.microsoft.com/office/drawing/2014/main" id="{6984B0D5-DE40-87D6-AEF3-BEB61C7C2F34}"/>
                  </a:ext>
                </a:extLst>
              </p:cNvPr>
              <p:cNvCxnSpPr>
                <a:cxnSpLocks/>
                <a:stCxn id="22" idx="3"/>
              </p:cNvCxnSpPr>
              <p:nvPr/>
            </p:nvCxnSpPr>
            <p:spPr>
              <a:xfrm>
                <a:off x="9258965" y="4213736"/>
                <a:ext cx="641309" cy="381487"/>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CE7E2549-D68B-4577-BEB4-5812405AF3E9}"/>
                  </a:ext>
                </a:extLst>
              </p:cNvPr>
              <p:cNvGrpSpPr/>
              <p:nvPr/>
            </p:nvGrpSpPr>
            <p:grpSpPr>
              <a:xfrm>
                <a:off x="3136847" y="4579275"/>
                <a:ext cx="8360764" cy="461665"/>
                <a:chOff x="3136847" y="4579275"/>
                <a:chExt cx="8360764" cy="461665"/>
              </a:xfrm>
            </p:grpSpPr>
            <p:sp>
              <p:nvSpPr>
                <p:cNvPr id="6" name="Rectangle 5">
                  <a:extLst>
                    <a:ext uri="{FF2B5EF4-FFF2-40B4-BE49-F238E27FC236}">
                      <a16:creationId xmlns:a16="http://schemas.microsoft.com/office/drawing/2014/main" id="{CEE0B0D2-5DEC-8FC6-0DE3-6379A61631B8}"/>
                    </a:ext>
                  </a:extLst>
                </p:cNvPr>
                <p:cNvSpPr/>
                <p:nvPr/>
              </p:nvSpPr>
              <p:spPr>
                <a:xfrm>
                  <a:off x="3136847" y="4595223"/>
                  <a:ext cx="1517904" cy="429768"/>
                </a:xfrm>
                <a:prstGeom prst="rect">
                  <a:avLst/>
                </a:prstGeom>
                <a:solidFill>
                  <a:schemeClr val="accent5"/>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ea typeface="Amazon Ember Light" panose="020B0403020204020204" pitchFamily="34" charset="0"/>
                      <a:cs typeface="Amazon Ember Light" panose="020B0403020204020204" pitchFamily="34" charset="0"/>
                    </a:rPr>
                    <a:t>Sample 2</a:t>
                  </a:r>
                </a:p>
              </p:txBody>
            </p:sp>
            <p:cxnSp>
              <p:nvCxnSpPr>
                <p:cNvPr id="9" name="Straight Arrow Connector 8">
                  <a:extLst>
                    <a:ext uri="{FF2B5EF4-FFF2-40B4-BE49-F238E27FC236}">
                      <a16:creationId xmlns:a16="http://schemas.microsoft.com/office/drawing/2014/main" id="{0466E2F7-75BD-F17D-7325-BFD5AF9332DD}"/>
                    </a:ext>
                  </a:extLst>
                </p:cNvPr>
                <p:cNvCxnSpPr>
                  <a:cxnSpLocks/>
                  <a:stCxn id="6" idx="3"/>
                  <a:endCxn id="13" idx="1"/>
                </p:cNvCxnSpPr>
                <p:nvPr/>
              </p:nvCxnSpPr>
              <p:spPr>
                <a:xfrm>
                  <a:off x="4654751" y="4810107"/>
                  <a:ext cx="701925" cy="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D9478A59-F4BB-597C-808F-E77289B37883}"/>
                    </a:ext>
                  </a:extLst>
                </p:cNvPr>
                <p:cNvSpPr/>
                <p:nvPr/>
              </p:nvSpPr>
              <p:spPr>
                <a:xfrm>
                  <a:off x="5356676" y="4595223"/>
                  <a:ext cx="1353312" cy="429768"/>
                </a:xfrm>
                <a:prstGeom prst="rect">
                  <a:avLst/>
                </a:prstGeom>
                <a:solidFill>
                  <a:schemeClr val="accent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solidFill>
                      <a:ea typeface="Amazon Ember Light" panose="020B0403020204020204" pitchFamily="34" charset="0"/>
                      <a:cs typeface="Amazon Ember Light" panose="020B0403020204020204" pitchFamily="34" charset="0"/>
                    </a:rPr>
                    <a:t>Tree 2</a:t>
                  </a:r>
                </a:p>
              </p:txBody>
            </p:sp>
            <p:cxnSp>
              <p:nvCxnSpPr>
                <p:cNvPr id="17" name="Straight Arrow Connector 16">
                  <a:extLst>
                    <a:ext uri="{FF2B5EF4-FFF2-40B4-BE49-F238E27FC236}">
                      <a16:creationId xmlns:a16="http://schemas.microsoft.com/office/drawing/2014/main" id="{C6CAA468-5E08-B556-3BD0-EF19DCA70C81}"/>
                    </a:ext>
                  </a:extLst>
                </p:cNvPr>
                <p:cNvCxnSpPr>
                  <a:cxnSpLocks/>
                  <a:stCxn id="13" idx="3"/>
                  <a:endCxn id="23" idx="1"/>
                </p:cNvCxnSpPr>
                <p:nvPr/>
              </p:nvCxnSpPr>
              <p:spPr>
                <a:xfrm>
                  <a:off x="6709988" y="4810107"/>
                  <a:ext cx="656169" cy="1"/>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DB29769C-E898-5C06-96D4-506417AF8733}"/>
                    </a:ext>
                  </a:extLst>
                </p:cNvPr>
                <p:cNvSpPr txBox="1"/>
                <p:nvPr/>
              </p:nvSpPr>
              <p:spPr>
                <a:xfrm>
                  <a:off x="9900274" y="4579275"/>
                  <a:ext cx="1597337" cy="461665"/>
                </a:xfrm>
                <a:prstGeom prst="rect">
                  <a:avLst/>
                </a:prstGeom>
                <a:noFill/>
              </p:spPr>
              <p:txBody>
                <a:bodyPr wrap="square" rtlCol="0">
                  <a:spAutoFit/>
                </a:bodyPr>
                <a:lstStyle/>
                <a:p>
                  <a:pPr algn="ctr"/>
                  <a:r>
                    <a:rPr lang="en-US" sz="2400" dirty="0">
                      <a:solidFill>
                        <a:schemeClr val="tx2"/>
                      </a:solidFill>
                      <a:ea typeface="Amazon Ember Light" panose="020B0403020204020204" pitchFamily="34" charset="0"/>
                      <a:cs typeface="Amazon Ember Light" panose="020B0403020204020204" pitchFamily="34" charset="0"/>
                    </a:rPr>
                    <a:t>Prediction</a:t>
                  </a:r>
                </a:p>
              </p:txBody>
            </p:sp>
            <p:sp>
              <p:nvSpPr>
                <p:cNvPr id="23" name="TextBox 22">
                  <a:extLst>
                    <a:ext uri="{FF2B5EF4-FFF2-40B4-BE49-F238E27FC236}">
                      <a16:creationId xmlns:a16="http://schemas.microsoft.com/office/drawing/2014/main" id="{E77D2853-0FAC-F3B0-C3E3-CDB3DB2E6C05}"/>
                    </a:ext>
                  </a:extLst>
                </p:cNvPr>
                <p:cNvSpPr txBox="1"/>
                <p:nvPr/>
              </p:nvSpPr>
              <p:spPr>
                <a:xfrm>
                  <a:off x="7366157" y="4579275"/>
                  <a:ext cx="1892808" cy="461665"/>
                </a:xfrm>
                <a:prstGeom prst="rect">
                  <a:avLst/>
                </a:prstGeom>
                <a:noFill/>
              </p:spPr>
              <p:txBody>
                <a:bodyPr wrap="square" rtlCol="0">
                  <a:spAutoFit/>
                </a:bodyPr>
                <a:lstStyle/>
                <a:p>
                  <a:pPr algn="ctr"/>
                  <a:r>
                    <a:rPr lang="en-US" sz="2400" dirty="0">
                      <a:solidFill>
                        <a:schemeClr val="tx2"/>
                      </a:solidFill>
                      <a:ea typeface="Amazon Ember Light" panose="020B0403020204020204" pitchFamily="34" charset="0"/>
                      <a:cs typeface="Amazon Ember Light" panose="020B0403020204020204" pitchFamily="34" charset="0"/>
                    </a:rPr>
                    <a:t>Prediction 2</a:t>
                  </a:r>
                </a:p>
              </p:txBody>
            </p:sp>
            <p:cxnSp>
              <p:nvCxnSpPr>
                <p:cNvPr id="25" name="Straight Arrow Connector 24">
                  <a:extLst>
                    <a:ext uri="{FF2B5EF4-FFF2-40B4-BE49-F238E27FC236}">
                      <a16:creationId xmlns:a16="http://schemas.microsoft.com/office/drawing/2014/main" id="{3EBFC4BB-BFF8-79A0-C9E1-16B7B6DBF8CE}"/>
                    </a:ext>
                  </a:extLst>
                </p:cNvPr>
                <p:cNvCxnSpPr>
                  <a:cxnSpLocks/>
                  <a:stCxn id="23" idx="3"/>
                  <a:endCxn id="19" idx="1"/>
                </p:cNvCxnSpPr>
                <p:nvPr/>
              </p:nvCxnSpPr>
              <p:spPr>
                <a:xfrm>
                  <a:off x="9258965" y="4810108"/>
                  <a:ext cx="641309" cy="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6" name="Straight Arrow Connector 25">
                <a:extLst>
                  <a:ext uri="{FF2B5EF4-FFF2-40B4-BE49-F238E27FC236}">
                    <a16:creationId xmlns:a16="http://schemas.microsoft.com/office/drawing/2014/main" id="{F1BD0DB3-09CB-D102-44D6-673B3EDC00DC}"/>
                  </a:ext>
                </a:extLst>
              </p:cNvPr>
              <p:cNvCxnSpPr>
                <a:cxnSpLocks/>
                <a:stCxn id="21" idx="3"/>
              </p:cNvCxnSpPr>
              <p:nvPr/>
            </p:nvCxnSpPr>
            <p:spPr>
              <a:xfrm flipV="1">
                <a:off x="9258965" y="5024991"/>
                <a:ext cx="641309" cy="586403"/>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32A0EE92-39C4-0ACA-AB36-1B77056FF5B9}"/>
                </a:ext>
              </a:extLst>
            </p:cNvPr>
            <p:cNvSpPr/>
            <p:nvPr/>
          </p:nvSpPr>
          <p:spPr>
            <a:xfrm>
              <a:off x="1034220" y="4688330"/>
              <a:ext cx="1247922" cy="448468"/>
            </a:xfrm>
            <a:prstGeom prst="rect">
              <a:avLst/>
            </a:prstGeom>
            <a:solidFill>
              <a:schemeClr val="accent6"/>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ea typeface="Amazon Ember Light" panose="020B0403020204020204" pitchFamily="34" charset="0"/>
                  <a:cs typeface="Amazon Ember Light" panose="020B0403020204020204" pitchFamily="34" charset="0"/>
                </a:rPr>
                <a:t>Data</a:t>
              </a:r>
            </a:p>
          </p:txBody>
        </p:sp>
      </p:grpSp>
    </p:spTree>
    <p:extLst>
      <p:ext uri="{BB962C8B-B14F-4D97-AF65-F5344CB8AC3E}">
        <p14:creationId xmlns:p14="http://schemas.microsoft.com/office/powerpoint/2010/main" val="649551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8C64683-C8C1-4A34-8592-5909AEDC152F}"/>
              </a:ext>
            </a:extLst>
          </p:cNvPr>
          <p:cNvSpPr>
            <a:spLocks noGrp="1"/>
          </p:cNvSpPr>
          <p:nvPr>
            <p:ph type="sldNum" idx="97"/>
          </p:nvPr>
        </p:nvSpPr>
        <p:spPr/>
        <p:txBody>
          <a:bodyPr/>
          <a:lstStyle/>
          <a:p>
            <a:fld id="{86A8BF56-6CB3-514C-9A64-F39D95C9E25B}" type="slidenum">
              <a:rPr lang="en-US" smtClean="0"/>
              <a:pPr/>
              <a:t>4</a:t>
            </a:fld>
            <a:endParaRPr lang="en-US" dirty="0"/>
          </a:p>
        </p:txBody>
      </p:sp>
      <p:sp>
        <p:nvSpPr>
          <p:cNvPr id="2" name="Title 1">
            <a:extLst>
              <a:ext uri="{FF2B5EF4-FFF2-40B4-BE49-F238E27FC236}">
                <a16:creationId xmlns:a16="http://schemas.microsoft.com/office/drawing/2014/main" id="{85F6FC3A-D1A8-DCE1-EBBC-F15AAE8647EC}"/>
              </a:ext>
            </a:extLst>
          </p:cNvPr>
          <p:cNvSpPr>
            <a:spLocks noGrp="1"/>
          </p:cNvSpPr>
          <p:nvPr>
            <p:ph type="title" idx="1"/>
          </p:nvPr>
        </p:nvSpPr>
        <p:spPr/>
        <p:txBody>
          <a:bodyPr>
            <a:normAutofit fontScale="90000"/>
          </a:bodyPr>
          <a:lstStyle/>
          <a:p>
            <a:r>
              <a:rPr lang="en-US" dirty="0"/>
              <a:t>Ensemble methods</a:t>
            </a:r>
          </a:p>
        </p:txBody>
      </p:sp>
      <p:sp>
        <p:nvSpPr>
          <p:cNvPr id="7" name="Content Placeholder 6">
            <a:extLst>
              <a:ext uri="{FF2B5EF4-FFF2-40B4-BE49-F238E27FC236}">
                <a16:creationId xmlns:a16="http://schemas.microsoft.com/office/drawing/2014/main" id="{69A847E9-94B7-4D74-9FA9-10A3B10A3989}"/>
              </a:ext>
            </a:extLst>
          </p:cNvPr>
          <p:cNvSpPr>
            <a:spLocks noGrp="1"/>
          </p:cNvSpPr>
          <p:nvPr>
            <p:ph idx="2"/>
          </p:nvPr>
        </p:nvSpPr>
        <p:spPr/>
        <p:txBody>
          <a:bodyPr/>
          <a:lstStyle/>
          <a:p>
            <a:pPr marL="0" indent="0">
              <a:buNone/>
            </a:pPr>
            <a:r>
              <a:rPr lang="en-US" dirty="0"/>
              <a:t>Create a model by combining the predictions of multiple models (base estimators, such as a decision tree).</a:t>
            </a:r>
          </a:p>
        </p:txBody>
      </p:sp>
      <p:pic>
        <p:nvPicPr>
          <p:cNvPr id="5" name="Picture 4" descr="Diagram to show how an ensemble is a combination of N weak learners.">
            <a:extLst>
              <a:ext uri="{FF2B5EF4-FFF2-40B4-BE49-F238E27FC236}">
                <a16:creationId xmlns:a16="http://schemas.microsoft.com/office/drawing/2014/main" id="{4A18B978-3B21-4D43-8D43-76BFE7A16B5F}"/>
              </a:ext>
            </a:extLst>
          </p:cNvPr>
          <p:cNvPicPr>
            <a:picLocks noChangeAspect="1"/>
          </p:cNvPicPr>
          <p:nvPr/>
        </p:nvPicPr>
        <p:blipFill>
          <a:blip r:embed="rId3"/>
          <a:stretch>
            <a:fillRect/>
          </a:stretch>
        </p:blipFill>
        <p:spPr>
          <a:xfrm>
            <a:off x="6035040" y="2103120"/>
            <a:ext cx="5761219" cy="2828789"/>
          </a:xfrm>
          <a:prstGeom prst="rect">
            <a:avLst/>
          </a:prstGeom>
        </p:spPr>
      </p:pic>
    </p:spTree>
    <p:extLst>
      <p:ext uri="{BB962C8B-B14F-4D97-AF65-F5344CB8AC3E}">
        <p14:creationId xmlns:p14="http://schemas.microsoft.com/office/powerpoint/2010/main" val="42381574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6C2BC7F-2C9A-49D0-B495-0DDC39F6F489}"/>
              </a:ext>
            </a:extLst>
          </p:cNvPr>
          <p:cNvSpPr>
            <a:spLocks noGrp="1"/>
          </p:cNvSpPr>
          <p:nvPr>
            <p:ph type="sldNum" idx="97"/>
          </p:nvPr>
        </p:nvSpPr>
        <p:spPr/>
        <p:txBody>
          <a:bodyPr/>
          <a:lstStyle/>
          <a:p>
            <a:fld id="{86A8BF56-6CB3-514C-9A64-F39D95C9E25B}" type="slidenum">
              <a:rPr lang="en-US" smtClean="0"/>
              <a:pPr/>
              <a:t>40</a:t>
            </a:fld>
            <a:endParaRPr lang="en-US" dirty="0"/>
          </a:p>
        </p:txBody>
      </p:sp>
      <p:sp>
        <p:nvSpPr>
          <p:cNvPr id="2" name="Title 1">
            <a:extLst>
              <a:ext uri="{FF2B5EF4-FFF2-40B4-BE49-F238E27FC236}">
                <a16:creationId xmlns:a16="http://schemas.microsoft.com/office/drawing/2014/main" id="{09092CC1-697C-3CF4-79A7-A8C10A8DCAC5}"/>
              </a:ext>
            </a:extLst>
          </p:cNvPr>
          <p:cNvSpPr>
            <a:spLocks noGrp="1"/>
          </p:cNvSpPr>
          <p:nvPr>
            <p:ph type="title" idx="1"/>
          </p:nvPr>
        </p:nvSpPr>
        <p:spPr/>
        <p:txBody>
          <a:bodyPr>
            <a:noAutofit/>
          </a:bodyPr>
          <a:lstStyle/>
          <a:p>
            <a:r>
              <a:rPr lang="en-US" sz="3600" dirty="0"/>
              <a:t>Source graphic: Boosting: Weak model 1 training</a:t>
            </a:r>
          </a:p>
        </p:txBody>
      </p:sp>
      <p:sp>
        <p:nvSpPr>
          <p:cNvPr id="9" name="Content Placeholder 8">
            <a:extLst>
              <a:ext uri="{FF2B5EF4-FFF2-40B4-BE49-F238E27FC236}">
                <a16:creationId xmlns:a16="http://schemas.microsoft.com/office/drawing/2014/main" id="{557746FA-16B6-402A-6CB0-FC07383E6306}"/>
              </a:ext>
            </a:extLst>
          </p:cNvPr>
          <p:cNvSpPr>
            <a:spLocks noGrp="1"/>
          </p:cNvSpPr>
          <p:nvPr>
            <p:ph idx="2"/>
          </p:nvPr>
        </p:nvSpPr>
        <p:spPr/>
        <p:txBody>
          <a:bodyPr/>
          <a:lstStyle/>
          <a:p>
            <a:endParaRPr lang="en-US"/>
          </a:p>
        </p:txBody>
      </p:sp>
      <p:grpSp>
        <p:nvGrpSpPr>
          <p:cNvPr id="3" name="Group 2">
            <a:extLst>
              <a:ext uri="{FF2B5EF4-FFF2-40B4-BE49-F238E27FC236}">
                <a16:creationId xmlns:a16="http://schemas.microsoft.com/office/drawing/2014/main" id="{2558C16E-D7AE-4EFD-B501-672EB0C2FCD1}"/>
              </a:ext>
            </a:extLst>
          </p:cNvPr>
          <p:cNvGrpSpPr/>
          <p:nvPr/>
        </p:nvGrpSpPr>
        <p:grpSpPr>
          <a:xfrm>
            <a:off x="1790781" y="2973695"/>
            <a:ext cx="1722592" cy="1273883"/>
            <a:chOff x="1790781" y="2973695"/>
            <a:chExt cx="1722592" cy="1273883"/>
          </a:xfrm>
        </p:grpSpPr>
        <p:sp>
          <p:nvSpPr>
            <p:cNvPr id="5" name="Rectangle 4">
              <a:extLst>
                <a:ext uri="{FF2B5EF4-FFF2-40B4-BE49-F238E27FC236}">
                  <a16:creationId xmlns:a16="http://schemas.microsoft.com/office/drawing/2014/main" id="{E0D22EDD-EBA1-AC84-A1F9-1B0A448A4665}"/>
                </a:ext>
                <a:ext uri="{C183D7F6-B498-43B3-948B-1728B52AA6E4}">
                  <adec:decorative xmlns:adec="http://schemas.microsoft.com/office/drawing/2017/decorative" val="1"/>
                </a:ext>
              </a:extLst>
            </p:cNvPr>
            <p:cNvSpPr/>
            <p:nvPr/>
          </p:nvSpPr>
          <p:spPr>
            <a:xfrm>
              <a:off x="2172201" y="3260078"/>
              <a:ext cx="959753" cy="410901"/>
            </a:xfrm>
            <a:prstGeom prst="rect">
              <a:avLst/>
            </a:prstGeom>
            <a:solidFill>
              <a:schemeClr val="accent6"/>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bg1"/>
                  </a:solidFill>
                  <a:ea typeface="Amazon Ember Light" panose="020B0403020204020204" pitchFamily="34" charset="0"/>
                  <a:cs typeface="Amazon Ember Light" panose="020B0403020204020204" pitchFamily="34" charset="0"/>
                </a:rPr>
                <a:t>Data 1</a:t>
              </a:r>
            </a:p>
          </p:txBody>
        </p:sp>
        <p:cxnSp>
          <p:nvCxnSpPr>
            <p:cNvPr id="6" name="Straight Arrow Connector 5">
              <a:extLst>
                <a:ext uri="{FF2B5EF4-FFF2-40B4-BE49-F238E27FC236}">
                  <a16:creationId xmlns:a16="http://schemas.microsoft.com/office/drawing/2014/main" id="{2507C8AB-0695-24B6-5469-EC73553F44EF}"/>
                </a:ext>
                <a:ext uri="{C183D7F6-B498-43B3-948B-1728B52AA6E4}">
                  <adec:decorative xmlns:adec="http://schemas.microsoft.com/office/drawing/2017/decorative" val="1"/>
                </a:ext>
              </a:extLst>
            </p:cNvPr>
            <p:cNvCxnSpPr>
              <a:cxnSpLocks/>
              <a:stCxn id="5" idx="2"/>
              <a:endCxn id="7" idx="0"/>
            </p:cNvCxnSpPr>
            <p:nvPr/>
          </p:nvCxnSpPr>
          <p:spPr>
            <a:xfrm flipH="1">
              <a:off x="2652077" y="3670979"/>
              <a:ext cx="1" cy="226046"/>
            </a:xfrm>
            <a:prstGeom prst="straightConnector1">
              <a:avLst/>
            </a:prstGeom>
            <a:ln w="444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72CE7F20-ECB4-8538-E693-A9D447A790F3}"/>
                </a:ext>
                <a:ext uri="{C183D7F6-B498-43B3-948B-1728B52AA6E4}">
                  <adec:decorative xmlns:adec="http://schemas.microsoft.com/office/drawing/2017/decorative" val="1"/>
                </a:ext>
              </a:extLst>
            </p:cNvPr>
            <p:cNvSpPr/>
            <p:nvPr/>
          </p:nvSpPr>
          <p:spPr>
            <a:xfrm>
              <a:off x="1790781" y="3897025"/>
              <a:ext cx="1722592" cy="350553"/>
            </a:xfrm>
            <a:prstGeom prst="rect">
              <a:avLst/>
            </a:prstGeom>
            <a:solidFill>
              <a:schemeClr val="accent5"/>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bg1"/>
                  </a:solidFill>
                  <a:ea typeface="Amazon Ember Light" panose="020B0403020204020204" pitchFamily="34" charset="0"/>
                  <a:cs typeface="Amazon Ember Light" panose="020B0403020204020204" pitchFamily="34" charset="0"/>
                </a:rPr>
                <a:t>Weak Model 1</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2C0093E-D705-6C73-E69D-5E8BC6021BBA}"/>
                    </a:ext>
                    <a:ext uri="{C183D7F6-B498-43B3-948B-1728B52AA6E4}">
                      <adec:decorative xmlns:adec="http://schemas.microsoft.com/office/drawing/2017/decorative" val="1"/>
                    </a:ext>
                  </a:extLst>
                </p:cNvPr>
                <p:cNvSpPr txBox="1"/>
                <p:nvPr/>
              </p:nvSpPr>
              <p:spPr>
                <a:xfrm>
                  <a:off x="2350039" y="2973695"/>
                  <a:ext cx="604076" cy="276999"/>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𝑦</m:t>
                        </m:r>
                        <m:r>
                          <a:rPr lang="en-US" b="0" i="1" smtClean="0">
                            <a:latin typeface="Cambria Math" panose="02040503050406030204" pitchFamily="18" charset="0"/>
                          </a:rPr>
                          <m:t>)</m:t>
                        </m:r>
                      </m:oMath>
                    </m:oMathPara>
                  </a14:m>
                  <a:endParaRPr lang="en-US" dirty="0"/>
                </a:p>
              </p:txBody>
            </p:sp>
          </mc:Choice>
          <mc:Fallback xmlns="">
            <p:sp>
              <p:nvSpPr>
                <p:cNvPr id="11" name="TextBox 10">
                  <a:extLst>
                    <a:ext uri="{FF2B5EF4-FFF2-40B4-BE49-F238E27FC236}">
                      <a16:creationId xmlns:a16="http://schemas.microsoft.com/office/drawing/2014/main" id="{82C0093E-D705-6C73-E69D-5E8BC6021BBA}"/>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2350039" y="2973695"/>
                  <a:ext cx="604076" cy="276999"/>
                </a:xfrm>
                <a:prstGeom prst="rect">
                  <a:avLst/>
                </a:prstGeom>
                <a:blipFill>
                  <a:blip r:embed="rId3"/>
                  <a:stretch>
                    <a:fillRect l="-13131" t="-2222" r="-13131" b="-35556"/>
                  </a:stretch>
                </a:blipFill>
                <a:ln>
                  <a:noFill/>
                </a:ln>
              </p:spPr>
              <p:txBody>
                <a:bodyPr/>
                <a:lstStyle/>
                <a:p>
                  <a:r>
                    <a:rPr lang="en-US">
                      <a:noFill/>
                    </a:rPr>
                    <a:t> </a:t>
                  </a:r>
                </a:p>
              </p:txBody>
            </p:sp>
          </mc:Fallback>
        </mc:AlternateContent>
      </p:grpSp>
    </p:spTree>
    <p:extLst>
      <p:ext uri="{BB962C8B-B14F-4D97-AF65-F5344CB8AC3E}">
        <p14:creationId xmlns:p14="http://schemas.microsoft.com/office/powerpoint/2010/main" val="31652871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4C6B4DC-278B-4146-9CDC-41A8E1BA41F7}"/>
              </a:ext>
            </a:extLst>
          </p:cNvPr>
          <p:cNvSpPr>
            <a:spLocks noGrp="1"/>
          </p:cNvSpPr>
          <p:nvPr>
            <p:ph type="sldNum" idx="97"/>
          </p:nvPr>
        </p:nvSpPr>
        <p:spPr/>
        <p:txBody>
          <a:bodyPr/>
          <a:lstStyle/>
          <a:p>
            <a:fld id="{86A8BF56-6CB3-514C-9A64-F39D95C9E25B}" type="slidenum">
              <a:rPr lang="en-US" smtClean="0"/>
              <a:pPr/>
              <a:t>41</a:t>
            </a:fld>
            <a:endParaRPr lang="en-US" dirty="0"/>
          </a:p>
        </p:txBody>
      </p:sp>
      <p:sp>
        <p:nvSpPr>
          <p:cNvPr id="2" name="Title 1">
            <a:extLst>
              <a:ext uri="{FF2B5EF4-FFF2-40B4-BE49-F238E27FC236}">
                <a16:creationId xmlns:a16="http://schemas.microsoft.com/office/drawing/2014/main" id="{09092CC1-697C-3CF4-79A7-A8C10A8DCAC5}"/>
              </a:ext>
            </a:extLst>
          </p:cNvPr>
          <p:cNvSpPr>
            <a:spLocks noGrp="1"/>
          </p:cNvSpPr>
          <p:nvPr>
            <p:ph type="title" idx="1"/>
          </p:nvPr>
        </p:nvSpPr>
        <p:spPr/>
        <p:txBody>
          <a:bodyPr>
            <a:noAutofit/>
          </a:bodyPr>
          <a:lstStyle/>
          <a:p>
            <a:r>
              <a:rPr lang="en-US" sz="3200" dirty="0"/>
              <a:t>Source graphic: Boosting: Weak model 1 predictions</a:t>
            </a:r>
          </a:p>
        </p:txBody>
      </p:sp>
      <p:sp>
        <p:nvSpPr>
          <p:cNvPr id="6" name="Content Placeholder 5">
            <a:extLst>
              <a:ext uri="{FF2B5EF4-FFF2-40B4-BE49-F238E27FC236}">
                <a16:creationId xmlns:a16="http://schemas.microsoft.com/office/drawing/2014/main" id="{9435382A-A1F9-DE6B-CF4F-F3B56090B6B4}"/>
              </a:ext>
            </a:extLst>
          </p:cNvPr>
          <p:cNvSpPr>
            <a:spLocks noGrp="1"/>
          </p:cNvSpPr>
          <p:nvPr>
            <p:ph idx="2"/>
          </p:nvPr>
        </p:nvSpPr>
        <p:spPr/>
        <p:txBody>
          <a:bodyPr/>
          <a:lstStyle/>
          <a:p>
            <a:endParaRPr lang="en-US"/>
          </a:p>
        </p:txBody>
      </p:sp>
      <p:grpSp>
        <p:nvGrpSpPr>
          <p:cNvPr id="3" name="Group 2">
            <a:extLst>
              <a:ext uri="{FF2B5EF4-FFF2-40B4-BE49-F238E27FC236}">
                <a16:creationId xmlns:a16="http://schemas.microsoft.com/office/drawing/2014/main" id="{1433218A-2BDE-4D0C-8F05-A1F8BEAC93FC}"/>
              </a:ext>
            </a:extLst>
          </p:cNvPr>
          <p:cNvGrpSpPr/>
          <p:nvPr/>
        </p:nvGrpSpPr>
        <p:grpSpPr>
          <a:xfrm>
            <a:off x="1516184" y="2973695"/>
            <a:ext cx="3640228" cy="2144865"/>
            <a:chOff x="1516184" y="2973695"/>
            <a:chExt cx="3640228" cy="2144865"/>
          </a:xfrm>
        </p:grpSpPr>
        <p:sp>
          <p:nvSpPr>
            <p:cNvPr id="10" name="Rectangle 9">
              <a:extLst>
                <a:ext uri="{FF2B5EF4-FFF2-40B4-BE49-F238E27FC236}">
                  <a16:creationId xmlns:a16="http://schemas.microsoft.com/office/drawing/2014/main" id="{1678738F-110D-7CA2-2388-4496F8601FA1}"/>
                </a:ext>
                <a:ext uri="{C183D7F6-B498-43B3-948B-1728B52AA6E4}">
                  <adec:decorative xmlns:adec="http://schemas.microsoft.com/office/drawing/2017/decorative" val="1"/>
                </a:ext>
              </a:extLst>
            </p:cNvPr>
            <p:cNvSpPr/>
            <p:nvPr/>
          </p:nvSpPr>
          <p:spPr>
            <a:xfrm>
              <a:off x="2172201" y="3260078"/>
              <a:ext cx="959753" cy="410901"/>
            </a:xfrm>
            <a:prstGeom prst="rect">
              <a:avLst/>
            </a:prstGeom>
            <a:solidFill>
              <a:schemeClr val="accent6"/>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bg1"/>
                  </a:solidFill>
                  <a:ea typeface="Amazon Ember Light" panose="020B0403020204020204" pitchFamily="34" charset="0"/>
                  <a:cs typeface="Amazon Ember Light" panose="020B0403020204020204" pitchFamily="34" charset="0"/>
                </a:rPr>
                <a:t>Data 1</a:t>
              </a:r>
            </a:p>
          </p:txBody>
        </p:sp>
        <p:cxnSp>
          <p:nvCxnSpPr>
            <p:cNvPr id="11" name="Straight Arrow Connector 10">
              <a:extLst>
                <a:ext uri="{FF2B5EF4-FFF2-40B4-BE49-F238E27FC236}">
                  <a16:creationId xmlns:a16="http://schemas.microsoft.com/office/drawing/2014/main" id="{818B7262-9826-17E3-0EEE-8849AAFE2327}"/>
                </a:ext>
                <a:ext uri="{C183D7F6-B498-43B3-948B-1728B52AA6E4}">
                  <adec:decorative xmlns:adec="http://schemas.microsoft.com/office/drawing/2017/decorative" val="1"/>
                </a:ext>
              </a:extLst>
            </p:cNvPr>
            <p:cNvCxnSpPr>
              <a:cxnSpLocks/>
              <a:stCxn id="10" idx="2"/>
              <a:endCxn id="12" idx="0"/>
            </p:cNvCxnSpPr>
            <p:nvPr/>
          </p:nvCxnSpPr>
          <p:spPr>
            <a:xfrm flipH="1">
              <a:off x="2652077" y="3670979"/>
              <a:ext cx="1" cy="226046"/>
            </a:xfrm>
            <a:prstGeom prst="straightConnector1">
              <a:avLst/>
            </a:prstGeom>
            <a:ln w="444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28693E94-9720-EC92-8CD4-34A02EBE5EFC}"/>
                </a:ext>
                <a:ext uri="{C183D7F6-B498-43B3-948B-1728B52AA6E4}">
                  <adec:decorative xmlns:adec="http://schemas.microsoft.com/office/drawing/2017/decorative" val="1"/>
                </a:ext>
              </a:extLst>
            </p:cNvPr>
            <p:cNvSpPr/>
            <p:nvPr/>
          </p:nvSpPr>
          <p:spPr>
            <a:xfrm>
              <a:off x="1790781" y="3897025"/>
              <a:ext cx="1722592" cy="350553"/>
            </a:xfrm>
            <a:prstGeom prst="rect">
              <a:avLst/>
            </a:prstGeom>
            <a:solidFill>
              <a:schemeClr val="accent5"/>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bg1"/>
                  </a:solidFill>
                  <a:ea typeface="Amazon Ember Light" panose="020B0403020204020204" pitchFamily="34" charset="0"/>
                  <a:cs typeface="Amazon Ember Light" panose="020B0403020204020204" pitchFamily="34" charset="0"/>
                </a:rPr>
                <a:t>Weak Model 1</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051A3623-8714-1BFD-C36A-0CD51F0E4EC2}"/>
                    </a:ext>
                    <a:ext uri="{C183D7F6-B498-43B3-948B-1728B52AA6E4}">
                      <adec:decorative xmlns:adec="http://schemas.microsoft.com/office/drawing/2017/decorative" val="1"/>
                    </a:ext>
                  </a:extLst>
                </p:cNvPr>
                <p:cNvSpPr txBox="1"/>
                <p:nvPr/>
              </p:nvSpPr>
              <p:spPr>
                <a:xfrm>
                  <a:off x="1516184" y="4472229"/>
                  <a:ext cx="2271786" cy="646331"/>
                </a:xfrm>
                <a:prstGeom prst="rect">
                  <a:avLst/>
                </a:prstGeom>
                <a:noFill/>
              </p:spPr>
              <p:txBody>
                <a:bodyPr wrap="square" rtlCol="0">
                  <a:spAutoFit/>
                </a:bodyPr>
                <a:lstStyle/>
                <a:p>
                  <a:pPr algn="ctr"/>
                  <a:r>
                    <a:rPr lang="en-US" dirty="0">
                      <a:ea typeface="Amazon Ember Light" panose="020B0403020204020204" pitchFamily="34" charset="0"/>
                      <a:cs typeface="Amazon Ember Light" panose="020B0403020204020204" pitchFamily="34" charset="0"/>
                    </a:rPr>
                    <a:t>Prediction </a:t>
                  </a:r>
                  <a14:m>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1</m:t>
                          </m:r>
                        </m:sub>
                      </m:sSub>
                    </m:oMath>
                  </a14:m>
                  <a:r>
                    <a:rPr lang="en-US" dirty="0">
                      <a:ea typeface="Amazon Ember Light" panose="020B0403020204020204" pitchFamily="34" charset="0"/>
                      <a:cs typeface="Amazon Ember Light" panose="020B0403020204020204" pitchFamily="34" charset="0"/>
                    </a:rPr>
                    <a:t> </a:t>
                  </a:r>
                </a:p>
                <a:p>
                  <a:pPr algn="ctr"/>
                  <a:r>
                    <a:rPr lang="en-US" dirty="0">
                      <a:ea typeface="Amazon Ember Light" panose="020B0403020204020204" pitchFamily="34" charset="0"/>
                      <a:cs typeface="Amazon Ember Light" panose="020B0403020204020204" pitchFamily="34" charset="0"/>
                    </a:rPr>
                    <a:t>is far from target </a:t>
                  </a:r>
                  <a14:m>
                    <m:oMath xmlns:m="http://schemas.openxmlformats.org/officeDocument/2006/math">
                      <m:r>
                        <a:rPr lang="en-US" b="0" i="1" smtClean="0">
                          <a:latin typeface="Cambria Math" panose="02040503050406030204" pitchFamily="18" charset="0"/>
                        </a:rPr>
                        <m:t>𝑦</m:t>
                      </m:r>
                    </m:oMath>
                  </a14:m>
                  <a:r>
                    <a:rPr lang="en-US" dirty="0">
                      <a:ea typeface="Amazon Ember Light" panose="020B0403020204020204" pitchFamily="34" charset="0"/>
                      <a:cs typeface="Amazon Ember Light" panose="020B0403020204020204" pitchFamily="34" charset="0"/>
                    </a:rPr>
                    <a:t> </a:t>
                  </a:r>
                </a:p>
              </p:txBody>
            </p:sp>
          </mc:Choice>
          <mc:Fallback xmlns="">
            <p:sp>
              <p:nvSpPr>
                <p:cNvPr id="31" name="TextBox 30">
                  <a:extLst>
                    <a:ext uri="{FF2B5EF4-FFF2-40B4-BE49-F238E27FC236}">
                      <a16:creationId xmlns:a16="http://schemas.microsoft.com/office/drawing/2014/main" id="{051A3623-8714-1BFD-C36A-0CD51F0E4EC2}"/>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1516184" y="4472229"/>
                  <a:ext cx="2271786" cy="646331"/>
                </a:xfrm>
                <a:prstGeom prst="rect">
                  <a:avLst/>
                </a:prstGeom>
                <a:blipFill>
                  <a:blip r:embed="rId3"/>
                  <a:stretch>
                    <a:fillRect t="-4717" b="-15094"/>
                  </a:stretch>
                </a:blipFill>
              </p:spPr>
              <p:txBody>
                <a:bodyPr/>
                <a:lstStyle/>
                <a:p>
                  <a:r>
                    <a:rPr lang="en-US">
                      <a:noFill/>
                    </a:rPr>
                    <a:t> </a:t>
                  </a:r>
                </a:p>
              </p:txBody>
            </p:sp>
          </mc:Fallback>
        </mc:AlternateContent>
        <p:cxnSp>
          <p:nvCxnSpPr>
            <p:cNvPr id="32" name="Straight Arrow Connector 31">
              <a:extLst>
                <a:ext uri="{FF2B5EF4-FFF2-40B4-BE49-F238E27FC236}">
                  <a16:creationId xmlns:a16="http://schemas.microsoft.com/office/drawing/2014/main" id="{924310C7-2E6C-25B0-7006-93111FB5E5D9}"/>
                </a:ext>
                <a:ext uri="{C183D7F6-B498-43B3-948B-1728B52AA6E4}">
                  <adec:decorative xmlns:adec="http://schemas.microsoft.com/office/drawing/2017/decorative" val="1"/>
                </a:ext>
              </a:extLst>
            </p:cNvPr>
            <p:cNvCxnSpPr>
              <a:cxnSpLocks/>
              <a:stCxn id="12" idx="2"/>
              <a:endCxn id="31" idx="0"/>
            </p:cNvCxnSpPr>
            <p:nvPr/>
          </p:nvCxnSpPr>
          <p:spPr>
            <a:xfrm>
              <a:off x="2652077" y="4247578"/>
              <a:ext cx="0" cy="224651"/>
            </a:xfrm>
            <a:prstGeom prst="straightConnector1">
              <a:avLst/>
            </a:prstGeom>
            <a:ln w="444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11E7E44-FD88-2C60-B52B-6F6A90D43BE0}"/>
                </a:ext>
                <a:ext uri="{C183D7F6-B498-43B3-948B-1728B52AA6E4}">
                  <adec:decorative xmlns:adec="http://schemas.microsoft.com/office/drawing/2017/decorative" val="1"/>
                </a:ext>
              </a:extLst>
            </p:cNvPr>
            <p:cNvCxnSpPr>
              <a:cxnSpLocks/>
              <a:stCxn id="31" idx="3"/>
            </p:cNvCxnSpPr>
            <p:nvPr/>
          </p:nvCxnSpPr>
          <p:spPr>
            <a:xfrm>
              <a:off x="3787970" y="4795395"/>
              <a:ext cx="306378" cy="1"/>
            </a:xfrm>
            <a:prstGeom prst="straightConnector1">
              <a:avLst/>
            </a:prstGeom>
            <a:ln w="444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D547A1A9-9FEF-3E36-1CD4-76E2DAE5BC87}"/>
                    </a:ext>
                    <a:ext uri="{C183D7F6-B498-43B3-948B-1728B52AA6E4}">
                      <adec:decorative xmlns:adec="http://schemas.microsoft.com/office/drawing/2017/decorative" val="1"/>
                    </a:ext>
                  </a:extLst>
                </p:cNvPr>
                <p:cNvSpPr txBox="1"/>
                <p:nvPr/>
              </p:nvSpPr>
              <p:spPr>
                <a:xfrm>
                  <a:off x="2350039" y="2973695"/>
                  <a:ext cx="604076" cy="276999"/>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𝑦</m:t>
                        </m:r>
                        <m:r>
                          <a:rPr lang="en-US" b="0" i="1" smtClean="0">
                            <a:latin typeface="Cambria Math" panose="02040503050406030204" pitchFamily="18" charset="0"/>
                          </a:rPr>
                          <m:t>)</m:t>
                        </m:r>
                      </m:oMath>
                    </m:oMathPara>
                  </a14:m>
                  <a:endParaRPr lang="en-US" dirty="0"/>
                </a:p>
              </p:txBody>
            </p:sp>
          </mc:Choice>
          <mc:Fallback xmlns="">
            <p:sp>
              <p:nvSpPr>
                <p:cNvPr id="35" name="TextBox 34">
                  <a:extLst>
                    <a:ext uri="{FF2B5EF4-FFF2-40B4-BE49-F238E27FC236}">
                      <a16:creationId xmlns:a16="http://schemas.microsoft.com/office/drawing/2014/main" id="{D547A1A9-9FEF-3E36-1CD4-76E2DAE5BC87}"/>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2350039" y="2973695"/>
                  <a:ext cx="604076" cy="276999"/>
                </a:xfrm>
                <a:prstGeom prst="rect">
                  <a:avLst/>
                </a:prstGeom>
                <a:blipFill>
                  <a:blip r:embed="rId4"/>
                  <a:stretch>
                    <a:fillRect l="-13131" t="-2222" r="-13131" b="-3555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C0764C3C-BD60-3291-13C1-CAF643F14787}"/>
                    </a:ext>
                    <a:ext uri="{C183D7F6-B498-43B3-948B-1728B52AA6E4}">
                      <adec:decorative xmlns:adec="http://schemas.microsoft.com/office/drawing/2017/decorative" val="1"/>
                    </a:ext>
                  </a:extLst>
                </p:cNvPr>
                <p:cNvSpPr txBox="1"/>
                <p:nvPr/>
              </p:nvSpPr>
              <p:spPr>
                <a:xfrm>
                  <a:off x="4276748" y="4743386"/>
                  <a:ext cx="87966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1</m:t>
                            </m:r>
                          </m:sub>
                        </m:sSub>
                        <m:r>
                          <a:rPr lang="en-US" b="0" i="1" smtClean="0">
                            <a:latin typeface="Cambria Math" panose="02040503050406030204" pitchFamily="18" charset="0"/>
                          </a:rPr>
                          <m:t>)</m:t>
                        </m:r>
                      </m:oMath>
                    </m:oMathPara>
                  </a14:m>
                  <a:endParaRPr lang="en-US" dirty="0"/>
                </a:p>
              </p:txBody>
            </p:sp>
          </mc:Choice>
          <mc:Fallback xmlns="">
            <p:sp>
              <p:nvSpPr>
                <p:cNvPr id="36" name="TextBox 35">
                  <a:extLst>
                    <a:ext uri="{FF2B5EF4-FFF2-40B4-BE49-F238E27FC236}">
                      <a16:creationId xmlns:a16="http://schemas.microsoft.com/office/drawing/2014/main" id="{C0764C3C-BD60-3291-13C1-CAF643F14787}"/>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4276748" y="4743386"/>
                  <a:ext cx="879664" cy="276999"/>
                </a:xfrm>
                <a:prstGeom prst="rect">
                  <a:avLst/>
                </a:prstGeom>
                <a:blipFill>
                  <a:blip r:embed="rId5"/>
                  <a:stretch>
                    <a:fillRect l="-9028" t="-23913" r="-18750" b="-32609"/>
                  </a:stretch>
                </a:blipFill>
              </p:spPr>
              <p:txBody>
                <a:bodyPr/>
                <a:lstStyle/>
                <a:p>
                  <a:r>
                    <a:rPr lang="en-US">
                      <a:noFill/>
                    </a:rPr>
                    <a:t> </a:t>
                  </a:r>
                </a:p>
              </p:txBody>
            </p:sp>
          </mc:Fallback>
        </mc:AlternateContent>
      </p:grpSp>
    </p:spTree>
    <p:extLst>
      <p:ext uri="{BB962C8B-B14F-4D97-AF65-F5344CB8AC3E}">
        <p14:creationId xmlns:p14="http://schemas.microsoft.com/office/powerpoint/2010/main" val="26705754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4D7E63E-8802-4E5A-BB5C-F1AC174DFCE9}"/>
              </a:ext>
            </a:extLst>
          </p:cNvPr>
          <p:cNvSpPr>
            <a:spLocks noGrp="1"/>
          </p:cNvSpPr>
          <p:nvPr>
            <p:ph type="sldNum" idx="97"/>
          </p:nvPr>
        </p:nvSpPr>
        <p:spPr/>
        <p:txBody>
          <a:bodyPr/>
          <a:lstStyle/>
          <a:p>
            <a:fld id="{86A8BF56-6CB3-514C-9A64-F39D95C9E25B}" type="slidenum">
              <a:rPr lang="en-US" smtClean="0"/>
              <a:pPr/>
              <a:t>42</a:t>
            </a:fld>
            <a:endParaRPr lang="en-US" dirty="0"/>
          </a:p>
        </p:txBody>
      </p:sp>
      <p:sp>
        <p:nvSpPr>
          <p:cNvPr id="2" name="Title 1">
            <a:extLst>
              <a:ext uri="{FF2B5EF4-FFF2-40B4-BE49-F238E27FC236}">
                <a16:creationId xmlns:a16="http://schemas.microsoft.com/office/drawing/2014/main" id="{5D63FDC7-20D9-49ED-CE11-8EBE0546C735}"/>
              </a:ext>
            </a:extLst>
          </p:cNvPr>
          <p:cNvSpPr>
            <a:spLocks noGrp="1"/>
          </p:cNvSpPr>
          <p:nvPr>
            <p:ph type="title" idx="1"/>
          </p:nvPr>
        </p:nvSpPr>
        <p:spPr/>
        <p:txBody>
          <a:bodyPr>
            <a:noAutofit/>
          </a:bodyPr>
          <a:lstStyle/>
          <a:p>
            <a:r>
              <a:rPr lang="en-US" sz="2800" dirty="0"/>
              <a:t>Source graphic: Boosting: Weak model ensemble prediction</a:t>
            </a:r>
          </a:p>
        </p:txBody>
      </p:sp>
      <p:sp>
        <p:nvSpPr>
          <p:cNvPr id="6" name="Content Placeholder 5">
            <a:extLst>
              <a:ext uri="{FF2B5EF4-FFF2-40B4-BE49-F238E27FC236}">
                <a16:creationId xmlns:a16="http://schemas.microsoft.com/office/drawing/2014/main" id="{8E1F8C51-C728-3C26-EFD5-A09E36D94D51}"/>
              </a:ext>
            </a:extLst>
          </p:cNvPr>
          <p:cNvSpPr>
            <a:spLocks noGrp="1"/>
          </p:cNvSpPr>
          <p:nvPr>
            <p:ph idx="2"/>
          </p:nvPr>
        </p:nvSpPr>
        <p:spPr/>
        <p:txBody>
          <a:bodyPr/>
          <a:lstStyle/>
          <a:p>
            <a:endParaRPr lang="en-US"/>
          </a:p>
        </p:txBody>
      </p:sp>
      <p:grpSp>
        <p:nvGrpSpPr>
          <p:cNvPr id="4" name="Group 3">
            <a:extLst>
              <a:ext uri="{FF2B5EF4-FFF2-40B4-BE49-F238E27FC236}">
                <a16:creationId xmlns:a16="http://schemas.microsoft.com/office/drawing/2014/main" id="{3DAEC2FA-A55B-49F8-A84A-0886A9399B7A}"/>
              </a:ext>
            </a:extLst>
          </p:cNvPr>
          <p:cNvGrpSpPr/>
          <p:nvPr/>
        </p:nvGrpSpPr>
        <p:grpSpPr>
          <a:xfrm>
            <a:off x="950766" y="2973695"/>
            <a:ext cx="10277614" cy="2862028"/>
            <a:chOff x="950766" y="2973695"/>
            <a:chExt cx="10277614" cy="2862028"/>
          </a:xfrm>
        </p:grpSpPr>
        <p:sp>
          <p:nvSpPr>
            <p:cNvPr id="21" name="Rounded Rectangle 14">
              <a:extLst>
                <a:ext uri="{FF2B5EF4-FFF2-40B4-BE49-F238E27FC236}">
                  <a16:creationId xmlns:a16="http://schemas.microsoft.com/office/drawing/2014/main" id="{F0613F09-B8BF-4179-B213-EF6FE700D5D2}"/>
                </a:ext>
                <a:ext uri="{C183D7F6-B498-43B3-948B-1728B52AA6E4}">
                  <adec:decorative xmlns:adec="http://schemas.microsoft.com/office/drawing/2017/decorative" val="1"/>
                </a:ext>
              </a:extLst>
            </p:cNvPr>
            <p:cNvSpPr/>
            <p:nvPr/>
          </p:nvSpPr>
          <p:spPr>
            <a:xfrm>
              <a:off x="963619" y="5208037"/>
              <a:ext cx="10264761" cy="592979"/>
            </a:xfrm>
            <a:prstGeom prst="roundRect">
              <a:avLst/>
            </a:prstGeom>
            <a:no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B33C382D-3663-4128-815D-363822D24586}"/>
                    </a:ext>
                    <a:ext uri="{C183D7F6-B498-43B3-948B-1728B52AA6E4}">
                      <adec:decorative xmlns:adec="http://schemas.microsoft.com/office/drawing/2017/decorative" val="1"/>
                    </a:ext>
                  </a:extLst>
                </p:cNvPr>
                <p:cNvSpPr txBox="1"/>
                <p:nvPr/>
              </p:nvSpPr>
              <p:spPr>
                <a:xfrm>
                  <a:off x="2624008" y="5366026"/>
                  <a:ext cx="2857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1</m:t>
                            </m:r>
                          </m:sub>
                        </m:sSub>
                      </m:oMath>
                    </m:oMathPara>
                  </a14:m>
                  <a:endParaRPr lang="en-US" dirty="0"/>
                </a:p>
              </p:txBody>
            </p:sp>
          </mc:Choice>
          <mc:Fallback xmlns="">
            <p:sp>
              <p:nvSpPr>
                <p:cNvPr id="22" name="TextBox 21">
                  <a:extLst>
                    <a:ext uri="{FF2B5EF4-FFF2-40B4-BE49-F238E27FC236}">
                      <a16:creationId xmlns:a16="http://schemas.microsoft.com/office/drawing/2014/main" id="{B33C382D-3663-4128-815D-363822D24586}"/>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2624008" y="5366026"/>
                  <a:ext cx="285784" cy="276999"/>
                </a:xfrm>
                <a:prstGeom prst="rect">
                  <a:avLst/>
                </a:prstGeom>
                <a:blipFill>
                  <a:blip r:embed="rId3"/>
                  <a:stretch>
                    <a:fillRect l="-19149" t="-23913" r="-55319" b="-23913"/>
                  </a:stretch>
                </a:blipFill>
              </p:spPr>
              <p:txBody>
                <a:bodyPr/>
                <a:lstStyle/>
                <a:p>
                  <a:r>
                    <a:rPr lang="en-US">
                      <a:noFill/>
                    </a:rPr>
                    <a:t> </a:t>
                  </a:r>
                </a:p>
              </p:txBody>
            </p:sp>
          </mc:Fallback>
        </mc:AlternateContent>
        <p:sp>
          <p:nvSpPr>
            <p:cNvPr id="23" name="TextBox 22">
              <a:extLst>
                <a:ext uri="{FF2B5EF4-FFF2-40B4-BE49-F238E27FC236}">
                  <a16:creationId xmlns:a16="http://schemas.microsoft.com/office/drawing/2014/main" id="{EBF34131-6A95-43E4-8574-C2BB10F23A2A}"/>
                </a:ext>
                <a:ext uri="{C183D7F6-B498-43B3-948B-1728B52AA6E4}">
                  <adec:decorative xmlns:adec="http://schemas.microsoft.com/office/drawing/2017/decorative" val="1"/>
                </a:ext>
              </a:extLst>
            </p:cNvPr>
            <p:cNvSpPr txBox="1"/>
            <p:nvPr/>
          </p:nvSpPr>
          <p:spPr>
            <a:xfrm>
              <a:off x="950766" y="5189392"/>
              <a:ext cx="1514096" cy="646331"/>
            </a:xfrm>
            <a:prstGeom prst="rect">
              <a:avLst/>
            </a:prstGeom>
            <a:noFill/>
          </p:spPr>
          <p:txBody>
            <a:bodyPr wrap="square" rtlCol="0">
              <a:spAutoFit/>
            </a:bodyPr>
            <a:lstStyle/>
            <a:p>
              <a:pPr algn="ctr"/>
              <a:r>
                <a:rPr lang="en-US" dirty="0">
                  <a:ea typeface="Amazon Ember Light" panose="020B0403020204020204" pitchFamily="34" charset="0"/>
                  <a:cs typeface="Amazon Ember Light" panose="020B0403020204020204" pitchFamily="34" charset="0"/>
                </a:rPr>
                <a:t>Ensemble Prediction </a:t>
              </a:r>
            </a:p>
          </p:txBody>
        </p:sp>
        <p:sp>
          <p:nvSpPr>
            <p:cNvPr id="24" name="Rounded Rectangle 97">
              <a:extLst>
                <a:ext uri="{FF2B5EF4-FFF2-40B4-BE49-F238E27FC236}">
                  <a16:creationId xmlns:a16="http://schemas.microsoft.com/office/drawing/2014/main" id="{6EF6ADC9-52E7-443D-8B8F-61C9F26C1D39}"/>
                </a:ext>
                <a:ext uri="{C183D7F6-B498-43B3-948B-1728B52AA6E4}">
                  <adec:decorative xmlns:adec="http://schemas.microsoft.com/office/drawing/2017/decorative" val="1"/>
                </a:ext>
              </a:extLst>
            </p:cNvPr>
            <p:cNvSpPr/>
            <p:nvPr/>
          </p:nvSpPr>
          <p:spPr>
            <a:xfrm>
              <a:off x="963619" y="5208037"/>
              <a:ext cx="10264761" cy="592979"/>
            </a:xfrm>
            <a:prstGeom prst="roundRect">
              <a:avLst/>
            </a:prstGeom>
            <a:no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F0A7E2CC-CE54-4B79-9182-17471374A206}"/>
                    </a:ext>
                    <a:ext uri="{C183D7F6-B498-43B3-948B-1728B52AA6E4}">
                      <adec:decorative xmlns:adec="http://schemas.microsoft.com/office/drawing/2017/decorative" val="1"/>
                    </a:ext>
                  </a:extLst>
                </p:cNvPr>
                <p:cNvSpPr txBox="1"/>
                <p:nvPr/>
              </p:nvSpPr>
              <p:spPr>
                <a:xfrm>
                  <a:off x="2624008" y="5366026"/>
                  <a:ext cx="2857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1</m:t>
                            </m:r>
                          </m:sub>
                        </m:sSub>
                      </m:oMath>
                    </m:oMathPara>
                  </a14:m>
                  <a:endParaRPr lang="en-US" dirty="0"/>
                </a:p>
              </p:txBody>
            </p:sp>
          </mc:Choice>
          <mc:Fallback xmlns="">
            <p:sp>
              <p:nvSpPr>
                <p:cNvPr id="25" name="TextBox 24">
                  <a:extLst>
                    <a:ext uri="{FF2B5EF4-FFF2-40B4-BE49-F238E27FC236}">
                      <a16:creationId xmlns:a16="http://schemas.microsoft.com/office/drawing/2014/main" id="{F0A7E2CC-CE54-4B79-9182-17471374A206}"/>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2624008" y="5366026"/>
                  <a:ext cx="285784" cy="276999"/>
                </a:xfrm>
                <a:prstGeom prst="rect">
                  <a:avLst/>
                </a:prstGeom>
                <a:blipFill>
                  <a:blip r:embed="rId3"/>
                  <a:stretch>
                    <a:fillRect l="-19149" t="-23913" r="-55319" b="-23913"/>
                  </a:stretch>
                </a:blipFill>
              </p:spPr>
              <p:txBody>
                <a:bodyPr/>
                <a:lstStyle/>
                <a:p>
                  <a:r>
                    <a:rPr lang="en-US">
                      <a:noFill/>
                    </a:rPr>
                    <a:t> </a:t>
                  </a:r>
                </a:p>
              </p:txBody>
            </p:sp>
          </mc:Fallback>
        </mc:AlternateContent>
        <p:sp>
          <p:nvSpPr>
            <p:cNvPr id="32" name="Rectangle 31">
              <a:extLst>
                <a:ext uri="{FF2B5EF4-FFF2-40B4-BE49-F238E27FC236}">
                  <a16:creationId xmlns:a16="http://schemas.microsoft.com/office/drawing/2014/main" id="{13322D83-EB95-4D68-8CA2-C8F42FB3B950}"/>
                </a:ext>
                <a:ext uri="{C183D7F6-B498-43B3-948B-1728B52AA6E4}">
                  <adec:decorative xmlns:adec="http://schemas.microsoft.com/office/drawing/2017/decorative" val="1"/>
                </a:ext>
              </a:extLst>
            </p:cNvPr>
            <p:cNvSpPr/>
            <p:nvPr/>
          </p:nvSpPr>
          <p:spPr>
            <a:xfrm>
              <a:off x="2172201" y="3260078"/>
              <a:ext cx="959753" cy="410901"/>
            </a:xfrm>
            <a:prstGeom prst="rect">
              <a:avLst/>
            </a:prstGeom>
            <a:solidFill>
              <a:schemeClr val="accent6"/>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bg1"/>
                  </a:solidFill>
                  <a:ea typeface="Amazon Ember Light" panose="020B0403020204020204" pitchFamily="34" charset="0"/>
                  <a:cs typeface="Amazon Ember Light" panose="020B0403020204020204" pitchFamily="34" charset="0"/>
                </a:rPr>
                <a:t>Data 1</a:t>
              </a:r>
            </a:p>
          </p:txBody>
        </p:sp>
        <p:cxnSp>
          <p:nvCxnSpPr>
            <p:cNvPr id="34" name="Straight Arrow Connector 33">
              <a:extLst>
                <a:ext uri="{FF2B5EF4-FFF2-40B4-BE49-F238E27FC236}">
                  <a16:creationId xmlns:a16="http://schemas.microsoft.com/office/drawing/2014/main" id="{E55C2C2F-8E9E-480B-AD61-B6DFCE45694E}"/>
                </a:ext>
                <a:ext uri="{C183D7F6-B498-43B3-948B-1728B52AA6E4}">
                  <adec:decorative xmlns:adec="http://schemas.microsoft.com/office/drawing/2017/decorative" val="1"/>
                </a:ext>
              </a:extLst>
            </p:cNvPr>
            <p:cNvCxnSpPr>
              <a:cxnSpLocks/>
              <a:stCxn id="32" idx="2"/>
              <a:endCxn id="35" idx="0"/>
            </p:cNvCxnSpPr>
            <p:nvPr/>
          </p:nvCxnSpPr>
          <p:spPr>
            <a:xfrm flipH="1">
              <a:off x="2652077" y="3670979"/>
              <a:ext cx="1" cy="226046"/>
            </a:xfrm>
            <a:prstGeom prst="straightConnector1">
              <a:avLst/>
            </a:prstGeom>
            <a:ln w="444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B2A7D5D1-79BD-44A0-B3E6-C0751250E912}"/>
                </a:ext>
                <a:ext uri="{C183D7F6-B498-43B3-948B-1728B52AA6E4}">
                  <adec:decorative xmlns:adec="http://schemas.microsoft.com/office/drawing/2017/decorative" val="1"/>
                </a:ext>
              </a:extLst>
            </p:cNvPr>
            <p:cNvSpPr/>
            <p:nvPr/>
          </p:nvSpPr>
          <p:spPr>
            <a:xfrm>
              <a:off x="1790781" y="3897025"/>
              <a:ext cx="1722592" cy="350553"/>
            </a:xfrm>
            <a:prstGeom prst="rect">
              <a:avLst/>
            </a:prstGeom>
            <a:solidFill>
              <a:schemeClr val="accent5"/>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bg1"/>
                  </a:solidFill>
                  <a:ea typeface="Amazon Ember Light" panose="020B0403020204020204" pitchFamily="34" charset="0"/>
                  <a:cs typeface="Amazon Ember Light" panose="020B0403020204020204" pitchFamily="34" charset="0"/>
                </a:rPr>
                <a:t>Weak Model 1</a:t>
              </a: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33142A69-5BD5-4CC6-A4B3-94DE8BCEA517}"/>
                    </a:ext>
                    <a:ext uri="{C183D7F6-B498-43B3-948B-1728B52AA6E4}">
                      <adec:decorative xmlns:adec="http://schemas.microsoft.com/office/drawing/2017/decorative" val="1"/>
                    </a:ext>
                  </a:extLst>
                </p:cNvPr>
                <p:cNvSpPr txBox="1"/>
                <p:nvPr/>
              </p:nvSpPr>
              <p:spPr>
                <a:xfrm>
                  <a:off x="1516184" y="4472229"/>
                  <a:ext cx="2271786" cy="646331"/>
                </a:xfrm>
                <a:prstGeom prst="rect">
                  <a:avLst/>
                </a:prstGeom>
                <a:noFill/>
              </p:spPr>
              <p:txBody>
                <a:bodyPr wrap="square" rtlCol="0">
                  <a:spAutoFit/>
                </a:bodyPr>
                <a:lstStyle/>
                <a:p>
                  <a:pPr algn="ctr"/>
                  <a:r>
                    <a:rPr lang="en-US" dirty="0">
                      <a:ea typeface="Amazon Ember Light" panose="020B0403020204020204" pitchFamily="34" charset="0"/>
                      <a:cs typeface="Amazon Ember Light" panose="020B0403020204020204" pitchFamily="34" charset="0"/>
                    </a:rPr>
                    <a:t>Prediction </a:t>
                  </a:r>
                  <a14:m>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1</m:t>
                          </m:r>
                        </m:sub>
                      </m:sSub>
                    </m:oMath>
                  </a14:m>
                  <a:r>
                    <a:rPr lang="en-US" dirty="0">
                      <a:ea typeface="Amazon Ember Light" panose="020B0403020204020204" pitchFamily="34" charset="0"/>
                      <a:cs typeface="Amazon Ember Light" panose="020B0403020204020204" pitchFamily="34" charset="0"/>
                    </a:rPr>
                    <a:t> </a:t>
                  </a:r>
                </a:p>
                <a:p>
                  <a:pPr algn="ctr"/>
                  <a:r>
                    <a:rPr lang="en-US" dirty="0">
                      <a:ea typeface="Amazon Ember Light" panose="020B0403020204020204" pitchFamily="34" charset="0"/>
                      <a:cs typeface="Amazon Ember Light" panose="020B0403020204020204" pitchFamily="34" charset="0"/>
                    </a:rPr>
                    <a:t>is far from target </a:t>
                  </a:r>
                  <a14:m>
                    <m:oMath xmlns:m="http://schemas.openxmlformats.org/officeDocument/2006/math">
                      <m:r>
                        <a:rPr lang="en-US" b="0" i="1" smtClean="0">
                          <a:latin typeface="Cambria Math" panose="02040503050406030204" pitchFamily="18" charset="0"/>
                        </a:rPr>
                        <m:t>𝑦</m:t>
                      </m:r>
                    </m:oMath>
                  </a14:m>
                  <a:r>
                    <a:rPr lang="en-US" dirty="0">
                      <a:ea typeface="Amazon Ember Light" panose="020B0403020204020204" pitchFamily="34" charset="0"/>
                      <a:cs typeface="Amazon Ember Light" panose="020B0403020204020204" pitchFamily="34" charset="0"/>
                    </a:rPr>
                    <a:t> </a:t>
                  </a:r>
                </a:p>
              </p:txBody>
            </p:sp>
          </mc:Choice>
          <mc:Fallback xmlns="">
            <p:sp>
              <p:nvSpPr>
                <p:cNvPr id="36" name="TextBox 35">
                  <a:extLst>
                    <a:ext uri="{FF2B5EF4-FFF2-40B4-BE49-F238E27FC236}">
                      <a16:creationId xmlns:a16="http://schemas.microsoft.com/office/drawing/2014/main" id="{33142A69-5BD5-4CC6-A4B3-94DE8BCEA517}"/>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1516184" y="4472229"/>
                  <a:ext cx="2271786" cy="646331"/>
                </a:xfrm>
                <a:prstGeom prst="rect">
                  <a:avLst/>
                </a:prstGeom>
                <a:blipFill>
                  <a:blip r:embed="rId4"/>
                  <a:stretch>
                    <a:fillRect t="-4717" b="-15094"/>
                  </a:stretch>
                </a:blipFill>
              </p:spPr>
              <p:txBody>
                <a:bodyPr/>
                <a:lstStyle/>
                <a:p>
                  <a:r>
                    <a:rPr lang="en-US">
                      <a:noFill/>
                    </a:rPr>
                    <a:t> </a:t>
                  </a:r>
                </a:p>
              </p:txBody>
            </p:sp>
          </mc:Fallback>
        </mc:AlternateContent>
        <p:cxnSp>
          <p:nvCxnSpPr>
            <p:cNvPr id="37" name="Straight Arrow Connector 36">
              <a:extLst>
                <a:ext uri="{FF2B5EF4-FFF2-40B4-BE49-F238E27FC236}">
                  <a16:creationId xmlns:a16="http://schemas.microsoft.com/office/drawing/2014/main" id="{9C993527-E6F5-4FDA-A268-A00787B72B49}"/>
                </a:ext>
                <a:ext uri="{C183D7F6-B498-43B3-948B-1728B52AA6E4}">
                  <adec:decorative xmlns:adec="http://schemas.microsoft.com/office/drawing/2017/decorative" val="1"/>
                </a:ext>
              </a:extLst>
            </p:cNvPr>
            <p:cNvCxnSpPr>
              <a:cxnSpLocks/>
              <a:stCxn id="35" idx="2"/>
              <a:endCxn id="36" idx="0"/>
            </p:cNvCxnSpPr>
            <p:nvPr/>
          </p:nvCxnSpPr>
          <p:spPr>
            <a:xfrm>
              <a:off x="2652077" y="4247578"/>
              <a:ext cx="0" cy="224651"/>
            </a:xfrm>
            <a:prstGeom prst="straightConnector1">
              <a:avLst/>
            </a:prstGeom>
            <a:ln w="444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B833641F-A874-41DF-83FA-DDECBBC9A2EE}"/>
                </a:ext>
                <a:ext uri="{C183D7F6-B498-43B3-948B-1728B52AA6E4}">
                  <adec:decorative xmlns:adec="http://schemas.microsoft.com/office/drawing/2017/decorative" val="1"/>
                </a:ext>
              </a:extLst>
            </p:cNvPr>
            <p:cNvSpPr txBox="1"/>
            <p:nvPr/>
          </p:nvSpPr>
          <p:spPr>
            <a:xfrm>
              <a:off x="4094348" y="4472230"/>
              <a:ext cx="1341772" cy="646331"/>
            </a:xfrm>
            <a:prstGeom prst="rect">
              <a:avLst/>
            </a:prstGeom>
            <a:solidFill>
              <a:schemeClr val="bg1"/>
            </a:solidFill>
            <a:ln w="25400">
              <a:solidFill>
                <a:schemeClr val="accent4"/>
              </a:solidFill>
            </a:ln>
          </p:spPr>
          <p:txBody>
            <a:bodyPr wrap="square" rtlCol="0">
              <a:spAutoFit/>
            </a:bodyPr>
            <a:lstStyle/>
            <a:p>
              <a:pPr algn="ctr"/>
              <a:r>
                <a:rPr lang="en-US" dirty="0">
                  <a:ea typeface="Amazon Ember Light" panose="020B0403020204020204" pitchFamily="34" charset="0"/>
                  <a:cs typeface="Amazon Ember Light" panose="020B0403020204020204" pitchFamily="34" charset="0"/>
                </a:rPr>
                <a:t>large error</a:t>
              </a:r>
            </a:p>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 </a:t>
              </a:r>
            </a:p>
          </p:txBody>
        </p:sp>
        <p:cxnSp>
          <p:nvCxnSpPr>
            <p:cNvPr id="49" name="Straight Arrow Connector 48">
              <a:extLst>
                <a:ext uri="{FF2B5EF4-FFF2-40B4-BE49-F238E27FC236}">
                  <a16:creationId xmlns:a16="http://schemas.microsoft.com/office/drawing/2014/main" id="{ECB49658-CC14-457E-80AB-34BF12FC0F22}"/>
                </a:ext>
                <a:ext uri="{C183D7F6-B498-43B3-948B-1728B52AA6E4}">
                  <adec:decorative xmlns:adec="http://schemas.microsoft.com/office/drawing/2017/decorative" val="1"/>
                </a:ext>
              </a:extLst>
            </p:cNvPr>
            <p:cNvCxnSpPr>
              <a:cxnSpLocks/>
              <a:stCxn id="36" idx="3"/>
              <a:endCxn id="38" idx="1"/>
            </p:cNvCxnSpPr>
            <p:nvPr/>
          </p:nvCxnSpPr>
          <p:spPr>
            <a:xfrm>
              <a:off x="3787970" y="4795395"/>
              <a:ext cx="306378" cy="1"/>
            </a:xfrm>
            <a:prstGeom prst="straightConnector1">
              <a:avLst/>
            </a:prstGeom>
            <a:ln w="444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C07009CE-FB74-4395-844B-0FB00A57C45F}"/>
                    </a:ext>
                    <a:ext uri="{C183D7F6-B498-43B3-948B-1728B52AA6E4}">
                      <adec:decorative xmlns:adec="http://schemas.microsoft.com/office/drawing/2017/decorative" val="1"/>
                    </a:ext>
                  </a:extLst>
                </p:cNvPr>
                <p:cNvSpPr txBox="1"/>
                <p:nvPr/>
              </p:nvSpPr>
              <p:spPr>
                <a:xfrm>
                  <a:off x="2350039" y="2973695"/>
                  <a:ext cx="604076" cy="276999"/>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𝑦</m:t>
                        </m:r>
                        <m:r>
                          <a:rPr lang="en-US" b="0" i="1" smtClean="0">
                            <a:latin typeface="Cambria Math" panose="02040503050406030204" pitchFamily="18" charset="0"/>
                          </a:rPr>
                          <m:t>)</m:t>
                        </m:r>
                      </m:oMath>
                    </m:oMathPara>
                  </a14:m>
                  <a:endParaRPr lang="en-US" dirty="0"/>
                </a:p>
              </p:txBody>
            </p:sp>
          </mc:Choice>
          <mc:Fallback xmlns="">
            <p:sp>
              <p:nvSpPr>
                <p:cNvPr id="50" name="TextBox 49">
                  <a:extLst>
                    <a:ext uri="{FF2B5EF4-FFF2-40B4-BE49-F238E27FC236}">
                      <a16:creationId xmlns:a16="http://schemas.microsoft.com/office/drawing/2014/main" id="{C07009CE-FB74-4395-844B-0FB00A57C45F}"/>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2350039" y="2973695"/>
                  <a:ext cx="604076" cy="276999"/>
                </a:xfrm>
                <a:prstGeom prst="rect">
                  <a:avLst/>
                </a:prstGeom>
                <a:blipFill>
                  <a:blip r:embed="rId5"/>
                  <a:stretch>
                    <a:fillRect l="-13131" t="-2222" r="-13131" b="-3555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C8B723B9-7E18-4345-AE88-6D4C0BC52C2D}"/>
                    </a:ext>
                    <a:ext uri="{C183D7F6-B498-43B3-948B-1728B52AA6E4}">
                      <adec:decorative xmlns:adec="http://schemas.microsoft.com/office/drawing/2017/decorative" val="1"/>
                    </a:ext>
                  </a:extLst>
                </p:cNvPr>
                <p:cNvSpPr txBox="1"/>
                <p:nvPr/>
              </p:nvSpPr>
              <p:spPr>
                <a:xfrm>
                  <a:off x="4276748" y="4743386"/>
                  <a:ext cx="87966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1</m:t>
                            </m:r>
                          </m:sub>
                        </m:sSub>
                        <m:r>
                          <a:rPr lang="en-US" b="0" i="1" smtClean="0">
                            <a:latin typeface="Cambria Math" panose="02040503050406030204" pitchFamily="18" charset="0"/>
                          </a:rPr>
                          <m:t>)</m:t>
                        </m:r>
                      </m:oMath>
                    </m:oMathPara>
                  </a14:m>
                  <a:endParaRPr lang="en-US" dirty="0"/>
                </a:p>
              </p:txBody>
            </p:sp>
          </mc:Choice>
          <mc:Fallback xmlns="">
            <p:sp>
              <p:nvSpPr>
                <p:cNvPr id="55" name="TextBox 54">
                  <a:extLst>
                    <a:ext uri="{FF2B5EF4-FFF2-40B4-BE49-F238E27FC236}">
                      <a16:creationId xmlns:a16="http://schemas.microsoft.com/office/drawing/2014/main" id="{C8B723B9-7E18-4345-AE88-6D4C0BC52C2D}"/>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4276748" y="4743386"/>
                  <a:ext cx="879664" cy="276999"/>
                </a:xfrm>
                <a:prstGeom prst="rect">
                  <a:avLst/>
                </a:prstGeom>
                <a:blipFill>
                  <a:blip r:embed="rId6"/>
                  <a:stretch>
                    <a:fillRect l="-9028" t="-23913" r="-18750" b="-32609"/>
                  </a:stretch>
                </a:blipFill>
              </p:spPr>
              <p:txBody>
                <a:bodyPr/>
                <a:lstStyle/>
                <a:p>
                  <a:r>
                    <a:rPr lang="en-US">
                      <a:noFill/>
                    </a:rPr>
                    <a:t> </a:t>
                  </a:r>
                </a:p>
              </p:txBody>
            </p:sp>
          </mc:Fallback>
        </mc:AlternateContent>
      </p:grpSp>
    </p:spTree>
    <p:extLst>
      <p:ext uri="{BB962C8B-B14F-4D97-AF65-F5344CB8AC3E}">
        <p14:creationId xmlns:p14="http://schemas.microsoft.com/office/powerpoint/2010/main" val="8961938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ABA982A-D04C-45D7-A115-629E93705C99}"/>
              </a:ext>
            </a:extLst>
          </p:cNvPr>
          <p:cNvSpPr>
            <a:spLocks noGrp="1"/>
          </p:cNvSpPr>
          <p:nvPr>
            <p:ph type="sldNum" idx="97"/>
          </p:nvPr>
        </p:nvSpPr>
        <p:spPr/>
        <p:txBody>
          <a:bodyPr/>
          <a:lstStyle/>
          <a:p>
            <a:fld id="{86A8BF56-6CB3-514C-9A64-F39D95C9E25B}" type="slidenum">
              <a:rPr lang="en-US" smtClean="0"/>
              <a:pPr/>
              <a:t>43</a:t>
            </a:fld>
            <a:endParaRPr lang="en-US" dirty="0"/>
          </a:p>
        </p:txBody>
      </p:sp>
      <p:sp>
        <p:nvSpPr>
          <p:cNvPr id="2" name="Title 1">
            <a:extLst>
              <a:ext uri="{FF2B5EF4-FFF2-40B4-BE49-F238E27FC236}">
                <a16:creationId xmlns:a16="http://schemas.microsoft.com/office/drawing/2014/main" id="{C397BC28-97E7-8088-AC93-95A0DE788BA2}"/>
              </a:ext>
            </a:extLst>
          </p:cNvPr>
          <p:cNvSpPr>
            <a:spLocks noGrp="1"/>
          </p:cNvSpPr>
          <p:nvPr>
            <p:ph type="title" idx="1"/>
          </p:nvPr>
        </p:nvSpPr>
        <p:spPr/>
        <p:txBody>
          <a:bodyPr>
            <a:normAutofit fontScale="90000"/>
          </a:bodyPr>
          <a:lstStyle/>
          <a:p>
            <a:r>
              <a:rPr lang="en-US" dirty="0"/>
              <a:t>Source graphic: Boosting: Weak model 2</a:t>
            </a:r>
          </a:p>
        </p:txBody>
      </p:sp>
      <p:sp>
        <p:nvSpPr>
          <p:cNvPr id="6" name="Content Placeholder 5">
            <a:extLst>
              <a:ext uri="{FF2B5EF4-FFF2-40B4-BE49-F238E27FC236}">
                <a16:creationId xmlns:a16="http://schemas.microsoft.com/office/drawing/2014/main" id="{7B0EF93E-1C9C-1E26-8801-AEDEAB69B9BF}"/>
              </a:ext>
            </a:extLst>
          </p:cNvPr>
          <p:cNvSpPr>
            <a:spLocks noGrp="1"/>
          </p:cNvSpPr>
          <p:nvPr>
            <p:ph idx="2"/>
          </p:nvPr>
        </p:nvSpPr>
        <p:spPr/>
        <p:txBody>
          <a:bodyPr/>
          <a:lstStyle/>
          <a:p>
            <a:endParaRPr lang="en-US"/>
          </a:p>
        </p:txBody>
      </p:sp>
      <p:grpSp>
        <p:nvGrpSpPr>
          <p:cNvPr id="4" name="Group 3">
            <a:extLst>
              <a:ext uri="{FF2B5EF4-FFF2-40B4-BE49-F238E27FC236}">
                <a16:creationId xmlns:a16="http://schemas.microsoft.com/office/drawing/2014/main" id="{C61DFAFB-652C-44B7-9A44-8FFDBB7869A6}"/>
              </a:ext>
            </a:extLst>
          </p:cNvPr>
          <p:cNvGrpSpPr/>
          <p:nvPr/>
        </p:nvGrpSpPr>
        <p:grpSpPr>
          <a:xfrm>
            <a:off x="965514" y="3251200"/>
            <a:ext cx="10277614" cy="2887722"/>
            <a:chOff x="965514" y="3251200"/>
            <a:chExt cx="10277614" cy="2887722"/>
          </a:xfrm>
        </p:grpSpPr>
        <p:sp>
          <p:nvSpPr>
            <p:cNvPr id="23" name="Rounded Rectangle 14">
              <a:extLst>
                <a:ext uri="{FF2B5EF4-FFF2-40B4-BE49-F238E27FC236}">
                  <a16:creationId xmlns:a16="http://schemas.microsoft.com/office/drawing/2014/main" id="{6ADFA9FF-7012-4A1A-BEB3-EFB7EE755BD7}"/>
                </a:ext>
                <a:ext uri="{C183D7F6-B498-43B3-948B-1728B52AA6E4}">
                  <adec:decorative xmlns:adec="http://schemas.microsoft.com/office/drawing/2017/decorative" val="1"/>
                </a:ext>
              </a:extLst>
            </p:cNvPr>
            <p:cNvSpPr/>
            <p:nvPr/>
          </p:nvSpPr>
          <p:spPr>
            <a:xfrm>
              <a:off x="978367" y="5511236"/>
              <a:ext cx="10264761" cy="592979"/>
            </a:xfrm>
            <a:prstGeom prst="roundRect">
              <a:avLst/>
            </a:prstGeom>
            <a:no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74A1C48-C13B-48B0-BB3D-20039567E121}"/>
                    </a:ext>
                    <a:ext uri="{C183D7F6-B498-43B3-948B-1728B52AA6E4}">
                      <adec:decorative xmlns:adec="http://schemas.microsoft.com/office/drawing/2017/decorative" val="1"/>
                    </a:ext>
                  </a:extLst>
                </p:cNvPr>
                <p:cNvSpPr txBox="1"/>
                <p:nvPr/>
              </p:nvSpPr>
              <p:spPr>
                <a:xfrm>
                  <a:off x="2638756" y="5669225"/>
                  <a:ext cx="2857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1</m:t>
                            </m:r>
                          </m:sub>
                        </m:sSub>
                      </m:oMath>
                    </m:oMathPara>
                  </a14:m>
                  <a:endParaRPr lang="en-US" dirty="0"/>
                </a:p>
              </p:txBody>
            </p:sp>
          </mc:Choice>
          <mc:Fallback xmlns="">
            <p:sp>
              <p:nvSpPr>
                <p:cNvPr id="24" name="TextBox 23">
                  <a:extLst>
                    <a:ext uri="{FF2B5EF4-FFF2-40B4-BE49-F238E27FC236}">
                      <a16:creationId xmlns:a16="http://schemas.microsoft.com/office/drawing/2014/main" id="{D74A1C48-C13B-48B0-BB3D-20039567E121}"/>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2638756" y="5669225"/>
                  <a:ext cx="285784" cy="276999"/>
                </a:xfrm>
                <a:prstGeom prst="rect">
                  <a:avLst/>
                </a:prstGeom>
                <a:blipFill>
                  <a:blip r:embed="rId3"/>
                  <a:stretch>
                    <a:fillRect l="-19149" t="-26667" r="-53191" b="-26667"/>
                  </a:stretch>
                </a:blipFill>
              </p:spPr>
              <p:txBody>
                <a:bodyPr/>
                <a:lstStyle/>
                <a:p>
                  <a:r>
                    <a:rPr lang="en-US">
                      <a:noFill/>
                    </a:rPr>
                    <a:t> </a:t>
                  </a:r>
                </a:p>
              </p:txBody>
            </p:sp>
          </mc:Fallback>
        </mc:AlternateContent>
        <p:sp>
          <p:nvSpPr>
            <p:cNvPr id="25" name="TextBox 24">
              <a:extLst>
                <a:ext uri="{FF2B5EF4-FFF2-40B4-BE49-F238E27FC236}">
                  <a16:creationId xmlns:a16="http://schemas.microsoft.com/office/drawing/2014/main" id="{231F8E41-12AB-4D31-B190-04181C028C53}"/>
                </a:ext>
                <a:ext uri="{C183D7F6-B498-43B3-948B-1728B52AA6E4}">
                  <adec:decorative xmlns:adec="http://schemas.microsoft.com/office/drawing/2017/decorative" val="1"/>
                </a:ext>
              </a:extLst>
            </p:cNvPr>
            <p:cNvSpPr txBox="1"/>
            <p:nvPr/>
          </p:nvSpPr>
          <p:spPr>
            <a:xfrm>
              <a:off x="965514" y="5492591"/>
              <a:ext cx="1514096" cy="646331"/>
            </a:xfrm>
            <a:prstGeom prst="rect">
              <a:avLst/>
            </a:prstGeom>
            <a:noFill/>
          </p:spPr>
          <p:txBody>
            <a:bodyPr wrap="square" rtlCol="0">
              <a:spAutoFit/>
            </a:bodyPr>
            <a:lstStyle/>
            <a:p>
              <a:pPr algn="ctr"/>
              <a:r>
                <a:rPr lang="en-US" dirty="0">
                  <a:ea typeface="Amazon Ember Light" panose="020B0403020204020204" pitchFamily="34" charset="0"/>
                  <a:cs typeface="Amazon Ember Light" panose="020B0403020204020204" pitchFamily="34" charset="0"/>
                </a:rPr>
                <a:t>Ensemble Prediction </a:t>
              </a:r>
            </a:p>
          </p:txBody>
        </p:sp>
        <p:sp>
          <p:nvSpPr>
            <p:cNvPr id="26" name="Rounded Rectangle 97">
              <a:extLst>
                <a:ext uri="{FF2B5EF4-FFF2-40B4-BE49-F238E27FC236}">
                  <a16:creationId xmlns:a16="http://schemas.microsoft.com/office/drawing/2014/main" id="{67B27A43-A1D6-4D47-ABDC-D00BE65A26AF}"/>
                </a:ext>
                <a:ext uri="{C183D7F6-B498-43B3-948B-1728B52AA6E4}">
                  <adec:decorative xmlns:adec="http://schemas.microsoft.com/office/drawing/2017/decorative" val="1"/>
                </a:ext>
              </a:extLst>
            </p:cNvPr>
            <p:cNvSpPr/>
            <p:nvPr/>
          </p:nvSpPr>
          <p:spPr>
            <a:xfrm>
              <a:off x="978367" y="5511236"/>
              <a:ext cx="10264761" cy="592979"/>
            </a:xfrm>
            <a:prstGeom prst="roundRect">
              <a:avLst/>
            </a:prstGeom>
            <a:no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D69C190B-6A84-4BA0-ABB3-A32196BFC347}"/>
                    </a:ext>
                    <a:ext uri="{C183D7F6-B498-43B3-948B-1728B52AA6E4}">
                      <adec:decorative xmlns:adec="http://schemas.microsoft.com/office/drawing/2017/decorative" val="1"/>
                    </a:ext>
                  </a:extLst>
                </p:cNvPr>
                <p:cNvSpPr txBox="1"/>
                <p:nvPr/>
              </p:nvSpPr>
              <p:spPr>
                <a:xfrm>
                  <a:off x="2638756" y="5669225"/>
                  <a:ext cx="2857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1</m:t>
                            </m:r>
                          </m:sub>
                        </m:sSub>
                      </m:oMath>
                    </m:oMathPara>
                  </a14:m>
                  <a:endParaRPr lang="en-US" dirty="0"/>
                </a:p>
              </p:txBody>
            </p:sp>
          </mc:Choice>
          <mc:Fallback xmlns="">
            <p:sp>
              <p:nvSpPr>
                <p:cNvPr id="27" name="TextBox 26">
                  <a:extLst>
                    <a:ext uri="{FF2B5EF4-FFF2-40B4-BE49-F238E27FC236}">
                      <a16:creationId xmlns:a16="http://schemas.microsoft.com/office/drawing/2014/main" id="{D69C190B-6A84-4BA0-ABB3-A32196BFC347}"/>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2638756" y="5669225"/>
                  <a:ext cx="285784" cy="276999"/>
                </a:xfrm>
                <a:prstGeom prst="rect">
                  <a:avLst/>
                </a:prstGeom>
                <a:blipFill>
                  <a:blip r:embed="rId3"/>
                  <a:stretch>
                    <a:fillRect l="-19149" t="-26667" r="-53191"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F2E030D1-8BA5-4828-AC91-16188F26A129}"/>
                    </a:ext>
                    <a:ext uri="{C183D7F6-B498-43B3-948B-1728B52AA6E4}">
                      <adec:decorative xmlns:adec="http://schemas.microsoft.com/office/drawing/2017/decorative" val="1"/>
                    </a:ext>
                  </a:extLst>
                </p:cNvPr>
                <p:cNvSpPr txBox="1"/>
                <p:nvPr/>
              </p:nvSpPr>
              <p:spPr>
                <a:xfrm>
                  <a:off x="5687480" y="3251200"/>
                  <a:ext cx="1797810"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𝑦</m:t>
                        </m:r>
                        <m:r>
                          <a:rPr lang="en-US" b="0" i="1" smtClean="0">
                            <a:latin typeface="Cambria Math" panose="02040503050406030204" pitchFamily="18" charset="0"/>
                          </a:rPr>
                          <m:t> −</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1</m:t>
                            </m:r>
                          </m:sub>
                        </m:sSub>
                        <m:r>
                          <a:rPr lang="en-US" b="0" i="1" smtClean="0">
                            <a:latin typeface="Cambria Math" panose="02040503050406030204" pitchFamily="18" charset="0"/>
                          </a:rPr>
                          <m:t>)</m:t>
                        </m:r>
                      </m:oMath>
                    </m:oMathPara>
                  </a14:m>
                  <a:endParaRPr lang="en-US" dirty="0"/>
                </a:p>
              </p:txBody>
            </p:sp>
          </mc:Choice>
          <mc:Fallback xmlns="">
            <p:sp>
              <p:nvSpPr>
                <p:cNvPr id="33" name="TextBox 32">
                  <a:extLst>
                    <a:ext uri="{FF2B5EF4-FFF2-40B4-BE49-F238E27FC236}">
                      <a16:creationId xmlns:a16="http://schemas.microsoft.com/office/drawing/2014/main" id="{F2E030D1-8BA5-4828-AC91-16188F26A129}"/>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5687480" y="3251200"/>
                  <a:ext cx="1797810" cy="276999"/>
                </a:xfrm>
                <a:prstGeom prst="rect">
                  <a:avLst/>
                </a:prstGeom>
                <a:blipFill>
                  <a:blip r:embed="rId4"/>
                  <a:stretch>
                    <a:fillRect t="-23913" b="-32609"/>
                  </a:stretch>
                </a:blipFill>
              </p:spPr>
              <p:txBody>
                <a:bodyPr/>
                <a:lstStyle/>
                <a:p>
                  <a:r>
                    <a:rPr lang="en-US">
                      <a:noFill/>
                    </a:rPr>
                    <a:t> </a:t>
                  </a:r>
                </a:p>
              </p:txBody>
            </p:sp>
          </mc:Fallback>
        </mc:AlternateContent>
        <p:sp>
          <p:nvSpPr>
            <p:cNvPr id="43" name="Rectangle 42">
              <a:extLst>
                <a:ext uri="{FF2B5EF4-FFF2-40B4-BE49-F238E27FC236}">
                  <a16:creationId xmlns:a16="http://schemas.microsoft.com/office/drawing/2014/main" id="{5E27A520-FD53-41D0-8CE0-656AA7BB332D}"/>
                </a:ext>
                <a:ext uri="{C183D7F6-B498-43B3-948B-1728B52AA6E4}">
                  <adec:decorative xmlns:adec="http://schemas.microsoft.com/office/drawing/2017/decorative" val="1"/>
                </a:ext>
              </a:extLst>
            </p:cNvPr>
            <p:cNvSpPr/>
            <p:nvPr/>
          </p:nvSpPr>
          <p:spPr>
            <a:xfrm>
              <a:off x="6106509" y="3586525"/>
              <a:ext cx="959753" cy="410901"/>
            </a:xfrm>
            <a:prstGeom prst="rect">
              <a:avLst/>
            </a:prstGeom>
            <a:solidFill>
              <a:schemeClr val="accent6"/>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bg1"/>
                  </a:solidFill>
                  <a:ea typeface="Amazon Ember Light" panose="020B0403020204020204" pitchFamily="34" charset="0"/>
                  <a:cs typeface="Amazon Ember Light" panose="020B0403020204020204" pitchFamily="34" charset="0"/>
                </a:rPr>
                <a:t>Data 2</a:t>
              </a:r>
            </a:p>
          </p:txBody>
        </p:sp>
        <p:cxnSp>
          <p:nvCxnSpPr>
            <p:cNvPr id="44" name="Straight Arrow Connector 43">
              <a:extLst>
                <a:ext uri="{FF2B5EF4-FFF2-40B4-BE49-F238E27FC236}">
                  <a16:creationId xmlns:a16="http://schemas.microsoft.com/office/drawing/2014/main" id="{285AC393-BE78-4AAF-ACDA-367BFA7C5D91}"/>
                </a:ext>
                <a:ext uri="{C183D7F6-B498-43B3-948B-1728B52AA6E4}">
                  <adec:decorative xmlns:adec="http://schemas.microsoft.com/office/drawing/2017/decorative" val="1"/>
                </a:ext>
              </a:extLst>
            </p:cNvPr>
            <p:cNvCxnSpPr>
              <a:cxnSpLocks/>
              <a:stCxn id="43" idx="2"/>
              <a:endCxn id="46" idx="0"/>
            </p:cNvCxnSpPr>
            <p:nvPr/>
          </p:nvCxnSpPr>
          <p:spPr>
            <a:xfrm flipH="1">
              <a:off x="6586385" y="3997426"/>
              <a:ext cx="1" cy="224802"/>
            </a:xfrm>
            <a:prstGeom prst="straightConnector1">
              <a:avLst/>
            </a:prstGeom>
            <a:ln w="444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6D5D2D23-CE5C-4073-A908-6B1ED6F8E402}"/>
                </a:ext>
                <a:ext uri="{C183D7F6-B498-43B3-948B-1728B52AA6E4}">
                  <adec:decorative xmlns:adec="http://schemas.microsoft.com/office/drawing/2017/decorative" val="1"/>
                </a:ext>
              </a:extLst>
            </p:cNvPr>
            <p:cNvSpPr/>
            <p:nvPr/>
          </p:nvSpPr>
          <p:spPr>
            <a:xfrm>
              <a:off x="5725089" y="4222228"/>
              <a:ext cx="1722592" cy="350553"/>
            </a:xfrm>
            <a:prstGeom prst="rect">
              <a:avLst/>
            </a:prstGeom>
            <a:solidFill>
              <a:schemeClr val="accent5"/>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bg1"/>
                  </a:solidFill>
                  <a:ea typeface="Amazon Ember Light" panose="020B0403020204020204" pitchFamily="34" charset="0"/>
                  <a:cs typeface="Amazon Ember Light" panose="020B0403020204020204" pitchFamily="34" charset="0"/>
                </a:rPr>
                <a:t>Weak Model 2</a:t>
              </a:r>
            </a:p>
          </p:txBody>
        </p:sp>
        <p:sp>
          <p:nvSpPr>
            <p:cNvPr id="47" name="Rectangle 46">
              <a:extLst>
                <a:ext uri="{FF2B5EF4-FFF2-40B4-BE49-F238E27FC236}">
                  <a16:creationId xmlns:a16="http://schemas.microsoft.com/office/drawing/2014/main" id="{5B9E661D-C60C-41CC-950C-CA0E731F676E}"/>
                </a:ext>
                <a:ext uri="{C183D7F6-B498-43B3-948B-1728B52AA6E4}">
                  <adec:decorative xmlns:adec="http://schemas.microsoft.com/office/drawing/2017/decorative" val="1"/>
                </a:ext>
              </a:extLst>
            </p:cNvPr>
            <p:cNvSpPr/>
            <p:nvPr/>
          </p:nvSpPr>
          <p:spPr>
            <a:xfrm>
              <a:off x="2186949" y="3563277"/>
              <a:ext cx="959753" cy="410901"/>
            </a:xfrm>
            <a:prstGeom prst="rect">
              <a:avLst/>
            </a:prstGeom>
            <a:solidFill>
              <a:schemeClr val="accent6"/>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bg1"/>
                  </a:solidFill>
                  <a:ea typeface="Amazon Ember Light" panose="020B0403020204020204" pitchFamily="34" charset="0"/>
                  <a:cs typeface="Amazon Ember Light" panose="020B0403020204020204" pitchFamily="34" charset="0"/>
                </a:rPr>
                <a:t>Data 1</a:t>
              </a:r>
            </a:p>
          </p:txBody>
        </p:sp>
        <p:cxnSp>
          <p:nvCxnSpPr>
            <p:cNvPr id="48" name="Straight Arrow Connector 47">
              <a:extLst>
                <a:ext uri="{FF2B5EF4-FFF2-40B4-BE49-F238E27FC236}">
                  <a16:creationId xmlns:a16="http://schemas.microsoft.com/office/drawing/2014/main" id="{5B59E362-5CC5-41EB-80B8-88C496BCF297}"/>
                </a:ext>
                <a:ext uri="{C183D7F6-B498-43B3-948B-1728B52AA6E4}">
                  <adec:decorative xmlns:adec="http://schemas.microsoft.com/office/drawing/2017/decorative" val="1"/>
                </a:ext>
              </a:extLst>
            </p:cNvPr>
            <p:cNvCxnSpPr>
              <a:cxnSpLocks/>
              <a:stCxn id="47" idx="2"/>
              <a:endCxn id="49" idx="0"/>
            </p:cNvCxnSpPr>
            <p:nvPr/>
          </p:nvCxnSpPr>
          <p:spPr>
            <a:xfrm flipH="1">
              <a:off x="2666825" y="3974178"/>
              <a:ext cx="1" cy="226046"/>
            </a:xfrm>
            <a:prstGeom prst="straightConnector1">
              <a:avLst/>
            </a:prstGeom>
            <a:ln w="444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C51D55D1-845A-411B-BAD1-88BB4CBD03E9}"/>
                </a:ext>
                <a:ext uri="{C183D7F6-B498-43B3-948B-1728B52AA6E4}">
                  <adec:decorative xmlns:adec="http://schemas.microsoft.com/office/drawing/2017/decorative" val="1"/>
                </a:ext>
              </a:extLst>
            </p:cNvPr>
            <p:cNvSpPr/>
            <p:nvPr/>
          </p:nvSpPr>
          <p:spPr>
            <a:xfrm>
              <a:off x="1805529" y="4200224"/>
              <a:ext cx="1722592" cy="350553"/>
            </a:xfrm>
            <a:prstGeom prst="rect">
              <a:avLst/>
            </a:prstGeom>
            <a:solidFill>
              <a:schemeClr val="accent5"/>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bg1"/>
                  </a:solidFill>
                  <a:ea typeface="Amazon Ember Light" panose="020B0403020204020204" pitchFamily="34" charset="0"/>
                  <a:cs typeface="Amazon Ember Light" panose="020B0403020204020204" pitchFamily="34" charset="0"/>
                </a:rPr>
                <a:t>Weak Model 1</a:t>
              </a: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55C48939-092C-4C70-A25C-B53D3BDFC993}"/>
                    </a:ext>
                    <a:ext uri="{C183D7F6-B498-43B3-948B-1728B52AA6E4}">
                      <adec:decorative xmlns:adec="http://schemas.microsoft.com/office/drawing/2017/decorative" val="1"/>
                    </a:ext>
                  </a:extLst>
                </p:cNvPr>
                <p:cNvSpPr txBox="1"/>
                <p:nvPr/>
              </p:nvSpPr>
              <p:spPr>
                <a:xfrm>
                  <a:off x="1530932" y="4775428"/>
                  <a:ext cx="2271786" cy="646331"/>
                </a:xfrm>
                <a:prstGeom prst="rect">
                  <a:avLst/>
                </a:prstGeom>
                <a:noFill/>
              </p:spPr>
              <p:txBody>
                <a:bodyPr wrap="square" rtlCol="0">
                  <a:spAutoFit/>
                </a:bodyPr>
                <a:lstStyle/>
                <a:p>
                  <a:pPr algn="ctr"/>
                  <a:r>
                    <a:rPr lang="en-US" dirty="0">
                      <a:ea typeface="Amazon Ember Light" panose="020B0403020204020204" pitchFamily="34" charset="0"/>
                      <a:cs typeface="Amazon Ember Light" panose="020B0403020204020204" pitchFamily="34" charset="0"/>
                    </a:rPr>
                    <a:t>Prediction </a:t>
                  </a:r>
                  <a14:m>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1</m:t>
                          </m:r>
                        </m:sub>
                      </m:sSub>
                    </m:oMath>
                  </a14:m>
                  <a:r>
                    <a:rPr lang="en-US" dirty="0">
                      <a:ea typeface="Amazon Ember Light" panose="020B0403020204020204" pitchFamily="34" charset="0"/>
                      <a:cs typeface="Amazon Ember Light" panose="020B0403020204020204" pitchFamily="34" charset="0"/>
                    </a:rPr>
                    <a:t> </a:t>
                  </a:r>
                </a:p>
                <a:p>
                  <a:pPr algn="ctr"/>
                  <a:r>
                    <a:rPr lang="en-US" dirty="0">
                      <a:ea typeface="Amazon Ember Light" panose="020B0403020204020204" pitchFamily="34" charset="0"/>
                      <a:cs typeface="Amazon Ember Light" panose="020B0403020204020204" pitchFamily="34" charset="0"/>
                    </a:rPr>
                    <a:t>is far from target </a:t>
                  </a:r>
                  <a14:m>
                    <m:oMath xmlns:m="http://schemas.openxmlformats.org/officeDocument/2006/math">
                      <m:r>
                        <a:rPr lang="en-US" b="0" i="1" smtClean="0">
                          <a:latin typeface="Cambria Math" panose="02040503050406030204" pitchFamily="18" charset="0"/>
                        </a:rPr>
                        <m:t>𝑦</m:t>
                      </m:r>
                    </m:oMath>
                  </a14:m>
                  <a:r>
                    <a:rPr lang="en-US" dirty="0">
                      <a:ea typeface="Amazon Ember Light" panose="020B0403020204020204" pitchFamily="34" charset="0"/>
                      <a:cs typeface="Amazon Ember Light" panose="020B0403020204020204" pitchFamily="34" charset="0"/>
                    </a:rPr>
                    <a:t> </a:t>
                  </a:r>
                </a:p>
              </p:txBody>
            </p:sp>
          </mc:Choice>
          <mc:Fallback xmlns="">
            <p:sp>
              <p:nvSpPr>
                <p:cNvPr id="51" name="TextBox 50">
                  <a:extLst>
                    <a:ext uri="{FF2B5EF4-FFF2-40B4-BE49-F238E27FC236}">
                      <a16:creationId xmlns:a16="http://schemas.microsoft.com/office/drawing/2014/main" id="{55C48939-092C-4C70-A25C-B53D3BDFC993}"/>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1530932" y="4775428"/>
                  <a:ext cx="2271786" cy="646331"/>
                </a:xfrm>
                <a:prstGeom prst="rect">
                  <a:avLst/>
                </a:prstGeom>
                <a:blipFill>
                  <a:blip r:embed="rId5"/>
                  <a:stretch>
                    <a:fillRect t="-3774" b="-15094"/>
                  </a:stretch>
                </a:blipFill>
              </p:spPr>
              <p:txBody>
                <a:bodyPr/>
                <a:lstStyle/>
                <a:p>
                  <a:r>
                    <a:rPr lang="en-US">
                      <a:noFill/>
                    </a:rPr>
                    <a:t> </a:t>
                  </a:r>
                </a:p>
              </p:txBody>
            </p:sp>
          </mc:Fallback>
        </mc:AlternateContent>
        <p:cxnSp>
          <p:nvCxnSpPr>
            <p:cNvPr id="52" name="Straight Arrow Connector 51">
              <a:extLst>
                <a:ext uri="{FF2B5EF4-FFF2-40B4-BE49-F238E27FC236}">
                  <a16:creationId xmlns:a16="http://schemas.microsoft.com/office/drawing/2014/main" id="{15EFB0E4-D77D-4CFE-A1A3-CE2FE3BA0A2C}"/>
                </a:ext>
                <a:ext uri="{C183D7F6-B498-43B3-948B-1728B52AA6E4}">
                  <adec:decorative xmlns:adec="http://schemas.microsoft.com/office/drawing/2017/decorative" val="1"/>
                </a:ext>
              </a:extLst>
            </p:cNvPr>
            <p:cNvCxnSpPr>
              <a:cxnSpLocks/>
              <a:stCxn id="49" idx="2"/>
              <a:endCxn id="51" idx="0"/>
            </p:cNvCxnSpPr>
            <p:nvPr/>
          </p:nvCxnSpPr>
          <p:spPr>
            <a:xfrm>
              <a:off x="2666825" y="4550777"/>
              <a:ext cx="0" cy="224651"/>
            </a:xfrm>
            <a:prstGeom prst="straightConnector1">
              <a:avLst/>
            </a:prstGeom>
            <a:ln w="444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C4C3458D-440B-4291-9EAF-1384CCE445E2}"/>
                </a:ext>
                <a:ext uri="{C183D7F6-B498-43B3-948B-1728B52AA6E4}">
                  <adec:decorative xmlns:adec="http://schemas.microsoft.com/office/drawing/2017/decorative" val="1"/>
                </a:ext>
              </a:extLst>
            </p:cNvPr>
            <p:cNvSpPr txBox="1"/>
            <p:nvPr/>
          </p:nvSpPr>
          <p:spPr>
            <a:xfrm>
              <a:off x="4109096" y="4775429"/>
              <a:ext cx="1341772" cy="646331"/>
            </a:xfrm>
            <a:prstGeom prst="rect">
              <a:avLst/>
            </a:prstGeom>
            <a:solidFill>
              <a:schemeClr val="bg1"/>
            </a:solidFill>
            <a:ln w="25400">
              <a:solidFill>
                <a:schemeClr val="accent4"/>
              </a:solidFill>
            </a:ln>
          </p:spPr>
          <p:txBody>
            <a:bodyPr wrap="square" rtlCol="0">
              <a:spAutoFit/>
            </a:bodyPr>
            <a:lstStyle/>
            <a:p>
              <a:pPr algn="ctr"/>
              <a:r>
                <a:rPr lang="en-US" dirty="0">
                  <a:ea typeface="Amazon Ember Light" panose="020B0403020204020204" pitchFamily="34" charset="0"/>
                  <a:cs typeface="Amazon Ember Light" panose="020B0403020204020204" pitchFamily="34" charset="0"/>
                </a:rPr>
                <a:t>large error</a:t>
              </a:r>
            </a:p>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 </a:t>
              </a:r>
            </a:p>
          </p:txBody>
        </p:sp>
        <p:cxnSp>
          <p:nvCxnSpPr>
            <p:cNvPr id="54" name="Straight Arrow Connector 53">
              <a:extLst>
                <a:ext uri="{FF2B5EF4-FFF2-40B4-BE49-F238E27FC236}">
                  <a16:creationId xmlns:a16="http://schemas.microsoft.com/office/drawing/2014/main" id="{A4E11943-8A19-4728-AA00-95C360D42883}"/>
                </a:ext>
                <a:ext uri="{C183D7F6-B498-43B3-948B-1728B52AA6E4}">
                  <adec:decorative xmlns:adec="http://schemas.microsoft.com/office/drawing/2017/decorative" val="1"/>
                </a:ext>
              </a:extLst>
            </p:cNvPr>
            <p:cNvCxnSpPr>
              <a:cxnSpLocks/>
              <a:stCxn id="51" idx="3"/>
              <a:endCxn id="53" idx="1"/>
            </p:cNvCxnSpPr>
            <p:nvPr/>
          </p:nvCxnSpPr>
          <p:spPr>
            <a:xfrm>
              <a:off x="3802718" y="5098594"/>
              <a:ext cx="306378" cy="1"/>
            </a:xfrm>
            <a:prstGeom prst="straightConnector1">
              <a:avLst/>
            </a:prstGeom>
            <a:ln w="444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CD5BD957-8C3E-4177-8E0C-933A94015F9E}"/>
                    </a:ext>
                    <a:ext uri="{C183D7F6-B498-43B3-948B-1728B52AA6E4}">
                      <adec:decorative xmlns:adec="http://schemas.microsoft.com/office/drawing/2017/decorative" val="1"/>
                    </a:ext>
                  </a:extLst>
                </p:cNvPr>
                <p:cNvSpPr txBox="1"/>
                <p:nvPr/>
              </p:nvSpPr>
              <p:spPr>
                <a:xfrm>
                  <a:off x="2364787" y="3276894"/>
                  <a:ext cx="604076" cy="276999"/>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𝑦</m:t>
                        </m:r>
                        <m:r>
                          <a:rPr lang="en-US" b="0" i="1" smtClean="0">
                            <a:latin typeface="Cambria Math" panose="02040503050406030204" pitchFamily="18" charset="0"/>
                          </a:rPr>
                          <m:t>)</m:t>
                        </m:r>
                      </m:oMath>
                    </m:oMathPara>
                  </a14:m>
                  <a:endParaRPr lang="en-US" dirty="0"/>
                </a:p>
              </p:txBody>
            </p:sp>
          </mc:Choice>
          <mc:Fallback xmlns="">
            <p:sp>
              <p:nvSpPr>
                <p:cNvPr id="55" name="TextBox 54">
                  <a:extLst>
                    <a:ext uri="{FF2B5EF4-FFF2-40B4-BE49-F238E27FC236}">
                      <a16:creationId xmlns:a16="http://schemas.microsoft.com/office/drawing/2014/main" id="{CD5BD957-8C3E-4177-8E0C-933A94015F9E}"/>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2364787" y="3276894"/>
                  <a:ext cx="604076" cy="276999"/>
                </a:xfrm>
                <a:prstGeom prst="rect">
                  <a:avLst/>
                </a:prstGeom>
                <a:blipFill>
                  <a:blip r:embed="rId6"/>
                  <a:stretch>
                    <a:fillRect l="-13131" t="-4444" r="-13131" b="-35556"/>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EBD90BFC-869C-4A12-82C2-0C530BB05F8C}"/>
                    </a:ext>
                    <a:ext uri="{C183D7F6-B498-43B3-948B-1728B52AA6E4}">
                      <adec:decorative xmlns:adec="http://schemas.microsoft.com/office/drawing/2017/decorative" val="1"/>
                    </a:ext>
                  </a:extLst>
                </p:cNvPr>
                <p:cNvSpPr txBox="1"/>
                <p:nvPr/>
              </p:nvSpPr>
              <p:spPr>
                <a:xfrm>
                  <a:off x="4291496" y="5046585"/>
                  <a:ext cx="87966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1</m:t>
                            </m:r>
                          </m:sub>
                        </m:sSub>
                        <m:r>
                          <a:rPr lang="en-US" b="0" i="1" smtClean="0">
                            <a:latin typeface="Cambria Math" panose="02040503050406030204" pitchFamily="18" charset="0"/>
                          </a:rPr>
                          <m:t>)</m:t>
                        </m:r>
                      </m:oMath>
                    </m:oMathPara>
                  </a14:m>
                  <a:endParaRPr lang="en-US" dirty="0"/>
                </a:p>
              </p:txBody>
            </p:sp>
          </mc:Choice>
          <mc:Fallback xmlns="">
            <p:sp>
              <p:nvSpPr>
                <p:cNvPr id="56" name="TextBox 55">
                  <a:extLst>
                    <a:ext uri="{FF2B5EF4-FFF2-40B4-BE49-F238E27FC236}">
                      <a16:creationId xmlns:a16="http://schemas.microsoft.com/office/drawing/2014/main" id="{EBD90BFC-869C-4A12-82C2-0C530BB05F8C}"/>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4291496" y="5046585"/>
                  <a:ext cx="879664" cy="276999"/>
                </a:xfrm>
                <a:prstGeom prst="rect">
                  <a:avLst/>
                </a:prstGeom>
                <a:blipFill>
                  <a:blip r:embed="rId7"/>
                  <a:stretch>
                    <a:fillRect l="-9028" t="-26667" r="-18750" b="-35556"/>
                  </a:stretch>
                </a:blipFill>
              </p:spPr>
              <p:txBody>
                <a:bodyPr/>
                <a:lstStyle/>
                <a:p>
                  <a:r>
                    <a:rPr lang="en-US">
                      <a:noFill/>
                    </a:rPr>
                    <a:t> </a:t>
                  </a:r>
                </a:p>
              </p:txBody>
            </p:sp>
          </mc:Fallback>
        </mc:AlternateContent>
        <p:cxnSp>
          <p:nvCxnSpPr>
            <p:cNvPr id="57" name="Connector: Elbow 56">
              <a:extLst>
                <a:ext uri="{FF2B5EF4-FFF2-40B4-BE49-F238E27FC236}">
                  <a16:creationId xmlns:a16="http://schemas.microsoft.com/office/drawing/2014/main" id="{3C170BC8-1813-4B54-9735-6537B4612889}"/>
                </a:ext>
                <a:ext uri="{C183D7F6-B498-43B3-948B-1728B52AA6E4}">
                  <adec:decorative xmlns:adec="http://schemas.microsoft.com/office/drawing/2017/decorative" val="1"/>
                </a:ext>
              </a:extLst>
            </p:cNvPr>
            <p:cNvCxnSpPr>
              <a:cxnSpLocks/>
              <a:stCxn id="53" idx="0"/>
              <a:endCxn id="46" idx="1"/>
            </p:cNvCxnSpPr>
            <p:nvPr/>
          </p:nvCxnSpPr>
          <p:spPr>
            <a:xfrm rot="5400000" flipH="1" flipV="1">
              <a:off x="5063573" y="4113914"/>
              <a:ext cx="377924" cy="945107"/>
            </a:xfrm>
            <a:prstGeom prst="bentConnector2">
              <a:avLst/>
            </a:prstGeom>
            <a:ln w="444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9CE5E1DE-F4A1-4A10-BCBD-A2F2F713639D}"/>
                </a:ext>
                <a:ext uri="{C183D7F6-B498-43B3-948B-1728B52AA6E4}">
                  <adec:decorative xmlns:adec="http://schemas.microsoft.com/office/drawing/2017/decorative" val="1"/>
                </a:ext>
              </a:extLst>
            </p:cNvPr>
            <p:cNvCxnSpPr>
              <a:cxnSpLocks/>
              <a:stCxn id="53" idx="0"/>
              <a:endCxn id="43" idx="1"/>
            </p:cNvCxnSpPr>
            <p:nvPr/>
          </p:nvCxnSpPr>
          <p:spPr>
            <a:xfrm rot="5400000" flipH="1" flipV="1">
              <a:off x="4951519" y="3620440"/>
              <a:ext cx="983453" cy="1326527"/>
            </a:xfrm>
            <a:prstGeom prst="bentConnector2">
              <a:avLst/>
            </a:prstGeom>
            <a:ln w="444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010367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241D2AB-689B-4DBD-92DF-FFEB4160F5BA}"/>
              </a:ext>
            </a:extLst>
          </p:cNvPr>
          <p:cNvSpPr>
            <a:spLocks noGrp="1"/>
          </p:cNvSpPr>
          <p:nvPr>
            <p:ph type="sldNum" idx="97"/>
          </p:nvPr>
        </p:nvSpPr>
        <p:spPr/>
        <p:txBody>
          <a:bodyPr/>
          <a:lstStyle/>
          <a:p>
            <a:fld id="{86A8BF56-6CB3-514C-9A64-F39D95C9E25B}" type="slidenum">
              <a:rPr lang="en-US" smtClean="0"/>
              <a:pPr/>
              <a:t>44</a:t>
            </a:fld>
            <a:endParaRPr lang="en-US" dirty="0"/>
          </a:p>
        </p:txBody>
      </p:sp>
      <p:sp>
        <p:nvSpPr>
          <p:cNvPr id="2" name="Title 1">
            <a:extLst>
              <a:ext uri="{FF2B5EF4-FFF2-40B4-BE49-F238E27FC236}">
                <a16:creationId xmlns:a16="http://schemas.microsoft.com/office/drawing/2014/main" id="{C397BC28-97E7-8088-AC93-95A0DE788BA2}"/>
              </a:ext>
            </a:extLst>
          </p:cNvPr>
          <p:cNvSpPr>
            <a:spLocks noGrp="1"/>
          </p:cNvSpPr>
          <p:nvPr>
            <p:ph type="title" idx="1"/>
          </p:nvPr>
        </p:nvSpPr>
        <p:spPr/>
        <p:txBody>
          <a:bodyPr>
            <a:noAutofit/>
          </a:bodyPr>
          <a:lstStyle/>
          <a:p>
            <a:r>
              <a:rPr lang="en-US" sz="3200" dirty="0"/>
              <a:t>Source graphic: Boosting: Weak model 2 predictions</a:t>
            </a:r>
          </a:p>
        </p:txBody>
      </p:sp>
      <p:sp>
        <p:nvSpPr>
          <p:cNvPr id="13" name="Content Placeholder 12">
            <a:extLst>
              <a:ext uri="{FF2B5EF4-FFF2-40B4-BE49-F238E27FC236}">
                <a16:creationId xmlns:a16="http://schemas.microsoft.com/office/drawing/2014/main" id="{E8F5F4EF-5B60-7080-1BC9-253DE7D54AEE}"/>
              </a:ext>
            </a:extLst>
          </p:cNvPr>
          <p:cNvSpPr>
            <a:spLocks noGrp="1"/>
          </p:cNvSpPr>
          <p:nvPr>
            <p:ph idx="2"/>
          </p:nvPr>
        </p:nvSpPr>
        <p:spPr/>
        <p:txBody>
          <a:bodyPr/>
          <a:lstStyle/>
          <a:p>
            <a:endParaRPr lang="en-US"/>
          </a:p>
        </p:txBody>
      </p:sp>
      <p:grpSp>
        <p:nvGrpSpPr>
          <p:cNvPr id="4" name="Group 3">
            <a:extLst>
              <a:ext uri="{FF2B5EF4-FFF2-40B4-BE49-F238E27FC236}">
                <a16:creationId xmlns:a16="http://schemas.microsoft.com/office/drawing/2014/main" id="{CCACDECD-9F1B-41EA-A97A-680079FD7DBD}"/>
              </a:ext>
            </a:extLst>
          </p:cNvPr>
          <p:cNvGrpSpPr/>
          <p:nvPr/>
        </p:nvGrpSpPr>
        <p:grpSpPr>
          <a:xfrm>
            <a:off x="812986" y="3092258"/>
            <a:ext cx="10277614" cy="2887722"/>
            <a:chOff x="812986" y="3092258"/>
            <a:chExt cx="10277614" cy="2887722"/>
          </a:xfrm>
        </p:grpSpPr>
        <p:cxnSp>
          <p:nvCxnSpPr>
            <p:cNvPr id="5" name="Straight Arrow Connector 4">
              <a:extLst>
                <a:ext uri="{FF2B5EF4-FFF2-40B4-BE49-F238E27FC236}">
                  <a16:creationId xmlns:a16="http://schemas.microsoft.com/office/drawing/2014/main" id="{54ED13D5-9136-CCFB-3979-146B99914181}"/>
                </a:ext>
                <a:ext uri="{C183D7F6-B498-43B3-948B-1728B52AA6E4}">
                  <adec:decorative xmlns:adec="http://schemas.microsoft.com/office/drawing/2017/decorative" val="1"/>
                </a:ext>
              </a:extLst>
            </p:cNvPr>
            <p:cNvCxnSpPr>
              <a:cxnSpLocks/>
            </p:cNvCxnSpPr>
            <p:nvPr/>
          </p:nvCxnSpPr>
          <p:spPr>
            <a:xfrm flipV="1">
              <a:off x="3302992" y="5668490"/>
              <a:ext cx="2409728" cy="14790"/>
            </a:xfrm>
            <a:prstGeom prst="straightConnector1">
              <a:avLst/>
            </a:prstGeom>
            <a:ln w="254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6" name="Rounded Rectangle 14">
              <a:extLst>
                <a:ext uri="{FF2B5EF4-FFF2-40B4-BE49-F238E27FC236}">
                  <a16:creationId xmlns:a16="http://schemas.microsoft.com/office/drawing/2014/main" id="{F257E45E-A45E-3027-5DC0-F4302778F53B}"/>
                </a:ext>
                <a:ext uri="{C183D7F6-B498-43B3-948B-1728B52AA6E4}">
                  <adec:decorative xmlns:adec="http://schemas.microsoft.com/office/drawing/2017/decorative" val="1"/>
                </a:ext>
              </a:extLst>
            </p:cNvPr>
            <p:cNvSpPr/>
            <p:nvPr/>
          </p:nvSpPr>
          <p:spPr>
            <a:xfrm>
              <a:off x="825839" y="5352294"/>
              <a:ext cx="10264761" cy="592979"/>
            </a:xfrm>
            <a:prstGeom prst="roundRect">
              <a:avLst/>
            </a:prstGeom>
            <a:no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557B026-75AE-4FE6-A19F-E4B097DF1310}"/>
                    </a:ext>
                    <a:ext uri="{C183D7F6-B498-43B3-948B-1728B52AA6E4}">
                      <adec:decorative xmlns:adec="http://schemas.microsoft.com/office/drawing/2017/decorative" val="1"/>
                    </a:ext>
                  </a:extLst>
                </p:cNvPr>
                <p:cNvSpPr txBox="1"/>
                <p:nvPr/>
              </p:nvSpPr>
              <p:spPr>
                <a:xfrm>
                  <a:off x="2486228" y="5510283"/>
                  <a:ext cx="2857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1</m:t>
                            </m:r>
                          </m:sub>
                        </m:sSub>
                      </m:oMath>
                    </m:oMathPara>
                  </a14:m>
                  <a:endParaRPr lang="en-US" dirty="0"/>
                </a:p>
              </p:txBody>
            </p:sp>
          </mc:Choice>
          <mc:Fallback xmlns="">
            <p:sp>
              <p:nvSpPr>
                <p:cNvPr id="7" name="TextBox 6">
                  <a:extLst>
                    <a:ext uri="{FF2B5EF4-FFF2-40B4-BE49-F238E27FC236}">
                      <a16:creationId xmlns:a16="http://schemas.microsoft.com/office/drawing/2014/main" id="{3557B026-75AE-4FE6-A19F-E4B097DF1310}"/>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2486228" y="5510283"/>
                  <a:ext cx="285784" cy="276999"/>
                </a:xfrm>
                <a:prstGeom prst="rect">
                  <a:avLst/>
                </a:prstGeom>
                <a:blipFill>
                  <a:blip r:embed="rId3"/>
                  <a:stretch>
                    <a:fillRect l="-19149" t="-26667" r="-53191" b="-26667"/>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B47D3659-95BD-159B-72C9-A0D39EC5D21A}"/>
                </a:ext>
                <a:ext uri="{C183D7F6-B498-43B3-948B-1728B52AA6E4}">
                  <adec:decorative xmlns:adec="http://schemas.microsoft.com/office/drawing/2017/decorative" val="1"/>
                </a:ext>
              </a:extLst>
            </p:cNvPr>
            <p:cNvSpPr txBox="1"/>
            <p:nvPr/>
          </p:nvSpPr>
          <p:spPr>
            <a:xfrm>
              <a:off x="812986" y="5333649"/>
              <a:ext cx="1514096" cy="646331"/>
            </a:xfrm>
            <a:prstGeom prst="rect">
              <a:avLst/>
            </a:prstGeom>
            <a:noFill/>
          </p:spPr>
          <p:txBody>
            <a:bodyPr wrap="square" rtlCol="0">
              <a:spAutoFit/>
            </a:bodyPr>
            <a:lstStyle/>
            <a:p>
              <a:pPr algn="ctr"/>
              <a:r>
                <a:rPr lang="en-US" dirty="0">
                  <a:ea typeface="Amazon Ember Light" panose="020B0403020204020204" pitchFamily="34" charset="0"/>
                  <a:cs typeface="Amazon Ember Light" panose="020B0403020204020204" pitchFamily="34" charset="0"/>
                </a:rPr>
                <a:t>Ensemble Prediction </a:t>
              </a:r>
            </a:p>
          </p:txBody>
        </p:sp>
        <p:sp>
          <p:nvSpPr>
            <p:cNvPr id="9" name="Rounded Rectangle 97">
              <a:extLst>
                <a:ext uri="{FF2B5EF4-FFF2-40B4-BE49-F238E27FC236}">
                  <a16:creationId xmlns:a16="http://schemas.microsoft.com/office/drawing/2014/main" id="{11273E1F-3EA5-CDF6-8DD5-77E80AA3F209}"/>
                </a:ext>
                <a:ext uri="{C183D7F6-B498-43B3-948B-1728B52AA6E4}">
                  <adec:decorative xmlns:adec="http://schemas.microsoft.com/office/drawing/2017/decorative" val="1"/>
                </a:ext>
              </a:extLst>
            </p:cNvPr>
            <p:cNvSpPr/>
            <p:nvPr/>
          </p:nvSpPr>
          <p:spPr>
            <a:xfrm>
              <a:off x="825839" y="5352294"/>
              <a:ext cx="10264761" cy="592979"/>
            </a:xfrm>
            <a:prstGeom prst="roundRect">
              <a:avLst/>
            </a:prstGeom>
            <a:no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0ED8C31-EBBE-D08F-61B5-C5C804B48C01}"/>
                    </a:ext>
                    <a:ext uri="{C183D7F6-B498-43B3-948B-1728B52AA6E4}">
                      <adec:decorative xmlns:adec="http://schemas.microsoft.com/office/drawing/2017/decorative" val="1"/>
                    </a:ext>
                  </a:extLst>
                </p:cNvPr>
                <p:cNvSpPr txBox="1"/>
                <p:nvPr/>
              </p:nvSpPr>
              <p:spPr>
                <a:xfrm>
                  <a:off x="2486228" y="5510283"/>
                  <a:ext cx="2857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1</m:t>
                            </m:r>
                          </m:sub>
                        </m:sSub>
                      </m:oMath>
                    </m:oMathPara>
                  </a14:m>
                  <a:endParaRPr lang="en-US" dirty="0"/>
                </a:p>
              </p:txBody>
            </p:sp>
          </mc:Choice>
          <mc:Fallback xmlns="">
            <p:sp>
              <p:nvSpPr>
                <p:cNvPr id="10" name="TextBox 9">
                  <a:extLst>
                    <a:ext uri="{FF2B5EF4-FFF2-40B4-BE49-F238E27FC236}">
                      <a16:creationId xmlns:a16="http://schemas.microsoft.com/office/drawing/2014/main" id="{C0ED8C31-EBBE-D08F-61B5-C5C804B48C01}"/>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2486228" y="5510283"/>
                  <a:ext cx="285784" cy="276999"/>
                </a:xfrm>
                <a:prstGeom prst="rect">
                  <a:avLst/>
                </a:prstGeom>
                <a:blipFill>
                  <a:blip r:embed="rId3"/>
                  <a:stretch>
                    <a:fillRect l="-19149" t="-26667" r="-53191"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2777D4B-FDFB-4F2B-39F9-0CEC9457AF78}"/>
                    </a:ext>
                    <a:ext uri="{C183D7F6-B498-43B3-948B-1728B52AA6E4}">
                      <adec:decorative xmlns:adec="http://schemas.microsoft.com/office/drawing/2017/decorative" val="1"/>
                    </a:ext>
                  </a:extLst>
                </p:cNvPr>
                <p:cNvSpPr txBox="1"/>
                <p:nvPr/>
              </p:nvSpPr>
              <p:spPr>
                <a:xfrm>
                  <a:off x="6050668" y="5510208"/>
                  <a:ext cx="79169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b="0" i="1" smtClean="0">
                                <a:latin typeface="Cambria Math" panose="02040503050406030204" pitchFamily="18" charset="0"/>
                              </a:rPr>
                              <m:t>2</m:t>
                            </m:r>
                          </m:sub>
                        </m:sSub>
                      </m:oMath>
                    </m:oMathPara>
                  </a14:m>
                  <a:endParaRPr lang="en-US" dirty="0"/>
                </a:p>
              </p:txBody>
            </p:sp>
          </mc:Choice>
          <mc:Fallback xmlns="">
            <p:sp>
              <p:nvSpPr>
                <p:cNvPr id="11" name="TextBox 10">
                  <a:extLst>
                    <a:ext uri="{FF2B5EF4-FFF2-40B4-BE49-F238E27FC236}">
                      <a16:creationId xmlns:a16="http://schemas.microsoft.com/office/drawing/2014/main" id="{02777D4B-FDFB-4F2B-39F9-0CEC9457AF78}"/>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6050668" y="5510208"/>
                  <a:ext cx="791691" cy="276999"/>
                </a:xfrm>
                <a:prstGeom prst="rect">
                  <a:avLst/>
                </a:prstGeom>
                <a:blipFill>
                  <a:blip r:embed="rId4"/>
                  <a:stretch>
                    <a:fillRect l="-6977" t="-26667" r="-32558" b="-26667"/>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2CAD7A5C-2270-42D4-97FE-E4663187C44F}"/>
                </a:ext>
                <a:ext uri="{C183D7F6-B498-43B3-948B-1728B52AA6E4}">
                  <adec:decorative xmlns:adec="http://schemas.microsoft.com/office/drawing/2017/decorative" val="1"/>
                </a:ext>
              </a:extLst>
            </p:cNvPr>
            <p:cNvCxnSpPr>
              <a:cxnSpLocks/>
            </p:cNvCxnSpPr>
            <p:nvPr/>
          </p:nvCxnSpPr>
          <p:spPr>
            <a:xfrm flipV="1">
              <a:off x="3302992" y="5668490"/>
              <a:ext cx="2409728" cy="14790"/>
            </a:xfrm>
            <a:prstGeom prst="straightConnector1">
              <a:avLst/>
            </a:prstGeom>
            <a:ln w="444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5CFE029-E950-CC60-9596-68A8D773C134}"/>
                    </a:ext>
                    <a:ext uri="{C183D7F6-B498-43B3-948B-1728B52AA6E4}">
                      <adec:decorative xmlns:adec="http://schemas.microsoft.com/office/drawing/2017/decorative" val="1"/>
                    </a:ext>
                  </a:extLst>
                </p:cNvPr>
                <p:cNvSpPr txBox="1"/>
                <p:nvPr/>
              </p:nvSpPr>
              <p:spPr>
                <a:xfrm>
                  <a:off x="5369782" y="4628983"/>
                  <a:ext cx="2240485" cy="646331"/>
                </a:xfrm>
                <a:prstGeom prst="rect">
                  <a:avLst/>
                </a:prstGeom>
                <a:noFill/>
              </p:spPr>
              <p:txBody>
                <a:bodyPr wrap="square" rtlCol="0">
                  <a:spAutoFit/>
                </a:bodyPr>
                <a:lstStyle/>
                <a:p>
                  <a:pPr algn="ctr"/>
                  <a:r>
                    <a:rPr lang="en-US" dirty="0">
                      <a:ea typeface="Amazon Ember Light" panose="020B0403020204020204" pitchFamily="34" charset="0"/>
                      <a:cs typeface="Amazon Ember Light" panose="020B0403020204020204" pitchFamily="34" charset="0"/>
                    </a:rPr>
                    <a:t>Prediction </a:t>
                  </a:r>
                  <a14:m>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b="0" i="1" smtClean="0">
                              <a:latin typeface="Cambria Math" panose="02040503050406030204" pitchFamily="18" charset="0"/>
                            </a:rPr>
                            <m:t>2</m:t>
                          </m:r>
                        </m:sub>
                      </m:sSub>
                    </m:oMath>
                  </a14:m>
                  <a:r>
                    <a:rPr lang="en-US" dirty="0">
                      <a:ea typeface="Amazon Ember Light" panose="020B0403020204020204" pitchFamily="34" charset="0"/>
                      <a:cs typeface="Amazon Ember Light" panose="020B0403020204020204" pitchFamily="34" charset="0"/>
                    </a:rPr>
                    <a:t> far </a:t>
                  </a:r>
                  <a:br>
                    <a:rPr lang="en-US" dirty="0">
                      <a:ea typeface="Amazon Ember Light" panose="020B0403020204020204" pitchFamily="34" charset="0"/>
                      <a:cs typeface="Amazon Ember Light" panose="020B0403020204020204" pitchFamily="34" charset="0"/>
                    </a:rPr>
                  </a:br>
                  <a:r>
                    <a:rPr lang="en-US" dirty="0">
                      <a:ea typeface="Amazon Ember Light" panose="020B0403020204020204" pitchFamily="34" charset="0"/>
                      <a:cs typeface="Amazon Ember Light" panose="020B0403020204020204" pitchFamily="34" charset="0"/>
                    </a:rPr>
                    <a:t>from target </a:t>
                  </a:r>
                  <a14:m>
                    <m:oMath xmlns:m="http://schemas.openxmlformats.org/officeDocument/2006/math">
                      <m:r>
                        <a:rPr lang="en-US" i="1" smtClean="0">
                          <a:latin typeface="Cambria Math" panose="02040503050406030204" pitchFamily="18" charset="0"/>
                        </a:rPr>
                        <m:t>𝑦</m:t>
                      </m:r>
                      <m:r>
                        <a:rPr lang="en-US" i="1" smtClean="0">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1</m:t>
                          </m:r>
                        </m:sub>
                      </m:sSub>
                    </m:oMath>
                  </a14:m>
                  <a:r>
                    <a:rPr lang="en-US" dirty="0">
                      <a:latin typeface="Amazon Ember Light" panose="020B0403020204020204" pitchFamily="34" charset="0"/>
                      <a:ea typeface="Amazon Ember Light" panose="020B0403020204020204" pitchFamily="34" charset="0"/>
                      <a:cs typeface="Amazon Ember Light" panose="020B0403020204020204" pitchFamily="34" charset="0"/>
                    </a:rPr>
                    <a:t> </a:t>
                  </a:r>
                </a:p>
              </p:txBody>
            </p:sp>
          </mc:Choice>
          <mc:Fallback xmlns="">
            <p:sp>
              <p:nvSpPr>
                <p:cNvPr id="15" name="TextBox 14">
                  <a:extLst>
                    <a:ext uri="{FF2B5EF4-FFF2-40B4-BE49-F238E27FC236}">
                      <a16:creationId xmlns:a16="http://schemas.microsoft.com/office/drawing/2014/main" id="{D5CFE029-E950-CC60-9596-68A8D773C134}"/>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5369782" y="4628983"/>
                  <a:ext cx="2240485" cy="646331"/>
                </a:xfrm>
                <a:prstGeom prst="rect">
                  <a:avLst/>
                </a:prstGeom>
                <a:blipFill>
                  <a:blip r:embed="rId5"/>
                  <a:stretch>
                    <a:fillRect t="-3774" r="-5177" b="-150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16B2511-C44A-5D09-3506-FFD27E1C76A3}"/>
                    </a:ext>
                    <a:ext uri="{C183D7F6-B498-43B3-948B-1728B52AA6E4}">
                      <adec:decorative xmlns:adec="http://schemas.microsoft.com/office/drawing/2017/decorative" val="1"/>
                    </a:ext>
                  </a:extLst>
                </p:cNvPr>
                <p:cNvSpPr txBox="1"/>
                <p:nvPr/>
              </p:nvSpPr>
              <p:spPr>
                <a:xfrm>
                  <a:off x="5591119" y="3092258"/>
                  <a:ext cx="1797810"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𝑦</m:t>
                        </m:r>
                        <m:r>
                          <a:rPr lang="en-US" b="0" i="1" smtClean="0">
                            <a:latin typeface="Cambria Math" panose="02040503050406030204" pitchFamily="18" charset="0"/>
                          </a:rPr>
                          <m:t> −</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1</m:t>
                            </m:r>
                          </m:sub>
                        </m:sSub>
                        <m:r>
                          <a:rPr lang="en-US" b="0" i="1" smtClean="0">
                            <a:latin typeface="Cambria Math" panose="02040503050406030204" pitchFamily="18" charset="0"/>
                          </a:rPr>
                          <m:t>)</m:t>
                        </m:r>
                      </m:oMath>
                    </m:oMathPara>
                  </a14:m>
                  <a:endParaRPr lang="en-US" dirty="0"/>
                </a:p>
              </p:txBody>
            </p:sp>
          </mc:Choice>
          <mc:Fallback xmlns="">
            <p:sp>
              <p:nvSpPr>
                <p:cNvPr id="16" name="TextBox 15">
                  <a:extLst>
                    <a:ext uri="{FF2B5EF4-FFF2-40B4-BE49-F238E27FC236}">
                      <a16:creationId xmlns:a16="http://schemas.microsoft.com/office/drawing/2014/main" id="{716B2511-C44A-5D09-3506-FFD27E1C76A3}"/>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5591119" y="3092258"/>
                  <a:ext cx="1797810" cy="276999"/>
                </a:xfrm>
                <a:prstGeom prst="rect">
                  <a:avLst/>
                </a:prstGeom>
                <a:blipFill>
                  <a:blip r:embed="rId6"/>
                  <a:stretch>
                    <a:fillRect t="-23913" b="-32609"/>
                  </a:stretch>
                </a:blipFill>
              </p:spPr>
              <p:txBody>
                <a:bodyPr/>
                <a:lstStyle/>
                <a:p>
                  <a:r>
                    <a:rPr lang="en-US">
                      <a:noFill/>
                    </a:rPr>
                    <a:t> </a:t>
                  </a:r>
                </a:p>
              </p:txBody>
            </p:sp>
          </mc:Fallback>
        </mc:AlternateContent>
        <p:sp>
          <p:nvSpPr>
            <p:cNvPr id="17" name="Rectangle 16">
              <a:extLst>
                <a:ext uri="{FF2B5EF4-FFF2-40B4-BE49-F238E27FC236}">
                  <a16:creationId xmlns:a16="http://schemas.microsoft.com/office/drawing/2014/main" id="{25B8B512-953D-0403-2536-5B381B881546}"/>
                </a:ext>
                <a:ext uri="{C183D7F6-B498-43B3-948B-1728B52AA6E4}">
                  <adec:decorative xmlns:adec="http://schemas.microsoft.com/office/drawing/2017/decorative" val="1"/>
                </a:ext>
              </a:extLst>
            </p:cNvPr>
            <p:cNvSpPr/>
            <p:nvPr/>
          </p:nvSpPr>
          <p:spPr>
            <a:xfrm>
              <a:off x="6010148" y="3427583"/>
              <a:ext cx="959753" cy="410901"/>
            </a:xfrm>
            <a:prstGeom prst="rect">
              <a:avLst/>
            </a:prstGeom>
            <a:solidFill>
              <a:schemeClr val="accent6"/>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bg1"/>
                  </a:solidFill>
                  <a:ea typeface="Amazon Ember Light" panose="020B0403020204020204" pitchFamily="34" charset="0"/>
                  <a:cs typeface="Amazon Ember Light" panose="020B0403020204020204" pitchFamily="34" charset="0"/>
                </a:rPr>
                <a:t>Data 2</a:t>
              </a:r>
            </a:p>
          </p:txBody>
        </p:sp>
        <p:cxnSp>
          <p:nvCxnSpPr>
            <p:cNvPr id="18" name="Straight Arrow Connector 17">
              <a:extLst>
                <a:ext uri="{FF2B5EF4-FFF2-40B4-BE49-F238E27FC236}">
                  <a16:creationId xmlns:a16="http://schemas.microsoft.com/office/drawing/2014/main" id="{6481AC67-0C9A-6819-B9C2-755488C2E8E1}"/>
                </a:ext>
                <a:ext uri="{C183D7F6-B498-43B3-948B-1728B52AA6E4}">
                  <adec:decorative xmlns:adec="http://schemas.microsoft.com/office/drawing/2017/decorative" val="1"/>
                </a:ext>
              </a:extLst>
            </p:cNvPr>
            <p:cNvCxnSpPr>
              <a:cxnSpLocks/>
              <a:stCxn id="17" idx="2"/>
              <a:endCxn id="19" idx="0"/>
            </p:cNvCxnSpPr>
            <p:nvPr/>
          </p:nvCxnSpPr>
          <p:spPr>
            <a:xfrm flipH="1">
              <a:off x="6490024" y="3838484"/>
              <a:ext cx="1" cy="224802"/>
            </a:xfrm>
            <a:prstGeom prst="straightConnector1">
              <a:avLst/>
            </a:prstGeom>
            <a:ln w="444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0AF8509A-93A9-E04E-4169-1FD881B4D15C}"/>
                </a:ext>
                <a:ext uri="{C183D7F6-B498-43B3-948B-1728B52AA6E4}">
                  <adec:decorative xmlns:adec="http://schemas.microsoft.com/office/drawing/2017/decorative" val="1"/>
                </a:ext>
              </a:extLst>
            </p:cNvPr>
            <p:cNvSpPr/>
            <p:nvPr/>
          </p:nvSpPr>
          <p:spPr>
            <a:xfrm>
              <a:off x="5628728" y="4063286"/>
              <a:ext cx="1722592" cy="350553"/>
            </a:xfrm>
            <a:prstGeom prst="rect">
              <a:avLst/>
            </a:prstGeom>
            <a:solidFill>
              <a:schemeClr val="accent5"/>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bg1"/>
                  </a:solidFill>
                  <a:ea typeface="Amazon Ember Light" panose="020B0403020204020204" pitchFamily="34" charset="0"/>
                  <a:cs typeface="Amazon Ember Light" panose="020B0403020204020204" pitchFamily="34" charset="0"/>
                </a:rPr>
                <a:t>Weak Model 2</a:t>
              </a:r>
            </a:p>
          </p:txBody>
        </p:sp>
        <p:sp>
          <p:nvSpPr>
            <p:cNvPr id="20" name="Rectangle 19">
              <a:extLst>
                <a:ext uri="{FF2B5EF4-FFF2-40B4-BE49-F238E27FC236}">
                  <a16:creationId xmlns:a16="http://schemas.microsoft.com/office/drawing/2014/main" id="{1320A23C-47A3-1B23-3523-E9ABA7E80353}"/>
                </a:ext>
                <a:ext uri="{C183D7F6-B498-43B3-948B-1728B52AA6E4}">
                  <adec:decorative xmlns:adec="http://schemas.microsoft.com/office/drawing/2017/decorative" val="1"/>
                </a:ext>
              </a:extLst>
            </p:cNvPr>
            <p:cNvSpPr/>
            <p:nvPr/>
          </p:nvSpPr>
          <p:spPr>
            <a:xfrm>
              <a:off x="2034421" y="3404335"/>
              <a:ext cx="959753" cy="410901"/>
            </a:xfrm>
            <a:prstGeom prst="rect">
              <a:avLst/>
            </a:prstGeom>
            <a:solidFill>
              <a:schemeClr val="accent6"/>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bg1"/>
                  </a:solidFill>
                  <a:ea typeface="Amazon Ember Light" panose="020B0403020204020204" pitchFamily="34" charset="0"/>
                  <a:cs typeface="Amazon Ember Light" panose="020B0403020204020204" pitchFamily="34" charset="0"/>
                </a:rPr>
                <a:t>Data 1</a:t>
              </a:r>
            </a:p>
          </p:txBody>
        </p:sp>
        <p:cxnSp>
          <p:nvCxnSpPr>
            <p:cNvPr id="21" name="Straight Arrow Connector 20">
              <a:extLst>
                <a:ext uri="{FF2B5EF4-FFF2-40B4-BE49-F238E27FC236}">
                  <a16:creationId xmlns:a16="http://schemas.microsoft.com/office/drawing/2014/main" id="{7BB7E3BB-6621-FCCF-86A2-B12B63EA2328}"/>
                </a:ext>
                <a:ext uri="{C183D7F6-B498-43B3-948B-1728B52AA6E4}">
                  <adec:decorative xmlns:adec="http://schemas.microsoft.com/office/drawing/2017/decorative" val="1"/>
                </a:ext>
              </a:extLst>
            </p:cNvPr>
            <p:cNvCxnSpPr>
              <a:cxnSpLocks/>
              <a:stCxn id="20" idx="2"/>
              <a:endCxn id="22" idx="0"/>
            </p:cNvCxnSpPr>
            <p:nvPr/>
          </p:nvCxnSpPr>
          <p:spPr>
            <a:xfrm flipH="1">
              <a:off x="2514297" y="3815236"/>
              <a:ext cx="1" cy="226046"/>
            </a:xfrm>
            <a:prstGeom prst="straightConnector1">
              <a:avLst/>
            </a:prstGeom>
            <a:ln w="444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028BE3D0-AE90-E93F-A6F9-7E9D9A3CADB7}"/>
                </a:ext>
                <a:ext uri="{C183D7F6-B498-43B3-948B-1728B52AA6E4}">
                  <adec:decorative xmlns:adec="http://schemas.microsoft.com/office/drawing/2017/decorative" val="1"/>
                </a:ext>
              </a:extLst>
            </p:cNvPr>
            <p:cNvSpPr/>
            <p:nvPr/>
          </p:nvSpPr>
          <p:spPr>
            <a:xfrm>
              <a:off x="1653001" y="4041282"/>
              <a:ext cx="1722592" cy="350553"/>
            </a:xfrm>
            <a:prstGeom prst="rect">
              <a:avLst/>
            </a:prstGeom>
            <a:solidFill>
              <a:schemeClr val="accent5"/>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bg1"/>
                  </a:solidFill>
                  <a:ea typeface="Amazon Ember Light" panose="020B0403020204020204" pitchFamily="34" charset="0"/>
                  <a:cs typeface="Amazon Ember Light" panose="020B0403020204020204" pitchFamily="34" charset="0"/>
                </a:rPr>
                <a:t>Weak Model 1</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97D3A27A-FECD-630A-6478-B62730E445DA}"/>
                    </a:ext>
                    <a:ext uri="{C183D7F6-B498-43B3-948B-1728B52AA6E4}">
                      <adec:decorative xmlns:adec="http://schemas.microsoft.com/office/drawing/2017/decorative" val="1"/>
                    </a:ext>
                  </a:extLst>
                </p:cNvPr>
                <p:cNvSpPr txBox="1"/>
                <p:nvPr/>
              </p:nvSpPr>
              <p:spPr>
                <a:xfrm>
                  <a:off x="1378404" y="4616486"/>
                  <a:ext cx="2271786" cy="646331"/>
                </a:xfrm>
                <a:prstGeom prst="rect">
                  <a:avLst/>
                </a:prstGeom>
                <a:noFill/>
              </p:spPr>
              <p:txBody>
                <a:bodyPr wrap="square" rtlCol="0">
                  <a:spAutoFit/>
                </a:bodyPr>
                <a:lstStyle/>
                <a:p>
                  <a:pPr algn="ctr"/>
                  <a:r>
                    <a:rPr lang="en-US" dirty="0">
                      <a:ea typeface="Amazon Ember Light" panose="020B0403020204020204" pitchFamily="34" charset="0"/>
                      <a:cs typeface="Amazon Ember Light" panose="020B0403020204020204" pitchFamily="34" charset="0"/>
                    </a:rPr>
                    <a:t>Prediction </a:t>
                  </a:r>
                  <a14:m>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1</m:t>
                          </m:r>
                        </m:sub>
                      </m:sSub>
                    </m:oMath>
                  </a14:m>
                  <a:r>
                    <a:rPr lang="en-US" dirty="0">
                      <a:ea typeface="Amazon Ember Light" panose="020B0403020204020204" pitchFamily="34" charset="0"/>
                      <a:cs typeface="Amazon Ember Light" panose="020B0403020204020204" pitchFamily="34" charset="0"/>
                    </a:rPr>
                    <a:t> </a:t>
                  </a:r>
                </a:p>
                <a:p>
                  <a:pPr algn="ctr"/>
                  <a:r>
                    <a:rPr lang="en-US" dirty="0">
                      <a:ea typeface="Amazon Ember Light" panose="020B0403020204020204" pitchFamily="34" charset="0"/>
                      <a:cs typeface="Amazon Ember Light" panose="020B0403020204020204" pitchFamily="34" charset="0"/>
                    </a:rPr>
                    <a:t>is far from target </a:t>
                  </a:r>
                  <a14:m>
                    <m:oMath xmlns:m="http://schemas.openxmlformats.org/officeDocument/2006/math">
                      <m:r>
                        <a:rPr lang="en-US" b="0" i="1" smtClean="0">
                          <a:latin typeface="Cambria Math" panose="02040503050406030204" pitchFamily="18" charset="0"/>
                        </a:rPr>
                        <m:t>𝑦</m:t>
                      </m:r>
                    </m:oMath>
                  </a14:m>
                  <a:r>
                    <a:rPr lang="en-US" dirty="0">
                      <a:ea typeface="Amazon Ember Light" panose="020B0403020204020204" pitchFamily="34" charset="0"/>
                      <a:cs typeface="Amazon Ember Light" panose="020B0403020204020204" pitchFamily="34" charset="0"/>
                    </a:rPr>
                    <a:t> </a:t>
                  </a:r>
                </a:p>
              </p:txBody>
            </p:sp>
          </mc:Choice>
          <mc:Fallback xmlns="">
            <p:sp>
              <p:nvSpPr>
                <p:cNvPr id="28" name="TextBox 27">
                  <a:extLst>
                    <a:ext uri="{FF2B5EF4-FFF2-40B4-BE49-F238E27FC236}">
                      <a16:creationId xmlns:a16="http://schemas.microsoft.com/office/drawing/2014/main" id="{97D3A27A-FECD-630A-6478-B62730E445DA}"/>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1378404" y="4616486"/>
                  <a:ext cx="2271786" cy="646331"/>
                </a:xfrm>
                <a:prstGeom prst="rect">
                  <a:avLst/>
                </a:prstGeom>
                <a:blipFill>
                  <a:blip r:embed="rId7"/>
                  <a:stretch>
                    <a:fillRect t="-3774" b="-15094"/>
                  </a:stretch>
                </a:blipFill>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25C96B28-B383-FE0A-ABF0-69552E68FCFC}"/>
                </a:ext>
                <a:ext uri="{C183D7F6-B498-43B3-948B-1728B52AA6E4}">
                  <adec:decorative xmlns:adec="http://schemas.microsoft.com/office/drawing/2017/decorative" val="1"/>
                </a:ext>
              </a:extLst>
            </p:cNvPr>
            <p:cNvCxnSpPr>
              <a:cxnSpLocks/>
              <a:stCxn id="22" idx="2"/>
              <a:endCxn id="28" idx="0"/>
            </p:cNvCxnSpPr>
            <p:nvPr/>
          </p:nvCxnSpPr>
          <p:spPr>
            <a:xfrm>
              <a:off x="2514297" y="4391835"/>
              <a:ext cx="0" cy="224651"/>
            </a:xfrm>
            <a:prstGeom prst="straightConnector1">
              <a:avLst/>
            </a:prstGeom>
            <a:ln w="444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761E6FF8-34FF-AD20-6F37-E6EED4FBE992}"/>
                </a:ext>
                <a:ext uri="{C183D7F6-B498-43B3-948B-1728B52AA6E4}">
                  <adec:decorative xmlns:adec="http://schemas.microsoft.com/office/drawing/2017/decorative" val="1"/>
                </a:ext>
              </a:extLst>
            </p:cNvPr>
            <p:cNvSpPr txBox="1"/>
            <p:nvPr/>
          </p:nvSpPr>
          <p:spPr>
            <a:xfrm>
              <a:off x="3956568" y="4616487"/>
              <a:ext cx="1341772" cy="646331"/>
            </a:xfrm>
            <a:prstGeom prst="rect">
              <a:avLst/>
            </a:prstGeom>
            <a:solidFill>
              <a:schemeClr val="bg1"/>
            </a:solidFill>
            <a:ln w="25400">
              <a:solidFill>
                <a:schemeClr val="accent4"/>
              </a:solidFill>
            </a:ln>
          </p:spPr>
          <p:txBody>
            <a:bodyPr wrap="square" rtlCol="0">
              <a:spAutoFit/>
            </a:bodyPr>
            <a:lstStyle/>
            <a:p>
              <a:pPr algn="ctr"/>
              <a:r>
                <a:rPr lang="en-US" dirty="0">
                  <a:ea typeface="Amazon Ember Light" panose="020B0403020204020204" pitchFamily="34" charset="0"/>
                  <a:cs typeface="Amazon Ember Light" panose="020B0403020204020204" pitchFamily="34" charset="0"/>
                </a:rPr>
                <a:t>large error</a:t>
              </a:r>
            </a:p>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 </a:t>
              </a:r>
            </a:p>
          </p:txBody>
        </p:sp>
        <p:cxnSp>
          <p:nvCxnSpPr>
            <p:cNvPr id="31" name="Straight Arrow Connector 30">
              <a:extLst>
                <a:ext uri="{FF2B5EF4-FFF2-40B4-BE49-F238E27FC236}">
                  <a16:creationId xmlns:a16="http://schemas.microsoft.com/office/drawing/2014/main" id="{AADD996B-8653-CDBF-F06B-30D65C4A9221}"/>
                </a:ext>
                <a:ext uri="{C183D7F6-B498-43B3-948B-1728B52AA6E4}">
                  <adec:decorative xmlns:adec="http://schemas.microsoft.com/office/drawing/2017/decorative" val="1"/>
                </a:ext>
              </a:extLst>
            </p:cNvPr>
            <p:cNvCxnSpPr>
              <a:cxnSpLocks/>
              <a:stCxn id="28" idx="3"/>
              <a:endCxn id="30" idx="1"/>
            </p:cNvCxnSpPr>
            <p:nvPr/>
          </p:nvCxnSpPr>
          <p:spPr>
            <a:xfrm>
              <a:off x="3650190" y="4939652"/>
              <a:ext cx="306378" cy="1"/>
            </a:xfrm>
            <a:prstGeom prst="straightConnector1">
              <a:avLst/>
            </a:prstGeom>
            <a:ln w="444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EB4A3336-8B68-EACB-B377-A11628FB6AAC}"/>
                    </a:ext>
                    <a:ext uri="{C183D7F6-B498-43B3-948B-1728B52AA6E4}">
                      <adec:decorative xmlns:adec="http://schemas.microsoft.com/office/drawing/2017/decorative" val="1"/>
                    </a:ext>
                  </a:extLst>
                </p:cNvPr>
                <p:cNvSpPr txBox="1"/>
                <p:nvPr/>
              </p:nvSpPr>
              <p:spPr>
                <a:xfrm>
                  <a:off x="2212259" y="3117952"/>
                  <a:ext cx="604076" cy="276999"/>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𝑦</m:t>
                        </m:r>
                        <m:r>
                          <a:rPr lang="en-US" b="0" i="1" smtClean="0">
                            <a:latin typeface="Cambria Math" panose="02040503050406030204" pitchFamily="18" charset="0"/>
                          </a:rPr>
                          <m:t>)</m:t>
                        </m:r>
                      </m:oMath>
                    </m:oMathPara>
                  </a14:m>
                  <a:endParaRPr lang="en-US" dirty="0"/>
                </a:p>
              </p:txBody>
            </p:sp>
          </mc:Choice>
          <mc:Fallback xmlns="">
            <p:sp>
              <p:nvSpPr>
                <p:cNvPr id="32" name="TextBox 31">
                  <a:extLst>
                    <a:ext uri="{FF2B5EF4-FFF2-40B4-BE49-F238E27FC236}">
                      <a16:creationId xmlns:a16="http://schemas.microsoft.com/office/drawing/2014/main" id="{EB4A3336-8B68-EACB-B377-A11628FB6AAC}"/>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2212259" y="3117952"/>
                  <a:ext cx="604076" cy="276999"/>
                </a:xfrm>
                <a:prstGeom prst="rect">
                  <a:avLst/>
                </a:prstGeom>
                <a:blipFill>
                  <a:blip r:embed="rId8"/>
                  <a:stretch>
                    <a:fillRect l="-13131" t="-2174" r="-13131" b="-32609"/>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C1A65140-20FD-9D02-B268-640920254698}"/>
                    </a:ext>
                    <a:ext uri="{C183D7F6-B498-43B3-948B-1728B52AA6E4}">
                      <adec:decorative xmlns:adec="http://schemas.microsoft.com/office/drawing/2017/decorative" val="1"/>
                    </a:ext>
                  </a:extLst>
                </p:cNvPr>
                <p:cNvSpPr txBox="1"/>
                <p:nvPr/>
              </p:nvSpPr>
              <p:spPr>
                <a:xfrm>
                  <a:off x="4138968" y="4887643"/>
                  <a:ext cx="87966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1</m:t>
                            </m:r>
                          </m:sub>
                        </m:sSub>
                        <m:r>
                          <a:rPr lang="en-US" b="0" i="1" smtClean="0">
                            <a:latin typeface="Cambria Math" panose="02040503050406030204" pitchFamily="18" charset="0"/>
                          </a:rPr>
                          <m:t>)</m:t>
                        </m:r>
                      </m:oMath>
                    </m:oMathPara>
                  </a14:m>
                  <a:endParaRPr lang="en-US" dirty="0"/>
                </a:p>
              </p:txBody>
            </p:sp>
          </mc:Choice>
          <mc:Fallback xmlns="">
            <p:sp>
              <p:nvSpPr>
                <p:cNvPr id="34" name="TextBox 33">
                  <a:extLst>
                    <a:ext uri="{FF2B5EF4-FFF2-40B4-BE49-F238E27FC236}">
                      <a16:creationId xmlns:a16="http://schemas.microsoft.com/office/drawing/2014/main" id="{C1A65140-20FD-9D02-B268-640920254698}"/>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4138968" y="4887643"/>
                  <a:ext cx="879664" cy="276999"/>
                </a:xfrm>
                <a:prstGeom prst="rect">
                  <a:avLst/>
                </a:prstGeom>
                <a:blipFill>
                  <a:blip r:embed="rId9"/>
                  <a:stretch>
                    <a:fillRect l="-9028" t="-26667" r="-18750" b="-35556"/>
                  </a:stretch>
                </a:blipFill>
              </p:spPr>
              <p:txBody>
                <a:bodyPr/>
                <a:lstStyle/>
                <a:p>
                  <a:r>
                    <a:rPr lang="en-US">
                      <a:noFill/>
                    </a:rPr>
                    <a:t> </a:t>
                  </a:r>
                </a:p>
              </p:txBody>
            </p:sp>
          </mc:Fallback>
        </mc:AlternateContent>
        <p:cxnSp>
          <p:nvCxnSpPr>
            <p:cNvPr id="35" name="Connector: Elbow 99">
              <a:extLst>
                <a:ext uri="{FF2B5EF4-FFF2-40B4-BE49-F238E27FC236}">
                  <a16:creationId xmlns:a16="http://schemas.microsoft.com/office/drawing/2014/main" id="{68AF0DE5-C437-7737-9B0B-A595F488494B}"/>
                </a:ext>
                <a:ext uri="{C183D7F6-B498-43B3-948B-1728B52AA6E4}">
                  <adec:decorative xmlns:adec="http://schemas.microsoft.com/office/drawing/2017/decorative" val="1"/>
                </a:ext>
              </a:extLst>
            </p:cNvPr>
            <p:cNvCxnSpPr>
              <a:cxnSpLocks/>
              <a:stCxn id="30" idx="0"/>
              <a:endCxn id="19" idx="1"/>
            </p:cNvCxnSpPr>
            <p:nvPr/>
          </p:nvCxnSpPr>
          <p:spPr>
            <a:xfrm rot="5400000" flipH="1" flipV="1">
              <a:off x="4939129" y="3926888"/>
              <a:ext cx="377924" cy="1001274"/>
            </a:xfrm>
            <a:prstGeom prst="bentConnector2">
              <a:avLst/>
            </a:prstGeom>
            <a:ln w="444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100">
              <a:extLst>
                <a:ext uri="{FF2B5EF4-FFF2-40B4-BE49-F238E27FC236}">
                  <a16:creationId xmlns:a16="http://schemas.microsoft.com/office/drawing/2014/main" id="{5BD4F142-92E7-F223-6718-7E999D9A8AA9}"/>
                </a:ext>
                <a:ext uri="{C183D7F6-B498-43B3-948B-1728B52AA6E4}">
                  <adec:decorative xmlns:adec="http://schemas.microsoft.com/office/drawing/2017/decorative" val="1"/>
                </a:ext>
              </a:extLst>
            </p:cNvPr>
            <p:cNvCxnSpPr>
              <a:cxnSpLocks/>
              <a:stCxn id="30" idx="0"/>
              <a:endCxn id="17" idx="1"/>
            </p:cNvCxnSpPr>
            <p:nvPr/>
          </p:nvCxnSpPr>
          <p:spPr>
            <a:xfrm rot="5400000" flipH="1" flipV="1">
              <a:off x="4827075" y="3433414"/>
              <a:ext cx="983453" cy="1382694"/>
            </a:xfrm>
            <a:prstGeom prst="bentConnector2">
              <a:avLst/>
            </a:prstGeom>
            <a:ln w="444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46DA08D-7526-5538-3D68-C023E36A363B}"/>
                </a:ext>
                <a:ext uri="{C183D7F6-B498-43B3-948B-1728B52AA6E4}">
                  <adec:decorative xmlns:adec="http://schemas.microsoft.com/office/drawing/2017/decorative" val="1"/>
                </a:ext>
              </a:extLst>
            </p:cNvPr>
            <p:cNvCxnSpPr>
              <a:cxnSpLocks/>
              <a:stCxn id="19" idx="2"/>
              <a:endCxn id="15" idx="0"/>
            </p:cNvCxnSpPr>
            <p:nvPr/>
          </p:nvCxnSpPr>
          <p:spPr>
            <a:xfrm>
              <a:off x="6490024" y="4413839"/>
              <a:ext cx="1" cy="215144"/>
            </a:xfrm>
            <a:prstGeom prst="straightConnector1">
              <a:avLst/>
            </a:prstGeom>
            <a:ln w="444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6220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7430A0B-B60C-47B3-A8EC-B73463D596DB}"/>
              </a:ext>
            </a:extLst>
          </p:cNvPr>
          <p:cNvSpPr>
            <a:spLocks noGrp="1"/>
          </p:cNvSpPr>
          <p:nvPr>
            <p:ph type="sldNum" idx="97"/>
          </p:nvPr>
        </p:nvSpPr>
        <p:spPr/>
        <p:txBody>
          <a:bodyPr/>
          <a:lstStyle/>
          <a:p>
            <a:fld id="{86A8BF56-6CB3-514C-9A64-F39D95C9E25B}" type="slidenum">
              <a:rPr lang="en-US" smtClean="0"/>
              <a:t>45</a:t>
            </a:fld>
            <a:endParaRPr lang="en-US" dirty="0"/>
          </a:p>
        </p:txBody>
      </p:sp>
      <p:sp>
        <p:nvSpPr>
          <p:cNvPr id="2" name="Title 1">
            <a:extLst>
              <a:ext uri="{FF2B5EF4-FFF2-40B4-BE49-F238E27FC236}">
                <a16:creationId xmlns:a16="http://schemas.microsoft.com/office/drawing/2014/main" id="{C397BC28-97E7-8088-AC93-95A0DE788BA2}"/>
              </a:ext>
            </a:extLst>
          </p:cNvPr>
          <p:cNvSpPr>
            <a:spLocks noGrp="1"/>
          </p:cNvSpPr>
          <p:nvPr>
            <p:ph type="title" idx="1"/>
          </p:nvPr>
        </p:nvSpPr>
        <p:spPr/>
        <p:txBody>
          <a:bodyPr>
            <a:noAutofit/>
          </a:bodyPr>
          <a:lstStyle/>
          <a:p>
            <a:r>
              <a:rPr lang="en-US" sz="3200" dirty="0"/>
              <a:t>Source graphic: Boosting: Are more iterations needed?</a:t>
            </a:r>
          </a:p>
        </p:txBody>
      </p:sp>
      <p:sp>
        <p:nvSpPr>
          <p:cNvPr id="13" name="Content Placeholder 12">
            <a:extLst>
              <a:ext uri="{FF2B5EF4-FFF2-40B4-BE49-F238E27FC236}">
                <a16:creationId xmlns:a16="http://schemas.microsoft.com/office/drawing/2014/main" id="{8BF49094-E712-8846-18FF-F98C3E38EF6D}"/>
              </a:ext>
            </a:extLst>
          </p:cNvPr>
          <p:cNvSpPr>
            <a:spLocks noGrp="1"/>
          </p:cNvSpPr>
          <p:nvPr>
            <p:ph idx="2"/>
          </p:nvPr>
        </p:nvSpPr>
        <p:spPr/>
        <p:txBody>
          <a:bodyPr/>
          <a:lstStyle/>
          <a:p>
            <a:endParaRPr lang="en-US"/>
          </a:p>
        </p:txBody>
      </p:sp>
      <p:grpSp>
        <p:nvGrpSpPr>
          <p:cNvPr id="4" name="Group 3">
            <a:extLst>
              <a:ext uri="{FF2B5EF4-FFF2-40B4-BE49-F238E27FC236}">
                <a16:creationId xmlns:a16="http://schemas.microsoft.com/office/drawing/2014/main" id="{8B080305-12EA-4E04-BF91-58B7E4D16E4C}"/>
              </a:ext>
            </a:extLst>
          </p:cNvPr>
          <p:cNvGrpSpPr/>
          <p:nvPr/>
        </p:nvGrpSpPr>
        <p:grpSpPr>
          <a:xfrm>
            <a:off x="812986" y="3092258"/>
            <a:ext cx="10607632" cy="2887722"/>
            <a:chOff x="812986" y="3092258"/>
            <a:chExt cx="10607632" cy="2887722"/>
          </a:xfrm>
        </p:grpSpPr>
        <p:cxnSp>
          <p:nvCxnSpPr>
            <p:cNvPr id="57" name="Straight Arrow Connector 56">
              <a:extLst>
                <a:ext uri="{FF2B5EF4-FFF2-40B4-BE49-F238E27FC236}">
                  <a16:creationId xmlns:a16="http://schemas.microsoft.com/office/drawing/2014/main" id="{9C22A915-076C-4F7C-9FD4-433A2A88B913}"/>
                </a:ext>
                <a:ext uri="{C183D7F6-B498-43B3-948B-1728B52AA6E4}">
                  <adec:decorative xmlns:adec="http://schemas.microsoft.com/office/drawing/2017/decorative" val="1"/>
                </a:ext>
              </a:extLst>
            </p:cNvPr>
            <p:cNvCxnSpPr>
              <a:cxnSpLocks/>
            </p:cNvCxnSpPr>
            <p:nvPr/>
          </p:nvCxnSpPr>
          <p:spPr>
            <a:xfrm flipV="1">
              <a:off x="3302992" y="5668490"/>
              <a:ext cx="2409728" cy="14790"/>
            </a:xfrm>
            <a:prstGeom prst="straightConnector1">
              <a:avLst/>
            </a:prstGeom>
            <a:ln w="254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58" name="Rounded Rectangle 14">
              <a:extLst>
                <a:ext uri="{FF2B5EF4-FFF2-40B4-BE49-F238E27FC236}">
                  <a16:creationId xmlns:a16="http://schemas.microsoft.com/office/drawing/2014/main" id="{D98BD056-8113-4996-82A3-7E34CCABA101}"/>
                </a:ext>
                <a:ext uri="{C183D7F6-B498-43B3-948B-1728B52AA6E4}">
                  <adec:decorative xmlns:adec="http://schemas.microsoft.com/office/drawing/2017/decorative" val="1"/>
                </a:ext>
              </a:extLst>
            </p:cNvPr>
            <p:cNvSpPr/>
            <p:nvPr/>
          </p:nvSpPr>
          <p:spPr>
            <a:xfrm>
              <a:off x="825839" y="5352294"/>
              <a:ext cx="10264761" cy="592979"/>
            </a:xfrm>
            <a:prstGeom prst="roundRect">
              <a:avLst/>
            </a:prstGeom>
            <a:no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7BB4C7C3-FAF1-4C48-8D93-1A48CD35B6C2}"/>
                    </a:ext>
                    <a:ext uri="{C183D7F6-B498-43B3-948B-1728B52AA6E4}">
                      <adec:decorative xmlns:adec="http://schemas.microsoft.com/office/drawing/2017/decorative" val="1"/>
                    </a:ext>
                  </a:extLst>
                </p:cNvPr>
                <p:cNvSpPr txBox="1"/>
                <p:nvPr/>
              </p:nvSpPr>
              <p:spPr>
                <a:xfrm>
                  <a:off x="2486228" y="5510283"/>
                  <a:ext cx="2857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1</m:t>
                            </m:r>
                          </m:sub>
                        </m:sSub>
                      </m:oMath>
                    </m:oMathPara>
                  </a14:m>
                  <a:endParaRPr lang="en-US" dirty="0"/>
                </a:p>
              </p:txBody>
            </p:sp>
          </mc:Choice>
          <mc:Fallback xmlns="">
            <p:sp>
              <p:nvSpPr>
                <p:cNvPr id="59" name="TextBox 58">
                  <a:extLst>
                    <a:ext uri="{FF2B5EF4-FFF2-40B4-BE49-F238E27FC236}">
                      <a16:creationId xmlns:a16="http://schemas.microsoft.com/office/drawing/2014/main" id="{7BB4C7C3-FAF1-4C48-8D93-1A48CD35B6C2}"/>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2486228" y="5510283"/>
                  <a:ext cx="285784" cy="276999"/>
                </a:xfrm>
                <a:prstGeom prst="rect">
                  <a:avLst/>
                </a:prstGeom>
                <a:blipFill>
                  <a:blip r:embed="rId3"/>
                  <a:stretch>
                    <a:fillRect l="-19149" t="-26667" r="-53191" b="-26667"/>
                  </a:stretch>
                </a:blipFill>
              </p:spPr>
              <p:txBody>
                <a:bodyPr/>
                <a:lstStyle/>
                <a:p>
                  <a:r>
                    <a:rPr lang="en-US">
                      <a:noFill/>
                    </a:rPr>
                    <a:t> </a:t>
                  </a:r>
                </a:p>
              </p:txBody>
            </p:sp>
          </mc:Fallback>
        </mc:AlternateContent>
        <p:sp>
          <p:nvSpPr>
            <p:cNvPr id="60" name="TextBox 59">
              <a:extLst>
                <a:ext uri="{FF2B5EF4-FFF2-40B4-BE49-F238E27FC236}">
                  <a16:creationId xmlns:a16="http://schemas.microsoft.com/office/drawing/2014/main" id="{74CD2110-8779-4A90-9AD9-1AA6B04DD9E9}"/>
                </a:ext>
                <a:ext uri="{C183D7F6-B498-43B3-948B-1728B52AA6E4}">
                  <adec:decorative xmlns:adec="http://schemas.microsoft.com/office/drawing/2017/decorative" val="1"/>
                </a:ext>
              </a:extLst>
            </p:cNvPr>
            <p:cNvSpPr txBox="1"/>
            <p:nvPr/>
          </p:nvSpPr>
          <p:spPr>
            <a:xfrm>
              <a:off x="812986" y="5333649"/>
              <a:ext cx="1514096" cy="646331"/>
            </a:xfrm>
            <a:prstGeom prst="rect">
              <a:avLst/>
            </a:prstGeom>
            <a:noFill/>
          </p:spPr>
          <p:txBody>
            <a:bodyPr wrap="square" rtlCol="0">
              <a:spAutoFit/>
            </a:bodyPr>
            <a:lstStyle/>
            <a:p>
              <a:pPr algn="ctr"/>
              <a:r>
                <a:rPr lang="en-US" dirty="0">
                  <a:ea typeface="Amazon Ember Light" panose="020B0403020204020204" pitchFamily="34" charset="0"/>
                  <a:cs typeface="Amazon Ember Light" panose="020B0403020204020204" pitchFamily="34" charset="0"/>
                </a:rPr>
                <a:t>Ensemble Prediction </a:t>
              </a:r>
            </a:p>
          </p:txBody>
        </p:sp>
        <p:sp>
          <p:nvSpPr>
            <p:cNvPr id="61" name="Rounded Rectangle 97">
              <a:extLst>
                <a:ext uri="{FF2B5EF4-FFF2-40B4-BE49-F238E27FC236}">
                  <a16:creationId xmlns:a16="http://schemas.microsoft.com/office/drawing/2014/main" id="{B4E365FC-4A8F-4728-9F2D-4402C39A261E}"/>
                </a:ext>
                <a:ext uri="{C183D7F6-B498-43B3-948B-1728B52AA6E4}">
                  <adec:decorative xmlns:adec="http://schemas.microsoft.com/office/drawing/2017/decorative" val="1"/>
                </a:ext>
              </a:extLst>
            </p:cNvPr>
            <p:cNvSpPr/>
            <p:nvPr/>
          </p:nvSpPr>
          <p:spPr>
            <a:xfrm>
              <a:off x="825839" y="5352294"/>
              <a:ext cx="10264761" cy="592979"/>
            </a:xfrm>
            <a:prstGeom prst="roundRect">
              <a:avLst/>
            </a:prstGeom>
            <a:noFill/>
            <a:ln w="254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5C4F6F5A-5D9B-4F34-AE4D-196D3CD2454E}"/>
                    </a:ext>
                    <a:ext uri="{C183D7F6-B498-43B3-948B-1728B52AA6E4}">
                      <adec:decorative xmlns:adec="http://schemas.microsoft.com/office/drawing/2017/decorative" val="1"/>
                    </a:ext>
                  </a:extLst>
                </p:cNvPr>
                <p:cNvSpPr txBox="1"/>
                <p:nvPr/>
              </p:nvSpPr>
              <p:spPr>
                <a:xfrm>
                  <a:off x="2486228" y="5510283"/>
                  <a:ext cx="2857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1</m:t>
                            </m:r>
                          </m:sub>
                        </m:sSub>
                      </m:oMath>
                    </m:oMathPara>
                  </a14:m>
                  <a:endParaRPr lang="en-US" dirty="0"/>
                </a:p>
              </p:txBody>
            </p:sp>
          </mc:Choice>
          <mc:Fallback xmlns="">
            <p:sp>
              <p:nvSpPr>
                <p:cNvPr id="62" name="TextBox 61">
                  <a:extLst>
                    <a:ext uri="{FF2B5EF4-FFF2-40B4-BE49-F238E27FC236}">
                      <a16:creationId xmlns:a16="http://schemas.microsoft.com/office/drawing/2014/main" id="{5C4F6F5A-5D9B-4F34-AE4D-196D3CD2454E}"/>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2486228" y="5510283"/>
                  <a:ext cx="285784" cy="276999"/>
                </a:xfrm>
                <a:prstGeom prst="rect">
                  <a:avLst/>
                </a:prstGeom>
                <a:blipFill>
                  <a:blip r:embed="rId3"/>
                  <a:stretch>
                    <a:fillRect l="-19149" t="-26667" r="-53191"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AAD751FC-638F-4018-A944-A2D3AF7819A4}"/>
                    </a:ext>
                    <a:ext uri="{C183D7F6-B498-43B3-948B-1728B52AA6E4}">
                      <adec:decorative xmlns:adec="http://schemas.microsoft.com/office/drawing/2017/decorative" val="1"/>
                    </a:ext>
                  </a:extLst>
                </p:cNvPr>
                <p:cNvSpPr txBox="1"/>
                <p:nvPr/>
              </p:nvSpPr>
              <p:spPr>
                <a:xfrm>
                  <a:off x="6050668" y="5510208"/>
                  <a:ext cx="79169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b="0" i="1" smtClean="0">
                                <a:latin typeface="Cambria Math" panose="02040503050406030204" pitchFamily="18" charset="0"/>
                              </a:rPr>
                              <m:t>2</m:t>
                            </m:r>
                          </m:sub>
                        </m:sSub>
                      </m:oMath>
                    </m:oMathPara>
                  </a14:m>
                  <a:endParaRPr lang="en-US" dirty="0"/>
                </a:p>
              </p:txBody>
            </p:sp>
          </mc:Choice>
          <mc:Fallback xmlns="">
            <p:sp>
              <p:nvSpPr>
                <p:cNvPr id="63" name="TextBox 62">
                  <a:extLst>
                    <a:ext uri="{FF2B5EF4-FFF2-40B4-BE49-F238E27FC236}">
                      <a16:creationId xmlns:a16="http://schemas.microsoft.com/office/drawing/2014/main" id="{AAD751FC-638F-4018-A944-A2D3AF7819A4}"/>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6050668" y="5510208"/>
                  <a:ext cx="791691" cy="276999"/>
                </a:xfrm>
                <a:prstGeom prst="rect">
                  <a:avLst/>
                </a:prstGeom>
                <a:blipFill>
                  <a:blip r:embed="rId4"/>
                  <a:stretch>
                    <a:fillRect l="-6977" t="-26667" r="-32558" b="-26667"/>
                  </a:stretch>
                </a:blipFill>
              </p:spPr>
              <p:txBody>
                <a:bodyPr/>
                <a:lstStyle/>
                <a:p>
                  <a:r>
                    <a:rPr lang="en-US">
                      <a:noFill/>
                    </a:rPr>
                    <a:t> </a:t>
                  </a:r>
                </a:p>
              </p:txBody>
            </p:sp>
          </mc:Fallback>
        </mc:AlternateContent>
        <p:cxnSp>
          <p:nvCxnSpPr>
            <p:cNvPr id="64" name="Straight Arrow Connector 63">
              <a:extLst>
                <a:ext uri="{FF2B5EF4-FFF2-40B4-BE49-F238E27FC236}">
                  <a16:creationId xmlns:a16="http://schemas.microsoft.com/office/drawing/2014/main" id="{625380D5-6E22-4F4C-9C53-43B4D527E30E}"/>
                </a:ext>
                <a:ext uri="{C183D7F6-B498-43B3-948B-1728B52AA6E4}">
                  <adec:decorative xmlns:adec="http://schemas.microsoft.com/office/drawing/2017/decorative" val="1"/>
                </a:ext>
              </a:extLst>
            </p:cNvPr>
            <p:cNvCxnSpPr>
              <a:cxnSpLocks/>
            </p:cNvCxnSpPr>
            <p:nvPr/>
          </p:nvCxnSpPr>
          <p:spPr>
            <a:xfrm flipV="1">
              <a:off x="7168959" y="5656815"/>
              <a:ext cx="2409728" cy="14790"/>
            </a:xfrm>
            <a:prstGeom prst="straightConnector1">
              <a:avLst/>
            </a:prstGeom>
            <a:ln w="444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9BFBDF9F-C8E6-4020-A74C-F74C7C1A330C}"/>
                </a:ext>
                <a:ext uri="{C183D7F6-B498-43B3-948B-1728B52AA6E4}">
                  <adec:decorative xmlns:adec="http://schemas.microsoft.com/office/drawing/2017/decorative" val="1"/>
                </a:ext>
              </a:extLst>
            </p:cNvPr>
            <p:cNvSpPr txBox="1"/>
            <p:nvPr/>
          </p:nvSpPr>
          <p:spPr>
            <a:xfrm>
              <a:off x="10042756" y="5400672"/>
              <a:ext cx="456088" cy="369332"/>
            </a:xfrm>
            <a:prstGeom prst="rect">
              <a:avLst/>
            </a:prstGeom>
            <a:noFill/>
          </p:spPr>
          <p:txBody>
            <a:bodyPr wrap="square" rtlCol="0">
              <a:spAutoFit/>
            </a:bodyPr>
            <a:lstStyle/>
            <a:p>
              <a:r>
                <a:rPr lang="en-US" b="1" dirty="0">
                  <a:latin typeface="Amazon Ember Light" panose="020B0403020204020204" pitchFamily="34" charset="0"/>
                  <a:ea typeface="Amazon Ember Light" panose="020B0403020204020204" pitchFamily="34" charset="0"/>
                  <a:cs typeface="Amazon Ember Light" panose="020B0403020204020204" pitchFamily="34" charset="0"/>
                </a:rPr>
                <a:t>…</a:t>
              </a:r>
            </a:p>
          </p:txBody>
        </p:sp>
        <p:cxnSp>
          <p:nvCxnSpPr>
            <p:cNvPr id="81" name="Straight Arrow Connector 80">
              <a:extLst>
                <a:ext uri="{FF2B5EF4-FFF2-40B4-BE49-F238E27FC236}">
                  <a16:creationId xmlns:a16="http://schemas.microsoft.com/office/drawing/2014/main" id="{5C70F3C2-C7DC-4F3E-B3E4-1ED62C96B793}"/>
                </a:ext>
                <a:ext uri="{C183D7F6-B498-43B3-948B-1728B52AA6E4}">
                  <adec:decorative xmlns:adec="http://schemas.microsoft.com/office/drawing/2017/decorative" val="1"/>
                </a:ext>
              </a:extLst>
            </p:cNvPr>
            <p:cNvCxnSpPr>
              <a:cxnSpLocks/>
            </p:cNvCxnSpPr>
            <p:nvPr/>
          </p:nvCxnSpPr>
          <p:spPr>
            <a:xfrm flipV="1">
              <a:off x="3302992" y="5668490"/>
              <a:ext cx="2409728" cy="14790"/>
            </a:xfrm>
            <a:prstGeom prst="straightConnector1">
              <a:avLst/>
            </a:prstGeom>
            <a:ln w="444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C8CCDB49-A235-4195-9FBC-8BFCE32FBB25}"/>
                    </a:ext>
                    <a:ext uri="{C183D7F6-B498-43B3-948B-1728B52AA6E4}">
                      <adec:decorative xmlns:adec="http://schemas.microsoft.com/office/drawing/2017/decorative" val="1"/>
                    </a:ext>
                  </a:extLst>
                </p:cNvPr>
                <p:cNvSpPr txBox="1"/>
                <p:nvPr/>
              </p:nvSpPr>
              <p:spPr>
                <a:xfrm>
                  <a:off x="5369782" y="4628983"/>
                  <a:ext cx="2240485" cy="646331"/>
                </a:xfrm>
                <a:prstGeom prst="rect">
                  <a:avLst/>
                </a:prstGeom>
                <a:noFill/>
              </p:spPr>
              <p:txBody>
                <a:bodyPr wrap="square" rtlCol="0">
                  <a:spAutoFit/>
                </a:bodyPr>
                <a:lstStyle/>
                <a:p>
                  <a:pPr algn="ctr"/>
                  <a:r>
                    <a:rPr lang="en-US" dirty="0">
                      <a:ea typeface="Amazon Ember Light" panose="020B0403020204020204" pitchFamily="34" charset="0"/>
                      <a:cs typeface="Amazon Ember Light" panose="020B0403020204020204" pitchFamily="34" charset="0"/>
                    </a:rPr>
                    <a:t>Prediction </a:t>
                  </a:r>
                  <a14:m>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b="0" i="1" smtClean="0">
                              <a:latin typeface="Cambria Math" panose="02040503050406030204" pitchFamily="18" charset="0"/>
                            </a:rPr>
                            <m:t>2</m:t>
                          </m:r>
                        </m:sub>
                      </m:sSub>
                    </m:oMath>
                  </a14:m>
                  <a:r>
                    <a:rPr lang="en-US" dirty="0">
                      <a:ea typeface="Amazon Ember Light" panose="020B0403020204020204" pitchFamily="34" charset="0"/>
                      <a:cs typeface="Amazon Ember Light" panose="020B0403020204020204" pitchFamily="34" charset="0"/>
                    </a:rPr>
                    <a:t> far </a:t>
                  </a:r>
                  <a:br>
                    <a:rPr lang="en-US" dirty="0">
                      <a:ea typeface="Amazon Ember Light" panose="020B0403020204020204" pitchFamily="34" charset="0"/>
                      <a:cs typeface="Amazon Ember Light" panose="020B0403020204020204" pitchFamily="34" charset="0"/>
                    </a:rPr>
                  </a:br>
                  <a:r>
                    <a:rPr lang="en-US" dirty="0">
                      <a:ea typeface="Amazon Ember Light" panose="020B0403020204020204" pitchFamily="34" charset="0"/>
                      <a:cs typeface="Amazon Ember Light" panose="020B0403020204020204" pitchFamily="34" charset="0"/>
                    </a:rPr>
                    <a:t>from target </a:t>
                  </a:r>
                  <a14:m>
                    <m:oMath xmlns:m="http://schemas.openxmlformats.org/officeDocument/2006/math">
                      <m:r>
                        <a:rPr lang="en-US" i="1" smtClean="0">
                          <a:latin typeface="Cambria Math" panose="02040503050406030204" pitchFamily="18" charset="0"/>
                        </a:rPr>
                        <m:t>𝑦</m:t>
                      </m:r>
                      <m:r>
                        <a:rPr lang="en-US" i="1" smtClean="0">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1</m:t>
                          </m:r>
                        </m:sub>
                      </m:sSub>
                    </m:oMath>
                  </a14:m>
                  <a:r>
                    <a:rPr lang="en-US" dirty="0">
                      <a:latin typeface="Amazon Ember Light" panose="020B0403020204020204" pitchFamily="34" charset="0"/>
                      <a:ea typeface="Amazon Ember Light" panose="020B0403020204020204" pitchFamily="34" charset="0"/>
                      <a:cs typeface="Amazon Ember Light" panose="020B0403020204020204" pitchFamily="34" charset="0"/>
                    </a:rPr>
                    <a:t> </a:t>
                  </a:r>
                </a:p>
              </p:txBody>
            </p:sp>
          </mc:Choice>
          <mc:Fallback xmlns="">
            <p:sp>
              <p:nvSpPr>
                <p:cNvPr id="82" name="TextBox 81">
                  <a:extLst>
                    <a:ext uri="{FF2B5EF4-FFF2-40B4-BE49-F238E27FC236}">
                      <a16:creationId xmlns:a16="http://schemas.microsoft.com/office/drawing/2014/main" id="{C8CCDB49-A235-4195-9FBC-8BFCE32FBB25}"/>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5369782" y="4628983"/>
                  <a:ext cx="2240485" cy="646331"/>
                </a:xfrm>
                <a:prstGeom prst="rect">
                  <a:avLst/>
                </a:prstGeom>
                <a:blipFill>
                  <a:blip r:embed="rId5"/>
                  <a:stretch>
                    <a:fillRect t="-3774" r="-5177" b="-150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DA8D0183-D5DA-4E90-9849-4882F73FA79F}"/>
                    </a:ext>
                    <a:ext uri="{C183D7F6-B498-43B3-948B-1728B52AA6E4}">
                      <adec:decorative xmlns:adec="http://schemas.microsoft.com/office/drawing/2017/decorative" val="1"/>
                    </a:ext>
                  </a:extLst>
                </p:cNvPr>
                <p:cNvSpPr txBox="1"/>
                <p:nvPr/>
              </p:nvSpPr>
              <p:spPr>
                <a:xfrm>
                  <a:off x="5591119" y="3092258"/>
                  <a:ext cx="1797810"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𝑦</m:t>
                        </m:r>
                        <m:r>
                          <a:rPr lang="en-US" b="0" i="1" smtClean="0">
                            <a:latin typeface="Cambria Math" panose="02040503050406030204" pitchFamily="18" charset="0"/>
                          </a:rPr>
                          <m:t> −</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1</m:t>
                            </m:r>
                          </m:sub>
                        </m:sSub>
                        <m:r>
                          <a:rPr lang="en-US" b="0" i="1" smtClean="0">
                            <a:latin typeface="Cambria Math" panose="02040503050406030204" pitchFamily="18" charset="0"/>
                          </a:rPr>
                          <m:t>)</m:t>
                        </m:r>
                      </m:oMath>
                    </m:oMathPara>
                  </a14:m>
                  <a:endParaRPr lang="en-US" dirty="0"/>
                </a:p>
              </p:txBody>
            </p:sp>
          </mc:Choice>
          <mc:Fallback xmlns="">
            <p:sp>
              <p:nvSpPr>
                <p:cNvPr id="83" name="TextBox 82">
                  <a:extLst>
                    <a:ext uri="{FF2B5EF4-FFF2-40B4-BE49-F238E27FC236}">
                      <a16:creationId xmlns:a16="http://schemas.microsoft.com/office/drawing/2014/main" id="{DA8D0183-D5DA-4E90-9849-4882F73FA79F}"/>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5591119" y="3092258"/>
                  <a:ext cx="1797810" cy="276999"/>
                </a:xfrm>
                <a:prstGeom prst="rect">
                  <a:avLst/>
                </a:prstGeom>
                <a:blipFill>
                  <a:blip r:embed="rId6"/>
                  <a:stretch>
                    <a:fillRect t="-23913" b="-32609"/>
                  </a:stretch>
                </a:blipFill>
              </p:spPr>
              <p:txBody>
                <a:bodyPr/>
                <a:lstStyle/>
                <a:p>
                  <a:r>
                    <a:rPr lang="en-US">
                      <a:noFill/>
                    </a:rPr>
                    <a:t> </a:t>
                  </a:r>
                </a:p>
              </p:txBody>
            </p:sp>
          </mc:Fallback>
        </mc:AlternateContent>
        <p:sp>
          <p:nvSpPr>
            <p:cNvPr id="84" name="Rectangle 83">
              <a:extLst>
                <a:ext uri="{FF2B5EF4-FFF2-40B4-BE49-F238E27FC236}">
                  <a16:creationId xmlns:a16="http://schemas.microsoft.com/office/drawing/2014/main" id="{C66D4A1A-7B71-49DF-9F3F-4317829384A2}"/>
                </a:ext>
                <a:ext uri="{C183D7F6-B498-43B3-948B-1728B52AA6E4}">
                  <adec:decorative xmlns:adec="http://schemas.microsoft.com/office/drawing/2017/decorative" val="1"/>
                </a:ext>
              </a:extLst>
            </p:cNvPr>
            <p:cNvSpPr/>
            <p:nvPr/>
          </p:nvSpPr>
          <p:spPr>
            <a:xfrm>
              <a:off x="6010148" y="3427583"/>
              <a:ext cx="959753" cy="410901"/>
            </a:xfrm>
            <a:prstGeom prst="rect">
              <a:avLst/>
            </a:prstGeom>
            <a:solidFill>
              <a:schemeClr val="accent6"/>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bg1"/>
                  </a:solidFill>
                  <a:ea typeface="Amazon Ember Light" panose="020B0403020204020204" pitchFamily="34" charset="0"/>
                  <a:cs typeface="Amazon Ember Light" panose="020B0403020204020204" pitchFamily="34" charset="0"/>
                </a:rPr>
                <a:t>Data 2</a:t>
              </a:r>
            </a:p>
          </p:txBody>
        </p:sp>
        <p:cxnSp>
          <p:nvCxnSpPr>
            <p:cNvPr id="85" name="Straight Arrow Connector 84">
              <a:extLst>
                <a:ext uri="{FF2B5EF4-FFF2-40B4-BE49-F238E27FC236}">
                  <a16:creationId xmlns:a16="http://schemas.microsoft.com/office/drawing/2014/main" id="{230D0C50-6F87-4E69-9FFD-D6494BCA6E93}"/>
                </a:ext>
                <a:ext uri="{C183D7F6-B498-43B3-948B-1728B52AA6E4}">
                  <adec:decorative xmlns:adec="http://schemas.microsoft.com/office/drawing/2017/decorative" val="1"/>
                </a:ext>
              </a:extLst>
            </p:cNvPr>
            <p:cNvCxnSpPr>
              <a:cxnSpLocks/>
              <a:stCxn id="84" idx="2"/>
              <a:endCxn id="87" idx="0"/>
            </p:cNvCxnSpPr>
            <p:nvPr/>
          </p:nvCxnSpPr>
          <p:spPr>
            <a:xfrm flipH="1">
              <a:off x="6490024" y="3838484"/>
              <a:ext cx="1" cy="224802"/>
            </a:xfrm>
            <a:prstGeom prst="straightConnector1">
              <a:avLst/>
            </a:prstGeom>
            <a:ln w="444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C87502B8-9644-40A4-B460-C2D16CF2771A}"/>
                </a:ext>
                <a:ext uri="{C183D7F6-B498-43B3-948B-1728B52AA6E4}">
                  <adec:decorative xmlns:adec="http://schemas.microsoft.com/office/drawing/2017/decorative" val="1"/>
                </a:ext>
              </a:extLst>
            </p:cNvPr>
            <p:cNvSpPr/>
            <p:nvPr/>
          </p:nvSpPr>
          <p:spPr>
            <a:xfrm>
              <a:off x="5628728" y="4063286"/>
              <a:ext cx="1722592" cy="350553"/>
            </a:xfrm>
            <a:prstGeom prst="rect">
              <a:avLst/>
            </a:prstGeom>
            <a:solidFill>
              <a:schemeClr val="accent5"/>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bg1"/>
                  </a:solidFill>
                  <a:ea typeface="Amazon Ember Light" panose="020B0403020204020204" pitchFamily="34" charset="0"/>
                  <a:cs typeface="Amazon Ember Light" panose="020B0403020204020204" pitchFamily="34" charset="0"/>
                </a:rPr>
                <a:t>Weak Model 2</a:t>
              </a:r>
            </a:p>
          </p:txBody>
        </p:sp>
        <p:sp>
          <p:nvSpPr>
            <p:cNvPr id="89" name="Rectangle 88">
              <a:extLst>
                <a:ext uri="{FF2B5EF4-FFF2-40B4-BE49-F238E27FC236}">
                  <a16:creationId xmlns:a16="http://schemas.microsoft.com/office/drawing/2014/main" id="{7C1C7F4F-C8F5-4151-AE20-63709FA166BC}"/>
                </a:ext>
                <a:ext uri="{C183D7F6-B498-43B3-948B-1728B52AA6E4}">
                  <adec:decorative xmlns:adec="http://schemas.microsoft.com/office/drawing/2017/decorative" val="1"/>
                </a:ext>
              </a:extLst>
            </p:cNvPr>
            <p:cNvSpPr/>
            <p:nvPr/>
          </p:nvSpPr>
          <p:spPr>
            <a:xfrm>
              <a:off x="2034421" y="3404335"/>
              <a:ext cx="959753" cy="410901"/>
            </a:xfrm>
            <a:prstGeom prst="rect">
              <a:avLst/>
            </a:prstGeom>
            <a:solidFill>
              <a:schemeClr val="accent6"/>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bg1"/>
                  </a:solidFill>
                  <a:ea typeface="Amazon Ember Light" panose="020B0403020204020204" pitchFamily="34" charset="0"/>
                  <a:cs typeface="Amazon Ember Light" panose="020B0403020204020204" pitchFamily="34" charset="0"/>
                </a:rPr>
                <a:t>Data 1</a:t>
              </a:r>
            </a:p>
          </p:txBody>
        </p:sp>
        <p:cxnSp>
          <p:nvCxnSpPr>
            <p:cNvPr id="90" name="Straight Arrow Connector 89">
              <a:extLst>
                <a:ext uri="{FF2B5EF4-FFF2-40B4-BE49-F238E27FC236}">
                  <a16:creationId xmlns:a16="http://schemas.microsoft.com/office/drawing/2014/main" id="{999E3E7A-2A28-4862-B567-8822D6E0257E}"/>
                </a:ext>
                <a:ext uri="{C183D7F6-B498-43B3-948B-1728B52AA6E4}">
                  <adec:decorative xmlns:adec="http://schemas.microsoft.com/office/drawing/2017/decorative" val="1"/>
                </a:ext>
              </a:extLst>
            </p:cNvPr>
            <p:cNvCxnSpPr>
              <a:cxnSpLocks/>
              <a:stCxn id="89" idx="2"/>
              <a:endCxn id="91" idx="0"/>
            </p:cNvCxnSpPr>
            <p:nvPr/>
          </p:nvCxnSpPr>
          <p:spPr>
            <a:xfrm flipH="1">
              <a:off x="2514297" y="3815236"/>
              <a:ext cx="1" cy="226046"/>
            </a:xfrm>
            <a:prstGeom prst="straightConnector1">
              <a:avLst/>
            </a:prstGeom>
            <a:ln w="444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5313FF7B-FC8E-4325-B87B-E60EE9E9A4B2}"/>
                </a:ext>
                <a:ext uri="{C183D7F6-B498-43B3-948B-1728B52AA6E4}">
                  <adec:decorative xmlns:adec="http://schemas.microsoft.com/office/drawing/2017/decorative" val="1"/>
                </a:ext>
              </a:extLst>
            </p:cNvPr>
            <p:cNvSpPr/>
            <p:nvPr/>
          </p:nvSpPr>
          <p:spPr>
            <a:xfrm>
              <a:off x="1653001" y="4041282"/>
              <a:ext cx="1722592" cy="350553"/>
            </a:xfrm>
            <a:prstGeom prst="rect">
              <a:avLst/>
            </a:prstGeom>
            <a:solidFill>
              <a:schemeClr val="accent5"/>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bg1"/>
                  </a:solidFill>
                  <a:ea typeface="Amazon Ember Light" panose="020B0403020204020204" pitchFamily="34" charset="0"/>
                  <a:cs typeface="Amazon Ember Light" panose="020B0403020204020204" pitchFamily="34" charset="0"/>
                </a:rPr>
                <a:t>Weak Model 1</a:t>
              </a:r>
            </a:p>
          </p:txBody>
        </p:sp>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9FAFC028-33B2-475A-B5A0-4783638E122A}"/>
                    </a:ext>
                    <a:ext uri="{C183D7F6-B498-43B3-948B-1728B52AA6E4}">
                      <adec:decorative xmlns:adec="http://schemas.microsoft.com/office/drawing/2017/decorative" val="1"/>
                    </a:ext>
                  </a:extLst>
                </p:cNvPr>
                <p:cNvSpPr txBox="1"/>
                <p:nvPr/>
              </p:nvSpPr>
              <p:spPr>
                <a:xfrm>
                  <a:off x="1378404" y="4616486"/>
                  <a:ext cx="2271786" cy="646331"/>
                </a:xfrm>
                <a:prstGeom prst="rect">
                  <a:avLst/>
                </a:prstGeom>
                <a:noFill/>
              </p:spPr>
              <p:txBody>
                <a:bodyPr wrap="square" rtlCol="0">
                  <a:spAutoFit/>
                </a:bodyPr>
                <a:lstStyle/>
                <a:p>
                  <a:pPr algn="ctr"/>
                  <a:r>
                    <a:rPr lang="en-US" dirty="0">
                      <a:ea typeface="Amazon Ember Light" panose="020B0403020204020204" pitchFamily="34" charset="0"/>
                      <a:cs typeface="Amazon Ember Light" panose="020B0403020204020204" pitchFamily="34" charset="0"/>
                    </a:rPr>
                    <a:t>Prediction </a:t>
                  </a:r>
                  <a14:m>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1</m:t>
                          </m:r>
                        </m:sub>
                      </m:sSub>
                    </m:oMath>
                  </a14:m>
                  <a:r>
                    <a:rPr lang="en-US" dirty="0">
                      <a:ea typeface="Amazon Ember Light" panose="020B0403020204020204" pitchFamily="34" charset="0"/>
                      <a:cs typeface="Amazon Ember Light" panose="020B0403020204020204" pitchFamily="34" charset="0"/>
                    </a:rPr>
                    <a:t> </a:t>
                  </a:r>
                </a:p>
                <a:p>
                  <a:pPr algn="ctr"/>
                  <a:r>
                    <a:rPr lang="en-US" dirty="0">
                      <a:ea typeface="Amazon Ember Light" panose="020B0403020204020204" pitchFamily="34" charset="0"/>
                      <a:cs typeface="Amazon Ember Light" panose="020B0403020204020204" pitchFamily="34" charset="0"/>
                    </a:rPr>
                    <a:t>is far from target </a:t>
                  </a:r>
                  <a14:m>
                    <m:oMath xmlns:m="http://schemas.openxmlformats.org/officeDocument/2006/math">
                      <m:r>
                        <a:rPr lang="en-US" b="0" i="1" smtClean="0">
                          <a:latin typeface="Cambria Math" panose="02040503050406030204" pitchFamily="18" charset="0"/>
                        </a:rPr>
                        <m:t>𝑦</m:t>
                      </m:r>
                    </m:oMath>
                  </a14:m>
                  <a:r>
                    <a:rPr lang="en-US" dirty="0">
                      <a:ea typeface="Amazon Ember Light" panose="020B0403020204020204" pitchFamily="34" charset="0"/>
                      <a:cs typeface="Amazon Ember Light" panose="020B0403020204020204" pitchFamily="34" charset="0"/>
                    </a:rPr>
                    <a:t> </a:t>
                  </a:r>
                </a:p>
              </p:txBody>
            </p:sp>
          </mc:Choice>
          <mc:Fallback xmlns="">
            <p:sp>
              <p:nvSpPr>
                <p:cNvPr id="92" name="TextBox 91">
                  <a:extLst>
                    <a:ext uri="{FF2B5EF4-FFF2-40B4-BE49-F238E27FC236}">
                      <a16:creationId xmlns:a16="http://schemas.microsoft.com/office/drawing/2014/main" id="{9FAFC028-33B2-475A-B5A0-4783638E122A}"/>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1378404" y="4616486"/>
                  <a:ext cx="2271786" cy="646331"/>
                </a:xfrm>
                <a:prstGeom prst="rect">
                  <a:avLst/>
                </a:prstGeom>
                <a:blipFill>
                  <a:blip r:embed="rId7"/>
                  <a:stretch>
                    <a:fillRect t="-3774" b="-15094"/>
                  </a:stretch>
                </a:blipFill>
              </p:spPr>
              <p:txBody>
                <a:bodyPr/>
                <a:lstStyle/>
                <a:p>
                  <a:r>
                    <a:rPr lang="en-US">
                      <a:noFill/>
                    </a:rPr>
                    <a:t> </a:t>
                  </a:r>
                </a:p>
              </p:txBody>
            </p:sp>
          </mc:Fallback>
        </mc:AlternateContent>
        <p:cxnSp>
          <p:nvCxnSpPr>
            <p:cNvPr id="93" name="Straight Arrow Connector 92">
              <a:extLst>
                <a:ext uri="{FF2B5EF4-FFF2-40B4-BE49-F238E27FC236}">
                  <a16:creationId xmlns:a16="http://schemas.microsoft.com/office/drawing/2014/main" id="{5D01735A-B5F4-4BDF-BFCE-BF784AEDFD26}"/>
                </a:ext>
                <a:ext uri="{C183D7F6-B498-43B3-948B-1728B52AA6E4}">
                  <adec:decorative xmlns:adec="http://schemas.microsoft.com/office/drawing/2017/decorative" val="1"/>
                </a:ext>
              </a:extLst>
            </p:cNvPr>
            <p:cNvCxnSpPr>
              <a:cxnSpLocks/>
              <a:stCxn id="91" idx="2"/>
              <a:endCxn id="92" idx="0"/>
            </p:cNvCxnSpPr>
            <p:nvPr/>
          </p:nvCxnSpPr>
          <p:spPr>
            <a:xfrm>
              <a:off x="2514297" y="4391835"/>
              <a:ext cx="0" cy="224651"/>
            </a:xfrm>
            <a:prstGeom prst="straightConnector1">
              <a:avLst/>
            </a:prstGeom>
            <a:ln w="444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1A1D52EC-1313-4D95-830D-8175E395381E}"/>
                </a:ext>
                <a:ext uri="{C183D7F6-B498-43B3-948B-1728B52AA6E4}">
                  <adec:decorative xmlns:adec="http://schemas.microsoft.com/office/drawing/2017/decorative" val="1"/>
                </a:ext>
              </a:extLst>
            </p:cNvPr>
            <p:cNvSpPr txBox="1"/>
            <p:nvPr/>
          </p:nvSpPr>
          <p:spPr>
            <a:xfrm>
              <a:off x="3956568" y="4616487"/>
              <a:ext cx="1341772" cy="646331"/>
            </a:xfrm>
            <a:prstGeom prst="rect">
              <a:avLst/>
            </a:prstGeom>
            <a:solidFill>
              <a:schemeClr val="bg1"/>
            </a:solidFill>
            <a:ln w="25400">
              <a:solidFill>
                <a:schemeClr val="accent4"/>
              </a:solidFill>
            </a:ln>
          </p:spPr>
          <p:txBody>
            <a:bodyPr wrap="square" rtlCol="0">
              <a:spAutoFit/>
            </a:bodyPr>
            <a:lstStyle/>
            <a:p>
              <a:pPr algn="ctr"/>
              <a:r>
                <a:rPr lang="en-US" dirty="0">
                  <a:ea typeface="Amazon Ember Light" panose="020B0403020204020204" pitchFamily="34" charset="0"/>
                  <a:cs typeface="Amazon Ember Light" panose="020B0403020204020204" pitchFamily="34" charset="0"/>
                </a:rPr>
                <a:t>large error</a:t>
              </a:r>
            </a:p>
            <a:p>
              <a:r>
                <a:rPr lang="en-US" dirty="0">
                  <a:latin typeface="Amazon Ember Light" panose="020B0403020204020204" pitchFamily="34" charset="0"/>
                  <a:ea typeface="Amazon Ember Light" panose="020B0403020204020204" pitchFamily="34" charset="0"/>
                  <a:cs typeface="Amazon Ember Light" panose="020B0403020204020204" pitchFamily="34" charset="0"/>
                </a:rPr>
                <a:t> </a:t>
              </a:r>
            </a:p>
          </p:txBody>
        </p:sp>
        <p:cxnSp>
          <p:nvCxnSpPr>
            <p:cNvPr id="95" name="Straight Arrow Connector 94">
              <a:extLst>
                <a:ext uri="{FF2B5EF4-FFF2-40B4-BE49-F238E27FC236}">
                  <a16:creationId xmlns:a16="http://schemas.microsoft.com/office/drawing/2014/main" id="{FC0A0CB4-8403-4F81-82A9-9BBB734F6F4C}"/>
                </a:ext>
                <a:ext uri="{C183D7F6-B498-43B3-948B-1728B52AA6E4}">
                  <adec:decorative xmlns:adec="http://schemas.microsoft.com/office/drawing/2017/decorative" val="1"/>
                </a:ext>
              </a:extLst>
            </p:cNvPr>
            <p:cNvCxnSpPr>
              <a:cxnSpLocks/>
              <a:stCxn id="92" idx="3"/>
              <a:endCxn id="94" idx="1"/>
            </p:cNvCxnSpPr>
            <p:nvPr/>
          </p:nvCxnSpPr>
          <p:spPr>
            <a:xfrm>
              <a:off x="3650190" y="4939652"/>
              <a:ext cx="306378" cy="1"/>
            </a:xfrm>
            <a:prstGeom prst="straightConnector1">
              <a:avLst/>
            </a:prstGeom>
            <a:ln w="444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7F80706F-7F98-4D45-A48F-5D68A6DFF73A}"/>
                    </a:ext>
                    <a:ext uri="{C183D7F6-B498-43B3-948B-1728B52AA6E4}">
                      <adec:decorative xmlns:adec="http://schemas.microsoft.com/office/drawing/2017/decorative" val="1"/>
                    </a:ext>
                  </a:extLst>
                </p:cNvPr>
                <p:cNvSpPr txBox="1"/>
                <p:nvPr/>
              </p:nvSpPr>
              <p:spPr>
                <a:xfrm>
                  <a:off x="2212259" y="3117952"/>
                  <a:ext cx="604076" cy="276999"/>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𝑦</m:t>
                        </m:r>
                        <m:r>
                          <a:rPr lang="en-US" b="0" i="1" smtClean="0">
                            <a:latin typeface="Cambria Math" panose="02040503050406030204" pitchFamily="18" charset="0"/>
                          </a:rPr>
                          <m:t>)</m:t>
                        </m:r>
                      </m:oMath>
                    </m:oMathPara>
                  </a14:m>
                  <a:endParaRPr lang="en-US" dirty="0"/>
                </a:p>
              </p:txBody>
            </p:sp>
          </mc:Choice>
          <mc:Fallback xmlns="">
            <p:sp>
              <p:nvSpPr>
                <p:cNvPr id="96" name="TextBox 95">
                  <a:extLst>
                    <a:ext uri="{FF2B5EF4-FFF2-40B4-BE49-F238E27FC236}">
                      <a16:creationId xmlns:a16="http://schemas.microsoft.com/office/drawing/2014/main" id="{7F80706F-7F98-4D45-A48F-5D68A6DFF73A}"/>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2212259" y="3117952"/>
                  <a:ext cx="604076" cy="276999"/>
                </a:xfrm>
                <a:prstGeom prst="rect">
                  <a:avLst/>
                </a:prstGeom>
                <a:blipFill>
                  <a:blip r:embed="rId8"/>
                  <a:stretch>
                    <a:fillRect l="-13131" t="-2174" r="-13131" b="-32609"/>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93FA9F7C-36F5-4F38-B599-C1F65D8ADC13}"/>
                    </a:ext>
                    <a:ext uri="{C183D7F6-B498-43B3-948B-1728B52AA6E4}">
                      <adec:decorative xmlns:adec="http://schemas.microsoft.com/office/drawing/2017/decorative" val="1"/>
                    </a:ext>
                  </a:extLst>
                </p:cNvPr>
                <p:cNvSpPr txBox="1"/>
                <p:nvPr/>
              </p:nvSpPr>
              <p:spPr>
                <a:xfrm>
                  <a:off x="4138968" y="4887643"/>
                  <a:ext cx="87966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1</m:t>
                            </m:r>
                          </m:sub>
                        </m:sSub>
                        <m:r>
                          <a:rPr lang="en-US" b="0" i="1" smtClean="0">
                            <a:latin typeface="Cambria Math" panose="02040503050406030204" pitchFamily="18" charset="0"/>
                          </a:rPr>
                          <m:t>)</m:t>
                        </m:r>
                      </m:oMath>
                    </m:oMathPara>
                  </a14:m>
                  <a:endParaRPr lang="en-US" dirty="0"/>
                </a:p>
              </p:txBody>
            </p:sp>
          </mc:Choice>
          <mc:Fallback xmlns="">
            <p:sp>
              <p:nvSpPr>
                <p:cNvPr id="99" name="TextBox 98">
                  <a:extLst>
                    <a:ext uri="{FF2B5EF4-FFF2-40B4-BE49-F238E27FC236}">
                      <a16:creationId xmlns:a16="http://schemas.microsoft.com/office/drawing/2014/main" id="{93FA9F7C-36F5-4F38-B599-C1F65D8ADC13}"/>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4138968" y="4887643"/>
                  <a:ext cx="879664" cy="276999"/>
                </a:xfrm>
                <a:prstGeom prst="rect">
                  <a:avLst/>
                </a:prstGeom>
                <a:blipFill>
                  <a:blip r:embed="rId9"/>
                  <a:stretch>
                    <a:fillRect l="-9028" t="-26667" r="-18750" b="-35556"/>
                  </a:stretch>
                </a:blipFill>
              </p:spPr>
              <p:txBody>
                <a:bodyPr/>
                <a:lstStyle/>
                <a:p>
                  <a:r>
                    <a:rPr lang="en-US">
                      <a:noFill/>
                    </a:rPr>
                    <a:t> </a:t>
                  </a:r>
                </a:p>
              </p:txBody>
            </p:sp>
          </mc:Fallback>
        </mc:AlternateContent>
        <p:cxnSp>
          <p:nvCxnSpPr>
            <p:cNvPr id="100" name="Connector: Elbow 99">
              <a:extLst>
                <a:ext uri="{FF2B5EF4-FFF2-40B4-BE49-F238E27FC236}">
                  <a16:creationId xmlns:a16="http://schemas.microsoft.com/office/drawing/2014/main" id="{E2598C12-E3F6-4D03-AD44-5FB7041297B1}"/>
                </a:ext>
                <a:ext uri="{C183D7F6-B498-43B3-948B-1728B52AA6E4}">
                  <adec:decorative xmlns:adec="http://schemas.microsoft.com/office/drawing/2017/decorative" val="1"/>
                </a:ext>
              </a:extLst>
            </p:cNvPr>
            <p:cNvCxnSpPr>
              <a:cxnSpLocks/>
              <a:stCxn id="94" idx="0"/>
              <a:endCxn id="87" idx="1"/>
            </p:cNvCxnSpPr>
            <p:nvPr/>
          </p:nvCxnSpPr>
          <p:spPr>
            <a:xfrm rot="5400000" flipH="1" flipV="1">
              <a:off x="4939129" y="3926888"/>
              <a:ext cx="377924" cy="1001274"/>
            </a:xfrm>
            <a:prstGeom prst="bentConnector2">
              <a:avLst/>
            </a:prstGeom>
            <a:ln w="444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Connector: Elbow 100">
              <a:extLst>
                <a:ext uri="{FF2B5EF4-FFF2-40B4-BE49-F238E27FC236}">
                  <a16:creationId xmlns:a16="http://schemas.microsoft.com/office/drawing/2014/main" id="{606403A7-E2F5-42DA-841C-B84A2BD8C592}"/>
                </a:ext>
                <a:ext uri="{C183D7F6-B498-43B3-948B-1728B52AA6E4}">
                  <adec:decorative xmlns:adec="http://schemas.microsoft.com/office/drawing/2017/decorative" val="1"/>
                </a:ext>
              </a:extLst>
            </p:cNvPr>
            <p:cNvCxnSpPr>
              <a:cxnSpLocks/>
              <a:stCxn id="94" idx="0"/>
              <a:endCxn id="84" idx="1"/>
            </p:cNvCxnSpPr>
            <p:nvPr/>
          </p:nvCxnSpPr>
          <p:spPr>
            <a:xfrm rot="5400000" flipH="1" flipV="1">
              <a:off x="4827075" y="3433414"/>
              <a:ext cx="983453" cy="1382694"/>
            </a:xfrm>
            <a:prstGeom prst="bentConnector2">
              <a:avLst/>
            </a:prstGeom>
            <a:ln w="444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FAB9CE81-E699-4B89-9339-DA2B4C06E808}"/>
                </a:ext>
                <a:ext uri="{C183D7F6-B498-43B3-948B-1728B52AA6E4}">
                  <adec:decorative xmlns:adec="http://schemas.microsoft.com/office/drawing/2017/decorative" val="1"/>
                </a:ext>
              </a:extLst>
            </p:cNvPr>
            <p:cNvCxnSpPr>
              <a:cxnSpLocks/>
              <a:stCxn id="87" idx="2"/>
              <a:endCxn id="82" idx="0"/>
            </p:cNvCxnSpPr>
            <p:nvPr/>
          </p:nvCxnSpPr>
          <p:spPr>
            <a:xfrm>
              <a:off x="6490024" y="4413839"/>
              <a:ext cx="1" cy="215144"/>
            </a:xfrm>
            <a:prstGeom prst="straightConnector1">
              <a:avLst/>
            </a:prstGeom>
            <a:ln w="444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62888B57-3CD6-17AC-9EF1-21B7533EB9E2}"/>
                </a:ext>
                <a:ext uri="{C183D7F6-B498-43B3-948B-1728B52AA6E4}">
                  <adec:decorative xmlns:adec="http://schemas.microsoft.com/office/drawing/2017/decorative" val="1"/>
                </a:ext>
              </a:extLst>
            </p:cNvPr>
            <p:cNvSpPr txBox="1"/>
            <p:nvPr/>
          </p:nvSpPr>
          <p:spPr>
            <a:xfrm>
              <a:off x="7889976" y="4636209"/>
              <a:ext cx="1244465" cy="646331"/>
            </a:xfrm>
            <a:prstGeom prst="rect">
              <a:avLst/>
            </a:prstGeom>
            <a:solidFill>
              <a:schemeClr val="bg1"/>
            </a:solidFill>
            <a:ln w="25400">
              <a:solidFill>
                <a:schemeClr val="accent4"/>
              </a:solidFill>
            </a:ln>
          </p:spPr>
          <p:txBody>
            <a:bodyPr wrap="square" rtlCol="0">
              <a:spAutoFit/>
            </a:bodyPr>
            <a:lstStyle/>
            <a:p>
              <a:pPr algn="ctr"/>
              <a:r>
                <a:rPr lang="en-US" dirty="0">
                  <a:ea typeface="Amazon Ember Light" panose="020B0403020204020204" pitchFamily="34" charset="0"/>
                  <a:cs typeface="Amazon Ember Light" panose="020B0403020204020204" pitchFamily="34" charset="0"/>
                </a:rPr>
                <a:t>Error still too large?</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E84A5EA-B024-8593-0425-FFD798186E46}"/>
                    </a:ext>
                    <a:ext uri="{C183D7F6-B498-43B3-948B-1728B52AA6E4}">
                      <adec:decorative xmlns:adec="http://schemas.microsoft.com/office/drawing/2017/decorative" val="1"/>
                    </a:ext>
                  </a:extLst>
                </p:cNvPr>
                <p:cNvSpPr txBox="1"/>
                <p:nvPr/>
              </p:nvSpPr>
              <p:spPr>
                <a:xfrm>
                  <a:off x="9257064" y="3195204"/>
                  <a:ext cx="2163554"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𝑦</m:t>
                        </m:r>
                        <m:r>
                          <a:rPr lang="en-US" b="0" i="1" smtClean="0">
                            <a:latin typeface="Cambria Math" panose="02040503050406030204" pitchFamily="18" charset="0"/>
                          </a:rPr>
                          <m:t> −</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1</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b="0" i="1" smtClean="0">
                                <a:latin typeface="Cambria Math" panose="02040503050406030204" pitchFamily="18" charset="0"/>
                              </a:rPr>
                              <m:t>2</m:t>
                            </m:r>
                          </m:sub>
                        </m:sSub>
                        <m:r>
                          <a:rPr lang="en-US" b="0" i="1" smtClean="0">
                            <a:latin typeface="Cambria Math" panose="02040503050406030204" pitchFamily="18" charset="0"/>
                          </a:rPr>
                          <m:t>)</m:t>
                        </m:r>
                      </m:oMath>
                    </m:oMathPara>
                  </a14:m>
                  <a:endParaRPr lang="en-US" dirty="0"/>
                </a:p>
              </p:txBody>
            </p:sp>
          </mc:Choice>
          <mc:Fallback xmlns="">
            <p:sp>
              <p:nvSpPr>
                <p:cNvPr id="6" name="TextBox 5">
                  <a:extLst>
                    <a:ext uri="{FF2B5EF4-FFF2-40B4-BE49-F238E27FC236}">
                      <a16:creationId xmlns:a16="http://schemas.microsoft.com/office/drawing/2014/main" id="{6E84A5EA-B024-8593-0425-FFD798186E46}"/>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9257064" y="3195204"/>
                  <a:ext cx="2163554" cy="276999"/>
                </a:xfrm>
                <a:prstGeom prst="rect">
                  <a:avLst/>
                </a:prstGeom>
                <a:blipFill>
                  <a:blip r:embed="rId10"/>
                  <a:stretch>
                    <a:fillRect t="-23913" b="-32609"/>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2044AC08-27BF-6EBB-D775-5BF717319C09}"/>
                </a:ext>
                <a:ext uri="{C183D7F6-B498-43B3-948B-1728B52AA6E4}">
                  <adec:decorative xmlns:adec="http://schemas.microsoft.com/office/drawing/2017/decorative" val="1"/>
                </a:ext>
              </a:extLst>
            </p:cNvPr>
            <p:cNvSpPr txBox="1"/>
            <p:nvPr/>
          </p:nvSpPr>
          <p:spPr>
            <a:xfrm>
              <a:off x="10042757" y="3521414"/>
              <a:ext cx="456088" cy="369332"/>
            </a:xfrm>
            <a:prstGeom prst="rect">
              <a:avLst/>
            </a:prstGeom>
            <a:noFill/>
          </p:spPr>
          <p:txBody>
            <a:bodyPr wrap="square" rtlCol="0">
              <a:spAutoFit/>
            </a:bodyPr>
            <a:lstStyle/>
            <a:p>
              <a:r>
                <a:rPr lang="en-US" b="1" dirty="0">
                  <a:latin typeface="Amazon Ember Light" panose="020B0403020204020204" pitchFamily="34" charset="0"/>
                  <a:ea typeface="Amazon Ember Light" panose="020B0403020204020204" pitchFamily="34" charset="0"/>
                  <a:cs typeface="Amazon Ember Light" panose="020B0403020204020204" pitchFamily="34" charset="0"/>
                </a:rPr>
                <a:t>…</a:t>
              </a:r>
            </a:p>
          </p:txBody>
        </p:sp>
        <p:sp>
          <p:nvSpPr>
            <p:cNvPr id="8" name="TextBox 7">
              <a:extLst>
                <a:ext uri="{FF2B5EF4-FFF2-40B4-BE49-F238E27FC236}">
                  <a16:creationId xmlns:a16="http://schemas.microsoft.com/office/drawing/2014/main" id="{DB682F9F-BB7C-465B-4275-F8D45F50B4F7}"/>
                </a:ext>
                <a:ext uri="{C183D7F6-B498-43B3-948B-1728B52AA6E4}">
                  <adec:decorative xmlns:adec="http://schemas.microsoft.com/office/drawing/2017/decorative" val="1"/>
                </a:ext>
              </a:extLst>
            </p:cNvPr>
            <p:cNvSpPr txBox="1"/>
            <p:nvPr/>
          </p:nvSpPr>
          <p:spPr>
            <a:xfrm>
              <a:off x="10042757" y="4043630"/>
              <a:ext cx="456088" cy="369332"/>
            </a:xfrm>
            <a:prstGeom prst="rect">
              <a:avLst/>
            </a:prstGeom>
            <a:noFill/>
          </p:spPr>
          <p:txBody>
            <a:bodyPr wrap="square" rtlCol="0">
              <a:spAutoFit/>
            </a:bodyPr>
            <a:lstStyle/>
            <a:p>
              <a:r>
                <a:rPr lang="en-US" b="1" dirty="0">
                  <a:latin typeface="Amazon Ember Light" panose="020B0403020204020204" pitchFamily="34" charset="0"/>
                  <a:ea typeface="Amazon Ember Light" panose="020B0403020204020204" pitchFamily="34" charset="0"/>
                  <a:cs typeface="Amazon Ember Light" panose="020B0403020204020204" pitchFamily="34" charset="0"/>
                </a:rPr>
                <a:t>…</a:t>
              </a:r>
            </a:p>
          </p:txBody>
        </p:sp>
        <p:cxnSp>
          <p:nvCxnSpPr>
            <p:cNvPr id="9" name="Connector: Elbow 167">
              <a:extLst>
                <a:ext uri="{FF2B5EF4-FFF2-40B4-BE49-F238E27FC236}">
                  <a16:creationId xmlns:a16="http://schemas.microsoft.com/office/drawing/2014/main" id="{1E8965E3-ED87-D884-9E45-482C1538B8E9}"/>
                </a:ext>
                <a:ext uri="{C183D7F6-B498-43B3-948B-1728B52AA6E4}">
                  <adec:decorative xmlns:adec="http://schemas.microsoft.com/office/drawing/2017/decorative" val="1"/>
                </a:ext>
              </a:extLst>
            </p:cNvPr>
            <p:cNvCxnSpPr>
              <a:cxnSpLocks/>
              <a:stCxn id="5" idx="0"/>
              <a:endCxn id="8" idx="1"/>
            </p:cNvCxnSpPr>
            <p:nvPr/>
          </p:nvCxnSpPr>
          <p:spPr>
            <a:xfrm rot="5400000" flipH="1" flipV="1">
              <a:off x="9073527" y="3666979"/>
              <a:ext cx="407913" cy="1530548"/>
            </a:xfrm>
            <a:prstGeom prst="bentConnector2">
              <a:avLst/>
            </a:prstGeom>
            <a:ln w="444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168">
              <a:extLst>
                <a:ext uri="{FF2B5EF4-FFF2-40B4-BE49-F238E27FC236}">
                  <a16:creationId xmlns:a16="http://schemas.microsoft.com/office/drawing/2014/main" id="{CD5DCCCE-6AFC-80F5-3521-CBFF4E18D3C3}"/>
                </a:ext>
                <a:ext uri="{C183D7F6-B498-43B3-948B-1728B52AA6E4}">
                  <adec:decorative xmlns:adec="http://schemas.microsoft.com/office/drawing/2017/decorative" val="1"/>
                </a:ext>
              </a:extLst>
            </p:cNvPr>
            <p:cNvCxnSpPr>
              <a:cxnSpLocks/>
              <a:stCxn id="5" idx="0"/>
              <a:endCxn id="7" idx="1"/>
            </p:cNvCxnSpPr>
            <p:nvPr/>
          </p:nvCxnSpPr>
          <p:spPr>
            <a:xfrm rot="5400000" flipH="1" flipV="1">
              <a:off x="8812419" y="3405871"/>
              <a:ext cx="930129" cy="1530548"/>
            </a:xfrm>
            <a:prstGeom prst="bentConnector2">
              <a:avLst/>
            </a:prstGeom>
            <a:ln w="444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98326AD-7D26-FCC1-E84C-675E9EC56165}"/>
                </a:ext>
                <a:ext uri="{C183D7F6-B498-43B3-948B-1728B52AA6E4}">
                  <adec:decorative xmlns:adec="http://schemas.microsoft.com/office/drawing/2017/decorative" val="1"/>
                </a:ext>
              </a:extLst>
            </p:cNvPr>
            <p:cNvCxnSpPr>
              <a:cxnSpLocks/>
              <a:endCxn id="5" idx="1"/>
            </p:cNvCxnSpPr>
            <p:nvPr/>
          </p:nvCxnSpPr>
          <p:spPr>
            <a:xfrm>
              <a:off x="7610267" y="4952149"/>
              <a:ext cx="279709" cy="7226"/>
            </a:xfrm>
            <a:prstGeom prst="straightConnector1">
              <a:avLst/>
            </a:prstGeom>
            <a:ln w="444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016988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2C7D385-2B2F-49B1-93C4-A69140FBDC95}"/>
              </a:ext>
            </a:extLst>
          </p:cNvPr>
          <p:cNvSpPr>
            <a:spLocks noGrp="1"/>
          </p:cNvSpPr>
          <p:nvPr>
            <p:ph type="sldNum" idx="97"/>
          </p:nvPr>
        </p:nvSpPr>
        <p:spPr/>
        <p:txBody>
          <a:bodyPr/>
          <a:lstStyle/>
          <a:p>
            <a:fld id="{86A8BF56-6CB3-514C-9A64-F39D95C9E25B}" type="slidenum">
              <a:rPr lang="en-US" smtClean="0"/>
              <a:t>46</a:t>
            </a:fld>
            <a:endParaRPr lang="en-US" dirty="0"/>
          </a:p>
        </p:txBody>
      </p:sp>
      <p:sp>
        <p:nvSpPr>
          <p:cNvPr id="2" name="Title 1">
            <a:extLst>
              <a:ext uri="{FF2B5EF4-FFF2-40B4-BE49-F238E27FC236}">
                <a16:creationId xmlns:a16="http://schemas.microsoft.com/office/drawing/2014/main" id="{BA0B51A1-E9B1-2C4E-04D7-BF1F0E5D0605}"/>
              </a:ext>
            </a:extLst>
          </p:cNvPr>
          <p:cNvSpPr>
            <a:spLocks noGrp="1"/>
          </p:cNvSpPr>
          <p:nvPr>
            <p:ph type="title" idx="1"/>
          </p:nvPr>
        </p:nvSpPr>
        <p:spPr/>
        <p:txBody>
          <a:bodyPr>
            <a:normAutofit fontScale="90000"/>
          </a:bodyPr>
          <a:lstStyle/>
          <a:p>
            <a:r>
              <a:rPr lang="en-US" dirty="0"/>
              <a:t>Source graphic: Stacking (1 of 2)</a:t>
            </a:r>
          </a:p>
        </p:txBody>
      </p:sp>
      <p:sp>
        <p:nvSpPr>
          <p:cNvPr id="11" name="Content Placeholder 10">
            <a:extLst>
              <a:ext uri="{FF2B5EF4-FFF2-40B4-BE49-F238E27FC236}">
                <a16:creationId xmlns:a16="http://schemas.microsoft.com/office/drawing/2014/main" id="{5D17A3E3-8E3B-5114-376A-56C591AC236B}"/>
              </a:ext>
            </a:extLst>
          </p:cNvPr>
          <p:cNvSpPr>
            <a:spLocks noGrp="1"/>
          </p:cNvSpPr>
          <p:nvPr>
            <p:ph idx="2"/>
          </p:nvPr>
        </p:nvSpPr>
        <p:spPr/>
        <p:txBody>
          <a:bodyPr/>
          <a:lstStyle/>
          <a:p>
            <a:endParaRPr lang="en-US"/>
          </a:p>
        </p:txBody>
      </p:sp>
      <p:grpSp>
        <p:nvGrpSpPr>
          <p:cNvPr id="9" name="Group 8">
            <a:extLst>
              <a:ext uri="{FF2B5EF4-FFF2-40B4-BE49-F238E27FC236}">
                <a16:creationId xmlns:a16="http://schemas.microsoft.com/office/drawing/2014/main" id="{C10E413E-A607-4BB7-8C87-6BB0CA1919E9}"/>
              </a:ext>
            </a:extLst>
          </p:cNvPr>
          <p:cNvGrpSpPr/>
          <p:nvPr/>
        </p:nvGrpSpPr>
        <p:grpSpPr>
          <a:xfrm>
            <a:off x="218751" y="2940596"/>
            <a:ext cx="11613585" cy="3038685"/>
            <a:chOff x="218751" y="2940596"/>
            <a:chExt cx="11613585" cy="3038685"/>
          </a:xfrm>
        </p:grpSpPr>
        <p:sp>
          <p:nvSpPr>
            <p:cNvPr id="10" name="TextBox 9">
              <a:extLst>
                <a:ext uri="{FF2B5EF4-FFF2-40B4-BE49-F238E27FC236}">
                  <a16:creationId xmlns:a16="http://schemas.microsoft.com/office/drawing/2014/main" id="{805DA001-C9BF-AEF6-A9F8-149322C1FD67}"/>
                </a:ext>
              </a:extLst>
            </p:cNvPr>
            <p:cNvSpPr txBox="1"/>
            <p:nvPr/>
          </p:nvSpPr>
          <p:spPr>
            <a:xfrm>
              <a:off x="10384896" y="4105995"/>
              <a:ext cx="1447440" cy="707886"/>
            </a:xfrm>
            <a:prstGeom prst="rect">
              <a:avLst/>
            </a:prstGeom>
            <a:noFill/>
          </p:spPr>
          <p:txBody>
            <a:bodyPr wrap="square" rtlCol="0">
              <a:spAutoFit/>
            </a:bodyPr>
            <a:lstStyle/>
            <a:p>
              <a:pPr algn="ctr"/>
              <a:r>
                <a:rPr lang="en-US" sz="2000" dirty="0">
                  <a:solidFill>
                    <a:schemeClr val="tx2"/>
                  </a:solidFill>
                  <a:ea typeface="Amazon Ember Light" panose="020B0403020204020204" pitchFamily="34" charset="0"/>
                  <a:cs typeface="Amazon Ember Light" panose="020B0403020204020204" pitchFamily="34" charset="0"/>
                </a:rPr>
                <a:t>Ensemble prediction</a:t>
              </a:r>
            </a:p>
          </p:txBody>
        </p:sp>
        <p:sp>
          <p:nvSpPr>
            <p:cNvPr id="12" name="Rectangle 11">
              <a:extLst>
                <a:ext uri="{FF2B5EF4-FFF2-40B4-BE49-F238E27FC236}">
                  <a16:creationId xmlns:a16="http://schemas.microsoft.com/office/drawing/2014/main" id="{93EDC2F2-BB3E-52DC-8534-2D51AC476489}"/>
                </a:ext>
              </a:extLst>
            </p:cNvPr>
            <p:cNvSpPr/>
            <p:nvPr/>
          </p:nvSpPr>
          <p:spPr>
            <a:xfrm>
              <a:off x="218751" y="4298742"/>
              <a:ext cx="869025" cy="322392"/>
            </a:xfrm>
            <a:prstGeom prst="rect">
              <a:avLst/>
            </a:prstGeom>
            <a:solidFill>
              <a:schemeClr val="accent6"/>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n w="0"/>
                  <a:solidFill>
                    <a:schemeClr val="bg1"/>
                  </a:solidFill>
                  <a:ea typeface="Amazon Ember Light" panose="020B0403020204020204" pitchFamily="34" charset="0"/>
                  <a:cs typeface="Amazon Ember Light" panose="020B0403020204020204" pitchFamily="34" charset="0"/>
                </a:rPr>
                <a:t>Data</a:t>
              </a:r>
              <a:r>
                <a:rPr lang="en-US" sz="2000" b="1" dirty="0">
                  <a:solidFill>
                    <a:schemeClr val="bg1"/>
                  </a:solidFill>
                  <a:ea typeface="Amazon Ember Light" panose="020B0403020204020204" pitchFamily="34" charset="0"/>
                  <a:cs typeface="Amazon Ember Light" panose="020B0403020204020204" pitchFamily="34" charset="0"/>
                </a:rPr>
                <a:t> </a:t>
              </a:r>
            </a:p>
          </p:txBody>
        </p:sp>
        <p:grpSp>
          <p:nvGrpSpPr>
            <p:cNvPr id="6" name="Group 5">
              <a:extLst>
                <a:ext uri="{FF2B5EF4-FFF2-40B4-BE49-F238E27FC236}">
                  <a16:creationId xmlns:a16="http://schemas.microsoft.com/office/drawing/2014/main" id="{B898D66C-9C24-4B63-8D96-8E0E51F47E95}"/>
                </a:ext>
              </a:extLst>
            </p:cNvPr>
            <p:cNvGrpSpPr/>
            <p:nvPr/>
          </p:nvGrpSpPr>
          <p:grpSpPr>
            <a:xfrm>
              <a:off x="2614780" y="2940596"/>
              <a:ext cx="1649606" cy="3038685"/>
              <a:chOff x="2974444" y="3012786"/>
              <a:chExt cx="1649606" cy="3038685"/>
            </a:xfrm>
          </p:grpSpPr>
          <p:sp>
            <p:nvSpPr>
              <p:cNvPr id="17" name="Rectangle 16">
                <a:extLst>
                  <a:ext uri="{FF2B5EF4-FFF2-40B4-BE49-F238E27FC236}">
                    <a16:creationId xmlns:a16="http://schemas.microsoft.com/office/drawing/2014/main" id="{84553069-8579-D40D-40BE-73D6520356A3}"/>
                  </a:ext>
                </a:extLst>
              </p:cNvPr>
              <p:cNvSpPr/>
              <p:nvPr/>
            </p:nvSpPr>
            <p:spPr>
              <a:xfrm>
                <a:off x="2974444" y="3012786"/>
                <a:ext cx="1649606" cy="325302"/>
              </a:xfrm>
              <a:prstGeom prst="rect">
                <a:avLst/>
              </a:prstGeom>
              <a:solidFill>
                <a:schemeClr val="accent5"/>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n w="0"/>
                    <a:solidFill>
                      <a:schemeClr val="bg1"/>
                    </a:solidFill>
                    <a:ea typeface="Amazon Ember Light" panose="020B0403020204020204" pitchFamily="34" charset="0"/>
                    <a:cs typeface="Amazon Ember Light" panose="020B0403020204020204" pitchFamily="34" charset="0"/>
                  </a:rPr>
                  <a:t>Model 1 </a:t>
                </a:r>
              </a:p>
            </p:txBody>
          </p:sp>
          <p:sp>
            <p:nvSpPr>
              <p:cNvPr id="8" name="TextBox 7">
                <a:extLst>
                  <a:ext uri="{FF2B5EF4-FFF2-40B4-BE49-F238E27FC236}">
                    <a16:creationId xmlns:a16="http://schemas.microsoft.com/office/drawing/2014/main" id="{C0B7E75E-B8AB-FFFB-7FF4-6D6E9A30510E}"/>
                  </a:ext>
                </a:extLst>
              </p:cNvPr>
              <p:cNvSpPr txBox="1"/>
              <p:nvPr/>
            </p:nvSpPr>
            <p:spPr>
              <a:xfrm rot="16200000">
                <a:off x="3382781" y="4831395"/>
                <a:ext cx="650056" cy="707886"/>
              </a:xfrm>
              <a:prstGeom prst="rect">
                <a:avLst/>
              </a:prstGeom>
              <a:noFill/>
            </p:spPr>
            <p:txBody>
              <a:bodyPr wrap="square" rtlCol="0">
                <a:spAutoFit/>
              </a:bodyPr>
              <a:lstStyle/>
              <a:p>
                <a:r>
                  <a:rPr lang="en-US" sz="4000" dirty="0"/>
                  <a:t>…</a:t>
                </a:r>
              </a:p>
            </p:txBody>
          </p:sp>
          <p:sp>
            <p:nvSpPr>
              <p:cNvPr id="26" name="Rectangle 25">
                <a:extLst>
                  <a:ext uri="{FF2B5EF4-FFF2-40B4-BE49-F238E27FC236}">
                    <a16:creationId xmlns:a16="http://schemas.microsoft.com/office/drawing/2014/main" id="{21388915-A60F-4790-0A95-C0FC0A66A9DD}"/>
                  </a:ext>
                </a:extLst>
              </p:cNvPr>
              <p:cNvSpPr/>
              <p:nvPr/>
            </p:nvSpPr>
            <p:spPr>
              <a:xfrm>
                <a:off x="2974444" y="3665995"/>
                <a:ext cx="1649606" cy="325302"/>
              </a:xfrm>
              <a:prstGeom prst="rect">
                <a:avLst/>
              </a:prstGeom>
              <a:solidFill>
                <a:schemeClr val="accent5"/>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n w="0"/>
                    <a:solidFill>
                      <a:schemeClr val="bg1"/>
                    </a:solidFill>
                    <a:ea typeface="Amazon Ember Light" panose="020B0403020204020204" pitchFamily="34" charset="0"/>
                    <a:cs typeface="Amazon Ember Light" panose="020B0403020204020204" pitchFamily="34" charset="0"/>
                  </a:rPr>
                  <a:t>Model 2 </a:t>
                </a:r>
              </a:p>
            </p:txBody>
          </p:sp>
          <p:sp>
            <p:nvSpPr>
              <p:cNvPr id="27" name="Rectangle 26">
                <a:extLst>
                  <a:ext uri="{FF2B5EF4-FFF2-40B4-BE49-F238E27FC236}">
                    <a16:creationId xmlns:a16="http://schemas.microsoft.com/office/drawing/2014/main" id="{F8042E24-B907-1D89-C301-60424BD183D7}"/>
                  </a:ext>
                </a:extLst>
              </p:cNvPr>
              <p:cNvSpPr/>
              <p:nvPr/>
            </p:nvSpPr>
            <p:spPr>
              <a:xfrm>
                <a:off x="2974444" y="4319204"/>
                <a:ext cx="1649606" cy="325302"/>
              </a:xfrm>
              <a:prstGeom prst="rect">
                <a:avLst/>
              </a:prstGeom>
              <a:solidFill>
                <a:schemeClr val="accent5"/>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n w="0"/>
                    <a:solidFill>
                      <a:schemeClr val="bg1"/>
                    </a:solidFill>
                    <a:ea typeface="Amazon Ember Light" panose="020B0403020204020204" pitchFamily="34" charset="0"/>
                    <a:cs typeface="Amazon Ember Light" panose="020B0403020204020204" pitchFamily="34" charset="0"/>
                  </a:rPr>
                  <a:t>Model 3 </a:t>
                </a:r>
              </a:p>
            </p:txBody>
          </p:sp>
          <p:sp>
            <p:nvSpPr>
              <p:cNvPr id="28" name="Rectangle 27">
                <a:extLst>
                  <a:ext uri="{FF2B5EF4-FFF2-40B4-BE49-F238E27FC236}">
                    <a16:creationId xmlns:a16="http://schemas.microsoft.com/office/drawing/2014/main" id="{7B4A0E26-1686-0257-9DCF-8C665FA25566}"/>
                  </a:ext>
                </a:extLst>
              </p:cNvPr>
              <p:cNvSpPr/>
              <p:nvPr/>
            </p:nvSpPr>
            <p:spPr>
              <a:xfrm>
                <a:off x="2974444" y="5726169"/>
                <a:ext cx="1649606" cy="325302"/>
              </a:xfrm>
              <a:prstGeom prst="rect">
                <a:avLst/>
              </a:prstGeom>
              <a:solidFill>
                <a:schemeClr val="accent5"/>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n w="0"/>
                    <a:solidFill>
                      <a:schemeClr val="bg1"/>
                    </a:solidFill>
                    <a:ea typeface="Amazon Ember Light" panose="020B0403020204020204" pitchFamily="34" charset="0"/>
                    <a:cs typeface="Amazon Ember Light" panose="020B0403020204020204" pitchFamily="34" charset="0"/>
                  </a:rPr>
                  <a:t>Model N </a:t>
                </a:r>
              </a:p>
            </p:txBody>
          </p:sp>
        </p:grpSp>
        <p:cxnSp>
          <p:nvCxnSpPr>
            <p:cNvPr id="35" name="Straight Arrow Connector 34">
              <a:extLst>
                <a:ext uri="{FF2B5EF4-FFF2-40B4-BE49-F238E27FC236}">
                  <a16:creationId xmlns:a16="http://schemas.microsoft.com/office/drawing/2014/main" id="{E61F5FFB-AD44-1DD5-1465-00D05BEE451C}"/>
                </a:ext>
              </a:extLst>
            </p:cNvPr>
            <p:cNvCxnSpPr>
              <a:cxnSpLocks/>
              <a:endCxn id="17" idx="1"/>
            </p:cNvCxnSpPr>
            <p:nvPr/>
          </p:nvCxnSpPr>
          <p:spPr>
            <a:xfrm flipV="1">
              <a:off x="1087776" y="3103247"/>
              <a:ext cx="1527004" cy="1261122"/>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A2CC919D-6030-D577-7A45-B1452BE87534}"/>
                </a:ext>
              </a:extLst>
            </p:cNvPr>
            <p:cNvCxnSpPr>
              <a:cxnSpLocks/>
              <a:stCxn id="12" idx="3"/>
            </p:cNvCxnSpPr>
            <p:nvPr/>
          </p:nvCxnSpPr>
          <p:spPr>
            <a:xfrm flipV="1">
              <a:off x="1087776" y="3754692"/>
              <a:ext cx="1527004" cy="705246"/>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0271E35-DC46-B48D-1007-5E3FF79B78FA}"/>
                </a:ext>
              </a:extLst>
            </p:cNvPr>
            <p:cNvCxnSpPr>
              <a:cxnSpLocks/>
              <a:stCxn id="12" idx="3"/>
            </p:cNvCxnSpPr>
            <p:nvPr/>
          </p:nvCxnSpPr>
          <p:spPr>
            <a:xfrm flipV="1">
              <a:off x="1087776" y="4406135"/>
              <a:ext cx="1527004" cy="53803"/>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5074D36F-F479-9260-4236-A10A939B0CA9}"/>
                </a:ext>
              </a:extLst>
            </p:cNvPr>
            <p:cNvCxnSpPr>
              <a:cxnSpLocks/>
              <a:stCxn id="12" idx="3"/>
            </p:cNvCxnSpPr>
            <p:nvPr/>
          </p:nvCxnSpPr>
          <p:spPr>
            <a:xfrm>
              <a:off x="1087776" y="4459938"/>
              <a:ext cx="1527004" cy="1391345"/>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C8D5D61B-FA72-4DB9-9CA9-22F8C1D1E854}"/>
                </a:ext>
              </a:extLst>
            </p:cNvPr>
            <p:cNvGrpSpPr/>
            <p:nvPr/>
          </p:nvGrpSpPr>
          <p:grpSpPr>
            <a:xfrm>
              <a:off x="5522215" y="3234699"/>
              <a:ext cx="1969741" cy="2450478"/>
              <a:chOff x="5881879" y="3232203"/>
              <a:chExt cx="1969741" cy="2450478"/>
            </a:xfrm>
          </p:grpSpPr>
          <p:sp>
            <p:nvSpPr>
              <p:cNvPr id="45" name="Left Brace 44">
                <a:extLst>
                  <a:ext uri="{FF2B5EF4-FFF2-40B4-BE49-F238E27FC236}">
                    <a16:creationId xmlns:a16="http://schemas.microsoft.com/office/drawing/2014/main" id="{F29FA8F8-D0DD-E699-86EA-EB395E0F86CA}"/>
                  </a:ext>
                </a:extLst>
              </p:cNvPr>
              <p:cNvSpPr/>
              <p:nvPr/>
            </p:nvSpPr>
            <p:spPr>
              <a:xfrm>
                <a:off x="5881879" y="3232203"/>
                <a:ext cx="332509" cy="2450478"/>
              </a:xfrm>
              <a:prstGeom prst="leftBrace">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 name="Left Brace 45">
                <a:extLst>
                  <a:ext uri="{FF2B5EF4-FFF2-40B4-BE49-F238E27FC236}">
                    <a16:creationId xmlns:a16="http://schemas.microsoft.com/office/drawing/2014/main" id="{74385617-BEE7-65E7-2177-BC248959F42F}"/>
                  </a:ext>
                </a:extLst>
              </p:cNvPr>
              <p:cNvSpPr/>
              <p:nvPr/>
            </p:nvSpPr>
            <p:spPr>
              <a:xfrm rot="10800000">
                <a:off x="7519111" y="3232203"/>
                <a:ext cx="332509" cy="2450478"/>
              </a:xfrm>
              <a:prstGeom prst="leftBrace">
                <a:avLst/>
              </a:prstGeom>
              <a:ln w="38100">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570EC82E-5327-4026-9C54-E891C5CABD20}"/>
                  </a:ext>
                </a:extLst>
              </p:cNvPr>
              <p:cNvGrpSpPr/>
              <p:nvPr/>
            </p:nvGrpSpPr>
            <p:grpSpPr>
              <a:xfrm>
                <a:off x="6001428" y="3334058"/>
                <a:ext cx="1708874" cy="2246769"/>
                <a:chOff x="6001428" y="3277446"/>
                <a:chExt cx="1708874" cy="2246769"/>
              </a:xfrm>
            </p:grpSpPr>
            <p:sp>
              <p:nvSpPr>
                <p:cNvPr id="18" name="TextBox 17">
                  <a:extLst>
                    <a:ext uri="{FF2B5EF4-FFF2-40B4-BE49-F238E27FC236}">
                      <a16:creationId xmlns:a16="http://schemas.microsoft.com/office/drawing/2014/main" id="{9AE0D16C-8AA0-3895-5A64-A4268FE875A9}"/>
                    </a:ext>
                  </a:extLst>
                </p:cNvPr>
                <p:cNvSpPr txBox="1"/>
                <p:nvPr/>
              </p:nvSpPr>
              <p:spPr>
                <a:xfrm>
                  <a:off x="6001428" y="3277446"/>
                  <a:ext cx="1708874" cy="2246769"/>
                </a:xfrm>
                <a:prstGeom prst="rect">
                  <a:avLst/>
                </a:prstGeom>
                <a:noFill/>
              </p:spPr>
              <p:txBody>
                <a:bodyPr wrap="square" rtlCol="0">
                  <a:spAutoFit/>
                </a:bodyPr>
                <a:lstStyle/>
                <a:p>
                  <a:pPr algn="ctr"/>
                  <a:r>
                    <a:rPr lang="en-US" sz="2000" dirty="0">
                      <a:solidFill>
                        <a:schemeClr val="tx2"/>
                      </a:solidFill>
                      <a:ea typeface="Amazon Ember Light" panose="020B0403020204020204" pitchFamily="34" charset="0"/>
                      <a:cs typeface="Amazon Ember Light" panose="020B0403020204020204" pitchFamily="34" charset="0"/>
                    </a:rPr>
                    <a:t>Prediction 1</a:t>
                  </a:r>
                </a:p>
                <a:p>
                  <a:pPr algn="ctr"/>
                  <a:r>
                    <a:rPr lang="en-US" sz="2000" dirty="0">
                      <a:solidFill>
                        <a:schemeClr val="tx2"/>
                      </a:solidFill>
                      <a:ea typeface="Amazon Ember Light" panose="020B0403020204020204" pitchFamily="34" charset="0"/>
                      <a:cs typeface="Amazon Ember Light" panose="020B0403020204020204" pitchFamily="34" charset="0"/>
                    </a:rPr>
                    <a:t>Prediction 2</a:t>
                  </a:r>
                </a:p>
                <a:p>
                  <a:pPr algn="ctr"/>
                  <a:r>
                    <a:rPr lang="en-US" sz="2000" dirty="0">
                      <a:solidFill>
                        <a:schemeClr val="tx2"/>
                      </a:solidFill>
                      <a:ea typeface="Amazon Ember Light" panose="020B0403020204020204" pitchFamily="34" charset="0"/>
                      <a:cs typeface="Amazon Ember Light" panose="020B0403020204020204" pitchFamily="34" charset="0"/>
                    </a:rPr>
                    <a:t>Prediction 3</a:t>
                  </a:r>
                </a:p>
                <a:p>
                  <a:pPr algn="ctr"/>
                  <a:endParaRPr lang="en-US" sz="2000" dirty="0">
                    <a:solidFill>
                      <a:schemeClr val="tx2"/>
                    </a:solidFill>
                    <a:ea typeface="Amazon Ember Light" panose="020B0403020204020204" pitchFamily="34" charset="0"/>
                    <a:cs typeface="Amazon Ember Light" panose="020B0403020204020204" pitchFamily="34" charset="0"/>
                  </a:endParaRPr>
                </a:p>
                <a:p>
                  <a:pPr algn="ctr"/>
                  <a:endParaRPr lang="en-US" sz="2000" dirty="0">
                    <a:solidFill>
                      <a:schemeClr val="tx2"/>
                    </a:solidFill>
                    <a:ea typeface="Amazon Ember Light" panose="020B0403020204020204" pitchFamily="34" charset="0"/>
                    <a:cs typeface="Amazon Ember Light" panose="020B0403020204020204" pitchFamily="34" charset="0"/>
                  </a:endParaRPr>
                </a:p>
                <a:p>
                  <a:pPr algn="ctr"/>
                  <a:endParaRPr lang="en-US" sz="2000" dirty="0">
                    <a:solidFill>
                      <a:schemeClr val="tx2"/>
                    </a:solidFill>
                    <a:ea typeface="Amazon Ember Light" panose="020B0403020204020204" pitchFamily="34" charset="0"/>
                    <a:cs typeface="Amazon Ember Light" panose="020B0403020204020204" pitchFamily="34" charset="0"/>
                  </a:endParaRPr>
                </a:p>
                <a:p>
                  <a:pPr algn="ctr"/>
                  <a:r>
                    <a:rPr lang="en-US" sz="2000" dirty="0">
                      <a:solidFill>
                        <a:schemeClr val="tx2"/>
                      </a:solidFill>
                      <a:ea typeface="Amazon Ember Light" panose="020B0403020204020204" pitchFamily="34" charset="0"/>
                      <a:cs typeface="Amazon Ember Light" panose="020B0403020204020204" pitchFamily="34" charset="0"/>
                    </a:rPr>
                    <a:t>Prediction N</a:t>
                  </a:r>
                  <a:endParaRPr lang="en-US" sz="2000" b="1" dirty="0">
                    <a:solidFill>
                      <a:schemeClr val="tx2"/>
                    </a:solidFill>
                    <a:ea typeface="Amazon Ember Light" panose="020B0403020204020204" pitchFamily="34" charset="0"/>
                    <a:cs typeface="Amazon Ember Light" panose="020B0403020204020204" pitchFamily="34" charset="0"/>
                  </a:endParaRPr>
                </a:p>
              </p:txBody>
            </p:sp>
            <p:sp>
              <p:nvSpPr>
                <p:cNvPr id="47" name="TextBox 46">
                  <a:extLst>
                    <a:ext uri="{FF2B5EF4-FFF2-40B4-BE49-F238E27FC236}">
                      <a16:creationId xmlns:a16="http://schemas.microsoft.com/office/drawing/2014/main" id="{6FE277C4-A74D-2066-78ED-52CA6639E15D}"/>
                    </a:ext>
                  </a:extLst>
                </p:cNvPr>
                <p:cNvSpPr txBox="1"/>
                <p:nvPr/>
              </p:nvSpPr>
              <p:spPr>
                <a:xfrm rot="16200000">
                  <a:off x="6392609" y="4337649"/>
                  <a:ext cx="650056" cy="707886"/>
                </a:xfrm>
                <a:prstGeom prst="rect">
                  <a:avLst/>
                </a:prstGeom>
                <a:noFill/>
              </p:spPr>
              <p:txBody>
                <a:bodyPr wrap="square" rtlCol="0">
                  <a:spAutoFit/>
                </a:bodyPr>
                <a:lstStyle/>
                <a:p>
                  <a:r>
                    <a:rPr lang="en-US" sz="4000" dirty="0"/>
                    <a:t>…</a:t>
                  </a:r>
                </a:p>
              </p:txBody>
            </p:sp>
          </p:grpSp>
        </p:grpSp>
        <p:cxnSp>
          <p:nvCxnSpPr>
            <p:cNvPr id="48" name="Straight Arrow Connector 47">
              <a:extLst>
                <a:ext uri="{FF2B5EF4-FFF2-40B4-BE49-F238E27FC236}">
                  <a16:creationId xmlns:a16="http://schemas.microsoft.com/office/drawing/2014/main" id="{774B41BE-3C87-C30C-1574-EB2BACC8268D}"/>
                </a:ext>
              </a:extLst>
            </p:cNvPr>
            <p:cNvCxnSpPr>
              <a:cxnSpLocks/>
              <a:stCxn id="17" idx="3"/>
              <a:endCxn id="45" idx="1"/>
            </p:cNvCxnSpPr>
            <p:nvPr/>
          </p:nvCxnSpPr>
          <p:spPr>
            <a:xfrm>
              <a:off x="4264386" y="3103247"/>
              <a:ext cx="1257829" cy="1356691"/>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995FDA31-6CE2-67EB-F57F-B722A2E2F2A8}"/>
                </a:ext>
              </a:extLst>
            </p:cNvPr>
            <p:cNvCxnSpPr>
              <a:cxnSpLocks/>
              <a:endCxn id="45" idx="1"/>
            </p:cNvCxnSpPr>
            <p:nvPr/>
          </p:nvCxnSpPr>
          <p:spPr>
            <a:xfrm>
              <a:off x="4277268" y="3754691"/>
              <a:ext cx="1244947" cy="705247"/>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6760F9CA-9026-9599-2C97-221A7348CCE5}"/>
                </a:ext>
              </a:extLst>
            </p:cNvPr>
            <p:cNvCxnSpPr>
              <a:cxnSpLocks/>
              <a:endCxn id="45" idx="1"/>
            </p:cNvCxnSpPr>
            <p:nvPr/>
          </p:nvCxnSpPr>
          <p:spPr>
            <a:xfrm>
              <a:off x="4277268" y="4428638"/>
              <a:ext cx="1244947" cy="31300"/>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F224BD28-7AB0-48EC-BEA2-029A0CFB2BF9}"/>
                </a:ext>
              </a:extLst>
            </p:cNvPr>
            <p:cNvCxnSpPr>
              <a:cxnSpLocks/>
              <a:endCxn id="45" idx="1"/>
            </p:cNvCxnSpPr>
            <p:nvPr/>
          </p:nvCxnSpPr>
          <p:spPr>
            <a:xfrm flipV="1">
              <a:off x="4277268" y="4459938"/>
              <a:ext cx="1244947" cy="1369970"/>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554759C1-CCC5-C3A8-B5B6-3D609B057B6D}"/>
                </a:ext>
              </a:extLst>
            </p:cNvPr>
            <p:cNvSpPr/>
            <p:nvPr/>
          </p:nvSpPr>
          <p:spPr>
            <a:xfrm>
              <a:off x="8241052" y="4100395"/>
              <a:ext cx="1649606" cy="719087"/>
            </a:xfrm>
            <a:prstGeom prst="rect">
              <a:avLst/>
            </a:prstGeom>
            <a:solidFill>
              <a:schemeClr val="accent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n w="0"/>
                  <a:solidFill>
                    <a:schemeClr val="tx2"/>
                  </a:solidFill>
                  <a:ea typeface="Amazon Ember Light" panose="020B0403020204020204" pitchFamily="34" charset="0"/>
                  <a:cs typeface="Amazon Ember Light" panose="020B0403020204020204" pitchFamily="34" charset="0"/>
                </a:rPr>
                <a:t>Meta learner</a:t>
              </a:r>
            </a:p>
          </p:txBody>
        </p:sp>
        <p:cxnSp>
          <p:nvCxnSpPr>
            <p:cNvPr id="62" name="Straight Arrow Connector 61">
              <a:extLst>
                <a:ext uri="{FF2B5EF4-FFF2-40B4-BE49-F238E27FC236}">
                  <a16:creationId xmlns:a16="http://schemas.microsoft.com/office/drawing/2014/main" id="{16173DCA-A06E-D984-E2D4-5A56F5FC2BFA}"/>
                </a:ext>
              </a:extLst>
            </p:cNvPr>
            <p:cNvCxnSpPr>
              <a:cxnSpLocks/>
              <a:stCxn id="46" idx="1"/>
              <a:endCxn id="61" idx="1"/>
            </p:cNvCxnSpPr>
            <p:nvPr/>
          </p:nvCxnSpPr>
          <p:spPr>
            <a:xfrm>
              <a:off x="7491956" y="4459938"/>
              <a:ext cx="749096" cy="1"/>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C21F0E7A-C10D-B812-0742-E327BE1350EC}"/>
                </a:ext>
              </a:extLst>
            </p:cNvPr>
            <p:cNvCxnSpPr>
              <a:cxnSpLocks/>
              <a:stCxn id="61" idx="3"/>
              <a:endCxn id="10" idx="1"/>
            </p:cNvCxnSpPr>
            <p:nvPr/>
          </p:nvCxnSpPr>
          <p:spPr>
            <a:xfrm flipV="1">
              <a:off x="9890658" y="4459938"/>
              <a:ext cx="494238" cy="1"/>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422446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E8EC753-F018-4F68-A00D-3BC8554B8612}"/>
              </a:ext>
            </a:extLst>
          </p:cNvPr>
          <p:cNvSpPr>
            <a:spLocks noGrp="1"/>
          </p:cNvSpPr>
          <p:nvPr>
            <p:ph type="sldNum" idx="97"/>
          </p:nvPr>
        </p:nvSpPr>
        <p:spPr/>
        <p:txBody>
          <a:bodyPr/>
          <a:lstStyle/>
          <a:p>
            <a:fld id="{86A8BF56-6CB3-514C-9A64-F39D95C9E25B}" type="slidenum">
              <a:rPr lang="en-US" smtClean="0"/>
              <a:t>47</a:t>
            </a:fld>
            <a:endParaRPr lang="en-US" dirty="0"/>
          </a:p>
        </p:txBody>
      </p:sp>
      <p:sp>
        <p:nvSpPr>
          <p:cNvPr id="2" name="Title 1">
            <a:extLst>
              <a:ext uri="{FF2B5EF4-FFF2-40B4-BE49-F238E27FC236}">
                <a16:creationId xmlns:a16="http://schemas.microsoft.com/office/drawing/2014/main" id="{B24E2FDC-6610-390B-441E-FBB4AE2F266A}"/>
              </a:ext>
            </a:extLst>
          </p:cNvPr>
          <p:cNvSpPr>
            <a:spLocks noGrp="1"/>
          </p:cNvSpPr>
          <p:nvPr>
            <p:ph type="title" idx="1"/>
          </p:nvPr>
        </p:nvSpPr>
        <p:spPr/>
        <p:txBody>
          <a:bodyPr>
            <a:noAutofit/>
          </a:bodyPr>
          <a:lstStyle/>
          <a:p>
            <a:r>
              <a:rPr lang="en-US" sz="3600" dirty="0"/>
              <a:t>Source graphic: AutoGluon: Multilayer stacking</a:t>
            </a:r>
          </a:p>
        </p:txBody>
      </p:sp>
      <p:sp>
        <p:nvSpPr>
          <p:cNvPr id="7" name="Content Placeholder 6">
            <a:extLst>
              <a:ext uri="{FF2B5EF4-FFF2-40B4-BE49-F238E27FC236}">
                <a16:creationId xmlns:a16="http://schemas.microsoft.com/office/drawing/2014/main" id="{0A68457F-FE8C-1861-3988-DF2B8781E2F4}"/>
              </a:ext>
            </a:extLst>
          </p:cNvPr>
          <p:cNvSpPr>
            <a:spLocks noGrp="1"/>
          </p:cNvSpPr>
          <p:nvPr>
            <p:ph idx="2"/>
          </p:nvPr>
        </p:nvSpPr>
        <p:spPr/>
        <p:txBody>
          <a:bodyPr/>
          <a:lstStyle/>
          <a:p>
            <a:endParaRPr lang="en-US"/>
          </a:p>
        </p:txBody>
      </p:sp>
      <p:grpSp>
        <p:nvGrpSpPr>
          <p:cNvPr id="41" name="Group 40" descr="Autogluon's stacking architecture. ">
            <a:extLst>
              <a:ext uri="{FF2B5EF4-FFF2-40B4-BE49-F238E27FC236}">
                <a16:creationId xmlns:a16="http://schemas.microsoft.com/office/drawing/2014/main" id="{CD62ED89-8AE7-9D06-ADAC-379121E937FA}"/>
              </a:ext>
              <a:ext uri="{C183D7F6-B498-43B3-948B-1728B52AA6E4}">
                <adec:decorative xmlns:adec="http://schemas.microsoft.com/office/drawing/2017/decorative" val="0"/>
              </a:ext>
            </a:extLst>
          </p:cNvPr>
          <p:cNvGrpSpPr/>
          <p:nvPr/>
        </p:nvGrpSpPr>
        <p:grpSpPr>
          <a:xfrm>
            <a:off x="6701845" y="1468800"/>
            <a:ext cx="5124396" cy="4039200"/>
            <a:chOff x="6712404" y="1958400"/>
            <a:chExt cx="5124396" cy="4039200"/>
          </a:xfrm>
        </p:grpSpPr>
        <p:sp>
          <p:nvSpPr>
            <p:cNvPr id="5" name="Rectangle 4">
              <a:extLst>
                <a:ext uri="{FF2B5EF4-FFF2-40B4-BE49-F238E27FC236}">
                  <a16:creationId xmlns:a16="http://schemas.microsoft.com/office/drawing/2014/main" id="{FF2E4CC9-8DB9-B789-1FCE-6F0D09DDCD19}"/>
                </a:ext>
              </a:extLst>
            </p:cNvPr>
            <p:cNvSpPr/>
            <p:nvPr/>
          </p:nvSpPr>
          <p:spPr>
            <a:xfrm>
              <a:off x="7588799" y="5536800"/>
              <a:ext cx="4247997" cy="4608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6" name="Rectangle 5">
              <a:extLst>
                <a:ext uri="{FF2B5EF4-FFF2-40B4-BE49-F238E27FC236}">
                  <a16:creationId xmlns:a16="http://schemas.microsoft.com/office/drawing/2014/main" id="{E3127754-20AA-3049-4F56-AADAE172355C}"/>
                </a:ext>
              </a:extLst>
            </p:cNvPr>
            <p:cNvSpPr/>
            <p:nvPr/>
          </p:nvSpPr>
          <p:spPr>
            <a:xfrm>
              <a:off x="7912800" y="4851900"/>
              <a:ext cx="1029600" cy="4104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1</a:t>
              </a:r>
            </a:p>
          </p:txBody>
        </p:sp>
        <p:sp>
          <p:nvSpPr>
            <p:cNvPr id="8" name="Rectangle 7">
              <a:extLst>
                <a:ext uri="{FF2B5EF4-FFF2-40B4-BE49-F238E27FC236}">
                  <a16:creationId xmlns:a16="http://schemas.microsoft.com/office/drawing/2014/main" id="{B3463525-8868-36DF-C191-4BA6469D043F}"/>
                </a:ext>
              </a:extLst>
            </p:cNvPr>
            <p:cNvSpPr/>
            <p:nvPr/>
          </p:nvSpPr>
          <p:spPr>
            <a:xfrm>
              <a:off x="10807200" y="4851900"/>
              <a:ext cx="1029600" cy="4104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n</a:t>
              </a:r>
            </a:p>
          </p:txBody>
        </p:sp>
        <p:sp>
          <p:nvSpPr>
            <p:cNvPr id="9" name="Rectangle 8">
              <a:extLst>
                <a:ext uri="{FF2B5EF4-FFF2-40B4-BE49-F238E27FC236}">
                  <a16:creationId xmlns:a16="http://schemas.microsoft.com/office/drawing/2014/main" id="{5FEF4317-886B-8F9C-146C-E2EA8DA4652C}"/>
                </a:ext>
              </a:extLst>
            </p:cNvPr>
            <p:cNvSpPr/>
            <p:nvPr/>
          </p:nvSpPr>
          <p:spPr>
            <a:xfrm>
              <a:off x="9244800" y="4851900"/>
              <a:ext cx="1029600" cy="4104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2</a:t>
              </a:r>
            </a:p>
          </p:txBody>
        </p:sp>
        <p:sp>
          <p:nvSpPr>
            <p:cNvPr id="10" name="Rectangle 9">
              <a:extLst>
                <a:ext uri="{FF2B5EF4-FFF2-40B4-BE49-F238E27FC236}">
                  <a16:creationId xmlns:a16="http://schemas.microsoft.com/office/drawing/2014/main" id="{908B3881-06A1-787D-91E1-C185FD0747B3}"/>
                </a:ext>
              </a:extLst>
            </p:cNvPr>
            <p:cNvSpPr/>
            <p:nvPr/>
          </p:nvSpPr>
          <p:spPr>
            <a:xfrm>
              <a:off x="7588799" y="4116600"/>
              <a:ext cx="4237427" cy="4608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Concat</a:t>
              </a:r>
            </a:p>
          </p:txBody>
        </p:sp>
        <p:sp>
          <p:nvSpPr>
            <p:cNvPr id="11" name="Rectangle 10" descr="Autogluon's stacking architecture. ">
              <a:extLst>
                <a:ext uri="{FF2B5EF4-FFF2-40B4-BE49-F238E27FC236}">
                  <a16:creationId xmlns:a16="http://schemas.microsoft.com/office/drawing/2014/main" id="{7A0D99BB-E2AD-B32A-F52C-B3998601F1C3}"/>
                </a:ext>
              </a:extLst>
            </p:cNvPr>
            <p:cNvSpPr/>
            <p:nvPr/>
          </p:nvSpPr>
          <p:spPr>
            <a:xfrm>
              <a:off x="7588799" y="2696400"/>
              <a:ext cx="4237431" cy="4608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Weighting</a:t>
              </a:r>
            </a:p>
          </p:txBody>
        </p:sp>
        <p:sp>
          <p:nvSpPr>
            <p:cNvPr id="12" name="Rectangle 11">
              <a:extLst>
                <a:ext uri="{FF2B5EF4-FFF2-40B4-BE49-F238E27FC236}">
                  <a16:creationId xmlns:a16="http://schemas.microsoft.com/office/drawing/2014/main" id="{E4B6EE38-9483-2363-0037-F9A4FB9B9697}"/>
                </a:ext>
              </a:extLst>
            </p:cNvPr>
            <p:cNvSpPr/>
            <p:nvPr/>
          </p:nvSpPr>
          <p:spPr>
            <a:xfrm>
              <a:off x="7912800" y="3429000"/>
              <a:ext cx="1029600" cy="4104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1</a:t>
              </a:r>
            </a:p>
          </p:txBody>
        </p:sp>
        <p:sp>
          <p:nvSpPr>
            <p:cNvPr id="13" name="Rectangle 12">
              <a:extLst>
                <a:ext uri="{FF2B5EF4-FFF2-40B4-BE49-F238E27FC236}">
                  <a16:creationId xmlns:a16="http://schemas.microsoft.com/office/drawing/2014/main" id="{0E8BEEEC-8DCB-660C-D2DD-E5CB3043E452}"/>
                </a:ext>
              </a:extLst>
            </p:cNvPr>
            <p:cNvSpPr/>
            <p:nvPr/>
          </p:nvSpPr>
          <p:spPr>
            <a:xfrm>
              <a:off x="10807200" y="3429000"/>
              <a:ext cx="1029600" cy="4104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n</a:t>
              </a:r>
            </a:p>
          </p:txBody>
        </p:sp>
        <p:sp>
          <p:nvSpPr>
            <p:cNvPr id="14" name="Rectangle 13">
              <a:extLst>
                <a:ext uri="{FF2B5EF4-FFF2-40B4-BE49-F238E27FC236}">
                  <a16:creationId xmlns:a16="http://schemas.microsoft.com/office/drawing/2014/main" id="{547B2972-39BA-878B-C7DD-D4BD802D96DE}"/>
                </a:ext>
              </a:extLst>
            </p:cNvPr>
            <p:cNvSpPr/>
            <p:nvPr/>
          </p:nvSpPr>
          <p:spPr>
            <a:xfrm>
              <a:off x="9244800" y="3429000"/>
              <a:ext cx="1029600" cy="41040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2</a:t>
              </a:r>
            </a:p>
          </p:txBody>
        </p:sp>
        <p:sp>
          <p:nvSpPr>
            <p:cNvPr id="15" name="Rectangle 14">
              <a:extLst>
                <a:ext uri="{FF2B5EF4-FFF2-40B4-BE49-F238E27FC236}">
                  <a16:creationId xmlns:a16="http://schemas.microsoft.com/office/drawing/2014/main" id="{00B400A3-35C8-1CEE-27B5-ABA1661151B9}"/>
                </a:ext>
              </a:extLst>
            </p:cNvPr>
            <p:cNvSpPr/>
            <p:nvPr/>
          </p:nvSpPr>
          <p:spPr>
            <a:xfrm>
              <a:off x="8722800" y="1958400"/>
              <a:ext cx="2073600" cy="4608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cxnSp>
          <p:nvCxnSpPr>
            <p:cNvPr id="17" name="Straight Arrow Connector 16">
              <a:extLst>
                <a:ext uri="{FF2B5EF4-FFF2-40B4-BE49-F238E27FC236}">
                  <a16:creationId xmlns:a16="http://schemas.microsoft.com/office/drawing/2014/main" id="{C05A2AE2-75A8-7DCD-77A4-FE9910B95D6F}"/>
                </a:ext>
              </a:extLst>
            </p:cNvPr>
            <p:cNvCxnSpPr>
              <a:cxnSpLocks/>
            </p:cNvCxnSpPr>
            <p:nvPr/>
          </p:nvCxnSpPr>
          <p:spPr>
            <a:xfrm flipV="1">
              <a:off x="7711200" y="4577400"/>
              <a:ext cx="0" cy="959400"/>
            </a:xfrm>
            <a:prstGeom prst="straightConnector1">
              <a:avLst/>
            </a:prstGeom>
            <a:ln w="41275">
              <a:tailEnd type="triangle"/>
            </a:ln>
          </p:spPr>
          <p:style>
            <a:lnRef idx="1">
              <a:schemeClr val="accent4"/>
            </a:lnRef>
            <a:fillRef idx="0">
              <a:schemeClr val="accent4"/>
            </a:fillRef>
            <a:effectRef idx="0">
              <a:schemeClr val="accent4"/>
            </a:effectRef>
            <a:fontRef idx="minor">
              <a:schemeClr val="tx1"/>
            </a:fontRef>
          </p:style>
        </p:cxnSp>
        <p:cxnSp>
          <p:nvCxnSpPr>
            <p:cNvPr id="23" name="Straight Arrow Connector 22">
              <a:extLst>
                <a:ext uri="{FF2B5EF4-FFF2-40B4-BE49-F238E27FC236}">
                  <a16:creationId xmlns:a16="http://schemas.microsoft.com/office/drawing/2014/main" id="{CFB183B2-2B41-37F2-37DE-9E770A1958E8}"/>
                </a:ext>
              </a:extLst>
            </p:cNvPr>
            <p:cNvCxnSpPr>
              <a:cxnSpLocks/>
            </p:cNvCxnSpPr>
            <p:nvPr/>
          </p:nvCxnSpPr>
          <p:spPr>
            <a:xfrm flipV="1">
              <a:off x="8410800" y="5262300"/>
              <a:ext cx="0" cy="274500"/>
            </a:xfrm>
            <a:prstGeom prst="straightConnector1">
              <a:avLst/>
            </a:prstGeom>
            <a:ln w="41275">
              <a:tailEnd type="triangle"/>
            </a:ln>
          </p:spPr>
          <p:style>
            <a:lnRef idx="1">
              <a:schemeClr val="accent4"/>
            </a:lnRef>
            <a:fillRef idx="0">
              <a:schemeClr val="accent4"/>
            </a:fillRef>
            <a:effectRef idx="0">
              <a:schemeClr val="accent4"/>
            </a:effectRef>
            <a:fontRef idx="minor">
              <a:schemeClr val="tx1"/>
            </a:fontRef>
          </p:style>
        </p:cxnSp>
        <p:cxnSp>
          <p:nvCxnSpPr>
            <p:cNvPr id="25" name="Straight Arrow Connector 24">
              <a:extLst>
                <a:ext uri="{FF2B5EF4-FFF2-40B4-BE49-F238E27FC236}">
                  <a16:creationId xmlns:a16="http://schemas.microsoft.com/office/drawing/2014/main" id="{A0871F1D-8169-3694-365C-4D9A323F9C4E}"/>
                </a:ext>
              </a:extLst>
            </p:cNvPr>
            <p:cNvCxnSpPr>
              <a:cxnSpLocks/>
            </p:cNvCxnSpPr>
            <p:nvPr/>
          </p:nvCxnSpPr>
          <p:spPr>
            <a:xfrm flipV="1">
              <a:off x="9759600" y="5262300"/>
              <a:ext cx="0" cy="274500"/>
            </a:xfrm>
            <a:prstGeom prst="straightConnector1">
              <a:avLst/>
            </a:prstGeom>
            <a:ln w="41275">
              <a:tailEnd type="triangle"/>
            </a:ln>
          </p:spPr>
          <p:style>
            <a:lnRef idx="1">
              <a:schemeClr val="accent4"/>
            </a:lnRef>
            <a:fillRef idx="0">
              <a:schemeClr val="accent4"/>
            </a:fillRef>
            <a:effectRef idx="0">
              <a:schemeClr val="accent4"/>
            </a:effectRef>
            <a:fontRef idx="minor">
              <a:schemeClr val="tx1"/>
            </a:fontRef>
          </p:style>
        </p:cxnSp>
        <p:cxnSp>
          <p:nvCxnSpPr>
            <p:cNvPr id="26" name="Straight Arrow Connector 25">
              <a:extLst>
                <a:ext uri="{FF2B5EF4-FFF2-40B4-BE49-F238E27FC236}">
                  <a16:creationId xmlns:a16="http://schemas.microsoft.com/office/drawing/2014/main" id="{A2CB8C20-ACA1-EF9F-9447-7A401C3585A3}"/>
                </a:ext>
              </a:extLst>
            </p:cNvPr>
            <p:cNvCxnSpPr>
              <a:cxnSpLocks/>
            </p:cNvCxnSpPr>
            <p:nvPr/>
          </p:nvCxnSpPr>
          <p:spPr>
            <a:xfrm flipV="1">
              <a:off x="11334000" y="5255850"/>
              <a:ext cx="0" cy="274500"/>
            </a:xfrm>
            <a:prstGeom prst="straightConnector1">
              <a:avLst/>
            </a:prstGeom>
            <a:ln w="41275">
              <a:tailEnd type="triangle"/>
            </a:ln>
          </p:spPr>
          <p:style>
            <a:lnRef idx="1">
              <a:schemeClr val="accent4"/>
            </a:lnRef>
            <a:fillRef idx="0">
              <a:schemeClr val="accent4"/>
            </a:fillRef>
            <a:effectRef idx="0">
              <a:schemeClr val="accent4"/>
            </a:effectRef>
            <a:fontRef idx="minor">
              <a:schemeClr val="tx1"/>
            </a:fontRef>
          </p:style>
        </p:cxnSp>
        <p:cxnSp>
          <p:nvCxnSpPr>
            <p:cNvPr id="27" name="Straight Arrow Connector 26">
              <a:extLst>
                <a:ext uri="{FF2B5EF4-FFF2-40B4-BE49-F238E27FC236}">
                  <a16:creationId xmlns:a16="http://schemas.microsoft.com/office/drawing/2014/main" id="{AD03F447-A199-36DC-93BA-C5F35F628357}"/>
                </a:ext>
              </a:extLst>
            </p:cNvPr>
            <p:cNvCxnSpPr>
              <a:cxnSpLocks/>
            </p:cNvCxnSpPr>
            <p:nvPr/>
          </p:nvCxnSpPr>
          <p:spPr>
            <a:xfrm flipV="1">
              <a:off x="8410800" y="4577400"/>
              <a:ext cx="0" cy="274500"/>
            </a:xfrm>
            <a:prstGeom prst="straightConnector1">
              <a:avLst/>
            </a:prstGeom>
            <a:ln w="41275">
              <a:tailEnd type="triangle"/>
            </a:ln>
          </p:spPr>
          <p:style>
            <a:lnRef idx="1">
              <a:schemeClr val="accent4"/>
            </a:lnRef>
            <a:fillRef idx="0">
              <a:schemeClr val="accent4"/>
            </a:fillRef>
            <a:effectRef idx="0">
              <a:schemeClr val="accent4"/>
            </a:effectRef>
            <a:fontRef idx="minor">
              <a:schemeClr val="tx1"/>
            </a:fontRef>
          </p:style>
        </p:cxnSp>
        <p:cxnSp>
          <p:nvCxnSpPr>
            <p:cNvPr id="28" name="Straight Arrow Connector 27">
              <a:extLst>
                <a:ext uri="{FF2B5EF4-FFF2-40B4-BE49-F238E27FC236}">
                  <a16:creationId xmlns:a16="http://schemas.microsoft.com/office/drawing/2014/main" id="{B7EF07D6-AD99-778A-252A-D9CD10BFAD86}"/>
                </a:ext>
              </a:extLst>
            </p:cNvPr>
            <p:cNvCxnSpPr>
              <a:cxnSpLocks/>
            </p:cNvCxnSpPr>
            <p:nvPr/>
          </p:nvCxnSpPr>
          <p:spPr>
            <a:xfrm flipV="1">
              <a:off x="9759600" y="4577250"/>
              <a:ext cx="0" cy="274500"/>
            </a:xfrm>
            <a:prstGeom prst="straightConnector1">
              <a:avLst/>
            </a:prstGeom>
            <a:ln w="41275">
              <a:tailEnd type="triangle"/>
            </a:ln>
          </p:spPr>
          <p:style>
            <a:lnRef idx="1">
              <a:schemeClr val="accent4"/>
            </a:lnRef>
            <a:fillRef idx="0">
              <a:schemeClr val="accent4"/>
            </a:fillRef>
            <a:effectRef idx="0">
              <a:schemeClr val="accent4"/>
            </a:effectRef>
            <a:fontRef idx="minor">
              <a:schemeClr val="tx1"/>
            </a:fontRef>
          </p:style>
        </p:cxnSp>
        <p:cxnSp>
          <p:nvCxnSpPr>
            <p:cNvPr id="29" name="Straight Arrow Connector 28">
              <a:extLst>
                <a:ext uri="{FF2B5EF4-FFF2-40B4-BE49-F238E27FC236}">
                  <a16:creationId xmlns:a16="http://schemas.microsoft.com/office/drawing/2014/main" id="{2BCF96AD-D286-24C1-F8C9-DDC1F195D2E1}"/>
                </a:ext>
              </a:extLst>
            </p:cNvPr>
            <p:cNvCxnSpPr>
              <a:cxnSpLocks/>
            </p:cNvCxnSpPr>
            <p:nvPr/>
          </p:nvCxnSpPr>
          <p:spPr>
            <a:xfrm flipV="1">
              <a:off x="11322000" y="4577250"/>
              <a:ext cx="0" cy="274500"/>
            </a:xfrm>
            <a:prstGeom prst="straightConnector1">
              <a:avLst/>
            </a:prstGeom>
            <a:ln w="41275">
              <a:tailEnd type="triangle"/>
            </a:ln>
          </p:spPr>
          <p:style>
            <a:lnRef idx="1">
              <a:schemeClr val="accent4"/>
            </a:lnRef>
            <a:fillRef idx="0">
              <a:schemeClr val="accent4"/>
            </a:fillRef>
            <a:effectRef idx="0">
              <a:schemeClr val="accent4"/>
            </a:effectRef>
            <a:fontRef idx="minor">
              <a:schemeClr val="tx1"/>
            </a:fontRef>
          </p:style>
        </p:cxnSp>
        <p:cxnSp>
          <p:nvCxnSpPr>
            <p:cNvPr id="30" name="Straight Arrow Connector 29">
              <a:extLst>
                <a:ext uri="{FF2B5EF4-FFF2-40B4-BE49-F238E27FC236}">
                  <a16:creationId xmlns:a16="http://schemas.microsoft.com/office/drawing/2014/main" id="{C41310E4-BEF1-4B65-D14A-F1EE577FD2AC}"/>
                </a:ext>
              </a:extLst>
            </p:cNvPr>
            <p:cNvCxnSpPr>
              <a:cxnSpLocks/>
            </p:cNvCxnSpPr>
            <p:nvPr/>
          </p:nvCxnSpPr>
          <p:spPr>
            <a:xfrm flipV="1">
              <a:off x="8410800" y="3842100"/>
              <a:ext cx="0" cy="274500"/>
            </a:xfrm>
            <a:prstGeom prst="straightConnector1">
              <a:avLst/>
            </a:prstGeom>
            <a:ln w="41275">
              <a:tailEnd type="triangle"/>
            </a:ln>
          </p:spPr>
          <p:style>
            <a:lnRef idx="1">
              <a:schemeClr val="accent4"/>
            </a:lnRef>
            <a:fillRef idx="0">
              <a:schemeClr val="accent4"/>
            </a:fillRef>
            <a:effectRef idx="0">
              <a:schemeClr val="accent4"/>
            </a:effectRef>
            <a:fontRef idx="minor">
              <a:schemeClr val="tx1"/>
            </a:fontRef>
          </p:style>
        </p:cxnSp>
        <p:cxnSp>
          <p:nvCxnSpPr>
            <p:cNvPr id="31" name="Straight Arrow Connector 30">
              <a:extLst>
                <a:ext uri="{FF2B5EF4-FFF2-40B4-BE49-F238E27FC236}">
                  <a16:creationId xmlns:a16="http://schemas.microsoft.com/office/drawing/2014/main" id="{5E6A9D0C-6440-BF2D-AAB4-D3EE26F9F42B}"/>
                </a:ext>
              </a:extLst>
            </p:cNvPr>
            <p:cNvCxnSpPr>
              <a:cxnSpLocks/>
            </p:cNvCxnSpPr>
            <p:nvPr/>
          </p:nvCxnSpPr>
          <p:spPr>
            <a:xfrm flipV="1">
              <a:off x="8410800" y="3154500"/>
              <a:ext cx="0" cy="274500"/>
            </a:xfrm>
            <a:prstGeom prst="straightConnector1">
              <a:avLst/>
            </a:prstGeom>
            <a:ln w="41275">
              <a:tailEnd type="triangle"/>
            </a:ln>
          </p:spPr>
          <p:style>
            <a:lnRef idx="1">
              <a:schemeClr val="accent4"/>
            </a:lnRef>
            <a:fillRef idx="0">
              <a:schemeClr val="accent4"/>
            </a:fillRef>
            <a:effectRef idx="0">
              <a:schemeClr val="accent4"/>
            </a:effectRef>
            <a:fontRef idx="minor">
              <a:schemeClr val="tx1"/>
            </a:fontRef>
          </p:style>
        </p:cxnSp>
        <p:cxnSp>
          <p:nvCxnSpPr>
            <p:cNvPr id="32" name="Straight Arrow Connector 31">
              <a:extLst>
                <a:ext uri="{FF2B5EF4-FFF2-40B4-BE49-F238E27FC236}">
                  <a16:creationId xmlns:a16="http://schemas.microsoft.com/office/drawing/2014/main" id="{4663A25C-5578-3C2E-9866-14368162855E}"/>
                </a:ext>
              </a:extLst>
            </p:cNvPr>
            <p:cNvCxnSpPr>
              <a:cxnSpLocks/>
            </p:cNvCxnSpPr>
            <p:nvPr/>
          </p:nvCxnSpPr>
          <p:spPr>
            <a:xfrm flipV="1">
              <a:off x="9759600" y="3155850"/>
              <a:ext cx="0" cy="274500"/>
            </a:xfrm>
            <a:prstGeom prst="straightConnector1">
              <a:avLst/>
            </a:prstGeom>
            <a:ln w="41275">
              <a:tailEnd type="triangle"/>
            </a:ln>
          </p:spPr>
          <p:style>
            <a:lnRef idx="1">
              <a:schemeClr val="accent4"/>
            </a:lnRef>
            <a:fillRef idx="0">
              <a:schemeClr val="accent4"/>
            </a:fillRef>
            <a:effectRef idx="0">
              <a:schemeClr val="accent4"/>
            </a:effectRef>
            <a:fontRef idx="minor">
              <a:schemeClr val="tx1"/>
            </a:fontRef>
          </p:style>
        </p:cxnSp>
        <p:cxnSp>
          <p:nvCxnSpPr>
            <p:cNvPr id="33" name="Straight Arrow Connector 32">
              <a:extLst>
                <a:ext uri="{FF2B5EF4-FFF2-40B4-BE49-F238E27FC236}">
                  <a16:creationId xmlns:a16="http://schemas.microsoft.com/office/drawing/2014/main" id="{81E20ED2-1326-8738-BA53-615BBD4D67BD}"/>
                </a:ext>
              </a:extLst>
            </p:cNvPr>
            <p:cNvCxnSpPr>
              <a:cxnSpLocks/>
            </p:cNvCxnSpPr>
            <p:nvPr/>
          </p:nvCxnSpPr>
          <p:spPr>
            <a:xfrm flipV="1">
              <a:off x="9759600" y="3839400"/>
              <a:ext cx="0" cy="274500"/>
            </a:xfrm>
            <a:prstGeom prst="straightConnector1">
              <a:avLst/>
            </a:prstGeom>
            <a:ln w="41275">
              <a:tailEnd type="triangle"/>
            </a:ln>
          </p:spPr>
          <p:style>
            <a:lnRef idx="1">
              <a:schemeClr val="accent4"/>
            </a:lnRef>
            <a:fillRef idx="0">
              <a:schemeClr val="accent4"/>
            </a:fillRef>
            <a:effectRef idx="0">
              <a:schemeClr val="accent4"/>
            </a:effectRef>
            <a:fontRef idx="minor">
              <a:schemeClr val="tx1"/>
            </a:fontRef>
          </p:style>
        </p:cxnSp>
        <p:cxnSp>
          <p:nvCxnSpPr>
            <p:cNvPr id="34" name="Straight Arrow Connector 33">
              <a:extLst>
                <a:ext uri="{FF2B5EF4-FFF2-40B4-BE49-F238E27FC236}">
                  <a16:creationId xmlns:a16="http://schemas.microsoft.com/office/drawing/2014/main" id="{AE55E7AA-644C-447A-C9EA-160555FD67D6}"/>
                </a:ext>
              </a:extLst>
            </p:cNvPr>
            <p:cNvCxnSpPr>
              <a:cxnSpLocks/>
            </p:cNvCxnSpPr>
            <p:nvPr/>
          </p:nvCxnSpPr>
          <p:spPr>
            <a:xfrm flipV="1">
              <a:off x="11322000" y="3154500"/>
              <a:ext cx="0" cy="274500"/>
            </a:xfrm>
            <a:prstGeom prst="straightConnector1">
              <a:avLst/>
            </a:prstGeom>
            <a:ln w="41275">
              <a:tailEnd type="triangle"/>
            </a:ln>
          </p:spPr>
          <p:style>
            <a:lnRef idx="1">
              <a:schemeClr val="accent4"/>
            </a:lnRef>
            <a:fillRef idx="0">
              <a:schemeClr val="accent4"/>
            </a:fillRef>
            <a:effectRef idx="0">
              <a:schemeClr val="accent4"/>
            </a:effectRef>
            <a:fontRef idx="minor">
              <a:schemeClr val="tx1"/>
            </a:fontRef>
          </p:style>
        </p:cxnSp>
        <p:cxnSp>
          <p:nvCxnSpPr>
            <p:cNvPr id="35" name="Straight Arrow Connector 34">
              <a:extLst>
                <a:ext uri="{FF2B5EF4-FFF2-40B4-BE49-F238E27FC236}">
                  <a16:creationId xmlns:a16="http://schemas.microsoft.com/office/drawing/2014/main" id="{787111D2-1105-6B7D-1C06-0CD3A4BCD1CC}"/>
                </a:ext>
              </a:extLst>
            </p:cNvPr>
            <p:cNvCxnSpPr>
              <a:cxnSpLocks/>
            </p:cNvCxnSpPr>
            <p:nvPr/>
          </p:nvCxnSpPr>
          <p:spPr>
            <a:xfrm flipV="1">
              <a:off x="11334000" y="3839400"/>
              <a:ext cx="0" cy="274500"/>
            </a:xfrm>
            <a:prstGeom prst="straightConnector1">
              <a:avLst/>
            </a:prstGeom>
            <a:ln w="41275">
              <a:tailEnd type="triangle"/>
            </a:ln>
          </p:spPr>
          <p:style>
            <a:lnRef idx="1">
              <a:schemeClr val="accent4"/>
            </a:lnRef>
            <a:fillRef idx="0">
              <a:schemeClr val="accent4"/>
            </a:fillRef>
            <a:effectRef idx="0">
              <a:schemeClr val="accent4"/>
            </a:effectRef>
            <a:fontRef idx="minor">
              <a:schemeClr val="tx1"/>
            </a:fontRef>
          </p:style>
        </p:cxnSp>
        <p:cxnSp>
          <p:nvCxnSpPr>
            <p:cNvPr id="36" name="Straight Arrow Connector 35">
              <a:extLst>
                <a:ext uri="{FF2B5EF4-FFF2-40B4-BE49-F238E27FC236}">
                  <a16:creationId xmlns:a16="http://schemas.microsoft.com/office/drawing/2014/main" id="{2AEC6977-0E97-3673-9385-2FE83CF20F3A}"/>
                </a:ext>
              </a:extLst>
            </p:cNvPr>
            <p:cNvCxnSpPr>
              <a:cxnSpLocks/>
            </p:cNvCxnSpPr>
            <p:nvPr/>
          </p:nvCxnSpPr>
          <p:spPr>
            <a:xfrm flipV="1">
              <a:off x="9759600" y="2421900"/>
              <a:ext cx="0" cy="274500"/>
            </a:xfrm>
            <a:prstGeom prst="straightConnector1">
              <a:avLst/>
            </a:prstGeom>
            <a:ln w="41275">
              <a:tailEnd type="triangle"/>
            </a:ln>
          </p:spPr>
          <p:style>
            <a:lnRef idx="1">
              <a:schemeClr val="accent4"/>
            </a:lnRef>
            <a:fillRef idx="0">
              <a:schemeClr val="accent4"/>
            </a:fillRef>
            <a:effectRef idx="0">
              <a:schemeClr val="accent4"/>
            </a:effectRef>
            <a:fontRef idx="minor">
              <a:schemeClr val="tx1"/>
            </a:fontRef>
          </p:style>
        </p:cxnSp>
        <p:sp>
          <p:nvSpPr>
            <p:cNvPr id="37" name="TextBox 36">
              <a:extLst>
                <a:ext uri="{FF2B5EF4-FFF2-40B4-BE49-F238E27FC236}">
                  <a16:creationId xmlns:a16="http://schemas.microsoft.com/office/drawing/2014/main" id="{C2E89DEA-9550-7683-7A7F-76B8A42265B3}"/>
                </a:ext>
              </a:extLst>
            </p:cNvPr>
            <p:cNvSpPr txBox="1"/>
            <p:nvPr/>
          </p:nvSpPr>
          <p:spPr>
            <a:xfrm>
              <a:off x="6712404" y="4873350"/>
              <a:ext cx="678799" cy="369332"/>
            </a:xfrm>
            <a:prstGeom prst="rect">
              <a:avLst/>
            </a:prstGeom>
            <a:noFill/>
          </p:spPr>
          <p:txBody>
            <a:bodyPr wrap="square" rtlCol="0">
              <a:spAutoFit/>
            </a:bodyPr>
            <a:lstStyle/>
            <a:p>
              <a:r>
                <a:rPr lang="en-US" dirty="0">
                  <a:solidFill>
                    <a:schemeClr val="tx2"/>
                  </a:solidFill>
                </a:rPr>
                <a:t>Base</a:t>
              </a:r>
            </a:p>
          </p:txBody>
        </p:sp>
        <p:sp>
          <p:nvSpPr>
            <p:cNvPr id="38" name="TextBox 37">
              <a:extLst>
                <a:ext uri="{FF2B5EF4-FFF2-40B4-BE49-F238E27FC236}">
                  <a16:creationId xmlns:a16="http://schemas.microsoft.com/office/drawing/2014/main" id="{D75EE85B-65AF-69BC-5E6C-2DFC6438DB34}"/>
                </a:ext>
              </a:extLst>
            </p:cNvPr>
            <p:cNvSpPr txBox="1"/>
            <p:nvPr/>
          </p:nvSpPr>
          <p:spPr>
            <a:xfrm>
              <a:off x="6712404" y="3449534"/>
              <a:ext cx="835200" cy="369332"/>
            </a:xfrm>
            <a:prstGeom prst="rect">
              <a:avLst/>
            </a:prstGeom>
            <a:noFill/>
          </p:spPr>
          <p:txBody>
            <a:bodyPr wrap="square" rtlCol="0">
              <a:spAutoFit/>
            </a:bodyPr>
            <a:lstStyle/>
            <a:p>
              <a:r>
                <a:rPr lang="en-US" dirty="0">
                  <a:solidFill>
                    <a:schemeClr val="tx2"/>
                  </a:solidFill>
                </a:rPr>
                <a:t>Stack</a:t>
              </a:r>
            </a:p>
          </p:txBody>
        </p:sp>
        <p:sp>
          <p:nvSpPr>
            <p:cNvPr id="39" name="TextBox 38">
              <a:extLst>
                <a:ext uri="{FF2B5EF4-FFF2-40B4-BE49-F238E27FC236}">
                  <a16:creationId xmlns:a16="http://schemas.microsoft.com/office/drawing/2014/main" id="{239A7983-0BE8-3C5F-265C-353DA4E98B4F}"/>
                </a:ext>
              </a:extLst>
            </p:cNvPr>
            <p:cNvSpPr txBox="1"/>
            <p:nvPr/>
          </p:nvSpPr>
          <p:spPr>
            <a:xfrm>
              <a:off x="10333051" y="3378600"/>
              <a:ext cx="415498" cy="369332"/>
            </a:xfrm>
            <a:prstGeom prst="rect">
              <a:avLst/>
            </a:prstGeom>
            <a:noFill/>
          </p:spPr>
          <p:txBody>
            <a:bodyPr wrap="none" rtlCol="0">
              <a:spAutoFit/>
            </a:bodyPr>
            <a:lstStyle/>
            <a:p>
              <a:r>
                <a:rPr lang="en-US" dirty="0"/>
                <a:t>…</a:t>
              </a:r>
            </a:p>
          </p:txBody>
        </p:sp>
        <p:sp>
          <p:nvSpPr>
            <p:cNvPr id="40" name="TextBox 39">
              <a:extLst>
                <a:ext uri="{FF2B5EF4-FFF2-40B4-BE49-F238E27FC236}">
                  <a16:creationId xmlns:a16="http://schemas.microsoft.com/office/drawing/2014/main" id="{C8FF744C-01AD-47B8-28C5-4D102EB1B9FC}"/>
                </a:ext>
              </a:extLst>
            </p:cNvPr>
            <p:cNvSpPr txBox="1"/>
            <p:nvPr/>
          </p:nvSpPr>
          <p:spPr>
            <a:xfrm>
              <a:off x="10333051" y="4820328"/>
              <a:ext cx="415498" cy="369332"/>
            </a:xfrm>
            <a:prstGeom prst="rect">
              <a:avLst/>
            </a:prstGeom>
            <a:noFill/>
          </p:spPr>
          <p:txBody>
            <a:bodyPr wrap="none" rtlCol="0">
              <a:spAutoFit/>
            </a:bodyPr>
            <a:lstStyle/>
            <a:p>
              <a:r>
                <a:rPr lang="en-US" dirty="0"/>
                <a:t>…</a:t>
              </a:r>
            </a:p>
          </p:txBody>
        </p:sp>
      </p:grpSp>
    </p:spTree>
    <p:extLst>
      <p:ext uri="{BB962C8B-B14F-4D97-AF65-F5344CB8AC3E}">
        <p14:creationId xmlns:p14="http://schemas.microsoft.com/office/powerpoint/2010/main" val="4020429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1698D27-5ABB-4267-B13D-43444D0F39A1}"/>
              </a:ext>
            </a:extLst>
          </p:cNvPr>
          <p:cNvSpPr>
            <a:spLocks noGrp="1"/>
          </p:cNvSpPr>
          <p:nvPr>
            <p:ph type="sldNum" idx="97"/>
          </p:nvPr>
        </p:nvSpPr>
        <p:spPr/>
        <p:txBody>
          <a:bodyPr/>
          <a:lstStyle/>
          <a:p>
            <a:fld id="{86A8BF56-6CB3-514C-9A64-F39D95C9E25B}" type="slidenum">
              <a:rPr lang="en-US" smtClean="0"/>
              <a:pPr/>
              <a:t>5</a:t>
            </a:fld>
            <a:endParaRPr lang="en-US" dirty="0"/>
          </a:p>
        </p:txBody>
      </p:sp>
      <p:sp>
        <p:nvSpPr>
          <p:cNvPr id="2" name="Title 1">
            <a:extLst>
              <a:ext uri="{FF2B5EF4-FFF2-40B4-BE49-F238E27FC236}">
                <a16:creationId xmlns:a16="http://schemas.microsoft.com/office/drawing/2014/main" id="{79F9600E-AE9C-B142-F1FE-56587BE8750B}"/>
              </a:ext>
            </a:extLst>
          </p:cNvPr>
          <p:cNvSpPr>
            <a:spLocks noGrp="1"/>
          </p:cNvSpPr>
          <p:nvPr>
            <p:ph type="title" idx="1"/>
          </p:nvPr>
        </p:nvSpPr>
        <p:spPr/>
        <p:txBody>
          <a:bodyPr>
            <a:normAutofit fontScale="90000"/>
          </a:bodyPr>
          <a:lstStyle/>
          <a:p>
            <a:r>
              <a:rPr lang="en-US" dirty="0"/>
              <a:t>Advantages of ensemble learning	</a:t>
            </a:r>
          </a:p>
        </p:txBody>
      </p:sp>
      <p:sp>
        <p:nvSpPr>
          <p:cNvPr id="8" name="Content Placeholder 7">
            <a:extLst>
              <a:ext uri="{FF2B5EF4-FFF2-40B4-BE49-F238E27FC236}">
                <a16:creationId xmlns:a16="http://schemas.microsoft.com/office/drawing/2014/main" id="{0C2E6441-7E27-4BFC-AEFA-1EE718995023}"/>
              </a:ext>
            </a:extLst>
          </p:cNvPr>
          <p:cNvSpPr>
            <a:spLocks noGrp="1"/>
          </p:cNvSpPr>
          <p:nvPr>
            <p:ph idx="2"/>
          </p:nvPr>
        </p:nvSpPr>
        <p:spPr>
          <a:xfrm>
            <a:off x="365760" y="1165536"/>
            <a:ext cx="5205307" cy="5262696"/>
          </a:xfrm>
        </p:spPr>
        <p:txBody>
          <a:bodyPr/>
          <a:lstStyle/>
          <a:p>
            <a:pPr marL="0" indent="0">
              <a:buNone/>
            </a:pPr>
            <a:r>
              <a:rPr lang="en-US" dirty="0"/>
              <a:t>Advantages:</a:t>
            </a:r>
          </a:p>
          <a:p>
            <a:pPr lvl="1"/>
            <a:r>
              <a:rPr lang="en-US" dirty="0"/>
              <a:t>Many are better than a few (an ensemble prediction averages out the instability of individual models).</a:t>
            </a:r>
          </a:p>
          <a:p>
            <a:pPr lvl="1"/>
            <a:r>
              <a:rPr lang="en-US" dirty="0"/>
              <a:t>Models that learn differently can boost accuracy, even if they are not great individually.</a:t>
            </a:r>
          </a:p>
        </p:txBody>
      </p:sp>
      <p:pic>
        <p:nvPicPr>
          <p:cNvPr id="7" name="Picture 6">
            <a:extLst>
              <a:ext uri="{FF2B5EF4-FFF2-40B4-BE49-F238E27FC236}">
                <a16:creationId xmlns:a16="http://schemas.microsoft.com/office/drawing/2014/main" id="{C38EF9CD-233C-4D9F-9F77-F5F2FA3C6D44}"/>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6035040" y="2103120"/>
            <a:ext cx="5761219" cy="2828789"/>
          </a:xfrm>
          <a:prstGeom prst="rect">
            <a:avLst/>
          </a:prstGeom>
        </p:spPr>
      </p:pic>
    </p:spTree>
    <p:extLst>
      <p:ext uri="{BB962C8B-B14F-4D97-AF65-F5344CB8AC3E}">
        <p14:creationId xmlns:p14="http://schemas.microsoft.com/office/powerpoint/2010/main" val="4145174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F07A2BB-6ACE-4520-97F9-C4D6FD8DED03}"/>
              </a:ext>
            </a:extLst>
          </p:cNvPr>
          <p:cNvSpPr>
            <a:spLocks noGrp="1"/>
          </p:cNvSpPr>
          <p:nvPr>
            <p:ph type="sldNum" idx="97"/>
          </p:nvPr>
        </p:nvSpPr>
        <p:spPr/>
        <p:txBody>
          <a:bodyPr/>
          <a:lstStyle/>
          <a:p>
            <a:fld id="{86A8BF56-6CB3-514C-9A64-F39D95C9E25B}" type="slidenum">
              <a:rPr lang="en-US" smtClean="0"/>
              <a:pPr/>
              <a:t>6</a:t>
            </a:fld>
            <a:endParaRPr lang="en-US" dirty="0"/>
          </a:p>
        </p:txBody>
      </p:sp>
      <p:sp>
        <p:nvSpPr>
          <p:cNvPr id="2" name="Title 1">
            <a:extLst>
              <a:ext uri="{FF2B5EF4-FFF2-40B4-BE49-F238E27FC236}">
                <a16:creationId xmlns:a16="http://schemas.microsoft.com/office/drawing/2014/main" id="{79F9600E-AE9C-B142-F1FE-56587BE8750B}"/>
              </a:ext>
            </a:extLst>
          </p:cNvPr>
          <p:cNvSpPr>
            <a:spLocks noGrp="1"/>
          </p:cNvSpPr>
          <p:nvPr>
            <p:ph type="title" idx="1"/>
          </p:nvPr>
        </p:nvSpPr>
        <p:spPr/>
        <p:txBody>
          <a:bodyPr>
            <a:normAutofit fontScale="90000"/>
          </a:bodyPr>
          <a:lstStyle/>
          <a:p>
            <a:r>
              <a:rPr lang="en-US" dirty="0"/>
              <a:t>Disadvantages of ensemble learning	</a:t>
            </a:r>
          </a:p>
        </p:txBody>
      </p:sp>
      <p:sp>
        <p:nvSpPr>
          <p:cNvPr id="9" name="Content Placeholder 8">
            <a:extLst>
              <a:ext uri="{FF2B5EF4-FFF2-40B4-BE49-F238E27FC236}">
                <a16:creationId xmlns:a16="http://schemas.microsoft.com/office/drawing/2014/main" id="{904055F4-A315-4CC1-AA0A-1B1F71721521}"/>
              </a:ext>
            </a:extLst>
          </p:cNvPr>
          <p:cNvSpPr>
            <a:spLocks noGrp="1"/>
          </p:cNvSpPr>
          <p:nvPr>
            <p:ph idx="2"/>
          </p:nvPr>
        </p:nvSpPr>
        <p:spPr/>
        <p:txBody>
          <a:bodyPr/>
          <a:lstStyle/>
          <a:p>
            <a:pPr marL="0" indent="0">
              <a:buNone/>
            </a:pPr>
            <a:r>
              <a:rPr lang="en-US" dirty="0"/>
              <a:t>Disadvantages:</a:t>
            </a:r>
          </a:p>
          <a:p>
            <a:pPr lvl="1"/>
            <a:r>
              <a:rPr lang="en-US" dirty="0"/>
              <a:t>Takes longer to train (each model learns separately)</a:t>
            </a:r>
          </a:p>
          <a:p>
            <a:pPr lvl="1"/>
            <a:r>
              <a:rPr lang="en-US" dirty="0"/>
              <a:t>Requires more resources (compute and time)</a:t>
            </a:r>
          </a:p>
          <a:p>
            <a:pPr lvl="1"/>
            <a:r>
              <a:rPr lang="en-US" dirty="0"/>
              <a:t>Is difficult to interpret</a:t>
            </a:r>
          </a:p>
        </p:txBody>
      </p:sp>
      <p:pic>
        <p:nvPicPr>
          <p:cNvPr id="7" name="Picture 6">
            <a:extLst>
              <a:ext uri="{FF2B5EF4-FFF2-40B4-BE49-F238E27FC236}">
                <a16:creationId xmlns:a16="http://schemas.microsoft.com/office/drawing/2014/main" id="{39B042FE-7252-4D94-BAB2-77C7C6134BED}"/>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6035040" y="2103120"/>
            <a:ext cx="5761219" cy="2828789"/>
          </a:xfrm>
          <a:prstGeom prst="rect">
            <a:avLst/>
          </a:prstGeom>
        </p:spPr>
      </p:pic>
    </p:spTree>
    <p:extLst>
      <p:ext uri="{BB962C8B-B14F-4D97-AF65-F5344CB8AC3E}">
        <p14:creationId xmlns:p14="http://schemas.microsoft.com/office/powerpoint/2010/main" val="1703876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97E1A63-15A9-4DB8-9711-850D1FAD2425}"/>
              </a:ext>
            </a:extLst>
          </p:cNvPr>
          <p:cNvSpPr>
            <a:spLocks noGrp="1"/>
          </p:cNvSpPr>
          <p:nvPr>
            <p:ph type="sldNum" idx="97"/>
          </p:nvPr>
        </p:nvSpPr>
        <p:spPr/>
        <p:txBody>
          <a:bodyPr/>
          <a:lstStyle/>
          <a:p>
            <a:fld id="{86A8BF56-6CB3-514C-9A64-F39D95C9E25B}" type="slidenum">
              <a:rPr lang="en-US" smtClean="0"/>
              <a:pPr/>
              <a:t>7</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lstStyle/>
          <a:p>
            <a:r>
              <a:rPr lang="en-US" dirty="0"/>
              <a:t>Ensemble learning method 1: Sampling with replacement (bagging)</a:t>
            </a:r>
          </a:p>
        </p:txBody>
      </p:sp>
      <p:sp>
        <p:nvSpPr>
          <p:cNvPr id="4" name="Text Placeholder 3">
            <a:extLst>
              <a:ext uri="{FF2B5EF4-FFF2-40B4-BE49-F238E27FC236}">
                <a16:creationId xmlns:a16="http://schemas.microsoft.com/office/drawing/2014/main" id="{0D689162-863E-F9E7-0286-A2FDEA7E9EB5}"/>
              </a:ext>
            </a:extLst>
          </p:cNvPr>
          <p:cNvSpPr>
            <a:spLocks noGrp="1"/>
          </p:cNvSpPr>
          <p:nvPr>
            <p:ph type="body" idx="2"/>
          </p:nvPr>
        </p:nvSpPr>
        <p:spPr/>
        <p:txBody>
          <a:bodyPr/>
          <a:lstStyle/>
          <a:p>
            <a:endParaRPr lang="en-US"/>
          </a:p>
        </p:txBody>
      </p:sp>
    </p:spTree>
    <p:extLst>
      <p:ext uri="{BB962C8B-B14F-4D97-AF65-F5344CB8AC3E}">
        <p14:creationId xmlns:p14="http://schemas.microsoft.com/office/powerpoint/2010/main" val="1693061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541638A-75FA-4E7F-97DF-D40DF7C1DDD3}"/>
              </a:ext>
            </a:extLst>
          </p:cNvPr>
          <p:cNvSpPr>
            <a:spLocks noGrp="1"/>
          </p:cNvSpPr>
          <p:nvPr>
            <p:ph type="sldNum" idx="97"/>
          </p:nvPr>
        </p:nvSpPr>
        <p:spPr/>
        <p:txBody>
          <a:bodyPr/>
          <a:lstStyle/>
          <a:p>
            <a:fld id="{86A8BF56-6CB3-514C-9A64-F39D95C9E25B}" type="slidenum">
              <a:rPr lang="en-US" smtClean="0"/>
              <a:pPr/>
              <a:t>8</a:t>
            </a:fld>
            <a:endParaRPr lang="en-US" dirty="0"/>
          </a:p>
        </p:txBody>
      </p:sp>
      <p:sp>
        <p:nvSpPr>
          <p:cNvPr id="2" name="Title 1">
            <a:extLst>
              <a:ext uri="{FF2B5EF4-FFF2-40B4-BE49-F238E27FC236}">
                <a16:creationId xmlns:a16="http://schemas.microsoft.com/office/drawing/2014/main" id="{83B8A470-D3EA-77A5-B844-DE28371C0154}"/>
              </a:ext>
            </a:extLst>
          </p:cNvPr>
          <p:cNvSpPr>
            <a:spLocks noGrp="1"/>
          </p:cNvSpPr>
          <p:nvPr>
            <p:ph type="title" idx="1"/>
          </p:nvPr>
        </p:nvSpPr>
        <p:spPr/>
        <p:txBody>
          <a:bodyPr>
            <a:normAutofit fontScale="90000"/>
          </a:bodyPr>
          <a:lstStyle/>
          <a:p>
            <a:r>
              <a:rPr lang="en-US" dirty="0"/>
              <a:t>Sampling with replacement</a:t>
            </a:r>
          </a:p>
        </p:txBody>
      </p:sp>
      <p:sp>
        <p:nvSpPr>
          <p:cNvPr id="3" name="Content Placeholder 2">
            <a:extLst>
              <a:ext uri="{FF2B5EF4-FFF2-40B4-BE49-F238E27FC236}">
                <a16:creationId xmlns:a16="http://schemas.microsoft.com/office/drawing/2014/main" id="{667B5A25-CDC7-D49C-68E7-761D8B30EE48}"/>
              </a:ext>
            </a:extLst>
          </p:cNvPr>
          <p:cNvSpPr>
            <a:spLocks noGrp="1"/>
          </p:cNvSpPr>
          <p:nvPr>
            <p:ph idx="2"/>
          </p:nvPr>
        </p:nvSpPr>
        <p:spPr/>
        <p:txBody>
          <a:bodyPr/>
          <a:lstStyle/>
          <a:p>
            <a:r>
              <a:rPr lang="en-US" b="1" dirty="0">
                <a:solidFill>
                  <a:schemeClr val="accent6"/>
                </a:solidFill>
              </a:rPr>
              <a:t>Sampling: </a:t>
            </a:r>
            <a:r>
              <a:rPr lang="en-US" dirty="0"/>
              <a:t>Randomly pulling some samples out of your dataset to create a subset</a:t>
            </a:r>
          </a:p>
          <a:p>
            <a:r>
              <a:rPr lang="en-US" b="1" dirty="0">
                <a:solidFill>
                  <a:schemeClr val="accent6"/>
                </a:solidFill>
              </a:rPr>
              <a:t>Replacement: </a:t>
            </a:r>
            <a:r>
              <a:rPr lang="en-US" dirty="0"/>
              <a:t>Using a sample more than once in the same subset</a:t>
            </a:r>
          </a:p>
        </p:txBody>
      </p:sp>
      <p:pic>
        <p:nvPicPr>
          <p:cNvPr id="5" name="Picture 4" descr="Diagram of training data split into two samples. See details in notes.">
            <a:extLst>
              <a:ext uri="{FF2B5EF4-FFF2-40B4-BE49-F238E27FC236}">
                <a16:creationId xmlns:a16="http://schemas.microsoft.com/office/drawing/2014/main" id="{5D96C5FA-34D1-4654-8ED0-5E573A0D1B93}"/>
              </a:ext>
            </a:extLst>
          </p:cNvPr>
          <p:cNvPicPr>
            <a:picLocks noChangeAspect="1"/>
          </p:cNvPicPr>
          <p:nvPr/>
        </p:nvPicPr>
        <p:blipFill>
          <a:blip r:embed="rId3"/>
          <a:stretch>
            <a:fillRect/>
          </a:stretch>
        </p:blipFill>
        <p:spPr>
          <a:xfrm>
            <a:off x="2191174" y="3424226"/>
            <a:ext cx="7809653" cy="2889754"/>
          </a:xfrm>
          <a:prstGeom prst="rect">
            <a:avLst/>
          </a:prstGeom>
        </p:spPr>
      </p:pic>
    </p:spTree>
    <p:extLst>
      <p:ext uri="{BB962C8B-B14F-4D97-AF65-F5344CB8AC3E}">
        <p14:creationId xmlns:p14="http://schemas.microsoft.com/office/powerpoint/2010/main" val="3050610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104C063-3598-4610-87B3-16D657A1E832}"/>
              </a:ext>
            </a:extLst>
          </p:cNvPr>
          <p:cNvSpPr>
            <a:spLocks noGrp="1"/>
          </p:cNvSpPr>
          <p:nvPr>
            <p:ph type="sldNum" idx="97"/>
          </p:nvPr>
        </p:nvSpPr>
        <p:spPr/>
        <p:txBody>
          <a:bodyPr/>
          <a:lstStyle/>
          <a:p>
            <a:fld id="{86A8BF56-6CB3-514C-9A64-F39D95C9E25B}" type="slidenum">
              <a:rPr lang="en-US" smtClean="0"/>
              <a:pPr/>
              <a:t>9</a:t>
            </a:fld>
            <a:endParaRPr lang="en-US" dirty="0"/>
          </a:p>
        </p:txBody>
      </p:sp>
      <p:sp>
        <p:nvSpPr>
          <p:cNvPr id="2" name="Title 1">
            <a:extLst>
              <a:ext uri="{FF2B5EF4-FFF2-40B4-BE49-F238E27FC236}">
                <a16:creationId xmlns:a16="http://schemas.microsoft.com/office/drawing/2014/main" id="{C271C210-2A49-27B9-208C-D11A6D63607E}"/>
              </a:ext>
            </a:extLst>
          </p:cNvPr>
          <p:cNvSpPr>
            <a:spLocks noGrp="1"/>
          </p:cNvSpPr>
          <p:nvPr>
            <p:ph type="title" idx="1"/>
          </p:nvPr>
        </p:nvSpPr>
        <p:spPr/>
        <p:txBody>
          <a:bodyPr>
            <a:normAutofit fontScale="90000"/>
          </a:bodyPr>
          <a:lstStyle/>
          <a:p>
            <a:r>
              <a:rPr lang="en-US" dirty="0"/>
              <a:t>Bootstrapping example: With weak models</a:t>
            </a:r>
          </a:p>
        </p:txBody>
      </p:sp>
      <p:sp>
        <p:nvSpPr>
          <p:cNvPr id="4" name="Content Placeholder 3">
            <a:extLst>
              <a:ext uri="{FF2B5EF4-FFF2-40B4-BE49-F238E27FC236}">
                <a16:creationId xmlns:a16="http://schemas.microsoft.com/office/drawing/2014/main" id="{908D8167-ED23-3091-ADBD-C223C84F3F17}"/>
              </a:ext>
            </a:extLst>
          </p:cNvPr>
          <p:cNvSpPr>
            <a:spLocks noGrp="1"/>
          </p:cNvSpPr>
          <p:nvPr>
            <p:ph idx="2"/>
          </p:nvPr>
        </p:nvSpPr>
        <p:spPr/>
        <p:txBody>
          <a:bodyPr/>
          <a:lstStyle/>
          <a:p>
            <a:endParaRPr lang="en-US"/>
          </a:p>
        </p:txBody>
      </p:sp>
      <p:pic>
        <p:nvPicPr>
          <p:cNvPr id="6" name="Picture 5" descr="Diagram of training data split into five samples. See details in notes.">
            <a:extLst>
              <a:ext uri="{FF2B5EF4-FFF2-40B4-BE49-F238E27FC236}">
                <a16:creationId xmlns:a16="http://schemas.microsoft.com/office/drawing/2014/main" id="{0B704D6D-74E1-4C98-9727-9830862930D7}"/>
              </a:ext>
            </a:extLst>
          </p:cNvPr>
          <p:cNvPicPr>
            <a:picLocks noChangeAspect="1"/>
          </p:cNvPicPr>
          <p:nvPr/>
        </p:nvPicPr>
        <p:blipFill>
          <a:blip r:embed="rId3"/>
          <a:stretch>
            <a:fillRect/>
          </a:stretch>
        </p:blipFill>
        <p:spPr>
          <a:xfrm>
            <a:off x="878438" y="1043546"/>
            <a:ext cx="10169009" cy="4572396"/>
          </a:xfrm>
          <a:prstGeom prst="rect">
            <a:avLst/>
          </a:prstGeom>
        </p:spPr>
      </p:pic>
    </p:spTree>
    <p:extLst>
      <p:ext uri="{BB962C8B-B14F-4D97-AF65-F5344CB8AC3E}">
        <p14:creationId xmlns:p14="http://schemas.microsoft.com/office/powerpoint/2010/main" val="168617170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MLU-Academy-v5</Template>
  <TotalTime>12080</TotalTime>
  <Words>5325</Words>
  <Application>Microsoft Macintosh PowerPoint</Application>
  <PresentationFormat>Widescreen</PresentationFormat>
  <Paragraphs>499</Paragraphs>
  <Slides>47</Slides>
  <Notes>47</Notes>
  <HiddenSlides>14</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47</vt:i4>
      </vt:variant>
    </vt:vector>
  </HeadingPairs>
  <TitlesOfParts>
    <vt:vector size="58" baseType="lpstr">
      <vt:lpstr>Amazon Ember Display</vt:lpstr>
      <vt:lpstr>Amazon Ember Display Heavy</vt:lpstr>
      <vt:lpstr>Amazon Ember Heavy</vt:lpstr>
      <vt:lpstr>Amazon Ember Light</vt:lpstr>
      <vt:lpstr>Arial</vt:lpstr>
      <vt:lpstr>Calibri</vt:lpstr>
      <vt:lpstr>Calibri Light</vt:lpstr>
      <vt:lpstr>Cambria Math</vt:lpstr>
      <vt:lpstr>Consolas</vt:lpstr>
      <vt:lpstr>Lucida Console</vt:lpstr>
      <vt:lpstr>Custom Design</vt:lpstr>
      <vt:lpstr>Ensembling</vt:lpstr>
      <vt:lpstr>Today’s activities</vt:lpstr>
      <vt:lpstr>Combining models to make a better model</vt:lpstr>
      <vt:lpstr>Ensemble methods</vt:lpstr>
      <vt:lpstr>Advantages of ensemble learning </vt:lpstr>
      <vt:lpstr>Disadvantages of ensemble learning </vt:lpstr>
      <vt:lpstr>Ensemble learning method 1: Sampling with replacement (bagging)</vt:lpstr>
      <vt:lpstr>Sampling with replacement</vt:lpstr>
      <vt:lpstr>Bootstrapping example: With weak models</vt:lpstr>
      <vt:lpstr>Bagging (bootstrap aggregating) example</vt:lpstr>
      <vt:lpstr>Bagging (bootstrap aggregating) details</vt:lpstr>
      <vt:lpstr>BaggingClassifier in sklearn</vt:lpstr>
      <vt:lpstr>Bagging method: Random forest </vt:lpstr>
      <vt:lpstr>Why should you use random forest for a decision tree?</vt:lpstr>
      <vt:lpstr>RandomForestClassifier in sklearn</vt:lpstr>
      <vt:lpstr>Ensemble learning method 2: Boosting</vt:lpstr>
      <vt:lpstr>Boosting</vt:lpstr>
      <vt:lpstr>Boosting: Weak model 1 training</vt:lpstr>
      <vt:lpstr>Boosting: Weak model 1 predictions</vt:lpstr>
      <vt:lpstr>Boosting: Weak model ensemble prediction</vt:lpstr>
      <vt:lpstr>Boosting: Weak model 2</vt:lpstr>
      <vt:lpstr>Boosting: Weak model 2 predictions</vt:lpstr>
      <vt:lpstr>Boosting: Are more iterations needed?</vt:lpstr>
      <vt:lpstr>GBM: Boosting trees</vt:lpstr>
      <vt:lpstr>Gradient boosting in Python</vt:lpstr>
      <vt:lpstr>GradientBoostingClassifier in sklearn</vt:lpstr>
      <vt:lpstr>Ensemble learning method 3: Stacking</vt:lpstr>
      <vt:lpstr>Stacking (1 of 2)</vt:lpstr>
      <vt:lpstr>Stacking (2 of 2)</vt:lpstr>
      <vt:lpstr>AutoGluon: Multilayer stacking</vt:lpstr>
      <vt:lpstr>Review of ensemble methods</vt:lpstr>
      <vt:lpstr>Next lesson</vt:lpstr>
      <vt:lpstr>PowerPoint Presentation</vt:lpstr>
      <vt:lpstr>Source slides for curriculum developers only</vt:lpstr>
      <vt:lpstr>Source graphic: Ensemble methods</vt:lpstr>
      <vt:lpstr>Source graphic: Sampling with replacement</vt:lpstr>
      <vt:lpstr>Source graphic: Bootstrapping example: With weak models</vt:lpstr>
      <vt:lpstr>Source graphic: Bagging (bootstrap aggregating) example</vt:lpstr>
      <vt:lpstr>Source graphic: Bagging method: Random forest </vt:lpstr>
      <vt:lpstr>Source graphic: Boosting: Weak model 1 training</vt:lpstr>
      <vt:lpstr>Source graphic: Boosting: Weak model 1 predictions</vt:lpstr>
      <vt:lpstr>Source graphic: Boosting: Weak model ensemble prediction</vt:lpstr>
      <vt:lpstr>Source graphic: Boosting: Weak model 2</vt:lpstr>
      <vt:lpstr>Source graphic: Boosting: Weak model 2 predictions</vt:lpstr>
      <vt:lpstr>Source graphic: Boosting: Are more iterations needed?</vt:lpstr>
      <vt:lpstr>Source graphic: Stacking (1 of 2)</vt:lpstr>
      <vt:lpstr>Source graphic: AutoGluon: Multilayer stacking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Through Application</dc:title>
  <dc:creator>Daniel Blake</dc:creator>
  <cp:lastModifiedBy>dos Santos Junior, Jose Cassio</cp:lastModifiedBy>
  <cp:revision>206</cp:revision>
  <dcterms:created xsi:type="dcterms:W3CDTF">2022-11-16T15:46:36Z</dcterms:created>
  <dcterms:modified xsi:type="dcterms:W3CDTF">2025-05-05T20:56:17Z</dcterms:modified>
</cp:coreProperties>
</file>