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7.xml" ContentType="application/vnd.openxmlformats-officedocument.presentationml.tags+xml"/>
  <Override PartName="/ppt/notesSlides/notesSlide2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8.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32"/>
  </p:notesMasterIdLst>
  <p:sldIdLst>
    <p:sldId id="4050" r:id="rId2"/>
    <p:sldId id="259" r:id="rId3"/>
    <p:sldId id="415" r:id="rId4"/>
    <p:sldId id="416" r:id="rId5"/>
    <p:sldId id="418" r:id="rId6"/>
    <p:sldId id="420" r:id="rId7"/>
    <p:sldId id="419" r:id="rId8"/>
    <p:sldId id="4132" r:id="rId9"/>
    <p:sldId id="421" r:id="rId10"/>
    <p:sldId id="4133" r:id="rId11"/>
    <p:sldId id="422" r:id="rId12"/>
    <p:sldId id="4128" r:id="rId13"/>
    <p:sldId id="423" r:id="rId14"/>
    <p:sldId id="424" r:id="rId15"/>
    <p:sldId id="425" r:id="rId16"/>
    <p:sldId id="426" r:id="rId17"/>
    <p:sldId id="427" r:id="rId18"/>
    <p:sldId id="429" r:id="rId19"/>
    <p:sldId id="4137" r:id="rId20"/>
    <p:sldId id="430" r:id="rId21"/>
    <p:sldId id="432" r:id="rId22"/>
    <p:sldId id="4131" r:id="rId23"/>
    <p:sldId id="434" r:id="rId24"/>
    <p:sldId id="435" r:id="rId25"/>
    <p:sldId id="4042" r:id="rId26"/>
    <p:sldId id="2147477356" r:id="rId27"/>
    <p:sldId id="4135" r:id="rId28"/>
    <p:sldId id="4136" r:id="rId29"/>
    <p:sldId id="4130" r:id="rId30"/>
    <p:sldId id="4134"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612FC7-47D3-4135-9763-5A28A81FB705}">
          <p14:sldIdLst>
            <p14:sldId id="4050"/>
            <p14:sldId id="259"/>
            <p14:sldId id="415"/>
            <p14:sldId id="416"/>
            <p14:sldId id="418"/>
            <p14:sldId id="420"/>
            <p14:sldId id="419"/>
            <p14:sldId id="4132"/>
            <p14:sldId id="421"/>
            <p14:sldId id="4133"/>
            <p14:sldId id="422"/>
            <p14:sldId id="4128"/>
            <p14:sldId id="423"/>
            <p14:sldId id="424"/>
            <p14:sldId id="425"/>
            <p14:sldId id="426"/>
            <p14:sldId id="427"/>
            <p14:sldId id="429"/>
            <p14:sldId id="4137"/>
            <p14:sldId id="430"/>
            <p14:sldId id="432"/>
            <p14:sldId id="4131"/>
            <p14:sldId id="434"/>
            <p14:sldId id="435"/>
            <p14:sldId id="4042"/>
            <p14:sldId id="2147477356"/>
          </p14:sldIdLst>
        </p14:section>
        <p14:section name="Source graphics" id="{A8C465E5-B63E-49BA-BA5B-A707237ED531}">
          <p14:sldIdLst>
            <p14:sldId id="4135"/>
            <p14:sldId id="4136"/>
            <p14:sldId id="4130"/>
            <p14:sldId id="41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2" clrIdx="0">
    <p:extLst>
      <p:ext uri="{19B8F6BF-5375-455C-9EA6-DF929625EA0E}">
        <p15:presenceInfo xmlns:p15="http://schemas.microsoft.com/office/powerpoint/2012/main" userId="S-1-5-21-1407069837-2091007605-538272213-15390607" providerId="AD"/>
      </p:ext>
    </p:extLst>
  </p:cmAuthor>
  <p:cmAuthor id="2" name="Raymond, Patty" initials="RP" lastIdx="105" clrIdx="1">
    <p:extLst>
      <p:ext uri="{19B8F6BF-5375-455C-9EA6-DF929625EA0E}">
        <p15:presenceInfo xmlns:p15="http://schemas.microsoft.com/office/powerpoint/2012/main" userId="S-1-5-21-1407069837-2091007605-538272213-29355854" providerId="AD"/>
      </p:ext>
    </p:extLst>
  </p:cmAuthor>
  <p:cmAuthor id="3" name="Microsoft Office User" initials="MOU" lastIdx="133" clrIdx="2">
    <p:extLst>
      <p:ext uri="{19B8F6BF-5375-455C-9EA6-DF929625EA0E}">
        <p15:presenceInfo xmlns:p15="http://schemas.microsoft.com/office/powerpoint/2012/main" userId="Microsoft Office User" providerId="None"/>
      </p:ext>
    </p:extLst>
  </p:cmAuthor>
  <p:cmAuthor id="4" name="Stading, Katrina" initials="SK" lastIdx="56"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2F1"/>
    <a:srgbClr val="FBC5E4"/>
    <a:srgbClr val="504BAB"/>
    <a:srgbClr val="003181"/>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5" autoAdjust="0"/>
    <p:restoredTop sz="64014" autoAdjust="0"/>
  </p:normalViewPr>
  <p:slideViewPr>
    <p:cSldViewPr snapToGrid="0">
      <p:cViewPr varScale="1">
        <p:scale>
          <a:sx n="79" d="100"/>
          <a:sy n="79" d="100"/>
        </p:scale>
        <p:origin x="1888"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rgbClr val="232F3E"/>
                </a:solidFill>
                <a:latin typeface="+mn-lt"/>
                <a:ea typeface="+mn-ea"/>
                <a:cs typeface="+mn-cs"/>
              </a:defRPr>
            </a:pPr>
            <a:r>
              <a:rPr lang="en-US" sz="1800" dirty="0">
                <a:solidFill>
                  <a:srgbClr val="232F3E"/>
                </a:solidFill>
              </a:rPr>
              <a:t>20% accepted in both groups</a:t>
            </a:r>
          </a:p>
        </c:rich>
      </c:tx>
      <c:overlay val="0"/>
      <c:spPr>
        <a:noFill/>
        <a:ln>
          <a:noFill/>
        </a:ln>
        <a:effectLst/>
      </c:spPr>
      <c:txPr>
        <a:bodyPr rot="0" spcFirstLastPara="1" vertOverflow="ellipsis" vert="horz" wrap="square" anchor="ctr" anchorCtr="1"/>
        <a:lstStyle/>
        <a:p>
          <a:pPr>
            <a:defRPr sz="1800" b="1" i="0" u="none" strike="noStrike" kern="1200" baseline="0">
              <a:solidFill>
                <a:srgbClr val="232F3E"/>
              </a:solidFill>
              <a:latin typeface="+mn-lt"/>
              <a:ea typeface="+mn-ea"/>
              <a:cs typeface="+mn-cs"/>
            </a:defRPr>
          </a:pPr>
          <a:endParaRPr lang="en-US"/>
        </a:p>
      </c:txPr>
    </c:title>
    <c:autoTitleDeleted val="0"/>
    <c:plotArea>
      <c:layout>
        <c:manualLayout>
          <c:layoutTarget val="inner"/>
          <c:xMode val="edge"/>
          <c:yMode val="edge"/>
          <c:x val="0.19004410506824618"/>
          <c:y val="8.475892568223492E-2"/>
          <c:w val="0.78531293995039309"/>
          <c:h val="0.77764454845169373"/>
        </c:manualLayout>
      </c:layout>
      <c:barChart>
        <c:barDir val="col"/>
        <c:grouping val="stacked"/>
        <c:varyColors val="0"/>
        <c:ser>
          <c:idx val="0"/>
          <c:order val="0"/>
          <c:tx>
            <c:strRef>
              <c:f>Sheet1!$B$1</c:f>
              <c:strCache>
                <c:ptCount val="1"/>
                <c:pt idx="0">
                  <c:v>Denied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5400">
              <a:solidFill>
                <a:schemeClr val="tx1"/>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Group A</c:v>
                </c:pt>
                <c:pt idx="1">
                  <c:v>Group B</c:v>
                </c:pt>
              </c:strCache>
            </c:strRef>
          </c:cat>
          <c:val>
            <c:numRef>
              <c:f>Sheet1!$B$2:$B$3</c:f>
              <c:numCache>
                <c:formatCode>General</c:formatCode>
                <c:ptCount val="2"/>
                <c:pt idx="0">
                  <c:v>640</c:v>
                </c:pt>
                <c:pt idx="1">
                  <c:v>160</c:v>
                </c:pt>
              </c:numCache>
            </c:numRef>
          </c:val>
          <c:extLst>
            <c:ext xmlns:c16="http://schemas.microsoft.com/office/drawing/2014/chart" uri="{C3380CC4-5D6E-409C-BE32-E72D297353CC}">
              <c16:uniqueId val="{00000000-A649-A64E-9281-74F376E3E351}"/>
            </c:ext>
          </c:extLst>
        </c:ser>
        <c:ser>
          <c:idx val="1"/>
          <c:order val="1"/>
          <c:tx>
            <c:strRef>
              <c:f>Sheet1!$C$1</c:f>
              <c:strCache>
                <c:ptCount val="1"/>
                <c:pt idx="0">
                  <c:v>Accepted</c:v>
                </c:pt>
              </c:strCache>
            </c:strRef>
          </c:tx>
          <c:spPr>
            <a:solidFill>
              <a:schemeClr val="accent2"/>
            </a:solidFill>
            <a:ln w="25400">
              <a:solidFill>
                <a:schemeClr val="tx1"/>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Group A</c:v>
                </c:pt>
                <c:pt idx="1">
                  <c:v>Group B</c:v>
                </c:pt>
              </c:strCache>
            </c:strRef>
          </c:cat>
          <c:val>
            <c:numRef>
              <c:f>Sheet1!$C$2:$C$3</c:f>
              <c:numCache>
                <c:formatCode>General</c:formatCode>
                <c:ptCount val="2"/>
                <c:pt idx="0">
                  <c:v>160</c:v>
                </c:pt>
                <c:pt idx="1">
                  <c:v>40</c:v>
                </c:pt>
              </c:numCache>
            </c:numRef>
          </c:val>
          <c:extLst>
            <c:ext xmlns:c16="http://schemas.microsoft.com/office/drawing/2014/chart" uri="{C3380CC4-5D6E-409C-BE32-E72D297353CC}">
              <c16:uniqueId val="{00000001-A649-A64E-9281-74F376E3E351}"/>
            </c:ext>
          </c:extLst>
        </c:ser>
        <c:dLbls>
          <c:showLegendKey val="0"/>
          <c:showVal val="0"/>
          <c:showCatName val="0"/>
          <c:showSerName val="0"/>
          <c:showPercent val="0"/>
          <c:showBubbleSize val="0"/>
        </c:dLbls>
        <c:gapWidth val="150"/>
        <c:overlap val="100"/>
        <c:axId val="269251648"/>
        <c:axId val="578310016"/>
      </c:barChart>
      <c:catAx>
        <c:axId val="2692516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crossAx val="578310016"/>
        <c:crosses val="autoZero"/>
        <c:auto val="1"/>
        <c:lblAlgn val="ctr"/>
        <c:lblOffset val="100"/>
        <c:noMultiLvlLbl val="0"/>
      </c:catAx>
      <c:valAx>
        <c:axId val="57831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0" dirty="0">
                    <a:solidFill>
                      <a:schemeClr val="tx1"/>
                    </a:solidFill>
                  </a:rPr>
                  <a:t>Count of outcomes</a:t>
                </a:r>
              </a:p>
            </c:rich>
          </c:tx>
          <c:layout>
            <c:manualLayout>
              <c:xMode val="edge"/>
              <c:yMode val="edge"/>
              <c:x val="2.2301786058578969E-2"/>
              <c:y val="0.28558825322534503"/>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crossAx val="269251648"/>
        <c:crosses val="autoZero"/>
        <c:crossBetween val="between"/>
      </c:valAx>
      <c:spPr>
        <a:noFill/>
        <a:ln>
          <a:noFill/>
        </a:ln>
        <a:effectLst/>
      </c:spPr>
    </c:plotArea>
    <c:legend>
      <c:legendPos val="b"/>
      <c:layout>
        <c:manualLayout>
          <c:xMode val="edge"/>
          <c:yMode val="edge"/>
          <c:x val="0.32664192728017455"/>
          <c:y val="0.93842885482078287"/>
          <c:w val="0.41392402808062073"/>
          <c:h val="6.15711451792171E-2"/>
        </c:manualLayout>
      </c:layout>
      <c:overlay val="0"/>
      <c:spPr>
        <a:noFill/>
        <a:ln>
          <a:noFill/>
        </a:ln>
        <a:effectLst/>
      </c:spPr>
      <c:txPr>
        <a:bodyPr rot="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rgbClr val="232F3E"/>
                </a:solidFill>
                <a:latin typeface="+mn-lt"/>
                <a:ea typeface="+mn-ea"/>
                <a:cs typeface="+mn-cs"/>
              </a:defRPr>
            </a:pPr>
            <a:r>
              <a:rPr lang="en-US" sz="1600" b="1" dirty="0">
                <a:solidFill>
                  <a:srgbClr val="232F3E"/>
                </a:solidFill>
              </a:rPr>
              <a:t>0% wrongly accepted</a:t>
            </a:r>
            <a:r>
              <a:rPr lang="en-US" sz="1600" b="1" baseline="0" dirty="0">
                <a:solidFill>
                  <a:srgbClr val="232F3E"/>
                </a:solidFill>
              </a:rPr>
              <a:t> and 50% wrongly rejected in both groups</a:t>
            </a:r>
            <a:endParaRPr lang="en-US" sz="1600" b="1" dirty="0">
              <a:solidFill>
                <a:srgbClr val="232F3E"/>
              </a:solidFill>
            </a:endParaRPr>
          </a:p>
        </c:rich>
      </c:tx>
      <c:layout>
        <c:manualLayout>
          <c:xMode val="edge"/>
          <c:yMode val="edge"/>
          <c:x val="0.16257466483753102"/>
          <c:y val="1.1730042763856691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rgbClr val="232F3E"/>
              </a:solidFill>
              <a:latin typeface="+mn-lt"/>
              <a:ea typeface="+mn-ea"/>
              <a:cs typeface="+mn-cs"/>
            </a:defRPr>
          </a:pPr>
          <a:endParaRPr lang="en-US"/>
        </a:p>
      </c:txPr>
    </c:title>
    <c:autoTitleDeleted val="0"/>
    <c:plotArea>
      <c:layout>
        <c:manualLayout>
          <c:layoutTarget val="inner"/>
          <c:xMode val="edge"/>
          <c:yMode val="edge"/>
          <c:x val="0.15386524328654522"/>
          <c:y val="5.2982341741255976E-2"/>
          <c:w val="0.83506413970783033"/>
          <c:h val="0.81866411120578009"/>
        </c:manualLayout>
      </c:layout>
      <c:barChart>
        <c:barDir val="col"/>
        <c:grouping val="stacked"/>
        <c:varyColors val="0"/>
        <c:ser>
          <c:idx val="0"/>
          <c:order val="0"/>
          <c:tx>
            <c:strRef>
              <c:f>Sheet1!$B$1</c:f>
              <c:strCache>
                <c:ptCount val="1"/>
                <c:pt idx="0">
                  <c:v>Denied</c:v>
                </c:pt>
              </c:strCache>
            </c:strRef>
          </c:tx>
          <c:spPr>
            <a:solidFill>
              <a:schemeClr val="accent1"/>
            </a:solidFill>
            <a:ln w="25400">
              <a:solidFill>
                <a:schemeClr val="tx1"/>
              </a:solidFill>
            </a:ln>
            <a:effectLst/>
          </c:spPr>
          <c:invertIfNegative val="0"/>
          <c:dPt>
            <c:idx val="1"/>
            <c:invertIfNegative val="0"/>
            <c:bubble3D val="0"/>
            <c:spPr>
              <a:solidFill>
                <a:schemeClr val="accent1">
                  <a:alpha val="50000"/>
                </a:schemeClr>
              </a:solidFill>
              <a:ln w="25400">
                <a:solidFill>
                  <a:schemeClr val="tx1"/>
                </a:solidFill>
              </a:ln>
              <a:effectLst/>
            </c:spPr>
            <c:extLst>
              <c:ext xmlns:c16="http://schemas.microsoft.com/office/drawing/2014/chart" uri="{C3380CC4-5D6E-409C-BE32-E72D297353CC}">
                <c16:uniqueId val="{00000004-F2E2-0841-99EC-2330DD625A84}"/>
              </c:ext>
            </c:extLst>
          </c:dPt>
          <c:dPt>
            <c:idx val="3"/>
            <c:invertIfNegative val="0"/>
            <c:bubble3D val="0"/>
            <c:spPr>
              <a:solidFill>
                <a:schemeClr val="accent1">
                  <a:alpha val="50000"/>
                </a:schemeClr>
              </a:solidFill>
              <a:ln w="25400">
                <a:solidFill>
                  <a:schemeClr val="tx1"/>
                </a:solidFill>
              </a:ln>
              <a:effectLst/>
            </c:spPr>
            <c:extLst>
              <c:ext xmlns:c16="http://schemas.microsoft.com/office/drawing/2014/chart" uri="{C3380CC4-5D6E-409C-BE32-E72D297353CC}">
                <c16:uniqueId val="{00000002-F2E2-0841-99EC-2330DD625A84}"/>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8-B50D-4708-B75E-401D47BCAEFD}"/>
                </c:ext>
              </c:extLst>
            </c:dLbl>
            <c:dLbl>
              <c:idx val="1"/>
              <c:tx>
                <c:rich>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fld id="{71FDCA48-7488-46F7-933B-8A3F58D58CAC}" type="VALUE">
                      <a:rPr lang="en-US">
                        <a:solidFill>
                          <a:srgbClr val="232F3E"/>
                        </a:solidFill>
                      </a:rPr>
                      <a:pPr>
                        <a:defRPr sz="1600">
                          <a:solidFill>
                            <a:srgbClr val="232F3E"/>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F2E2-0841-99EC-2330DD625A84}"/>
                </c:ext>
              </c:extLst>
            </c:dLbl>
            <c:dLbl>
              <c:idx val="2"/>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B-B50D-4708-B75E-401D47BCAEFD}"/>
                </c:ext>
              </c:extLst>
            </c:dLbl>
            <c:dLbl>
              <c:idx val="3"/>
              <c:tx>
                <c:rich>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fld id="{FEFAAEB6-59B5-48BD-BA67-39E0B19F175E}" type="VALUE">
                      <a:rPr lang="en-US">
                        <a:solidFill>
                          <a:srgbClr val="232F3E"/>
                        </a:solidFill>
                      </a:rPr>
                      <a:pPr>
                        <a:defRPr sz="1600">
                          <a:solidFill>
                            <a:srgbClr val="232F3E"/>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2E2-0841-99EC-2330DD625A84}"/>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Group A</c:v>
                </c:pt>
                <c:pt idx="1">
                  <c:v>Group A predicted</c:v>
                </c:pt>
                <c:pt idx="2">
                  <c:v>Group B</c:v>
                </c:pt>
                <c:pt idx="3">
                  <c:v>Group B predicted</c:v>
                </c:pt>
              </c:strCache>
            </c:strRef>
          </c:cat>
          <c:val>
            <c:numRef>
              <c:f>Sheet1!$B$2:$B$5</c:f>
              <c:numCache>
                <c:formatCode>General</c:formatCode>
                <c:ptCount val="4"/>
                <c:pt idx="0">
                  <c:v>96</c:v>
                </c:pt>
                <c:pt idx="1">
                  <c:v>108</c:v>
                </c:pt>
                <c:pt idx="2">
                  <c:v>14</c:v>
                </c:pt>
                <c:pt idx="3">
                  <c:v>21</c:v>
                </c:pt>
              </c:numCache>
            </c:numRef>
          </c:val>
          <c:extLst>
            <c:ext xmlns:c16="http://schemas.microsoft.com/office/drawing/2014/chart" uri="{C3380CC4-5D6E-409C-BE32-E72D297353CC}">
              <c16:uniqueId val="{00000000-F2E2-0841-99EC-2330DD625A84}"/>
            </c:ext>
          </c:extLst>
        </c:ser>
        <c:ser>
          <c:idx val="1"/>
          <c:order val="1"/>
          <c:tx>
            <c:strRef>
              <c:f>Sheet1!$C$1</c:f>
              <c:strCache>
                <c:ptCount val="1"/>
                <c:pt idx="0">
                  <c:v>Accepted</c:v>
                </c:pt>
              </c:strCache>
            </c:strRef>
          </c:tx>
          <c:spPr>
            <a:solidFill>
              <a:schemeClr val="accent2"/>
            </a:solidFill>
            <a:ln w="25400">
              <a:solidFill>
                <a:schemeClr val="tx1"/>
              </a:solidFill>
            </a:ln>
            <a:effectLst/>
          </c:spPr>
          <c:invertIfNegative val="0"/>
          <c:dPt>
            <c:idx val="1"/>
            <c:invertIfNegative val="0"/>
            <c:bubble3D val="0"/>
            <c:spPr>
              <a:solidFill>
                <a:schemeClr val="accent2">
                  <a:alpha val="50000"/>
                </a:schemeClr>
              </a:solidFill>
              <a:ln w="25400">
                <a:solidFill>
                  <a:schemeClr val="tx1"/>
                </a:solidFill>
              </a:ln>
              <a:effectLst/>
            </c:spPr>
            <c:extLst>
              <c:ext xmlns:c16="http://schemas.microsoft.com/office/drawing/2014/chart" uri="{C3380CC4-5D6E-409C-BE32-E72D297353CC}">
                <c16:uniqueId val="{00000005-F2E2-0841-99EC-2330DD625A84}"/>
              </c:ext>
            </c:extLst>
          </c:dPt>
          <c:dPt>
            <c:idx val="3"/>
            <c:invertIfNegative val="0"/>
            <c:bubble3D val="0"/>
            <c:spPr>
              <a:solidFill>
                <a:schemeClr val="accent2">
                  <a:alpha val="50000"/>
                </a:schemeClr>
              </a:solidFill>
              <a:ln w="25400">
                <a:solidFill>
                  <a:schemeClr val="tx1"/>
                </a:solidFill>
              </a:ln>
              <a:effectLst/>
            </c:spPr>
            <c:extLst>
              <c:ext xmlns:c16="http://schemas.microsoft.com/office/drawing/2014/chart" uri="{C3380CC4-5D6E-409C-BE32-E72D297353CC}">
                <c16:uniqueId val="{00000003-F2E2-0841-99EC-2330DD625A84}"/>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232F3E"/>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Group A</c:v>
                </c:pt>
                <c:pt idx="1">
                  <c:v>Group A predicted</c:v>
                </c:pt>
                <c:pt idx="2">
                  <c:v>Group B</c:v>
                </c:pt>
                <c:pt idx="3">
                  <c:v>Group B predicted</c:v>
                </c:pt>
              </c:strCache>
            </c:strRef>
          </c:cat>
          <c:val>
            <c:numRef>
              <c:f>Sheet1!$C$2:$C$5</c:f>
              <c:numCache>
                <c:formatCode>General</c:formatCode>
                <c:ptCount val="4"/>
                <c:pt idx="0">
                  <c:v>24</c:v>
                </c:pt>
                <c:pt idx="1">
                  <c:v>12</c:v>
                </c:pt>
                <c:pt idx="2">
                  <c:v>14</c:v>
                </c:pt>
                <c:pt idx="3">
                  <c:v>7</c:v>
                </c:pt>
              </c:numCache>
            </c:numRef>
          </c:val>
          <c:extLst>
            <c:ext xmlns:c16="http://schemas.microsoft.com/office/drawing/2014/chart" uri="{C3380CC4-5D6E-409C-BE32-E72D297353CC}">
              <c16:uniqueId val="{00000001-F2E2-0841-99EC-2330DD625A84}"/>
            </c:ext>
          </c:extLst>
        </c:ser>
        <c:dLbls>
          <c:dLblPos val="ctr"/>
          <c:showLegendKey val="0"/>
          <c:showVal val="1"/>
          <c:showCatName val="0"/>
          <c:showSerName val="0"/>
          <c:showPercent val="0"/>
          <c:showBubbleSize val="0"/>
        </c:dLbls>
        <c:gapWidth val="20"/>
        <c:overlap val="100"/>
        <c:axId val="269251648"/>
        <c:axId val="578310016"/>
      </c:barChart>
      <c:catAx>
        <c:axId val="2692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crossAx val="578310016"/>
        <c:crosses val="autoZero"/>
        <c:auto val="1"/>
        <c:lblAlgn val="ctr"/>
        <c:lblOffset val="100"/>
        <c:noMultiLvlLbl val="0"/>
      </c:catAx>
      <c:valAx>
        <c:axId val="57831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dirty="0">
                    <a:solidFill>
                      <a:schemeClr val="tx1"/>
                    </a:solidFill>
                  </a:rPr>
                  <a:t>Count of (predicted) outcomes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crossAx val="269251648"/>
        <c:crosses val="autoZero"/>
        <c:crossBetween val="between"/>
      </c:valAx>
      <c:spPr>
        <a:noFill/>
        <a:ln>
          <a:noFill/>
        </a:ln>
        <a:effectLst/>
      </c:spPr>
    </c:plotArea>
    <c:legend>
      <c:legendPos val="b"/>
      <c:layout>
        <c:manualLayout>
          <c:xMode val="edge"/>
          <c:yMode val="edge"/>
          <c:x val="0.55750631799476014"/>
          <c:y val="0.20451486575104599"/>
          <c:w val="0.17018396569437796"/>
          <c:h val="0.16436879335532131"/>
        </c:manualLayout>
      </c:layout>
      <c:overlay val="0"/>
      <c:spPr>
        <a:noFill/>
        <a:ln>
          <a:noFill/>
        </a:ln>
        <a:effectLst/>
      </c:spPr>
      <c:txPr>
        <a:bodyPr rot="0" spcFirstLastPara="1" vertOverflow="ellipsis" vert="horz" wrap="square" anchor="ctr" anchorCtr="1"/>
        <a:lstStyle/>
        <a:p>
          <a:pPr>
            <a:defRPr sz="1600" b="0" i="0" u="none" strike="noStrike" kern="1200" baseline="0">
              <a:solidFill>
                <a:srgbClr val="232F3E"/>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r>
                  <a:rPr lang="en-US" dirty="0"/>
                  <a:t>The probability of events A and B occurring is 2/52 because a standard deck of 52 cards includes 2 red aces (ace of hearts and ace of diamonds).</a:t>
                </a:r>
              </a:p>
              <a:p>
                <a:endParaRPr lang="en-US" dirty="0"/>
              </a:p>
              <a:p>
                <a:r>
                  <a:rPr lang="en-US" dirty="0"/>
                  <a:t>The probability of event A occurring is 26/52 because a standard deck of 52 cards has 26 red cards (13 hearts and 13 diamonds).</a:t>
                </a:r>
              </a:p>
            </p:txBody>
          </p:sp>
        </mc:Choice>
        <mc:Fallback xmlns="">
          <p:sp>
            <p:nvSpPr>
              <p:cNvPr id="3" name="Notes Placeholder 2"/>
              <p:cNvSpPr>
                <a:spLocks noGrp="1"/>
              </p:cNvSpPr>
              <p:nvPr>
                <p:ph type="body" idx="1"/>
              </p:nvPr>
            </p:nvSpPr>
            <p:spPr/>
            <p:txBody>
              <a:bodyPr/>
              <a:lstStyle/>
              <a:p>
                <a:r>
                  <a:rPr lang="en-US" dirty="0"/>
                  <a:t>Ex: Given you drew a red card (event A), what is probability it is an ace?</a:t>
                </a:r>
              </a:p>
              <a:p>
                <a:pPr lvl="1"/>
                <a:r>
                  <a:rPr lang="en-US" dirty="0"/>
                  <a:t>Probability of A &amp; B occurring: 2/52 {ace of hearts, ace of diamonds}</a:t>
                </a:r>
              </a:p>
              <a:p>
                <a:pPr lvl="1"/>
                <a:r>
                  <a:rPr lang="en-US" dirty="0"/>
                  <a:t>Probability of A: 26/52 {13 hearts, 13 diamonds}</a:t>
                </a:r>
              </a:p>
              <a:p>
                <a:pPr marL="406400" lvl="1" indent="0" algn="ctr">
                  <a:buNone/>
                </a:pPr>
                <a:r>
                  <a:rPr lang="en-US" i="0">
                    <a:solidFill>
                      <a:schemeClr val="tx1"/>
                    </a:solidFill>
                    <a:latin typeface="Cambria Math" panose="02040503050406030204" pitchFamily="18" charset="0"/>
                  </a:rPr>
                  <a:t>𝑃𝑟⁡〖(𝐵|𝐴)=2/26</a:t>
                </a:r>
                <a:r>
                  <a:rPr lang="en-US" i="0">
                    <a:solidFill>
                      <a:schemeClr val="tx1"/>
                    </a:solidFill>
                    <a:latin typeface="Cambria Math" panose="02040503050406030204" pitchFamily="18" charset="0"/>
                    <a:ea typeface="Cambria Math" panose="02040503050406030204" pitchFamily="18" charset="0"/>
                  </a:rPr>
                  <a:t>≈</a:t>
                </a:r>
                <a:r>
                  <a:rPr lang="en-US" i="0">
                    <a:solidFill>
                      <a:schemeClr val="tx1"/>
                    </a:solidFill>
                    <a:latin typeface="Cambria Math" panose="02040503050406030204" pitchFamily="18" charset="0"/>
                  </a:rPr>
                  <a:t>0.07=7%〗</a:t>
                </a:r>
                <a:r>
                  <a:rPr lang="en-US" dirty="0"/>
                  <a:t>  </a:t>
                </a:r>
              </a:p>
            </p:txBody>
          </p:sp>
        </mc:Fallback>
      </mc:AlternateContent>
    </p:spTree>
    <p:extLst>
      <p:ext uri="{BB962C8B-B14F-4D97-AF65-F5344CB8AC3E}">
        <p14:creationId xmlns:p14="http://schemas.microsoft.com/office/powerpoint/2010/main" val="1595233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2681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Bar chart of denied and accepted outcomes for groups A and B. Twenty percent of both groups have the accepted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independence criteria states that the outcome is independent of the sensitive attribute. Models or transformations that adhere to the independence criteria will produce results where the rates of acceptance (or denial) are the same across all groups.</a:t>
            </a:r>
          </a:p>
        </p:txBody>
      </p:sp>
    </p:spTree>
    <p:extLst>
      <p:ext uri="{BB962C8B-B14F-4D97-AF65-F5344CB8AC3E}">
        <p14:creationId xmlns:p14="http://schemas.microsoft.com/office/powerpoint/2010/main" val="301871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Two events, A and B, are independent if and only if P(A n B) = P(A)*P(B). According to the conditional probability rule, the probability of A happening given B is P(A|B) = P(A n B) / P(B). Replace P(A n B) to get P(A|B) = P(A)*P(B)/ P(B) = P(A), and you can see that A is not dependent on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By rearranging the equation, you can measure the amount of disparity (bias) in the distribution of the labels or predictions of a model.</a:t>
            </a:r>
            <a:endParaRPr lang="en-US" dirty="0"/>
          </a:p>
        </p:txBody>
      </p:sp>
    </p:spTree>
    <p:extLst>
      <p:ext uri="{BB962C8B-B14F-4D97-AF65-F5344CB8AC3E}">
        <p14:creationId xmlns:p14="http://schemas.microsoft.com/office/powerpoint/2010/main" val="355830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bias according to the independence criteria, you need to find</a:t>
                </a:r>
                <a:r>
                  <a:rPr lang="en-US" baseline="0" dirty="0"/>
                  <a:t> transformations or adjust the model outputs so that the difference in probabilities becomes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reality, this will be difficult to achieve because there’s a trade-off with model performance. To simplify, you can consider a relaxed version of the equation that requires the difference in probability to be below a certain </a:t>
                </a:r>
                <a:r>
                  <a:rPr lang="en-US" dirty="0"/>
                  <a:t>threshold (rather than zero).</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bias according to the independence criterion, you need to find</a:t>
                </a:r>
                <a:r>
                  <a:rPr lang="en-US" baseline="0" dirty="0"/>
                  <a:t> transformations or adjust the model outputs so that the difference in probabilities becomes 0. In reality, this will be very hard to achieve, as there is a trade-off with model performance at play. To simplify, you can consider a relaxed version of the equation that requires the difference in probability to be below a certain </a:t>
                </a:r>
                <a:r>
                  <a:rPr lang="en-US" i="0">
                    <a:solidFill>
                      <a:schemeClr val="tx1"/>
                    </a:solidFill>
                    <a:latin typeface="Cambria Math" panose="02040503050406030204" pitchFamily="18" charset="0"/>
                    <a:ea typeface="Cambria Math" panose="02040503050406030204" pitchFamily="18" charset="0"/>
                  </a:rPr>
                  <a:t>𝜖</a:t>
                </a:r>
                <a:r>
                  <a:rPr lang="en-US" dirty="0"/>
                  <a:t> threshold (rather than 0).</a:t>
                </a:r>
              </a:p>
            </p:txBody>
          </p:sp>
        </mc:Fallback>
      </mc:AlternateContent>
    </p:spTree>
    <p:extLst>
      <p:ext uri="{BB962C8B-B14F-4D97-AF65-F5344CB8AC3E}">
        <p14:creationId xmlns:p14="http://schemas.microsoft.com/office/powerpoint/2010/main" val="396533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pPr marL="0" marR="0" lvl="0" indent="0" algn="l" defTabSz="914400" rtl="0" eaLnBrk="1" fontAlgn="auto" latinLnBrk="0" hangingPunct="1">
              <a:buClrTx/>
              <a:buSzTx/>
              <a:buFontTx/>
              <a:buNone/>
              <a:tabLst/>
              <a:defRPr/>
            </a:pPr>
            <a:r>
              <a:rPr lang="en-US" dirty="0"/>
              <a:t>Another way to rearrange the independence equation is to look at the ratio (instead of the difference). Again, in practice, the equation can be relaxed to make it easier to meet the criteria. Generally, you want the disparate impact (DI) value to be as close to 1 as possible.</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One rule related to DI states that for every five individuals with successful outcomes in the favored group, four in the disfavored group should have a successful outcome too. This is the four-fifths or 80 percent rule.</a:t>
            </a:r>
          </a:p>
          <a:p>
            <a:endParaRPr lang="en-US" dirty="0"/>
          </a:p>
          <a:p>
            <a:r>
              <a:rPr lang="en-US" dirty="0"/>
              <a:t>Note that this isn’t a legal definition. DI has a specific meaning in legal jargon and is restricted to certain domains.</a:t>
            </a:r>
          </a:p>
          <a:p>
            <a:endParaRPr lang="en-US" dirty="0"/>
          </a:p>
          <a:p>
            <a:r>
              <a:rPr lang="en-US" dirty="0"/>
              <a:t>Reference:</a:t>
            </a:r>
          </a:p>
          <a:p>
            <a:r>
              <a:rPr lang="en-US" dirty="0"/>
              <a:t>Michael Feldman, Sorelle Friedler, John Moeller, Carlos Scheidegger, and Suresh Venkatasubramanian, “Certifying and Removing Disparate Impact,” arXiv (December 2014). https://doi.org/10.48550/arXiv.1412.3756.</a:t>
            </a:r>
          </a:p>
        </p:txBody>
      </p:sp>
    </p:spTree>
    <p:extLst>
      <p:ext uri="{BB962C8B-B14F-4D97-AF65-F5344CB8AC3E}">
        <p14:creationId xmlns:p14="http://schemas.microsoft.com/office/powerpoint/2010/main" val="359424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The same logic that works for classifiers can also be used for regression problems. Again, you want the difference to be below a certain threshold (rather than demanding that the difference needs to be exactly 0).</a:t>
            </a:r>
          </a:p>
        </p:txBody>
      </p:sp>
    </p:spTree>
    <p:extLst>
      <p:ext uri="{BB962C8B-B14F-4D97-AF65-F5344CB8AC3E}">
        <p14:creationId xmlns:p14="http://schemas.microsoft.com/office/powerpoint/2010/main" val="366053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The difference in mean predictions per group should be close to zero.</a:t>
            </a:r>
          </a:p>
        </p:txBody>
      </p:sp>
    </p:spTree>
    <p:extLst>
      <p:ext uri="{BB962C8B-B14F-4D97-AF65-F5344CB8AC3E}">
        <p14:creationId xmlns:p14="http://schemas.microsoft.com/office/powerpoint/2010/main" val="1661347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1390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Bar plot of actual and predicted acceptance outcomes for groups A and B. The error rates are the same for both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separation criteria enforces changes to the data, model training, or output adjustment that lead to equalizing the chance of getting it wrong. This criteria considers the merit of different groups and compares predictions to the ground truth.</a:t>
            </a:r>
          </a:p>
        </p:txBody>
      </p:sp>
    </p:spTree>
    <p:extLst>
      <p:ext uri="{BB962C8B-B14F-4D97-AF65-F5344CB8AC3E}">
        <p14:creationId xmlns:p14="http://schemas.microsoft.com/office/powerpoint/2010/main" val="332125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TPR – True positive rate</a:t>
            </a:r>
          </a:p>
          <a:p>
            <a:r>
              <a:rPr lang="en-US" dirty="0"/>
              <a:t>FPR – False positive rate</a:t>
            </a:r>
          </a:p>
          <a:p>
            <a:endParaRPr lang="en-US" dirty="0"/>
          </a:p>
          <a:p>
            <a:r>
              <a:rPr lang="en-US" dirty="0"/>
              <a:t>Separation is also known as equalized odds. It factors in the model’s outcome (the prediction). Separation requires the same rate of true positives and false positives across two groups or two distinct attribute values.</a:t>
            </a:r>
          </a:p>
          <a:p>
            <a:endParaRPr lang="en-US" dirty="0"/>
          </a:p>
          <a:p>
            <a:r>
              <a:rPr lang="en-US" dirty="0"/>
              <a:t>Unlike demographic parity (independence), equalized odds allows Y to depend on A (but only through the target variable Y). As such, the definition prohibits abusing A as a proxy for Y.</a:t>
            </a:r>
          </a:p>
          <a:p>
            <a:endParaRPr lang="en-US" dirty="0"/>
          </a:p>
          <a:p>
            <a:r>
              <a:rPr lang="en-US" dirty="0"/>
              <a:t>Equalized odds enforces the accuracy being equally high in all demographics and punishes models that perform well only on the majority.</a:t>
            </a:r>
          </a:p>
          <a:p>
            <a:endParaRPr lang="en-US" dirty="0"/>
          </a:p>
          <a:p>
            <a:r>
              <a:rPr lang="en-US" dirty="0"/>
              <a:t>Equalized odds can be used as in-processing and post-processing method by either adapting the loss function or by directly adjusting outcomes.</a:t>
            </a:r>
          </a:p>
        </p:txBody>
      </p:sp>
    </p:spTree>
    <p:extLst>
      <p:ext uri="{BB962C8B-B14F-4D97-AF65-F5344CB8AC3E}">
        <p14:creationId xmlns:p14="http://schemas.microsoft.com/office/powerpoint/2010/main" val="2815030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38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Scatter plot. See details in notes.</a:t>
            </a:r>
            <a:br>
              <a:rPr lang="en-US" b="0" dirty="0"/>
            </a:br>
            <a:r>
              <a:rPr lang="en-US" b="0" dirty="0"/>
              <a:t>~</a:t>
            </a:r>
          </a:p>
          <a:p>
            <a:r>
              <a:rPr lang="en-US" b="1" dirty="0"/>
              <a:t>Image description: </a:t>
            </a:r>
            <a:r>
              <a:rPr lang="en-US" dirty="0"/>
              <a:t>The scatter plot shows amount of education and outcomes (graduated or drop-out) for groups A and B. The chart shows a threshold for a particular level of education, above which students are accepted. For individuals above the threshold, 50 percent had a favorable outcome (graduation) in both groups. </a:t>
            </a:r>
            <a:r>
              <a:rPr lang="en-US" b="1" dirty="0"/>
              <a:t>End description. </a:t>
            </a:r>
          </a:p>
          <a:p>
            <a:endParaRPr lang="en-US" dirty="0"/>
          </a:p>
          <a:p>
            <a:r>
              <a:rPr lang="en-US" dirty="0"/>
              <a:t>The sufficiency criteria for positive outcomes (also known as positive predictive value parity or PPV-parity) tries to achieve fairness by equalizing the chance of success, given a positive prediction. In the admissions example, sufficiency requires graduation rates to be equal across groups (of admitted students).</a:t>
            </a:r>
          </a:p>
        </p:txBody>
      </p:sp>
    </p:spTree>
    <p:extLst>
      <p:ext uri="{BB962C8B-B14F-4D97-AF65-F5344CB8AC3E}">
        <p14:creationId xmlns:p14="http://schemas.microsoft.com/office/powerpoint/2010/main" val="3244460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031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following example for insufficiency (with independence). An ill-intentioned decision-maker splits applications into two groups, A and B. For group A, they diligently review applications and eventually approve 10 percent. For group B, they carelessly approve applications at the same rate (10 percent). Even though the acceptance rates in both groups are identical, it is far more likely that unqualified applicants were selected in group B. As a result, in hindsight, it will appear that members of group B performed worse than members of group A, thus establishing a negative track record for group B.</a:t>
            </a:r>
          </a:p>
        </p:txBody>
      </p:sp>
    </p:spTree>
    <p:extLst>
      <p:ext uri="{BB962C8B-B14F-4D97-AF65-F5344CB8AC3E}">
        <p14:creationId xmlns:p14="http://schemas.microsoft.com/office/powerpoint/2010/main" val="677051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9016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graphic for slide 12</a:t>
            </a:r>
          </a:p>
        </p:txBody>
      </p:sp>
    </p:spTree>
    <p:extLst>
      <p:ext uri="{BB962C8B-B14F-4D97-AF65-F5344CB8AC3E}">
        <p14:creationId xmlns:p14="http://schemas.microsoft.com/office/powerpoint/2010/main" val="2240831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graphic for slide 19</a:t>
            </a:r>
          </a:p>
        </p:txBody>
      </p:sp>
    </p:spTree>
    <p:extLst>
      <p:ext uri="{BB962C8B-B14F-4D97-AF65-F5344CB8AC3E}">
        <p14:creationId xmlns:p14="http://schemas.microsoft.com/office/powerpoint/2010/main" val="424886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7913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graphic for slide 22</a:t>
            </a:r>
          </a:p>
        </p:txBody>
      </p:sp>
    </p:spTree>
    <p:extLst>
      <p:ext uri="{BB962C8B-B14F-4D97-AF65-F5344CB8AC3E}">
        <p14:creationId xmlns:p14="http://schemas.microsoft.com/office/powerpoint/2010/main" val="3087246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Quantitative definitions of what is fair and unfair have been introduced in multiple disciplines for well over 50 years, including in education, hiring, and ML. These definitions are necessary because they help you to implement certain techniques (bias mitigation) that will change the predictions that a model makes with the goal of reducing disparity in outcomes or performance.</a:t>
            </a:r>
          </a:p>
          <a:p>
            <a:pPr lvl="0"/>
            <a:endParaRPr lang="en-US" dirty="0"/>
          </a:p>
          <a:p>
            <a:pPr lvl="0"/>
            <a:r>
              <a:rPr lang="en-US" dirty="0"/>
              <a:t>Reference:</a:t>
            </a:r>
          </a:p>
          <a:p>
            <a:pPr lvl="0"/>
            <a:r>
              <a:rPr lang="en-US" dirty="0"/>
              <a:t>Solon Barocas and Moritz Hardt. “Fairness in Machine Learning.” Tutorial presented at the 31</a:t>
            </a:r>
            <a:r>
              <a:rPr lang="en-US" baseline="30000" dirty="0"/>
              <a:t>st</a:t>
            </a:r>
            <a:r>
              <a:rPr lang="en-US" dirty="0"/>
              <a:t> Annual Conference on Neural Information Processing Systems (NIPS), Long Beach, CA, December 2017. https://fairmlbook.org/tutorial1.html.</a:t>
            </a:r>
          </a:p>
        </p:txBody>
      </p:sp>
    </p:spTree>
    <p:extLst>
      <p:ext uri="{BB962C8B-B14F-4D97-AF65-F5344CB8AC3E}">
        <p14:creationId xmlns:p14="http://schemas.microsoft.com/office/powerpoint/2010/main" val="7757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fairness criteria are defined, you can use them at different parts in the ML pipeline. It’s possible to mitigate bias by transforming the input data during preprocessing, before the model trains. It’s also possible to use the fairness criteria to influence the way that a model is trained directly. Finally, fairness criteria can also be used as a final postprocessing step to adjust the outputs of a model that has already been trained.</a:t>
            </a:r>
          </a:p>
        </p:txBody>
      </p:sp>
    </p:spTree>
    <p:extLst>
      <p:ext uri="{BB962C8B-B14F-4D97-AF65-F5344CB8AC3E}">
        <p14:creationId xmlns:p14="http://schemas.microsoft.com/office/powerpoint/2010/main" val="98382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5606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r>
                  <a:rPr lang="en-US" dirty="0"/>
                  <a:t>To measure fairness, a common approach is to look at the probabilities of certain outcomes for different groups. Therefore, it is important to be aware of basic probability calculations.</a:t>
                </a:r>
              </a:p>
            </p:txBody>
          </p:sp>
        </mc:Choice>
        <mc:Fallback xmlns="">
          <p:sp>
            <p:nvSpPr>
              <p:cNvPr id="3" name="Notes Placeholder 2"/>
              <p:cNvSpPr>
                <a:spLocks noGrp="1"/>
              </p:cNvSpPr>
              <p:nvPr>
                <p:ph type="body" idx="1"/>
              </p:nvPr>
            </p:nvSpPr>
            <p:spPr/>
            <p:txBody>
              <a:bodyPr/>
              <a:lstStyle/>
              <a:p>
                <a:r>
                  <a:rPr lang="en-US" dirty="0"/>
                  <a:t>Example: What is the probability for a coin toss to yield “Heads”?</a:t>
                </a:r>
              </a:p>
              <a:p>
                <a:pPr lvl="1"/>
                <a:r>
                  <a:rPr lang="en-US" dirty="0"/>
                  <a:t># outcomes that make up event: {H}</a:t>
                </a:r>
              </a:p>
              <a:p>
                <a:pPr lvl="1"/>
                <a:r>
                  <a:rPr lang="en-US" dirty="0"/>
                  <a:t>total # of possible outcomes: {H, T}</a:t>
                </a:r>
              </a:p>
              <a:p>
                <a:pPr marL="406400" lvl="1" indent="0" algn="ctr">
                  <a:buNone/>
                </a:pPr>
                <a:r>
                  <a:rPr lang="en-US" i="0">
                    <a:solidFill>
                      <a:schemeClr val="tx1"/>
                    </a:solidFill>
                    <a:latin typeface="Cambria Math" panose="02040503050406030204" pitchFamily="18" charset="0"/>
                  </a:rPr>
                  <a:t>𝑃𝑟⁡〖</a:t>
                </a:r>
                <a:r>
                  <a:rPr lang="en-US" b="0" i="0">
                    <a:solidFill>
                      <a:schemeClr val="tx1"/>
                    </a:solidFill>
                    <a:latin typeface="Cambria Math" panose="02040503050406030204" pitchFamily="18" charset="0"/>
                  </a:rPr>
                  <a:t>(𝐻)=1/2=0.5=50%〗</a:t>
                </a:r>
                <a:r>
                  <a:rPr lang="en-US" dirty="0"/>
                  <a:t>  </a:t>
                </a:r>
              </a:p>
            </p:txBody>
          </p:sp>
        </mc:Fallback>
      </mc:AlternateContent>
    </p:spTree>
    <p:extLst>
      <p:ext uri="{BB962C8B-B14F-4D97-AF65-F5344CB8AC3E}">
        <p14:creationId xmlns:p14="http://schemas.microsoft.com/office/powerpoint/2010/main" val="266177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162327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p:txBody>
          </p:sp>
        </mc:Choice>
        <mc:Fallback xmlns="">
          <p:sp>
            <p:nvSpPr>
              <p:cNvPr id="3" name="Notes Placeholder 2"/>
              <p:cNvSpPr>
                <a:spLocks noGrp="1"/>
              </p:cNvSpPr>
              <p:nvPr>
                <p:ph type="body" idx="1"/>
              </p:nvPr>
            </p:nvSpPr>
            <p:spPr/>
            <p:txBody>
              <a:bodyPr/>
              <a:lstStyle/>
              <a:p>
                <a:r>
                  <a:rPr lang="en-US" dirty="0"/>
                  <a:t>Example: What is the probability for a coin toss to yield “Heads”?</a:t>
                </a:r>
              </a:p>
              <a:p>
                <a:pPr lvl="1"/>
                <a:r>
                  <a:rPr lang="en-US" dirty="0"/>
                  <a:t># outcomes that make up event: {H}</a:t>
                </a:r>
              </a:p>
              <a:p>
                <a:pPr lvl="1"/>
                <a:r>
                  <a:rPr lang="en-US" dirty="0"/>
                  <a:t>total # of possible outcomes: {H, T}</a:t>
                </a:r>
              </a:p>
              <a:p>
                <a:pPr marL="406400" lvl="1" indent="0" algn="ctr">
                  <a:buNone/>
                </a:pPr>
                <a:r>
                  <a:rPr lang="en-US" i="0">
                    <a:solidFill>
                      <a:schemeClr val="tx1"/>
                    </a:solidFill>
                    <a:latin typeface="Cambria Math" panose="02040503050406030204" pitchFamily="18" charset="0"/>
                  </a:rPr>
                  <a:t>𝑃𝑟⁡〖</a:t>
                </a:r>
                <a:r>
                  <a:rPr lang="en-US" b="0" i="0">
                    <a:solidFill>
                      <a:schemeClr val="tx1"/>
                    </a:solidFill>
                    <a:latin typeface="Cambria Math" panose="02040503050406030204" pitchFamily="18" charset="0"/>
                  </a:rPr>
                  <a:t>(𝐻)=1/2=0.5=50%〗</a:t>
                </a:r>
                <a:r>
                  <a:rPr lang="en-US" dirty="0"/>
                  <a:t>  </a:t>
                </a:r>
              </a:p>
            </p:txBody>
          </p:sp>
        </mc:Fallback>
      </mc:AlternateContent>
    </p:spTree>
    <p:extLst>
      <p:ext uri="{BB962C8B-B14F-4D97-AF65-F5344CB8AC3E}">
        <p14:creationId xmlns:p14="http://schemas.microsoft.com/office/powerpoint/2010/main" val="195706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68073371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2391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18072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9134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556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77822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20946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99048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03368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10047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FEC71-D83B-DE85-120E-53AA0DD8F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87CF86-5478-8FEE-A654-02F58AA0E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5F84B-CD81-6E77-EA39-2BB1F8287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A0ECA-9388-304D-A627-676972A0DF5C}" type="datetimeFigureOut">
              <a:rPr lang="en-US" smtClean="0"/>
              <a:t>5/5/25</a:t>
            </a:fld>
            <a:endParaRPr lang="en-US"/>
          </a:p>
        </p:txBody>
      </p:sp>
      <p:sp>
        <p:nvSpPr>
          <p:cNvPr id="5" name="Footer Placeholder 4">
            <a:extLst>
              <a:ext uri="{FF2B5EF4-FFF2-40B4-BE49-F238E27FC236}">
                <a16:creationId xmlns:a16="http://schemas.microsoft.com/office/drawing/2014/main" id="{CE0FB005-48F4-9BFD-EDC0-837C225E5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5CB30-2ECC-69B9-9324-208AF8EFA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8A7FF-4199-9042-9758-948C7A39C0F8}" type="slidenum">
              <a:rPr lang="en-US" smtClean="0"/>
              <a:t>‹#›</a:t>
            </a:fld>
            <a:endParaRPr lang="en-US"/>
          </a:p>
        </p:txBody>
      </p:sp>
    </p:spTree>
    <p:extLst>
      <p:ext uri="{BB962C8B-B14F-4D97-AF65-F5344CB8AC3E}">
        <p14:creationId xmlns:p14="http://schemas.microsoft.com/office/powerpoint/2010/main" val="4192193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chart" Target="../charts/char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Fairness Criteria</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3D0E3D-E351-4ADC-B404-B287E31308F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Conditional probability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 conditional probability, </a:t>
                </a:r>
                <a14:m>
                  <m:oMath xmlns:m="http://schemas.openxmlformats.org/officeDocument/2006/math">
                    <m:func>
                      <m:funcPr>
                        <m:ctrlPr>
                          <a:rPr lang="en-US" i="1">
                            <a:latin typeface="Cambria Math" panose="02040503050406030204" pitchFamily="18" charset="0"/>
                          </a:rPr>
                        </m:ctrlPr>
                      </m:funcPr>
                      <m:fName>
                        <m:r>
                          <a:rPr lang="en-US">
                            <a:latin typeface="Cambria Math" panose="02040503050406030204" pitchFamily="18" charset="0"/>
                          </a:rPr>
                          <m:t>𝑃𝑟</m:t>
                        </m:r>
                      </m:fName>
                      <m:e>
                        <m:r>
                          <a:rPr lang="en-US">
                            <a:latin typeface="Cambria Math" panose="02040503050406030204" pitchFamily="18" charset="0"/>
                          </a:rPr>
                          <m:t>(</m:t>
                        </m:r>
                        <m:r>
                          <a:rPr lang="en-US">
                            <a:latin typeface="Cambria Math" panose="02040503050406030204" pitchFamily="18" charset="0"/>
                          </a:rPr>
                          <m:t>𝐵</m:t>
                        </m:r>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e>
                    </m:func>
                  </m:oMath>
                </a14:m>
                <a:r>
                  <a:rPr lang="en-US" dirty="0"/>
                  <a:t>, of an event, B, is the probability that event B will occur given the knowledge that event A has already occurred.</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Equation1">
                <a:extLst>
                  <a:ext uri="{FF2B5EF4-FFF2-40B4-BE49-F238E27FC236}">
                    <a16:creationId xmlns:a16="http://schemas.microsoft.com/office/drawing/2014/main" id="{5989AAA0-478A-4E7A-BAE6-26B57513D43D}"/>
                  </a:ext>
                </a:extLst>
              </p:cNvPr>
              <p:cNvSpPr txBox="1"/>
              <p:nvPr/>
            </p:nvSpPr>
            <p:spPr>
              <a:xfrm>
                <a:off x="2515866" y="2753139"/>
                <a:ext cx="7160268" cy="87536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232F3E"/>
                              </a:solidFill>
                              <a:latin typeface="Cambria Math" panose="02040503050406030204" pitchFamily="18" charset="0"/>
                              <a:ea typeface="Cambria Math" panose="02040503050406030204" pitchFamily="18" charset="0"/>
                            </a:rPr>
                          </m:ctrlPr>
                        </m:funcPr>
                        <m:fName>
                          <m:r>
                            <a:rPr lang="en-US" sz="2400" i="1">
                              <a:solidFill>
                                <a:srgbClr val="232F3E"/>
                              </a:solidFill>
                              <a:latin typeface="Cambria Math" panose="02040503050406030204" pitchFamily="18" charset="0"/>
                              <a:ea typeface="Cambria Math" panose="02040503050406030204" pitchFamily="18" charset="0"/>
                            </a:rPr>
                            <m:t>𝑃𝑟</m:t>
                          </m:r>
                        </m:fName>
                        <m:e>
                          <m:d>
                            <m:dPr>
                              <m:ctrlPr>
                                <a:rPr lang="en-US" sz="2400" i="1">
                                  <a:solidFill>
                                    <a:srgbClr val="232F3E"/>
                                  </a:solidFill>
                                  <a:latin typeface="Cambria Math" panose="02040503050406030204" pitchFamily="18" charset="0"/>
                                  <a:ea typeface="Cambria Math" panose="02040503050406030204" pitchFamily="18" charset="0"/>
                                </a:rPr>
                              </m:ctrlPr>
                            </m:dPr>
                            <m:e>
                              <m:r>
                                <a:rPr lang="en-US" sz="2400" i="1">
                                  <a:solidFill>
                                    <a:srgbClr val="232F3E"/>
                                  </a:solidFill>
                                  <a:latin typeface="Cambria Math" panose="02040503050406030204" pitchFamily="18" charset="0"/>
                                  <a:ea typeface="Cambria Math" panose="02040503050406030204" pitchFamily="18" charset="0"/>
                                </a:rPr>
                                <m:t>𝐵</m:t>
                              </m:r>
                              <m:r>
                                <a:rPr lang="en-US" sz="2400" i="1">
                                  <a:solidFill>
                                    <a:srgbClr val="232F3E"/>
                                  </a:solidFill>
                                  <a:latin typeface="Cambria Math" panose="02040503050406030204" pitchFamily="18" charset="0"/>
                                  <a:ea typeface="Cambria Math" panose="02040503050406030204" pitchFamily="18" charset="0"/>
                                </a:rPr>
                                <m:t>|</m:t>
                              </m:r>
                              <m:r>
                                <a:rPr lang="en-US" sz="2400" i="1">
                                  <a:solidFill>
                                    <a:srgbClr val="232F3E"/>
                                  </a:solidFill>
                                  <a:latin typeface="Cambria Math" panose="02040503050406030204" pitchFamily="18" charset="0"/>
                                  <a:ea typeface="Cambria Math" panose="02040503050406030204" pitchFamily="18" charset="0"/>
                                </a:rPr>
                                <m:t>𝐴</m:t>
                              </m:r>
                            </m:e>
                          </m:d>
                          <m:r>
                            <a:rPr lang="en-US" sz="2400" i="1">
                              <a:solidFill>
                                <a:srgbClr val="232F3E"/>
                              </a:solidFill>
                              <a:latin typeface="Cambria Math" panose="02040503050406030204" pitchFamily="18" charset="0"/>
                              <a:ea typeface="Cambria Math" panose="02040503050406030204" pitchFamily="18" charset="0"/>
                            </a:rPr>
                            <m:t>=</m:t>
                          </m:r>
                          <m:f>
                            <m:fPr>
                              <m:ctrlPr>
                                <a:rPr lang="en-US" sz="2400" i="1">
                                  <a:solidFill>
                                    <a:srgbClr val="232F3E"/>
                                  </a:solidFill>
                                  <a:latin typeface="Cambria Math" panose="02040503050406030204" pitchFamily="18" charset="0"/>
                                  <a:ea typeface="Cambria Math" panose="02040503050406030204" pitchFamily="18" charset="0"/>
                                </a:rPr>
                              </m:ctrlPr>
                            </m:fPr>
                            <m:num>
                              <m:r>
                                <m:rPr>
                                  <m:nor/>
                                </m:rPr>
                                <a:rPr lang="en-US" sz="2400" b="0" i="0" dirty="0" smtClean="0">
                                  <a:solidFill>
                                    <a:srgbClr val="232F3E"/>
                                  </a:solidFill>
                                  <a:latin typeface="Cambria Math" panose="02040503050406030204" pitchFamily="18" charset="0"/>
                                  <a:ea typeface="Cambria Math" panose="02040503050406030204" pitchFamily="18" charset="0"/>
                                </a:rPr>
                                <m:t>probability</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of</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and</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B</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occurring</m:t>
                              </m:r>
                            </m:num>
                            <m:den>
                              <m:r>
                                <m:rPr>
                                  <m:nor/>
                                </m:rPr>
                                <a:rPr lang="en-US" sz="2400" b="0" i="0" dirty="0" smtClean="0">
                                  <a:solidFill>
                                    <a:srgbClr val="232F3E"/>
                                  </a:solidFill>
                                  <a:latin typeface="Cambria Math" panose="02040503050406030204" pitchFamily="18" charset="0"/>
                                  <a:ea typeface="Cambria Math" panose="02040503050406030204" pitchFamily="18" charset="0"/>
                                </a:rPr>
                                <m:t>probability</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of</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m:t>
                              </m:r>
                            </m:den>
                          </m:f>
                        </m:e>
                      </m:func>
                    </m:oMath>
                  </m:oMathPara>
                </a14:m>
                <a:endParaRPr lang="en-US" sz="2400" dirty="0">
                  <a:solidFill>
                    <a:srgbClr val="232F3E"/>
                  </a:solidFill>
                  <a:latin typeface="Cambria Math" panose="02040503050406030204" pitchFamily="18" charset="0"/>
                  <a:ea typeface="Cambria Math" panose="02040503050406030204" pitchFamily="18" charset="0"/>
                </a:endParaRPr>
              </a:p>
            </p:txBody>
          </p:sp>
        </mc:Choice>
        <mc:Fallback xmlns="">
          <p:sp>
            <p:nvSpPr>
              <p:cNvPr id="8" name="Equation1">
                <a:extLst>
                  <a:ext uri="{FF2B5EF4-FFF2-40B4-BE49-F238E27FC236}">
                    <a16:creationId xmlns:a16="http://schemas.microsoft.com/office/drawing/2014/main" id="{5989AAA0-478A-4E7A-BAE6-26B57513D43D}"/>
                  </a:ext>
                </a:extLst>
              </p:cNvPr>
              <p:cNvSpPr txBox="1">
                <a:spLocks noRot="1" noChangeAspect="1" noMove="1" noResize="1" noEditPoints="1" noAdjustHandles="1" noChangeArrowheads="1" noChangeShapeType="1" noTextEdit="1"/>
              </p:cNvSpPr>
              <p:nvPr/>
            </p:nvSpPr>
            <p:spPr>
              <a:xfrm>
                <a:off x="2515866" y="2753139"/>
                <a:ext cx="7160268" cy="875368"/>
              </a:xfrm>
              <a:prstGeom prst="rect">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DD8963E-69F7-4807-884F-70407FEA875C}"/>
              </a:ext>
            </a:extLst>
          </p:cNvPr>
          <p:cNvSpPr txBox="1">
            <a:spLocks/>
          </p:cNvSpPr>
          <p:nvPr/>
        </p:nvSpPr>
        <p:spPr>
          <a:xfrm>
            <a:off x="359664" y="3815862"/>
            <a:ext cx="11466576" cy="113484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In a deck of cards, if you draw a red card (event A), what is the probability that the card is an ace?</a:t>
            </a:r>
          </a:p>
        </p:txBody>
      </p:sp>
      <mc:AlternateContent xmlns:mc="http://schemas.openxmlformats.org/markup-compatibility/2006" xmlns:a14="http://schemas.microsoft.com/office/drawing/2010/main">
        <mc:Choice Requires="a14">
          <p:sp>
            <p:nvSpPr>
              <p:cNvPr id="5" name="Equation2">
                <a:extLst>
                  <a:ext uri="{FF2B5EF4-FFF2-40B4-BE49-F238E27FC236}">
                    <a16:creationId xmlns:a16="http://schemas.microsoft.com/office/drawing/2014/main" id="{B3202AAC-5B13-4F8A-BC35-C77F4577F0CE}"/>
                  </a:ext>
                </a:extLst>
              </p:cNvPr>
              <p:cNvSpPr txBox="1"/>
              <p:nvPr/>
            </p:nvSpPr>
            <p:spPr>
              <a:xfrm>
                <a:off x="2515866" y="5385044"/>
                <a:ext cx="7160268" cy="7861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232F3E"/>
                              </a:solidFill>
                              <a:latin typeface="Cambria Math" panose="02040503050406030204" pitchFamily="18" charset="0"/>
                            </a:rPr>
                          </m:ctrlPr>
                        </m:funcPr>
                        <m:fName>
                          <m:r>
                            <a:rPr lang="en-US" sz="2400" i="1">
                              <a:solidFill>
                                <a:srgbClr val="232F3E"/>
                              </a:solidFill>
                              <a:latin typeface="Cambria Math" panose="02040503050406030204" pitchFamily="18" charset="0"/>
                            </a:rPr>
                            <m:t>𝑃𝑟</m:t>
                          </m:r>
                        </m:fName>
                        <m:e>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𝐵</m:t>
                              </m:r>
                              <m:r>
                                <a:rPr lang="en-US" sz="2400" i="1">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𝐴</m:t>
                              </m:r>
                            </m:e>
                          </m:d>
                          <m:r>
                            <a:rPr lang="en-US" sz="2400" i="1">
                              <a:solidFill>
                                <a:srgbClr val="232F3E"/>
                              </a:solidFill>
                              <a:latin typeface="Cambria Math" panose="02040503050406030204" pitchFamily="18" charset="0"/>
                            </a:rPr>
                            <m:t>=</m:t>
                          </m:r>
                          <m:f>
                            <m:fPr>
                              <m:ctrlPr>
                                <a:rPr lang="en-US" sz="2400" i="1">
                                  <a:solidFill>
                                    <a:srgbClr val="232F3E"/>
                                  </a:solidFill>
                                  <a:latin typeface="Cambria Math" panose="02040503050406030204" pitchFamily="18" charset="0"/>
                                </a:rPr>
                              </m:ctrlPr>
                            </m:fPr>
                            <m:num>
                              <m:r>
                                <a:rPr lang="en-US" sz="2400" i="1">
                                  <a:solidFill>
                                    <a:srgbClr val="232F3E"/>
                                  </a:solidFill>
                                  <a:latin typeface="Cambria Math" panose="02040503050406030204" pitchFamily="18" charset="0"/>
                                </a:rPr>
                                <m:t>2</m:t>
                              </m:r>
                            </m:num>
                            <m:den>
                              <m:r>
                                <a:rPr lang="en-US" sz="2400" i="1">
                                  <a:solidFill>
                                    <a:srgbClr val="232F3E"/>
                                  </a:solidFill>
                                  <a:latin typeface="Cambria Math" panose="02040503050406030204" pitchFamily="18" charset="0"/>
                                </a:rPr>
                                <m:t>26</m:t>
                              </m:r>
                            </m:den>
                          </m:f>
                          <m:r>
                            <a:rPr lang="en-US" sz="2400" i="1">
                              <a:solidFill>
                                <a:srgbClr val="232F3E"/>
                              </a:solidFill>
                              <a:latin typeface="Cambria Math" panose="02040503050406030204" pitchFamily="18" charset="0"/>
                              <a:ea typeface="Cambria Math" panose="02040503050406030204" pitchFamily="18" charset="0"/>
                            </a:rPr>
                            <m:t>≈</m:t>
                          </m:r>
                          <m:r>
                            <a:rPr lang="en-US" sz="2400" i="1">
                              <a:solidFill>
                                <a:srgbClr val="232F3E"/>
                              </a:solidFill>
                              <a:latin typeface="Cambria Math" panose="02040503050406030204" pitchFamily="18" charset="0"/>
                            </a:rPr>
                            <m:t>0.0</m:t>
                          </m:r>
                          <m:r>
                            <a:rPr lang="en-US" sz="2400" b="0" i="1" smtClean="0">
                              <a:solidFill>
                                <a:srgbClr val="232F3E"/>
                              </a:solidFill>
                              <a:latin typeface="Cambria Math" panose="02040503050406030204" pitchFamily="18" charset="0"/>
                            </a:rPr>
                            <m:t>8</m:t>
                          </m:r>
                          <m:r>
                            <a:rPr lang="en-US" sz="2400" i="1">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8</m:t>
                          </m:r>
                          <m:r>
                            <a:rPr lang="en-US" sz="2400" i="1">
                              <a:solidFill>
                                <a:srgbClr val="232F3E"/>
                              </a:solidFill>
                              <a:latin typeface="Cambria Math" panose="02040503050406030204" pitchFamily="18" charset="0"/>
                            </a:rPr>
                            <m:t>%</m:t>
                          </m:r>
                        </m:e>
                      </m:func>
                    </m:oMath>
                  </m:oMathPara>
                </a14:m>
                <a:endParaRPr lang="en-US" sz="2400" dirty="0">
                  <a:solidFill>
                    <a:srgbClr val="232F3E"/>
                  </a:solidFill>
                </a:endParaRPr>
              </a:p>
            </p:txBody>
          </p:sp>
        </mc:Choice>
        <mc:Fallback xmlns="">
          <p:sp>
            <p:nvSpPr>
              <p:cNvPr id="5" name="Equation2">
                <a:extLst>
                  <a:ext uri="{FF2B5EF4-FFF2-40B4-BE49-F238E27FC236}">
                    <a16:creationId xmlns:a16="http://schemas.microsoft.com/office/drawing/2014/main" id="{B3202AAC-5B13-4F8A-BC35-C77F4577F0CE}"/>
                  </a:ext>
                </a:extLst>
              </p:cNvPr>
              <p:cNvSpPr txBox="1">
                <a:spLocks noRot="1" noChangeAspect="1" noMove="1" noResize="1" noEditPoints="1" noAdjustHandles="1" noChangeArrowheads="1" noChangeShapeType="1" noTextEdit="1"/>
              </p:cNvSpPr>
              <p:nvPr/>
            </p:nvSpPr>
            <p:spPr>
              <a:xfrm>
                <a:off x="2515866" y="5385044"/>
                <a:ext cx="7160268" cy="786177"/>
              </a:xfrm>
              <a:prstGeom prst="rect">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1781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82B8BE-983B-4FCB-BF07-405E98CC58E8}"/>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Independence</a:t>
            </a:r>
          </a:p>
        </p:txBody>
      </p:sp>
      <p:sp>
        <p:nvSpPr>
          <p:cNvPr id="4" name="Text Placeholder 3">
            <a:extLst>
              <a:ext uri="{FF2B5EF4-FFF2-40B4-BE49-F238E27FC236}">
                <a16:creationId xmlns:a16="http://schemas.microsoft.com/office/drawing/2014/main" id="{181C28E1-C6CC-CD63-5304-DE9B9287F65E}"/>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84359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247429-1610-4633-B627-8B2F0FFEA31C}"/>
              </a:ext>
            </a:extLst>
          </p:cNvPr>
          <p:cNvSpPr>
            <a:spLocks noGrp="1"/>
          </p:cNvSpPr>
          <p:nvPr>
            <p:ph type="sldNum" idx="97"/>
          </p:nvPr>
        </p:nvSpPr>
        <p:spPr/>
        <p:txBody>
          <a:bodyPr/>
          <a:lstStyle/>
          <a:p>
            <a:fld id="{4037B1B0-0345-4E15-985A-6BECCDBE474F}" type="slidenum">
              <a:rPr lang="en-US" smtClean="0"/>
              <a:pPr/>
              <a:t>12</a:t>
            </a:fld>
            <a:endParaRPr lang="en-US" dirty="0"/>
          </a:p>
        </p:txBody>
      </p:sp>
      <p:sp>
        <p:nvSpPr>
          <p:cNvPr id="9" name="Title 8">
            <a:extLst>
              <a:ext uri="{FF2B5EF4-FFF2-40B4-BE49-F238E27FC236}">
                <a16:creationId xmlns:a16="http://schemas.microsoft.com/office/drawing/2014/main" id="{16F66A6E-8874-CEBE-11EF-151FC3351787}"/>
              </a:ext>
            </a:extLst>
          </p:cNvPr>
          <p:cNvSpPr>
            <a:spLocks noGrp="1"/>
          </p:cNvSpPr>
          <p:nvPr>
            <p:ph type="title" idx="1"/>
          </p:nvPr>
        </p:nvSpPr>
        <p:spPr/>
        <p:txBody>
          <a:bodyPr>
            <a:normAutofit fontScale="90000"/>
          </a:bodyPr>
          <a:lstStyle/>
          <a:p>
            <a:r>
              <a:rPr lang="en-US" dirty="0"/>
              <a:t>Independence (equality of outcomes)</a:t>
            </a:r>
          </a:p>
        </p:txBody>
      </p:sp>
      <p:sp>
        <p:nvSpPr>
          <p:cNvPr id="3" name="Content Placeholder 2">
            <a:extLst>
              <a:ext uri="{FF2B5EF4-FFF2-40B4-BE49-F238E27FC236}">
                <a16:creationId xmlns:a16="http://schemas.microsoft.com/office/drawing/2014/main" id="{D30183E6-61BF-55A1-1067-5C3668CB1F85}"/>
              </a:ext>
            </a:extLst>
          </p:cNvPr>
          <p:cNvSpPr>
            <a:spLocks noGrp="1"/>
          </p:cNvSpPr>
          <p:nvPr>
            <p:ph idx="2"/>
          </p:nvPr>
        </p:nvSpPr>
        <p:spPr>
          <a:xfrm>
            <a:off x="365760" y="1165536"/>
            <a:ext cx="5800419" cy="5262696"/>
          </a:xfrm>
        </p:spPr>
        <p:txBody>
          <a:bodyPr/>
          <a:lstStyle/>
          <a:p>
            <a:r>
              <a:rPr lang="en-US" dirty="0"/>
              <a:t>The outcome is independent of the sensitive attribute.</a:t>
            </a:r>
          </a:p>
          <a:p>
            <a:r>
              <a:rPr lang="en-US" dirty="0"/>
              <a:t>Example: Model that predicts university acceptance:</a:t>
            </a:r>
          </a:p>
          <a:p>
            <a:pPr lvl="1"/>
            <a:r>
              <a:rPr lang="en-US" dirty="0"/>
              <a:t>According to independence criteria, the acceptance rate needs to be the same in all groups.</a:t>
            </a:r>
          </a:p>
          <a:p>
            <a:pPr lvl="1"/>
            <a:r>
              <a:rPr lang="en-US" dirty="0"/>
              <a:t>The outcomes can be seen as unfair if two groups naturally have different qualifications and one group should see more acceptance than the other.</a:t>
            </a:r>
          </a:p>
        </p:txBody>
      </p:sp>
      <p:pic>
        <p:nvPicPr>
          <p:cNvPr id="2" name="Picture 1">
            <a:extLst>
              <a:ext uri="{FF2B5EF4-FFF2-40B4-BE49-F238E27FC236}">
                <a16:creationId xmlns:a16="http://schemas.microsoft.com/office/drawing/2014/main" id="{FE8FFD0C-D993-454F-8140-4CC4D3B56FA0}"/>
              </a:ext>
            </a:extLst>
          </p:cNvPr>
          <p:cNvPicPr>
            <a:picLocks noChangeAspect="1"/>
          </p:cNvPicPr>
          <p:nvPr/>
        </p:nvPicPr>
        <p:blipFill>
          <a:blip r:embed="rId4"/>
          <a:srcRect/>
          <a:stretch/>
        </p:blipFill>
        <p:spPr>
          <a:xfrm>
            <a:off x="6166179" y="1149825"/>
            <a:ext cx="5657433" cy="5328366"/>
          </a:xfrm>
          <a:prstGeom prst="rect">
            <a:avLst/>
          </a:prstGeom>
        </p:spPr>
      </p:pic>
    </p:spTree>
    <p:custDataLst>
      <p:tags r:id="rId1"/>
    </p:custDataLst>
    <p:extLst>
      <p:ext uri="{BB962C8B-B14F-4D97-AF65-F5344CB8AC3E}">
        <p14:creationId xmlns:p14="http://schemas.microsoft.com/office/powerpoint/2010/main" val="189747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307A2A-8B3E-4493-B2CD-A987A0E4BDC0}"/>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Independence: Demographic parity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t>Demographic parity: </a:t>
                </a:r>
                <a:r>
                  <a:rPr lang="en-US" dirty="0"/>
                  <a:t>A certain true (or predicted) outcome, Y (or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a:t>), is not dependent on the attribute, A.</a:t>
                </a:r>
              </a:p>
              <a:p>
                <a:r>
                  <a:rPr lang="en-US" dirty="0"/>
                  <a:t>Independence is achieved when the probability for positive (or negative) true outcomes for two groups is equal:</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61AAFF-2680-9AC2-3EF2-9A44BBECDF6A}"/>
                  </a:ext>
                </a:extLst>
              </p:cNvPr>
              <p:cNvSpPr txBox="1"/>
              <p:nvPr/>
            </p:nvSpPr>
            <p:spPr>
              <a:xfrm>
                <a:off x="1982251" y="3513698"/>
                <a:ext cx="8227499"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232F3E"/>
                              </a:solidFill>
                              <a:latin typeface="Cambria Math" panose="02040503050406030204" pitchFamily="18" charset="0"/>
                              <a:ea typeface="Cambria Math" panose="02040503050406030204" pitchFamily="18" charset="0"/>
                            </a:rPr>
                          </m:ctrlPr>
                        </m:funcPr>
                        <m:fName>
                          <m:r>
                            <a:rPr lang="en-US" sz="3200" b="0" i="1">
                              <a:solidFill>
                                <a:srgbClr val="232F3E"/>
                              </a:solidFill>
                              <a:latin typeface="Cambria Math" panose="02040503050406030204" pitchFamily="18" charset="0"/>
                              <a:ea typeface="Cambria Math" panose="02040503050406030204" pitchFamily="18" charset="0"/>
                            </a:rPr>
                            <m:t>𝑃𝑟</m:t>
                          </m:r>
                        </m:fName>
                        <m:e>
                          <m:d>
                            <m:dPr>
                              <m:endChr m:val="|"/>
                              <m:ctrlPr>
                                <a:rPr lang="en-US" sz="3200" i="1">
                                  <a:solidFill>
                                    <a:srgbClr val="232F3E"/>
                                  </a:solidFill>
                                  <a:latin typeface="Cambria Math" panose="02040503050406030204" pitchFamily="18" charset="0"/>
                                  <a:ea typeface="Cambria Math" panose="02040503050406030204" pitchFamily="18" charset="0"/>
                                </a:rPr>
                              </m:ctrlPr>
                            </m:dPr>
                            <m:e>
                              <m:r>
                                <a:rPr lang="en-US" sz="3200" b="0" i="1" smtClean="0">
                                  <a:solidFill>
                                    <a:srgbClr val="232F3E"/>
                                  </a:solidFill>
                                  <a:latin typeface="Cambria Math" panose="02040503050406030204" pitchFamily="18" charset="0"/>
                                  <a:ea typeface="Cambria Math" panose="02040503050406030204" pitchFamily="18" charset="0"/>
                                </a:rPr>
                                <m:t>𝑌</m:t>
                              </m:r>
                              <m:r>
                                <a:rPr lang="en-US" sz="3200" b="0" i="1" smtClean="0">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𝑦</m:t>
                              </m:r>
                              <m:r>
                                <a:rPr lang="en-US" sz="3200" b="0" i="1" smtClean="0">
                                  <a:solidFill>
                                    <a:srgbClr val="232F3E"/>
                                  </a:solidFill>
                                  <a:latin typeface="Cambria Math" panose="02040503050406030204" pitchFamily="18" charset="0"/>
                                  <a:ea typeface="Cambria Math" panose="02040503050406030204" pitchFamily="18" charset="0"/>
                                </a:rPr>
                                <m:t> </m:t>
                              </m:r>
                            </m:e>
                          </m:d>
                        </m:e>
                      </m:func>
                      <m:r>
                        <a:rPr lang="en-US" sz="3200" b="0" i="1" smtClean="0">
                          <a:solidFill>
                            <a:srgbClr val="232F3E"/>
                          </a:solidFill>
                          <a:latin typeface="Cambria Math" panose="02040503050406030204" pitchFamily="18" charset="0"/>
                          <a:ea typeface="Cambria Math" panose="02040503050406030204" pitchFamily="18" charset="0"/>
                        </a:rPr>
                        <m:t>𝐴</m:t>
                      </m:r>
                      <m:r>
                        <a:rPr lang="en-US" sz="3200" b="0" i="1">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𝑎</m:t>
                      </m:r>
                      <m:r>
                        <a:rPr lang="en-US" sz="3200" b="0" i="1" smtClean="0">
                          <a:solidFill>
                            <a:srgbClr val="232F3E"/>
                          </a:solidFill>
                          <a:latin typeface="Cambria Math" panose="02040503050406030204" pitchFamily="18" charset="0"/>
                          <a:ea typeface="Cambria Math" panose="02040503050406030204" pitchFamily="18" charset="0"/>
                        </a:rPr>
                        <m:t>)=</m:t>
                      </m:r>
                      <m:func>
                        <m:funcPr>
                          <m:ctrlPr>
                            <a:rPr lang="en-US" sz="3200" i="1">
                              <a:solidFill>
                                <a:srgbClr val="232F3E"/>
                              </a:solidFill>
                              <a:latin typeface="Cambria Math" panose="02040503050406030204" pitchFamily="18" charset="0"/>
                              <a:ea typeface="Cambria Math" panose="02040503050406030204" pitchFamily="18" charset="0"/>
                            </a:rPr>
                          </m:ctrlPr>
                        </m:funcPr>
                        <m:fName>
                          <m:r>
                            <a:rPr lang="en-US" sz="3200" b="0" i="1">
                              <a:solidFill>
                                <a:srgbClr val="232F3E"/>
                              </a:solidFill>
                              <a:latin typeface="Cambria Math" panose="02040503050406030204" pitchFamily="18" charset="0"/>
                              <a:ea typeface="Cambria Math" panose="02040503050406030204" pitchFamily="18" charset="0"/>
                            </a:rPr>
                            <m:t>𝑃𝑟</m:t>
                          </m:r>
                        </m:fName>
                        <m:e>
                          <m:d>
                            <m:dPr>
                              <m:endChr m:val="|"/>
                              <m:ctrlPr>
                                <a:rPr lang="en-US" sz="3200" i="1">
                                  <a:solidFill>
                                    <a:srgbClr val="232F3E"/>
                                  </a:solidFill>
                                  <a:latin typeface="Cambria Math" panose="02040503050406030204" pitchFamily="18" charset="0"/>
                                  <a:ea typeface="Cambria Math" panose="02040503050406030204" pitchFamily="18" charset="0"/>
                                </a:rPr>
                              </m:ctrlPr>
                            </m:dPr>
                            <m:e>
                              <m:r>
                                <a:rPr lang="en-US" sz="3200" b="0" i="1" smtClean="0">
                                  <a:solidFill>
                                    <a:srgbClr val="232F3E"/>
                                  </a:solidFill>
                                  <a:latin typeface="Cambria Math" panose="02040503050406030204" pitchFamily="18" charset="0"/>
                                  <a:ea typeface="Cambria Math" panose="02040503050406030204" pitchFamily="18" charset="0"/>
                                </a:rPr>
                                <m:t>𝑌</m:t>
                              </m:r>
                              <m:r>
                                <a:rPr lang="en-US" sz="3200" b="0" i="1">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𝑦</m:t>
                              </m:r>
                              <m:r>
                                <a:rPr lang="en-US" sz="3200" b="0" i="1" smtClean="0">
                                  <a:solidFill>
                                    <a:srgbClr val="232F3E"/>
                                  </a:solidFill>
                                  <a:latin typeface="Cambria Math" panose="02040503050406030204" pitchFamily="18" charset="0"/>
                                  <a:ea typeface="Cambria Math" panose="02040503050406030204" pitchFamily="18" charset="0"/>
                                </a:rPr>
                                <m:t> </m:t>
                              </m:r>
                            </m:e>
                          </m:d>
                        </m:e>
                      </m:func>
                      <m:r>
                        <a:rPr lang="en-US" sz="3200" b="0" i="1" smtClean="0">
                          <a:solidFill>
                            <a:srgbClr val="232F3E"/>
                          </a:solidFill>
                          <a:latin typeface="Cambria Math" panose="02040503050406030204" pitchFamily="18" charset="0"/>
                          <a:ea typeface="Cambria Math" panose="02040503050406030204" pitchFamily="18" charset="0"/>
                        </a:rPr>
                        <m:t>𝐴</m:t>
                      </m:r>
                      <m:r>
                        <a:rPr lang="en-US" sz="3200" b="0" i="1">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𝑏</m:t>
                      </m:r>
                      <m:r>
                        <a:rPr lang="en-US" sz="3200" b="0" i="1">
                          <a:solidFill>
                            <a:srgbClr val="232F3E"/>
                          </a:solidFill>
                          <a:latin typeface="Cambria Math" panose="02040503050406030204" pitchFamily="18" charset="0"/>
                          <a:ea typeface="Cambria Math" panose="02040503050406030204" pitchFamily="18" charset="0"/>
                        </a:rPr>
                        <m:t>)</m:t>
                      </m:r>
                    </m:oMath>
                  </m:oMathPara>
                </a14:m>
                <a:endParaRPr lang="en-US" sz="3200" dirty="0">
                  <a:solidFill>
                    <a:srgbClr val="232F3E"/>
                  </a:solidFill>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DF61AAFF-2680-9AC2-3EF2-9A44BBECDF6A}"/>
                  </a:ext>
                </a:extLst>
              </p:cNvPr>
              <p:cNvSpPr txBox="1">
                <a:spLocks noRot="1" noChangeAspect="1" noMove="1" noResize="1" noEditPoints="1" noAdjustHandles="1" noChangeArrowheads="1" noChangeShapeType="1" noTextEdit="1"/>
              </p:cNvSpPr>
              <p:nvPr/>
            </p:nvSpPr>
            <p:spPr>
              <a:xfrm>
                <a:off x="1982251" y="3513698"/>
                <a:ext cx="8227499" cy="584775"/>
              </a:xfrm>
              <a:prstGeom prst="rect">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2129977C-F189-4803-A463-C95D9B696E99}"/>
              </a:ext>
            </a:extLst>
          </p:cNvPr>
          <p:cNvSpPr txBox="1">
            <a:spLocks/>
          </p:cNvSpPr>
          <p:nvPr/>
        </p:nvSpPr>
        <p:spPr>
          <a:xfrm>
            <a:off x="371696" y="4494654"/>
            <a:ext cx="11466576" cy="58477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Measure the bias of a dataset (or predictions):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EB412F-68E0-D505-0FD2-7E45190EF4AF}"/>
                  </a:ext>
                </a:extLst>
              </p:cNvPr>
              <p:cNvSpPr txBox="1"/>
              <p:nvPr/>
            </p:nvSpPr>
            <p:spPr>
              <a:xfrm>
                <a:off x="1409701" y="5484774"/>
                <a:ext cx="9372599"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14:m>
                  <m:oMath xmlns:m="http://schemas.openxmlformats.org/officeDocument/2006/math">
                    <m:r>
                      <a:rPr lang="en-US" sz="3200" b="0" i="1" smtClean="0">
                        <a:solidFill>
                          <a:srgbClr val="232F3E"/>
                        </a:solidFill>
                        <a:latin typeface="Cambria Math" panose="02040503050406030204" pitchFamily="18" charset="0"/>
                        <a:ea typeface="Cambria Math" panose="02040503050406030204" pitchFamily="18" charset="0"/>
                      </a:rPr>
                      <m:t>𝑑𝑖𝑠𝑝𝑎𝑟𝑖𝑡𝑦</m:t>
                    </m:r>
                  </m:oMath>
                </a14:m>
                <a:r>
                  <a:rPr lang="en-US" sz="3200" dirty="0">
                    <a:solidFill>
                      <a:srgbClr val="232F3E"/>
                    </a:solidFill>
                    <a:latin typeface="Cambria Math" panose="02040503050406030204" pitchFamily="18" charset="0"/>
                    <a:ea typeface="Cambria Math" panose="02040503050406030204" pitchFamily="18" charset="0"/>
                  </a:rPr>
                  <a:t> = </a:t>
                </a:r>
                <a14:m>
                  <m:oMath xmlns:m="http://schemas.openxmlformats.org/officeDocument/2006/math">
                    <m:func>
                      <m:funcPr>
                        <m:ctrlPr>
                          <a:rPr lang="en-US" sz="3200" i="1">
                            <a:solidFill>
                              <a:srgbClr val="232F3E"/>
                            </a:solidFill>
                            <a:latin typeface="Cambria Math" panose="02040503050406030204" pitchFamily="18" charset="0"/>
                            <a:ea typeface="Cambria Math" panose="02040503050406030204" pitchFamily="18" charset="0"/>
                          </a:rPr>
                        </m:ctrlPr>
                      </m:funcPr>
                      <m:fName>
                        <m:r>
                          <a:rPr lang="en-US" sz="3200" i="1">
                            <a:solidFill>
                              <a:srgbClr val="232F3E"/>
                            </a:solidFill>
                            <a:latin typeface="Cambria Math" panose="02040503050406030204" pitchFamily="18" charset="0"/>
                            <a:ea typeface="Cambria Math" panose="02040503050406030204" pitchFamily="18" charset="0"/>
                          </a:rPr>
                          <m:t>𝑃𝑟</m:t>
                        </m:r>
                      </m:fName>
                      <m:e>
                        <m:d>
                          <m:dPr>
                            <m:endChr m:val="|"/>
                            <m:ctrlPr>
                              <a:rPr lang="en-US" sz="3200" i="1">
                                <a:solidFill>
                                  <a:srgbClr val="232F3E"/>
                                </a:solidFill>
                                <a:latin typeface="Cambria Math" panose="02040503050406030204" pitchFamily="18" charset="0"/>
                                <a:ea typeface="Cambria Math" panose="02040503050406030204" pitchFamily="18" charset="0"/>
                              </a:rPr>
                            </m:ctrlPr>
                          </m:dPr>
                          <m:e>
                            <m:r>
                              <a:rPr lang="en-US" sz="3200" i="1">
                                <a:solidFill>
                                  <a:srgbClr val="232F3E"/>
                                </a:solidFill>
                                <a:latin typeface="Cambria Math" panose="02040503050406030204" pitchFamily="18" charset="0"/>
                                <a:ea typeface="Cambria Math" panose="02040503050406030204" pitchFamily="18" charset="0"/>
                              </a:rPr>
                              <m:t>𝑌</m:t>
                            </m:r>
                            <m:r>
                              <a:rPr lang="en-US" sz="3200" i="1">
                                <a:solidFill>
                                  <a:srgbClr val="232F3E"/>
                                </a:solidFill>
                                <a:latin typeface="Cambria Math" panose="02040503050406030204" pitchFamily="18" charset="0"/>
                                <a:ea typeface="Cambria Math" panose="02040503050406030204" pitchFamily="18" charset="0"/>
                              </a:rPr>
                              <m:t>=</m:t>
                            </m:r>
                            <m:r>
                              <a:rPr lang="en-US" sz="3200" i="1">
                                <a:solidFill>
                                  <a:srgbClr val="232F3E"/>
                                </a:solidFill>
                                <a:latin typeface="Cambria Math" panose="02040503050406030204" pitchFamily="18" charset="0"/>
                                <a:ea typeface="Cambria Math" panose="02040503050406030204" pitchFamily="18" charset="0"/>
                              </a:rPr>
                              <m:t>𝑦</m:t>
                            </m:r>
                            <m:r>
                              <a:rPr lang="en-US" sz="3200" i="1">
                                <a:solidFill>
                                  <a:srgbClr val="232F3E"/>
                                </a:solidFill>
                                <a:latin typeface="Cambria Math" panose="02040503050406030204" pitchFamily="18" charset="0"/>
                                <a:ea typeface="Cambria Math" panose="02040503050406030204" pitchFamily="18" charset="0"/>
                              </a:rPr>
                              <m:t> </m:t>
                            </m:r>
                          </m:e>
                        </m:d>
                      </m:e>
                    </m:func>
                    <m:r>
                      <a:rPr lang="en-US" sz="3200" i="1">
                        <a:solidFill>
                          <a:srgbClr val="232F3E"/>
                        </a:solidFill>
                        <a:latin typeface="Cambria Math" panose="02040503050406030204" pitchFamily="18" charset="0"/>
                        <a:ea typeface="Cambria Math" panose="02040503050406030204" pitchFamily="18" charset="0"/>
                      </a:rPr>
                      <m:t>𝐴</m:t>
                    </m:r>
                    <m:r>
                      <a:rPr lang="en-US" sz="3200" i="1">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𝑎</m:t>
                    </m:r>
                    <m:r>
                      <a:rPr lang="en-US" sz="3200" i="1">
                        <a:solidFill>
                          <a:srgbClr val="232F3E"/>
                        </a:solidFill>
                        <a:latin typeface="Cambria Math" panose="02040503050406030204" pitchFamily="18" charset="0"/>
                        <a:ea typeface="Cambria Math" panose="02040503050406030204" pitchFamily="18" charset="0"/>
                      </a:rPr>
                      <m:t>)−</m:t>
                    </m:r>
                    <m:func>
                      <m:funcPr>
                        <m:ctrlPr>
                          <a:rPr lang="en-US" sz="3200" i="1">
                            <a:solidFill>
                              <a:srgbClr val="232F3E"/>
                            </a:solidFill>
                            <a:latin typeface="Cambria Math" panose="02040503050406030204" pitchFamily="18" charset="0"/>
                            <a:ea typeface="Cambria Math" panose="02040503050406030204" pitchFamily="18" charset="0"/>
                          </a:rPr>
                        </m:ctrlPr>
                      </m:funcPr>
                      <m:fName>
                        <m:r>
                          <a:rPr lang="en-US" sz="3200" i="1">
                            <a:solidFill>
                              <a:srgbClr val="232F3E"/>
                            </a:solidFill>
                            <a:latin typeface="Cambria Math" panose="02040503050406030204" pitchFamily="18" charset="0"/>
                            <a:ea typeface="Cambria Math" panose="02040503050406030204" pitchFamily="18" charset="0"/>
                          </a:rPr>
                          <m:t>𝑃𝑟</m:t>
                        </m:r>
                      </m:fName>
                      <m:e>
                        <m:d>
                          <m:dPr>
                            <m:endChr m:val="|"/>
                            <m:ctrlPr>
                              <a:rPr lang="en-US" sz="3200" i="1">
                                <a:solidFill>
                                  <a:srgbClr val="232F3E"/>
                                </a:solidFill>
                                <a:latin typeface="Cambria Math" panose="02040503050406030204" pitchFamily="18" charset="0"/>
                                <a:ea typeface="Cambria Math" panose="02040503050406030204" pitchFamily="18" charset="0"/>
                              </a:rPr>
                            </m:ctrlPr>
                          </m:dPr>
                          <m:e>
                            <m:r>
                              <a:rPr lang="en-US" sz="3200" i="1">
                                <a:solidFill>
                                  <a:srgbClr val="232F3E"/>
                                </a:solidFill>
                                <a:latin typeface="Cambria Math" panose="02040503050406030204" pitchFamily="18" charset="0"/>
                                <a:ea typeface="Cambria Math" panose="02040503050406030204" pitchFamily="18" charset="0"/>
                              </a:rPr>
                              <m:t>𝑌</m:t>
                            </m:r>
                            <m:r>
                              <a:rPr lang="en-US" sz="3200" i="1">
                                <a:solidFill>
                                  <a:srgbClr val="232F3E"/>
                                </a:solidFill>
                                <a:latin typeface="Cambria Math" panose="02040503050406030204" pitchFamily="18" charset="0"/>
                                <a:ea typeface="Cambria Math" panose="02040503050406030204" pitchFamily="18" charset="0"/>
                              </a:rPr>
                              <m:t>=</m:t>
                            </m:r>
                            <m:r>
                              <a:rPr lang="en-US" sz="3200" i="1">
                                <a:solidFill>
                                  <a:srgbClr val="232F3E"/>
                                </a:solidFill>
                                <a:latin typeface="Cambria Math" panose="02040503050406030204" pitchFamily="18" charset="0"/>
                                <a:ea typeface="Cambria Math" panose="02040503050406030204" pitchFamily="18" charset="0"/>
                              </a:rPr>
                              <m:t>𝑦</m:t>
                            </m:r>
                            <m:r>
                              <a:rPr lang="en-US" sz="3200" i="1">
                                <a:solidFill>
                                  <a:srgbClr val="232F3E"/>
                                </a:solidFill>
                                <a:latin typeface="Cambria Math" panose="02040503050406030204" pitchFamily="18" charset="0"/>
                                <a:ea typeface="Cambria Math" panose="02040503050406030204" pitchFamily="18" charset="0"/>
                              </a:rPr>
                              <m:t> </m:t>
                            </m:r>
                          </m:e>
                        </m:d>
                      </m:e>
                    </m:func>
                    <m:r>
                      <a:rPr lang="en-US" sz="3200" i="1">
                        <a:solidFill>
                          <a:srgbClr val="232F3E"/>
                        </a:solidFill>
                        <a:latin typeface="Cambria Math" panose="02040503050406030204" pitchFamily="18" charset="0"/>
                        <a:ea typeface="Cambria Math" panose="02040503050406030204" pitchFamily="18" charset="0"/>
                      </a:rPr>
                      <m:t>𝐴</m:t>
                    </m:r>
                    <m:r>
                      <a:rPr lang="en-US" sz="3200" i="1">
                        <a:solidFill>
                          <a:srgbClr val="232F3E"/>
                        </a:solidFill>
                        <a:latin typeface="Cambria Math" panose="02040503050406030204" pitchFamily="18" charset="0"/>
                        <a:ea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𝑏</m:t>
                    </m:r>
                    <m:r>
                      <a:rPr lang="en-US" sz="3200" i="1">
                        <a:solidFill>
                          <a:srgbClr val="232F3E"/>
                        </a:solidFill>
                        <a:latin typeface="Cambria Math" panose="02040503050406030204" pitchFamily="18" charset="0"/>
                        <a:ea typeface="Cambria Math" panose="02040503050406030204" pitchFamily="18" charset="0"/>
                      </a:rPr>
                      <m:t>)</m:t>
                    </m:r>
                  </m:oMath>
                </a14:m>
                <a:endParaRPr lang="en-US" sz="3200" dirty="0">
                  <a:solidFill>
                    <a:srgbClr val="232F3E"/>
                  </a:solidFill>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9AEB412F-68E0-D505-0FD2-7E45190EF4AF}"/>
                  </a:ext>
                </a:extLst>
              </p:cNvPr>
              <p:cNvSpPr txBox="1">
                <a:spLocks noRot="1" noChangeAspect="1" noMove="1" noResize="1" noEditPoints="1" noAdjustHandles="1" noChangeArrowheads="1" noChangeShapeType="1" noTextEdit="1"/>
              </p:cNvSpPr>
              <p:nvPr/>
            </p:nvSpPr>
            <p:spPr>
              <a:xfrm>
                <a:off x="1409701" y="5484774"/>
                <a:ext cx="9372599" cy="584775"/>
              </a:xfrm>
              <a:prstGeom prst="rect">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3436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F81208-3B91-4DDC-A52D-92F17B73A32B}"/>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Difference in demographic parity</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There is no disparity if:</a:t>
            </a: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1B3F40A-56AD-F19C-862C-C87583C56E79}"/>
                  </a:ext>
                </a:extLst>
              </p:cNvPr>
              <p:cNvSpPr txBox="1"/>
              <p:nvPr/>
            </p:nvSpPr>
            <p:spPr>
              <a:xfrm>
                <a:off x="1409701" y="1778406"/>
                <a:ext cx="9372599"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sz="3200" i="1" smtClean="0">
                              <a:solidFill>
                                <a:srgbClr val="232F3E"/>
                              </a:solidFill>
                              <a:latin typeface="Cambria Math" panose="02040503050406030204" pitchFamily="18" charset="0"/>
                            </a:rPr>
                          </m:ctrlPr>
                        </m:funcPr>
                        <m:fName>
                          <m:r>
                            <a:rPr lang="en-US" sz="320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i="1">
                                  <a:solidFill>
                                    <a:srgbClr val="232F3E"/>
                                  </a:solidFill>
                                  <a:latin typeface="Cambria Math" panose="02040503050406030204" pitchFamily="18" charset="0"/>
                                </a:rPr>
                                <m:t>𝑌</m:t>
                              </m:r>
                              <m:r>
                                <a:rPr lang="en-US" sz="3200" i="1">
                                  <a:solidFill>
                                    <a:srgbClr val="232F3E"/>
                                  </a:solidFill>
                                  <a:latin typeface="Cambria Math" panose="02040503050406030204" pitchFamily="18" charset="0"/>
                                </a:rPr>
                                <m:t>=</m:t>
                              </m:r>
                              <m:r>
                                <a:rPr lang="en-US" sz="3200" i="1">
                                  <a:solidFill>
                                    <a:srgbClr val="232F3E"/>
                                  </a:solidFill>
                                  <a:latin typeface="Cambria Math" panose="02040503050406030204" pitchFamily="18" charset="0"/>
                                </a:rPr>
                                <m:t>𝑦</m:t>
                              </m:r>
                              <m:r>
                                <a:rPr lang="en-US" sz="3200" i="1">
                                  <a:solidFill>
                                    <a:srgbClr val="232F3E"/>
                                  </a:solidFill>
                                  <a:latin typeface="Cambria Math" panose="02040503050406030204" pitchFamily="18" charset="0"/>
                                </a:rPr>
                                <m:t> </m:t>
                              </m:r>
                            </m:e>
                          </m:d>
                        </m:e>
                      </m:func>
                      <m:r>
                        <a:rPr lang="en-US" sz="3200" i="1">
                          <a:solidFill>
                            <a:srgbClr val="232F3E"/>
                          </a:solidFill>
                          <a:latin typeface="Cambria Math" panose="02040503050406030204" pitchFamily="18" charset="0"/>
                        </a:rPr>
                        <m:t>𝐴</m:t>
                      </m:r>
                      <m:r>
                        <a:rPr lang="en-US" sz="320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𝑎</m:t>
                      </m:r>
                      <m:r>
                        <a:rPr lang="en-US" sz="3200" i="1">
                          <a:solidFill>
                            <a:srgbClr val="232F3E"/>
                          </a:solidFill>
                          <a:latin typeface="Cambria Math" panose="02040503050406030204" pitchFamily="18" charset="0"/>
                        </a:rPr>
                        <m:t>)−</m:t>
                      </m:r>
                      <m:func>
                        <m:funcPr>
                          <m:ctrlPr>
                            <a:rPr lang="en-US" sz="3200" i="1">
                              <a:solidFill>
                                <a:srgbClr val="232F3E"/>
                              </a:solidFill>
                              <a:latin typeface="Cambria Math" panose="02040503050406030204" pitchFamily="18" charset="0"/>
                            </a:rPr>
                          </m:ctrlPr>
                        </m:funcPr>
                        <m:fName>
                          <m:r>
                            <a:rPr lang="en-US" sz="320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i="1">
                                  <a:solidFill>
                                    <a:srgbClr val="232F3E"/>
                                  </a:solidFill>
                                  <a:latin typeface="Cambria Math" panose="02040503050406030204" pitchFamily="18" charset="0"/>
                                </a:rPr>
                                <m:t>𝑌</m:t>
                              </m:r>
                              <m:r>
                                <a:rPr lang="en-US" sz="3200" i="1">
                                  <a:solidFill>
                                    <a:srgbClr val="232F3E"/>
                                  </a:solidFill>
                                  <a:latin typeface="Cambria Math" panose="02040503050406030204" pitchFamily="18" charset="0"/>
                                </a:rPr>
                                <m:t>=</m:t>
                              </m:r>
                              <m:r>
                                <a:rPr lang="en-US" sz="3200" i="1">
                                  <a:solidFill>
                                    <a:srgbClr val="232F3E"/>
                                  </a:solidFill>
                                  <a:latin typeface="Cambria Math" panose="02040503050406030204" pitchFamily="18" charset="0"/>
                                </a:rPr>
                                <m:t>𝑦</m:t>
                              </m:r>
                              <m:r>
                                <a:rPr lang="en-US" sz="3200" i="1">
                                  <a:solidFill>
                                    <a:srgbClr val="232F3E"/>
                                  </a:solidFill>
                                  <a:latin typeface="Cambria Math" panose="02040503050406030204" pitchFamily="18" charset="0"/>
                                </a:rPr>
                                <m:t> </m:t>
                              </m:r>
                            </m:e>
                          </m:d>
                        </m:e>
                      </m:func>
                      <m:r>
                        <a:rPr lang="en-US" sz="3200" i="1">
                          <a:solidFill>
                            <a:srgbClr val="232F3E"/>
                          </a:solidFill>
                          <a:latin typeface="Cambria Math" panose="02040503050406030204" pitchFamily="18" charset="0"/>
                        </a:rPr>
                        <m:t>𝐴</m:t>
                      </m:r>
                      <m:r>
                        <a:rPr lang="en-US" sz="320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𝑏</m:t>
                      </m:r>
                      <m:r>
                        <a:rPr lang="en-US" sz="3200" i="1">
                          <a:solidFill>
                            <a:srgbClr val="232F3E"/>
                          </a:solidFill>
                          <a:latin typeface="Cambria Math" panose="02040503050406030204" pitchFamily="18" charset="0"/>
                        </a:rPr>
                        <m:t>)=0</m:t>
                      </m:r>
                    </m:oMath>
                  </m:oMathPara>
                </a14:m>
                <a:endParaRPr lang="en-US" sz="3200" dirty="0">
                  <a:solidFill>
                    <a:srgbClr val="232F3E"/>
                  </a:solidFill>
                </a:endParaRPr>
              </a:p>
            </p:txBody>
          </p:sp>
        </mc:Choice>
        <mc:Fallback xmlns="">
          <p:sp>
            <p:nvSpPr>
              <p:cNvPr id="6" name="TextBox 5">
                <a:extLst>
                  <a:ext uri="{FF2B5EF4-FFF2-40B4-BE49-F238E27FC236}">
                    <a16:creationId xmlns:a16="http://schemas.microsoft.com/office/drawing/2014/main" id="{81B3F40A-56AD-F19C-862C-C87583C56E79}"/>
                  </a:ext>
                </a:extLst>
              </p:cNvPr>
              <p:cNvSpPr txBox="1">
                <a:spLocks noRot="1" noChangeAspect="1" noMove="1" noResize="1" noEditPoints="1" noAdjustHandles="1" noChangeArrowheads="1" noChangeShapeType="1" noTextEdit="1"/>
              </p:cNvSpPr>
              <p:nvPr/>
            </p:nvSpPr>
            <p:spPr>
              <a:xfrm>
                <a:off x="1409701" y="1778406"/>
                <a:ext cx="9372599" cy="584775"/>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8AE753-825D-4644-9C03-7446058C3A1D}"/>
                  </a:ext>
                </a:extLst>
              </p:cNvPr>
              <p:cNvSpPr txBox="1">
                <a:spLocks/>
              </p:cNvSpPr>
              <p:nvPr/>
            </p:nvSpPr>
            <p:spPr>
              <a:xfrm>
                <a:off x="365760" y="2437116"/>
                <a:ext cx="11466576" cy="278047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gn="ctr">
                  <a:buFont typeface="Amazon Ember Display"/>
                  <a:buNone/>
                </a:pPr>
                <a:r>
                  <a:rPr lang="en-US" dirty="0">
                    <a:solidFill>
                      <a:srgbClr val="232F3E"/>
                    </a:solidFill>
                  </a:rPr>
                  <a:t>where </a:t>
                </a:r>
                <a14:m>
                  <m:oMath xmlns:m="http://schemas.openxmlformats.org/officeDocument/2006/math">
                    <m:r>
                      <a:rPr lang="en-US" b="0" i="1" smtClean="0">
                        <a:solidFill>
                          <a:srgbClr val="232F3E"/>
                        </a:solidFill>
                        <a:latin typeface="Cambria Math" panose="02040503050406030204" pitchFamily="18" charset="0"/>
                        <a:ea typeface="Cambria Math" panose="02040503050406030204" pitchFamily="18" charset="0"/>
                      </a:rPr>
                      <m:t>𝐴</m:t>
                    </m:r>
                    <m:r>
                      <a:rPr lang="en-US" b="0" i="1" smtClean="0">
                        <a:solidFill>
                          <a:srgbClr val="232F3E"/>
                        </a:solidFill>
                        <a:latin typeface="Cambria Math" panose="02040503050406030204" pitchFamily="18" charset="0"/>
                        <a:ea typeface="Cambria Math" panose="02040503050406030204" pitchFamily="18" charset="0"/>
                      </a:rPr>
                      <m:t>=</m:t>
                    </m:r>
                    <m:r>
                      <a:rPr lang="en-US" b="0" i="1" smtClean="0">
                        <a:solidFill>
                          <a:srgbClr val="232F3E"/>
                        </a:solidFill>
                        <a:latin typeface="Cambria Math" panose="02040503050406030204" pitchFamily="18" charset="0"/>
                        <a:ea typeface="Cambria Math" panose="02040503050406030204" pitchFamily="18" charset="0"/>
                      </a:rPr>
                      <m:t>𝑎</m:t>
                    </m:r>
                    <m:r>
                      <a:rPr lang="en-US" b="0" i="1" smtClean="0">
                        <a:solidFill>
                          <a:srgbClr val="232F3E"/>
                        </a:solidFill>
                        <a:latin typeface="Cambria Math" panose="02040503050406030204" pitchFamily="18" charset="0"/>
                        <a:ea typeface="Cambria Math" panose="02040503050406030204" pitchFamily="18" charset="0"/>
                      </a:rPr>
                      <m:t> </m:t>
                    </m:r>
                  </m:oMath>
                </a14:m>
                <a:r>
                  <a:rPr lang="en-US" dirty="0">
                    <a:solidFill>
                      <a:srgbClr val="232F3E"/>
                    </a:solidFill>
                  </a:rPr>
                  <a:t>is the advantaged group.</a:t>
                </a:r>
              </a:p>
              <a:p>
                <a:r>
                  <a:rPr lang="en-US" dirty="0">
                    <a:solidFill>
                      <a:srgbClr val="232F3E"/>
                    </a:solidFill>
                  </a:rPr>
                  <a:t>In practice, it is difficult to find a dataset or build a model that achieves a disparity value of 0.</a:t>
                </a:r>
              </a:p>
              <a:p>
                <a:r>
                  <a:rPr lang="en-US" dirty="0">
                    <a:solidFill>
                      <a:srgbClr val="232F3E"/>
                    </a:solidFill>
                  </a:rPr>
                  <a:t>Relax equation above to allow for non-zero difference in disparity by using a threshold, </a:t>
                </a:r>
                <a14:m>
                  <m:oMath xmlns:m="http://schemas.openxmlformats.org/officeDocument/2006/math">
                    <m:r>
                      <a:rPr lang="en-US" b="0" i="1">
                        <a:solidFill>
                          <a:srgbClr val="232F3E"/>
                        </a:solidFill>
                        <a:latin typeface="Cambria Math" panose="02040503050406030204" pitchFamily="18" charset="0"/>
                        <a:ea typeface="Cambria Math" panose="02040503050406030204" pitchFamily="18" charset="0"/>
                      </a:rPr>
                      <m:t>𝜖</m:t>
                    </m:r>
                  </m:oMath>
                </a14:m>
                <a:r>
                  <a:rPr lang="en-US" dirty="0">
                    <a:solidFill>
                      <a:srgbClr val="232F3E"/>
                    </a:solidFill>
                  </a:rPr>
                  <a:t>:</a:t>
                </a:r>
              </a:p>
            </p:txBody>
          </p:sp>
        </mc:Choice>
        <mc:Fallback xmlns="">
          <p:sp>
            <p:nvSpPr>
              <p:cNvPr id="8" name="Content Placeholder 2">
                <a:extLst>
                  <a:ext uri="{FF2B5EF4-FFF2-40B4-BE49-F238E27FC236}">
                    <a16:creationId xmlns:a16="http://schemas.microsoft.com/office/drawing/2014/main" id="{C38AE753-825D-4644-9C03-7446058C3A1D}"/>
                  </a:ext>
                </a:extLst>
              </p:cNvPr>
              <p:cNvSpPr txBox="1">
                <a:spLocks noRot="1" noChangeAspect="1" noMove="1" noResize="1" noEditPoints="1" noAdjustHandles="1" noChangeArrowheads="1" noChangeShapeType="1" noTextEdit="1"/>
              </p:cNvSpPr>
              <p:nvPr/>
            </p:nvSpPr>
            <p:spPr>
              <a:xfrm>
                <a:off x="365760" y="2437116"/>
                <a:ext cx="11466576" cy="2780477"/>
              </a:xfrm>
              <a:prstGeom prst="rect">
                <a:avLst/>
              </a:prstGeom>
              <a:blipFill>
                <a:blip r:embed="rId5"/>
                <a:stretch>
                  <a:fillRect l="-1106" t="-2740" b="-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BC99B0-DE48-71DA-2E65-965E998A0BD4}"/>
                  </a:ext>
                </a:extLst>
              </p:cNvPr>
              <p:cNvSpPr txBox="1"/>
              <p:nvPr/>
            </p:nvSpPr>
            <p:spPr>
              <a:xfrm>
                <a:off x="1655467" y="5217594"/>
                <a:ext cx="888106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232F3E"/>
                              </a:solidFill>
                              <a:latin typeface="Cambria Math" panose="02040503050406030204" pitchFamily="18" charset="0"/>
                            </a:rPr>
                          </m:ctrlPr>
                        </m:funcPr>
                        <m:fName>
                          <m:r>
                            <a:rPr lang="en-US" sz="3200" b="0" i="1" smtClean="0">
                              <a:solidFill>
                                <a:srgbClr val="232F3E"/>
                              </a:solidFill>
                              <a:latin typeface="Cambria Math" panose="02040503050406030204" pitchFamily="18" charset="0"/>
                            </a:rPr>
                            <m:t>|</m:t>
                          </m:r>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i="1" smtClean="0">
                                  <a:solidFill>
                                    <a:srgbClr val="232F3E"/>
                                  </a:solidFill>
                                  <a:latin typeface="Cambria Math" panose="02040503050406030204" pitchFamily="18" charset="0"/>
                                </a:rPr>
                                <m:t>𝑌</m:t>
                              </m:r>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𝑦</m:t>
                              </m:r>
                              <m:r>
                                <a:rPr lang="en-US" sz="3200" b="0" i="1" smtClean="0">
                                  <a:solidFill>
                                    <a:srgbClr val="232F3E"/>
                                  </a:solidFill>
                                  <a:latin typeface="Cambria Math" panose="02040503050406030204" pitchFamily="18" charset="0"/>
                                </a:rPr>
                                <m:t> </m:t>
                              </m:r>
                            </m:e>
                          </m:d>
                        </m:e>
                      </m:func>
                      <m:r>
                        <a:rPr lang="en-US" sz="3200" b="0" i="1" smtClean="0">
                          <a:solidFill>
                            <a:srgbClr val="232F3E"/>
                          </a:solidFill>
                          <a:latin typeface="Cambria Math" panose="02040503050406030204" pitchFamily="18" charset="0"/>
                        </a:rPr>
                        <m:t>𝐴</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𝑎</m:t>
                      </m:r>
                      <m:r>
                        <a:rPr lang="en-US" sz="3200" b="0" i="1" smtClean="0">
                          <a:solidFill>
                            <a:srgbClr val="232F3E"/>
                          </a:solidFill>
                          <a:latin typeface="Cambria Math" panose="02040503050406030204" pitchFamily="18" charset="0"/>
                        </a:rPr>
                        <m:t>) −</m:t>
                      </m:r>
                      <m:func>
                        <m:funcPr>
                          <m:ctrlPr>
                            <a:rPr lang="en-US" sz="3200" i="1">
                              <a:solidFill>
                                <a:srgbClr val="232F3E"/>
                              </a:solidFill>
                              <a:latin typeface="Cambria Math" panose="02040503050406030204" pitchFamily="18" charset="0"/>
                            </a:rPr>
                          </m:ctrlPr>
                        </m:funcPr>
                        <m:fName>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b="0" i="1" smtClean="0">
                                  <a:solidFill>
                                    <a:srgbClr val="232F3E"/>
                                  </a:solidFill>
                                  <a:latin typeface="Cambria Math" panose="02040503050406030204" pitchFamily="18" charset="0"/>
                                </a:rPr>
                                <m:t>𝑌</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𝑦</m:t>
                              </m:r>
                              <m:r>
                                <a:rPr lang="en-US" sz="3200" b="0" i="1" smtClean="0">
                                  <a:solidFill>
                                    <a:srgbClr val="232F3E"/>
                                  </a:solidFill>
                                  <a:latin typeface="Cambria Math" panose="02040503050406030204" pitchFamily="18" charset="0"/>
                                </a:rPr>
                                <m:t> </m:t>
                              </m:r>
                            </m:e>
                          </m:d>
                        </m:e>
                      </m:func>
                      <m:r>
                        <a:rPr lang="en-US" sz="3200" b="0" i="1" smtClean="0">
                          <a:solidFill>
                            <a:srgbClr val="232F3E"/>
                          </a:solidFill>
                          <a:latin typeface="Cambria Math" panose="02040503050406030204" pitchFamily="18" charset="0"/>
                        </a:rPr>
                        <m:t>𝐴</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𝑏</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𝜖</m:t>
                      </m:r>
                    </m:oMath>
                  </m:oMathPara>
                </a14:m>
                <a:endParaRPr lang="en-US" sz="3200" dirty="0">
                  <a:solidFill>
                    <a:srgbClr val="232F3E"/>
                  </a:solidFill>
                </a:endParaRPr>
              </a:p>
            </p:txBody>
          </p:sp>
        </mc:Choice>
        <mc:Fallback xmlns="">
          <p:sp>
            <p:nvSpPr>
              <p:cNvPr id="7" name="TextBox 6">
                <a:extLst>
                  <a:ext uri="{FF2B5EF4-FFF2-40B4-BE49-F238E27FC236}">
                    <a16:creationId xmlns:a16="http://schemas.microsoft.com/office/drawing/2014/main" id="{FABC99B0-DE48-71DA-2E65-965E998A0BD4}"/>
                  </a:ext>
                </a:extLst>
              </p:cNvPr>
              <p:cNvSpPr txBox="1">
                <a:spLocks noRot="1" noChangeAspect="1" noMove="1" noResize="1" noEditPoints="1" noAdjustHandles="1" noChangeArrowheads="1" noChangeShapeType="1" noTextEdit="1"/>
              </p:cNvSpPr>
              <p:nvPr/>
            </p:nvSpPr>
            <p:spPr>
              <a:xfrm>
                <a:off x="1655467" y="5217594"/>
                <a:ext cx="8881065" cy="584775"/>
              </a:xfrm>
              <a:prstGeom prst="rect">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517930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EA5C274-A57A-48DA-805A-904AABF25F15}"/>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Independence: Disparate impact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Another variation using the ratio of probabilities and the threshold </a:t>
                </a:r>
                <a14:m>
                  <m:oMath xmlns:m="http://schemas.openxmlformats.org/officeDocument/2006/math">
                    <m:r>
                      <a:rPr lang="en-US" smtClean="0">
                        <a:latin typeface="Cambria Math" panose="02040503050406030204" pitchFamily="18" charset="0"/>
                      </a:rPr>
                      <m:t>𝜖</m:t>
                    </m:r>
                    <m:r>
                      <a:rPr lang="en-US" smtClean="0">
                        <a:latin typeface="Cambria Math" panose="02040503050406030204" pitchFamily="18" charset="0"/>
                      </a:rPr>
                      <m:t> </m:t>
                    </m:r>
                  </m:oMath>
                </a14:m>
                <a:r>
                  <a:rPr lang="en-US" dirty="0"/>
                  <a:t>is called disparate impact (DI):</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1106" t="-1202" r="-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F36122-9D9C-0ACB-FEAF-ED8C2102CD2C}"/>
                  </a:ext>
                </a:extLst>
              </p:cNvPr>
              <p:cNvSpPr txBox="1"/>
              <p:nvPr/>
            </p:nvSpPr>
            <p:spPr>
              <a:xfrm>
                <a:off x="2265884" y="2265580"/>
                <a:ext cx="7660232" cy="100495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232F3E"/>
                              </a:solidFill>
                              <a:latin typeface="Cambria Math" panose="02040503050406030204" pitchFamily="18" charset="0"/>
                              <a:ea typeface="Cambria Math" panose="02040503050406030204" pitchFamily="18" charset="0"/>
                            </a:rPr>
                          </m:ctrlPr>
                        </m:fPr>
                        <m:num>
                          <m:func>
                            <m:funcPr>
                              <m:ctrlPr>
                                <a:rPr lang="en-US" sz="2800" i="1">
                                  <a:solidFill>
                                    <a:srgbClr val="232F3E"/>
                                  </a:solidFill>
                                  <a:latin typeface="Cambria Math" panose="02040503050406030204" pitchFamily="18" charset="0"/>
                                  <a:ea typeface="Cambria Math" panose="02040503050406030204" pitchFamily="18" charset="0"/>
                                </a:rPr>
                              </m:ctrlPr>
                            </m:funcPr>
                            <m:fName>
                              <m:r>
                                <a:rPr lang="en-US" sz="2800" i="1">
                                  <a:solidFill>
                                    <a:srgbClr val="232F3E"/>
                                  </a:solidFill>
                                  <a:latin typeface="Cambria Math" panose="02040503050406030204" pitchFamily="18" charset="0"/>
                                  <a:ea typeface="Cambria Math" panose="02040503050406030204" pitchFamily="18" charset="0"/>
                                </a:rPr>
                                <m:t>𝑃𝑟</m:t>
                              </m:r>
                            </m:fName>
                            <m:e>
                              <m:d>
                                <m:dPr>
                                  <m:endChr m:val="|"/>
                                  <m:ctrlPr>
                                    <a:rPr lang="en-US" sz="2800" i="1">
                                      <a:solidFill>
                                        <a:srgbClr val="232F3E"/>
                                      </a:solidFill>
                                      <a:latin typeface="Cambria Math" panose="02040503050406030204" pitchFamily="18" charset="0"/>
                                      <a:ea typeface="Cambria Math" panose="02040503050406030204" pitchFamily="18" charset="0"/>
                                    </a:rPr>
                                  </m:ctrlPr>
                                </m:dPr>
                                <m:e>
                                  <m:r>
                                    <a:rPr lang="en-US" sz="2800" i="1">
                                      <a:solidFill>
                                        <a:srgbClr val="232F3E"/>
                                      </a:solidFill>
                                      <a:latin typeface="Cambria Math" panose="02040503050406030204" pitchFamily="18" charset="0"/>
                                      <a:ea typeface="Cambria Math" panose="02040503050406030204" pitchFamily="18" charset="0"/>
                                    </a:rPr>
                                    <m:t>𝑌</m:t>
                                  </m:r>
                                  <m:r>
                                    <a:rPr lang="en-US" sz="2800" i="1">
                                      <a:solidFill>
                                        <a:srgbClr val="232F3E"/>
                                      </a:solidFill>
                                      <a:latin typeface="Cambria Math" panose="02040503050406030204" pitchFamily="18" charset="0"/>
                                      <a:ea typeface="Cambria Math" panose="02040503050406030204" pitchFamily="18" charset="0"/>
                                    </a:rPr>
                                    <m:t>=</m:t>
                                  </m:r>
                                  <m:r>
                                    <a:rPr lang="en-US" sz="2800" i="1">
                                      <a:solidFill>
                                        <a:srgbClr val="232F3E"/>
                                      </a:solidFill>
                                      <a:latin typeface="Cambria Math" panose="02040503050406030204" pitchFamily="18" charset="0"/>
                                      <a:ea typeface="Cambria Math" panose="02040503050406030204" pitchFamily="18" charset="0"/>
                                    </a:rPr>
                                    <m:t>𝑦</m:t>
                                  </m:r>
                                  <m:r>
                                    <a:rPr lang="en-US" sz="2800" b="0" i="1" smtClean="0">
                                      <a:solidFill>
                                        <a:srgbClr val="232F3E"/>
                                      </a:solidFill>
                                      <a:latin typeface="Cambria Math" panose="02040503050406030204" pitchFamily="18" charset="0"/>
                                      <a:ea typeface="Cambria Math" panose="02040503050406030204" pitchFamily="18" charset="0"/>
                                    </a:rPr>
                                    <m:t> </m:t>
                                  </m:r>
                                </m:e>
                              </m:d>
                            </m:e>
                          </m:func>
                          <m:r>
                            <a:rPr lang="en-US" sz="2800" i="1">
                              <a:solidFill>
                                <a:srgbClr val="232F3E"/>
                              </a:solidFill>
                              <a:latin typeface="Cambria Math" panose="02040503050406030204" pitchFamily="18" charset="0"/>
                              <a:ea typeface="Cambria Math" panose="02040503050406030204" pitchFamily="18" charset="0"/>
                            </a:rPr>
                            <m:t>𝐴</m:t>
                          </m:r>
                          <m:r>
                            <a:rPr lang="en-US" sz="2800" i="1">
                              <a:solidFill>
                                <a:srgbClr val="232F3E"/>
                              </a:solidFill>
                              <a:latin typeface="Cambria Math" panose="02040503050406030204" pitchFamily="18" charset="0"/>
                              <a:ea typeface="Cambria Math" panose="02040503050406030204" pitchFamily="18" charset="0"/>
                            </a:rPr>
                            <m:t>=</m:t>
                          </m:r>
                          <m:r>
                            <a:rPr lang="en-US" sz="2800" b="0" i="1" smtClean="0">
                              <a:solidFill>
                                <a:srgbClr val="232F3E"/>
                              </a:solidFill>
                              <a:latin typeface="Cambria Math" panose="02040503050406030204" pitchFamily="18" charset="0"/>
                              <a:ea typeface="Cambria Math" panose="02040503050406030204" pitchFamily="18" charset="0"/>
                            </a:rPr>
                            <m:t>𝑏</m:t>
                          </m:r>
                          <m:r>
                            <a:rPr lang="en-US" sz="2800" i="1">
                              <a:solidFill>
                                <a:srgbClr val="232F3E"/>
                              </a:solidFill>
                              <a:latin typeface="Cambria Math" panose="02040503050406030204" pitchFamily="18" charset="0"/>
                              <a:ea typeface="Cambria Math" panose="02040503050406030204" pitchFamily="18" charset="0"/>
                            </a:rPr>
                            <m:t>)</m:t>
                          </m:r>
                        </m:num>
                        <m:den>
                          <m:func>
                            <m:funcPr>
                              <m:ctrlPr>
                                <a:rPr lang="en-US" sz="2800" i="1">
                                  <a:solidFill>
                                    <a:srgbClr val="232F3E"/>
                                  </a:solidFill>
                                  <a:latin typeface="Cambria Math" panose="02040503050406030204" pitchFamily="18" charset="0"/>
                                  <a:ea typeface="Cambria Math" panose="02040503050406030204" pitchFamily="18" charset="0"/>
                                </a:rPr>
                              </m:ctrlPr>
                            </m:funcPr>
                            <m:fName>
                              <m:r>
                                <a:rPr lang="en-US" sz="2800" i="1">
                                  <a:solidFill>
                                    <a:srgbClr val="232F3E"/>
                                  </a:solidFill>
                                  <a:latin typeface="Cambria Math" panose="02040503050406030204" pitchFamily="18" charset="0"/>
                                  <a:ea typeface="Cambria Math" panose="02040503050406030204" pitchFamily="18" charset="0"/>
                                </a:rPr>
                                <m:t>𝑃𝑟</m:t>
                              </m:r>
                            </m:fName>
                            <m:e>
                              <m:d>
                                <m:dPr>
                                  <m:endChr m:val="|"/>
                                  <m:ctrlPr>
                                    <a:rPr lang="en-US" sz="2800" i="1">
                                      <a:solidFill>
                                        <a:srgbClr val="232F3E"/>
                                      </a:solidFill>
                                      <a:latin typeface="Cambria Math" panose="02040503050406030204" pitchFamily="18" charset="0"/>
                                      <a:ea typeface="Cambria Math" panose="02040503050406030204" pitchFamily="18" charset="0"/>
                                    </a:rPr>
                                  </m:ctrlPr>
                                </m:dPr>
                                <m:e>
                                  <m:r>
                                    <a:rPr lang="en-US" sz="2800" i="1">
                                      <a:solidFill>
                                        <a:srgbClr val="232F3E"/>
                                      </a:solidFill>
                                      <a:latin typeface="Cambria Math" panose="02040503050406030204" pitchFamily="18" charset="0"/>
                                      <a:ea typeface="Cambria Math" panose="02040503050406030204" pitchFamily="18" charset="0"/>
                                    </a:rPr>
                                    <m:t>𝑌</m:t>
                                  </m:r>
                                  <m:r>
                                    <a:rPr lang="en-US" sz="2800" i="1">
                                      <a:solidFill>
                                        <a:srgbClr val="232F3E"/>
                                      </a:solidFill>
                                      <a:latin typeface="Cambria Math" panose="02040503050406030204" pitchFamily="18" charset="0"/>
                                      <a:ea typeface="Cambria Math" panose="02040503050406030204" pitchFamily="18" charset="0"/>
                                    </a:rPr>
                                    <m:t>=</m:t>
                                  </m:r>
                                  <m:r>
                                    <a:rPr lang="en-US" sz="2800" i="1">
                                      <a:solidFill>
                                        <a:srgbClr val="232F3E"/>
                                      </a:solidFill>
                                      <a:latin typeface="Cambria Math" panose="02040503050406030204" pitchFamily="18" charset="0"/>
                                      <a:ea typeface="Cambria Math" panose="02040503050406030204" pitchFamily="18" charset="0"/>
                                    </a:rPr>
                                    <m:t>𝑦</m:t>
                                  </m:r>
                                  <m:r>
                                    <a:rPr lang="en-US" sz="2800" b="0" i="1" smtClean="0">
                                      <a:solidFill>
                                        <a:srgbClr val="232F3E"/>
                                      </a:solidFill>
                                      <a:latin typeface="Cambria Math" panose="02040503050406030204" pitchFamily="18" charset="0"/>
                                      <a:ea typeface="Cambria Math" panose="02040503050406030204" pitchFamily="18" charset="0"/>
                                    </a:rPr>
                                    <m:t> </m:t>
                                  </m:r>
                                </m:e>
                              </m:d>
                            </m:e>
                          </m:func>
                          <m:r>
                            <a:rPr lang="en-US" sz="2800" i="1">
                              <a:solidFill>
                                <a:srgbClr val="232F3E"/>
                              </a:solidFill>
                              <a:latin typeface="Cambria Math" panose="02040503050406030204" pitchFamily="18" charset="0"/>
                              <a:ea typeface="Cambria Math" panose="02040503050406030204" pitchFamily="18" charset="0"/>
                            </a:rPr>
                            <m:t>𝐴</m:t>
                          </m:r>
                          <m:r>
                            <a:rPr lang="en-US" sz="2800" i="1">
                              <a:solidFill>
                                <a:srgbClr val="232F3E"/>
                              </a:solidFill>
                              <a:latin typeface="Cambria Math" panose="02040503050406030204" pitchFamily="18" charset="0"/>
                              <a:ea typeface="Cambria Math" panose="02040503050406030204" pitchFamily="18" charset="0"/>
                            </a:rPr>
                            <m:t>=</m:t>
                          </m:r>
                          <m:r>
                            <a:rPr lang="en-US" sz="2800" b="0" i="1" smtClean="0">
                              <a:solidFill>
                                <a:srgbClr val="232F3E"/>
                              </a:solidFill>
                              <a:latin typeface="Cambria Math" panose="02040503050406030204" pitchFamily="18" charset="0"/>
                              <a:ea typeface="Cambria Math" panose="02040503050406030204" pitchFamily="18" charset="0"/>
                            </a:rPr>
                            <m:t>𝑎</m:t>
                          </m:r>
                          <m:r>
                            <a:rPr lang="en-US" sz="2800" i="1">
                              <a:solidFill>
                                <a:srgbClr val="232F3E"/>
                              </a:solidFill>
                              <a:latin typeface="Cambria Math" panose="02040503050406030204" pitchFamily="18" charset="0"/>
                              <a:ea typeface="Cambria Math" panose="02040503050406030204" pitchFamily="18" charset="0"/>
                            </a:rPr>
                            <m:t>)</m:t>
                          </m:r>
                        </m:den>
                      </m:f>
                      <m:r>
                        <a:rPr lang="en-US" sz="2800" b="0" i="1" smtClean="0">
                          <a:solidFill>
                            <a:srgbClr val="232F3E"/>
                          </a:solidFill>
                          <a:latin typeface="Cambria Math" panose="02040503050406030204" pitchFamily="18" charset="0"/>
                          <a:ea typeface="Cambria Math" panose="02040503050406030204" pitchFamily="18" charset="0"/>
                        </a:rPr>
                        <m:t>≥1−</m:t>
                      </m:r>
                      <m:r>
                        <a:rPr lang="en-US" sz="2800" b="0" i="1" smtClean="0">
                          <a:solidFill>
                            <a:srgbClr val="232F3E"/>
                          </a:solidFill>
                          <a:latin typeface="Cambria Math" panose="02040503050406030204" pitchFamily="18" charset="0"/>
                          <a:ea typeface="Cambria Math" panose="02040503050406030204" pitchFamily="18" charset="0"/>
                        </a:rPr>
                        <m:t>𝜖</m:t>
                      </m:r>
                    </m:oMath>
                  </m:oMathPara>
                </a14:m>
                <a:endParaRPr lang="en-US" sz="2800" dirty="0">
                  <a:solidFill>
                    <a:srgbClr val="232F3E"/>
                  </a:solidFill>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BF36122-9D9C-0ACB-FEAF-ED8C2102CD2C}"/>
                  </a:ext>
                </a:extLst>
              </p:cNvPr>
              <p:cNvSpPr txBox="1">
                <a:spLocks noRot="1" noChangeAspect="1" noMove="1" noResize="1" noEditPoints="1" noAdjustHandles="1" noChangeArrowheads="1" noChangeShapeType="1" noTextEdit="1"/>
              </p:cNvSpPr>
              <p:nvPr/>
            </p:nvSpPr>
            <p:spPr>
              <a:xfrm>
                <a:off x="2265884" y="2265580"/>
                <a:ext cx="7660232" cy="1004955"/>
              </a:xfrm>
              <a:prstGeom prst="rect">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ED8A8E21-FDD9-44F4-8BEE-A61421440590}"/>
                  </a:ext>
                </a:extLst>
              </p:cNvPr>
              <p:cNvSpPr txBox="1">
                <a:spLocks/>
              </p:cNvSpPr>
              <p:nvPr/>
            </p:nvSpPr>
            <p:spPr>
              <a:xfrm>
                <a:off x="362712" y="3429000"/>
                <a:ext cx="11466576" cy="8617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gn="ctr">
                  <a:buFont typeface="Amazon Ember Display"/>
                  <a:buNone/>
                </a:pPr>
                <a:r>
                  <a:rPr lang="en-US" dirty="0">
                    <a:solidFill>
                      <a:srgbClr val="232F3E"/>
                    </a:solidFill>
                  </a:rPr>
                  <a:t>where </a:t>
                </a:r>
                <a14:m>
                  <m:oMath xmlns:m="http://schemas.openxmlformats.org/officeDocument/2006/math">
                    <m:r>
                      <a:rPr lang="en-US" b="0" i="1" smtClean="0">
                        <a:solidFill>
                          <a:srgbClr val="232F3E"/>
                        </a:solidFill>
                        <a:latin typeface="Cambria Math" panose="02040503050406030204" pitchFamily="18" charset="0"/>
                        <a:ea typeface="Cambria Math" panose="02040503050406030204" pitchFamily="18" charset="0"/>
                      </a:rPr>
                      <m:t>𝐴</m:t>
                    </m:r>
                    <m:r>
                      <a:rPr lang="en-US" b="0" i="1" smtClean="0">
                        <a:solidFill>
                          <a:srgbClr val="232F3E"/>
                        </a:solidFill>
                        <a:latin typeface="Cambria Math" panose="02040503050406030204" pitchFamily="18" charset="0"/>
                        <a:ea typeface="Cambria Math" panose="02040503050406030204" pitchFamily="18" charset="0"/>
                      </a:rPr>
                      <m:t>=</m:t>
                    </m:r>
                    <m:r>
                      <a:rPr lang="en-US" b="0" i="1" smtClean="0">
                        <a:solidFill>
                          <a:srgbClr val="232F3E"/>
                        </a:solidFill>
                        <a:latin typeface="Cambria Math" panose="02040503050406030204" pitchFamily="18" charset="0"/>
                        <a:ea typeface="Cambria Math" panose="02040503050406030204" pitchFamily="18" charset="0"/>
                      </a:rPr>
                      <m:t>𝑎</m:t>
                    </m:r>
                    <m:r>
                      <a:rPr lang="en-US" b="0" i="1" smtClean="0">
                        <a:solidFill>
                          <a:srgbClr val="232F3E"/>
                        </a:solidFill>
                        <a:latin typeface="Cambria Math" panose="02040503050406030204" pitchFamily="18" charset="0"/>
                        <a:ea typeface="Cambria Math" panose="02040503050406030204" pitchFamily="18" charset="0"/>
                      </a:rPr>
                      <m:t> </m:t>
                    </m:r>
                  </m:oMath>
                </a14:m>
                <a:r>
                  <a:rPr lang="en-US" dirty="0">
                    <a:solidFill>
                      <a:srgbClr val="232F3E"/>
                    </a:solidFill>
                  </a:rPr>
                  <a:t>is the advantaged group.</a:t>
                </a:r>
              </a:p>
            </p:txBody>
          </p:sp>
        </mc:Choice>
        <mc:Fallback xmlns="">
          <p:sp>
            <p:nvSpPr>
              <p:cNvPr id="6" name="Content Placeholder 2">
                <a:extLst>
                  <a:ext uri="{FF2B5EF4-FFF2-40B4-BE49-F238E27FC236}">
                    <a16:creationId xmlns:a16="http://schemas.microsoft.com/office/drawing/2014/main" id="{ED8A8E21-FDD9-44F4-8BEE-A61421440590}"/>
                  </a:ext>
                </a:extLst>
              </p:cNvPr>
              <p:cNvSpPr txBox="1">
                <a:spLocks noRot="1" noChangeAspect="1" noMove="1" noResize="1" noEditPoints="1" noAdjustHandles="1" noChangeArrowheads="1" noChangeShapeType="1" noTextEdit="1"/>
              </p:cNvSpPr>
              <p:nvPr/>
            </p:nvSpPr>
            <p:spPr>
              <a:xfrm>
                <a:off x="362712" y="3429000"/>
                <a:ext cx="11466576" cy="861774"/>
              </a:xfrm>
              <a:prstGeom prst="rect">
                <a:avLst/>
              </a:prstGeom>
              <a:blipFill>
                <a:blip r:embed="rId6"/>
                <a:stretch>
                  <a:fillRect t="-709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6319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DE43B7-E0F2-4B38-9F57-DC67D880E41D}"/>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Independence: Regression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For regression, consider score ranges (prediction scores, r, should be statistically independent of the sensitive attribute):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B01C5D-8706-16D2-2BA3-3108D7862685}"/>
                  </a:ext>
                </a:extLst>
              </p:cNvPr>
              <p:cNvSpPr txBox="1"/>
              <p:nvPr/>
            </p:nvSpPr>
            <p:spPr>
              <a:xfrm>
                <a:off x="1655468" y="2393373"/>
                <a:ext cx="888106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232F3E"/>
                              </a:solidFill>
                              <a:latin typeface="Cambria Math" panose="02040503050406030204" pitchFamily="18" charset="0"/>
                            </a:rPr>
                          </m:ctrlPr>
                        </m:funcPr>
                        <m:fName>
                          <m:r>
                            <a:rPr lang="en-US" sz="3200" b="0" i="1" smtClean="0">
                              <a:solidFill>
                                <a:srgbClr val="232F3E"/>
                              </a:solidFill>
                              <a:latin typeface="Cambria Math" panose="02040503050406030204" pitchFamily="18" charset="0"/>
                            </a:rPr>
                            <m:t>|</m:t>
                          </m:r>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b="0" i="1" smtClean="0">
                                  <a:solidFill>
                                    <a:srgbClr val="232F3E"/>
                                  </a:solidFill>
                                  <a:latin typeface="Cambria Math" panose="02040503050406030204" pitchFamily="18" charset="0"/>
                                </a:rPr>
                                <m:t>𝑅</m:t>
                              </m:r>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𝑟</m:t>
                              </m:r>
                              <m:r>
                                <a:rPr lang="en-US" sz="3200" b="0" i="1" smtClean="0">
                                  <a:solidFill>
                                    <a:srgbClr val="232F3E"/>
                                  </a:solidFill>
                                  <a:latin typeface="Cambria Math" panose="02040503050406030204" pitchFamily="18" charset="0"/>
                                </a:rPr>
                                <m:t> </m:t>
                              </m:r>
                            </m:e>
                          </m:d>
                        </m:e>
                      </m:func>
                      <m:r>
                        <a:rPr lang="en-US" sz="3200" b="0" i="1" smtClean="0">
                          <a:solidFill>
                            <a:srgbClr val="232F3E"/>
                          </a:solidFill>
                          <a:latin typeface="Cambria Math" panose="02040503050406030204" pitchFamily="18" charset="0"/>
                        </a:rPr>
                        <m:t>𝐴</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𝑎</m:t>
                      </m:r>
                      <m:r>
                        <a:rPr lang="en-US" sz="3200" b="0" i="1" smtClean="0">
                          <a:solidFill>
                            <a:srgbClr val="232F3E"/>
                          </a:solidFill>
                          <a:latin typeface="Cambria Math" panose="02040503050406030204" pitchFamily="18" charset="0"/>
                        </a:rPr>
                        <m:t>) −</m:t>
                      </m:r>
                      <m:func>
                        <m:funcPr>
                          <m:ctrlPr>
                            <a:rPr lang="en-US" sz="3200" i="1">
                              <a:solidFill>
                                <a:srgbClr val="232F3E"/>
                              </a:solidFill>
                              <a:latin typeface="Cambria Math" panose="02040503050406030204" pitchFamily="18" charset="0"/>
                            </a:rPr>
                          </m:ctrlPr>
                        </m:funcPr>
                        <m:fName>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r>
                                <a:rPr lang="en-US" sz="3200" b="0" i="1" smtClean="0">
                                  <a:solidFill>
                                    <a:srgbClr val="232F3E"/>
                                  </a:solidFill>
                                  <a:latin typeface="Cambria Math" panose="02040503050406030204" pitchFamily="18" charset="0"/>
                                </a:rPr>
                                <m:t>𝑅</m:t>
                              </m:r>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𝑟</m:t>
                              </m:r>
                              <m:r>
                                <a:rPr lang="en-US" sz="3200" b="0" i="1" smtClean="0">
                                  <a:solidFill>
                                    <a:srgbClr val="232F3E"/>
                                  </a:solidFill>
                                  <a:latin typeface="Cambria Math" panose="02040503050406030204" pitchFamily="18" charset="0"/>
                                </a:rPr>
                                <m:t> </m:t>
                              </m:r>
                            </m:e>
                          </m:d>
                        </m:e>
                      </m:func>
                      <m:r>
                        <a:rPr lang="en-US" sz="3200" b="0" i="1" smtClean="0">
                          <a:solidFill>
                            <a:srgbClr val="232F3E"/>
                          </a:solidFill>
                          <a:latin typeface="Cambria Math" panose="02040503050406030204" pitchFamily="18" charset="0"/>
                        </a:rPr>
                        <m:t>𝐴</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𝑏</m:t>
                      </m:r>
                      <m:r>
                        <a:rPr lang="en-US" sz="3200" b="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ea typeface="Cambria Math" panose="02040503050406030204" pitchFamily="18" charset="0"/>
                        </a:rPr>
                        <m:t>𝜖</m:t>
                      </m:r>
                    </m:oMath>
                  </m:oMathPara>
                </a14:m>
                <a:endParaRPr lang="en-US" sz="3200" dirty="0">
                  <a:solidFill>
                    <a:srgbClr val="232F3E"/>
                  </a:solidFill>
                </a:endParaRPr>
              </a:p>
            </p:txBody>
          </p:sp>
        </mc:Choice>
        <mc:Fallback xmlns="">
          <p:sp>
            <p:nvSpPr>
              <p:cNvPr id="6" name="TextBox 5">
                <a:extLst>
                  <a:ext uri="{FF2B5EF4-FFF2-40B4-BE49-F238E27FC236}">
                    <a16:creationId xmlns:a16="http://schemas.microsoft.com/office/drawing/2014/main" id="{86B01C5D-8706-16D2-2BA3-3108D7862685}"/>
                  </a:ext>
                </a:extLst>
              </p:cNvPr>
              <p:cNvSpPr txBox="1">
                <a:spLocks noRot="1" noChangeAspect="1" noMove="1" noResize="1" noEditPoints="1" noAdjustHandles="1" noChangeArrowheads="1" noChangeShapeType="1" noTextEdit="1"/>
              </p:cNvSpPr>
              <p:nvPr/>
            </p:nvSpPr>
            <p:spPr>
              <a:xfrm>
                <a:off x="1655468" y="2393373"/>
                <a:ext cx="8881065" cy="584775"/>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079155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7FEFA1-66A6-468C-91CF-12805BD40AA5}"/>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Difference in mean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Difference in mean predictions per group:</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CD1ABFF-9DE3-F7F5-ED01-8C02242E93F4}"/>
                  </a:ext>
                </a:extLst>
              </p:cNvPr>
              <p:cNvSpPr txBox="1"/>
              <p:nvPr/>
            </p:nvSpPr>
            <p:spPr>
              <a:xfrm>
                <a:off x="2265884" y="1970793"/>
                <a:ext cx="7660232"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232F3E"/>
                          </a:solidFill>
                          <a:latin typeface="Cambria Math" panose="02040503050406030204" pitchFamily="18" charset="0"/>
                        </a:rPr>
                        <m:t>𝑚</m:t>
                      </m:r>
                      <m:r>
                        <a:rPr lang="en-US" sz="3200" b="0" i="1" smtClean="0">
                          <a:solidFill>
                            <a:srgbClr val="232F3E"/>
                          </a:solidFill>
                          <a:latin typeface="Cambria Math" panose="02040503050406030204" pitchFamily="18" charset="0"/>
                        </a:rPr>
                        <m:t>𝑒𝑎𝑛</m:t>
                      </m:r>
                      <m:d>
                        <m:dPr>
                          <m:ctrlPr>
                            <a:rPr lang="en-US" sz="3200" b="0" i="1" smtClean="0">
                              <a:solidFill>
                                <a:srgbClr val="232F3E"/>
                              </a:solidFill>
                              <a:latin typeface="Cambria Math" panose="02040503050406030204" pitchFamily="18" charset="0"/>
                            </a:rPr>
                          </m:ctrlPr>
                        </m:dPr>
                        <m:e>
                          <m:sSub>
                            <m:sSubPr>
                              <m:ctrlPr>
                                <a:rPr lang="en-US" sz="3200" b="0" i="1" smtClean="0">
                                  <a:solidFill>
                                    <a:srgbClr val="232F3E"/>
                                  </a:solidFill>
                                  <a:latin typeface="Cambria Math" panose="02040503050406030204" pitchFamily="18" charset="0"/>
                                </a:rPr>
                              </m:ctrlPr>
                            </m:sSubPr>
                            <m:e>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𝑦</m:t>
                                  </m:r>
                                </m:e>
                              </m:acc>
                            </m:e>
                            <m:sub>
                              <m:r>
                                <a:rPr lang="en-US" sz="3200" b="0" i="1" smtClean="0">
                                  <a:solidFill>
                                    <a:srgbClr val="232F3E"/>
                                  </a:solidFill>
                                  <a:latin typeface="Cambria Math" panose="02040503050406030204" pitchFamily="18" charset="0"/>
                                </a:rPr>
                                <m:t>𝐴</m:t>
                              </m:r>
                              <m:r>
                                <a:rPr lang="en-US" sz="3200" b="0" i="1" smtClean="0">
                                  <a:solidFill>
                                    <a:srgbClr val="232F3E"/>
                                  </a:solidFill>
                                  <a:latin typeface="Cambria Math" panose="02040503050406030204" pitchFamily="18" charset="0"/>
                                </a:rPr>
                                <m:t>=0</m:t>
                              </m:r>
                            </m:sub>
                          </m:sSub>
                        </m:e>
                      </m:d>
                      <m:r>
                        <a:rPr lang="en-US" sz="3200" b="0" i="1" smtClean="0">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𝑚𝑒𝑎𝑛</m:t>
                      </m:r>
                      <m:r>
                        <a:rPr lang="en-US" sz="3200" b="0" i="1" smtClean="0">
                          <a:solidFill>
                            <a:srgbClr val="232F3E"/>
                          </a:solidFill>
                          <a:latin typeface="Cambria Math" panose="02040503050406030204" pitchFamily="18" charset="0"/>
                        </a:rPr>
                        <m:t>(</m:t>
                      </m:r>
                      <m:sSub>
                        <m:sSubPr>
                          <m:ctrlPr>
                            <a:rPr lang="en-US" sz="3200" i="1">
                              <a:solidFill>
                                <a:srgbClr val="232F3E"/>
                              </a:solidFill>
                              <a:latin typeface="Cambria Math" panose="02040503050406030204" pitchFamily="18" charset="0"/>
                            </a:rPr>
                          </m:ctrlPr>
                        </m:sSubPr>
                        <m:e>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𝑦</m:t>
                              </m:r>
                            </m:e>
                          </m:acc>
                        </m:e>
                        <m:sub>
                          <m:r>
                            <a:rPr lang="en-US" sz="3200" i="1">
                              <a:solidFill>
                                <a:srgbClr val="232F3E"/>
                              </a:solidFill>
                              <a:latin typeface="Cambria Math" panose="02040503050406030204" pitchFamily="18" charset="0"/>
                            </a:rPr>
                            <m:t>𝐴</m:t>
                          </m:r>
                          <m:r>
                            <a:rPr lang="en-US" sz="3200" i="1">
                              <a:solidFill>
                                <a:srgbClr val="232F3E"/>
                              </a:solidFill>
                              <a:latin typeface="Cambria Math" panose="02040503050406030204" pitchFamily="18" charset="0"/>
                            </a:rPr>
                            <m:t>=1</m:t>
                          </m:r>
                        </m:sub>
                      </m:sSub>
                      <m:r>
                        <a:rPr lang="en-US" sz="3200" b="0" i="1" smtClean="0">
                          <a:solidFill>
                            <a:srgbClr val="232F3E"/>
                          </a:solidFill>
                          <a:latin typeface="Cambria Math" panose="02040503050406030204" pitchFamily="18" charset="0"/>
                        </a:rPr>
                        <m:t>)</m:t>
                      </m:r>
                    </m:oMath>
                  </m:oMathPara>
                </a14:m>
                <a:endParaRPr lang="en-US" sz="3200" dirty="0">
                  <a:solidFill>
                    <a:srgbClr val="232F3E"/>
                  </a:solidFill>
                </a:endParaRPr>
              </a:p>
            </p:txBody>
          </p:sp>
        </mc:Choice>
        <mc:Fallback xmlns="">
          <p:sp>
            <p:nvSpPr>
              <p:cNvPr id="4" name="TextBox 3">
                <a:extLst>
                  <a:ext uri="{FF2B5EF4-FFF2-40B4-BE49-F238E27FC236}">
                    <a16:creationId xmlns:a16="http://schemas.microsoft.com/office/drawing/2014/main" id="{ACD1ABFF-9DE3-F7F5-ED01-8C02242E93F4}"/>
                  </a:ext>
                </a:extLst>
              </p:cNvPr>
              <p:cNvSpPr txBox="1">
                <a:spLocks noRot="1" noChangeAspect="1" noMove="1" noResize="1" noEditPoints="1" noAdjustHandles="1" noChangeArrowheads="1" noChangeShapeType="1" noTextEdit="1"/>
              </p:cNvSpPr>
              <p:nvPr/>
            </p:nvSpPr>
            <p:spPr>
              <a:xfrm>
                <a:off x="2265884" y="1970793"/>
                <a:ext cx="7660232" cy="584775"/>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65BF6859-DC13-4074-B161-9F7868E617CE}"/>
              </a:ext>
            </a:extLst>
          </p:cNvPr>
          <p:cNvSpPr txBox="1">
            <a:spLocks/>
          </p:cNvSpPr>
          <p:nvPr/>
        </p:nvSpPr>
        <p:spPr>
          <a:xfrm>
            <a:off x="359664" y="3183496"/>
            <a:ext cx="11466576" cy="87343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The closer to zero, the fairer an outcome.</a:t>
            </a:r>
          </a:p>
        </p:txBody>
      </p:sp>
    </p:spTree>
    <p:custDataLst>
      <p:tags r:id="rId1"/>
    </p:custDataLst>
    <p:extLst>
      <p:ext uri="{BB962C8B-B14F-4D97-AF65-F5344CB8AC3E}">
        <p14:creationId xmlns:p14="http://schemas.microsoft.com/office/powerpoint/2010/main" val="204021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FA3BB1-C4B9-4A83-B8B9-566D8C043D7D}"/>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Separation</a:t>
            </a:r>
          </a:p>
        </p:txBody>
      </p:sp>
      <p:sp>
        <p:nvSpPr>
          <p:cNvPr id="4" name="Text Placeholder 3">
            <a:extLst>
              <a:ext uri="{FF2B5EF4-FFF2-40B4-BE49-F238E27FC236}">
                <a16:creationId xmlns:a16="http://schemas.microsoft.com/office/drawing/2014/main" id="{483D06F4-D51B-53E1-78A3-0BF3AB9E904B}"/>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79833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345CF9-C6ED-4B98-A1C6-C76EFC7699C6}"/>
              </a:ext>
            </a:extLst>
          </p:cNvPr>
          <p:cNvSpPr>
            <a:spLocks noGrp="1"/>
          </p:cNvSpPr>
          <p:nvPr>
            <p:ph type="sldNum" idx="97"/>
          </p:nvPr>
        </p:nvSpPr>
        <p:spPr/>
        <p:txBody>
          <a:bodyPr/>
          <a:lstStyle/>
          <a:p>
            <a:fld id="{4037B1B0-0345-4E15-985A-6BECCDBE474F}" type="slidenum">
              <a:rPr lang="en-US" smtClean="0"/>
              <a:pPr/>
              <a:t>19</a:t>
            </a:fld>
            <a:endParaRPr lang="en-US" dirty="0"/>
          </a:p>
        </p:txBody>
      </p:sp>
      <p:sp>
        <p:nvSpPr>
          <p:cNvPr id="9" name="Title 8">
            <a:extLst>
              <a:ext uri="{FF2B5EF4-FFF2-40B4-BE49-F238E27FC236}">
                <a16:creationId xmlns:a16="http://schemas.microsoft.com/office/drawing/2014/main" id="{E8B82279-CD38-8149-B85B-FD7EF4DC8F88}"/>
              </a:ext>
            </a:extLst>
          </p:cNvPr>
          <p:cNvSpPr>
            <a:spLocks noGrp="1"/>
          </p:cNvSpPr>
          <p:nvPr>
            <p:ph type="title" idx="1"/>
          </p:nvPr>
        </p:nvSpPr>
        <p:spPr/>
        <p:txBody>
          <a:bodyPr>
            <a:normAutofit fontScale="90000"/>
          </a:bodyPr>
          <a:lstStyle/>
          <a:p>
            <a:r>
              <a:rPr lang="en-US" dirty="0"/>
              <a:t>Separation (equality of errors)</a:t>
            </a:r>
          </a:p>
        </p:txBody>
      </p:sp>
      <p:sp>
        <p:nvSpPr>
          <p:cNvPr id="3" name="Content Placeholder 2">
            <a:extLst>
              <a:ext uri="{FF2B5EF4-FFF2-40B4-BE49-F238E27FC236}">
                <a16:creationId xmlns:a16="http://schemas.microsoft.com/office/drawing/2014/main" id="{D30183E6-61BF-55A1-1067-5C3668CB1F85}"/>
              </a:ext>
            </a:extLst>
          </p:cNvPr>
          <p:cNvSpPr>
            <a:spLocks noGrp="1"/>
          </p:cNvSpPr>
          <p:nvPr>
            <p:ph idx="2"/>
          </p:nvPr>
        </p:nvSpPr>
        <p:spPr>
          <a:xfrm>
            <a:off x="365760" y="1165536"/>
            <a:ext cx="4500154" cy="5262696"/>
          </a:xfrm>
        </p:spPr>
        <p:txBody>
          <a:bodyPr/>
          <a:lstStyle/>
          <a:p>
            <a:r>
              <a:rPr lang="en-US" sz="2000" dirty="0"/>
              <a:t>Separation is about equalizing the chance of getting it wrong. The criteria compares the prediction to the ground truth.</a:t>
            </a:r>
          </a:p>
          <a:p>
            <a:r>
              <a:rPr lang="en-US" sz="2000" dirty="0"/>
              <a:t>Example: Model that predicts university acceptance:</a:t>
            </a:r>
          </a:p>
          <a:p>
            <a:pPr lvl="1"/>
            <a:r>
              <a:rPr lang="en-US" sz="1800" dirty="0"/>
              <a:t>According to this criteria, the model will be fair if the error rates (wrong rejection and wrong acceptance) are the same for both groups.</a:t>
            </a:r>
          </a:p>
          <a:p>
            <a:pPr lvl="1"/>
            <a:r>
              <a:rPr lang="en-US" sz="1800" dirty="0"/>
              <a:t>Usually only one type of error rate is set to be equal as it can be too hard to find a solution where wrong rejections and wrong acceptances are both exactly equal.</a:t>
            </a:r>
          </a:p>
        </p:txBody>
      </p:sp>
      <p:pic>
        <p:nvPicPr>
          <p:cNvPr id="8" name="Picture 7">
            <a:extLst>
              <a:ext uri="{FF2B5EF4-FFF2-40B4-BE49-F238E27FC236}">
                <a16:creationId xmlns:a16="http://schemas.microsoft.com/office/drawing/2014/main" id="{DF842B46-1A64-4A58-A333-46B4919273C0}"/>
              </a:ext>
            </a:extLst>
          </p:cNvPr>
          <p:cNvPicPr>
            <a:picLocks noChangeAspect="1"/>
          </p:cNvPicPr>
          <p:nvPr/>
        </p:nvPicPr>
        <p:blipFill>
          <a:blip r:embed="rId4"/>
          <a:srcRect/>
          <a:stretch/>
        </p:blipFill>
        <p:spPr>
          <a:xfrm>
            <a:off x="4680488" y="1224205"/>
            <a:ext cx="7266072" cy="5127562"/>
          </a:xfrm>
          <a:prstGeom prst="rect">
            <a:avLst/>
          </a:prstGeom>
        </p:spPr>
      </p:pic>
    </p:spTree>
    <p:custDataLst>
      <p:tags r:id="rId1"/>
    </p:custDataLst>
    <p:extLst>
      <p:ext uri="{BB962C8B-B14F-4D97-AF65-F5344CB8AC3E}">
        <p14:creationId xmlns:p14="http://schemas.microsoft.com/office/powerpoint/2010/main" val="2874382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7E21AC-3F0C-4109-BEE0-B47A80B75915}"/>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70E4CC66-61E6-81CE-E395-8A73060C36FC}"/>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Fairness criteria</a:t>
            </a:r>
          </a:p>
          <a:p>
            <a:r>
              <a:rPr lang="en-US" dirty="0"/>
              <a:t>Probability basics</a:t>
            </a:r>
          </a:p>
          <a:p>
            <a:r>
              <a:rPr lang="en-US" dirty="0"/>
              <a:t>Fairness criteria deep dive</a:t>
            </a:r>
          </a:p>
          <a:p>
            <a:pPr lvl="1"/>
            <a:r>
              <a:rPr lang="en-US" dirty="0"/>
              <a:t>Independence</a:t>
            </a:r>
          </a:p>
          <a:p>
            <a:pPr lvl="1"/>
            <a:r>
              <a:rPr lang="en-US" dirty="0"/>
              <a:t>Separation</a:t>
            </a:r>
          </a:p>
          <a:p>
            <a:pPr lvl="1"/>
            <a:r>
              <a:rPr lang="en-US" dirty="0"/>
              <a:t>Sufficiency</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2B31BDD-445D-475A-A016-2ECBBF70584E}"/>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Equality of odds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Equality of odds states that the prediction,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𝑌</m:t>
                        </m:r>
                      </m:e>
                    </m:acc>
                  </m:oMath>
                </a14:m>
                <a:r>
                  <a:rPr lang="en-US" dirty="0"/>
                  <a:t>, is conditionally independent of the attribute, </a:t>
                </a:r>
                <a14:m>
                  <m:oMath xmlns:m="http://schemas.openxmlformats.org/officeDocument/2006/math">
                    <m:r>
                      <a:rPr lang="en-US" smtClean="0">
                        <a:latin typeface="Cambria Math" panose="02040503050406030204" pitchFamily="18" charset="0"/>
                      </a:rPr>
                      <m:t>𝐴</m:t>
                    </m:r>
                  </m:oMath>
                </a14:m>
                <a:r>
                  <a:rPr lang="en-US" dirty="0"/>
                  <a:t>, given the true outcome, </a:t>
                </a:r>
                <a14:m>
                  <m:oMath xmlns:m="http://schemas.openxmlformats.org/officeDocument/2006/math">
                    <m:r>
                      <a:rPr lang="en-US">
                        <a:latin typeface="Cambria Math" panose="02040503050406030204" pitchFamily="18" charset="0"/>
                      </a:rPr>
                      <m:t>𝑌</m:t>
                    </m:r>
                  </m:oMath>
                </a14:m>
                <a:r>
                  <a:rPr lang="en-US" dirty="0"/>
                  <a:t>.</a:t>
                </a:r>
              </a:p>
              <a:p>
                <a:r>
                  <a:rPr lang="en-US" dirty="0"/>
                  <a:t>To achieve equality of odds, the true positive rate or false positive rate must be equal for both attribute values, </a:t>
                </a:r>
                <a14:m>
                  <m:oMath xmlns:m="http://schemas.openxmlformats.org/officeDocument/2006/math">
                    <m:r>
                      <a:rPr lang="en-US">
                        <a:latin typeface="Cambria Math" panose="02040503050406030204" pitchFamily="18" charset="0"/>
                      </a:rPr>
                      <m:t>𝐴</m:t>
                    </m:r>
                    <m:r>
                      <a:rPr lang="en-US">
                        <a:latin typeface="Cambria Math" panose="02040503050406030204" pitchFamily="18" charset="0"/>
                      </a:rPr>
                      <m:t>=</m:t>
                    </m:r>
                    <m:r>
                      <a:rPr lang="en-US" smtClean="0">
                        <a:latin typeface="Cambria Math" panose="02040503050406030204" pitchFamily="18" charset="0"/>
                      </a:rPr>
                      <m:t>𝑎</m:t>
                    </m:r>
                    <m:r>
                      <a:rPr lang="en-US">
                        <a:latin typeface="Cambria Math" panose="02040503050406030204" pitchFamily="18" charset="0"/>
                      </a:rPr>
                      <m:t> </m:t>
                    </m:r>
                  </m:oMath>
                </a14:m>
                <a:r>
                  <a:rPr lang="en-US" dirty="0"/>
                  <a:t>and </a:t>
                </a:r>
                <a14:m>
                  <m:oMath xmlns:m="http://schemas.openxmlformats.org/officeDocument/2006/math">
                    <m:r>
                      <a:rPr lang="en-US">
                        <a:latin typeface="Cambria Math" panose="02040503050406030204" pitchFamily="18" charset="0"/>
                      </a:rPr>
                      <m:t>𝐴</m:t>
                    </m:r>
                    <m:r>
                      <a:rPr lang="en-US">
                        <a:latin typeface="Cambria Math" panose="02040503050406030204" pitchFamily="18" charset="0"/>
                      </a:rPr>
                      <m:t>=</m:t>
                    </m:r>
                    <m:r>
                      <a:rPr lang="en-US" b="0" i="1" smtClean="0">
                        <a:latin typeface="Cambria Math" panose="02040503050406030204" pitchFamily="18" charset="0"/>
                      </a:rPr>
                      <m:t>𝑏</m:t>
                    </m:r>
                  </m:oMath>
                </a14:m>
                <a:r>
                  <a:rPr lang="en-US" dirty="0"/>
                  <a:t>:</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96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F3C5E7-F317-2364-D25D-F88542883922}"/>
                  </a:ext>
                </a:extLst>
              </p:cNvPr>
              <p:cNvSpPr txBox="1"/>
              <p:nvPr/>
            </p:nvSpPr>
            <p:spPr>
              <a:xfrm>
                <a:off x="1145356" y="3472788"/>
                <a:ext cx="9901289" cy="64819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232F3E"/>
                              </a:solidFill>
                              <a:latin typeface="Cambria Math" panose="02040503050406030204" pitchFamily="18" charset="0"/>
                            </a:rPr>
                          </m:ctrlPr>
                        </m:funcPr>
                        <m:fName>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𝑌</m:t>
                                  </m:r>
                                </m:e>
                              </m:acc>
                              <m:r>
                                <a:rPr lang="en-US" sz="3200" i="1">
                                  <a:solidFill>
                                    <a:srgbClr val="232F3E"/>
                                  </a:solidFill>
                                  <a:latin typeface="Cambria Math" panose="02040503050406030204" pitchFamily="18" charset="0"/>
                                </a:rPr>
                                <m:t>=</m:t>
                              </m:r>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𝑦</m:t>
                                  </m:r>
                                </m:e>
                              </m:acc>
                              <m:r>
                                <a:rPr lang="en-US" sz="3200" b="0" i="1" smtClean="0">
                                  <a:solidFill>
                                    <a:srgbClr val="232F3E"/>
                                  </a:solidFill>
                                  <a:latin typeface="Cambria Math" panose="02040503050406030204" pitchFamily="18" charset="0"/>
                                </a:rPr>
                                <m:t> </m:t>
                              </m:r>
                            </m:e>
                          </m:d>
                        </m:e>
                      </m:func>
                      <m:r>
                        <a:rPr lang="en-US" sz="3200" i="1">
                          <a:solidFill>
                            <a:srgbClr val="232F3E"/>
                          </a:solidFill>
                          <a:latin typeface="Cambria Math" panose="02040503050406030204" pitchFamily="18" charset="0"/>
                        </a:rPr>
                        <m:t>𝐴</m:t>
                      </m:r>
                      <m:r>
                        <a:rPr lang="en-US" sz="320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𝑎</m:t>
                      </m:r>
                      <m:r>
                        <a:rPr lang="en-US" sz="3200" i="1">
                          <a:solidFill>
                            <a:srgbClr val="232F3E"/>
                          </a:solidFill>
                          <a:latin typeface="Cambria Math" panose="02040503050406030204" pitchFamily="18" charset="0"/>
                        </a:rPr>
                        <m:t>,</m:t>
                      </m:r>
                      <m:r>
                        <a:rPr lang="en-US" sz="3200" i="1">
                          <a:solidFill>
                            <a:srgbClr val="232F3E"/>
                          </a:solidFill>
                          <a:latin typeface="Cambria Math" panose="02040503050406030204" pitchFamily="18" charset="0"/>
                        </a:rPr>
                        <m:t>𝑌</m:t>
                      </m:r>
                      <m:r>
                        <a:rPr lang="en-US" sz="3200" i="1">
                          <a:solidFill>
                            <a:srgbClr val="232F3E"/>
                          </a:solidFill>
                          <a:latin typeface="Cambria Math" panose="02040503050406030204" pitchFamily="18" charset="0"/>
                        </a:rPr>
                        <m:t>=</m:t>
                      </m:r>
                      <m:r>
                        <a:rPr lang="en-US" sz="3200" i="1">
                          <a:solidFill>
                            <a:srgbClr val="232F3E"/>
                          </a:solidFill>
                          <a:latin typeface="Cambria Math" panose="02040503050406030204" pitchFamily="18" charset="0"/>
                        </a:rPr>
                        <m:t>𝑦</m:t>
                      </m:r>
                      <m:r>
                        <a:rPr lang="en-US" sz="3200" i="1">
                          <a:solidFill>
                            <a:srgbClr val="232F3E"/>
                          </a:solidFill>
                          <a:latin typeface="Cambria Math" panose="02040503050406030204" pitchFamily="18" charset="0"/>
                        </a:rPr>
                        <m:t>)=</m:t>
                      </m:r>
                      <m:func>
                        <m:funcPr>
                          <m:ctrlPr>
                            <a:rPr lang="en-US" sz="3200" i="1">
                              <a:solidFill>
                                <a:srgbClr val="232F3E"/>
                              </a:solidFill>
                              <a:latin typeface="Cambria Math" panose="02040503050406030204" pitchFamily="18" charset="0"/>
                            </a:rPr>
                          </m:ctrlPr>
                        </m:funcPr>
                        <m:fName>
                          <m:r>
                            <a:rPr lang="en-US" sz="3200" b="0" i="1">
                              <a:solidFill>
                                <a:srgbClr val="232F3E"/>
                              </a:solidFill>
                              <a:latin typeface="Cambria Math" panose="02040503050406030204" pitchFamily="18" charset="0"/>
                            </a:rPr>
                            <m:t>𝑃𝑟</m:t>
                          </m:r>
                        </m:fName>
                        <m:e>
                          <m:d>
                            <m:dPr>
                              <m:endChr m:val="|"/>
                              <m:ctrlPr>
                                <a:rPr lang="en-US" sz="3200" i="1">
                                  <a:solidFill>
                                    <a:srgbClr val="232F3E"/>
                                  </a:solidFill>
                                  <a:latin typeface="Cambria Math" panose="02040503050406030204" pitchFamily="18" charset="0"/>
                                </a:rPr>
                              </m:ctrlPr>
                            </m:dPr>
                            <m:e>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𝑌</m:t>
                                  </m:r>
                                </m:e>
                              </m:acc>
                              <m:r>
                                <a:rPr lang="en-US" sz="3200" i="1">
                                  <a:solidFill>
                                    <a:srgbClr val="232F3E"/>
                                  </a:solidFill>
                                  <a:latin typeface="Cambria Math" panose="02040503050406030204" pitchFamily="18" charset="0"/>
                                </a:rPr>
                                <m:t>=</m:t>
                              </m:r>
                              <m:acc>
                                <m:accPr>
                                  <m:chr m:val="̂"/>
                                  <m:ctrlPr>
                                    <a:rPr lang="en-US" sz="3200" i="1">
                                      <a:solidFill>
                                        <a:srgbClr val="232F3E"/>
                                      </a:solidFill>
                                      <a:latin typeface="Cambria Math" panose="02040503050406030204" pitchFamily="18" charset="0"/>
                                    </a:rPr>
                                  </m:ctrlPr>
                                </m:accPr>
                                <m:e>
                                  <m:r>
                                    <a:rPr lang="en-US" sz="3200" i="1">
                                      <a:solidFill>
                                        <a:srgbClr val="232F3E"/>
                                      </a:solidFill>
                                      <a:latin typeface="Cambria Math" panose="02040503050406030204" pitchFamily="18" charset="0"/>
                                    </a:rPr>
                                    <m:t>𝑦</m:t>
                                  </m:r>
                                </m:e>
                              </m:acc>
                            </m:e>
                          </m:d>
                          <m:r>
                            <a:rPr lang="en-US" sz="3200" i="1">
                              <a:solidFill>
                                <a:srgbClr val="232F3E"/>
                              </a:solidFill>
                              <a:latin typeface="Cambria Math" panose="02040503050406030204" pitchFamily="18" charset="0"/>
                            </a:rPr>
                            <m:t>𝐴</m:t>
                          </m:r>
                          <m:r>
                            <a:rPr lang="en-US" sz="3200" i="1">
                              <a:solidFill>
                                <a:srgbClr val="232F3E"/>
                              </a:solidFill>
                              <a:latin typeface="Cambria Math" panose="02040503050406030204" pitchFamily="18" charset="0"/>
                            </a:rPr>
                            <m:t>=</m:t>
                          </m:r>
                          <m:r>
                            <a:rPr lang="en-US" sz="3200" b="0" i="1" smtClean="0">
                              <a:solidFill>
                                <a:srgbClr val="232F3E"/>
                              </a:solidFill>
                              <a:latin typeface="Cambria Math" panose="02040503050406030204" pitchFamily="18" charset="0"/>
                            </a:rPr>
                            <m:t>𝑏</m:t>
                          </m:r>
                          <m:r>
                            <a:rPr lang="en-US" sz="3200" i="1">
                              <a:solidFill>
                                <a:srgbClr val="232F3E"/>
                              </a:solidFill>
                              <a:latin typeface="Cambria Math" panose="02040503050406030204" pitchFamily="18" charset="0"/>
                            </a:rPr>
                            <m:t>,</m:t>
                          </m:r>
                        </m:e>
                      </m:func>
                      <m:r>
                        <a:rPr lang="en-US" sz="3200" i="1">
                          <a:solidFill>
                            <a:srgbClr val="232F3E"/>
                          </a:solidFill>
                          <a:latin typeface="Cambria Math" panose="02040503050406030204" pitchFamily="18" charset="0"/>
                        </a:rPr>
                        <m:t>𝑌</m:t>
                      </m:r>
                      <m:r>
                        <a:rPr lang="en-US" sz="3200" i="1">
                          <a:solidFill>
                            <a:srgbClr val="232F3E"/>
                          </a:solidFill>
                          <a:latin typeface="Cambria Math" panose="02040503050406030204" pitchFamily="18" charset="0"/>
                        </a:rPr>
                        <m:t>=</m:t>
                      </m:r>
                      <m:r>
                        <a:rPr lang="en-US" sz="3200" i="1">
                          <a:solidFill>
                            <a:srgbClr val="232F3E"/>
                          </a:solidFill>
                          <a:latin typeface="Cambria Math" panose="02040503050406030204" pitchFamily="18" charset="0"/>
                        </a:rPr>
                        <m:t>𝑦</m:t>
                      </m:r>
                      <m:r>
                        <a:rPr lang="en-US" sz="3200" b="0" i="1">
                          <a:solidFill>
                            <a:srgbClr val="232F3E"/>
                          </a:solidFill>
                          <a:latin typeface="Cambria Math" panose="02040503050406030204" pitchFamily="18" charset="0"/>
                        </a:rPr>
                        <m:t>)</m:t>
                      </m:r>
                    </m:oMath>
                  </m:oMathPara>
                </a14:m>
                <a:endParaRPr lang="en-US" sz="3200" dirty="0">
                  <a:solidFill>
                    <a:srgbClr val="232F3E"/>
                  </a:solidFill>
                </a:endParaRPr>
              </a:p>
            </p:txBody>
          </p:sp>
        </mc:Choice>
        <mc:Fallback xmlns="">
          <p:sp>
            <p:nvSpPr>
              <p:cNvPr id="4" name="TextBox 3">
                <a:extLst>
                  <a:ext uri="{FF2B5EF4-FFF2-40B4-BE49-F238E27FC236}">
                    <a16:creationId xmlns:a16="http://schemas.microsoft.com/office/drawing/2014/main" id="{5AF3C5E7-F317-2364-D25D-F88542883922}"/>
                  </a:ext>
                </a:extLst>
              </p:cNvPr>
              <p:cNvSpPr txBox="1">
                <a:spLocks noRot="1" noChangeAspect="1" noMove="1" noResize="1" noEditPoints="1" noAdjustHandles="1" noChangeArrowheads="1" noChangeShapeType="1" noTextEdit="1"/>
              </p:cNvSpPr>
              <p:nvPr/>
            </p:nvSpPr>
            <p:spPr>
              <a:xfrm>
                <a:off x="1145356" y="3472788"/>
                <a:ext cx="9901289" cy="648191"/>
              </a:xfrm>
              <a:prstGeom prst="rect">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ADE6E7E-57FA-43DF-A7F2-E3219648F2EB}"/>
                  </a:ext>
                </a:extLst>
              </p:cNvPr>
              <p:cNvSpPr txBox="1">
                <a:spLocks/>
              </p:cNvSpPr>
              <p:nvPr/>
            </p:nvSpPr>
            <p:spPr>
              <a:xfrm>
                <a:off x="362712" y="4427618"/>
                <a:ext cx="11466576" cy="162426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rgbClr val="232F3E"/>
                    </a:solidFill>
                  </a:rPr>
                  <a:t>It is difficult to make the equality work for both positive and negative labels, so instead consider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m:t>
                    </m:r>
                  </m:oMath>
                </a14:m>
                <a:r>
                  <a:rPr lang="en-US" dirty="0">
                    <a:solidFill>
                      <a:srgbClr val="232F3E"/>
                    </a:solidFill>
                  </a:rPr>
                  <a:t> in combination with </a:t>
                </a:r>
                <a14:m>
                  <m:oMath xmlns:m="http://schemas.openxmlformats.org/officeDocument/2006/math">
                    <m:r>
                      <a:rPr lang="en-US" i="1">
                        <a:solidFill>
                          <a:srgbClr val="232F3E"/>
                        </a:solidFill>
                        <a:latin typeface="Cambria Math" panose="02040503050406030204" pitchFamily="18" charset="0"/>
                      </a:rPr>
                      <m:t>𝑦</m:t>
                    </m:r>
                    <m:r>
                      <a:rPr lang="en-US" i="1">
                        <a:solidFill>
                          <a:srgbClr val="232F3E"/>
                        </a:solidFill>
                        <a:latin typeface="Cambria Math" panose="02040503050406030204" pitchFamily="18" charset="0"/>
                      </a:rPr>
                      <m:t>=1</m:t>
                    </m:r>
                  </m:oMath>
                </a14:m>
                <a:r>
                  <a:rPr lang="en-US" dirty="0">
                    <a:solidFill>
                      <a:srgbClr val="232F3E"/>
                    </a:solidFill>
                  </a:rPr>
                  <a:t> to equalize TPR (equality of opportunity), or in combination with </a:t>
                </a:r>
                <a14:m>
                  <m:oMath xmlns:m="http://schemas.openxmlformats.org/officeDocument/2006/math">
                    <m:r>
                      <a:rPr lang="en-US" i="1">
                        <a:solidFill>
                          <a:srgbClr val="232F3E"/>
                        </a:solidFill>
                        <a:latin typeface="Cambria Math" panose="02040503050406030204" pitchFamily="18" charset="0"/>
                      </a:rPr>
                      <m:t>𝑦</m:t>
                    </m:r>
                    <m:r>
                      <a:rPr lang="en-US" i="1">
                        <a:solidFill>
                          <a:srgbClr val="232F3E"/>
                        </a:solidFill>
                        <a:latin typeface="Cambria Math" panose="02040503050406030204" pitchFamily="18" charset="0"/>
                      </a:rPr>
                      <m:t>=0 </m:t>
                    </m:r>
                  </m:oMath>
                </a14:m>
                <a:r>
                  <a:rPr lang="en-US" dirty="0">
                    <a:solidFill>
                      <a:srgbClr val="232F3E"/>
                    </a:solidFill>
                  </a:rPr>
                  <a:t>to equalize FPR.</a:t>
                </a:r>
              </a:p>
            </p:txBody>
          </p:sp>
        </mc:Choice>
        <mc:Fallback xmlns="">
          <p:sp>
            <p:nvSpPr>
              <p:cNvPr id="5" name="Content Placeholder 2">
                <a:extLst>
                  <a:ext uri="{FF2B5EF4-FFF2-40B4-BE49-F238E27FC236}">
                    <a16:creationId xmlns:a16="http://schemas.microsoft.com/office/drawing/2014/main" id="{8ADE6E7E-57FA-43DF-A7F2-E3219648F2EB}"/>
                  </a:ext>
                </a:extLst>
              </p:cNvPr>
              <p:cNvSpPr txBox="1">
                <a:spLocks noRot="1" noChangeAspect="1" noMove="1" noResize="1" noEditPoints="1" noAdjustHandles="1" noChangeArrowheads="1" noChangeShapeType="1" noTextEdit="1"/>
              </p:cNvSpPr>
              <p:nvPr/>
            </p:nvSpPr>
            <p:spPr>
              <a:xfrm>
                <a:off x="362712" y="4427618"/>
                <a:ext cx="11466576" cy="1624263"/>
              </a:xfrm>
              <a:prstGeom prst="rect">
                <a:avLst/>
              </a:prstGeom>
              <a:blipFill>
                <a:blip r:embed="rId6"/>
                <a:stretch>
                  <a:fillRect l="-1106" t="-4651" b="-2170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6255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DFDE57-8C13-4C1F-BC77-1710076C9136}"/>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Sufficiency</a:t>
            </a:r>
          </a:p>
        </p:txBody>
      </p:sp>
      <p:sp>
        <p:nvSpPr>
          <p:cNvPr id="4" name="Text Placeholder 3">
            <a:extLst>
              <a:ext uri="{FF2B5EF4-FFF2-40B4-BE49-F238E27FC236}">
                <a16:creationId xmlns:a16="http://schemas.microsoft.com/office/drawing/2014/main" id="{E25CDCF5-DD09-8183-66FF-D831BFF3AF9E}"/>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33753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77BCC5-78A5-426D-83DF-16FFD784F6B0}"/>
              </a:ext>
            </a:extLst>
          </p:cNvPr>
          <p:cNvSpPr>
            <a:spLocks noGrp="1"/>
          </p:cNvSpPr>
          <p:nvPr>
            <p:ph type="sldNum" idx="97"/>
          </p:nvPr>
        </p:nvSpPr>
        <p:spPr/>
        <p:txBody>
          <a:bodyPr/>
          <a:lstStyle/>
          <a:p>
            <a:fld id="{4037B1B0-0345-4E15-985A-6BECCDBE474F}" type="slidenum">
              <a:rPr lang="en-US" smtClean="0"/>
              <a:pPr/>
              <a:t>22</a:t>
            </a:fld>
            <a:endParaRPr lang="en-US" dirty="0"/>
          </a:p>
        </p:txBody>
      </p:sp>
      <p:sp>
        <p:nvSpPr>
          <p:cNvPr id="9" name="Title 8">
            <a:extLst>
              <a:ext uri="{FF2B5EF4-FFF2-40B4-BE49-F238E27FC236}">
                <a16:creationId xmlns:a16="http://schemas.microsoft.com/office/drawing/2014/main" id="{E8B82279-CD38-8149-B85B-FD7EF4DC8F88}"/>
              </a:ext>
            </a:extLst>
          </p:cNvPr>
          <p:cNvSpPr>
            <a:spLocks noGrp="1"/>
          </p:cNvSpPr>
          <p:nvPr>
            <p:ph type="title" idx="1"/>
          </p:nvPr>
        </p:nvSpPr>
        <p:spPr/>
        <p:txBody>
          <a:bodyPr>
            <a:normAutofit fontScale="90000"/>
          </a:bodyPr>
          <a:lstStyle/>
          <a:p>
            <a:pPr>
              <a:lnSpc>
                <a:spcPct val="100000"/>
              </a:lnSpc>
            </a:pPr>
            <a:r>
              <a:rPr lang="en-US" dirty="0">
                <a:latin typeface="Amazon Ember Display Heavy"/>
              </a:rPr>
              <a:t>Sufficiency (equality of predictive value)</a:t>
            </a:r>
          </a:p>
        </p:txBody>
      </p:sp>
      <p:sp>
        <p:nvSpPr>
          <p:cNvPr id="3" name="Content Placeholder 2">
            <a:extLst>
              <a:ext uri="{FF2B5EF4-FFF2-40B4-BE49-F238E27FC236}">
                <a16:creationId xmlns:a16="http://schemas.microsoft.com/office/drawing/2014/main" id="{D30183E6-61BF-55A1-1067-5C3668CB1F85}"/>
              </a:ext>
            </a:extLst>
          </p:cNvPr>
          <p:cNvSpPr>
            <a:spLocks noGrp="1"/>
          </p:cNvSpPr>
          <p:nvPr>
            <p:ph idx="2"/>
          </p:nvPr>
        </p:nvSpPr>
        <p:spPr/>
        <p:txBody>
          <a:bodyPr/>
          <a:lstStyle/>
          <a:p>
            <a:r>
              <a:rPr lang="en-US" sz="2000" dirty="0"/>
              <a:t>Sufficiency is about equalizing positive or negative predictive values for different subpopulations.</a:t>
            </a:r>
          </a:p>
          <a:p>
            <a:r>
              <a:rPr lang="en-US" sz="2000" dirty="0"/>
              <a:t>Predictive value is the proportion of positive or negative predictions that are true positives or true negatives respectively. </a:t>
            </a:r>
          </a:p>
          <a:p>
            <a:r>
              <a:rPr lang="en-US" sz="2000" dirty="0"/>
              <a:t>Example: Model that predicts university acceptance:</a:t>
            </a:r>
          </a:p>
          <a:p>
            <a:pPr lvl="1"/>
            <a:r>
              <a:rPr lang="en-US" sz="1800" dirty="0"/>
              <a:t>The sufficiency criteria (for positive predictive values) equalizes the chance of success, given positive predictions. This means graduation rates have to be equal across groups of admitted students.</a:t>
            </a:r>
          </a:p>
          <a:p>
            <a:pPr lvl="1"/>
            <a:r>
              <a:rPr lang="en-US" sz="1800" dirty="0"/>
              <a:t>In this example, 50 percent of the applicants that are above the acceptance threshold graduated (in both groups).</a:t>
            </a:r>
          </a:p>
        </p:txBody>
      </p:sp>
      <p:sp>
        <p:nvSpPr>
          <p:cNvPr id="5" name="Content Placeholder 4">
            <a:extLst>
              <a:ext uri="{FF2B5EF4-FFF2-40B4-BE49-F238E27FC236}">
                <a16:creationId xmlns:a16="http://schemas.microsoft.com/office/drawing/2014/main" id="{E0CC6164-1EC0-7E79-0FA7-D654CB2F4CFA}"/>
              </a:ext>
            </a:extLst>
          </p:cNvPr>
          <p:cNvSpPr>
            <a:spLocks noGrp="1"/>
          </p:cNvSpPr>
          <p:nvPr>
            <p:ph idx="3"/>
          </p:nvPr>
        </p:nvSpPr>
        <p:spPr/>
        <p:txBody>
          <a:bodyPr/>
          <a:lstStyle/>
          <a:p>
            <a:endParaRPr lang="en-US"/>
          </a:p>
        </p:txBody>
      </p:sp>
      <p:pic>
        <p:nvPicPr>
          <p:cNvPr id="4" name="Picture 3" descr="Scatter plot. See details in notes.">
            <a:extLst>
              <a:ext uri="{FF2B5EF4-FFF2-40B4-BE49-F238E27FC236}">
                <a16:creationId xmlns:a16="http://schemas.microsoft.com/office/drawing/2014/main" id="{4922474B-A6E5-41F4-A481-65F5C16DED18}"/>
              </a:ext>
            </a:extLst>
          </p:cNvPr>
          <p:cNvPicPr>
            <a:picLocks noChangeAspect="1"/>
          </p:cNvPicPr>
          <p:nvPr/>
        </p:nvPicPr>
        <p:blipFill>
          <a:blip r:embed="rId4"/>
          <a:srcRect/>
          <a:stretch/>
        </p:blipFill>
        <p:spPr>
          <a:xfrm>
            <a:off x="6571033" y="1258169"/>
            <a:ext cx="5255207" cy="4963251"/>
          </a:xfrm>
          <a:prstGeom prst="rect">
            <a:avLst/>
          </a:prstGeom>
        </p:spPr>
      </p:pic>
    </p:spTree>
    <p:custDataLst>
      <p:tags r:id="rId1"/>
    </p:custDataLst>
    <p:extLst>
      <p:ext uri="{BB962C8B-B14F-4D97-AF65-F5344CB8AC3E}">
        <p14:creationId xmlns:p14="http://schemas.microsoft.com/office/powerpoint/2010/main" val="2850222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8F7AB-F140-43D3-A2B0-C471EB7462E2}"/>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General limitations of all fairness criteria</a:t>
            </a:r>
          </a:p>
        </p:txBody>
      </p:sp>
      <p:sp>
        <p:nvSpPr>
          <p:cNvPr id="4" name="Text Placeholder 3">
            <a:extLst>
              <a:ext uri="{FF2B5EF4-FFF2-40B4-BE49-F238E27FC236}">
                <a16:creationId xmlns:a16="http://schemas.microsoft.com/office/drawing/2014/main" id="{336E446C-D1F0-7380-E663-4E9E5DB5943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25977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F00D90-A7C8-4D7E-B3CC-59024A4C28CF}"/>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General limitations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Optimizing for one criteria can lead to making another criteria worse.</a:t>
            </a:r>
          </a:p>
          <a:p>
            <a:r>
              <a:rPr lang="en-US" dirty="0"/>
              <a:t>Potential </a:t>
            </a:r>
            <a:r>
              <a:rPr lang="en-US" dirty="0">
                <a:latin typeface="+mn-lt"/>
                <a:ea typeface="Amazon Ember Medium" panose="020B0603020204030204" pitchFamily="34" charset="0"/>
                <a:cs typeface="Amazon Ember Medium" panose="020B0603020204030204" pitchFamily="34" charset="0"/>
              </a:rPr>
              <a:t>legal considerations</a:t>
            </a:r>
            <a:r>
              <a:rPr lang="en-US" dirty="0">
                <a:latin typeface="+mn-lt"/>
              </a:rPr>
              <a:t> exist </a:t>
            </a:r>
            <a:r>
              <a:rPr lang="en-US" dirty="0"/>
              <a:t>for use of sensitive attributes. In some domains, you are not allowed to consider sensitive attributes.</a:t>
            </a:r>
          </a:p>
          <a:p>
            <a:r>
              <a:rPr lang="en-US" dirty="0"/>
              <a:t>Some fairness criteria require sensitive attributes to be known to perform transformations.</a:t>
            </a:r>
          </a:p>
          <a:p>
            <a:r>
              <a:rPr lang="en-US" dirty="0">
                <a:latin typeface="+mn-lt"/>
                <a:ea typeface="Amazon Ember Medium" panose="020B0603020204030204" pitchFamily="34" charset="0"/>
                <a:cs typeface="Amazon Ember Medium" panose="020B0603020204030204" pitchFamily="34" charset="0"/>
              </a:rPr>
              <a:t>Under certain conditions, fairness criteria can produce so-called </a:t>
            </a:r>
            <a:r>
              <a:rPr lang="en-US" dirty="0"/>
              <a:t>lazy solutions that are actually random guesses.</a:t>
            </a:r>
          </a:p>
        </p:txBody>
      </p:sp>
    </p:spTree>
    <p:custDataLst>
      <p:tags r:id="rId1"/>
    </p:custDataLst>
    <p:extLst>
      <p:ext uri="{BB962C8B-B14F-4D97-AF65-F5344CB8AC3E}">
        <p14:creationId xmlns:p14="http://schemas.microsoft.com/office/powerpoint/2010/main" val="2650945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9EC424-4D5E-4C1D-86B2-73767337FCC6}"/>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The next lesson discusses bias mitigation during preprocessing, model training, and postprocessing.</a:t>
            </a:r>
          </a:p>
        </p:txBody>
      </p:sp>
      <p:pic>
        <p:nvPicPr>
          <p:cNvPr id="6" name="Picture 5">
            <a:extLst>
              <a:ext uri="{FF2B5EF4-FFF2-40B4-BE49-F238E27FC236}">
                <a16:creationId xmlns:a16="http://schemas.microsoft.com/office/drawing/2014/main" id="{38441F2A-DCF8-3495-554C-E213701CB82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26</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4F6CDE-A1EA-4B7F-9BD2-BAF5B42389B6}"/>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68F55578-6EBF-9A44-01CD-A88E49150347}"/>
              </a:ext>
            </a:extLst>
          </p:cNvPr>
          <p:cNvSpPr>
            <a:spLocks noGrp="1"/>
          </p:cNvSpPr>
          <p:nvPr>
            <p:ph type="title" idx="1"/>
          </p:nvPr>
        </p:nvSpPr>
        <p:spPr/>
        <p:txBody>
          <a:bodyPr/>
          <a:lstStyle/>
          <a:p>
            <a:r>
              <a:rPr lang="en-US" dirty="0"/>
              <a:t>Image source slides (for curriculum development use only)</a:t>
            </a:r>
          </a:p>
        </p:txBody>
      </p:sp>
      <p:sp>
        <p:nvSpPr>
          <p:cNvPr id="3" name="Text Placeholder 2">
            <a:extLst>
              <a:ext uri="{FF2B5EF4-FFF2-40B4-BE49-F238E27FC236}">
                <a16:creationId xmlns:a16="http://schemas.microsoft.com/office/drawing/2014/main" id="{05033242-B0DB-3911-14FE-C85CC56986A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13547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27F78-EB19-4885-9043-310ED07F5880}"/>
              </a:ext>
            </a:extLst>
          </p:cNvPr>
          <p:cNvSpPr>
            <a:spLocks noGrp="1"/>
          </p:cNvSpPr>
          <p:nvPr>
            <p:ph type="sldNum" idx="97"/>
          </p:nvPr>
        </p:nvSpPr>
        <p:spPr/>
        <p:txBody>
          <a:bodyPr/>
          <a:lstStyle/>
          <a:p>
            <a:fld id="{4037B1B0-0345-4E15-985A-6BECCDBE474F}" type="slidenum">
              <a:rPr lang="en-US" smtClean="0"/>
              <a:pPr/>
              <a:t>28</a:t>
            </a:fld>
            <a:endParaRPr lang="en-US" dirty="0"/>
          </a:p>
        </p:txBody>
      </p:sp>
      <p:sp>
        <p:nvSpPr>
          <p:cNvPr id="9" name="Title 8">
            <a:extLst>
              <a:ext uri="{FF2B5EF4-FFF2-40B4-BE49-F238E27FC236}">
                <a16:creationId xmlns:a16="http://schemas.microsoft.com/office/drawing/2014/main" id="{16F66A6E-8874-CEBE-11EF-151FC3351787}"/>
              </a:ext>
            </a:extLst>
          </p:cNvPr>
          <p:cNvSpPr>
            <a:spLocks noGrp="1"/>
          </p:cNvSpPr>
          <p:nvPr>
            <p:ph type="title" idx="1"/>
          </p:nvPr>
        </p:nvSpPr>
        <p:spPr/>
        <p:txBody>
          <a:bodyPr>
            <a:noAutofit/>
          </a:bodyPr>
          <a:lstStyle/>
          <a:p>
            <a:r>
              <a:rPr lang="en-US" sz="3200" dirty="0"/>
              <a:t>Source graphic: Independence: Equality of outcomes</a:t>
            </a:r>
          </a:p>
        </p:txBody>
      </p:sp>
      <p:graphicFrame>
        <p:nvGraphicFramePr>
          <p:cNvPr id="8" name="Picture Placeholder 7" descr="Bar plot showing two groups: Group A and Group B. 20% in both groups with the accepted outcome">
            <a:extLst>
              <a:ext uri="{FF2B5EF4-FFF2-40B4-BE49-F238E27FC236}">
                <a16:creationId xmlns:a16="http://schemas.microsoft.com/office/drawing/2014/main" id="{5D439A95-669F-A3AC-BF58-F1A7C91A7D08}"/>
              </a:ext>
            </a:extLst>
          </p:cNvPr>
          <p:cNvGraphicFramePr>
            <a:graphicFrameLocks noGrp="1"/>
          </p:cNvGraphicFramePr>
          <p:nvPr>
            <p:ph idx="2"/>
            <p:extLst>
              <p:ext uri="{D42A27DB-BD31-4B8C-83A1-F6EECF244321}">
                <p14:modId xmlns:p14="http://schemas.microsoft.com/office/powerpoint/2010/main" val="552898602"/>
              </p:ext>
            </p:extLst>
          </p:nvPr>
        </p:nvGraphicFramePr>
        <p:xfrm>
          <a:off x="365125" y="1165225"/>
          <a:ext cx="11466513" cy="5262563"/>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730203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AAA352-86F2-4B50-8996-96F7445A4C6D}"/>
              </a:ext>
            </a:extLst>
          </p:cNvPr>
          <p:cNvSpPr>
            <a:spLocks noGrp="1"/>
          </p:cNvSpPr>
          <p:nvPr>
            <p:ph type="sldNum" idx="97"/>
          </p:nvPr>
        </p:nvSpPr>
        <p:spPr/>
        <p:txBody>
          <a:bodyPr/>
          <a:lstStyle/>
          <a:p>
            <a:fld id="{4037B1B0-0345-4E15-985A-6BECCDBE474F}" type="slidenum">
              <a:rPr lang="en-US" smtClean="0"/>
              <a:pPr/>
              <a:t>29</a:t>
            </a:fld>
            <a:endParaRPr lang="en-US" dirty="0"/>
          </a:p>
        </p:txBody>
      </p:sp>
      <p:sp>
        <p:nvSpPr>
          <p:cNvPr id="9" name="Title 8">
            <a:extLst>
              <a:ext uri="{FF2B5EF4-FFF2-40B4-BE49-F238E27FC236}">
                <a16:creationId xmlns:a16="http://schemas.microsoft.com/office/drawing/2014/main" id="{E8B82279-CD38-8149-B85B-FD7EF4DC8F88}"/>
              </a:ext>
            </a:extLst>
          </p:cNvPr>
          <p:cNvSpPr>
            <a:spLocks noGrp="1"/>
          </p:cNvSpPr>
          <p:nvPr>
            <p:ph type="title" idx="1"/>
          </p:nvPr>
        </p:nvSpPr>
        <p:spPr/>
        <p:txBody>
          <a:bodyPr>
            <a:noAutofit/>
          </a:bodyPr>
          <a:lstStyle/>
          <a:p>
            <a:r>
              <a:rPr lang="en-US" sz="3600" dirty="0"/>
              <a:t>Source graphic: Separation (equality of errors)</a:t>
            </a:r>
          </a:p>
        </p:txBody>
      </p:sp>
      <p:graphicFrame>
        <p:nvGraphicFramePr>
          <p:cNvPr id="8" name="Picture Placeholder 7" descr="Bar plot showing two groups: Group A and Group B. When their predictions compared to ground truth, they get it wrong with the same rate.">
            <a:extLst>
              <a:ext uri="{FF2B5EF4-FFF2-40B4-BE49-F238E27FC236}">
                <a16:creationId xmlns:a16="http://schemas.microsoft.com/office/drawing/2014/main" id="{00031E44-E60B-7F02-4155-E5A4E5370F10}"/>
              </a:ext>
            </a:extLst>
          </p:cNvPr>
          <p:cNvGraphicFramePr>
            <a:graphicFrameLocks noGrp="1"/>
          </p:cNvGraphicFramePr>
          <p:nvPr>
            <p:ph idx="2"/>
            <p:extLst>
              <p:ext uri="{D42A27DB-BD31-4B8C-83A1-F6EECF244321}">
                <p14:modId xmlns:p14="http://schemas.microsoft.com/office/powerpoint/2010/main" val="144390671"/>
              </p:ext>
            </p:extLst>
          </p:nvPr>
        </p:nvGraphicFramePr>
        <p:xfrm>
          <a:off x="365125" y="1165225"/>
          <a:ext cx="11466513" cy="5262563"/>
        </p:xfrm>
        <a:graphic>
          <a:graphicData uri="http://schemas.openxmlformats.org/drawingml/2006/chart">
            <c:chart xmlns:c="http://schemas.openxmlformats.org/drawingml/2006/chart" xmlns:r="http://schemas.openxmlformats.org/officeDocument/2006/relationships" r:id="rId4"/>
          </a:graphicData>
        </a:graphic>
      </p:graphicFrame>
      <p:grpSp>
        <p:nvGrpSpPr>
          <p:cNvPr id="5" name="Group 4">
            <a:extLst>
              <a:ext uri="{FF2B5EF4-FFF2-40B4-BE49-F238E27FC236}">
                <a16:creationId xmlns:a16="http://schemas.microsoft.com/office/drawing/2014/main" id="{A38DB21D-555E-4DB5-BD12-19FF420E2023}"/>
              </a:ext>
            </a:extLst>
          </p:cNvPr>
          <p:cNvGrpSpPr/>
          <p:nvPr/>
        </p:nvGrpSpPr>
        <p:grpSpPr>
          <a:xfrm>
            <a:off x="9830803" y="2171233"/>
            <a:ext cx="2265292" cy="775993"/>
            <a:chOff x="10063777" y="2232363"/>
            <a:chExt cx="2265292" cy="775993"/>
          </a:xfrm>
        </p:grpSpPr>
        <p:sp>
          <p:nvSpPr>
            <p:cNvPr id="11" name="Rectangle 10">
              <a:extLst>
                <a:ext uri="{FF2B5EF4-FFF2-40B4-BE49-F238E27FC236}">
                  <a16:creationId xmlns:a16="http://schemas.microsoft.com/office/drawing/2014/main" id="{7FB9F639-C6BC-4232-A0F4-C3DCEFA9A292}"/>
                </a:ext>
              </a:extLst>
            </p:cNvPr>
            <p:cNvSpPr>
              <a:spLocks noChangeAspect="1"/>
            </p:cNvSpPr>
            <p:nvPr/>
          </p:nvSpPr>
          <p:spPr>
            <a:xfrm>
              <a:off x="10063777" y="2348668"/>
              <a:ext cx="122217" cy="118872"/>
            </a:xfrm>
            <a:prstGeom prst="rect">
              <a:avLst/>
            </a:prstGeom>
            <a:solidFill>
              <a:schemeClr val="accent1">
                <a:alpha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solidFill>
                  <a:srgbClr val="232F3E"/>
                </a:solidFill>
              </a:endParaRPr>
            </a:p>
          </p:txBody>
        </p:sp>
        <p:sp>
          <p:nvSpPr>
            <p:cNvPr id="12" name="TextBox 3">
              <a:extLst>
                <a:ext uri="{FF2B5EF4-FFF2-40B4-BE49-F238E27FC236}">
                  <a16:creationId xmlns:a16="http://schemas.microsoft.com/office/drawing/2014/main" id="{48F5A30D-D66E-4CFD-A173-9E59431081A4}"/>
                </a:ext>
              </a:extLst>
            </p:cNvPr>
            <p:cNvSpPr txBox="1"/>
            <p:nvPr/>
          </p:nvSpPr>
          <p:spPr>
            <a:xfrm>
              <a:off x="10149288" y="2232363"/>
              <a:ext cx="1801090" cy="338554"/>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232F3E"/>
                  </a:solidFill>
                </a:rPr>
                <a:t>Predicted denied</a:t>
              </a:r>
            </a:p>
          </p:txBody>
        </p:sp>
        <p:sp>
          <p:nvSpPr>
            <p:cNvPr id="14" name="Rectangle 13">
              <a:extLst>
                <a:ext uri="{FF2B5EF4-FFF2-40B4-BE49-F238E27FC236}">
                  <a16:creationId xmlns:a16="http://schemas.microsoft.com/office/drawing/2014/main" id="{3874A423-46CD-449F-87A0-FA67346B5C61}"/>
                </a:ext>
              </a:extLst>
            </p:cNvPr>
            <p:cNvSpPr>
              <a:spLocks noChangeAspect="1"/>
            </p:cNvSpPr>
            <p:nvPr/>
          </p:nvSpPr>
          <p:spPr>
            <a:xfrm>
              <a:off x="10063777" y="2797967"/>
              <a:ext cx="122217" cy="118872"/>
            </a:xfrm>
            <a:prstGeom prst="rect">
              <a:avLst/>
            </a:prstGeom>
            <a:solidFill>
              <a:schemeClr val="accent2">
                <a:alpha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dirty="0">
                <a:solidFill>
                  <a:srgbClr val="232F3E"/>
                </a:solidFill>
              </a:endParaRPr>
            </a:p>
          </p:txBody>
        </p:sp>
        <p:sp>
          <p:nvSpPr>
            <p:cNvPr id="15" name="TextBox 3">
              <a:extLst>
                <a:ext uri="{FF2B5EF4-FFF2-40B4-BE49-F238E27FC236}">
                  <a16:creationId xmlns:a16="http://schemas.microsoft.com/office/drawing/2014/main" id="{E3B926CD-125E-4A13-A599-3ABA07BF458C}"/>
                </a:ext>
              </a:extLst>
            </p:cNvPr>
            <p:cNvSpPr txBox="1"/>
            <p:nvPr/>
          </p:nvSpPr>
          <p:spPr>
            <a:xfrm>
              <a:off x="10149288" y="2669802"/>
              <a:ext cx="2179781" cy="338554"/>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600" dirty="0">
                  <a:solidFill>
                    <a:srgbClr val="232F3E"/>
                  </a:solidFill>
                </a:rPr>
                <a:t>Predicted accepted</a:t>
              </a:r>
            </a:p>
          </p:txBody>
        </p:sp>
      </p:grpSp>
    </p:spTree>
    <p:custDataLst>
      <p:tags r:id="rId1"/>
    </p:custDataLst>
    <p:extLst>
      <p:ext uri="{BB962C8B-B14F-4D97-AF65-F5344CB8AC3E}">
        <p14:creationId xmlns:p14="http://schemas.microsoft.com/office/powerpoint/2010/main" val="264734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EE18D6A-B6BF-4E90-8AE8-A29E4B0675B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How can you achieve fairness?</a:t>
            </a:r>
          </a:p>
        </p:txBody>
      </p:sp>
      <p:sp>
        <p:nvSpPr>
          <p:cNvPr id="4" name="Text Placeholder 3">
            <a:extLst>
              <a:ext uri="{FF2B5EF4-FFF2-40B4-BE49-F238E27FC236}">
                <a16:creationId xmlns:a16="http://schemas.microsoft.com/office/drawing/2014/main" id="{20D65F58-D1D6-9AD5-FD6D-51CC1A7A69FE}"/>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076226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C21158-9121-41B0-8AC6-4660A2828C28}"/>
              </a:ext>
            </a:extLst>
          </p:cNvPr>
          <p:cNvSpPr>
            <a:spLocks noGrp="1"/>
          </p:cNvSpPr>
          <p:nvPr>
            <p:ph type="sldNum" idx="97"/>
          </p:nvPr>
        </p:nvSpPr>
        <p:spPr/>
        <p:txBody>
          <a:bodyPr/>
          <a:lstStyle/>
          <a:p>
            <a:fld id="{4037B1B0-0345-4E15-985A-6BECCDBE474F}" type="slidenum">
              <a:rPr lang="en-US" smtClean="0"/>
              <a:pPr/>
              <a:t>30</a:t>
            </a:fld>
            <a:endParaRPr lang="en-US" dirty="0"/>
          </a:p>
        </p:txBody>
      </p:sp>
      <p:sp>
        <p:nvSpPr>
          <p:cNvPr id="9" name="Title 8">
            <a:extLst>
              <a:ext uri="{FF2B5EF4-FFF2-40B4-BE49-F238E27FC236}">
                <a16:creationId xmlns:a16="http://schemas.microsoft.com/office/drawing/2014/main" id="{E8B82279-CD38-8149-B85B-FD7EF4DC8F88}"/>
              </a:ext>
            </a:extLst>
          </p:cNvPr>
          <p:cNvSpPr>
            <a:spLocks noGrp="1"/>
          </p:cNvSpPr>
          <p:nvPr>
            <p:ph type="title" idx="1"/>
          </p:nvPr>
        </p:nvSpPr>
        <p:spPr/>
        <p:txBody>
          <a:bodyPr>
            <a:noAutofit/>
          </a:bodyPr>
          <a:lstStyle/>
          <a:p>
            <a:r>
              <a:rPr lang="en-US" sz="3200" dirty="0"/>
              <a:t>Source graphic: Sufficiency (equality of predictive value)</a:t>
            </a:r>
          </a:p>
        </p:txBody>
      </p:sp>
      <p:sp>
        <p:nvSpPr>
          <p:cNvPr id="2" name="Content Placeholder 1">
            <a:extLst>
              <a:ext uri="{FF2B5EF4-FFF2-40B4-BE49-F238E27FC236}">
                <a16:creationId xmlns:a16="http://schemas.microsoft.com/office/drawing/2014/main" id="{838310A1-2BF8-61E8-E48B-2C83F6B4A9C2}"/>
              </a:ext>
            </a:extLst>
          </p:cNvPr>
          <p:cNvSpPr>
            <a:spLocks noGrp="1"/>
          </p:cNvSpPr>
          <p:nvPr>
            <p:ph idx="2"/>
          </p:nvPr>
        </p:nvSpPr>
        <p:spPr/>
        <p:txBody>
          <a:bodyPr/>
          <a:lstStyle/>
          <a:p>
            <a:endParaRPr lang="en-US"/>
          </a:p>
        </p:txBody>
      </p:sp>
      <p:grpSp>
        <p:nvGrpSpPr>
          <p:cNvPr id="30" name="Group 29">
            <a:extLst>
              <a:ext uri="{FF2B5EF4-FFF2-40B4-BE49-F238E27FC236}">
                <a16:creationId xmlns:a16="http://schemas.microsoft.com/office/drawing/2014/main" id="{6F657636-3328-4487-A80D-2C87BAED4EF5}"/>
              </a:ext>
            </a:extLst>
          </p:cNvPr>
          <p:cNvGrpSpPr/>
          <p:nvPr/>
        </p:nvGrpSpPr>
        <p:grpSpPr>
          <a:xfrm>
            <a:off x="6742231" y="1503880"/>
            <a:ext cx="5233342" cy="4804511"/>
            <a:chOff x="6742231" y="1503880"/>
            <a:chExt cx="5233342" cy="4804511"/>
          </a:xfrm>
        </p:grpSpPr>
        <p:sp>
          <p:nvSpPr>
            <p:cNvPr id="5" name="Oval 4">
              <a:extLst>
                <a:ext uri="{FF2B5EF4-FFF2-40B4-BE49-F238E27FC236}">
                  <a16:creationId xmlns:a16="http://schemas.microsoft.com/office/drawing/2014/main" id="{C73C9EA1-69AB-CCE8-DBCF-33803C75A374}"/>
                </a:ext>
              </a:extLst>
            </p:cNvPr>
            <p:cNvSpPr/>
            <p:nvPr/>
          </p:nvSpPr>
          <p:spPr>
            <a:xfrm>
              <a:off x="7593033" y="2155904"/>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6" name="Oval 5">
              <a:extLst>
                <a:ext uri="{FF2B5EF4-FFF2-40B4-BE49-F238E27FC236}">
                  <a16:creationId xmlns:a16="http://schemas.microsoft.com/office/drawing/2014/main" id="{B4BF97CC-DF10-9FE5-1762-D1C2F21337A5}"/>
                </a:ext>
              </a:extLst>
            </p:cNvPr>
            <p:cNvSpPr/>
            <p:nvPr/>
          </p:nvSpPr>
          <p:spPr>
            <a:xfrm>
              <a:off x="7757823" y="2732539"/>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7" name="Oval 6">
              <a:extLst>
                <a:ext uri="{FF2B5EF4-FFF2-40B4-BE49-F238E27FC236}">
                  <a16:creationId xmlns:a16="http://schemas.microsoft.com/office/drawing/2014/main" id="{9C7B7E4A-0C7B-4FB8-A78F-C7243D6D58F5}"/>
                </a:ext>
              </a:extLst>
            </p:cNvPr>
            <p:cNvSpPr/>
            <p:nvPr/>
          </p:nvSpPr>
          <p:spPr>
            <a:xfrm>
              <a:off x="8120309" y="2231471"/>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0" name="Oval 9">
              <a:extLst>
                <a:ext uri="{FF2B5EF4-FFF2-40B4-BE49-F238E27FC236}">
                  <a16:creationId xmlns:a16="http://schemas.microsoft.com/office/drawing/2014/main" id="{C57F0A3D-C784-F30B-3082-65F8BA81BBD8}"/>
                </a:ext>
              </a:extLst>
            </p:cNvPr>
            <p:cNvSpPr/>
            <p:nvPr/>
          </p:nvSpPr>
          <p:spPr>
            <a:xfrm>
              <a:off x="8407082" y="2768529"/>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1" name="Oval 10">
              <a:extLst>
                <a:ext uri="{FF2B5EF4-FFF2-40B4-BE49-F238E27FC236}">
                  <a16:creationId xmlns:a16="http://schemas.microsoft.com/office/drawing/2014/main" id="{F3CBE09E-2269-C85F-8B76-08ECF1FAD61A}"/>
                </a:ext>
              </a:extLst>
            </p:cNvPr>
            <p:cNvSpPr/>
            <p:nvPr/>
          </p:nvSpPr>
          <p:spPr>
            <a:xfrm>
              <a:off x="8020294" y="3390805"/>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2" name="Oval 11">
              <a:extLst>
                <a:ext uri="{FF2B5EF4-FFF2-40B4-BE49-F238E27FC236}">
                  <a16:creationId xmlns:a16="http://schemas.microsoft.com/office/drawing/2014/main" id="{F2DCA411-EB41-817F-EB13-E17E98BADC87}"/>
                </a:ext>
              </a:extLst>
            </p:cNvPr>
            <p:cNvSpPr/>
            <p:nvPr/>
          </p:nvSpPr>
          <p:spPr>
            <a:xfrm>
              <a:off x="8234124" y="4340463"/>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3" name="Oval 12">
              <a:extLst>
                <a:ext uri="{FF2B5EF4-FFF2-40B4-BE49-F238E27FC236}">
                  <a16:creationId xmlns:a16="http://schemas.microsoft.com/office/drawing/2014/main" id="{93BDE200-849E-AAFB-E9C2-A4B569CA2416}"/>
                </a:ext>
              </a:extLst>
            </p:cNvPr>
            <p:cNvSpPr/>
            <p:nvPr/>
          </p:nvSpPr>
          <p:spPr>
            <a:xfrm>
              <a:off x="9084645" y="2190498"/>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4" name="Oval 13">
              <a:extLst>
                <a:ext uri="{FF2B5EF4-FFF2-40B4-BE49-F238E27FC236}">
                  <a16:creationId xmlns:a16="http://schemas.microsoft.com/office/drawing/2014/main" id="{E101EB1C-7961-214D-63DE-A2D29B97B5B1}"/>
                </a:ext>
              </a:extLst>
            </p:cNvPr>
            <p:cNvSpPr/>
            <p:nvPr/>
          </p:nvSpPr>
          <p:spPr>
            <a:xfrm>
              <a:off x="8977315" y="3233227"/>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5" name="Oval 14">
              <a:extLst>
                <a:ext uri="{FF2B5EF4-FFF2-40B4-BE49-F238E27FC236}">
                  <a16:creationId xmlns:a16="http://schemas.microsoft.com/office/drawing/2014/main" id="{E6EE6ABF-02E7-C891-D5B6-F19075690A87}"/>
                </a:ext>
              </a:extLst>
            </p:cNvPr>
            <p:cNvSpPr/>
            <p:nvPr/>
          </p:nvSpPr>
          <p:spPr>
            <a:xfrm>
              <a:off x="8633082" y="2052871"/>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6" name="Oval 15">
              <a:extLst>
                <a:ext uri="{FF2B5EF4-FFF2-40B4-BE49-F238E27FC236}">
                  <a16:creationId xmlns:a16="http://schemas.microsoft.com/office/drawing/2014/main" id="{E596535B-1AFE-F6FD-BF6A-C770E221EE5A}"/>
                </a:ext>
              </a:extLst>
            </p:cNvPr>
            <p:cNvSpPr/>
            <p:nvPr/>
          </p:nvSpPr>
          <p:spPr>
            <a:xfrm>
              <a:off x="9961877" y="2358512"/>
              <a:ext cx="200030" cy="195322"/>
            </a:xfrm>
            <a:prstGeom prst="ellipse">
              <a:avLst/>
            </a:prstGeom>
            <a:pattFill prst="wdUpDiag">
              <a:fgClr>
                <a:schemeClr val="accent1"/>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7" name="Oval 16">
              <a:extLst>
                <a:ext uri="{FF2B5EF4-FFF2-40B4-BE49-F238E27FC236}">
                  <a16:creationId xmlns:a16="http://schemas.microsoft.com/office/drawing/2014/main" id="{EF8BEFE0-7FA9-BBC6-6D3F-F518F2A529F9}"/>
                </a:ext>
              </a:extLst>
            </p:cNvPr>
            <p:cNvSpPr/>
            <p:nvPr/>
          </p:nvSpPr>
          <p:spPr>
            <a:xfrm>
              <a:off x="9654795" y="2810917"/>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8" name="Oval 17">
              <a:extLst>
                <a:ext uri="{FF2B5EF4-FFF2-40B4-BE49-F238E27FC236}">
                  <a16:creationId xmlns:a16="http://schemas.microsoft.com/office/drawing/2014/main" id="{E7E5C7F9-0A6A-A7DF-EAA0-1134312BDD88}"/>
                </a:ext>
              </a:extLst>
            </p:cNvPr>
            <p:cNvSpPr/>
            <p:nvPr/>
          </p:nvSpPr>
          <p:spPr>
            <a:xfrm>
              <a:off x="8930422" y="2653309"/>
              <a:ext cx="200030" cy="1953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9" name="Oval 18">
              <a:extLst>
                <a:ext uri="{FF2B5EF4-FFF2-40B4-BE49-F238E27FC236}">
                  <a16:creationId xmlns:a16="http://schemas.microsoft.com/office/drawing/2014/main" id="{0CA43073-EEF4-1E39-84AB-A1B87A533E86}"/>
                </a:ext>
              </a:extLst>
            </p:cNvPr>
            <p:cNvSpPr/>
            <p:nvPr/>
          </p:nvSpPr>
          <p:spPr>
            <a:xfrm>
              <a:off x="9990975" y="3761161"/>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0" name="Oval 19">
              <a:extLst>
                <a:ext uri="{FF2B5EF4-FFF2-40B4-BE49-F238E27FC236}">
                  <a16:creationId xmlns:a16="http://schemas.microsoft.com/office/drawing/2014/main" id="{565F5361-1478-2DCD-B481-7055B147E171}"/>
                </a:ext>
              </a:extLst>
            </p:cNvPr>
            <p:cNvSpPr/>
            <p:nvPr/>
          </p:nvSpPr>
          <p:spPr>
            <a:xfrm>
              <a:off x="10417075" y="2068213"/>
              <a:ext cx="200030" cy="195321"/>
            </a:xfrm>
            <a:prstGeom prst="ellipse">
              <a:avLst/>
            </a:prstGeom>
            <a:pattFill prst="wdUpDiag">
              <a:fgClr>
                <a:schemeClr val="accent1"/>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1" name="Oval 20">
              <a:extLst>
                <a:ext uri="{FF2B5EF4-FFF2-40B4-BE49-F238E27FC236}">
                  <a16:creationId xmlns:a16="http://schemas.microsoft.com/office/drawing/2014/main" id="{09B2670A-53C6-BDD8-E086-362CD4F2024E}"/>
                </a:ext>
              </a:extLst>
            </p:cNvPr>
            <p:cNvSpPr/>
            <p:nvPr/>
          </p:nvSpPr>
          <p:spPr>
            <a:xfrm>
              <a:off x="10431631" y="2753403"/>
              <a:ext cx="200030" cy="19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2" name="Oval 21">
              <a:extLst>
                <a:ext uri="{FF2B5EF4-FFF2-40B4-BE49-F238E27FC236}">
                  <a16:creationId xmlns:a16="http://schemas.microsoft.com/office/drawing/2014/main" id="{64424FE6-61FA-BD81-956B-02FA729A2992}"/>
                </a:ext>
              </a:extLst>
            </p:cNvPr>
            <p:cNvSpPr/>
            <p:nvPr/>
          </p:nvSpPr>
          <p:spPr>
            <a:xfrm>
              <a:off x="9654795" y="1941338"/>
              <a:ext cx="200030" cy="195322"/>
            </a:xfrm>
            <a:prstGeom prst="ellipse">
              <a:avLst/>
            </a:prstGeom>
            <a:pattFill prst="wdUpDiag">
              <a:fgClr>
                <a:schemeClr val="accent1"/>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3" name="Triangle 22">
              <a:extLst>
                <a:ext uri="{FF2B5EF4-FFF2-40B4-BE49-F238E27FC236}">
                  <a16:creationId xmlns:a16="http://schemas.microsoft.com/office/drawing/2014/main" id="{A51ADE52-4AC6-E1DB-5345-37544323F188}"/>
                </a:ext>
              </a:extLst>
            </p:cNvPr>
            <p:cNvSpPr/>
            <p:nvPr/>
          </p:nvSpPr>
          <p:spPr>
            <a:xfrm>
              <a:off x="8124183" y="2966202"/>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4" name="Triangle 23">
              <a:extLst>
                <a:ext uri="{FF2B5EF4-FFF2-40B4-BE49-F238E27FC236}">
                  <a16:creationId xmlns:a16="http://schemas.microsoft.com/office/drawing/2014/main" id="{3AF2C72F-A33A-C20C-9F59-05B2D269AB40}"/>
                </a:ext>
              </a:extLst>
            </p:cNvPr>
            <p:cNvSpPr/>
            <p:nvPr/>
          </p:nvSpPr>
          <p:spPr>
            <a:xfrm>
              <a:off x="7634872" y="4144776"/>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5" name="Triangle 24">
              <a:extLst>
                <a:ext uri="{FF2B5EF4-FFF2-40B4-BE49-F238E27FC236}">
                  <a16:creationId xmlns:a16="http://schemas.microsoft.com/office/drawing/2014/main" id="{6A542956-1218-CA2F-0A8F-AAE70D1EA7B4}"/>
                </a:ext>
              </a:extLst>
            </p:cNvPr>
            <p:cNvSpPr/>
            <p:nvPr/>
          </p:nvSpPr>
          <p:spPr>
            <a:xfrm>
              <a:off x="7513112" y="3525622"/>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6" name="Triangle 25">
              <a:extLst>
                <a:ext uri="{FF2B5EF4-FFF2-40B4-BE49-F238E27FC236}">
                  <a16:creationId xmlns:a16="http://schemas.microsoft.com/office/drawing/2014/main" id="{804CAE67-5AC6-C662-7F24-F04B39E2B9F9}"/>
                </a:ext>
              </a:extLst>
            </p:cNvPr>
            <p:cNvSpPr/>
            <p:nvPr/>
          </p:nvSpPr>
          <p:spPr>
            <a:xfrm>
              <a:off x="8023871" y="3873601"/>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7" name="Triangle 26">
              <a:extLst>
                <a:ext uri="{FF2B5EF4-FFF2-40B4-BE49-F238E27FC236}">
                  <a16:creationId xmlns:a16="http://schemas.microsoft.com/office/drawing/2014/main" id="{54251EAA-A593-80C6-05FC-E90E4D349736}"/>
                </a:ext>
              </a:extLst>
            </p:cNvPr>
            <p:cNvSpPr/>
            <p:nvPr/>
          </p:nvSpPr>
          <p:spPr>
            <a:xfrm>
              <a:off x="8546043" y="3926145"/>
              <a:ext cx="200030" cy="1953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29" name="Triangle 28">
              <a:extLst>
                <a:ext uri="{FF2B5EF4-FFF2-40B4-BE49-F238E27FC236}">
                  <a16:creationId xmlns:a16="http://schemas.microsoft.com/office/drawing/2014/main" id="{3460C37D-8BC7-B44E-B9B6-2E12CCA738D4}"/>
                </a:ext>
              </a:extLst>
            </p:cNvPr>
            <p:cNvSpPr/>
            <p:nvPr/>
          </p:nvSpPr>
          <p:spPr>
            <a:xfrm>
              <a:off x="8919856" y="3703990"/>
              <a:ext cx="200030" cy="19532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34" name="Triangle 33">
              <a:extLst>
                <a:ext uri="{FF2B5EF4-FFF2-40B4-BE49-F238E27FC236}">
                  <a16:creationId xmlns:a16="http://schemas.microsoft.com/office/drawing/2014/main" id="{C1A7E5F9-E687-BF69-ABB6-9698A42E3A22}"/>
                </a:ext>
              </a:extLst>
            </p:cNvPr>
            <p:cNvSpPr/>
            <p:nvPr/>
          </p:nvSpPr>
          <p:spPr>
            <a:xfrm>
              <a:off x="8573937" y="3261177"/>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35" name="Triangle 34">
              <a:extLst>
                <a:ext uri="{FF2B5EF4-FFF2-40B4-BE49-F238E27FC236}">
                  <a16:creationId xmlns:a16="http://schemas.microsoft.com/office/drawing/2014/main" id="{3F3EFE3C-C7AE-27A7-B210-D514AC9400ED}"/>
                </a:ext>
              </a:extLst>
            </p:cNvPr>
            <p:cNvSpPr/>
            <p:nvPr/>
          </p:nvSpPr>
          <p:spPr>
            <a:xfrm>
              <a:off x="10479574" y="3462535"/>
              <a:ext cx="200030" cy="19532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36" name="Triangle 35">
              <a:extLst>
                <a:ext uri="{FF2B5EF4-FFF2-40B4-BE49-F238E27FC236}">
                  <a16:creationId xmlns:a16="http://schemas.microsoft.com/office/drawing/2014/main" id="{BD20D333-94B2-403F-0A20-E8F1482D789E}"/>
                </a:ext>
              </a:extLst>
            </p:cNvPr>
            <p:cNvSpPr/>
            <p:nvPr/>
          </p:nvSpPr>
          <p:spPr>
            <a:xfrm>
              <a:off x="9631492" y="3427961"/>
              <a:ext cx="200030" cy="195322"/>
            </a:xfrm>
            <a:prstGeom prst="triangle">
              <a:avLst/>
            </a:prstGeom>
            <a:pattFill prst="wdUpDiag">
              <a:fgClr>
                <a:schemeClr val="accent1"/>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39" name="Triangle 38">
              <a:extLst>
                <a:ext uri="{FF2B5EF4-FFF2-40B4-BE49-F238E27FC236}">
                  <a16:creationId xmlns:a16="http://schemas.microsoft.com/office/drawing/2014/main" id="{6B02ECEE-D7F5-1111-7416-937AFD38F9AE}"/>
                </a:ext>
              </a:extLst>
            </p:cNvPr>
            <p:cNvSpPr/>
            <p:nvPr/>
          </p:nvSpPr>
          <p:spPr>
            <a:xfrm>
              <a:off x="10124274" y="3066471"/>
              <a:ext cx="200030" cy="195321"/>
            </a:xfrm>
            <a:prstGeom prst="triangle">
              <a:avLst/>
            </a:prstGeom>
            <a:pattFill prst="wdUpDiag">
              <a:fgClr>
                <a:schemeClr val="accent1"/>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cxnSp>
          <p:nvCxnSpPr>
            <p:cNvPr id="42" name="Straight Connector 41">
              <a:extLst>
                <a:ext uri="{FF2B5EF4-FFF2-40B4-BE49-F238E27FC236}">
                  <a16:creationId xmlns:a16="http://schemas.microsoft.com/office/drawing/2014/main" id="{4185049E-DF25-60B0-0E19-37F89BB8490D}"/>
                </a:ext>
              </a:extLst>
            </p:cNvPr>
            <p:cNvCxnSpPr/>
            <p:nvPr/>
          </p:nvCxnSpPr>
          <p:spPr>
            <a:xfrm>
              <a:off x="9432629" y="1656520"/>
              <a:ext cx="0" cy="3085062"/>
            </a:xfrm>
            <a:prstGeom prst="line">
              <a:avLst/>
            </a:prstGeom>
            <a:ln w="5715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D1840F4-B273-C78C-B9CE-80923E3877FC}"/>
                </a:ext>
              </a:extLst>
            </p:cNvPr>
            <p:cNvCxnSpPr>
              <a:cxnSpLocks/>
            </p:cNvCxnSpPr>
            <p:nvPr/>
          </p:nvCxnSpPr>
          <p:spPr>
            <a:xfrm flipH="1">
              <a:off x="7275483" y="4786435"/>
              <a:ext cx="3821608" cy="0"/>
            </a:xfrm>
            <a:prstGeom prst="line">
              <a:avLst/>
            </a:prstGeom>
            <a:ln w="412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46D2F74-16A7-69A2-E54D-E2B3585D0B6A}"/>
                </a:ext>
              </a:extLst>
            </p:cNvPr>
            <p:cNvSpPr txBox="1"/>
            <p:nvPr/>
          </p:nvSpPr>
          <p:spPr>
            <a:xfrm>
              <a:off x="8259561" y="4864815"/>
              <a:ext cx="1816007" cy="369332"/>
            </a:xfrm>
            <a:prstGeom prst="rect">
              <a:avLst/>
            </a:prstGeom>
            <a:noFill/>
          </p:spPr>
          <p:txBody>
            <a:bodyPr wrap="square" rtlCol="0">
              <a:spAutoFit/>
            </a:bodyPr>
            <a:lstStyle/>
            <a:p>
              <a:r>
                <a:rPr lang="en-US" dirty="0">
                  <a:solidFill>
                    <a:srgbClr val="232F3E"/>
                  </a:solidFill>
                </a:rPr>
                <a:t>Education [yr]</a:t>
              </a:r>
            </a:p>
          </p:txBody>
        </p:sp>
        <p:sp>
          <p:nvSpPr>
            <p:cNvPr id="48" name="TextBox 47">
              <a:extLst>
                <a:ext uri="{FF2B5EF4-FFF2-40B4-BE49-F238E27FC236}">
                  <a16:creationId xmlns:a16="http://schemas.microsoft.com/office/drawing/2014/main" id="{FDA7E5A4-45FA-D819-1BD3-ABD96C6F3DE5}"/>
                </a:ext>
              </a:extLst>
            </p:cNvPr>
            <p:cNvSpPr txBox="1"/>
            <p:nvPr/>
          </p:nvSpPr>
          <p:spPr>
            <a:xfrm>
              <a:off x="9436520" y="1503880"/>
              <a:ext cx="2539037" cy="369332"/>
            </a:xfrm>
            <a:prstGeom prst="rect">
              <a:avLst/>
            </a:prstGeom>
            <a:noFill/>
          </p:spPr>
          <p:txBody>
            <a:bodyPr wrap="square" rtlCol="0">
              <a:spAutoFit/>
            </a:bodyPr>
            <a:lstStyle/>
            <a:p>
              <a:r>
                <a:rPr lang="en-US" dirty="0">
                  <a:solidFill>
                    <a:srgbClr val="232F3E"/>
                  </a:solidFill>
                </a:rPr>
                <a:t>Acceptance Threshold</a:t>
              </a:r>
            </a:p>
          </p:txBody>
        </p:sp>
        <p:cxnSp>
          <p:nvCxnSpPr>
            <p:cNvPr id="49" name="Straight Connector 48">
              <a:extLst>
                <a:ext uri="{FF2B5EF4-FFF2-40B4-BE49-F238E27FC236}">
                  <a16:creationId xmlns:a16="http://schemas.microsoft.com/office/drawing/2014/main" id="{5BE99758-2A0D-D254-A498-93563EC77121}"/>
                </a:ext>
              </a:extLst>
            </p:cNvPr>
            <p:cNvCxnSpPr>
              <a:cxnSpLocks/>
            </p:cNvCxnSpPr>
            <p:nvPr/>
          </p:nvCxnSpPr>
          <p:spPr>
            <a:xfrm>
              <a:off x="7275483" y="1611224"/>
              <a:ext cx="0" cy="3175211"/>
            </a:xfrm>
            <a:prstGeom prst="line">
              <a:avLst/>
            </a:prstGeom>
            <a:ln w="412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3E50223-DA54-83ED-7264-B652B39EE7BD}"/>
                </a:ext>
              </a:extLst>
            </p:cNvPr>
            <p:cNvSpPr txBox="1"/>
            <p:nvPr/>
          </p:nvSpPr>
          <p:spPr>
            <a:xfrm rot="16200000">
              <a:off x="5493779" y="3025099"/>
              <a:ext cx="2866236" cy="369332"/>
            </a:xfrm>
            <a:prstGeom prst="rect">
              <a:avLst/>
            </a:prstGeom>
            <a:noFill/>
          </p:spPr>
          <p:txBody>
            <a:bodyPr wrap="square" rtlCol="0">
              <a:spAutoFit/>
            </a:bodyPr>
            <a:lstStyle/>
            <a:p>
              <a:r>
                <a:rPr lang="en-US" dirty="0">
                  <a:solidFill>
                    <a:srgbClr val="232F3E"/>
                  </a:solidFill>
                </a:rPr>
                <a:t>Number of books read</a:t>
              </a:r>
            </a:p>
          </p:txBody>
        </p:sp>
        <p:sp>
          <p:nvSpPr>
            <p:cNvPr id="95" name="Triangle 94">
              <a:extLst>
                <a:ext uri="{FF2B5EF4-FFF2-40B4-BE49-F238E27FC236}">
                  <a16:creationId xmlns:a16="http://schemas.microsoft.com/office/drawing/2014/main" id="{F07E781A-F7DF-84F6-1B59-DBE6F0FC96B5}"/>
                </a:ext>
              </a:extLst>
            </p:cNvPr>
            <p:cNvSpPr/>
            <p:nvPr/>
          </p:nvSpPr>
          <p:spPr>
            <a:xfrm>
              <a:off x="7275487" y="5554564"/>
              <a:ext cx="252433" cy="24649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96" name="TextBox 95">
              <a:extLst>
                <a:ext uri="{FF2B5EF4-FFF2-40B4-BE49-F238E27FC236}">
                  <a16:creationId xmlns:a16="http://schemas.microsoft.com/office/drawing/2014/main" id="{86E56091-5F35-A881-8465-C3FFE3631C5C}"/>
                </a:ext>
              </a:extLst>
            </p:cNvPr>
            <p:cNvSpPr txBox="1"/>
            <p:nvPr/>
          </p:nvSpPr>
          <p:spPr>
            <a:xfrm>
              <a:off x="7621277" y="5493143"/>
              <a:ext cx="1848770" cy="369332"/>
            </a:xfrm>
            <a:prstGeom prst="rect">
              <a:avLst/>
            </a:prstGeom>
            <a:noFill/>
          </p:spPr>
          <p:txBody>
            <a:bodyPr wrap="square" rtlCol="0">
              <a:spAutoFit/>
            </a:bodyPr>
            <a:lstStyle/>
            <a:p>
              <a:r>
                <a:rPr lang="en-US" dirty="0">
                  <a:solidFill>
                    <a:srgbClr val="232F3E"/>
                  </a:solidFill>
                </a:rPr>
                <a:t>Group A</a:t>
              </a:r>
            </a:p>
          </p:txBody>
        </p:sp>
        <p:sp>
          <p:nvSpPr>
            <p:cNvPr id="97" name="Oval 96">
              <a:extLst>
                <a:ext uri="{FF2B5EF4-FFF2-40B4-BE49-F238E27FC236}">
                  <a16:creationId xmlns:a16="http://schemas.microsoft.com/office/drawing/2014/main" id="{BF16D095-8DA3-041D-56DF-87C32BBC8471}"/>
                </a:ext>
              </a:extLst>
            </p:cNvPr>
            <p:cNvSpPr/>
            <p:nvPr/>
          </p:nvSpPr>
          <p:spPr>
            <a:xfrm>
              <a:off x="7275487" y="6000480"/>
              <a:ext cx="252433" cy="2464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98" name="TextBox 97">
              <a:extLst>
                <a:ext uri="{FF2B5EF4-FFF2-40B4-BE49-F238E27FC236}">
                  <a16:creationId xmlns:a16="http://schemas.microsoft.com/office/drawing/2014/main" id="{DF78A4B9-D4E0-B026-2BED-369A908FEAE5}"/>
                </a:ext>
              </a:extLst>
            </p:cNvPr>
            <p:cNvSpPr txBox="1"/>
            <p:nvPr/>
          </p:nvSpPr>
          <p:spPr>
            <a:xfrm>
              <a:off x="7621277" y="5939059"/>
              <a:ext cx="1848770" cy="369332"/>
            </a:xfrm>
            <a:prstGeom prst="rect">
              <a:avLst/>
            </a:prstGeom>
            <a:noFill/>
          </p:spPr>
          <p:txBody>
            <a:bodyPr wrap="square" rtlCol="0">
              <a:spAutoFit/>
            </a:bodyPr>
            <a:lstStyle/>
            <a:p>
              <a:r>
                <a:rPr lang="en-US" dirty="0">
                  <a:solidFill>
                    <a:srgbClr val="232F3E"/>
                  </a:solidFill>
                </a:rPr>
                <a:t>Group B</a:t>
              </a:r>
            </a:p>
          </p:txBody>
        </p:sp>
        <p:sp>
          <p:nvSpPr>
            <p:cNvPr id="105" name="Rounded Rectangle 104">
              <a:extLst>
                <a:ext uri="{FF2B5EF4-FFF2-40B4-BE49-F238E27FC236}">
                  <a16:creationId xmlns:a16="http://schemas.microsoft.com/office/drawing/2014/main" id="{8E1DBF4F-180B-E095-FF14-97EF9F4C2CAA}"/>
                </a:ext>
              </a:extLst>
            </p:cNvPr>
            <p:cNvSpPr/>
            <p:nvPr/>
          </p:nvSpPr>
          <p:spPr>
            <a:xfrm>
              <a:off x="9781013" y="5554564"/>
              <a:ext cx="252433" cy="246491"/>
            </a:xfrm>
            <a:prstGeom prst="roundRect">
              <a:avLst/>
            </a:prstGeom>
            <a:pattFill prst="wdUpDiag">
              <a:fgClr>
                <a:schemeClr val="accent1"/>
              </a:fgClr>
              <a:bgClr>
                <a:schemeClr val="bg1"/>
              </a:bgClr>
            </a:patt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06" name="TextBox 105">
              <a:extLst>
                <a:ext uri="{FF2B5EF4-FFF2-40B4-BE49-F238E27FC236}">
                  <a16:creationId xmlns:a16="http://schemas.microsoft.com/office/drawing/2014/main" id="{E4CADA02-D63F-8E1E-712D-6C0D88D8A20B}"/>
                </a:ext>
              </a:extLst>
            </p:cNvPr>
            <p:cNvSpPr txBox="1"/>
            <p:nvPr/>
          </p:nvSpPr>
          <p:spPr>
            <a:xfrm>
              <a:off x="10126803" y="5493143"/>
              <a:ext cx="1848770" cy="369332"/>
            </a:xfrm>
            <a:prstGeom prst="rect">
              <a:avLst/>
            </a:prstGeom>
            <a:noFill/>
          </p:spPr>
          <p:txBody>
            <a:bodyPr wrap="square" rtlCol="0">
              <a:spAutoFit/>
            </a:bodyPr>
            <a:lstStyle/>
            <a:p>
              <a:r>
                <a:rPr lang="en-US" dirty="0">
                  <a:solidFill>
                    <a:srgbClr val="232F3E"/>
                  </a:solidFill>
                </a:rPr>
                <a:t>Graduated</a:t>
              </a:r>
            </a:p>
          </p:txBody>
        </p:sp>
        <p:sp>
          <p:nvSpPr>
            <p:cNvPr id="107" name="Rounded Rectangle 106">
              <a:extLst>
                <a:ext uri="{FF2B5EF4-FFF2-40B4-BE49-F238E27FC236}">
                  <a16:creationId xmlns:a16="http://schemas.microsoft.com/office/drawing/2014/main" id="{4D6A88C3-EC2D-EF4B-96B3-80EE4528761E}"/>
                </a:ext>
              </a:extLst>
            </p:cNvPr>
            <p:cNvSpPr/>
            <p:nvPr/>
          </p:nvSpPr>
          <p:spPr>
            <a:xfrm>
              <a:off x="9781013" y="6000480"/>
              <a:ext cx="252433" cy="246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sp>
          <p:nvSpPr>
            <p:cNvPr id="108" name="TextBox 107">
              <a:extLst>
                <a:ext uri="{FF2B5EF4-FFF2-40B4-BE49-F238E27FC236}">
                  <a16:creationId xmlns:a16="http://schemas.microsoft.com/office/drawing/2014/main" id="{A2DB57EB-DE9C-6801-AE3C-C91098D9F8A6}"/>
                </a:ext>
              </a:extLst>
            </p:cNvPr>
            <p:cNvSpPr txBox="1"/>
            <p:nvPr/>
          </p:nvSpPr>
          <p:spPr>
            <a:xfrm>
              <a:off x="10126803" y="5939059"/>
              <a:ext cx="1848770" cy="369332"/>
            </a:xfrm>
            <a:prstGeom prst="rect">
              <a:avLst/>
            </a:prstGeom>
            <a:noFill/>
          </p:spPr>
          <p:txBody>
            <a:bodyPr wrap="square" rtlCol="0">
              <a:spAutoFit/>
            </a:bodyPr>
            <a:lstStyle/>
            <a:p>
              <a:r>
                <a:rPr lang="en-US" dirty="0">
                  <a:solidFill>
                    <a:srgbClr val="232F3E"/>
                  </a:solidFill>
                </a:rPr>
                <a:t>Drop-out</a:t>
              </a:r>
            </a:p>
          </p:txBody>
        </p:sp>
        <p:sp>
          <p:nvSpPr>
            <p:cNvPr id="8" name="Triangle 7">
              <a:extLst>
                <a:ext uri="{FF2B5EF4-FFF2-40B4-BE49-F238E27FC236}">
                  <a16:creationId xmlns:a16="http://schemas.microsoft.com/office/drawing/2014/main" id="{EB9D435F-8A37-EC55-1CEC-9BE00D0225BB}"/>
                </a:ext>
              </a:extLst>
            </p:cNvPr>
            <p:cNvSpPr/>
            <p:nvPr/>
          </p:nvSpPr>
          <p:spPr>
            <a:xfrm>
              <a:off x="9783892" y="4118241"/>
              <a:ext cx="200030" cy="195322"/>
            </a:xfrm>
            <a:prstGeom prst="triangle">
              <a:avLst/>
            </a:prstGeom>
            <a:solidFill>
              <a:srgbClr val="00318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p:grpSp>
    </p:spTree>
    <p:custDataLst>
      <p:tags r:id="rId1"/>
    </p:custDataLst>
    <p:extLst>
      <p:ext uri="{BB962C8B-B14F-4D97-AF65-F5344CB8AC3E}">
        <p14:creationId xmlns:p14="http://schemas.microsoft.com/office/powerpoint/2010/main" val="16993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318A6BD-EDA1-4503-AAF0-9E1DDA507A7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Fairness criteria in ML</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Fairness in ML can be achieved by mitigating unwanted bias, which are </a:t>
            </a:r>
            <a:r>
              <a:rPr lang="en-US" dirty="0">
                <a:sym typeface="Calibri"/>
              </a:rPr>
              <a:t>harmful disparities in system behavior or downstream impacts on subpopulations.</a:t>
            </a:r>
            <a:endParaRPr lang="en-US" dirty="0"/>
          </a:p>
          <a:p>
            <a:r>
              <a:rPr lang="en-US" dirty="0"/>
              <a:t>Fairness criteria describe the connection between sensitive attributes and true and predicted labels, or both mathematically.</a:t>
            </a:r>
          </a:p>
        </p:txBody>
      </p:sp>
    </p:spTree>
    <p:custDataLst>
      <p:tags r:id="rId1"/>
    </p:custDataLst>
    <p:extLst>
      <p:ext uri="{BB962C8B-B14F-4D97-AF65-F5344CB8AC3E}">
        <p14:creationId xmlns:p14="http://schemas.microsoft.com/office/powerpoint/2010/main" val="399499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A0DC47-CAFB-4253-B4A1-B90A87C799EB}"/>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to satisfy fairness criteria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Fairness criteria help you understand how to prepare data, modify the way that models learn, or adjust model predictions with the goal of reducing unwanted bias. </a:t>
            </a:r>
          </a:p>
          <a:p>
            <a:r>
              <a:rPr lang="en-US" dirty="0"/>
              <a:t>Use fairness criteria to measure or mitigate bias or both at different stages of the ML lifecycle:</a:t>
            </a:r>
          </a:p>
          <a:p>
            <a:pPr lvl="1"/>
            <a:r>
              <a:rPr lang="en-US" dirty="0"/>
              <a:t>Preprocessing</a:t>
            </a:r>
          </a:p>
          <a:p>
            <a:pPr lvl="1"/>
            <a:r>
              <a:rPr lang="en-US" dirty="0"/>
              <a:t>Model training (in-processing)</a:t>
            </a:r>
          </a:p>
          <a:p>
            <a:pPr lvl="1"/>
            <a:r>
              <a:rPr lang="en-US" dirty="0"/>
              <a:t>Postprocessing</a:t>
            </a:r>
          </a:p>
        </p:txBody>
      </p:sp>
    </p:spTree>
    <p:custDataLst>
      <p:tags r:id="rId1"/>
    </p:custDataLst>
    <p:extLst>
      <p:ext uri="{BB962C8B-B14F-4D97-AF65-F5344CB8AC3E}">
        <p14:creationId xmlns:p14="http://schemas.microsoft.com/office/powerpoint/2010/main" val="29004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90CBF5-FB48-4392-B147-8ED6BDBE3BF2}"/>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A quick recap of probability basics</a:t>
            </a:r>
          </a:p>
        </p:txBody>
      </p:sp>
      <p:sp>
        <p:nvSpPr>
          <p:cNvPr id="4" name="Text Placeholder 3">
            <a:extLst>
              <a:ext uri="{FF2B5EF4-FFF2-40B4-BE49-F238E27FC236}">
                <a16:creationId xmlns:a16="http://schemas.microsoft.com/office/drawing/2014/main" id="{FE54F038-539A-178D-12D0-D022D3FB91C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81813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874792-C77F-4240-927E-831AD2C6467B}"/>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Probability basics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 p</a:t>
                </a:r>
                <a:r>
                  <a:rPr lang="en-US" dirty="0">
                    <a:solidFill>
                      <a:srgbClr val="232F3E"/>
                    </a:solidFill>
                  </a:rPr>
                  <a:t>robability, </a:t>
                </a:r>
                <a14:m>
                  <m:oMath xmlns:m="http://schemas.openxmlformats.org/officeDocument/2006/math">
                    <m:func>
                      <m:funcPr>
                        <m:ctrlPr>
                          <a:rPr lang="en-US" i="1">
                            <a:solidFill>
                              <a:srgbClr val="232F3E"/>
                            </a:solidFill>
                            <a:latin typeface="Cambria Math" panose="02040503050406030204" pitchFamily="18" charset="0"/>
                          </a:rPr>
                        </m:ctrlPr>
                      </m:funcPr>
                      <m:fName>
                        <m:r>
                          <a:rPr lang="en-US">
                            <a:solidFill>
                              <a:srgbClr val="232F3E"/>
                            </a:solidFill>
                            <a:latin typeface="Cambria Math" panose="02040503050406030204" pitchFamily="18" charset="0"/>
                          </a:rPr>
                          <m:t>𝑃𝑟</m:t>
                        </m:r>
                      </m:fName>
                      <m:e>
                        <m:r>
                          <a:rPr lang="en-US" smtClean="0">
                            <a:solidFill>
                              <a:srgbClr val="232F3E"/>
                            </a:solidFill>
                            <a:latin typeface="Cambria Math" panose="02040503050406030204" pitchFamily="18" charset="0"/>
                          </a:rPr>
                          <m:t>(</m:t>
                        </m:r>
                        <m:r>
                          <a:rPr lang="en-US" smtClean="0">
                            <a:solidFill>
                              <a:srgbClr val="232F3E"/>
                            </a:solidFill>
                            <a:latin typeface="Cambria Math" panose="02040503050406030204" pitchFamily="18" charset="0"/>
                          </a:rPr>
                          <m:t>𝐴</m:t>
                        </m:r>
                        <m:r>
                          <a:rPr lang="en-US" smtClean="0">
                            <a:solidFill>
                              <a:srgbClr val="232F3E"/>
                            </a:solidFill>
                            <a:latin typeface="Cambria Math" panose="02040503050406030204" pitchFamily="18" charset="0"/>
                          </a:rPr>
                          <m:t>)</m:t>
                        </m:r>
                      </m:e>
                    </m:func>
                  </m:oMath>
                </a14:m>
                <a:r>
                  <a:rPr lang="en-US" dirty="0">
                    <a:solidFill>
                      <a:srgbClr val="232F3E"/>
                    </a:solidFill>
                  </a:rPr>
                  <a:t>, of an event, A, is the number of favorable outcomes divided by the total number of possible outcomes.</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r="-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2ED169C9-8E85-E123-69CA-09C04FCD4E83}"/>
                  </a:ext>
                </a:extLst>
              </p:cNvPr>
              <p:cNvSpPr txBox="1"/>
              <p:nvPr/>
            </p:nvSpPr>
            <p:spPr>
              <a:xfrm>
                <a:off x="3047011" y="2820928"/>
                <a:ext cx="6097978" cy="802784"/>
              </a:xfrm>
              <a:prstGeom prst="rect">
                <a:avLst/>
              </a:prstGeom>
              <a:solidFill>
                <a:schemeClr val="bg1"/>
              </a:solidFill>
              <a:ln w="12700">
                <a:solidFill>
                  <a:srgbClr val="232F3E"/>
                </a:solidFill>
              </a:ln>
              <a:effectLst>
                <a:outerShdw blurRad="63500" dist="53881" dir="2700016" rotWithShape="0">
                  <a:scrgbClr r="0" g="0" b="0">
                    <a:alpha val="25000"/>
                  </a:scrgbClr>
                </a:outerShdw>
              </a:effectLst>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2200" i="1" smtClean="0">
                              <a:solidFill>
                                <a:srgbClr val="232F3E"/>
                              </a:solidFill>
                              <a:latin typeface="Cambria Math" panose="02040503050406030204" pitchFamily="18" charset="0"/>
                              <a:ea typeface="Cambria Math" panose="02040503050406030204" pitchFamily="18" charset="0"/>
                            </a:rPr>
                          </m:ctrlPr>
                        </m:funcPr>
                        <m:fName>
                          <m:r>
                            <a:rPr lang="en-US" sz="2200" i="1">
                              <a:solidFill>
                                <a:srgbClr val="232F3E"/>
                              </a:solidFill>
                              <a:latin typeface="Cambria Math" panose="02040503050406030204" pitchFamily="18" charset="0"/>
                              <a:ea typeface="Cambria Math" panose="02040503050406030204" pitchFamily="18" charset="0"/>
                            </a:rPr>
                            <m:t>𝑃𝑟</m:t>
                          </m:r>
                        </m:fName>
                        <m:e>
                          <m:d>
                            <m:dPr>
                              <m:ctrlPr>
                                <a:rPr lang="en-US" sz="2200" i="1">
                                  <a:solidFill>
                                    <a:srgbClr val="232F3E"/>
                                  </a:solidFill>
                                  <a:latin typeface="Cambria Math" panose="02040503050406030204" pitchFamily="18" charset="0"/>
                                  <a:ea typeface="Cambria Math" panose="02040503050406030204" pitchFamily="18" charset="0"/>
                                </a:rPr>
                              </m:ctrlPr>
                            </m:dPr>
                            <m:e>
                              <m:r>
                                <a:rPr lang="en-US" sz="2200" i="1">
                                  <a:solidFill>
                                    <a:srgbClr val="232F3E"/>
                                  </a:solidFill>
                                  <a:latin typeface="Cambria Math" panose="02040503050406030204" pitchFamily="18" charset="0"/>
                                  <a:ea typeface="Cambria Math" panose="02040503050406030204" pitchFamily="18" charset="0"/>
                                </a:rPr>
                                <m:t>𝐴</m:t>
                              </m:r>
                            </m:e>
                          </m:d>
                          <m:r>
                            <a:rPr lang="en-US" sz="2200" i="1">
                              <a:solidFill>
                                <a:srgbClr val="232F3E"/>
                              </a:solidFill>
                              <a:latin typeface="Cambria Math" panose="02040503050406030204" pitchFamily="18" charset="0"/>
                              <a:ea typeface="Cambria Math" panose="02040503050406030204" pitchFamily="18" charset="0"/>
                            </a:rPr>
                            <m:t>=</m:t>
                          </m:r>
                          <m:f>
                            <m:fPr>
                              <m:ctrlPr>
                                <a:rPr lang="en-US" sz="2200" i="1">
                                  <a:solidFill>
                                    <a:srgbClr val="232F3E"/>
                                  </a:solidFill>
                                  <a:latin typeface="Cambria Math" panose="02040503050406030204" pitchFamily="18" charset="0"/>
                                  <a:ea typeface="Cambria Math" panose="02040503050406030204" pitchFamily="18" charset="0"/>
                                </a:rPr>
                              </m:ctrlPr>
                            </m:fPr>
                            <m:num>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b="0" i="0" dirty="0" smtClean="0">
                                  <a:solidFill>
                                    <a:srgbClr val="232F3E"/>
                                  </a:solidFill>
                                  <a:latin typeface="Cambria Math" panose="02040503050406030204" pitchFamily="18" charset="0"/>
                                  <a:ea typeface="Cambria Math" panose="02040503050406030204" pitchFamily="18" charset="0"/>
                                </a:rPr>
                                <m:t>of</m:t>
                              </m:r>
                              <m:r>
                                <m:rPr>
                                  <m:nor/>
                                </m:rPr>
                                <a:rPr lang="en-US" sz="2200" b="0" i="0" dirty="0" smtClean="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outcomes</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that</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make</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up</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event</m:t>
                              </m:r>
                              <m:r>
                                <m:rPr>
                                  <m:nor/>
                                </m:rPr>
                                <a:rPr lang="en-US" sz="2200" b="0" i="0" dirty="0" smtClean="0">
                                  <a:solidFill>
                                    <a:srgbClr val="232F3E"/>
                                  </a:solidFill>
                                  <a:latin typeface="Cambria Math" panose="02040503050406030204" pitchFamily="18" charset="0"/>
                                  <a:ea typeface="Cambria Math" panose="02040503050406030204" pitchFamily="18" charset="0"/>
                                </a:rPr>
                                <m:t> </m:t>
                              </m:r>
                              <m:r>
                                <m:rPr>
                                  <m:nor/>
                                </m:rPr>
                                <a:rPr lang="en-US" sz="2200" b="0" i="0" dirty="0" smtClean="0">
                                  <a:solidFill>
                                    <a:srgbClr val="232F3E"/>
                                  </a:solidFill>
                                  <a:latin typeface="Cambria Math" panose="02040503050406030204" pitchFamily="18" charset="0"/>
                                  <a:ea typeface="Cambria Math" panose="02040503050406030204" pitchFamily="18" charset="0"/>
                                </a:rPr>
                                <m:t>A</m:t>
                              </m:r>
                            </m:num>
                            <m:den>
                              <m:r>
                                <m:rPr>
                                  <m:nor/>
                                </m:rPr>
                                <a:rPr lang="en-US" sz="2200" dirty="0">
                                  <a:solidFill>
                                    <a:srgbClr val="232F3E"/>
                                  </a:solidFill>
                                  <a:latin typeface="Cambria Math" panose="02040503050406030204" pitchFamily="18" charset="0"/>
                                  <a:ea typeface="Cambria Math" panose="02040503050406030204" pitchFamily="18" charset="0"/>
                                </a:rPr>
                                <m:t>total</m:t>
                              </m:r>
                              <m:r>
                                <m:rPr>
                                  <m:nor/>
                                </m:rPr>
                                <a:rPr lang="en-US" sz="2200" dirty="0">
                                  <a:solidFill>
                                    <a:srgbClr val="232F3E"/>
                                  </a:solidFill>
                                  <a:latin typeface="Cambria Math" panose="02040503050406030204" pitchFamily="18" charset="0"/>
                                  <a:ea typeface="Cambria Math" panose="02040503050406030204" pitchFamily="18" charset="0"/>
                                </a:rPr>
                                <m:t> # </m:t>
                              </m:r>
                              <m:r>
                                <m:rPr>
                                  <m:nor/>
                                </m:rPr>
                                <a:rPr lang="en-US" sz="2200" dirty="0">
                                  <a:solidFill>
                                    <a:srgbClr val="232F3E"/>
                                  </a:solidFill>
                                  <a:latin typeface="Cambria Math" panose="02040503050406030204" pitchFamily="18" charset="0"/>
                                  <a:ea typeface="Cambria Math" panose="02040503050406030204" pitchFamily="18" charset="0"/>
                                </a:rPr>
                                <m:t>of</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possible</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outcomes</m:t>
                              </m:r>
                              <m:r>
                                <m:rPr>
                                  <m:nor/>
                                </m:rPr>
                                <a:rPr lang="en-US" sz="2200" dirty="0">
                                  <a:solidFill>
                                    <a:srgbClr val="232F3E"/>
                                  </a:solidFill>
                                  <a:latin typeface="Cambria Math" panose="02040503050406030204" pitchFamily="18" charset="0"/>
                                  <a:ea typeface="Cambria Math" panose="02040503050406030204" pitchFamily="18" charset="0"/>
                                </a:rPr>
                                <m:t> </m:t>
                              </m:r>
                            </m:den>
                          </m:f>
                        </m:e>
                      </m:func>
                    </m:oMath>
                  </m:oMathPara>
                </a14:m>
                <a:endParaRPr lang="en-US" sz="2200" dirty="0">
                  <a:solidFill>
                    <a:srgbClr val="232F3E"/>
                  </a:solidFill>
                  <a:latin typeface="Cambria Math" panose="02040503050406030204" pitchFamily="18" charset="0"/>
                  <a:ea typeface="Cambria Math" panose="02040503050406030204" pitchFamily="18" charset="0"/>
                </a:endParaRPr>
              </a:p>
            </p:txBody>
          </p:sp>
        </mc:Choice>
        <mc:Fallback xmlns="">
          <p:sp>
            <p:nvSpPr>
              <p:cNvPr id="7" name="Equation">
                <a:extLst>
                  <a:ext uri="{FF2B5EF4-FFF2-40B4-BE49-F238E27FC236}">
                    <a16:creationId xmlns:a16="http://schemas.microsoft.com/office/drawing/2014/main" id="{2ED169C9-8E85-E123-69CA-09C04FCD4E83}"/>
                  </a:ext>
                </a:extLst>
              </p:cNvPr>
              <p:cNvSpPr txBox="1">
                <a:spLocks noRot="1" noChangeAspect="1" noMove="1" noResize="1" noEditPoints="1" noAdjustHandles="1" noChangeArrowheads="1" noChangeShapeType="1" noTextEdit="1"/>
              </p:cNvSpPr>
              <p:nvPr/>
            </p:nvSpPr>
            <p:spPr>
              <a:xfrm>
                <a:off x="3047011" y="2820928"/>
                <a:ext cx="6097978" cy="802784"/>
              </a:xfrm>
              <a:prstGeom prst="rect">
                <a:avLst/>
              </a:prstGeom>
              <a:blipFill>
                <a:blip r:embed="rId5"/>
                <a:stretch>
                  <a:fillRect/>
                </a:stretch>
              </a:blipFill>
              <a:ln w="12700">
                <a:solidFill>
                  <a:srgbClr val="232F3E"/>
                </a:solidFill>
              </a:ln>
              <a:effectLst>
                <a:outerShdw blurRad="63500" dist="53881" dir="2700016" rotWithShape="0">
                  <a:scrgbClr r="0" g="0" b="0">
                    <a:alpha val="25000"/>
                  </a:scrgb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184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a:extLst>
              <a:ext uri="{FF2B5EF4-FFF2-40B4-BE49-F238E27FC236}">
                <a16:creationId xmlns:a16="http://schemas.microsoft.com/office/drawing/2014/main" id="{FA36A7E8-A882-4C20-99F7-2584047C1C58}"/>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Probability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 probability, </a:t>
                </a:r>
                <a14:m>
                  <m:oMath xmlns:m="http://schemas.openxmlformats.org/officeDocument/2006/math">
                    <m:func>
                      <m:funcPr>
                        <m:ctrlPr>
                          <a:rPr lang="en-US" i="1">
                            <a:latin typeface="Cambria Math" panose="02040503050406030204" pitchFamily="18" charset="0"/>
                          </a:rPr>
                        </m:ctrlPr>
                      </m:funcPr>
                      <m:fName>
                        <m:r>
                          <a:rPr lang="en-US">
                            <a:latin typeface="Cambria Math" panose="02040503050406030204" pitchFamily="18" charset="0"/>
                          </a:rPr>
                          <m:t>𝑃𝑟</m:t>
                        </m:r>
                      </m:fName>
                      <m:e>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e>
                    </m:func>
                  </m:oMath>
                </a14:m>
                <a:r>
                  <a:rPr lang="en-US" dirty="0"/>
                  <a:t>, of event, A, is the number of favorable outcomes divided by the total number of possible outcomes.</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Equation">
                <a:extLst>
                  <a:ext uri="{FF2B5EF4-FFF2-40B4-BE49-F238E27FC236}">
                    <a16:creationId xmlns:a16="http://schemas.microsoft.com/office/drawing/2014/main" id="{3165677E-C3A3-42DE-A2D0-66A165E37A37}"/>
                  </a:ext>
                </a:extLst>
              </p:cNvPr>
              <p:cNvSpPr txBox="1"/>
              <p:nvPr/>
            </p:nvSpPr>
            <p:spPr>
              <a:xfrm>
                <a:off x="3047011" y="2820928"/>
                <a:ext cx="6097978" cy="802784"/>
              </a:xfrm>
              <a:prstGeom prst="rect">
                <a:avLst/>
              </a:prstGeom>
              <a:solidFill>
                <a:schemeClr val="bg1"/>
              </a:solidFill>
              <a:ln w="12700">
                <a:solidFill>
                  <a:srgbClr val="232F3E"/>
                </a:solidFill>
              </a:ln>
              <a:effectLst>
                <a:outerShdw blurRad="63500" dist="53881" dir="2700016" rotWithShape="0">
                  <a:scrgbClr r="0" g="0" b="0">
                    <a:alpha val="25000"/>
                  </a:scrgbClr>
                </a:outerShdw>
              </a:effectLst>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2200" i="1" smtClean="0">
                              <a:solidFill>
                                <a:srgbClr val="232F3E"/>
                              </a:solidFill>
                              <a:latin typeface="Cambria Math" panose="02040503050406030204" pitchFamily="18" charset="0"/>
                              <a:ea typeface="Cambria Math" panose="02040503050406030204" pitchFamily="18" charset="0"/>
                            </a:rPr>
                          </m:ctrlPr>
                        </m:funcPr>
                        <m:fName>
                          <m:r>
                            <a:rPr lang="en-US" sz="2200" i="1">
                              <a:solidFill>
                                <a:srgbClr val="232F3E"/>
                              </a:solidFill>
                              <a:latin typeface="Cambria Math" panose="02040503050406030204" pitchFamily="18" charset="0"/>
                              <a:ea typeface="Cambria Math" panose="02040503050406030204" pitchFamily="18" charset="0"/>
                            </a:rPr>
                            <m:t>𝑃𝑟</m:t>
                          </m:r>
                        </m:fName>
                        <m:e>
                          <m:d>
                            <m:dPr>
                              <m:ctrlPr>
                                <a:rPr lang="en-US" sz="2200" i="1">
                                  <a:solidFill>
                                    <a:srgbClr val="232F3E"/>
                                  </a:solidFill>
                                  <a:latin typeface="Cambria Math" panose="02040503050406030204" pitchFamily="18" charset="0"/>
                                  <a:ea typeface="Cambria Math" panose="02040503050406030204" pitchFamily="18" charset="0"/>
                                </a:rPr>
                              </m:ctrlPr>
                            </m:dPr>
                            <m:e>
                              <m:r>
                                <a:rPr lang="en-US" sz="2200" i="1">
                                  <a:solidFill>
                                    <a:srgbClr val="232F3E"/>
                                  </a:solidFill>
                                  <a:latin typeface="Cambria Math" panose="02040503050406030204" pitchFamily="18" charset="0"/>
                                  <a:ea typeface="Cambria Math" panose="02040503050406030204" pitchFamily="18" charset="0"/>
                                </a:rPr>
                                <m:t>𝐴</m:t>
                              </m:r>
                            </m:e>
                          </m:d>
                          <m:r>
                            <a:rPr lang="en-US" sz="2200" i="1">
                              <a:solidFill>
                                <a:srgbClr val="232F3E"/>
                              </a:solidFill>
                              <a:latin typeface="Cambria Math" panose="02040503050406030204" pitchFamily="18" charset="0"/>
                              <a:ea typeface="Cambria Math" panose="02040503050406030204" pitchFamily="18" charset="0"/>
                            </a:rPr>
                            <m:t>=</m:t>
                          </m:r>
                          <m:f>
                            <m:fPr>
                              <m:ctrlPr>
                                <a:rPr lang="en-US" sz="2200" i="1">
                                  <a:solidFill>
                                    <a:srgbClr val="232F3E"/>
                                  </a:solidFill>
                                  <a:latin typeface="Cambria Math" panose="02040503050406030204" pitchFamily="18" charset="0"/>
                                  <a:ea typeface="Cambria Math" panose="02040503050406030204" pitchFamily="18" charset="0"/>
                                </a:rPr>
                              </m:ctrlPr>
                            </m:fPr>
                            <m:num>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b="0" i="0" dirty="0" smtClean="0">
                                  <a:solidFill>
                                    <a:srgbClr val="232F3E"/>
                                  </a:solidFill>
                                  <a:latin typeface="Cambria Math" panose="02040503050406030204" pitchFamily="18" charset="0"/>
                                  <a:ea typeface="Cambria Math" panose="02040503050406030204" pitchFamily="18" charset="0"/>
                                </a:rPr>
                                <m:t>of</m:t>
                              </m:r>
                              <m:r>
                                <m:rPr>
                                  <m:nor/>
                                </m:rPr>
                                <a:rPr lang="en-US" sz="2200" b="0" i="0" dirty="0" smtClean="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outcomes</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that</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make</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up</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event</m:t>
                              </m:r>
                              <m:r>
                                <m:rPr>
                                  <m:nor/>
                                </m:rPr>
                                <a:rPr lang="en-US" sz="2200" b="0" i="0" dirty="0" smtClean="0">
                                  <a:solidFill>
                                    <a:srgbClr val="232F3E"/>
                                  </a:solidFill>
                                  <a:latin typeface="Cambria Math" panose="02040503050406030204" pitchFamily="18" charset="0"/>
                                  <a:ea typeface="Cambria Math" panose="02040503050406030204" pitchFamily="18" charset="0"/>
                                </a:rPr>
                                <m:t> </m:t>
                              </m:r>
                              <m:r>
                                <m:rPr>
                                  <m:nor/>
                                </m:rPr>
                                <a:rPr lang="en-US" sz="2200" b="0" i="0" dirty="0" smtClean="0">
                                  <a:solidFill>
                                    <a:srgbClr val="232F3E"/>
                                  </a:solidFill>
                                  <a:latin typeface="Cambria Math" panose="02040503050406030204" pitchFamily="18" charset="0"/>
                                  <a:ea typeface="Cambria Math" panose="02040503050406030204" pitchFamily="18" charset="0"/>
                                </a:rPr>
                                <m:t>A</m:t>
                              </m:r>
                            </m:num>
                            <m:den>
                              <m:r>
                                <m:rPr>
                                  <m:nor/>
                                </m:rPr>
                                <a:rPr lang="en-US" sz="2200" dirty="0">
                                  <a:solidFill>
                                    <a:srgbClr val="232F3E"/>
                                  </a:solidFill>
                                  <a:latin typeface="Cambria Math" panose="02040503050406030204" pitchFamily="18" charset="0"/>
                                  <a:ea typeface="Cambria Math" panose="02040503050406030204" pitchFamily="18" charset="0"/>
                                </a:rPr>
                                <m:t>total</m:t>
                              </m:r>
                              <m:r>
                                <m:rPr>
                                  <m:nor/>
                                </m:rPr>
                                <a:rPr lang="en-US" sz="2200" dirty="0">
                                  <a:solidFill>
                                    <a:srgbClr val="232F3E"/>
                                  </a:solidFill>
                                  <a:latin typeface="Cambria Math" panose="02040503050406030204" pitchFamily="18" charset="0"/>
                                  <a:ea typeface="Cambria Math" panose="02040503050406030204" pitchFamily="18" charset="0"/>
                                </a:rPr>
                                <m:t> # </m:t>
                              </m:r>
                              <m:r>
                                <m:rPr>
                                  <m:nor/>
                                </m:rPr>
                                <a:rPr lang="en-US" sz="2200" dirty="0">
                                  <a:solidFill>
                                    <a:srgbClr val="232F3E"/>
                                  </a:solidFill>
                                  <a:latin typeface="Cambria Math" panose="02040503050406030204" pitchFamily="18" charset="0"/>
                                  <a:ea typeface="Cambria Math" panose="02040503050406030204" pitchFamily="18" charset="0"/>
                                </a:rPr>
                                <m:t>of</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possible</m:t>
                              </m:r>
                              <m:r>
                                <m:rPr>
                                  <m:nor/>
                                </m:rPr>
                                <a:rPr lang="en-US" sz="2200" dirty="0">
                                  <a:solidFill>
                                    <a:srgbClr val="232F3E"/>
                                  </a:solidFill>
                                  <a:latin typeface="Cambria Math" panose="02040503050406030204" pitchFamily="18" charset="0"/>
                                  <a:ea typeface="Cambria Math" panose="02040503050406030204" pitchFamily="18" charset="0"/>
                                </a:rPr>
                                <m:t> </m:t>
                              </m:r>
                              <m:r>
                                <m:rPr>
                                  <m:nor/>
                                </m:rPr>
                                <a:rPr lang="en-US" sz="2200" dirty="0">
                                  <a:solidFill>
                                    <a:srgbClr val="232F3E"/>
                                  </a:solidFill>
                                  <a:latin typeface="Cambria Math" panose="02040503050406030204" pitchFamily="18" charset="0"/>
                                  <a:ea typeface="Cambria Math" panose="02040503050406030204" pitchFamily="18" charset="0"/>
                                </a:rPr>
                                <m:t>outcomes</m:t>
                              </m:r>
                              <m:r>
                                <m:rPr>
                                  <m:nor/>
                                </m:rPr>
                                <a:rPr lang="en-US" sz="2200" dirty="0">
                                  <a:solidFill>
                                    <a:srgbClr val="232F3E"/>
                                  </a:solidFill>
                                  <a:latin typeface="Cambria Math" panose="02040503050406030204" pitchFamily="18" charset="0"/>
                                  <a:ea typeface="Cambria Math" panose="02040503050406030204" pitchFamily="18" charset="0"/>
                                </a:rPr>
                                <m:t> </m:t>
                              </m:r>
                            </m:den>
                          </m:f>
                        </m:e>
                      </m:func>
                    </m:oMath>
                  </m:oMathPara>
                </a14:m>
                <a:endParaRPr lang="en-US" sz="2200" dirty="0">
                  <a:solidFill>
                    <a:srgbClr val="232F3E"/>
                  </a:solidFill>
                  <a:latin typeface="Cambria Math" panose="02040503050406030204" pitchFamily="18" charset="0"/>
                  <a:ea typeface="Cambria Math" panose="02040503050406030204" pitchFamily="18" charset="0"/>
                </a:endParaRPr>
              </a:p>
            </p:txBody>
          </p:sp>
        </mc:Choice>
        <mc:Fallback xmlns="">
          <p:sp>
            <p:nvSpPr>
              <p:cNvPr id="14" name="Equation">
                <a:extLst>
                  <a:ext uri="{FF2B5EF4-FFF2-40B4-BE49-F238E27FC236}">
                    <a16:creationId xmlns:a16="http://schemas.microsoft.com/office/drawing/2014/main" id="{3165677E-C3A3-42DE-A2D0-66A165E37A37}"/>
                  </a:ext>
                </a:extLst>
              </p:cNvPr>
              <p:cNvSpPr txBox="1">
                <a:spLocks noRot="1" noChangeAspect="1" noMove="1" noResize="1" noEditPoints="1" noAdjustHandles="1" noChangeArrowheads="1" noChangeShapeType="1" noTextEdit="1"/>
              </p:cNvSpPr>
              <p:nvPr/>
            </p:nvSpPr>
            <p:spPr>
              <a:xfrm>
                <a:off x="3047011" y="2820928"/>
                <a:ext cx="6097978" cy="802784"/>
              </a:xfrm>
              <a:prstGeom prst="rect">
                <a:avLst/>
              </a:prstGeom>
              <a:blipFill>
                <a:blip r:embed="rId5"/>
                <a:stretch>
                  <a:fillRect/>
                </a:stretch>
              </a:blipFill>
              <a:ln w="12700">
                <a:solidFill>
                  <a:srgbClr val="232F3E"/>
                </a:solidFill>
              </a:ln>
              <a:effectLst>
                <a:outerShdw blurRad="63500" dist="53881" dir="2700016" rotWithShape="0">
                  <a:scrgbClr r="0" g="0" b="0">
                    <a:alpha val="25000"/>
                  </a:scrgbClr>
                </a:outerShdw>
              </a:effectLst>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1C711686-0F68-4ECD-9BEC-A84B50C8F47C}"/>
              </a:ext>
            </a:extLst>
          </p:cNvPr>
          <p:cNvSpPr txBox="1">
            <a:spLocks/>
          </p:cNvSpPr>
          <p:nvPr/>
        </p:nvSpPr>
        <p:spPr>
          <a:xfrm>
            <a:off x="359664" y="3939864"/>
            <a:ext cx="11466576" cy="90344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rgbClr val="232F3E"/>
                </a:solidFill>
              </a:rPr>
              <a:t>What is the probability for a coin toss to yield heads (H)?</a:t>
            </a:r>
          </a:p>
        </p:txBody>
      </p:sp>
      <mc:AlternateContent xmlns:mc="http://schemas.openxmlformats.org/markup-compatibility/2006" xmlns:a14="http://schemas.microsoft.com/office/drawing/2010/main">
        <mc:Choice Requires="a14">
          <p:sp>
            <p:nvSpPr>
              <p:cNvPr id="9" name="Equation2">
                <a:extLst>
                  <a:ext uri="{FF2B5EF4-FFF2-40B4-BE49-F238E27FC236}">
                    <a16:creationId xmlns:a16="http://schemas.microsoft.com/office/drawing/2014/main" id="{588AC1B0-54DF-43BF-BFC7-32BFEF6F73CF}"/>
                  </a:ext>
                </a:extLst>
              </p:cNvPr>
              <p:cNvSpPr txBox="1"/>
              <p:nvPr/>
            </p:nvSpPr>
            <p:spPr>
              <a:xfrm>
                <a:off x="3047011" y="5080424"/>
                <a:ext cx="6097978" cy="731419"/>
              </a:xfrm>
              <a:prstGeom prst="rect">
                <a:avLst/>
              </a:prstGeom>
              <a:solidFill>
                <a:schemeClr val="bg1"/>
              </a:solidFill>
              <a:ln w="12700">
                <a:solidFill>
                  <a:srgbClr val="232F3E"/>
                </a:solidFill>
              </a:ln>
              <a:effectLst>
                <a:outerShdw blurRad="63500" dist="53881" dir="2700016" rotWithShape="0">
                  <a:scrgbClr r="0" g="0" b="0">
                    <a:alpha val="25000"/>
                  </a:scrgbClr>
                </a:outerShdw>
              </a:effectLst>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2200" i="1" smtClean="0">
                              <a:solidFill>
                                <a:srgbClr val="232F3E"/>
                              </a:solidFill>
                              <a:latin typeface="Cambria Math" panose="02040503050406030204" pitchFamily="18" charset="0"/>
                              <a:ea typeface="Cambria Math" panose="02040503050406030204" pitchFamily="18" charset="0"/>
                            </a:rPr>
                          </m:ctrlPr>
                        </m:funcPr>
                        <m:fName>
                          <m:r>
                            <a:rPr lang="en-US" sz="2200" i="1">
                              <a:solidFill>
                                <a:srgbClr val="232F3E"/>
                              </a:solidFill>
                              <a:latin typeface="Cambria Math" panose="02040503050406030204" pitchFamily="18" charset="0"/>
                              <a:ea typeface="Cambria Math" panose="02040503050406030204" pitchFamily="18" charset="0"/>
                            </a:rPr>
                            <m:t>𝑃𝑟</m:t>
                          </m:r>
                        </m:fName>
                        <m:e>
                          <m:d>
                            <m:dPr>
                              <m:ctrlPr>
                                <a:rPr lang="en-US" sz="2200" i="1">
                                  <a:solidFill>
                                    <a:srgbClr val="232F3E"/>
                                  </a:solidFill>
                                  <a:latin typeface="Cambria Math" panose="02040503050406030204" pitchFamily="18" charset="0"/>
                                  <a:ea typeface="Cambria Math" panose="02040503050406030204" pitchFamily="18" charset="0"/>
                                </a:rPr>
                              </m:ctrlPr>
                            </m:dPr>
                            <m:e>
                              <m:r>
                                <a:rPr lang="en-US" sz="2200" b="0" i="1" smtClean="0">
                                  <a:solidFill>
                                    <a:srgbClr val="232F3E"/>
                                  </a:solidFill>
                                  <a:latin typeface="Cambria Math" panose="02040503050406030204" pitchFamily="18" charset="0"/>
                                  <a:ea typeface="Cambria Math" panose="02040503050406030204" pitchFamily="18" charset="0"/>
                                </a:rPr>
                                <m:t>𝐻</m:t>
                              </m:r>
                            </m:e>
                          </m:d>
                          <m:r>
                            <a:rPr lang="en-US" sz="2200" i="1">
                              <a:solidFill>
                                <a:srgbClr val="232F3E"/>
                              </a:solidFill>
                              <a:latin typeface="Cambria Math" panose="02040503050406030204" pitchFamily="18" charset="0"/>
                              <a:ea typeface="Cambria Math" panose="02040503050406030204" pitchFamily="18" charset="0"/>
                            </a:rPr>
                            <m:t>=</m:t>
                          </m:r>
                          <m:f>
                            <m:fPr>
                              <m:ctrlPr>
                                <a:rPr lang="en-US" sz="2200" i="1">
                                  <a:solidFill>
                                    <a:srgbClr val="232F3E"/>
                                  </a:solidFill>
                                  <a:latin typeface="Cambria Math" panose="02040503050406030204" pitchFamily="18" charset="0"/>
                                  <a:ea typeface="Cambria Math" panose="02040503050406030204" pitchFamily="18" charset="0"/>
                                </a:rPr>
                              </m:ctrlPr>
                            </m:fPr>
                            <m:num>
                              <m:r>
                                <m:rPr>
                                  <m:nor/>
                                </m:rPr>
                                <a:rPr lang="en-US" sz="2200" dirty="0" smtClean="0">
                                  <a:solidFill>
                                    <a:srgbClr val="232F3E"/>
                                  </a:solidFill>
                                  <a:latin typeface="Cambria Math" panose="02040503050406030204" pitchFamily="18" charset="0"/>
                                  <a:ea typeface="Cambria Math" panose="02040503050406030204" pitchFamily="18" charset="0"/>
                                </a:rPr>
                                <m:t>1</m:t>
                              </m:r>
                            </m:num>
                            <m:den>
                              <m:r>
                                <m:rPr>
                                  <m:nor/>
                                </m:rPr>
                                <a:rPr lang="en-US" sz="2200" b="0" i="0" dirty="0" smtClean="0">
                                  <a:solidFill>
                                    <a:srgbClr val="232F3E"/>
                                  </a:solidFill>
                                  <a:latin typeface="Cambria Math" panose="02040503050406030204" pitchFamily="18" charset="0"/>
                                  <a:ea typeface="Cambria Math" panose="02040503050406030204" pitchFamily="18" charset="0"/>
                                </a:rPr>
                                <m:t>2</m:t>
                              </m:r>
                            </m:den>
                          </m:f>
                          <m:r>
                            <a:rPr lang="en-US" sz="2200" b="0" i="1" dirty="0" smtClean="0">
                              <a:solidFill>
                                <a:srgbClr val="232F3E"/>
                              </a:solidFill>
                              <a:latin typeface="Cambria Math" panose="02040503050406030204" pitchFamily="18" charset="0"/>
                              <a:ea typeface="Cambria Math" panose="02040503050406030204" pitchFamily="18" charset="0"/>
                            </a:rPr>
                            <m:t>=0.5=50%</m:t>
                          </m:r>
                        </m:e>
                      </m:func>
                    </m:oMath>
                  </m:oMathPara>
                </a14:m>
                <a:endParaRPr lang="en-US" sz="2200" dirty="0">
                  <a:solidFill>
                    <a:srgbClr val="232F3E"/>
                  </a:solidFill>
                  <a:latin typeface="Cambria Math" panose="02040503050406030204" pitchFamily="18" charset="0"/>
                  <a:ea typeface="Cambria Math" panose="02040503050406030204" pitchFamily="18" charset="0"/>
                </a:endParaRPr>
              </a:p>
            </p:txBody>
          </p:sp>
        </mc:Choice>
        <mc:Fallback xmlns="">
          <p:sp>
            <p:nvSpPr>
              <p:cNvPr id="9" name="Equation2">
                <a:extLst>
                  <a:ext uri="{FF2B5EF4-FFF2-40B4-BE49-F238E27FC236}">
                    <a16:creationId xmlns:a16="http://schemas.microsoft.com/office/drawing/2014/main" id="{588AC1B0-54DF-43BF-BFC7-32BFEF6F73CF}"/>
                  </a:ext>
                </a:extLst>
              </p:cNvPr>
              <p:cNvSpPr txBox="1">
                <a:spLocks noRot="1" noChangeAspect="1" noMove="1" noResize="1" noEditPoints="1" noAdjustHandles="1" noChangeArrowheads="1" noChangeShapeType="1" noTextEdit="1"/>
              </p:cNvSpPr>
              <p:nvPr/>
            </p:nvSpPr>
            <p:spPr>
              <a:xfrm>
                <a:off x="3047011" y="5080424"/>
                <a:ext cx="6097978" cy="731419"/>
              </a:xfrm>
              <a:prstGeom prst="rect">
                <a:avLst/>
              </a:prstGeom>
              <a:blipFill>
                <a:blip r:embed="rId6"/>
                <a:stretch>
                  <a:fillRect/>
                </a:stretch>
              </a:blipFill>
              <a:ln w="12700">
                <a:solidFill>
                  <a:srgbClr val="232F3E"/>
                </a:solidFill>
              </a:ln>
              <a:effectLst>
                <a:outerShdw blurRad="63500" dist="53881" dir="2700016" rotWithShape="0">
                  <a:scrgbClr r="0" g="0" b="0">
                    <a:alpha val="25000"/>
                  </a:scrgb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1427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26D761-83A7-4E56-B6EF-81AE758154B7}"/>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Conditional probability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solidFill>
                      <a:srgbClr val="232F3E"/>
                    </a:solidFill>
                  </a:rPr>
                  <a:t>The conditional probability, </a:t>
                </a:r>
                <a14:m>
                  <m:oMath xmlns:m="http://schemas.openxmlformats.org/officeDocument/2006/math">
                    <m:func>
                      <m:funcPr>
                        <m:ctrlPr>
                          <a:rPr lang="en-US" i="1">
                            <a:solidFill>
                              <a:srgbClr val="232F3E"/>
                            </a:solidFill>
                            <a:latin typeface="Cambria Math" panose="02040503050406030204" pitchFamily="18" charset="0"/>
                          </a:rPr>
                        </m:ctrlPr>
                      </m:funcPr>
                      <m:fName>
                        <m:r>
                          <a:rPr lang="en-US">
                            <a:solidFill>
                              <a:srgbClr val="232F3E"/>
                            </a:solidFill>
                            <a:latin typeface="Cambria Math" panose="02040503050406030204" pitchFamily="18" charset="0"/>
                          </a:rPr>
                          <m:t>𝑃𝑟</m:t>
                        </m:r>
                      </m:fName>
                      <m:e>
                        <m:r>
                          <a:rPr lang="en-US">
                            <a:solidFill>
                              <a:srgbClr val="232F3E"/>
                            </a:solidFill>
                            <a:latin typeface="Cambria Math" panose="02040503050406030204" pitchFamily="18" charset="0"/>
                          </a:rPr>
                          <m:t>(</m:t>
                        </m:r>
                        <m:r>
                          <a:rPr lang="en-US">
                            <a:solidFill>
                              <a:srgbClr val="232F3E"/>
                            </a:solidFill>
                            <a:latin typeface="Cambria Math" panose="02040503050406030204" pitchFamily="18" charset="0"/>
                          </a:rPr>
                          <m:t>𝐵</m:t>
                        </m:r>
                        <m:r>
                          <a:rPr lang="en-US">
                            <a:solidFill>
                              <a:srgbClr val="232F3E"/>
                            </a:solidFill>
                            <a:latin typeface="Cambria Math" panose="02040503050406030204" pitchFamily="18" charset="0"/>
                          </a:rPr>
                          <m:t>|</m:t>
                        </m:r>
                        <m:r>
                          <a:rPr lang="en-US">
                            <a:solidFill>
                              <a:srgbClr val="232F3E"/>
                            </a:solidFill>
                            <a:latin typeface="Cambria Math" panose="02040503050406030204" pitchFamily="18" charset="0"/>
                          </a:rPr>
                          <m:t>𝐴</m:t>
                        </m:r>
                        <m:r>
                          <a:rPr lang="en-US">
                            <a:solidFill>
                              <a:srgbClr val="232F3E"/>
                            </a:solidFill>
                            <a:latin typeface="Cambria Math" panose="02040503050406030204" pitchFamily="18" charset="0"/>
                          </a:rPr>
                          <m:t>)</m:t>
                        </m:r>
                      </m:e>
                    </m:func>
                  </m:oMath>
                </a14:m>
                <a:r>
                  <a:rPr lang="en-US" dirty="0">
                    <a:solidFill>
                      <a:srgbClr val="232F3E"/>
                    </a:solidFill>
                  </a:rPr>
                  <a:t>, of an event, B, is the probability that event B will occur given the knowledge that event A has already occurred.</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quation1">
                <a:extLst>
                  <a:ext uri="{FF2B5EF4-FFF2-40B4-BE49-F238E27FC236}">
                    <a16:creationId xmlns:a16="http://schemas.microsoft.com/office/drawing/2014/main" id="{FCBAD103-053E-A8AB-3426-8CF33E6381A2}"/>
                  </a:ext>
                </a:extLst>
              </p:cNvPr>
              <p:cNvSpPr txBox="1"/>
              <p:nvPr/>
            </p:nvSpPr>
            <p:spPr>
              <a:xfrm>
                <a:off x="2515866" y="2753139"/>
                <a:ext cx="7160268" cy="87536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2400" i="1" smtClean="0">
                              <a:solidFill>
                                <a:srgbClr val="232F3E"/>
                              </a:solidFill>
                              <a:latin typeface="Cambria Math" panose="02040503050406030204" pitchFamily="18" charset="0"/>
                              <a:ea typeface="Cambria Math" panose="02040503050406030204" pitchFamily="18" charset="0"/>
                            </a:rPr>
                          </m:ctrlPr>
                        </m:funcPr>
                        <m:fName>
                          <m:r>
                            <a:rPr lang="en-US" sz="2400" i="1">
                              <a:solidFill>
                                <a:srgbClr val="232F3E"/>
                              </a:solidFill>
                              <a:latin typeface="Cambria Math" panose="02040503050406030204" pitchFamily="18" charset="0"/>
                              <a:ea typeface="Cambria Math" panose="02040503050406030204" pitchFamily="18" charset="0"/>
                            </a:rPr>
                            <m:t>𝑃𝑟</m:t>
                          </m:r>
                        </m:fName>
                        <m:e>
                          <m:d>
                            <m:dPr>
                              <m:ctrlPr>
                                <a:rPr lang="en-US" sz="2400" i="1">
                                  <a:solidFill>
                                    <a:srgbClr val="232F3E"/>
                                  </a:solidFill>
                                  <a:latin typeface="Cambria Math" panose="02040503050406030204" pitchFamily="18" charset="0"/>
                                  <a:ea typeface="Cambria Math" panose="02040503050406030204" pitchFamily="18" charset="0"/>
                                </a:rPr>
                              </m:ctrlPr>
                            </m:dPr>
                            <m:e>
                              <m:r>
                                <a:rPr lang="en-US" sz="2400" i="1">
                                  <a:solidFill>
                                    <a:srgbClr val="232F3E"/>
                                  </a:solidFill>
                                  <a:latin typeface="Cambria Math" panose="02040503050406030204" pitchFamily="18" charset="0"/>
                                  <a:ea typeface="Cambria Math" panose="02040503050406030204" pitchFamily="18" charset="0"/>
                                </a:rPr>
                                <m:t>𝐵</m:t>
                              </m:r>
                              <m:r>
                                <a:rPr lang="en-US" sz="2400" i="1">
                                  <a:solidFill>
                                    <a:srgbClr val="232F3E"/>
                                  </a:solidFill>
                                  <a:latin typeface="Cambria Math" panose="02040503050406030204" pitchFamily="18" charset="0"/>
                                  <a:ea typeface="Cambria Math" panose="02040503050406030204" pitchFamily="18" charset="0"/>
                                </a:rPr>
                                <m:t>|</m:t>
                              </m:r>
                              <m:r>
                                <a:rPr lang="en-US" sz="2400" i="1">
                                  <a:solidFill>
                                    <a:srgbClr val="232F3E"/>
                                  </a:solidFill>
                                  <a:latin typeface="Cambria Math" panose="02040503050406030204" pitchFamily="18" charset="0"/>
                                  <a:ea typeface="Cambria Math" panose="02040503050406030204" pitchFamily="18" charset="0"/>
                                </a:rPr>
                                <m:t>𝐴</m:t>
                              </m:r>
                            </m:e>
                          </m:d>
                          <m:r>
                            <a:rPr lang="en-US" sz="2400" i="1">
                              <a:solidFill>
                                <a:srgbClr val="232F3E"/>
                              </a:solidFill>
                              <a:latin typeface="Cambria Math" panose="02040503050406030204" pitchFamily="18" charset="0"/>
                              <a:ea typeface="Cambria Math" panose="02040503050406030204" pitchFamily="18" charset="0"/>
                            </a:rPr>
                            <m:t>=</m:t>
                          </m:r>
                          <m:f>
                            <m:fPr>
                              <m:ctrlPr>
                                <a:rPr lang="en-US" sz="2400" i="1">
                                  <a:solidFill>
                                    <a:srgbClr val="232F3E"/>
                                  </a:solidFill>
                                  <a:latin typeface="Cambria Math" panose="02040503050406030204" pitchFamily="18" charset="0"/>
                                  <a:ea typeface="Cambria Math" panose="02040503050406030204" pitchFamily="18" charset="0"/>
                                </a:rPr>
                              </m:ctrlPr>
                            </m:fPr>
                            <m:num>
                              <m:r>
                                <m:rPr>
                                  <m:nor/>
                                </m:rPr>
                                <a:rPr lang="en-US" sz="2400" b="0" i="0" dirty="0" smtClean="0">
                                  <a:solidFill>
                                    <a:srgbClr val="232F3E"/>
                                  </a:solidFill>
                                  <a:latin typeface="Cambria Math" panose="02040503050406030204" pitchFamily="18" charset="0"/>
                                  <a:ea typeface="Cambria Math" panose="02040503050406030204" pitchFamily="18" charset="0"/>
                                </a:rPr>
                                <m:t>probability</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of</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and</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B</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occurring</m:t>
                              </m:r>
                            </m:num>
                            <m:den>
                              <m:r>
                                <m:rPr>
                                  <m:nor/>
                                </m:rPr>
                                <a:rPr lang="en-US" sz="2400" b="0" i="0" dirty="0" smtClean="0">
                                  <a:solidFill>
                                    <a:srgbClr val="232F3E"/>
                                  </a:solidFill>
                                  <a:latin typeface="Cambria Math" panose="02040503050406030204" pitchFamily="18" charset="0"/>
                                  <a:ea typeface="Cambria Math" panose="02040503050406030204" pitchFamily="18" charset="0"/>
                                </a:rPr>
                                <m:t>probability</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of</m:t>
                              </m:r>
                              <m:r>
                                <m:rPr>
                                  <m:nor/>
                                </m:rPr>
                                <a:rPr lang="en-US" sz="2400" b="0" i="0" dirty="0" smtClean="0">
                                  <a:solidFill>
                                    <a:srgbClr val="232F3E"/>
                                  </a:solidFill>
                                  <a:latin typeface="Cambria Math" panose="02040503050406030204" pitchFamily="18" charset="0"/>
                                  <a:ea typeface="Cambria Math" panose="02040503050406030204" pitchFamily="18" charset="0"/>
                                </a:rPr>
                                <m:t> </m:t>
                              </m:r>
                              <m:r>
                                <m:rPr>
                                  <m:nor/>
                                </m:rPr>
                                <a:rPr lang="en-US" sz="2400" b="0" i="0" dirty="0" smtClean="0">
                                  <a:solidFill>
                                    <a:srgbClr val="232F3E"/>
                                  </a:solidFill>
                                  <a:latin typeface="Cambria Math" panose="02040503050406030204" pitchFamily="18" charset="0"/>
                                  <a:ea typeface="Cambria Math" panose="02040503050406030204" pitchFamily="18" charset="0"/>
                                </a:rPr>
                                <m:t>A</m:t>
                              </m:r>
                            </m:den>
                          </m:f>
                        </m:e>
                      </m:func>
                    </m:oMath>
                  </m:oMathPara>
                </a14:m>
                <a:endParaRPr lang="en-US" sz="2400" dirty="0">
                  <a:solidFill>
                    <a:srgbClr val="232F3E"/>
                  </a:solidFill>
                  <a:latin typeface="Cambria Math" panose="02040503050406030204" pitchFamily="18" charset="0"/>
                  <a:ea typeface="Cambria Math" panose="02040503050406030204" pitchFamily="18" charset="0"/>
                </a:endParaRPr>
              </a:p>
            </p:txBody>
          </p:sp>
        </mc:Choice>
        <mc:Fallback xmlns="">
          <p:sp>
            <p:nvSpPr>
              <p:cNvPr id="5" name="Equation1">
                <a:extLst>
                  <a:ext uri="{FF2B5EF4-FFF2-40B4-BE49-F238E27FC236}">
                    <a16:creationId xmlns:a16="http://schemas.microsoft.com/office/drawing/2014/main" id="{FCBAD103-053E-A8AB-3426-8CF33E6381A2}"/>
                  </a:ext>
                </a:extLst>
              </p:cNvPr>
              <p:cNvSpPr txBox="1">
                <a:spLocks noRot="1" noChangeAspect="1" noMove="1" noResize="1" noEditPoints="1" noAdjustHandles="1" noChangeArrowheads="1" noChangeShapeType="1" noTextEdit="1"/>
              </p:cNvSpPr>
              <p:nvPr/>
            </p:nvSpPr>
            <p:spPr>
              <a:xfrm>
                <a:off x="2515866" y="2753139"/>
                <a:ext cx="7160268" cy="875368"/>
              </a:xfrm>
              <a:prstGeom prst="rect">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743023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0"/>
  <p:tag name="ARTICULATE_DESIGN_ID_MLU-ACADEMY-V5" val="eT1myvdC"/>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22905</TotalTime>
  <Words>2428</Words>
  <Application>Microsoft Macintosh PowerPoint</Application>
  <PresentationFormat>Widescreen</PresentationFormat>
  <Paragraphs>211</Paragraphs>
  <Slides>30</Slides>
  <Notes>30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Amazon Ember Display</vt:lpstr>
      <vt:lpstr>Amazon Ember Display Heavy</vt:lpstr>
      <vt:lpstr>Amazon Ember Heavy</vt:lpstr>
      <vt:lpstr>Arial</vt:lpstr>
      <vt:lpstr>Calibri</vt:lpstr>
      <vt:lpstr>Calibri Light</vt:lpstr>
      <vt:lpstr>Cambria Math</vt:lpstr>
      <vt:lpstr>Lucida Console</vt:lpstr>
      <vt:lpstr>Custom Design</vt:lpstr>
      <vt:lpstr>Fairness Criteria</vt:lpstr>
      <vt:lpstr>Today’s activities</vt:lpstr>
      <vt:lpstr>How can you achieve fairness?</vt:lpstr>
      <vt:lpstr>Fairness criteria in ML</vt:lpstr>
      <vt:lpstr>How to satisfy fairness criteria</vt:lpstr>
      <vt:lpstr>A quick recap of probability basics</vt:lpstr>
      <vt:lpstr>Probability basics</vt:lpstr>
      <vt:lpstr>Probability example</vt:lpstr>
      <vt:lpstr>Conditional probability</vt:lpstr>
      <vt:lpstr>Conditional probability example</vt:lpstr>
      <vt:lpstr>Independence</vt:lpstr>
      <vt:lpstr>Independence (equality of outcomes)</vt:lpstr>
      <vt:lpstr>Independence: Demographic parity</vt:lpstr>
      <vt:lpstr>Difference in demographic parity</vt:lpstr>
      <vt:lpstr>Independence: Disparate impact</vt:lpstr>
      <vt:lpstr>Independence: Regression</vt:lpstr>
      <vt:lpstr>Difference in mean</vt:lpstr>
      <vt:lpstr>Separation</vt:lpstr>
      <vt:lpstr>Separation (equality of errors)</vt:lpstr>
      <vt:lpstr>Equality of odds</vt:lpstr>
      <vt:lpstr>Sufficiency</vt:lpstr>
      <vt:lpstr>Sufficiency (equality of predictive value)</vt:lpstr>
      <vt:lpstr>General limitations of all fairness criteria</vt:lpstr>
      <vt:lpstr>General limitations</vt:lpstr>
      <vt:lpstr>Next lesson</vt:lpstr>
      <vt:lpstr>PowerPoint Presentation</vt:lpstr>
      <vt:lpstr>Image source slides (for curriculum development use only)</vt:lpstr>
      <vt:lpstr>Source graphic: Independence: Equality of outcomes</vt:lpstr>
      <vt:lpstr>Source graphic: Separation (equality of errors)</vt:lpstr>
      <vt:lpstr>Source graphic: Sufficiency (equality of predictive 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293</cp:revision>
  <dcterms:created xsi:type="dcterms:W3CDTF">2022-11-16T15:46:36Z</dcterms:created>
  <dcterms:modified xsi:type="dcterms:W3CDTF">2025-05-05T21:15:03Z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8A478B2B-E0FE-4F43-973A-9C15BA55E227</vt:lpwstr>
  </property>
  <property fmtid="{D5CDD505-2E9C-101B-9397-08002B2CF9AE}" pid="3" name="ArticulatePath">
    <vt:lpwstr>psr_MLUMLA-EN-M3-L3</vt:lpwstr>
  </property>
</Properties>
</file>