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notesSlides/notesSlide23.xml" ContentType="application/vnd.openxmlformats-officedocument.presentationml.notesSlide+xml"/>
  <Override PartName="/ppt/tags/tag33.xml" ContentType="application/vnd.openxmlformats-officedocument.presentationml.tags+xml"/>
  <Override PartName="/ppt/notesSlides/notesSlide24.xml" ContentType="application/vnd.openxmlformats-officedocument.presentationml.notesSlide+xml"/>
  <Override PartName="/ppt/tags/tag34.xml" ContentType="application/vnd.openxmlformats-officedocument.presentationml.tags+xml"/>
  <Override PartName="/ppt/notesSlides/notesSlide25.xml" ContentType="application/vnd.openxmlformats-officedocument.presentationml.notesSlide+xml"/>
  <Override PartName="/ppt/tags/tag35.xml" ContentType="application/vnd.openxmlformats-officedocument.presentationml.tags+xml"/>
  <Override PartName="/ppt/notesSlides/notesSlide26.xml" ContentType="application/vnd.openxmlformats-officedocument.presentationml.notesSlide+xml"/>
  <Override PartName="/ppt/tags/tag36.xml" ContentType="application/vnd.openxmlformats-officedocument.presentationml.tags+xml"/>
  <Override PartName="/ppt/notesSlides/notesSlide27.xml" ContentType="application/vnd.openxmlformats-officedocument.presentationml.notesSlide+xml"/>
  <Override PartName="/ppt/tags/tag37.xml" ContentType="application/vnd.openxmlformats-officedocument.presentationml.tags+xml"/>
  <Override PartName="/ppt/notesSlides/notesSlide28.xml" ContentType="application/vnd.openxmlformats-officedocument.presentationml.notesSlide+xml"/>
  <Override PartName="/ppt/tags/tag38.xml" ContentType="application/vnd.openxmlformats-officedocument.presentationml.tags+xml"/>
  <Override PartName="/ppt/notesSlides/notesSlide29.xml" ContentType="application/vnd.openxmlformats-officedocument.presentationml.notesSlide+xml"/>
  <Override PartName="/ppt/tags/tag39.xml" ContentType="application/vnd.openxmlformats-officedocument.presentationml.tags+xml"/>
  <Override PartName="/ppt/notesSlides/notesSlide30.xml" ContentType="application/vnd.openxmlformats-officedocument.presentationml.notesSlide+xml"/>
  <Override PartName="/ppt/tags/tag40.xml" ContentType="application/vnd.openxmlformats-officedocument.presentationml.tags+xml"/>
  <Override PartName="/ppt/notesSlides/notesSlide31.xml" ContentType="application/vnd.openxmlformats-officedocument.presentationml.notesSlide+xml"/>
  <Override PartName="/ppt/tags/tag41.xml" ContentType="application/vnd.openxmlformats-officedocument.presentationml.tags+xml"/>
  <Override PartName="/ppt/notesSlides/notesSlide32.xml" ContentType="application/vnd.openxmlformats-officedocument.presentationml.notesSlide+xml"/>
  <Override PartName="/ppt/tags/tag42.xml" ContentType="application/vnd.openxmlformats-officedocument.presentationml.tags+xml"/>
  <Override PartName="/ppt/notesSlides/notesSlide33.xml" ContentType="application/vnd.openxmlformats-officedocument.presentationml.notesSlide+xml"/>
  <Override PartName="/ppt/tags/tag43.xml" ContentType="application/vnd.openxmlformats-officedocument.presentationml.tags+xml"/>
  <Override PartName="/ppt/notesSlides/notesSlide34.xml" ContentType="application/vnd.openxmlformats-officedocument.presentationml.notesSlide+xml"/>
  <Override PartName="/ppt/tags/tag44.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45.xml" ContentType="application/vnd.openxmlformats-officedocument.presentationml.tags+xml"/>
  <Override PartName="/ppt/notesSlides/notesSlide38.xml" ContentType="application/vnd.openxmlformats-officedocument.presentationml.notesSlide+xml"/>
  <Override PartName="/ppt/tags/tag46.xml" ContentType="application/vnd.openxmlformats-officedocument.presentationml.tags+xml"/>
  <Override PartName="/ppt/notesSlides/notesSlide39.xml" ContentType="application/vnd.openxmlformats-officedocument.presentationml.notesSlide+xml"/>
  <Override PartName="/ppt/ink/ink1.xml" ContentType="application/inkml+xml"/>
  <Override PartName="/ppt/ink/ink2.xml" ContentType="application/inkml+xml"/>
  <Override PartName="/ppt/tags/tag47.xml" ContentType="application/vnd.openxmlformats-officedocument.presentationml.tags+xml"/>
  <Override PartName="/ppt/notesSlides/notesSlide40.xml" ContentType="application/vnd.openxmlformats-officedocument.presentationml.notesSlide+xml"/>
  <Override PartName="/ppt/tags/tag48.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43"/>
  </p:notesMasterIdLst>
  <p:handoutMasterIdLst>
    <p:handoutMasterId r:id="rId44"/>
  </p:handoutMasterIdLst>
  <p:sldIdLst>
    <p:sldId id="2147477357" r:id="rId2"/>
    <p:sldId id="259" r:id="rId3"/>
    <p:sldId id="4010" r:id="rId4"/>
    <p:sldId id="4156" r:id="rId5"/>
    <p:sldId id="4211" r:id="rId6"/>
    <p:sldId id="4011" r:id="rId7"/>
    <p:sldId id="2147477358" r:id="rId8"/>
    <p:sldId id="860" r:id="rId9"/>
    <p:sldId id="4016" r:id="rId10"/>
    <p:sldId id="2147477359" r:id="rId11"/>
    <p:sldId id="4054" r:id="rId12"/>
    <p:sldId id="4055" r:id="rId13"/>
    <p:sldId id="4191" r:id="rId14"/>
    <p:sldId id="387" r:id="rId15"/>
    <p:sldId id="4204" r:id="rId16"/>
    <p:sldId id="4202" r:id="rId17"/>
    <p:sldId id="2147477363" r:id="rId18"/>
    <p:sldId id="2147477360" r:id="rId19"/>
    <p:sldId id="4205" r:id="rId20"/>
    <p:sldId id="952" r:id="rId21"/>
    <p:sldId id="953" r:id="rId22"/>
    <p:sldId id="954" r:id="rId23"/>
    <p:sldId id="389" r:id="rId24"/>
    <p:sldId id="4209" r:id="rId25"/>
    <p:sldId id="2147477361" r:id="rId26"/>
    <p:sldId id="4045" r:id="rId27"/>
    <p:sldId id="2147477362" r:id="rId28"/>
    <p:sldId id="4220" r:id="rId29"/>
    <p:sldId id="2147477356" r:id="rId30"/>
    <p:sldId id="2147477367" r:id="rId31"/>
    <p:sldId id="4058" r:id="rId32"/>
    <p:sldId id="4053" r:id="rId33"/>
    <p:sldId id="4043" r:id="rId34"/>
    <p:sldId id="4059" r:id="rId35"/>
    <p:sldId id="4051" r:id="rId36"/>
    <p:sldId id="2147477366" r:id="rId37"/>
    <p:sldId id="2147477364" r:id="rId38"/>
    <p:sldId id="4216" r:id="rId39"/>
    <p:sldId id="4056" r:id="rId40"/>
    <p:sldId id="4057" r:id="rId41"/>
    <p:sldId id="2147477365" r:id="rId42"/>
  </p:sldIdLst>
  <p:sldSz cx="12192000" cy="6858000"/>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173340-2761-48A7-ABDF-39A87A4372FB}">
          <p14:sldIdLst>
            <p14:sldId id="2147477357"/>
            <p14:sldId id="259"/>
            <p14:sldId id="4010"/>
            <p14:sldId id="4156"/>
            <p14:sldId id="4211"/>
            <p14:sldId id="4011"/>
            <p14:sldId id="2147477358"/>
            <p14:sldId id="860"/>
            <p14:sldId id="4016"/>
            <p14:sldId id="2147477359"/>
            <p14:sldId id="4054"/>
            <p14:sldId id="4055"/>
            <p14:sldId id="4191"/>
            <p14:sldId id="387"/>
            <p14:sldId id="4204"/>
            <p14:sldId id="4202"/>
            <p14:sldId id="2147477363"/>
            <p14:sldId id="2147477360"/>
            <p14:sldId id="4205"/>
            <p14:sldId id="952"/>
            <p14:sldId id="953"/>
            <p14:sldId id="954"/>
            <p14:sldId id="389"/>
            <p14:sldId id="4209"/>
            <p14:sldId id="2147477361"/>
            <p14:sldId id="4045"/>
            <p14:sldId id="2147477362"/>
            <p14:sldId id="4220"/>
            <p14:sldId id="2147477356"/>
          </p14:sldIdLst>
        </p14:section>
        <p14:section name="Source images" id="{B36CABEE-ED6A-4FF9-B937-83D9285D090C}">
          <p14:sldIdLst>
            <p14:sldId id="2147477367"/>
            <p14:sldId id="4058"/>
            <p14:sldId id="4053"/>
            <p14:sldId id="4043"/>
            <p14:sldId id="4059"/>
            <p14:sldId id="4051"/>
            <p14:sldId id="2147477366"/>
            <p14:sldId id="2147477364"/>
            <p14:sldId id="4216"/>
            <p14:sldId id="4056"/>
            <p14:sldId id="4057"/>
            <p14:sldId id="21474773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20" clrIdx="0">
    <p:extLst>
      <p:ext uri="{19B8F6BF-5375-455C-9EA6-DF929625EA0E}">
        <p15:presenceInfo xmlns:p15="http://schemas.microsoft.com/office/powerpoint/2012/main" userId="S-1-5-21-1407069837-2091007605-538272213-15390607" providerId="AD"/>
      </p:ext>
    </p:extLst>
  </p:cmAuthor>
  <p:cmAuthor id="2" name="Microsoft Office User" initials="MOU" lastIdx="10" clrIdx="1">
    <p:extLst>
      <p:ext uri="{19B8F6BF-5375-455C-9EA6-DF929625EA0E}">
        <p15:presenceInfo xmlns:p15="http://schemas.microsoft.com/office/powerpoint/2012/main" userId="Microsoft Office User" providerId="None"/>
      </p:ext>
    </p:extLst>
  </p:cmAuthor>
  <p:cmAuthor id="3" name="Xin Gao" initials="XG" lastIdx="8" clrIdx="2">
    <p:extLst>
      <p:ext uri="{19B8F6BF-5375-455C-9EA6-DF929625EA0E}">
        <p15:presenceInfo xmlns:p15="http://schemas.microsoft.com/office/powerpoint/2012/main" userId="Xin Gao" providerId="None"/>
      </p:ext>
    </p:extLst>
  </p:cmAuthor>
  <p:cmAuthor id="4" name="Raymond, Patty" initials="RP" lastIdx="22" clrIdx="3">
    <p:extLst>
      <p:ext uri="{19B8F6BF-5375-455C-9EA6-DF929625EA0E}">
        <p15:presenceInfo xmlns:p15="http://schemas.microsoft.com/office/powerpoint/2012/main" userId="S-1-5-21-1407069837-2091007605-538272213-29355854" providerId="AD"/>
      </p:ext>
    </p:extLst>
  </p:cmAuthor>
  <p:cmAuthor id="5" name="Stading, Katrina" initials="SK" lastIdx="19" clrIdx="4">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7AE2"/>
    <a:srgbClr val="CBCDD8"/>
    <a:srgbClr val="E7E8EF"/>
    <a:srgbClr val="E7E8EE"/>
    <a:srgbClr val="0B3181"/>
    <a:srgbClr val="B11B45"/>
    <a:srgbClr val="CD1F50"/>
    <a:srgbClr val="74112D"/>
    <a:srgbClr val="77122E"/>
    <a:srgbClr val="7311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16"/>
    <p:restoredTop sz="37415" autoAdjust="0"/>
  </p:normalViewPr>
  <p:slideViewPr>
    <p:cSldViewPr snapToGrid="0">
      <p:cViewPr varScale="1">
        <p:scale>
          <a:sx n="43" d="100"/>
          <a:sy n="43" d="100"/>
        </p:scale>
        <p:origin x="2256"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86E1E6-9C19-43A8-9A5F-1B1B454350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EACF279-FDF8-47ED-AE36-7BC2F1A271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138B82-8250-4C8F-912C-3B4A740E81F1}" type="datetimeFigureOut">
              <a:rPr lang="en-US" smtClean="0"/>
              <a:t>7/10/25</a:t>
            </a:fld>
            <a:endParaRPr lang="en-US" dirty="0"/>
          </a:p>
        </p:txBody>
      </p:sp>
      <p:sp>
        <p:nvSpPr>
          <p:cNvPr id="4" name="Footer Placeholder 3">
            <a:extLst>
              <a:ext uri="{FF2B5EF4-FFF2-40B4-BE49-F238E27FC236}">
                <a16:creationId xmlns:a16="http://schemas.microsoft.com/office/drawing/2014/main" id="{04C42937-EAE8-46F2-8ECE-C973C48476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C210D9F-6738-40EE-851C-3AFAF20626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A66AC1-D533-4E97-A021-BF1FF7CBA8C9}" type="slidenum">
              <a:rPr lang="en-US" smtClean="0"/>
              <a:t>‹#›</a:t>
            </a:fld>
            <a:endParaRPr lang="en-US" dirty="0"/>
          </a:p>
        </p:txBody>
      </p:sp>
    </p:spTree>
    <p:extLst>
      <p:ext uri="{BB962C8B-B14F-4D97-AF65-F5344CB8AC3E}">
        <p14:creationId xmlns:p14="http://schemas.microsoft.com/office/powerpoint/2010/main" val="2508683286"/>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7T14:23:01.567"/>
    </inkml:context>
    <inkml:brush xml:id="br0">
      <inkml:brushProperty name="width" value="0.07056" units="cm"/>
      <inkml:brushProperty name="height" value="0.07056" units="cm"/>
      <inkml:brushProperty name="color" value="#DF2A5D"/>
    </inkml:brush>
  </inkml:definitions>
  <inkml:trace contextRef="#ctx0" brushRef="#br0">457 7764 24575,'29'0'0,"0"0"0,8 0 0,5 0 0,6 0 0,8 0 0,-3 0 0,0 0 0,-3-7 0,-11 3 0,3-3 0,-19 1 0,0 6 0,-8-3 0,-1 1 0,3-1 0,-3-3 0,0 0 0,3 0 0,-3 1 0,1 2 0,-2-5 0,-2 5 0,-3-3 0,2 1 0,1 2 0,1-5 0,8-1 0,-5-5 0,13 3 0,-8-3 0,16-4 0,-12 7 0,13-11 0,-12 14 0,11-11 0,-9 8 0,13-9 0,-13 7 0,13-7 0,-17 9 0,12-5 0,-12 4 0,3-2 0,3-6 0,-12 10 0,11-10 0,-15 11 0,4-6 0,-6 4 0,3-3 0,-2 4 0,2-3 0,-3 4 0,-1-1 0,-1 1 0,4-4 0,-4 4 0,3-3 0,1-1 0,-6 1 0,14-8 0,-14 6 0,8 2 0,-7 1 0,-3 3 0,6-6 0,-8 3 0,11-6 0,-10 5 0,7 0 0,-3-1 0,-2 4 0,0-7 0,1 4 0,-6-4 0,9 1 0,-6-6 0,2 3 0,-1 0 0,-5 2 0,3 4 0,-1-4 0,-1 4 0,2-5 0,-3 6 0,0-6 0,0 6 0,0-6 0,0 5 0,0 1 0,0-2 0,-3-1 0,-2-1 0,-1 2 0,-2 0 0,2 4 0,-2-5 0,2 3 0,-1 3 0,1-5 0,-5 1 0,1-6 0,-4 3 0,3 1 0,3 6 0,-3-5 0,3 4 0,-1-2 0,-1 3 0,-2-3 0,1 4 0,-1-4 0,2 3 0,4 3 0,-4-5 0,5 6 0,-6-5 0,6 5 0,-5-3 0,2 1 0,-1 3 0,2-1 0,2 1 0,0-2 0,0 0 0,0 0 0,-3-2 0,0 1 0,-3-2 0,3 3 0,-2-3 0,2 2 0,-6-2 0,5 3 0,-7-3 0,7 2 0,-4-5 0,2 3 0,3 2 0,-3-2 0,0 5 0,2-2 0,-4-3 0,2 2 0,2-2 0,-7 3 0,10 2 0,-7-5 0,7 5 0,-4-5 0,4 5 0,-1-1 0,-4 1 0,5-2 0,-5-1 0,4 1 0,1 2 0,-1-1 0,2 1 0,0-2 0,-3 0 0,0 0 0,-3 2 0,3-2 0,1 4 0,-1-6 0,2 6 0,-1-4 0,2 3 0,-3 2 0,3-5 0,-3 5 0,-2-5 0,3 4 0,-3-1 0,5 2 0,-3-5 0,3 4 0,-3-4 0,3 5 0,-2 0 0,-2 0 0,1 0 0,-2-3 0,2 3 0,0-3 0,-5 3 0,6 0 0,-3 0 0,-4-2 0,1 1 0,-7-4 0,5 4 0,-1-2 0,1 3 0,1 0 0,-3 0 0,8 0 0,-7 0 0,10 0 0,-7 0 0,4 0 0,1 0 0,1 0 0,2 0 0,-6 0 0,5 0 0,-10 0 0,9 3 0,-6 0 0,8 1 0,-5-1 0,4 2 0,-2-3 0,1 4 0,-1-1 0,0 0 0,-6 6 0,7-2 0,-4 3 0,8-5 0,-1 0 0,-2 2 0,0-1 0,-2 5 0,3-4 0,-3 4 0,2 1 0,-2 0 0,5 1 0,-2-2 0,4-5 0,-1 2 0,-3-1 0,4 1 0,-6-2 0,6 2 0,-1-1 0,2-1 0,-3 5 0,0-4 0,0 4 0,1-2 0,2 3 0,0-6 0,-5 8 0,3-9 0,-3 6 0,2 1 0,3-2 0,-3 5 0,3-9 0,0 2 0,0-2 0,0 1 0,0-2 0,0-2 0,0 2 0,0-1 0,0 4 0,0-2 0,0 0 0,0 2 0,0-2 0,0 3 0,0-3 0,0 2 0,-3-2 0,3 1 0,-3 1 0,3-5 0,0 5 0,0-2 0,-2 0 0,2 0 0,-3-3 0,1 5 0,-1-4 0,0 5 0,1-1 0,-1-1 0,3 8 0,-5-8 0,5 1 0,-3-3 0,1-1 0,2 2 0,-7-1 0,3-1 0,-3 1 0,2-2 0,-3 2 0,0 1 0,0 1 0,0-4 0,3-1 0,0-3 0,-2 3 0,1-3 0,-2 1 0,4-2 0,-4 5 0,0-4 0,0 4 0,0-5 0,0 0 0,3 0 0,-3 0 0,-2 0 0,3 0 0,-3 0 0,5 0 0,-3 0 0,3-2 0,-5-1 0,-1-3 0,2 1 0,-4-3 0,4 2 0,1-1 0,-2-1 0,2 0 0,0 0 0,-2-3 0,1 3 0,-1-2 0,1 1 0,-1-1 0,-12-43 0,0-8 0,7 23 0,-8-22 0,5 5 0,18 42 0,0 7 0,0-10 0,0 10 0,0-7 0,0 4 0,0-1 0,0 1 0,0-1 0,0 5 0,0-3 0,3 1 0,-1 1 0,4-4 0,-1 4 0,-2-4 0,-1 4 0,0-1 0,-2 2 0,3-6 0,1 2 0,0-7 0,4 4 0,-5-1 0,2 4 0,-5 2 0,7-1 0,-6 3 0,6-3 0,-4 3 0,2-2 0,-2 1 0,4-4 0,-4 4 0,5-1 0,-3-1 0,0 0 0,0 0 0,0 0 0,0 3 0,0 0 0,0 0 0,2 0 0,-1 0 0,1 0 0,-2 0 0,0 0 0,3 0 0,0-3 0,5 2 0,-1-2 0,1 3 0,-2-3 0,0 2 0,-3-2 0,2 3 0,-4 2 0,4-4 0,-5 3 0,8-4 0,-7 3 0,10-3 0,-9 5 0,3-5 0,0 5 0,-1-2 0,2 2 0,-1-5 0,-1 7 0,-1-6 0,5 4 0,-7 0 0,10-2 0,-7 2 0,2-2 0,-1-1 0,-5 3 0,3-1 0,-3 3 0,5-4 0,-1 0 0,5-1 0,-6 0 0,-1 2 0,1 1 0,-3 0 0,5-4 0,-4 3 0,1-3 0,-2 4 0,3-2 0,3 0 0,-2-1 0,1-2 0,-5 3 0,0 0 0,5-3 0,-4 2 0,5-2 0,-4 3 0,-1 0 0,1 0 0,-4-5 0,1 3 0,2-6 0,-1 8 0,3-3 0,-3 3 0,2-2 0,-1 1 0,1-4 0,-2 4 0,3-4 0,-5 4 0,4-1 0,-4-1 0,2 0 0,-2 0 0,4-2 0,-3 4 0,1-4 0,-1 4 0,-3-1 0,3-1 0,-1 0 0,3 0 0,-1-2 0,0 4 0,-2-1 0,1 2 0,-1-6 0,2 5 0,1-7 0,-4 5 0,3-1 0,-2-4 0,2 4 0,0-2 0,-2 1 0,2 2 0,-4 0 0,1-2 0,-2 4 0,2-2 0,-1 3 0,1-2 0,-2 1 0,2-4 0,-1 5 0,1-6 0,1 3 0,-1 0 0,1 0 0,-1 3 0,-2 1 0,0-4 0,0 0 0,3 0 0,-3 0 0,2-2 0,-2 1 0,3-5 0,-3 6 0,3-2 0,-3 1 0,2-1 0,-1 1 0,1-1 0,0 2 0,1 0 0,0-2 0,2 1 0,-2-1 0,0 1 0,-1 2 0,-2-1 0,2 0 0,1-3 0,2 3 0,1-2 0,-1-1 0,0-1 0,7-5 0,-5 6 0,10-7 0,-11 9 0,5-5 0,-3 6 0,0-3 0,0 3 0,2-2 0,2-2 0,0 3 0,2-2 0,3 5 0,-5-2 0,8 1 0,-11 0 0,10 1 0,-6-2 0,4 1 0,-3-1 0,0 5 0,-3-2 0,3 5 0,-4-8 0,-1 5 0,1-5 0,-2 3 0,2-3 0,-1 5 0,-2-4 0,0 4 0,5-3 0,-4 3 0,5-4 0,-5 3 0,3-4 0,3 3 0,-5 0 0,4-3 0,-5 2 0,0-2 0,2 0 0,-2 0 0,0 0 0,0 0 0,-3 4 0,-3-1 0,0 0 0,3-3 0,-1 2 0,1-1 0,-1 2 0,-3-3 0,1 3 0,-2-3 0,3-2 0,-3 3 0,3-3 0,-3 5 0,0-3 0,0 3 0,0-3 0,0-2 0,0 3 0,0-3 0,0 5 0,0-3 0,0 3 0,0-3 0,0 3 0,0-2 0,0 1 0,0-1 0,0 2 0,0-3 0,0 2 0,0-1 0,0-4 0,0 5 0,-2-4 0,1 5 0,-4-6 0,2 5 0,0-5 0,-2 1 0,5 3 0,-5-3 0,4 2 0,-1 3 0,0-3 0,1-2 0,-1 1 0,-3-8 0,2 8 0,-3-4 0,4 2 0,-1 2 0,0-7 0,0 10 0,-4-7 0,4 7 0,-3-2 0,2 4 0,1-1 0,-4-1 0,-2 1 0,1 2 0,-5-4 0,7 3 0,-7-2 0,2 2 0,-4 0 0,-2-1 0,2-1 0,2 0 0,-1 3 0,5 1 0,-2 2 0,1 0 0,4 0 0,-10-3 0,9 3 0,-3-3 0,-1 3 0,2 0 0,-2-2 0,1 1 0,4-1 0,-4 2 0,2 0 0,0 0 0,0 0 0,3 0 0,-2 0 0,-1 0 0,-1 0 0,-1 0 0,5 0 0,-3 0 0,3 0 0,-2 2 0,-35 33 0,-5 8 0,19-19 0,-21 18 0,10-5 0,36-32 0,1 0 0,2 0 0,-2 2 0,-1 1 0,-2 0 0,-1 0 0,4 2 0,-1-4 0,1 5 0,-1-4 0,0-1 0,-4 4 0,6-2 0,-6 0 0,6 0 0,-1-3 0,2 2 0,-2-1 0,1 1 0,-1-2 0,2 2 0,-2-1 0,2 1 0,-3-2 0,3 3 0,0-3 0,0 3 0,0-3 0,0 2 0,0-1 0,0 1 0,0-2 0,0 5 0,0-3 0,0 3 0,0-2 0,0 0 0,0 0 0,0 2 0,0-5 0,2 3 0,-1-3 0,1 2 0,1 1 0,-1 0 0,4 5 0,-3-6 0,-1 3 0,1-2 0,-3-3 0,3 3 0,-3-4 0,2 7 0,-1-5 0,1 5 0,-2-4 0,0-1 0,5 4 0,-4-2 0,4 0 0,-5-1 0,0-2 0,0 3 0,-2 0 0,-1 0 0,0 2 0,-2-4 0,3 1 0,-3-2 0,-3 0 0,2 2 0,-1-3 0,2 3 0,0-6 0,0 1 0,-6 0 0,5-1 0,-10 4 0,9-4 0,-3 1 0,5-2 0,0 0 0,-3 0 0,3 0 0,-3 0 0,1 0 0,-4 5 0,-1-3 0,-2 3 0,4-3 0,1-1 0,-4 1 0,4-2 0,-2 0 0,1 0 0,2 0 0,-3 0 0,3 0 0,-5 0 0,6 0 0,-9 0 0,10 0 0,-4 0 0,5 0 0,-3 0 0,3 0 0,-3 0 0,3-2 0,-3 1 0,0-3 0,0 1 0,-8-3 0,6-2 0,-5 4 0,8-3 0,2 5 0,0-3 0,-5-1 0,3-1 0,-4 1 0,6-7 0,-6 0 0,6 1 0,-6-1 0,11 2 0,-5 2 0,5-2 0,-7 4 0,5 1 0,-5-4 0,7 4 0,-5-4 0,2 2 0,0 0 0,-4-2 0,5 1 0,-5-4 0,4 1 0,0-5 0,-2 3 0,-1-7 0,2 3 0,-7-6 0,9 9 0,-6-8 0,5 7 0,-3-4 0,2 5 0,-1-2 0,4 6 0,-1-6 0,2 8 0,-3-4 0,3 5 0,-3 0 0,3 0 0,-2 1 0,1 1 0,-6-4 0,6 2 0,-4 0 0,3 0 0,1 3 0,-1-3 0,0 3 0,2-3 0,-3-2 0,1 1 0,-4-11 0,2 10 0,-2-6 0,6 5 0,-2-7 0,1 3 0,-2-5 0,3 2 0,-2 3 0,1-5 0,-1 8 0,-1-2 0,3 4 0,-3-1 0,3 0 0,-2 3 0,-1 0 0,1 3 0,-1-2 0,1 1 0,-1-4 0,-2-1 0,-1-1 0,1 1 0,0 1 0,2 5 0,-2-3 0,5 0 0,-5 0 0,2-3 0,-2 1 0,-1 1 0,3 2 0,-1-4 0,1 5 0,0-10 0,0 10 0,1-5 0,-1 6 0,-2 0 0,3 0 0,-3-2 0,2-1 0,0-1 0,1 2 0,-3-1 0,1-3 0,-1 2 0,0-1 0,4 2 0,-3 3 0,3-3 0,-3 0 0,1 0 0,-3 0 0,1 1 0,0-4 0,-3-1 0,2 0 0,-2-1 0,3 8 0,-3-6 0,5 6 0,-5-5 0,5 2 0,0-1 0,-1 2 0,-2-4 0,0 2 0,-2-2 0,2-5 0,-1 6 0,0-7 0,0 6 0,1-2 0,3 1 0,-5-5 0,7 6 0,-7-3 0,5 3 0,-2-2 0,2 1 0,-5-5 0,4 6 0,-2-6 0,2 6 0,3-9 0,-4 7 0,5-10 0,-5 13 0,2-6 0,-2 5 0,-1-4 0,3 1 0,-3-6 0,0 5 0,0-6 0,-3 0 0,6 0 0,0-4 0,0-3 0,3 5 0,-9-8 0,7 8 0,-7-9 0,9 7 0,-6-4 0,5 1 0,-4 8 0,5-7 0,-3 9 0,-2-4 0,4 7 0,-4-1 0,5 4 0,-3-2 0,3-3 0,-3 6 0,3-6 0,0 5 0,0-8 0,0 8 0,0-11 0,0 8 0,0-6 0,0 0 0,0 3 0,0-3 0,0-3 0,0 1 0,3-9 0,0 7 0,7-7 0,0 6 0,2-3 0,-2 8 0,5-7 0,-8 6 0,11-7 0,-7 4 0,4-1 0,-3 5 0,6-9 0,-7 7 0,6-4 0,-8 7 0,2 5 0,-2 1 0,1 1 0,-1 1 0,2-5 0,0 6 0,-3 0 0,9-6 0,-7 7 0,16-19 0,-10 9 0,4-4 0,2-4 0,-5 7 0,22-24 0,-16 11 0,12-8 0,-15 12 0,0 4 0,0-4 0,-1 3 0,1-2 0,0-1 0,0 0 0,-1 4 0,0 1 0,0 3 0,-3-4 0,0 3 0,2-6 0,-4 11 0,7-8 0,-5 1 0,4 1 0,-4-3 0,2 4 0,-4-2 0,0 6 0,5-5 0,-9 8 0,7-2 0,-4-3 0,5-3 0,-4 6 0,3-11 0,-5 16 0,-2-5 0,7-3 0,-8 9 0,4-9 0,5-1 0,-10 8 0,13-14 0,-11 15 0,0-5 0,3 0 0,-8 4 0,13-8 0,-11 6 0,8-8 0,-3 5 0,1-6 0,6 2 0,-3-4 0,14-5 0,1-8 0,7 6 0,-2 0 0,-13 17 0,6-8 0,-2 4 0,5-7 0,12-5 0,-12 5 0,7-8 0,-7 8 0,0-4 0,-5 5 0,-1 1 0,-3-1 0,0 4 0,-1 1 0,-4 4 0,-2 0 0,-2 3 0,-3 1 0,0 3 0,-3-3 0,3 3 0,-3-6 0,9-4 0,-7 8 0,10-10 0,-11 14 0,5-5 0,0 0 0,-4 2 0,4-5 0,-3 2 0,-1 3 0,7-5 0,-8 8 0,9-12 0,-9 11 0,6-14 0,-7 14 0,1-4 0,-1 7 0,-4 2 0,7-6 0,-4 4 0,1-4 0,-5 8 0,-3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7T14:24:25.087"/>
    </inkml:context>
    <inkml:brush xml:id="br0">
      <inkml:brushProperty name="width" value="0.1" units="cm"/>
      <inkml:brushProperty name="height" value="0.6" units="cm"/>
      <inkml:brushProperty name="color" value="#849398"/>
      <inkml:brushProperty name="inkEffects" value="pencil"/>
    </inkml:brush>
  </inkml:definitions>
  <inkml:trace contextRef="#ctx0" brushRef="#br0">1 0 16383,'0'0'0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1, lesson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chart: Scatterplot with a mix of circles and squares. See details in notes.</a:t>
            </a:r>
          </a:p>
          <a:p>
            <a:pPr marL="0" marR="0" lvl="0" algn="l" defTabSz="914400" rtl="0" eaLnBrk="1" fontAlgn="auto" latinLnBrk="0" hangingPunct="1">
              <a:buClrTx/>
              <a:buSzTx/>
              <a:buFontTx/>
              <a:buNone/>
              <a:tabLst/>
              <a:defRPr/>
            </a:pPr>
            <a:r>
              <a:rPr lang="en-US" dirty="0"/>
              <a:t>~Alt text – supervised learning: Classification (category).</a:t>
            </a:r>
          </a:p>
          <a:p>
            <a:pPr marL="0" marR="0" lvl="0" algn="l" defTabSz="914400" rtl="0" eaLnBrk="1" fontAlgn="auto" latinLnBrk="0" hangingPunct="1">
              <a:buClrTx/>
              <a:buSzTx/>
              <a:buFontTx/>
              <a:buNone/>
              <a:tabLst/>
              <a:defRPr/>
            </a:pPr>
            <a:r>
              <a:rPr lang="en-US" dirty="0"/>
              <a:t>~Alt text – table: Table with five columns related to the scatterplot. See detail in notes.</a:t>
            </a:r>
          </a:p>
          <a:p>
            <a:pPr marL="0" marR="0" lvl="0" algn="l" defTabSz="914400" rtl="0" eaLnBrk="1" fontAlgn="auto" latinLnBrk="0" hangingPunct="1">
              <a:buClrTx/>
              <a:buSzTx/>
              <a:buFontTx/>
              <a:buNone/>
              <a:tabLst/>
              <a:defRPr/>
            </a:pPr>
            <a:r>
              <a:rPr lang="en-US" dirty="0"/>
              <a:t>~</a:t>
            </a:r>
          </a:p>
          <a:p>
            <a:pPr marL="0" marR="0" lvl="0" algn="l" defTabSz="914400" rtl="0" eaLnBrk="1" fontAlgn="auto" latinLnBrk="0" hangingPunct="1">
              <a:buClrTx/>
              <a:buSzTx/>
              <a:buFontTx/>
              <a:buNone/>
              <a:tabLst/>
              <a:defRPr/>
            </a:pPr>
            <a:r>
              <a:rPr lang="en-US" b="1" dirty="0"/>
              <a:t>Image 1 description: </a:t>
            </a:r>
            <a:r>
              <a:rPr lang="en-US" b="0" dirty="0"/>
              <a:t>Sc</a:t>
            </a:r>
            <a:r>
              <a:rPr lang="en-US" dirty="0"/>
              <a:t>atterplot with a mix of circles and squares. Days published is the y axis, and number of pages is the x axis. The circles represent nonfiction, and the squares represent fiction. The data is divided into multiple rectangular regions that represent each category. The left region is mostly circles, and the right region is mostly squares. The regions represent the way the model classifies data in this dataset. </a:t>
            </a:r>
            <a:r>
              <a:rPr lang="en-US" b="1" dirty="0"/>
              <a:t>End description.</a:t>
            </a:r>
          </a:p>
          <a:p>
            <a:pPr marL="0" marR="0" lvl="0" algn="l" defTabSz="914400" rtl="0" eaLnBrk="1" fontAlgn="auto" latinLnBrk="0" hangingPunct="1">
              <a:buClrTx/>
              <a:buSzTx/>
              <a:buFontTx/>
              <a:buNone/>
              <a:tabLst/>
              <a:defRPr/>
            </a:pPr>
            <a:endParaRPr lang="en-US" dirty="0"/>
          </a:p>
          <a:p>
            <a:pPr marL="0" marR="0" lvl="0" algn="l" defTabSz="914400" rtl="0" eaLnBrk="1" fontAlgn="auto" latinLnBrk="0" hangingPunct="1">
              <a:buClrTx/>
              <a:buSzTx/>
              <a:buFontTx/>
              <a:buNone/>
              <a:tabLst/>
              <a:defRPr/>
            </a:pPr>
            <a:r>
              <a:rPr lang="en-US" b="1" dirty="0"/>
              <a:t>Image 2 description: </a:t>
            </a:r>
            <a:r>
              <a:rPr lang="en-US" dirty="0"/>
              <a:t>A table with five columns: fiction, number of pages, days pub., language, and number of reviews. Fiction is noted as the label, and the values in the fiction column are 0 for nonfiction or 1 for fiction. The remaining columns are marked as features. Fiction, number of pages, and days pub are circled to show that the data on the scatterplot is based on these three columns. </a:t>
            </a:r>
            <a:r>
              <a:rPr lang="en-US" b="1" dirty="0"/>
              <a:t>End description. </a:t>
            </a:r>
          </a:p>
          <a:p>
            <a:endParaRPr lang="en-US" dirty="0"/>
          </a:p>
          <a:p>
            <a:r>
              <a:rPr lang="en-US" dirty="0"/>
              <a:t>If you’d rather know whether a particular book is fiction or nonfiction, that would be a classification problem. Classification aims to learn the relationships between input features and an output variable, with the scope of separating the data into classes or groups.</a:t>
            </a:r>
          </a:p>
          <a:p>
            <a:endParaRPr lang="en-US" dirty="0"/>
          </a:p>
          <a:p>
            <a:pPr marL="0" marR="0" lvl="0" algn="l" defTabSz="914400" rtl="0" eaLnBrk="1" fontAlgn="auto" latinLnBrk="0" hangingPunct="1">
              <a:buClrTx/>
              <a:buSzTx/>
              <a:buFontTx/>
              <a:buNone/>
              <a:tabLst/>
              <a:defRPr/>
            </a:pPr>
            <a:r>
              <a:rPr lang="en-US" dirty="0"/>
              <a:t>The main difference between regression and classification is that the output variable in regression is numerical (or continuous), while the output variable for classification is categorical (or discrete).</a:t>
            </a:r>
          </a:p>
          <a:p>
            <a:endParaRPr lang="en-US" dirty="0"/>
          </a:p>
          <a:p>
            <a:r>
              <a:rPr lang="en-US" dirty="0"/>
              <a:t>The example on the slide shows a binary classification scenario—that is, there are only two classes.</a:t>
            </a:r>
          </a:p>
          <a:p>
            <a:endParaRPr lang="en-US" dirty="0"/>
          </a:p>
          <a:p>
            <a:r>
              <a:rPr lang="en-US" dirty="0"/>
              <a:t>Some ML algorithms that you can use to build classification models are logistic regression, support vector machines, KNN, decision trees, and neural networks.</a:t>
            </a:r>
          </a:p>
        </p:txBody>
      </p:sp>
    </p:spTree>
    <p:extLst>
      <p:ext uri="{BB962C8B-B14F-4D97-AF65-F5344CB8AC3E}">
        <p14:creationId xmlns:p14="http://schemas.microsoft.com/office/powerpoint/2010/main" val="143527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1, lesson 4</a:t>
            </a:r>
          </a:p>
          <a:p>
            <a:pPr marL="0" marR="0" lvl="0" indent="0" algn="l" defTabSz="914400" rtl="0" eaLnBrk="1" fontAlgn="auto" latinLnBrk="0" hangingPunct="1">
              <a:buClrTx/>
              <a:buSzTx/>
              <a:buFontTx/>
              <a:buNone/>
              <a:tabLst/>
              <a:defRPr/>
            </a:pPr>
            <a:r>
              <a:rPr lang="en-US" b="0" u="none" dirty="0">
                <a:latin typeface="+mn-lt"/>
              </a:rPr>
              <a:t>~Alt text – matrix: Confusion matrix that shows 15 true positives, 1 false negative, 3 false positives, and 18 true negatives.</a:t>
            </a:r>
          </a:p>
          <a:p>
            <a:pPr marL="0" marR="0" lvl="0" indent="0" algn="l" defTabSz="914400" rtl="0" eaLnBrk="1" fontAlgn="auto" latinLnBrk="0" hangingPunct="1">
              <a:buClrTx/>
              <a:buSzTx/>
              <a:buFontTx/>
              <a:buNone/>
              <a:tabLst/>
              <a:defRPr/>
            </a:pPr>
            <a:r>
              <a:rPr lang="en-US" b="0" u="none" dirty="0">
                <a:latin typeface="+mn-lt"/>
              </a:rPr>
              <a:t>~Alt text – scatterplot: Scatterplot. See details in notes.</a:t>
            </a:r>
          </a:p>
          <a:p>
            <a:pPr marL="0" marR="0" lvl="0" indent="0" algn="l" defTabSz="914400" rtl="0" eaLnBrk="1" fontAlgn="auto" latinLnBrk="0" hangingPunct="1">
              <a:buClrTx/>
              <a:buSzTx/>
              <a:buFontTx/>
              <a:buNone/>
              <a:tabLst/>
              <a:defRPr/>
            </a:pPr>
            <a:r>
              <a:rPr lang="en-US" b="0" u="none" dirty="0">
                <a:latin typeface="+mn-lt"/>
              </a:rPr>
              <a:t>~</a:t>
            </a:r>
          </a:p>
          <a:p>
            <a:pPr marL="0" marR="0" lvl="0" indent="0" algn="l" defTabSz="914400" rtl="0" eaLnBrk="1" fontAlgn="auto" latinLnBrk="0" hangingPunct="1">
              <a:buClrTx/>
              <a:buSzTx/>
              <a:buFontTx/>
              <a:buNone/>
              <a:tabLst/>
              <a:defRPr/>
            </a:pPr>
            <a:r>
              <a:rPr lang="en-US" b="1" u="none" dirty="0">
                <a:latin typeface="+mn-lt"/>
              </a:rPr>
              <a:t>Image description: </a:t>
            </a:r>
            <a:r>
              <a:rPr lang="en-US" sz="1200" b="0" u="none" kern="1200" dirty="0">
                <a:solidFill>
                  <a:schemeClr val="tx1"/>
                </a:solidFill>
                <a:effectLst/>
                <a:latin typeface="+mn-lt"/>
                <a:ea typeface="+mn-ea"/>
                <a:cs typeface="+mn-cs"/>
              </a:rPr>
              <a:t>S</a:t>
            </a:r>
            <a:r>
              <a:rPr lang="en-US" sz="1200" u="none" kern="1200" dirty="0">
                <a:solidFill>
                  <a:schemeClr val="tx1"/>
                </a:solidFill>
                <a:effectLst/>
                <a:latin typeface="+mn-lt"/>
                <a:ea typeface="+mn-ea"/>
                <a:cs typeface="+mn-cs"/>
              </a:rPr>
              <a:t>catterplot with a mix of circles and squares. Days published is the y-axis, and number of pages is the x-axis. The circles represent nonfiction books, and the squares represent fiction books. The data is divided into multiple rectangular regions that represent each category. The left region is mostly circles, and the right region is mostly squares. The regions represent the way the model classifies data in this dataset. </a:t>
            </a:r>
            <a:r>
              <a:rPr lang="en-US" sz="1200" b="1" u="none" kern="1200" dirty="0">
                <a:solidFill>
                  <a:schemeClr val="tx1"/>
                </a:solidFill>
                <a:effectLst/>
                <a:latin typeface="+mn-lt"/>
                <a:ea typeface="+mn-ea"/>
                <a:cs typeface="+mn-cs"/>
              </a:rPr>
              <a:t>End description.</a:t>
            </a:r>
          </a:p>
          <a:p>
            <a:endParaRPr lang="en-US" u="none" dirty="0"/>
          </a:p>
          <a:p>
            <a:r>
              <a:rPr lang="en-US" u="none" dirty="0"/>
              <a:t>How do you evaluate a classification model? You can judge </a:t>
            </a:r>
            <a:r>
              <a:rPr lang="en-US" sz="1200" b="0" i="0" u="none" kern="1200" dirty="0">
                <a:solidFill>
                  <a:schemeClr val="tx1"/>
                </a:solidFill>
                <a:effectLst/>
                <a:latin typeface="+mn-lt"/>
                <a:ea typeface="+mn-ea"/>
                <a:cs typeface="+mn-cs"/>
              </a:rPr>
              <a:t>the performance of the model and its associated errors by examining correctly classified cases compared to incorrectly classified cases.</a:t>
            </a:r>
          </a:p>
          <a:p>
            <a:endParaRPr lang="en-US" sz="1200" b="0" i="0" u="none" kern="1200" dirty="0">
              <a:solidFill>
                <a:schemeClr val="tx1"/>
              </a:solidFill>
              <a:effectLst/>
              <a:latin typeface="+mn-lt"/>
              <a:ea typeface="+mn-ea"/>
              <a:cs typeface="+mn-cs"/>
            </a:endParaRPr>
          </a:p>
          <a:p>
            <a:r>
              <a:rPr lang="en-US" sz="1200" b="0" i="0" u="none" kern="1200" dirty="0">
                <a:solidFill>
                  <a:schemeClr val="tx1"/>
                </a:solidFill>
                <a:effectLst/>
                <a:latin typeface="+mn-lt"/>
                <a:ea typeface="+mn-ea"/>
                <a:cs typeface="+mn-cs"/>
              </a:rPr>
              <a:t>Consider a binary classification task to determine the genre of a book. You can compare the predicted results to the known values. Mark any correct prediction as true and any incorrect prediction as false. Record the results in a confusion matrix (the name reflects that the classifier is sometimes confused and makes mistakes).</a:t>
            </a:r>
          </a:p>
          <a:p>
            <a:endParaRPr lang="en-US" sz="1200" b="0" i="0" u="none" kern="1200" dirty="0">
              <a:solidFill>
                <a:schemeClr val="tx1"/>
              </a:solidFill>
              <a:effectLst/>
              <a:latin typeface="+mn-lt"/>
              <a:ea typeface="+mn-ea"/>
              <a:cs typeface="+mn-cs"/>
            </a:endParaRPr>
          </a:p>
          <a:p>
            <a:r>
              <a:rPr lang="en-US" sz="1200" b="0" i="0" u="none" kern="1200" dirty="0">
                <a:solidFill>
                  <a:schemeClr val="tx1"/>
                </a:solidFill>
                <a:effectLst/>
                <a:latin typeface="+mn-lt"/>
                <a:ea typeface="+mn-ea"/>
                <a:cs typeface="+mn-cs"/>
              </a:rPr>
              <a:t>In this binary classification example, the matrix has two rows and two columns. The columns represent the predicted class labels, and the rows represent the actual class labels. Each cell contains the number of predictions made by the classifier that fall into that cell.</a:t>
            </a:r>
          </a:p>
          <a:p>
            <a:endParaRPr lang="en-US" sz="1200" b="0" i="0" u="none" kern="1200" dirty="0">
              <a:solidFill>
                <a:schemeClr val="tx1"/>
              </a:solidFill>
              <a:effectLst/>
              <a:latin typeface="+mn-lt"/>
              <a:ea typeface="+mn-ea"/>
              <a:cs typeface="+mn-cs"/>
            </a:endParaRPr>
          </a:p>
          <a:p>
            <a:r>
              <a:rPr lang="en-US" sz="1200" b="0" i="0" u="none" kern="1200" dirty="0">
                <a:solidFill>
                  <a:schemeClr val="tx1"/>
                </a:solidFill>
                <a:effectLst/>
                <a:latin typeface="+mn-lt"/>
                <a:ea typeface="+mn-ea"/>
                <a:cs typeface="+mn-cs"/>
              </a:rPr>
              <a:t>This matrix makes it easier to observe relationships between the classifier outputs, and examining the confusion matrix usually indicates whether the classifier is bad or good. In this case, the classifier seems to have done a good job of assigning most data points to their correct classes. A perfect classifier would correctly predict all cases, so high numbers would stay on the diagonal that covers true positive and true negative areas and nothing would fall off this diagonal into the false/error tiles.</a:t>
            </a:r>
          </a:p>
        </p:txBody>
      </p:sp>
    </p:spTree>
    <p:extLst>
      <p:ext uri="{BB962C8B-B14F-4D97-AF65-F5344CB8AC3E}">
        <p14:creationId xmlns:p14="http://schemas.microsoft.com/office/powerpoint/2010/main" val="4077592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1, lesson 4</a:t>
            </a:r>
          </a:p>
          <a:p>
            <a:r>
              <a:rPr lang="en-US" sz="1200" b="0" i="0" u="none" kern="1200" dirty="0">
                <a:solidFill>
                  <a:schemeClr val="tx1"/>
                </a:solidFill>
                <a:effectLst/>
                <a:latin typeface="+mn-lt"/>
                <a:ea typeface="+mn-ea"/>
                <a:cs typeface="+mn-cs"/>
              </a:rPr>
              <a:t>~Equation</a:t>
            </a:r>
          </a:p>
          <a:p>
            <a:r>
              <a:rPr lang="en-US" sz="1200" b="0" i="0" u="none" kern="1200" dirty="0">
                <a:solidFill>
                  <a:schemeClr val="tx1"/>
                </a:solidFill>
                <a:effectLst/>
                <a:latin typeface="+mn-lt"/>
                <a:ea typeface="+mn-ea"/>
                <a:cs typeface="+mn-cs"/>
              </a:rPr>
              <a:t>~</a:t>
            </a:r>
          </a:p>
          <a:p>
            <a:r>
              <a:rPr lang="en-US" sz="1200" b="0" i="0" u="none" kern="1200" dirty="0">
                <a:solidFill>
                  <a:schemeClr val="tx1"/>
                </a:solidFill>
                <a:effectLst/>
                <a:latin typeface="+mn-lt"/>
                <a:ea typeface="+mn-ea"/>
                <a:cs typeface="+mn-cs"/>
              </a:rPr>
              <a:t>While the confusion matrix contains all information of the outcomes of a classifier, it’s rarely used for reporting results because it’s difficult to compare and discuss. Instead, some overall numerical scores are extracted from the confusion matrix.</a:t>
            </a:r>
          </a:p>
          <a:p>
            <a:endParaRPr lang="en-US" sz="1200" b="0" i="0" u="none" kern="1200" dirty="0">
              <a:solidFill>
                <a:schemeClr val="tx1"/>
              </a:solidFill>
              <a:effectLst/>
              <a:latin typeface="+mn-lt"/>
              <a:ea typeface="+mn-ea"/>
              <a:cs typeface="+mn-cs"/>
            </a:endParaRPr>
          </a:p>
          <a:p>
            <a:pPr algn="l"/>
            <a:r>
              <a:rPr lang="en-US" b="0" i="0" dirty="0">
                <a:effectLst/>
                <a:latin typeface="Söhne"/>
              </a:rPr>
              <a:t>To calculate the accuracy of an ML model on a training set or validation set, you can use the following formula:</a:t>
            </a:r>
          </a:p>
          <a:p>
            <a:r>
              <a:rPr lang="en-US" dirty="0">
                <a:effectLst/>
              </a:rPr>
              <a:t>accuracy = (TP + TN) / (TP + FP + TN + FN)</a:t>
            </a:r>
          </a:p>
        </p:txBody>
      </p:sp>
    </p:spTree>
    <p:extLst>
      <p:ext uri="{BB962C8B-B14F-4D97-AF65-F5344CB8AC3E}">
        <p14:creationId xmlns:p14="http://schemas.microsoft.com/office/powerpoint/2010/main" val="2854898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6953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 note: Slide is from Machine Learning through Application course, mod 2, lesson 4</a:t>
            </a:r>
          </a:p>
          <a:p>
            <a:r>
              <a:rPr lang="en-US" dirty="0"/>
              <a:t>~Alt text – features-rules-target: Flowchart of the ideal result for an ML model where features are used to create rules that output the target value.</a:t>
            </a:r>
          </a:p>
          <a:p>
            <a:r>
              <a:rPr lang="en-US" dirty="0"/>
              <a:t>~Alt text – features-rules-prediction: Flowchart of the real result for an ML model where features are used to create rules that output a prediction.</a:t>
            </a:r>
          </a:p>
          <a:p>
            <a:r>
              <a:rPr lang="en-US" dirty="0"/>
              <a:t>~Alt text – arrow: Arrow indicates a difference, or error, between the target and predicted value.</a:t>
            </a:r>
          </a:p>
          <a:p>
            <a:r>
              <a:rPr lang="en-US" dirty="0"/>
              <a:t>~</a:t>
            </a:r>
          </a:p>
          <a:p>
            <a:r>
              <a:rPr lang="en-US" dirty="0"/>
              <a:t>Every ML model aims to take in the model features and match the model target. In reality, almost all ML models take in the model features and make model predictions that rarely match the model target exactly. Some error occurs.</a:t>
            </a:r>
          </a:p>
          <a:p>
            <a:endParaRPr lang="en-US" dirty="0"/>
          </a:p>
          <a:p>
            <a:r>
              <a:rPr lang="en-US" dirty="0"/>
              <a:t>The key focus of ML is learning better models where the overall model error gets smaller—ideally, as small as possible!</a:t>
            </a:r>
          </a:p>
        </p:txBody>
      </p:sp>
    </p:spTree>
    <p:extLst>
      <p:ext uri="{BB962C8B-B14F-4D97-AF65-F5344CB8AC3E}">
        <p14:creationId xmlns:p14="http://schemas.microsoft.com/office/powerpoint/2010/main" val="595305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understand how the loss function is applied in neural networks, let's briefly review how it works in other areas of ML.</a:t>
            </a:r>
            <a:endParaRPr lang="en-US" dirty="0"/>
          </a:p>
        </p:txBody>
      </p:sp>
    </p:spTree>
    <p:extLst>
      <p:ext uri="{BB962C8B-B14F-4D97-AF65-F5344CB8AC3E}">
        <p14:creationId xmlns:p14="http://schemas.microsoft.com/office/powerpoint/2010/main" val="3820277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a:r>
              <a:rPr lang="en-US" sz="1200" b="0" dirty="0">
                <a:solidFill>
                  <a:schemeClr val="tx1"/>
                </a:solidFill>
                <a:latin typeface="+mn-lt"/>
                <a:ea typeface="Amazon Ember Light" panose="020B0403020204020204" pitchFamily="34" charset="0"/>
                <a:cs typeface="Amazon Ember Light" panose="020B0403020204020204" pitchFamily="34" charset="0"/>
              </a:rPr>
              <a:t>For binary classification problems: The </a:t>
            </a:r>
            <a:r>
              <a:rPr lang="en-US" dirty="0"/>
              <a:t>logarithmic loss </a:t>
            </a:r>
            <a:r>
              <a:rPr lang="en-US" sz="1200" b="0" dirty="0">
                <a:solidFill>
                  <a:schemeClr val="tx1"/>
                </a:solidFill>
                <a:latin typeface="+mn-lt"/>
                <a:ea typeface="Amazon Ember Light" panose="020B0403020204020204" pitchFamily="34" charset="0"/>
                <a:cs typeface="Amazon Ember Light" panose="020B0403020204020204" pitchFamily="34" charset="0"/>
              </a:rPr>
              <a:t>function is a good choice because it outputs values in the range (0,1), which can be interpreted as the probability for each class. For example, </a:t>
            </a:r>
            <a:r>
              <a:rPr lang="en-US" sz="1200" b="0" i="0" kern="1200" dirty="0">
                <a:solidFill>
                  <a:schemeClr val="tx1"/>
                </a:solidFill>
                <a:effectLst/>
                <a:latin typeface="+mn-lt"/>
                <a:ea typeface="+mn-ea"/>
                <a:cs typeface="+mn-cs"/>
              </a:rPr>
              <a:t>an output value of 0.89 suggests an 89 percent chance that the data point is class 1 and an 11 percent chance of being class 0.</a:t>
            </a:r>
            <a:endParaRPr lang="en-US" sz="1200" b="0" i="0" dirty="0">
              <a:solidFill>
                <a:schemeClr val="tx1"/>
              </a:solidFill>
              <a:latin typeface="+mn-lt"/>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latin typeface="+mn-lt"/>
              <a:ea typeface="Amazon Ember Light" panose="020B0403020204020204" pitchFamily="34" charset="0"/>
              <a:cs typeface="Amazon Ember Light" panose="020B0403020204020204" pitchFamily="34" charset="0"/>
            </a:endParaRPr>
          </a:p>
          <a:p>
            <a:pPr marR="0" lvl="0" algn="l" defTabSz="914400" rtl="0" eaLnBrk="1" fontAlgn="auto" latinLnBrk="0" hangingPunct="1">
              <a:lnSpc>
                <a:spcPct val="100000"/>
              </a:lnSpc>
              <a:spcBef>
                <a:spcPts val="0"/>
              </a:spcBef>
              <a:spcAft>
                <a:spcPts val="0"/>
              </a:spcAft>
              <a:buClrTx/>
              <a:buSzTx/>
              <a:tabLst/>
              <a:defRPr/>
            </a:pPr>
            <a:r>
              <a:rPr lang="en-US" sz="1200" b="0" dirty="0">
                <a:solidFill>
                  <a:schemeClr val="tx1"/>
                </a:solidFill>
                <a:latin typeface="+mn-lt"/>
                <a:ea typeface="Amazon Ember Light" panose="020B0403020204020204" pitchFamily="34" charset="0"/>
                <a:cs typeface="Amazon Ember Light" panose="020B0403020204020204" pitchFamily="34" charset="0"/>
              </a:rPr>
              <a:t>For regression: A good choice for an output activation function is the linear function, as seen with linear regression, or the rectified linear unit (ReLU) if negative values are not of interest.</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781481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Remember: To measure the estimation quality of a network, you compare the true values, y, to the predicted values, y_hat, by defining a loss function, L(w).</a:t>
                </a:r>
              </a:p>
            </p:txBody>
          </p:sp>
        </mc:Choice>
        <mc:Fallback xmlns="">
          <p:sp>
            <p:nvSpPr>
              <p:cNvPr id="3" name="Notes Placeholder 2"/>
              <p:cNvSpPr>
                <a:spLocks noGrp="1"/>
              </p:cNvSpPr>
              <p:nvPr>
                <p:ph type="body" idx="1"/>
              </p:nvPr>
            </p:nvSpPr>
            <p:spPr/>
            <p:txBody>
              <a:bodyPr/>
              <a:lstStyle/>
              <a:p>
                <a:r>
                  <a:rPr lang="en-US" dirty="0"/>
                  <a:t>~Equations</a:t>
                </a:r>
              </a:p>
              <a:p>
                <a:r>
                  <a:rPr lang="en-US" dirty="0"/>
                  <a:t>~</a:t>
                </a:r>
              </a:p>
              <a:p>
                <a:r>
                  <a:rPr lang="en-US" dirty="0"/>
                  <a:t>Remember: To measure the estimation quality of a network, we compare the true values, </a:t>
                </a:r>
                <a:r>
                  <a:rPr lang="en-US" i="0">
                    <a:latin typeface="Cambria Math" panose="02040503050406030204" pitchFamily="18" charset="0"/>
                  </a:rPr>
                  <a:t>𝑦</a:t>
                </a:r>
                <a:r>
                  <a:rPr lang="en-US" dirty="0"/>
                  <a:t>, to the predicted values, </a:t>
                </a:r>
                <a:r>
                  <a:rPr lang="en-US" i="0">
                    <a:latin typeface="Cambria Math" panose="02040503050406030204" pitchFamily="18" charset="0"/>
                  </a:rPr>
                  <a:t>𝑦 ̂, </a:t>
                </a:r>
                <a:r>
                  <a:rPr lang="en-US" dirty="0"/>
                  <a:t>by defining a loss function L(w).</a:t>
                </a:r>
              </a:p>
            </p:txBody>
          </p:sp>
        </mc:Fallback>
      </mc:AlternateContent>
    </p:spTree>
    <p:extLst>
      <p:ext uri="{BB962C8B-B14F-4D97-AF65-F5344CB8AC3E}">
        <p14:creationId xmlns:p14="http://schemas.microsoft.com/office/powerpoint/2010/main" val="1835449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2, lesson 4</a:t>
            </a:r>
          </a:p>
          <a:p>
            <a:r>
              <a:rPr lang="en-US" dirty="0"/>
              <a:t>~Alt text: Graph that shows how the gradient descent algorithm takes small steps toward the function’s local minimum.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~w_{new} = w_{current} - step\_ size * gradient</a:t>
            </a:r>
          </a:p>
          <a:p>
            <a:r>
              <a:rPr lang="en-US" dirty="0"/>
              <a:t>~</a:t>
            </a:r>
          </a:p>
          <a:p>
            <a:r>
              <a:rPr lang="en-US" dirty="0"/>
              <a:t>To summarize, this is the gradient descent method. It uses gradients to find the minimum of a function iteratively. Specifically, you take steps that are proportional to the gradient size toward the minimum—in the opposite direction of the gradient.</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r>
              <a:rPr lang="en-US" dirty="0"/>
              <a:t>Gradient descent algorithm: From any initial point w (presumably not at the minimum so the gradient isn’t zero), move toward the minimum. Update the w by small or large steps in the opposite direction of the gradient.</a:t>
            </a:r>
          </a:p>
          <a:p>
            <a:endParaRPr lang="en-US" dirty="0"/>
          </a:p>
          <a:p>
            <a:r>
              <a:rPr lang="en-US" dirty="0"/>
              <a:t>The size of the update is controlled by the step size parameter, also known as the learning rate. If the step size is too small, the algorithm might take a long time to converge or might never reach the global minimum.</a:t>
            </a:r>
          </a:p>
          <a:p>
            <a:endParaRPr lang="en-US" dirty="0"/>
          </a:p>
          <a:p>
            <a:r>
              <a:rPr lang="en-US" dirty="0"/>
              <a:t>More complicated scenarios can also occur. For example, when the step size is too large, the function might jump back and forth over the minimum and never converge.</a:t>
            </a:r>
          </a:p>
        </p:txBody>
      </p:sp>
    </p:spTree>
    <p:extLst>
      <p:ext uri="{BB962C8B-B14F-4D97-AF65-F5344CB8AC3E}">
        <p14:creationId xmlns:p14="http://schemas.microsoft.com/office/powerpoint/2010/main" val="4143867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9349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1, lesson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Data points from two different classes are plotted, with a linear classifier that separates the two classes.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 scores on the training dataset (high regression errors, R</a:t>
            </a:r>
            <a:r>
              <a:rPr lang="en-US" baseline="30000" dirty="0"/>
              <a:t>2</a:t>
            </a:r>
            <a:r>
              <a:rPr lang="en-US" baseline="0" dirty="0"/>
              <a:t> that is negative or close to zero</a:t>
            </a:r>
            <a:r>
              <a:rPr lang="en-US" dirty="0"/>
              <a:t>, or classification metrics close to 0) are indicators that the model didn’t learn much. It is not fit to do the task it is training for. The model is underfitting.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means that the model did not capture the important patterns in the training dataset. </a:t>
            </a:r>
            <a:r>
              <a:rPr lang="en-US" b="0" dirty="0"/>
              <a:t>An underfitting model does not perform well during training and is not expected to </a:t>
            </a:r>
            <a:r>
              <a:rPr lang="en-US" sz="1200" b="0" kern="1200" dirty="0">
                <a:solidFill>
                  <a:schemeClr val="tx1"/>
                </a:solidFill>
                <a:effectLst/>
                <a:latin typeface="+mn-lt"/>
                <a:ea typeface="+mn-ea"/>
                <a:cs typeface="+mn-cs"/>
              </a:rPr>
              <a:t>generalize to new data.</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Adjusting model hyperparameters could help to address overfitting. You might also need to return to the data processing or feature engineering steps in the lifecycle. Sometimes, switching to another ML algorithm altogether is a better solution.</a:t>
            </a:r>
            <a:endParaRPr lang="en-US" dirty="0"/>
          </a:p>
        </p:txBody>
      </p:sp>
    </p:spTree>
    <p:extLst>
      <p:ext uri="{BB962C8B-B14F-4D97-AF65-F5344CB8AC3E}">
        <p14:creationId xmlns:p14="http://schemas.microsoft.com/office/powerpoint/2010/main" val="1514369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1, lesson 4</a:t>
            </a:r>
          </a:p>
          <a:p>
            <a:r>
              <a:rPr lang="en-US" b="0" dirty="0">
                <a:latin typeface="+mn-lt"/>
              </a:rPr>
              <a:t>~Alt text: </a:t>
            </a:r>
            <a:r>
              <a:rPr lang="en-US" dirty="0"/>
              <a:t>Data points from two different classes are plotted</a:t>
            </a:r>
            <a:r>
              <a:rPr lang="en-US" b="0" dirty="0">
                <a:latin typeface="+mn-lt"/>
              </a:rPr>
              <a:t>, with a complex classifier that separates the two classes.</a:t>
            </a:r>
          </a:p>
          <a:p>
            <a:r>
              <a:rPr lang="en-US" b="0" dirty="0">
                <a:latin typeface="+mn-lt"/>
              </a:rPr>
              <a:t>~</a:t>
            </a:r>
          </a:p>
          <a:p>
            <a:r>
              <a:rPr lang="en-US" b="0" dirty="0">
                <a:latin typeface="+mn-lt"/>
              </a:rPr>
              <a:t>At the other extreme, and more common in ML, is when the model works well on the training dataset but doesn’t work with the validation or test dataset.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 can this be? The model learns everything about the training data, including every detail and noise in the training data, but this can negatively impact the performance of the model on future data. All those details and noise that the model picked from the training data as rules might not apply to new data. The model didn’t find generalizable patterns, so the model might not be able to generalize.</a:t>
            </a:r>
          </a:p>
          <a:p>
            <a:endParaRPr lang="en-US" sz="1200" b="0" i="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This describes the trickiest but most common problem in ML: overfitting.</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Several techniques are available to lessen the chance of, or amount of, overfitting. One method is to reduce the generalization gap that is observed between performance scores on training and validation datasets. At the very least, you need to ensure that you train and validate model performance on different datasets.</a:t>
            </a:r>
            <a:endParaRPr lang="en-US" sz="1200" kern="1200" dirty="0">
              <a:solidFill>
                <a:schemeClr val="tx1"/>
              </a:solidFill>
              <a:effectLst/>
              <a:latin typeface="Amazon Ember Light" panose="020B0403020204020204" pitchFamily="34" charset="0"/>
              <a:ea typeface="+mn-ea"/>
              <a:cs typeface="+mn-cs"/>
            </a:endParaRPr>
          </a:p>
        </p:txBody>
      </p:sp>
    </p:spTree>
    <p:extLst>
      <p:ext uri="{BB962C8B-B14F-4D97-AF65-F5344CB8AC3E}">
        <p14:creationId xmlns:p14="http://schemas.microsoft.com/office/powerpoint/2010/main" val="94347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~Dev note: Slide is from Machine Learning through Application course, mod 1, lesson 4</a:t>
            </a:r>
          </a:p>
          <a:p>
            <a:pPr fontAlgn="base"/>
            <a:r>
              <a:rPr lang="en-US" sz="1200" b="0" kern="1200" dirty="0">
                <a:solidFill>
                  <a:schemeClr val="tx1"/>
                </a:solidFill>
                <a:effectLst/>
                <a:latin typeface="+mn-lt"/>
                <a:ea typeface="+mn-ea"/>
                <a:cs typeface="+mn-cs"/>
              </a:rPr>
              <a:t>~Alt text: </a:t>
            </a:r>
            <a:r>
              <a:rPr lang="en-US" dirty="0"/>
              <a:t>Data points plotted. See details in notes.</a:t>
            </a:r>
          </a:p>
          <a:p>
            <a:pPr fontAlgn="base"/>
            <a:r>
              <a:rPr lang="en-US" sz="1200" b="0" kern="1200" dirty="0">
                <a:solidFill>
                  <a:schemeClr val="tx1"/>
                </a:solidFill>
                <a:effectLst/>
                <a:latin typeface="+mn-lt"/>
                <a:ea typeface="+mn-ea"/>
                <a:cs typeface="+mn-cs"/>
              </a:rPr>
              <a:t>~</a:t>
            </a:r>
          </a:p>
          <a:p>
            <a:pPr fontAlgn="base"/>
            <a:r>
              <a:rPr lang="en-US" sz="1200" b="1" kern="1200" dirty="0">
                <a:solidFill>
                  <a:schemeClr val="tx1"/>
                </a:solidFill>
                <a:effectLst/>
                <a:latin typeface="+mn-lt"/>
                <a:ea typeface="+mn-ea"/>
                <a:cs typeface="+mn-cs"/>
              </a:rPr>
              <a:t>Image description: </a:t>
            </a:r>
            <a:r>
              <a:rPr lang="en-US" sz="1200" b="0" kern="1200" dirty="0">
                <a:solidFill>
                  <a:schemeClr val="tx1"/>
                </a:solidFill>
                <a:effectLst/>
                <a:latin typeface="+mn-lt"/>
                <a:ea typeface="+mn-ea"/>
                <a:cs typeface="+mn-cs"/>
              </a:rPr>
              <a:t>Data points from two different classes are plotted. A curve separates them well (most classes are on the correct side of the line). </a:t>
            </a:r>
            <a:r>
              <a:rPr lang="en-US" sz="1200" b="1" kern="1200" dirty="0">
                <a:solidFill>
                  <a:schemeClr val="tx1"/>
                </a:solidFill>
                <a:effectLst/>
                <a:latin typeface="+mn-lt"/>
                <a:ea typeface="+mn-ea"/>
                <a:cs typeface="+mn-cs"/>
              </a:rPr>
              <a:t>End description.</a:t>
            </a:r>
          </a:p>
          <a:p>
            <a:pPr fontAlgn="base"/>
            <a:endParaRPr lang="en-US" sz="1200" b="0" kern="1200" dirty="0">
              <a:solidFill>
                <a:schemeClr val="tx1"/>
              </a:solidFill>
              <a:effectLst/>
              <a:latin typeface="+mn-lt"/>
              <a:ea typeface="+mn-ea"/>
              <a:cs typeface="+mn-cs"/>
            </a:endParaRPr>
          </a:p>
          <a:p>
            <a:pPr fontAlgn="base"/>
            <a:r>
              <a:rPr lang="en-US" sz="1200" b="0" kern="1200" dirty="0">
                <a:solidFill>
                  <a:schemeClr val="tx1"/>
                </a:solidFill>
                <a:effectLst/>
                <a:latin typeface="+mn-lt"/>
                <a:ea typeface="+mn-ea"/>
                <a:cs typeface="+mn-cs"/>
              </a:rPr>
              <a:t>Ideally, you want to build ML models that perform somewhere in between the two extremes of underfitting and overfitting. This ideal state is what a good (appropriate) fit would be.</a:t>
            </a:r>
          </a:p>
          <a:p>
            <a:pPr fontAlgn="base"/>
            <a:endParaRPr lang="en-US" sz="1200" b="0" kern="1200" dirty="0">
              <a:solidFill>
                <a:schemeClr val="tx1"/>
              </a:solidFill>
              <a:effectLst/>
              <a:latin typeface="+mn-lt"/>
              <a:ea typeface="+mn-ea"/>
              <a:cs typeface="+mn-cs"/>
            </a:endParaRPr>
          </a:p>
          <a:p>
            <a:pPr fontAlgn="base"/>
            <a:r>
              <a:rPr lang="en-US" sz="1200" b="0" kern="1200" dirty="0">
                <a:solidFill>
                  <a:schemeClr val="tx1"/>
                </a:solidFill>
                <a:effectLst/>
                <a:latin typeface="+mn-lt"/>
                <a:ea typeface="+mn-ea"/>
                <a:cs typeface="+mn-cs"/>
              </a:rPr>
              <a:t>To get an appropriate fit, you need to compromise on model performance on the training set so that the model pays less attention to the noise in the dataset and concentrates more on the patterns that can be generalized. This will help the model to successfully make predictions on future unseen data samples.</a:t>
            </a:r>
          </a:p>
          <a:p>
            <a:pPr fontAlgn="base"/>
            <a:endParaRPr lang="en-US" sz="1200" b="0" kern="1200" dirty="0">
              <a:solidFill>
                <a:schemeClr val="tx1"/>
              </a:solidFill>
              <a:effectLst/>
              <a:latin typeface="+mn-lt"/>
              <a:ea typeface="+mn-ea"/>
              <a:cs typeface="+mn-cs"/>
            </a:endParaRPr>
          </a:p>
          <a:p>
            <a:pPr marL="0" indent="0" fontAlgn="base">
              <a:buFontTx/>
              <a:buNone/>
            </a:pPr>
            <a:r>
              <a:rPr lang="en-US" sz="1200" b="0" kern="1200" dirty="0">
                <a:solidFill>
                  <a:schemeClr val="tx1"/>
                </a:solidFill>
                <a:effectLst/>
                <a:latin typeface="+mn-lt"/>
                <a:ea typeface="+mn-ea"/>
                <a:cs typeface="+mn-cs"/>
              </a:rPr>
              <a:t>The validation set is helpful for the following reasons:</a:t>
            </a:r>
          </a:p>
          <a:p>
            <a:pPr marL="171450" indent="-171450" fontAlgn="base">
              <a:buFont typeface="Arial" panose="020B0604020202020204" pitchFamily="34" charset="0"/>
              <a:buChar char="•"/>
            </a:pPr>
            <a:r>
              <a:rPr lang="en-US" sz="1200" b="0" kern="1200" dirty="0">
                <a:solidFill>
                  <a:schemeClr val="tx1"/>
                </a:solidFill>
                <a:effectLst/>
                <a:latin typeface="+mn-lt"/>
                <a:ea typeface="+mn-ea"/>
                <a:cs typeface="+mn-cs"/>
              </a:rPr>
              <a:t>Building models on the training set and validating on the validation set</a:t>
            </a:r>
          </a:p>
          <a:p>
            <a:pPr marL="171450" indent="-171450" fontAlgn="base">
              <a:buFont typeface="Arial" panose="020B0604020202020204" pitchFamily="34" charset="0"/>
              <a:buChar char="•"/>
            </a:pPr>
            <a:r>
              <a:rPr lang="en-US" sz="1200" b="0" kern="1200" dirty="0">
                <a:solidFill>
                  <a:schemeClr val="tx1"/>
                </a:solidFill>
                <a:effectLst/>
                <a:latin typeface="+mn-lt"/>
                <a:ea typeface="+mn-ea"/>
                <a:cs typeface="+mn-cs"/>
              </a:rPr>
              <a:t>Monitoring performance metrics for validation in particular</a:t>
            </a:r>
          </a:p>
          <a:p>
            <a:pPr marL="171450" indent="-171450" fontAlgn="base">
              <a:buFont typeface="Arial" panose="020B0604020202020204" pitchFamily="34" charset="0"/>
              <a:buChar char="•"/>
            </a:pPr>
            <a:r>
              <a:rPr lang="en-US" sz="1200" b="0" kern="1200" dirty="0">
                <a:solidFill>
                  <a:schemeClr val="tx1"/>
                </a:solidFill>
                <a:effectLst/>
                <a:latin typeface="+mn-lt"/>
                <a:ea typeface="+mn-ea"/>
                <a:cs typeface="+mn-cs"/>
              </a:rPr>
              <a:t>Aiming for the model that performs “good enough” on both</a:t>
            </a:r>
          </a:p>
          <a:p>
            <a:pPr marL="171450" indent="-171450" fontAlgn="base">
              <a:buFont typeface="Arial" panose="020B0604020202020204" pitchFamily="34" charset="0"/>
              <a:buChar char="•"/>
            </a:pPr>
            <a:r>
              <a:rPr lang="en-US" sz="1200" b="0" kern="1200" dirty="0">
                <a:solidFill>
                  <a:schemeClr val="tx1"/>
                </a:solidFill>
                <a:effectLst/>
                <a:latin typeface="+mn-lt"/>
                <a:ea typeface="+mn-ea"/>
                <a:cs typeface="+mn-cs"/>
                <a:sym typeface="Wingdings" pitchFamily="2" charset="2"/>
              </a:rPr>
              <a:t>Capturing the model that gives the best validation performance</a:t>
            </a:r>
          </a:p>
          <a:p>
            <a:pPr marL="0" indent="0" fontAlgn="base">
              <a:buFontTx/>
              <a:buNone/>
            </a:pPr>
            <a:endParaRPr lang="en-US" sz="1200" b="0" kern="1200" dirty="0">
              <a:solidFill>
                <a:schemeClr val="tx1"/>
              </a:solidFill>
              <a:effectLst/>
              <a:latin typeface="+mn-lt"/>
              <a:ea typeface="+mn-ea"/>
              <a:cs typeface="+mn-cs"/>
              <a:sym typeface="Wingdings" pitchFamily="2" charset="2"/>
            </a:endParaRPr>
          </a:p>
          <a:p>
            <a:pPr marL="0" indent="0" fontAlgn="base">
              <a:buFontTx/>
              <a:buNone/>
            </a:pPr>
            <a:r>
              <a:rPr lang="en-US" sz="1200" b="0" kern="1200" dirty="0">
                <a:solidFill>
                  <a:schemeClr val="tx1"/>
                </a:solidFill>
                <a:effectLst/>
                <a:latin typeface="+mn-lt"/>
                <a:ea typeface="+mn-ea"/>
                <a:cs typeface="+mn-cs"/>
                <a:sym typeface="Wingdings" pitchFamily="2" charset="2"/>
              </a:rPr>
              <a:t>Other than cross-validation, you can use many other ML techniques and ML algorithms to find appropriate-fit models. These techniques and algorithms include the following: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Early stopping: When you train </a:t>
            </a:r>
            <a:r>
              <a:rPr lang="en-US" sz="1200" b="0" u="none" strike="noStrike" kern="1200" dirty="0">
                <a:solidFill>
                  <a:schemeClr val="tx1"/>
                </a:solidFill>
                <a:effectLst/>
                <a:latin typeface="+mn-lt"/>
                <a:ea typeface="+mn-ea"/>
                <a:cs typeface="+mn-cs"/>
              </a:rPr>
              <a:t>an ML model iteratively, </a:t>
            </a:r>
            <a:r>
              <a:rPr lang="en-US" sz="1200" b="0" kern="1200" dirty="0">
                <a:solidFill>
                  <a:schemeClr val="tx1"/>
                </a:solidFill>
                <a:effectLst/>
                <a:latin typeface="+mn-lt"/>
                <a:ea typeface="+mn-ea"/>
                <a:cs typeface="+mn-cs"/>
              </a:rPr>
              <a:t>you can measure how well each iteration of the model performs. Until a certain number of iterations, new iterations improve the model. However, after that point, the model’s ability to generalize can weaken as it begins to overfit the training data.</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Regularization: Regularization refers to a broad range of techniques for artificially forcing your model to be simpler.</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Ensembling: Ensembles are ML methods to combine predictions from multiple separate models.</a:t>
            </a:r>
          </a:p>
        </p:txBody>
      </p:sp>
    </p:spTree>
    <p:extLst>
      <p:ext uri="{BB962C8B-B14F-4D97-AF65-F5344CB8AC3E}">
        <p14:creationId xmlns:p14="http://schemas.microsoft.com/office/powerpoint/2010/main" val="4266754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Neural networks are prone to overfitting. Adding more layers and increasing the number of neurons in the layers can lead to overfitting faster.</a:t>
            </a:r>
          </a:p>
          <a:p>
            <a:endParaRPr lang="en-US" dirty="0"/>
          </a:p>
          <a:p>
            <a:r>
              <a:rPr lang="en-US" dirty="0"/>
              <a:t>Three methods to prevent overfitting:</a:t>
            </a:r>
          </a:p>
          <a:p>
            <a:pPr marL="171450" indent="-171450">
              <a:buFont typeface="Arial" panose="020B0604020202020204" pitchFamily="34" charset="0"/>
              <a:buChar char="•"/>
            </a:pPr>
            <a:r>
              <a:rPr lang="en-US" dirty="0"/>
              <a:t>Early stopping</a:t>
            </a:r>
          </a:p>
          <a:p>
            <a:pPr marL="171450" indent="-171450">
              <a:buFont typeface="Arial" panose="020B0604020202020204" pitchFamily="34" charset="0"/>
              <a:buChar char="•"/>
            </a:pPr>
            <a:r>
              <a:rPr lang="en-US" dirty="0"/>
              <a:t>Weight decay</a:t>
            </a:r>
          </a:p>
          <a:p>
            <a:pPr marL="171450" indent="-171450">
              <a:buFont typeface="Arial" panose="020B0604020202020204" pitchFamily="34" charset="0"/>
              <a:buChar char="•"/>
            </a:pPr>
            <a:r>
              <a:rPr lang="en-US" dirty="0"/>
              <a:t>Dropout</a:t>
            </a:r>
          </a:p>
        </p:txBody>
      </p:sp>
    </p:spTree>
    <p:extLst>
      <p:ext uri="{BB962C8B-B14F-4D97-AF65-F5344CB8AC3E}">
        <p14:creationId xmlns:p14="http://schemas.microsoft.com/office/powerpoint/2010/main" val="3765825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7307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1, lesson 0</a:t>
            </a:r>
          </a:p>
          <a:p>
            <a:pPr marL="0" indent="0">
              <a:buNone/>
            </a:pPr>
            <a:r>
              <a:rPr lang="en-US" dirty="0"/>
              <a:t>~Dev note: Graphic marked as decorative because it is described in the slide notes.</a:t>
            </a:r>
          </a:p>
          <a:p>
            <a:pPr marL="0" indent="0">
              <a:buNone/>
            </a:pPr>
            <a:r>
              <a:rPr lang="en-US" dirty="0"/>
              <a:t>~</a:t>
            </a:r>
          </a:p>
          <a:p>
            <a:pPr marL="0" indent="0">
              <a:buNone/>
            </a:pPr>
            <a:r>
              <a:rPr lang="en-US" dirty="0"/>
              <a:t>When tabular data is used in ML, the rows of the table represent each data sample. The columns represent each feature and the label.</a:t>
            </a:r>
          </a:p>
          <a:p>
            <a:endParaRPr lang="en-US" dirty="0"/>
          </a:p>
          <a:p>
            <a:r>
              <a:rPr lang="en-US" dirty="0"/>
              <a:t>In this table, the features include Month Sold, Year Sold, and Genre, while the label is the Sale Price. Each row is a data sample.</a:t>
            </a:r>
          </a:p>
        </p:txBody>
      </p:sp>
    </p:spTree>
    <p:extLst>
      <p:ext uri="{BB962C8B-B14F-4D97-AF65-F5344CB8AC3E}">
        <p14:creationId xmlns:p14="http://schemas.microsoft.com/office/powerpoint/2010/main" val="2437846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1, lesson 2</a:t>
            </a:r>
          </a:p>
          <a:p>
            <a:r>
              <a:rPr lang="en-US" dirty="0"/>
              <a:t>~Alt text: List of JPG files with their size included.</a:t>
            </a:r>
          </a:p>
          <a:p>
            <a:r>
              <a:rPr lang="en-US" dirty="0"/>
              <a:t>~</a:t>
            </a:r>
          </a:p>
          <a:p>
            <a:r>
              <a:rPr lang="en-US" dirty="0"/>
              <a:t>Another of the most commonly used types of data in ML is image data.</a:t>
            </a:r>
          </a:p>
        </p:txBody>
      </p:sp>
    </p:spTree>
    <p:extLst>
      <p:ext uri="{BB962C8B-B14F-4D97-AF65-F5344CB8AC3E}">
        <p14:creationId xmlns:p14="http://schemas.microsoft.com/office/powerpoint/2010/main" val="3845349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1, lesson 2</a:t>
            </a:r>
          </a:p>
          <a:p>
            <a:r>
              <a:rPr lang="en-US" dirty="0"/>
              <a:t>~</a:t>
            </a:r>
          </a:p>
          <a:p>
            <a:r>
              <a:rPr lang="en-US" dirty="0"/>
              <a:t>The last type of data that is commonly used in ML is text data.</a:t>
            </a:r>
          </a:p>
        </p:txBody>
      </p:sp>
    </p:spTree>
    <p:extLst>
      <p:ext uri="{BB962C8B-B14F-4D97-AF65-F5344CB8AC3E}">
        <p14:creationId xmlns:p14="http://schemas.microsoft.com/office/powerpoint/2010/main" val="14247424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82845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03119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7</a:t>
            </a:r>
          </a:p>
        </p:txBody>
      </p:sp>
    </p:spTree>
    <p:extLst>
      <p:ext uri="{BB962C8B-B14F-4D97-AF65-F5344CB8AC3E}">
        <p14:creationId xmlns:p14="http://schemas.microsoft.com/office/powerpoint/2010/main" val="17041673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dirty="0"/>
              <a:t>~Source graphic for ML lifecycle on slides 8-9, 11-12, and 20-22</a:t>
            </a:r>
          </a:p>
        </p:txBody>
      </p:sp>
    </p:spTree>
    <p:extLst>
      <p:ext uri="{BB962C8B-B14F-4D97-AF65-F5344CB8AC3E}">
        <p14:creationId xmlns:p14="http://schemas.microsoft.com/office/powerpoint/2010/main" val="3356499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8</a:t>
            </a:r>
          </a:p>
        </p:txBody>
      </p:sp>
    </p:spTree>
    <p:extLst>
      <p:ext uri="{BB962C8B-B14F-4D97-AF65-F5344CB8AC3E}">
        <p14:creationId xmlns:p14="http://schemas.microsoft.com/office/powerpoint/2010/main" val="1698190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6" name="Notes Placeholder 5">
            <a:extLst>
              <a:ext uri="{FF2B5EF4-FFF2-40B4-BE49-F238E27FC236}">
                <a16:creationId xmlns:a16="http://schemas.microsoft.com/office/drawing/2014/main" id="{9DF2A7BC-B4D9-4718-9226-C18F64584932}"/>
              </a:ext>
            </a:extLst>
          </p:cNvPr>
          <p:cNvSpPr>
            <a:spLocks noGrp="1"/>
          </p:cNvSpPr>
          <p:nvPr>
            <p:ph type="body" sz="quarter" idx="3"/>
          </p:nvPr>
        </p:nvSpPr>
        <p:spPr/>
        <p:txBody>
          <a:bodyPr/>
          <a:lstStyle/>
          <a:p>
            <a:r>
              <a:rPr lang="en-US" dirty="0"/>
              <a:t>~Source for slide 10</a:t>
            </a:r>
          </a:p>
        </p:txBody>
      </p:sp>
    </p:spTree>
    <p:extLst>
      <p:ext uri="{BB962C8B-B14F-4D97-AF65-F5344CB8AC3E}">
        <p14:creationId xmlns:p14="http://schemas.microsoft.com/office/powerpoint/2010/main" val="16392831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slides 11 and 12</a:t>
            </a:r>
          </a:p>
        </p:txBody>
      </p:sp>
    </p:spTree>
    <p:extLst>
      <p:ext uri="{BB962C8B-B14F-4D97-AF65-F5344CB8AC3E}">
        <p14:creationId xmlns:p14="http://schemas.microsoft.com/office/powerpoint/2010/main" val="1111637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14</a:t>
            </a:r>
          </a:p>
        </p:txBody>
      </p:sp>
    </p:spTree>
    <p:extLst>
      <p:ext uri="{BB962C8B-B14F-4D97-AF65-F5344CB8AC3E}">
        <p14:creationId xmlns:p14="http://schemas.microsoft.com/office/powerpoint/2010/main" val="27194115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18</a:t>
            </a:r>
          </a:p>
        </p:txBody>
      </p:sp>
    </p:spTree>
    <p:extLst>
      <p:ext uri="{BB962C8B-B14F-4D97-AF65-F5344CB8AC3E}">
        <p14:creationId xmlns:p14="http://schemas.microsoft.com/office/powerpoint/2010/main" val="14819653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for slide 20</a:t>
            </a:r>
          </a:p>
        </p:txBody>
      </p:sp>
    </p:spTree>
    <p:extLst>
      <p:ext uri="{BB962C8B-B14F-4D97-AF65-F5344CB8AC3E}">
        <p14:creationId xmlns:p14="http://schemas.microsoft.com/office/powerpoint/2010/main" val="18996647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~Source for slide 21</a:t>
            </a:r>
          </a:p>
        </p:txBody>
      </p:sp>
    </p:spTree>
    <p:extLst>
      <p:ext uri="{BB962C8B-B14F-4D97-AF65-F5344CB8AC3E}">
        <p14:creationId xmlns:p14="http://schemas.microsoft.com/office/powerpoint/2010/main" val="1233940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15292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buFontTx/>
              <a:buNone/>
            </a:pPr>
            <a:r>
              <a:rPr lang="en-US" sz="1200" b="0" kern="1200" dirty="0">
                <a:solidFill>
                  <a:schemeClr val="tx1"/>
                </a:solidFill>
                <a:effectLst/>
                <a:latin typeface="+mn-lt"/>
                <a:ea typeface="+mn-ea"/>
                <a:cs typeface="+mn-cs"/>
              </a:rPr>
              <a:t>~Source for slide 22</a:t>
            </a:r>
          </a:p>
        </p:txBody>
      </p:sp>
    </p:spTree>
    <p:extLst>
      <p:ext uri="{BB962C8B-B14F-4D97-AF65-F5344CB8AC3E}">
        <p14:creationId xmlns:p14="http://schemas.microsoft.com/office/powerpoint/2010/main" val="4446414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~Source for slide 25</a:t>
            </a:r>
          </a:p>
        </p:txBody>
      </p:sp>
    </p:spTree>
    <p:extLst>
      <p:ext uri="{BB962C8B-B14F-4D97-AF65-F5344CB8AC3E}">
        <p14:creationId xmlns:p14="http://schemas.microsoft.com/office/powerpoint/2010/main" val="911063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07804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0254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1, lesson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scatter plot: Scatterplot of data points with a line of best fit. See details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table: Table related to the scatterplot. See detail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supervised learning: Regression (quantity).</a:t>
            </a:r>
          </a:p>
          <a:p>
            <a:pPr marL="0" marR="0" lvl="0" algn="l" defTabSz="914400" rtl="0" eaLnBrk="1" fontAlgn="auto" latinLnBrk="0" hangingPunct="1">
              <a:buClrTx/>
              <a:buSzTx/>
              <a:buFontTx/>
              <a:buNone/>
              <a:tabLst/>
              <a:defRPr/>
            </a:pPr>
            <a:r>
              <a:rPr lang="en-US" dirty="0"/>
              <a:t>~</a:t>
            </a:r>
          </a:p>
          <a:p>
            <a:pPr marL="0" marR="0" lvl="0" algn="l" defTabSz="914400" rtl="0" eaLnBrk="1" fontAlgn="auto" latinLnBrk="0" hangingPunct="1">
              <a:buClrTx/>
              <a:buSzTx/>
              <a:buFontTx/>
              <a:buNone/>
              <a:tabLst/>
              <a:defRPr/>
            </a:pPr>
            <a:r>
              <a:rPr lang="en-US" b="1" dirty="0"/>
              <a:t>Image 1 description: </a:t>
            </a:r>
            <a:r>
              <a:rPr lang="en-US" dirty="0"/>
              <a:t>Scatterplot of data points with a line of best fit. Price is the y axis, and number of pages is the x axis. The line slopes from lower price and fewer pages in the bottom-left corner toward higher price and more pages in the upper-right corner. </a:t>
            </a:r>
            <a:r>
              <a:rPr lang="en-US" b="1" dirty="0"/>
              <a:t>End description.</a:t>
            </a:r>
          </a:p>
          <a:p>
            <a:pPr marL="0" marR="0" lvl="0" algn="l" defTabSz="914400" rtl="0" eaLnBrk="1" fontAlgn="auto" latinLnBrk="0" hangingPunct="1">
              <a:buClrTx/>
              <a:buSzTx/>
              <a:buFontTx/>
              <a:buNone/>
              <a:tabLst/>
              <a:defRPr/>
            </a:pPr>
            <a:endParaRPr lang="en-US" dirty="0"/>
          </a:p>
          <a:p>
            <a:pPr marL="0" marR="0" lvl="0" algn="l" defTabSz="914400" rtl="0" eaLnBrk="1" fontAlgn="auto" latinLnBrk="0" hangingPunct="1">
              <a:buClrTx/>
              <a:buSzTx/>
              <a:buFontTx/>
              <a:buNone/>
              <a:tabLst/>
              <a:defRPr/>
            </a:pPr>
            <a:r>
              <a:rPr lang="en-US" b="1" dirty="0"/>
              <a:t>Image 2 description: </a:t>
            </a:r>
            <a:r>
              <a:rPr lang="en-US" b="0" dirty="0"/>
              <a:t>T</a:t>
            </a:r>
            <a:r>
              <a:rPr lang="en-US" dirty="0"/>
              <a:t>able with five columns: price, number of pages, days published, language, and number of reviews. Price is noted as the label. The remaining columns are marked as features. Price and number of pages are circled to indicate that the data points on the scatterplot are based on these columns. </a:t>
            </a:r>
            <a:r>
              <a:rPr lang="en-US" b="1" dirty="0"/>
              <a:t>End description.</a:t>
            </a:r>
          </a:p>
          <a:p>
            <a:endParaRPr lang="en-US" dirty="0"/>
          </a:p>
          <a:p>
            <a:r>
              <a:rPr lang="en-US" dirty="0"/>
              <a:t>Regression is a popular type of supervised learning problem. Regression aims to learn relationships and correlations between input features and a continuous output variable, with the goal to predict the continuous output variable. For example, the price of a book might depend on a certain combination of the number of pages, days since being published, and language.</a:t>
            </a:r>
          </a:p>
          <a:p>
            <a:endParaRPr lang="en-US" dirty="0"/>
          </a:p>
          <a:p>
            <a:r>
              <a:rPr lang="en-US" dirty="0"/>
              <a:t>The slide shows a simple linear regression model. If you assume that the relationship between the sale price of a book and the number of pages is linear (in other words, as the number of pages increases, the price of the book increases), the line of best fit is a straight line.</a:t>
            </a:r>
          </a:p>
          <a:p>
            <a:endParaRPr lang="en-US" dirty="0"/>
          </a:p>
          <a:p>
            <a:r>
              <a:rPr lang="en-US" dirty="0"/>
              <a:t>Some ML algorithms that you can use to build regression models include linear regression, K-nearest neighbors (KNN), decision trees, and neural networks.</a:t>
            </a:r>
          </a:p>
        </p:txBody>
      </p:sp>
    </p:spTree>
    <p:extLst>
      <p:ext uri="{BB962C8B-B14F-4D97-AF65-F5344CB8AC3E}">
        <p14:creationId xmlns:p14="http://schemas.microsoft.com/office/powerpoint/2010/main" val="1507150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1, lesson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~Alt text – graph: Graph of price compared to number of pages, with a line of best fit. See details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Söhne"/>
              </a:rPr>
              <a:t>Image description: </a:t>
            </a:r>
            <a:r>
              <a:rPr lang="en-US" sz="1200" kern="1200" dirty="0">
                <a:solidFill>
                  <a:schemeClr val="tx1"/>
                </a:solidFill>
                <a:effectLst/>
                <a:latin typeface="+mn-lt"/>
                <a:ea typeface="+mn-ea"/>
                <a:cs typeface="+mn-cs"/>
              </a:rPr>
              <a:t>Graph of price compared to number of pages with a line of best fit (predicted value). The error for each data point (true value) is shown as a vertical line between the data point and the line of best fit. </a:t>
            </a:r>
            <a:r>
              <a:rPr lang="en-US" sz="1200" b="1" kern="1200" dirty="0">
                <a:solidFill>
                  <a:schemeClr val="tx1"/>
                </a:solidFill>
                <a:effectLst/>
                <a:latin typeface="+mn-lt"/>
                <a:ea typeface="+mn-ea"/>
                <a:cs typeface="+mn-cs"/>
              </a:rPr>
              <a:t>End description.</a:t>
            </a:r>
            <a:endParaRPr lang="en-US" b="1" i="0" dirty="0">
              <a:effectLst/>
              <a:latin typeface="Söhne"/>
            </a:endParaRPr>
          </a:p>
          <a:p>
            <a:pPr algn="l"/>
            <a:endParaRPr lang="en-US" b="0" i="0" dirty="0">
              <a:effectLst/>
              <a:latin typeface="Söhne"/>
            </a:endParaRPr>
          </a:p>
          <a:p>
            <a:pPr algn="l"/>
            <a:r>
              <a:rPr lang="en-US" b="0" i="0" dirty="0">
                <a:effectLst/>
                <a:latin typeface="Söhne"/>
              </a:rPr>
              <a:t>In ML, model evaluation is the process of assessing the performance of a trained model on a set of validation data. This involves comparing the model's predictions or decisions to ground truth labels or reference data, and using various metrics to quantify the model's performance.</a:t>
            </a: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379"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Errors are the </a:t>
            </a:r>
            <a:r>
              <a:rPr lang="en-US" sz="1200" b="0" i="0" kern="1200" dirty="0">
                <a:solidFill>
                  <a:schemeClr val="tx1"/>
                </a:solidFill>
                <a:effectLst/>
                <a:latin typeface="+mn-lt"/>
                <a:ea typeface="+mn-ea"/>
                <a:cs typeface="+mn-cs"/>
              </a:rPr>
              <a:t>differences between the target values (y_i , which is represented on the graph by black dots) and the values that were predicted with the regression model (y_hat_i, which are the predictions that sit on the regression line).</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379"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regression metrics look at the overall model errors, and the next slide will describe these metrics. You can look at these errors as absolute values or squared values (so that the negative errors can contribute meaningfully to the overall sum).</a:t>
            </a:r>
          </a:p>
        </p:txBody>
      </p:sp>
    </p:spTree>
    <p:extLst>
      <p:ext uri="{BB962C8B-B14F-4D97-AF65-F5344CB8AC3E}">
        <p14:creationId xmlns:p14="http://schemas.microsoft.com/office/powerpoint/2010/main" val="1924625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1, lesson 4</a:t>
            </a:r>
            <a:endParaRPr lang="en-US" sz="120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~Equation</a:t>
            </a: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a:t>
            </a: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The first metric, mean squared error (MSE), </a:t>
            </a:r>
            <a:r>
              <a:rPr lang="en-US" sz="1200" i="0" kern="1200" dirty="0">
                <a:solidFill>
                  <a:schemeClr val="tx1"/>
                </a:solidFill>
                <a:effectLst/>
                <a:latin typeface="+mn-lt"/>
                <a:ea typeface="+mn-ea"/>
                <a:cs typeface="+mn-cs"/>
              </a:rPr>
              <a:t>is the average of the squared errors. Because MSE squares the error differences, it penalizes even the smallest errors, leading to overestimation of how bad the model is.</a:t>
            </a:r>
          </a:p>
          <a:p>
            <a:pPr marL="0" marR="0" lvl="0" indent="0" algn="l" defTabSz="914379" rtl="0" eaLnBrk="1" fontAlgn="auto" latinLnBrk="0" hangingPunct="1">
              <a:buClrTx/>
              <a:buSzTx/>
              <a:buFontTx/>
              <a:buNone/>
              <a:tabLst/>
              <a:defRPr/>
            </a:pPr>
            <a:endParaRPr lang="en-US" sz="1200" i="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i="0" kern="1200" dirty="0">
                <a:solidFill>
                  <a:schemeClr val="tx1"/>
                </a:solidFill>
                <a:effectLst/>
                <a:latin typeface="+mn-lt"/>
                <a:ea typeface="+mn-ea"/>
                <a:cs typeface="+mn-cs"/>
              </a:rPr>
              <a:t>Another metric is root mean square error (RMSE), which is the square root of the MSE. This is widely used for regression tasks. While MSE </a:t>
            </a:r>
            <a:r>
              <a:rPr lang="en-US" sz="1200" b="0" i="0" kern="1200" dirty="0">
                <a:solidFill>
                  <a:schemeClr val="tx1"/>
                </a:solidFill>
                <a:effectLst/>
                <a:latin typeface="+mn-lt"/>
                <a:ea typeface="+mn-ea"/>
                <a:cs typeface="+mn-cs"/>
              </a:rPr>
              <a:t>reports errors in units squared, RSME reports errors in the original units, which makes it easier to interpret the error.</a:t>
            </a:r>
          </a:p>
          <a:p>
            <a:pPr marL="0" marR="0" lvl="0" indent="0" algn="l" defTabSz="914379" rtl="0" eaLnBrk="1" fontAlgn="auto" latinLnBrk="0" hangingPunct="1">
              <a:buClrTx/>
              <a:buSzTx/>
              <a:buFontTx/>
              <a:buNone/>
              <a:tabLst/>
              <a:defRPr/>
            </a:pPr>
            <a:endParaRPr lang="en-US" sz="1200" b="0" i="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b="0" i="0" kern="1200" dirty="0">
                <a:solidFill>
                  <a:schemeClr val="tx1"/>
                </a:solidFill>
                <a:effectLst/>
                <a:latin typeface="+mn-lt"/>
                <a:ea typeface="+mn-ea"/>
                <a:cs typeface="+mn-cs"/>
              </a:rPr>
              <a:t>You can also look at the mean absolute error (MAE), which is the average of the absolute differences between the target values and the values that the model predicted. Being a linear score, all the individual differences are weighted equally, so MAE is more robust to outliers and does not penalize the errors as extremely as MSE.</a:t>
            </a:r>
          </a:p>
          <a:p>
            <a:pPr marL="0" marR="0" lvl="0" indent="0" algn="l" defTabSz="914379" rtl="0" eaLnBrk="1" fontAlgn="auto" latinLnBrk="0" hangingPunct="1">
              <a:buClrTx/>
              <a:buSzTx/>
              <a:buFontTx/>
              <a:buNone/>
              <a:tabLst/>
              <a:defRPr/>
            </a:pPr>
            <a:endParaRPr lang="en-US" sz="1200" b="0" i="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b="0" i="0" kern="1200" dirty="0">
                <a:solidFill>
                  <a:schemeClr val="tx1"/>
                </a:solidFill>
                <a:effectLst/>
                <a:latin typeface="+mn-lt"/>
                <a:ea typeface="+mn-ea"/>
                <a:cs typeface="+mn-cs"/>
              </a:rPr>
              <a:t>Finally, you can use R², which helps compare the regression model with a constant average baseline model (it predicts averages for all data points). This metric tells how much better the regression is compared to the baseline model.</a:t>
            </a:r>
          </a:p>
          <a:p>
            <a:pPr marL="0" marR="0" lvl="0" indent="0" algn="l" defTabSz="914379" rtl="0" eaLnBrk="1" fontAlgn="auto" latinLnBrk="0" hangingPunct="1">
              <a:buClrTx/>
              <a:buSzTx/>
              <a:buFontTx/>
              <a:buNone/>
              <a:tabLst/>
              <a:defRPr/>
            </a:pPr>
            <a:endParaRPr lang="en-US" sz="1200" b="0" i="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b="0" i="0" kern="1200" dirty="0">
                <a:solidFill>
                  <a:schemeClr val="tx1"/>
                </a:solidFill>
                <a:effectLst/>
                <a:latin typeface="+mn-lt"/>
                <a:ea typeface="+mn-ea"/>
                <a:cs typeface="+mn-cs"/>
              </a:rPr>
              <a:t>With other metrics, lower scores are desirable; R</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is different. Assuming that the ML model will always perform better than the baseline (average) model, R² will take values between 0 and 1. If the model didn’t improve at all over the baseline model and produced the same errors, then R</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is 0 (lowest). For the best regression model, which doesn’t have errors between the predicted and actual values (MSE = 0), R</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will be 1 (highest).</a:t>
            </a:r>
          </a:p>
          <a:p>
            <a:pPr marL="0" marR="0" lvl="0" indent="0" algn="l" defTabSz="914379" rtl="0" eaLnBrk="1" fontAlgn="auto" latinLnBrk="0" hangingPunct="1">
              <a:buClrTx/>
              <a:buSzTx/>
              <a:buFontTx/>
              <a:buNone/>
              <a:tabLst/>
              <a:defRPr/>
            </a:pPr>
            <a:endParaRPr lang="en-US" sz="1200" b="0" i="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While MSE is the most preferred metric for regression tasks, as with other areas of ML, there isn’t a clear choice of which metric to use. Best practice is to monitor a few, depending on the business problem and the dataset.</a:t>
            </a:r>
          </a:p>
          <a:p>
            <a:pPr marL="0" marR="0" lvl="0" indent="0" algn="l" defTabSz="914379" rtl="0" eaLnBrk="1" fontAlgn="auto" latinLnBrk="0" hangingPunct="1">
              <a:buClrTx/>
              <a:buSzTx/>
              <a:buFontTx/>
              <a:buNone/>
              <a:tabLst/>
              <a:defRPr/>
            </a:pP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45217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167291470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7434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2739797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56053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5678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319588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286215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252298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211286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589716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E75D20-AAEC-941E-9AB6-9077AFF25A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2B8CBC-B286-23D7-006B-9A1C93E9D9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502EA6-0D16-4CCB-C42E-198E6879BE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CFF5C-CF8F-D042-9291-E9E11A5F8615}" type="datetimeFigureOut">
              <a:rPr lang="en-US" smtClean="0"/>
              <a:t>7/10/25</a:t>
            </a:fld>
            <a:endParaRPr lang="en-US"/>
          </a:p>
        </p:txBody>
      </p:sp>
      <p:sp>
        <p:nvSpPr>
          <p:cNvPr id="5" name="Footer Placeholder 4">
            <a:extLst>
              <a:ext uri="{FF2B5EF4-FFF2-40B4-BE49-F238E27FC236}">
                <a16:creationId xmlns:a16="http://schemas.microsoft.com/office/drawing/2014/main" id="{B6268D22-2809-E865-4871-CF4CE39CC1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C84860-B7B1-16CC-1845-BFADEF32BD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FBAAF4-16E6-AE4B-B1FA-E5DD8114FC34}" type="slidenum">
              <a:rPr lang="en-US" smtClean="0"/>
              <a:t>‹#›</a:t>
            </a:fld>
            <a:endParaRPr lang="en-US"/>
          </a:p>
        </p:txBody>
      </p:sp>
    </p:spTree>
    <p:extLst>
      <p:ext uri="{BB962C8B-B14F-4D97-AF65-F5344CB8AC3E}">
        <p14:creationId xmlns:p14="http://schemas.microsoft.com/office/powerpoint/2010/main" val="2485985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ags" Target="../tags/tag20.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5.png"/><Relationship Id="rId2" Type="http://schemas.openxmlformats.org/officeDocument/2006/relationships/slideLayout" Target="../slideLayouts/slideLayout4.xml"/><Relationship Id="rId1" Type="http://schemas.openxmlformats.org/officeDocument/2006/relationships/tags" Target="../tags/tag21.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7.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0.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1.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0.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1.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3.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39.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notesSlide" Target="../notesSlides/notesSlide39.xml"/><Relationship Id="rId7" Type="http://schemas.openxmlformats.org/officeDocument/2006/relationships/customXml" Target="../ink/ink2.xml"/><Relationship Id="rId2" Type="http://schemas.openxmlformats.org/officeDocument/2006/relationships/slideLayout" Target="../slideLayouts/slideLayout4.xml"/><Relationship Id="rId1" Type="http://schemas.openxmlformats.org/officeDocument/2006/relationships/tags" Target="../tags/tag46.xml"/><Relationship Id="rId6" Type="http://schemas.openxmlformats.org/officeDocument/2006/relationships/image" Target="NULL"/><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47.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48.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 Id="rId6" Type="http://schemas.openxmlformats.org/officeDocument/2006/relationships/image" Target="../media/image22.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77C74-281A-4D53-BD33-7A46507B4879}"/>
              </a:ext>
            </a:extLst>
          </p:cNvPr>
          <p:cNvSpPr>
            <a:spLocks noGrp="1"/>
          </p:cNvSpPr>
          <p:nvPr>
            <p:ph type="sldNum" idx="97"/>
          </p:nvPr>
        </p:nvSpPr>
        <p:spPr/>
        <p:txBody>
          <a:bodyPr/>
          <a:lstStyle/>
          <a:p>
            <a:pPr lvl="0"/>
            <a:fld id="{86A8BF56-6CB3-514C-9A64-F39D95C9E25B}" type="slidenum">
              <a:rPr lang="en-US" noProof="0" smtClean="0"/>
              <a:pPr lvl="0"/>
              <a:t>1</a:t>
            </a:fld>
            <a:endParaRPr lang="en-US" noProof="0"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normAutofit/>
          </a:bodyPr>
          <a:lstStyle/>
          <a:p>
            <a:r>
              <a:rPr lang="en-US" dirty="0"/>
              <a:t>Introduction to Deep Learning on Text and Images</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fontScale="92500"/>
          </a:bodyPr>
          <a:lstStyle/>
          <a:p>
            <a:r>
              <a:rPr lang="en-US" dirty="0"/>
              <a:t>Application of Deep Learning to Text and Image Data</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1 – Lesson 0</a:t>
            </a:r>
          </a:p>
        </p:txBody>
      </p:sp>
    </p:spTree>
    <p:custDataLst>
      <p:tags r:id="rId1"/>
    </p:custDataLst>
    <p:extLst>
      <p:ext uri="{BB962C8B-B14F-4D97-AF65-F5344CB8AC3E}">
        <p14:creationId xmlns:p14="http://schemas.microsoft.com/office/powerpoint/2010/main" val="652010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A52F92-137B-44FE-B748-B969857F18AA}"/>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5" name="Title 4">
            <a:extLst>
              <a:ext uri="{FF2B5EF4-FFF2-40B4-BE49-F238E27FC236}">
                <a16:creationId xmlns:a16="http://schemas.microsoft.com/office/drawing/2014/main" id="{58A6478A-7542-C34B-B6F5-90A32B1C029D}"/>
              </a:ext>
            </a:extLst>
          </p:cNvPr>
          <p:cNvSpPr>
            <a:spLocks noGrp="1"/>
          </p:cNvSpPr>
          <p:nvPr>
            <p:ph type="title" idx="1"/>
          </p:nvPr>
        </p:nvSpPr>
        <p:spPr/>
        <p:txBody>
          <a:bodyPr>
            <a:normAutofit fontScale="90000"/>
          </a:bodyPr>
          <a:lstStyle/>
          <a:p>
            <a:r>
              <a:rPr lang="en-US" dirty="0"/>
              <a:t>Supervised learning: Classification</a:t>
            </a:r>
          </a:p>
        </p:txBody>
      </p:sp>
      <p:sp>
        <p:nvSpPr>
          <p:cNvPr id="4" name="Content Placeholder 3">
            <a:extLst>
              <a:ext uri="{FF2B5EF4-FFF2-40B4-BE49-F238E27FC236}">
                <a16:creationId xmlns:a16="http://schemas.microsoft.com/office/drawing/2014/main" id="{4E7ADDA8-B6C3-C6E6-AB94-EE5DD44E4194}"/>
              </a:ext>
            </a:extLst>
          </p:cNvPr>
          <p:cNvSpPr>
            <a:spLocks noGrp="1"/>
          </p:cNvSpPr>
          <p:nvPr>
            <p:ph idx="2"/>
          </p:nvPr>
        </p:nvSpPr>
        <p:spPr/>
        <p:txBody>
          <a:bodyPr/>
          <a:lstStyle/>
          <a:p>
            <a:endParaRPr lang="en-US"/>
          </a:p>
        </p:txBody>
      </p:sp>
      <p:pic>
        <p:nvPicPr>
          <p:cNvPr id="3" name="Picture 2" descr="Scatterplot with a mix of circles and squares. See details in notes.">
            <a:extLst>
              <a:ext uri="{FF2B5EF4-FFF2-40B4-BE49-F238E27FC236}">
                <a16:creationId xmlns:a16="http://schemas.microsoft.com/office/drawing/2014/main" id="{BB95DA78-5603-443C-AC27-7CF0D89DB7C2}"/>
              </a:ext>
            </a:extLst>
          </p:cNvPr>
          <p:cNvPicPr>
            <a:picLocks noChangeAspect="1"/>
          </p:cNvPicPr>
          <p:nvPr/>
        </p:nvPicPr>
        <p:blipFill>
          <a:blip r:embed="rId4"/>
          <a:stretch>
            <a:fillRect/>
          </a:stretch>
        </p:blipFill>
        <p:spPr>
          <a:xfrm>
            <a:off x="6199023" y="1383445"/>
            <a:ext cx="5633313" cy="2308190"/>
          </a:xfrm>
          <a:prstGeom prst="rect">
            <a:avLst/>
          </a:prstGeom>
        </p:spPr>
      </p:pic>
      <p:pic>
        <p:nvPicPr>
          <p:cNvPr id="12" name="Picture 11" descr="Table with five columns related to the scatterplot. See detail in notes.">
            <a:extLst>
              <a:ext uri="{FF2B5EF4-FFF2-40B4-BE49-F238E27FC236}">
                <a16:creationId xmlns:a16="http://schemas.microsoft.com/office/drawing/2014/main" id="{450C7BE1-674D-4B2A-9F5B-802E33B3025E}"/>
              </a:ext>
            </a:extLst>
          </p:cNvPr>
          <p:cNvPicPr>
            <a:picLocks noChangeAspect="1"/>
          </p:cNvPicPr>
          <p:nvPr/>
        </p:nvPicPr>
        <p:blipFill>
          <a:blip r:embed="rId5"/>
          <a:stretch>
            <a:fillRect/>
          </a:stretch>
        </p:blipFill>
        <p:spPr>
          <a:xfrm>
            <a:off x="5486400" y="3934208"/>
            <a:ext cx="5950212" cy="2280102"/>
          </a:xfrm>
          <a:prstGeom prst="rect">
            <a:avLst/>
          </a:prstGeom>
        </p:spPr>
      </p:pic>
      <p:pic>
        <p:nvPicPr>
          <p:cNvPr id="11" name="Picture 10" descr="Classification (category).">
            <a:extLst>
              <a:ext uri="{FF2B5EF4-FFF2-40B4-BE49-F238E27FC236}">
                <a16:creationId xmlns:a16="http://schemas.microsoft.com/office/drawing/2014/main" id="{90EA875B-4648-4B11-A83F-D0A7D4159969}"/>
              </a:ext>
            </a:extLst>
          </p:cNvPr>
          <p:cNvPicPr>
            <a:picLocks noChangeAspect="1"/>
          </p:cNvPicPr>
          <p:nvPr/>
        </p:nvPicPr>
        <p:blipFill>
          <a:blip r:embed="rId6"/>
          <a:stretch>
            <a:fillRect/>
          </a:stretch>
        </p:blipFill>
        <p:spPr>
          <a:xfrm>
            <a:off x="914400" y="1645920"/>
            <a:ext cx="3706689" cy="2889754"/>
          </a:xfrm>
          <a:prstGeom prst="rect">
            <a:avLst/>
          </a:prstGeom>
        </p:spPr>
      </p:pic>
      <p:sp>
        <p:nvSpPr>
          <p:cNvPr id="122" name="TextBox 121">
            <a:extLst>
              <a:ext uri="{FF2B5EF4-FFF2-40B4-BE49-F238E27FC236}">
                <a16:creationId xmlns:a16="http://schemas.microsoft.com/office/drawing/2014/main" id="{224D0EEC-E0DA-FE47-B89F-5E9E73EC2603}"/>
              </a:ext>
            </a:extLst>
          </p:cNvPr>
          <p:cNvSpPr txBox="1"/>
          <p:nvPr/>
        </p:nvSpPr>
        <p:spPr>
          <a:xfrm>
            <a:off x="2793018" y="4572000"/>
            <a:ext cx="1853345" cy="584775"/>
          </a:xfrm>
          <a:prstGeom prst="rect">
            <a:avLst/>
          </a:prstGeom>
          <a:noFill/>
        </p:spPr>
        <p:txBody>
          <a:bodyPr wrap="square" rtlCol="0">
            <a:spAutoFit/>
          </a:bodyPr>
          <a:lstStyle/>
          <a:p>
            <a:r>
              <a:rPr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Example:</a:t>
            </a:r>
          </a:p>
          <a:p>
            <a:r>
              <a:rPr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Decision trees</a:t>
            </a:r>
          </a:p>
        </p:txBody>
      </p:sp>
    </p:spTree>
    <p:custDataLst>
      <p:tags r:id="rId1"/>
    </p:custDataLst>
    <p:extLst>
      <p:ext uri="{BB962C8B-B14F-4D97-AF65-F5344CB8AC3E}">
        <p14:creationId xmlns:p14="http://schemas.microsoft.com/office/powerpoint/2010/main" val="3132434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F3E129-D3CE-4D46-9141-198EC8F5D45A}"/>
              </a:ext>
            </a:extLst>
          </p:cNvPr>
          <p:cNvSpPr>
            <a:spLocks noGrp="1"/>
          </p:cNvSpPr>
          <p:nvPr>
            <p:ph type="sldNum" idx="97"/>
          </p:nvPr>
        </p:nvSpPr>
        <p:spPr/>
        <p:txBody>
          <a:bodyPr/>
          <a:lstStyle/>
          <a:p>
            <a:fld id="{86A8BF56-6CB3-514C-9A64-F39D95C9E25B}" type="slidenum">
              <a:rPr lang="en-US" smtClean="0"/>
              <a:t>11</a:t>
            </a:fld>
            <a:endParaRPr lang="en-US" dirty="0"/>
          </a:p>
        </p:txBody>
      </p:sp>
      <p:sp>
        <p:nvSpPr>
          <p:cNvPr id="5" name="Title 4">
            <a:extLst>
              <a:ext uri="{FF2B5EF4-FFF2-40B4-BE49-F238E27FC236}">
                <a16:creationId xmlns:a16="http://schemas.microsoft.com/office/drawing/2014/main" id="{88418837-65DC-4E92-B98D-F3FD1EA859D5}"/>
              </a:ext>
            </a:extLst>
          </p:cNvPr>
          <p:cNvSpPr>
            <a:spLocks noGrp="1"/>
          </p:cNvSpPr>
          <p:nvPr>
            <p:ph type="title" idx="1"/>
          </p:nvPr>
        </p:nvSpPr>
        <p:spPr/>
        <p:txBody>
          <a:bodyPr>
            <a:normAutofit fontScale="90000"/>
          </a:bodyPr>
          <a:lstStyle/>
          <a:p>
            <a:r>
              <a:rPr lang="en-US" dirty="0"/>
              <a:t>Evaluation: Classification step 1</a:t>
            </a:r>
          </a:p>
        </p:txBody>
      </p:sp>
      <p:sp>
        <p:nvSpPr>
          <p:cNvPr id="6" name="Content Placeholder 5">
            <a:extLst>
              <a:ext uri="{FF2B5EF4-FFF2-40B4-BE49-F238E27FC236}">
                <a16:creationId xmlns:a16="http://schemas.microsoft.com/office/drawing/2014/main" id="{77BCCBDA-FF11-CADA-E526-07C385848F73}"/>
              </a:ext>
            </a:extLst>
          </p:cNvPr>
          <p:cNvSpPr>
            <a:spLocks noGrp="1"/>
          </p:cNvSpPr>
          <p:nvPr>
            <p:ph idx="2"/>
          </p:nvPr>
        </p:nvSpPr>
        <p:spPr/>
        <p:txBody>
          <a:bodyPr/>
          <a:lstStyle/>
          <a:p>
            <a:endParaRPr lang="en-US"/>
          </a:p>
        </p:txBody>
      </p:sp>
      <p:grpSp>
        <p:nvGrpSpPr>
          <p:cNvPr id="3" name="Group 2">
            <a:extLst>
              <a:ext uri="{FF2B5EF4-FFF2-40B4-BE49-F238E27FC236}">
                <a16:creationId xmlns:a16="http://schemas.microsoft.com/office/drawing/2014/main" id="{F721581C-F920-4B5C-BC81-CC2C2ADB8A56}"/>
              </a:ext>
              <a:ext uri="{C183D7F6-B498-43B3-948B-1728B52AA6E4}">
                <adec:decorative xmlns:adec="http://schemas.microsoft.com/office/drawing/2017/decorative" val="1"/>
              </a:ext>
            </a:extLst>
          </p:cNvPr>
          <p:cNvGrpSpPr/>
          <p:nvPr/>
        </p:nvGrpSpPr>
        <p:grpSpPr>
          <a:xfrm>
            <a:off x="539496" y="1130403"/>
            <a:ext cx="11126164" cy="755970"/>
            <a:chOff x="374099" y="1130403"/>
            <a:chExt cx="11126164" cy="755970"/>
          </a:xfrm>
        </p:grpSpPr>
        <p:pic>
          <p:nvPicPr>
            <p:cNvPr id="134" name="Picture 133">
              <a:extLst>
                <a:ext uri="{FF2B5EF4-FFF2-40B4-BE49-F238E27FC236}">
                  <a16:creationId xmlns:a16="http://schemas.microsoft.com/office/drawing/2014/main" id="{25B51912-0CCC-4F9C-AE9D-125F43946F6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4099" y="1152144"/>
              <a:ext cx="11126164" cy="695004"/>
            </a:xfrm>
            <a:prstGeom prst="rect">
              <a:avLst/>
            </a:prstGeom>
          </p:spPr>
        </p:pic>
        <p:pic>
          <p:nvPicPr>
            <p:cNvPr id="135" name="Picture 134">
              <a:extLst>
                <a:ext uri="{FF2B5EF4-FFF2-40B4-BE49-F238E27FC236}">
                  <a16:creationId xmlns:a16="http://schemas.microsoft.com/office/drawing/2014/main" id="{9A307EF0-42BF-401F-A9CE-434FFC1B6FC1}"/>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7860920" y="1130403"/>
              <a:ext cx="1853345" cy="755970"/>
            </a:xfrm>
            <a:prstGeom prst="rect">
              <a:avLst/>
            </a:prstGeom>
          </p:spPr>
        </p:pic>
      </p:grpSp>
      <p:sp>
        <p:nvSpPr>
          <p:cNvPr id="10" name="TextBox 9">
            <a:extLst>
              <a:ext uri="{FF2B5EF4-FFF2-40B4-BE49-F238E27FC236}">
                <a16:creationId xmlns:a16="http://schemas.microsoft.com/office/drawing/2014/main" id="{1E667C08-4F42-4D97-B160-341005784A28}"/>
              </a:ext>
            </a:extLst>
          </p:cNvPr>
          <p:cNvSpPr txBox="1"/>
          <p:nvPr/>
        </p:nvSpPr>
        <p:spPr>
          <a:xfrm>
            <a:off x="362712" y="2046320"/>
            <a:ext cx="11466576" cy="461665"/>
          </a:xfrm>
          <a:prstGeom prst="rect">
            <a:avLst/>
          </a:prstGeom>
          <a:noFill/>
        </p:spPr>
        <p:txBody>
          <a:bodyPr wrap="square" rtlCol="0">
            <a:spAutoFit/>
          </a:bodyPr>
          <a:lstStyle/>
          <a:p>
            <a:r>
              <a:rPr lang="en-US" sz="2400"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Compare the true state to the predicted state.</a:t>
            </a:r>
          </a:p>
        </p:txBody>
      </p:sp>
      <p:pic>
        <p:nvPicPr>
          <p:cNvPr id="4" name="Picture 3" descr="Confusion matrix that shows 15 true positives, 1 false negative, 3 false positives, and 18 true negatives.">
            <a:extLst>
              <a:ext uri="{FF2B5EF4-FFF2-40B4-BE49-F238E27FC236}">
                <a16:creationId xmlns:a16="http://schemas.microsoft.com/office/drawing/2014/main" id="{8D77248E-7976-4CF1-AEC1-6727D35470A7}"/>
              </a:ext>
            </a:extLst>
          </p:cNvPr>
          <p:cNvPicPr>
            <a:picLocks noChangeAspect="1"/>
          </p:cNvPicPr>
          <p:nvPr/>
        </p:nvPicPr>
        <p:blipFill>
          <a:blip r:embed="rId6"/>
          <a:stretch>
            <a:fillRect/>
          </a:stretch>
        </p:blipFill>
        <p:spPr>
          <a:xfrm>
            <a:off x="982649" y="2586082"/>
            <a:ext cx="3846909" cy="3731075"/>
          </a:xfrm>
          <a:prstGeom prst="rect">
            <a:avLst/>
          </a:prstGeom>
        </p:spPr>
      </p:pic>
      <p:pic>
        <p:nvPicPr>
          <p:cNvPr id="11" name="Picture 10" descr="Scatterplot. See details in notes.">
            <a:extLst>
              <a:ext uri="{FF2B5EF4-FFF2-40B4-BE49-F238E27FC236}">
                <a16:creationId xmlns:a16="http://schemas.microsoft.com/office/drawing/2014/main" id="{5DC82917-B6B7-43CC-A869-A9CABACC8859}"/>
              </a:ext>
            </a:extLst>
          </p:cNvPr>
          <p:cNvPicPr>
            <a:picLocks noChangeAspect="1"/>
          </p:cNvPicPr>
          <p:nvPr/>
        </p:nvPicPr>
        <p:blipFill>
          <a:blip r:embed="rId7"/>
          <a:stretch>
            <a:fillRect/>
          </a:stretch>
        </p:blipFill>
        <p:spPr>
          <a:xfrm>
            <a:off x="5570062" y="3320713"/>
            <a:ext cx="5639289" cy="2261812"/>
          </a:xfrm>
          <a:prstGeom prst="rect">
            <a:avLst/>
          </a:prstGeom>
        </p:spPr>
      </p:pic>
    </p:spTree>
    <p:custDataLst>
      <p:tags r:id="rId1"/>
    </p:custDataLst>
    <p:extLst>
      <p:ext uri="{BB962C8B-B14F-4D97-AF65-F5344CB8AC3E}">
        <p14:creationId xmlns:p14="http://schemas.microsoft.com/office/powerpoint/2010/main" val="3753342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F3E129-D3CE-4D46-9141-198EC8F5D45A}"/>
              </a:ext>
            </a:extLst>
          </p:cNvPr>
          <p:cNvSpPr>
            <a:spLocks noGrp="1"/>
          </p:cNvSpPr>
          <p:nvPr>
            <p:ph type="sldNum" idx="97"/>
          </p:nvPr>
        </p:nvSpPr>
        <p:spPr/>
        <p:txBody>
          <a:bodyPr/>
          <a:lstStyle/>
          <a:p>
            <a:fld id="{86A8BF56-6CB3-514C-9A64-F39D95C9E25B}" type="slidenum">
              <a:rPr lang="en-US" smtClean="0"/>
              <a:t>12</a:t>
            </a:fld>
            <a:endParaRPr lang="en-US" dirty="0"/>
          </a:p>
        </p:txBody>
      </p:sp>
      <p:sp>
        <p:nvSpPr>
          <p:cNvPr id="5" name="Title 4">
            <a:extLst>
              <a:ext uri="{FF2B5EF4-FFF2-40B4-BE49-F238E27FC236}">
                <a16:creationId xmlns:a16="http://schemas.microsoft.com/office/drawing/2014/main" id="{88418837-65DC-4E92-B98D-F3FD1EA859D5}"/>
              </a:ext>
            </a:extLst>
          </p:cNvPr>
          <p:cNvSpPr>
            <a:spLocks noGrp="1"/>
          </p:cNvSpPr>
          <p:nvPr>
            <p:ph type="title" idx="1"/>
          </p:nvPr>
        </p:nvSpPr>
        <p:spPr/>
        <p:txBody>
          <a:bodyPr>
            <a:normAutofit fontScale="90000"/>
          </a:bodyPr>
          <a:lstStyle/>
          <a:p>
            <a:r>
              <a:rPr lang="en-US" dirty="0"/>
              <a:t>Evaluation: Classification step 2</a:t>
            </a:r>
          </a:p>
        </p:txBody>
      </p:sp>
      <p:sp>
        <p:nvSpPr>
          <p:cNvPr id="4" name="Content Placeholder 3">
            <a:extLst>
              <a:ext uri="{FF2B5EF4-FFF2-40B4-BE49-F238E27FC236}">
                <a16:creationId xmlns:a16="http://schemas.microsoft.com/office/drawing/2014/main" id="{E8C3E5D4-FC9A-5867-08E4-3D7093EB68B7}"/>
              </a:ext>
            </a:extLst>
          </p:cNvPr>
          <p:cNvSpPr>
            <a:spLocks noGrp="1"/>
          </p:cNvSpPr>
          <p:nvPr>
            <p:ph idx="2"/>
          </p:nvPr>
        </p:nvSpPr>
        <p:spPr/>
        <p:txBody>
          <a:bodyPr/>
          <a:lstStyle/>
          <a:p>
            <a:endParaRPr lang="en-US"/>
          </a:p>
        </p:txBody>
      </p:sp>
      <p:grpSp>
        <p:nvGrpSpPr>
          <p:cNvPr id="3" name="Group 2">
            <a:extLst>
              <a:ext uri="{FF2B5EF4-FFF2-40B4-BE49-F238E27FC236}">
                <a16:creationId xmlns:a16="http://schemas.microsoft.com/office/drawing/2014/main" id="{681F0100-7F28-4E98-8DE3-EBB64CEAEC6A}"/>
              </a:ext>
              <a:ext uri="{C183D7F6-B498-43B3-948B-1728B52AA6E4}">
                <adec:decorative xmlns:adec="http://schemas.microsoft.com/office/drawing/2017/decorative" val="1"/>
              </a:ext>
            </a:extLst>
          </p:cNvPr>
          <p:cNvGrpSpPr/>
          <p:nvPr/>
        </p:nvGrpSpPr>
        <p:grpSpPr>
          <a:xfrm>
            <a:off x="539496" y="1130403"/>
            <a:ext cx="11126164" cy="755970"/>
            <a:chOff x="374099" y="1130403"/>
            <a:chExt cx="11126164" cy="755970"/>
          </a:xfrm>
        </p:grpSpPr>
        <p:pic>
          <p:nvPicPr>
            <p:cNvPr id="134" name="Picture 133">
              <a:extLst>
                <a:ext uri="{FF2B5EF4-FFF2-40B4-BE49-F238E27FC236}">
                  <a16:creationId xmlns:a16="http://schemas.microsoft.com/office/drawing/2014/main" id="{25B51912-0CCC-4F9C-AE9D-125F43946F6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4099" y="1152144"/>
              <a:ext cx="11126164" cy="695004"/>
            </a:xfrm>
            <a:prstGeom prst="rect">
              <a:avLst/>
            </a:prstGeom>
          </p:spPr>
        </p:pic>
        <p:pic>
          <p:nvPicPr>
            <p:cNvPr id="135" name="Picture 134">
              <a:extLst>
                <a:ext uri="{FF2B5EF4-FFF2-40B4-BE49-F238E27FC236}">
                  <a16:creationId xmlns:a16="http://schemas.microsoft.com/office/drawing/2014/main" id="{9A307EF0-42BF-401F-A9CE-434FFC1B6FC1}"/>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7860920" y="1130403"/>
              <a:ext cx="1853345" cy="755970"/>
            </a:xfrm>
            <a:prstGeom prst="rect">
              <a:avLst/>
            </a:prstGeom>
          </p:spPr>
        </p:pic>
      </p:grpSp>
      <p:pic>
        <p:nvPicPr>
          <p:cNvPr id="10" name="Picture 9">
            <a:extLst>
              <a:ext uri="{FF2B5EF4-FFF2-40B4-BE49-F238E27FC236}">
                <a16:creationId xmlns:a16="http://schemas.microsoft.com/office/drawing/2014/main" id="{A87224DC-EAD4-4BBC-8A28-49106B2AB3C4}"/>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982649" y="2586082"/>
            <a:ext cx="3846909" cy="3731075"/>
          </a:xfrm>
          <a:prstGeom prst="rect">
            <a:avLst/>
          </a:prstGeom>
        </p:spPr>
      </p:pic>
      <p:sp>
        <p:nvSpPr>
          <p:cNvPr id="71" name="TextBox 70">
            <a:extLst>
              <a:ext uri="{FF2B5EF4-FFF2-40B4-BE49-F238E27FC236}">
                <a16:creationId xmlns:a16="http://schemas.microsoft.com/office/drawing/2014/main" id="{13241184-86B3-4640-BA01-581ED07FD962}"/>
              </a:ext>
            </a:extLst>
          </p:cNvPr>
          <p:cNvSpPr txBox="1"/>
          <p:nvPr/>
        </p:nvSpPr>
        <p:spPr>
          <a:xfrm>
            <a:off x="5673076" y="3023548"/>
            <a:ext cx="5358894" cy="1938992"/>
          </a:xfrm>
          <a:prstGeom prst="rect">
            <a:avLst/>
          </a:prstGeom>
          <a:noFill/>
        </p:spPr>
        <p:txBody>
          <a:bodyPr wrap="square" rtlCol="0">
            <a:spAutoFit/>
          </a:bodyPr>
          <a:lstStyle>
            <a:defPPr>
              <a:defRPr lang="en-US"/>
            </a:defPPr>
            <a:lvl1pPr>
              <a:defRPr sz="2400">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Aggregate up into 1 value across the whole dataset by creating ratios. One example ratio is accuracy (all correct predictions over the total number of predictions).</a:t>
            </a:r>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36EE4662-9BFD-4AA0-81BC-7D4B3EB79408}"/>
                  </a:ext>
                </a:extLst>
              </p:cNvPr>
              <p:cNvSpPr txBox="1"/>
              <p:nvPr/>
            </p:nvSpPr>
            <p:spPr>
              <a:xfrm>
                <a:off x="5673076" y="5147122"/>
                <a:ext cx="4539256" cy="6976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232F3E"/>
                          </a:solidFill>
                          <a:latin typeface="Cambria Math" panose="02040503050406030204" pitchFamily="18" charset="0"/>
                        </a:rPr>
                        <m:t>𝐴𝑐𝑐𝑢𝑟𝑎𝑐𝑦</m:t>
                      </m:r>
                      <m:r>
                        <a:rPr lang="en-US" sz="2400" b="0" i="1" smtClean="0">
                          <a:solidFill>
                            <a:srgbClr val="232F3E"/>
                          </a:solidFill>
                          <a:latin typeface="Cambria Math" panose="02040503050406030204" pitchFamily="18" charset="0"/>
                        </a:rPr>
                        <m:t>= </m:t>
                      </m:r>
                      <m:f>
                        <m:fPr>
                          <m:ctrlPr>
                            <a:rPr lang="en-US" sz="2400" i="1" smtClean="0">
                              <a:solidFill>
                                <a:srgbClr val="232F3E"/>
                              </a:solidFill>
                              <a:latin typeface="Cambria Math" panose="02040503050406030204" pitchFamily="18" charset="0"/>
                            </a:rPr>
                          </m:ctrlPr>
                        </m:fPr>
                        <m:num>
                          <m:r>
                            <a:rPr lang="en-US" sz="2400" b="0" i="1" smtClean="0">
                              <a:solidFill>
                                <a:srgbClr val="232F3E"/>
                              </a:solidFill>
                              <a:latin typeface="Cambria Math" panose="02040503050406030204" pitchFamily="18" charset="0"/>
                            </a:rPr>
                            <m:t>𝑇𝑃</m:t>
                          </m:r>
                          <m:r>
                            <a:rPr lang="en-US" sz="2400" b="0" i="1" smtClean="0">
                              <a:solidFill>
                                <a:srgbClr val="232F3E"/>
                              </a:solidFill>
                              <a:latin typeface="Cambria Math" panose="02040503050406030204" pitchFamily="18" charset="0"/>
                            </a:rPr>
                            <m:t>+</m:t>
                          </m:r>
                          <m:r>
                            <a:rPr lang="en-US" sz="2400" b="0" i="1" smtClean="0">
                              <a:solidFill>
                                <a:srgbClr val="232F3E"/>
                              </a:solidFill>
                              <a:latin typeface="Cambria Math" panose="02040503050406030204" pitchFamily="18" charset="0"/>
                            </a:rPr>
                            <m:t>𝑇𝑁</m:t>
                          </m:r>
                        </m:num>
                        <m:den>
                          <m:r>
                            <a:rPr lang="en-US" sz="2400" b="0" i="1" smtClean="0">
                              <a:solidFill>
                                <a:srgbClr val="232F3E"/>
                              </a:solidFill>
                              <a:latin typeface="Cambria Math" panose="02040503050406030204" pitchFamily="18" charset="0"/>
                            </a:rPr>
                            <m:t>𝑇𝑃</m:t>
                          </m:r>
                          <m:r>
                            <a:rPr lang="en-US" sz="2400" b="0" i="1" smtClean="0">
                              <a:solidFill>
                                <a:srgbClr val="232F3E"/>
                              </a:solidFill>
                              <a:latin typeface="Cambria Math" panose="02040503050406030204" pitchFamily="18" charset="0"/>
                            </a:rPr>
                            <m:t>+</m:t>
                          </m:r>
                          <m:r>
                            <a:rPr lang="en-US" sz="2400" b="0" i="1" smtClean="0">
                              <a:solidFill>
                                <a:srgbClr val="232F3E"/>
                              </a:solidFill>
                              <a:latin typeface="Cambria Math" panose="02040503050406030204" pitchFamily="18" charset="0"/>
                            </a:rPr>
                            <m:t>𝐹𝑃</m:t>
                          </m:r>
                          <m:r>
                            <a:rPr lang="en-US" sz="2400" b="0" i="1" smtClean="0">
                              <a:solidFill>
                                <a:srgbClr val="232F3E"/>
                              </a:solidFill>
                              <a:latin typeface="Cambria Math" panose="02040503050406030204" pitchFamily="18" charset="0"/>
                            </a:rPr>
                            <m:t>+</m:t>
                          </m:r>
                          <m:r>
                            <a:rPr lang="en-US" sz="2400" b="0" i="1" smtClean="0">
                              <a:solidFill>
                                <a:srgbClr val="232F3E"/>
                              </a:solidFill>
                              <a:latin typeface="Cambria Math" panose="02040503050406030204" pitchFamily="18" charset="0"/>
                            </a:rPr>
                            <m:t>𝑇𝑁</m:t>
                          </m:r>
                          <m:r>
                            <a:rPr lang="en-US" sz="2400" b="0" i="1" smtClean="0">
                              <a:solidFill>
                                <a:srgbClr val="232F3E"/>
                              </a:solidFill>
                              <a:latin typeface="Cambria Math" panose="02040503050406030204" pitchFamily="18" charset="0"/>
                            </a:rPr>
                            <m:t>+</m:t>
                          </m:r>
                          <m:r>
                            <a:rPr lang="en-US" sz="2400" b="0" i="1" smtClean="0">
                              <a:solidFill>
                                <a:srgbClr val="232F3E"/>
                              </a:solidFill>
                              <a:latin typeface="Cambria Math" panose="02040503050406030204" pitchFamily="18" charset="0"/>
                            </a:rPr>
                            <m:t>𝐹𝑁</m:t>
                          </m:r>
                        </m:den>
                      </m:f>
                    </m:oMath>
                  </m:oMathPara>
                </a14:m>
                <a:endParaRPr lang="en-US" sz="2400" dirty="0">
                  <a:solidFill>
                    <a:srgbClr val="232F3E"/>
                  </a:solidFill>
                </a:endParaRPr>
              </a:p>
            </p:txBody>
          </p:sp>
        </mc:Choice>
        <mc:Fallback xmlns="">
          <p:sp>
            <p:nvSpPr>
              <p:cNvPr id="61" name="TextBox 60">
                <a:extLst>
                  <a:ext uri="{FF2B5EF4-FFF2-40B4-BE49-F238E27FC236}">
                    <a16:creationId xmlns:a16="http://schemas.microsoft.com/office/drawing/2014/main" id="{36EE4662-9BFD-4AA0-81BC-7D4B3EB79408}"/>
                  </a:ext>
                </a:extLst>
              </p:cNvPr>
              <p:cNvSpPr txBox="1">
                <a:spLocks noRot="1" noChangeAspect="1" noMove="1" noResize="1" noEditPoints="1" noAdjustHandles="1" noChangeArrowheads="1" noChangeShapeType="1" noTextEdit="1"/>
              </p:cNvSpPr>
              <p:nvPr/>
            </p:nvSpPr>
            <p:spPr>
              <a:xfrm>
                <a:off x="5673076" y="5147122"/>
                <a:ext cx="4539256" cy="697627"/>
              </a:xfrm>
              <a:prstGeom prst="rect">
                <a:avLst/>
              </a:prstGeom>
              <a:blipFill>
                <a:blip r:embed="rId7"/>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13000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B71160-6419-4BBB-81D7-22260E22407B}"/>
              </a:ext>
            </a:extLst>
          </p:cNvPr>
          <p:cNvSpPr>
            <a:spLocks noGrp="1"/>
          </p:cNvSpPr>
          <p:nvPr>
            <p:ph type="sldNum" idx="97"/>
          </p:nvPr>
        </p:nvSpPr>
        <p:spPr/>
        <p:txBody>
          <a:bodyPr/>
          <a:lstStyle/>
          <a:p>
            <a:fld id="{86A8BF56-6CB3-514C-9A64-F39D95C9E25B}" type="slidenum">
              <a:rPr lang="en-US" smtClean="0"/>
              <a:t>13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Optimization review</a:t>
            </a:r>
          </a:p>
        </p:txBody>
      </p:sp>
      <p:sp>
        <p:nvSpPr>
          <p:cNvPr id="4" name="Text Placeholder 3">
            <a:extLst>
              <a:ext uri="{FF2B5EF4-FFF2-40B4-BE49-F238E27FC236}">
                <a16:creationId xmlns:a16="http://schemas.microsoft.com/office/drawing/2014/main" id="{4D2BD753-6765-3B8F-423A-96C7354F9B09}"/>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3388017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F45737-D74E-4D40-A7E4-2CF40FF3C1C1}"/>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Optimization in ML</a:t>
            </a:r>
          </a:p>
        </p:txBody>
      </p:sp>
      <p:sp>
        <p:nvSpPr>
          <p:cNvPr id="6" name="Content Placeholder 5">
            <a:extLst>
              <a:ext uri="{FF2B5EF4-FFF2-40B4-BE49-F238E27FC236}">
                <a16:creationId xmlns:a16="http://schemas.microsoft.com/office/drawing/2014/main" id="{354F3DA4-F5D1-E941-9AF6-B310884D0BA7}"/>
              </a:ext>
            </a:extLst>
          </p:cNvPr>
          <p:cNvSpPr>
            <a:spLocks noGrp="1"/>
          </p:cNvSpPr>
          <p:nvPr>
            <p:ph idx="2"/>
          </p:nvPr>
        </p:nvSpPr>
        <p:spPr/>
        <p:txBody>
          <a:bodyPr/>
          <a:lstStyle/>
          <a:p>
            <a:pPr marL="0" indent="0">
              <a:buNone/>
            </a:pPr>
            <a:r>
              <a:rPr lang="en-US" dirty="0"/>
              <a:t>When you build and train an ML model, you hope for the following:</a:t>
            </a:r>
          </a:p>
        </p:txBody>
      </p:sp>
      <p:pic>
        <p:nvPicPr>
          <p:cNvPr id="28" name="Picture 27" descr="Flowchart of the ideal result for an ML model where features are used to create rules that output the target value.">
            <a:extLst>
              <a:ext uri="{FF2B5EF4-FFF2-40B4-BE49-F238E27FC236}">
                <a16:creationId xmlns:a16="http://schemas.microsoft.com/office/drawing/2014/main" id="{103D1AF5-1867-4BED-8A52-A376BAF0BF95}"/>
              </a:ext>
            </a:extLst>
          </p:cNvPr>
          <p:cNvPicPr>
            <a:picLocks noChangeAspect="1"/>
          </p:cNvPicPr>
          <p:nvPr/>
        </p:nvPicPr>
        <p:blipFill>
          <a:blip r:embed="rId4"/>
          <a:stretch>
            <a:fillRect/>
          </a:stretch>
        </p:blipFill>
        <p:spPr>
          <a:xfrm>
            <a:off x="673154" y="1993703"/>
            <a:ext cx="10126334" cy="713294"/>
          </a:xfrm>
          <a:prstGeom prst="rect">
            <a:avLst/>
          </a:prstGeom>
        </p:spPr>
      </p:pic>
      <p:sp>
        <p:nvSpPr>
          <p:cNvPr id="4" name="TextBox 3">
            <a:extLst>
              <a:ext uri="{FF2B5EF4-FFF2-40B4-BE49-F238E27FC236}">
                <a16:creationId xmlns:a16="http://schemas.microsoft.com/office/drawing/2014/main" id="{866EFCAF-7168-485E-8257-D62DCBE3929D}"/>
              </a:ext>
            </a:extLst>
          </p:cNvPr>
          <p:cNvSpPr txBox="1"/>
          <p:nvPr/>
        </p:nvSpPr>
        <p:spPr>
          <a:xfrm>
            <a:off x="359664" y="3062256"/>
            <a:ext cx="8211130" cy="523220"/>
          </a:xfrm>
          <a:prstGeom prst="rect">
            <a:avLst/>
          </a:prstGeom>
          <a:noFill/>
        </p:spPr>
        <p:txBody>
          <a:bodyPr wrap="square" rtlCol="0">
            <a:spAutoFit/>
          </a:bodyPr>
          <a:lstStyle/>
          <a:p>
            <a:r>
              <a:rPr lang="en-US" sz="2800" dirty="0">
                <a:solidFill>
                  <a:schemeClr val="tx2"/>
                </a:solidFill>
              </a:rPr>
              <a:t>However, the reality is usually as follows: </a:t>
            </a:r>
          </a:p>
        </p:txBody>
      </p:sp>
      <p:pic>
        <p:nvPicPr>
          <p:cNvPr id="30" name="Picture 29" descr="Flowchart of the real result for an ML model where features are used to create rules that output a prediction.">
            <a:extLst>
              <a:ext uri="{FF2B5EF4-FFF2-40B4-BE49-F238E27FC236}">
                <a16:creationId xmlns:a16="http://schemas.microsoft.com/office/drawing/2014/main" id="{BF5AFFFA-CD6D-4C94-B170-369C734F925E}"/>
              </a:ext>
            </a:extLst>
          </p:cNvPr>
          <p:cNvPicPr>
            <a:picLocks noChangeAspect="1"/>
          </p:cNvPicPr>
          <p:nvPr/>
        </p:nvPicPr>
        <p:blipFill>
          <a:blip r:embed="rId5"/>
          <a:stretch>
            <a:fillRect/>
          </a:stretch>
        </p:blipFill>
        <p:spPr>
          <a:xfrm>
            <a:off x="673154" y="3959370"/>
            <a:ext cx="10126334" cy="707197"/>
          </a:xfrm>
          <a:prstGeom prst="rect">
            <a:avLst/>
          </a:prstGeom>
        </p:spPr>
      </p:pic>
      <p:sp>
        <p:nvSpPr>
          <p:cNvPr id="25" name="Up-Down Arrow 24" descr="Arrow indicates a difference, or error, between the target and predicted value.">
            <a:extLst>
              <a:ext uri="{FF2B5EF4-FFF2-40B4-BE49-F238E27FC236}">
                <a16:creationId xmlns:a16="http://schemas.microsoft.com/office/drawing/2014/main" id="{1A230973-8AF6-B04A-AF70-AF20DA7C134D}"/>
              </a:ext>
            </a:extLst>
          </p:cNvPr>
          <p:cNvSpPr/>
          <p:nvPr/>
        </p:nvSpPr>
        <p:spPr>
          <a:xfrm>
            <a:off x="9202994" y="2736974"/>
            <a:ext cx="400627" cy="1105610"/>
          </a:xfrm>
          <a:prstGeom prst="up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26" name="TextBox 25">
            <a:extLst>
              <a:ext uri="{FF2B5EF4-FFF2-40B4-BE49-F238E27FC236}">
                <a16:creationId xmlns:a16="http://schemas.microsoft.com/office/drawing/2014/main" id="{3A78F8E1-B20E-4A4B-9EB1-254CF7060E22}"/>
              </a:ext>
            </a:extLst>
          </p:cNvPr>
          <p:cNvSpPr txBox="1"/>
          <p:nvPr/>
        </p:nvSpPr>
        <p:spPr>
          <a:xfrm>
            <a:off x="9603621" y="3087215"/>
            <a:ext cx="239173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dirty="0">
                <a:ln>
                  <a:noFill/>
                </a:ln>
                <a:solidFill>
                  <a:schemeClr val="tx2"/>
                </a:solidFill>
                <a:effectLst/>
                <a:uLnTx/>
                <a:uFillTx/>
                <a:ea typeface="Amazon Ember Light" panose="020B0403020204020204" pitchFamily="34" charset="0"/>
                <a:cs typeface="Amazon Ember Light" panose="020B0403020204020204" pitchFamily="34" charset="0"/>
              </a:rPr>
              <a:t>Difference = error</a:t>
            </a:r>
          </a:p>
        </p:txBody>
      </p:sp>
      <p:sp>
        <p:nvSpPr>
          <p:cNvPr id="14" name="TextBox 13">
            <a:extLst>
              <a:ext uri="{FF2B5EF4-FFF2-40B4-BE49-F238E27FC236}">
                <a16:creationId xmlns:a16="http://schemas.microsoft.com/office/drawing/2014/main" id="{1B5A8825-388E-46FF-B5A6-D27708C39FD0}"/>
              </a:ext>
            </a:extLst>
          </p:cNvPr>
          <p:cNvSpPr txBox="1"/>
          <p:nvPr/>
        </p:nvSpPr>
        <p:spPr>
          <a:xfrm>
            <a:off x="359664" y="4812891"/>
            <a:ext cx="9550690" cy="523220"/>
          </a:xfrm>
          <a:prstGeom prst="rect">
            <a:avLst/>
          </a:prstGeom>
          <a:noFill/>
        </p:spPr>
        <p:txBody>
          <a:bodyPr wrap="square" rtlCol="0">
            <a:spAutoFit/>
          </a:bodyPr>
          <a:lstStyle/>
          <a:p>
            <a:r>
              <a:rPr lang="en-US" sz="2800" dirty="0">
                <a:solidFill>
                  <a:schemeClr val="tx2"/>
                </a:solidFill>
                <a:ea typeface="Amazon Ember" panose="020B0603020204020204" pitchFamily="34" charset="0"/>
                <a:cs typeface="Amazon Ember" panose="020B0603020204020204" pitchFamily="34" charset="0"/>
              </a:rPr>
              <a:t>Goal: Train more until the error gets as small as possible</a:t>
            </a:r>
            <a:r>
              <a:rPr lang="en-US" sz="2800" dirty="0">
                <a:ea typeface="Amazon Ember" panose="020B0603020204020204" pitchFamily="34" charset="0"/>
                <a:cs typeface="Amazon Ember" panose="020B0603020204020204" pitchFamily="34" charset="0"/>
              </a:rPr>
              <a:t>!</a:t>
            </a:r>
          </a:p>
        </p:txBody>
      </p:sp>
    </p:spTree>
    <p:custDataLst>
      <p:tags r:id="rId1"/>
    </p:custDataLst>
    <p:extLst>
      <p:ext uri="{BB962C8B-B14F-4D97-AF65-F5344CB8AC3E}">
        <p14:creationId xmlns:p14="http://schemas.microsoft.com/office/powerpoint/2010/main" val="3451568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Review: The role of the loss function in optimization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The loss function (also called the cost or objective function) plays an important role in the optimization process.</a:t>
            </a:r>
          </a:p>
          <a:p>
            <a:r>
              <a:rPr lang="en-US" dirty="0"/>
              <a:t>Because it expresses the overall model error, the optimization process tries to reach the minimum value</a:t>
            </a:r>
          </a:p>
          <a:p>
            <a:r>
              <a:rPr lang="en-US" dirty="0"/>
              <a:t>Loss functions are used in neural networks in the same way that they are used for the classical ML linear regression model:</a:t>
            </a:r>
          </a:p>
          <a:p>
            <a:pPr lvl="1"/>
            <a:r>
              <a:rPr lang="en-US" dirty="0"/>
              <a:t>Measure model predictions against actual labels to evaluate how well the model is performing.</a:t>
            </a:r>
          </a:p>
          <a:p>
            <a:pPr lvl="1"/>
            <a:r>
              <a:rPr lang="en-US" dirty="0"/>
              <a:t>Measure the optimization that is applied during the learning process.</a:t>
            </a:r>
          </a:p>
        </p:txBody>
      </p:sp>
    </p:spTree>
    <p:custDataLst>
      <p:tags r:id="rId1"/>
    </p:custDataLst>
    <p:extLst>
      <p:ext uri="{BB962C8B-B14F-4D97-AF65-F5344CB8AC3E}">
        <p14:creationId xmlns:p14="http://schemas.microsoft.com/office/powerpoint/2010/main" val="3587107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68CDD1-8C80-4C51-9F22-E04DD8C76E8C}"/>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Review: Common loss functions</a:t>
            </a:r>
          </a:p>
        </p:txBody>
      </p:sp>
      <p:sp>
        <p:nvSpPr>
          <p:cNvPr id="7" name="Content Placeholder 6">
            <a:extLst>
              <a:ext uri="{FF2B5EF4-FFF2-40B4-BE49-F238E27FC236}">
                <a16:creationId xmlns:a16="http://schemas.microsoft.com/office/drawing/2014/main" id="{A9459FF3-036F-4971-BF91-E3913481B579}"/>
              </a:ext>
            </a:extLst>
          </p:cNvPr>
          <p:cNvSpPr>
            <a:spLocks noGrp="1"/>
          </p:cNvSpPr>
          <p:nvPr>
            <p:ph idx="2"/>
          </p:nvPr>
        </p:nvSpPr>
        <p:spPr/>
        <p:txBody>
          <a:bodyPr/>
          <a:lstStyle/>
          <a:p>
            <a:pPr marL="0" indent="0">
              <a:buNone/>
            </a:pPr>
            <a:r>
              <a:rPr lang="en-US" dirty="0"/>
              <a:t>Recall the loss functions that you have learned so far.</a:t>
            </a: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A771E8E2-E367-7D8D-D913-A83B2FEC8BD4}"/>
                  </a:ext>
                </a:extLst>
              </p:cNvPr>
              <p:cNvGraphicFramePr>
                <a:graphicFrameLocks noGrp="1"/>
              </p:cNvGraphicFramePr>
              <p:nvPr>
                <p:extLst>
                  <p:ext uri="{D42A27DB-BD31-4B8C-83A1-F6EECF244321}">
                    <p14:modId xmlns:p14="http://schemas.microsoft.com/office/powerpoint/2010/main" val="2451251073"/>
                  </p:ext>
                </p:extLst>
              </p:nvPr>
            </p:nvGraphicFramePr>
            <p:xfrm>
              <a:off x="359664" y="1799730"/>
              <a:ext cx="11466577" cy="3572791"/>
            </p:xfrm>
            <a:graphic>
              <a:graphicData uri="http://schemas.openxmlformats.org/drawingml/2006/table">
                <a:tbl>
                  <a:tblPr firstRow="1" bandRow="1">
                    <a:effectLst>
                      <a:outerShdw blurRad="50800" dist="38100" dir="2700000" algn="tl" rotWithShape="0">
                        <a:prstClr val="black">
                          <a:alpha val="40000"/>
                        </a:prstClr>
                      </a:outerShdw>
                    </a:effectLst>
                    <a:tableStyleId>{2A488322-F2BA-4B5B-9748-0D474271808F}</a:tableStyleId>
                  </a:tblPr>
                  <a:tblGrid>
                    <a:gridCol w="1620393">
                      <a:extLst>
                        <a:ext uri="{9D8B030D-6E8A-4147-A177-3AD203B41FA5}">
                          <a16:colId xmlns:a16="http://schemas.microsoft.com/office/drawing/2014/main" val="2148593030"/>
                        </a:ext>
                      </a:extLst>
                    </a:gridCol>
                    <a:gridCol w="1620393">
                      <a:extLst>
                        <a:ext uri="{9D8B030D-6E8A-4147-A177-3AD203B41FA5}">
                          <a16:colId xmlns:a16="http://schemas.microsoft.com/office/drawing/2014/main" val="2340989103"/>
                        </a:ext>
                      </a:extLst>
                    </a:gridCol>
                    <a:gridCol w="4377690">
                      <a:extLst>
                        <a:ext uri="{9D8B030D-6E8A-4147-A177-3AD203B41FA5}">
                          <a16:colId xmlns:a16="http://schemas.microsoft.com/office/drawing/2014/main" val="182381763"/>
                        </a:ext>
                      </a:extLst>
                    </a:gridCol>
                    <a:gridCol w="3848101">
                      <a:extLst>
                        <a:ext uri="{9D8B030D-6E8A-4147-A177-3AD203B41FA5}">
                          <a16:colId xmlns:a16="http://schemas.microsoft.com/office/drawing/2014/main" val="3666975058"/>
                        </a:ext>
                      </a:extLst>
                    </a:gridCol>
                  </a:tblGrid>
                  <a:tr h="387631">
                    <a:tc>
                      <a:txBody>
                        <a:bodyPr/>
                        <a:lstStyle/>
                        <a:p>
                          <a:pPr algn="ctr">
                            <a:spcBef>
                              <a:spcPts val="300"/>
                            </a:spcBef>
                            <a:spcAft>
                              <a:spcPts val="300"/>
                            </a:spcAft>
                          </a:pPr>
                          <a:r>
                            <a:rPr lang="en-US" sz="1800" dirty="0"/>
                            <a:t>Problem Type</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tc>
                      <a:txBody>
                        <a:bodyPr/>
                        <a:lstStyle/>
                        <a:p>
                          <a:pPr algn="ctr">
                            <a:spcBef>
                              <a:spcPts val="300"/>
                            </a:spcBef>
                            <a:spcAft>
                              <a:spcPts val="300"/>
                            </a:spcAft>
                          </a:pPr>
                          <a:r>
                            <a:rPr lang="en-US" sz="1800" dirty="0"/>
                            <a:t>Name</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tc>
                      <a:txBody>
                        <a:bodyPr/>
                        <a:lstStyle/>
                        <a:p>
                          <a:pPr algn="ctr">
                            <a:spcBef>
                              <a:spcPts val="300"/>
                            </a:spcBef>
                            <a:spcAft>
                              <a:spcPts val="300"/>
                            </a:spcAft>
                          </a:pPr>
                          <a:r>
                            <a:rPr lang="en-US" sz="1800" dirty="0"/>
                            <a:t>Function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tc>
                      <a:txBody>
                        <a:bodyPr/>
                        <a:lstStyle/>
                        <a:p>
                          <a:pPr algn="ctr">
                            <a:spcBef>
                              <a:spcPts val="300"/>
                            </a:spcBef>
                            <a:spcAft>
                              <a:spcPts val="300"/>
                            </a:spcAft>
                          </a:pPr>
                          <a:r>
                            <a:rPr lang="en-US" sz="1800" dirty="0"/>
                            <a:t>Notes</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extLst>
                      <a:ext uri="{0D108BD9-81ED-4DB2-BD59-A6C34878D82A}">
                        <a16:rowId xmlns:a16="http://schemas.microsoft.com/office/drawing/2014/main" val="2531196256"/>
                      </a:ext>
                    </a:extLst>
                  </a:tr>
                  <a:tr h="1152814">
                    <a:tc>
                      <a:txBody>
                        <a:bodyPr/>
                        <a:lstStyle/>
                        <a:p>
                          <a:pPr marL="0" algn="l" defTabSz="914400" rtl="0" eaLnBrk="1" latinLnBrk="0" hangingPunct="1">
                            <a:spcBef>
                              <a:spcPts val="300"/>
                            </a:spcBef>
                            <a:spcAft>
                              <a:spcPts val="300"/>
                            </a:spcAft>
                          </a:pPr>
                          <a:r>
                            <a:rPr lang="en-US" sz="1800" dirty="0">
                              <a:solidFill>
                                <a:schemeClr val="tx1"/>
                              </a:solidFill>
                            </a:rPr>
                            <a:t>Binary classification</a:t>
                          </a:r>
                          <a:endParaRPr lang="en-US" sz="1800" b="0" i="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marL="0" lvl="0" indent="0" algn="l">
                            <a:spcBef>
                              <a:spcPts val="300"/>
                            </a:spcBef>
                            <a:spcAft>
                              <a:spcPts val="300"/>
                            </a:spcAft>
                            <a:buFont typeface="Arial" panose="020B0604020202020204" pitchFamily="34" charset="0"/>
                            <a:buNone/>
                          </a:pPr>
                          <a:r>
                            <a:rPr lang="en-US" sz="1800" dirty="0">
                              <a:solidFill>
                                <a:schemeClr val="tx1"/>
                              </a:solidFill>
                            </a:rPr>
                            <a:t>Log-loss (also known as binary cross-entropy loss)</a:t>
                          </a:r>
                          <a:endParaRPr lang="en-US" sz="1800" b="0" i="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marL="0" algn="l" defTabSz="914400" rtl="0" eaLnBrk="1" latinLnBrk="0" hangingPunct="1">
                            <a:spcBef>
                              <a:spcPts val="300"/>
                            </a:spcBef>
                            <a:spcAft>
                              <a:spcPts val="300"/>
                            </a:spcAft>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𝐿</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𝑛</m:t>
                                    </m:r>
                                  </m:den>
                                </m:f>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𝑒</m:t>
                                    </m:r>
                                    <m:r>
                                      <a:rPr lang="en-US" sz="1800" b="0" i="1" smtClean="0">
                                        <a:latin typeface="Cambria Math" panose="02040503050406030204" pitchFamily="18" charset="0"/>
                                      </a:rPr>
                                      <m:t>𝑥𝑎𝑚𝑝𝑙𝑒𝑠</m:t>
                                    </m:r>
                                  </m:sub>
                                  <m:sup/>
                                  <m:e>
                                    <m:r>
                                      <a:rPr lang="en-US" sz="1800" b="0" i="1" smtClean="0">
                                        <a:latin typeface="Cambria Math" panose="02040503050406030204" pitchFamily="18" charset="0"/>
                                      </a:rPr>
                                      <m:t>𝑦𝑙𝑛</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𝑝</m:t>
                                        </m:r>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𝑦</m:t>
                                        </m:r>
                                      </m:e>
                                    </m:d>
                                    <m:r>
                                      <m:rPr>
                                        <m:sty m:val="p"/>
                                      </m:rPr>
                                      <a:rPr lang="en-US" sz="1800" b="0" i="0" smtClean="0">
                                        <a:latin typeface="Cambria Math" panose="02040503050406030204" pitchFamily="18" charset="0"/>
                                      </a:rPr>
                                      <m:t>ln</m:t>
                                    </m:r>
                                    <m:r>
                                      <a:rPr lang="en-US" sz="1800" b="0" i="1" smtClean="0">
                                        <a:latin typeface="Cambria Math" panose="02040503050406030204" pitchFamily="18" charset="0"/>
                                      </a:rPr>
                                      <m:t>⁡(1−</m:t>
                                    </m:r>
                                    <m:r>
                                      <a:rPr lang="en-US" sz="1800" b="0" i="1" smtClean="0">
                                        <a:latin typeface="Cambria Math" panose="02040503050406030204" pitchFamily="18" charset="0"/>
                                      </a:rPr>
                                      <m:t>𝑝</m:t>
                                    </m:r>
                                    <m:r>
                                      <a:rPr lang="en-US" sz="1800" b="0" i="1" smtClean="0">
                                        <a:latin typeface="Cambria Math" panose="02040503050406030204" pitchFamily="18" charset="0"/>
                                      </a:rPr>
                                      <m:t>)</m:t>
                                    </m:r>
                                  </m:e>
                                </m:nary>
                              </m:oMath>
                            </m:oMathPara>
                          </a14:m>
                          <a:endParaRPr lang="en-US" sz="1800" b="0" i="0" kern="12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algn="l">
                            <a:spcBef>
                              <a:spcPts val="300"/>
                            </a:spcBef>
                            <a:spcAft>
                              <a:spcPts val="300"/>
                            </a:spcAft>
                          </a:pPr>
                          <a:r>
                            <a:rPr lang="en-US" sz="1800" i="0" dirty="0">
                              <a:solidFill>
                                <a:schemeClr val="tx1"/>
                              </a:solidFill>
                            </a:rPr>
                            <a:t>Notations for classification</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b="0" i="1" baseline="0" smtClean="0">
                                  <a:solidFill>
                                    <a:schemeClr val="tx1"/>
                                  </a:solidFill>
                                  <a:latin typeface="Cambria Math" panose="02040503050406030204" pitchFamily="18" charset="0"/>
                                </a:rPr>
                                <m:t>𝑛</m:t>
                              </m:r>
                            </m:oMath>
                          </a14:m>
                          <a:r>
                            <a:rPr lang="en-US" sz="1800" i="0" baseline="0" dirty="0">
                              <a:solidFill>
                                <a:schemeClr val="tx1"/>
                              </a:solidFill>
                            </a:rPr>
                            <a:t> </a:t>
                          </a:r>
                          <a:r>
                            <a:rPr lang="en-US" sz="1800" i="0" dirty="0">
                              <a:solidFill>
                                <a:schemeClr val="tx1"/>
                              </a:solidFill>
                            </a:rPr>
                            <a:t>= training examples</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b="0" i="1" smtClean="0">
                                  <a:solidFill>
                                    <a:schemeClr val="tx1"/>
                                  </a:solidFill>
                                  <a:latin typeface="Cambria Math" panose="02040503050406030204" pitchFamily="18" charset="0"/>
                                </a:rPr>
                                <m:t>𝑖</m:t>
                              </m:r>
                            </m:oMath>
                          </a14:m>
                          <a:r>
                            <a:rPr lang="en-US" sz="1800" i="0" dirty="0">
                              <a:solidFill>
                                <a:schemeClr val="tx1"/>
                              </a:solidFill>
                            </a:rPr>
                            <a:t> = classes</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i="1" dirty="0" smtClean="0">
                                  <a:solidFill>
                                    <a:schemeClr val="tx1"/>
                                  </a:solidFill>
                                  <a:latin typeface="Cambria Math" panose="02040503050406030204" pitchFamily="18" charset="0"/>
                                </a:rPr>
                                <m:t>𝑝</m:t>
                              </m:r>
                            </m:oMath>
                          </a14:m>
                          <a:r>
                            <a:rPr lang="en-US" sz="1800" i="0" dirty="0">
                              <a:solidFill>
                                <a:schemeClr val="tx1"/>
                              </a:solidFill>
                            </a:rPr>
                            <a:t> = prediction (probability)</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i="1" dirty="0" smtClean="0">
                                  <a:solidFill>
                                    <a:schemeClr val="tx1"/>
                                  </a:solidFill>
                                  <a:latin typeface="Cambria Math" panose="02040503050406030204" pitchFamily="18" charset="0"/>
                                </a:rPr>
                                <m:t>𝑦</m:t>
                              </m:r>
                            </m:oMath>
                          </a14:m>
                          <a:r>
                            <a:rPr lang="en-US" sz="1800" i="0" dirty="0">
                              <a:solidFill>
                                <a:schemeClr val="tx1"/>
                              </a:solidFill>
                            </a:rPr>
                            <a:t> = true class (1 for yes, 0 for no)</a:t>
                          </a:r>
                          <a:endParaRPr lang="en-US" sz="1800" b="0" i="0" kern="12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extLst>
                      <a:ext uri="{0D108BD9-81ED-4DB2-BD59-A6C34878D82A}">
                        <a16:rowId xmlns:a16="http://schemas.microsoft.com/office/drawing/2014/main" val="2768504691"/>
                      </a:ext>
                    </a:extLst>
                  </a:tr>
                  <a:tr h="677698">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800" dirty="0">
                              <a:solidFill>
                                <a:schemeClr val="tx1"/>
                              </a:solidFill>
                            </a:rPr>
                            <a:t>Regression</a:t>
                          </a:r>
                          <a:endParaRPr lang="en-US" sz="1800" b="0" i="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marL="0" algn="l" defTabSz="914400" rtl="0" eaLnBrk="1" latinLnBrk="0" hangingPunct="1">
                            <a:spcBef>
                              <a:spcPts val="300"/>
                            </a:spcBef>
                            <a:spcAft>
                              <a:spcPts val="300"/>
                            </a:spcAft>
                          </a:pPr>
                          <a:r>
                            <a:rPr lang="en-US" sz="1800" dirty="0">
                              <a:solidFill>
                                <a:schemeClr val="tx1"/>
                              </a:solidFill>
                            </a:rPr>
                            <a:t>Mean squared error</a:t>
                          </a:r>
                          <a:endParaRPr lang="en-US" sz="1800" b="0" i="0" kern="12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𝐿</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𝑛</m:t>
                                    </m:r>
                                  </m:den>
                                </m:f>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𝑒</m:t>
                                    </m:r>
                                    <m:r>
                                      <a:rPr lang="en-US" sz="1800" b="0" i="1" smtClean="0">
                                        <a:latin typeface="Cambria Math" panose="02040503050406030204" pitchFamily="18" charset="0"/>
                                      </a:rPr>
                                      <m:t>𝑥𝑎𝑚𝑝𝑙𝑒𝑠</m:t>
                                    </m:r>
                                  </m:sub>
                                  <m:sup/>
                                  <m:e>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𝑦</m:t>
                                            </m:r>
                                            <m:r>
                                              <a:rPr lang="en-US" sz="1800" b="0" i="1" smtClean="0">
                                                <a:latin typeface="Cambria Math" panose="02040503050406030204" pitchFamily="18" charset="0"/>
                                              </a:rPr>
                                              <m:t>−</m:t>
                                            </m:r>
                                            <m:r>
                                              <a:rPr lang="en-US" sz="1800" b="0" i="1" smtClean="0">
                                                <a:latin typeface="Cambria Math" panose="02040503050406030204" pitchFamily="18" charset="0"/>
                                              </a:rPr>
                                              <m:t>𝑝</m:t>
                                            </m:r>
                                          </m:e>
                                        </m:d>
                                      </m:e>
                                      <m:sup>
                                        <m:r>
                                          <a:rPr lang="en-US" sz="1800" b="0" i="1" smtClean="0">
                                            <a:latin typeface="Cambria Math" panose="02040503050406030204" pitchFamily="18" charset="0"/>
                                          </a:rPr>
                                          <m:t>2</m:t>
                                        </m:r>
                                      </m:sup>
                                    </m:sSup>
                                  </m:e>
                                </m:nary>
                              </m:oMath>
                            </m:oMathPara>
                          </a14:m>
                          <a:endParaRPr lang="en-US" sz="1800" dirty="0"/>
                        </a:p>
                      </a:txBody>
                      <a:tcPr marL="45720" marR="45720"/>
                    </a:tc>
                    <a:tc>
                      <a:txBody>
                        <a:bodyPr/>
                        <a:lstStyle/>
                        <a:p>
                          <a:pPr algn="l">
                            <a:spcBef>
                              <a:spcPts val="300"/>
                            </a:spcBef>
                            <a:spcAft>
                              <a:spcPts val="300"/>
                            </a:spcAft>
                          </a:pPr>
                          <a:r>
                            <a:rPr lang="en-US" sz="1800" dirty="0">
                              <a:solidFill>
                                <a:schemeClr val="tx1"/>
                              </a:solidFill>
                            </a:rPr>
                            <a:t>Notations for regression</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i="1" dirty="0" smtClean="0">
                                  <a:solidFill>
                                    <a:schemeClr val="tx1"/>
                                  </a:solidFill>
                                  <a:latin typeface="Cambria Math" panose="02040503050406030204" pitchFamily="18" charset="0"/>
                                </a:rPr>
                                <m:t>𝑛</m:t>
                              </m:r>
                            </m:oMath>
                          </a14:m>
                          <a:r>
                            <a:rPr lang="en-US" sz="1800" dirty="0">
                              <a:solidFill>
                                <a:schemeClr val="tx1"/>
                              </a:solidFill>
                            </a:rPr>
                            <a:t> = training examples</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i="1" baseline="0" dirty="0" smtClean="0">
                                  <a:solidFill>
                                    <a:schemeClr val="tx1"/>
                                  </a:solidFill>
                                  <a:latin typeface="Cambria Math" panose="02040503050406030204" pitchFamily="18" charset="0"/>
                                </a:rPr>
                                <m:t>𝑝</m:t>
                              </m:r>
                            </m:oMath>
                          </a14:m>
                          <a:r>
                            <a:rPr lang="en-US" sz="1800" baseline="0" dirty="0">
                              <a:solidFill>
                                <a:schemeClr val="tx1"/>
                              </a:solidFill>
                            </a:rPr>
                            <a:t> </a:t>
                          </a:r>
                          <a:r>
                            <a:rPr lang="en-US" sz="1800" dirty="0">
                              <a:solidFill>
                                <a:schemeClr val="tx1"/>
                              </a:solidFill>
                            </a:rPr>
                            <a:t>= prediction (numeric, </a:t>
                          </a:r>
                          <a14:m>
                            <m:oMath xmlns:m="http://schemas.openxmlformats.org/officeDocument/2006/math">
                              <m:r>
                                <a:rPr lang="cy-GB" sz="1800" i="0" dirty="0" smtClean="0">
                                  <a:solidFill>
                                    <a:schemeClr val="tx1"/>
                                  </a:solidFill>
                                  <a:latin typeface="Cambria Math" panose="02040503050406030204" pitchFamily="18" charset="0"/>
                                </a:rPr>
                                <m:t>ŷ</m:t>
                              </m:r>
                            </m:oMath>
                          </a14:m>
                          <a:r>
                            <a:rPr lang="en-US" sz="1800" dirty="0">
                              <a:solidFill>
                                <a:schemeClr val="tx1"/>
                              </a:solidFill>
                            </a:rPr>
                            <a:t>)</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i="1" dirty="0" smtClean="0">
                                  <a:solidFill>
                                    <a:schemeClr val="tx1"/>
                                  </a:solidFill>
                                  <a:latin typeface="Cambria Math" panose="02040503050406030204" pitchFamily="18" charset="0"/>
                                </a:rPr>
                                <m:t>𝑦</m:t>
                              </m:r>
                            </m:oMath>
                          </a14:m>
                          <a:r>
                            <a:rPr lang="en-US" sz="1800" dirty="0">
                              <a:solidFill>
                                <a:schemeClr val="tx1"/>
                              </a:solidFill>
                            </a:rPr>
                            <a:t> = true value</a:t>
                          </a:r>
                          <a:endParaRPr lang="en-US" sz="1800" b="0" i="0" kern="12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extLst>
                      <a:ext uri="{0D108BD9-81ED-4DB2-BD59-A6C34878D82A}">
                        <a16:rowId xmlns:a16="http://schemas.microsoft.com/office/drawing/2014/main" val="479326001"/>
                      </a:ext>
                    </a:extLst>
                  </a:tr>
                </a:tbl>
              </a:graphicData>
            </a:graphic>
          </p:graphicFrame>
        </mc:Choice>
        <mc:Fallback xmlns="">
          <p:graphicFrame>
            <p:nvGraphicFramePr>
              <p:cNvPr id="8" name="Table 7">
                <a:extLst>
                  <a:ext uri="{FF2B5EF4-FFF2-40B4-BE49-F238E27FC236}">
                    <a16:creationId xmlns:a16="http://schemas.microsoft.com/office/drawing/2014/main" id="{A771E8E2-E367-7D8D-D913-A83B2FEC8BD4}"/>
                  </a:ext>
                </a:extLst>
              </p:cNvPr>
              <p:cNvGraphicFramePr>
                <a:graphicFrameLocks noGrp="1"/>
              </p:cNvGraphicFramePr>
              <p:nvPr>
                <p:extLst>
                  <p:ext uri="{D42A27DB-BD31-4B8C-83A1-F6EECF244321}">
                    <p14:modId xmlns:p14="http://schemas.microsoft.com/office/powerpoint/2010/main" val="2451251073"/>
                  </p:ext>
                </p:extLst>
              </p:nvPr>
            </p:nvGraphicFramePr>
            <p:xfrm>
              <a:off x="359664" y="1799730"/>
              <a:ext cx="11466577" cy="3572791"/>
            </p:xfrm>
            <a:graphic>
              <a:graphicData uri="http://schemas.openxmlformats.org/drawingml/2006/table">
                <a:tbl>
                  <a:tblPr firstRow="1" bandRow="1">
                    <a:effectLst>
                      <a:outerShdw blurRad="50800" dist="38100" dir="2700000" algn="tl" rotWithShape="0">
                        <a:prstClr val="black">
                          <a:alpha val="40000"/>
                        </a:prstClr>
                      </a:outerShdw>
                    </a:effectLst>
                    <a:tableStyleId>{2A488322-F2BA-4B5B-9748-0D474271808F}</a:tableStyleId>
                  </a:tblPr>
                  <a:tblGrid>
                    <a:gridCol w="1620393">
                      <a:extLst>
                        <a:ext uri="{9D8B030D-6E8A-4147-A177-3AD203B41FA5}">
                          <a16:colId xmlns:a16="http://schemas.microsoft.com/office/drawing/2014/main" val="2148593030"/>
                        </a:ext>
                      </a:extLst>
                    </a:gridCol>
                    <a:gridCol w="1620393">
                      <a:extLst>
                        <a:ext uri="{9D8B030D-6E8A-4147-A177-3AD203B41FA5}">
                          <a16:colId xmlns:a16="http://schemas.microsoft.com/office/drawing/2014/main" val="2340989103"/>
                        </a:ext>
                      </a:extLst>
                    </a:gridCol>
                    <a:gridCol w="4377690">
                      <a:extLst>
                        <a:ext uri="{9D8B030D-6E8A-4147-A177-3AD203B41FA5}">
                          <a16:colId xmlns:a16="http://schemas.microsoft.com/office/drawing/2014/main" val="182381763"/>
                        </a:ext>
                      </a:extLst>
                    </a:gridCol>
                    <a:gridCol w="3848101">
                      <a:extLst>
                        <a:ext uri="{9D8B030D-6E8A-4147-A177-3AD203B41FA5}">
                          <a16:colId xmlns:a16="http://schemas.microsoft.com/office/drawing/2014/main" val="3666975058"/>
                        </a:ext>
                      </a:extLst>
                    </a:gridCol>
                  </a:tblGrid>
                  <a:tr h="387631">
                    <a:tc>
                      <a:txBody>
                        <a:bodyPr/>
                        <a:lstStyle/>
                        <a:p>
                          <a:pPr algn="ctr">
                            <a:spcBef>
                              <a:spcPts val="300"/>
                            </a:spcBef>
                            <a:spcAft>
                              <a:spcPts val="300"/>
                            </a:spcAft>
                          </a:pPr>
                          <a:r>
                            <a:rPr lang="en-US" sz="1800" dirty="0"/>
                            <a:t>Problem Type</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tc>
                      <a:txBody>
                        <a:bodyPr/>
                        <a:lstStyle/>
                        <a:p>
                          <a:pPr algn="ctr">
                            <a:spcBef>
                              <a:spcPts val="300"/>
                            </a:spcBef>
                            <a:spcAft>
                              <a:spcPts val="300"/>
                            </a:spcAft>
                          </a:pPr>
                          <a:r>
                            <a:rPr lang="en-US" sz="1800" dirty="0"/>
                            <a:t>Name</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tc>
                      <a:txBody>
                        <a:bodyPr/>
                        <a:lstStyle/>
                        <a:p>
                          <a:pPr algn="ctr">
                            <a:spcBef>
                              <a:spcPts val="300"/>
                            </a:spcBef>
                            <a:spcAft>
                              <a:spcPts val="300"/>
                            </a:spcAft>
                          </a:pPr>
                          <a:r>
                            <a:rPr lang="en-US" sz="1800" dirty="0"/>
                            <a:t>Function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tc>
                      <a:txBody>
                        <a:bodyPr/>
                        <a:lstStyle/>
                        <a:p>
                          <a:pPr algn="ctr">
                            <a:spcBef>
                              <a:spcPts val="300"/>
                            </a:spcBef>
                            <a:spcAft>
                              <a:spcPts val="300"/>
                            </a:spcAft>
                          </a:pPr>
                          <a:r>
                            <a:rPr lang="en-US" sz="1800" dirty="0"/>
                            <a:t>Notes</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extLst>
                      <a:ext uri="{0D108BD9-81ED-4DB2-BD59-A6C34878D82A}">
                        <a16:rowId xmlns:a16="http://schemas.microsoft.com/office/drawing/2014/main" val="2531196256"/>
                      </a:ext>
                    </a:extLst>
                  </a:tr>
                  <a:tr h="1767840">
                    <a:tc>
                      <a:txBody>
                        <a:bodyPr/>
                        <a:lstStyle/>
                        <a:p>
                          <a:pPr marL="0" algn="l" defTabSz="914400" rtl="0" eaLnBrk="1" latinLnBrk="0" hangingPunct="1">
                            <a:spcBef>
                              <a:spcPts val="300"/>
                            </a:spcBef>
                            <a:spcAft>
                              <a:spcPts val="300"/>
                            </a:spcAft>
                          </a:pPr>
                          <a:r>
                            <a:rPr lang="en-US" sz="1800" dirty="0">
                              <a:solidFill>
                                <a:schemeClr val="tx1"/>
                              </a:solidFill>
                            </a:rPr>
                            <a:t>Binary classification</a:t>
                          </a:r>
                          <a:endParaRPr lang="en-US" sz="1800" b="0" i="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marL="0" lvl="0" indent="0" algn="l">
                            <a:spcBef>
                              <a:spcPts val="300"/>
                            </a:spcBef>
                            <a:spcAft>
                              <a:spcPts val="300"/>
                            </a:spcAft>
                            <a:buFont typeface="Arial" panose="020B0604020202020204" pitchFamily="34" charset="0"/>
                            <a:buNone/>
                          </a:pPr>
                          <a:r>
                            <a:rPr lang="en-US" sz="1800" dirty="0">
                              <a:solidFill>
                                <a:schemeClr val="tx1"/>
                              </a:solidFill>
                            </a:rPr>
                            <a:t>Log-loss (also known as binary cross-entropy loss)</a:t>
                          </a:r>
                          <a:endParaRPr lang="en-US" sz="1800" b="0" i="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endParaRPr lang="en-US"/>
                        </a:p>
                      </a:txBody>
                      <a:tcPr marL="45720" marR="45720">
                        <a:blipFill>
                          <a:blip r:embed="rId4"/>
                          <a:stretch>
                            <a:fillRect l="-74277" t="-53571" r="-89595" b="-117143"/>
                          </a:stretch>
                        </a:blipFill>
                      </a:tcPr>
                    </a:tc>
                    <a:tc>
                      <a:txBody>
                        <a:bodyPr/>
                        <a:lstStyle/>
                        <a:p>
                          <a:endParaRPr lang="en-US"/>
                        </a:p>
                      </a:txBody>
                      <a:tcPr marL="45720" marR="45720">
                        <a:blipFill>
                          <a:blip r:embed="rId4"/>
                          <a:stretch>
                            <a:fillRect l="-199010" t="-53571" r="-2310" b="-117143"/>
                          </a:stretch>
                        </a:blipFill>
                      </a:tcPr>
                    </a:tc>
                    <a:extLst>
                      <a:ext uri="{0D108BD9-81ED-4DB2-BD59-A6C34878D82A}">
                        <a16:rowId xmlns:a16="http://schemas.microsoft.com/office/drawing/2014/main" val="2768504691"/>
                      </a:ext>
                    </a:extLst>
                  </a:tr>
                  <a:tr h="1417320">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800" dirty="0">
                              <a:solidFill>
                                <a:schemeClr val="tx1"/>
                              </a:solidFill>
                            </a:rPr>
                            <a:t>Regression</a:t>
                          </a:r>
                          <a:endParaRPr lang="en-US" sz="1800" b="0" i="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marL="0" algn="l" defTabSz="914400" rtl="0" eaLnBrk="1" latinLnBrk="0" hangingPunct="1">
                            <a:spcBef>
                              <a:spcPts val="300"/>
                            </a:spcBef>
                            <a:spcAft>
                              <a:spcPts val="300"/>
                            </a:spcAft>
                          </a:pPr>
                          <a:r>
                            <a:rPr lang="en-US" sz="1800" dirty="0">
                              <a:solidFill>
                                <a:schemeClr val="tx1"/>
                              </a:solidFill>
                            </a:rPr>
                            <a:t>Mean squared error</a:t>
                          </a:r>
                          <a:endParaRPr lang="en-US" sz="1800" b="0" i="0" kern="12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endParaRPr lang="en-US"/>
                        </a:p>
                      </a:txBody>
                      <a:tcPr marL="45720" marR="45720">
                        <a:blipFill>
                          <a:blip r:embed="rId4"/>
                          <a:stretch>
                            <a:fillRect l="-74277" t="-191964" r="-89595" b="-46429"/>
                          </a:stretch>
                        </a:blipFill>
                      </a:tcPr>
                    </a:tc>
                    <a:tc>
                      <a:txBody>
                        <a:bodyPr/>
                        <a:lstStyle/>
                        <a:p>
                          <a:endParaRPr lang="en-US"/>
                        </a:p>
                      </a:txBody>
                      <a:tcPr marL="45720" marR="45720">
                        <a:blipFill>
                          <a:blip r:embed="rId4"/>
                          <a:stretch>
                            <a:fillRect l="-199010" t="-191964" r="-2310" b="-46429"/>
                          </a:stretch>
                        </a:blipFill>
                      </a:tcPr>
                    </a:tc>
                    <a:extLst>
                      <a:ext uri="{0D108BD9-81ED-4DB2-BD59-A6C34878D82A}">
                        <a16:rowId xmlns:a16="http://schemas.microsoft.com/office/drawing/2014/main" val="479326001"/>
                      </a:ext>
                    </a:extLst>
                  </a:tr>
                </a:tbl>
              </a:graphicData>
            </a:graphic>
          </p:graphicFrame>
        </mc:Fallback>
      </mc:AlternateContent>
    </p:spTree>
    <p:custDataLst>
      <p:tags r:id="rId1"/>
    </p:custDataLst>
    <p:extLst>
      <p:ext uri="{BB962C8B-B14F-4D97-AF65-F5344CB8AC3E}">
        <p14:creationId xmlns:p14="http://schemas.microsoft.com/office/powerpoint/2010/main" val="224869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59934D-A53E-41A8-AAED-63519AE0F39C}"/>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Review: Loss functions and gradient descent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Measure estimation quality with a loss function, </a:t>
                </a:r>
                <a14:m>
                  <m:oMath xmlns:m="http://schemas.openxmlformats.org/officeDocument/2006/math">
                    <m:r>
                      <a:rPr lang="en-US" i="1" dirty="0" smtClean="0">
                        <a:latin typeface="Cambria Math" panose="02040503050406030204" pitchFamily="18" charset="0"/>
                      </a:rPr>
                      <m:t>𝐿</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𝑤</m:t>
                        </m:r>
                      </m:e>
                    </m:d>
                  </m:oMath>
                </a14:m>
                <a:r>
                  <a:rPr lang="en-US" dirty="0">
                    <a:latin typeface="+mn-lt"/>
                  </a:rPr>
                  <a:t>:</a:t>
                </a:r>
              </a:p>
              <a:p>
                <a:pPr lvl="1"/>
                <a:r>
                  <a:rPr lang="en-US" dirty="0"/>
                  <a:t>Compare true values, </a:t>
                </a:r>
                <a14:m>
                  <m:oMath xmlns:m="http://schemas.openxmlformats.org/officeDocument/2006/math">
                    <m:r>
                      <m:rPr>
                        <m:sty m:val="p"/>
                      </m:rPr>
                      <a:rPr lang="en-US" smtClean="0">
                        <a:latin typeface="Cambria Math" panose="02040503050406030204" pitchFamily="18" charset="0"/>
                      </a:rPr>
                      <m:t>y</m:t>
                    </m:r>
                  </m:oMath>
                </a14:m>
                <a:r>
                  <a:rPr lang="en-US" dirty="0"/>
                  <a:t>, to predicted values, </a:t>
                </a:r>
                <a14:m>
                  <m:oMath xmlns:m="http://schemas.openxmlformats.org/officeDocument/2006/math">
                    <m:acc>
                      <m:accPr>
                        <m:chr m:val="̂"/>
                        <m:ctrlPr>
                          <a:rPr lang="en-US" i="1" smtClean="0">
                            <a:latin typeface="Cambria Math" panose="02040503050406030204" pitchFamily="18" charset="0"/>
                          </a:rPr>
                        </m:ctrlPr>
                      </m:accPr>
                      <m:e>
                        <m:r>
                          <a:rPr lang="en-US">
                            <a:latin typeface="Cambria Math" panose="02040503050406030204" pitchFamily="18" charset="0"/>
                          </a:rPr>
                          <m:t>𝑦</m:t>
                        </m:r>
                      </m:e>
                    </m:acc>
                  </m:oMath>
                </a14:m>
                <a:r>
                  <a:rPr lang="en-US" dirty="0"/>
                  <a:t>.</a:t>
                </a:r>
              </a:p>
              <a:p>
                <a:pPr lvl="1"/>
                <a14:m>
                  <m:oMath xmlns:m="http://schemas.openxmlformats.org/officeDocument/2006/math">
                    <m:r>
                      <a:rPr lang="en-US" smtClean="0">
                        <a:latin typeface="Cambria Math" panose="02040503050406030204" pitchFamily="18" charset="0"/>
                      </a:rPr>
                      <m:t>𝐿</m:t>
                    </m:r>
                    <m:d>
                      <m:dPr>
                        <m:ctrlPr>
                          <a:rPr lang="en-US" i="1">
                            <a:latin typeface="Cambria Math" panose="02040503050406030204" pitchFamily="18" charset="0"/>
                          </a:rPr>
                        </m:ctrlPr>
                      </m:dPr>
                      <m:e>
                        <m:r>
                          <a:rPr lang="en-US">
                            <a:latin typeface="Cambria Math" panose="02040503050406030204" pitchFamily="18" charset="0"/>
                          </a:rPr>
                          <m:t>𝑤</m:t>
                        </m:r>
                      </m:e>
                    </m:d>
                    <m:r>
                      <a:rPr lang="en-US">
                        <a:latin typeface="Cambria Math" panose="02040503050406030204" pitchFamily="18" charset="0"/>
                      </a:rPr>
                      <m:t>=</m:t>
                    </m:r>
                    <m:nary>
                      <m:naryPr>
                        <m:chr m:val="∑"/>
                        <m:ctrlPr>
                          <a:rPr lang="en-US" i="1">
                            <a:latin typeface="Cambria Math" panose="02040503050406030204" pitchFamily="18" charset="0"/>
                          </a:rPr>
                        </m:ctrlPr>
                      </m:naryPr>
                      <m:sub>
                        <m:r>
                          <a:rPr lang="en-US">
                            <a:latin typeface="Cambria Math" panose="02040503050406030204" pitchFamily="18" charset="0"/>
                          </a:rPr>
                          <m:t>𝑖</m:t>
                        </m:r>
                        <m:r>
                          <a:rPr lang="en-US">
                            <a:latin typeface="Cambria Math" panose="02040503050406030204" pitchFamily="18" charset="0"/>
                          </a:rPr>
                          <m:t>=1</m:t>
                        </m:r>
                      </m:sub>
                      <m:sup>
                        <m:r>
                          <a:rPr lang="en-US">
                            <a:latin typeface="Cambria Math" panose="02040503050406030204" pitchFamily="18" charset="0"/>
                          </a:rPr>
                          <m:t>𝑛</m:t>
                        </m:r>
                      </m:sup>
                      <m:e>
                        <m:r>
                          <a:rPr lang="en-US">
                            <a:latin typeface="Cambria Math" panose="02040503050406030204" pitchFamily="18" charset="0"/>
                          </a:rPr>
                          <m:t> </m:t>
                        </m:r>
                      </m:e>
                    </m:nary>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𝑦</m:t>
                                </m:r>
                              </m:e>
                              <m:sub>
                                <m:r>
                                  <a:rPr lang="en-US">
                                    <a:latin typeface="Cambria Math" panose="02040503050406030204" pitchFamily="18" charset="0"/>
                                  </a:rPr>
                                  <m:t>𝑖</m:t>
                                </m:r>
                              </m:sub>
                            </m:sSub>
                            <m:r>
                              <a:rPr lang="en-US">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a:latin typeface="Cambria Math" panose="02040503050406030204" pitchFamily="18" charset="0"/>
                                      </a:rPr>
                                      <m:t>𝑦</m:t>
                                    </m:r>
                                  </m:e>
                                  <m:sub>
                                    <m:r>
                                      <a:rPr lang="en-US">
                                        <a:latin typeface="Cambria Math" panose="02040503050406030204" pitchFamily="18" charset="0"/>
                                      </a:rPr>
                                      <m:t>𝑖</m:t>
                                    </m:r>
                                  </m:sub>
                                </m:sSub>
                              </m:e>
                            </m:acc>
                          </m:e>
                        </m:d>
                      </m:e>
                      <m:sup>
                        <m:r>
                          <a:rPr lang="en-US">
                            <a:latin typeface="Cambria Math" panose="02040503050406030204" pitchFamily="18" charset="0"/>
                          </a:rPr>
                          <m:t>2</m:t>
                        </m:r>
                      </m:sup>
                    </m:sSup>
                  </m:oMath>
                </a14:m>
                <a:endParaRPr lang="en-US" dirty="0"/>
              </a:p>
              <a:p>
                <a:pPr lvl="1"/>
                <a14:m>
                  <m:oMath xmlns:m="http://schemas.openxmlformats.org/officeDocument/2006/math">
                    <m:r>
                      <a:rPr lang="en-US" i="1" dirty="0" smtClean="0">
                        <a:latin typeface="Cambria Math" panose="02040503050406030204" pitchFamily="18" charset="0"/>
                      </a:rPr>
                      <m:t>𝑤</m:t>
                    </m:r>
                  </m:oMath>
                </a14:m>
                <a:r>
                  <a:rPr lang="en-US" dirty="0"/>
                  <a:t> refers to weights (coefficients) of the model and </a:t>
                </a:r>
                <a14:m>
                  <m:oMath xmlns:m="http://schemas.openxmlformats.org/officeDocument/2006/math">
                    <m:r>
                      <a:rPr lang="en-US" i="1" dirty="0" smtClean="0">
                        <a:latin typeface="Cambria Math" panose="02040503050406030204" pitchFamily="18" charset="0"/>
                      </a:rPr>
                      <m:t>𝑛</m:t>
                    </m:r>
                  </m:oMath>
                </a14:m>
                <a:r>
                  <a:rPr lang="en-US" dirty="0"/>
                  <a:t> is the number of data points.</a:t>
                </a:r>
              </a:p>
              <a:p>
                <a:r>
                  <a:rPr lang="en-US" dirty="0"/>
                  <a:t>Gradient descent: Optimization algorithm that searches for weights to minimize the loss function</a:t>
                </a:r>
              </a:p>
            </p:txBody>
          </p:sp>
        </mc:Choice>
        <mc:Fallback xmlns="">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idx="2"/>
              </p:nvPr>
            </p:nvSpPr>
            <p:spPr>
              <a:blipFill>
                <a:blip r:embed="rId4"/>
                <a:stretch>
                  <a:fillRect l="-885" t="-1202"/>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821566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6D5B19-A49E-469A-AA82-482C7C97C5B0}"/>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Review: Gradient descent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Uses gradients to find the minimum of a function iteratively</a:t>
                </a:r>
              </a:p>
              <a:p>
                <a:r>
                  <a:rPr lang="en-US" dirty="0"/>
                  <a:t>Takes steps (proportional to the gradient size) toward the minimum, in the opposite direction of the gradient</a:t>
                </a:r>
              </a:p>
              <a:p>
                <a:pPr lvl="1"/>
                <a:r>
                  <a:rPr lang="en-US" dirty="0"/>
                  <a:t>As the gradient reduces, so do the steps between inputs </a:t>
                </a:r>
                <a14:m>
                  <m:oMath xmlns:m="http://schemas.openxmlformats.org/officeDocument/2006/math">
                    <m:r>
                      <a:rPr lang="en-US" noProof="0" smtClean="0">
                        <a:latin typeface="Cambria Math" panose="02040503050406030204" pitchFamily="18" charset="0"/>
                      </a:rPr>
                      <m:t>(</m:t>
                    </m:r>
                    <m:r>
                      <a:rPr lang="en-US" noProof="0" smtClean="0">
                        <a:latin typeface="Cambria Math" panose="02040503050406030204" pitchFamily="18" charset="0"/>
                      </a:rPr>
                      <m:t>𝑤</m:t>
                    </m:r>
                    <m:r>
                      <a:rPr lang="en-US" noProof="0" smtClean="0">
                        <a:latin typeface="Cambria Math" panose="02040503050406030204" pitchFamily="18" charset="0"/>
                      </a:rPr>
                      <m:t>)</m:t>
                    </m:r>
                  </m:oMath>
                </a14:m>
                <a:r>
                  <a:rPr lang="en-US" dirty="0"/>
                  <a:t>.</a:t>
                </a:r>
              </a:p>
              <a:p>
                <a:pPr lvl="1"/>
                <a:r>
                  <a:rPr lang="en-US" dirty="0"/>
                  <a:t>This avoids wasted training time.</a:t>
                </a:r>
              </a:p>
              <a:p>
                <a:r>
                  <a:rPr lang="en-US" dirty="0"/>
                  <a:t>Gradient descent algorithm:</a:t>
                </a:r>
              </a:p>
              <a:p>
                <a:pPr lvl="1"/>
                <a:r>
                  <a:rPr lang="en-US" dirty="0"/>
                  <a:t>Start at an initial point </a:t>
                </a:r>
                <a14:m>
                  <m:oMath xmlns:m="http://schemas.openxmlformats.org/officeDocument/2006/math">
                    <m:r>
                      <a:rPr lang="en-US" noProof="0" smtClean="0">
                        <a:latin typeface="Cambria Math" panose="02040503050406030204" pitchFamily="18" charset="0"/>
                      </a:rPr>
                      <m:t>𝑤</m:t>
                    </m:r>
                  </m:oMath>
                </a14:m>
                <a:endParaRPr lang="en-US" dirty="0"/>
              </a:p>
              <a:p>
                <a:pPr lvl="1"/>
                <a:r>
                  <a:rPr lang="en-US" dirty="0"/>
                  <a:t>Update: </a:t>
                </a:r>
                <a14:m>
                  <m:oMath xmlns:m="http://schemas.openxmlformats.org/officeDocument/2006/math">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𝑛𝑒𝑤</m:t>
                        </m:r>
                      </m:sub>
                    </m:sSub>
                    <m:r>
                      <a:rPr lang="en-US"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𝑐𝑢𝑟𝑟𝑒𝑛𝑡</m:t>
                        </m:r>
                      </m:sub>
                    </m:sSub>
                    <m:r>
                      <a:rPr lang="en-US" noProof="0" smtClean="0">
                        <a:latin typeface="Cambria Math" panose="02040503050406030204" pitchFamily="18" charset="0"/>
                      </a:rPr>
                      <m:t>−</m:t>
                    </m:r>
                    <m:r>
                      <a:rPr lang="en-US" noProof="0" smtClean="0">
                        <a:latin typeface="Cambria Math" panose="02040503050406030204" pitchFamily="18" charset="0"/>
                      </a:rPr>
                      <m:t>𝑠𝑡𝑒𝑝</m:t>
                    </m:r>
                    <m:r>
                      <a:rPr lang="en-US" noProof="0" smtClean="0">
                        <a:latin typeface="Cambria Math" panose="02040503050406030204" pitchFamily="18" charset="0"/>
                      </a:rPr>
                      <m:t> </m:t>
                    </m:r>
                    <m:r>
                      <a:rPr lang="en-US" noProof="0" smtClean="0">
                        <a:latin typeface="Cambria Math" panose="02040503050406030204" pitchFamily="18" charset="0"/>
                      </a:rPr>
                      <m:t>𝑠𝑖𝑧𝑒</m:t>
                    </m:r>
                    <m:r>
                      <a:rPr lang="en-US" noProof="0" smtClean="0">
                        <a:latin typeface="Cambria Math" panose="02040503050406030204" pitchFamily="18" charset="0"/>
                      </a:rPr>
                      <m:t> ∗</m:t>
                    </m:r>
                    <m:r>
                      <a:rPr lang="en-US" noProof="0" smtClean="0">
                        <a:latin typeface="Cambria Math" panose="02040503050406030204" pitchFamily="18" charset="0"/>
                      </a:rPr>
                      <m:t>𝑔𝑟𝑎𝑑𝑖𝑒𝑛𝑡</m:t>
                    </m:r>
                  </m:oMath>
                </a14:m>
                <a:endParaRPr lang="en-US" dirty="0"/>
              </a:p>
            </p:txBody>
          </p:sp>
        </mc:Choice>
        <mc:Fallback xmlns="">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idx="2"/>
              </p:nvPr>
            </p:nvSpPr>
            <p:spPr>
              <a:blipFill>
                <a:blip r:embed="rId4"/>
                <a:stretch>
                  <a:fillRect l="-885" t="-1202"/>
                </a:stretch>
              </a:blipFill>
            </p:spPr>
            <p:txBody>
              <a:bodyPr/>
              <a:lstStyle/>
              <a:p>
                <a:r>
                  <a:rPr lang="en-US">
                    <a:noFill/>
                  </a:rPr>
                  <a:t> </a:t>
                </a:r>
              </a:p>
            </p:txBody>
          </p:sp>
        </mc:Fallback>
      </mc:AlternateContent>
      <p:pic>
        <p:nvPicPr>
          <p:cNvPr id="6" name="Picture 5" descr="Graph that shows how the gradient descent algorithm takes small steps toward the function’s local minimum.">
            <a:extLst>
              <a:ext uri="{FF2B5EF4-FFF2-40B4-BE49-F238E27FC236}">
                <a16:creationId xmlns:a16="http://schemas.microsoft.com/office/drawing/2014/main" id="{1F117711-5609-4202-82B2-04750CC11649}"/>
              </a:ext>
            </a:extLst>
          </p:cNvPr>
          <p:cNvPicPr>
            <a:picLocks noChangeAspect="1"/>
          </p:cNvPicPr>
          <p:nvPr/>
        </p:nvPicPr>
        <p:blipFill>
          <a:blip r:embed="rId5"/>
          <a:stretch>
            <a:fillRect/>
          </a:stretch>
        </p:blipFill>
        <p:spPr>
          <a:xfrm>
            <a:off x="8454860" y="3429000"/>
            <a:ext cx="3371380" cy="2975106"/>
          </a:xfrm>
          <a:prstGeom prst="rect">
            <a:avLst/>
          </a:prstGeom>
        </p:spPr>
      </p:pic>
    </p:spTree>
    <p:custDataLst>
      <p:tags r:id="rId1"/>
    </p:custDataLst>
    <p:extLst>
      <p:ext uri="{BB962C8B-B14F-4D97-AF65-F5344CB8AC3E}">
        <p14:creationId xmlns:p14="http://schemas.microsoft.com/office/powerpoint/2010/main" val="925868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814286-402E-4586-B232-72A1C0066365}"/>
              </a:ext>
            </a:extLst>
          </p:cNvPr>
          <p:cNvSpPr>
            <a:spLocks noGrp="1"/>
          </p:cNvSpPr>
          <p:nvPr>
            <p:ph type="sldNum" idx="97"/>
          </p:nvPr>
        </p:nvSpPr>
        <p:spPr/>
        <p:txBody>
          <a:bodyPr/>
          <a:lstStyle/>
          <a:p>
            <a:fld id="{86A8BF56-6CB3-514C-9A64-F39D95C9E25B}" type="slidenum">
              <a:rPr lang="en-US" smtClean="0"/>
              <a:t>19</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Regularization review</a:t>
            </a:r>
          </a:p>
        </p:txBody>
      </p:sp>
      <p:sp>
        <p:nvSpPr>
          <p:cNvPr id="4" name="Text Placeholder 3">
            <a:extLst>
              <a:ext uri="{FF2B5EF4-FFF2-40B4-BE49-F238E27FC236}">
                <a16:creationId xmlns:a16="http://schemas.microsoft.com/office/drawing/2014/main" id="{40F806F8-A7CB-62C7-2ED1-13BC779FDCAA}"/>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95860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F9AE69-1893-4002-972B-2477AFD0E066}"/>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3" name="Content Placeholder 2">
            <a:extLst>
              <a:ext uri="{FF2B5EF4-FFF2-40B4-BE49-F238E27FC236}">
                <a16:creationId xmlns:a16="http://schemas.microsoft.com/office/drawing/2014/main" id="{CBD3F733-AEBF-439E-5488-6E82F8AC05E5}"/>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Agenda and course overview</a:t>
            </a:r>
          </a:p>
          <a:p>
            <a:r>
              <a:rPr lang="en-US" dirty="0"/>
              <a:t>Key ML concepts review</a:t>
            </a:r>
          </a:p>
          <a:p>
            <a:pPr lvl="1"/>
            <a:r>
              <a:rPr lang="en-US" dirty="0"/>
              <a:t>Regression</a:t>
            </a:r>
          </a:p>
          <a:p>
            <a:pPr lvl="1"/>
            <a:r>
              <a:rPr lang="en-US" dirty="0"/>
              <a:t>Optimization</a:t>
            </a:r>
          </a:p>
          <a:p>
            <a:pPr lvl="1"/>
            <a:r>
              <a:rPr lang="en-US" dirty="0"/>
              <a:t>Regularization</a:t>
            </a:r>
          </a:p>
          <a:p>
            <a:pPr lvl="1"/>
            <a:r>
              <a:rPr lang="en-US" dirty="0"/>
              <a:t>Text and data representation</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578F5C-8D68-4911-990F-8F88AB799F65}"/>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D3AF8DA5-C097-4F76-ACB6-8B4F71BF4E5E}"/>
              </a:ext>
            </a:extLst>
          </p:cNvPr>
          <p:cNvSpPr>
            <a:spLocks noGrp="1"/>
          </p:cNvSpPr>
          <p:nvPr>
            <p:ph type="title" idx="1"/>
          </p:nvPr>
        </p:nvSpPr>
        <p:spPr/>
        <p:txBody>
          <a:bodyPr>
            <a:normAutofit fontScale="90000"/>
          </a:bodyPr>
          <a:lstStyle/>
          <a:p>
            <a:r>
              <a:rPr lang="en-US" dirty="0"/>
              <a:t>Review: Underfitting</a:t>
            </a:r>
          </a:p>
        </p:txBody>
      </p:sp>
      <p:sp>
        <p:nvSpPr>
          <p:cNvPr id="3" name="Content Placeholder 2">
            <a:extLst>
              <a:ext uri="{FF2B5EF4-FFF2-40B4-BE49-F238E27FC236}">
                <a16:creationId xmlns:a16="http://schemas.microsoft.com/office/drawing/2014/main" id="{5D3CEDB3-D2B9-37E8-5E6A-B3C9AEAA6336}"/>
              </a:ext>
            </a:extLst>
          </p:cNvPr>
          <p:cNvSpPr>
            <a:spLocks noGrp="1"/>
          </p:cNvSpPr>
          <p:nvPr>
            <p:ph idx="2"/>
          </p:nvPr>
        </p:nvSpPr>
        <p:spPr/>
        <p:txBody>
          <a:bodyPr/>
          <a:lstStyle/>
          <a:p>
            <a:endParaRPr lang="en-US"/>
          </a:p>
        </p:txBody>
      </p:sp>
      <p:grpSp>
        <p:nvGrpSpPr>
          <p:cNvPr id="7" name="Group 6">
            <a:extLst>
              <a:ext uri="{FF2B5EF4-FFF2-40B4-BE49-F238E27FC236}">
                <a16:creationId xmlns:a16="http://schemas.microsoft.com/office/drawing/2014/main" id="{27C5D532-F518-433D-A833-49DEB47DFCC1}"/>
              </a:ext>
              <a:ext uri="{C183D7F6-B498-43B3-948B-1728B52AA6E4}">
                <adec:decorative xmlns:adec="http://schemas.microsoft.com/office/drawing/2017/decorative" val="1"/>
              </a:ext>
            </a:extLst>
          </p:cNvPr>
          <p:cNvGrpSpPr/>
          <p:nvPr/>
        </p:nvGrpSpPr>
        <p:grpSpPr>
          <a:xfrm>
            <a:off x="539496" y="1132266"/>
            <a:ext cx="11126164" cy="755970"/>
            <a:chOff x="374099" y="1113879"/>
            <a:chExt cx="11126164" cy="755970"/>
          </a:xfrm>
        </p:grpSpPr>
        <p:pic>
          <p:nvPicPr>
            <p:cNvPr id="131" name="Picture 130">
              <a:extLst>
                <a:ext uri="{FF2B5EF4-FFF2-40B4-BE49-F238E27FC236}">
                  <a16:creationId xmlns:a16="http://schemas.microsoft.com/office/drawing/2014/main" id="{64C4BE5F-B455-467B-8053-9E7C1A00B6B2}"/>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4099" y="1133757"/>
              <a:ext cx="11126164" cy="695004"/>
            </a:xfrm>
            <a:prstGeom prst="rect">
              <a:avLst/>
            </a:prstGeom>
          </p:spPr>
        </p:pic>
        <p:pic>
          <p:nvPicPr>
            <p:cNvPr id="6" name="Picture 5">
              <a:extLst>
                <a:ext uri="{FF2B5EF4-FFF2-40B4-BE49-F238E27FC236}">
                  <a16:creationId xmlns:a16="http://schemas.microsoft.com/office/drawing/2014/main" id="{3FF8BA31-F6F1-4FE5-BAA9-C3A077A4AF32}"/>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993293" y="1113879"/>
              <a:ext cx="1853345" cy="755970"/>
            </a:xfrm>
            <a:prstGeom prst="rect">
              <a:avLst/>
            </a:prstGeom>
          </p:spPr>
        </p:pic>
      </p:grpSp>
      <p:sp>
        <p:nvSpPr>
          <p:cNvPr id="61" name="Text Placeholder 2">
            <a:extLst>
              <a:ext uri="{FF2B5EF4-FFF2-40B4-BE49-F238E27FC236}">
                <a16:creationId xmlns:a16="http://schemas.microsoft.com/office/drawing/2014/main" id="{17AF4F10-EAFE-744E-AE1C-6C30B9DD75CB}"/>
              </a:ext>
            </a:extLst>
          </p:cNvPr>
          <p:cNvSpPr txBox="1">
            <a:spLocks/>
          </p:cNvSpPr>
          <p:nvPr/>
        </p:nvSpPr>
        <p:spPr>
          <a:xfrm>
            <a:off x="362712" y="2027669"/>
            <a:ext cx="11466576" cy="10164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chemeClr val="accent6"/>
                </a:solidFill>
                <a:latin typeface="Amazon Ember Display" panose="020F0603020204020204" pitchFamily="34" charset="0"/>
                <a:ea typeface="Amazon Ember Display" panose="020F0603020204020204" pitchFamily="34" charset="0"/>
                <a:cs typeface="Amazon Ember Display" panose="020F0603020204020204" pitchFamily="34" charset="0"/>
              </a:rPr>
              <a:t>Underfitting:</a:t>
            </a:r>
            <a:r>
              <a:rPr lang="en-US" sz="2400" dirty="0">
                <a:solidFill>
                  <a:schemeClr val="accent6"/>
                </a:solidFill>
                <a:latin typeface="Amazon Ember Display" panose="020F0603020204020204" pitchFamily="34" charset="0"/>
                <a:ea typeface="Amazon Ember Display" panose="020F0603020204020204" pitchFamily="34" charset="0"/>
                <a:cs typeface="Amazon Ember Display" panose="020F0603020204020204" pitchFamily="34" charset="0"/>
              </a:rPr>
              <a:t> </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The model isn’t good enough to describe the relationship between the input data (x</a:t>
            </a:r>
            <a:r>
              <a:rPr lang="en-US" sz="2400" baseline="-250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1</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 x</a:t>
            </a:r>
            <a:r>
              <a:rPr lang="en-US" sz="2400" baseline="-250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2</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 and output y: {Class 1, Class 2}.</a:t>
            </a:r>
          </a:p>
        </p:txBody>
      </p:sp>
      <p:pic>
        <p:nvPicPr>
          <p:cNvPr id="111" name="Picture 110" descr="Datapoints from two different classes are plotted, with a linear classifier that separates the two classes.">
            <a:extLst>
              <a:ext uri="{FF2B5EF4-FFF2-40B4-BE49-F238E27FC236}">
                <a16:creationId xmlns:a16="http://schemas.microsoft.com/office/drawing/2014/main" id="{49273832-2E42-4CDE-9877-14CD2EA286E4}"/>
              </a:ext>
            </a:extLst>
          </p:cNvPr>
          <p:cNvPicPr>
            <a:picLocks noChangeAspect="1"/>
          </p:cNvPicPr>
          <p:nvPr/>
        </p:nvPicPr>
        <p:blipFill>
          <a:blip r:embed="rId6"/>
          <a:stretch>
            <a:fillRect/>
          </a:stretch>
        </p:blipFill>
        <p:spPr>
          <a:xfrm>
            <a:off x="641456" y="3408544"/>
            <a:ext cx="4840644" cy="2944623"/>
          </a:xfrm>
          <a:prstGeom prst="rect">
            <a:avLst/>
          </a:prstGeom>
        </p:spPr>
      </p:pic>
      <p:sp>
        <p:nvSpPr>
          <p:cNvPr id="112" name="Content Placeholder 2">
            <a:extLst>
              <a:ext uri="{FF2B5EF4-FFF2-40B4-BE49-F238E27FC236}">
                <a16:creationId xmlns:a16="http://schemas.microsoft.com/office/drawing/2014/main" id="{EC1FEB09-D0F2-41A3-B97F-A3EE694BE4D0}"/>
              </a:ext>
            </a:extLst>
          </p:cNvPr>
          <p:cNvSpPr txBox="1">
            <a:spLocks/>
          </p:cNvSpPr>
          <p:nvPr/>
        </p:nvSpPr>
        <p:spPr>
          <a:xfrm>
            <a:off x="5855679" y="2926080"/>
            <a:ext cx="5828710" cy="3264747"/>
          </a:xfrm>
          <a:prstGeom prst="rect">
            <a:avLst/>
          </a:prstGeom>
        </p:spPr>
        <p:txBody>
          <a:bodyPr vert="horz" lIns="91440" tIns="45720" rIns="91440" bIns="45720" rtlCol="0">
            <a:noAutofit/>
          </a:bodyPr>
          <a:lstStyle>
            <a:defPPr>
              <a:defRPr lang="en-US"/>
            </a:defPPr>
            <a:lvl1pPr marL="228600" indent="-228600">
              <a:lnSpc>
                <a:spcPct val="100000"/>
              </a:lnSpc>
              <a:spcBef>
                <a:spcPts val="0"/>
              </a:spcBef>
              <a:spcAft>
                <a:spcPts val="1200"/>
              </a:spcAft>
              <a:buClr>
                <a:srgbClr val="1D212E"/>
              </a:buClr>
              <a:buSzPct val="110000"/>
              <a:buFont typeface="Amazon Ember Display"/>
              <a:buChar char="•"/>
              <a:tabLst>
                <a:tab pos="227013" algn="l"/>
              </a:tabLst>
              <a:defRPr sz="2200">
                <a:solidFill>
                  <a:srgbClr val="232F3E"/>
                </a:solidFill>
                <a:latin typeface="Amazon Ember display"/>
              </a:defRPr>
            </a:lvl1pPr>
            <a:lvl2pPr marL="685800" indent="-228600">
              <a:lnSpc>
                <a:spcPct val="90000"/>
              </a:lnSpc>
              <a:spcBef>
                <a:spcPts val="500"/>
              </a:spcBef>
              <a:buFont typeface="Amazon Ember Display"/>
              <a:buChar char="•"/>
              <a:defRPr sz="2400">
                <a:solidFill>
                  <a:srgbClr val="232F3E"/>
                </a:solidFill>
                <a:latin typeface="Amazon Ember display"/>
              </a:defRPr>
            </a:lvl2pPr>
            <a:lvl3pPr marL="1143000" indent="-228600">
              <a:lnSpc>
                <a:spcPct val="90000"/>
              </a:lnSpc>
              <a:spcBef>
                <a:spcPts val="500"/>
              </a:spcBef>
              <a:buFont typeface="Amazon Ember Display"/>
              <a:buChar char="•"/>
              <a:defRPr sz="2400">
                <a:solidFill>
                  <a:srgbClr val="232F3E"/>
                </a:solidFill>
                <a:latin typeface="Amazon Ember display"/>
              </a:defRPr>
            </a:lvl3pPr>
            <a:lvl4pPr marL="1600200" indent="-228600">
              <a:lnSpc>
                <a:spcPct val="90000"/>
              </a:lnSpc>
              <a:spcBef>
                <a:spcPts val="500"/>
              </a:spcBef>
              <a:buFont typeface="Amazon Ember Display"/>
              <a:buChar char="•"/>
              <a:defRPr>
                <a:solidFill>
                  <a:srgbClr val="232F3E"/>
                </a:solidFill>
                <a:latin typeface="Amazon Ember display"/>
              </a:defRPr>
            </a:lvl4pPr>
            <a:lvl5pPr marL="2057400" indent="-228600">
              <a:lnSpc>
                <a:spcPct val="90000"/>
              </a:lnSpc>
              <a:spcBef>
                <a:spcPts val="500"/>
              </a:spcBef>
              <a:buFont typeface="Amazon Ember Display"/>
              <a:buChar char="•"/>
              <a:defRPr sz="2000">
                <a:solidFill>
                  <a:srgbClr val="232F3E"/>
                </a:solidFill>
                <a:latin typeface="Amazon Ember display"/>
              </a:defRPr>
            </a:lvl5pPr>
            <a:lvl6pPr marL="2514600" indent="-228600">
              <a:lnSpc>
                <a:spcPct val="90000"/>
              </a:lnSpc>
              <a:spcBef>
                <a:spcPts val="500"/>
              </a:spcBef>
              <a:buFont typeface="Amazon Ember Display"/>
              <a:buChar char="•"/>
              <a:defRPr>
                <a:latin typeface="Amazon Ember display"/>
              </a:defRPr>
            </a:lvl6pPr>
            <a:lvl7pPr marL="2971800" indent="-228600">
              <a:lnSpc>
                <a:spcPct val="90000"/>
              </a:lnSpc>
              <a:spcBef>
                <a:spcPts val="500"/>
              </a:spcBef>
              <a:buFont typeface="Amazon Ember Display"/>
              <a:buChar char="•"/>
              <a:defRPr>
                <a:latin typeface="Amazon Ember display"/>
              </a:defRPr>
            </a:lvl7pPr>
            <a:lvl8pPr marL="3429000" indent="-228600">
              <a:lnSpc>
                <a:spcPct val="90000"/>
              </a:lnSpc>
              <a:spcBef>
                <a:spcPts val="500"/>
              </a:spcBef>
              <a:buFont typeface="Amazon Ember Display"/>
              <a:buChar char="•"/>
              <a:defRPr>
                <a:latin typeface="Amazon Ember display"/>
              </a:defRPr>
            </a:lvl8pPr>
            <a:lvl9pPr marL="3886200" indent="-228600">
              <a:lnSpc>
                <a:spcPct val="90000"/>
              </a:lnSpc>
              <a:spcBef>
                <a:spcPts val="500"/>
              </a:spcBef>
              <a:buFont typeface="Amazon Ember Display"/>
              <a:buChar char="•"/>
              <a:defRPr>
                <a:latin typeface="Amazon Ember display"/>
              </a:defRPr>
            </a:lvl9pPr>
          </a:lstStyle>
          <a:p>
            <a:r>
              <a:rPr lang="en-US" dirty="0"/>
              <a:t>The model is too simple to capture important patterns of the training data.</a:t>
            </a:r>
          </a:p>
          <a:p>
            <a:r>
              <a:rPr lang="en-US" dirty="0"/>
              <a:t>The model will perform poorly on training data and validation (or test) data.</a:t>
            </a:r>
          </a:p>
          <a:p>
            <a:r>
              <a:rPr lang="en-US" dirty="0"/>
              <a:t>Corresponding to high bias, results show a systematic lack of fit in certain regions.</a:t>
            </a:r>
          </a:p>
        </p:txBody>
      </p:sp>
    </p:spTree>
    <p:custDataLst>
      <p:tags r:id="rId1"/>
    </p:custDataLst>
    <p:extLst>
      <p:ext uri="{BB962C8B-B14F-4D97-AF65-F5344CB8AC3E}">
        <p14:creationId xmlns:p14="http://schemas.microsoft.com/office/powerpoint/2010/main" val="3580103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33B76B3-5478-4112-9416-3A5D0CEACB40}"/>
              </a:ext>
            </a:extLst>
          </p:cNvPr>
          <p:cNvSpPr>
            <a:spLocks noGrp="1"/>
          </p:cNvSpPr>
          <p:nvPr>
            <p:ph type="sldNum" idx="97"/>
          </p:nvPr>
        </p:nvSpPr>
        <p:spPr/>
        <p:txBody>
          <a:bodyPr/>
          <a:lstStyle/>
          <a:p>
            <a:fld id="{86A8BF56-6CB3-514C-9A64-F39D95C9E25B}" type="slidenum">
              <a:rPr lang="en-US" smtClean="0"/>
              <a:t>21</a:t>
            </a:fld>
            <a:endParaRPr lang="en-US" dirty="0"/>
          </a:p>
        </p:txBody>
      </p:sp>
      <p:sp>
        <p:nvSpPr>
          <p:cNvPr id="2" name="Title 1">
            <a:extLst>
              <a:ext uri="{FF2B5EF4-FFF2-40B4-BE49-F238E27FC236}">
                <a16:creationId xmlns:a16="http://schemas.microsoft.com/office/drawing/2014/main" id="{2301EA58-15E7-4C3C-8E28-BF6B69D69360}"/>
              </a:ext>
            </a:extLst>
          </p:cNvPr>
          <p:cNvSpPr>
            <a:spLocks noGrp="1"/>
          </p:cNvSpPr>
          <p:nvPr>
            <p:ph type="title" idx="1"/>
          </p:nvPr>
        </p:nvSpPr>
        <p:spPr/>
        <p:txBody>
          <a:bodyPr>
            <a:normAutofit fontScale="90000"/>
          </a:bodyPr>
          <a:lstStyle/>
          <a:p>
            <a:r>
              <a:rPr lang="en-US" dirty="0"/>
              <a:t>Review: Overfitting</a:t>
            </a:r>
          </a:p>
        </p:txBody>
      </p:sp>
      <p:sp>
        <p:nvSpPr>
          <p:cNvPr id="3" name="Content Placeholder 2">
            <a:extLst>
              <a:ext uri="{FF2B5EF4-FFF2-40B4-BE49-F238E27FC236}">
                <a16:creationId xmlns:a16="http://schemas.microsoft.com/office/drawing/2014/main" id="{AEB9DBFD-8EC7-4B0F-F6FF-1A9E7D058C60}"/>
              </a:ext>
            </a:extLst>
          </p:cNvPr>
          <p:cNvSpPr>
            <a:spLocks noGrp="1"/>
          </p:cNvSpPr>
          <p:nvPr>
            <p:ph idx="2"/>
          </p:nvPr>
        </p:nvSpPr>
        <p:spPr/>
        <p:txBody>
          <a:bodyPr/>
          <a:lstStyle/>
          <a:p>
            <a:endParaRPr lang="en-US"/>
          </a:p>
        </p:txBody>
      </p:sp>
      <p:grpSp>
        <p:nvGrpSpPr>
          <p:cNvPr id="10" name="Group 9">
            <a:extLst>
              <a:ext uri="{FF2B5EF4-FFF2-40B4-BE49-F238E27FC236}">
                <a16:creationId xmlns:a16="http://schemas.microsoft.com/office/drawing/2014/main" id="{3A6FC93D-E148-45CA-881C-AD6334C8509F}"/>
              </a:ext>
              <a:ext uri="{C183D7F6-B498-43B3-948B-1728B52AA6E4}">
                <adec:decorative xmlns:adec="http://schemas.microsoft.com/office/drawing/2017/decorative" val="1"/>
              </a:ext>
            </a:extLst>
          </p:cNvPr>
          <p:cNvGrpSpPr/>
          <p:nvPr/>
        </p:nvGrpSpPr>
        <p:grpSpPr>
          <a:xfrm>
            <a:off x="539496" y="1132266"/>
            <a:ext cx="11126164" cy="755970"/>
            <a:chOff x="374099" y="1113879"/>
            <a:chExt cx="11126164" cy="755970"/>
          </a:xfrm>
        </p:grpSpPr>
        <p:pic>
          <p:nvPicPr>
            <p:cNvPr id="11" name="Picture 10">
              <a:extLst>
                <a:ext uri="{FF2B5EF4-FFF2-40B4-BE49-F238E27FC236}">
                  <a16:creationId xmlns:a16="http://schemas.microsoft.com/office/drawing/2014/main" id="{3CCE4D37-B5FF-4223-B612-037DD18793CD}"/>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4099" y="1133757"/>
              <a:ext cx="11126164" cy="695004"/>
            </a:xfrm>
            <a:prstGeom prst="rect">
              <a:avLst/>
            </a:prstGeom>
          </p:spPr>
        </p:pic>
        <p:pic>
          <p:nvPicPr>
            <p:cNvPr id="12" name="Picture 11">
              <a:extLst>
                <a:ext uri="{FF2B5EF4-FFF2-40B4-BE49-F238E27FC236}">
                  <a16:creationId xmlns:a16="http://schemas.microsoft.com/office/drawing/2014/main" id="{AB0C1588-28B0-4466-90BD-A6CCF6081F5C}"/>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993293" y="1113879"/>
              <a:ext cx="1853345" cy="755970"/>
            </a:xfrm>
            <a:prstGeom prst="rect">
              <a:avLst/>
            </a:prstGeom>
          </p:spPr>
        </p:pic>
      </p:grpSp>
      <p:sp>
        <p:nvSpPr>
          <p:cNvPr id="13" name="Text Placeholder 2">
            <a:extLst>
              <a:ext uri="{FF2B5EF4-FFF2-40B4-BE49-F238E27FC236}">
                <a16:creationId xmlns:a16="http://schemas.microsoft.com/office/drawing/2014/main" id="{C9DBA557-5C92-4E5D-A056-5F3946034A93}"/>
              </a:ext>
            </a:extLst>
          </p:cNvPr>
          <p:cNvSpPr txBox="1">
            <a:spLocks/>
          </p:cNvSpPr>
          <p:nvPr/>
        </p:nvSpPr>
        <p:spPr>
          <a:xfrm>
            <a:off x="362712" y="2027669"/>
            <a:ext cx="11466576" cy="10164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accent6"/>
                </a:solidFill>
                <a:latin typeface="Amazon Ember Display" panose="020F0603020204020204" pitchFamily="34" charset="0"/>
                <a:ea typeface="Amazon Ember Display" panose="020F0603020204020204" pitchFamily="34" charset="0"/>
                <a:cs typeface="Amazon Ember Display" panose="020F0603020204020204" pitchFamily="34" charset="0"/>
              </a:rPr>
              <a:t>Overfitting:</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 The model memorizes or imitates training data, and fails to generalize well on new “unseen” data (test data).</a:t>
            </a:r>
          </a:p>
        </p:txBody>
      </p:sp>
      <p:pic>
        <p:nvPicPr>
          <p:cNvPr id="8" name="Picture 7" descr="Datapoints from two different classes are plotted, with a complex classifier that separates the two classes.">
            <a:extLst>
              <a:ext uri="{FF2B5EF4-FFF2-40B4-BE49-F238E27FC236}">
                <a16:creationId xmlns:a16="http://schemas.microsoft.com/office/drawing/2014/main" id="{364678A9-5A75-4530-A82D-68B15BAA9A85}"/>
              </a:ext>
            </a:extLst>
          </p:cNvPr>
          <p:cNvPicPr>
            <a:picLocks noChangeAspect="1"/>
          </p:cNvPicPr>
          <p:nvPr/>
        </p:nvPicPr>
        <p:blipFill>
          <a:blip r:embed="rId6"/>
          <a:stretch>
            <a:fillRect/>
          </a:stretch>
        </p:blipFill>
        <p:spPr>
          <a:xfrm>
            <a:off x="640080" y="3200400"/>
            <a:ext cx="4840644" cy="3139712"/>
          </a:xfrm>
          <a:prstGeom prst="rect">
            <a:avLst/>
          </a:prstGeom>
        </p:spPr>
      </p:pic>
      <p:sp>
        <p:nvSpPr>
          <p:cNvPr id="14" name="Content Placeholder 2">
            <a:extLst>
              <a:ext uri="{FF2B5EF4-FFF2-40B4-BE49-F238E27FC236}">
                <a16:creationId xmlns:a16="http://schemas.microsoft.com/office/drawing/2014/main" id="{FE8F9600-263A-4EDA-80EC-BCAD63A09D92}"/>
              </a:ext>
            </a:extLst>
          </p:cNvPr>
          <p:cNvSpPr txBox="1">
            <a:spLocks/>
          </p:cNvSpPr>
          <p:nvPr/>
        </p:nvSpPr>
        <p:spPr>
          <a:xfrm>
            <a:off x="5855679" y="2926080"/>
            <a:ext cx="5828710" cy="3264747"/>
          </a:xfrm>
          <a:prstGeom prst="rect">
            <a:avLst/>
          </a:prstGeom>
        </p:spPr>
        <p:txBody>
          <a:bodyPr vert="horz" lIns="91440" tIns="45720" rIns="91440" bIns="45720" rtlCol="0">
            <a:noAutofit/>
          </a:bodyPr>
          <a:lstStyle>
            <a:defPPr>
              <a:defRPr lang="en-US"/>
            </a:defPPr>
            <a:lvl1pPr marL="228600" indent="-228600">
              <a:lnSpc>
                <a:spcPct val="110000"/>
              </a:lnSpc>
              <a:spcBef>
                <a:spcPts val="0"/>
              </a:spcBef>
              <a:spcAft>
                <a:spcPts val="600"/>
              </a:spcAft>
              <a:buClr>
                <a:srgbClr val="1D212E"/>
              </a:buClr>
              <a:buSzPct val="110000"/>
              <a:buFont typeface="Amazon Ember Display"/>
              <a:buChar char="•"/>
              <a:tabLst>
                <a:tab pos="227013" algn="l"/>
              </a:tabLst>
              <a:defRPr sz="2400">
                <a:solidFill>
                  <a:srgbClr val="232F3E"/>
                </a:solidFill>
                <a:latin typeface="Amazon Ember display"/>
              </a:defRPr>
            </a:lvl1pPr>
            <a:lvl2pPr marL="685800" indent="-228600">
              <a:lnSpc>
                <a:spcPct val="90000"/>
              </a:lnSpc>
              <a:spcBef>
                <a:spcPts val="500"/>
              </a:spcBef>
              <a:buFont typeface="Amazon Ember Display"/>
              <a:buChar char="•"/>
              <a:defRPr sz="2400">
                <a:solidFill>
                  <a:srgbClr val="232F3E"/>
                </a:solidFill>
                <a:latin typeface="Amazon Ember display"/>
              </a:defRPr>
            </a:lvl2pPr>
            <a:lvl3pPr marL="1143000" indent="-228600">
              <a:lnSpc>
                <a:spcPct val="90000"/>
              </a:lnSpc>
              <a:spcBef>
                <a:spcPts val="500"/>
              </a:spcBef>
              <a:buFont typeface="Amazon Ember Display"/>
              <a:buChar char="•"/>
              <a:defRPr sz="2400">
                <a:solidFill>
                  <a:srgbClr val="232F3E"/>
                </a:solidFill>
                <a:latin typeface="Amazon Ember display"/>
              </a:defRPr>
            </a:lvl3pPr>
            <a:lvl4pPr marL="1600200" indent="-228600">
              <a:lnSpc>
                <a:spcPct val="90000"/>
              </a:lnSpc>
              <a:spcBef>
                <a:spcPts val="500"/>
              </a:spcBef>
              <a:buFont typeface="Amazon Ember Display"/>
              <a:buChar char="•"/>
              <a:defRPr>
                <a:solidFill>
                  <a:srgbClr val="232F3E"/>
                </a:solidFill>
                <a:latin typeface="Amazon Ember display"/>
              </a:defRPr>
            </a:lvl4pPr>
            <a:lvl5pPr marL="2057400" indent="-228600">
              <a:lnSpc>
                <a:spcPct val="90000"/>
              </a:lnSpc>
              <a:spcBef>
                <a:spcPts val="500"/>
              </a:spcBef>
              <a:buFont typeface="Amazon Ember Display"/>
              <a:buChar char="•"/>
              <a:defRPr sz="2000">
                <a:solidFill>
                  <a:srgbClr val="232F3E"/>
                </a:solidFill>
                <a:latin typeface="Amazon Ember display"/>
              </a:defRPr>
            </a:lvl5pPr>
            <a:lvl6pPr marL="2514600" indent="-228600">
              <a:lnSpc>
                <a:spcPct val="90000"/>
              </a:lnSpc>
              <a:spcBef>
                <a:spcPts val="500"/>
              </a:spcBef>
              <a:buFont typeface="Amazon Ember Display"/>
              <a:buChar char="•"/>
              <a:defRPr>
                <a:latin typeface="Amazon Ember display"/>
              </a:defRPr>
            </a:lvl6pPr>
            <a:lvl7pPr marL="2971800" indent="-228600">
              <a:lnSpc>
                <a:spcPct val="90000"/>
              </a:lnSpc>
              <a:spcBef>
                <a:spcPts val="500"/>
              </a:spcBef>
              <a:buFont typeface="Amazon Ember Display"/>
              <a:buChar char="•"/>
              <a:defRPr>
                <a:latin typeface="Amazon Ember display"/>
              </a:defRPr>
            </a:lvl7pPr>
            <a:lvl8pPr marL="3429000" indent="-228600">
              <a:lnSpc>
                <a:spcPct val="90000"/>
              </a:lnSpc>
              <a:spcBef>
                <a:spcPts val="500"/>
              </a:spcBef>
              <a:buFont typeface="Amazon Ember Display"/>
              <a:buChar char="•"/>
              <a:defRPr>
                <a:latin typeface="Amazon Ember display"/>
              </a:defRPr>
            </a:lvl8pPr>
            <a:lvl9pPr marL="3886200" indent="-228600">
              <a:lnSpc>
                <a:spcPct val="90000"/>
              </a:lnSpc>
              <a:spcBef>
                <a:spcPts val="500"/>
              </a:spcBef>
              <a:buFont typeface="Amazon Ember Display"/>
              <a:buChar char="•"/>
              <a:defRPr>
                <a:latin typeface="Amazon Ember display"/>
              </a:defRPr>
            </a:lvl9pPr>
          </a:lstStyle>
          <a:p>
            <a:pPr>
              <a:lnSpc>
                <a:spcPct val="100000"/>
              </a:lnSpc>
              <a:spcAft>
                <a:spcPts val="1200"/>
              </a:spcAft>
            </a:pPr>
            <a:r>
              <a:rPr lang="en-US" sz="2200" dirty="0"/>
              <a:t>The model is too complex and picks up noise instead of the patterns of the training data.</a:t>
            </a:r>
          </a:p>
          <a:p>
            <a:pPr>
              <a:lnSpc>
                <a:spcPct val="100000"/>
              </a:lnSpc>
              <a:spcAft>
                <a:spcPts val="1200"/>
              </a:spcAft>
            </a:pPr>
            <a:r>
              <a:rPr lang="en-US" sz="2200" dirty="0"/>
              <a:t>The model will perform well on training data but poorly on validation (or test) data.</a:t>
            </a:r>
          </a:p>
          <a:p>
            <a:pPr>
              <a:lnSpc>
                <a:spcPct val="100000"/>
              </a:lnSpc>
              <a:spcAft>
                <a:spcPts val="1200"/>
              </a:spcAft>
            </a:pPr>
            <a:r>
              <a:rPr lang="en-US" sz="2200" dirty="0"/>
              <a:t>Corresponding to high variance, small changes in the data lead to big result changes.</a:t>
            </a:r>
          </a:p>
        </p:txBody>
      </p:sp>
    </p:spTree>
    <p:custDataLst>
      <p:tags r:id="rId1"/>
    </p:custDataLst>
    <p:extLst>
      <p:ext uri="{BB962C8B-B14F-4D97-AF65-F5344CB8AC3E}">
        <p14:creationId xmlns:p14="http://schemas.microsoft.com/office/powerpoint/2010/main" val="3290292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D47E53-E1C4-49CB-898D-898BC597051A}"/>
              </a:ext>
            </a:extLst>
          </p:cNvPr>
          <p:cNvSpPr>
            <a:spLocks noGrp="1"/>
          </p:cNvSpPr>
          <p:nvPr>
            <p:ph type="sldNum" idx="97"/>
          </p:nvPr>
        </p:nvSpPr>
        <p:spPr/>
        <p:txBody>
          <a:bodyPr/>
          <a:lstStyle/>
          <a:p>
            <a:fld id="{86A8BF56-6CB3-514C-9A64-F39D95C9E25B}" type="slidenum">
              <a:rPr lang="en-US" smtClean="0"/>
              <a:t>22</a:t>
            </a:fld>
            <a:endParaRPr lang="en-US" dirty="0"/>
          </a:p>
        </p:txBody>
      </p:sp>
      <p:sp>
        <p:nvSpPr>
          <p:cNvPr id="2" name="Title 1">
            <a:extLst>
              <a:ext uri="{FF2B5EF4-FFF2-40B4-BE49-F238E27FC236}">
                <a16:creationId xmlns:a16="http://schemas.microsoft.com/office/drawing/2014/main" id="{276C80E9-79F1-4AFB-9239-164EE7C374D1}"/>
              </a:ext>
            </a:extLst>
          </p:cNvPr>
          <p:cNvSpPr>
            <a:spLocks noGrp="1"/>
          </p:cNvSpPr>
          <p:nvPr>
            <p:ph type="title" idx="1"/>
          </p:nvPr>
        </p:nvSpPr>
        <p:spPr/>
        <p:txBody>
          <a:bodyPr>
            <a:normAutofit fontScale="90000"/>
          </a:bodyPr>
          <a:lstStyle/>
          <a:p>
            <a:r>
              <a:rPr lang="en-US" dirty="0"/>
              <a:t>Review: Appropriate fitting</a:t>
            </a:r>
          </a:p>
        </p:txBody>
      </p:sp>
      <p:sp>
        <p:nvSpPr>
          <p:cNvPr id="4" name="Content Placeholder 3">
            <a:extLst>
              <a:ext uri="{FF2B5EF4-FFF2-40B4-BE49-F238E27FC236}">
                <a16:creationId xmlns:a16="http://schemas.microsoft.com/office/drawing/2014/main" id="{6986E4D8-927D-98C9-A6C7-CDC58997B1BD}"/>
              </a:ext>
            </a:extLst>
          </p:cNvPr>
          <p:cNvSpPr>
            <a:spLocks noGrp="1"/>
          </p:cNvSpPr>
          <p:nvPr>
            <p:ph idx="2"/>
          </p:nvPr>
        </p:nvSpPr>
        <p:spPr/>
        <p:txBody>
          <a:bodyPr/>
          <a:lstStyle/>
          <a:p>
            <a:endParaRPr lang="en-US"/>
          </a:p>
        </p:txBody>
      </p:sp>
      <p:grpSp>
        <p:nvGrpSpPr>
          <p:cNvPr id="10" name="Group 9">
            <a:extLst>
              <a:ext uri="{FF2B5EF4-FFF2-40B4-BE49-F238E27FC236}">
                <a16:creationId xmlns:a16="http://schemas.microsoft.com/office/drawing/2014/main" id="{AC741D0F-8AF8-497B-8A0E-12957B4CDFB6}"/>
              </a:ext>
              <a:ext uri="{C183D7F6-B498-43B3-948B-1728B52AA6E4}">
                <adec:decorative xmlns:adec="http://schemas.microsoft.com/office/drawing/2017/decorative" val="1"/>
              </a:ext>
            </a:extLst>
          </p:cNvPr>
          <p:cNvGrpSpPr/>
          <p:nvPr/>
        </p:nvGrpSpPr>
        <p:grpSpPr>
          <a:xfrm>
            <a:off x="539496" y="1132266"/>
            <a:ext cx="11126164" cy="755970"/>
            <a:chOff x="374099" y="1113879"/>
            <a:chExt cx="11126164" cy="755970"/>
          </a:xfrm>
        </p:grpSpPr>
        <p:pic>
          <p:nvPicPr>
            <p:cNvPr id="11" name="Picture 10">
              <a:extLst>
                <a:ext uri="{FF2B5EF4-FFF2-40B4-BE49-F238E27FC236}">
                  <a16:creationId xmlns:a16="http://schemas.microsoft.com/office/drawing/2014/main" id="{9DF787B7-F188-47FB-9A6D-34ECFD2A466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4099" y="1133757"/>
              <a:ext cx="11126164" cy="695004"/>
            </a:xfrm>
            <a:prstGeom prst="rect">
              <a:avLst/>
            </a:prstGeom>
          </p:spPr>
        </p:pic>
        <p:pic>
          <p:nvPicPr>
            <p:cNvPr id="12" name="Picture 11">
              <a:extLst>
                <a:ext uri="{FF2B5EF4-FFF2-40B4-BE49-F238E27FC236}">
                  <a16:creationId xmlns:a16="http://schemas.microsoft.com/office/drawing/2014/main" id="{84685CD0-E55A-46A3-87DE-7D4E2F04C40F}"/>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993293" y="1113879"/>
              <a:ext cx="1853345" cy="755970"/>
            </a:xfrm>
            <a:prstGeom prst="rect">
              <a:avLst/>
            </a:prstGeom>
          </p:spPr>
        </p:pic>
      </p:grpSp>
      <p:sp>
        <p:nvSpPr>
          <p:cNvPr id="13" name="Text Placeholder 2">
            <a:extLst>
              <a:ext uri="{FF2B5EF4-FFF2-40B4-BE49-F238E27FC236}">
                <a16:creationId xmlns:a16="http://schemas.microsoft.com/office/drawing/2014/main" id="{2427B552-F0C4-4418-9812-C62F5F718FEA}"/>
              </a:ext>
            </a:extLst>
          </p:cNvPr>
          <p:cNvSpPr txBox="1">
            <a:spLocks/>
          </p:cNvSpPr>
          <p:nvPr/>
        </p:nvSpPr>
        <p:spPr>
          <a:xfrm>
            <a:off x="362712" y="2027669"/>
            <a:ext cx="11466576" cy="10164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accent6"/>
                </a:solidFill>
                <a:latin typeface="Amazon Ember Display" panose="020F0603020204020204" pitchFamily="34" charset="0"/>
                <a:ea typeface="Amazon Ember Display" panose="020F0603020204020204" pitchFamily="34" charset="0"/>
                <a:cs typeface="Amazon Ember Display" panose="020F0603020204020204" pitchFamily="34" charset="0"/>
              </a:rPr>
              <a:t>Appropriate fitting:</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 The model captures the general relationship between the input data (x</a:t>
            </a:r>
            <a:r>
              <a:rPr lang="en-US" sz="2400" baseline="-250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1</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 x</a:t>
            </a:r>
            <a:r>
              <a:rPr lang="en-US" sz="2400" baseline="-250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2</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 and output y: {Class 1, Class 2}.</a:t>
            </a:r>
          </a:p>
        </p:txBody>
      </p:sp>
      <p:pic>
        <p:nvPicPr>
          <p:cNvPr id="124" name="Picture 123" descr="Data points plotted. See details in notes.">
            <a:extLst>
              <a:ext uri="{FF2B5EF4-FFF2-40B4-BE49-F238E27FC236}">
                <a16:creationId xmlns:a16="http://schemas.microsoft.com/office/drawing/2014/main" id="{CE8E2A32-BCE0-46EA-A458-D50A8053B409}"/>
              </a:ext>
            </a:extLst>
          </p:cNvPr>
          <p:cNvPicPr>
            <a:picLocks noChangeAspect="1"/>
          </p:cNvPicPr>
          <p:nvPr/>
        </p:nvPicPr>
        <p:blipFill>
          <a:blip r:embed="rId6"/>
          <a:stretch>
            <a:fillRect/>
          </a:stretch>
        </p:blipFill>
        <p:spPr>
          <a:xfrm>
            <a:off x="629528" y="3449391"/>
            <a:ext cx="4840644" cy="2895851"/>
          </a:xfrm>
          <a:prstGeom prst="rect">
            <a:avLst/>
          </a:prstGeom>
        </p:spPr>
      </p:pic>
      <p:sp>
        <p:nvSpPr>
          <p:cNvPr id="14" name="Content Placeholder 2">
            <a:extLst>
              <a:ext uri="{FF2B5EF4-FFF2-40B4-BE49-F238E27FC236}">
                <a16:creationId xmlns:a16="http://schemas.microsoft.com/office/drawing/2014/main" id="{8782F76F-2AFC-40D2-BC07-4D4E8C72B893}"/>
              </a:ext>
            </a:extLst>
          </p:cNvPr>
          <p:cNvSpPr txBox="1">
            <a:spLocks/>
          </p:cNvSpPr>
          <p:nvPr/>
        </p:nvSpPr>
        <p:spPr>
          <a:xfrm>
            <a:off x="5855679" y="2926080"/>
            <a:ext cx="5828710" cy="3264747"/>
          </a:xfrm>
          <a:prstGeom prst="rect">
            <a:avLst/>
          </a:prstGeom>
        </p:spPr>
        <p:txBody>
          <a:bodyPr vert="horz" lIns="91440" tIns="45720" rIns="91440" bIns="45720" rtlCol="0">
            <a:noAutofit/>
          </a:bodyPr>
          <a:lstStyle>
            <a:defPPr>
              <a:defRPr lang="en-US"/>
            </a:defPPr>
            <a:lvl1pPr marL="228600" indent="-228600">
              <a:lnSpc>
                <a:spcPct val="110000"/>
              </a:lnSpc>
              <a:spcBef>
                <a:spcPts val="0"/>
              </a:spcBef>
              <a:spcAft>
                <a:spcPts val="600"/>
              </a:spcAft>
              <a:buClr>
                <a:srgbClr val="1D212E"/>
              </a:buClr>
              <a:buSzPct val="110000"/>
              <a:buFont typeface="Amazon Ember Display"/>
              <a:buChar char="•"/>
              <a:tabLst>
                <a:tab pos="227013" algn="l"/>
              </a:tabLst>
              <a:defRPr sz="2400">
                <a:solidFill>
                  <a:srgbClr val="232F3E"/>
                </a:solidFill>
                <a:latin typeface="Amazon Ember display"/>
              </a:defRPr>
            </a:lvl1pPr>
            <a:lvl2pPr marL="685800" indent="-228600">
              <a:lnSpc>
                <a:spcPct val="90000"/>
              </a:lnSpc>
              <a:spcBef>
                <a:spcPts val="500"/>
              </a:spcBef>
              <a:buFont typeface="Amazon Ember Display"/>
              <a:buChar char="•"/>
              <a:defRPr sz="2400">
                <a:solidFill>
                  <a:srgbClr val="232F3E"/>
                </a:solidFill>
                <a:latin typeface="Amazon Ember display"/>
              </a:defRPr>
            </a:lvl2pPr>
            <a:lvl3pPr marL="1143000" indent="-228600">
              <a:lnSpc>
                <a:spcPct val="90000"/>
              </a:lnSpc>
              <a:spcBef>
                <a:spcPts val="500"/>
              </a:spcBef>
              <a:buFont typeface="Amazon Ember Display"/>
              <a:buChar char="•"/>
              <a:defRPr sz="2400">
                <a:solidFill>
                  <a:srgbClr val="232F3E"/>
                </a:solidFill>
                <a:latin typeface="Amazon Ember display"/>
              </a:defRPr>
            </a:lvl3pPr>
            <a:lvl4pPr marL="1600200" indent="-228600">
              <a:lnSpc>
                <a:spcPct val="90000"/>
              </a:lnSpc>
              <a:spcBef>
                <a:spcPts val="500"/>
              </a:spcBef>
              <a:buFont typeface="Amazon Ember Display"/>
              <a:buChar char="•"/>
              <a:defRPr>
                <a:solidFill>
                  <a:srgbClr val="232F3E"/>
                </a:solidFill>
                <a:latin typeface="Amazon Ember display"/>
              </a:defRPr>
            </a:lvl4pPr>
            <a:lvl5pPr marL="2057400" indent="-228600">
              <a:lnSpc>
                <a:spcPct val="90000"/>
              </a:lnSpc>
              <a:spcBef>
                <a:spcPts val="500"/>
              </a:spcBef>
              <a:buFont typeface="Amazon Ember Display"/>
              <a:buChar char="•"/>
              <a:defRPr sz="2000">
                <a:solidFill>
                  <a:srgbClr val="232F3E"/>
                </a:solidFill>
                <a:latin typeface="Amazon Ember display"/>
              </a:defRPr>
            </a:lvl5pPr>
            <a:lvl6pPr marL="2514600" indent="-228600">
              <a:lnSpc>
                <a:spcPct val="90000"/>
              </a:lnSpc>
              <a:spcBef>
                <a:spcPts val="500"/>
              </a:spcBef>
              <a:buFont typeface="Amazon Ember Display"/>
              <a:buChar char="•"/>
              <a:defRPr>
                <a:latin typeface="Amazon Ember display"/>
              </a:defRPr>
            </a:lvl6pPr>
            <a:lvl7pPr marL="2971800" indent="-228600">
              <a:lnSpc>
                <a:spcPct val="90000"/>
              </a:lnSpc>
              <a:spcBef>
                <a:spcPts val="500"/>
              </a:spcBef>
              <a:buFont typeface="Amazon Ember Display"/>
              <a:buChar char="•"/>
              <a:defRPr>
                <a:latin typeface="Amazon Ember display"/>
              </a:defRPr>
            </a:lvl7pPr>
            <a:lvl8pPr marL="3429000" indent="-228600">
              <a:lnSpc>
                <a:spcPct val="90000"/>
              </a:lnSpc>
              <a:spcBef>
                <a:spcPts val="500"/>
              </a:spcBef>
              <a:buFont typeface="Amazon Ember Display"/>
              <a:buChar char="•"/>
              <a:defRPr>
                <a:latin typeface="Amazon Ember display"/>
              </a:defRPr>
            </a:lvl8pPr>
            <a:lvl9pPr marL="3886200" indent="-228600">
              <a:lnSpc>
                <a:spcPct val="90000"/>
              </a:lnSpc>
              <a:spcBef>
                <a:spcPts val="500"/>
              </a:spcBef>
              <a:buFont typeface="Amazon Ember Display"/>
              <a:buChar char="•"/>
              <a:defRPr>
                <a:latin typeface="Amazon Ember display"/>
              </a:defRPr>
            </a:lvl9pPr>
          </a:lstStyle>
          <a:p>
            <a:pPr>
              <a:lnSpc>
                <a:spcPct val="100000"/>
              </a:lnSpc>
              <a:spcAft>
                <a:spcPts val="1200"/>
              </a:spcAft>
            </a:pPr>
            <a:r>
              <a:rPr lang="en-US" sz="2200" dirty="0"/>
              <a:t>The model isn’t too simple or too complex.</a:t>
            </a:r>
          </a:p>
          <a:p>
            <a:pPr>
              <a:lnSpc>
                <a:spcPct val="100000"/>
              </a:lnSpc>
              <a:spcAft>
                <a:spcPts val="1200"/>
              </a:spcAft>
            </a:pPr>
            <a:r>
              <a:rPr lang="en-US" sz="2200" dirty="0"/>
              <a:t>The model picks up the underlying relationship rather than noise in the training data.</a:t>
            </a:r>
          </a:p>
          <a:p>
            <a:pPr>
              <a:lnSpc>
                <a:spcPct val="100000"/>
              </a:lnSpc>
              <a:spcAft>
                <a:spcPts val="1200"/>
              </a:spcAft>
            </a:pPr>
            <a:r>
              <a:rPr lang="en-US" sz="2200" dirty="0"/>
              <a:t>The model will perform well enough on training data and validation (or test) data.</a:t>
            </a:r>
          </a:p>
          <a:p>
            <a:pPr>
              <a:lnSpc>
                <a:spcPct val="100000"/>
              </a:lnSpc>
              <a:spcAft>
                <a:spcPts val="1200"/>
              </a:spcAft>
            </a:pPr>
            <a:r>
              <a:rPr lang="en-US" sz="2200" dirty="0"/>
              <a:t>Bias-variance trade-off. Too simple model has high bias, too complex has high variance.</a:t>
            </a:r>
          </a:p>
        </p:txBody>
      </p:sp>
    </p:spTree>
    <p:custDataLst>
      <p:tags r:id="rId1"/>
    </p:custDataLst>
    <p:extLst>
      <p:ext uri="{BB962C8B-B14F-4D97-AF65-F5344CB8AC3E}">
        <p14:creationId xmlns:p14="http://schemas.microsoft.com/office/powerpoint/2010/main" val="3518372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430FCD-0B03-42B5-9FBF-36674B69269B}"/>
              </a:ext>
            </a:extLst>
          </p:cNvPr>
          <p:cNvSpPr>
            <a:spLocks noGrp="1"/>
          </p:cNvSpPr>
          <p:nvPr>
            <p:ph type="sldNum" idx="97"/>
          </p:nvPr>
        </p:nvSpPr>
        <p:spPr/>
        <p:txBody>
          <a:bodyPr/>
          <a:lstStyle/>
          <a:p>
            <a:fld id="{86A8BF56-6CB3-514C-9A64-F39D95C9E25B}" type="slidenum">
              <a:rPr lang="en-US" smtClean="0"/>
              <a:pPr/>
              <a:t>23</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Regularization</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Regularization helps you train ML models that generalize better beyond their training datasets.</a:t>
            </a:r>
          </a:p>
          <a:p>
            <a:r>
              <a:rPr lang="en-US" dirty="0"/>
              <a:t>It’s used to reduce overfitting.</a:t>
            </a:r>
          </a:p>
          <a:p>
            <a:r>
              <a:rPr lang="en-US" dirty="0"/>
              <a:t>The appropriate fitting is where the model can learn the patterns that are present in the training data without memorizing noise that is always present in datasets.</a:t>
            </a:r>
          </a:p>
        </p:txBody>
      </p:sp>
    </p:spTree>
    <p:custDataLst>
      <p:tags r:id="rId1"/>
    </p:custDataLst>
    <p:extLst>
      <p:ext uri="{BB962C8B-B14F-4D97-AF65-F5344CB8AC3E}">
        <p14:creationId xmlns:p14="http://schemas.microsoft.com/office/powerpoint/2010/main" val="770985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CA180F-B087-437B-9631-4C5A57855908}"/>
              </a:ext>
            </a:extLst>
          </p:cNvPr>
          <p:cNvSpPr>
            <a:spLocks noGrp="1"/>
          </p:cNvSpPr>
          <p:nvPr>
            <p:ph type="sldNum" idx="97"/>
          </p:nvPr>
        </p:nvSpPr>
        <p:spPr/>
        <p:txBody>
          <a:bodyPr/>
          <a:lstStyle/>
          <a:p>
            <a:fld id="{86A8BF56-6CB3-514C-9A64-F39D95C9E25B}" type="slidenum">
              <a:rPr lang="en-US" smtClean="0"/>
              <a:t>24</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Recall text and data representation</a:t>
            </a:r>
          </a:p>
        </p:txBody>
      </p:sp>
      <p:sp>
        <p:nvSpPr>
          <p:cNvPr id="4" name="Text Placeholder 3">
            <a:extLst>
              <a:ext uri="{FF2B5EF4-FFF2-40B4-BE49-F238E27FC236}">
                <a16:creationId xmlns:a16="http://schemas.microsoft.com/office/drawing/2014/main" id="{271B2954-260E-543F-78B6-648B8967E629}"/>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08867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0183F4-6FFC-4BDF-A0BC-A6D81646567A}"/>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Review: Tabular data</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Rows represent each data sample.</a:t>
            </a:r>
          </a:p>
          <a:p>
            <a:r>
              <a:rPr lang="en-US" dirty="0"/>
              <a:t>Columns represent each feature and the label.</a:t>
            </a:r>
          </a:p>
        </p:txBody>
      </p:sp>
      <p:pic>
        <p:nvPicPr>
          <p:cNvPr id="17" name="Picture 16">
            <a:extLst>
              <a:ext uri="{FF2B5EF4-FFF2-40B4-BE49-F238E27FC236}">
                <a16:creationId xmlns:a16="http://schemas.microsoft.com/office/drawing/2014/main" id="{2DC7BF2C-9875-45C0-8D90-69C5BAC7CBE1}"/>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327340" y="2416915"/>
            <a:ext cx="6504996" cy="3529890"/>
          </a:xfrm>
          <a:prstGeom prst="rect">
            <a:avLst/>
          </a:prstGeom>
        </p:spPr>
      </p:pic>
    </p:spTree>
    <p:custDataLst>
      <p:tags r:id="rId1"/>
    </p:custDataLst>
    <p:extLst>
      <p:ext uri="{BB962C8B-B14F-4D97-AF65-F5344CB8AC3E}">
        <p14:creationId xmlns:p14="http://schemas.microsoft.com/office/powerpoint/2010/main" val="945593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7860E3-51C5-471B-99A8-FEE9A9CB1110}"/>
              </a:ext>
            </a:extLst>
          </p:cNvPr>
          <p:cNvSpPr>
            <a:spLocks noGrp="1"/>
          </p:cNvSpPr>
          <p:nvPr>
            <p:ph type="sldNum" idx="97"/>
          </p:nvPr>
        </p:nvSpPr>
        <p:spPr/>
        <p:txBody>
          <a:bodyPr/>
          <a:lstStyle/>
          <a:p>
            <a:fld id="{86A8BF56-6CB3-514C-9A64-F39D95C9E25B}" type="slidenum">
              <a:rPr lang="en-US" smtClean="0"/>
              <a:pPr/>
              <a:t>26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Review: Image data</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solidFill>
                  <a:schemeClr val="tx2"/>
                </a:solidFill>
              </a:rPr>
              <a:t>Each data sample is an image that is stored as a file.</a:t>
            </a:r>
          </a:p>
          <a:p>
            <a:r>
              <a:rPr lang="en-US" dirty="0">
                <a:solidFill>
                  <a:schemeClr val="tx2"/>
                </a:solidFill>
              </a:rPr>
              <a:t>Features are determined by pixels and their relationships to each other.</a:t>
            </a:r>
          </a:p>
          <a:p>
            <a:r>
              <a:rPr lang="en-US" dirty="0">
                <a:solidFill>
                  <a:schemeClr val="tx2"/>
                </a:solidFill>
              </a:rPr>
              <a:t>Example label: What kind of animal is in the image?</a:t>
            </a:r>
          </a:p>
        </p:txBody>
      </p:sp>
      <p:sp>
        <p:nvSpPr>
          <p:cNvPr id="14" name="TextBox 18">
            <a:extLst>
              <a:ext uri="{FF2B5EF4-FFF2-40B4-BE49-F238E27FC236}">
                <a16:creationId xmlns:a16="http://schemas.microsoft.com/office/drawing/2014/main" id="{DB8857E3-8325-A6A5-1D1E-FF29C23B1EAD}"/>
              </a:ext>
            </a:extLst>
          </p:cNvPr>
          <p:cNvSpPr txBox="1"/>
          <p:nvPr/>
        </p:nvSpPr>
        <p:spPr>
          <a:xfrm>
            <a:off x="4446902" y="3405677"/>
            <a:ext cx="329819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tx2"/>
                </a:solidFill>
              </a:rPr>
              <a:t>Example of an image dataset</a:t>
            </a:r>
          </a:p>
        </p:txBody>
      </p:sp>
      <p:pic>
        <p:nvPicPr>
          <p:cNvPr id="13" name="Picture 12" descr="List of JPG files with their size included.">
            <a:extLst>
              <a:ext uri="{FF2B5EF4-FFF2-40B4-BE49-F238E27FC236}">
                <a16:creationId xmlns:a16="http://schemas.microsoft.com/office/drawing/2014/main" id="{3AA838C9-BAE8-8EF2-A71C-D0A55DC4C373}"/>
              </a:ext>
            </a:extLst>
          </p:cNvPr>
          <p:cNvPicPr>
            <a:picLocks noChangeAspect="1"/>
          </p:cNvPicPr>
          <p:nvPr/>
        </p:nvPicPr>
        <p:blipFill rotWithShape="1">
          <a:blip r:embed="rId4"/>
          <a:srcRect b="62361"/>
          <a:stretch/>
        </p:blipFill>
        <p:spPr>
          <a:xfrm>
            <a:off x="1648235" y="3857316"/>
            <a:ext cx="8895529" cy="1835148"/>
          </a:xfrm>
          <a:prstGeom prst="rect">
            <a:avLst/>
          </a:prstGeom>
          <a:ln>
            <a:solidFill>
              <a:schemeClr val="tx1"/>
            </a:solidFill>
          </a:ln>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462523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3C5299-F3DD-4E40-B2E0-E5DD7BE61417}"/>
              </a:ext>
            </a:extLst>
          </p:cNvPr>
          <p:cNvSpPr>
            <a:spLocks noGrp="1"/>
          </p:cNvSpPr>
          <p:nvPr>
            <p:ph type="sldNum" idx="97"/>
          </p:nvPr>
        </p:nvSpPr>
        <p:spPr/>
        <p:txBody>
          <a:bodyPr/>
          <a:lstStyle/>
          <a:p>
            <a:fld id="{86A8BF56-6CB3-514C-9A64-F39D95C9E25B}" type="slidenum">
              <a:rPr lang="en-US" smtClean="0"/>
              <a:pPr/>
              <a:t>27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Review: Text data</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Each data sample is a piece of text. For example, a data sample might be a sentence, chapter, or document.</a:t>
            </a:r>
          </a:p>
          <a:p>
            <a:r>
              <a:rPr lang="en-US" dirty="0"/>
              <a:t>Features are text characters or words.</a:t>
            </a:r>
          </a:p>
          <a:p>
            <a:r>
              <a:rPr lang="en-US" dirty="0"/>
              <a:t>Example label: Does the text express a positive sentiment or a negative sentiment?</a:t>
            </a:r>
          </a:p>
        </p:txBody>
      </p:sp>
      <p:sp>
        <p:nvSpPr>
          <p:cNvPr id="9" name="TextBox 8">
            <a:extLst>
              <a:ext uri="{FF2B5EF4-FFF2-40B4-BE49-F238E27FC236}">
                <a16:creationId xmlns:a16="http://schemas.microsoft.com/office/drawing/2014/main" id="{D3013E38-1FBF-5F98-D785-85674257F6A4}"/>
              </a:ext>
            </a:extLst>
          </p:cNvPr>
          <p:cNvSpPr txBox="1"/>
          <p:nvPr/>
        </p:nvSpPr>
        <p:spPr>
          <a:xfrm>
            <a:off x="4691159" y="4336112"/>
            <a:ext cx="2809683" cy="338554"/>
          </a:xfrm>
          <a:prstGeom prst="rect">
            <a:avLst/>
          </a:prstGeom>
          <a:noFill/>
        </p:spPr>
        <p:txBody>
          <a:bodyPr wrap="square" rtlCol="0">
            <a:spAutoFit/>
          </a:bodyPr>
          <a:lstStyle/>
          <a:p>
            <a:pPr algn="ctr"/>
            <a:r>
              <a:rPr lang="en-US" sz="1600" dirty="0">
                <a:solidFill>
                  <a:srgbClr val="232F3E"/>
                </a:solidFill>
              </a:rPr>
              <a:t>Example of a text dataset</a:t>
            </a:r>
          </a:p>
        </p:txBody>
      </p:sp>
      <p:sp>
        <p:nvSpPr>
          <p:cNvPr id="5" name="TextBox 4">
            <a:extLst>
              <a:ext uri="{FF2B5EF4-FFF2-40B4-BE49-F238E27FC236}">
                <a16:creationId xmlns:a16="http://schemas.microsoft.com/office/drawing/2014/main" id="{0BE62925-2D07-49B4-ABBE-60B64CAAF7DE}"/>
              </a:ext>
            </a:extLst>
          </p:cNvPr>
          <p:cNvSpPr txBox="1"/>
          <p:nvPr/>
        </p:nvSpPr>
        <p:spPr>
          <a:xfrm>
            <a:off x="2700679" y="4823970"/>
            <a:ext cx="6790642" cy="369332"/>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wrap="none" rtlCol="0" anchor="ctr">
            <a:spAutoFit/>
          </a:bodyPr>
          <a:lstStyle/>
          <a:p>
            <a:r>
              <a:rPr lang="en-US" dirty="0">
                <a:solidFill>
                  <a:srgbClr val="232F3E"/>
                </a:solidFill>
              </a:rPr>
              <a:t>“This book is pretty good! I would recommend it to my friends.”</a:t>
            </a:r>
          </a:p>
        </p:txBody>
      </p:sp>
    </p:spTree>
    <p:custDataLst>
      <p:tags r:id="rId1"/>
    </p:custDataLst>
    <p:extLst>
      <p:ext uri="{BB962C8B-B14F-4D97-AF65-F5344CB8AC3E}">
        <p14:creationId xmlns:p14="http://schemas.microsoft.com/office/powerpoint/2010/main" val="2200036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C5DAD90-C52D-4F0E-A761-B9D04ADCA7F0}"/>
              </a:ext>
            </a:extLst>
          </p:cNvPr>
          <p:cNvSpPr>
            <a:spLocks noGrp="1"/>
          </p:cNvSpPr>
          <p:nvPr>
            <p:ph type="sldNum" idx="97"/>
          </p:nvPr>
        </p:nvSpPr>
        <p:spPr/>
        <p:txBody>
          <a:bodyPr/>
          <a:lstStyle/>
          <a:p>
            <a:fld id="{86A8BF56-6CB3-514C-9A64-F39D95C9E25B}" type="slidenum">
              <a:rPr lang="en-US" smtClean="0"/>
              <a:pPr/>
              <a:t>28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18" name="Content Placeholder 17">
            <a:extLst>
              <a:ext uri="{FF2B5EF4-FFF2-40B4-BE49-F238E27FC236}">
                <a16:creationId xmlns:a16="http://schemas.microsoft.com/office/drawing/2014/main" id="{F985E7B0-2429-45E7-8414-0CD94472D198}"/>
              </a:ext>
            </a:extLst>
          </p:cNvPr>
          <p:cNvSpPr>
            <a:spLocks noGrp="1"/>
          </p:cNvSpPr>
          <p:nvPr>
            <p:ph idx="2"/>
          </p:nvPr>
        </p:nvSpPr>
        <p:spPr/>
        <p:txBody>
          <a:bodyPr/>
          <a:lstStyle/>
          <a:p>
            <a:r>
              <a:rPr lang="en-US" dirty="0"/>
              <a:t>Learn the basic components of a neural network and how it implements ML.</a:t>
            </a:r>
          </a:p>
          <a:p>
            <a:r>
              <a:rPr lang="en-US" dirty="0"/>
              <a:t>Explore a single-layer network (also called a perceptron), which is represented by a single neuron.</a:t>
            </a:r>
          </a:p>
          <a:p>
            <a:r>
              <a:rPr lang="en-US" dirty="0"/>
              <a:t>Learn how to use a perceptron to solve a regression model.</a:t>
            </a:r>
          </a:p>
        </p:txBody>
      </p:sp>
      <p:pic>
        <p:nvPicPr>
          <p:cNvPr id="4" name="Picture 3">
            <a:extLst>
              <a:ext uri="{FF2B5EF4-FFF2-40B4-BE49-F238E27FC236}">
                <a16:creationId xmlns:a16="http://schemas.microsoft.com/office/drawing/2014/main" id="{9EF43937-C244-4BC5-6775-6A906EAD9C1B}"/>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194233" y="4331539"/>
            <a:ext cx="1803535" cy="1635594"/>
          </a:xfrm>
          <a:prstGeom prst="rect">
            <a:avLst/>
          </a:prstGeom>
        </p:spPr>
      </p:pic>
    </p:spTree>
    <p:custDataLst>
      <p:tags r:id="rId1"/>
    </p:custDataLst>
    <p:extLst>
      <p:ext uri="{BB962C8B-B14F-4D97-AF65-F5344CB8AC3E}">
        <p14:creationId xmlns:p14="http://schemas.microsoft.com/office/powerpoint/2010/main" val="2344024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29</a:t>
            </a:fld>
            <a:endParaRPr lang="en-US" dirty="0"/>
          </a:p>
        </p:txBody>
      </p:sp>
    </p:spTree>
    <p:custDataLst>
      <p:tags r:id="rId1"/>
    </p:custDataLst>
    <p:extLst>
      <p:ext uri="{BB962C8B-B14F-4D97-AF65-F5344CB8AC3E}">
        <p14:creationId xmlns:p14="http://schemas.microsoft.com/office/powerpoint/2010/main" val="1980853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DBA31F-2C99-4B39-B8E4-970CFC8EB612}"/>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Agenda and course overview</a:t>
            </a:r>
          </a:p>
        </p:txBody>
      </p:sp>
      <p:sp>
        <p:nvSpPr>
          <p:cNvPr id="4" name="Text Placeholder 3">
            <a:extLst>
              <a:ext uri="{FF2B5EF4-FFF2-40B4-BE49-F238E27FC236}">
                <a16:creationId xmlns:a16="http://schemas.microsoft.com/office/drawing/2014/main" id="{AEAE9EFD-C7C7-8DE2-E6BB-BC8C53837F31}"/>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788666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4C14C48-1E34-47CD-9A12-2F6C55C07B83}"/>
              </a:ext>
            </a:extLst>
          </p:cNvPr>
          <p:cNvSpPr>
            <a:spLocks noGrp="1"/>
          </p:cNvSpPr>
          <p:nvPr>
            <p:ph type="sldNum" idx="97"/>
          </p:nvPr>
        </p:nvSpPr>
        <p:spPr/>
        <p:txBody>
          <a:bodyPr/>
          <a:lstStyle/>
          <a:p>
            <a:fld id="{86A8BF56-6CB3-514C-9A64-F39D95C9E25B}" type="slidenum">
              <a:rPr lang="en-US" smtClean="0"/>
              <a:t>30</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2" name="Text Placeholder 1">
            <a:extLst>
              <a:ext uri="{FF2B5EF4-FFF2-40B4-BE49-F238E27FC236}">
                <a16:creationId xmlns:a16="http://schemas.microsoft.com/office/drawing/2014/main" id="{6EECE739-04C1-B6A4-D5AC-05AEEE9B207F}"/>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5712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2FAEC0-F8A2-4F5B-8D47-3EE2A4577ABB}"/>
              </a:ext>
            </a:extLst>
          </p:cNvPr>
          <p:cNvSpPr>
            <a:spLocks noGrp="1"/>
          </p:cNvSpPr>
          <p:nvPr>
            <p:ph type="sldNum" idx="97"/>
          </p:nvPr>
        </p:nvSpPr>
        <p:spPr/>
        <p:txBody>
          <a:bodyPr/>
          <a:lstStyle/>
          <a:p>
            <a:fld id="{86A8BF56-6CB3-514C-9A64-F39D95C9E25B}" type="slidenum">
              <a:rPr lang="en-US" smtClean="0"/>
              <a:pPr/>
              <a:t>31</a:t>
            </a:fld>
            <a:endParaRPr lang="en-US" dirty="0"/>
          </a:p>
        </p:txBody>
      </p:sp>
      <p:sp>
        <p:nvSpPr>
          <p:cNvPr id="3" name="Title 2">
            <a:extLst>
              <a:ext uri="{FF2B5EF4-FFF2-40B4-BE49-F238E27FC236}">
                <a16:creationId xmlns:a16="http://schemas.microsoft.com/office/drawing/2014/main" id="{685E2EAC-1A64-744E-8115-ECEC4D4CF8B9}"/>
              </a:ext>
            </a:extLst>
          </p:cNvPr>
          <p:cNvSpPr>
            <a:spLocks noGrp="1"/>
          </p:cNvSpPr>
          <p:nvPr>
            <p:ph type="title" idx="1"/>
          </p:nvPr>
        </p:nvSpPr>
        <p:spPr/>
        <p:txBody>
          <a:bodyPr>
            <a:noAutofit/>
          </a:bodyPr>
          <a:lstStyle/>
          <a:p>
            <a:r>
              <a:rPr lang="en-US" sz="3600" dirty="0"/>
              <a:t>Source graphic: Supervised learning: Regression</a:t>
            </a:r>
          </a:p>
        </p:txBody>
      </p:sp>
      <p:sp>
        <p:nvSpPr>
          <p:cNvPr id="4" name="Content Placeholder 3">
            <a:extLst>
              <a:ext uri="{FF2B5EF4-FFF2-40B4-BE49-F238E27FC236}">
                <a16:creationId xmlns:a16="http://schemas.microsoft.com/office/drawing/2014/main" id="{9F7ED9BE-BB6D-8B24-8D96-8982FB124591}"/>
              </a:ext>
            </a:extLst>
          </p:cNvPr>
          <p:cNvSpPr>
            <a:spLocks noGrp="1"/>
          </p:cNvSpPr>
          <p:nvPr>
            <p:ph idx="2"/>
          </p:nvPr>
        </p:nvSpPr>
        <p:spPr/>
        <p:txBody>
          <a:bodyPr/>
          <a:lstStyle/>
          <a:p>
            <a:endParaRPr lang="en-US"/>
          </a:p>
        </p:txBody>
      </p:sp>
      <p:grpSp>
        <p:nvGrpSpPr>
          <p:cNvPr id="9" name="Group 8">
            <a:extLst>
              <a:ext uri="{FF2B5EF4-FFF2-40B4-BE49-F238E27FC236}">
                <a16:creationId xmlns:a16="http://schemas.microsoft.com/office/drawing/2014/main" id="{9892B2A5-2D74-4447-B687-326BE59C2450}"/>
              </a:ext>
            </a:extLst>
          </p:cNvPr>
          <p:cNvGrpSpPr/>
          <p:nvPr/>
        </p:nvGrpSpPr>
        <p:grpSpPr>
          <a:xfrm>
            <a:off x="5986040" y="3891421"/>
            <a:ext cx="5928455" cy="2215884"/>
            <a:chOff x="5986040" y="3891421"/>
            <a:chExt cx="5928455" cy="2215884"/>
          </a:xfrm>
        </p:grpSpPr>
        <p:sp>
          <p:nvSpPr>
            <p:cNvPr id="64" name="TextBox 63" descr="This box is connected to the columns called # Pages, Days pub., Language, and # Reviews.">
              <a:extLst>
                <a:ext uri="{FF2B5EF4-FFF2-40B4-BE49-F238E27FC236}">
                  <a16:creationId xmlns:a16="http://schemas.microsoft.com/office/drawing/2014/main" id="{57B0813D-04CB-694E-B644-D8C024CF1C43}"/>
                </a:ext>
              </a:extLst>
            </p:cNvPr>
            <p:cNvSpPr txBox="1"/>
            <p:nvPr/>
          </p:nvSpPr>
          <p:spPr>
            <a:xfrm>
              <a:off x="8933632" y="3891421"/>
              <a:ext cx="1178221" cy="399877"/>
            </a:xfrm>
            <a:prstGeom prst="rect">
              <a:avLst/>
            </a:prstGeom>
            <a:noFill/>
          </p:spPr>
          <p:txBody>
            <a:bodyPr wrap="none" rtlCol="0">
              <a:spAutoFit/>
            </a:bodyPr>
            <a:lstStyle/>
            <a:p>
              <a:pPr algn="ctr" defTabSz="914126">
                <a:defRPr/>
              </a:pPr>
              <a:r>
                <a:rPr lang="en-US" sz="1999" dirty="0">
                  <a:solidFill>
                    <a:srgbClr val="262626"/>
                  </a:solidFill>
                  <a:latin typeface="Amazon Ember Light" panose="020B0403020204020204" pitchFamily="34" charset="0"/>
                  <a:ea typeface="Amazon Ember Light" panose="020B0403020204020204" pitchFamily="34" charset="0"/>
                  <a:cs typeface="Amazon Ember Light" panose="020B0403020204020204" pitchFamily="34" charset="0"/>
                </a:rPr>
                <a:t>Features</a:t>
              </a:r>
            </a:p>
          </p:txBody>
        </p:sp>
        <p:sp>
          <p:nvSpPr>
            <p:cNvPr id="65" name="TextBox 64" descr="This box is connected to the column of the table for Price.">
              <a:extLst>
                <a:ext uri="{FF2B5EF4-FFF2-40B4-BE49-F238E27FC236}">
                  <a16:creationId xmlns:a16="http://schemas.microsoft.com/office/drawing/2014/main" id="{7F7D6578-4171-C14A-AED0-3B0068960DEC}"/>
                </a:ext>
              </a:extLst>
            </p:cNvPr>
            <p:cNvSpPr txBox="1"/>
            <p:nvPr/>
          </p:nvSpPr>
          <p:spPr>
            <a:xfrm>
              <a:off x="6220358" y="3899668"/>
              <a:ext cx="816250" cy="399981"/>
            </a:xfrm>
            <a:prstGeom prst="rect">
              <a:avLst/>
            </a:prstGeom>
            <a:noFill/>
          </p:spPr>
          <p:txBody>
            <a:bodyPr wrap="none" rtlCol="0">
              <a:spAutoFit/>
            </a:bodyPr>
            <a:lstStyle/>
            <a:p>
              <a:pPr algn="ctr" defTabSz="914126">
                <a:defRPr/>
              </a:pPr>
              <a:r>
                <a:rPr lang="en-US" sz="1999" dirty="0">
                  <a:solidFill>
                    <a:srgbClr val="262626"/>
                  </a:solidFill>
                  <a:latin typeface="Amazon Ember Light" panose="020B0403020204020204" pitchFamily="34" charset="0"/>
                  <a:ea typeface="Amazon Ember Light" panose="020B0403020204020204" pitchFamily="34" charset="0"/>
                  <a:cs typeface="Amazon Ember Light" panose="020B0403020204020204" pitchFamily="34" charset="0"/>
                </a:rPr>
                <a:t>Label</a:t>
              </a:r>
            </a:p>
          </p:txBody>
        </p:sp>
        <p:sp>
          <p:nvSpPr>
            <p:cNvPr id="66" name="Left Bracket 65">
              <a:extLst>
                <a:ext uri="{FF2B5EF4-FFF2-40B4-BE49-F238E27FC236}">
                  <a16:creationId xmlns:a16="http://schemas.microsoft.com/office/drawing/2014/main" id="{691EA736-BD22-B843-96EE-284CE0945454}"/>
                </a:ext>
              </a:extLst>
            </p:cNvPr>
            <p:cNvSpPr/>
            <p:nvPr/>
          </p:nvSpPr>
          <p:spPr>
            <a:xfrm rot="5400000">
              <a:off x="9437441" y="2014049"/>
              <a:ext cx="170602" cy="474099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126">
                <a:defRPr/>
              </a:pPr>
              <a:endParaRPr lang="en-US" sz="1799" dirty="0">
                <a:solidFill>
                  <a:srgbClr val="262626"/>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7" name="Left Bracket 66">
              <a:extLst>
                <a:ext uri="{FF2B5EF4-FFF2-40B4-BE49-F238E27FC236}">
                  <a16:creationId xmlns:a16="http://schemas.microsoft.com/office/drawing/2014/main" id="{0C524235-13D6-4F4E-9F6B-5C826E6A9F4D}"/>
                </a:ext>
              </a:extLst>
            </p:cNvPr>
            <p:cNvSpPr/>
            <p:nvPr/>
          </p:nvSpPr>
          <p:spPr>
            <a:xfrm rot="5400000">
              <a:off x="6548167" y="4105308"/>
              <a:ext cx="160633" cy="548497"/>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126">
                <a:defRPr/>
              </a:pPr>
              <a:endParaRPr lang="en-US" sz="1799" dirty="0">
                <a:solidFill>
                  <a:srgbClr val="262626"/>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68" name="Content Placeholder 1">
              <a:extLst>
                <a:ext uri="{FF2B5EF4-FFF2-40B4-BE49-F238E27FC236}">
                  <a16:creationId xmlns:a16="http://schemas.microsoft.com/office/drawing/2014/main" id="{67D5B98B-0593-8F46-A7F8-B39B19381431}"/>
                </a:ext>
                <a:ext uri="{C183D7F6-B498-43B3-948B-1728B52AA6E4}">
                  <adec:decorative xmlns:adec="http://schemas.microsoft.com/office/drawing/2017/decorative" val="1"/>
                </a:ext>
              </a:extLst>
            </p:cNvPr>
            <p:cNvGraphicFramePr>
              <a:graphicFrameLocks/>
            </p:cNvGraphicFramePr>
            <p:nvPr/>
          </p:nvGraphicFramePr>
          <p:xfrm>
            <a:off x="6088796" y="4531187"/>
            <a:ext cx="5825699" cy="146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72337">
                    <a:extLst>
                      <a:ext uri="{9D8B030D-6E8A-4147-A177-3AD203B41FA5}">
                        <a16:colId xmlns:a16="http://schemas.microsoft.com/office/drawing/2014/main" val="4130866576"/>
                      </a:ext>
                    </a:extLst>
                  </a:gridCol>
                  <a:gridCol w="1004291">
                    <a:extLst>
                      <a:ext uri="{9D8B030D-6E8A-4147-A177-3AD203B41FA5}">
                        <a16:colId xmlns:a16="http://schemas.microsoft.com/office/drawing/2014/main" val="2682145629"/>
                      </a:ext>
                    </a:extLst>
                  </a:gridCol>
                  <a:gridCol w="1265179">
                    <a:extLst>
                      <a:ext uri="{9D8B030D-6E8A-4147-A177-3AD203B41FA5}">
                        <a16:colId xmlns:a16="http://schemas.microsoft.com/office/drawing/2014/main" val="2873927588"/>
                      </a:ext>
                    </a:extLst>
                  </a:gridCol>
                  <a:gridCol w="1255594">
                    <a:extLst>
                      <a:ext uri="{9D8B030D-6E8A-4147-A177-3AD203B41FA5}">
                        <a16:colId xmlns:a16="http://schemas.microsoft.com/office/drawing/2014/main" val="1435554708"/>
                      </a:ext>
                    </a:extLst>
                  </a:gridCol>
                  <a:gridCol w="1228298">
                    <a:extLst>
                      <a:ext uri="{9D8B030D-6E8A-4147-A177-3AD203B41FA5}">
                        <a16:colId xmlns:a16="http://schemas.microsoft.com/office/drawing/2014/main" val="690385074"/>
                      </a:ext>
                    </a:extLst>
                  </a:gridCol>
                </a:tblGrid>
                <a:tr h="0">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Price [$]</a:t>
                        </a:r>
                      </a:p>
                    </a:txBody>
                    <a:tcPr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 Pages</a:t>
                        </a:r>
                      </a:p>
                    </a:txBody>
                    <a:tcPr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Days pub.</a:t>
                        </a:r>
                      </a:p>
                    </a:txBody>
                    <a:tcPr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Language</a:t>
                        </a:r>
                      </a:p>
                    </a:txBody>
                    <a:tcPr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 Reviews</a:t>
                        </a:r>
                      </a:p>
                    </a:txBody>
                    <a:tcPr anchor="ct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192264851"/>
                    </a:ext>
                  </a:extLst>
                </a:tr>
                <a:tr h="354184">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320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2903319"/>
                    </a:ext>
                  </a:extLst>
                </a:tr>
                <a:tr h="354184">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210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5868569"/>
                    </a:ext>
                  </a:extLst>
                </a:tr>
                <a:tr h="354184">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7528539"/>
                    </a:ext>
                  </a:extLst>
                </a:tr>
              </a:tbl>
            </a:graphicData>
          </a:graphic>
        </p:graphicFrame>
        <p:sp>
          <p:nvSpPr>
            <p:cNvPr id="63" name="Rectangle 62">
              <a:extLst>
                <a:ext uri="{FF2B5EF4-FFF2-40B4-BE49-F238E27FC236}">
                  <a16:creationId xmlns:a16="http://schemas.microsoft.com/office/drawing/2014/main" id="{D4480AD2-3C6F-4E4D-9D02-8736D2530841}"/>
                </a:ext>
                <a:ext uri="{C183D7F6-B498-43B3-948B-1728B52AA6E4}">
                  <adec:decorative xmlns:adec="http://schemas.microsoft.com/office/drawing/2017/decorative" val="1"/>
                </a:ext>
              </a:extLst>
            </p:cNvPr>
            <p:cNvSpPr/>
            <p:nvPr/>
          </p:nvSpPr>
          <p:spPr>
            <a:xfrm>
              <a:off x="5986040" y="4428900"/>
              <a:ext cx="2294231" cy="167840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pic>
        <p:nvPicPr>
          <p:cNvPr id="5" name="Picture 4" descr="A scatterplot of datapoints with a straight line going through it at an incline. The line travels close to the data points. Price is the y axis, and # Pages is the x axis.">
            <a:extLst>
              <a:ext uri="{FF2B5EF4-FFF2-40B4-BE49-F238E27FC236}">
                <a16:creationId xmlns:a16="http://schemas.microsoft.com/office/drawing/2014/main" id="{33BC52A9-FD67-49E3-B7A7-BEC0987B878F}"/>
              </a:ext>
            </a:extLst>
          </p:cNvPr>
          <p:cNvPicPr>
            <a:picLocks noChangeAspect="1"/>
          </p:cNvPicPr>
          <p:nvPr/>
        </p:nvPicPr>
        <p:blipFill>
          <a:blip r:embed="rId4"/>
          <a:stretch>
            <a:fillRect/>
          </a:stretch>
        </p:blipFill>
        <p:spPr>
          <a:xfrm>
            <a:off x="6088796" y="1629925"/>
            <a:ext cx="5159483" cy="2072660"/>
          </a:xfrm>
          <a:prstGeom prst="rect">
            <a:avLst/>
          </a:prstGeom>
        </p:spPr>
      </p:pic>
      <p:grpSp>
        <p:nvGrpSpPr>
          <p:cNvPr id="8" name="Group 7">
            <a:extLst>
              <a:ext uri="{FF2B5EF4-FFF2-40B4-BE49-F238E27FC236}">
                <a16:creationId xmlns:a16="http://schemas.microsoft.com/office/drawing/2014/main" id="{72622523-A8A2-46E2-860A-D8274698F9B5}"/>
              </a:ext>
            </a:extLst>
          </p:cNvPr>
          <p:cNvGrpSpPr/>
          <p:nvPr/>
        </p:nvGrpSpPr>
        <p:grpSpPr>
          <a:xfrm>
            <a:off x="1398967" y="1830149"/>
            <a:ext cx="3583323" cy="2779051"/>
            <a:chOff x="1398967" y="1830149"/>
            <a:chExt cx="3583323" cy="2779051"/>
          </a:xfrm>
        </p:grpSpPr>
        <p:cxnSp>
          <p:nvCxnSpPr>
            <p:cNvPr id="24" name="Straight Connector 23">
              <a:extLst>
                <a:ext uri="{FF2B5EF4-FFF2-40B4-BE49-F238E27FC236}">
                  <a16:creationId xmlns:a16="http://schemas.microsoft.com/office/drawing/2014/main" id="{678E7B6A-8855-4435-942A-2872DF973BBB}"/>
                </a:ext>
                <a:ext uri="{C183D7F6-B498-43B3-948B-1728B52AA6E4}">
                  <adec:decorative xmlns:adec="http://schemas.microsoft.com/office/drawing/2017/decorative" val="1"/>
                </a:ext>
              </a:extLst>
            </p:cNvPr>
            <p:cNvCxnSpPr>
              <a:cxnSpLocks/>
              <a:stCxn id="26" idx="2"/>
              <a:endCxn id="28" idx="0"/>
            </p:cNvCxnSpPr>
            <p:nvPr/>
          </p:nvCxnSpPr>
          <p:spPr>
            <a:xfrm flipH="1">
              <a:off x="2158317" y="2861042"/>
              <a:ext cx="1032311" cy="943696"/>
            </a:xfrm>
            <a:prstGeom prst="line">
              <a:avLst/>
            </a:prstGeom>
            <a:solidFill>
              <a:schemeClr val="tx1"/>
            </a:solidFill>
            <a:ln w="57150">
              <a:solidFill>
                <a:srgbClr val="237AE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D451DD7-EA09-495B-BA40-7E4DC5086400}"/>
                </a:ext>
                <a:ext uri="{C183D7F6-B498-43B3-948B-1728B52AA6E4}">
                  <adec:decorative xmlns:adec="http://schemas.microsoft.com/office/drawing/2017/decorative" val="1"/>
                </a:ext>
              </a:extLst>
            </p:cNvPr>
            <p:cNvCxnSpPr>
              <a:cxnSpLocks/>
              <a:stCxn id="26" idx="2"/>
              <a:endCxn id="29" idx="0"/>
            </p:cNvCxnSpPr>
            <p:nvPr/>
          </p:nvCxnSpPr>
          <p:spPr>
            <a:xfrm>
              <a:off x="3190628" y="2861042"/>
              <a:ext cx="915984" cy="943696"/>
            </a:xfrm>
            <a:prstGeom prst="line">
              <a:avLst/>
            </a:prstGeom>
            <a:solidFill>
              <a:schemeClr val="tx1"/>
            </a:solidFill>
            <a:ln w="57150">
              <a:solidFill>
                <a:srgbClr val="237AE2"/>
              </a:solidFill>
            </a:ln>
          </p:spPr>
          <p:style>
            <a:lnRef idx="3">
              <a:schemeClr val="accent1"/>
            </a:lnRef>
            <a:fillRef idx="0">
              <a:schemeClr val="accent1"/>
            </a:fillRef>
            <a:effectRef idx="2">
              <a:schemeClr val="accent1"/>
            </a:effectRef>
            <a:fontRef idx="minor">
              <a:schemeClr val="tx1"/>
            </a:fontRef>
          </p:style>
        </p:cxnSp>
        <p:sp>
          <p:nvSpPr>
            <p:cNvPr id="26" name="Rounded Rectangle 82">
              <a:extLst>
                <a:ext uri="{FF2B5EF4-FFF2-40B4-BE49-F238E27FC236}">
                  <a16:creationId xmlns:a16="http://schemas.microsoft.com/office/drawing/2014/main" id="{93252B59-EE22-4542-82C8-DC6C0161BB95}"/>
                </a:ext>
              </a:extLst>
            </p:cNvPr>
            <p:cNvSpPr/>
            <p:nvPr/>
          </p:nvSpPr>
          <p:spPr>
            <a:xfrm>
              <a:off x="1643585" y="1830149"/>
              <a:ext cx="3094086" cy="1030893"/>
            </a:xfrm>
            <a:prstGeom prst="roundRect">
              <a:avLst/>
            </a:prstGeom>
            <a:solidFill>
              <a:srgbClr val="237AE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r>
                <a:rPr lang="en-US" sz="1999" b="1"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Supervised learning</a:t>
              </a:r>
            </a:p>
          </p:txBody>
        </p:sp>
        <p:grpSp>
          <p:nvGrpSpPr>
            <p:cNvPr id="27" name="Group 26">
              <a:extLst>
                <a:ext uri="{FF2B5EF4-FFF2-40B4-BE49-F238E27FC236}">
                  <a16:creationId xmlns:a16="http://schemas.microsoft.com/office/drawing/2014/main" id="{108268F4-0B81-43E0-8C78-E3885CBFAB69}"/>
                </a:ext>
              </a:extLst>
            </p:cNvPr>
            <p:cNvGrpSpPr/>
            <p:nvPr/>
          </p:nvGrpSpPr>
          <p:grpSpPr>
            <a:xfrm>
              <a:off x="1398967" y="3804738"/>
              <a:ext cx="3583323" cy="804462"/>
              <a:chOff x="578008" y="3844746"/>
              <a:chExt cx="3583323" cy="804462"/>
            </a:xfrm>
          </p:grpSpPr>
          <p:sp>
            <p:nvSpPr>
              <p:cNvPr id="28" name="Rounded Rectangle 80">
                <a:extLst>
                  <a:ext uri="{FF2B5EF4-FFF2-40B4-BE49-F238E27FC236}">
                    <a16:creationId xmlns:a16="http://schemas.microsoft.com/office/drawing/2014/main" id="{15B90203-0B87-442C-A7DE-ADC3B3F0638B}"/>
                  </a:ext>
                </a:extLst>
              </p:cNvPr>
              <p:cNvSpPr/>
              <p:nvPr/>
            </p:nvSpPr>
            <p:spPr>
              <a:xfrm>
                <a:off x="578008" y="3844746"/>
                <a:ext cx="1518699" cy="804462"/>
              </a:xfrm>
              <a:prstGeom prst="roundRect">
                <a:avLst/>
              </a:prstGeom>
              <a:solidFill>
                <a:schemeClr val="accent4">
                  <a:lumMod val="40000"/>
                  <a:lumOff val="60000"/>
                </a:schemeClr>
              </a:solidFill>
              <a:ln>
                <a:solidFill>
                  <a:srgbClr val="87878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r>
                  <a:rPr lang="en-US" sz="1799" dirty="0">
                    <a:solidFill>
                      <a:schemeClr val="tx2"/>
                    </a:solidFill>
                    <a:latin typeface="Amazon Ember Display" panose="020F0603020204020204" pitchFamily="34" charset="0"/>
                    <a:ea typeface="Amazon Ember Display" panose="020F0603020204020204" pitchFamily="34" charset="0"/>
                    <a:cs typeface="Amazon Ember Display" panose="020F0603020204020204" pitchFamily="34" charset="0"/>
                  </a:rPr>
                  <a:t>Regression (quantity)</a:t>
                </a:r>
                <a:endParaRPr lang="en-US" sz="1400" dirty="0">
                  <a:solidFill>
                    <a:schemeClr val="tx2"/>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9" name="Rounded Rectangle 80">
                <a:extLst>
                  <a:ext uri="{FF2B5EF4-FFF2-40B4-BE49-F238E27FC236}">
                    <a16:creationId xmlns:a16="http://schemas.microsoft.com/office/drawing/2014/main" id="{3E624655-0C58-4B31-AD35-36EF35FCAF9B}"/>
                  </a:ext>
                </a:extLst>
              </p:cNvPr>
              <p:cNvSpPr/>
              <p:nvPr/>
            </p:nvSpPr>
            <p:spPr>
              <a:xfrm>
                <a:off x="2409974" y="3844746"/>
                <a:ext cx="1751357" cy="804462"/>
              </a:xfrm>
              <a:prstGeom prst="roundRect">
                <a:avLst/>
              </a:prstGeom>
              <a:solidFill>
                <a:schemeClr val="bg1">
                  <a:lumMod val="95000"/>
                </a:schemeClr>
              </a:solidFill>
              <a:ln>
                <a:solidFill>
                  <a:srgbClr val="87878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400" dirty="0">
                  <a:solidFill>
                    <a:schemeClr val="tx2"/>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grpSp>
      </p:grpSp>
    </p:spTree>
    <p:custDataLst>
      <p:tags r:id="rId1"/>
    </p:custDataLst>
    <p:extLst>
      <p:ext uri="{BB962C8B-B14F-4D97-AF65-F5344CB8AC3E}">
        <p14:creationId xmlns:p14="http://schemas.microsoft.com/office/powerpoint/2010/main" val="1771808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A4669B-4D7D-4558-A20C-93DF751FA29F}"/>
              </a:ext>
            </a:extLst>
          </p:cNvPr>
          <p:cNvSpPr>
            <a:spLocks noGrp="1"/>
          </p:cNvSpPr>
          <p:nvPr>
            <p:ph type="sldNum" idx="97"/>
          </p:nvPr>
        </p:nvSpPr>
        <p:spPr/>
        <p:txBody>
          <a:bodyPr/>
          <a:lstStyle/>
          <a:p>
            <a:fld id="{86A8BF56-6CB3-514C-9A64-F39D95C9E25B}" type="slidenum">
              <a:rPr lang="en-US" smtClean="0"/>
              <a:pPr/>
              <a:t>32</a:t>
            </a:fld>
            <a:endParaRPr lang="en-US" dirty="0"/>
          </a:p>
        </p:txBody>
      </p:sp>
      <p:sp>
        <p:nvSpPr>
          <p:cNvPr id="3" name="Title 2">
            <a:extLst>
              <a:ext uri="{FF2B5EF4-FFF2-40B4-BE49-F238E27FC236}">
                <a16:creationId xmlns:a16="http://schemas.microsoft.com/office/drawing/2014/main" id="{10BD5505-CF24-4E27-BC59-85DF8277E1D5}"/>
              </a:ext>
            </a:extLst>
          </p:cNvPr>
          <p:cNvSpPr>
            <a:spLocks noGrp="1"/>
          </p:cNvSpPr>
          <p:nvPr>
            <p:ph type="title" idx="1"/>
          </p:nvPr>
        </p:nvSpPr>
        <p:spPr/>
        <p:txBody>
          <a:bodyPr>
            <a:normAutofit fontScale="90000"/>
          </a:bodyPr>
          <a:lstStyle/>
          <a:p>
            <a:r>
              <a:rPr lang="en-US" dirty="0"/>
              <a:t>Source graphic: ML lifecycle</a:t>
            </a:r>
          </a:p>
        </p:txBody>
      </p:sp>
      <p:sp>
        <p:nvSpPr>
          <p:cNvPr id="2" name="Content Placeholder 1">
            <a:extLst>
              <a:ext uri="{FF2B5EF4-FFF2-40B4-BE49-F238E27FC236}">
                <a16:creationId xmlns:a16="http://schemas.microsoft.com/office/drawing/2014/main" id="{5FC221D5-9587-5B1D-3D2B-7AB7B89324BC}"/>
              </a:ext>
            </a:extLst>
          </p:cNvPr>
          <p:cNvSpPr>
            <a:spLocks noGrp="1"/>
          </p:cNvSpPr>
          <p:nvPr>
            <p:ph idx="2"/>
          </p:nvPr>
        </p:nvSpPr>
        <p:spPr/>
        <p:txBody>
          <a:bodyPr/>
          <a:lstStyle/>
          <a:p>
            <a:endParaRPr lang="en-US"/>
          </a:p>
        </p:txBody>
      </p:sp>
      <p:grpSp>
        <p:nvGrpSpPr>
          <p:cNvPr id="26" name="Group 25">
            <a:extLst>
              <a:ext uri="{FF2B5EF4-FFF2-40B4-BE49-F238E27FC236}">
                <a16:creationId xmlns:a16="http://schemas.microsoft.com/office/drawing/2014/main" id="{28C3BE6B-D07A-4D07-8BD3-135F6854C09D}"/>
              </a:ext>
            </a:extLst>
          </p:cNvPr>
          <p:cNvGrpSpPr/>
          <p:nvPr/>
        </p:nvGrpSpPr>
        <p:grpSpPr>
          <a:xfrm>
            <a:off x="367521" y="1196535"/>
            <a:ext cx="11126164" cy="695004"/>
            <a:chOff x="367521" y="1196535"/>
            <a:chExt cx="11126164" cy="695004"/>
          </a:xfrm>
        </p:grpSpPr>
        <p:pic>
          <p:nvPicPr>
            <p:cNvPr id="8" name="Picture 7">
              <a:extLst>
                <a:ext uri="{FF2B5EF4-FFF2-40B4-BE49-F238E27FC236}">
                  <a16:creationId xmlns:a16="http://schemas.microsoft.com/office/drawing/2014/main" id="{F0139D23-7247-40A4-8879-0A014C77060F}"/>
                </a:ext>
              </a:extLst>
            </p:cNvPr>
            <p:cNvPicPr>
              <a:picLocks noChangeAspect="1"/>
            </p:cNvPicPr>
            <p:nvPr/>
          </p:nvPicPr>
          <p:blipFill>
            <a:blip r:embed="rId4"/>
            <a:stretch>
              <a:fillRect/>
            </a:stretch>
          </p:blipFill>
          <p:spPr>
            <a:xfrm>
              <a:off x="367521" y="1196535"/>
              <a:ext cx="11126164" cy="695004"/>
            </a:xfrm>
            <a:prstGeom prst="rect">
              <a:avLst/>
            </a:prstGeom>
          </p:spPr>
        </p:pic>
        <p:grpSp>
          <p:nvGrpSpPr>
            <p:cNvPr id="9" name="Group 8">
              <a:extLst>
                <a:ext uri="{FF2B5EF4-FFF2-40B4-BE49-F238E27FC236}">
                  <a16:creationId xmlns:a16="http://schemas.microsoft.com/office/drawing/2014/main" id="{2C4A2D0E-86B8-0405-6DCD-16ED55D8C084}"/>
                </a:ext>
              </a:extLst>
            </p:cNvPr>
            <p:cNvGrpSpPr/>
            <p:nvPr/>
          </p:nvGrpSpPr>
          <p:grpSpPr>
            <a:xfrm>
              <a:off x="424563" y="1197621"/>
              <a:ext cx="11061683" cy="640080"/>
              <a:chOff x="245865" y="1570062"/>
              <a:chExt cx="11061683" cy="640080"/>
            </a:xfrm>
          </p:grpSpPr>
          <p:sp>
            <p:nvSpPr>
              <p:cNvPr id="10" name="Rectangle: Rounded Corners 11">
                <a:extLst>
                  <a:ext uri="{FF2B5EF4-FFF2-40B4-BE49-F238E27FC236}">
                    <a16:creationId xmlns:a16="http://schemas.microsoft.com/office/drawing/2014/main" id="{B809E976-CD68-4DA8-48A2-ED471B6A8F79}"/>
                  </a:ext>
                </a:extLst>
              </p:cNvPr>
              <p:cNvSpPr/>
              <p:nvPr/>
            </p:nvSpPr>
            <p:spPr>
              <a:xfrm>
                <a:off x="245865" y="1570062"/>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lIns="0" rIns="0" rtlCol="0" anchor="ctr"/>
              <a:lstStyle/>
              <a:p>
                <a:pPr algn="ctr"/>
                <a:r>
                  <a:rPr lang="en-US" sz="1600" dirty="0">
                    <a:solidFill>
                      <a:schemeClr val="bg1"/>
                    </a:solidFill>
                    <a:latin typeface="Amazon Ember" panose="02000000000000000000" pitchFamily="2" charset="0"/>
                    <a:ea typeface="Amazon Ember" panose="02000000000000000000" pitchFamily="2" charset="0"/>
                  </a:rPr>
                  <a:t>Real-life problem</a:t>
                </a:r>
              </a:p>
            </p:txBody>
          </p:sp>
          <p:sp>
            <p:nvSpPr>
              <p:cNvPr id="11" name="Rectangle: Rounded Corners 11">
                <a:extLst>
                  <a:ext uri="{FF2B5EF4-FFF2-40B4-BE49-F238E27FC236}">
                    <a16:creationId xmlns:a16="http://schemas.microsoft.com/office/drawing/2014/main" id="{9C9D1366-B0BB-7A11-E951-DFDA0E8704CA}"/>
                  </a:ext>
                </a:extLst>
              </p:cNvPr>
              <p:cNvSpPr/>
              <p:nvPr/>
            </p:nvSpPr>
            <p:spPr>
              <a:xfrm>
                <a:off x="2110730" y="1570062"/>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lIns="0" rIns="0" rtlCol="0" anchor="ctr"/>
              <a:lstStyle/>
              <a:p>
                <a:pPr algn="ctr"/>
                <a:r>
                  <a:rPr lang="en-US" sz="1600" dirty="0">
                    <a:solidFill>
                      <a:schemeClr val="bg1"/>
                    </a:solidFill>
                    <a:latin typeface="Amazon Ember" panose="02000000000000000000" pitchFamily="2" charset="0"/>
                    <a:ea typeface="Amazon Ember" panose="02000000000000000000" pitchFamily="2" charset="0"/>
                  </a:rPr>
                  <a:t>Problem formulation</a:t>
                </a:r>
              </a:p>
            </p:txBody>
          </p:sp>
          <p:sp>
            <p:nvSpPr>
              <p:cNvPr id="12" name="Rectangle: Rounded Corners 11">
                <a:extLst>
                  <a:ext uri="{FF2B5EF4-FFF2-40B4-BE49-F238E27FC236}">
                    <a16:creationId xmlns:a16="http://schemas.microsoft.com/office/drawing/2014/main" id="{F9F0EFC5-A4D1-6DAD-7A83-73AD216ED949}"/>
                  </a:ext>
                </a:extLst>
              </p:cNvPr>
              <p:cNvSpPr/>
              <p:nvPr/>
            </p:nvSpPr>
            <p:spPr>
              <a:xfrm>
                <a:off x="3975595" y="1570062"/>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Data processing</a:t>
                </a:r>
              </a:p>
            </p:txBody>
          </p:sp>
          <p:sp>
            <p:nvSpPr>
              <p:cNvPr id="13" name="Rectangle: Rounded Corners 11">
                <a:extLst>
                  <a:ext uri="{FF2B5EF4-FFF2-40B4-BE49-F238E27FC236}">
                    <a16:creationId xmlns:a16="http://schemas.microsoft.com/office/drawing/2014/main" id="{A17B8838-46B8-04AE-120F-0E5379663C60}"/>
                  </a:ext>
                </a:extLst>
              </p:cNvPr>
              <p:cNvSpPr/>
              <p:nvPr/>
            </p:nvSpPr>
            <p:spPr>
              <a:xfrm>
                <a:off x="5840460" y="1570062"/>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Model training/ tuning/testing</a:t>
                </a:r>
              </a:p>
            </p:txBody>
          </p:sp>
          <p:sp>
            <p:nvSpPr>
              <p:cNvPr id="14" name="Rectangle: Rounded Corners 11">
                <a:extLst>
                  <a:ext uri="{FF2B5EF4-FFF2-40B4-BE49-F238E27FC236}">
                    <a16:creationId xmlns:a16="http://schemas.microsoft.com/office/drawing/2014/main" id="{47F78DEC-784F-865B-CEA8-58512C5EDF3B}"/>
                  </a:ext>
                </a:extLst>
              </p:cNvPr>
              <p:cNvSpPr/>
              <p:nvPr/>
            </p:nvSpPr>
            <p:spPr>
              <a:xfrm>
                <a:off x="7705325" y="1570062"/>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Evaluation</a:t>
                </a:r>
              </a:p>
            </p:txBody>
          </p:sp>
          <p:sp>
            <p:nvSpPr>
              <p:cNvPr id="15" name="Rectangle: Rounded Corners 11">
                <a:extLst>
                  <a:ext uri="{FF2B5EF4-FFF2-40B4-BE49-F238E27FC236}">
                    <a16:creationId xmlns:a16="http://schemas.microsoft.com/office/drawing/2014/main" id="{47E1339B-A6B4-22BE-2D58-56021D1881CE}"/>
                  </a:ext>
                </a:extLst>
              </p:cNvPr>
              <p:cNvSpPr/>
              <p:nvPr/>
            </p:nvSpPr>
            <p:spPr>
              <a:xfrm>
                <a:off x="9570188" y="1570062"/>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Deployment</a:t>
                </a:r>
              </a:p>
            </p:txBody>
          </p:sp>
        </p:grpSp>
      </p:grpSp>
      <p:grpSp>
        <p:nvGrpSpPr>
          <p:cNvPr id="17" name="Group 16">
            <a:extLst>
              <a:ext uri="{FF2B5EF4-FFF2-40B4-BE49-F238E27FC236}">
                <a16:creationId xmlns:a16="http://schemas.microsoft.com/office/drawing/2014/main" id="{453FB9D6-CD19-4B99-B1DD-5611861D41A9}"/>
              </a:ext>
            </a:extLst>
          </p:cNvPr>
          <p:cNvGrpSpPr/>
          <p:nvPr/>
        </p:nvGrpSpPr>
        <p:grpSpPr>
          <a:xfrm>
            <a:off x="360811" y="2487237"/>
            <a:ext cx="11061683" cy="640080"/>
            <a:chOff x="245865" y="1570062"/>
            <a:chExt cx="11061683" cy="640080"/>
          </a:xfrm>
          <a:solidFill>
            <a:schemeClr val="bg2"/>
          </a:solidFill>
        </p:grpSpPr>
        <p:sp>
          <p:nvSpPr>
            <p:cNvPr id="20" name="Rectangle: Rounded Corners 11">
              <a:extLst>
                <a:ext uri="{FF2B5EF4-FFF2-40B4-BE49-F238E27FC236}">
                  <a16:creationId xmlns:a16="http://schemas.microsoft.com/office/drawing/2014/main" id="{B91B95A6-3C14-4BE7-8C1C-69353CCEE3A9}"/>
                </a:ext>
              </a:extLst>
            </p:cNvPr>
            <p:cNvSpPr/>
            <p:nvPr/>
          </p:nvSpPr>
          <p:spPr>
            <a:xfrm>
              <a:off x="245865" y="1570062"/>
              <a:ext cx="1737360" cy="640080"/>
            </a:xfrm>
            <a:prstGeom prst="roundRect">
              <a:avLst>
                <a:gd name="adj" fmla="val 11974"/>
              </a:avLst>
            </a:prstGeom>
            <a:grpFill/>
            <a:ln>
              <a:solidFill>
                <a:schemeClr val="tx1"/>
              </a:solidFill>
            </a:ln>
            <a:effectLst/>
          </p:spPr>
          <p:style>
            <a:lnRef idx="0">
              <a:scrgbClr r="0" g="0" b="0"/>
            </a:lnRef>
            <a:fillRef idx="0">
              <a:scrgbClr r="0" g="0" b="0"/>
            </a:fillRef>
            <a:effectRef idx="0">
              <a:scrgbClr r="0" g="0" b="0"/>
            </a:effectRef>
            <a:fontRef idx="minor">
              <a:schemeClr val="lt1"/>
            </a:fontRef>
          </p:style>
          <p:txBody>
            <a:bodyPr lIns="0" rIns="0" rtlCol="0" anchor="ctr"/>
            <a:lstStyle/>
            <a:p>
              <a:pPr algn="ctr"/>
              <a:r>
                <a:rPr lang="en-US" sz="1600" dirty="0">
                  <a:solidFill>
                    <a:schemeClr val="tx1"/>
                  </a:solidFill>
                  <a:latin typeface="Amazon Ember" panose="02000000000000000000" pitchFamily="2" charset="0"/>
                  <a:ea typeface="Amazon Ember" panose="02000000000000000000" pitchFamily="2" charset="0"/>
                </a:rPr>
                <a:t>Real-life problem</a:t>
              </a:r>
            </a:p>
          </p:txBody>
        </p:sp>
        <p:sp>
          <p:nvSpPr>
            <p:cNvPr id="21" name="Rectangle: Rounded Corners 11">
              <a:extLst>
                <a:ext uri="{FF2B5EF4-FFF2-40B4-BE49-F238E27FC236}">
                  <a16:creationId xmlns:a16="http://schemas.microsoft.com/office/drawing/2014/main" id="{EFD93D70-8514-4958-9816-6439460F5E4E}"/>
                </a:ext>
              </a:extLst>
            </p:cNvPr>
            <p:cNvSpPr/>
            <p:nvPr/>
          </p:nvSpPr>
          <p:spPr>
            <a:xfrm>
              <a:off x="2110730" y="1570062"/>
              <a:ext cx="1737360" cy="640080"/>
            </a:xfrm>
            <a:prstGeom prst="roundRect">
              <a:avLst>
                <a:gd name="adj" fmla="val 11974"/>
              </a:avLst>
            </a:prstGeom>
            <a:grpFill/>
            <a:ln>
              <a:solidFill>
                <a:schemeClr val="tx1"/>
              </a:solidFill>
            </a:ln>
            <a:effectLst/>
          </p:spPr>
          <p:style>
            <a:lnRef idx="0">
              <a:scrgbClr r="0" g="0" b="0"/>
            </a:lnRef>
            <a:fillRef idx="0">
              <a:scrgbClr r="0" g="0" b="0"/>
            </a:fillRef>
            <a:effectRef idx="0">
              <a:scrgbClr r="0" g="0" b="0"/>
            </a:effectRef>
            <a:fontRef idx="minor">
              <a:schemeClr val="lt1"/>
            </a:fontRef>
          </p:style>
          <p:txBody>
            <a:bodyPr lIns="0" rIns="0" rtlCol="0" anchor="ctr"/>
            <a:lstStyle/>
            <a:p>
              <a:pPr algn="ctr"/>
              <a:r>
                <a:rPr lang="en-US" sz="1600" dirty="0">
                  <a:solidFill>
                    <a:schemeClr val="tx1"/>
                  </a:solidFill>
                  <a:latin typeface="Amazon Ember" panose="02000000000000000000" pitchFamily="2" charset="0"/>
                  <a:ea typeface="Amazon Ember" panose="02000000000000000000" pitchFamily="2" charset="0"/>
                </a:rPr>
                <a:t>Problem formulation</a:t>
              </a:r>
            </a:p>
          </p:txBody>
        </p:sp>
        <p:sp>
          <p:nvSpPr>
            <p:cNvPr id="22" name="Rectangle: Rounded Corners 21">
              <a:extLst>
                <a:ext uri="{FF2B5EF4-FFF2-40B4-BE49-F238E27FC236}">
                  <a16:creationId xmlns:a16="http://schemas.microsoft.com/office/drawing/2014/main" id="{6B3E7EC7-F9A4-4417-94F6-630A0027CFCF}"/>
                </a:ext>
              </a:extLst>
            </p:cNvPr>
            <p:cNvSpPr/>
            <p:nvPr/>
          </p:nvSpPr>
          <p:spPr>
            <a:xfrm>
              <a:off x="3975595" y="1570062"/>
              <a:ext cx="1737360" cy="640080"/>
            </a:xfrm>
            <a:prstGeom prst="roundRect">
              <a:avLst>
                <a:gd name="adj" fmla="val 11974"/>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panose="02000000000000000000" pitchFamily="2" charset="0"/>
                  <a:ea typeface="Amazon Ember" panose="02000000000000000000" pitchFamily="2" charset="0"/>
                </a:rPr>
                <a:t>Data processing</a:t>
              </a:r>
            </a:p>
          </p:txBody>
        </p:sp>
        <p:sp>
          <p:nvSpPr>
            <p:cNvPr id="23" name="Rectangle: Rounded Corners 11">
              <a:extLst>
                <a:ext uri="{FF2B5EF4-FFF2-40B4-BE49-F238E27FC236}">
                  <a16:creationId xmlns:a16="http://schemas.microsoft.com/office/drawing/2014/main" id="{4C2D13FA-AF0F-4B2F-8B64-592BE6F85EEF}"/>
                </a:ext>
              </a:extLst>
            </p:cNvPr>
            <p:cNvSpPr/>
            <p:nvPr/>
          </p:nvSpPr>
          <p:spPr>
            <a:xfrm>
              <a:off x="5840460" y="1570062"/>
              <a:ext cx="1737360" cy="640080"/>
            </a:xfrm>
            <a:prstGeom prst="roundRect">
              <a:avLst>
                <a:gd name="adj" fmla="val 11974"/>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panose="02000000000000000000" pitchFamily="2" charset="0"/>
                  <a:ea typeface="Amazon Ember" panose="02000000000000000000" pitchFamily="2" charset="0"/>
                </a:rPr>
                <a:t>Model training/ tuning/testing</a:t>
              </a:r>
            </a:p>
          </p:txBody>
        </p:sp>
        <p:sp>
          <p:nvSpPr>
            <p:cNvPr id="24" name="Rectangle: Rounded Corners 11">
              <a:extLst>
                <a:ext uri="{FF2B5EF4-FFF2-40B4-BE49-F238E27FC236}">
                  <a16:creationId xmlns:a16="http://schemas.microsoft.com/office/drawing/2014/main" id="{359A7347-4628-4AD0-8A51-BE47C65B3CA1}"/>
                </a:ext>
              </a:extLst>
            </p:cNvPr>
            <p:cNvSpPr/>
            <p:nvPr/>
          </p:nvSpPr>
          <p:spPr>
            <a:xfrm>
              <a:off x="7705325" y="1570062"/>
              <a:ext cx="1737360" cy="640080"/>
            </a:xfrm>
            <a:prstGeom prst="roundRect">
              <a:avLst>
                <a:gd name="adj" fmla="val 11974"/>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panose="02000000000000000000" pitchFamily="2" charset="0"/>
                  <a:ea typeface="Amazon Ember" panose="02000000000000000000" pitchFamily="2" charset="0"/>
                </a:rPr>
                <a:t>Evaluation</a:t>
              </a:r>
            </a:p>
          </p:txBody>
        </p:sp>
        <p:sp>
          <p:nvSpPr>
            <p:cNvPr id="25" name="Rectangle: Rounded Corners 11">
              <a:extLst>
                <a:ext uri="{FF2B5EF4-FFF2-40B4-BE49-F238E27FC236}">
                  <a16:creationId xmlns:a16="http://schemas.microsoft.com/office/drawing/2014/main" id="{AF995399-BF70-46C0-9541-8B5AD5C63EC0}"/>
                </a:ext>
              </a:extLst>
            </p:cNvPr>
            <p:cNvSpPr/>
            <p:nvPr/>
          </p:nvSpPr>
          <p:spPr>
            <a:xfrm>
              <a:off x="9570188" y="1570062"/>
              <a:ext cx="1737360" cy="640080"/>
            </a:xfrm>
            <a:prstGeom prst="roundRect">
              <a:avLst>
                <a:gd name="adj" fmla="val 11974"/>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panose="02000000000000000000" pitchFamily="2" charset="0"/>
                  <a:ea typeface="Amazon Ember" panose="02000000000000000000" pitchFamily="2" charset="0"/>
                </a:rPr>
                <a:t>Deployment</a:t>
              </a:r>
            </a:p>
          </p:txBody>
        </p:sp>
      </p:grpSp>
    </p:spTree>
    <p:custDataLst>
      <p:tags r:id="rId1"/>
    </p:custDataLst>
    <p:extLst>
      <p:ext uri="{BB962C8B-B14F-4D97-AF65-F5344CB8AC3E}">
        <p14:creationId xmlns:p14="http://schemas.microsoft.com/office/powerpoint/2010/main" val="33027568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FFACEC6-F5DD-413C-909F-719B1E7DD0F7}"/>
              </a:ext>
            </a:extLst>
          </p:cNvPr>
          <p:cNvGrpSpPr/>
          <p:nvPr/>
        </p:nvGrpSpPr>
        <p:grpSpPr>
          <a:xfrm>
            <a:off x="5369684" y="2503062"/>
            <a:ext cx="6230376" cy="2683747"/>
            <a:chOff x="5369684" y="2503062"/>
            <a:chExt cx="6230376" cy="2683747"/>
          </a:xfrm>
        </p:grpSpPr>
        <p:cxnSp>
          <p:nvCxnSpPr>
            <p:cNvPr id="42" name="Straight Connector 41">
              <a:extLst>
                <a:ext uri="{FF2B5EF4-FFF2-40B4-BE49-F238E27FC236}">
                  <a16:creationId xmlns:a16="http://schemas.microsoft.com/office/drawing/2014/main" id="{4264EB6A-8A7F-7A49-BD4F-73489E28CC51}"/>
                </a:ext>
              </a:extLst>
            </p:cNvPr>
            <p:cNvCxnSpPr>
              <a:cxnSpLocks/>
            </p:cNvCxnSpPr>
            <p:nvPr/>
          </p:nvCxnSpPr>
          <p:spPr>
            <a:xfrm flipV="1">
              <a:off x="7057494" y="2621565"/>
              <a:ext cx="0" cy="2565244"/>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A587367-4CDE-A649-AD24-BE3C6A647FF8}"/>
                </a:ext>
              </a:extLst>
            </p:cNvPr>
            <p:cNvCxnSpPr>
              <a:cxnSpLocks/>
            </p:cNvCxnSpPr>
            <p:nvPr/>
          </p:nvCxnSpPr>
          <p:spPr>
            <a:xfrm>
              <a:off x="7057494" y="5175342"/>
              <a:ext cx="4514812" cy="0"/>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D6CDDE-09B0-D64A-AC1C-1B3BE36F8F70}"/>
                </a:ext>
              </a:extLst>
            </p:cNvPr>
            <p:cNvCxnSpPr/>
            <p:nvPr/>
          </p:nvCxnSpPr>
          <p:spPr>
            <a:xfrm flipV="1">
              <a:off x="7057494" y="3421397"/>
              <a:ext cx="3949266" cy="1512616"/>
            </a:xfrm>
            <a:prstGeom prst="line">
              <a:avLst/>
            </a:prstGeom>
            <a:solidFill>
              <a:schemeClr val="tx1"/>
            </a:solidFill>
            <a:ln w="38100">
              <a:solidFill>
                <a:schemeClr val="accent6"/>
              </a:solidFill>
              <a:prstDash val="solid"/>
            </a:ln>
          </p:spPr>
          <p:style>
            <a:lnRef idx="3">
              <a:schemeClr val="accent4"/>
            </a:lnRef>
            <a:fillRef idx="0">
              <a:schemeClr val="accent4"/>
            </a:fillRef>
            <a:effectRef idx="2">
              <a:schemeClr val="accent4"/>
            </a:effectRef>
            <a:fontRef idx="minor">
              <a:schemeClr val="tx1"/>
            </a:fontRef>
          </p:style>
        </p:cxnSp>
        <p:cxnSp>
          <p:nvCxnSpPr>
            <p:cNvPr id="91" name="Straight Connector 90">
              <a:extLst>
                <a:ext uri="{FF2B5EF4-FFF2-40B4-BE49-F238E27FC236}">
                  <a16:creationId xmlns:a16="http://schemas.microsoft.com/office/drawing/2014/main" id="{7D89BC2C-2A2B-3E40-B7CC-56AF48BBB035}"/>
                </a:ext>
              </a:extLst>
            </p:cNvPr>
            <p:cNvCxnSpPr>
              <a:cxnSpLocks/>
            </p:cNvCxnSpPr>
            <p:nvPr/>
          </p:nvCxnSpPr>
          <p:spPr>
            <a:xfrm flipV="1">
              <a:off x="7516576" y="4768180"/>
              <a:ext cx="0" cy="151048"/>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EFF3026-8B56-3141-BB24-7D0ABF6CA838}"/>
                </a:ext>
              </a:extLst>
            </p:cNvPr>
            <p:cNvCxnSpPr>
              <a:cxnSpLocks/>
            </p:cNvCxnSpPr>
            <p:nvPr/>
          </p:nvCxnSpPr>
          <p:spPr>
            <a:xfrm>
              <a:off x="7916316" y="4316909"/>
              <a:ext cx="0" cy="286036"/>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13BD6F7-3DDD-DD4F-BE31-310341641645}"/>
                </a:ext>
              </a:extLst>
            </p:cNvPr>
            <p:cNvCxnSpPr>
              <a:cxnSpLocks/>
            </p:cNvCxnSpPr>
            <p:nvPr/>
          </p:nvCxnSpPr>
          <p:spPr>
            <a:xfrm flipV="1">
              <a:off x="9773230" y="3919641"/>
              <a:ext cx="5080" cy="321841"/>
            </a:xfrm>
            <a:prstGeom prst="line">
              <a:avLst/>
            </a:prstGeom>
            <a:ln w="25400" cap="rnd" cmpd="sng">
              <a:solidFill>
                <a:schemeClr val="accent6"/>
              </a:solidFill>
              <a:headEnd type="oval"/>
              <a:tailEnd type="none" w="lg" len="lg"/>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0A6E6EB-4DB3-8E45-BFE4-B1297BAAE6F3}"/>
                </a:ext>
              </a:extLst>
            </p:cNvPr>
            <p:cNvCxnSpPr>
              <a:cxnSpLocks/>
            </p:cNvCxnSpPr>
            <p:nvPr/>
          </p:nvCxnSpPr>
          <p:spPr>
            <a:xfrm flipV="1">
              <a:off x="7858768" y="4625277"/>
              <a:ext cx="0" cy="179280"/>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5674E49-A51D-5543-9AF0-05E7E2054EF2}"/>
                </a:ext>
              </a:extLst>
            </p:cNvPr>
            <p:cNvCxnSpPr>
              <a:cxnSpLocks/>
            </p:cNvCxnSpPr>
            <p:nvPr/>
          </p:nvCxnSpPr>
          <p:spPr>
            <a:xfrm>
              <a:off x="9880442" y="3478045"/>
              <a:ext cx="0" cy="368410"/>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33F4506-C743-B645-A41F-34C06ECB25DC}"/>
                </a:ext>
              </a:extLst>
            </p:cNvPr>
            <p:cNvCxnSpPr>
              <a:cxnSpLocks/>
            </p:cNvCxnSpPr>
            <p:nvPr/>
          </p:nvCxnSpPr>
          <p:spPr>
            <a:xfrm flipV="1">
              <a:off x="9076764" y="4176875"/>
              <a:ext cx="0" cy="223454"/>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55D9361-5B1F-F649-ADC4-69DB7ACF7215}"/>
                </a:ext>
              </a:extLst>
            </p:cNvPr>
            <p:cNvCxnSpPr>
              <a:cxnSpLocks/>
            </p:cNvCxnSpPr>
            <p:nvPr/>
          </p:nvCxnSpPr>
          <p:spPr>
            <a:xfrm flipV="1">
              <a:off x="8519694" y="4365224"/>
              <a:ext cx="0" cy="260053"/>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75A62C0-AFFD-8648-9045-F7D46EEF85F9}"/>
                </a:ext>
              </a:extLst>
            </p:cNvPr>
            <p:cNvCxnSpPr>
              <a:cxnSpLocks/>
            </p:cNvCxnSpPr>
            <p:nvPr/>
          </p:nvCxnSpPr>
          <p:spPr>
            <a:xfrm>
              <a:off x="9277953" y="3782028"/>
              <a:ext cx="0" cy="312807"/>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1717E54-C01F-D94A-8438-C2E417858D7C}"/>
                </a:ext>
              </a:extLst>
            </p:cNvPr>
            <p:cNvCxnSpPr>
              <a:cxnSpLocks/>
            </p:cNvCxnSpPr>
            <p:nvPr/>
          </p:nvCxnSpPr>
          <p:spPr>
            <a:xfrm>
              <a:off x="10566546" y="3278490"/>
              <a:ext cx="0" cy="290871"/>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6" name="Flowchart: Connector 35">
              <a:extLst>
                <a:ext uri="{FF2B5EF4-FFF2-40B4-BE49-F238E27FC236}">
                  <a16:creationId xmlns:a16="http://schemas.microsoft.com/office/drawing/2014/main" id="{4211385D-827F-E94C-99D4-78200C24FAFC}"/>
                </a:ext>
              </a:extLst>
            </p:cNvPr>
            <p:cNvSpPr/>
            <p:nvPr/>
          </p:nvSpPr>
          <p:spPr>
            <a:xfrm>
              <a:off x="8485515" y="4585327"/>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1" name="Flowchart: Connector 42">
              <a:extLst>
                <a:ext uri="{FF2B5EF4-FFF2-40B4-BE49-F238E27FC236}">
                  <a16:creationId xmlns:a16="http://schemas.microsoft.com/office/drawing/2014/main" id="{2988F76D-E85C-5148-9A16-022E24F161BE}"/>
                </a:ext>
              </a:extLst>
            </p:cNvPr>
            <p:cNvSpPr/>
            <p:nvPr/>
          </p:nvSpPr>
          <p:spPr>
            <a:xfrm>
              <a:off x="9049468" y="4352819"/>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4" name="Flowchart: Connector 45">
              <a:extLst>
                <a:ext uri="{FF2B5EF4-FFF2-40B4-BE49-F238E27FC236}">
                  <a16:creationId xmlns:a16="http://schemas.microsoft.com/office/drawing/2014/main" id="{08AACC0A-A221-D947-95AD-41F450A9ABE1}"/>
                </a:ext>
              </a:extLst>
            </p:cNvPr>
            <p:cNvSpPr/>
            <p:nvPr/>
          </p:nvSpPr>
          <p:spPr>
            <a:xfrm>
              <a:off x="9243774" y="3742229"/>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7" name="Flowchart: Connector 70">
              <a:extLst>
                <a:ext uri="{FF2B5EF4-FFF2-40B4-BE49-F238E27FC236}">
                  <a16:creationId xmlns:a16="http://schemas.microsoft.com/office/drawing/2014/main" id="{DA2BC2D2-F7CA-1740-9DA5-440AC4478E70}"/>
                </a:ext>
              </a:extLst>
            </p:cNvPr>
            <p:cNvSpPr/>
            <p:nvPr/>
          </p:nvSpPr>
          <p:spPr>
            <a:xfrm>
              <a:off x="9744131" y="4205921"/>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8" name="Flowchart: Connector 71">
              <a:extLst>
                <a:ext uri="{FF2B5EF4-FFF2-40B4-BE49-F238E27FC236}">
                  <a16:creationId xmlns:a16="http://schemas.microsoft.com/office/drawing/2014/main" id="{762CFF69-026C-2E42-AA80-7BF824A9753A}"/>
                </a:ext>
              </a:extLst>
            </p:cNvPr>
            <p:cNvSpPr/>
            <p:nvPr/>
          </p:nvSpPr>
          <p:spPr>
            <a:xfrm>
              <a:off x="9850899" y="3439178"/>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0" name="Flowchart: Connector 73">
              <a:extLst>
                <a:ext uri="{FF2B5EF4-FFF2-40B4-BE49-F238E27FC236}">
                  <a16:creationId xmlns:a16="http://schemas.microsoft.com/office/drawing/2014/main" id="{4DB64F35-A163-8942-B2DF-8623CBD269F3}"/>
                </a:ext>
              </a:extLst>
            </p:cNvPr>
            <p:cNvSpPr/>
            <p:nvPr/>
          </p:nvSpPr>
          <p:spPr>
            <a:xfrm>
              <a:off x="10537447" y="3238691"/>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4" name="Flowchart: Connector 33">
              <a:extLst>
                <a:ext uri="{FF2B5EF4-FFF2-40B4-BE49-F238E27FC236}">
                  <a16:creationId xmlns:a16="http://schemas.microsoft.com/office/drawing/2014/main" id="{EA21B929-71E6-524D-84AE-268479B9F543}"/>
                </a:ext>
              </a:extLst>
            </p:cNvPr>
            <p:cNvSpPr/>
            <p:nvPr/>
          </p:nvSpPr>
          <p:spPr>
            <a:xfrm>
              <a:off x="7882137" y="4280546"/>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3" name="Flowchart: Connector 32">
              <a:extLst>
                <a:ext uri="{FF2B5EF4-FFF2-40B4-BE49-F238E27FC236}">
                  <a16:creationId xmlns:a16="http://schemas.microsoft.com/office/drawing/2014/main" id="{2C5751DA-309F-8B48-8B79-EA6B0F7266CD}"/>
                </a:ext>
              </a:extLst>
            </p:cNvPr>
            <p:cNvSpPr/>
            <p:nvPr/>
          </p:nvSpPr>
          <p:spPr>
            <a:xfrm>
              <a:off x="7829669" y="4768180"/>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1" name="Flowchart: Connector 30">
              <a:extLst>
                <a:ext uri="{FF2B5EF4-FFF2-40B4-BE49-F238E27FC236}">
                  <a16:creationId xmlns:a16="http://schemas.microsoft.com/office/drawing/2014/main" id="{D2E5BA41-D786-6041-BC24-54F2ECFA63D7}"/>
                </a:ext>
              </a:extLst>
            </p:cNvPr>
            <p:cNvSpPr/>
            <p:nvPr/>
          </p:nvSpPr>
          <p:spPr>
            <a:xfrm>
              <a:off x="7484401" y="4884264"/>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4" name="Straight Connector 3">
              <a:extLst>
                <a:ext uri="{FF2B5EF4-FFF2-40B4-BE49-F238E27FC236}">
                  <a16:creationId xmlns:a16="http://schemas.microsoft.com/office/drawing/2014/main" id="{22679521-B078-4A4E-B5C3-7A383DFF9D99}"/>
                </a:ext>
              </a:extLst>
            </p:cNvPr>
            <p:cNvCxnSpPr>
              <a:cxnSpLocks/>
              <a:stCxn id="34" idx="2"/>
            </p:cNvCxnSpPr>
            <p:nvPr/>
          </p:nvCxnSpPr>
          <p:spPr>
            <a:xfrm flipH="1" flipV="1">
              <a:off x="7057493" y="3782028"/>
              <a:ext cx="2186281" cy="1"/>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C96EFDC-BBE6-6B4F-BD68-BEAED7333238}"/>
                </a:ext>
              </a:extLst>
            </p:cNvPr>
            <p:cNvCxnSpPr/>
            <p:nvPr/>
          </p:nvCxnSpPr>
          <p:spPr>
            <a:xfrm flipH="1" flipV="1">
              <a:off x="7064500" y="4070640"/>
              <a:ext cx="2186281" cy="1"/>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A84F37D-22A9-6E4C-87EC-ADE037D08E47}"/>
                </a:ext>
              </a:extLst>
            </p:cNvPr>
            <p:cNvCxnSpPr/>
            <p:nvPr/>
          </p:nvCxnSpPr>
          <p:spPr>
            <a:xfrm flipV="1">
              <a:off x="8025982" y="3781775"/>
              <a:ext cx="0" cy="27573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0C5D07D4-CC3E-DA41-BFD4-513F4B37B3D1}"/>
                </a:ext>
              </a:extLst>
            </p:cNvPr>
            <p:cNvSpPr/>
            <p:nvPr/>
          </p:nvSpPr>
          <p:spPr>
            <a:xfrm rot="16200000">
              <a:off x="6704691" y="2861975"/>
              <a:ext cx="1087157" cy="369332"/>
            </a:xfrm>
            <a:prstGeom prst="rect">
              <a:avLst/>
            </a:prstGeom>
          </p:spPr>
          <p:txBody>
            <a:bodyPr wrap="none">
              <a:spAutoFit/>
            </a:bodyPr>
            <a:lstStyle/>
            <a:p>
              <a:pPr algn="ctr"/>
              <a:r>
                <a:rPr lang="en-US" dirty="0">
                  <a:solidFill>
                    <a:srgbClr val="232F3E"/>
                  </a:solidFill>
                  <a:latin typeface="Amazon Ember" panose="02000000000000000000" pitchFamily="2" charset="0"/>
                  <a:ea typeface="Amazon Ember" panose="02000000000000000000" pitchFamily="2" charset="0"/>
                  <a:cs typeface="Amazon Ember Light" panose="020B0403020204020204" pitchFamily="34" charset="0"/>
                </a:rPr>
                <a:t>Price [$]</a:t>
              </a:r>
            </a:p>
          </p:txBody>
        </p:sp>
        <p:sp>
          <p:nvSpPr>
            <p:cNvPr id="41" name="Rectangle 40">
              <a:extLst>
                <a:ext uri="{FF2B5EF4-FFF2-40B4-BE49-F238E27FC236}">
                  <a16:creationId xmlns:a16="http://schemas.microsoft.com/office/drawing/2014/main" id="{1FD02018-5153-4D48-860C-F2BEF251BF73}"/>
                </a:ext>
              </a:extLst>
            </p:cNvPr>
            <p:cNvSpPr/>
            <p:nvPr/>
          </p:nvSpPr>
          <p:spPr>
            <a:xfrm>
              <a:off x="10585038" y="4798909"/>
              <a:ext cx="1015022" cy="369332"/>
            </a:xfrm>
            <a:prstGeom prst="rect">
              <a:avLst/>
            </a:prstGeom>
          </p:spPr>
          <p:txBody>
            <a:bodyPr wrap="none">
              <a:spAutoFit/>
            </a:bodyPr>
            <a:lstStyle/>
            <a:p>
              <a:pPr algn="ctr"/>
              <a:r>
                <a:rPr lang="en-US" dirty="0">
                  <a:solidFill>
                    <a:srgbClr val="232F3E"/>
                  </a:solidFill>
                  <a:latin typeface="Amazon Ember" panose="02000000000000000000" pitchFamily="2" charset="0"/>
                  <a:ea typeface="Amazon Ember" panose="02000000000000000000" pitchFamily="2" charset="0"/>
                  <a:cs typeface="Amazon Ember Light" panose="020B0403020204020204" pitchFamily="34" charset="0"/>
                </a:rPr>
                <a:t># Pages</a:t>
              </a:r>
            </a:p>
          </p:txBody>
        </p:sp>
        <p:sp>
          <p:nvSpPr>
            <p:cNvPr id="6" name="Rectangle 5">
              <a:extLst>
                <a:ext uri="{FF2B5EF4-FFF2-40B4-BE49-F238E27FC236}">
                  <a16:creationId xmlns:a16="http://schemas.microsoft.com/office/drawing/2014/main" id="{C05E3D16-A40E-4580-A6CA-0E2F90B20953}"/>
                </a:ext>
              </a:extLst>
            </p:cNvPr>
            <p:cNvSpPr/>
            <p:nvPr/>
          </p:nvSpPr>
          <p:spPr>
            <a:xfrm>
              <a:off x="5836159" y="3597363"/>
              <a:ext cx="1247457" cy="338554"/>
            </a:xfrm>
            <a:prstGeom prst="rect">
              <a:avLst/>
            </a:prstGeom>
          </p:spPr>
          <p:txBody>
            <a:bodyPr wrap="none">
              <a:spAutoFit/>
            </a:bodyPr>
            <a:lstStyle/>
            <a:p>
              <a:pPr algn="r"/>
              <a:r>
                <a:rPr lang="en-US" sz="1600" dirty="0">
                  <a:solidFill>
                    <a:srgbClr val="232F3E"/>
                  </a:solidFill>
                  <a:ea typeface="Amazon Ember Light" panose="020B0403020204020204" pitchFamily="34" charset="0"/>
                  <a:cs typeface="Amazon Ember Light" panose="020B0403020204020204" pitchFamily="34" charset="0"/>
                </a:rPr>
                <a:t>True values</a:t>
              </a:r>
              <a:endParaRPr lang="en-US" sz="1600" dirty="0">
                <a:solidFill>
                  <a:srgbClr val="232F3E"/>
                </a:solidFill>
              </a:endParaRPr>
            </a:p>
          </p:txBody>
        </p:sp>
        <p:sp>
          <p:nvSpPr>
            <p:cNvPr id="8" name="Rectangle 7">
              <a:extLst>
                <a:ext uri="{FF2B5EF4-FFF2-40B4-BE49-F238E27FC236}">
                  <a16:creationId xmlns:a16="http://schemas.microsoft.com/office/drawing/2014/main" id="{353AF902-5F2A-44F5-BC74-8CE3DF85B5AC}"/>
                </a:ext>
              </a:extLst>
            </p:cNvPr>
            <p:cNvSpPr/>
            <p:nvPr/>
          </p:nvSpPr>
          <p:spPr>
            <a:xfrm>
              <a:off x="5369684" y="3894068"/>
              <a:ext cx="1713932" cy="338554"/>
            </a:xfrm>
            <a:prstGeom prst="rect">
              <a:avLst/>
            </a:prstGeom>
          </p:spPr>
          <p:txBody>
            <a:bodyPr wrap="none">
              <a:spAutoFit/>
            </a:bodyPr>
            <a:lstStyle/>
            <a:p>
              <a:pPr algn="r"/>
              <a:r>
                <a:rPr lang="en-US" sz="1600" dirty="0">
                  <a:solidFill>
                    <a:srgbClr val="232F3E"/>
                  </a:solidFill>
                  <a:ea typeface="Amazon Ember Light" panose="020B0403020204020204" pitchFamily="34" charset="0"/>
                  <a:cs typeface="Amazon Ember Light" panose="020B0403020204020204" pitchFamily="34" charset="0"/>
                </a:rPr>
                <a:t>Predicted values</a:t>
              </a:r>
              <a:endParaRPr lang="en-US" sz="1600" dirty="0">
                <a:solidFill>
                  <a:srgbClr val="232F3E"/>
                </a:solidFill>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15E776F-2B53-3647-B594-4D42D881B88B}"/>
                    </a:ext>
                  </a:extLst>
                </p:cNvPr>
                <p:cNvSpPr/>
                <p:nvPr/>
              </p:nvSpPr>
              <p:spPr>
                <a:xfrm>
                  <a:off x="9235245" y="3395978"/>
                  <a:ext cx="4430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sSubPr>
                          <m:e>
                            <m: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𝑦</m:t>
                            </m:r>
                          </m:e>
                          <m:sub>
                            <m: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𝑖</m:t>
                            </m:r>
                          </m:sub>
                        </m:sSub>
                      </m:oMath>
                    </m:oMathPara>
                  </a14:m>
                  <a:endParaRPr lang="en-US" dirty="0">
                    <a:solidFill>
                      <a:srgbClr val="232F3E"/>
                    </a:solidFill>
                  </a:endParaRPr>
                </a:p>
              </p:txBody>
            </p:sp>
          </mc:Choice>
          <mc:Fallback xmlns="">
            <p:sp>
              <p:nvSpPr>
                <p:cNvPr id="2" name="Rectangle 1">
                  <a:extLst>
                    <a:ext uri="{FF2B5EF4-FFF2-40B4-BE49-F238E27FC236}">
                      <a16:creationId xmlns:a16="http://schemas.microsoft.com/office/drawing/2014/main" id="{B15E776F-2B53-3647-B594-4D42D881B88B}"/>
                    </a:ext>
                  </a:extLst>
                </p:cNvPr>
                <p:cNvSpPr>
                  <a:spLocks noRot="1" noChangeAspect="1" noMove="1" noResize="1" noEditPoints="1" noAdjustHandles="1" noChangeArrowheads="1" noChangeShapeType="1" noTextEdit="1"/>
                </p:cNvSpPr>
                <p:nvPr/>
              </p:nvSpPr>
              <p:spPr>
                <a:xfrm>
                  <a:off x="9235245" y="3395978"/>
                  <a:ext cx="443070" cy="369332"/>
                </a:xfrm>
                <a:prstGeom prst="rect">
                  <a:avLst/>
                </a:prstGeom>
                <a:blipFill>
                  <a:blip r:embed="rId4"/>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950B08CC-CA96-E74E-BC6F-BB0A73E85B86}"/>
                    </a:ext>
                  </a:extLst>
                </p:cNvPr>
                <p:cNvSpPr/>
                <p:nvPr/>
              </p:nvSpPr>
              <p:spPr>
                <a:xfrm>
                  <a:off x="9229974" y="4131651"/>
                  <a:ext cx="4430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sSubPr>
                          <m:e>
                            <m:acc>
                              <m:accPr>
                                <m:chr m:val="̂"/>
                                <m:ctrlP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accPr>
                              <m:e>
                                <m: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𝑦</m:t>
                                </m:r>
                              </m:e>
                            </m:acc>
                          </m:e>
                          <m:sub>
                            <m: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𝑖</m:t>
                            </m:r>
                          </m:sub>
                        </m:sSub>
                      </m:oMath>
                    </m:oMathPara>
                  </a14:m>
                  <a:endParaRPr lang="en-US" dirty="0">
                    <a:solidFill>
                      <a:srgbClr val="232F3E"/>
                    </a:solidFill>
                  </a:endParaRPr>
                </a:p>
              </p:txBody>
            </p:sp>
          </mc:Choice>
          <mc:Fallback xmlns="">
            <p:sp>
              <p:nvSpPr>
                <p:cNvPr id="3" name="Rectangle 2">
                  <a:extLst>
                    <a:ext uri="{FF2B5EF4-FFF2-40B4-BE49-F238E27FC236}">
                      <a16:creationId xmlns:a16="http://schemas.microsoft.com/office/drawing/2014/main" id="{950B08CC-CA96-E74E-BC6F-BB0A73E85B86}"/>
                    </a:ext>
                  </a:extLst>
                </p:cNvPr>
                <p:cNvSpPr>
                  <a:spLocks noRot="1" noChangeAspect="1" noMove="1" noResize="1" noEditPoints="1" noAdjustHandles="1" noChangeArrowheads="1" noChangeShapeType="1" noTextEdit="1"/>
                </p:cNvSpPr>
                <p:nvPr/>
              </p:nvSpPr>
              <p:spPr>
                <a:xfrm>
                  <a:off x="9229974" y="4131651"/>
                  <a:ext cx="443070" cy="369332"/>
                </a:xfrm>
                <a:prstGeom prst="rect">
                  <a:avLst/>
                </a:prstGeom>
                <a:blipFill>
                  <a:blip r:embed="rId5"/>
                  <a:stretch>
                    <a:fillRect t="-6667" r="-1369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895DF6A-84BF-9F4E-BA4A-2067253F7D0D}"/>
                    </a:ext>
                  </a:extLst>
                </p:cNvPr>
                <p:cNvSpPr/>
                <p:nvPr/>
              </p:nvSpPr>
              <p:spPr>
                <a:xfrm>
                  <a:off x="8052058" y="3724356"/>
                  <a:ext cx="8959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sSubPr>
                          <m:e>
                            <m: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𝑒𝑟𝑟𝑜𝑟</m:t>
                            </m:r>
                          </m:e>
                          <m:sub>
                            <m:r>
                              <a:rPr lang="en-US" b="0" i="1" smtClean="0">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 </m:t>
                            </m:r>
                            <m: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𝑖</m:t>
                            </m:r>
                          </m:sub>
                        </m:sSub>
                      </m:oMath>
                    </m:oMathPara>
                  </a14:m>
                  <a:endParaRPr lang="en-US" dirty="0">
                    <a:solidFill>
                      <a:srgbClr val="232F3E"/>
                    </a:solidFill>
                  </a:endParaRPr>
                </a:p>
              </p:txBody>
            </p:sp>
          </mc:Choice>
          <mc:Fallback xmlns="">
            <p:sp>
              <p:nvSpPr>
                <p:cNvPr id="5" name="Rectangle 4">
                  <a:extLst>
                    <a:ext uri="{FF2B5EF4-FFF2-40B4-BE49-F238E27FC236}">
                      <a16:creationId xmlns:a16="http://schemas.microsoft.com/office/drawing/2014/main" id="{3895DF6A-84BF-9F4E-BA4A-2067253F7D0D}"/>
                    </a:ext>
                  </a:extLst>
                </p:cNvPr>
                <p:cNvSpPr>
                  <a:spLocks noRot="1" noChangeAspect="1" noMove="1" noResize="1" noEditPoints="1" noAdjustHandles="1" noChangeArrowheads="1" noChangeShapeType="1" noTextEdit="1"/>
                </p:cNvSpPr>
                <p:nvPr/>
              </p:nvSpPr>
              <p:spPr>
                <a:xfrm>
                  <a:off x="8052058" y="3724356"/>
                  <a:ext cx="895950" cy="369332"/>
                </a:xfrm>
                <a:prstGeom prst="rect">
                  <a:avLst/>
                </a:prstGeom>
                <a:blipFill>
                  <a:blip r:embed="rId6"/>
                  <a:stretch>
                    <a:fillRect/>
                  </a:stretch>
                </a:blipFill>
              </p:spPr>
              <p:txBody>
                <a:bodyPr/>
                <a:lstStyle/>
                <a:p>
                  <a:r>
                    <a:rPr lang="en-US">
                      <a:noFill/>
                    </a:rPr>
                    <a:t> </a:t>
                  </a:r>
                </a:p>
              </p:txBody>
            </p:sp>
          </mc:Fallback>
        </mc:AlternateContent>
      </p:grpSp>
      <p:sp>
        <p:nvSpPr>
          <p:cNvPr id="9" name="Slide Number Placeholder 8">
            <a:extLst>
              <a:ext uri="{FF2B5EF4-FFF2-40B4-BE49-F238E27FC236}">
                <a16:creationId xmlns:a16="http://schemas.microsoft.com/office/drawing/2014/main" id="{B11AE58D-7F0A-47CB-A701-A2C454D896D8}"/>
              </a:ext>
            </a:extLst>
          </p:cNvPr>
          <p:cNvSpPr>
            <a:spLocks noGrp="1"/>
          </p:cNvSpPr>
          <p:nvPr>
            <p:ph type="sldNum" idx="97"/>
          </p:nvPr>
        </p:nvSpPr>
        <p:spPr/>
        <p:txBody>
          <a:bodyPr/>
          <a:lstStyle/>
          <a:p>
            <a:fld id="{86A8BF56-6CB3-514C-9A64-F39D95C9E25B}" type="slidenum">
              <a:rPr lang="en-US" smtClean="0"/>
              <a:pPr/>
              <a:t>33</a:t>
            </a:fld>
            <a:endParaRPr lang="en-US" dirty="0"/>
          </a:p>
        </p:txBody>
      </p:sp>
      <p:sp>
        <p:nvSpPr>
          <p:cNvPr id="11" name="Title 10">
            <a:extLst>
              <a:ext uri="{FF2B5EF4-FFF2-40B4-BE49-F238E27FC236}">
                <a16:creationId xmlns:a16="http://schemas.microsoft.com/office/drawing/2014/main" id="{31310CB4-2493-43C3-BD14-73D327173E0D}"/>
              </a:ext>
            </a:extLst>
          </p:cNvPr>
          <p:cNvSpPr>
            <a:spLocks noGrp="1"/>
          </p:cNvSpPr>
          <p:nvPr>
            <p:ph type="title" idx="1"/>
          </p:nvPr>
        </p:nvSpPr>
        <p:spPr/>
        <p:txBody>
          <a:bodyPr>
            <a:normAutofit fontScale="90000"/>
          </a:bodyPr>
          <a:lstStyle/>
          <a:p>
            <a:r>
              <a:rPr lang="en-US" dirty="0"/>
              <a:t>Source graphic: Evaluation: Regression step 1</a:t>
            </a:r>
          </a:p>
        </p:txBody>
      </p:sp>
      <p:sp>
        <p:nvSpPr>
          <p:cNvPr id="12" name="Content Placeholder 11">
            <a:extLst>
              <a:ext uri="{FF2B5EF4-FFF2-40B4-BE49-F238E27FC236}">
                <a16:creationId xmlns:a16="http://schemas.microsoft.com/office/drawing/2014/main" id="{91388DF5-168D-2D09-A681-8412151518B1}"/>
              </a:ext>
            </a:extLst>
          </p:cNvPr>
          <p:cNvSpPr>
            <a:spLocks noGrp="1"/>
          </p:cNvSpPr>
          <p:nvPr>
            <p:ph idx="2"/>
          </p:nvPr>
        </p:nvSpPr>
        <p:spPr/>
        <p:txBody>
          <a:bodyPr/>
          <a:lstStyle/>
          <a:p>
            <a:endParaRPr lang="en-US"/>
          </a:p>
        </p:txBody>
      </p:sp>
    </p:spTree>
    <p:custDataLst>
      <p:tags r:id="rId1"/>
    </p:custDataLst>
    <p:extLst>
      <p:ext uri="{BB962C8B-B14F-4D97-AF65-F5344CB8AC3E}">
        <p14:creationId xmlns:p14="http://schemas.microsoft.com/office/powerpoint/2010/main" val="3013348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A52F92-137B-44FE-B748-B969857F18AA}"/>
              </a:ext>
            </a:extLst>
          </p:cNvPr>
          <p:cNvSpPr>
            <a:spLocks noGrp="1"/>
          </p:cNvSpPr>
          <p:nvPr>
            <p:ph type="sldNum" idx="97"/>
          </p:nvPr>
        </p:nvSpPr>
        <p:spPr/>
        <p:txBody>
          <a:bodyPr/>
          <a:lstStyle/>
          <a:p>
            <a:fld id="{86A8BF56-6CB3-514C-9A64-F39D95C9E25B}" type="slidenum">
              <a:rPr lang="en-US" smtClean="0"/>
              <a:pPr/>
              <a:t>34</a:t>
            </a:fld>
            <a:endParaRPr lang="en-US" dirty="0"/>
          </a:p>
        </p:txBody>
      </p:sp>
      <p:sp>
        <p:nvSpPr>
          <p:cNvPr id="5" name="Title 4">
            <a:extLst>
              <a:ext uri="{FF2B5EF4-FFF2-40B4-BE49-F238E27FC236}">
                <a16:creationId xmlns:a16="http://schemas.microsoft.com/office/drawing/2014/main" id="{58A6478A-7542-C34B-B6F5-90A32B1C029D}"/>
              </a:ext>
            </a:extLst>
          </p:cNvPr>
          <p:cNvSpPr>
            <a:spLocks noGrp="1"/>
          </p:cNvSpPr>
          <p:nvPr>
            <p:ph type="title" idx="1"/>
          </p:nvPr>
        </p:nvSpPr>
        <p:spPr/>
        <p:txBody>
          <a:bodyPr>
            <a:normAutofit fontScale="90000"/>
          </a:bodyPr>
          <a:lstStyle/>
          <a:p>
            <a:r>
              <a:rPr lang="en-US" dirty="0"/>
              <a:t>Source graphic: Supervised learning: Classification</a:t>
            </a:r>
          </a:p>
        </p:txBody>
      </p:sp>
      <p:sp>
        <p:nvSpPr>
          <p:cNvPr id="7" name="Content Placeholder 6">
            <a:extLst>
              <a:ext uri="{FF2B5EF4-FFF2-40B4-BE49-F238E27FC236}">
                <a16:creationId xmlns:a16="http://schemas.microsoft.com/office/drawing/2014/main" id="{E260795B-F1A8-F370-13DE-5FF3FF31E121}"/>
              </a:ext>
            </a:extLst>
          </p:cNvPr>
          <p:cNvSpPr>
            <a:spLocks noGrp="1"/>
          </p:cNvSpPr>
          <p:nvPr>
            <p:ph idx="2"/>
          </p:nvPr>
        </p:nvSpPr>
        <p:spPr/>
        <p:txBody>
          <a:bodyPr/>
          <a:lstStyle/>
          <a:p>
            <a:endParaRPr lang="en-US"/>
          </a:p>
        </p:txBody>
      </p:sp>
      <p:grpSp>
        <p:nvGrpSpPr>
          <p:cNvPr id="4" name="Group 3">
            <a:extLst>
              <a:ext uri="{FF2B5EF4-FFF2-40B4-BE49-F238E27FC236}">
                <a16:creationId xmlns:a16="http://schemas.microsoft.com/office/drawing/2014/main" id="{01529A5F-2B82-435C-A01E-39D954634A04}"/>
              </a:ext>
            </a:extLst>
          </p:cNvPr>
          <p:cNvGrpSpPr/>
          <p:nvPr/>
        </p:nvGrpSpPr>
        <p:grpSpPr>
          <a:xfrm>
            <a:off x="6003757" y="3891421"/>
            <a:ext cx="5910738" cy="2215884"/>
            <a:chOff x="6003757" y="3891421"/>
            <a:chExt cx="5910738" cy="2215884"/>
          </a:xfrm>
        </p:grpSpPr>
        <p:sp>
          <p:nvSpPr>
            <p:cNvPr id="68" name="TextBox 67">
              <a:extLst>
                <a:ext uri="{FF2B5EF4-FFF2-40B4-BE49-F238E27FC236}">
                  <a16:creationId xmlns:a16="http://schemas.microsoft.com/office/drawing/2014/main" id="{E6F670D6-1739-AE4F-87D5-57C44BA3384E}"/>
                </a:ext>
              </a:extLst>
            </p:cNvPr>
            <p:cNvSpPr txBox="1"/>
            <p:nvPr/>
          </p:nvSpPr>
          <p:spPr>
            <a:xfrm>
              <a:off x="8933632" y="3891421"/>
              <a:ext cx="1178221" cy="399877"/>
            </a:xfrm>
            <a:prstGeom prst="rect">
              <a:avLst/>
            </a:prstGeom>
            <a:noFill/>
          </p:spPr>
          <p:txBody>
            <a:bodyPr wrap="none" rtlCol="0">
              <a:spAutoFit/>
            </a:bodyPr>
            <a:lstStyle/>
            <a:p>
              <a:pPr algn="ctr" defTabSz="914126">
                <a:defRPr/>
              </a:pPr>
              <a:r>
                <a:rPr lang="en-US" sz="1999" dirty="0">
                  <a:solidFill>
                    <a:srgbClr val="262626"/>
                  </a:solidFill>
                  <a:latin typeface="Amazon Ember Light" panose="020B0403020204020204" pitchFamily="34" charset="0"/>
                  <a:ea typeface="Amazon Ember Light" panose="020B0403020204020204" pitchFamily="34" charset="0"/>
                  <a:cs typeface="Amazon Ember Light" panose="020B0403020204020204" pitchFamily="34" charset="0"/>
                </a:rPr>
                <a:t>Features</a:t>
              </a:r>
            </a:p>
          </p:txBody>
        </p:sp>
        <p:sp>
          <p:nvSpPr>
            <p:cNvPr id="69" name="TextBox 68">
              <a:extLst>
                <a:ext uri="{FF2B5EF4-FFF2-40B4-BE49-F238E27FC236}">
                  <a16:creationId xmlns:a16="http://schemas.microsoft.com/office/drawing/2014/main" id="{B25D8ED0-5D8E-D545-B96F-A739F71FB1AC}"/>
                </a:ext>
              </a:extLst>
            </p:cNvPr>
            <p:cNvSpPr txBox="1"/>
            <p:nvPr/>
          </p:nvSpPr>
          <p:spPr>
            <a:xfrm>
              <a:off x="6220358" y="3899668"/>
              <a:ext cx="816250" cy="399981"/>
            </a:xfrm>
            <a:prstGeom prst="rect">
              <a:avLst/>
            </a:prstGeom>
            <a:noFill/>
          </p:spPr>
          <p:txBody>
            <a:bodyPr wrap="none" rtlCol="0">
              <a:spAutoFit/>
            </a:bodyPr>
            <a:lstStyle/>
            <a:p>
              <a:pPr algn="ctr" defTabSz="914126">
                <a:defRPr/>
              </a:pPr>
              <a:r>
                <a:rPr lang="en-US" sz="1999" dirty="0">
                  <a:solidFill>
                    <a:srgbClr val="262626"/>
                  </a:solidFill>
                  <a:latin typeface="Amazon Ember Light" panose="020B0403020204020204" pitchFamily="34" charset="0"/>
                  <a:ea typeface="Amazon Ember Light" panose="020B0403020204020204" pitchFamily="34" charset="0"/>
                  <a:cs typeface="Amazon Ember Light" panose="020B0403020204020204" pitchFamily="34" charset="0"/>
                </a:rPr>
                <a:t>Label</a:t>
              </a:r>
            </a:p>
          </p:txBody>
        </p:sp>
        <p:sp>
          <p:nvSpPr>
            <p:cNvPr id="70" name="Left Bracket 69">
              <a:extLst>
                <a:ext uri="{FF2B5EF4-FFF2-40B4-BE49-F238E27FC236}">
                  <a16:creationId xmlns:a16="http://schemas.microsoft.com/office/drawing/2014/main" id="{8172067C-F447-AD4A-82B9-6CB43AA58E11}"/>
                </a:ext>
              </a:extLst>
            </p:cNvPr>
            <p:cNvSpPr/>
            <p:nvPr/>
          </p:nvSpPr>
          <p:spPr>
            <a:xfrm rot="5400000">
              <a:off x="9437441" y="2014049"/>
              <a:ext cx="170602" cy="474099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126">
                <a:defRPr/>
              </a:pPr>
              <a:endParaRPr lang="en-US" sz="1799" dirty="0">
                <a:solidFill>
                  <a:srgbClr val="262626"/>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1" name="Left Bracket 70">
              <a:extLst>
                <a:ext uri="{FF2B5EF4-FFF2-40B4-BE49-F238E27FC236}">
                  <a16:creationId xmlns:a16="http://schemas.microsoft.com/office/drawing/2014/main" id="{37149A19-6865-C24F-9982-82664D69D3FA}"/>
                </a:ext>
              </a:extLst>
            </p:cNvPr>
            <p:cNvSpPr/>
            <p:nvPr/>
          </p:nvSpPr>
          <p:spPr>
            <a:xfrm rot="5400000">
              <a:off x="6548167" y="4105308"/>
              <a:ext cx="160633" cy="548497"/>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126">
                <a:defRPr/>
              </a:pPr>
              <a:endParaRPr lang="en-US" sz="1799" dirty="0">
                <a:solidFill>
                  <a:srgbClr val="262626"/>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72" name="Content Placeholder 1">
              <a:extLst>
                <a:ext uri="{FF2B5EF4-FFF2-40B4-BE49-F238E27FC236}">
                  <a16:creationId xmlns:a16="http://schemas.microsoft.com/office/drawing/2014/main" id="{37C6E08F-DC32-E448-A418-E7AD0765C50F}"/>
                </a:ext>
              </a:extLst>
            </p:cNvPr>
            <p:cNvGraphicFramePr>
              <a:graphicFrameLocks/>
            </p:cNvGraphicFramePr>
            <p:nvPr/>
          </p:nvGraphicFramePr>
          <p:xfrm>
            <a:off x="6088796" y="4531187"/>
            <a:ext cx="5825699" cy="1463040"/>
          </p:xfrm>
          <a:graphic>
            <a:graphicData uri="http://schemas.openxmlformats.org/drawingml/2006/table">
              <a:tbl>
                <a:tblPr firstRow="1" bandRow="1">
                  <a:tableStyleId>{5C22544A-7EE6-4342-B048-85BDC9FD1C3A}</a:tableStyleId>
                </a:tblPr>
                <a:tblGrid>
                  <a:gridCol w="1072337">
                    <a:extLst>
                      <a:ext uri="{9D8B030D-6E8A-4147-A177-3AD203B41FA5}">
                        <a16:colId xmlns:a16="http://schemas.microsoft.com/office/drawing/2014/main" val="4130866576"/>
                      </a:ext>
                    </a:extLst>
                  </a:gridCol>
                  <a:gridCol w="1004291">
                    <a:extLst>
                      <a:ext uri="{9D8B030D-6E8A-4147-A177-3AD203B41FA5}">
                        <a16:colId xmlns:a16="http://schemas.microsoft.com/office/drawing/2014/main" val="2682145629"/>
                      </a:ext>
                    </a:extLst>
                  </a:gridCol>
                  <a:gridCol w="1265179">
                    <a:extLst>
                      <a:ext uri="{9D8B030D-6E8A-4147-A177-3AD203B41FA5}">
                        <a16:colId xmlns:a16="http://schemas.microsoft.com/office/drawing/2014/main" val="2873927588"/>
                      </a:ext>
                    </a:extLst>
                  </a:gridCol>
                  <a:gridCol w="1255594">
                    <a:extLst>
                      <a:ext uri="{9D8B030D-6E8A-4147-A177-3AD203B41FA5}">
                        <a16:colId xmlns:a16="http://schemas.microsoft.com/office/drawing/2014/main" val="1435554708"/>
                      </a:ext>
                    </a:extLst>
                  </a:gridCol>
                  <a:gridCol w="1228298">
                    <a:extLst>
                      <a:ext uri="{9D8B030D-6E8A-4147-A177-3AD203B41FA5}">
                        <a16:colId xmlns:a16="http://schemas.microsoft.com/office/drawing/2014/main" val="690385074"/>
                      </a:ext>
                    </a:extLst>
                  </a:gridCol>
                </a:tblGrid>
                <a:tr h="0">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Fiction</a:t>
                        </a:r>
                      </a:p>
                    </a:txBody>
                    <a:tcPr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 Pages</a:t>
                        </a:r>
                      </a:p>
                    </a:txBody>
                    <a:tcPr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Days pub.</a:t>
                        </a:r>
                      </a:p>
                    </a:txBody>
                    <a:tcPr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Language</a:t>
                        </a:r>
                      </a:p>
                    </a:txBody>
                    <a:tcPr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 Reviews</a:t>
                        </a:r>
                      </a:p>
                    </a:txBody>
                    <a:tcPr anchor="ct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192264851"/>
                    </a:ext>
                  </a:extLst>
                </a:tr>
                <a:tr h="354184">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320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2903319"/>
                    </a:ext>
                  </a:extLst>
                </a:tr>
                <a:tr h="354184">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210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5868569"/>
                    </a:ext>
                  </a:extLst>
                </a:tr>
                <a:tr h="354184">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7528539"/>
                    </a:ext>
                  </a:extLst>
                </a:tr>
              </a:tbl>
            </a:graphicData>
          </a:graphic>
        </p:graphicFrame>
        <p:sp>
          <p:nvSpPr>
            <p:cNvPr id="73" name="Rectangle 72">
              <a:extLst>
                <a:ext uri="{FF2B5EF4-FFF2-40B4-BE49-F238E27FC236}">
                  <a16:creationId xmlns:a16="http://schemas.microsoft.com/office/drawing/2014/main" id="{17A3A1D7-79CF-CE47-A513-C8CEAC06476D}"/>
                </a:ext>
              </a:extLst>
            </p:cNvPr>
            <p:cNvSpPr/>
            <p:nvPr/>
          </p:nvSpPr>
          <p:spPr>
            <a:xfrm>
              <a:off x="6003757" y="4428900"/>
              <a:ext cx="3501190" cy="167840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pic>
        <p:nvPicPr>
          <p:cNvPr id="3" name="Picture 2" descr="A scatterplot with a mix of circles and squares. &quot;Days published&quot; is the y-axis and &quot;# Pages&quot; is the x-axis. The circles represent non-fiction and the squares represent fiction. There is a line that cuts the data in half, with mostly circles on the left and mostly squares on the right. The line represents the way the model classifies data in this dataset.">
            <a:extLst>
              <a:ext uri="{FF2B5EF4-FFF2-40B4-BE49-F238E27FC236}">
                <a16:creationId xmlns:a16="http://schemas.microsoft.com/office/drawing/2014/main" id="{BB95DA78-5603-443C-AC27-7CF0D89DB7C2}"/>
              </a:ext>
            </a:extLst>
          </p:cNvPr>
          <p:cNvPicPr>
            <a:picLocks noChangeAspect="1"/>
          </p:cNvPicPr>
          <p:nvPr/>
        </p:nvPicPr>
        <p:blipFill>
          <a:blip r:embed="rId4"/>
          <a:stretch>
            <a:fillRect/>
          </a:stretch>
        </p:blipFill>
        <p:spPr>
          <a:xfrm>
            <a:off x="6199023" y="1383445"/>
            <a:ext cx="5633313" cy="2308190"/>
          </a:xfrm>
          <a:prstGeom prst="rect">
            <a:avLst/>
          </a:prstGeom>
        </p:spPr>
      </p:pic>
      <p:grpSp>
        <p:nvGrpSpPr>
          <p:cNvPr id="6" name="Group 5">
            <a:extLst>
              <a:ext uri="{FF2B5EF4-FFF2-40B4-BE49-F238E27FC236}">
                <a16:creationId xmlns:a16="http://schemas.microsoft.com/office/drawing/2014/main" id="{0B28183A-56F2-481E-B936-AF07504B974D}"/>
              </a:ext>
            </a:extLst>
          </p:cNvPr>
          <p:cNvGrpSpPr/>
          <p:nvPr/>
        </p:nvGrpSpPr>
        <p:grpSpPr>
          <a:xfrm>
            <a:off x="1398967" y="1830149"/>
            <a:ext cx="3583323" cy="2779051"/>
            <a:chOff x="1398967" y="1830149"/>
            <a:chExt cx="3583323" cy="2779051"/>
          </a:xfrm>
        </p:grpSpPr>
        <p:cxnSp>
          <p:nvCxnSpPr>
            <p:cNvPr id="20" name="Straight Connector 19">
              <a:extLst>
                <a:ext uri="{FF2B5EF4-FFF2-40B4-BE49-F238E27FC236}">
                  <a16:creationId xmlns:a16="http://schemas.microsoft.com/office/drawing/2014/main" id="{5DA28487-EAEF-4931-A797-58132B5A287D}"/>
                </a:ext>
                <a:ext uri="{C183D7F6-B498-43B3-948B-1728B52AA6E4}">
                  <adec:decorative xmlns:adec="http://schemas.microsoft.com/office/drawing/2017/decorative" val="1"/>
                </a:ext>
              </a:extLst>
            </p:cNvPr>
            <p:cNvCxnSpPr>
              <a:cxnSpLocks/>
              <a:stCxn id="22" idx="2"/>
              <a:endCxn id="24" idx="0"/>
            </p:cNvCxnSpPr>
            <p:nvPr/>
          </p:nvCxnSpPr>
          <p:spPr>
            <a:xfrm flipH="1">
              <a:off x="2158317" y="2861042"/>
              <a:ext cx="1032311" cy="943696"/>
            </a:xfrm>
            <a:prstGeom prst="line">
              <a:avLst/>
            </a:prstGeom>
            <a:solidFill>
              <a:schemeClr val="tx1"/>
            </a:solidFill>
            <a:ln w="57150">
              <a:solidFill>
                <a:srgbClr val="237AE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DFA175B-7998-4707-A06B-3983A5744651}"/>
                </a:ext>
                <a:ext uri="{C183D7F6-B498-43B3-948B-1728B52AA6E4}">
                  <adec:decorative xmlns:adec="http://schemas.microsoft.com/office/drawing/2017/decorative" val="1"/>
                </a:ext>
              </a:extLst>
            </p:cNvPr>
            <p:cNvCxnSpPr>
              <a:cxnSpLocks/>
              <a:stCxn id="22" idx="2"/>
              <a:endCxn id="25" idx="0"/>
            </p:cNvCxnSpPr>
            <p:nvPr/>
          </p:nvCxnSpPr>
          <p:spPr>
            <a:xfrm>
              <a:off x="3190628" y="2861042"/>
              <a:ext cx="915984" cy="943696"/>
            </a:xfrm>
            <a:prstGeom prst="line">
              <a:avLst/>
            </a:prstGeom>
            <a:solidFill>
              <a:schemeClr val="tx1"/>
            </a:solidFill>
            <a:ln w="57150">
              <a:solidFill>
                <a:srgbClr val="237AE2"/>
              </a:solidFill>
            </a:ln>
          </p:spPr>
          <p:style>
            <a:lnRef idx="3">
              <a:schemeClr val="accent1"/>
            </a:lnRef>
            <a:fillRef idx="0">
              <a:schemeClr val="accent1"/>
            </a:fillRef>
            <a:effectRef idx="2">
              <a:schemeClr val="accent1"/>
            </a:effectRef>
            <a:fontRef idx="minor">
              <a:schemeClr val="tx1"/>
            </a:fontRef>
          </p:style>
        </p:cxnSp>
        <p:sp>
          <p:nvSpPr>
            <p:cNvPr id="22" name="Rounded Rectangle 82">
              <a:extLst>
                <a:ext uri="{FF2B5EF4-FFF2-40B4-BE49-F238E27FC236}">
                  <a16:creationId xmlns:a16="http://schemas.microsoft.com/office/drawing/2014/main" id="{2227D01C-13E9-4704-BDE0-C5EB19BDB2A2}"/>
                </a:ext>
              </a:extLst>
            </p:cNvPr>
            <p:cNvSpPr/>
            <p:nvPr/>
          </p:nvSpPr>
          <p:spPr>
            <a:xfrm>
              <a:off x="1643585" y="1830149"/>
              <a:ext cx="3094086" cy="1030893"/>
            </a:xfrm>
            <a:prstGeom prst="roundRect">
              <a:avLst/>
            </a:prstGeom>
            <a:solidFill>
              <a:srgbClr val="237AE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r>
                <a:rPr lang="en-US" sz="1999" b="1"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Supervised learning</a:t>
              </a:r>
            </a:p>
          </p:txBody>
        </p:sp>
        <p:sp>
          <p:nvSpPr>
            <p:cNvPr id="24" name="Rounded Rectangle 80">
              <a:extLst>
                <a:ext uri="{FF2B5EF4-FFF2-40B4-BE49-F238E27FC236}">
                  <a16:creationId xmlns:a16="http://schemas.microsoft.com/office/drawing/2014/main" id="{F082C309-90D8-4AA8-A578-89353DF37975}"/>
                </a:ext>
              </a:extLst>
            </p:cNvPr>
            <p:cNvSpPr/>
            <p:nvPr/>
          </p:nvSpPr>
          <p:spPr>
            <a:xfrm>
              <a:off x="1398967" y="3804738"/>
              <a:ext cx="1518699" cy="804462"/>
            </a:xfrm>
            <a:prstGeom prst="roundRect">
              <a:avLst/>
            </a:prstGeom>
            <a:solidFill>
              <a:schemeClr val="bg1">
                <a:lumMod val="95000"/>
              </a:schemeClr>
            </a:solidFill>
            <a:ln>
              <a:solidFill>
                <a:srgbClr val="87878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400" dirty="0">
                <a:solidFill>
                  <a:schemeClr val="tx2"/>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5" name="Rounded Rectangle 80">
              <a:extLst>
                <a:ext uri="{FF2B5EF4-FFF2-40B4-BE49-F238E27FC236}">
                  <a16:creationId xmlns:a16="http://schemas.microsoft.com/office/drawing/2014/main" id="{F4D24867-82A5-49F8-B734-1EC936DD657F}"/>
                </a:ext>
              </a:extLst>
            </p:cNvPr>
            <p:cNvSpPr/>
            <p:nvPr/>
          </p:nvSpPr>
          <p:spPr>
            <a:xfrm>
              <a:off x="3230933" y="3804738"/>
              <a:ext cx="1751357" cy="804462"/>
            </a:xfrm>
            <a:prstGeom prst="roundRect">
              <a:avLst/>
            </a:prstGeom>
            <a:solidFill>
              <a:schemeClr val="accent4">
                <a:lumMod val="40000"/>
                <a:lumOff val="60000"/>
              </a:schemeClr>
            </a:solidFill>
            <a:ln>
              <a:solidFill>
                <a:srgbClr val="87878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schemeClr val="tx2"/>
                  </a:solidFill>
                  <a:latin typeface="Amazon Ember Display" panose="020F0603020204020204" pitchFamily="34" charset="0"/>
                  <a:ea typeface="Amazon Ember Display" panose="020F0603020204020204" pitchFamily="34" charset="0"/>
                  <a:cs typeface="Amazon Ember Display" panose="020F0603020204020204" pitchFamily="34" charset="0"/>
                </a:rPr>
                <a:t>Classification (category)</a:t>
              </a:r>
            </a:p>
          </p:txBody>
        </p:sp>
      </p:grpSp>
    </p:spTree>
    <p:custDataLst>
      <p:tags r:id="rId1"/>
    </p:custDataLst>
    <p:extLst>
      <p:ext uri="{BB962C8B-B14F-4D97-AF65-F5344CB8AC3E}">
        <p14:creationId xmlns:p14="http://schemas.microsoft.com/office/powerpoint/2010/main" val="2011669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722C418-685A-42D7-B2C6-AC5F3D02C2F1}"/>
              </a:ext>
            </a:extLst>
          </p:cNvPr>
          <p:cNvGrpSpPr/>
          <p:nvPr/>
        </p:nvGrpSpPr>
        <p:grpSpPr>
          <a:xfrm>
            <a:off x="635885" y="2448013"/>
            <a:ext cx="3731504" cy="3607568"/>
            <a:chOff x="236457" y="2790224"/>
            <a:chExt cx="3731504" cy="3607568"/>
          </a:xfrm>
        </p:grpSpPr>
        <p:sp>
          <p:nvSpPr>
            <p:cNvPr id="21" name="Rectangle 20">
              <a:extLst>
                <a:ext uri="{FF2B5EF4-FFF2-40B4-BE49-F238E27FC236}">
                  <a16:creationId xmlns:a16="http://schemas.microsoft.com/office/drawing/2014/main" id="{892C6E46-35A9-3341-B7E4-73E447448997}"/>
                </a:ext>
              </a:extLst>
            </p:cNvPr>
            <p:cNvSpPr>
              <a:spLocks noChangeAspect="1"/>
            </p:cNvSpPr>
            <p:nvPr/>
          </p:nvSpPr>
          <p:spPr>
            <a:xfrm>
              <a:off x="1205853" y="3636889"/>
              <a:ext cx="1371600" cy="1371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ea typeface="Amazon Ember Light" panose="020B0403020204020204" pitchFamily="34" charset="0"/>
                  <a:cs typeface="Amazon Ember Light" panose="020B0403020204020204" pitchFamily="34" charset="0"/>
                </a:rPr>
                <a:t>True positive</a:t>
              </a:r>
            </a:p>
            <a:p>
              <a:pPr algn="ctr"/>
              <a:r>
                <a:rPr lang="en-US" sz="2400" dirty="0">
                  <a:solidFill>
                    <a:schemeClr val="accent5"/>
                  </a:solidFill>
                  <a:ea typeface="Amazon Ember Light" panose="020B0403020204020204" pitchFamily="34" charset="0"/>
                  <a:cs typeface="Amazon Ember Light" panose="020B0403020204020204" pitchFamily="34" charset="0"/>
                </a:rPr>
                <a:t>15</a:t>
              </a:r>
            </a:p>
          </p:txBody>
        </p:sp>
        <p:sp>
          <p:nvSpPr>
            <p:cNvPr id="22" name="Rectangle 21">
              <a:extLst>
                <a:ext uri="{FF2B5EF4-FFF2-40B4-BE49-F238E27FC236}">
                  <a16:creationId xmlns:a16="http://schemas.microsoft.com/office/drawing/2014/main" id="{17BE100A-C746-1A44-B30C-A69B8E158C08}"/>
                </a:ext>
              </a:extLst>
            </p:cNvPr>
            <p:cNvSpPr/>
            <p:nvPr/>
          </p:nvSpPr>
          <p:spPr>
            <a:xfrm>
              <a:off x="1205853" y="3161986"/>
              <a:ext cx="13716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rgbClr val="232F3E"/>
                  </a:solidFill>
                  <a:ea typeface="Amazon Ember Light" panose="020B0403020204020204" pitchFamily="34" charset="0"/>
                  <a:cs typeface="Amazon Ember Light" panose="020B0403020204020204" pitchFamily="34" charset="0"/>
                </a:rPr>
                <a:t>1 (positive)</a:t>
              </a:r>
            </a:p>
          </p:txBody>
        </p:sp>
        <p:sp>
          <p:nvSpPr>
            <p:cNvPr id="23" name="Rectangle 22">
              <a:extLst>
                <a:ext uri="{FF2B5EF4-FFF2-40B4-BE49-F238E27FC236}">
                  <a16:creationId xmlns:a16="http://schemas.microsoft.com/office/drawing/2014/main" id="{634BE040-E9AD-1A4C-A965-08482CF24469}"/>
                </a:ext>
              </a:extLst>
            </p:cNvPr>
            <p:cNvSpPr/>
            <p:nvPr/>
          </p:nvSpPr>
          <p:spPr>
            <a:xfrm rot="16200000">
              <a:off x="246888" y="5456735"/>
              <a:ext cx="1371600" cy="510514"/>
            </a:xfrm>
            <a:prstGeom prst="rect">
              <a:avLst/>
            </a:prstGeom>
            <a:noFill/>
            <a:ln w="1270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rgbClr val="232F3E"/>
                  </a:solidFill>
                  <a:ea typeface="Amazon Ember Light" panose="020B0403020204020204" pitchFamily="34" charset="0"/>
                  <a:cs typeface="Amazon Ember Light" panose="020B0403020204020204" pitchFamily="34" charset="0"/>
                </a:rPr>
                <a:t>0 (negative)</a:t>
              </a:r>
            </a:p>
          </p:txBody>
        </p:sp>
        <p:sp>
          <p:nvSpPr>
            <p:cNvPr id="24" name="Rectangle 23">
              <a:extLst>
                <a:ext uri="{FF2B5EF4-FFF2-40B4-BE49-F238E27FC236}">
                  <a16:creationId xmlns:a16="http://schemas.microsoft.com/office/drawing/2014/main" id="{AC9A1407-9D6A-F643-9427-81972788B873}"/>
                </a:ext>
              </a:extLst>
            </p:cNvPr>
            <p:cNvSpPr/>
            <p:nvPr/>
          </p:nvSpPr>
          <p:spPr>
            <a:xfrm>
              <a:off x="2596361" y="3161986"/>
              <a:ext cx="1371600" cy="457200"/>
            </a:xfrm>
            <a:prstGeom prst="rect">
              <a:avLst/>
            </a:prstGeom>
            <a:noFill/>
            <a:ln w="1270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rgbClr val="232F3E"/>
                  </a:solidFill>
                  <a:ea typeface="Amazon Ember Light" panose="020B0403020204020204" pitchFamily="34" charset="0"/>
                  <a:cs typeface="Amazon Ember Light" panose="020B0403020204020204" pitchFamily="34" charset="0"/>
                </a:rPr>
                <a:t>0 (negative)</a:t>
              </a:r>
            </a:p>
          </p:txBody>
        </p:sp>
        <p:sp>
          <p:nvSpPr>
            <p:cNvPr id="25" name="Rectangle 24">
              <a:extLst>
                <a:ext uri="{FF2B5EF4-FFF2-40B4-BE49-F238E27FC236}">
                  <a16:creationId xmlns:a16="http://schemas.microsoft.com/office/drawing/2014/main" id="{191187E5-BACE-0746-B5BA-4F5F5178755A}"/>
                </a:ext>
              </a:extLst>
            </p:cNvPr>
            <p:cNvSpPr/>
            <p:nvPr/>
          </p:nvSpPr>
          <p:spPr>
            <a:xfrm rot="16200000">
              <a:off x="246889" y="4067430"/>
              <a:ext cx="1371600" cy="510518"/>
            </a:xfrm>
            <a:prstGeom prst="rect">
              <a:avLst/>
            </a:prstGeom>
            <a:noFill/>
            <a:ln w="1270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rgbClr val="232F3E"/>
                  </a:solidFill>
                  <a:ea typeface="Amazon Ember Light" panose="020B0403020204020204" pitchFamily="34" charset="0"/>
                  <a:cs typeface="Amazon Ember Light" panose="020B0403020204020204" pitchFamily="34" charset="0"/>
                </a:rPr>
                <a:t>1 (positive)</a:t>
              </a:r>
            </a:p>
          </p:txBody>
        </p:sp>
        <p:sp>
          <p:nvSpPr>
            <p:cNvPr id="26" name="Rectangle 25">
              <a:extLst>
                <a:ext uri="{FF2B5EF4-FFF2-40B4-BE49-F238E27FC236}">
                  <a16:creationId xmlns:a16="http://schemas.microsoft.com/office/drawing/2014/main" id="{B438C184-F90E-CA45-85C9-9E15ADED0816}"/>
                </a:ext>
              </a:extLst>
            </p:cNvPr>
            <p:cNvSpPr>
              <a:spLocks noChangeAspect="1"/>
            </p:cNvSpPr>
            <p:nvPr/>
          </p:nvSpPr>
          <p:spPr>
            <a:xfrm>
              <a:off x="1205853" y="5026192"/>
              <a:ext cx="1371600" cy="1371600"/>
            </a:xfrm>
            <a:prstGeom prst="rect">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ea typeface="Amazon Ember Light" panose="020B0403020204020204" pitchFamily="34" charset="0"/>
                  <a:cs typeface="Amazon Ember Light" panose="020B0403020204020204" pitchFamily="34" charset="0"/>
                </a:rPr>
                <a:t>False positive</a:t>
              </a:r>
            </a:p>
            <a:p>
              <a:pPr algn="ctr"/>
              <a:r>
                <a:rPr lang="en-US" sz="2400" dirty="0">
                  <a:solidFill>
                    <a:schemeClr val="bg1"/>
                  </a:solidFill>
                  <a:ea typeface="Amazon Ember Light" panose="020B0403020204020204" pitchFamily="34" charset="0"/>
                  <a:cs typeface="Amazon Ember Light" panose="020B0403020204020204" pitchFamily="34" charset="0"/>
                </a:rPr>
                <a:t>3</a:t>
              </a:r>
            </a:p>
          </p:txBody>
        </p:sp>
        <p:sp>
          <p:nvSpPr>
            <p:cNvPr id="27" name="Rectangle 26">
              <a:extLst>
                <a:ext uri="{FF2B5EF4-FFF2-40B4-BE49-F238E27FC236}">
                  <a16:creationId xmlns:a16="http://schemas.microsoft.com/office/drawing/2014/main" id="{A72972B8-60FC-1C42-A559-B91E789B56E1}"/>
                </a:ext>
              </a:extLst>
            </p:cNvPr>
            <p:cNvSpPr>
              <a:spLocks noChangeAspect="1"/>
            </p:cNvSpPr>
            <p:nvPr/>
          </p:nvSpPr>
          <p:spPr>
            <a:xfrm>
              <a:off x="2596361" y="3636889"/>
              <a:ext cx="1371600" cy="1371600"/>
            </a:xfrm>
            <a:prstGeom prst="rect">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ea typeface="Amazon Ember Light" panose="020B0403020204020204" pitchFamily="34" charset="0"/>
                  <a:cs typeface="Amazon Ember Light" panose="020B0403020204020204" pitchFamily="34" charset="0"/>
                </a:rPr>
                <a:t>False negative</a:t>
              </a:r>
            </a:p>
            <a:p>
              <a:pPr algn="ctr"/>
              <a:r>
                <a:rPr lang="en-US" sz="2400" dirty="0">
                  <a:solidFill>
                    <a:schemeClr val="bg1"/>
                  </a:solidFill>
                  <a:ea typeface="Amazon Ember Light" panose="020B0403020204020204" pitchFamily="34" charset="0"/>
                  <a:cs typeface="Amazon Ember Light" panose="020B0403020204020204" pitchFamily="34" charset="0"/>
                </a:rPr>
                <a:t>1</a:t>
              </a:r>
            </a:p>
          </p:txBody>
        </p:sp>
        <p:sp>
          <p:nvSpPr>
            <p:cNvPr id="28" name="Rectangle 27">
              <a:extLst>
                <a:ext uri="{FF2B5EF4-FFF2-40B4-BE49-F238E27FC236}">
                  <a16:creationId xmlns:a16="http://schemas.microsoft.com/office/drawing/2014/main" id="{C962A651-E1A1-E148-971E-427DC92BEA66}"/>
                </a:ext>
              </a:extLst>
            </p:cNvPr>
            <p:cNvSpPr>
              <a:spLocks noChangeAspect="1"/>
            </p:cNvSpPr>
            <p:nvPr/>
          </p:nvSpPr>
          <p:spPr>
            <a:xfrm>
              <a:off x="2596361" y="5026192"/>
              <a:ext cx="1371600" cy="1371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ea typeface="Amazon Ember Light" panose="020B0403020204020204" pitchFamily="34" charset="0"/>
                  <a:cs typeface="Amazon Ember Light" panose="020B0403020204020204" pitchFamily="34" charset="0"/>
                </a:rPr>
                <a:t>True negative</a:t>
              </a:r>
            </a:p>
            <a:p>
              <a:pPr algn="ctr"/>
              <a:r>
                <a:rPr lang="en-US" sz="2400" dirty="0">
                  <a:solidFill>
                    <a:schemeClr val="accent5"/>
                  </a:solidFill>
                  <a:ea typeface="Amazon Ember Light" panose="020B0403020204020204" pitchFamily="34" charset="0"/>
                  <a:cs typeface="Amazon Ember Light" panose="020B0403020204020204" pitchFamily="34" charset="0"/>
                </a:rPr>
                <a:t>18</a:t>
              </a:r>
            </a:p>
          </p:txBody>
        </p:sp>
        <p:sp>
          <p:nvSpPr>
            <p:cNvPr id="29" name="TextBox 28">
              <a:extLst>
                <a:ext uri="{FF2B5EF4-FFF2-40B4-BE49-F238E27FC236}">
                  <a16:creationId xmlns:a16="http://schemas.microsoft.com/office/drawing/2014/main" id="{75A8D026-4267-DD4E-AEF6-9CC4A0A05686}"/>
                </a:ext>
              </a:extLst>
            </p:cNvPr>
            <p:cNvSpPr txBox="1"/>
            <p:nvPr/>
          </p:nvSpPr>
          <p:spPr>
            <a:xfrm>
              <a:off x="1967952" y="2790224"/>
              <a:ext cx="1486304" cy="430887"/>
            </a:xfrm>
            <a:prstGeom prst="rect">
              <a:avLst/>
            </a:prstGeom>
            <a:noFill/>
          </p:spPr>
          <p:txBody>
            <a:bodyPr wrap="none" rtlCol="0">
              <a:spAutoFit/>
            </a:bodyPr>
            <a:lstStyle/>
            <a:p>
              <a:pPr>
                <a:spcBef>
                  <a:spcPts val="600"/>
                </a:spcBef>
                <a:spcAft>
                  <a:spcPts val="600"/>
                </a:spcAft>
              </a:pPr>
              <a:r>
                <a:rPr lang="en-US" sz="2200" dirty="0">
                  <a:solidFill>
                    <a:srgbClr val="232F3E"/>
                  </a:solidFill>
                  <a:ea typeface="Amazon Ember Light" panose="020B0403020204020204" pitchFamily="34" charset="0"/>
                  <a:cs typeface="Amazon Ember Light" panose="020B0403020204020204" pitchFamily="34" charset="0"/>
                </a:rPr>
                <a:t>Prediction</a:t>
              </a:r>
            </a:p>
          </p:txBody>
        </p:sp>
        <p:sp>
          <p:nvSpPr>
            <p:cNvPr id="30" name="TextBox 29">
              <a:extLst>
                <a:ext uri="{FF2B5EF4-FFF2-40B4-BE49-F238E27FC236}">
                  <a16:creationId xmlns:a16="http://schemas.microsoft.com/office/drawing/2014/main" id="{3B4D77E3-E615-EE4F-B345-DCEA27364DF1}"/>
                </a:ext>
              </a:extLst>
            </p:cNvPr>
            <p:cNvSpPr txBox="1"/>
            <p:nvPr/>
          </p:nvSpPr>
          <p:spPr>
            <a:xfrm rot="16200000">
              <a:off x="-303274" y="4517061"/>
              <a:ext cx="1510350" cy="430887"/>
            </a:xfrm>
            <a:prstGeom prst="rect">
              <a:avLst/>
            </a:prstGeom>
            <a:noFill/>
          </p:spPr>
          <p:txBody>
            <a:bodyPr wrap="none" rtlCol="0">
              <a:spAutoFit/>
            </a:bodyPr>
            <a:lstStyle/>
            <a:p>
              <a:pPr>
                <a:spcBef>
                  <a:spcPts val="600"/>
                </a:spcBef>
                <a:spcAft>
                  <a:spcPts val="600"/>
                </a:spcAft>
              </a:pPr>
              <a:r>
                <a:rPr lang="en-US" sz="2200" dirty="0">
                  <a:solidFill>
                    <a:srgbClr val="232F3E"/>
                  </a:solidFill>
                  <a:ea typeface="Amazon Ember Light" panose="020B0403020204020204" pitchFamily="34" charset="0"/>
                  <a:cs typeface="Amazon Ember Light" panose="020B0403020204020204" pitchFamily="34" charset="0"/>
                </a:rPr>
                <a:t>True State</a:t>
              </a:r>
            </a:p>
          </p:txBody>
        </p:sp>
      </p:grpSp>
      <p:grpSp>
        <p:nvGrpSpPr>
          <p:cNvPr id="4" name="Group 3">
            <a:extLst>
              <a:ext uri="{FF2B5EF4-FFF2-40B4-BE49-F238E27FC236}">
                <a16:creationId xmlns:a16="http://schemas.microsoft.com/office/drawing/2014/main" id="{5EB27D0B-D138-454E-999F-D65257B70167}"/>
              </a:ext>
            </a:extLst>
          </p:cNvPr>
          <p:cNvGrpSpPr/>
          <p:nvPr/>
        </p:nvGrpSpPr>
        <p:grpSpPr>
          <a:xfrm>
            <a:off x="6220120" y="3142473"/>
            <a:ext cx="5605564" cy="2149527"/>
            <a:chOff x="5655497" y="4016559"/>
            <a:chExt cx="5605564" cy="2149527"/>
          </a:xfrm>
        </p:grpSpPr>
        <p:grpSp>
          <p:nvGrpSpPr>
            <p:cNvPr id="81" name="Group 80">
              <a:extLst>
                <a:ext uri="{FF2B5EF4-FFF2-40B4-BE49-F238E27FC236}">
                  <a16:creationId xmlns:a16="http://schemas.microsoft.com/office/drawing/2014/main" id="{A6E7DFAC-9700-9D41-97FB-F17C9215F98D}"/>
                </a:ext>
              </a:extLst>
            </p:cNvPr>
            <p:cNvGrpSpPr/>
            <p:nvPr/>
          </p:nvGrpSpPr>
          <p:grpSpPr>
            <a:xfrm>
              <a:off x="5655497" y="4244325"/>
              <a:ext cx="5605564" cy="1921761"/>
              <a:chOff x="6088327" y="1569976"/>
              <a:chExt cx="5838523" cy="2231444"/>
            </a:xfrm>
          </p:grpSpPr>
          <p:sp>
            <p:nvSpPr>
              <p:cNvPr id="82" name="Rectangle 81">
                <a:extLst>
                  <a:ext uri="{FF2B5EF4-FFF2-40B4-BE49-F238E27FC236}">
                    <a16:creationId xmlns:a16="http://schemas.microsoft.com/office/drawing/2014/main" id="{8A6CD9DA-4189-9C4B-B73D-FCDD7BBEDF95}"/>
                  </a:ext>
                </a:extLst>
              </p:cNvPr>
              <p:cNvSpPr/>
              <p:nvPr/>
            </p:nvSpPr>
            <p:spPr>
              <a:xfrm>
                <a:off x="10108096" y="1787566"/>
                <a:ext cx="1818754" cy="607534"/>
              </a:xfrm>
              <a:prstGeom prst="rect">
                <a:avLst/>
              </a:prstGeom>
              <a:ln>
                <a:solidFill>
                  <a:schemeClr val="tx1"/>
                </a:solidFill>
              </a:ln>
            </p:spPr>
            <p:txBody>
              <a:bodyPr wrap="square">
                <a:spAutoFit/>
              </a:bodyPr>
              <a:lstStyle/>
              <a:p>
                <a:r>
                  <a:rPr lang="en-US" sz="1400" dirty="0">
                    <a:ea typeface="Amazon Ember Light" panose="020B0403020204020204" pitchFamily="34" charset="0"/>
                    <a:cs typeface="Amazon Ember Light" panose="020B0403020204020204" pitchFamily="34" charset="0"/>
                  </a:rPr>
                  <a:t>    /1  = Fiction</a:t>
                </a:r>
              </a:p>
              <a:p>
                <a:r>
                  <a:rPr lang="en-US" sz="1400" dirty="0">
                    <a:ea typeface="Amazon Ember Light" panose="020B0403020204020204" pitchFamily="34" charset="0"/>
                    <a:cs typeface="Amazon Ember Light" panose="020B0403020204020204" pitchFamily="34" charset="0"/>
                  </a:rPr>
                  <a:t>    /0  = Nonfiction</a:t>
                </a:r>
              </a:p>
            </p:txBody>
          </p:sp>
          <p:sp>
            <p:nvSpPr>
              <p:cNvPr id="83" name="Donut 82">
                <a:extLst>
                  <a:ext uri="{FF2B5EF4-FFF2-40B4-BE49-F238E27FC236}">
                    <a16:creationId xmlns:a16="http://schemas.microsoft.com/office/drawing/2014/main" id="{270EF1C2-B285-B04B-83BA-B9A74A8C789C}"/>
                  </a:ext>
                </a:extLst>
              </p:cNvPr>
              <p:cNvSpPr/>
              <p:nvPr/>
            </p:nvSpPr>
            <p:spPr>
              <a:xfrm>
                <a:off x="6658583" y="2222569"/>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84" name="Donut 83">
                <a:extLst>
                  <a:ext uri="{FF2B5EF4-FFF2-40B4-BE49-F238E27FC236}">
                    <a16:creationId xmlns:a16="http://schemas.microsoft.com/office/drawing/2014/main" id="{DA5E1111-1044-764F-8D5A-E68443D9E59A}"/>
                  </a:ext>
                </a:extLst>
              </p:cNvPr>
              <p:cNvSpPr/>
              <p:nvPr/>
            </p:nvSpPr>
            <p:spPr>
              <a:xfrm>
                <a:off x="6727310" y="259804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85" name="Donut 84">
                <a:extLst>
                  <a:ext uri="{FF2B5EF4-FFF2-40B4-BE49-F238E27FC236}">
                    <a16:creationId xmlns:a16="http://schemas.microsoft.com/office/drawing/2014/main" id="{856625D8-7F2F-4241-B07F-45AE3E365C76}"/>
                  </a:ext>
                </a:extLst>
              </p:cNvPr>
              <p:cNvSpPr/>
              <p:nvPr/>
            </p:nvSpPr>
            <p:spPr>
              <a:xfrm>
                <a:off x="7121023" y="2930284"/>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86" name="Donut 85">
                <a:extLst>
                  <a:ext uri="{FF2B5EF4-FFF2-40B4-BE49-F238E27FC236}">
                    <a16:creationId xmlns:a16="http://schemas.microsoft.com/office/drawing/2014/main" id="{320A7391-9E4C-304C-80C7-428BEF854BA8}"/>
                  </a:ext>
                </a:extLst>
              </p:cNvPr>
              <p:cNvSpPr/>
              <p:nvPr/>
            </p:nvSpPr>
            <p:spPr>
              <a:xfrm>
                <a:off x="6745617" y="317421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87" name="Donut 86">
                <a:extLst>
                  <a:ext uri="{FF2B5EF4-FFF2-40B4-BE49-F238E27FC236}">
                    <a16:creationId xmlns:a16="http://schemas.microsoft.com/office/drawing/2014/main" id="{5B352062-1A63-D040-B952-90A0FA8D18ED}"/>
                  </a:ext>
                </a:extLst>
              </p:cNvPr>
              <p:cNvSpPr/>
              <p:nvPr/>
            </p:nvSpPr>
            <p:spPr>
              <a:xfrm>
                <a:off x="7146269" y="2532432"/>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88" name="Donut 87">
                <a:extLst>
                  <a:ext uri="{FF2B5EF4-FFF2-40B4-BE49-F238E27FC236}">
                    <a16:creationId xmlns:a16="http://schemas.microsoft.com/office/drawing/2014/main" id="{37FFBD30-0F12-F148-AFB3-F87E84948EBC}"/>
                  </a:ext>
                </a:extLst>
              </p:cNvPr>
              <p:cNvSpPr/>
              <p:nvPr/>
            </p:nvSpPr>
            <p:spPr>
              <a:xfrm>
                <a:off x="7501356" y="3183211"/>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89" name="Donut 88">
                <a:extLst>
                  <a:ext uri="{FF2B5EF4-FFF2-40B4-BE49-F238E27FC236}">
                    <a16:creationId xmlns:a16="http://schemas.microsoft.com/office/drawing/2014/main" id="{089436ED-C9F8-AE48-B7E0-0A0C7223ED4F}"/>
                  </a:ext>
                </a:extLst>
              </p:cNvPr>
              <p:cNvSpPr/>
              <p:nvPr/>
            </p:nvSpPr>
            <p:spPr>
              <a:xfrm>
                <a:off x="7958158" y="313009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0" name="Donut 89">
                <a:extLst>
                  <a:ext uri="{FF2B5EF4-FFF2-40B4-BE49-F238E27FC236}">
                    <a16:creationId xmlns:a16="http://schemas.microsoft.com/office/drawing/2014/main" id="{508F076F-2334-5B4B-B63A-6B2052CD516A}"/>
                  </a:ext>
                </a:extLst>
              </p:cNvPr>
              <p:cNvSpPr/>
              <p:nvPr/>
            </p:nvSpPr>
            <p:spPr>
              <a:xfrm>
                <a:off x="7242499" y="2162963"/>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1" name="Donut 90">
                <a:extLst>
                  <a:ext uri="{FF2B5EF4-FFF2-40B4-BE49-F238E27FC236}">
                    <a16:creationId xmlns:a16="http://schemas.microsoft.com/office/drawing/2014/main" id="{52986E43-B478-4040-B93F-BAA77E65F89D}"/>
                  </a:ext>
                </a:extLst>
              </p:cNvPr>
              <p:cNvSpPr/>
              <p:nvPr/>
            </p:nvSpPr>
            <p:spPr>
              <a:xfrm>
                <a:off x="7728303" y="221530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2" name="Donut 91">
                <a:extLst>
                  <a:ext uri="{FF2B5EF4-FFF2-40B4-BE49-F238E27FC236}">
                    <a16:creationId xmlns:a16="http://schemas.microsoft.com/office/drawing/2014/main" id="{D6E64B72-2409-B149-9218-07E39BA60422}"/>
                  </a:ext>
                </a:extLst>
              </p:cNvPr>
              <p:cNvSpPr/>
              <p:nvPr/>
            </p:nvSpPr>
            <p:spPr>
              <a:xfrm>
                <a:off x="7495090" y="2538528"/>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3" name="Flowchart: Connector 42">
                <a:extLst>
                  <a:ext uri="{FF2B5EF4-FFF2-40B4-BE49-F238E27FC236}">
                    <a16:creationId xmlns:a16="http://schemas.microsoft.com/office/drawing/2014/main" id="{0E606B6D-693D-7248-9F12-06CE90BB680B}"/>
                  </a:ext>
                </a:extLst>
              </p:cNvPr>
              <p:cNvSpPr/>
              <p:nvPr/>
            </p:nvSpPr>
            <p:spPr>
              <a:xfrm>
                <a:off x="9179896" y="2645412"/>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4" name="Donut 93">
                <a:extLst>
                  <a:ext uri="{FF2B5EF4-FFF2-40B4-BE49-F238E27FC236}">
                    <a16:creationId xmlns:a16="http://schemas.microsoft.com/office/drawing/2014/main" id="{AFDC54F1-7EA5-3844-BBF8-3112BA0E8AC3}"/>
                  </a:ext>
                </a:extLst>
              </p:cNvPr>
              <p:cNvSpPr/>
              <p:nvPr/>
            </p:nvSpPr>
            <p:spPr>
              <a:xfrm>
                <a:off x="7787243" y="2810342"/>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5" name="Flowchart: Connector 84">
                <a:extLst>
                  <a:ext uri="{FF2B5EF4-FFF2-40B4-BE49-F238E27FC236}">
                    <a16:creationId xmlns:a16="http://schemas.microsoft.com/office/drawing/2014/main" id="{B1866844-FB2F-A64F-B480-703AB08457B8}"/>
                  </a:ext>
                </a:extLst>
              </p:cNvPr>
              <p:cNvSpPr/>
              <p:nvPr/>
            </p:nvSpPr>
            <p:spPr>
              <a:xfrm>
                <a:off x="9484616" y="2950132"/>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6" name="Flowchart: Connector 85">
                <a:extLst>
                  <a:ext uri="{FF2B5EF4-FFF2-40B4-BE49-F238E27FC236}">
                    <a16:creationId xmlns:a16="http://schemas.microsoft.com/office/drawing/2014/main" id="{A070EE4D-81BC-754B-B287-7268F2630B10}"/>
                  </a:ext>
                </a:extLst>
              </p:cNvPr>
              <p:cNvSpPr/>
              <p:nvPr/>
            </p:nvSpPr>
            <p:spPr>
              <a:xfrm>
                <a:off x="9253029" y="3238389"/>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7" name="Donut 96">
                <a:extLst>
                  <a:ext uri="{FF2B5EF4-FFF2-40B4-BE49-F238E27FC236}">
                    <a16:creationId xmlns:a16="http://schemas.microsoft.com/office/drawing/2014/main" id="{50B43ADB-CE53-C84D-B35B-26C91541FDA8}"/>
                  </a:ext>
                </a:extLst>
              </p:cNvPr>
              <p:cNvSpPr/>
              <p:nvPr/>
            </p:nvSpPr>
            <p:spPr>
              <a:xfrm>
                <a:off x="8188331" y="264075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8" name="Flowchart: Connector 85">
                <a:extLst>
                  <a:ext uri="{FF2B5EF4-FFF2-40B4-BE49-F238E27FC236}">
                    <a16:creationId xmlns:a16="http://schemas.microsoft.com/office/drawing/2014/main" id="{4247D0D8-2311-CA40-8BC9-C156D61C2086}"/>
                  </a:ext>
                </a:extLst>
              </p:cNvPr>
              <p:cNvSpPr/>
              <p:nvPr/>
            </p:nvSpPr>
            <p:spPr>
              <a:xfrm>
                <a:off x="8698841" y="3085989"/>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9" name="Flowchart: Connector 85">
                <a:extLst>
                  <a:ext uri="{FF2B5EF4-FFF2-40B4-BE49-F238E27FC236}">
                    <a16:creationId xmlns:a16="http://schemas.microsoft.com/office/drawing/2014/main" id="{16A45871-87C2-F543-A252-7AD2842EAC86}"/>
                  </a:ext>
                </a:extLst>
              </p:cNvPr>
              <p:cNvSpPr/>
              <p:nvPr/>
            </p:nvSpPr>
            <p:spPr>
              <a:xfrm>
                <a:off x="8615714" y="2227001"/>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0" name="Donut 99">
                <a:extLst>
                  <a:ext uri="{FF2B5EF4-FFF2-40B4-BE49-F238E27FC236}">
                    <a16:creationId xmlns:a16="http://schemas.microsoft.com/office/drawing/2014/main" id="{A7C51D57-A092-4549-940C-9D689C5FE15C}"/>
                  </a:ext>
                </a:extLst>
              </p:cNvPr>
              <p:cNvSpPr/>
              <p:nvPr/>
            </p:nvSpPr>
            <p:spPr>
              <a:xfrm>
                <a:off x="7095544" y="347643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1" name="Donut 100">
                <a:extLst>
                  <a:ext uri="{FF2B5EF4-FFF2-40B4-BE49-F238E27FC236}">
                    <a16:creationId xmlns:a16="http://schemas.microsoft.com/office/drawing/2014/main" id="{ED44F80C-A1B9-7848-B66F-418AC27BCA82}"/>
                  </a:ext>
                </a:extLst>
              </p:cNvPr>
              <p:cNvSpPr/>
              <p:nvPr/>
            </p:nvSpPr>
            <p:spPr>
              <a:xfrm>
                <a:off x="8549290" y="3243514"/>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2" name="Donut 101">
                <a:extLst>
                  <a:ext uri="{FF2B5EF4-FFF2-40B4-BE49-F238E27FC236}">
                    <a16:creationId xmlns:a16="http://schemas.microsoft.com/office/drawing/2014/main" id="{B3A5E981-F2A5-5C4F-B139-73B803F1EB30}"/>
                  </a:ext>
                </a:extLst>
              </p:cNvPr>
              <p:cNvSpPr/>
              <p:nvPr/>
            </p:nvSpPr>
            <p:spPr>
              <a:xfrm>
                <a:off x="8455645" y="2876821"/>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3" name="Donut 102">
                <a:extLst>
                  <a:ext uri="{FF2B5EF4-FFF2-40B4-BE49-F238E27FC236}">
                    <a16:creationId xmlns:a16="http://schemas.microsoft.com/office/drawing/2014/main" id="{B71262F3-4444-7A48-8D54-1ACCBABD840D}"/>
                  </a:ext>
                </a:extLst>
              </p:cNvPr>
              <p:cNvSpPr/>
              <p:nvPr/>
            </p:nvSpPr>
            <p:spPr>
              <a:xfrm>
                <a:off x="7511366" y="2930689"/>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4" name="Donut 103">
                <a:extLst>
                  <a:ext uri="{FF2B5EF4-FFF2-40B4-BE49-F238E27FC236}">
                    <a16:creationId xmlns:a16="http://schemas.microsoft.com/office/drawing/2014/main" id="{3A72E5B2-5FD8-D64F-9B3F-F3156D553BCD}"/>
                  </a:ext>
                </a:extLst>
              </p:cNvPr>
              <p:cNvSpPr/>
              <p:nvPr/>
            </p:nvSpPr>
            <p:spPr>
              <a:xfrm>
                <a:off x="7009650" y="1928382"/>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5" name="Donut 104">
                <a:extLst>
                  <a:ext uri="{FF2B5EF4-FFF2-40B4-BE49-F238E27FC236}">
                    <a16:creationId xmlns:a16="http://schemas.microsoft.com/office/drawing/2014/main" id="{3893B195-92E8-694E-BCC1-6A735F705AEC}"/>
                  </a:ext>
                </a:extLst>
              </p:cNvPr>
              <p:cNvSpPr/>
              <p:nvPr/>
            </p:nvSpPr>
            <p:spPr>
              <a:xfrm>
                <a:off x="8200594" y="293440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6" name="Donut 105">
                <a:extLst>
                  <a:ext uri="{FF2B5EF4-FFF2-40B4-BE49-F238E27FC236}">
                    <a16:creationId xmlns:a16="http://schemas.microsoft.com/office/drawing/2014/main" id="{519016AC-25A8-0549-A023-E3342091D8AF}"/>
                  </a:ext>
                </a:extLst>
              </p:cNvPr>
              <p:cNvSpPr/>
              <p:nvPr/>
            </p:nvSpPr>
            <p:spPr>
              <a:xfrm>
                <a:off x="7491099" y="1908583"/>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7" name="Donut 106">
                <a:extLst>
                  <a:ext uri="{FF2B5EF4-FFF2-40B4-BE49-F238E27FC236}">
                    <a16:creationId xmlns:a16="http://schemas.microsoft.com/office/drawing/2014/main" id="{16DA7FD4-06FF-C04A-B580-7C301F89E821}"/>
                  </a:ext>
                </a:extLst>
              </p:cNvPr>
              <p:cNvSpPr/>
              <p:nvPr/>
            </p:nvSpPr>
            <p:spPr>
              <a:xfrm>
                <a:off x="7919677" y="3464040"/>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cxnSp>
            <p:nvCxnSpPr>
              <p:cNvPr id="108" name="Straight Connector 107">
                <a:extLst>
                  <a:ext uri="{FF2B5EF4-FFF2-40B4-BE49-F238E27FC236}">
                    <a16:creationId xmlns:a16="http://schemas.microsoft.com/office/drawing/2014/main" id="{529CA12E-D1B3-DC48-A3F8-9F155E760A02}"/>
                  </a:ext>
                </a:extLst>
              </p:cNvPr>
              <p:cNvCxnSpPr>
                <a:cxnSpLocks/>
              </p:cNvCxnSpPr>
              <p:nvPr/>
            </p:nvCxnSpPr>
            <p:spPr>
              <a:xfrm>
                <a:off x="8385404" y="2577227"/>
                <a:ext cx="1143" cy="1211614"/>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09" name="Donut 108">
                <a:extLst>
                  <a:ext uri="{FF2B5EF4-FFF2-40B4-BE49-F238E27FC236}">
                    <a16:creationId xmlns:a16="http://schemas.microsoft.com/office/drawing/2014/main" id="{7CFD48D8-7955-1F4A-8A8D-C43E1177356A}"/>
                  </a:ext>
                </a:extLst>
              </p:cNvPr>
              <p:cNvSpPr/>
              <p:nvPr/>
            </p:nvSpPr>
            <p:spPr>
              <a:xfrm>
                <a:off x="8693955" y="2579784"/>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0" name="Flowchart: Connector 42">
                <a:extLst>
                  <a:ext uri="{FF2B5EF4-FFF2-40B4-BE49-F238E27FC236}">
                    <a16:creationId xmlns:a16="http://schemas.microsoft.com/office/drawing/2014/main" id="{42BF65D2-3FFE-FC4A-AFC8-33FD254123FD}"/>
                  </a:ext>
                </a:extLst>
              </p:cNvPr>
              <p:cNvSpPr/>
              <p:nvPr/>
            </p:nvSpPr>
            <p:spPr>
              <a:xfrm>
                <a:off x="8557902" y="2462514"/>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1" name="Flowchart: Connector 42">
                <a:extLst>
                  <a:ext uri="{FF2B5EF4-FFF2-40B4-BE49-F238E27FC236}">
                    <a16:creationId xmlns:a16="http://schemas.microsoft.com/office/drawing/2014/main" id="{BA7261EA-3C68-D746-BD31-7DA6750E7E78}"/>
                  </a:ext>
                </a:extLst>
              </p:cNvPr>
              <p:cNvSpPr/>
              <p:nvPr/>
            </p:nvSpPr>
            <p:spPr>
              <a:xfrm>
                <a:off x="9711144" y="3407396"/>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2" name="Flowchart: Connector 42">
                <a:extLst>
                  <a:ext uri="{FF2B5EF4-FFF2-40B4-BE49-F238E27FC236}">
                    <a16:creationId xmlns:a16="http://schemas.microsoft.com/office/drawing/2014/main" id="{98F05C40-2A23-214E-A067-5CC83644A322}"/>
                  </a:ext>
                </a:extLst>
              </p:cNvPr>
              <p:cNvSpPr/>
              <p:nvPr/>
            </p:nvSpPr>
            <p:spPr>
              <a:xfrm>
                <a:off x="8205105" y="2148186"/>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3" name="Flowchart: Connector 42">
                <a:extLst>
                  <a:ext uri="{FF2B5EF4-FFF2-40B4-BE49-F238E27FC236}">
                    <a16:creationId xmlns:a16="http://schemas.microsoft.com/office/drawing/2014/main" id="{8E03FFFA-707F-5446-8347-E86AB268526F}"/>
                  </a:ext>
                </a:extLst>
              </p:cNvPr>
              <p:cNvSpPr/>
              <p:nvPr/>
            </p:nvSpPr>
            <p:spPr>
              <a:xfrm>
                <a:off x="8570225" y="2735480"/>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4" name="Flowchart: Connector 42">
                <a:extLst>
                  <a:ext uri="{FF2B5EF4-FFF2-40B4-BE49-F238E27FC236}">
                    <a16:creationId xmlns:a16="http://schemas.microsoft.com/office/drawing/2014/main" id="{EE1B03E8-9142-E042-A7F7-A9C07E7B963A}"/>
                  </a:ext>
                </a:extLst>
              </p:cNvPr>
              <p:cNvSpPr/>
              <p:nvPr/>
            </p:nvSpPr>
            <p:spPr>
              <a:xfrm>
                <a:off x="8422308" y="342127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5" name="Flowchart: Connector 42">
                <a:extLst>
                  <a:ext uri="{FF2B5EF4-FFF2-40B4-BE49-F238E27FC236}">
                    <a16:creationId xmlns:a16="http://schemas.microsoft.com/office/drawing/2014/main" id="{F71FD923-EC88-C34B-B0FC-F91AFC6B498B}"/>
                  </a:ext>
                </a:extLst>
              </p:cNvPr>
              <p:cNvSpPr/>
              <p:nvPr/>
            </p:nvSpPr>
            <p:spPr>
              <a:xfrm>
                <a:off x="8100045" y="2418984"/>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6" name="Flowchart: Connector 42">
                <a:extLst>
                  <a:ext uri="{FF2B5EF4-FFF2-40B4-BE49-F238E27FC236}">
                    <a16:creationId xmlns:a16="http://schemas.microsoft.com/office/drawing/2014/main" id="{C09F9BDC-66C9-7744-AAFA-8D0581B80A61}"/>
                  </a:ext>
                </a:extLst>
              </p:cNvPr>
              <p:cNvSpPr/>
              <p:nvPr/>
            </p:nvSpPr>
            <p:spPr>
              <a:xfrm>
                <a:off x="8930515" y="2489715"/>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7" name="Flowchart: Connector 42">
                <a:extLst>
                  <a:ext uri="{FF2B5EF4-FFF2-40B4-BE49-F238E27FC236}">
                    <a16:creationId xmlns:a16="http://schemas.microsoft.com/office/drawing/2014/main" id="{236A8E34-978B-754A-AA37-2FFC507A0464}"/>
                  </a:ext>
                </a:extLst>
              </p:cNvPr>
              <p:cNvSpPr/>
              <p:nvPr/>
            </p:nvSpPr>
            <p:spPr>
              <a:xfrm>
                <a:off x="7959925" y="1993591"/>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8" name="Flowchart: Connector 42">
                <a:extLst>
                  <a:ext uri="{FF2B5EF4-FFF2-40B4-BE49-F238E27FC236}">
                    <a16:creationId xmlns:a16="http://schemas.microsoft.com/office/drawing/2014/main" id="{9DA319D8-1129-444D-9515-772FDD5CA6F6}"/>
                  </a:ext>
                </a:extLst>
              </p:cNvPr>
              <p:cNvSpPr/>
              <p:nvPr/>
            </p:nvSpPr>
            <p:spPr>
              <a:xfrm>
                <a:off x="9037877" y="2984711"/>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9" name="Flowchart: Connector 42">
                <a:extLst>
                  <a:ext uri="{FF2B5EF4-FFF2-40B4-BE49-F238E27FC236}">
                    <a16:creationId xmlns:a16="http://schemas.microsoft.com/office/drawing/2014/main" id="{958EF521-1EBE-0344-B368-F71DCA291123}"/>
                  </a:ext>
                </a:extLst>
              </p:cNvPr>
              <p:cNvSpPr/>
              <p:nvPr/>
            </p:nvSpPr>
            <p:spPr>
              <a:xfrm>
                <a:off x="9424709" y="246510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20" name="Flowchart: Connector 84">
                <a:extLst>
                  <a:ext uri="{FF2B5EF4-FFF2-40B4-BE49-F238E27FC236}">
                    <a16:creationId xmlns:a16="http://schemas.microsoft.com/office/drawing/2014/main" id="{B104DABE-F9A5-1E45-BC61-8BD46B14ABC2}"/>
                  </a:ext>
                </a:extLst>
              </p:cNvPr>
              <p:cNvSpPr/>
              <p:nvPr/>
            </p:nvSpPr>
            <p:spPr>
              <a:xfrm>
                <a:off x="7714979" y="326084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21" name="Flowchart: Connector 84">
                <a:extLst>
                  <a:ext uri="{FF2B5EF4-FFF2-40B4-BE49-F238E27FC236}">
                    <a16:creationId xmlns:a16="http://schemas.microsoft.com/office/drawing/2014/main" id="{45CB350C-60AF-8346-8BA1-9D3595C6B11C}"/>
                  </a:ext>
                </a:extLst>
              </p:cNvPr>
              <p:cNvSpPr/>
              <p:nvPr/>
            </p:nvSpPr>
            <p:spPr>
              <a:xfrm>
                <a:off x="10231491" y="188345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22" name="Donut 121">
                <a:extLst>
                  <a:ext uri="{FF2B5EF4-FFF2-40B4-BE49-F238E27FC236}">
                    <a16:creationId xmlns:a16="http://schemas.microsoft.com/office/drawing/2014/main" id="{95E9B7AA-B19E-BE4A-A5C7-D687F29C5061}"/>
                  </a:ext>
                </a:extLst>
              </p:cNvPr>
              <p:cNvSpPr/>
              <p:nvPr/>
            </p:nvSpPr>
            <p:spPr>
              <a:xfrm>
                <a:off x="10230971" y="2136885"/>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cxnSp>
            <p:nvCxnSpPr>
              <p:cNvPr id="123" name="Straight Connector 122">
                <a:extLst>
                  <a:ext uri="{FF2B5EF4-FFF2-40B4-BE49-F238E27FC236}">
                    <a16:creationId xmlns:a16="http://schemas.microsoft.com/office/drawing/2014/main" id="{0D69C799-5DF3-D94F-86D5-A13F257DDFC0}"/>
                  </a:ext>
                </a:extLst>
              </p:cNvPr>
              <p:cNvCxnSpPr/>
              <p:nvPr/>
            </p:nvCxnSpPr>
            <p:spPr>
              <a:xfrm flipV="1">
                <a:off x="6495299" y="1569976"/>
                <a:ext cx="0" cy="2230418"/>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2852D77-8039-1E40-AF6C-AFA175AC9D24}"/>
                  </a:ext>
                </a:extLst>
              </p:cNvPr>
              <p:cNvCxnSpPr/>
              <p:nvPr/>
            </p:nvCxnSpPr>
            <p:spPr>
              <a:xfrm>
                <a:off x="6495299" y="3787266"/>
                <a:ext cx="4938020" cy="0"/>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39F0AA19-F6BE-224D-9FC7-586E3369BE3C}"/>
                  </a:ext>
                </a:extLst>
              </p:cNvPr>
              <p:cNvSpPr/>
              <p:nvPr/>
            </p:nvSpPr>
            <p:spPr>
              <a:xfrm>
                <a:off x="10368131" y="3372572"/>
                <a:ext cx="1037168" cy="428848"/>
              </a:xfrm>
              <a:prstGeom prst="rect">
                <a:avLst/>
              </a:prstGeom>
            </p:spPr>
            <p:txBody>
              <a:bodyPr wrap="none">
                <a:spAutoFit/>
              </a:bodyPr>
              <a:lstStyle/>
              <a:p>
                <a:pPr algn="ctr"/>
                <a:r>
                  <a:rPr lang="en-US" dirty="0">
                    <a:ea typeface="Amazon Ember Light" panose="020B0403020204020204" pitchFamily="34" charset="0"/>
                    <a:cs typeface="Amazon Ember Light" panose="020B0403020204020204" pitchFamily="34" charset="0"/>
                  </a:rPr>
                  <a:t># Pages</a:t>
                </a:r>
              </a:p>
            </p:txBody>
          </p:sp>
          <p:sp>
            <p:nvSpPr>
              <p:cNvPr id="126" name="Rectangle 125">
                <a:extLst>
                  <a:ext uri="{FF2B5EF4-FFF2-40B4-BE49-F238E27FC236}">
                    <a16:creationId xmlns:a16="http://schemas.microsoft.com/office/drawing/2014/main" id="{21CD654D-4057-4F45-B0E7-4DA6DDFC4F20}"/>
                  </a:ext>
                </a:extLst>
              </p:cNvPr>
              <p:cNvSpPr/>
              <p:nvPr/>
            </p:nvSpPr>
            <p:spPr>
              <a:xfrm rot="16200000">
                <a:off x="5254895" y="2522730"/>
                <a:ext cx="2051546" cy="384681"/>
              </a:xfrm>
              <a:prstGeom prst="rect">
                <a:avLst/>
              </a:prstGeom>
            </p:spPr>
            <p:txBody>
              <a:bodyPr wrap="none">
                <a:spAutoFit/>
              </a:bodyPr>
              <a:lstStyle/>
              <a:p>
                <a:pPr algn="ctr"/>
                <a:r>
                  <a:rPr lang="en-US" dirty="0">
                    <a:ea typeface="Amazon Ember Light" panose="020B0403020204020204" pitchFamily="34" charset="0"/>
                    <a:cs typeface="Amazon Ember Light" panose="020B0403020204020204" pitchFamily="34" charset="0"/>
                  </a:rPr>
                  <a:t>Days published</a:t>
                </a:r>
              </a:p>
            </p:txBody>
          </p:sp>
        </p:grpSp>
        <p:cxnSp>
          <p:nvCxnSpPr>
            <p:cNvPr id="127" name="Straight Connector 126">
              <a:extLst>
                <a:ext uri="{FF2B5EF4-FFF2-40B4-BE49-F238E27FC236}">
                  <a16:creationId xmlns:a16="http://schemas.microsoft.com/office/drawing/2014/main" id="{C5F02034-41A3-DC47-A394-FBA7A5A1435E}"/>
                </a:ext>
              </a:extLst>
            </p:cNvPr>
            <p:cNvCxnSpPr>
              <a:cxnSpLocks/>
            </p:cNvCxnSpPr>
            <p:nvPr/>
          </p:nvCxnSpPr>
          <p:spPr>
            <a:xfrm flipH="1">
              <a:off x="7408372" y="5125883"/>
              <a:ext cx="453645" cy="0"/>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6BEA480-09C0-0549-98C8-3D4EDEA5F733}"/>
                </a:ext>
              </a:extLst>
            </p:cNvPr>
            <p:cNvCxnSpPr>
              <a:cxnSpLocks/>
            </p:cNvCxnSpPr>
            <p:nvPr/>
          </p:nvCxnSpPr>
          <p:spPr>
            <a:xfrm>
              <a:off x="7413776" y="4324336"/>
              <a:ext cx="0" cy="817138"/>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6F23D04-127B-6949-9138-D35AE0B489DB}"/>
                </a:ext>
              </a:extLst>
            </p:cNvPr>
            <p:cNvCxnSpPr>
              <a:cxnSpLocks/>
            </p:cNvCxnSpPr>
            <p:nvPr/>
          </p:nvCxnSpPr>
          <p:spPr>
            <a:xfrm flipH="1">
              <a:off x="6186165" y="4366317"/>
              <a:ext cx="1100461"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2BF6DCBD-FCAA-B54B-A327-3A5023745910}"/>
                </a:ext>
              </a:extLst>
            </p:cNvPr>
            <p:cNvSpPr txBox="1"/>
            <p:nvPr/>
          </p:nvSpPr>
          <p:spPr>
            <a:xfrm>
              <a:off x="5877658" y="4017527"/>
              <a:ext cx="1722165" cy="307777"/>
            </a:xfrm>
            <a:prstGeom prst="rect">
              <a:avLst/>
            </a:prstGeom>
            <a:noFill/>
          </p:spPr>
          <p:txBody>
            <a:bodyPr wrap="square" rtlCol="0">
              <a:spAutoFit/>
            </a:bodyPr>
            <a:lstStyle/>
            <a:p>
              <a:pPr algn="ctr"/>
              <a:r>
                <a:rPr lang="en-US" sz="1400" b="1" dirty="0">
                  <a:solidFill>
                    <a:schemeClr val="accent6"/>
                  </a:solidFill>
                  <a:ea typeface="Amazon Ember" panose="02000000000000000000" pitchFamily="2" charset="0"/>
                </a:rPr>
                <a:t>Predict 0</a:t>
              </a:r>
            </a:p>
          </p:txBody>
        </p:sp>
        <p:sp>
          <p:nvSpPr>
            <p:cNvPr id="132" name="TextBox 131">
              <a:extLst>
                <a:ext uri="{FF2B5EF4-FFF2-40B4-BE49-F238E27FC236}">
                  <a16:creationId xmlns:a16="http://schemas.microsoft.com/office/drawing/2014/main" id="{9C08A079-60EB-AD48-B799-99C0FE178913}"/>
                </a:ext>
              </a:extLst>
            </p:cNvPr>
            <p:cNvSpPr txBox="1"/>
            <p:nvPr/>
          </p:nvSpPr>
          <p:spPr>
            <a:xfrm>
              <a:off x="7277671" y="4016559"/>
              <a:ext cx="1638602" cy="307777"/>
            </a:xfrm>
            <a:prstGeom prst="rect">
              <a:avLst/>
            </a:prstGeom>
            <a:noFill/>
          </p:spPr>
          <p:txBody>
            <a:bodyPr wrap="square" rtlCol="0">
              <a:spAutoFit/>
            </a:bodyPr>
            <a:lstStyle/>
            <a:p>
              <a:pPr algn="ctr"/>
              <a:r>
                <a:rPr lang="en-US" sz="1400" b="1" dirty="0">
                  <a:solidFill>
                    <a:schemeClr val="accent6"/>
                  </a:solidFill>
                  <a:ea typeface="Amazon Ember" panose="02000000000000000000" pitchFamily="2" charset="0"/>
                </a:rPr>
                <a:t>Predict 1</a:t>
              </a:r>
            </a:p>
          </p:txBody>
        </p:sp>
        <p:cxnSp>
          <p:nvCxnSpPr>
            <p:cNvPr id="133" name="Straight Arrow Connector 132">
              <a:extLst>
                <a:ext uri="{FF2B5EF4-FFF2-40B4-BE49-F238E27FC236}">
                  <a16:creationId xmlns:a16="http://schemas.microsoft.com/office/drawing/2014/main" id="{4E908E86-59C8-344E-AAD6-7C2B9E946D55}"/>
                </a:ext>
              </a:extLst>
            </p:cNvPr>
            <p:cNvCxnSpPr>
              <a:cxnSpLocks/>
            </p:cNvCxnSpPr>
            <p:nvPr/>
          </p:nvCxnSpPr>
          <p:spPr>
            <a:xfrm>
              <a:off x="7546224" y="4366317"/>
              <a:ext cx="1100461"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F2F3E129-D3CE-4D46-9141-198EC8F5D45A}"/>
              </a:ext>
            </a:extLst>
          </p:cNvPr>
          <p:cNvSpPr>
            <a:spLocks noGrp="1"/>
          </p:cNvSpPr>
          <p:nvPr>
            <p:ph type="sldNum" idx="97"/>
          </p:nvPr>
        </p:nvSpPr>
        <p:spPr/>
        <p:txBody>
          <a:bodyPr/>
          <a:lstStyle/>
          <a:p>
            <a:fld id="{86A8BF56-6CB3-514C-9A64-F39D95C9E25B}" type="slidenum">
              <a:rPr lang="en-US" smtClean="0"/>
              <a:pPr/>
              <a:t>35</a:t>
            </a:fld>
            <a:endParaRPr lang="en-US" dirty="0"/>
          </a:p>
        </p:txBody>
      </p:sp>
      <p:sp>
        <p:nvSpPr>
          <p:cNvPr id="5" name="Title 4">
            <a:extLst>
              <a:ext uri="{FF2B5EF4-FFF2-40B4-BE49-F238E27FC236}">
                <a16:creationId xmlns:a16="http://schemas.microsoft.com/office/drawing/2014/main" id="{88418837-65DC-4E92-B98D-F3FD1EA859D5}"/>
              </a:ext>
            </a:extLst>
          </p:cNvPr>
          <p:cNvSpPr>
            <a:spLocks noGrp="1"/>
          </p:cNvSpPr>
          <p:nvPr>
            <p:ph type="title" idx="1"/>
          </p:nvPr>
        </p:nvSpPr>
        <p:spPr/>
        <p:txBody>
          <a:bodyPr>
            <a:normAutofit fontScale="90000"/>
          </a:bodyPr>
          <a:lstStyle/>
          <a:p>
            <a:r>
              <a:rPr lang="en-US" dirty="0"/>
              <a:t>Source graphic: Evaluation: Classification step 1</a:t>
            </a:r>
          </a:p>
        </p:txBody>
      </p:sp>
      <p:sp>
        <p:nvSpPr>
          <p:cNvPr id="6" name="Content Placeholder 5">
            <a:extLst>
              <a:ext uri="{FF2B5EF4-FFF2-40B4-BE49-F238E27FC236}">
                <a16:creationId xmlns:a16="http://schemas.microsoft.com/office/drawing/2014/main" id="{66198F2C-295A-4536-32BF-82111FA9B350}"/>
              </a:ext>
            </a:extLst>
          </p:cNvPr>
          <p:cNvSpPr>
            <a:spLocks noGrp="1"/>
          </p:cNvSpPr>
          <p:nvPr>
            <p:ph idx="2"/>
          </p:nvPr>
        </p:nvSpPr>
        <p:spPr/>
        <p:txBody>
          <a:bodyPr/>
          <a:lstStyle/>
          <a:p>
            <a:endParaRPr lang="en-US"/>
          </a:p>
        </p:txBody>
      </p:sp>
    </p:spTree>
    <p:custDataLst>
      <p:tags r:id="rId1"/>
    </p:custDataLst>
    <p:extLst>
      <p:ext uri="{BB962C8B-B14F-4D97-AF65-F5344CB8AC3E}">
        <p14:creationId xmlns:p14="http://schemas.microsoft.com/office/powerpoint/2010/main" val="2128557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F45737-D74E-4D40-A7E4-2CF40FF3C1C1}"/>
              </a:ext>
            </a:extLst>
          </p:cNvPr>
          <p:cNvSpPr>
            <a:spLocks noGrp="1"/>
          </p:cNvSpPr>
          <p:nvPr>
            <p:ph type="sldNum" idx="97"/>
          </p:nvPr>
        </p:nvSpPr>
        <p:spPr/>
        <p:txBody>
          <a:bodyPr/>
          <a:lstStyle/>
          <a:p>
            <a:fld id="{86A8BF56-6CB3-514C-9A64-F39D95C9E25B}" type="slidenum">
              <a:rPr lang="en-US" smtClean="0"/>
              <a:pPr/>
              <a:t>36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Optimization in ML</a:t>
            </a:r>
          </a:p>
        </p:txBody>
      </p:sp>
      <p:sp>
        <p:nvSpPr>
          <p:cNvPr id="4" name="Content Placeholder 3">
            <a:extLst>
              <a:ext uri="{FF2B5EF4-FFF2-40B4-BE49-F238E27FC236}">
                <a16:creationId xmlns:a16="http://schemas.microsoft.com/office/drawing/2014/main" id="{CC8B3F7D-4E41-8778-4C04-FEDCB8D8AD87}"/>
              </a:ext>
            </a:extLst>
          </p:cNvPr>
          <p:cNvSpPr>
            <a:spLocks noGrp="1"/>
          </p:cNvSpPr>
          <p:nvPr>
            <p:ph idx="2"/>
          </p:nvPr>
        </p:nvSpPr>
        <p:spPr/>
        <p:txBody>
          <a:bodyPr/>
          <a:lstStyle/>
          <a:p>
            <a:endParaRPr lang="en-US"/>
          </a:p>
        </p:txBody>
      </p:sp>
      <p:grpSp>
        <p:nvGrpSpPr>
          <p:cNvPr id="7" name="Group 6">
            <a:extLst>
              <a:ext uri="{FF2B5EF4-FFF2-40B4-BE49-F238E27FC236}">
                <a16:creationId xmlns:a16="http://schemas.microsoft.com/office/drawing/2014/main" id="{3A1E3053-05FE-004B-9C97-4B3151E4B3CB}"/>
              </a:ext>
            </a:extLst>
          </p:cNvPr>
          <p:cNvGrpSpPr/>
          <p:nvPr/>
        </p:nvGrpSpPr>
        <p:grpSpPr>
          <a:xfrm>
            <a:off x="727525" y="2032549"/>
            <a:ext cx="9989636" cy="572161"/>
            <a:chOff x="537367" y="1727080"/>
            <a:chExt cx="9989636" cy="634252"/>
          </a:xfrm>
        </p:grpSpPr>
        <p:grpSp>
          <p:nvGrpSpPr>
            <p:cNvPr id="8" name="Group 7">
              <a:extLst>
                <a:ext uri="{FF2B5EF4-FFF2-40B4-BE49-F238E27FC236}">
                  <a16:creationId xmlns:a16="http://schemas.microsoft.com/office/drawing/2014/main" id="{C56E1231-F712-5442-A7B1-DF70FDCA3861}"/>
                </a:ext>
              </a:extLst>
            </p:cNvPr>
            <p:cNvGrpSpPr/>
            <p:nvPr/>
          </p:nvGrpSpPr>
          <p:grpSpPr>
            <a:xfrm>
              <a:off x="3446136" y="1727081"/>
              <a:ext cx="5875262" cy="634251"/>
              <a:chOff x="4226387" y="1717032"/>
              <a:chExt cx="5875262" cy="634251"/>
            </a:xfrm>
          </p:grpSpPr>
          <p:grpSp>
            <p:nvGrpSpPr>
              <p:cNvPr id="11" name="Group 10">
                <a:extLst>
                  <a:ext uri="{FF2B5EF4-FFF2-40B4-BE49-F238E27FC236}">
                    <a16:creationId xmlns:a16="http://schemas.microsoft.com/office/drawing/2014/main" id="{1C3743EB-8EF9-C641-BFEC-F3C71A48245D}"/>
                  </a:ext>
                </a:extLst>
              </p:cNvPr>
              <p:cNvGrpSpPr/>
              <p:nvPr/>
            </p:nvGrpSpPr>
            <p:grpSpPr>
              <a:xfrm>
                <a:off x="4226387" y="1810749"/>
                <a:ext cx="5875262" cy="388034"/>
                <a:chOff x="5461349" y="2974301"/>
                <a:chExt cx="5875262" cy="388034"/>
              </a:xfrm>
            </p:grpSpPr>
            <p:sp>
              <p:nvSpPr>
                <p:cNvPr id="14" name="Text Placeholder 4">
                  <a:extLst>
                    <a:ext uri="{FF2B5EF4-FFF2-40B4-BE49-F238E27FC236}">
                      <a16:creationId xmlns:a16="http://schemas.microsoft.com/office/drawing/2014/main" id="{D4105EA1-FE3A-8347-90B7-B7FE6A69BC02}"/>
                    </a:ext>
                  </a:extLst>
                </p:cNvPr>
                <p:cNvSpPr txBox="1">
                  <a:spLocks/>
                </p:cNvSpPr>
                <p:nvPr/>
              </p:nvSpPr>
              <p:spPr>
                <a:xfrm>
                  <a:off x="9886450" y="2974301"/>
                  <a:ext cx="1450161" cy="388034"/>
                </a:xfrm>
                <a:prstGeom prst="rect">
                  <a:avLst/>
                </a:prstGeom>
              </p:spPr>
              <p:txBody>
                <a:bodyPr vert="horz"/>
                <a:lstStyle>
                  <a:lvl1pPr marL="249500" indent="-249500" algn="l" defTabSz="997999" rtl="0" eaLnBrk="1" latinLnBrk="0" hangingPunct="1">
                    <a:lnSpc>
                      <a:spcPct val="100000"/>
                    </a:lnSpc>
                    <a:spcBef>
                      <a:spcPts val="800"/>
                    </a:spcBef>
                    <a:buFont typeface="Arial" panose="020B0604020202020204" pitchFamily="34" charset="0"/>
                    <a:buChar char="•"/>
                    <a:defRPr sz="3000" kern="1200">
                      <a:solidFill>
                        <a:schemeClr val="tx1"/>
                      </a:solidFill>
                      <a:latin typeface="+mn-lt"/>
                      <a:ea typeface="+mn-ea"/>
                      <a:cs typeface="+mn-cs"/>
                    </a:defRPr>
                  </a:lvl1pPr>
                  <a:lvl2pPr marL="685457" indent="-228486" algn="l" defTabSz="997999" rtl="0" eaLnBrk="1" latinLnBrk="0" hangingPunct="1">
                    <a:lnSpc>
                      <a:spcPct val="100000"/>
                    </a:lnSpc>
                    <a:spcBef>
                      <a:spcPts val="800"/>
                    </a:spcBef>
                    <a:buFont typeface="Wingdings" charset="2"/>
                    <a:buChar char="§"/>
                    <a:defRPr sz="2600" kern="1200">
                      <a:solidFill>
                        <a:schemeClr val="tx1"/>
                      </a:solidFill>
                      <a:latin typeface="+mn-lt"/>
                      <a:ea typeface="+mn-ea"/>
                      <a:cs typeface="+mn-cs"/>
                    </a:defRPr>
                  </a:lvl2pPr>
                  <a:lvl3pPr marL="1142428" indent="-228486" algn="l" defTabSz="997999" rtl="0" eaLnBrk="1" latinLnBrk="0" hangingPunct="1">
                    <a:lnSpc>
                      <a:spcPct val="100000"/>
                    </a:lnSpc>
                    <a:spcBef>
                      <a:spcPts val="800"/>
                    </a:spcBef>
                    <a:buFont typeface="Lucida Grande"/>
                    <a:buChar char="-"/>
                    <a:defRPr sz="2200" kern="1200">
                      <a:solidFill>
                        <a:schemeClr val="tx1"/>
                      </a:solidFill>
                      <a:latin typeface="+mn-lt"/>
                      <a:ea typeface="+mn-ea"/>
                      <a:cs typeface="+mn-cs"/>
                    </a:defRPr>
                  </a:lvl3pPr>
                  <a:lvl4pPr marL="1599399"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4pPr>
                  <a:lvl5pPr marL="2056370"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5pPr>
                  <a:lvl6pPr marL="2744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97999" rtl="0" eaLnBrk="1" fontAlgn="auto" latinLnBrk="0" hangingPunct="1">
                    <a:lnSpc>
                      <a:spcPct val="100000"/>
                    </a:lnSpc>
                    <a:spcBef>
                      <a:spcPts val="800"/>
                    </a:spcBef>
                    <a:spcAft>
                      <a:spcPts val="0"/>
                    </a:spcAft>
                    <a:buClrTx/>
                    <a:buSzTx/>
                    <a:buFont typeface="Arial" panose="020B0604020202020204" pitchFamily="34" charset="0"/>
                    <a:buNone/>
                    <a:tabLst/>
                    <a:defRPr/>
                  </a:pPr>
                  <a:endPar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5" name="Chevron 14">
                  <a:extLst>
                    <a:ext uri="{FF2B5EF4-FFF2-40B4-BE49-F238E27FC236}">
                      <a16:creationId xmlns:a16="http://schemas.microsoft.com/office/drawing/2014/main" id="{97D056E2-65B2-AA4C-AF2B-E2B497612767}"/>
                    </a:ext>
                  </a:extLst>
                </p:cNvPr>
                <p:cNvSpPr/>
                <p:nvPr/>
              </p:nvSpPr>
              <p:spPr>
                <a:xfrm>
                  <a:off x="5461349" y="3075588"/>
                  <a:ext cx="383059" cy="244243"/>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394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12" name="Rounded Rectangle 11">
                <a:extLst>
                  <a:ext uri="{FF2B5EF4-FFF2-40B4-BE49-F238E27FC236}">
                    <a16:creationId xmlns:a16="http://schemas.microsoft.com/office/drawing/2014/main" id="{CBB1ADBB-6B3B-C54F-88BE-42F2619819B7}"/>
                  </a:ext>
                </a:extLst>
              </p:cNvPr>
              <p:cNvSpPr/>
              <p:nvPr/>
            </p:nvSpPr>
            <p:spPr>
              <a:xfrm>
                <a:off x="4742568" y="1717032"/>
                <a:ext cx="3260212" cy="634251"/>
              </a:xfrm>
              <a:prstGeom prst="roundRect">
                <a:avLst/>
              </a:prstGeom>
              <a:solidFill>
                <a:schemeClr val="tx2"/>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Rules</a:t>
                </a:r>
              </a:p>
            </p:txBody>
          </p:sp>
          <p:sp>
            <p:nvSpPr>
              <p:cNvPr id="13" name="Chevron 12">
                <a:extLst>
                  <a:ext uri="{FF2B5EF4-FFF2-40B4-BE49-F238E27FC236}">
                    <a16:creationId xmlns:a16="http://schemas.microsoft.com/office/drawing/2014/main" id="{619AAB00-4B56-8B4D-A875-527FBD75DAE5}"/>
                  </a:ext>
                </a:extLst>
              </p:cNvPr>
              <p:cNvSpPr/>
              <p:nvPr/>
            </p:nvSpPr>
            <p:spPr>
              <a:xfrm>
                <a:off x="8135902" y="1912035"/>
                <a:ext cx="383059" cy="244243"/>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394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9" name="Rounded Rectangle 8">
              <a:extLst>
                <a:ext uri="{FF2B5EF4-FFF2-40B4-BE49-F238E27FC236}">
                  <a16:creationId xmlns:a16="http://schemas.microsoft.com/office/drawing/2014/main" id="{1729D9D1-BF1A-504F-9015-721817FE09DA}"/>
                </a:ext>
              </a:extLst>
            </p:cNvPr>
            <p:cNvSpPr/>
            <p:nvPr/>
          </p:nvSpPr>
          <p:spPr>
            <a:xfrm>
              <a:off x="537367" y="1727081"/>
              <a:ext cx="2775648" cy="634251"/>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Features</a:t>
              </a:r>
            </a:p>
          </p:txBody>
        </p:sp>
        <p:sp>
          <p:nvSpPr>
            <p:cNvPr id="10" name="Rounded Rectangle 9">
              <a:extLst>
                <a:ext uri="{FF2B5EF4-FFF2-40B4-BE49-F238E27FC236}">
                  <a16:creationId xmlns:a16="http://schemas.microsoft.com/office/drawing/2014/main" id="{090B39EE-2783-9D45-BED4-995804E87438}"/>
                </a:ext>
              </a:extLst>
            </p:cNvPr>
            <p:cNvSpPr/>
            <p:nvPr/>
          </p:nvSpPr>
          <p:spPr>
            <a:xfrm>
              <a:off x="7871237" y="1727080"/>
              <a:ext cx="2655766" cy="634251"/>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Target</a:t>
              </a:r>
            </a:p>
          </p:txBody>
        </p:sp>
      </p:grpSp>
      <p:grpSp>
        <p:nvGrpSpPr>
          <p:cNvPr id="16" name="Group 15">
            <a:extLst>
              <a:ext uri="{FF2B5EF4-FFF2-40B4-BE49-F238E27FC236}">
                <a16:creationId xmlns:a16="http://schemas.microsoft.com/office/drawing/2014/main" id="{5316DC97-F89C-CF43-B620-54ABF3C15943}"/>
              </a:ext>
            </a:extLst>
          </p:cNvPr>
          <p:cNvGrpSpPr/>
          <p:nvPr/>
        </p:nvGrpSpPr>
        <p:grpSpPr>
          <a:xfrm>
            <a:off x="727525" y="3895611"/>
            <a:ext cx="9989636" cy="572162"/>
            <a:chOff x="537367" y="1727079"/>
            <a:chExt cx="9989636" cy="634253"/>
          </a:xfrm>
        </p:grpSpPr>
        <p:grpSp>
          <p:nvGrpSpPr>
            <p:cNvPr id="17" name="Group 16">
              <a:extLst>
                <a:ext uri="{FF2B5EF4-FFF2-40B4-BE49-F238E27FC236}">
                  <a16:creationId xmlns:a16="http://schemas.microsoft.com/office/drawing/2014/main" id="{AFC41A83-2530-8B40-A262-54CEF8A9BDB2}"/>
                </a:ext>
              </a:extLst>
            </p:cNvPr>
            <p:cNvGrpSpPr/>
            <p:nvPr/>
          </p:nvGrpSpPr>
          <p:grpSpPr>
            <a:xfrm>
              <a:off x="3446136" y="1727080"/>
              <a:ext cx="5875262" cy="634251"/>
              <a:chOff x="4226387" y="1717031"/>
              <a:chExt cx="5875262" cy="634251"/>
            </a:xfrm>
          </p:grpSpPr>
          <p:grpSp>
            <p:nvGrpSpPr>
              <p:cNvPr id="20" name="Group 19">
                <a:extLst>
                  <a:ext uri="{FF2B5EF4-FFF2-40B4-BE49-F238E27FC236}">
                    <a16:creationId xmlns:a16="http://schemas.microsoft.com/office/drawing/2014/main" id="{214E8D63-CBED-2B4C-AE60-FFBD5688E1A3}"/>
                  </a:ext>
                </a:extLst>
              </p:cNvPr>
              <p:cNvGrpSpPr/>
              <p:nvPr/>
            </p:nvGrpSpPr>
            <p:grpSpPr>
              <a:xfrm>
                <a:off x="4226387" y="1810749"/>
                <a:ext cx="5875262" cy="388034"/>
                <a:chOff x="5461349" y="2974301"/>
                <a:chExt cx="5875262" cy="388034"/>
              </a:xfrm>
            </p:grpSpPr>
            <p:sp>
              <p:nvSpPr>
                <p:cNvPr id="23" name="Text Placeholder 4">
                  <a:extLst>
                    <a:ext uri="{FF2B5EF4-FFF2-40B4-BE49-F238E27FC236}">
                      <a16:creationId xmlns:a16="http://schemas.microsoft.com/office/drawing/2014/main" id="{3987748F-AAD6-184D-B3B6-154509680B8F}"/>
                    </a:ext>
                  </a:extLst>
                </p:cNvPr>
                <p:cNvSpPr txBox="1">
                  <a:spLocks/>
                </p:cNvSpPr>
                <p:nvPr/>
              </p:nvSpPr>
              <p:spPr>
                <a:xfrm>
                  <a:off x="9886450" y="2974301"/>
                  <a:ext cx="1450161" cy="388034"/>
                </a:xfrm>
                <a:prstGeom prst="rect">
                  <a:avLst/>
                </a:prstGeom>
              </p:spPr>
              <p:txBody>
                <a:bodyPr vert="horz"/>
                <a:lstStyle>
                  <a:lvl1pPr marL="249500" indent="-249500" algn="l" defTabSz="997999" rtl="0" eaLnBrk="1" latinLnBrk="0" hangingPunct="1">
                    <a:lnSpc>
                      <a:spcPct val="100000"/>
                    </a:lnSpc>
                    <a:spcBef>
                      <a:spcPts val="800"/>
                    </a:spcBef>
                    <a:buFont typeface="Arial" panose="020B0604020202020204" pitchFamily="34" charset="0"/>
                    <a:buChar char="•"/>
                    <a:defRPr sz="3000" kern="1200">
                      <a:solidFill>
                        <a:schemeClr val="tx1"/>
                      </a:solidFill>
                      <a:latin typeface="+mn-lt"/>
                      <a:ea typeface="+mn-ea"/>
                      <a:cs typeface="+mn-cs"/>
                    </a:defRPr>
                  </a:lvl1pPr>
                  <a:lvl2pPr marL="685457" indent="-228486" algn="l" defTabSz="997999" rtl="0" eaLnBrk="1" latinLnBrk="0" hangingPunct="1">
                    <a:lnSpc>
                      <a:spcPct val="100000"/>
                    </a:lnSpc>
                    <a:spcBef>
                      <a:spcPts val="800"/>
                    </a:spcBef>
                    <a:buFont typeface="Wingdings" charset="2"/>
                    <a:buChar char="§"/>
                    <a:defRPr sz="2600" kern="1200">
                      <a:solidFill>
                        <a:schemeClr val="tx1"/>
                      </a:solidFill>
                      <a:latin typeface="+mn-lt"/>
                      <a:ea typeface="+mn-ea"/>
                      <a:cs typeface="+mn-cs"/>
                    </a:defRPr>
                  </a:lvl2pPr>
                  <a:lvl3pPr marL="1142428" indent="-228486" algn="l" defTabSz="997999" rtl="0" eaLnBrk="1" latinLnBrk="0" hangingPunct="1">
                    <a:lnSpc>
                      <a:spcPct val="100000"/>
                    </a:lnSpc>
                    <a:spcBef>
                      <a:spcPts val="800"/>
                    </a:spcBef>
                    <a:buFont typeface="Lucida Grande"/>
                    <a:buChar char="-"/>
                    <a:defRPr sz="2200" kern="1200">
                      <a:solidFill>
                        <a:schemeClr val="tx1"/>
                      </a:solidFill>
                      <a:latin typeface="+mn-lt"/>
                      <a:ea typeface="+mn-ea"/>
                      <a:cs typeface="+mn-cs"/>
                    </a:defRPr>
                  </a:lvl3pPr>
                  <a:lvl4pPr marL="1599399"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4pPr>
                  <a:lvl5pPr marL="2056370"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5pPr>
                  <a:lvl6pPr marL="2744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97999" rtl="0" eaLnBrk="1" fontAlgn="auto" latinLnBrk="0" hangingPunct="1">
                    <a:lnSpc>
                      <a:spcPct val="100000"/>
                    </a:lnSpc>
                    <a:spcBef>
                      <a:spcPts val="800"/>
                    </a:spcBef>
                    <a:spcAft>
                      <a:spcPts val="0"/>
                    </a:spcAft>
                    <a:buClrTx/>
                    <a:buSzTx/>
                    <a:buFont typeface="Arial" panose="020B0604020202020204" pitchFamily="34" charset="0"/>
                    <a:buNone/>
                    <a:tabLst/>
                    <a:defRPr/>
                  </a:pPr>
                  <a:endPar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4" name="Chevron 23">
                  <a:extLst>
                    <a:ext uri="{FF2B5EF4-FFF2-40B4-BE49-F238E27FC236}">
                      <a16:creationId xmlns:a16="http://schemas.microsoft.com/office/drawing/2014/main" id="{5A20A3E3-3CE5-8540-9929-1118CD5F3ED5}"/>
                    </a:ext>
                  </a:extLst>
                </p:cNvPr>
                <p:cNvSpPr/>
                <p:nvPr/>
              </p:nvSpPr>
              <p:spPr>
                <a:xfrm>
                  <a:off x="5461349" y="3075586"/>
                  <a:ext cx="383059" cy="244243"/>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394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21" name="Rounded Rectangle 20">
                <a:extLst>
                  <a:ext uri="{FF2B5EF4-FFF2-40B4-BE49-F238E27FC236}">
                    <a16:creationId xmlns:a16="http://schemas.microsoft.com/office/drawing/2014/main" id="{AFEE420E-2B83-1E43-BC3B-BD0C7C0DCCC3}"/>
                  </a:ext>
                </a:extLst>
              </p:cNvPr>
              <p:cNvSpPr/>
              <p:nvPr/>
            </p:nvSpPr>
            <p:spPr>
              <a:xfrm>
                <a:off x="4742568" y="1717031"/>
                <a:ext cx="3260212" cy="634251"/>
              </a:xfrm>
              <a:prstGeom prst="roundRect">
                <a:avLst/>
              </a:prstGeom>
              <a:solidFill>
                <a:schemeClr val="tx2"/>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Rules</a:t>
                </a:r>
              </a:p>
            </p:txBody>
          </p:sp>
          <p:sp>
            <p:nvSpPr>
              <p:cNvPr id="22" name="Chevron 21">
                <a:extLst>
                  <a:ext uri="{FF2B5EF4-FFF2-40B4-BE49-F238E27FC236}">
                    <a16:creationId xmlns:a16="http://schemas.microsoft.com/office/drawing/2014/main" id="{B1846423-A531-9441-B876-34620E97F762}"/>
                  </a:ext>
                </a:extLst>
              </p:cNvPr>
              <p:cNvSpPr/>
              <p:nvPr/>
            </p:nvSpPr>
            <p:spPr>
              <a:xfrm>
                <a:off x="8135902" y="1912035"/>
                <a:ext cx="383059" cy="244243"/>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394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18" name="Rounded Rectangle 17">
              <a:extLst>
                <a:ext uri="{FF2B5EF4-FFF2-40B4-BE49-F238E27FC236}">
                  <a16:creationId xmlns:a16="http://schemas.microsoft.com/office/drawing/2014/main" id="{62719CD0-36B5-A046-96D4-CEFB19B52834}"/>
                </a:ext>
              </a:extLst>
            </p:cNvPr>
            <p:cNvSpPr/>
            <p:nvPr/>
          </p:nvSpPr>
          <p:spPr>
            <a:xfrm>
              <a:off x="537367" y="1727079"/>
              <a:ext cx="2775648" cy="634251"/>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Features</a:t>
              </a:r>
            </a:p>
          </p:txBody>
        </p:sp>
        <p:sp>
          <p:nvSpPr>
            <p:cNvPr id="19" name="Rounded Rectangle 18">
              <a:extLst>
                <a:ext uri="{FF2B5EF4-FFF2-40B4-BE49-F238E27FC236}">
                  <a16:creationId xmlns:a16="http://schemas.microsoft.com/office/drawing/2014/main" id="{A96D704D-4588-DF42-AFEF-8EED5E7AFF9A}"/>
                </a:ext>
              </a:extLst>
            </p:cNvPr>
            <p:cNvSpPr/>
            <p:nvPr/>
          </p:nvSpPr>
          <p:spPr>
            <a:xfrm>
              <a:off x="7871236" y="1727081"/>
              <a:ext cx="2655767" cy="634251"/>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Prediction</a:t>
              </a:r>
            </a:p>
          </p:txBody>
        </p:sp>
      </p:grpSp>
      <p:sp>
        <p:nvSpPr>
          <p:cNvPr id="25" name="Up-Down Arrow 24">
            <a:extLst>
              <a:ext uri="{FF2B5EF4-FFF2-40B4-BE49-F238E27FC236}">
                <a16:creationId xmlns:a16="http://schemas.microsoft.com/office/drawing/2014/main" id="{1A230973-8AF6-B04A-AF70-AF20DA7C134D}"/>
              </a:ext>
            </a:extLst>
          </p:cNvPr>
          <p:cNvSpPr/>
          <p:nvPr/>
        </p:nvSpPr>
        <p:spPr>
          <a:xfrm>
            <a:off x="9202994" y="2736974"/>
            <a:ext cx="400627" cy="1105610"/>
          </a:xfrm>
          <a:prstGeom prst="up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26" name="TextBox 25">
            <a:extLst>
              <a:ext uri="{FF2B5EF4-FFF2-40B4-BE49-F238E27FC236}">
                <a16:creationId xmlns:a16="http://schemas.microsoft.com/office/drawing/2014/main" id="{3A78F8E1-B20E-4A4B-9EB1-254CF7060E22}"/>
              </a:ext>
            </a:extLst>
          </p:cNvPr>
          <p:cNvSpPr txBox="1"/>
          <p:nvPr/>
        </p:nvSpPr>
        <p:spPr>
          <a:xfrm>
            <a:off x="9603621" y="3087215"/>
            <a:ext cx="239173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tx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Difference = error</a:t>
            </a:r>
          </a:p>
        </p:txBody>
      </p:sp>
    </p:spTree>
    <p:extLst>
      <p:ext uri="{BB962C8B-B14F-4D97-AF65-F5344CB8AC3E}">
        <p14:creationId xmlns:p14="http://schemas.microsoft.com/office/powerpoint/2010/main" val="3174886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6D5B19-A49E-469A-AA82-482C7C97C5B0}"/>
              </a:ext>
            </a:extLst>
          </p:cNvPr>
          <p:cNvSpPr>
            <a:spLocks noGrp="1"/>
          </p:cNvSpPr>
          <p:nvPr>
            <p:ph type="sldNum" idx="97"/>
          </p:nvPr>
        </p:nvSpPr>
        <p:spPr/>
        <p:txBody>
          <a:bodyPr/>
          <a:lstStyle/>
          <a:p>
            <a:fld id="{86A8BF56-6CB3-514C-9A64-F39D95C9E25B}" type="slidenum">
              <a:rPr lang="en-US" smtClean="0"/>
              <a:pPr/>
              <a:t>37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Gradient descent method</a:t>
            </a:r>
          </a:p>
        </p:txBody>
      </p:sp>
      <p:sp>
        <p:nvSpPr>
          <p:cNvPr id="5" name="Content Placeholder 4">
            <a:extLst>
              <a:ext uri="{FF2B5EF4-FFF2-40B4-BE49-F238E27FC236}">
                <a16:creationId xmlns:a16="http://schemas.microsoft.com/office/drawing/2014/main" id="{36798834-5510-6F3D-1FE3-4C71AFBE0E8C}"/>
              </a:ext>
            </a:extLst>
          </p:cNvPr>
          <p:cNvSpPr>
            <a:spLocks noGrp="1"/>
          </p:cNvSpPr>
          <p:nvPr>
            <p:ph idx="2"/>
          </p:nvPr>
        </p:nvSpPr>
        <p:spPr/>
        <p:txBody>
          <a:bodyPr/>
          <a:lstStyle/>
          <a:p>
            <a:endParaRPr lang="en-US"/>
          </a:p>
        </p:txBody>
      </p:sp>
      <p:grpSp>
        <p:nvGrpSpPr>
          <p:cNvPr id="3" name="Group 2">
            <a:extLst>
              <a:ext uri="{FF2B5EF4-FFF2-40B4-BE49-F238E27FC236}">
                <a16:creationId xmlns:a16="http://schemas.microsoft.com/office/drawing/2014/main" id="{EB4F8CA2-C282-4166-8DF4-5752E49AD1C9}"/>
              </a:ext>
            </a:extLst>
          </p:cNvPr>
          <p:cNvGrpSpPr/>
          <p:nvPr/>
        </p:nvGrpSpPr>
        <p:grpSpPr>
          <a:xfrm>
            <a:off x="8749855" y="3328388"/>
            <a:ext cx="3186183" cy="3171424"/>
            <a:chOff x="8749855" y="3328388"/>
            <a:chExt cx="3186183" cy="3171424"/>
          </a:xfrm>
        </p:grpSpPr>
        <p:cxnSp>
          <p:nvCxnSpPr>
            <p:cNvPr id="32" name="Straight Arrow Connector 31"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9FA9D7AC-471C-E549-ABD7-AE0874965E12}"/>
                </a:ext>
              </a:extLst>
            </p:cNvPr>
            <p:cNvCxnSpPr>
              <a:cxnSpLocks/>
            </p:cNvCxnSpPr>
            <p:nvPr/>
          </p:nvCxnSpPr>
          <p:spPr>
            <a:xfrm>
              <a:off x="9467158" y="6066786"/>
              <a:ext cx="24688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4DB29A63-D2B6-6940-9E16-00B474216695}"/>
                </a:ext>
              </a:extLst>
            </p:cNvPr>
            <p:cNvCxnSpPr>
              <a:cxnSpLocks/>
            </p:cNvCxnSpPr>
            <p:nvPr/>
          </p:nvCxnSpPr>
          <p:spPr>
            <a:xfrm flipV="1">
              <a:off x="9467158" y="3601890"/>
              <a:ext cx="0" cy="24688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Arc 33"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7ADFEBB9-A5FA-184E-8012-A29C49A2695C}"/>
                </a:ext>
              </a:extLst>
            </p:cNvPr>
            <p:cNvSpPr/>
            <p:nvPr/>
          </p:nvSpPr>
          <p:spPr>
            <a:xfrm rot="5400000">
              <a:off x="9420569" y="3643531"/>
              <a:ext cx="2720814" cy="2090527"/>
            </a:xfrm>
            <a:prstGeom prst="arc">
              <a:avLst>
                <a:gd name="adj1" fmla="val 16165107"/>
                <a:gd name="adj2" fmla="val 54846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35" name="Oval 34"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B80AAB35-D5EE-3347-B2B1-8E899CFE479B}"/>
                </a:ext>
              </a:extLst>
            </p:cNvPr>
            <p:cNvSpPr/>
            <p:nvPr/>
          </p:nvSpPr>
          <p:spPr>
            <a:xfrm>
              <a:off x="9771296" y="4861071"/>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cxnSp>
          <p:nvCxnSpPr>
            <p:cNvPr id="36" name="Straight Arrow Connector 35"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F634A171-5A4D-D940-BC1E-3421C7F2AB38}"/>
                </a:ext>
              </a:extLst>
            </p:cNvPr>
            <p:cNvCxnSpPr>
              <a:cxnSpLocks/>
            </p:cNvCxnSpPr>
            <p:nvPr/>
          </p:nvCxnSpPr>
          <p:spPr>
            <a:xfrm>
              <a:off x="9868088" y="5041291"/>
              <a:ext cx="46794" cy="252901"/>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E3F53A75-DC7C-024D-BA20-B2C598B7786D}"/>
                </a:ext>
              </a:extLst>
            </p:cNvPr>
            <p:cNvCxnSpPr>
              <a:cxnSpLocks/>
            </p:cNvCxnSpPr>
            <p:nvPr/>
          </p:nvCxnSpPr>
          <p:spPr>
            <a:xfrm>
              <a:off x="9913299" y="5288935"/>
              <a:ext cx="81754" cy="172497"/>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FC6B3D5A-D967-9F44-AA1D-672BE34C1242}"/>
                </a:ext>
              </a:extLst>
            </p:cNvPr>
            <p:cNvCxnSpPr>
              <a:cxnSpLocks/>
            </p:cNvCxnSpPr>
            <p:nvPr/>
          </p:nvCxnSpPr>
          <p:spPr>
            <a:xfrm>
              <a:off x="10002596" y="5465338"/>
              <a:ext cx="87668" cy="14086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5548E523-345C-5A4F-979B-7284F9C432A1}"/>
                </a:ext>
              </a:extLst>
            </p:cNvPr>
            <p:cNvCxnSpPr>
              <a:cxnSpLocks/>
            </p:cNvCxnSpPr>
            <p:nvPr/>
          </p:nvCxnSpPr>
          <p:spPr>
            <a:xfrm>
              <a:off x="10107264" y="5606203"/>
              <a:ext cx="92639" cy="9619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7571796B-18E2-AF4F-A86E-E7C105F81976}"/>
                </a:ext>
              </a:extLst>
            </p:cNvPr>
            <p:cNvCxnSpPr>
              <a:cxnSpLocks/>
            </p:cNvCxnSpPr>
            <p:nvPr/>
          </p:nvCxnSpPr>
          <p:spPr>
            <a:xfrm>
              <a:off x="10216120" y="5715059"/>
              <a:ext cx="92639" cy="9619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C4713C13-9B36-EA47-8FC5-010EFF2D3B8B}"/>
                    </a:ext>
                  </a:extLst>
                </p:cNvPr>
                <p:cNvSpPr txBox="1"/>
                <p:nvPr/>
              </p:nvSpPr>
              <p:spPr>
                <a:xfrm>
                  <a:off x="8749855" y="4510523"/>
                  <a:ext cx="741037"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41" name="TextBox 40"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C4713C13-9B36-EA47-8FC5-010EFF2D3B8B}"/>
                    </a:ext>
                  </a:extLst>
                </p:cNvPr>
                <p:cNvSpPr txBox="1">
                  <a:spLocks noRot="1" noChangeAspect="1" noMove="1" noResize="1" noEditPoints="1" noAdjustHandles="1" noChangeArrowheads="1" noChangeShapeType="1" noTextEdit="1"/>
                </p:cNvSpPr>
                <p:nvPr/>
              </p:nvSpPr>
              <p:spPr>
                <a:xfrm>
                  <a:off x="8749855" y="4510523"/>
                  <a:ext cx="741037" cy="369332"/>
                </a:xfrm>
                <a:prstGeom prst="rect">
                  <a:avLst/>
                </a:prstGeom>
                <a:blipFill>
                  <a:blip r:embed="rId3"/>
                  <a:stretch>
                    <a:fillRect l="-13934" r="-13934" b="-32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A59C4110-7B46-CD44-BB29-BED85472E108}"/>
                    </a:ext>
                  </a:extLst>
                </p:cNvPr>
                <p:cNvSpPr txBox="1"/>
                <p:nvPr/>
              </p:nvSpPr>
              <p:spPr>
                <a:xfrm>
                  <a:off x="10622862" y="6130480"/>
                  <a:ext cx="305596"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42" name="TextBox 41"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A59C4110-7B46-CD44-BB29-BED85472E108}"/>
                    </a:ext>
                  </a:extLst>
                </p:cNvPr>
                <p:cNvSpPr txBox="1">
                  <a:spLocks noRot="1" noChangeAspect="1" noMove="1" noResize="1" noEditPoints="1" noAdjustHandles="1" noChangeArrowheads="1" noChangeShapeType="1" noTextEdit="1"/>
                </p:cNvSpPr>
                <p:nvPr/>
              </p:nvSpPr>
              <p:spPr>
                <a:xfrm>
                  <a:off x="10622862" y="6130480"/>
                  <a:ext cx="305596" cy="369332"/>
                </a:xfrm>
                <a:prstGeom prst="rect">
                  <a:avLst/>
                </a:prstGeom>
                <a:blipFill>
                  <a:blip r:embed="rId4"/>
                  <a:stretch>
                    <a:fillRect l="-14000" r="-10000"/>
                  </a:stretch>
                </a:blipFill>
              </p:spPr>
              <p:txBody>
                <a:bodyPr/>
                <a:lstStyle/>
                <a:p>
                  <a:r>
                    <a:rPr lang="en-US">
                      <a:noFill/>
                    </a:rPr>
                    <a:t> </a:t>
                  </a:r>
                </a:p>
              </p:txBody>
            </p:sp>
          </mc:Fallback>
        </mc:AlternateContent>
      </p:grpSp>
    </p:spTree>
    <p:extLst>
      <p:ext uri="{BB962C8B-B14F-4D97-AF65-F5344CB8AC3E}">
        <p14:creationId xmlns:p14="http://schemas.microsoft.com/office/powerpoint/2010/main" val="4094115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A28E38F-EDBA-40D5-B31E-1DC3E4DABE22}"/>
              </a:ext>
            </a:extLst>
          </p:cNvPr>
          <p:cNvSpPr>
            <a:spLocks noGrp="1"/>
          </p:cNvSpPr>
          <p:nvPr>
            <p:ph type="sldNum" idx="97"/>
          </p:nvPr>
        </p:nvSpPr>
        <p:spPr/>
        <p:txBody>
          <a:bodyPr/>
          <a:lstStyle/>
          <a:p>
            <a:fld id="{86A8BF56-6CB3-514C-9A64-F39D95C9E25B}" type="slidenum">
              <a:rPr lang="en-US" smtClean="0"/>
              <a:t>38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Review: Underfitting</a:t>
            </a:r>
            <a:endParaRPr lang="en-US" dirty="0">
              <a:latin typeface="+mj-lt"/>
              <a:ea typeface="Amazon Ember" panose="020B0603020204020204" pitchFamily="34" charset="0"/>
              <a:cs typeface="Amazon Ember" panose="020B0603020204020204" pitchFamily="34" charset="0"/>
            </a:endParaRPr>
          </a:p>
        </p:txBody>
      </p:sp>
      <p:sp>
        <p:nvSpPr>
          <p:cNvPr id="4" name="Content Placeholder 3">
            <a:extLst>
              <a:ext uri="{FF2B5EF4-FFF2-40B4-BE49-F238E27FC236}">
                <a16:creationId xmlns:a16="http://schemas.microsoft.com/office/drawing/2014/main" id="{98BC95CE-0BE2-5E02-0531-754AC2A4B781}"/>
              </a:ext>
            </a:extLst>
          </p:cNvPr>
          <p:cNvSpPr>
            <a:spLocks noGrp="1"/>
          </p:cNvSpPr>
          <p:nvPr>
            <p:ph idx="2"/>
          </p:nvPr>
        </p:nvSpPr>
        <p:spPr/>
        <p:txBody>
          <a:bodyPr/>
          <a:lstStyle/>
          <a:p>
            <a:endParaRPr lang="en-US"/>
          </a:p>
        </p:txBody>
      </p:sp>
      <p:grpSp>
        <p:nvGrpSpPr>
          <p:cNvPr id="6" name="Group 5" descr="Points belonging to two different classes plotted, with a linear classifier separating the two classes.">
            <a:extLst>
              <a:ext uri="{FF2B5EF4-FFF2-40B4-BE49-F238E27FC236}">
                <a16:creationId xmlns:a16="http://schemas.microsoft.com/office/drawing/2014/main" id="{62F17B13-DC90-4E6F-7F0A-C4320DEFCB4E}"/>
              </a:ext>
            </a:extLst>
          </p:cNvPr>
          <p:cNvGrpSpPr/>
          <p:nvPr/>
        </p:nvGrpSpPr>
        <p:grpSpPr>
          <a:xfrm>
            <a:off x="330675" y="3055870"/>
            <a:ext cx="4776237" cy="2833566"/>
            <a:chOff x="330675" y="3110390"/>
            <a:chExt cx="4776237" cy="2833566"/>
          </a:xfrm>
        </p:grpSpPr>
        <p:grpSp>
          <p:nvGrpSpPr>
            <p:cNvPr id="7" name="Group 6">
              <a:extLst>
                <a:ext uri="{FF2B5EF4-FFF2-40B4-BE49-F238E27FC236}">
                  <a16:creationId xmlns:a16="http://schemas.microsoft.com/office/drawing/2014/main" id="{F41D0C75-C788-B356-F40D-3E3C1E95C3AD}"/>
                </a:ext>
              </a:extLst>
            </p:cNvPr>
            <p:cNvGrpSpPr/>
            <p:nvPr/>
          </p:nvGrpSpPr>
          <p:grpSpPr>
            <a:xfrm>
              <a:off x="735088" y="3829958"/>
              <a:ext cx="4320647" cy="1789854"/>
              <a:chOff x="6493683" y="3860194"/>
              <a:chExt cx="4320647" cy="1789854"/>
            </a:xfrm>
          </p:grpSpPr>
          <p:grpSp>
            <p:nvGrpSpPr>
              <p:cNvPr id="23" name="Group 22">
                <a:extLst>
                  <a:ext uri="{FF2B5EF4-FFF2-40B4-BE49-F238E27FC236}">
                    <a16:creationId xmlns:a16="http://schemas.microsoft.com/office/drawing/2014/main" id="{41C5D851-5787-B5F1-4185-EB13E8675981}"/>
                  </a:ext>
                </a:extLst>
              </p:cNvPr>
              <p:cNvGrpSpPr/>
              <p:nvPr/>
            </p:nvGrpSpPr>
            <p:grpSpPr>
              <a:xfrm>
                <a:off x="6493683" y="3860194"/>
                <a:ext cx="4320647" cy="1789854"/>
                <a:chOff x="6500798" y="1410313"/>
                <a:chExt cx="4320647" cy="1789854"/>
              </a:xfrm>
            </p:grpSpPr>
            <p:sp>
              <p:nvSpPr>
                <p:cNvPr id="30" name="5-Point Star 29">
                  <a:extLst>
                    <a:ext uri="{FF2B5EF4-FFF2-40B4-BE49-F238E27FC236}">
                      <a16:creationId xmlns:a16="http://schemas.microsoft.com/office/drawing/2014/main" id="{D6AAA4D9-1D5A-D02D-3084-6789C5017043}"/>
                    </a:ext>
                  </a:extLst>
                </p:cNvPr>
                <p:cNvSpPr/>
                <p:nvPr/>
              </p:nvSpPr>
              <p:spPr>
                <a:xfrm>
                  <a:off x="6756706" y="1767732"/>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1" name="5-Point Star 30">
                  <a:extLst>
                    <a:ext uri="{FF2B5EF4-FFF2-40B4-BE49-F238E27FC236}">
                      <a16:creationId xmlns:a16="http://schemas.microsoft.com/office/drawing/2014/main" id="{494F8623-EEE6-CF49-9E93-02BF013BE2FD}"/>
                    </a:ext>
                  </a:extLst>
                </p:cNvPr>
                <p:cNvSpPr/>
                <p:nvPr/>
              </p:nvSpPr>
              <p:spPr>
                <a:xfrm>
                  <a:off x="6825433" y="2143209"/>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3" name="5-Point Star 42">
                  <a:extLst>
                    <a:ext uri="{FF2B5EF4-FFF2-40B4-BE49-F238E27FC236}">
                      <a16:creationId xmlns:a16="http://schemas.microsoft.com/office/drawing/2014/main" id="{0ED2546A-642B-B4ED-77BC-28582A42D536}"/>
                    </a:ext>
                  </a:extLst>
                </p:cNvPr>
                <p:cNvSpPr/>
                <p:nvPr/>
              </p:nvSpPr>
              <p:spPr>
                <a:xfrm>
                  <a:off x="7219146" y="2475447"/>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4" name="5-Point Star 43">
                  <a:extLst>
                    <a:ext uri="{FF2B5EF4-FFF2-40B4-BE49-F238E27FC236}">
                      <a16:creationId xmlns:a16="http://schemas.microsoft.com/office/drawing/2014/main" id="{AA3A2D79-B43D-1260-AD4A-179F80663D2D}"/>
                    </a:ext>
                  </a:extLst>
                </p:cNvPr>
                <p:cNvSpPr/>
                <p:nvPr/>
              </p:nvSpPr>
              <p:spPr>
                <a:xfrm>
                  <a:off x="6843740" y="2719380"/>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5" name="5-Point Star 44">
                  <a:extLst>
                    <a:ext uri="{FF2B5EF4-FFF2-40B4-BE49-F238E27FC236}">
                      <a16:creationId xmlns:a16="http://schemas.microsoft.com/office/drawing/2014/main" id="{BB9C0664-9789-C6DF-BE7E-247619353E2A}"/>
                    </a:ext>
                  </a:extLst>
                </p:cNvPr>
                <p:cNvSpPr/>
                <p:nvPr/>
              </p:nvSpPr>
              <p:spPr>
                <a:xfrm>
                  <a:off x="7244392" y="207759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6" name="5-Point Star 45">
                  <a:extLst>
                    <a:ext uri="{FF2B5EF4-FFF2-40B4-BE49-F238E27FC236}">
                      <a16:creationId xmlns:a16="http://schemas.microsoft.com/office/drawing/2014/main" id="{28BA6CCB-23FC-9DD4-39AD-66ECD12ECAE9}"/>
                    </a:ext>
                  </a:extLst>
                </p:cNvPr>
                <p:cNvSpPr/>
                <p:nvPr/>
              </p:nvSpPr>
              <p:spPr>
                <a:xfrm>
                  <a:off x="7599479" y="2728374"/>
                  <a:ext cx="365097" cy="316241"/>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7" name="5-Point Star 46">
                  <a:extLst>
                    <a:ext uri="{FF2B5EF4-FFF2-40B4-BE49-F238E27FC236}">
                      <a16:creationId xmlns:a16="http://schemas.microsoft.com/office/drawing/2014/main" id="{2CAC9699-29D7-6AE4-4501-4C890ABDA300}"/>
                    </a:ext>
                  </a:extLst>
                </p:cNvPr>
                <p:cNvSpPr/>
                <p:nvPr/>
              </p:nvSpPr>
              <p:spPr>
                <a:xfrm>
                  <a:off x="8056281" y="2675259"/>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8" name="5-Point Star 47">
                  <a:extLst>
                    <a:ext uri="{FF2B5EF4-FFF2-40B4-BE49-F238E27FC236}">
                      <a16:creationId xmlns:a16="http://schemas.microsoft.com/office/drawing/2014/main" id="{78918989-E2C7-68FB-A850-953980641466}"/>
                    </a:ext>
                  </a:extLst>
                </p:cNvPr>
                <p:cNvSpPr/>
                <p:nvPr/>
              </p:nvSpPr>
              <p:spPr>
                <a:xfrm>
                  <a:off x="7340622" y="1708126"/>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9" name="5-Point Star 48">
                  <a:extLst>
                    <a:ext uri="{FF2B5EF4-FFF2-40B4-BE49-F238E27FC236}">
                      <a16:creationId xmlns:a16="http://schemas.microsoft.com/office/drawing/2014/main" id="{9F18CEC7-0BEA-14BC-B80C-5FBABCFE7764}"/>
                    </a:ext>
                  </a:extLst>
                </p:cNvPr>
                <p:cNvSpPr/>
                <p:nvPr/>
              </p:nvSpPr>
              <p:spPr>
                <a:xfrm>
                  <a:off x="8067774" y="160423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0" name="5-Point Star 49">
                  <a:extLst>
                    <a:ext uri="{FF2B5EF4-FFF2-40B4-BE49-F238E27FC236}">
                      <a16:creationId xmlns:a16="http://schemas.microsoft.com/office/drawing/2014/main" id="{CDDD373E-293B-F9AF-89E1-24973B97CFDF}"/>
                    </a:ext>
                  </a:extLst>
                </p:cNvPr>
                <p:cNvSpPr/>
                <p:nvPr/>
              </p:nvSpPr>
              <p:spPr>
                <a:xfrm>
                  <a:off x="7593213" y="2083691"/>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1" name="Flowchart: Connector 42">
                  <a:extLst>
                    <a:ext uri="{FF2B5EF4-FFF2-40B4-BE49-F238E27FC236}">
                      <a16:creationId xmlns:a16="http://schemas.microsoft.com/office/drawing/2014/main" id="{E81B50C3-B260-A103-F1A2-72C9C3B8892F}"/>
                    </a:ext>
                  </a:extLst>
                </p:cNvPr>
                <p:cNvSpPr/>
                <p:nvPr/>
              </p:nvSpPr>
              <p:spPr>
                <a:xfrm>
                  <a:off x="9278020" y="219057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2" name="5-Point Star 51">
                  <a:extLst>
                    <a:ext uri="{FF2B5EF4-FFF2-40B4-BE49-F238E27FC236}">
                      <a16:creationId xmlns:a16="http://schemas.microsoft.com/office/drawing/2014/main" id="{A7B42775-D3D1-8D64-9B23-3C677618FEBD}"/>
                    </a:ext>
                  </a:extLst>
                </p:cNvPr>
                <p:cNvSpPr/>
                <p:nvPr/>
              </p:nvSpPr>
              <p:spPr>
                <a:xfrm>
                  <a:off x="7885366" y="235550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3" name="Flowchart: Connector 44">
                  <a:extLst>
                    <a:ext uri="{FF2B5EF4-FFF2-40B4-BE49-F238E27FC236}">
                      <a16:creationId xmlns:a16="http://schemas.microsoft.com/office/drawing/2014/main" id="{0CAAC005-9307-A0C6-EB7E-B80F364FC88C}"/>
                    </a:ext>
                  </a:extLst>
                </p:cNvPr>
                <p:cNvSpPr/>
                <p:nvPr/>
              </p:nvSpPr>
              <p:spPr>
                <a:xfrm>
                  <a:off x="8649345" y="2263709"/>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4" name="Flowchart: Connector 45">
                  <a:extLst>
                    <a:ext uri="{FF2B5EF4-FFF2-40B4-BE49-F238E27FC236}">
                      <a16:creationId xmlns:a16="http://schemas.microsoft.com/office/drawing/2014/main" id="{A1EDAC47-D5E5-C447-80C4-9FEAE364003E}"/>
                    </a:ext>
                  </a:extLst>
                </p:cNvPr>
                <p:cNvSpPr/>
                <p:nvPr/>
              </p:nvSpPr>
              <p:spPr>
                <a:xfrm>
                  <a:off x="8685912" y="2022381"/>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5" name="Flowchart: Connector 46">
                  <a:extLst>
                    <a:ext uri="{FF2B5EF4-FFF2-40B4-BE49-F238E27FC236}">
                      <a16:creationId xmlns:a16="http://schemas.microsoft.com/office/drawing/2014/main" id="{8336A4A3-6423-F0C9-2602-5EB42E237668}"/>
                    </a:ext>
                  </a:extLst>
                </p:cNvPr>
                <p:cNvSpPr/>
                <p:nvPr/>
              </p:nvSpPr>
              <p:spPr>
                <a:xfrm>
                  <a:off x="8847081" y="2444873"/>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6" name="Flowchart: Connector 47">
                  <a:extLst>
                    <a:ext uri="{FF2B5EF4-FFF2-40B4-BE49-F238E27FC236}">
                      <a16:creationId xmlns:a16="http://schemas.microsoft.com/office/drawing/2014/main" id="{0B85DE1E-61C8-B2F8-BB26-EFD77E03233F}"/>
                    </a:ext>
                  </a:extLst>
                </p:cNvPr>
                <p:cNvSpPr/>
                <p:nvPr/>
              </p:nvSpPr>
              <p:spPr>
                <a:xfrm>
                  <a:off x="8523102" y="288552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7" name="Flowchart: Connector 71">
                  <a:extLst>
                    <a:ext uri="{FF2B5EF4-FFF2-40B4-BE49-F238E27FC236}">
                      <a16:creationId xmlns:a16="http://schemas.microsoft.com/office/drawing/2014/main" id="{1AA8CF0F-81FB-2E31-31A1-A7D57D8822D2}"/>
                    </a:ext>
                  </a:extLst>
                </p:cNvPr>
                <p:cNvSpPr/>
                <p:nvPr/>
              </p:nvSpPr>
              <p:spPr>
                <a:xfrm>
                  <a:off x="8510667" y="153786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8" name="Flowchart: Connector 72">
                  <a:extLst>
                    <a:ext uri="{FF2B5EF4-FFF2-40B4-BE49-F238E27FC236}">
                      <a16:creationId xmlns:a16="http://schemas.microsoft.com/office/drawing/2014/main" id="{EA7E7341-3966-11A0-EC2A-C75CC66A900F}"/>
                    </a:ext>
                  </a:extLst>
                </p:cNvPr>
                <p:cNvSpPr/>
                <p:nvPr/>
              </p:nvSpPr>
              <p:spPr>
                <a:xfrm>
                  <a:off x="8964799" y="168440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59" name="Straight Connector 58">
                  <a:extLst>
                    <a:ext uri="{FF2B5EF4-FFF2-40B4-BE49-F238E27FC236}">
                      <a16:creationId xmlns:a16="http://schemas.microsoft.com/office/drawing/2014/main" id="{E5224543-D096-C25C-89D1-25E96C693F9A}"/>
                    </a:ext>
                  </a:extLst>
                </p:cNvPr>
                <p:cNvCxnSpPr/>
                <p:nvPr/>
              </p:nvCxnSpPr>
              <p:spPr>
                <a:xfrm flipV="1">
                  <a:off x="6500798" y="1410313"/>
                  <a:ext cx="0" cy="1789854"/>
                </a:xfrm>
                <a:prstGeom prst="line">
                  <a:avLst/>
                </a:prstGeom>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10CB057-BD00-153A-DA8A-CC5126565FA9}"/>
                    </a:ext>
                  </a:extLst>
                </p:cNvPr>
                <p:cNvCxnSpPr/>
                <p:nvPr/>
              </p:nvCxnSpPr>
              <p:spPr>
                <a:xfrm>
                  <a:off x="6500799" y="3189631"/>
                  <a:ext cx="4320646" cy="0"/>
                </a:xfrm>
                <a:prstGeom prst="line">
                  <a:avLst/>
                </a:prstGeom>
                <a:ln>
                  <a:solidFill>
                    <a:srgbClr val="51504F"/>
                  </a:solidFill>
                </a:ln>
              </p:spPr>
              <p:style>
                <a:lnRef idx="1">
                  <a:schemeClr val="accent1"/>
                </a:lnRef>
                <a:fillRef idx="0">
                  <a:schemeClr val="accent1"/>
                </a:fillRef>
                <a:effectRef idx="0">
                  <a:schemeClr val="accent1"/>
                </a:effectRef>
                <a:fontRef idx="minor">
                  <a:schemeClr val="tx1"/>
                </a:fontRef>
              </p:style>
            </p:cxnSp>
            <p:sp>
              <p:nvSpPr>
                <p:cNvPr id="61" name="Flowchart: Connector 83">
                  <a:extLst>
                    <a:ext uri="{FF2B5EF4-FFF2-40B4-BE49-F238E27FC236}">
                      <a16:creationId xmlns:a16="http://schemas.microsoft.com/office/drawing/2014/main" id="{F1A24E68-E6CF-9682-5FBB-78FBCF2F9534}"/>
                    </a:ext>
                  </a:extLst>
                </p:cNvPr>
                <p:cNvSpPr/>
                <p:nvPr/>
              </p:nvSpPr>
              <p:spPr>
                <a:xfrm>
                  <a:off x="9698534" y="2248877"/>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2" name="Flowchart: Connector 84">
                  <a:extLst>
                    <a:ext uri="{FF2B5EF4-FFF2-40B4-BE49-F238E27FC236}">
                      <a16:creationId xmlns:a16="http://schemas.microsoft.com/office/drawing/2014/main" id="{44C605CF-6F3C-3917-0D0B-F5ED44E09B01}"/>
                    </a:ext>
                  </a:extLst>
                </p:cNvPr>
                <p:cNvSpPr/>
                <p:nvPr/>
              </p:nvSpPr>
              <p:spPr>
                <a:xfrm>
                  <a:off x="9582740" y="249529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3" name="Flowchart: Connector 85">
                  <a:extLst>
                    <a:ext uri="{FF2B5EF4-FFF2-40B4-BE49-F238E27FC236}">
                      <a16:creationId xmlns:a16="http://schemas.microsoft.com/office/drawing/2014/main" id="{B44BC063-DD06-5B42-8ECC-FEB2D273768B}"/>
                    </a:ext>
                  </a:extLst>
                </p:cNvPr>
                <p:cNvSpPr/>
                <p:nvPr/>
              </p:nvSpPr>
              <p:spPr>
                <a:xfrm>
                  <a:off x="9351153" y="2783553"/>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4" name="Flowchart: Connector 86">
                  <a:extLst>
                    <a:ext uri="{FF2B5EF4-FFF2-40B4-BE49-F238E27FC236}">
                      <a16:creationId xmlns:a16="http://schemas.microsoft.com/office/drawing/2014/main" id="{F758C575-9F05-48EA-1926-C90060C4B634}"/>
                    </a:ext>
                  </a:extLst>
                </p:cNvPr>
                <p:cNvSpPr/>
                <p:nvPr/>
              </p:nvSpPr>
              <p:spPr>
                <a:xfrm>
                  <a:off x="9069614" y="250812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24" name="5-Point Star 23">
                <a:extLst>
                  <a:ext uri="{FF2B5EF4-FFF2-40B4-BE49-F238E27FC236}">
                    <a16:creationId xmlns:a16="http://schemas.microsoft.com/office/drawing/2014/main" id="{521D2079-814A-CA17-B345-663AFD42874B}"/>
                  </a:ext>
                </a:extLst>
              </p:cNvPr>
              <p:cNvSpPr/>
              <p:nvPr/>
            </p:nvSpPr>
            <p:spPr>
              <a:xfrm>
                <a:off x="8279339" y="4635800"/>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5" name="Flowchart: Connector 85">
                <a:extLst>
                  <a:ext uri="{FF2B5EF4-FFF2-40B4-BE49-F238E27FC236}">
                    <a16:creationId xmlns:a16="http://schemas.microsoft.com/office/drawing/2014/main" id="{18A798BF-41CB-8447-78E5-D97576D90E3D}"/>
                  </a:ext>
                </a:extLst>
              </p:cNvPr>
              <p:cNvSpPr/>
              <p:nvPr/>
            </p:nvSpPr>
            <p:spPr>
              <a:xfrm>
                <a:off x="8789850" y="508103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6" name="Flowchart: Connector 85">
                <a:extLst>
                  <a:ext uri="{FF2B5EF4-FFF2-40B4-BE49-F238E27FC236}">
                    <a16:creationId xmlns:a16="http://schemas.microsoft.com/office/drawing/2014/main" id="{1980AB72-3B11-58B7-DC58-748D8DAC9D35}"/>
                  </a:ext>
                </a:extLst>
              </p:cNvPr>
              <p:cNvSpPr/>
              <p:nvPr/>
            </p:nvSpPr>
            <p:spPr>
              <a:xfrm>
                <a:off x="9011526" y="451299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7" name="Flowchart: Connector 85">
                <a:extLst>
                  <a:ext uri="{FF2B5EF4-FFF2-40B4-BE49-F238E27FC236}">
                    <a16:creationId xmlns:a16="http://schemas.microsoft.com/office/drawing/2014/main" id="{5FC40B45-3D66-0317-7D91-BE853AAF7321}"/>
                  </a:ext>
                </a:extLst>
              </p:cNvPr>
              <p:cNvSpPr/>
              <p:nvPr/>
            </p:nvSpPr>
            <p:spPr>
              <a:xfrm>
                <a:off x="9801238" y="512259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8" name="Flowchart: Connector 85">
                <a:extLst>
                  <a:ext uri="{FF2B5EF4-FFF2-40B4-BE49-F238E27FC236}">
                    <a16:creationId xmlns:a16="http://schemas.microsoft.com/office/drawing/2014/main" id="{7DAEAE07-AF8A-B120-7A90-619632CA5ED1}"/>
                  </a:ext>
                </a:extLst>
              </p:cNvPr>
              <p:cNvSpPr/>
              <p:nvPr/>
            </p:nvSpPr>
            <p:spPr>
              <a:xfrm>
                <a:off x="8706723" y="422204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9" name="Flowchart: Connector 85">
                <a:extLst>
                  <a:ext uri="{FF2B5EF4-FFF2-40B4-BE49-F238E27FC236}">
                    <a16:creationId xmlns:a16="http://schemas.microsoft.com/office/drawing/2014/main" id="{B51682AE-FC10-4998-902E-06F89FD5C199}"/>
                  </a:ext>
                </a:extLst>
              </p:cNvPr>
              <p:cNvSpPr/>
              <p:nvPr/>
            </p:nvSpPr>
            <p:spPr>
              <a:xfrm>
                <a:off x="9995198" y="487321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8" name="5-Point Star 7">
              <a:extLst>
                <a:ext uri="{FF2B5EF4-FFF2-40B4-BE49-F238E27FC236}">
                  <a16:creationId xmlns:a16="http://schemas.microsoft.com/office/drawing/2014/main" id="{E74D8F3E-C90F-E005-408A-3BEDD47B6742}"/>
                </a:ext>
              </a:extLst>
            </p:cNvPr>
            <p:cNvSpPr/>
            <p:nvPr/>
          </p:nvSpPr>
          <p:spPr>
            <a:xfrm>
              <a:off x="2156128" y="4320809"/>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 name="5-Point Star 8">
              <a:extLst>
                <a:ext uri="{FF2B5EF4-FFF2-40B4-BE49-F238E27FC236}">
                  <a16:creationId xmlns:a16="http://schemas.microsoft.com/office/drawing/2014/main" id="{3538F065-198A-208F-F2FF-144E4B09797C}"/>
                </a:ext>
              </a:extLst>
            </p:cNvPr>
            <p:cNvSpPr/>
            <p:nvPr/>
          </p:nvSpPr>
          <p:spPr>
            <a:xfrm>
              <a:off x="2881703" y="5208322"/>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 name="5-Point Star 9">
              <a:extLst>
                <a:ext uri="{FF2B5EF4-FFF2-40B4-BE49-F238E27FC236}">
                  <a16:creationId xmlns:a16="http://schemas.microsoft.com/office/drawing/2014/main" id="{68F6AAEA-A63F-0CF8-D8BC-65548DDD009E}"/>
                </a:ext>
              </a:extLst>
            </p:cNvPr>
            <p:cNvSpPr/>
            <p:nvPr/>
          </p:nvSpPr>
          <p:spPr>
            <a:xfrm>
              <a:off x="2788058" y="4841629"/>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 name="5-Point Star 10">
              <a:extLst>
                <a:ext uri="{FF2B5EF4-FFF2-40B4-BE49-F238E27FC236}">
                  <a16:creationId xmlns:a16="http://schemas.microsoft.com/office/drawing/2014/main" id="{0D85ED6A-40F7-0C6E-5EDB-C6887AE873FE}"/>
                </a:ext>
              </a:extLst>
            </p:cNvPr>
            <p:cNvSpPr/>
            <p:nvPr/>
          </p:nvSpPr>
          <p:spPr>
            <a:xfrm>
              <a:off x="2355088" y="4218751"/>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2" name="5-Point Star 11">
              <a:extLst>
                <a:ext uri="{FF2B5EF4-FFF2-40B4-BE49-F238E27FC236}">
                  <a16:creationId xmlns:a16="http://schemas.microsoft.com/office/drawing/2014/main" id="{1E3D26C8-88E2-1F6B-B483-6519C12210BE}"/>
                </a:ext>
              </a:extLst>
            </p:cNvPr>
            <p:cNvSpPr/>
            <p:nvPr/>
          </p:nvSpPr>
          <p:spPr>
            <a:xfrm>
              <a:off x="1843779" y="4895497"/>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 name="5-Point Star 12">
              <a:extLst>
                <a:ext uri="{FF2B5EF4-FFF2-40B4-BE49-F238E27FC236}">
                  <a16:creationId xmlns:a16="http://schemas.microsoft.com/office/drawing/2014/main" id="{11A16C12-5ED9-6C1B-A5AA-66D86A2C388D}"/>
                </a:ext>
              </a:extLst>
            </p:cNvPr>
            <p:cNvSpPr/>
            <p:nvPr/>
          </p:nvSpPr>
          <p:spPr>
            <a:xfrm>
              <a:off x="1342063" y="3893190"/>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4" name="5-Point Star 13">
              <a:extLst>
                <a:ext uri="{FF2B5EF4-FFF2-40B4-BE49-F238E27FC236}">
                  <a16:creationId xmlns:a16="http://schemas.microsoft.com/office/drawing/2014/main" id="{7B1990EE-4A49-88A2-44DA-C74C7CEE7C88}"/>
                </a:ext>
              </a:extLst>
            </p:cNvPr>
            <p:cNvSpPr/>
            <p:nvPr/>
          </p:nvSpPr>
          <p:spPr>
            <a:xfrm>
              <a:off x="2533007" y="4899215"/>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5" name="5-Point Star 14">
              <a:extLst>
                <a:ext uri="{FF2B5EF4-FFF2-40B4-BE49-F238E27FC236}">
                  <a16:creationId xmlns:a16="http://schemas.microsoft.com/office/drawing/2014/main" id="{45BA1CC1-B578-6589-A14E-115D73561C19}"/>
                </a:ext>
              </a:extLst>
            </p:cNvPr>
            <p:cNvSpPr/>
            <p:nvPr/>
          </p:nvSpPr>
          <p:spPr>
            <a:xfrm>
              <a:off x="2019972" y="4079767"/>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6" name="Straight Connector 15">
              <a:extLst>
                <a:ext uri="{FF2B5EF4-FFF2-40B4-BE49-F238E27FC236}">
                  <a16:creationId xmlns:a16="http://schemas.microsoft.com/office/drawing/2014/main" id="{1C6346A6-5B9F-DEB1-C19F-C34DA01E342E}"/>
                </a:ext>
              </a:extLst>
            </p:cNvPr>
            <p:cNvCxnSpPr>
              <a:cxnSpLocks/>
            </p:cNvCxnSpPr>
            <p:nvPr/>
          </p:nvCxnSpPr>
          <p:spPr>
            <a:xfrm flipH="1">
              <a:off x="2636536" y="3110390"/>
              <a:ext cx="394719" cy="264069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F70DB37-BFA8-ABC9-75AC-5C163B6D205F}"/>
                </a:ext>
              </a:extLst>
            </p:cNvPr>
            <p:cNvSpPr txBox="1"/>
            <p:nvPr/>
          </p:nvSpPr>
          <p:spPr>
            <a:xfrm>
              <a:off x="4055067" y="3200893"/>
              <a:ext cx="1000667" cy="400110"/>
            </a:xfrm>
            <a:prstGeom prst="rect">
              <a:avLst/>
            </a:prstGeom>
            <a:noFill/>
          </p:spPr>
          <p:txBody>
            <a:bodyPr wrap="square" rtlCol="0">
              <a:spAutoFit/>
            </a:bodyPr>
            <a:lstStyle/>
            <a:p>
              <a:r>
                <a:rPr lang="en-US" sz="2000" b="1"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Class 2</a:t>
              </a:r>
            </a:p>
          </p:txBody>
        </p:sp>
        <p:sp>
          <p:nvSpPr>
            <p:cNvPr id="18" name="TextBox 17">
              <a:extLst>
                <a:ext uri="{FF2B5EF4-FFF2-40B4-BE49-F238E27FC236}">
                  <a16:creationId xmlns:a16="http://schemas.microsoft.com/office/drawing/2014/main" id="{B822B4C2-BBDD-F24B-8A12-54B798CEEE4F}"/>
                </a:ext>
              </a:extLst>
            </p:cNvPr>
            <p:cNvSpPr txBox="1"/>
            <p:nvPr/>
          </p:nvSpPr>
          <p:spPr>
            <a:xfrm>
              <a:off x="1168418" y="3172564"/>
              <a:ext cx="1020550" cy="400110"/>
            </a:xfrm>
            <a:prstGeom prst="rect">
              <a:avLst/>
            </a:prstGeom>
            <a:noFill/>
          </p:spPr>
          <p:txBody>
            <a:bodyPr wrap="square" rtlCol="0">
              <a:spAutoFit/>
            </a:bodyPr>
            <a:lstStyle/>
            <a:p>
              <a:r>
                <a:rPr lang="en-US" sz="2000" b="1"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Class 1</a:t>
              </a:r>
            </a:p>
          </p:txBody>
        </p:sp>
        <p:sp>
          <p:nvSpPr>
            <p:cNvPr id="19" name="TextBox 18">
              <a:extLst>
                <a:ext uri="{FF2B5EF4-FFF2-40B4-BE49-F238E27FC236}">
                  <a16:creationId xmlns:a16="http://schemas.microsoft.com/office/drawing/2014/main" id="{ACC60652-6950-5674-4FE2-60A48657FDC3}"/>
                </a:ext>
              </a:extLst>
            </p:cNvPr>
            <p:cNvSpPr txBox="1"/>
            <p:nvPr/>
          </p:nvSpPr>
          <p:spPr>
            <a:xfrm>
              <a:off x="4663677" y="5543846"/>
              <a:ext cx="443235"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x</a:t>
              </a:r>
              <a:r>
                <a:rPr lang="en-US" sz="2000" baseline="-25000" dirty="0">
                  <a:latin typeface="Amazon Ember Light" panose="020B0403020204020204" pitchFamily="34" charset="0"/>
                  <a:ea typeface="Amazon Ember Light" panose="020B0403020204020204" pitchFamily="34" charset="0"/>
                  <a:cs typeface="Amazon Ember Light" panose="020B0403020204020204" pitchFamily="34" charset="0"/>
                </a:rPr>
                <a:t>1</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0" name="TextBox 19">
              <a:extLst>
                <a:ext uri="{FF2B5EF4-FFF2-40B4-BE49-F238E27FC236}">
                  <a16:creationId xmlns:a16="http://schemas.microsoft.com/office/drawing/2014/main" id="{61FD1324-1BB1-BE91-4262-172698169C79}"/>
                </a:ext>
              </a:extLst>
            </p:cNvPr>
            <p:cNvSpPr txBox="1"/>
            <p:nvPr/>
          </p:nvSpPr>
          <p:spPr>
            <a:xfrm>
              <a:off x="330675" y="3766449"/>
              <a:ext cx="491867"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x</a:t>
              </a:r>
              <a:r>
                <a:rPr lang="en-US" sz="2000" baseline="-25000" dirty="0">
                  <a:latin typeface="Amazon Ember Light" panose="020B0403020204020204" pitchFamily="34" charset="0"/>
                  <a:ea typeface="Amazon Ember Light" panose="020B0403020204020204" pitchFamily="34" charset="0"/>
                  <a:cs typeface="Amazon Ember Light" panose="020B0403020204020204" pitchFamily="34" charset="0"/>
                </a:rPr>
                <a:t>2</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21" name="Straight Arrow Connector 20">
              <a:extLst>
                <a:ext uri="{FF2B5EF4-FFF2-40B4-BE49-F238E27FC236}">
                  <a16:creationId xmlns:a16="http://schemas.microsoft.com/office/drawing/2014/main" id="{A3065E40-FDFF-85C8-B9E1-B4583172B5AF}"/>
                </a:ext>
              </a:extLst>
            </p:cNvPr>
            <p:cNvCxnSpPr>
              <a:cxnSpLocks/>
            </p:cNvCxnSpPr>
            <p:nvPr/>
          </p:nvCxnSpPr>
          <p:spPr>
            <a:xfrm flipV="1">
              <a:off x="3432468" y="3370170"/>
              <a:ext cx="533863" cy="902"/>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1F18628-8432-7CBF-D102-9FB191290ED3}"/>
                </a:ext>
              </a:extLst>
            </p:cNvPr>
            <p:cNvCxnSpPr>
              <a:cxnSpLocks/>
            </p:cNvCxnSpPr>
            <p:nvPr/>
          </p:nvCxnSpPr>
          <p:spPr>
            <a:xfrm flipH="1">
              <a:off x="2142761" y="3361944"/>
              <a:ext cx="580111"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65" name="5-Point Star 64">
            <a:extLst>
              <a:ext uri="{FF2B5EF4-FFF2-40B4-BE49-F238E27FC236}">
                <a16:creationId xmlns:a16="http://schemas.microsoft.com/office/drawing/2014/main" id="{2DCF8F68-B963-EA95-B0AC-DAC7146E466F}"/>
              </a:ext>
            </a:extLst>
          </p:cNvPr>
          <p:cNvSpPr/>
          <p:nvPr/>
        </p:nvSpPr>
        <p:spPr>
          <a:xfrm>
            <a:off x="3002280" y="4506938"/>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915411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descr="Points belonging to two different classes plotted, with a complex classifier separating the two classes.">
            <a:extLst>
              <a:ext uri="{FF2B5EF4-FFF2-40B4-BE49-F238E27FC236}">
                <a16:creationId xmlns:a16="http://schemas.microsoft.com/office/drawing/2014/main" id="{D0B0EFF2-968E-5E43-8DDA-79FF849CD587}"/>
              </a:ext>
            </a:extLst>
          </p:cNvPr>
          <p:cNvGrpSpPr/>
          <p:nvPr/>
        </p:nvGrpSpPr>
        <p:grpSpPr>
          <a:xfrm>
            <a:off x="364013" y="2921708"/>
            <a:ext cx="4776237" cy="2982322"/>
            <a:chOff x="330675" y="2900674"/>
            <a:chExt cx="4776237" cy="2982322"/>
          </a:xfrm>
        </p:grpSpPr>
        <p:grpSp>
          <p:nvGrpSpPr>
            <p:cNvPr id="64" name="Group 63">
              <a:extLst>
                <a:ext uri="{FF2B5EF4-FFF2-40B4-BE49-F238E27FC236}">
                  <a16:creationId xmlns:a16="http://schemas.microsoft.com/office/drawing/2014/main" id="{638544D9-2265-4D49-A305-42CC44695A99}"/>
                </a:ext>
              </a:extLst>
            </p:cNvPr>
            <p:cNvGrpSpPr/>
            <p:nvPr/>
          </p:nvGrpSpPr>
          <p:grpSpPr>
            <a:xfrm>
              <a:off x="735088" y="3141450"/>
              <a:ext cx="4320647" cy="2423498"/>
              <a:chOff x="735088" y="3263370"/>
              <a:chExt cx="4320647" cy="2423498"/>
            </a:xfrm>
          </p:grpSpPr>
          <p:grpSp>
            <p:nvGrpSpPr>
              <p:cNvPr id="66" name="Group 65">
                <a:extLst>
                  <a:ext uri="{FF2B5EF4-FFF2-40B4-BE49-F238E27FC236}">
                    <a16:creationId xmlns:a16="http://schemas.microsoft.com/office/drawing/2014/main" id="{3010F376-0F78-EA42-88BC-F8BB170B1FAA}"/>
                  </a:ext>
                </a:extLst>
              </p:cNvPr>
              <p:cNvGrpSpPr/>
              <p:nvPr/>
            </p:nvGrpSpPr>
            <p:grpSpPr>
              <a:xfrm>
                <a:off x="735088" y="3897014"/>
                <a:ext cx="4320647" cy="1789854"/>
                <a:chOff x="6493683" y="3860194"/>
                <a:chExt cx="4320647" cy="1789854"/>
              </a:xfrm>
            </p:grpSpPr>
            <p:grpSp>
              <p:nvGrpSpPr>
                <p:cNvPr id="81" name="Group 80">
                  <a:extLst>
                    <a:ext uri="{FF2B5EF4-FFF2-40B4-BE49-F238E27FC236}">
                      <a16:creationId xmlns:a16="http://schemas.microsoft.com/office/drawing/2014/main" id="{E6BB14F1-9E23-CC4C-B4DA-8085B6674E31}"/>
                    </a:ext>
                  </a:extLst>
                </p:cNvPr>
                <p:cNvGrpSpPr/>
                <p:nvPr/>
              </p:nvGrpSpPr>
              <p:grpSpPr>
                <a:xfrm>
                  <a:off x="6493683" y="3860194"/>
                  <a:ext cx="4320647" cy="1789854"/>
                  <a:chOff x="6500798" y="1410313"/>
                  <a:chExt cx="4320647" cy="1789854"/>
                </a:xfrm>
              </p:grpSpPr>
              <p:sp>
                <p:nvSpPr>
                  <p:cNvPr id="88" name="5-Point Star 87">
                    <a:extLst>
                      <a:ext uri="{FF2B5EF4-FFF2-40B4-BE49-F238E27FC236}">
                        <a16:creationId xmlns:a16="http://schemas.microsoft.com/office/drawing/2014/main" id="{F3CDF35E-7C0D-4F4F-B9B2-55DAB297B751}"/>
                      </a:ext>
                    </a:extLst>
                  </p:cNvPr>
                  <p:cNvSpPr/>
                  <p:nvPr/>
                </p:nvSpPr>
                <p:spPr>
                  <a:xfrm>
                    <a:off x="6756706" y="1767732"/>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9" name="5-Point Star 88">
                    <a:extLst>
                      <a:ext uri="{FF2B5EF4-FFF2-40B4-BE49-F238E27FC236}">
                        <a16:creationId xmlns:a16="http://schemas.microsoft.com/office/drawing/2014/main" id="{29BB27E7-D250-2149-953C-A01E66F04146}"/>
                      </a:ext>
                    </a:extLst>
                  </p:cNvPr>
                  <p:cNvSpPr/>
                  <p:nvPr/>
                </p:nvSpPr>
                <p:spPr>
                  <a:xfrm>
                    <a:off x="6825433" y="2143209"/>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0" name="5-Point Star 89">
                    <a:extLst>
                      <a:ext uri="{FF2B5EF4-FFF2-40B4-BE49-F238E27FC236}">
                        <a16:creationId xmlns:a16="http://schemas.microsoft.com/office/drawing/2014/main" id="{5E01E919-3C63-9349-9FF0-B81FAE685D79}"/>
                      </a:ext>
                    </a:extLst>
                  </p:cNvPr>
                  <p:cNvSpPr/>
                  <p:nvPr/>
                </p:nvSpPr>
                <p:spPr>
                  <a:xfrm>
                    <a:off x="7219146" y="2475447"/>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1" name="5-Point Star 90">
                    <a:extLst>
                      <a:ext uri="{FF2B5EF4-FFF2-40B4-BE49-F238E27FC236}">
                        <a16:creationId xmlns:a16="http://schemas.microsoft.com/office/drawing/2014/main" id="{12E0ABF0-A71A-8C47-9A12-C0483463DC42}"/>
                      </a:ext>
                    </a:extLst>
                  </p:cNvPr>
                  <p:cNvSpPr/>
                  <p:nvPr/>
                </p:nvSpPr>
                <p:spPr>
                  <a:xfrm>
                    <a:off x="6843740" y="2719380"/>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2" name="5-Point Star 91">
                    <a:extLst>
                      <a:ext uri="{FF2B5EF4-FFF2-40B4-BE49-F238E27FC236}">
                        <a16:creationId xmlns:a16="http://schemas.microsoft.com/office/drawing/2014/main" id="{DAC0AC21-55F0-854E-91CC-ACBF70270B00}"/>
                      </a:ext>
                    </a:extLst>
                  </p:cNvPr>
                  <p:cNvSpPr/>
                  <p:nvPr/>
                </p:nvSpPr>
                <p:spPr>
                  <a:xfrm>
                    <a:off x="7244392" y="207759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3" name="5-Point Star 92">
                    <a:extLst>
                      <a:ext uri="{FF2B5EF4-FFF2-40B4-BE49-F238E27FC236}">
                        <a16:creationId xmlns:a16="http://schemas.microsoft.com/office/drawing/2014/main" id="{0D047BAF-18BA-4B4C-BDA7-E14789E80314}"/>
                      </a:ext>
                    </a:extLst>
                  </p:cNvPr>
                  <p:cNvSpPr/>
                  <p:nvPr/>
                </p:nvSpPr>
                <p:spPr>
                  <a:xfrm>
                    <a:off x="7599479" y="2728374"/>
                    <a:ext cx="365097" cy="316241"/>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4" name="5-Point Star 93">
                    <a:extLst>
                      <a:ext uri="{FF2B5EF4-FFF2-40B4-BE49-F238E27FC236}">
                        <a16:creationId xmlns:a16="http://schemas.microsoft.com/office/drawing/2014/main" id="{B77430B6-F0A8-3D47-994C-B4FD8172A211}"/>
                      </a:ext>
                    </a:extLst>
                  </p:cNvPr>
                  <p:cNvSpPr/>
                  <p:nvPr/>
                </p:nvSpPr>
                <p:spPr>
                  <a:xfrm>
                    <a:off x="8056281" y="2675259"/>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5" name="5-Point Star 94">
                    <a:extLst>
                      <a:ext uri="{FF2B5EF4-FFF2-40B4-BE49-F238E27FC236}">
                        <a16:creationId xmlns:a16="http://schemas.microsoft.com/office/drawing/2014/main" id="{F6B9E293-EB2B-3C43-883F-B0013A76835F}"/>
                      </a:ext>
                    </a:extLst>
                  </p:cNvPr>
                  <p:cNvSpPr/>
                  <p:nvPr/>
                </p:nvSpPr>
                <p:spPr>
                  <a:xfrm>
                    <a:off x="7340622" y="1708126"/>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6" name="5-Point Star 95">
                    <a:extLst>
                      <a:ext uri="{FF2B5EF4-FFF2-40B4-BE49-F238E27FC236}">
                        <a16:creationId xmlns:a16="http://schemas.microsoft.com/office/drawing/2014/main" id="{56E36FCA-541F-BD41-8117-35943D244B6A}"/>
                      </a:ext>
                    </a:extLst>
                  </p:cNvPr>
                  <p:cNvSpPr/>
                  <p:nvPr/>
                </p:nvSpPr>
                <p:spPr>
                  <a:xfrm>
                    <a:off x="8067774" y="160423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7" name="5-Point Star 96">
                    <a:extLst>
                      <a:ext uri="{FF2B5EF4-FFF2-40B4-BE49-F238E27FC236}">
                        <a16:creationId xmlns:a16="http://schemas.microsoft.com/office/drawing/2014/main" id="{666805AA-568A-0043-B4DE-0EBED396665C}"/>
                      </a:ext>
                    </a:extLst>
                  </p:cNvPr>
                  <p:cNvSpPr/>
                  <p:nvPr/>
                </p:nvSpPr>
                <p:spPr>
                  <a:xfrm>
                    <a:off x="7593213" y="2083691"/>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8" name="Flowchart: Connector 42">
                    <a:extLst>
                      <a:ext uri="{FF2B5EF4-FFF2-40B4-BE49-F238E27FC236}">
                        <a16:creationId xmlns:a16="http://schemas.microsoft.com/office/drawing/2014/main" id="{B12E636F-30D0-184B-98DA-0B21D37C8036}"/>
                      </a:ext>
                    </a:extLst>
                  </p:cNvPr>
                  <p:cNvSpPr/>
                  <p:nvPr/>
                </p:nvSpPr>
                <p:spPr>
                  <a:xfrm>
                    <a:off x="9278020" y="219057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9" name="5-Point Star 98">
                    <a:extLst>
                      <a:ext uri="{FF2B5EF4-FFF2-40B4-BE49-F238E27FC236}">
                        <a16:creationId xmlns:a16="http://schemas.microsoft.com/office/drawing/2014/main" id="{BF5E7396-5DDC-CF4D-B1E9-A98153E74BD4}"/>
                      </a:ext>
                    </a:extLst>
                  </p:cNvPr>
                  <p:cNvSpPr/>
                  <p:nvPr/>
                </p:nvSpPr>
                <p:spPr>
                  <a:xfrm>
                    <a:off x="7885366" y="235550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0" name="Flowchart: Connector 44">
                    <a:extLst>
                      <a:ext uri="{FF2B5EF4-FFF2-40B4-BE49-F238E27FC236}">
                        <a16:creationId xmlns:a16="http://schemas.microsoft.com/office/drawing/2014/main" id="{75007D63-ED29-564D-A725-5BAB03952179}"/>
                      </a:ext>
                    </a:extLst>
                  </p:cNvPr>
                  <p:cNvSpPr/>
                  <p:nvPr/>
                </p:nvSpPr>
                <p:spPr>
                  <a:xfrm>
                    <a:off x="8649345" y="2263709"/>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1" name="Flowchart: Connector 45">
                    <a:extLst>
                      <a:ext uri="{FF2B5EF4-FFF2-40B4-BE49-F238E27FC236}">
                        <a16:creationId xmlns:a16="http://schemas.microsoft.com/office/drawing/2014/main" id="{2394B1C8-DE15-EC41-9006-6BEF892258A1}"/>
                      </a:ext>
                    </a:extLst>
                  </p:cNvPr>
                  <p:cNvSpPr/>
                  <p:nvPr/>
                </p:nvSpPr>
                <p:spPr>
                  <a:xfrm>
                    <a:off x="8685912" y="2022381"/>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2" name="Flowchart: Connector 46">
                    <a:extLst>
                      <a:ext uri="{FF2B5EF4-FFF2-40B4-BE49-F238E27FC236}">
                        <a16:creationId xmlns:a16="http://schemas.microsoft.com/office/drawing/2014/main" id="{2DC6272B-D809-E444-96BF-31B7343F623A}"/>
                      </a:ext>
                    </a:extLst>
                  </p:cNvPr>
                  <p:cNvSpPr/>
                  <p:nvPr/>
                </p:nvSpPr>
                <p:spPr>
                  <a:xfrm>
                    <a:off x="8847081" y="2444873"/>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3" name="Flowchart: Connector 47">
                    <a:extLst>
                      <a:ext uri="{FF2B5EF4-FFF2-40B4-BE49-F238E27FC236}">
                        <a16:creationId xmlns:a16="http://schemas.microsoft.com/office/drawing/2014/main" id="{F7D3A477-B52F-8049-8663-6872DDBEF48E}"/>
                      </a:ext>
                    </a:extLst>
                  </p:cNvPr>
                  <p:cNvSpPr/>
                  <p:nvPr/>
                </p:nvSpPr>
                <p:spPr>
                  <a:xfrm>
                    <a:off x="8523102" y="288552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4" name="Flowchart: Connector 71">
                    <a:extLst>
                      <a:ext uri="{FF2B5EF4-FFF2-40B4-BE49-F238E27FC236}">
                        <a16:creationId xmlns:a16="http://schemas.microsoft.com/office/drawing/2014/main" id="{823F0530-C5FA-1C4A-8807-3B94398E4CB5}"/>
                      </a:ext>
                    </a:extLst>
                  </p:cNvPr>
                  <p:cNvSpPr/>
                  <p:nvPr/>
                </p:nvSpPr>
                <p:spPr>
                  <a:xfrm>
                    <a:off x="8510667" y="153786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5" name="Flowchart: Connector 72">
                    <a:extLst>
                      <a:ext uri="{FF2B5EF4-FFF2-40B4-BE49-F238E27FC236}">
                        <a16:creationId xmlns:a16="http://schemas.microsoft.com/office/drawing/2014/main" id="{644D77E4-EC50-F148-9DEB-8B9D62A58695}"/>
                      </a:ext>
                    </a:extLst>
                  </p:cNvPr>
                  <p:cNvSpPr/>
                  <p:nvPr/>
                </p:nvSpPr>
                <p:spPr>
                  <a:xfrm>
                    <a:off x="8964799" y="168440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06" name="Straight Connector 105">
                    <a:extLst>
                      <a:ext uri="{FF2B5EF4-FFF2-40B4-BE49-F238E27FC236}">
                        <a16:creationId xmlns:a16="http://schemas.microsoft.com/office/drawing/2014/main" id="{40F76F65-FF0A-014C-B59C-2FF048953ED5}"/>
                      </a:ext>
                    </a:extLst>
                  </p:cNvPr>
                  <p:cNvCxnSpPr/>
                  <p:nvPr/>
                </p:nvCxnSpPr>
                <p:spPr>
                  <a:xfrm flipV="1">
                    <a:off x="6500798" y="1410313"/>
                    <a:ext cx="0" cy="1789854"/>
                  </a:xfrm>
                  <a:prstGeom prst="line">
                    <a:avLst/>
                  </a:prstGeom>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195F397-45C7-4448-82B2-30A6A36F08FA}"/>
                      </a:ext>
                    </a:extLst>
                  </p:cNvPr>
                  <p:cNvCxnSpPr/>
                  <p:nvPr/>
                </p:nvCxnSpPr>
                <p:spPr>
                  <a:xfrm>
                    <a:off x="6500799" y="3189631"/>
                    <a:ext cx="4320646" cy="0"/>
                  </a:xfrm>
                  <a:prstGeom prst="line">
                    <a:avLst/>
                  </a:prstGeom>
                  <a:ln>
                    <a:solidFill>
                      <a:srgbClr val="51504F"/>
                    </a:solidFill>
                  </a:ln>
                </p:spPr>
                <p:style>
                  <a:lnRef idx="1">
                    <a:schemeClr val="accent1"/>
                  </a:lnRef>
                  <a:fillRef idx="0">
                    <a:schemeClr val="accent1"/>
                  </a:fillRef>
                  <a:effectRef idx="0">
                    <a:schemeClr val="accent1"/>
                  </a:effectRef>
                  <a:fontRef idx="minor">
                    <a:schemeClr val="tx1"/>
                  </a:fontRef>
                </p:style>
              </p:cxnSp>
              <p:sp>
                <p:nvSpPr>
                  <p:cNvPr id="108" name="Flowchart: Connector 83">
                    <a:extLst>
                      <a:ext uri="{FF2B5EF4-FFF2-40B4-BE49-F238E27FC236}">
                        <a16:creationId xmlns:a16="http://schemas.microsoft.com/office/drawing/2014/main" id="{AF29A1CB-222A-5643-A75C-91BF5862412A}"/>
                      </a:ext>
                    </a:extLst>
                  </p:cNvPr>
                  <p:cNvSpPr/>
                  <p:nvPr/>
                </p:nvSpPr>
                <p:spPr>
                  <a:xfrm>
                    <a:off x="9698534" y="2248877"/>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9" name="Flowchart: Connector 84">
                    <a:extLst>
                      <a:ext uri="{FF2B5EF4-FFF2-40B4-BE49-F238E27FC236}">
                        <a16:creationId xmlns:a16="http://schemas.microsoft.com/office/drawing/2014/main" id="{AFE69A3C-5C4F-4E49-9AF6-F105D40352F4}"/>
                      </a:ext>
                    </a:extLst>
                  </p:cNvPr>
                  <p:cNvSpPr/>
                  <p:nvPr/>
                </p:nvSpPr>
                <p:spPr>
                  <a:xfrm>
                    <a:off x="9582740" y="249529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0" name="Flowchart: Connector 85">
                    <a:extLst>
                      <a:ext uri="{FF2B5EF4-FFF2-40B4-BE49-F238E27FC236}">
                        <a16:creationId xmlns:a16="http://schemas.microsoft.com/office/drawing/2014/main" id="{E317FE20-B291-284D-AE0E-115DA3EC7039}"/>
                      </a:ext>
                    </a:extLst>
                  </p:cNvPr>
                  <p:cNvSpPr/>
                  <p:nvPr/>
                </p:nvSpPr>
                <p:spPr>
                  <a:xfrm>
                    <a:off x="9351153" y="2783553"/>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1" name="Flowchart: Connector 86">
                    <a:extLst>
                      <a:ext uri="{FF2B5EF4-FFF2-40B4-BE49-F238E27FC236}">
                        <a16:creationId xmlns:a16="http://schemas.microsoft.com/office/drawing/2014/main" id="{74BF641F-C37F-E944-8180-F488F40B6F8C}"/>
                      </a:ext>
                    </a:extLst>
                  </p:cNvPr>
                  <p:cNvSpPr/>
                  <p:nvPr/>
                </p:nvSpPr>
                <p:spPr>
                  <a:xfrm>
                    <a:off x="9069614" y="250812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82" name="5-Point Star 81">
                  <a:extLst>
                    <a:ext uri="{FF2B5EF4-FFF2-40B4-BE49-F238E27FC236}">
                      <a16:creationId xmlns:a16="http://schemas.microsoft.com/office/drawing/2014/main" id="{69E96315-9E3C-CB4D-9B31-A2F7AFB068D9}"/>
                    </a:ext>
                  </a:extLst>
                </p:cNvPr>
                <p:cNvSpPr/>
                <p:nvPr/>
              </p:nvSpPr>
              <p:spPr>
                <a:xfrm>
                  <a:off x="8279339" y="4635800"/>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3" name="Flowchart: Connector 85">
                  <a:extLst>
                    <a:ext uri="{FF2B5EF4-FFF2-40B4-BE49-F238E27FC236}">
                      <a16:creationId xmlns:a16="http://schemas.microsoft.com/office/drawing/2014/main" id="{0A258AB2-C894-DA4E-B27F-E093429B434C}"/>
                    </a:ext>
                  </a:extLst>
                </p:cNvPr>
                <p:cNvSpPr/>
                <p:nvPr/>
              </p:nvSpPr>
              <p:spPr>
                <a:xfrm>
                  <a:off x="8789850" y="508103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4" name="Flowchart: Connector 85">
                  <a:extLst>
                    <a:ext uri="{FF2B5EF4-FFF2-40B4-BE49-F238E27FC236}">
                      <a16:creationId xmlns:a16="http://schemas.microsoft.com/office/drawing/2014/main" id="{F966E470-E24D-7144-871F-D48E58A9F9C6}"/>
                    </a:ext>
                  </a:extLst>
                </p:cNvPr>
                <p:cNvSpPr/>
                <p:nvPr/>
              </p:nvSpPr>
              <p:spPr>
                <a:xfrm>
                  <a:off x="9011526" y="451299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5" name="Flowchart: Connector 85">
                  <a:extLst>
                    <a:ext uri="{FF2B5EF4-FFF2-40B4-BE49-F238E27FC236}">
                      <a16:creationId xmlns:a16="http://schemas.microsoft.com/office/drawing/2014/main" id="{74E34876-8AEE-1F48-A6A8-0EA3EE0B144E}"/>
                    </a:ext>
                  </a:extLst>
                </p:cNvPr>
                <p:cNvSpPr/>
                <p:nvPr/>
              </p:nvSpPr>
              <p:spPr>
                <a:xfrm>
                  <a:off x="9801238" y="512259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6" name="Flowchart: Connector 85">
                  <a:extLst>
                    <a:ext uri="{FF2B5EF4-FFF2-40B4-BE49-F238E27FC236}">
                      <a16:creationId xmlns:a16="http://schemas.microsoft.com/office/drawing/2014/main" id="{728288EA-0702-F448-A74E-171EB8B2649D}"/>
                    </a:ext>
                  </a:extLst>
                </p:cNvPr>
                <p:cNvSpPr/>
                <p:nvPr/>
              </p:nvSpPr>
              <p:spPr>
                <a:xfrm>
                  <a:off x="8706723" y="422204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7" name="Flowchart: Connector 85">
                  <a:extLst>
                    <a:ext uri="{FF2B5EF4-FFF2-40B4-BE49-F238E27FC236}">
                      <a16:creationId xmlns:a16="http://schemas.microsoft.com/office/drawing/2014/main" id="{DD66E141-8607-1A43-B057-03BD39B22D9B}"/>
                    </a:ext>
                  </a:extLst>
                </p:cNvPr>
                <p:cNvSpPr/>
                <p:nvPr/>
              </p:nvSpPr>
              <p:spPr>
                <a:xfrm>
                  <a:off x="9995198" y="487321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67" name="5-Point Star 66">
                <a:extLst>
                  <a:ext uri="{FF2B5EF4-FFF2-40B4-BE49-F238E27FC236}">
                    <a16:creationId xmlns:a16="http://schemas.microsoft.com/office/drawing/2014/main" id="{A0D765E4-0F75-C743-8AA1-119D0F7B86B2}"/>
                  </a:ext>
                </a:extLst>
              </p:cNvPr>
              <p:cNvSpPr/>
              <p:nvPr/>
            </p:nvSpPr>
            <p:spPr>
              <a:xfrm>
                <a:off x="2156128" y="438786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8" name="5-Point Star 67">
                <a:extLst>
                  <a:ext uri="{FF2B5EF4-FFF2-40B4-BE49-F238E27FC236}">
                    <a16:creationId xmlns:a16="http://schemas.microsoft.com/office/drawing/2014/main" id="{8C8CE911-3AD9-414B-98D2-5C163DA0467D}"/>
                  </a:ext>
                </a:extLst>
              </p:cNvPr>
              <p:cNvSpPr/>
              <p:nvPr/>
            </p:nvSpPr>
            <p:spPr>
              <a:xfrm>
                <a:off x="2881703" y="5275378"/>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9" name="5-Point Star 68">
                <a:extLst>
                  <a:ext uri="{FF2B5EF4-FFF2-40B4-BE49-F238E27FC236}">
                    <a16:creationId xmlns:a16="http://schemas.microsoft.com/office/drawing/2014/main" id="{56DD2850-E809-0F46-A033-4F07CF6077A0}"/>
                  </a:ext>
                </a:extLst>
              </p:cNvPr>
              <p:cNvSpPr/>
              <p:nvPr/>
            </p:nvSpPr>
            <p:spPr>
              <a:xfrm>
                <a:off x="2788058" y="4908685"/>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0" name="5-Point Star 69">
                <a:extLst>
                  <a:ext uri="{FF2B5EF4-FFF2-40B4-BE49-F238E27FC236}">
                    <a16:creationId xmlns:a16="http://schemas.microsoft.com/office/drawing/2014/main" id="{7BA624F8-90E3-9D40-B8E5-33BE036CED92}"/>
                  </a:ext>
                </a:extLst>
              </p:cNvPr>
              <p:cNvSpPr/>
              <p:nvPr/>
            </p:nvSpPr>
            <p:spPr>
              <a:xfrm>
                <a:off x="2355088" y="4285807"/>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1" name="5-Point Star 70">
                <a:extLst>
                  <a:ext uri="{FF2B5EF4-FFF2-40B4-BE49-F238E27FC236}">
                    <a16:creationId xmlns:a16="http://schemas.microsoft.com/office/drawing/2014/main" id="{FBA17601-05DC-9743-ACBB-537AD2D5A4E4}"/>
                  </a:ext>
                </a:extLst>
              </p:cNvPr>
              <p:cNvSpPr/>
              <p:nvPr/>
            </p:nvSpPr>
            <p:spPr>
              <a:xfrm>
                <a:off x="1843779" y="496255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2" name="5-Point Star 71">
                <a:extLst>
                  <a:ext uri="{FF2B5EF4-FFF2-40B4-BE49-F238E27FC236}">
                    <a16:creationId xmlns:a16="http://schemas.microsoft.com/office/drawing/2014/main" id="{44348D6C-AB2A-1544-878B-941A4EF8F53B}"/>
                  </a:ext>
                </a:extLst>
              </p:cNvPr>
              <p:cNvSpPr/>
              <p:nvPr/>
            </p:nvSpPr>
            <p:spPr>
              <a:xfrm>
                <a:off x="1342063" y="3960246"/>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3" name="5-Point Star 72">
                <a:extLst>
                  <a:ext uri="{FF2B5EF4-FFF2-40B4-BE49-F238E27FC236}">
                    <a16:creationId xmlns:a16="http://schemas.microsoft.com/office/drawing/2014/main" id="{8E7EDF45-7B0C-1F47-A285-32285E254617}"/>
                  </a:ext>
                </a:extLst>
              </p:cNvPr>
              <p:cNvSpPr/>
              <p:nvPr/>
            </p:nvSpPr>
            <p:spPr>
              <a:xfrm>
                <a:off x="2533007" y="4966271"/>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4" name="5-Point Star 73">
                <a:extLst>
                  <a:ext uri="{FF2B5EF4-FFF2-40B4-BE49-F238E27FC236}">
                    <a16:creationId xmlns:a16="http://schemas.microsoft.com/office/drawing/2014/main" id="{3155DC69-69B0-8949-9F6F-D982C6E0FBAF}"/>
                  </a:ext>
                </a:extLst>
              </p:cNvPr>
              <p:cNvSpPr/>
              <p:nvPr/>
            </p:nvSpPr>
            <p:spPr>
              <a:xfrm>
                <a:off x="2019972" y="414682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6" name="TextBox 75">
                <a:extLst>
                  <a:ext uri="{FF2B5EF4-FFF2-40B4-BE49-F238E27FC236}">
                    <a16:creationId xmlns:a16="http://schemas.microsoft.com/office/drawing/2014/main" id="{26191883-93D1-0D4E-8D26-95DDFDD20152}"/>
                  </a:ext>
                </a:extLst>
              </p:cNvPr>
              <p:cNvSpPr txBox="1"/>
              <p:nvPr/>
            </p:nvSpPr>
            <p:spPr>
              <a:xfrm>
                <a:off x="4055067" y="3267949"/>
                <a:ext cx="1000667" cy="400110"/>
              </a:xfrm>
              <a:prstGeom prst="rect">
                <a:avLst/>
              </a:prstGeom>
              <a:noFill/>
            </p:spPr>
            <p:txBody>
              <a:bodyPr wrap="square" rtlCol="0">
                <a:spAutoFit/>
              </a:bodyPr>
              <a:lstStyle/>
              <a:p>
                <a:r>
                  <a:rPr lang="en-US" sz="2000" b="1"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Class 2</a:t>
                </a:r>
              </a:p>
            </p:txBody>
          </p:sp>
          <p:sp>
            <p:nvSpPr>
              <p:cNvPr id="77" name="TextBox 76">
                <a:extLst>
                  <a:ext uri="{FF2B5EF4-FFF2-40B4-BE49-F238E27FC236}">
                    <a16:creationId xmlns:a16="http://schemas.microsoft.com/office/drawing/2014/main" id="{65F15362-FC5A-EC43-8685-FE0171797E3C}"/>
                  </a:ext>
                </a:extLst>
              </p:cNvPr>
              <p:cNvSpPr txBox="1"/>
              <p:nvPr/>
            </p:nvSpPr>
            <p:spPr>
              <a:xfrm>
                <a:off x="1168418" y="3263370"/>
                <a:ext cx="1020550" cy="400110"/>
              </a:xfrm>
              <a:prstGeom prst="rect">
                <a:avLst/>
              </a:prstGeom>
              <a:noFill/>
            </p:spPr>
            <p:txBody>
              <a:bodyPr wrap="square" rtlCol="0">
                <a:spAutoFit/>
              </a:bodyPr>
              <a:lstStyle/>
              <a:p>
                <a:r>
                  <a:rPr lang="en-US" sz="2000" b="1"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Class 1</a:t>
                </a:r>
              </a:p>
            </p:txBody>
          </p:sp>
          <p:cxnSp>
            <p:nvCxnSpPr>
              <p:cNvPr id="79" name="Straight Arrow Connector 78">
                <a:extLst>
                  <a:ext uri="{FF2B5EF4-FFF2-40B4-BE49-F238E27FC236}">
                    <a16:creationId xmlns:a16="http://schemas.microsoft.com/office/drawing/2014/main" id="{8C215657-7F29-7343-9899-4886EA804E1E}"/>
                  </a:ext>
                </a:extLst>
              </p:cNvPr>
              <p:cNvCxnSpPr>
                <a:cxnSpLocks/>
              </p:cNvCxnSpPr>
              <p:nvPr/>
            </p:nvCxnSpPr>
            <p:spPr>
              <a:xfrm flipV="1">
                <a:off x="3432468" y="3437226"/>
                <a:ext cx="533863" cy="902"/>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2A56413-DD33-364D-8F7F-3CAC9E93DBA3}"/>
                  </a:ext>
                </a:extLst>
              </p:cNvPr>
              <p:cNvCxnSpPr>
                <a:cxnSpLocks/>
              </p:cNvCxnSpPr>
              <p:nvPr/>
            </p:nvCxnSpPr>
            <p:spPr>
              <a:xfrm flipH="1">
                <a:off x="2142761" y="3429000"/>
                <a:ext cx="580111"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112" name="TextBox 111">
              <a:extLst>
                <a:ext uri="{FF2B5EF4-FFF2-40B4-BE49-F238E27FC236}">
                  <a16:creationId xmlns:a16="http://schemas.microsoft.com/office/drawing/2014/main" id="{8E9A5A58-F16F-2848-A9F3-99FB7ABAD055}"/>
                </a:ext>
              </a:extLst>
            </p:cNvPr>
            <p:cNvSpPr txBox="1"/>
            <p:nvPr/>
          </p:nvSpPr>
          <p:spPr>
            <a:xfrm>
              <a:off x="4663677" y="5482886"/>
              <a:ext cx="443235"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x</a:t>
              </a:r>
              <a:r>
                <a:rPr lang="en-US" sz="2000" baseline="-25000" dirty="0">
                  <a:latin typeface="Amazon Ember Light" panose="020B0403020204020204" pitchFamily="34" charset="0"/>
                  <a:ea typeface="Amazon Ember Light" panose="020B0403020204020204" pitchFamily="34" charset="0"/>
                  <a:cs typeface="Amazon Ember Light" panose="020B0403020204020204" pitchFamily="34" charset="0"/>
                </a:rPr>
                <a:t>1</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3" name="TextBox 112">
              <a:extLst>
                <a:ext uri="{FF2B5EF4-FFF2-40B4-BE49-F238E27FC236}">
                  <a16:creationId xmlns:a16="http://schemas.microsoft.com/office/drawing/2014/main" id="{F70543A9-7CFB-3444-A135-1EC1EC391431}"/>
                </a:ext>
              </a:extLst>
            </p:cNvPr>
            <p:cNvSpPr txBox="1"/>
            <p:nvPr/>
          </p:nvSpPr>
          <p:spPr>
            <a:xfrm>
              <a:off x="330675" y="3705489"/>
              <a:ext cx="491867"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x</a:t>
              </a:r>
              <a:r>
                <a:rPr lang="en-US" sz="2000" baseline="-25000" dirty="0">
                  <a:latin typeface="Amazon Ember Light" panose="020B0403020204020204" pitchFamily="34" charset="0"/>
                  <a:ea typeface="Amazon Ember Light" panose="020B0403020204020204" pitchFamily="34" charset="0"/>
                  <a:cs typeface="Amazon Ember Light" panose="020B0403020204020204" pitchFamily="34" charset="0"/>
                </a:rPr>
                <a:t>2</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3" name="5-Point Star 52">
              <a:extLst>
                <a:ext uri="{FF2B5EF4-FFF2-40B4-BE49-F238E27FC236}">
                  <a16:creationId xmlns:a16="http://schemas.microsoft.com/office/drawing/2014/main" id="{C9600732-C1A5-414A-B77E-953B6B962334}"/>
                </a:ext>
              </a:extLst>
            </p:cNvPr>
            <p:cNvSpPr/>
            <p:nvPr/>
          </p:nvSpPr>
          <p:spPr>
            <a:xfrm>
              <a:off x="3002280" y="4500498"/>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91031FE-9D7F-4F47-820D-95FB6FA8B1CB}"/>
                    </a:ext>
                  </a:extLst>
                </p14:cNvPr>
                <p14:cNvContentPartPr/>
                <p14:nvPr/>
              </p14:nvContentPartPr>
              <p14:xfrm>
                <a:off x="2591160" y="2900674"/>
                <a:ext cx="758520" cy="2795400"/>
              </p14:xfrm>
            </p:contentPart>
          </mc:Choice>
          <mc:Fallback xmlns="">
            <p:pic>
              <p:nvPicPr>
                <p:cNvPr id="3" name="Ink 2">
                  <a:extLst>
                    <a:ext uri="{FF2B5EF4-FFF2-40B4-BE49-F238E27FC236}">
                      <a16:creationId xmlns:a16="http://schemas.microsoft.com/office/drawing/2014/main" id="{191031FE-9D7F-4F47-820D-95FB6FA8B1CB}"/>
                    </a:ext>
                  </a:extLst>
                </p:cNvPr>
                <p:cNvPicPr/>
                <p:nvPr/>
              </p:nvPicPr>
              <p:blipFill>
                <a:blip r:embed="rId6"/>
                <a:stretch>
                  <a:fillRect/>
                </a:stretch>
              </p:blipFill>
              <p:spPr>
                <a:xfrm>
                  <a:off x="2578560" y="2888074"/>
                  <a:ext cx="783720" cy="28206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7">
            <p14:nvContentPartPr>
              <p14:cNvPr id="5" name="Ink 4">
                <a:extLst>
                  <a:ext uri="{FF2B5EF4-FFF2-40B4-BE49-F238E27FC236}">
                    <a16:creationId xmlns:a16="http://schemas.microsoft.com/office/drawing/2014/main" id="{F66327EB-1D6A-AB42-8AA2-412845F23B9C}"/>
                  </a:ext>
                </a:extLst>
              </p14:cNvPr>
              <p14:cNvContentPartPr/>
              <p14:nvPr/>
            </p14:nvContentPartPr>
            <p14:xfrm>
              <a:off x="396600" y="-416006"/>
              <a:ext cx="360" cy="360"/>
            </p14:xfrm>
          </p:contentPart>
        </mc:Choice>
        <mc:Fallback xmlns="">
          <p:pic>
            <p:nvPicPr>
              <p:cNvPr id="5" name="Ink 4">
                <a:extLst>
                  <a:ext uri="{FF2B5EF4-FFF2-40B4-BE49-F238E27FC236}">
                    <a16:creationId xmlns:a16="http://schemas.microsoft.com/office/drawing/2014/main" id="{F66327EB-1D6A-AB42-8AA2-412845F23B9C}"/>
                  </a:ext>
                </a:extLst>
              </p:cNvPr>
              <p:cNvPicPr/>
              <p:nvPr/>
            </p:nvPicPr>
            <p:blipFill>
              <a:blip r:embed="rId8"/>
              <a:stretch>
                <a:fillRect/>
              </a:stretch>
            </p:blipFill>
            <p:spPr>
              <a:xfrm>
                <a:off x="378960" y="-524006"/>
                <a:ext cx="36000" cy="216000"/>
              </a:xfrm>
              <a:prstGeom prst="rect">
                <a:avLst/>
              </a:prstGeom>
            </p:spPr>
          </p:pic>
        </mc:Fallback>
      </mc:AlternateContent>
      <p:sp>
        <p:nvSpPr>
          <p:cNvPr id="6" name="Slide Number Placeholder 5">
            <a:extLst>
              <a:ext uri="{FF2B5EF4-FFF2-40B4-BE49-F238E27FC236}">
                <a16:creationId xmlns:a16="http://schemas.microsoft.com/office/drawing/2014/main" id="{733B76B3-5478-4112-9416-3A5D0CEACB40}"/>
              </a:ext>
            </a:extLst>
          </p:cNvPr>
          <p:cNvSpPr>
            <a:spLocks noGrp="1"/>
          </p:cNvSpPr>
          <p:nvPr>
            <p:ph type="sldNum" idx="97"/>
          </p:nvPr>
        </p:nvSpPr>
        <p:spPr/>
        <p:txBody>
          <a:bodyPr/>
          <a:lstStyle/>
          <a:p>
            <a:fld id="{86A8BF56-6CB3-514C-9A64-F39D95C9E25B}" type="slidenum">
              <a:rPr lang="en-US" smtClean="0"/>
              <a:t>39</a:t>
            </a:fld>
            <a:endParaRPr lang="en-US" dirty="0"/>
          </a:p>
        </p:txBody>
      </p:sp>
      <p:sp>
        <p:nvSpPr>
          <p:cNvPr id="2" name="Title 1">
            <a:extLst>
              <a:ext uri="{FF2B5EF4-FFF2-40B4-BE49-F238E27FC236}">
                <a16:creationId xmlns:a16="http://schemas.microsoft.com/office/drawing/2014/main" id="{2301EA58-15E7-4C3C-8E28-BF6B69D69360}"/>
              </a:ext>
            </a:extLst>
          </p:cNvPr>
          <p:cNvSpPr>
            <a:spLocks noGrp="1"/>
          </p:cNvSpPr>
          <p:nvPr>
            <p:ph type="title" idx="1"/>
          </p:nvPr>
        </p:nvSpPr>
        <p:spPr/>
        <p:txBody>
          <a:bodyPr>
            <a:normAutofit fontScale="90000"/>
          </a:bodyPr>
          <a:lstStyle/>
          <a:p>
            <a:r>
              <a:rPr lang="en-US" dirty="0"/>
              <a:t>Source graphic: Review: Overfitting</a:t>
            </a:r>
          </a:p>
        </p:txBody>
      </p:sp>
      <p:sp>
        <p:nvSpPr>
          <p:cNvPr id="7" name="Content Placeholder 6">
            <a:extLst>
              <a:ext uri="{FF2B5EF4-FFF2-40B4-BE49-F238E27FC236}">
                <a16:creationId xmlns:a16="http://schemas.microsoft.com/office/drawing/2014/main" id="{2F348CF1-9486-263B-937B-311778F1735E}"/>
              </a:ext>
            </a:extLst>
          </p:cNvPr>
          <p:cNvSpPr>
            <a:spLocks noGrp="1"/>
          </p:cNvSpPr>
          <p:nvPr>
            <p:ph idx="2"/>
          </p:nvPr>
        </p:nvSpPr>
        <p:spPr/>
        <p:txBody>
          <a:bodyPr/>
          <a:lstStyle/>
          <a:p>
            <a:endParaRPr lang="en-US"/>
          </a:p>
        </p:txBody>
      </p:sp>
    </p:spTree>
    <p:custDataLst>
      <p:tags r:id="rId1"/>
    </p:custDataLst>
    <p:extLst>
      <p:ext uri="{BB962C8B-B14F-4D97-AF65-F5344CB8AC3E}">
        <p14:creationId xmlns:p14="http://schemas.microsoft.com/office/powerpoint/2010/main" val="707443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98C5FE0-DFE8-42DF-8280-DE3371C544C7}"/>
              </a:ext>
            </a:extLst>
          </p:cNvPr>
          <p:cNvSpPr>
            <a:spLocks noGrp="1"/>
          </p:cNvSpPr>
          <p:nvPr>
            <p:ph type="sldNum" idx="97"/>
          </p:nvPr>
        </p:nvSpPr>
        <p:spPr/>
        <p:txBody>
          <a:bodyPr/>
          <a:lstStyle/>
          <a:p>
            <a:fld id="{86A8BF56-6CB3-514C-9A64-F39D95C9E25B}" type="slidenum">
              <a:rPr lang="en-US" smtClean="0"/>
              <a:t>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Course overview</a:t>
            </a:r>
          </a:p>
        </p:txBody>
      </p:sp>
      <p:sp>
        <p:nvSpPr>
          <p:cNvPr id="3" name="Content Placeholder 2">
            <a:extLst>
              <a:ext uri="{FF2B5EF4-FFF2-40B4-BE49-F238E27FC236}">
                <a16:creationId xmlns:a16="http://schemas.microsoft.com/office/drawing/2014/main" id="{562C1818-2BA3-25C4-A7E7-978482216A70}"/>
              </a:ext>
            </a:extLst>
          </p:cNvPr>
          <p:cNvSpPr>
            <a:spLocks noGrp="1"/>
          </p:cNvSpPr>
          <p:nvPr>
            <p:ph idx="2"/>
          </p:nvPr>
        </p:nvSpPr>
        <p:spPr/>
        <p:txBody>
          <a:bodyPr/>
          <a:lstStyle/>
          <a:p>
            <a:endParaRPr lang="en-US"/>
          </a:p>
        </p:txBody>
      </p:sp>
      <p:graphicFrame>
        <p:nvGraphicFramePr>
          <p:cNvPr id="6" name="Table 4">
            <a:extLst>
              <a:ext uri="{FF2B5EF4-FFF2-40B4-BE49-F238E27FC236}">
                <a16:creationId xmlns:a16="http://schemas.microsoft.com/office/drawing/2014/main" id="{0DE4EE30-E5DD-450E-A793-C0EBD5D436FC}"/>
              </a:ext>
            </a:extLst>
          </p:cNvPr>
          <p:cNvGraphicFramePr>
            <a:graphicFrameLocks noGrp="1"/>
          </p:cNvGraphicFramePr>
          <p:nvPr>
            <p:extLst>
              <p:ext uri="{D42A27DB-BD31-4B8C-83A1-F6EECF244321}">
                <p14:modId xmlns:p14="http://schemas.microsoft.com/office/powerpoint/2010/main" val="2485831914"/>
              </p:ext>
            </p:extLst>
          </p:nvPr>
        </p:nvGraphicFramePr>
        <p:xfrm>
          <a:off x="362712" y="1397837"/>
          <a:ext cx="11466576" cy="4418688"/>
        </p:xfrm>
        <a:graphic>
          <a:graphicData uri="http://schemas.openxmlformats.org/drawingml/2006/table">
            <a:tbl>
              <a:tblPr firstRow="1" bandRow="1">
                <a:tableStyleId>{5C22544A-7EE6-4342-B048-85BDC9FD1C3A}</a:tableStyleId>
              </a:tblPr>
              <a:tblGrid>
                <a:gridCol w="4033442">
                  <a:extLst>
                    <a:ext uri="{9D8B030D-6E8A-4147-A177-3AD203B41FA5}">
                      <a16:colId xmlns:a16="http://schemas.microsoft.com/office/drawing/2014/main" val="767670303"/>
                    </a:ext>
                  </a:extLst>
                </a:gridCol>
                <a:gridCol w="7433134">
                  <a:extLst>
                    <a:ext uri="{9D8B030D-6E8A-4147-A177-3AD203B41FA5}">
                      <a16:colId xmlns:a16="http://schemas.microsoft.com/office/drawing/2014/main" val="191074990"/>
                    </a:ext>
                  </a:extLst>
                </a:gridCol>
              </a:tblGrid>
              <a:tr h="506533">
                <a:tc>
                  <a:txBody>
                    <a:bodyPr/>
                    <a:lstStyle/>
                    <a:p>
                      <a:pPr algn="l"/>
                      <a:r>
                        <a:rPr lang="en-US" sz="2000" dirty="0"/>
                        <a:t>Modules</a:t>
                      </a:r>
                    </a:p>
                  </a:txBody>
                  <a:tcPr marL="137160" marR="137160" marT="137160" marB="137160" anchor="ctr"/>
                </a:tc>
                <a:tc>
                  <a:txBody>
                    <a:bodyPr/>
                    <a:lstStyle/>
                    <a:p>
                      <a:pPr algn="l"/>
                      <a:r>
                        <a:rPr lang="en-US" sz="2000" dirty="0"/>
                        <a:t>Topics</a:t>
                      </a:r>
                    </a:p>
                  </a:txBody>
                  <a:tcPr marL="137160" marR="137160" marT="137160" marB="137160" anchor="ctr"/>
                </a:tc>
                <a:extLst>
                  <a:ext uri="{0D108BD9-81ED-4DB2-BD59-A6C34878D82A}">
                    <a16:rowId xmlns:a16="http://schemas.microsoft.com/office/drawing/2014/main" val="1354650606"/>
                  </a:ext>
                </a:extLst>
              </a:tr>
              <a:tr h="1039726">
                <a:tc>
                  <a:txBody>
                    <a:bodyPr/>
                    <a:lstStyle/>
                    <a:p>
                      <a:pPr marL="0" lvl="0" algn="l" defTabSz="914400" rtl="0" eaLnBrk="1" latinLnBrk="0" hangingPunct="1"/>
                      <a:r>
                        <a:rPr lang="en-US" sz="2000" kern="1200" dirty="0">
                          <a:solidFill>
                            <a:schemeClr val="tx2"/>
                          </a:solidFill>
                        </a:rPr>
                        <a:t>Introduction to Neural Networks</a:t>
                      </a:r>
                    </a:p>
                  </a:txBody>
                  <a:tcPr marL="137160" marR="137160" marT="137160" marB="137160" anchor="ctr"/>
                </a:tc>
                <a:tc>
                  <a:txBody>
                    <a:bodyPr/>
                    <a:lstStyle/>
                    <a:p>
                      <a:pPr marL="0" lvl="0" algn="l" defTabSz="914400" rtl="0" eaLnBrk="1" latinLnBrk="0" hangingPunct="1"/>
                      <a:r>
                        <a:rPr lang="en-US" sz="2000" kern="1200" dirty="0">
                          <a:solidFill>
                            <a:schemeClr val="tx2"/>
                          </a:solidFill>
                        </a:rPr>
                        <a:t>Layers and activation functions, neural network learning, neural network examples that use PyTorch, neural network engineering</a:t>
                      </a:r>
                    </a:p>
                  </a:txBody>
                  <a:tcPr marL="137160" marR="137160" marT="137160" marB="137160" anchor="ctr"/>
                </a:tc>
                <a:extLst>
                  <a:ext uri="{0D108BD9-81ED-4DB2-BD59-A6C34878D82A}">
                    <a16:rowId xmlns:a16="http://schemas.microsoft.com/office/drawing/2014/main" val="2337160026"/>
                  </a:ext>
                </a:extLst>
              </a:tr>
              <a:tr h="1306322">
                <a:tc>
                  <a:txBody>
                    <a:bodyPr/>
                    <a:lstStyle/>
                    <a:p>
                      <a:pPr lvl="0" algn="l"/>
                      <a:r>
                        <a:rPr lang="en-US" sz="2000" dirty="0">
                          <a:solidFill>
                            <a:schemeClr val="tx2"/>
                          </a:solidFill>
                        </a:rPr>
                        <a:t>Natural Language Processing</a:t>
                      </a:r>
                    </a:p>
                  </a:txBody>
                  <a:tcPr marL="137160" marR="137160" marT="137160" marB="137160" anchor="ctr"/>
                </a:tc>
                <a:tc>
                  <a:txBody>
                    <a:bodyPr/>
                    <a:lstStyle/>
                    <a:p>
                      <a:pPr marL="0" lvl="0" algn="l" defTabSz="914400" rtl="0" eaLnBrk="1" latinLnBrk="0" hangingPunct="1"/>
                      <a:r>
                        <a:rPr lang="en-US" sz="2000" dirty="0">
                          <a:solidFill>
                            <a:schemeClr val="tx2"/>
                          </a:solidFill>
                        </a:rPr>
                        <a:t>Common natural language processing (NLP) domains, text preprocessing and vectorization, word embeddings, recurrent neural networks (RNNs), application examples, introduction to transformers examples</a:t>
                      </a:r>
                    </a:p>
                  </a:txBody>
                  <a:tcPr marL="137160" marR="137160" marT="137160" marB="137160" anchor="ctr"/>
                </a:tc>
                <a:extLst>
                  <a:ext uri="{0D108BD9-81ED-4DB2-BD59-A6C34878D82A}">
                    <a16:rowId xmlns:a16="http://schemas.microsoft.com/office/drawing/2014/main" val="4266784551"/>
                  </a:ext>
                </a:extLst>
              </a:tr>
              <a:tr h="1306322">
                <a:tc>
                  <a:txBody>
                    <a:bodyPr/>
                    <a:lstStyle/>
                    <a:p>
                      <a:pPr lvl="0" algn="l"/>
                      <a:r>
                        <a:rPr lang="en-US" sz="2000" dirty="0">
                          <a:solidFill>
                            <a:schemeClr val="tx2"/>
                          </a:solidFill>
                        </a:rPr>
                        <a:t>Computer Vision</a:t>
                      </a:r>
                    </a:p>
                  </a:txBody>
                  <a:tcPr marL="137160" marR="137160" marT="137160" marB="1371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2"/>
                          </a:solidFill>
                        </a:rPr>
                        <a:t>Common computer vision (CV) domains, convolution concepts, convolutional neural networks (CNNs), modern neural network architectures, fine-tuning and transfer learning</a:t>
                      </a:r>
                    </a:p>
                  </a:txBody>
                  <a:tcPr marL="137160" marR="137160" marT="137160" marB="137160" anchor="ctr"/>
                </a:tc>
                <a:extLst>
                  <a:ext uri="{0D108BD9-81ED-4DB2-BD59-A6C34878D82A}">
                    <a16:rowId xmlns:a16="http://schemas.microsoft.com/office/drawing/2014/main" val="3901238011"/>
                  </a:ext>
                </a:extLst>
              </a:tr>
            </a:tbl>
          </a:graphicData>
        </a:graphic>
      </p:graphicFrame>
    </p:spTree>
    <p:custDataLst>
      <p:tags r:id="rId1"/>
    </p:custDataLst>
    <p:extLst>
      <p:ext uri="{BB962C8B-B14F-4D97-AF65-F5344CB8AC3E}">
        <p14:creationId xmlns:p14="http://schemas.microsoft.com/office/powerpoint/2010/main" val="18427175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D47E53-E1C4-49CB-898D-898BC597051A}"/>
              </a:ext>
            </a:extLst>
          </p:cNvPr>
          <p:cNvSpPr>
            <a:spLocks noGrp="1"/>
          </p:cNvSpPr>
          <p:nvPr>
            <p:ph type="sldNum" idx="97"/>
          </p:nvPr>
        </p:nvSpPr>
        <p:spPr/>
        <p:txBody>
          <a:bodyPr/>
          <a:lstStyle/>
          <a:p>
            <a:fld id="{86A8BF56-6CB3-514C-9A64-F39D95C9E25B}" type="slidenum">
              <a:rPr lang="en-US" smtClean="0"/>
              <a:t>40</a:t>
            </a:fld>
            <a:endParaRPr lang="en-US" dirty="0"/>
          </a:p>
        </p:txBody>
      </p:sp>
      <p:sp>
        <p:nvSpPr>
          <p:cNvPr id="2" name="Title 1">
            <a:extLst>
              <a:ext uri="{FF2B5EF4-FFF2-40B4-BE49-F238E27FC236}">
                <a16:creationId xmlns:a16="http://schemas.microsoft.com/office/drawing/2014/main" id="{276C80E9-79F1-4AFB-9239-164EE7C374D1}"/>
              </a:ext>
            </a:extLst>
          </p:cNvPr>
          <p:cNvSpPr>
            <a:spLocks noGrp="1"/>
          </p:cNvSpPr>
          <p:nvPr>
            <p:ph type="title" idx="1"/>
          </p:nvPr>
        </p:nvSpPr>
        <p:spPr/>
        <p:txBody>
          <a:bodyPr>
            <a:normAutofit fontScale="90000"/>
          </a:bodyPr>
          <a:lstStyle/>
          <a:p>
            <a:r>
              <a:rPr lang="en-US" dirty="0"/>
              <a:t>Source graphic: Review: Appropriate fitting</a:t>
            </a:r>
          </a:p>
        </p:txBody>
      </p:sp>
      <p:sp>
        <p:nvSpPr>
          <p:cNvPr id="5" name="Content Placeholder 4">
            <a:extLst>
              <a:ext uri="{FF2B5EF4-FFF2-40B4-BE49-F238E27FC236}">
                <a16:creationId xmlns:a16="http://schemas.microsoft.com/office/drawing/2014/main" id="{408EC06B-C780-DA80-B0B4-572F5B6CA0A5}"/>
              </a:ext>
            </a:extLst>
          </p:cNvPr>
          <p:cNvSpPr>
            <a:spLocks noGrp="1"/>
          </p:cNvSpPr>
          <p:nvPr>
            <p:ph idx="2"/>
          </p:nvPr>
        </p:nvSpPr>
        <p:spPr/>
        <p:txBody>
          <a:bodyPr/>
          <a:lstStyle/>
          <a:p>
            <a:endParaRPr lang="en-US" dirty="0"/>
          </a:p>
        </p:txBody>
      </p:sp>
      <p:grpSp>
        <p:nvGrpSpPr>
          <p:cNvPr id="4" name="Group 3">
            <a:extLst>
              <a:ext uri="{FF2B5EF4-FFF2-40B4-BE49-F238E27FC236}">
                <a16:creationId xmlns:a16="http://schemas.microsoft.com/office/drawing/2014/main" id="{9AFC1BD2-3DB5-4568-9F20-295F6E0C3B13}"/>
              </a:ext>
            </a:extLst>
          </p:cNvPr>
          <p:cNvGrpSpPr/>
          <p:nvPr/>
        </p:nvGrpSpPr>
        <p:grpSpPr>
          <a:xfrm>
            <a:off x="322519" y="3133993"/>
            <a:ext cx="4776237" cy="2741546"/>
            <a:chOff x="322519" y="3133993"/>
            <a:chExt cx="4776237" cy="2741546"/>
          </a:xfrm>
        </p:grpSpPr>
        <p:grpSp>
          <p:nvGrpSpPr>
            <p:cNvPr id="65" name="Group 64" descr="Points belonging to two different classes plotted, with an appropriate classifier, with good generalization,  separating the two classes.">
              <a:extLst>
                <a:ext uri="{FF2B5EF4-FFF2-40B4-BE49-F238E27FC236}">
                  <a16:creationId xmlns:a16="http://schemas.microsoft.com/office/drawing/2014/main" id="{9E474127-0BC6-3E48-A5AD-17276C24870F}"/>
                </a:ext>
              </a:extLst>
            </p:cNvPr>
            <p:cNvGrpSpPr/>
            <p:nvPr/>
          </p:nvGrpSpPr>
          <p:grpSpPr>
            <a:xfrm>
              <a:off x="726932" y="3133993"/>
              <a:ext cx="4320647" cy="2584107"/>
              <a:chOff x="735088" y="3263370"/>
              <a:chExt cx="4320647" cy="2584107"/>
            </a:xfrm>
          </p:grpSpPr>
          <p:grpSp>
            <p:nvGrpSpPr>
              <p:cNvPr id="67" name="Group 66">
                <a:extLst>
                  <a:ext uri="{FF2B5EF4-FFF2-40B4-BE49-F238E27FC236}">
                    <a16:creationId xmlns:a16="http://schemas.microsoft.com/office/drawing/2014/main" id="{D1B48FE7-CBA8-6941-9B74-470C5518A0F2}"/>
                  </a:ext>
                </a:extLst>
              </p:cNvPr>
              <p:cNvGrpSpPr/>
              <p:nvPr/>
            </p:nvGrpSpPr>
            <p:grpSpPr>
              <a:xfrm>
                <a:off x="735088" y="3897014"/>
                <a:ext cx="4320647" cy="1789854"/>
                <a:chOff x="6493683" y="3860194"/>
                <a:chExt cx="4320647" cy="1789854"/>
              </a:xfrm>
            </p:grpSpPr>
            <p:grpSp>
              <p:nvGrpSpPr>
                <p:cNvPr id="82" name="Group 81">
                  <a:extLst>
                    <a:ext uri="{FF2B5EF4-FFF2-40B4-BE49-F238E27FC236}">
                      <a16:creationId xmlns:a16="http://schemas.microsoft.com/office/drawing/2014/main" id="{34D18A15-4BF7-B34F-A34C-081C6B7F08A5}"/>
                    </a:ext>
                  </a:extLst>
                </p:cNvPr>
                <p:cNvGrpSpPr/>
                <p:nvPr/>
              </p:nvGrpSpPr>
              <p:grpSpPr>
                <a:xfrm>
                  <a:off x="6493683" y="3860194"/>
                  <a:ext cx="4320647" cy="1789854"/>
                  <a:chOff x="6500798" y="1410313"/>
                  <a:chExt cx="4320647" cy="1789854"/>
                </a:xfrm>
              </p:grpSpPr>
              <p:sp>
                <p:nvSpPr>
                  <p:cNvPr id="89" name="5-Point Star 88">
                    <a:extLst>
                      <a:ext uri="{FF2B5EF4-FFF2-40B4-BE49-F238E27FC236}">
                        <a16:creationId xmlns:a16="http://schemas.microsoft.com/office/drawing/2014/main" id="{4722150A-26B3-864B-AD21-10E3EDDA3E32}"/>
                      </a:ext>
                    </a:extLst>
                  </p:cNvPr>
                  <p:cNvSpPr/>
                  <p:nvPr/>
                </p:nvSpPr>
                <p:spPr>
                  <a:xfrm>
                    <a:off x="6756706" y="1767732"/>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0" name="5-Point Star 89">
                    <a:extLst>
                      <a:ext uri="{FF2B5EF4-FFF2-40B4-BE49-F238E27FC236}">
                        <a16:creationId xmlns:a16="http://schemas.microsoft.com/office/drawing/2014/main" id="{B0773B83-DD94-1949-A49A-0D59D8593D05}"/>
                      </a:ext>
                    </a:extLst>
                  </p:cNvPr>
                  <p:cNvSpPr/>
                  <p:nvPr/>
                </p:nvSpPr>
                <p:spPr>
                  <a:xfrm>
                    <a:off x="6825433" y="2143209"/>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1" name="5-Point Star 90">
                    <a:extLst>
                      <a:ext uri="{FF2B5EF4-FFF2-40B4-BE49-F238E27FC236}">
                        <a16:creationId xmlns:a16="http://schemas.microsoft.com/office/drawing/2014/main" id="{A73C7893-6C76-6046-8A3B-9FF527879BEA}"/>
                      </a:ext>
                    </a:extLst>
                  </p:cNvPr>
                  <p:cNvSpPr/>
                  <p:nvPr/>
                </p:nvSpPr>
                <p:spPr>
                  <a:xfrm>
                    <a:off x="7219146" y="2475447"/>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2" name="5-Point Star 91">
                    <a:extLst>
                      <a:ext uri="{FF2B5EF4-FFF2-40B4-BE49-F238E27FC236}">
                        <a16:creationId xmlns:a16="http://schemas.microsoft.com/office/drawing/2014/main" id="{989B98D0-B102-174C-B54C-6FC6E643AD25}"/>
                      </a:ext>
                    </a:extLst>
                  </p:cNvPr>
                  <p:cNvSpPr/>
                  <p:nvPr/>
                </p:nvSpPr>
                <p:spPr>
                  <a:xfrm>
                    <a:off x="6843740" y="2719380"/>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3" name="5-Point Star 92">
                    <a:extLst>
                      <a:ext uri="{FF2B5EF4-FFF2-40B4-BE49-F238E27FC236}">
                        <a16:creationId xmlns:a16="http://schemas.microsoft.com/office/drawing/2014/main" id="{8DD2A595-22E7-234F-829C-429138AD2166}"/>
                      </a:ext>
                    </a:extLst>
                  </p:cNvPr>
                  <p:cNvSpPr/>
                  <p:nvPr/>
                </p:nvSpPr>
                <p:spPr>
                  <a:xfrm>
                    <a:off x="7244392" y="207759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4" name="5-Point Star 93">
                    <a:extLst>
                      <a:ext uri="{FF2B5EF4-FFF2-40B4-BE49-F238E27FC236}">
                        <a16:creationId xmlns:a16="http://schemas.microsoft.com/office/drawing/2014/main" id="{8DD36CBD-D82C-C245-9252-27A35FF4C072}"/>
                      </a:ext>
                    </a:extLst>
                  </p:cNvPr>
                  <p:cNvSpPr/>
                  <p:nvPr/>
                </p:nvSpPr>
                <p:spPr>
                  <a:xfrm>
                    <a:off x="7599479" y="2728374"/>
                    <a:ext cx="365097" cy="316241"/>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5" name="5-Point Star 94">
                    <a:extLst>
                      <a:ext uri="{FF2B5EF4-FFF2-40B4-BE49-F238E27FC236}">
                        <a16:creationId xmlns:a16="http://schemas.microsoft.com/office/drawing/2014/main" id="{78656972-8C93-814F-A7A5-E688F91C8531}"/>
                      </a:ext>
                    </a:extLst>
                  </p:cNvPr>
                  <p:cNvSpPr/>
                  <p:nvPr/>
                </p:nvSpPr>
                <p:spPr>
                  <a:xfrm>
                    <a:off x="8056281" y="2675259"/>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6" name="5-Point Star 95">
                    <a:extLst>
                      <a:ext uri="{FF2B5EF4-FFF2-40B4-BE49-F238E27FC236}">
                        <a16:creationId xmlns:a16="http://schemas.microsoft.com/office/drawing/2014/main" id="{B2255A00-6510-AC42-B9DD-0525CE4D9296}"/>
                      </a:ext>
                    </a:extLst>
                  </p:cNvPr>
                  <p:cNvSpPr/>
                  <p:nvPr/>
                </p:nvSpPr>
                <p:spPr>
                  <a:xfrm>
                    <a:off x="7340622" y="1708126"/>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7" name="5-Point Star 96">
                    <a:extLst>
                      <a:ext uri="{FF2B5EF4-FFF2-40B4-BE49-F238E27FC236}">
                        <a16:creationId xmlns:a16="http://schemas.microsoft.com/office/drawing/2014/main" id="{C9D29778-C45E-B645-9716-45E979CFB0C0}"/>
                      </a:ext>
                    </a:extLst>
                  </p:cNvPr>
                  <p:cNvSpPr/>
                  <p:nvPr/>
                </p:nvSpPr>
                <p:spPr>
                  <a:xfrm>
                    <a:off x="8067774" y="160423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8" name="5-Point Star 97">
                    <a:extLst>
                      <a:ext uri="{FF2B5EF4-FFF2-40B4-BE49-F238E27FC236}">
                        <a16:creationId xmlns:a16="http://schemas.microsoft.com/office/drawing/2014/main" id="{61F5E1C2-58E2-AB4D-87CF-09B980E88667}"/>
                      </a:ext>
                    </a:extLst>
                  </p:cNvPr>
                  <p:cNvSpPr/>
                  <p:nvPr/>
                </p:nvSpPr>
                <p:spPr>
                  <a:xfrm>
                    <a:off x="7593213" y="2083691"/>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9" name="Flowchart: Connector 42">
                    <a:extLst>
                      <a:ext uri="{FF2B5EF4-FFF2-40B4-BE49-F238E27FC236}">
                        <a16:creationId xmlns:a16="http://schemas.microsoft.com/office/drawing/2014/main" id="{AE731D53-DBE5-E147-ABC9-5D5258C184BD}"/>
                      </a:ext>
                    </a:extLst>
                  </p:cNvPr>
                  <p:cNvSpPr/>
                  <p:nvPr/>
                </p:nvSpPr>
                <p:spPr>
                  <a:xfrm>
                    <a:off x="9278020" y="219057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0" name="5-Point Star 99">
                    <a:extLst>
                      <a:ext uri="{FF2B5EF4-FFF2-40B4-BE49-F238E27FC236}">
                        <a16:creationId xmlns:a16="http://schemas.microsoft.com/office/drawing/2014/main" id="{EF34BB42-2D5B-1642-97F8-54DE100A8684}"/>
                      </a:ext>
                    </a:extLst>
                  </p:cNvPr>
                  <p:cNvSpPr/>
                  <p:nvPr/>
                </p:nvSpPr>
                <p:spPr>
                  <a:xfrm>
                    <a:off x="7885366" y="235550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1" name="Flowchart: Connector 44">
                    <a:extLst>
                      <a:ext uri="{FF2B5EF4-FFF2-40B4-BE49-F238E27FC236}">
                        <a16:creationId xmlns:a16="http://schemas.microsoft.com/office/drawing/2014/main" id="{C85E678F-C05D-5646-8ADF-815B196A5B49}"/>
                      </a:ext>
                    </a:extLst>
                  </p:cNvPr>
                  <p:cNvSpPr/>
                  <p:nvPr/>
                </p:nvSpPr>
                <p:spPr>
                  <a:xfrm>
                    <a:off x="8649345" y="2263709"/>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2" name="Flowchart: Connector 45">
                    <a:extLst>
                      <a:ext uri="{FF2B5EF4-FFF2-40B4-BE49-F238E27FC236}">
                        <a16:creationId xmlns:a16="http://schemas.microsoft.com/office/drawing/2014/main" id="{363B722D-C34A-C64C-8528-2A56ED7890F0}"/>
                      </a:ext>
                    </a:extLst>
                  </p:cNvPr>
                  <p:cNvSpPr/>
                  <p:nvPr/>
                </p:nvSpPr>
                <p:spPr>
                  <a:xfrm>
                    <a:off x="8685912" y="2022381"/>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3" name="Flowchart: Connector 46">
                    <a:extLst>
                      <a:ext uri="{FF2B5EF4-FFF2-40B4-BE49-F238E27FC236}">
                        <a16:creationId xmlns:a16="http://schemas.microsoft.com/office/drawing/2014/main" id="{FE50BB12-75AF-E344-A564-01F1C960F825}"/>
                      </a:ext>
                    </a:extLst>
                  </p:cNvPr>
                  <p:cNvSpPr/>
                  <p:nvPr/>
                </p:nvSpPr>
                <p:spPr>
                  <a:xfrm>
                    <a:off x="8847081" y="2444873"/>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4" name="Flowchart: Connector 47">
                    <a:extLst>
                      <a:ext uri="{FF2B5EF4-FFF2-40B4-BE49-F238E27FC236}">
                        <a16:creationId xmlns:a16="http://schemas.microsoft.com/office/drawing/2014/main" id="{972859D6-B1C1-E340-ACD2-9A5120039252}"/>
                      </a:ext>
                    </a:extLst>
                  </p:cNvPr>
                  <p:cNvSpPr/>
                  <p:nvPr/>
                </p:nvSpPr>
                <p:spPr>
                  <a:xfrm>
                    <a:off x="8523102" y="288552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5" name="Flowchart: Connector 71">
                    <a:extLst>
                      <a:ext uri="{FF2B5EF4-FFF2-40B4-BE49-F238E27FC236}">
                        <a16:creationId xmlns:a16="http://schemas.microsoft.com/office/drawing/2014/main" id="{BC8A660A-BAAD-804C-8D62-16FEC282F2CB}"/>
                      </a:ext>
                    </a:extLst>
                  </p:cNvPr>
                  <p:cNvSpPr/>
                  <p:nvPr/>
                </p:nvSpPr>
                <p:spPr>
                  <a:xfrm>
                    <a:off x="8510667" y="153786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6" name="Flowchart: Connector 72">
                    <a:extLst>
                      <a:ext uri="{FF2B5EF4-FFF2-40B4-BE49-F238E27FC236}">
                        <a16:creationId xmlns:a16="http://schemas.microsoft.com/office/drawing/2014/main" id="{85E3F6D8-823B-124D-A4A9-A4C5DA7AB8C3}"/>
                      </a:ext>
                    </a:extLst>
                  </p:cNvPr>
                  <p:cNvSpPr/>
                  <p:nvPr/>
                </p:nvSpPr>
                <p:spPr>
                  <a:xfrm>
                    <a:off x="8964799" y="168440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07" name="Straight Connector 106">
                    <a:extLst>
                      <a:ext uri="{FF2B5EF4-FFF2-40B4-BE49-F238E27FC236}">
                        <a16:creationId xmlns:a16="http://schemas.microsoft.com/office/drawing/2014/main" id="{BB6088ED-0612-A04A-BA38-4E946DF957ED}"/>
                      </a:ext>
                    </a:extLst>
                  </p:cNvPr>
                  <p:cNvCxnSpPr/>
                  <p:nvPr/>
                </p:nvCxnSpPr>
                <p:spPr>
                  <a:xfrm flipV="1">
                    <a:off x="6500798" y="1410313"/>
                    <a:ext cx="0" cy="1789854"/>
                  </a:xfrm>
                  <a:prstGeom prst="line">
                    <a:avLst/>
                  </a:prstGeom>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D041606-7158-6B46-ABD3-D24C4A41A69F}"/>
                      </a:ext>
                    </a:extLst>
                  </p:cNvPr>
                  <p:cNvCxnSpPr/>
                  <p:nvPr/>
                </p:nvCxnSpPr>
                <p:spPr>
                  <a:xfrm>
                    <a:off x="6500799" y="3189631"/>
                    <a:ext cx="4320646" cy="0"/>
                  </a:xfrm>
                  <a:prstGeom prst="line">
                    <a:avLst/>
                  </a:prstGeom>
                  <a:ln>
                    <a:solidFill>
                      <a:srgbClr val="51504F"/>
                    </a:solidFill>
                  </a:ln>
                </p:spPr>
                <p:style>
                  <a:lnRef idx="1">
                    <a:schemeClr val="accent1"/>
                  </a:lnRef>
                  <a:fillRef idx="0">
                    <a:schemeClr val="accent1"/>
                  </a:fillRef>
                  <a:effectRef idx="0">
                    <a:schemeClr val="accent1"/>
                  </a:effectRef>
                  <a:fontRef idx="minor">
                    <a:schemeClr val="tx1"/>
                  </a:fontRef>
                </p:style>
              </p:cxnSp>
              <p:sp>
                <p:nvSpPr>
                  <p:cNvPr id="109" name="Flowchart: Connector 83">
                    <a:extLst>
                      <a:ext uri="{FF2B5EF4-FFF2-40B4-BE49-F238E27FC236}">
                        <a16:creationId xmlns:a16="http://schemas.microsoft.com/office/drawing/2014/main" id="{B337FA93-FEFF-9D4F-9BD1-0A86901472B8}"/>
                      </a:ext>
                    </a:extLst>
                  </p:cNvPr>
                  <p:cNvSpPr/>
                  <p:nvPr/>
                </p:nvSpPr>
                <p:spPr>
                  <a:xfrm>
                    <a:off x="9698534" y="2248877"/>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0" name="Flowchart: Connector 84">
                    <a:extLst>
                      <a:ext uri="{FF2B5EF4-FFF2-40B4-BE49-F238E27FC236}">
                        <a16:creationId xmlns:a16="http://schemas.microsoft.com/office/drawing/2014/main" id="{DEA790EB-5A7F-924B-8A9B-9489AA362D21}"/>
                      </a:ext>
                    </a:extLst>
                  </p:cNvPr>
                  <p:cNvSpPr/>
                  <p:nvPr/>
                </p:nvSpPr>
                <p:spPr>
                  <a:xfrm>
                    <a:off x="9582740" y="249529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1" name="Flowchart: Connector 85">
                    <a:extLst>
                      <a:ext uri="{FF2B5EF4-FFF2-40B4-BE49-F238E27FC236}">
                        <a16:creationId xmlns:a16="http://schemas.microsoft.com/office/drawing/2014/main" id="{045862D7-0B02-894B-8F0F-71D90983AE89}"/>
                      </a:ext>
                    </a:extLst>
                  </p:cNvPr>
                  <p:cNvSpPr/>
                  <p:nvPr/>
                </p:nvSpPr>
                <p:spPr>
                  <a:xfrm>
                    <a:off x="9351153" y="2783553"/>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2" name="Flowchart: Connector 86">
                    <a:extLst>
                      <a:ext uri="{FF2B5EF4-FFF2-40B4-BE49-F238E27FC236}">
                        <a16:creationId xmlns:a16="http://schemas.microsoft.com/office/drawing/2014/main" id="{218B6D86-5F78-C449-81BF-9807AC9196B4}"/>
                      </a:ext>
                    </a:extLst>
                  </p:cNvPr>
                  <p:cNvSpPr/>
                  <p:nvPr/>
                </p:nvSpPr>
                <p:spPr>
                  <a:xfrm>
                    <a:off x="9069614" y="250812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83" name="5-Point Star 82">
                  <a:extLst>
                    <a:ext uri="{FF2B5EF4-FFF2-40B4-BE49-F238E27FC236}">
                      <a16:creationId xmlns:a16="http://schemas.microsoft.com/office/drawing/2014/main" id="{46F65F0B-D3B9-E746-8138-B5F70A794558}"/>
                    </a:ext>
                  </a:extLst>
                </p:cNvPr>
                <p:cNvSpPr/>
                <p:nvPr/>
              </p:nvSpPr>
              <p:spPr>
                <a:xfrm>
                  <a:off x="8279339" y="4635800"/>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4" name="Flowchart: Connector 85">
                  <a:extLst>
                    <a:ext uri="{FF2B5EF4-FFF2-40B4-BE49-F238E27FC236}">
                      <a16:creationId xmlns:a16="http://schemas.microsoft.com/office/drawing/2014/main" id="{FBADA4DF-2B76-8D4E-A52A-2C52ED25BABF}"/>
                    </a:ext>
                  </a:extLst>
                </p:cNvPr>
                <p:cNvSpPr/>
                <p:nvPr/>
              </p:nvSpPr>
              <p:spPr>
                <a:xfrm>
                  <a:off x="8789850" y="508103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5" name="Flowchart: Connector 85">
                  <a:extLst>
                    <a:ext uri="{FF2B5EF4-FFF2-40B4-BE49-F238E27FC236}">
                      <a16:creationId xmlns:a16="http://schemas.microsoft.com/office/drawing/2014/main" id="{CDE8041F-A86D-364F-8083-677C880F0A4E}"/>
                    </a:ext>
                  </a:extLst>
                </p:cNvPr>
                <p:cNvSpPr/>
                <p:nvPr/>
              </p:nvSpPr>
              <p:spPr>
                <a:xfrm>
                  <a:off x="9011526" y="451299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6" name="Flowchart: Connector 85">
                  <a:extLst>
                    <a:ext uri="{FF2B5EF4-FFF2-40B4-BE49-F238E27FC236}">
                      <a16:creationId xmlns:a16="http://schemas.microsoft.com/office/drawing/2014/main" id="{A6862E76-AFD3-5240-8AFB-6015F1F00F20}"/>
                    </a:ext>
                  </a:extLst>
                </p:cNvPr>
                <p:cNvSpPr/>
                <p:nvPr/>
              </p:nvSpPr>
              <p:spPr>
                <a:xfrm>
                  <a:off x="9801238" y="512259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7" name="Flowchart: Connector 85">
                  <a:extLst>
                    <a:ext uri="{FF2B5EF4-FFF2-40B4-BE49-F238E27FC236}">
                      <a16:creationId xmlns:a16="http://schemas.microsoft.com/office/drawing/2014/main" id="{296B2B4A-F1F7-444F-A7DF-7EA0205080C4}"/>
                    </a:ext>
                  </a:extLst>
                </p:cNvPr>
                <p:cNvSpPr/>
                <p:nvPr/>
              </p:nvSpPr>
              <p:spPr>
                <a:xfrm>
                  <a:off x="8706723" y="422204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8" name="Flowchart: Connector 85">
                  <a:extLst>
                    <a:ext uri="{FF2B5EF4-FFF2-40B4-BE49-F238E27FC236}">
                      <a16:creationId xmlns:a16="http://schemas.microsoft.com/office/drawing/2014/main" id="{88AA3010-A569-074B-9561-C1D08994BF5F}"/>
                    </a:ext>
                  </a:extLst>
                </p:cNvPr>
                <p:cNvSpPr/>
                <p:nvPr/>
              </p:nvSpPr>
              <p:spPr>
                <a:xfrm>
                  <a:off x="9995198" y="487321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68" name="5-Point Star 67">
                <a:extLst>
                  <a:ext uri="{FF2B5EF4-FFF2-40B4-BE49-F238E27FC236}">
                    <a16:creationId xmlns:a16="http://schemas.microsoft.com/office/drawing/2014/main" id="{55E106BC-44D9-0A4C-8602-C4E68B1B8D3B}"/>
                  </a:ext>
                </a:extLst>
              </p:cNvPr>
              <p:cNvSpPr/>
              <p:nvPr/>
            </p:nvSpPr>
            <p:spPr>
              <a:xfrm>
                <a:off x="2156128" y="438786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9" name="5-Point Star 68">
                <a:extLst>
                  <a:ext uri="{FF2B5EF4-FFF2-40B4-BE49-F238E27FC236}">
                    <a16:creationId xmlns:a16="http://schemas.microsoft.com/office/drawing/2014/main" id="{EBE3D150-A6C8-1E4B-A0E5-79A4F7293492}"/>
                  </a:ext>
                </a:extLst>
              </p:cNvPr>
              <p:cNvSpPr/>
              <p:nvPr/>
            </p:nvSpPr>
            <p:spPr>
              <a:xfrm>
                <a:off x="2881703" y="5275378"/>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0" name="5-Point Star 69">
                <a:extLst>
                  <a:ext uri="{FF2B5EF4-FFF2-40B4-BE49-F238E27FC236}">
                    <a16:creationId xmlns:a16="http://schemas.microsoft.com/office/drawing/2014/main" id="{1F509880-A98E-5A4B-9921-89F98D1B80F4}"/>
                  </a:ext>
                </a:extLst>
              </p:cNvPr>
              <p:cNvSpPr/>
              <p:nvPr/>
            </p:nvSpPr>
            <p:spPr>
              <a:xfrm>
                <a:off x="2788058" y="4908685"/>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1" name="5-Point Star 70">
                <a:extLst>
                  <a:ext uri="{FF2B5EF4-FFF2-40B4-BE49-F238E27FC236}">
                    <a16:creationId xmlns:a16="http://schemas.microsoft.com/office/drawing/2014/main" id="{E2E96DC5-2ADF-4346-8737-0762B5F7C16E}"/>
                  </a:ext>
                </a:extLst>
              </p:cNvPr>
              <p:cNvSpPr/>
              <p:nvPr/>
            </p:nvSpPr>
            <p:spPr>
              <a:xfrm>
                <a:off x="2355088" y="4285807"/>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2" name="5-Point Star 71">
                <a:extLst>
                  <a:ext uri="{FF2B5EF4-FFF2-40B4-BE49-F238E27FC236}">
                    <a16:creationId xmlns:a16="http://schemas.microsoft.com/office/drawing/2014/main" id="{8A9246D2-9603-374B-9BC5-29187670FAAA}"/>
                  </a:ext>
                </a:extLst>
              </p:cNvPr>
              <p:cNvSpPr/>
              <p:nvPr/>
            </p:nvSpPr>
            <p:spPr>
              <a:xfrm>
                <a:off x="1843779" y="496255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3" name="5-Point Star 72">
                <a:extLst>
                  <a:ext uri="{FF2B5EF4-FFF2-40B4-BE49-F238E27FC236}">
                    <a16:creationId xmlns:a16="http://schemas.microsoft.com/office/drawing/2014/main" id="{BCA8C98A-1F94-004A-B3BB-4EBCB8CB197F}"/>
                  </a:ext>
                </a:extLst>
              </p:cNvPr>
              <p:cNvSpPr/>
              <p:nvPr/>
            </p:nvSpPr>
            <p:spPr>
              <a:xfrm>
                <a:off x="1342063" y="3960246"/>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4" name="5-Point Star 73">
                <a:extLst>
                  <a:ext uri="{FF2B5EF4-FFF2-40B4-BE49-F238E27FC236}">
                    <a16:creationId xmlns:a16="http://schemas.microsoft.com/office/drawing/2014/main" id="{3A17A01B-CBE1-924B-BFD4-F84D1928397D}"/>
                  </a:ext>
                </a:extLst>
              </p:cNvPr>
              <p:cNvSpPr/>
              <p:nvPr/>
            </p:nvSpPr>
            <p:spPr>
              <a:xfrm>
                <a:off x="2533007" y="4966271"/>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5" name="5-Point Star 74">
                <a:extLst>
                  <a:ext uri="{FF2B5EF4-FFF2-40B4-BE49-F238E27FC236}">
                    <a16:creationId xmlns:a16="http://schemas.microsoft.com/office/drawing/2014/main" id="{A2100D01-BFF9-5948-8694-FE3F838C5598}"/>
                  </a:ext>
                </a:extLst>
              </p:cNvPr>
              <p:cNvSpPr/>
              <p:nvPr/>
            </p:nvSpPr>
            <p:spPr>
              <a:xfrm>
                <a:off x="2019972" y="414682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6" name="Freeform 75">
                <a:extLst>
                  <a:ext uri="{FF2B5EF4-FFF2-40B4-BE49-F238E27FC236}">
                    <a16:creationId xmlns:a16="http://schemas.microsoft.com/office/drawing/2014/main" id="{46023923-0EAE-0340-8AF0-7A0371C90AE6}"/>
                  </a:ext>
                </a:extLst>
              </p:cNvPr>
              <p:cNvSpPr/>
              <p:nvPr/>
            </p:nvSpPr>
            <p:spPr>
              <a:xfrm rot="4077738">
                <a:off x="2188437" y="3946590"/>
                <a:ext cx="2449061" cy="1352714"/>
              </a:xfrm>
              <a:custGeom>
                <a:avLst/>
                <a:gdLst>
                  <a:gd name="connsiteX0" fmla="*/ 0 w 4448710"/>
                  <a:gd name="connsiteY0" fmla="*/ 0 h 4209318"/>
                  <a:gd name="connsiteX1" fmla="*/ 1097280 w 4448710"/>
                  <a:gd name="connsiteY1" fmla="*/ 4151376 h 4209318"/>
                  <a:gd name="connsiteX2" fmla="*/ 4072128 w 4448710"/>
                  <a:gd name="connsiteY2" fmla="*/ 2420112 h 4209318"/>
                  <a:gd name="connsiteX3" fmla="*/ 4309872 w 4448710"/>
                  <a:gd name="connsiteY3" fmla="*/ 2286000 h 4209318"/>
                </a:gdLst>
                <a:ahLst/>
                <a:cxnLst>
                  <a:cxn ang="0">
                    <a:pos x="connsiteX0" y="connsiteY0"/>
                  </a:cxn>
                  <a:cxn ang="0">
                    <a:pos x="connsiteX1" y="connsiteY1"/>
                  </a:cxn>
                  <a:cxn ang="0">
                    <a:pos x="connsiteX2" y="connsiteY2"/>
                  </a:cxn>
                  <a:cxn ang="0">
                    <a:pos x="connsiteX3" y="connsiteY3"/>
                  </a:cxn>
                </a:cxnLst>
                <a:rect l="l" t="t" r="r" b="b"/>
                <a:pathLst>
                  <a:path w="4448710" h="4209318">
                    <a:moveTo>
                      <a:pt x="0" y="0"/>
                    </a:moveTo>
                    <a:cubicBezTo>
                      <a:pt x="209296" y="1874012"/>
                      <a:pt x="418592" y="3748024"/>
                      <a:pt x="1097280" y="4151376"/>
                    </a:cubicBezTo>
                    <a:cubicBezTo>
                      <a:pt x="1775968" y="4554728"/>
                      <a:pt x="3536696" y="2731008"/>
                      <a:pt x="4072128" y="2420112"/>
                    </a:cubicBezTo>
                    <a:cubicBezTo>
                      <a:pt x="4607560" y="2109216"/>
                      <a:pt x="4458716" y="2197608"/>
                      <a:pt x="4309872" y="2286000"/>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7" name="TextBox 76">
                <a:extLst>
                  <a:ext uri="{FF2B5EF4-FFF2-40B4-BE49-F238E27FC236}">
                    <a16:creationId xmlns:a16="http://schemas.microsoft.com/office/drawing/2014/main" id="{549AFFC0-804E-A94B-AD68-0021A0D745F5}"/>
                  </a:ext>
                </a:extLst>
              </p:cNvPr>
              <p:cNvSpPr txBox="1"/>
              <p:nvPr/>
            </p:nvSpPr>
            <p:spPr>
              <a:xfrm>
                <a:off x="4055067" y="3267949"/>
                <a:ext cx="1000667" cy="400110"/>
              </a:xfrm>
              <a:prstGeom prst="rect">
                <a:avLst/>
              </a:prstGeom>
              <a:noFill/>
            </p:spPr>
            <p:txBody>
              <a:bodyPr wrap="square" rtlCol="0">
                <a:spAutoFit/>
              </a:bodyPr>
              <a:lstStyle/>
              <a:p>
                <a:r>
                  <a:rPr lang="en-US" sz="2000" b="1" dirty="0">
                    <a:latin typeface="Amazon Ember Light" panose="020B0403020204020204" pitchFamily="34" charset="0"/>
                    <a:ea typeface="Amazon Ember Light" panose="020B0403020204020204" pitchFamily="34" charset="0"/>
                    <a:cs typeface="Amazon Ember Light" panose="020B0403020204020204" pitchFamily="34" charset="0"/>
                  </a:rPr>
                  <a:t>Class 2</a:t>
                </a:r>
              </a:p>
            </p:txBody>
          </p:sp>
          <p:sp>
            <p:nvSpPr>
              <p:cNvPr id="78" name="TextBox 77">
                <a:extLst>
                  <a:ext uri="{FF2B5EF4-FFF2-40B4-BE49-F238E27FC236}">
                    <a16:creationId xmlns:a16="http://schemas.microsoft.com/office/drawing/2014/main" id="{AFE4A440-F038-1840-B922-10B83F28EFD0}"/>
                  </a:ext>
                </a:extLst>
              </p:cNvPr>
              <p:cNvSpPr txBox="1"/>
              <p:nvPr/>
            </p:nvSpPr>
            <p:spPr>
              <a:xfrm>
                <a:off x="1168418" y="3263370"/>
                <a:ext cx="1020550" cy="400110"/>
              </a:xfrm>
              <a:prstGeom prst="rect">
                <a:avLst/>
              </a:prstGeom>
              <a:noFill/>
            </p:spPr>
            <p:txBody>
              <a:bodyPr wrap="square" rtlCol="0">
                <a:spAutoFit/>
              </a:bodyPr>
              <a:lstStyle/>
              <a:p>
                <a:r>
                  <a:rPr lang="en-US" sz="2000" b="1" dirty="0">
                    <a:latin typeface="Amazon Ember Light" panose="020B0403020204020204" pitchFamily="34" charset="0"/>
                    <a:ea typeface="Amazon Ember Light" panose="020B0403020204020204" pitchFamily="34" charset="0"/>
                    <a:cs typeface="Amazon Ember Light" panose="020B0403020204020204" pitchFamily="34" charset="0"/>
                  </a:rPr>
                  <a:t>Class 1</a:t>
                </a:r>
              </a:p>
            </p:txBody>
          </p:sp>
          <p:cxnSp>
            <p:nvCxnSpPr>
              <p:cNvPr id="80" name="Straight Arrow Connector 79">
                <a:extLst>
                  <a:ext uri="{FF2B5EF4-FFF2-40B4-BE49-F238E27FC236}">
                    <a16:creationId xmlns:a16="http://schemas.microsoft.com/office/drawing/2014/main" id="{E9F60F30-CE01-804A-AA3E-2E0C8CC4C647}"/>
                  </a:ext>
                </a:extLst>
              </p:cNvPr>
              <p:cNvCxnSpPr>
                <a:cxnSpLocks/>
              </p:cNvCxnSpPr>
              <p:nvPr/>
            </p:nvCxnSpPr>
            <p:spPr>
              <a:xfrm flipV="1">
                <a:off x="3432468" y="3437226"/>
                <a:ext cx="533863" cy="902"/>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4DC83F7C-8486-0046-9298-4BFDB423B782}"/>
                  </a:ext>
                </a:extLst>
              </p:cNvPr>
              <p:cNvCxnSpPr>
                <a:cxnSpLocks/>
              </p:cNvCxnSpPr>
              <p:nvPr/>
            </p:nvCxnSpPr>
            <p:spPr>
              <a:xfrm flipH="1">
                <a:off x="2142761" y="3429000"/>
                <a:ext cx="580111"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113" name="TextBox 112">
              <a:extLst>
                <a:ext uri="{FF2B5EF4-FFF2-40B4-BE49-F238E27FC236}">
                  <a16:creationId xmlns:a16="http://schemas.microsoft.com/office/drawing/2014/main" id="{042E9650-C5A7-0949-89AD-86D6CDDE7968}"/>
                </a:ext>
              </a:extLst>
            </p:cNvPr>
            <p:cNvSpPr txBox="1"/>
            <p:nvPr/>
          </p:nvSpPr>
          <p:spPr>
            <a:xfrm>
              <a:off x="4655521" y="5475429"/>
              <a:ext cx="443235"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x</a:t>
              </a:r>
              <a:r>
                <a:rPr lang="en-US" sz="2000" baseline="-25000" dirty="0">
                  <a:latin typeface="Amazon Ember Light" panose="020B0403020204020204" pitchFamily="34" charset="0"/>
                  <a:ea typeface="Amazon Ember Light" panose="020B0403020204020204" pitchFamily="34" charset="0"/>
                  <a:cs typeface="Amazon Ember Light" panose="020B0403020204020204" pitchFamily="34" charset="0"/>
                </a:rPr>
                <a:t>1</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4" name="TextBox 113">
              <a:extLst>
                <a:ext uri="{FF2B5EF4-FFF2-40B4-BE49-F238E27FC236}">
                  <a16:creationId xmlns:a16="http://schemas.microsoft.com/office/drawing/2014/main" id="{9157B076-1710-4B45-B8A3-30EDCEE0DC5F}"/>
                </a:ext>
              </a:extLst>
            </p:cNvPr>
            <p:cNvSpPr txBox="1"/>
            <p:nvPr/>
          </p:nvSpPr>
          <p:spPr>
            <a:xfrm>
              <a:off x="322519" y="3698032"/>
              <a:ext cx="491867"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x</a:t>
              </a:r>
              <a:r>
                <a:rPr lang="en-US" sz="2000" baseline="-25000" dirty="0">
                  <a:latin typeface="Amazon Ember Light" panose="020B0403020204020204" pitchFamily="34" charset="0"/>
                  <a:ea typeface="Amazon Ember Light" panose="020B0403020204020204" pitchFamily="34" charset="0"/>
                  <a:cs typeface="Amazon Ember Light" panose="020B0403020204020204" pitchFamily="34" charset="0"/>
                </a:rPr>
                <a:t>2</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3" name="5-Point Star 52">
              <a:extLst>
                <a:ext uri="{FF2B5EF4-FFF2-40B4-BE49-F238E27FC236}">
                  <a16:creationId xmlns:a16="http://schemas.microsoft.com/office/drawing/2014/main" id="{B9552FFB-8A8A-A746-9929-2BFB3AC7F7CD}"/>
                </a:ext>
              </a:extLst>
            </p:cNvPr>
            <p:cNvSpPr/>
            <p:nvPr/>
          </p:nvSpPr>
          <p:spPr>
            <a:xfrm>
              <a:off x="2994124" y="4493041"/>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66" name="Group 65">
            <a:extLst>
              <a:ext uri="{FF2B5EF4-FFF2-40B4-BE49-F238E27FC236}">
                <a16:creationId xmlns:a16="http://schemas.microsoft.com/office/drawing/2014/main" id="{EF217FB8-1BFC-4643-8FA7-0E575FC113A2}"/>
              </a:ext>
            </a:extLst>
          </p:cNvPr>
          <p:cNvGrpSpPr/>
          <p:nvPr/>
        </p:nvGrpSpPr>
        <p:grpSpPr>
          <a:xfrm>
            <a:off x="457200" y="1097280"/>
            <a:ext cx="11229805" cy="798645"/>
            <a:chOff x="457200" y="1097280"/>
            <a:chExt cx="11229805" cy="798645"/>
          </a:xfrm>
        </p:grpSpPr>
        <p:pic>
          <p:nvPicPr>
            <p:cNvPr id="79" name="Picture 78">
              <a:extLst>
                <a:ext uri="{FF2B5EF4-FFF2-40B4-BE49-F238E27FC236}">
                  <a16:creationId xmlns:a16="http://schemas.microsoft.com/office/drawing/2014/main" id="{A9D568A2-BA0A-4F76-9CB1-DBE05C19C155}"/>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7200" y="1097280"/>
              <a:ext cx="11229805" cy="798645"/>
            </a:xfrm>
            <a:prstGeom prst="rect">
              <a:avLst/>
            </a:prstGeom>
          </p:spPr>
        </p:pic>
        <p:sp>
          <p:nvSpPr>
            <p:cNvPr id="128" name="Rectangle: Rounded Corners 11">
              <a:extLst>
                <a:ext uri="{FF2B5EF4-FFF2-40B4-BE49-F238E27FC236}">
                  <a16:creationId xmlns:a16="http://schemas.microsoft.com/office/drawing/2014/main" id="{592EA491-CDFB-459E-943D-CB2D4CA08F53}"/>
                </a:ext>
              </a:extLst>
            </p:cNvPr>
            <p:cNvSpPr/>
            <p:nvPr/>
          </p:nvSpPr>
          <p:spPr>
            <a:xfrm>
              <a:off x="6133457" y="1127285"/>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Model tuning</a:t>
              </a:r>
            </a:p>
          </p:txBody>
        </p:sp>
      </p:grpSp>
    </p:spTree>
    <p:custDataLst>
      <p:tags r:id="rId1"/>
    </p:custDataLst>
    <p:extLst>
      <p:ext uri="{BB962C8B-B14F-4D97-AF65-F5344CB8AC3E}">
        <p14:creationId xmlns:p14="http://schemas.microsoft.com/office/powerpoint/2010/main" val="2885921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0183F4-6FFC-4BDF-A0BC-A6D81646567A}"/>
              </a:ext>
            </a:extLst>
          </p:cNvPr>
          <p:cNvSpPr>
            <a:spLocks noGrp="1"/>
          </p:cNvSpPr>
          <p:nvPr>
            <p:ph type="sldNum" idx="97"/>
          </p:nvPr>
        </p:nvSpPr>
        <p:spPr/>
        <p:txBody>
          <a:bodyPr/>
          <a:lstStyle/>
          <a:p>
            <a:fld id="{86A8BF56-6CB3-514C-9A64-F39D95C9E25B}" type="slidenum">
              <a:rPr lang="en-US" smtClean="0"/>
              <a:pPr/>
              <a:t>41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Review: Tabular data</a:t>
            </a:r>
          </a:p>
        </p:txBody>
      </p:sp>
      <p:sp>
        <p:nvSpPr>
          <p:cNvPr id="4" name="Content Placeholder 3">
            <a:extLst>
              <a:ext uri="{FF2B5EF4-FFF2-40B4-BE49-F238E27FC236}">
                <a16:creationId xmlns:a16="http://schemas.microsoft.com/office/drawing/2014/main" id="{56D9C2CB-07D6-B6AA-0E2C-9FFFF7C979A6}"/>
              </a:ext>
            </a:extLst>
          </p:cNvPr>
          <p:cNvSpPr>
            <a:spLocks noGrp="1"/>
          </p:cNvSpPr>
          <p:nvPr>
            <p:ph idx="2"/>
          </p:nvPr>
        </p:nvSpPr>
        <p:spPr/>
        <p:txBody>
          <a:bodyPr/>
          <a:lstStyle/>
          <a:p>
            <a:endParaRPr lang="en-US"/>
          </a:p>
        </p:txBody>
      </p:sp>
      <p:grpSp>
        <p:nvGrpSpPr>
          <p:cNvPr id="5" name="Group 4">
            <a:extLst>
              <a:ext uri="{FF2B5EF4-FFF2-40B4-BE49-F238E27FC236}">
                <a16:creationId xmlns:a16="http://schemas.microsoft.com/office/drawing/2014/main" id="{47FC9EEF-AB71-4F3B-8856-AD04869B2CCD}"/>
              </a:ext>
            </a:extLst>
          </p:cNvPr>
          <p:cNvGrpSpPr/>
          <p:nvPr/>
        </p:nvGrpSpPr>
        <p:grpSpPr>
          <a:xfrm>
            <a:off x="5179864" y="2493089"/>
            <a:ext cx="6328787" cy="3469822"/>
            <a:chOff x="5179864" y="2493089"/>
            <a:chExt cx="6328787" cy="3469822"/>
          </a:xfrm>
        </p:grpSpPr>
        <p:sp>
          <p:nvSpPr>
            <p:cNvPr id="11" name="Callout: Create resources">
              <a:extLst>
                <a:ext uri="{FF2B5EF4-FFF2-40B4-BE49-F238E27FC236}">
                  <a16:creationId xmlns:a16="http://schemas.microsoft.com/office/drawing/2014/main" id="{7D01192E-3B9F-D13A-A3F8-75DC33793861}"/>
                </a:ext>
                <a:ext uri="{C183D7F6-B498-43B3-948B-1728B52AA6E4}">
                  <adec:decorative xmlns:adec="http://schemas.microsoft.com/office/drawing/2017/decorative" val="0"/>
                </a:ext>
              </a:extLst>
            </p:cNvPr>
            <p:cNvSpPr/>
            <p:nvPr/>
          </p:nvSpPr>
          <p:spPr>
            <a:xfrm>
              <a:off x="8228472" y="2493091"/>
              <a:ext cx="1417680" cy="535250"/>
            </a:xfrm>
            <a:prstGeom prst="borderCallout1">
              <a:avLst>
                <a:gd name="adj1" fmla="val 101925"/>
                <a:gd name="adj2" fmla="val 48950"/>
                <a:gd name="adj3" fmla="val 132548"/>
                <a:gd name="adj4" fmla="val 48817"/>
              </a:avLst>
            </a:prstGeom>
            <a:solidFill>
              <a:schemeClr val="accent5"/>
            </a:solidFill>
            <a:ln w="44450">
              <a:solidFill>
                <a:schemeClr val="accent5"/>
              </a:solid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schemeClr val="bg2"/>
                  </a:solidFill>
                </a:rPr>
                <a:t>Features</a:t>
              </a:r>
              <a:endParaRPr lang="en-US" dirty="0">
                <a:solidFill>
                  <a:schemeClr val="bg2"/>
                </a:solidFill>
              </a:endParaRPr>
            </a:p>
          </p:txBody>
        </p:sp>
        <p:sp>
          <p:nvSpPr>
            <p:cNvPr id="12" name="Right Bracket 11">
              <a:extLst>
                <a:ext uri="{FF2B5EF4-FFF2-40B4-BE49-F238E27FC236}">
                  <a16:creationId xmlns:a16="http://schemas.microsoft.com/office/drawing/2014/main" id="{B6D41861-05AB-1B86-898F-45BD7D3A590D}"/>
                </a:ext>
                <a:ext uri="{C183D7F6-B498-43B3-948B-1728B52AA6E4}">
                  <adec:decorative xmlns:adec="http://schemas.microsoft.com/office/drawing/2017/decorative" val="1"/>
                </a:ext>
              </a:extLst>
            </p:cNvPr>
            <p:cNvSpPr/>
            <p:nvPr/>
          </p:nvSpPr>
          <p:spPr>
            <a:xfrm rot="16200000">
              <a:off x="8876199" y="1704346"/>
              <a:ext cx="122226" cy="3145008"/>
            </a:xfrm>
            <a:prstGeom prst="rightBracket">
              <a:avLst>
                <a:gd name="adj" fmla="val 0"/>
              </a:avLst>
            </a:prstGeom>
            <a:ln w="444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Callout: Colors menu">
              <a:extLst>
                <a:ext uri="{FF2B5EF4-FFF2-40B4-BE49-F238E27FC236}">
                  <a16:creationId xmlns:a16="http://schemas.microsoft.com/office/drawing/2014/main" id="{162662F3-FFFD-5F96-7A50-3885121FA14D}"/>
                </a:ext>
                <a:ext uri="{C183D7F6-B498-43B3-948B-1728B52AA6E4}">
                  <adec:decorative xmlns:adec="http://schemas.microsoft.com/office/drawing/2017/decorative" val="0"/>
                </a:ext>
              </a:extLst>
            </p:cNvPr>
            <p:cNvSpPr/>
            <p:nvPr/>
          </p:nvSpPr>
          <p:spPr>
            <a:xfrm>
              <a:off x="10284199" y="2493089"/>
              <a:ext cx="1209462" cy="539496"/>
            </a:xfrm>
            <a:prstGeom prst="borderCallout1">
              <a:avLst>
                <a:gd name="adj1" fmla="val 99368"/>
                <a:gd name="adj2" fmla="val 49942"/>
                <a:gd name="adj3" fmla="val 170359"/>
                <a:gd name="adj4" fmla="val 50098"/>
              </a:avLst>
            </a:prstGeom>
            <a:solidFill>
              <a:schemeClr val="accent2">
                <a:lumMod val="75000"/>
              </a:schemeClr>
            </a:solidFill>
            <a:ln w="63500">
              <a:solidFill>
                <a:schemeClr val="accent2">
                  <a:lumMod val="75000"/>
                </a:schemeClr>
              </a:solidFill>
              <a:headEnd type="none" w="med" len="med"/>
              <a:tailEnd type="triangle" w="med" len="med"/>
            </a:ln>
            <a:effectLst>
              <a:outerShdw blurRad="63500" dist="53881" dir="2700016" rotWithShape="0">
                <a:scrgbClr r="0" g="0" b="0">
                  <a:alpha val="25000"/>
                </a:scrgb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solidFill>
                    <a:schemeClr val="bg1"/>
                  </a:solidFill>
                </a:rPr>
                <a:t>Label</a:t>
              </a:r>
              <a:endParaRPr lang="en-US" dirty="0">
                <a:solidFill>
                  <a:schemeClr val="bg1"/>
                </a:solidFill>
              </a:endParaRPr>
            </a:p>
          </p:txBody>
        </p:sp>
        <p:sp>
          <p:nvSpPr>
            <p:cNvPr id="14" name="Callout: Custom color set menu">
              <a:extLst>
                <a:ext uri="{FF2B5EF4-FFF2-40B4-BE49-F238E27FC236}">
                  <a16:creationId xmlns:a16="http://schemas.microsoft.com/office/drawing/2014/main" id="{EA5316B4-292E-7594-5FB1-0D73452620D8}"/>
                </a:ext>
                <a:ext uri="{C183D7F6-B498-43B3-948B-1728B52AA6E4}">
                  <adec:decorative xmlns:adec="http://schemas.microsoft.com/office/drawing/2017/decorative" val="0"/>
                </a:ext>
              </a:extLst>
            </p:cNvPr>
            <p:cNvSpPr/>
            <p:nvPr/>
          </p:nvSpPr>
          <p:spPr>
            <a:xfrm>
              <a:off x="5179864" y="3945917"/>
              <a:ext cx="1554480" cy="730029"/>
            </a:xfrm>
            <a:prstGeom prst="borderCallout2">
              <a:avLst>
                <a:gd name="adj1" fmla="val 47681"/>
                <a:gd name="adj2" fmla="val 99840"/>
                <a:gd name="adj3" fmla="val 48084"/>
                <a:gd name="adj4" fmla="val 120089"/>
                <a:gd name="adj5" fmla="val 47948"/>
                <a:gd name="adj6" fmla="val 140814"/>
              </a:avLst>
            </a:prstGeom>
            <a:solidFill>
              <a:schemeClr val="accent2">
                <a:lumMod val="75000"/>
              </a:schemeClr>
            </a:solidFill>
            <a:ln w="63500">
              <a:solidFill>
                <a:schemeClr val="accent2">
                  <a:lumMod val="75000"/>
                </a:schemeClr>
              </a:solidFill>
              <a:headEnd type="none" w="med" len="med"/>
              <a:tailEnd type="triangle" w="med" len="med"/>
            </a:ln>
            <a:effectLst>
              <a:outerShdw blurRad="63500" dist="53881" dir="2700016" rotWithShape="0">
                <a:scrgbClr r="0" g="0" b="0">
                  <a:alpha val="25000"/>
                </a:scrgb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solidFill>
                    <a:schemeClr val="bg1"/>
                  </a:solidFill>
                </a:rPr>
                <a:t>A data sample</a:t>
              </a:r>
            </a:p>
          </p:txBody>
        </p:sp>
        <p:grpSp>
          <p:nvGrpSpPr>
            <p:cNvPr id="10" name="Group 9">
              <a:extLst>
                <a:ext uri="{FF2B5EF4-FFF2-40B4-BE49-F238E27FC236}">
                  <a16:creationId xmlns:a16="http://schemas.microsoft.com/office/drawing/2014/main" id="{9220D883-4C6C-48A4-B3E6-929C5E415C39}"/>
                </a:ext>
              </a:extLst>
            </p:cNvPr>
            <p:cNvGrpSpPr/>
            <p:nvPr/>
          </p:nvGrpSpPr>
          <p:grpSpPr>
            <a:xfrm>
              <a:off x="7326433" y="3396273"/>
              <a:ext cx="4182218" cy="2566638"/>
              <a:chOff x="796044" y="3963033"/>
              <a:chExt cx="4182218" cy="2566638"/>
            </a:xfrm>
          </p:grpSpPr>
          <p:pic>
            <p:nvPicPr>
              <p:cNvPr id="8" name="Picture 7">
                <a:extLst>
                  <a:ext uri="{FF2B5EF4-FFF2-40B4-BE49-F238E27FC236}">
                    <a16:creationId xmlns:a16="http://schemas.microsoft.com/office/drawing/2014/main" id="{ED8A736B-7479-431C-BACC-00C648B0D522}"/>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796044" y="3963033"/>
                <a:ext cx="4182218" cy="2566638"/>
              </a:xfrm>
              <a:prstGeom prst="rect">
                <a:avLst/>
              </a:prstGeom>
            </p:spPr>
          </p:pic>
          <p:sp>
            <p:nvSpPr>
              <p:cNvPr id="7" name="Rectangle 6">
                <a:extLst>
                  <a:ext uri="{FF2B5EF4-FFF2-40B4-BE49-F238E27FC236}">
                    <a16:creationId xmlns:a16="http://schemas.microsoft.com/office/drawing/2014/main" id="{CF648265-4485-4E46-9261-345DE6BD71E0}"/>
                  </a:ext>
                </a:extLst>
              </p:cNvPr>
              <p:cNvSpPr/>
              <p:nvPr/>
            </p:nvSpPr>
            <p:spPr>
              <a:xfrm>
                <a:off x="819294" y="4675946"/>
                <a:ext cx="4075759" cy="420710"/>
              </a:xfrm>
              <a:prstGeom prst="rect">
                <a:avLst/>
              </a:prstGeom>
              <a:noFill/>
              <a:ln w="28575">
                <a:solidFill>
                  <a:schemeClr val="tx1"/>
                </a:solidFill>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spTree>
    <p:custDataLst>
      <p:tags r:id="rId1"/>
    </p:custDataLst>
    <p:extLst>
      <p:ext uri="{BB962C8B-B14F-4D97-AF65-F5344CB8AC3E}">
        <p14:creationId xmlns:p14="http://schemas.microsoft.com/office/powerpoint/2010/main" val="1115471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301615-A155-4A9F-A0CA-FE1531276483}"/>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Key ML topics review</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dirty="0"/>
              <a:t>This lesson reviews key ML concepts that are important for neural networks:</a:t>
            </a:r>
          </a:p>
          <a:p>
            <a:pPr lvl="1"/>
            <a:r>
              <a:rPr lang="en-US" dirty="0"/>
              <a:t>Linear regression, logistic regression, and the associated evaluation metrics</a:t>
            </a:r>
          </a:p>
          <a:p>
            <a:pPr lvl="1"/>
            <a:r>
              <a:rPr lang="en-US" dirty="0"/>
              <a:t>Optimization and gradient descent</a:t>
            </a:r>
          </a:p>
          <a:p>
            <a:pPr lvl="1"/>
            <a:r>
              <a:rPr lang="en-US" dirty="0"/>
              <a:t>Overfitting and regularization</a:t>
            </a:r>
          </a:p>
          <a:p>
            <a:pPr lvl="1"/>
            <a:r>
              <a:rPr lang="en-US" dirty="0"/>
              <a:t>Text and image representation</a:t>
            </a:r>
          </a:p>
        </p:txBody>
      </p:sp>
    </p:spTree>
    <p:custDataLst>
      <p:tags r:id="rId1"/>
    </p:custDataLst>
    <p:extLst>
      <p:ext uri="{BB962C8B-B14F-4D97-AF65-F5344CB8AC3E}">
        <p14:creationId xmlns:p14="http://schemas.microsoft.com/office/powerpoint/2010/main" val="174292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7A4BAC-003A-491F-85A8-79CBE237EBD0}"/>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Regression review</a:t>
            </a:r>
          </a:p>
        </p:txBody>
      </p:sp>
      <p:sp>
        <p:nvSpPr>
          <p:cNvPr id="4" name="Text Placeholder 3">
            <a:extLst>
              <a:ext uri="{FF2B5EF4-FFF2-40B4-BE49-F238E27FC236}">
                <a16:creationId xmlns:a16="http://schemas.microsoft.com/office/drawing/2014/main" id="{28867C90-B53E-4ADD-F808-9DD913A697F2}"/>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297810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2FAEC0-F8A2-4F5B-8D47-3EE2A4577ABB}"/>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3" name="Title 2">
            <a:extLst>
              <a:ext uri="{FF2B5EF4-FFF2-40B4-BE49-F238E27FC236}">
                <a16:creationId xmlns:a16="http://schemas.microsoft.com/office/drawing/2014/main" id="{685E2EAC-1A64-744E-8115-ECEC4D4CF8B9}"/>
              </a:ext>
            </a:extLst>
          </p:cNvPr>
          <p:cNvSpPr>
            <a:spLocks noGrp="1"/>
          </p:cNvSpPr>
          <p:nvPr>
            <p:ph type="title" idx="1"/>
          </p:nvPr>
        </p:nvSpPr>
        <p:spPr/>
        <p:txBody>
          <a:bodyPr>
            <a:normAutofit fontScale="90000"/>
          </a:bodyPr>
          <a:lstStyle/>
          <a:p>
            <a:r>
              <a:rPr lang="en-US" dirty="0"/>
              <a:t>Supervised learning: Regression</a:t>
            </a:r>
          </a:p>
        </p:txBody>
      </p:sp>
      <p:sp>
        <p:nvSpPr>
          <p:cNvPr id="6" name="Content Placeholder 5">
            <a:extLst>
              <a:ext uri="{FF2B5EF4-FFF2-40B4-BE49-F238E27FC236}">
                <a16:creationId xmlns:a16="http://schemas.microsoft.com/office/drawing/2014/main" id="{67651AB6-6C8A-944B-F0A7-A92C1EF9575D}"/>
              </a:ext>
            </a:extLst>
          </p:cNvPr>
          <p:cNvSpPr>
            <a:spLocks noGrp="1"/>
          </p:cNvSpPr>
          <p:nvPr>
            <p:ph idx="2"/>
          </p:nvPr>
        </p:nvSpPr>
        <p:spPr/>
        <p:txBody>
          <a:bodyPr/>
          <a:lstStyle/>
          <a:p>
            <a:endParaRPr lang="en-US"/>
          </a:p>
        </p:txBody>
      </p:sp>
      <p:pic>
        <p:nvPicPr>
          <p:cNvPr id="5" name="Picture 4" descr="Scatterplot of data points with a line of best fit. See details in notes.">
            <a:extLst>
              <a:ext uri="{FF2B5EF4-FFF2-40B4-BE49-F238E27FC236}">
                <a16:creationId xmlns:a16="http://schemas.microsoft.com/office/drawing/2014/main" id="{33BC52A9-FD67-49E3-B7A7-BEC0987B878F}"/>
              </a:ext>
            </a:extLst>
          </p:cNvPr>
          <p:cNvPicPr>
            <a:picLocks noChangeAspect="1"/>
          </p:cNvPicPr>
          <p:nvPr/>
        </p:nvPicPr>
        <p:blipFill>
          <a:blip r:embed="rId4"/>
          <a:stretch>
            <a:fillRect/>
          </a:stretch>
        </p:blipFill>
        <p:spPr>
          <a:xfrm>
            <a:off x="6088796" y="1629925"/>
            <a:ext cx="5159483" cy="2072660"/>
          </a:xfrm>
          <a:prstGeom prst="rect">
            <a:avLst/>
          </a:prstGeom>
        </p:spPr>
      </p:pic>
      <p:pic>
        <p:nvPicPr>
          <p:cNvPr id="15" name="Picture 14" descr="Table related to the scatterplot. See detail in notes.">
            <a:extLst>
              <a:ext uri="{FF2B5EF4-FFF2-40B4-BE49-F238E27FC236}">
                <a16:creationId xmlns:a16="http://schemas.microsoft.com/office/drawing/2014/main" id="{623394C1-17B8-4239-B66D-E7C47F1ED8A1}"/>
              </a:ext>
            </a:extLst>
          </p:cNvPr>
          <p:cNvPicPr>
            <a:picLocks noChangeAspect="1"/>
          </p:cNvPicPr>
          <p:nvPr/>
        </p:nvPicPr>
        <p:blipFill>
          <a:blip r:embed="rId5"/>
          <a:stretch>
            <a:fillRect/>
          </a:stretch>
        </p:blipFill>
        <p:spPr>
          <a:xfrm>
            <a:off x="5486400" y="3931920"/>
            <a:ext cx="6047756" cy="2280102"/>
          </a:xfrm>
          <a:prstGeom prst="rect">
            <a:avLst/>
          </a:prstGeom>
        </p:spPr>
      </p:pic>
      <p:pic>
        <p:nvPicPr>
          <p:cNvPr id="4" name="Picture 3" descr="Regression (quantity).">
            <a:extLst>
              <a:ext uri="{FF2B5EF4-FFF2-40B4-BE49-F238E27FC236}">
                <a16:creationId xmlns:a16="http://schemas.microsoft.com/office/drawing/2014/main" id="{DB18C9B9-B209-46FE-83DA-34E9B9C6CB68}"/>
              </a:ext>
            </a:extLst>
          </p:cNvPr>
          <p:cNvPicPr>
            <a:picLocks noChangeAspect="1"/>
          </p:cNvPicPr>
          <p:nvPr/>
        </p:nvPicPr>
        <p:blipFill>
          <a:blip r:embed="rId6"/>
          <a:stretch>
            <a:fillRect/>
          </a:stretch>
        </p:blipFill>
        <p:spPr>
          <a:xfrm>
            <a:off x="914400" y="1645920"/>
            <a:ext cx="3700593" cy="2889754"/>
          </a:xfrm>
          <a:prstGeom prst="rect">
            <a:avLst/>
          </a:prstGeom>
        </p:spPr>
      </p:pic>
      <p:sp>
        <p:nvSpPr>
          <p:cNvPr id="8" name="TextBox 7">
            <a:extLst>
              <a:ext uri="{FF2B5EF4-FFF2-40B4-BE49-F238E27FC236}">
                <a16:creationId xmlns:a16="http://schemas.microsoft.com/office/drawing/2014/main" id="{BF27A6D2-7AB0-42D2-BF6D-5E1D849DCB6F}"/>
              </a:ext>
            </a:extLst>
          </p:cNvPr>
          <p:cNvSpPr txBox="1"/>
          <p:nvPr/>
        </p:nvSpPr>
        <p:spPr>
          <a:xfrm>
            <a:off x="799454" y="4574542"/>
            <a:ext cx="2286000" cy="584775"/>
          </a:xfrm>
          <a:prstGeom prst="rect">
            <a:avLst/>
          </a:prstGeom>
          <a:noFill/>
        </p:spPr>
        <p:txBody>
          <a:bodyPr wrap="square" rtlCol="0">
            <a:spAutoFit/>
          </a:bodyPr>
          <a:lstStyle/>
          <a:p>
            <a:r>
              <a:rPr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Example:</a:t>
            </a:r>
          </a:p>
          <a:p>
            <a:r>
              <a:rPr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Linear regression</a:t>
            </a:r>
          </a:p>
        </p:txBody>
      </p:sp>
    </p:spTree>
    <p:custDataLst>
      <p:tags r:id="rId1"/>
    </p:custDataLst>
    <p:extLst>
      <p:ext uri="{BB962C8B-B14F-4D97-AF65-F5344CB8AC3E}">
        <p14:creationId xmlns:p14="http://schemas.microsoft.com/office/powerpoint/2010/main" val="3899870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36D364-C1C9-4115-A672-F142DCD7A45F}"/>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B6ECD4EA-19A3-493C-9187-CFA2F40106E1}"/>
              </a:ext>
            </a:extLst>
          </p:cNvPr>
          <p:cNvSpPr>
            <a:spLocks noGrp="1"/>
          </p:cNvSpPr>
          <p:nvPr>
            <p:ph type="title" idx="1"/>
          </p:nvPr>
        </p:nvSpPr>
        <p:spPr/>
        <p:txBody>
          <a:bodyPr>
            <a:normAutofit fontScale="90000"/>
          </a:bodyPr>
          <a:lstStyle/>
          <a:p>
            <a:r>
              <a:rPr lang="en-US" dirty="0"/>
              <a:t>Evaluation: Regression step 1</a:t>
            </a:r>
          </a:p>
        </p:txBody>
      </p:sp>
      <p:sp>
        <p:nvSpPr>
          <p:cNvPr id="6" name="Content Placeholder 5">
            <a:extLst>
              <a:ext uri="{FF2B5EF4-FFF2-40B4-BE49-F238E27FC236}">
                <a16:creationId xmlns:a16="http://schemas.microsoft.com/office/drawing/2014/main" id="{DBE7BB50-A4AC-C5B6-9976-96F63AFFCF32}"/>
              </a:ext>
            </a:extLst>
          </p:cNvPr>
          <p:cNvSpPr>
            <a:spLocks noGrp="1"/>
          </p:cNvSpPr>
          <p:nvPr>
            <p:ph idx="2"/>
          </p:nvPr>
        </p:nvSpPr>
        <p:spPr/>
        <p:txBody>
          <a:bodyPr/>
          <a:lstStyle/>
          <a:p>
            <a:endParaRPr lang="en-US"/>
          </a:p>
        </p:txBody>
      </p:sp>
      <p:grpSp>
        <p:nvGrpSpPr>
          <p:cNvPr id="4" name="Group 3">
            <a:extLst>
              <a:ext uri="{FF2B5EF4-FFF2-40B4-BE49-F238E27FC236}">
                <a16:creationId xmlns:a16="http://schemas.microsoft.com/office/drawing/2014/main" id="{A2A906CC-0A56-4C85-AC62-D0E38A9B06AD}"/>
              </a:ext>
              <a:ext uri="{C183D7F6-B498-43B3-948B-1728B52AA6E4}">
                <adec:decorative xmlns:adec="http://schemas.microsoft.com/office/drawing/2017/decorative" val="1"/>
              </a:ext>
            </a:extLst>
          </p:cNvPr>
          <p:cNvGrpSpPr/>
          <p:nvPr/>
        </p:nvGrpSpPr>
        <p:grpSpPr>
          <a:xfrm>
            <a:off x="539496" y="1130403"/>
            <a:ext cx="11126164" cy="755970"/>
            <a:chOff x="374099" y="1130403"/>
            <a:chExt cx="11126164" cy="755970"/>
          </a:xfrm>
        </p:grpSpPr>
        <p:pic>
          <p:nvPicPr>
            <p:cNvPr id="26" name="Picture 25">
              <a:extLst>
                <a:ext uri="{FF2B5EF4-FFF2-40B4-BE49-F238E27FC236}">
                  <a16:creationId xmlns:a16="http://schemas.microsoft.com/office/drawing/2014/main" id="{0D30DAF4-6149-4A41-BA0A-016314DCA76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4099" y="1152144"/>
              <a:ext cx="11126164" cy="695004"/>
            </a:xfrm>
            <a:prstGeom prst="rect">
              <a:avLst/>
            </a:prstGeom>
          </p:spPr>
        </p:pic>
        <p:pic>
          <p:nvPicPr>
            <p:cNvPr id="5" name="Picture 4">
              <a:extLst>
                <a:ext uri="{FF2B5EF4-FFF2-40B4-BE49-F238E27FC236}">
                  <a16:creationId xmlns:a16="http://schemas.microsoft.com/office/drawing/2014/main" id="{E86FE3BB-DEE5-479D-9F51-F143313FE4D4}"/>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7860920" y="1130403"/>
              <a:ext cx="1853345" cy="755970"/>
            </a:xfrm>
            <a:prstGeom prst="rect">
              <a:avLst/>
            </a:prstGeom>
          </p:spPr>
        </p:pic>
      </p:grpSp>
      <p:sp>
        <p:nvSpPr>
          <p:cNvPr id="45" name="TextBox 44">
            <a:extLst>
              <a:ext uri="{FF2B5EF4-FFF2-40B4-BE49-F238E27FC236}">
                <a16:creationId xmlns:a16="http://schemas.microsoft.com/office/drawing/2014/main" id="{05969F3E-72B4-754A-8EDC-F308E69AC28B}"/>
              </a:ext>
            </a:extLst>
          </p:cNvPr>
          <p:cNvSpPr txBox="1"/>
          <p:nvPr/>
        </p:nvSpPr>
        <p:spPr>
          <a:xfrm>
            <a:off x="365760" y="2528922"/>
            <a:ext cx="4819189" cy="1200329"/>
          </a:xfrm>
          <a:prstGeom prst="rect">
            <a:avLst/>
          </a:prstGeom>
          <a:noFill/>
        </p:spPr>
        <p:txBody>
          <a:bodyPr wrap="square" rtlCol="0">
            <a:spAutoFit/>
          </a:bodyPr>
          <a:lstStyle/>
          <a:p>
            <a:r>
              <a:rPr lang="en-US" sz="2400"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Find the distance (squared, absolute, others) between your prediction and labels.</a:t>
            </a:r>
            <a:endParaRPr lang="en-US" sz="2000"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8" name="Picture 7" descr="Graph of price compared to number of pages, with a line of best fit. See details in notes.">
            <a:extLst>
              <a:ext uri="{FF2B5EF4-FFF2-40B4-BE49-F238E27FC236}">
                <a16:creationId xmlns:a16="http://schemas.microsoft.com/office/drawing/2014/main" id="{C669A11B-0D08-4E70-879B-FA2C64D67D7C}"/>
              </a:ext>
            </a:extLst>
          </p:cNvPr>
          <p:cNvPicPr>
            <a:picLocks noChangeAspect="1"/>
          </p:cNvPicPr>
          <p:nvPr/>
        </p:nvPicPr>
        <p:blipFill>
          <a:blip r:embed="rId6"/>
          <a:stretch>
            <a:fillRect/>
          </a:stretch>
        </p:blipFill>
        <p:spPr>
          <a:xfrm>
            <a:off x="5112976" y="2528922"/>
            <a:ext cx="6273328" cy="2792210"/>
          </a:xfrm>
          <a:prstGeom prst="rect">
            <a:avLst/>
          </a:prstGeom>
        </p:spPr>
      </p:pic>
    </p:spTree>
    <p:custDataLst>
      <p:tags r:id="rId1"/>
    </p:custDataLst>
    <p:extLst>
      <p:ext uri="{BB962C8B-B14F-4D97-AF65-F5344CB8AC3E}">
        <p14:creationId xmlns:p14="http://schemas.microsoft.com/office/powerpoint/2010/main" val="3275690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D26A46-1D8A-499A-ADF9-981939B72DAD}"/>
              </a:ext>
            </a:extLst>
          </p:cNvPr>
          <p:cNvSpPr>
            <a:spLocks noGrp="1"/>
          </p:cNvSpPr>
          <p:nvPr>
            <p:ph type="sldNum" idx="97"/>
          </p:nvPr>
        </p:nvSpPr>
        <p:spPr/>
        <p:txBody>
          <a:bodyPr/>
          <a:lstStyle/>
          <a:p>
            <a:fld id="{86A8BF56-6CB3-514C-9A64-F39D95C9E25B}" type="slidenum">
              <a:rPr lang="en-US" smtClean="0"/>
              <a:t>9</a:t>
            </a:fld>
            <a:endParaRPr lang="en-US" dirty="0"/>
          </a:p>
        </p:txBody>
      </p:sp>
      <p:sp>
        <p:nvSpPr>
          <p:cNvPr id="2" name="Title 1">
            <a:extLst>
              <a:ext uri="{FF2B5EF4-FFF2-40B4-BE49-F238E27FC236}">
                <a16:creationId xmlns:a16="http://schemas.microsoft.com/office/drawing/2014/main" id="{59F5BFA0-4CF0-4A4E-B1EE-7D05E23B7FCA}"/>
              </a:ext>
            </a:extLst>
          </p:cNvPr>
          <p:cNvSpPr>
            <a:spLocks noGrp="1"/>
          </p:cNvSpPr>
          <p:nvPr>
            <p:ph type="title" idx="1"/>
          </p:nvPr>
        </p:nvSpPr>
        <p:spPr/>
        <p:txBody>
          <a:bodyPr>
            <a:normAutofit fontScale="90000"/>
          </a:bodyPr>
          <a:lstStyle/>
          <a:p>
            <a:r>
              <a:rPr lang="en-US" dirty="0"/>
              <a:t>Evaluation: Regression step 2</a:t>
            </a:r>
          </a:p>
        </p:txBody>
      </p:sp>
      <p:sp>
        <p:nvSpPr>
          <p:cNvPr id="5" name="Content Placeholder 4">
            <a:extLst>
              <a:ext uri="{FF2B5EF4-FFF2-40B4-BE49-F238E27FC236}">
                <a16:creationId xmlns:a16="http://schemas.microsoft.com/office/drawing/2014/main" id="{595C2DE2-134B-F453-96D7-61DA5574FC1F}"/>
              </a:ext>
            </a:extLst>
          </p:cNvPr>
          <p:cNvSpPr>
            <a:spLocks noGrp="1"/>
          </p:cNvSpPr>
          <p:nvPr>
            <p:ph idx="2"/>
          </p:nvPr>
        </p:nvSpPr>
        <p:spPr/>
        <p:txBody>
          <a:bodyPr/>
          <a:lstStyle/>
          <a:p>
            <a:endParaRPr lang="en-US"/>
          </a:p>
        </p:txBody>
      </p:sp>
      <p:grpSp>
        <p:nvGrpSpPr>
          <p:cNvPr id="4" name="Group 3">
            <a:extLst>
              <a:ext uri="{FF2B5EF4-FFF2-40B4-BE49-F238E27FC236}">
                <a16:creationId xmlns:a16="http://schemas.microsoft.com/office/drawing/2014/main" id="{86A92866-1AC9-4100-B4BE-1536CFD5AA8D}"/>
              </a:ext>
              <a:ext uri="{C183D7F6-B498-43B3-948B-1728B52AA6E4}">
                <adec:decorative xmlns:adec="http://schemas.microsoft.com/office/drawing/2017/decorative" val="1"/>
              </a:ext>
            </a:extLst>
          </p:cNvPr>
          <p:cNvGrpSpPr/>
          <p:nvPr/>
        </p:nvGrpSpPr>
        <p:grpSpPr>
          <a:xfrm>
            <a:off x="539496" y="1130403"/>
            <a:ext cx="11126164" cy="755970"/>
            <a:chOff x="374099" y="1130403"/>
            <a:chExt cx="11126164" cy="755970"/>
          </a:xfrm>
        </p:grpSpPr>
        <p:pic>
          <p:nvPicPr>
            <p:cNvPr id="34" name="Picture 33">
              <a:extLst>
                <a:ext uri="{FF2B5EF4-FFF2-40B4-BE49-F238E27FC236}">
                  <a16:creationId xmlns:a16="http://schemas.microsoft.com/office/drawing/2014/main" id="{EAD98676-8AE0-49EE-A252-F6E02815CB30}"/>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4099" y="1152144"/>
              <a:ext cx="11126164" cy="695004"/>
            </a:xfrm>
            <a:prstGeom prst="rect">
              <a:avLst/>
            </a:prstGeom>
          </p:spPr>
        </p:pic>
        <p:pic>
          <p:nvPicPr>
            <p:cNvPr id="35" name="Picture 34">
              <a:extLst>
                <a:ext uri="{FF2B5EF4-FFF2-40B4-BE49-F238E27FC236}">
                  <a16:creationId xmlns:a16="http://schemas.microsoft.com/office/drawing/2014/main" id="{34DB88E9-BEDA-4399-9092-749B07C7BBCD}"/>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7860920" y="1130403"/>
              <a:ext cx="1853345" cy="755970"/>
            </a:xfrm>
            <a:prstGeom prst="rect">
              <a:avLst/>
            </a:prstGeom>
          </p:spPr>
        </p:pic>
      </p:grpSp>
      <p:sp>
        <p:nvSpPr>
          <p:cNvPr id="9" name="TextBox 8">
            <a:extLst>
              <a:ext uri="{FF2B5EF4-FFF2-40B4-BE49-F238E27FC236}">
                <a16:creationId xmlns:a16="http://schemas.microsoft.com/office/drawing/2014/main" id="{577F1375-1C37-4480-8600-F585767CC5E5}"/>
              </a:ext>
            </a:extLst>
          </p:cNvPr>
          <p:cNvSpPr txBox="1"/>
          <p:nvPr/>
        </p:nvSpPr>
        <p:spPr>
          <a:xfrm>
            <a:off x="365760" y="2528922"/>
            <a:ext cx="4819189" cy="1569660"/>
          </a:xfrm>
          <a:prstGeom prst="rect">
            <a:avLst/>
          </a:prstGeom>
          <a:noFill/>
        </p:spPr>
        <p:txBody>
          <a:bodyPr wrap="square" rtlCol="0">
            <a:spAutoFit/>
          </a:bodyPr>
          <a:lstStyle/>
          <a:p>
            <a:r>
              <a:rPr lang="en-US" sz="2400"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Aggregate up into 1 value across the whole dataset to give the mean error across squared distances.</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E2823D9-4B32-4D46-9B42-B39624FCC5CF}"/>
                  </a:ext>
                </a:extLst>
              </p:cNvPr>
              <p:cNvSpPr/>
              <p:nvPr/>
            </p:nvSpPr>
            <p:spPr>
              <a:xfrm>
                <a:off x="7149479" y="2528922"/>
                <a:ext cx="3256348" cy="153721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1" i="0" smtClean="0">
                          <a:solidFill>
                            <a:schemeClr val="accent6"/>
                          </a:solidFill>
                          <a:latin typeface="Cambria Math" panose="02040503050406030204" pitchFamily="18" charset="0"/>
                          <a:ea typeface="Amazon Ember Light" panose="020B0403020204020204" pitchFamily="34" charset="0"/>
                          <a:cs typeface="Amazon Ember Light" panose="020B0403020204020204" pitchFamily="34" charset="0"/>
                        </a:rPr>
                        <m:t>𝐌𝐒𝐄</m:t>
                      </m:r>
                      <m:r>
                        <a:rPr lang="en-US" sz="2400" b="1" i="0" smtClean="0">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 </m:t>
                      </m:r>
                      <m:f>
                        <m:fPr>
                          <m:ctrl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fPr>
                        <m:num>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𝟏</m:t>
                          </m:r>
                        </m:num>
                        <m:den>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𝑵</m:t>
                          </m:r>
                        </m:den>
                      </m:f>
                      <m:nary>
                        <m:naryPr>
                          <m:chr m:val="∑"/>
                          <m:supHide m:val="on"/>
                          <m:ctrl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naryPr>
                        <m:sub>
                          <m:r>
                            <m:rPr>
                              <m:brk m:alnAt="7"/>
                            </m:r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𝒊</m:t>
                          </m:r>
                        </m:sub>
                        <m:sup/>
                        <m:e>
                          <m:sSup>
                            <m:sSupPr>
                              <m:ctrl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sSupPr>
                            <m:e>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m:t>
                              </m:r>
                              <m:sSub>
                                <m:sSubPr>
                                  <m:ctrl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sSubPr>
                                <m:e>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𝒚</m:t>
                                  </m:r>
                                </m:e>
                                <m:sub>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𝒊</m:t>
                                  </m:r>
                                </m:sub>
                              </m:sSub>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m:t>
                              </m:r>
                              <m:sSub>
                                <m:sSubPr>
                                  <m:ctrl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sSubPr>
                                <m:e>
                                  <m:acc>
                                    <m:accPr>
                                      <m:chr m:val="̂"/>
                                      <m:ctrl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accPr>
                                    <m:e>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𝒚</m:t>
                                      </m:r>
                                    </m:e>
                                  </m:acc>
                                </m:e>
                                <m:sub>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𝒊</m:t>
                                  </m:r>
                                </m:sub>
                              </m:sSub>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m:t>
                              </m:r>
                            </m:e>
                            <m:sup>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𝟐</m:t>
                              </m:r>
                            </m:sup>
                          </m:sSup>
                        </m:e>
                      </m:nary>
                    </m:oMath>
                  </m:oMathPara>
                </a14:m>
                <a:endParaRPr lang="en-US" sz="2400" b="1" dirty="0">
                  <a:solidFill>
                    <a:srgbClr val="232F3E"/>
                  </a:solidFill>
                </a:endParaRPr>
              </a:p>
              <a:p>
                <a:pPr algn="ctr"/>
                <a:endParaRPr lang="en-US" dirty="0">
                  <a:solidFill>
                    <a:srgbClr val="232F3E"/>
                  </a:solidFill>
                </a:endParaRPr>
              </a:p>
              <a:p>
                <a:pPr algn="ctr"/>
                <a:r>
                  <a:rPr lang="en-US" dirty="0">
                    <a:solidFill>
                      <a:srgbClr val="232F3E"/>
                    </a:solidFill>
                  </a:rPr>
                  <a:t>N: Number of data points</a:t>
                </a:r>
              </a:p>
            </p:txBody>
          </p:sp>
        </mc:Choice>
        <mc:Fallback xmlns="">
          <p:sp>
            <p:nvSpPr>
              <p:cNvPr id="10" name="Rectangle 9">
                <a:extLst>
                  <a:ext uri="{FF2B5EF4-FFF2-40B4-BE49-F238E27FC236}">
                    <a16:creationId xmlns:a16="http://schemas.microsoft.com/office/drawing/2014/main" id="{FE2823D9-4B32-4D46-9B42-B39624FCC5CF}"/>
                  </a:ext>
                </a:extLst>
              </p:cNvPr>
              <p:cNvSpPr>
                <a:spLocks noRot="1" noChangeAspect="1" noMove="1" noResize="1" noEditPoints="1" noAdjustHandles="1" noChangeArrowheads="1" noChangeShapeType="1" noTextEdit="1"/>
              </p:cNvSpPr>
              <p:nvPr/>
            </p:nvSpPr>
            <p:spPr>
              <a:xfrm>
                <a:off x="7149479" y="2528922"/>
                <a:ext cx="3256348" cy="1537216"/>
              </a:xfrm>
              <a:prstGeom prst="rect">
                <a:avLst/>
              </a:prstGeom>
              <a:blipFill>
                <a:blip r:embed="rId6"/>
                <a:stretch>
                  <a:fillRect b="-5952"/>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8508214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nkwi33Cj"/>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10242</TotalTime>
  <Words>4791</Words>
  <Application>Microsoft Macintosh PowerPoint</Application>
  <PresentationFormat>Widescreen</PresentationFormat>
  <Paragraphs>462</Paragraphs>
  <Slides>41</Slides>
  <Notes>41</Notes>
  <HiddenSlides>12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Amazon Ember</vt:lpstr>
      <vt:lpstr>Amazon Ember Display</vt:lpstr>
      <vt:lpstr>Amazon Ember Display Heavy</vt:lpstr>
      <vt:lpstr>Amazon Ember Heavy</vt:lpstr>
      <vt:lpstr>Amazon Ember Light</vt:lpstr>
      <vt:lpstr>Arial</vt:lpstr>
      <vt:lpstr>Calibri</vt:lpstr>
      <vt:lpstr>Calibri Light</vt:lpstr>
      <vt:lpstr>Cambria Math</vt:lpstr>
      <vt:lpstr>Lucida Console</vt:lpstr>
      <vt:lpstr>Söhne</vt:lpstr>
      <vt:lpstr>Custom Design</vt:lpstr>
      <vt:lpstr>Introduction to Deep Learning on Text and Images</vt:lpstr>
      <vt:lpstr>Today’s activities</vt:lpstr>
      <vt:lpstr>Agenda and course overview</vt:lpstr>
      <vt:lpstr>Course overview</vt:lpstr>
      <vt:lpstr>Key ML topics review</vt:lpstr>
      <vt:lpstr>Regression review</vt:lpstr>
      <vt:lpstr>Supervised learning: Regression</vt:lpstr>
      <vt:lpstr>Evaluation: Regression step 1</vt:lpstr>
      <vt:lpstr>Evaluation: Regression step 2</vt:lpstr>
      <vt:lpstr>Supervised learning: Classification</vt:lpstr>
      <vt:lpstr>Evaluation: Classification step 1</vt:lpstr>
      <vt:lpstr>Evaluation: Classification step 2</vt:lpstr>
      <vt:lpstr>Optimization review</vt:lpstr>
      <vt:lpstr>Optimization in ML</vt:lpstr>
      <vt:lpstr>Review: The role of the loss function in optimization</vt:lpstr>
      <vt:lpstr>Review: Common loss functions</vt:lpstr>
      <vt:lpstr>Review: Loss functions and gradient descent</vt:lpstr>
      <vt:lpstr>Review: Gradient descent method</vt:lpstr>
      <vt:lpstr>Regularization review</vt:lpstr>
      <vt:lpstr>Review: Underfitting</vt:lpstr>
      <vt:lpstr>Review: Overfitting</vt:lpstr>
      <vt:lpstr>Review: Appropriate fitting</vt:lpstr>
      <vt:lpstr>Regularization</vt:lpstr>
      <vt:lpstr>Recall text and data representation</vt:lpstr>
      <vt:lpstr>Review: Tabular data</vt:lpstr>
      <vt:lpstr>Review: Image data</vt:lpstr>
      <vt:lpstr>Review: Text data</vt:lpstr>
      <vt:lpstr>Next lesson</vt:lpstr>
      <vt:lpstr>PowerPoint Presentation</vt:lpstr>
      <vt:lpstr>Image source slide (for curriculum development use only)</vt:lpstr>
      <vt:lpstr>Source graphic: Supervised learning: Regression</vt:lpstr>
      <vt:lpstr>Source graphic: ML lifecycle</vt:lpstr>
      <vt:lpstr>Source graphic: Evaluation: Regression step 1</vt:lpstr>
      <vt:lpstr>Source graphic: Supervised learning: Classification</vt:lpstr>
      <vt:lpstr>Source graphic: Evaluation: Classification step 1</vt:lpstr>
      <vt:lpstr>Source graphic: Optimization in ML</vt:lpstr>
      <vt:lpstr>Source graphic: Gradient descent method</vt:lpstr>
      <vt:lpstr>Source graphic: Review: Underfitting</vt:lpstr>
      <vt:lpstr>Source graphic: Review: Overfitting</vt:lpstr>
      <vt:lpstr>Source graphic: Review: Appropriate fitting</vt:lpstr>
      <vt:lpstr>Source graphic: Review: Tabular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Bugbee, Erin</cp:lastModifiedBy>
  <cp:revision>171</cp:revision>
  <dcterms:created xsi:type="dcterms:W3CDTF">2022-11-16T15:46:36Z</dcterms:created>
  <dcterms:modified xsi:type="dcterms:W3CDTF">2025-07-10T21:48:45Z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31F1938B-7FA1-47CD-8941-AAD30640B23F</vt:lpwstr>
  </property>
  <property fmtid="{D5CDD505-2E9C-101B-9397-08002B2CF9AE}" pid="3" name="ArticulatePath">
    <vt:lpwstr>MLUDTI-EN-M1-L0</vt:lpwstr>
  </property>
  <property fmtid="{D5CDD505-2E9C-101B-9397-08002B2CF9AE}" pid="4" name="MSIP_Label_929eed6f-34eb-4453-9f97-09510b9b219f_Enabled">
    <vt:lpwstr>true</vt:lpwstr>
  </property>
  <property fmtid="{D5CDD505-2E9C-101B-9397-08002B2CF9AE}" pid="5" name="MSIP_Label_929eed6f-34eb-4453-9f97-09510b9b219f_SetDate">
    <vt:lpwstr>2025-07-10T21:39:24Z</vt:lpwstr>
  </property>
  <property fmtid="{D5CDD505-2E9C-101B-9397-08002B2CF9AE}" pid="6" name="MSIP_Label_929eed6f-34eb-4453-9f97-09510b9b219f_Method">
    <vt:lpwstr>Standard</vt:lpwstr>
  </property>
  <property fmtid="{D5CDD505-2E9C-101B-9397-08002B2CF9AE}" pid="7" name="MSIP_Label_929eed6f-34eb-4453-9f97-09510b9b219f_Name">
    <vt:lpwstr>Amazon Pending_Classification</vt:lpwstr>
  </property>
  <property fmtid="{D5CDD505-2E9C-101B-9397-08002B2CF9AE}" pid="8" name="MSIP_Label_929eed6f-34eb-4453-9f97-09510b9b219f_SiteId">
    <vt:lpwstr>5280104a-472d-4538-9ccf-1e1d0efe8b1b</vt:lpwstr>
  </property>
  <property fmtid="{D5CDD505-2E9C-101B-9397-08002B2CF9AE}" pid="9" name="MSIP_Label_929eed6f-34eb-4453-9f97-09510b9b219f_ActionId">
    <vt:lpwstr>a4876f50-2ed6-44a7-8af4-7a2b8aa05c2e</vt:lpwstr>
  </property>
  <property fmtid="{D5CDD505-2E9C-101B-9397-08002B2CF9AE}" pid="10" name="MSIP_Label_929eed6f-34eb-4453-9f97-09510b9b219f_ContentBits">
    <vt:lpwstr>0</vt:lpwstr>
  </property>
  <property fmtid="{D5CDD505-2E9C-101B-9397-08002B2CF9AE}" pid="11" name="MSIP_Label_929eed6f-34eb-4453-9f97-09510b9b219f_Tag">
    <vt:lpwstr>50, 3, 0, 1</vt:lpwstr>
  </property>
</Properties>
</file>